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66" r:id="rId4"/>
  </p:sldMasterIdLst>
  <p:notesMasterIdLst>
    <p:notesMasterId r:id="rId7"/>
  </p:notesMasterIdLst>
  <p:sldIdLst>
    <p:sldId id="11088966" r:id="rId5"/>
    <p:sldId id="259" r:id="rId6"/>
    <p:sldId id="11088358" r:id="rId8"/>
    <p:sldId id="11088465" r:id="rId9"/>
    <p:sldId id="11088407" r:id="rId10"/>
    <p:sldId id="11088359" r:id="rId11"/>
    <p:sldId id="11088360" r:id="rId12"/>
    <p:sldId id="11088604" r:id="rId13"/>
    <p:sldId id="11088361" r:id="rId14"/>
    <p:sldId id="11088362" r:id="rId15"/>
    <p:sldId id="11088363" r:id="rId16"/>
    <p:sldId id="11088365" r:id="rId17"/>
    <p:sldId id="11088549" r:id="rId18"/>
    <p:sldId id="11088663" r:id="rId19"/>
    <p:sldId id="11088366" r:id="rId20"/>
    <p:sldId id="11088766" r:id="rId21"/>
    <p:sldId id="11088715" r:id="rId22"/>
    <p:sldId id="11088367" r:id="rId23"/>
    <p:sldId id="11088764" r:id="rId24"/>
    <p:sldId id="11088368" r:id="rId25"/>
    <p:sldId id="11088371" r:id="rId26"/>
    <p:sldId id="11088765" r:id="rId27"/>
    <p:sldId id="11088372" r:id="rId28"/>
    <p:sldId id="11088373" r:id="rId29"/>
    <p:sldId id="11088814" r:id="rId30"/>
    <p:sldId id="11088374" r:id="rId31"/>
    <p:sldId id="11088850" r:id="rId32"/>
    <p:sldId id="11088851" r:id="rId33"/>
    <p:sldId id="11088375" r:id="rId34"/>
    <p:sldId id="11088852" r:id="rId35"/>
    <p:sldId id="11088936" r:id="rId36"/>
    <p:sldId id="11088377" r:id="rId37"/>
    <p:sldId id="11088908" r:id="rId38"/>
    <p:sldId id="11088937" r:id="rId39"/>
    <p:sldId id="11088938" r:id="rId40"/>
    <p:sldId id="11088939" r:id="rId41"/>
    <p:sldId id="11088380" r:id="rId42"/>
    <p:sldId id="11088907" r:id="rId43"/>
    <p:sldId id="11088383" r:id="rId44"/>
    <p:sldId id="11088385" r:id="rId45"/>
    <p:sldId id="11088386" r:id="rId46"/>
    <p:sldId id="11088389" r:id="rId47"/>
    <p:sldId id="11088390" r:id="rId48"/>
    <p:sldId id="11088392" r:id="rId49"/>
    <p:sldId id="11088393" r:id="rId50"/>
    <p:sldId id="11088892" r:id="rId51"/>
    <p:sldId id="11088394" r:id="rId52"/>
    <p:sldId id="11088395" r:id="rId53"/>
    <p:sldId id="11088396" r:id="rId54"/>
    <p:sldId id="11088397" r:id="rId55"/>
    <p:sldId id="11088398" r:id="rId56"/>
    <p:sldId id="11088399" r:id="rId57"/>
    <p:sldId id="11088400" r:id="rId58"/>
    <p:sldId id="11088885" r:id="rId59"/>
    <p:sldId id="11088884" r:id="rId60"/>
    <p:sldId id="11088551" r:id="rId61"/>
    <p:sldId id="11088883" r:id="rId62"/>
    <p:sldId id="11088602" r:id="rId63"/>
    <p:sldId id="11088882" r:id="rId64"/>
    <p:sldId id="11088353"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B38"/>
    <a:srgbClr val="234A82"/>
    <a:srgbClr val="EC6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38" autoAdjust="0"/>
  </p:normalViewPr>
  <p:slideViewPr>
    <p:cSldViewPr snapToGrid="0" showGuides="1">
      <p:cViewPr>
        <p:scale>
          <a:sx n="75" d="100"/>
          <a:sy n="75" d="100"/>
        </p:scale>
        <p:origin x="1914" y="816"/>
      </p:cViewPr>
      <p:guideLst>
        <p:guide orient="horz" pos="2262"/>
        <p:guide pos="37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1B473-118B-43D0-8549-9C83FE10C07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9B402-EB4E-4F1B-ABDA-469B162CF5B9}"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endParaRPr lang="zh-CN" altLang="en-US" dirty="0"/>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zh-CN" altLang="en-US"/>
              <a:t> </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BF04B8-0F6E-4E17-9962-0B9E499E83A2}" type="slidenum">
              <a:rPr lang="zh-CN" altLang="en-US" smtClean="0"/>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12DCFE3-74E8-4B61-B0AE-9D9BBF538AD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BF04B8-0F6E-4E17-9962-0B9E499E83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png"/><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1.png"/><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DCFE3-74E8-4B61-B0AE-9D9BBF538AD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F04B8-0F6E-4E17-9962-0B9E499E83A2}" type="slidenum">
              <a:rPr lang="zh-CN" altLang="en-US" smtClean="0"/>
            </a:fld>
            <a:endParaRPr lang="zh-CN" altLang="en-US"/>
          </a:p>
        </p:txBody>
      </p:sp>
      <p:pic>
        <p:nvPicPr>
          <p:cNvPr id="5124" name="图片 11" descr="水印"/>
          <p:cNvPicPr>
            <a:picLocks noChangeAspect="1"/>
          </p:cNvPicPr>
          <p:nvPr userDrawn="1"/>
        </p:nvPicPr>
        <p:blipFill>
          <a:blip r:embed="rId1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tags" Target="../tags/tag27.xml"/><Relationship Id="rId8" Type="http://schemas.microsoft.com/office/2007/relationships/media" Target="../media/media3.mp4"/><Relationship Id="rId7" Type="http://schemas.openxmlformats.org/officeDocument/2006/relationships/video" Target="../media/media3.mp4"/><Relationship Id="rId6" Type="http://schemas.openxmlformats.org/officeDocument/2006/relationships/image" Target="../media/image22.jpeg"/><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11.png"/><Relationship Id="rId2" Type="http://schemas.openxmlformats.org/officeDocument/2006/relationships/image" Target="../media/image10.png"/><Relationship Id="rId12" Type="http://schemas.openxmlformats.org/officeDocument/2006/relationships/notesSlide" Target="../notesSlides/notesSlide10.xml"/><Relationship Id="rId11" Type="http://schemas.openxmlformats.org/officeDocument/2006/relationships/slideLayout" Target="../slideLayouts/slideLayout2.xml"/><Relationship Id="rId10" Type="http://schemas.openxmlformats.org/officeDocument/2006/relationships/image" Target="../media/image23.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image" Target="../media/image27.GIF"/><Relationship Id="rId6" Type="http://schemas.openxmlformats.org/officeDocument/2006/relationships/image" Target="../media/image26.png"/><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image" Target="../media/image31.jpeg"/><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image" Target="../media/image11.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34.GIF"/><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6.jpeg"/><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3.jpeg"/><Relationship Id="rId2" Type="http://schemas.openxmlformats.org/officeDocument/2006/relationships/image" Target="../media/image35.png"/><Relationship Id="rId10" Type="http://schemas.openxmlformats.org/officeDocument/2006/relationships/notesSlide" Target="../notesSlides/notesSlide18.xml"/><Relationship Id="rId1" Type="http://schemas.openxmlformats.org/officeDocument/2006/relationships/tags" Target="../tags/tag44.xml"/></Relationships>
</file>

<file path=ppt/slides/_rels/slide2.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sv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tags" Target="../tags/tag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8.GIF"/><Relationship Id="rId7" Type="http://schemas.openxmlformats.org/officeDocument/2006/relationships/image" Target="../media/image37.GIF"/><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19.xml"/><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xml"/><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2.xml"/><Relationship Id="rId7" Type="http://schemas.openxmlformats.org/officeDocument/2006/relationships/image" Target="../media/image41.png"/><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58.xml"/><Relationship Id="rId7" Type="http://schemas.openxmlformats.org/officeDocument/2006/relationships/image" Target="../media/image42.png"/><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11.png"/><Relationship Id="rId2" Type="http://schemas.openxmlformats.org/officeDocument/2006/relationships/image" Target="../media/image10.png"/><Relationship Id="rId13" Type="http://schemas.openxmlformats.org/officeDocument/2006/relationships/notesSlide" Target="../notesSlides/notesSlide22.xml"/><Relationship Id="rId12" Type="http://schemas.openxmlformats.org/officeDocument/2006/relationships/slideLayout" Target="../slideLayouts/slideLayout2.xml"/><Relationship Id="rId11" Type="http://schemas.openxmlformats.org/officeDocument/2006/relationships/image" Target="../media/image44.png"/><Relationship Id="rId10" Type="http://schemas.openxmlformats.org/officeDocument/2006/relationships/tags" Target="../tags/tag59.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2.xml"/><Relationship Id="rId7" Type="http://schemas.openxmlformats.org/officeDocument/2006/relationships/image" Target="../media/image45.png"/><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image" Target="../media/image46.GIF"/><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9" Type="http://schemas.microsoft.com/office/2007/relationships/media" Target="../media/media4.mp4"/><Relationship Id="rId8" Type="http://schemas.openxmlformats.org/officeDocument/2006/relationships/video" Target="../media/media4.mp4"/><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image" Target="../media/image11.png"/><Relationship Id="rId2" Type="http://schemas.openxmlformats.org/officeDocument/2006/relationships/image" Target="../media/image10.png"/><Relationship Id="rId13" Type="http://schemas.openxmlformats.org/officeDocument/2006/relationships/notesSlide" Target="../notesSlides/notesSlide25.xml"/><Relationship Id="rId12" Type="http://schemas.openxmlformats.org/officeDocument/2006/relationships/slideLayout" Target="../slideLayouts/slideLayout2.xml"/><Relationship Id="rId11" Type="http://schemas.openxmlformats.org/officeDocument/2006/relationships/image" Target="../media/image47.png"/><Relationship Id="rId10" Type="http://schemas.openxmlformats.org/officeDocument/2006/relationships/tags" Target="../tags/tag70.xm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9" Type="http://schemas.openxmlformats.org/officeDocument/2006/relationships/image" Target="../media/image49.GIF"/><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48.jpeg"/><Relationship Id="rId11" Type="http://schemas.openxmlformats.org/officeDocument/2006/relationships/notesSlide" Target="../notesSlides/notesSlide26.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0.png"/><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27.xml"/><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81.xml"/><Relationship Id="rId7" Type="http://schemas.microsoft.com/office/2007/relationships/media" Target="../media/media5.mp4"/><Relationship Id="rId6" Type="http://schemas.openxmlformats.org/officeDocument/2006/relationships/video" Target="../media/media5.mp4"/><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28.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52.GIF"/><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2.xml"/><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2.xml"/><Relationship Id="rId7" Type="http://schemas.openxmlformats.org/officeDocument/2006/relationships/image" Target="../media/image55.png"/><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7.png"/><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3.jpeg"/><Relationship Id="rId2" Type="http://schemas.openxmlformats.org/officeDocument/2006/relationships/image" Target="../media/image56.png"/><Relationship Id="rId10" Type="http://schemas.openxmlformats.org/officeDocument/2006/relationships/notesSlide" Target="../notesSlides/notesSlide32.xml"/><Relationship Id="rId1" Type="http://schemas.openxmlformats.org/officeDocument/2006/relationships/tags" Target="../tags/tag90.xml"/></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2.xml"/><Relationship Id="rId7" Type="http://schemas.openxmlformats.org/officeDocument/2006/relationships/image" Target="../media/image58.pn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0.png"/><Relationship Id="rId7" Type="http://schemas.openxmlformats.org/officeDocument/2006/relationships/image" Target="../media/image59.GIF"/><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34.xml"/><Relationship Id="rId1" Type="http://schemas.openxmlformats.org/officeDocument/2006/relationships/image" Target="../media/image3.jpe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image" Target="../media/image11.png"/><Relationship Id="rId3" Type="http://schemas.openxmlformats.org/officeDocument/2006/relationships/tags" Target="../tags/tag99.xml"/><Relationship Id="rId2" Type="http://schemas.openxmlformats.org/officeDocument/2006/relationships/image" Target="../media/image10.png"/><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tags" Target="../tags/tag105.xml"/><Relationship Id="rId7" Type="http://schemas.openxmlformats.org/officeDocument/2006/relationships/image" Target="../media/image61.png"/><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36.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3.png"/><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37.xml"/><Relationship Id="rId1" Type="http://schemas.openxmlformats.org/officeDocument/2006/relationships/image" Target="../media/image3.jpe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2.xml"/><Relationship Id="rId7" Type="http://schemas.openxmlformats.org/officeDocument/2006/relationships/image" Target="../media/image64.png"/><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7.xml"/><Relationship Id="rId7" Type="http://schemas.microsoft.com/office/2007/relationships/media" Target="../media/media1.mp4"/><Relationship Id="rId6" Type="http://schemas.openxmlformats.org/officeDocument/2006/relationships/video" Target="NULL" TargetMode="Externa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11.png"/><Relationship Id="rId2" Type="http://schemas.openxmlformats.org/officeDocument/2006/relationships/image" Target="../media/image10.png"/><Relationship Id="rId13" Type="http://schemas.openxmlformats.org/officeDocument/2006/relationships/notesSlide" Target="../notesSlides/notesSlide3.xml"/><Relationship Id="rId12" Type="http://schemas.openxmlformats.org/officeDocument/2006/relationships/slideLayout" Target="../slideLayouts/slideLayout2.xml"/><Relationship Id="rId11" Type="http://schemas.openxmlformats.org/officeDocument/2006/relationships/image" Target="../media/image14.png"/><Relationship Id="rId10" Type="http://schemas.openxmlformats.org/officeDocument/2006/relationships/tags" Target="../tags/tag8.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2.xml"/><Relationship Id="rId7" Type="http://schemas.openxmlformats.org/officeDocument/2006/relationships/image" Target="../media/image65.png"/><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1.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tags" Target="../tags/tag119.xml"/><Relationship Id="rId7" Type="http://schemas.openxmlformats.org/officeDocument/2006/relationships/image" Target="../media/image66.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40.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42.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tags" Target="../tags/tag123.xml"/><Relationship Id="rId7" Type="http://schemas.openxmlformats.org/officeDocument/2006/relationships/image" Target="../media/image68.png"/><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41.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43.xml.rels><?xml version="1.0" encoding="UTF-8" standalone="yes"?>
<Relationships xmlns="http://schemas.openxmlformats.org/package/2006/relationships"><Relationship Id="rId9" Type="http://schemas.openxmlformats.org/officeDocument/2006/relationships/notesSlide" Target="../notesSlides/notesSlide42.xml"/><Relationship Id="rId8" Type="http://schemas.openxmlformats.org/officeDocument/2006/relationships/slideLayout" Target="../slideLayouts/slideLayout2.xml"/><Relationship Id="rId7" Type="http://schemas.openxmlformats.org/officeDocument/2006/relationships/image" Target="../media/image70.png"/><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4.xml.rels><?xml version="1.0" encoding="UTF-8" standalone="yes"?>
<Relationships xmlns="http://schemas.openxmlformats.org/package/2006/relationships"><Relationship Id="rId9" Type="http://schemas.openxmlformats.org/officeDocument/2006/relationships/notesSlide" Target="../notesSlides/notesSlide43.xml"/><Relationship Id="rId8" Type="http://schemas.openxmlformats.org/officeDocument/2006/relationships/slideLayout" Target="../slideLayouts/slideLayout2.xml"/><Relationship Id="rId7" Type="http://schemas.openxmlformats.org/officeDocument/2006/relationships/tags" Target="../tags/tag129.xml"/><Relationship Id="rId6" Type="http://schemas.openxmlformats.org/officeDocument/2006/relationships/image" Target="../media/image71.png"/><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3.jpeg"/><Relationship Id="rId7" Type="http://schemas.openxmlformats.org/officeDocument/2006/relationships/image" Target="../media/image72.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44.xml"/><Relationship Id="rId1" Type="http://schemas.openxmlformats.org/officeDocument/2006/relationships/image" Target="../media/image3.jpeg"/></Relationships>
</file>

<file path=ppt/slides/_rels/slide46.xml.rels><?xml version="1.0" encoding="UTF-8" standalone="yes"?>
<Relationships xmlns="http://schemas.openxmlformats.org/package/2006/relationships"><Relationship Id="rId9" Type="http://schemas.openxmlformats.org/officeDocument/2006/relationships/notesSlide" Target="../notesSlides/notesSlide45.xml"/><Relationship Id="rId8" Type="http://schemas.openxmlformats.org/officeDocument/2006/relationships/slideLayout" Target="../slideLayouts/slideLayout2.xml"/><Relationship Id="rId7" Type="http://schemas.openxmlformats.org/officeDocument/2006/relationships/image" Target="../media/image75.GIF"/><Relationship Id="rId6" Type="http://schemas.openxmlformats.org/officeDocument/2006/relationships/image" Target="../media/image74.GIF"/><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7.xml.rels><?xml version="1.0" encoding="UTF-8" standalone="yes"?>
<Relationships xmlns="http://schemas.openxmlformats.org/package/2006/relationships"><Relationship Id="rId9" Type="http://schemas.openxmlformats.org/officeDocument/2006/relationships/notesSlide" Target="../notesSlides/notesSlide46.xml"/><Relationship Id="rId8" Type="http://schemas.openxmlformats.org/officeDocument/2006/relationships/slideLayout" Target="../slideLayouts/slideLayout2.xml"/><Relationship Id="rId7" Type="http://schemas.openxmlformats.org/officeDocument/2006/relationships/image" Target="../media/image77.jpeg"/><Relationship Id="rId6" Type="http://schemas.openxmlformats.org/officeDocument/2006/relationships/image" Target="../media/image76.jpeg"/><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8.xml.rels><?xml version="1.0" encoding="UTF-8" standalone="yes"?>
<Relationships xmlns="http://schemas.openxmlformats.org/package/2006/relationships"><Relationship Id="rId9" Type="http://schemas.openxmlformats.org/officeDocument/2006/relationships/notesSlide" Target="../notesSlides/notesSlide47.xml"/><Relationship Id="rId8" Type="http://schemas.openxmlformats.org/officeDocument/2006/relationships/slideLayout" Target="../slideLayouts/slideLayout2.xml"/><Relationship Id="rId7" Type="http://schemas.openxmlformats.org/officeDocument/2006/relationships/image" Target="../media/image79.png"/><Relationship Id="rId6" Type="http://schemas.openxmlformats.org/officeDocument/2006/relationships/image" Target="../media/image78.GIF"/><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15.GIF"/><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9" Type="http://schemas.openxmlformats.org/officeDocument/2006/relationships/notesSlide" Target="../notesSlides/notesSlide49.xml"/><Relationship Id="rId8" Type="http://schemas.openxmlformats.org/officeDocument/2006/relationships/slideLayout" Target="../slideLayouts/slideLayout2.xml"/><Relationship Id="rId7" Type="http://schemas.openxmlformats.org/officeDocument/2006/relationships/image" Target="../media/image82.jpeg"/><Relationship Id="rId6" Type="http://schemas.openxmlformats.org/officeDocument/2006/relationships/image" Target="../media/image81.jpeg"/><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1.xml.rels><?xml version="1.0" encoding="UTF-8" standalone="yes"?>
<Relationships xmlns="http://schemas.openxmlformats.org/package/2006/relationships"><Relationship Id="rId9" Type="http://schemas.openxmlformats.org/officeDocument/2006/relationships/image" Target="../media/image84.png"/><Relationship Id="rId8" Type="http://schemas.openxmlformats.org/officeDocument/2006/relationships/tags" Target="../tags/tag146.xml"/><Relationship Id="rId7" Type="http://schemas.openxmlformats.org/officeDocument/2006/relationships/image" Target="../media/image83.png"/><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50.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6.GIF"/><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3.jpeg"/><Relationship Id="rId2" Type="http://schemas.openxmlformats.org/officeDocument/2006/relationships/image" Target="../media/image85.png"/><Relationship Id="rId10" Type="http://schemas.openxmlformats.org/officeDocument/2006/relationships/notesSlide" Target="../notesSlides/notesSlide51.xml"/><Relationship Id="rId1" Type="http://schemas.openxmlformats.org/officeDocument/2006/relationships/tags" Target="../tags/tag147.xml"/></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8.GIF"/><Relationship Id="rId7" Type="http://schemas.openxmlformats.org/officeDocument/2006/relationships/image" Target="../media/image87.png"/><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52.xml"/><Relationship Id="rId1" Type="http://schemas.openxmlformats.org/officeDocument/2006/relationships/image" Target="../media/image3.jpeg"/></Relationships>
</file>

<file path=ppt/slides/_rels/slide54.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image" Target="../media/image90.GIF"/><Relationship Id="rId7" Type="http://schemas.openxmlformats.org/officeDocument/2006/relationships/image" Target="../media/image89.png"/><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image" Target="../media/image11.png"/><Relationship Id="rId2" Type="http://schemas.openxmlformats.org/officeDocument/2006/relationships/image" Target="../media/image10.png"/><Relationship Id="rId12" Type="http://schemas.openxmlformats.org/officeDocument/2006/relationships/notesSlide" Target="../notesSlides/notesSlide53.xml"/><Relationship Id="rId11" Type="http://schemas.openxmlformats.org/officeDocument/2006/relationships/slideLayout" Target="../slideLayouts/slideLayout2.xml"/><Relationship Id="rId10" Type="http://schemas.openxmlformats.org/officeDocument/2006/relationships/image" Target="../media/image91.png"/><Relationship Id="rId1" Type="http://schemas.openxmlformats.org/officeDocument/2006/relationships/image" Target="../media/image3.jpeg"/></Relationships>
</file>

<file path=ppt/slides/_rels/slide55.xml.rels><?xml version="1.0" encoding="UTF-8" standalone="yes"?>
<Relationships xmlns="http://schemas.openxmlformats.org/package/2006/relationships"><Relationship Id="rId9" Type="http://schemas.openxmlformats.org/officeDocument/2006/relationships/notesSlide" Target="../notesSlides/notesSlide54.xml"/><Relationship Id="rId8" Type="http://schemas.openxmlformats.org/officeDocument/2006/relationships/slideLayout" Target="../slideLayouts/slideLayout2.xml"/><Relationship Id="rId7" Type="http://schemas.openxmlformats.org/officeDocument/2006/relationships/image" Target="../media/image92.png"/><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6.xml.rels><?xml version="1.0" encoding="UTF-8" standalone="yes"?>
<Relationships xmlns="http://schemas.openxmlformats.org/package/2006/relationships"><Relationship Id="rId9" Type="http://schemas.openxmlformats.org/officeDocument/2006/relationships/notesSlide" Target="../notesSlides/notesSlide55.xml"/><Relationship Id="rId8" Type="http://schemas.openxmlformats.org/officeDocument/2006/relationships/slideLayout" Target="../slideLayouts/slideLayout2.xml"/><Relationship Id="rId7" Type="http://schemas.openxmlformats.org/officeDocument/2006/relationships/image" Target="../media/image94.GIF"/><Relationship Id="rId6" Type="http://schemas.openxmlformats.org/officeDocument/2006/relationships/image" Target="../media/image93.GIF"/><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7.xml.rels><?xml version="1.0" encoding="UTF-8" standalone="yes"?>
<Relationships xmlns="http://schemas.openxmlformats.org/package/2006/relationships"><Relationship Id="rId9" Type="http://schemas.openxmlformats.org/officeDocument/2006/relationships/notesSlide" Target="../notesSlides/notesSlide56.xml"/><Relationship Id="rId8" Type="http://schemas.openxmlformats.org/officeDocument/2006/relationships/slideLayout" Target="../slideLayouts/slideLayout2.xml"/><Relationship Id="rId7" Type="http://schemas.openxmlformats.org/officeDocument/2006/relationships/image" Target="../media/image96.jpeg"/><Relationship Id="rId6" Type="http://schemas.openxmlformats.org/officeDocument/2006/relationships/image" Target="../media/image95.jpeg"/><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2.xml"/><Relationship Id="rId6" Type="http://schemas.openxmlformats.org/officeDocument/2006/relationships/image" Target="../media/image97.GIF"/><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8.xml"/><Relationship Id="rId7"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tags" Target="../tags/tag14.xml"/><Relationship Id="rId6" Type="http://schemas.openxmlformats.org/officeDocument/2006/relationships/image" Target="../media/image16.jpe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5.xml"/><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9.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59.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19.jpeg"/><Relationship Id="rId6" Type="http://schemas.openxmlformats.org/officeDocument/2006/relationships/image" Target="../media/image18.GIF"/><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22.xml"/><Relationship Id="rId7" Type="http://schemas.microsoft.com/office/2007/relationships/media" Target="../media/media2.mp4"/><Relationship Id="rId6" Type="http://schemas.openxmlformats.org/officeDocument/2006/relationships/video" Target="../media/media2.mp4"/><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512550"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9863" y="72093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7338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95830" y="37338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puzzle	/ˈpʌzl/	n.谜;智力游戏 vt.迷惑</a:t>
            </a:r>
            <a:endParaRPr lang="zh-CN" altLang="en-US" sz="2400">
              <a:latin typeface="Times New Roman" panose="02020603050405020304" charset="0"/>
              <a:cs typeface="Times New Roman" panose="02020603050405020304" charset="0"/>
            </a:endParaRPr>
          </a:p>
        </p:txBody>
      </p:sp>
      <p:sp>
        <p:nvSpPr>
          <p:cNvPr id="9" name="文本框 8"/>
          <p:cNvSpPr txBox="1"/>
          <p:nvPr/>
        </p:nvSpPr>
        <p:spPr>
          <a:xfrm>
            <a:off x="1221105" y="2491740"/>
            <a:ext cx="8046085" cy="410845"/>
          </a:xfrm>
          <a:prstGeom prst="rect">
            <a:avLst/>
          </a:prstGeom>
          <a:noFill/>
        </p:spPr>
        <p:txBody>
          <a:bodyPr wrap="square" rtlCol="0" anchor="t">
            <a:noAutofit/>
          </a:bodyPr>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266825" y="127254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en-US" altLang="zh-CN" sz="2400" b="1">
                <a:solidFill>
                  <a:srgbClr val="C00000"/>
                </a:solidFill>
                <a:latin typeface="Times New Roman" panose="02020603050405020304" charset="0"/>
                <a:cs typeface="Times New Roman" panose="02020603050405020304" charset="0"/>
                <a:sym typeface="+mn-ea"/>
              </a:rPr>
              <a:t>puzzle sb.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让某人不解</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我的妹妹常会</a:t>
            </a:r>
            <a:r>
              <a:rPr lang="zh-CN" altLang="en-US" sz="2400">
                <a:solidFill>
                  <a:srgbClr val="C00000"/>
                </a:solidFill>
                <a:latin typeface="Times New Roman" panose="02020603050405020304" charset="0"/>
                <a:cs typeface="Times New Roman" panose="02020603050405020304" charset="0"/>
                <a:sym typeface="+mn-ea"/>
              </a:rPr>
              <a:t>让我不解</a:t>
            </a:r>
            <a:r>
              <a:rPr lang="zh-CN" altLang="en-US" sz="2400">
                <a:latin typeface="Times New Roman" panose="02020603050405020304" charset="0"/>
                <a:cs typeface="Times New Roman" panose="02020603050405020304" charset="0"/>
                <a:sym typeface="+mn-ea"/>
              </a:rPr>
              <a:t>，使我焦虑。</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1404620" y="263334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 a puzzled look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迷惑的表情</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她满面</a:t>
            </a:r>
            <a:r>
              <a:rPr lang="zh-CN" altLang="en-US" sz="2400">
                <a:solidFill>
                  <a:srgbClr val="C00000"/>
                </a:solidFill>
                <a:latin typeface="Times New Roman" panose="02020603050405020304" charset="0"/>
                <a:cs typeface="Times New Roman" panose="02020603050405020304" charset="0"/>
                <a:sym typeface="+mn-ea"/>
              </a:rPr>
              <a:t>迷惑的表情</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1266825" y="3994150"/>
            <a:ext cx="6096000" cy="110680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3.</a:t>
            </a:r>
            <a:r>
              <a:rPr lang="en-US" altLang="zh-CN" sz="2400" b="1">
                <a:solidFill>
                  <a:srgbClr val="C00000"/>
                </a:solidFill>
                <a:latin typeface="Times New Roman" panose="02020603050405020304" charset="0"/>
                <a:cs typeface="Times New Roman" panose="02020603050405020304" charset="0"/>
                <a:sym typeface="+mn-ea"/>
              </a:rPr>
              <a:t> look puzzled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好像没懂</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他</a:t>
            </a:r>
            <a:r>
              <a:rPr lang="zh-CN" altLang="en-US" sz="2400">
                <a:solidFill>
                  <a:srgbClr val="C00000"/>
                </a:solidFill>
                <a:latin typeface="Times New Roman" panose="02020603050405020304" charset="0"/>
                <a:cs typeface="Times New Roman" panose="02020603050405020304" charset="0"/>
                <a:sym typeface="+mn-ea"/>
              </a:rPr>
              <a:t>好像没听懂</a:t>
            </a:r>
            <a:r>
              <a:rPr lang="zh-CN" altLang="en-US" sz="2400">
                <a:latin typeface="Times New Roman" panose="02020603050405020304" charset="0"/>
                <a:cs typeface="Times New Roman" panose="02020603050405020304" charset="0"/>
                <a:sym typeface="+mn-ea"/>
              </a:rPr>
              <a:t>，于是我把问题又重复了一遍。</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1404620" y="211645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My sister </a:t>
            </a:r>
            <a:r>
              <a:rPr lang="zh-CN" altLang="en-US" sz="2400">
                <a:solidFill>
                  <a:srgbClr val="C00000"/>
                </a:solidFill>
                <a:latin typeface="Times New Roman" panose="02020603050405020304" charset="0"/>
                <a:cs typeface="Times New Roman" panose="02020603050405020304" charset="0"/>
                <a:sym typeface="+mn-ea"/>
              </a:rPr>
              <a:t>puzzles me</a:t>
            </a:r>
            <a:r>
              <a:rPr lang="zh-CN" altLang="en-US" sz="2400">
                <a:latin typeface="Times New Roman" panose="02020603050405020304" charset="0"/>
                <a:cs typeface="Times New Roman" panose="02020603050405020304" charset="0"/>
                <a:sym typeface="+mn-ea"/>
              </a:rPr>
              <a:t> and causes me anxiety.</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1404620" y="511492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a:t>
            </a:r>
            <a:r>
              <a:rPr lang="zh-CN" altLang="en-US" sz="2400">
                <a:solidFill>
                  <a:srgbClr val="C00000"/>
                </a:solidFill>
                <a:latin typeface="Times New Roman" panose="02020603050405020304" charset="0"/>
                <a:cs typeface="Times New Roman" panose="02020603050405020304" charset="0"/>
                <a:sym typeface="+mn-ea"/>
              </a:rPr>
              <a:t> looked puzzled </a:t>
            </a:r>
            <a:r>
              <a:rPr lang="zh-CN" altLang="en-US" sz="2400">
                <a:latin typeface="Times New Roman" panose="02020603050405020304" charset="0"/>
                <a:cs typeface="Times New Roman" panose="02020603050405020304" charset="0"/>
                <a:sym typeface="+mn-ea"/>
              </a:rPr>
              <a:t>so I repeated the question.</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1404620" y="351980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had </a:t>
            </a:r>
            <a:r>
              <a:rPr lang="zh-CN" altLang="en-US" sz="2400">
                <a:solidFill>
                  <a:srgbClr val="C00000"/>
                </a:solidFill>
                <a:latin typeface="Times New Roman" panose="02020603050405020304" charset="0"/>
                <a:cs typeface="Times New Roman" panose="02020603050405020304" charset="0"/>
                <a:sym typeface="+mn-ea"/>
              </a:rPr>
              <a:t>a puzzled look</a:t>
            </a:r>
            <a:r>
              <a:rPr lang="zh-CN" altLang="en-US" sz="2400">
                <a:latin typeface="Times New Roman" panose="02020603050405020304" charset="0"/>
                <a:cs typeface="Times New Roman" panose="02020603050405020304" charset="0"/>
                <a:sym typeface="+mn-ea"/>
              </a:rPr>
              <a:t> on her face.</a:t>
            </a:r>
            <a:endParaRPr lang="zh-CN" altLang="en-US" sz="2400">
              <a:latin typeface="Times New Roman" panose="02020603050405020304" charset="0"/>
              <a:cs typeface="Times New Roman" panose="02020603050405020304" charset="0"/>
              <a:sym typeface="+mn-ea"/>
            </a:endParaRPr>
          </a:p>
        </p:txBody>
      </p:sp>
      <p:pic>
        <p:nvPicPr>
          <p:cNvPr id="20" name="图片 19" descr="姜云升疑惑不解"/>
          <p:cNvPicPr>
            <a:picLocks noChangeAspect="1"/>
          </p:cNvPicPr>
          <p:nvPr/>
        </p:nvPicPr>
        <p:blipFill>
          <a:blip r:embed="rId6"/>
          <a:stretch>
            <a:fillRect/>
          </a:stretch>
        </p:blipFill>
        <p:spPr>
          <a:xfrm>
            <a:off x="7654290" y="2491740"/>
            <a:ext cx="3220085" cy="3220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07580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770" y="438149"/>
            <a:ext cx="11222251" cy="6315613"/>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58166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nearby	/ˌnɪəˈbaɪ/	adj.附近的;邻近的</a:t>
            </a:r>
            <a:endParaRPr lang="zh-CN" altLang="en-US" sz="2400">
              <a:latin typeface="Times New Roman" panose="02020603050405020304" charset="0"/>
              <a:cs typeface="Times New Roman" panose="02020603050405020304" charset="0"/>
            </a:endParaRPr>
          </a:p>
        </p:txBody>
      </p:sp>
      <p:sp>
        <p:nvSpPr>
          <p:cNvPr id="9" name="文本框 8"/>
          <p:cNvSpPr txBox="1"/>
          <p:nvPr/>
        </p:nvSpPr>
        <p:spPr>
          <a:xfrm>
            <a:off x="5874385" y="2004060"/>
            <a:ext cx="9058910" cy="92265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rPr>
              <a:t>nearby residents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附近的居民</a:t>
            </a:r>
            <a:endParaRPr lang="en-US" altLang="zh-CN" sz="2400">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rPr>
              <a:t> </a:t>
            </a:r>
            <a:r>
              <a:rPr lang="zh-CN" altLang="en-US" sz="2400" b="1">
                <a:solidFill>
                  <a:srgbClr val="C00000"/>
                </a:solidFill>
                <a:latin typeface="Times New Roman" panose="02020603050405020304" charset="0"/>
                <a:cs typeface="Times New Roman" panose="02020603050405020304" charset="0"/>
                <a:sym typeface="+mn-ea"/>
              </a:rPr>
              <a:t>附近的居民</a:t>
            </a:r>
            <a:r>
              <a:rPr lang="zh-CN" altLang="en-US" sz="2400">
                <a:latin typeface="Times New Roman" panose="02020603050405020304" charset="0"/>
                <a:cs typeface="Times New Roman" panose="02020603050405020304" charset="0"/>
                <a:sym typeface="+mn-ea"/>
              </a:rPr>
              <a:t>有些怨言。</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040130" y="117411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en-US" altLang="zh-CN" sz="2400" b="1">
                <a:solidFill>
                  <a:srgbClr val="C00000"/>
                </a:solidFill>
                <a:latin typeface="Times New Roman" panose="02020603050405020304" charset="0"/>
                <a:cs typeface="Times New Roman" panose="02020603050405020304" charset="0"/>
                <a:sym typeface="+mn-ea"/>
              </a:rPr>
              <a:t>a nearby town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附近的一个小镇</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她母亲住在</a:t>
            </a:r>
            <a:r>
              <a:rPr lang="zh-CN" altLang="en-US" sz="2400">
                <a:solidFill>
                  <a:srgbClr val="C00000"/>
                </a:solidFill>
                <a:latin typeface="Times New Roman" panose="02020603050405020304" charset="0"/>
                <a:cs typeface="Times New Roman" panose="02020603050405020304" charset="0"/>
                <a:sym typeface="+mn-ea"/>
              </a:rPr>
              <a:t>附近一个小镇上</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1374140" y="187071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Her mother lived in</a:t>
            </a:r>
            <a:r>
              <a:rPr lang="zh-CN" altLang="en-US" sz="2400">
                <a:solidFill>
                  <a:srgbClr val="C00000"/>
                </a:solidFill>
                <a:latin typeface="Times New Roman" panose="02020603050405020304" charset="0"/>
                <a:cs typeface="Times New Roman" panose="02020603050405020304" charset="0"/>
                <a:sym typeface="+mn-ea"/>
              </a:rPr>
              <a:t> a nearby town</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5874385" y="292671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There were complaints from </a:t>
            </a:r>
            <a:r>
              <a:rPr lang="zh-CN" altLang="en-US" sz="2400" b="1">
                <a:solidFill>
                  <a:srgbClr val="C00000"/>
                </a:solidFill>
                <a:latin typeface="Times New Roman" panose="02020603050405020304" charset="0"/>
                <a:cs typeface="Times New Roman" panose="02020603050405020304" charset="0"/>
                <a:sym typeface="+mn-ea"/>
              </a:rPr>
              <a:t>nearby residents</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1040130" y="5280025"/>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附近床上</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  a bed nearby</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躺在</a:t>
            </a:r>
            <a:r>
              <a:rPr lang="zh-CN" altLang="en-US" sz="2400">
                <a:solidFill>
                  <a:srgbClr val="C00000"/>
                </a:solidFill>
                <a:latin typeface="Times New Roman" panose="02020603050405020304" charset="0"/>
                <a:cs typeface="Times New Roman" panose="02020603050405020304" charset="0"/>
                <a:sym typeface="+mn-ea"/>
              </a:rPr>
              <a:t>附近床上</a:t>
            </a:r>
            <a:r>
              <a:rPr lang="zh-CN" altLang="en-US" sz="2400">
                <a:latin typeface="Times New Roman" panose="02020603050405020304" charset="0"/>
                <a:cs typeface="Times New Roman" panose="02020603050405020304" charset="0"/>
                <a:sym typeface="+mn-ea"/>
              </a:rPr>
              <a:t>的小孩开始抽泣。</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5" name="文本框 14"/>
          <p:cNvSpPr txBox="1"/>
          <p:nvPr/>
        </p:nvSpPr>
        <p:spPr>
          <a:xfrm>
            <a:off x="916940" y="6018530"/>
            <a:ext cx="609600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A</a:t>
            </a:r>
            <a:r>
              <a:rPr lang="zh-CN" altLang="en-US" sz="2400">
                <a:latin typeface="Times New Roman" panose="02020603050405020304" charset="0"/>
                <a:cs typeface="Times New Roman" panose="02020603050405020304" charset="0"/>
                <a:sym typeface="+mn-ea"/>
              </a:rPr>
              <a:t> child in </a:t>
            </a:r>
            <a:r>
              <a:rPr lang="zh-CN" altLang="en-US" sz="2400">
                <a:solidFill>
                  <a:srgbClr val="C00000"/>
                </a:solidFill>
                <a:latin typeface="Times New Roman" panose="02020603050405020304" charset="0"/>
                <a:cs typeface="Times New Roman" panose="02020603050405020304" charset="0"/>
                <a:sym typeface="+mn-ea"/>
              </a:rPr>
              <a:t>a bed nearby</a:t>
            </a:r>
            <a:r>
              <a:rPr lang="zh-CN" altLang="en-US" sz="2400">
                <a:latin typeface="Times New Roman" panose="02020603050405020304" charset="0"/>
                <a:cs typeface="Times New Roman" panose="02020603050405020304" charset="0"/>
                <a:sym typeface="+mn-ea"/>
              </a:rPr>
              <a:t> began to whimper.</a:t>
            </a:r>
            <a:endParaRPr lang="zh-CN" altLang="en-US" sz="2400">
              <a:latin typeface="Times New Roman" panose="02020603050405020304" charset="0"/>
              <a:cs typeface="Times New Roman" panose="02020603050405020304" charset="0"/>
              <a:sym typeface="+mn-ea"/>
            </a:endParaRPr>
          </a:p>
        </p:txBody>
      </p:sp>
      <p:pic>
        <p:nvPicPr>
          <p:cNvPr id="16" name="图片 15" descr="u=317702179,3350797574&amp;fm=173&amp;app=25&amp;f=JPEG"/>
          <p:cNvPicPr>
            <a:picLocks noChangeAspect="1"/>
          </p:cNvPicPr>
          <p:nvPr/>
        </p:nvPicPr>
        <p:blipFill>
          <a:blip r:embed="rId6"/>
          <a:stretch>
            <a:fillRect/>
          </a:stretch>
        </p:blipFill>
        <p:spPr>
          <a:xfrm>
            <a:off x="7807960" y="3531235"/>
            <a:ext cx="3406775" cy="2687320"/>
          </a:xfrm>
          <a:prstGeom prst="rect">
            <a:avLst/>
          </a:prstGeom>
        </p:spPr>
      </p:pic>
      <p:pic>
        <p:nvPicPr>
          <p:cNvPr id="20" name="古老而美丽的村落童话般的座座小屋时">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1374140" y="2331085"/>
            <a:ext cx="4500245" cy="2736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754"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to="" calcmode="lin" valueType="num">
                                      <p:cBhvr>
                                        <p:cTn id="11" dur="1" fill="hold"/>
                                        <p:tgtEl>
                                          <p:spTgt spid="12"/>
                                        </p:tgtEl>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to="" calcmode="lin" valueType="num">
                                      <p:cBhvr>
                                        <p:cTn id="21"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2" fill="hold" display="1">
                  <p:stCondLst>
                    <p:cond delay="indefinite"/>
                  </p:stCondLst>
                </p:cTn>
                <p:tgtEl>
                  <p:spTgt spid="20"/>
                </p:tgtEl>
              </p:cMediaNode>
            </p:vide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additive="base">
                                        <p:cTn id="27" dur="1" fill="hold"/>
                                        <p:tgtEl>
                                          <p:spTgt spid="20"/>
                                        </p:tgtEl>
                                      </p:cBhvr>
                                    </p:cmd>
                                  </p:childTnLst>
                                </p:cTn>
                              </p:par>
                            </p:childTnLst>
                          </p:cTn>
                        </p:par>
                      </p:childTnLst>
                    </p:cTn>
                  </p:par>
                </p:childTnLst>
              </p:cTn>
              <p:nextCondLst>
                <p:cond evt="onClick" delay="0">
                  <p:tgtEl>
                    <p:spTgt spid="20"/>
                  </p:tgtEl>
                </p:cond>
              </p:nextCondLst>
            </p:seq>
          </p:childTnLst>
        </p:cTn>
      </p:par>
    </p:tnLst>
    <p:bldLst>
      <p:bldP spid="12" grpId="0"/>
      <p:bldP spid="12" grpId="1"/>
      <p:bldP spid="13" grpId="0"/>
      <p:bldP spid="13" grpId="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065020" y="613410"/>
            <a:ext cx="8168640" cy="398780"/>
          </a:xfrm>
          <a:prstGeom prst="rect">
            <a:avLst/>
          </a:prstGeom>
          <a:noFill/>
        </p:spPr>
        <p:txBody>
          <a:bodyPr wrap="square" rtlCol="0" anchor="t">
            <a:spAutoFit/>
          </a:bodyPr>
          <a:p>
            <a:r>
              <a:rPr lang="zh-CN" altLang="en-US" sz="2000">
                <a:latin typeface="Times New Roman" panose="02020603050405020304" charset="0"/>
                <a:cs typeface="Times New Roman" panose="02020603050405020304" charset="0"/>
              </a:rPr>
              <a:t>break away from ...</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/breɪk əˈweɪ frəm/</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脱离;背叛;逃脱</a:t>
            </a:r>
            <a:endParaRPr lang="zh-CN" altLang="en-US" sz="2000">
              <a:latin typeface="Times New Roman" panose="02020603050405020304" charset="0"/>
              <a:cs typeface="Times New Roman" panose="02020603050405020304" charset="0"/>
            </a:endParaRPr>
          </a:p>
        </p:txBody>
      </p:sp>
      <p:sp>
        <p:nvSpPr>
          <p:cNvPr id="9" name="文本框 8"/>
          <p:cNvSpPr txBox="1"/>
          <p:nvPr/>
        </p:nvSpPr>
        <p:spPr>
          <a:xfrm>
            <a:off x="768350" y="1258570"/>
            <a:ext cx="10633710"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rPr>
              <a:t>break away from sb.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挣脱某人</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我的狗突然</a:t>
            </a:r>
            <a:r>
              <a:rPr lang="en-US" altLang="zh-CN" sz="2400">
                <a:solidFill>
                  <a:srgbClr val="C00000"/>
                </a:solidFill>
                <a:latin typeface="Times New Roman" panose="02020603050405020304" charset="0"/>
                <a:cs typeface="Times New Roman" panose="02020603050405020304" charset="0"/>
              </a:rPr>
              <a:t>从我身边挣脱</a:t>
            </a:r>
            <a:r>
              <a:rPr lang="en-US" altLang="zh-CN" sz="2400">
                <a:latin typeface="Times New Roman" panose="02020603050405020304" charset="0"/>
                <a:cs typeface="Times New Roman" panose="02020603050405020304" charset="0"/>
              </a:rPr>
              <a:t>，冲到门口，开始狂吠起来。</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5306060" y="3468370"/>
            <a:ext cx="6096000"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break away from ...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从</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中出来</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我父亲小心翼翼地把南瓜切开，于是我的头终于</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从南瓜中出来了</a:t>
            </a:r>
            <a:r>
              <a:rPr lang="zh-CN" altLang="en-US" sz="2400">
                <a:latin typeface="Times New Roman" panose="02020603050405020304" charset="0"/>
                <a:ea typeface="宋体" panose="02010600030101010101" pitchFamily="2" charset="-122"/>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768350" y="206121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My dog suddenly</a:t>
            </a:r>
            <a:r>
              <a:rPr lang="en-US" altLang="zh-CN" sz="2400">
                <a:solidFill>
                  <a:srgbClr val="C00000"/>
                </a:solidFill>
                <a:latin typeface="Times New Roman" panose="02020603050405020304" charset="0"/>
                <a:cs typeface="Times New Roman" panose="02020603050405020304" charset="0"/>
                <a:sym typeface="+mn-ea"/>
              </a:rPr>
              <a:t> broke away from me</a:t>
            </a:r>
            <a:r>
              <a:rPr lang="en-US" altLang="zh-CN" sz="2400">
                <a:latin typeface="Times New Roman" panose="02020603050405020304" charset="0"/>
                <a:cs typeface="Times New Roman" panose="02020603050405020304" charset="0"/>
                <a:sym typeface="+mn-ea"/>
              </a:rPr>
              <a:t>, charged at the door and began to bark fiercely.</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5306060" y="4918710"/>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My father carefully cut the pumpkin open, so I finally had my head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break away from it</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4" name="图片 13" descr="t014330980002ceb3e3"/>
          <p:cNvPicPr>
            <a:picLocks noChangeAspect="1"/>
          </p:cNvPicPr>
          <p:nvPr/>
        </p:nvPicPr>
        <p:blipFill>
          <a:blip r:embed="rId6"/>
          <a:stretch>
            <a:fillRect/>
          </a:stretch>
        </p:blipFill>
        <p:spPr>
          <a:xfrm>
            <a:off x="8863330" y="1042035"/>
            <a:ext cx="3153410" cy="2207895"/>
          </a:xfrm>
          <a:prstGeom prst="rect">
            <a:avLst/>
          </a:prstGeom>
        </p:spPr>
      </p:pic>
      <p:pic>
        <p:nvPicPr>
          <p:cNvPr id="15" name="图片 14" descr="微信图片_20230919202008"/>
          <p:cNvPicPr>
            <a:picLocks noChangeAspect="1"/>
          </p:cNvPicPr>
          <p:nvPr/>
        </p:nvPicPr>
        <p:blipFill>
          <a:blip r:embed="rId7"/>
          <a:stretch>
            <a:fillRect/>
          </a:stretch>
        </p:blipFill>
        <p:spPr>
          <a:xfrm>
            <a:off x="1339215" y="3108960"/>
            <a:ext cx="3688715" cy="3075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84412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654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1820545" y="373380"/>
            <a:ext cx="7277735" cy="460375"/>
          </a:xfrm>
          <a:prstGeom prst="rect">
            <a:avLst/>
          </a:prstGeom>
          <a:noFill/>
        </p:spPr>
        <p:txBody>
          <a:bodyPr wrap="square" rtlCol="0" anchor="t">
            <a:spAutoFit/>
          </a:bodyPr>
          <a:p>
            <a:r>
              <a:rPr lang="en-US" altLang="zh-CN" sz="2400"/>
              <a:t>“</a:t>
            </a:r>
            <a:r>
              <a:rPr lang="zh-CN" altLang="en-US" sz="2400">
                <a:sym typeface="+mn-ea"/>
              </a:rPr>
              <a:t>break</a:t>
            </a:r>
            <a:r>
              <a:rPr lang="en-US" altLang="zh-CN" sz="2400"/>
              <a:t>” </a:t>
            </a:r>
            <a:r>
              <a:rPr lang="zh-CN" altLang="en-US" sz="2400">
                <a:ea typeface="宋体" panose="02010600030101010101" pitchFamily="2" charset="-122"/>
              </a:rPr>
              <a:t>相关短语</a:t>
            </a:r>
            <a:endParaRPr lang="zh-CN" altLang="en-US" sz="2400">
              <a:ea typeface="宋体" panose="02010600030101010101" pitchFamily="2" charset="-122"/>
            </a:endParaRPr>
          </a:p>
        </p:txBody>
      </p:sp>
      <p:sp>
        <p:nvSpPr>
          <p:cNvPr id="11" name="文本框 10"/>
          <p:cNvSpPr txBox="1"/>
          <p:nvPr/>
        </p:nvSpPr>
        <p:spPr>
          <a:xfrm>
            <a:off x="596900" y="1189990"/>
            <a:ext cx="9725025" cy="415417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1. </a:t>
            </a:r>
            <a:r>
              <a:rPr lang="en-US" altLang="zh-CN" sz="2400" b="1">
                <a:solidFill>
                  <a:srgbClr val="C00000"/>
                </a:solidFill>
                <a:latin typeface="Times New Roman" panose="02020603050405020304" charset="0"/>
                <a:cs typeface="Times New Roman" panose="02020603050405020304" charset="0"/>
              </a:rPr>
              <a:t>break out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（战争，火灾，洪水）爆发</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endParaRPr>
          </a:p>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rPr>
              <a:t>                                                火灾发生</a:t>
            </a:r>
            <a:r>
              <a:rPr lang="en-US" altLang="zh-CN" sz="2400">
                <a:latin typeface="Times New Roman" panose="02020603050405020304" charset="0"/>
                <a:ea typeface="宋体" panose="02010600030101010101" pitchFamily="2" charset="-122"/>
                <a:cs typeface="Times New Roman" panose="02020603050405020304" charset="0"/>
              </a:rPr>
              <a:t>时他正在给手机充电。</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2.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break up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打碎，分裂，解体，结束，（关系等）破裂</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弗雷德没有给我任何理由让我急于</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rPr>
              <a:t>结束我们的友谊</a:t>
            </a:r>
            <a:r>
              <a:rPr lang="en-US" altLang="zh-CN" sz="2400">
                <a:latin typeface="Times New Roman" panose="02020603050405020304" charset="0"/>
                <a:ea typeface="宋体" panose="02010600030101010101" pitchFamily="2" charset="-122"/>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3.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break down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垮掉，出故障，崩溃</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听到这个消息，他</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rPr>
              <a:t>崩溃</a:t>
            </a:r>
            <a:r>
              <a:rPr lang="en-US" altLang="zh-CN" sz="2400">
                <a:latin typeface="Times New Roman" panose="02020603050405020304" charset="0"/>
                <a:ea typeface="宋体" panose="02010600030101010101" pitchFamily="2" charset="-122"/>
                <a:cs typeface="Times New Roman" panose="02020603050405020304" charset="0"/>
              </a:rPr>
              <a:t>了，眼泪顺着脸颊流了下来。</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4218305" y="1948815"/>
            <a:ext cx="7974330" cy="606425"/>
          </a:xfrm>
          <a:prstGeom prst="rect">
            <a:avLst/>
          </a:prstGeom>
          <a:noFill/>
        </p:spPr>
        <p:txBody>
          <a:bodyPr wrap="square" rtlCol="0" anchor="t">
            <a:no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He was charging his mobile phone when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the fire broke out</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692785" y="3458210"/>
            <a:ext cx="10029190" cy="46037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Fred has given me no good reason for being eager to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break up our friendship</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596900" y="4896485"/>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He</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 broke down</a:t>
            </a:r>
            <a:r>
              <a:rPr lang="en-US" altLang="zh-CN" sz="2400">
                <a:latin typeface="Times New Roman" panose="02020603050405020304" charset="0"/>
                <a:ea typeface="宋体" panose="02010600030101010101" pitchFamily="2" charset="-122"/>
                <a:cs typeface="Times New Roman" panose="02020603050405020304" charset="0"/>
                <a:sym typeface="+mn-ea"/>
              </a:rPr>
              <a:t> at the news, tears pouring down his checks.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4" name="图片 13" descr="消防 火灾贴纸素材"/>
          <p:cNvPicPr>
            <a:picLocks noChangeAspect="1"/>
          </p:cNvPicPr>
          <p:nvPr/>
        </p:nvPicPr>
        <p:blipFill>
          <a:blip r:embed="rId6"/>
          <a:stretch>
            <a:fillRect/>
          </a:stretch>
        </p:blipFill>
        <p:spPr>
          <a:xfrm>
            <a:off x="1321435" y="981710"/>
            <a:ext cx="2314575" cy="1756410"/>
          </a:xfrm>
          <a:prstGeom prst="rect">
            <a:avLst/>
          </a:prstGeom>
        </p:spPr>
      </p:pic>
      <p:pic>
        <p:nvPicPr>
          <p:cNvPr id="15" name="图片 14" descr="泪流满面"/>
          <p:cNvPicPr>
            <a:picLocks noChangeAspect="1"/>
          </p:cNvPicPr>
          <p:nvPr/>
        </p:nvPicPr>
        <p:blipFill>
          <a:blip r:embed="rId7"/>
          <a:stretch>
            <a:fillRect/>
          </a:stretch>
        </p:blipFill>
        <p:spPr>
          <a:xfrm>
            <a:off x="8289290" y="3599815"/>
            <a:ext cx="3184525" cy="3184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065020" y="613410"/>
            <a:ext cx="7277735" cy="368300"/>
          </a:xfrm>
          <a:prstGeom prst="rect">
            <a:avLst/>
          </a:prstGeom>
          <a:noFill/>
        </p:spPr>
        <p:txBody>
          <a:bodyPr wrap="square" rtlCol="0" anchor="t">
            <a:spAutoFit/>
          </a:bodyPr>
          <a:p>
            <a:r>
              <a:rPr lang="en-US" altLang="zh-CN"/>
              <a:t>“</a:t>
            </a:r>
            <a:r>
              <a:rPr lang="zh-CN" altLang="en-US">
                <a:sym typeface="+mn-ea"/>
              </a:rPr>
              <a:t>break</a:t>
            </a:r>
            <a:r>
              <a:rPr lang="en-US" altLang="zh-CN"/>
              <a:t>” </a:t>
            </a:r>
            <a:r>
              <a:rPr lang="zh-CN" altLang="en-US">
                <a:ea typeface="宋体" panose="02010600030101010101" pitchFamily="2" charset="-122"/>
              </a:rPr>
              <a:t>相关短语</a:t>
            </a:r>
            <a:endParaRPr lang="zh-CN" altLang="en-US">
              <a:ea typeface="宋体" panose="02010600030101010101" pitchFamily="2" charset="-122"/>
            </a:endParaRPr>
          </a:p>
        </p:txBody>
      </p:sp>
      <p:sp>
        <p:nvSpPr>
          <p:cNvPr id="11" name="文本框 10"/>
          <p:cNvSpPr txBox="1"/>
          <p:nvPr/>
        </p:nvSpPr>
        <p:spPr>
          <a:xfrm>
            <a:off x="841375" y="1042035"/>
            <a:ext cx="9725025" cy="3784600"/>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4.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break through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冲破，突破</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午饭时分，太阳</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破晓</a:t>
            </a:r>
            <a:r>
              <a:rPr lang="zh-CN" altLang="en-US" sz="2400">
                <a:latin typeface="Times New Roman" panose="02020603050405020304" charset="0"/>
                <a:ea typeface="宋体" panose="02010600030101010101" pitchFamily="2" charset="-122"/>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5.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break in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打断，插嘴；破门而入</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(1)</a:t>
            </a:r>
            <a:r>
              <a:rPr lang="zh-CN" altLang="en-US" sz="2400">
                <a:latin typeface="Times New Roman" panose="02020603050405020304" charset="0"/>
                <a:ea typeface="宋体" panose="02010600030101010101" pitchFamily="2" charset="-122"/>
                <a:cs typeface="Times New Roman" panose="02020603050405020304" charset="0"/>
              </a:rPr>
              <a:t>她</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插嘴</a:t>
            </a:r>
            <a:r>
              <a:rPr lang="zh-CN" altLang="en-US" sz="2400">
                <a:latin typeface="Times New Roman" panose="02020603050405020304" charset="0"/>
                <a:ea typeface="宋体" panose="02010600030101010101" pitchFamily="2" charset="-122"/>
                <a:cs typeface="Times New Roman" panose="02020603050405020304" charset="0"/>
              </a:rPr>
              <a:t>说</a:t>
            </a:r>
            <a:r>
              <a:rPr lang="en-US" altLang="zh-CN" sz="2400">
                <a:latin typeface="Times New Roman" panose="02020603050405020304" charset="0"/>
                <a:ea typeface="宋体" panose="02010600030101010101" pitchFamily="2" charset="-122"/>
                <a:cs typeface="Times New Roman" panose="02020603050405020304" charset="0"/>
              </a:rPr>
              <a:t>: </a:t>
            </a:r>
            <a:r>
              <a:rPr lang="en-US" altLang="zh-CN" sz="2400">
                <a:sym typeface="+mn-ea"/>
              </a:rPr>
              <a:t>“</a:t>
            </a:r>
            <a:r>
              <a:rPr lang="zh-CN" altLang="en-US" sz="2400">
                <a:ea typeface="宋体" panose="02010600030101010101" pitchFamily="2" charset="-122"/>
                <a:sym typeface="+mn-ea"/>
              </a:rPr>
              <a:t>我没干那事！</a:t>
            </a:r>
            <a:r>
              <a:rPr lang="en-US" altLang="zh-CN" sz="240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(2) </a:t>
            </a:r>
            <a:r>
              <a:rPr lang="zh-CN" altLang="en-US" sz="2400">
                <a:latin typeface="Times New Roman" panose="02020603050405020304" charset="0"/>
                <a:ea typeface="宋体" panose="02010600030101010101" pitchFamily="2" charset="-122"/>
                <a:cs typeface="Times New Roman" panose="02020603050405020304" charset="0"/>
              </a:rPr>
              <a:t>昨晚有人</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闯入</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了他的房子</a:t>
            </a:r>
            <a:r>
              <a:rPr lang="zh-CN" altLang="en-US" sz="2400">
                <a:latin typeface="Times New Roman" panose="02020603050405020304" charset="0"/>
                <a:ea typeface="宋体" panose="02010600030101010101" pitchFamily="2" charset="-122"/>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pic>
        <p:nvPicPr>
          <p:cNvPr id="9" name="图片 8" descr="57461388209162215"/>
          <p:cNvPicPr>
            <a:picLocks noChangeAspect="1"/>
          </p:cNvPicPr>
          <p:nvPr/>
        </p:nvPicPr>
        <p:blipFill>
          <a:blip r:embed="rId6"/>
          <a:stretch>
            <a:fillRect/>
          </a:stretch>
        </p:blipFill>
        <p:spPr>
          <a:xfrm>
            <a:off x="6910070" y="1042035"/>
            <a:ext cx="4204970" cy="2802890"/>
          </a:xfrm>
          <a:prstGeom prst="rect">
            <a:avLst/>
          </a:prstGeom>
        </p:spPr>
      </p:pic>
      <p:pic>
        <p:nvPicPr>
          <p:cNvPr id="12" name="图片 11" descr="t01e1019c6789fa117b"/>
          <p:cNvPicPr>
            <a:picLocks noChangeAspect="1"/>
          </p:cNvPicPr>
          <p:nvPr/>
        </p:nvPicPr>
        <p:blipFill>
          <a:blip r:embed="rId7"/>
          <a:stretch>
            <a:fillRect/>
          </a:stretch>
        </p:blipFill>
        <p:spPr>
          <a:xfrm>
            <a:off x="5474335" y="4135755"/>
            <a:ext cx="2916555" cy="2261870"/>
          </a:xfrm>
          <a:prstGeom prst="rect">
            <a:avLst/>
          </a:prstGeom>
        </p:spPr>
      </p:pic>
      <p:sp>
        <p:nvSpPr>
          <p:cNvPr id="13" name="文本框 12"/>
          <p:cNvSpPr txBox="1"/>
          <p:nvPr/>
        </p:nvSpPr>
        <p:spPr>
          <a:xfrm>
            <a:off x="841375" y="1889760"/>
            <a:ext cx="6096000" cy="46037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The sun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broke through</a:t>
            </a:r>
            <a:r>
              <a:rPr lang="en-US" altLang="zh-CN" sz="2400">
                <a:latin typeface="Times New Roman" panose="02020603050405020304" charset="0"/>
                <a:ea typeface="宋体" panose="02010600030101010101" pitchFamily="2" charset="-122"/>
                <a:cs typeface="Times New Roman" panose="02020603050405020304" charset="0"/>
                <a:sym typeface="+mn-ea"/>
              </a:rPr>
              <a:t> at around lunchtime.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841375" y="3399790"/>
            <a:ext cx="6096000" cy="46037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“I didn’t do it!”she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broke in</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1040130" y="4507230"/>
            <a:ext cx="6096000" cy="46037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His house was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broken into</a:t>
            </a:r>
            <a:r>
              <a:rPr lang="en-US" altLang="zh-CN" sz="2400">
                <a:latin typeface="Times New Roman" panose="02020603050405020304" charset="0"/>
                <a:ea typeface="宋体" panose="02010600030101010101" pitchFamily="2" charset="-122"/>
                <a:cs typeface="Times New Roman" panose="02020603050405020304" charset="0"/>
                <a:sym typeface="+mn-ea"/>
              </a:rPr>
              <a:t> last night.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下载"/>
          <p:cNvPicPr>
            <a:picLocks noChangeAspect="1"/>
          </p:cNvPicPr>
          <p:nvPr/>
        </p:nvPicPr>
        <p:blipFill>
          <a:blip r:embed="rId1"/>
          <a:stretch>
            <a:fillRect/>
          </a:stretch>
        </p:blipFill>
        <p:spPr>
          <a:xfrm>
            <a:off x="596900" y="4102735"/>
            <a:ext cx="4648835" cy="2421890"/>
          </a:xfrm>
          <a:prstGeom prst="rect">
            <a:avLst/>
          </a:prstGeom>
        </p:spPr>
      </p:pic>
      <p:sp>
        <p:nvSpPr>
          <p:cNvPr id="4" name="矩形 3"/>
          <p:cNvSpPr/>
          <p:nvPr/>
        </p:nvSpPr>
        <p:spPr>
          <a:xfrm>
            <a:off x="-11430" y="0"/>
            <a:ext cx="12197080" cy="7179945"/>
          </a:xfrm>
          <a:prstGeom prst="rect">
            <a:avLst/>
          </a:prstGeom>
          <a:blipFill dpi="0" rotWithShape="1">
            <a:blip r:embed="rId2"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3"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3"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4"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5"/>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6"/>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503170" y="336550"/>
            <a:ext cx="7020560" cy="706755"/>
          </a:xfrm>
          <a:prstGeom prst="rect">
            <a:avLst/>
          </a:prstGeom>
          <a:noFill/>
        </p:spPr>
        <p:txBody>
          <a:bodyPr wrap="square" rtlCol="0" anchor="t">
            <a:spAutoFit/>
          </a:bodyPr>
          <a:p>
            <a:r>
              <a:rPr lang="zh-CN" altLang="en-US" sz="2000">
                <a:latin typeface="Times New Roman" panose="02020603050405020304" charset="0"/>
                <a:cs typeface="Times New Roman" panose="02020603050405020304" charset="0"/>
              </a:rPr>
              <a:t>belong	/bɪˈlɒŋ/	vi.应在(某处);适应</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belong to	/bɪˈlɒŋ tə/	属于</a:t>
            </a:r>
            <a:endParaRPr lang="zh-CN" altLang="en-US" sz="2000">
              <a:latin typeface="Times New Roman" panose="02020603050405020304" charset="0"/>
              <a:cs typeface="Times New Roman" panose="02020603050405020304" charset="0"/>
            </a:endParaRPr>
          </a:p>
        </p:txBody>
      </p:sp>
      <p:sp>
        <p:nvSpPr>
          <p:cNvPr id="9" name="文本框 8"/>
          <p:cNvSpPr txBox="1"/>
          <p:nvPr/>
        </p:nvSpPr>
        <p:spPr>
          <a:xfrm>
            <a:off x="596900" y="1170940"/>
            <a:ext cx="8418195" cy="3415030"/>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1.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belong to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属于</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每个人都渴望成功，而成功只</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属于</a:t>
            </a:r>
            <a:r>
              <a:rPr lang="zh-CN" altLang="en-US" sz="2400">
                <a:latin typeface="Times New Roman" panose="02020603050405020304" charset="0"/>
                <a:ea typeface="宋体" panose="02010600030101010101" pitchFamily="2" charset="-122"/>
                <a:cs typeface="Times New Roman" panose="02020603050405020304" charset="0"/>
              </a:rPr>
              <a:t>努力工作的人。</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2.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 sense of belonging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归属感</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正是由于我慷慨善良的同学们我才有了</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归属感</a:t>
            </a:r>
            <a:r>
              <a:rPr lang="zh-CN" altLang="en-US" sz="2400">
                <a:latin typeface="Times New Roman" panose="02020603050405020304" charset="0"/>
                <a:ea typeface="宋体" panose="02010600030101010101" pitchFamily="2" charset="-122"/>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596900" y="1892935"/>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Everyone has a desire for success while success only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belongs to</a:t>
            </a:r>
            <a:r>
              <a:rPr lang="en-US" altLang="zh-CN" sz="2400">
                <a:latin typeface="Times New Roman" panose="02020603050405020304" charset="0"/>
                <a:ea typeface="宋体" panose="02010600030101010101" pitchFamily="2" charset="-122"/>
                <a:cs typeface="Times New Roman" panose="02020603050405020304" charset="0"/>
                <a:sym typeface="+mn-ea"/>
              </a:rPr>
              <a:t> the hard-working people.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596900" y="3335655"/>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It is because of my generous and kind-hearted classmates that I feel</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a sense of belonging</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5477510" y="5227320"/>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Having sold most of his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belongings</a:t>
            </a:r>
            <a:r>
              <a:rPr lang="en-US" altLang="zh-CN" sz="2400">
                <a:latin typeface="Times New Roman" panose="02020603050405020304" charset="0"/>
                <a:ea typeface="宋体" panose="02010600030101010101" pitchFamily="2" charset="-122"/>
                <a:cs typeface="Times New Roman" panose="02020603050405020304" charset="0"/>
                <a:sym typeface="+mn-ea"/>
              </a:rPr>
              <a:t>, he almost had nothing left in the house.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5367655" y="4028440"/>
            <a:ext cx="6096000"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3.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belongings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财产</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所属物</a:t>
            </a:r>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他卖掉了大部分</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财产</a:t>
            </a:r>
            <a:r>
              <a:rPr lang="en-US" altLang="zh-CN" sz="2400">
                <a:latin typeface="Times New Roman" panose="02020603050405020304" charset="0"/>
                <a:ea typeface="宋体" panose="02010600030101010101" pitchFamily="2" charset="-122"/>
                <a:cs typeface="Times New Roman" panose="02020603050405020304" charset="0"/>
                <a:sym typeface="+mn-ea"/>
              </a:rPr>
              <a:t>，房子里几乎什么都没有了。</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6" name="图片 15" descr="t01b4532e7b442a477e"/>
          <p:cNvPicPr>
            <a:picLocks noChangeAspect="1"/>
          </p:cNvPicPr>
          <p:nvPr/>
        </p:nvPicPr>
        <p:blipFill>
          <a:blip r:embed="rId7"/>
          <a:stretch>
            <a:fillRect/>
          </a:stretch>
        </p:blipFill>
        <p:spPr>
          <a:xfrm>
            <a:off x="8042910" y="1170940"/>
            <a:ext cx="3808095" cy="2374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2725" y="104775"/>
            <a:ext cx="1185354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1"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1"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2"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3"/>
            </p:custDataLst>
          </p:nvPr>
        </p:nvCxnSpPr>
        <p:spPr bwMode="auto">
          <a:xfrm flipV="1">
            <a:off x="490643" y="61679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4"/>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63445" y="216535"/>
            <a:ext cx="702056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a sense of </a:t>
            </a:r>
            <a:r>
              <a:rPr lang="zh-CN" altLang="en-US" sz="2400">
                <a:latin typeface="Times New Roman" panose="02020603050405020304" charset="0"/>
                <a:ea typeface="宋体" panose="02010600030101010101" pitchFamily="2" charset="-122"/>
                <a:cs typeface="Times New Roman" panose="02020603050405020304" charset="0"/>
              </a:rPr>
              <a:t>一种</a:t>
            </a:r>
            <a:r>
              <a:rPr lang="en-US" altLang="zh-CN" sz="2400">
                <a:latin typeface="Times New Roman" panose="02020603050405020304" charset="0"/>
                <a:ea typeface="宋体" panose="02010600030101010101" pitchFamily="2" charset="-122"/>
                <a:cs typeface="Times New Roman" panose="02020603050405020304" charset="0"/>
              </a:rPr>
              <a:t>...</a:t>
            </a:r>
            <a:r>
              <a:rPr lang="zh-CN" altLang="en-US" sz="2400">
                <a:latin typeface="Times New Roman" panose="02020603050405020304" charset="0"/>
                <a:ea typeface="宋体" panose="02010600030101010101" pitchFamily="2" charset="-122"/>
                <a:cs typeface="Times New Roman" panose="02020603050405020304" charset="0"/>
              </a:rPr>
              <a:t>感</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21" name="文本框 20"/>
          <p:cNvSpPr txBox="1"/>
          <p:nvPr/>
        </p:nvSpPr>
        <p:spPr>
          <a:xfrm>
            <a:off x="212725" y="1042035"/>
            <a:ext cx="5183505" cy="2306955"/>
          </a:xfrm>
          <a:prstGeom prst="rect">
            <a:avLst/>
          </a:prstGeom>
          <a:solidFill>
            <a:schemeClr val="accent6">
              <a:lumMod val="40000"/>
              <a:lumOff val="60000"/>
            </a:schemeClr>
          </a:solidFill>
        </p:spPr>
        <p:txBody>
          <a:bodyPr wrap="square" rtlCol="0" anchor="t">
            <a:spAutoFit/>
          </a:bodyPr>
          <a:p>
            <a:r>
              <a:rPr lang="zh-CN" altLang="en-US" sz="2400" b="1">
                <a:solidFill>
                  <a:srgbClr val="C00000"/>
                </a:solidFill>
                <a:latin typeface="Times New Roman" panose="02020603050405020304" charset="0"/>
                <a:cs typeface="Times New Roman" panose="02020603050405020304" charset="0"/>
              </a:rPr>
              <a:t>快乐与悲伤</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a:t>
            </a:r>
            <a:r>
              <a:rPr lang="zh-CN" altLang="en-US" sz="2400">
                <a:solidFill>
                  <a:srgbClr val="C00000"/>
                </a:solidFill>
                <a:latin typeface="Times New Roman" panose="02020603050405020304" charset="0"/>
                <a:cs typeface="Times New Roman" panose="02020603050405020304" charset="0"/>
              </a:rPr>
              <a:t> well-being</a:t>
            </a:r>
            <a:r>
              <a:rPr lang="zh-CN" altLang="en-US" sz="2400">
                <a:latin typeface="Times New Roman" panose="02020603050405020304" charset="0"/>
                <a:cs typeface="Times New Roman" panose="02020603050405020304" charset="0"/>
              </a:rPr>
              <a:t> 幸福感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satisfaction</a:t>
            </a:r>
            <a:r>
              <a:rPr lang="zh-CN" altLang="en-US" sz="2400">
                <a:latin typeface="Times New Roman" panose="02020603050405020304" charset="0"/>
                <a:cs typeface="Times New Roman" panose="02020603050405020304" charset="0"/>
              </a:rPr>
              <a:t> 满足感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relief</a:t>
            </a:r>
            <a:r>
              <a:rPr lang="zh-CN" altLang="en-US" sz="2400">
                <a:latin typeface="Times New Roman" panose="02020603050405020304" charset="0"/>
                <a:cs typeface="Times New Roman" panose="02020603050405020304" charset="0"/>
              </a:rPr>
              <a:t> 解脱感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loneliness</a:t>
            </a:r>
            <a:r>
              <a:rPr lang="zh-CN" altLang="en-US" sz="2400">
                <a:latin typeface="Times New Roman" panose="02020603050405020304" charset="0"/>
                <a:cs typeface="Times New Roman" panose="02020603050405020304" charset="0"/>
              </a:rPr>
              <a:t> 寂寞感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emptiness</a:t>
            </a:r>
            <a:r>
              <a:rPr lang="zh-CN" altLang="en-US" sz="2400">
                <a:latin typeface="Times New Roman" panose="02020603050405020304" charset="0"/>
                <a:cs typeface="Times New Roman" panose="02020603050405020304" charset="0"/>
              </a:rPr>
              <a:t> 空虚感</a:t>
            </a:r>
            <a:endParaRPr lang="zh-CN" altLang="en-US" sz="2400">
              <a:latin typeface="Times New Roman" panose="02020603050405020304" charset="0"/>
              <a:cs typeface="Times New Roman" panose="02020603050405020304" charset="0"/>
            </a:endParaRPr>
          </a:p>
        </p:txBody>
      </p:sp>
      <p:sp>
        <p:nvSpPr>
          <p:cNvPr id="9" name="文本框 8"/>
          <p:cNvSpPr txBox="1"/>
          <p:nvPr/>
        </p:nvSpPr>
        <p:spPr>
          <a:xfrm>
            <a:off x="321310" y="3596005"/>
            <a:ext cx="5777230" cy="2676525"/>
          </a:xfrm>
          <a:prstGeom prst="rect">
            <a:avLst/>
          </a:prstGeom>
          <a:solidFill>
            <a:schemeClr val="accent6">
              <a:lumMod val="60000"/>
              <a:lumOff val="40000"/>
            </a:schemeClr>
          </a:solidFill>
        </p:spPr>
        <p:txBody>
          <a:bodyPr wrap="square" rtlCol="0" anchor="t">
            <a:spAutoFit/>
          </a:bodyPr>
          <a:p>
            <a:r>
              <a:rPr lang="zh-CN" altLang="en-US" sz="2400" b="1">
                <a:solidFill>
                  <a:srgbClr val="C00000"/>
                </a:solidFill>
                <a:latin typeface="Times New Roman" panose="02020603050405020304" charset="0"/>
                <a:cs typeface="Times New Roman" panose="02020603050405020304" charset="0"/>
              </a:rPr>
              <a:t>成功与挫败</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achievement</a:t>
            </a:r>
            <a:r>
              <a:rPr lang="zh-CN" altLang="en-US" sz="2400">
                <a:latin typeface="Times New Roman" panose="02020603050405020304" charset="0"/>
                <a:cs typeface="Times New Roman" panose="02020603050405020304" charset="0"/>
              </a:rPr>
              <a:t> 成就感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a:t>
            </a:r>
            <a:r>
              <a:rPr lang="zh-CN" altLang="en-US" sz="2400">
                <a:solidFill>
                  <a:srgbClr val="C00000"/>
                </a:solidFill>
                <a:latin typeface="Times New Roman" panose="02020603050405020304" charset="0"/>
                <a:cs typeface="Times New Roman" panose="02020603050405020304" charset="0"/>
              </a:rPr>
              <a:t> pride</a:t>
            </a:r>
            <a:r>
              <a:rPr lang="zh-CN" altLang="en-US" sz="2400">
                <a:latin typeface="Times New Roman" panose="02020603050405020304" charset="0"/>
                <a:cs typeface="Times New Roman" panose="02020603050405020304" charset="0"/>
              </a:rPr>
              <a:t> 自豪感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superiority</a:t>
            </a:r>
            <a:r>
              <a:rPr lang="zh-CN" altLang="en-US" sz="2400">
                <a:latin typeface="Times New Roman" panose="02020603050405020304" charset="0"/>
                <a:cs typeface="Times New Roman" panose="02020603050405020304" charset="0"/>
              </a:rPr>
              <a:t> 优越感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defeat</a:t>
            </a:r>
            <a:r>
              <a:rPr lang="zh-CN" altLang="en-US" sz="2400">
                <a:latin typeface="Times New Roman" panose="02020603050405020304" charset="0"/>
                <a:cs typeface="Times New Roman" panose="02020603050405020304" charset="0"/>
              </a:rPr>
              <a:t> 挫败感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a:t>
            </a:r>
            <a:r>
              <a:rPr lang="zh-CN" altLang="en-US" sz="2400">
                <a:solidFill>
                  <a:srgbClr val="C00000"/>
                </a:solidFill>
                <a:latin typeface="Times New Roman" panose="02020603050405020304" charset="0"/>
                <a:cs typeface="Times New Roman" panose="02020603050405020304" charset="0"/>
              </a:rPr>
              <a:t> frustration</a:t>
            </a:r>
            <a:r>
              <a:rPr lang="zh-CN" altLang="en-US" sz="2400">
                <a:latin typeface="Times New Roman" panose="02020603050405020304" charset="0"/>
                <a:cs typeface="Times New Roman" panose="02020603050405020304" charset="0"/>
              </a:rPr>
              <a:t> 沮丧感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disappointment</a:t>
            </a:r>
            <a:r>
              <a:rPr lang="zh-CN" altLang="en-US" sz="2400">
                <a:latin typeface="Times New Roman" panose="02020603050405020304" charset="0"/>
                <a:cs typeface="Times New Roman" panose="02020603050405020304" charset="0"/>
              </a:rPr>
              <a:t> 失望感</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6702425" y="2268220"/>
            <a:ext cx="5103495" cy="1568450"/>
          </a:xfrm>
          <a:prstGeom prst="rect">
            <a:avLst/>
          </a:prstGeom>
          <a:solidFill>
            <a:schemeClr val="accent4">
              <a:lumMod val="40000"/>
              <a:lumOff val="60000"/>
            </a:schemeClr>
          </a:solidFill>
        </p:spPr>
        <p:txBody>
          <a:bodyPr wrap="square" rtlCol="0" anchor="t">
            <a:spAutoFit/>
          </a:bodyPr>
          <a:p>
            <a:r>
              <a:rPr lang="zh-CN" altLang="en-US" sz="2400" b="1">
                <a:solidFill>
                  <a:srgbClr val="C00000"/>
                </a:solidFill>
                <a:latin typeface="Times New Roman" panose="02020603050405020304" charset="0"/>
                <a:cs typeface="Times New Roman" panose="02020603050405020304" charset="0"/>
              </a:rPr>
              <a:t>担心与歉咎</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panic </a:t>
            </a:r>
            <a:r>
              <a:rPr lang="zh-CN" altLang="en-US" sz="2400">
                <a:latin typeface="Times New Roman" panose="02020603050405020304" charset="0"/>
                <a:cs typeface="Times New Roman" panose="02020603050405020304" charset="0"/>
              </a:rPr>
              <a:t>恐慌感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shame</a:t>
            </a:r>
            <a:r>
              <a:rPr lang="zh-CN" altLang="en-US" sz="2400">
                <a:latin typeface="Times New Roman" panose="02020603050405020304" charset="0"/>
                <a:cs typeface="Times New Roman" panose="02020603050405020304" charset="0"/>
              </a:rPr>
              <a:t> 羞愧感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a:t>
            </a:r>
            <a:r>
              <a:rPr lang="zh-CN" altLang="en-US" sz="2400">
                <a:solidFill>
                  <a:srgbClr val="C00000"/>
                </a:solidFill>
                <a:latin typeface="Times New Roman" panose="02020603050405020304" charset="0"/>
                <a:cs typeface="Times New Roman" panose="02020603050405020304" charset="0"/>
              </a:rPr>
              <a:t> guilt</a:t>
            </a:r>
            <a:r>
              <a:rPr lang="zh-CN" altLang="en-US" sz="2400">
                <a:latin typeface="Times New Roman" panose="02020603050405020304" charset="0"/>
                <a:cs typeface="Times New Roman" panose="02020603050405020304" charset="0"/>
              </a:rPr>
              <a:t> 内疚感</a:t>
            </a:r>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5970905" y="616585"/>
            <a:ext cx="5835015" cy="1568450"/>
          </a:xfrm>
          <a:prstGeom prst="rect">
            <a:avLst/>
          </a:prstGeom>
          <a:solidFill>
            <a:schemeClr val="accent4">
              <a:lumMod val="20000"/>
              <a:lumOff val="80000"/>
            </a:schemeClr>
          </a:solidFill>
        </p:spPr>
        <p:txBody>
          <a:bodyPr wrap="square" rtlCol="0" anchor="t">
            <a:spAutoFit/>
          </a:bodyPr>
          <a:p>
            <a:r>
              <a:rPr lang="zh-CN" altLang="en-US" sz="2400" b="1">
                <a:solidFill>
                  <a:srgbClr val="C00000"/>
                </a:solidFill>
                <a:latin typeface="Times New Roman" panose="02020603050405020304" charset="0"/>
                <a:cs typeface="Times New Roman" panose="02020603050405020304" charset="0"/>
              </a:rPr>
              <a:t>认同与价值</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belonging</a:t>
            </a:r>
            <a:r>
              <a:rPr lang="zh-CN" altLang="en-US" sz="2400">
                <a:latin typeface="Times New Roman" panose="02020603050405020304" charset="0"/>
                <a:cs typeface="Times New Roman" panose="02020603050405020304" charset="0"/>
              </a:rPr>
              <a:t> 归属感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identity</a:t>
            </a:r>
            <a:r>
              <a:rPr lang="zh-CN" altLang="en-US" sz="2400">
                <a:latin typeface="Times New Roman" panose="02020603050405020304" charset="0"/>
                <a:cs typeface="Times New Roman" panose="02020603050405020304" charset="0"/>
              </a:rPr>
              <a:t> 认同感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 feeling of </a:t>
            </a:r>
            <a:r>
              <a:rPr lang="zh-CN" altLang="en-US" sz="2400">
                <a:solidFill>
                  <a:srgbClr val="C00000"/>
                </a:solidFill>
                <a:latin typeface="Times New Roman" panose="02020603050405020304" charset="0"/>
                <a:cs typeface="Times New Roman" panose="02020603050405020304" charset="0"/>
              </a:rPr>
              <a:t>self-worth</a:t>
            </a:r>
            <a:r>
              <a:rPr lang="zh-CN" altLang="en-US" sz="2400">
                <a:latin typeface="Times New Roman" panose="02020603050405020304" charset="0"/>
                <a:cs typeface="Times New Roman" panose="02020603050405020304" charset="0"/>
              </a:rPr>
              <a:t> 自我价值感</a:t>
            </a:r>
            <a:endParaRPr lang="zh-CN" altLang="en-US" sz="2400">
              <a:latin typeface="Times New Roman" panose="02020603050405020304" charset="0"/>
              <a:cs typeface="Times New Roman" panose="02020603050405020304" charset="0"/>
            </a:endParaRPr>
          </a:p>
        </p:txBody>
      </p:sp>
      <p:sp>
        <p:nvSpPr>
          <p:cNvPr id="13" name="文本框 12"/>
          <p:cNvSpPr txBox="1"/>
          <p:nvPr/>
        </p:nvSpPr>
        <p:spPr>
          <a:xfrm>
            <a:off x="8119745" y="4232910"/>
            <a:ext cx="3946525" cy="1938020"/>
          </a:xfrm>
          <a:prstGeom prst="rect">
            <a:avLst/>
          </a:prstGeom>
          <a:solidFill>
            <a:schemeClr val="accent2">
              <a:lumMod val="60000"/>
              <a:lumOff val="40000"/>
            </a:schemeClr>
          </a:solidFill>
        </p:spPr>
        <p:txBody>
          <a:bodyPr wrap="square" rtlCol="0" anchor="t">
            <a:spAutoFit/>
          </a:bodyPr>
          <a:p>
            <a:r>
              <a:rPr lang="zh-CN" altLang="en-US" sz="2400" b="1">
                <a:solidFill>
                  <a:srgbClr val="C00000"/>
                </a:solidFill>
                <a:latin typeface="Times New Roman" panose="02020603050405020304" charset="0"/>
                <a:cs typeface="Times New Roman" panose="02020603050405020304" charset="0"/>
              </a:rPr>
              <a:t>天赋能力</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of </a:t>
            </a:r>
            <a:r>
              <a:rPr lang="zh-CN" altLang="en-US" sz="2400">
                <a:solidFill>
                  <a:srgbClr val="C00000"/>
                </a:solidFill>
                <a:latin typeface="Times New Roman" panose="02020603050405020304" charset="0"/>
                <a:cs typeface="Times New Roman" panose="02020603050405020304" charset="0"/>
              </a:rPr>
              <a:t>humor </a:t>
            </a:r>
            <a:r>
              <a:rPr lang="zh-CN" altLang="en-US" sz="2400">
                <a:latin typeface="Times New Roman" panose="02020603050405020304" charset="0"/>
                <a:cs typeface="Times New Roman" panose="02020603050405020304" charset="0"/>
              </a:rPr>
              <a:t>幽默感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of </a:t>
            </a:r>
            <a:r>
              <a:rPr lang="zh-CN" altLang="en-US" sz="2400">
                <a:solidFill>
                  <a:srgbClr val="C00000"/>
                </a:solidFill>
                <a:latin typeface="Times New Roman" panose="02020603050405020304" charset="0"/>
                <a:cs typeface="Times New Roman" panose="02020603050405020304" charset="0"/>
              </a:rPr>
              <a:t>balance </a:t>
            </a:r>
            <a:r>
              <a:rPr lang="zh-CN" altLang="en-US" sz="2400">
                <a:latin typeface="Times New Roman" panose="02020603050405020304" charset="0"/>
                <a:cs typeface="Times New Roman" panose="02020603050405020304" charset="0"/>
              </a:rPr>
              <a:t>平衡感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of </a:t>
            </a:r>
            <a:r>
              <a:rPr lang="zh-CN" altLang="en-US" sz="2400">
                <a:solidFill>
                  <a:srgbClr val="C00000"/>
                </a:solidFill>
                <a:latin typeface="Times New Roman" panose="02020603050405020304" charset="0"/>
                <a:cs typeface="Times New Roman" panose="02020603050405020304" charset="0"/>
              </a:rPr>
              <a:t>direction </a:t>
            </a:r>
            <a:r>
              <a:rPr lang="zh-CN" altLang="en-US" sz="2400">
                <a:latin typeface="Times New Roman" panose="02020603050405020304" charset="0"/>
                <a:cs typeface="Times New Roman" panose="02020603050405020304" charset="0"/>
              </a:rPr>
              <a:t>方向感</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 sense of </a:t>
            </a:r>
            <a:r>
              <a:rPr lang="zh-CN" altLang="en-US" sz="2400">
                <a:solidFill>
                  <a:srgbClr val="C00000"/>
                </a:solidFill>
                <a:latin typeface="Times New Roman" panose="02020603050405020304" charset="0"/>
                <a:cs typeface="Times New Roman" panose="02020603050405020304" charset="0"/>
              </a:rPr>
              <a:t>rhythm</a:t>
            </a:r>
            <a:r>
              <a:rPr lang="zh-CN" altLang="en-US" sz="2400">
                <a:latin typeface="Times New Roman" panose="02020603050405020304" charset="0"/>
                <a:cs typeface="Times New Roman" panose="02020603050405020304" charset="0"/>
              </a:rPr>
              <a:t> 节奏感</a:t>
            </a:r>
            <a:endParaRPr lang="zh-CN" altLang="en-US" sz="2400">
              <a:latin typeface="Times New Roman" panose="02020603050405020304" charset="0"/>
              <a:cs typeface="Times New Roman" panose="02020603050405020304" charset="0"/>
            </a:endParaRPr>
          </a:p>
        </p:txBody>
      </p:sp>
      <p:pic>
        <p:nvPicPr>
          <p:cNvPr id="20" name="图片 19"/>
          <p:cNvPicPr>
            <a:picLocks noChangeAspect="1"/>
          </p:cNvPicPr>
          <p:nvPr>
            <p:custDataLst>
              <p:tags r:id="rId5"/>
            </p:custDataLst>
          </p:nvPr>
        </p:nvPicPr>
        <p:blipFill>
          <a:blip r:embed="rId6"/>
          <a:srcRect l="4769" r="1679" b="8986"/>
          <a:stretch>
            <a:fillRect/>
          </a:stretch>
        </p:blipFill>
        <p:spPr>
          <a:xfrm>
            <a:off x="5687695" y="3919220"/>
            <a:ext cx="2653030" cy="2566035"/>
          </a:xfrm>
          <a:custGeom>
            <a:avLst/>
            <a:gdLst/>
            <a:ahLst/>
            <a:cxnLst>
              <a:cxn ang="3">
                <a:pos x="hc" y="t"/>
              </a:cxn>
              <a:cxn ang="cd2">
                <a:pos x="l" y="vc"/>
              </a:cxn>
              <a:cxn ang="cd4">
                <a:pos x="hc" y="b"/>
              </a:cxn>
              <a:cxn ang="0">
                <a:pos x="r" y="vc"/>
              </a:cxn>
            </a:cxnLst>
            <a:rect l="l" t="t" r="r" b="b"/>
            <a:pathLst>
              <a:path w="4178" h="4041">
                <a:moveTo>
                  <a:pt x="2089" y="0"/>
                </a:moveTo>
                <a:cubicBezTo>
                  <a:pt x="3243" y="0"/>
                  <a:pt x="4178" y="905"/>
                  <a:pt x="4178" y="2021"/>
                </a:cubicBezTo>
                <a:cubicBezTo>
                  <a:pt x="4178" y="3136"/>
                  <a:pt x="3243" y="4041"/>
                  <a:pt x="2089" y="4041"/>
                </a:cubicBezTo>
                <a:cubicBezTo>
                  <a:pt x="935" y="4041"/>
                  <a:pt x="0" y="3136"/>
                  <a:pt x="0" y="2021"/>
                </a:cubicBezTo>
                <a:cubicBezTo>
                  <a:pt x="0" y="905"/>
                  <a:pt x="935" y="0"/>
                  <a:pt x="2089" y="0"/>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9" grpId="0" animBg="1"/>
      <p:bldP spid="9" grpId="1" animBg="1"/>
      <p:bldP spid="12" grpId="0" animBg="1"/>
      <p:bldP spid="12" grpId="1" animBg="1"/>
      <p:bldP spid="11" grpId="0" animBg="1"/>
      <p:bldP spid="11" grpId="1" animBg="1"/>
      <p:bldP spid="13" grpId="0" bldLvl="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215265" y="103505"/>
            <a:ext cx="11758930"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72728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8514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220595" y="38862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as well as	/əz wel əz/	同(一样也);和;还</a:t>
            </a:r>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704215" y="2426970"/>
            <a:ext cx="1051242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To inform students of the latest development in AI </a:t>
            </a:r>
            <a:r>
              <a:rPr lang="zh-CN" altLang="en-US" sz="2400" b="1">
                <a:solidFill>
                  <a:srgbClr val="C00000"/>
                </a:solidFill>
                <a:latin typeface="Times New Roman" panose="02020603050405020304" charset="0"/>
                <a:cs typeface="Times New Roman" panose="02020603050405020304" charset="0"/>
              </a:rPr>
              <a:t>as well as</a:t>
            </a:r>
            <a:r>
              <a:rPr lang="zh-CN" altLang="en-US" sz="2400">
                <a:solidFill>
                  <a:srgbClr val="C00000"/>
                </a:solidFill>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its influence on tomorrow's education, our school will hold a lecture from 2:00 to 3:00 this Friday afternoon at the school hall</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704215" y="1228090"/>
            <a:ext cx="10372725" cy="110680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rPr>
              <a:t>为了让学生们了解人工智能的最新发展</a:t>
            </a:r>
            <a:r>
              <a:rPr lang="zh-CN" altLang="en-US" sz="2400" b="1">
                <a:solidFill>
                  <a:srgbClr val="C00000"/>
                </a:solidFill>
                <a:latin typeface="Times New Roman" panose="02020603050405020304" charset="0"/>
                <a:cs typeface="Times New Roman" panose="02020603050405020304" charset="0"/>
              </a:rPr>
              <a:t>及其</a:t>
            </a:r>
            <a:r>
              <a:rPr lang="zh-CN" altLang="en-US" sz="2400">
                <a:latin typeface="Times New Roman" panose="02020603050405020304" charset="0"/>
                <a:cs typeface="Times New Roman" panose="02020603050405020304" charset="0"/>
              </a:rPr>
              <a:t>对未来教育的影响，我们学校将于本周五下午2:00 - 3:00在学校大厅举办一场讲座。</a:t>
            </a:r>
            <a:r>
              <a:rPr lang="zh-CN" altLang="en-US" sz="1800" b="1">
                <a:solidFill>
                  <a:schemeClr val="accent4">
                    <a:lumMod val="75000"/>
                  </a:schemeClr>
                </a:solidFill>
              </a:rPr>
              <a:t>(应用文之</a:t>
            </a:r>
            <a:r>
              <a:rPr lang="zh-CN" altLang="en-US" sz="1800" b="1">
                <a:solidFill>
                  <a:schemeClr val="accent4">
                    <a:lumMod val="75000"/>
                  </a:schemeClr>
                </a:solidFill>
                <a:sym typeface="+mn-ea"/>
              </a:rPr>
              <a:t>关于“人工钓能与未来教育”的专题讲座活动的通知</a:t>
            </a:r>
            <a:r>
              <a:rPr lang="zh-CN" altLang="en-US" sz="1800" b="1">
                <a:solidFill>
                  <a:schemeClr val="accent4">
                    <a:lumMod val="75000"/>
                  </a:schemeClr>
                </a:solidFill>
              </a:rPr>
              <a:t>)</a:t>
            </a:r>
            <a:endParaRPr lang="zh-CN" altLang="en-US" sz="1800" b="1">
              <a:solidFill>
                <a:schemeClr val="accent4">
                  <a:lumMod val="75000"/>
                </a:schemeClr>
              </a:solidFill>
            </a:endParaRPr>
          </a:p>
        </p:txBody>
      </p:sp>
      <p:sp>
        <p:nvSpPr>
          <p:cNvPr id="20" name="文本框 19"/>
          <p:cNvSpPr txBox="1"/>
          <p:nvPr/>
        </p:nvSpPr>
        <p:spPr>
          <a:xfrm>
            <a:off x="704215" y="3625850"/>
            <a:ext cx="7276465" cy="1198880"/>
          </a:xfrm>
          <a:prstGeom prst="rect">
            <a:avLst/>
          </a:prstGeom>
          <a:noFill/>
        </p:spPr>
        <p:txBody>
          <a:bodyPr wrap="square" rtlCol="0" anchor="t">
            <a:spAutoFit/>
          </a:bodyPr>
          <a:p>
            <a:pPr algn="l">
              <a:buClrTx/>
              <a:buSzTx/>
              <a:buFontTx/>
            </a:pPr>
            <a:r>
              <a:rPr lang="en-US" altLang="zh-CN" sz="2400">
                <a:sym typeface="+mn-ea"/>
              </a:rPr>
              <a:t>2. </a:t>
            </a:r>
            <a:r>
              <a:rPr lang="zh-CN" altLang="en-US" sz="2400">
                <a:sym typeface="+mn-ea"/>
              </a:rPr>
              <a:t>参加者将有机会了解丰富的编织历史和技术，</a:t>
            </a:r>
            <a:r>
              <a:rPr lang="zh-CN" altLang="en-US" sz="2400" b="1">
                <a:solidFill>
                  <a:srgbClr val="C00000"/>
                </a:solidFill>
                <a:sym typeface="+mn-ea"/>
              </a:rPr>
              <a:t>并</a:t>
            </a:r>
            <a:r>
              <a:rPr lang="zh-CN" altLang="en-US" sz="2400">
                <a:sym typeface="+mn-ea"/>
              </a:rPr>
              <a:t>尝试制作自己的编织艺术品，旨在培养对我们独特行业的欣赏。</a:t>
            </a:r>
            <a:r>
              <a:rPr lang="zh-CN" altLang="en-US" sz="1800" b="1">
                <a:solidFill>
                  <a:schemeClr val="accent4">
                    <a:lumMod val="75000"/>
                  </a:schemeClr>
                </a:solidFill>
                <a:sym typeface="+mn-ea"/>
              </a:rPr>
              <a:t>(应用文之邀请外教体验编织 (weaving）艺术)</a:t>
            </a:r>
            <a:endParaRPr lang="zh-CN" altLang="en-US" sz="1800" b="1">
              <a:solidFill>
                <a:schemeClr val="accent4">
                  <a:lumMod val="75000"/>
                </a:schemeClr>
              </a:solidFill>
              <a:sym typeface="+mn-ea"/>
            </a:endParaRPr>
          </a:p>
        </p:txBody>
      </p:sp>
      <p:sp>
        <p:nvSpPr>
          <p:cNvPr id="21" name="文本框 20"/>
          <p:cNvSpPr txBox="1"/>
          <p:nvPr/>
        </p:nvSpPr>
        <p:spPr>
          <a:xfrm>
            <a:off x="596265" y="5265420"/>
            <a:ext cx="1098105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Participants will have the opportunity to learn about the rich history and techniques of weaving,</a:t>
            </a:r>
            <a:r>
              <a:rPr lang="zh-CN" altLang="en-US" sz="2400" b="1">
                <a:latin typeface="Times New Roman" panose="02020603050405020304" charset="0"/>
                <a:cs typeface="Times New Roman" panose="02020603050405020304" charset="0"/>
              </a:rPr>
              <a:t> </a:t>
            </a:r>
            <a:r>
              <a:rPr lang="zh-CN" altLang="en-US" sz="2400" b="1">
                <a:solidFill>
                  <a:srgbClr val="C00000"/>
                </a:solidFill>
                <a:latin typeface="Times New Roman" panose="02020603050405020304" charset="0"/>
                <a:cs typeface="Times New Roman" panose="02020603050405020304" charset="0"/>
              </a:rPr>
              <a:t>as well as</a:t>
            </a:r>
            <a:r>
              <a:rPr lang="zh-CN" altLang="en-US" sz="2400">
                <a:solidFill>
                  <a:srgbClr val="C00000"/>
                </a:solidFill>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try their hand at creating their own woven artwork, which aims to foster appreciation for our unique trad</a:t>
            </a:r>
            <a:r>
              <a:rPr lang="en-US" altLang="zh-CN" sz="2400">
                <a:latin typeface="Times New Roman" panose="02020603050405020304" charset="0"/>
                <a:cs typeface="Times New Roman" panose="02020603050405020304" charset="0"/>
              </a:rPr>
              <a:t>ition</a:t>
            </a:r>
            <a:r>
              <a:rPr lang="zh-CN" altLang="en-US" sz="2400">
                <a:latin typeface="Times New Roman" panose="02020603050405020304" charset="0"/>
                <a:cs typeface="Times New Roman" panose="02020603050405020304" charset="0"/>
              </a:rPr>
              <a:t>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pic>
        <p:nvPicPr>
          <p:cNvPr id="100" name="图片 99"/>
          <p:cNvPicPr/>
          <p:nvPr/>
        </p:nvPicPr>
        <p:blipFill>
          <a:blip r:embed="rId6"/>
          <a:stretch>
            <a:fillRect/>
          </a:stretch>
        </p:blipFill>
        <p:spPr>
          <a:xfrm>
            <a:off x="8116570" y="3199130"/>
            <a:ext cx="3100070" cy="19437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to="" calcmode="lin" valueType="num">
                                      <p:cBhvr>
                                        <p:cTn id="12" dur="1" fill="hold"/>
                                        <p:tgtEl>
                                          <p:spTgt spid="2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1" grpId="0"/>
      <p:bldP spid="2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215265" y="103505"/>
            <a:ext cx="1149794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618105" y="389255"/>
            <a:ext cx="6096000" cy="368300"/>
          </a:xfrm>
          <a:prstGeom prst="rect">
            <a:avLst/>
          </a:prstGeom>
          <a:noFill/>
        </p:spPr>
        <p:txBody>
          <a:bodyPr wrap="square" rtlCol="0" anchor="t">
            <a:spAutoFit/>
          </a:bodyPr>
          <a:p>
            <a:r>
              <a:rPr lang="zh-CN" altLang="en-US"/>
              <a:t>as well as	/əz wel əz/	同(一样也);和;还</a:t>
            </a:r>
            <a:endParaRPr lang="zh-CN" altLang="en-US"/>
          </a:p>
        </p:txBody>
      </p:sp>
      <p:sp>
        <p:nvSpPr>
          <p:cNvPr id="11" name="文本框 10"/>
          <p:cNvSpPr txBox="1"/>
          <p:nvPr/>
        </p:nvSpPr>
        <p:spPr>
          <a:xfrm>
            <a:off x="443230" y="1916430"/>
            <a:ext cx="1101852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All previous worries disappeared</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It turned out that the teacher's real intention was to make students value creativity. It was his reverence for the teacher </a:t>
            </a:r>
            <a:r>
              <a:rPr lang="zh-CN" altLang="en-US" sz="2400" b="1">
                <a:solidFill>
                  <a:srgbClr val="C00000"/>
                </a:solidFill>
                <a:latin typeface="Times New Roman" panose="02020603050405020304" charset="0"/>
                <a:cs typeface="Times New Roman" panose="02020603050405020304" charset="0"/>
              </a:rPr>
              <a:t>as well as</a:t>
            </a:r>
            <a:r>
              <a:rPr lang="zh-CN" altLang="en-US" sz="2400" b="1">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 serious attitude towards tasks that got Jim an A</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443230" y="972820"/>
            <a:ext cx="10445750" cy="829945"/>
          </a:xfrm>
          <a:prstGeom prst="rect">
            <a:avLst/>
          </a:prstGeom>
          <a:noFill/>
        </p:spPr>
        <p:txBody>
          <a:bodyPr wrap="square" rtlCol="0" anchor="t">
            <a:spAutoFit/>
          </a:bodyPr>
          <a:p>
            <a:r>
              <a:rPr lang="en-US" altLang="zh-CN" sz="2400"/>
              <a:t>3. </a:t>
            </a:r>
            <a:r>
              <a:rPr lang="zh-CN" altLang="en-US" sz="2400"/>
              <a:t>以前所有的担心都消失了。事实证明，老师的真正意图是让学生重视创造力。正是他对老师的尊敬</a:t>
            </a:r>
            <a:r>
              <a:rPr lang="zh-CN" altLang="en-US" sz="2400" b="1">
                <a:solidFill>
                  <a:srgbClr val="C00000"/>
                </a:solidFill>
              </a:rPr>
              <a:t>和</a:t>
            </a:r>
            <a:r>
              <a:rPr lang="zh-CN" altLang="en-US" sz="2400"/>
              <a:t>对待任务的认真态度使吉姆得了</a:t>
            </a:r>
            <a:r>
              <a:rPr lang="en-US" altLang="zh-CN" sz="2400"/>
              <a:t>A</a:t>
            </a:r>
            <a:r>
              <a:rPr lang="zh-CN" altLang="en-US" sz="2400"/>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p>
        </p:txBody>
      </p:sp>
      <p:sp>
        <p:nvSpPr>
          <p:cNvPr id="20" name="文本框 19"/>
          <p:cNvSpPr txBox="1"/>
          <p:nvPr/>
        </p:nvSpPr>
        <p:spPr>
          <a:xfrm>
            <a:off x="443230" y="3989705"/>
            <a:ext cx="8430260" cy="82994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As well as</a:t>
            </a:r>
            <a:r>
              <a:rPr lang="en-US" altLang="zh-CN" sz="2400">
                <a:latin typeface="Times New Roman" panose="02020603050405020304" charset="0"/>
                <a:cs typeface="Times New Roman" panose="02020603050405020304" charset="0"/>
              </a:rPr>
              <a:t> having difficulty adapting herself to the new school life, she found the culture difference was another challenge for her.</a:t>
            </a:r>
            <a:endParaRPr lang="en-US" altLang="zh-CN" sz="2400">
              <a:latin typeface="Times New Roman" panose="02020603050405020304" charset="0"/>
              <a:cs typeface="Times New Roman" panose="02020603050405020304" charset="0"/>
            </a:endParaRPr>
          </a:p>
        </p:txBody>
      </p:sp>
      <p:sp>
        <p:nvSpPr>
          <p:cNvPr id="21" name="文本框 20"/>
          <p:cNvSpPr txBox="1"/>
          <p:nvPr>
            <p:custDataLst>
              <p:tags r:id="rId6"/>
            </p:custDataLst>
          </p:nvPr>
        </p:nvSpPr>
        <p:spPr>
          <a:xfrm>
            <a:off x="443230" y="3171190"/>
            <a:ext cx="7604125" cy="829945"/>
          </a:xfrm>
          <a:prstGeom prst="rect">
            <a:avLst/>
          </a:prstGeom>
          <a:noFill/>
        </p:spPr>
        <p:txBody>
          <a:bodyPr wrap="square" rtlCol="0" anchor="t">
            <a:spAutoFit/>
          </a:bodyPr>
          <a:p>
            <a:r>
              <a:rPr lang="en-US" altLang="zh-CN" sz="2400"/>
              <a:t>4. </a:t>
            </a:r>
            <a:r>
              <a:rPr lang="zh-CN" altLang="en-US" sz="2400" b="1">
                <a:solidFill>
                  <a:srgbClr val="C00000"/>
                </a:solidFill>
              </a:rPr>
              <a:t>除了</a:t>
            </a:r>
            <a:r>
              <a:rPr lang="zh-CN" altLang="en-US" sz="2400"/>
              <a:t>难以适应新的学校生活外，她还发现文化差异对她来说是另一个挑战。</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p>
        </p:txBody>
      </p:sp>
      <p:sp>
        <p:nvSpPr>
          <p:cNvPr id="22" name="文本框 21"/>
          <p:cNvSpPr txBox="1"/>
          <p:nvPr/>
        </p:nvSpPr>
        <p:spPr>
          <a:xfrm>
            <a:off x="443230" y="5547360"/>
            <a:ext cx="712597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Tears welled up in her eyes, and her heart seemed to be torn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as well</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23" name="文本框 22"/>
          <p:cNvSpPr txBox="1"/>
          <p:nvPr/>
        </p:nvSpPr>
        <p:spPr>
          <a:xfrm>
            <a:off x="443230" y="4819650"/>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5.</a:t>
            </a:r>
            <a:r>
              <a:rPr lang="en-US" altLang="zh-CN" sz="2400" b="1">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as well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也</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她的泪如泉涌，心</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也</a:t>
            </a:r>
            <a:r>
              <a:rPr lang="zh-CN" altLang="en-US" sz="2400">
                <a:latin typeface="Times New Roman" panose="02020603050405020304" charset="0"/>
                <a:ea typeface="宋体" panose="02010600030101010101" pitchFamily="2" charset="-122"/>
                <a:cs typeface="Times New Roman" panose="02020603050405020304" charset="0"/>
                <a:sym typeface="+mn-ea"/>
              </a:rPr>
              <a:t>要碎了。</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p:txBody>
      </p:sp>
      <p:pic>
        <p:nvPicPr>
          <p:cNvPr id="9" name="图片 8" descr="明星表情包 泪流满面"/>
          <p:cNvPicPr>
            <a:picLocks noChangeAspect="1"/>
          </p:cNvPicPr>
          <p:nvPr/>
        </p:nvPicPr>
        <p:blipFill>
          <a:blip r:embed="rId7"/>
          <a:stretch>
            <a:fillRect/>
          </a:stretch>
        </p:blipFill>
        <p:spPr>
          <a:xfrm>
            <a:off x="8736965" y="2957830"/>
            <a:ext cx="2840355" cy="3260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to="" calcmode="lin" valueType="num">
                                      <p:cBhvr>
                                        <p:cTn id="12" dur="1" fill="hold"/>
                                        <p:tgtEl>
                                          <p:spTgt spid="2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to="" calcmode="lin" valueType="num">
                                      <p:cBhvr>
                                        <p:cTn id="17" dur="1" fill="hold"/>
                                        <p:tgtEl>
                                          <p:spTgt spid="2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p:bldP spid="20" grpId="1"/>
      <p:bldP spid="22"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611505" y="4381500"/>
            <a:ext cx="3924300" cy="2217420"/>
          </a:xfrm>
          <a:prstGeom prst="rect">
            <a:avLst/>
          </a:prstGeom>
        </p:spPr>
      </p:pic>
      <p:sp>
        <p:nvSpPr>
          <p:cNvPr id="4" name="矩形 3"/>
          <p:cNvSpPr/>
          <p:nvPr/>
        </p:nvSpPr>
        <p:spPr>
          <a:xfrm>
            <a:off x="0" y="635"/>
            <a:ext cx="12197080" cy="7179310"/>
          </a:xfrm>
          <a:prstGeom prst="rect">
            <a:avLst/>
          </a:prstGeom>
          <a:blipFill dpi="0" rotWithShape="1">
            <a:blip r:embed="rId3"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4"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4"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5"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6"/>
            </p:custDataLst>
          </p:nvPr>
        </p:nvCxnSpPr>
        <p:spPr bwMode="auto">
          <a:xfrm flipV="1">
            <a:off x="596688" y="67775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7"/>
            </p:custDataLst>
          </p:nvPr>
        </p:nvSpPr>
        <p:spPr>
          <a:xfrm>
            <a:off x="1040130" y="34036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12420"/>
            <a:ext cx="6096000" cy="368300"/>
          </a:xfrm>
          <a:prstGeom prst="rect">
            <a:avLst/>
          </a:prstGeom>
          <a:noFill/>
        </p:spPr>
        <p:txBody>
          <a:bodyPr wrap="square" rtlCol="0" anchor="t">
            <a:spAutoFit/>
          </a:bodyPr>
          <a:p>
            <a:r>
              <a:rPr lang="zh-CN" altLang="en-US"/>
              <a:t>currency	/ˈkʌrənsi/	通货;货币</a:t>
            </a:r>
            <a:endParaRPr lang="zh-CN" altLang="en-US"/>
          </a:p>
        </p:txBody>
      </p:sp>
      <p:sp>
        <p:nvSpPr>
          <p:cNvPr id="11" name="文本框 10"/>
          <p:cNvSpPr txBox="1"/>
          <p:nvPr/>
        </p:nvSpPr>
        <p:spPr>
          <a:xfrm>
            <a:off x="611505" y="1998980"/>
            <a:ext cx="779272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 I heard that you are </a:t>
            </a:r>
            <a:r>
              <a:rPr lang="zh-CN" altLang="en-US" sz="2400">
                <a:solidFill>
                  <a:srgbClr val="C00000"/>
                </a:solidFill>
                <a:latin typeface="Times New Roman" panose="02020603050405020304" charset="0"/>
                <a:cs typeface="Times New Roman" panose="02020603050405020304" charset="0"/>
              </a:rPr>
              <a:t>currently</a:t>
            </a:r>
            <a:r>
              <a:rPr lang="zh-CN" altLang="en-US" sz="2400">
                <a:latin typeface="Times New Roman" panose="02020603050405020304" charset="0"/>
                <a:cs typeface="Times New Roman" panose="02020603050405020304" charset="0"/>
              </a:rPr>
              <a:t> studying Chinese and I thought I would recommend a great series of English short videos to help you along the way</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596900" y="737870"/>
            <a:ext cx="10789285" cy="97218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1.</a:t>
            </a:r>
            <a:r>
              <a:rPr lang="en-US" altLang="zh-CN" sz="2400" b="1">
                <a:solidFill>
                  <a:srgbClr val="FF0000"/>
                </a:solidFill>
                <a:latin typeface="Times New Roman" panose="02020603050405020304" charset="0"/>
                <a:cs typeface="Times New Roman" panose="02020603050405020304" charset="0"/>
              </a:rPr>
              <a:t> </a:t>
            </a:r>
            <a:r>
              <a:rPr lang="en-US" altLang="zh-CN" sz="2400" b="1">
                <a:solidFill>
                  <a:srgbClr val="C00000"/>
                </a:solidFill>
                <a:latin typeface="Times New Roman" panose="02020603050405020304" charset="0"/>
                <a:cs typeface="Times New Roman" panose="02020603050405020304" charset="0"/>
              </a:rPr>
              <a:t>currently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目前，现在</a:t>
            </a:r>
            <a:endParaRPr lang="en-US" altLang="zh-CN" sz="2400" b="1">
              <a:solidFill>
                <a:srgbClr val="FF0000"/>
              </a:solidFill>
              <a:latin typeface="Times New Roman" panose="02020603050405020304" charset="0"/>
              <a:cs typeface="Times New Roman" panose="02020603050405020304" charset="0"/>
            </a:endParaRPr>
          </a:p>
          <a:p>
            <a:pPr algn="l">
              <a:buClrTx/>
              <a:buSzTx/>
              <a:buFontTx/>
            </a:pPr>
            <a:r>
              <a:rPr lang="zh-CN" altLang="en-US" sz="2400">
                <a:latin typeface="Times New Roman" panose="02020603050405020304" charset="0"/>
                <a:cs typeface="Times New Roman" panose="02020603050405020304" charset="0"/>
              </a:rPr>
              <a:t>我听说你</a:t>
            </a:r>
            <a:r>
              <a:rPr lang="zh-CN" altLang="en-US" sz="2400">
                <a:solidFill>
                  <a:srgbClr val="C00000"/>
                </a:solidFill>
                <a:latin typeface="Times New Roman" panose="02020603050405020304" charset="0"/>
                <a:cs typeface="Times New Roman" panose="02020603050405020304" charset="0"/>
              </a:rPr>
              <a:t>现在</a:t>
            </a:r>
            <a:r>
              <a:rPr lang="zh-CN" altLang="en-US" sz="2400">
                <a:latin typeface="Times New Roman" panose="02020603050405020304" charset="0"/>
                <a:cs typeface="Times New Roman" panose="02020603050405020304" charset="0"/>
              </a:rPr>
              <a:t>正在学习中文，我想我应该推荐一系列很棒的英语短视频来帮助你。</a:t>
            </a:r>
            <a:r>
              <a:rPr lang="zh-CN" altLang="en-US" sz="1800" b="1">
                <a:solidFill>
                  <a:schemeClr val="accent4">
                    <a:lumMod val="75000"/>
                  </a:schemeClr>
                </a:solidFill>
              </a:rPr>
              <a:t>(</a:t>
            </a:r>
            <a:r>
              <a:rPr lang="zh-CN" altLang="en-US" sz="1800" b="1">
                <a:solidFill>
                  <a:schemeClr val="accent4">
                    <a:lumMod val="75000"/>
                  </a:schemeClr>
                </a:solidFill>
                <a:sym typeface="+mn-ea"/>
              </a:rPr>
              <a:t>推荐英语短视频系列 Chinese Idiom Stories (中华成语故事）</a:t>
            </a:r>
            <a:r>
              <a:rPr lang="zh-CN" altLang="en-US" sz="1800" b="1">
                <a:solidFill>
                  <a:schemeClr val="accent4">
                    <a:lumMod val="75000"/>
                  </a:schemeClr>
                </a:solidFill>
              </a:rPr>
              <a:t>)</a:t>
            </a:r>
            <a:endParaRPr lang="zh-CN" altLang="en-US" sz="1800" b="1">
              <a:solidFill>
                <a:schemeClr val="accent4">
                  <a:lumMod val="75000"/>
                </a:schemeClr>
              </a:solidFill>
            </a:endParaRPr>
          </a:p>
        </p:txBody>
      </p:sp>
      <p:sp>
        <p:nvSpPr>
          <p:cNvPr id="15" name="文本框 14"/>
          <p:cNvSpPr txBox="1"/>
          <p:nvPr/>
        </p:nvSpPr>
        <p:spPr>
          <a:xfrm>
            <a:off x="4535805" y="4396740"/>
            <a:ext cx="6950710" cy="2039620"/>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rPr>
              <a:t>When Frank reached the railing, the man was struggling in the water, clearly unable to swim</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He screamed desperately for help as the </a:t>
            </a:r>
            <a:r>
              <a:rPr lang="zh-CN" altLang="en-US" sz="2400">
                <a:solidFill>
                  <a:srgbClr val="C00000"/>
                </a:solidFill>
                <a:latin typeface="Times New Roman" panose="02020603050405020304" charset="0"/>
                <a:cs typeface="Times New Roman" panose="02020603050405020304" charset="0"/>
              </a:rPr>
              <a:t>current</a:t>
            </a:r>
            <a:r>
              <a:rPr lang="zh-CN" altLang="en-US" sz="2400">
                <a:latin typeface="Times New Roman" panose="02020603050405020304" charset="0"/>
                <a:cs typeface="Times New Roman" panose="02020603050405020304" charset="0"/>
              </a:rPr>
              <a:t> pulled him away from the bank</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611505" y="3197860"/>
            <a:ext cx="983615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a:t>
            </a:r>
            <a:r>
              <a:rPr lang="en-US" altLang="zh-CN" sz="2400" b="1">
                <a:solidFill>
                  <a:srgbClr val="C00000"/>
                </a:solidFill>
                <a:latin typeface="Times New Roman" panose="02020603050405020304" charset="0"/>
                <a:cs typeface="Times New Roman" panose="02020603050405020304" charset="0"/>
              </a:rPr>
              <a:t> current （海洋或江河的）水流，潮流；气流</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当弗兰克到达栏杆时，那个人正在水里挣扎，显然不会游泳当</a:t>
            </a:r>
            <a:r>
              <a:rPr lang="zh-CN" altLang="en-US" sz="2400">
                <a:solidFill>
                  <a:srgbClr val="C00000"/>
                </a:solidFill>
                <a:latin typeface="Times New Roman" panose="02020603050405020304" charset="0"/>
                <a:cs typeface="Times New Roman" panose="02020603050405020304" charset="0"/>
              </a:rPr>
              <a:t>水流</a:t>
            </a:r>
            <a:r>
              <a:rPr lang="zh-CN" altLang="en-US" sz="2400">
                <a:latin typeface="Times New Roman" panose="02020603050405020304" charset="0"/>
                <a:cs typeface="Times New Roman" panose="02020603050405020304" charset="0"/>
              </a:rPr>
              <a:t>把他从岸边冲走时，他绝望地尖叫着求救。</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p:txBody>
      </p:sp>
      <p:pic>
        <p:nvPicPr>
          <p:cNvPr id="13" name="图片 12" descr="微信截图_20230921150110"/>
          <p:cNvPicPr>
            <a:picLocks noChangeAspect="1"/>
          </p:cNvPicPr>
          <p:nvPr/>
        </p:nvPicPr>
        <p:blipFill>
          <a:blip r:embed="rId8"/>
          <a:stretch>
            <a:fillRect/>
          </a:stretch>
        </p:blipFill>
        <p:spPr>
          <a:xfrm>
            <a:off x="8272145" y="1897380"/>
            <a:ext cx="3114040" cy="1696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47" y="0"/>
            <a:ext cx="12197056" cy="685800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7"/>
          <p:cNvGrpSpPr/>
          <p:nvPr/>
        </p:nvGrpSpPr>
        <p:grpSpPr>
          <a:xfrm>
            <a:off x="490770" y="438149"/>
            <a:ext cx="11222251" cy="6315613"/>
            <a:chOff x="490770" y="438149"/>
            <a:chExt cx="11222251" cy="6315613"/>
          </a:xfrm>
        </p:grpSpPr>
        <p:sp>
          <p:nvSpPr>
            <p:cNvPr id="5" name="矩形: 圆角 4"/>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圆角 5"/>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7" name="图片 6"/>
          <p:cNvPicPr>
            <a:picLocks noChangeAspect="1"/>
          </p:cNvPicPr>
          <p:nvPr/>
        </p:nvPicPr>
        <p:blipFill>
          <a:blip r:embed="rId2" cstate="screen"/>
          <a:stretch>
            <a:fillRect/>
          </a:stretch>
        </p:blipFill>
        <p:spPr>
          <a:xfrm>
            <a:off x="0" y="6088380"/>
            <a:ext cx="12192000" cy="769620"/>
          </a:xfrm>
          <a:prstGeom prst="rect">
            <a:avLst/>
          </a:prstGeom>
        </p:spPr>
      </p:pic>
      <p:pic>
        <p:nvPicPr>
          <p:cNvPr id="9" name="图片 8"/>
          <p:cNvPicPr>
            <a:picLocks noChangeAspect="1"/>
          </p:cNvPicPr>
          <p:nvPr/>
        </p:nvPicPr>
        <p:blipFill>
          <a:blip r:embed="rId3" cstate="screen"/>
          <a:stretch>
            <a:fillRect/>
          </a:stretch>
        </p:blipFill>
        <p:spPr>
          <a:xfrm>
            <a:off x="10934935" y="15961"/>
            <a:ext cx="435162" cy="1370298"/>
          </a:xfrm>
          <a:prstGeom prst="rect">
            <a:avLst/>
          </a:prstGeom>
        </p:spPr>
      </p:pic>
      <p:pic>
        <p:nvPicPr>
          <p:cNvPr id="10" name="图片 9"/>
          <p:cNvPicPr>
            <a:picLocks noChangeAspect="1"/>
          </p:cNvPicPr>
          <p:nvPr/>
        </p:nvPicPr>
        <p:blipFill>
          <a:blip r:embed="rId4" cstate="screen"/>
          <a:stretch>
            <a:fillRect/>
          </a:stretch>
        </p:blipFill>
        <p:spPr>
          <a:xfrm>
            <a:off x="181281" y="62142"/>
            <a:ext cx="875111" cy="842518"/>
          </a:xfrm>
          <a:prstGeom prst="rect">
            <a:avLst/>
          </a:prstGeom>
        </p:spPr>
      </p:pic>
      <p:pic>
        <p:nvPicPr>
          <p:cNvPr id="11" name="图片 10"/>
          <p:cNvPicPr>
            <a:picLocks noChangeAspect="1"/>
          </p:cNvPicPr>
          <p:nvPr/>
        </p:nvPicPr>
        <p:blipFill>
          <a:blip r:embed="rId5" cstate="screen"/>
          <a:stretch>
            <a:fillRect/>
          </a:stretch>
        </p:blipFill>
        <p:spPr>
          <a:xfrm>
            <a:off x="104714" y="4699151"/>
            <a:ext cx="1027400" cy="1051746"/>
          </a:xfrm>
          <a:prstGeom prst="rect">
            <a:avLst/>
          </a:prstGeom>
        </p:spPr>
      </p:pic>
      <p:pic>
        <p:nvPicPr>
          <p:cNvPr id="12" name="图片 11"/>
          <p:cNvPicPr>
            <a:picLocks noChangeAspect="1"/>
          </p:cNvPicPr>
          <p:nvPr/>
        </p:nvPicPr>
        <p:blipFill>
          <a:blip r:embed="rId6" cstate="screen"/>
          <a:stretch>
            <a:fillRect/>
          </a:stretch>
        </p:blipFill>
        <p:spPr>
          <a:xfrm>
            <a:off x="29428" y="831393"/>
            <a:ext cx="1178817" cy="711913"/>
          </a:xfrm>
          <a:prstGeom prst="rect">
            <a:avLst/>
          </a:prstGeom>
        </p:spPr>
      </p:pic>
      <p:pic>
        <p:nvPicPr>
          <p:cNvPr id="13" name="图形 12"/>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0034905" y="4725670"/>
            <a:ext cx="2179955" cy="1974215"/>
          </a:xfrm>
          <a:prstGeom prst="rect">
            <a:avLst/>
          </a:prstGeom>
        </p:spPr>
      </p:pic>
      <p:sp>
        <p:nvSpPr>
          <p:cNvPr id="3" name="矩形 259"/>
          <p:cNvSpPr>
            <a:spLocks noChangeArrowheads="1"/>
          </p:cNvSpPr>
          <p:nvPr>
            <p:custDataLst>
              <p:tags r:id="rId9"/>
            </p:custDataLst>
          </p:nvPr>
        </p:nvSpPr>
        <p:spPr bwMode="auto">
          <a:xfrm>
            <a:off x="1132205" y="739140"/>
            <a:ext cx="705358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sz="4000" b="1" cap="all" dirty="0">
                <a:solidFill>
                  <a:schemeClr val="accent4">
                    <a:lumMod val="50000"/>
                  </a:schemeClr>
                </a:solidFill>
                <a:cs typeface="Arial" panose="020B0604020202020204" pitchFamily="34" charset="0"/>
              </a:rPr>
              <a:t>活用教材词汇，靶向高考写作</a:t>
            </a:r>
            <a:endParaRPr sz="4000" b="1" cap="all" dirty="0">
              <a:solidFill>
                <a:schemeClr val="accent4">
                  <a:lumMod val="50000"/>
                </a:schemeClr>
              </a:solidFill>
              <a:cs typeface="Arial" panose="020B0604020202020204" pitchFamily="34" charset="0"/>
            </a:endParaRPr>
          </a:p>
        </p:txBody>
      </p:sp>
      <p:sp>
        <p:nvSpPr>
          <p:cNvPr id="14" name="文本框 13"/>
          <p:cNvSpPr txBox="1"/>
          <p:nvPr/>
        </p:nvSpPr>
        <p:spPr>
          <a:xfrm>
            <a:off x="3036570" y="1983740"/>
            <a:ext cx="6096000" cy="1106805"/>
          </a:xfrm>
          <a:prstGeom prst="rect">
            <a:avLst/>
          </a:prstGeom>
          <a:noFill/>
        </p:spPr>
        <p:txBody>
          <a:bodyPr wrap="square" rtlCol="0" anchor="t">
            <a:spAutoFit/>
          </a:bodyPr>
          <a:p>
            <a:r>
              <a:rPr lang="zh-CN" altLang="en-US" sz="6600" b="1">
                <a:latin typeface="微软雅黑" panose="020B0503020204020204" pitchFamily="34" charset="-122"/>
                <a:ea typeface="微软雅黑" panose="020B0503020204020204" pitchFamily="34" charset="-122"/>
                <a:cs typeface="微软雅黑" panose="020B0503020204020204" pitchFamily="34" charset="-122"/>
                <a:sym typeface="+mn-ea"/>
              </a:rPr>
              <a:t>M2U</a:t>
            </a:r>
            <a:r>
              <a:rPr lang="en-US" altLang="zh-CN" sz="66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6600" b="1">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6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矩形 259"/>
          <p:cNvSpPr>
            <a:spLocks noChangeArrowheads="1"/>
          </p:cNvSpPr>
          <p:nvPr>
            <p:custDataLst>
              <p:tags r:id="rId10"/>
            </p:custDataLst>
          </p:nvPr>
        </p:nvSpPr>
        <p:spPr bwMode="auto">
          <a:xfrm>
            <a:off x="3313430" y="3564890"/>
            <a:ext cx="854075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sz="4000" b="1" dirty="0" smtClean="0">
                <a:solidFill>
                  <a:schemeClr val="accent4">
                    <a:lumMod val="50000"/>
                  </a:schemeClr>
                </a:solidFill>
                <a:cs typeface="Arial" panose="020B0604020202020204" pitchFamily="34" charset="0"/>
              </a:rPr>
              <a:t>History and Traditions</a:t>
            </a:r>
            <a:endParaRPr lang="en-US" sz="4000" b="1" dirty="0" smtClean="0">
              <a:solidFill>
                <a:schemeClr val="accent4">
                  <a:lumMod val="50000"/>
                </a:schemeClr>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67775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4036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12420"/>
            <a:ext cx="6096000" cy="368300"/>
          </a:xfrm>
          <a:prstGeom prst="rect">
            <a:avLst/>
          </a:prstGeom>
          <a:noFill/>
        </p:spPr>
        <p:txBody>
          <a:bodyPr wrap="square" rtlCol="0" anchor="t">
            <a:spAutoFit/>
          </a:bodyPr>
          <a:p>
            <a:r>
              <a:rPr lang="zh-CN" altLang="en-US"/>
              <a:t>currency	/ˈkʌrənsi/	通货;货币</a:t>
            </a:r>
            <a:endParaRPr lang="zh-CN" altLang="en-US"/>
          </a:p>
        </p:txBody>
      </p:sp>
      <p:sp>
        <p:nvSpPr>
          <p:cNvPr id="9" name="文本框 8"/>
          <p:cNvSpPr txBox="1"/>
          <p:nvPr/>
        </p:nvSpPr>
        <p:spPr>
          <a:xfrm>
            <a:off x="3679825" y="3662680"/>
            <a:ext cx="6096000" cy="452755"/>
          </a:xfrm>
          <a:prstGeom prst="rect">
            <a:avLst/>
          </a:prstGeom>
          <a:noFill/>
        </p:spPr>
        <p:txBody>
          <a:bodyPr wrap="square" rtlCol="0" anchor="t">
            <a:noAutofit/>
          </a:bodyPr>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20" name="文本框 19"/>
          <p:cNvSpPr txBox="1"/>
          <p:nvPr>
            <p:custDataLst>
              <p:tags r:id="rId6"/>
            </p:custDataLst>
          </p:nvPr>
        </p:nvSpPr>
        <p:spPr>
          <a:xfrm>
            <a:off x="1040130" y="1042035"/>
            <a:ext cx="10278745" cy="130746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(2)</a:t>
            </a:r>
            <a:r>
              <a:rPr lang="en-US" altLang="zh-CN" sz="2400" b="1">
                <a:solidFill>
                  <a:srgbClr val="C00000"/>
                </a:solidFill>
                <a:latin typeface="Times New Roman" panose="02020603050405020304" charset="0"/>
                <a:cs typeface="Times New Roman" panose="02020603050405020304" charset="0"/>
              </a:rPr>
              <a:t> a warm current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一股暖流</a:t>
            </a:r>
            <a:endParaRPr lang="en-US" altLang="zh-CN" sz="2400">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rPr>
              <a:t>一股暖流</a:t>
            </a:r>
            <a:r>
              <a:rPr lang="en-US" altLang="zh-CN" sz="2400">
                <a:latin typeface="Times New Roman" panose="02020603050405020304" charset="0"/>
                <a:cs typeface="Times New Roman" panose="02020603050405020304" charset="0"/>
              </a:rPr>
              <a:t>涌上心头，他决定全身心地投入到书房里去。从那以后，他过着充实而忙碌的生活。</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21" name="文本框 20"/>
          <p:cNvSpPr txBox="1"/>
          <p:nvPr/>
        </p:nvSpPr>
        <p:spPr>
          <a:xfrm>
            <a:off x="1040130" y="2258060"/>
            <a:ext cx="10083165" cy="829945"/>
          </a:xfrm>
          <a:prstGeom prst="rect">
            <a:avLst/>
          </a:prstGeom>
          <a:noFill/>
        </p:spPr>
        <p:txBody>
          <a:bodyPr wrap="square" rtlCol="0">
            <a:spAutoFit/>
          </a:bodyPr>
          <a:p>
            <a:r>
              <a:rPr lang="zh-CN" altLang="en-US" sz="2400">
                <a:solidFill>
                  <a:srgbClr val="C00000"/>
                </a:solidFill>
                <a:latin typeface="Times New Roman" panose="02020603050405020304" charset="0"/>
                <a:cs typeface="Times New Roman" panose="02020603050405020304" charset="0"/>
                <a:sym typeface="+mn-ea"/>
              </a:rPr>
              <a:t>A warm current</a:t>
            </a:r>
            <a:r>
              <a:rPr lang="zh-CN" altLang="en-US" sz="2400">
                <a:latin typeface="Times New Roman" panose="02020603050405020304" charset="0"/>
                <a:cs typeface="Times New Roman" panose="02020603050405020304" charset="0"/>
                <a:sym typeface="+mn-ea"/>
              </a:rPr>
              <a:t> welling up in his heart, he determined to throw himself into his study. From then on, he lived a full and busy life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22" name="文本框 21"/>
          <p:cNvSpPr txBox="1"/>
          <p:nvPr/>
        </p:nvSpPr>
        <p:spPr>
          <a:xfrm>
            <a:off x="3780790" y="315976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a:t>
            </a:r>
            <a:r>
              <a:rPr lang="en-US" altLang="zh-CN" sz="2400" b="1">
                <a:solidFill>
                  <a:srgbClr val="C00000"/>
                </a:solidFill>
                <a:latin typeface="Times New Roman" panose="02020603050405020304" charset="0"/>
                <a:cs typeface="Times New Roman" panose="02020603050405020304" charset="0"/>
                <a:sym typeface="+mn-ea"/>
              </a:rPr>
              <a:t> a current of cool air一股冷空气</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我感到</a:t>
            </a:r>
            <a:r>
              <a:rPr lang="zh-CN" altLang="en-US" sz="2400">
                <a:solidFill>
                  <a:srgbClr val="C00000"/>
                </a:solidFill>
                <a:latin typeface="Times New Roman" panose="02020603050405020304" charset="0"/>
                <a:cs typeface="Times New Roman" panose="02020603050405020304" charset="0"/>
                <a:sym typeface="+mn-ea"/>
              </a:rPr>
              <a:t>一股凉气</a:t>
            </a:r>
            <a:r>
              <a:rPr lang="zh-CN" altLang="en-US" sz="2400">
                <a:latin typeface="Times New Roman" panose="02020603050405020304" charset="0"/>
                <a:cs typeface="Times New Roman" panose="02020603050405020304" charset="0"/>
                <a:sym typeface="+mn-ea"/>
              </a:rPr>
              <a:t>吹在脸上。</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pic>
        <p:nvPicPr>
          <p:cNvPr id="23" name="图片 22" descr="一阵冷风吹过"/>
          <p:cNvPicPr>
            <a:picLocks noChangeAspect="1"/>
          </p:cNvPicPr>
          <p:nvPr/>
        </p:nvPicPr>
        <p:blipFill>
          <a:blip r:embed="rId7"/>
          <a:stretch>
            <a:fillRect/>
          </a:stretch>
        </p:blipFill>
        <p:spPr>
          <a:xfrm>
            <a:off x="7603490" y="4304030"/>
            <a:ext cx="3519805" cy="2780665"/>
          </a:xfrm>
          <a:prstGeom prst="rect">
            <a:avLst/>
          </a:prstGeom>
        </p:spPr>
      </p:pic>
      <p:pic>
        <p:nvPicPr>
          <p:cNvPr id="24" name="图片 23" descr="全身心投入学习"/>
          <p:cNvPicPr>
            <a:picLocks noChangeAspect="1"/>
          </p:cNvPicPr>
          <p:nvPr/>
        </p:nvPicPr>
        <p:blipFill>
          <a:blip r:embed="rId8"/>
          <a:stretch>
            <a:fillRect/>
          </a:stretch>
        </p:blipFill>
        <p:spPr>
          <a:xfrm>
            <a:off x="596900" y="3088005"/>
            <a:ext cx="3082925" cy="1995170"/>
          </a:xfrm>
          <a:prstGeom prst="rect">
            <a:avLst/>
          </a:prstGeom>
        </p:spPr>
      </p:pic>
      <p:sp>
        <p:nvSpPr>
          <p:cNvPr id="11" name="文本框 10"/>
          <p:cNvSpPr txBox="1"/>
          <p:nvPr/>
        </p:nvSpPr>
        <p:spPr>
          <a:xfrm>
            <a:off x="3780790" y="405384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 felt</a:t>
            </a:r>
            <a:r>
              <a:rPr lang="zh-CN" altLang="en-US" sz="2400">
                <a:solidFill>
                  <a:srgbClr val="C00000"/>
                </a:solidFill>
                <a:latin typeface="Times New Roman" panose="02020603050405020304" charset="0"/>
                <a:cs typeface="Times New Roman" panose="02020603050405020304" charset="0"/>
                <a:sym typeface="+mn-ea"/>
              </a:rPr>
              <a:t> a current of cool air</a:t>
            </a:r>
            <a:r>
              <a:rPr lang="zh-CN" altLang="en-US" sz="2400">
                <a:latin typeface="Times New Roman" panose="02020603050405020304" charset="0"/>
                <a:cs typeface="Times New Roman" panose="02020603050405020304" charset="0"/>
                <a:sym typeface="+mn-ea"/>
              </a:rPr>
              <a:t> blowing in my face.</a:t>
            </a:r>
            <a:endParaRPr lang="zh-CN" alt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739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464435" y="305435"/>
            <a:ext cx="6096000" cy="398780"/>
          </a:xfrm>
          <a:prstGeom prst="rect">
            <a:avLst/>
          </a:prstGeom>
          <a:noFill/>
        </p:spPr>
        <p:txBody>
          <a:bodyPr wrap="square" rtlCol="0" anchor="t">
            <a:spAutoFit/>
          </a:bodyPr>
          <a:p>
            <a:r>
              <a:rPr lang="zh-CN" altLang="en-US" sz="2000"/>
              <a:t>surround	/səˈraʊnd/	vt.围绕;包围</a:t>
            </a:r>
            <a:endParaRPr lang="zh-CN" altLang="en-US" sz="2000"/>
          </a:p>
        </p:txBody>
      </p:sp>
      <p:sp>
        <p:nvSpPr>
          <p:cNvPr id="11" name="文本框 10"/>
          <p:cNvSpPr txBox="1"/>
          <p:nvPr/>
        </p:nvSpPr>
        <p:spPr>
          <a:xfrm>
            <a:off x="647065" y="2012950"/>
            <a:ext cx="6280150" cy="193802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In the little village of Meadowbrook,</a:t>
            </a:r>
            <a:r>
              <a:rPr lang="zh-CN" altLang="en-US" sz="2400">
                <a:solidFill>
                  <a:srgbClr val="C00000"/>
                </a:solidFill>
                <a:latin typeface="Times New Roman" panose="02020603050405020304" charset="0"/>
                <a:cs typeface="Times New Roman" panose="02020603050405020304" charset="0"/>
              </a:rPr>
              <a:t> surrounded with rolling hills</a:t>
            </a:r>
            <a:r>
              <a:rPr lang="zh-CN" altLang="en-US" sz="2400">
                <a:latin typeface="Times New Roman" panose="02020603050405020304" charset="0"/>
                <a:cs typeface="Times New Roman" panose="02020603050405020304" charset="0"/>
              </a:rPr>
              <a:t>, lived two curious and adventurous twins, Sarah and Sam. At the age of twelve, the inseparable twins were always seeking new adventures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4" name="文本框 13"/>
          <p:cNvSpPr txBox="1"/>
          <p:nvPr/>
        </p:nvSpPr>
        <p:spPr>
          <a:xfrm>
            <a:off x="785495" y="814070"/>
            <a:ext cx="10547985" cy="1198880"/>
          </a:xfrm>
          <a:prstGeom prst="rect">
            <a:avLst/>
          </a:prstGeom>
          <a:noFill/>
        </p:spPr>
        <p:txBody>
          <a:bodyPr wrap="square" rtlCol="0" anchor="t">
            <a:spAutoFit/>
          </a:bodyPr>
          <a:p>
            <a:r>
              <a:rPr lang="en-US" altLang="zh-CN" sz="2400"/>
              <a:t>1. </a:t>
            </a:r>
            <a:r>
              <a:rPr lang="en-US" altLang="zh-CN" sz="2400" b="1">
                <a:solidFill>
                  <a:srgbClr val="C00000"/>
                </a:solidFill>
              </a:rPr>
              <a:t>be surrounded with </a:t>
            </a:r>
            <a:r>
              <a:rPr lang="zh-CN" altLang="en-US" sz="2400" b="1">
                <a:solidFill>
                  <a:srgbClr val="C00000"/>
                </a:solidFill>
                <a:ea typeface="宋体" panose="02010600030101010101" pitchFamily="2" charset="-122"/>
              </a:rPr>
              <a:t>被</a:t>
            </a:r>
            <a:r>
              <a:rPr lang="en-US" altLang="zh-CN" sz="2400" b="1">
                <a:solidFill>
                  <a:srgbClr val="C00000"/>
                </a:solidFill>
                <a:ea typeface="宋体" panose="02010600030101010101" pitchFamily="2" charset="-122"/>
              </a:rPr>
              <a:t>...</a:t>
            </a:r>
            <a:r>
              <a:rPr lang="zh-CN" altLang="en-US" sz="2400" b="1">
                <a:solidFill>
                  <a:srgbClr val="C00000"/>
                </a:solidFill>
                <a:ea typeface="宋体" panose="02010600030101010101" pitchFamily="2" charset="-122"/>
              </a:rPr>
              <a:t>围绕</a:t>
            </a:r>
            <a:r>
              <a:rPr lang="en-US" altLang="zh-CN" sz="2400" b="1">
                <a:solidFill>
                  <a:srgbClr val="C00000"/>
                </a:solidFill>
                <a:ea typeface="宋体" panose="02010600030101010101" pitchFamily="2" charset="-122"/>
              </a:rPr>
              <a:t>/</a:t>
            </a:r>
            <a:r>
              <a:rPr lang="zh-CN" altLang="en-US" sz="2400" b="1">
                <a:solidFill>
                  <a:srgbClr val="C00000"/>
                </a:solidFill>
                <a:ea typeface="宋体" panose="02010600030101010101" pitchFamily="2" charset="-122"/>
              </a:rPr>
              <a:t>环绕</a:t>
            </a:r>
            <a:endParaRPr lang="en-US" altLang="zh-CN" sz="2400"/>
          </a:p>
          <a:p>
            <a:r>
              <a:rPr lang="en-US" altLang="zh-CN" sz="2400"/>
              <a:t>(1) </a:t>
            </a:r>
            <a:r>
              <a:rPr lang="zh-CN" altLang="en-US" sz="2400"/>
              <a:t>在</a:t>
            </a:r>
            <a:r>
              <a:rPr lang="zh-CN" altLang="en-US" sz="2400">
                <a:solidFill>
                  <a:srgbClr val="C00000"/>
                </a:solidFill>
              </a:rPr>
              <a:t>群山环绕</a:t>
            </a:r>
            <a:r>
              <a:rPr lang="zh-CN" altLang="en-US" sz="2400"/>
              <a:t>的梅多布鲁克小村庄里，住着一对好奇又爱冒险的双胞胎，萨拉和萨姆。十二岁时，这对形影不离的双胞胎就一直在寻找新的冒险。</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p>
        </p:txBody>
      </p:sp>
      <p:sp>
        <p:nvSpPr>
          <p:cNvPr id="9" name="文本框 8"/>
          <p:cNvSpPr txBox="1"/>
          <p:nvPr/>
        </p:nvSpPr>
        <p:spPr>
          <a:xfrm>
            <a:off x="4344670" y="3950970"/>
            <a:ext cx="7126605" cy="1198880"/>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sym typeface="+mn-ea"/>
              </a:rPr>
              <a:t>(2)</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绿树掩映</a:t>
            </a:r>
            <a:r>
              <a:rPr lang="zh-CN" altLang="en-US" sz="2400">
                <a:latin typeface="Times New Roman" panose="02020603050405020304" charset="0"/>
                <a:ea typeface="宋体" panose="02010600030101010101" pitchFamily="2" charset="-122"/>
                <a:cs typeface="Times New Roman" panose="02020603050405020304" charset="0"/>
                <a:sym typeface="+mn-ea"/>
              </a:rPr>
              <a:t>，这个农场坐落于我们学校附近的山脚下，一条小河曲曲折折穿行其中。</a:t>
            </a:r>
            <a:r>
              <a:rPr lang="zh-CN" altLang="en-US" sz="1800" b="1">
                <a:solidFill>
                  <a:schemeClr val="accent4">
                    <a:lumMod val="75000"/>
                  </a:schemeClr>
                </a:solidFill>
                <a:sym typeface="+mn-ea"/>
              </a:rPr>
              <a:t>(2020全国II读后续写)</a:t>
            </a:r>
            <a:endParaRPr lang="zh-CN" altLang="en-US" sz="1800" b="1">
              <a:solidFill>
                <a:schemeClr val="accent4">
                  <a:lumMod val="75000"/>
                </a:schemeClr>
              </a:solidFill>
            </a:endParaRPr>
          </a:p>
          <a:p>
            <a:endParaRPr lang="en-US" altLang="zh-CN" sz="2400">
              <a:latin typeface="Times New Roman" panose="02020603050405020304" charset="0"/>
              <a:cs typeface="Times New Roman" panose="02020603050405020304" charset="0"/>
              <a:sym typeface="+mn-ea"/>
            </a:endParaRPr>
          </a:p>
        </p:txBody>
      </p:sp>
      <p:pic>
        <p:nvPicPr>
          <p:cNvPr id="100" name="图片 99"/>
          <p:cNvPicPr/>
          <p:nvPr/>
        </p:nvPicPr>
        <p:blipFill>
          <a:blip r:embed="rId6"/>
          <a:stretch>
            <a:fillRect/>
          </a:stretch>
        </p:blipFill>
        <p:spPr>
          <a:xfrm>
            <a:off x="7254875" y="1996440"/>
            <a:ext cx="3297555" cy="1915160"/>
          </a:xfrm>
          <a:prstGeom prst="rect">
            <a:avLst/>
          </a:prstGeom>
          <a:noFill/>
          <a:ln w="9525">
            <a:noFill/>
          </a:ln>
        </p:spPr>
      </p:pic>
      <p:pic>
        <p:nvPicPr>
          <p:cNvPr id="101" name="图片 100"/>
          <p:cNvPicPr/>
          <p:nvPr/>
        </p:nvPicPr>
        <p:blipFill>
          <a:blip r:embed="rId7"/>
          <a:srcRect t="5333" r="2656" b="11706"/>
          <a:stretch>
            <a:fillRect/>
          </a:stretch>
        </p:blipFill>
        <p:spPr>
          <a:xfrm>
            <a:off x="785495" y="4025900"/>
            <a:ext cx="3558540" cy="2288540"/>
          </a:xfrm>
          <a:prstGeom prst="rect">
            <a:avLst/>
          </a:prstGeom>
          <a:noFill/>
          <a:ln w="9525">
            <a:noFill/>
          </a:ln>
        </p:spPr>
      </p:pic>
      <p:sp>
        <p:nvSpPr>
          <p:cNvPr id="12" name="文本框 11"/>
          <p:cNvSpPr txBox="1"/>
          <p:nvPr/>
        </p:nvSpPr>
        <p:spPr>
          <a:xfrm>
            <a:off x="4456430" y="5102225"/>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 </a:t>
            </a:r>
            <a:r>
              <a:rPr lang="en-US" altLang="zh-CN" sz="2400">
                <a:solidFill>
                  <a:srgbClr val="C00000"/>
                </a:solidFill>
                <a:latin typeface="Times New Roman" panose="02020603050405020304" charset="0"/>
                <a:cs typeface="Times New Roman" panose="02020603050405020304" charset="0"/>
                <a:sym typeface="+mn-ea"/>
              </a:rPr>
              <a:t>Surrounded by/with green trees</a:t>
            </a:r>
            <a:r>
              <a:rPr lang="en-US" altLang="zh-CN" sz="2400">
                <a:latin typeface="Times New Roman" panose="02020603050405020304" charset="0"/>
                <a:cs typeface="Times New Roman" panose="02020603050405020304" charset="0"/>
                <a:sym typeface="+mn-ea"/>
              </a:rPr>
              <a:t>, the farm is located at the foot of the hill neat our shcool. There is a samll river flowing through the farm.</a:t>
            </a:r>
            <a:endParaRPr lang="en-US" altLang="zh-CN"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374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2926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429260"/>
            <a:ext cx="6096000" cy="368300"/>
          </a:xfrm>
          <a:prstGeom prst="rect">
            <a:avLst/>
          </a:prstGeom>
          <a:noFill/>
        </p:spPr>
        <p:txBody>
          <a:bodyPr wrap="square" rtlCol="0" anchor="t">
            <a:spAutoFit/>
          </a:bodyPr>
          <a:p>
            <a:r>
              <a:rPr lang="zh-CN" altLang="en-US"/>
              <a:t>surround	/səˈraʊnd/	vt.围绕;包围</a:t>
            </a:r>
            <a:endParaRPr lang="zh-CN" altLang="en-US"/>
          </a:p>
        </p:txBody>
      </p:sp>
      <p:sp>
        <p:nvSpPr>
          <p:cNvPr id="9" name="文本框 8"/>
          <p:cNvSpPr txBox="1"/>
          <p:nvPr/>
        </p:nvSpPr>
        <p:spPr>
          <a:xfrm>
            <a:off x="596900" y="921385"/>
            <a:ext cx="10975975"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rPr>
              <a:t>surroundings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环境</a:t>
            </a:r>
            <a:endParaRPr lang="en-US" altLang="zh-CN" sz="2400" b="1">
              <a:solidFill>
                <a:srgbClr val="C00000"/>
              </a:solidFill>
              <a:latin typeface="Times New Roman" panose="02020603050405020304" charset="0"/>
              <a:cs typeface="Times New Roman" panose="02020603050405020304" charset="0"/>
            </a:endParaRPr>
          </a:p>
          <a:p>
            <a:pPr algn="l">
              <a:buClrTx/>
              <a:buSzTx/>
              <a:buFontTx/>
            </a:pPr>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rPr>
              <a:t>时间一分一秒地过去，仍然没有淘气先生的踪影。我们的担心和焦虑开始升级，我们决定将搜索范围扩大到</a:t>
            </a:r>
            <a:r>
              <a:rPr lang="zh-CN" altLang="en-US" sz="2400" b="1">
                <a:solidFill>
                  <a:srgbClr val="C00000"/>
                </a:solidFill>
                <a:latin typeface="Times New Roman" panose="02020603050405020304" charset="0"/>
                <a:cs typeface="Times New Roman" panose="02020603050405020304" charset="0"/>
              </a:rPr>
              <a:t>附近的环境</a:t>
            </a:r>
            <a:r>
              <a:rPr lang="zh-CN" altLang="en-US" sz="2400">
                <a:latin typeface="Times New Roman" panose="02020603050405020304" charset="0"/>
                <a:cs typeface="Times New Roman" panose="02020603050405020304" charset="0"/>
              </a:rPr>
              <a:t>，但仍然没有运气。最后，我们拖着疲惫的身躯，心情沉重地回到院子里。</a:t>
            </a:r>
            <a:r>
              <a:rPr lang="zh-CN" altLang="en-US" sz="1800" b="1">
                <a:solidFill>
                  <a:schemeClr val="accent4">
                    <a:lumMod val="75000"/>
                  </a:schemeClr>
                </a:solidFill>
              </a:rPr>
              <a:t>(读后续写之寻找失踪的狗) </a:t>
            </a:r>
            <a:endParaRPr lang="zh-CN" altLang="en-US" sz="1800" b="1">
              <a:solidFill>
                <a:schemeClr val="accent4">
                  <a:lumMod val="75000"/>
                </a:schemeClr>
              </a:solidFill>
            </a:endParaRPr>
          </a:p>
        </p:txBody>
      </p:sp>
      <p:sp>
        <p:nvSpPr>
          <p:cNvPr id="14" name="文本框 13"/>
          <p:cNvSpPr txBox="1"/>
          <p:nvPr/>
        </p:nvSpPr>
        <p:spPr>
          <a:xfrm>
            <a:off x="596900" y="4507865"/>
            <a:ext cx="7169785" cy="877570"/>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Would you please offer me some beneficial advice on how to adapt to the </a:t>
            </a:r>
            <a:r>
              <a:rPr lang="en-US" altLang="zh-CN" sz="2400" b="1">
                <a:solidFill>
                  <a:srgbClr val="C00000"/>
                </a:solidFill>
                <a:latin typeface="Times New Roman" panose="02020603050405020304" charset="0"/>
                <a:cs typeface="Times New Roman" panose="02020603050405020304" charset="0"/>
              </a:rPr>
              <a:t>unfamiliar surroundings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endParaRPr lang="en-US" altLang="zh-CN"/>
          </a:p>
          <a:p>
            <a:endParaRPr lang="en-US" altLang="zh-CN"/>
          </a:p>
        </p:txBody>
      </p:sp>
      <p:sp>
        <p:nvSpPr>
          <p:cNvPr id="13" name="文本框 12"/>
          <p:cNvSpPr txBox="1"/>
          <p:nvPr/>
        </p:nvSpPr>
        <p:spPr>
          <a:xfrm>
            <a:off x="593090" y="2476500"/>
            <a:ext cx="1097978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As time ticked by, there was still no sign of</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Mr. Naughty. Our worry and anxiety started to escalate, and we decided to expand the search range to the </a:t>
            </a:r>
            <a:r>
              <a:rPr lang="zh-CN" altLang="en-US" sz="2400" b="1">
                <a:solidFill>
                  <a:srgbClr val="C00000"/>
                </a:solidFill>
                <a:latin typeface="Times New Roman" panose="02020603050405020304" charset="0"/>
                <a:cs typeface="Times New Roman" panose="02020603050405020304" charset="0"/>
                <a:sym typeface="+mn-ea"/>
              </a:rPr>
              <a:t>nearby surroundings</a:t>
            </a:r>
            <a:r>
              <a:rPr lang="zh-CN" altLang="en-US" sz="2400">
                <a:latin typeface="Times New Roman" panose="02020603050405020304" charset="0"/>
                <a:cs typeface="Times New Roman" panose="02020603050405020304" charset="0"/>
                <a:sym typeface="+mn-ea"/>
              </a:rPr>
              <a:t>, but still no luck. Finally, we dragged our tired bodies back to the yard with heavy hearts</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15" name="文本框 14"/>
          <p:cNvSpPr txBox="1"/>
          <p:nvPr/>
        </p:nvSpPr>
        <p:spPr>
          <a:xfrm>
            <a:off x="596900" y="3675380"/>
            <a:ext cx="7555230" cy="829945"/>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sym typeface="+mn-ea"/>
              </a:rPr>
              <a:t>(2) </a:t>
            </a:r>
            <a:r>
              <a:rPr lang="zh-CN" altLang="en-US" sz="2400">
                <a:latin typeface="Times New Roman" panose="02020603050405020304" charset="0"/>
                <a:cs typeface="Times New Roman" panose="02020603050405020304" charset="0"/>
                <a:sym typeface="+mn-ea"/>
              </a:rPr>
              <a:t>您可以给我一些关于如何适应</a:t>
            </a:r>
            <a:r>
              <a:rPr lang="zh-CN" altLang="en-US" sz="2400" b="1">
                <a:solidFill>
                  <a:srgbClr val="C00000"/>
                </a:solidFill>
                <a:latin typeface="Times New Roman" panose="02020603050405020304" charset="0"/>
                <a:cs typeface="Times New Roman" panose="02020603050405020304" charset="0"/>
                <a:sym typeface="+mn-ea"/>
              </a:rPr>
              <a:t>陌生环境</a:t>
            </a:r>
            <a:r>
              <a:rPr lang="zh-CN" altLang="en-US" sz="2400">
                <a:latin typeface="Times New Roman" panose="02020603050405020304" charset="0"/>
                <a:cs typeface="Times New Roman" panose="02020603050405020304" charset="0"/>
                <a:sym typeface="+mn-ea"/>
              </a:rPr>
              <a:t>的有益的建议吗？</a:t>
            </a:r>
            <a:r>
              <a:rPr lang="zh-CN" altLang="en-US" sz="1800" b="1">
                <a:solidFill>
                  <a:schemeClr val="accent4">
                    <a:lumMod val="75000"/>
                  </a:schemeClr>
                </a:solidFill>
                <a:sym typeface="+mn-ea"/>
              </a:rPr>
              <a:t>(应用文写作之求助信)</a:t>
            </a:r>
            <a:endParaRPr lang="zh-CN" altLang="en-US" sz="1800" b="1">
              <a:solidFill>
                <a:schemeClr val="accent4">
                  <a:lumMod val="75000"/>
                </a:schemeClr>
              </a:solidFill>
              <a:sym typeface="+mn-ea"/>
            </a:endParaRPr>
          </a:p>
        </p:txBody>
      </p:sp>
      <p:pic>
        <p:nvPicPr>
          <p:cNvPr id="16" name="图片 15"/>
          <p:cNvPicPr>
            <a:picLocks noChangeAspect="1"/>
          </p:cNvPicPr>
          <p:nvPr>
            <p:custDataLst>
              <p:tags r:id="rId6"/>
            </p:custDataLst>
          </p:nvPr>
        </p:nvPicPr>
        <p:blipFill>
          <a:blip r:embed="rId7"/>
          <a:stretch>
            <a:fillRect/>
          </a:stretch>
        </p:blipFill>
        <p:spPr>
          <a:xfrm>
            <a:off x="7864475" y="3675380"/>
            <a:ext cx="3559810" cy="2280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750"/>
                                        <p:tgtEl>
                                          <p:spTgt spid="18"/>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par>
                          <p:cTn id="16" fill="hold">
                            <p:stCondLst>
                              <p:cond delay="3000"/>
                            </p:stCondLst>
                            <p:childTnLst>
                              <p:par>
                                <p:cTn id="17" presetID="3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750" fill="hold"/>
                                        <p:tgtEl>
                                          <p:spTgt spid="19"/>
                                        </p:tgtEl>
                                        <p:attrNameLst>
                                          <p:attrName>ppt_w</p:attrName>
                                        </p:attrNameLst>
                                      </p:cBhvr>
                                      <p:tavLst>
                                        <p:tav tm="0">
                                          <p:val>
                                            <p:fltVal val="0"/>
                                          </p:val>
                                        </p:tav>
                                        <p:tav tm="100000">
                                          <p:val>
                                            <p:strVal val="#ppt_w"/>
                                          </p:val>
                                        </p:tav>
                                      </p:tavLst>
                                    </p:anim>
                                    <p:anim calcmode="lin" valueType="num">
                                      <p:cBhvr>
                                        <p:cTn id="20" dur="750" fill="hold"/>
                                        <p:tgtEl>
                                          <p:spTgt spid="19"/>
                                        </p:tgtEl>
                                        <p:attrNameLst>
                                          <p:attrName>ppt_h</p:attrName>
                                        </p:attrNameLst>
                                      </p:cBhvr>
                                      <p:tavLst>
                                        <p:tav tm="0">
                                          <p:val>
                                            <p:fltVal val="0"/>
                                          </p:val>
                                        </p:tav>
                                        <p:tav tm="100000">
                                          <p:val>
                                            <p:strVal val="#ppt_h"/>
                                          </p:val>
                                        </p:tav>
                                      </p:tavLst>
                                    </p:anim>
                                    <p:anim calcmode="lin" valueType="num">
                                      <p:cBhvr>
                                        <p:cTn id="21" dur="750" fill="hold"/>
                                        <p:tgtEl>
                                          <p:spTgt spid="19"/>
                                        </p:tgtEl>
                                        <p:attrNameLst>
                                          <p:attrName>style.rotation</p:attrName>
                                        </p:attrNameLst>
                                      </p:cBhvr>
                                      <p:tavLst>
                                        <p:tav tm="0">
                                          <p:val>
                                            <p:fltVal val="90"/>
                                          </p:val>
                                        </p:tav>
                                        <p:tav tm="100000">
                                          <p:val>
                                            <p:fltVal val="0"/>
                                          </p:val>
                                        </p:tav>
                                      </p:tavLst>
                                    </p:anim>
                                    <p:animEffect transition="in" filter="fade">
                                      <p:cBhvr>
                                        <p:cTn id="22" dur="750"/>
                                        <p:tgtEl>
                                          <p:spTgt spid="19"/>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to="" calcmode="lin" valueType="num">
                                      <p:cBhvr>
                                        <p:cTn id="31" dur="1" fill="hold"/>
                                        <p:tgtEl>
                                          <p:spTgt spid="13"/>
                                        </p:tgtEl>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to="" calcmode="lin" valueType="num">
                                      <p:cBhvr>
                                        <p:cTn id="36"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3" grpId="0"/>
      <p:bldP spid="13" grpId="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5776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89255"/>
            <a:ext cx="6096000" cy="398780"/>
          </a:xfrm>
          <a:prstGeom prst="rect">
            <a:avLst/>
          </a:prstGeom>
          <a:noFill/>
        </p:spPr>
        <p:txBody>
          <a:bodyPr wrap="square" rtlCol="0" anchor="t">
            <a:spAutoFit/>
          </a:bodyPr>
          <a:p>
            <a:r>
              <a:rPr lang="zh-CN" altLang="en-US" sz="2000"/>
              <a:t>evidence	/ˈevɪdəns/	n.证据;证明</a:t>
            </a:r>
            <a:endParaRPr lang="zh-CN" altLang="en-US" sz="2000"/>
          </a:p>
        </p:txBody>
      </p:sp>
      <p:sp>
        <p:nvSpPr>
          <p:cNvPr id="9" name="文本框 8"/>
          <p:cNvSpPr txBox="1"/>
          <p:nvPr/>
        </p:nvSpPr>
        <p:spPr>
          <a:xfrm>
            <a:off x="694690" y="3814445"/>
            <a:ext cx="927354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3.</a:t>
            </a:r>
            <a:r>
              <a:rPr lang="en-US" altLang="zh-CN" sz="2400" b="1">
                <a:solidFill>
                  <a:srgbClr val="C00000"/>
                </a:solidFill>
                <a:latin typeface="Times New Roman" panose="02020603050405020304" charset="0"/>
                <a:cs typeface="Times New Roman" panose="02020603050405020304" charset="0"/>
              </a:rPr>
              <a:t> evident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清晰可见的</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他的脚印在厚厚的灰尘中</a:t>
            </a:r>
            <a:r>
              <a:rPr lang="zh-CN" altLang="en-US" sz="2400" b="1">
                <a:solidFill>
                  <a:srgbClr val="C00000"/>
                </a:solidFill>
                <a:latin typeface="Times New Roman" panose="02020603050405020304" charset="0"/>
                <a:cs typeface="Times New Roman" panose="02020603050405020304" charset="0"/>
              </a:rPr>
              <a:t>清晰可见</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694690" y="4834890"/>
            <a:ext cx="7273290" cy="1198880"/>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4.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It is evident that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显然</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很明显</a:t>
            </a:r>
            <a:r>
              <a:rPr lang="zh-CN" altLang="en-US" sz="2400">
                <a:latin typeface="Times New Roman" panose="02020603050405020304" charset="0"/>
                <a:ea typeface="宋体" panose="02010600030101010101" pitchFamily="2" charset="-122"/>
                <a:cs typeface="Times New Roman" panose="02020603050405020304" charset="0"/>
              </a:rPr>
              <a:t>，在竞争的社会中有输家也有赢家。</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694690" y="817880"/>
            <a:ext cx="10564495"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1.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evidence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证明</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现代科学已经有</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清楚的证明</a:t>
            </a:r>
            <a:r>
              <a:rPr lang="zh-CN" altLang="en-US" sz="2400">
                <a:latin typeface="Times New Roman" panose="02020603050405020304" charset="0"/>
                <a:ea typeface="宋体" panose="02010600030101010101" pitchFamily="2" charset="-122"/>
                <a:cs typeface="Times New Roman" panose="02020603050405020304" charset="0"/>
                <a:sym typeface="+mn-ea"/>
              </a:rPr>
              <a:t>吸烟会导致很多疾病。</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694690" y="1510030"/>
            <a:ext cx="10391775" cy="46037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Modern science has given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clear evidence</a:t>
            </a:r>
            <a:r>
              <a:rPr lang="en-US" altLang="zh-CN" sz="2400">
                <a:latin typeface="Times New Roman" panose="02020603050405020304" charset="0"/>
                <a:ea typeface="宋体" panose="02010600030101010101" pitchFamily="2" charset="-122"/>
                <a:cs typeface="Times New Roman" panose="02020603050405020304" charset="0"/>
                <a:sym typeface="+mn-ea"/>
              </a:rPr>
              <a:t> that smoking can lead to many diseases.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4645025" y="201231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zh-CN" altLang="en-US" sz="2400" b="1">
                <a:solidFill>
                  <a:srgbClr val="C00000"/>
                </a:solidFill>
                <a:latin typeface="Times New Roman" panose="02020603050405020304" charset="0"/>
                <a:cs typeface="Times New Roman" panose="02020603050405020304" charset="0"/>
                <a:sym typeface="+mn-ea"/>
              </a:rPr>
              <a:t>with evident enjoyment</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兴致勃勃</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管弦乐队演奏得</a:t>
            </a:r>
            <a:r>
              <a:rPr lang="zh-CN" altLang="en-US" sz="2400">
                <a:solidFill>
                  <a:srgbClr val="C00000"/>
                </a:solidFill>
                <a:latin typeface="Times New Roman" panose="02020603050405020304" charset="0"/>
                <a:cs typeface="Times New Roman" panose="02020603050405020304" charset="0"/>
                <a:sym typeface="+mn-ea"/>
              </a:rPr>
              <a:t>兴致勃勃</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4832350" y="288417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orchestra played</a:t>
            </a:r>
            <a:r>
              <a:rPr lang="zh-CN" altLang="en-US" sz="2400">
                <a:solidFill>
                  <a:srgbClr val="C00000"/>
                </a:solidFill>
                <a:latin typeface="Times New Roman" panose="02020603050405020304" charset="0"/>
                <a:cs typeface="Times New Roman" panose="02020603050405020304" charset="0"/>
                <a:sym typeface="+mn-ea"/>
              </a:rPr>
              <a:t> with evident enjoyment</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21" name="文本框 20"/>
          <p:cNvSpPr txBox="1"/>
          <p:nvPr/>
        </p:nvSpPr>
        <p:spPr>
          <a:xfrm>
            <a:off x="729615" y="4446270"/>
            <a:ext cx="812292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His footprints were clearly </a:t>
            </a:r>
            <a:r>
              <a:rPr lang="zh-CN" altLang="en-US" sz="2400">
                <a:solidFill>
                  <a:srgbClr val="C00000"/>
                </a:solidFill>
                <a:latin typeface="Times New Roman" panose="02020603050405020304" charset="0"/>
                <a:cs typeface="Times New Roman" panose="02020603050405020304" charset="0"/>
                <a:sym typeface="+mn-ea"/>
              </a:rPr>
              <a:t>evident</a:t>
            </a:r>
            <a:r>
              <a:rPr lang="zh-CN" altLang="en-US" sz="2400">
                <a:latin typeface="Times New Roman" panose="02020603050405020304" charset="0"/>
                <a:cs typeface="Times New Roman" panose="02020603050405020304" charset="0"/>
                <a:sym typeface="+mn-ea"/>
              </a:rPr>
              <a:t> in the heavy dust.</a:t>
            </a:r>
            <a:endParaRPr lang="zh-CN" altLang="en-US" sz="2400">
              <a:latin typeface="Times New Roman" panose="02020603050405020304" charset="0"/>
              <a:cs typeface="Times New Roman" panose="02020603050405020304" charset="0"/>
              <a:sym typeface="+mn-ea"/>
            </a:endParaRPr>
          </a:p>
        </p:txBody>
      </p:sp>
      <p:sp>
        <p:nvSpPr>
          <p:cNvPr id="22" name="文本框 21"/>
          <p:cNvSpPr txBox="1"/>
          <p:nvPr/>
        </p:nvSpPr>
        <p:spPr>
          <a:xfrm>
            <a:off x="694690" y="5576570"/>
            <a:ext cx="6096000" cy="829945"/>
          </a:xfrm>
          <a:prstGeom prst="rect">
            <a:avLst/>
          </a:prstGeom>
          <a:noFill/>
        </p:spPr>
        <p:txBody>
          <a:bodyPr wrap="square" rtlCol="0" anchor="t">
            <a:sp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It is evident that</a:t>
            </a:r>
            <a:r>
              <a:rPr lang="en-US" altLang="zh-CN" sz="2400">
                <a:latin typeface="Times New Roman" panose="02020603050405020304" charset="0"/>
                <a:ea typeface="宋体" panose="02010600030101010101" pitchFamily="2" charset="-122"/>
                <a:cs typeface="Times New Roman" panose="02020603050405020304" charset="0"/>
                <a:sym typeface="+mn-ea"/>
              </a:rPr>
              <a:t> in competitive society there are both losers and winners.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23" name="图片 22"/>
          <p:cNvPicPr>
            <a:picLocks noChangeAspect="1"/>
          </p:cNvPicPr>
          <p:nvPr>
            <p:custDataLst>
              <p:tags r:id="rId6"/>
            </p:custDataLst>
          </p:nvPr>
        </p:nvPicPr>
        <p:blipFill>
          <a:blip r:embed="rId7"/>
          <a:stretch>
            <a:fillRect/>
          </a:stretch>
        </p:blipFill>
        <p:spPr>
          <a:xfrm>
            <a:off x="9380855" y="215265"/>
            <a:ext cx="1705610" cy="1377950"/>
          </a:xfrm>
          <a:prstGeom prst="rect">
            <a:avLst/>
          </a:prstGeom>
        </p:spPr>
      </p:pic>
      <p:pic>
        <p:nvPicPr>
          <p:cNvPr id="24" name="图片 23"/>
          <p:cNvPicPr>
            <a:picLocks noChangeAspect="1"/>
          </p:cNvPicPr>
          <p:nvPr>
            <p:custDataLst>
              <p:tags r:id="rId8"/>
            </p:custDataLst>
          </p:nvPr>
        </p:nvPicPr>
        <p:blipFill>
          <a:blip r:embed="rId9"/>
          <a:stretch>
            <a:fillRect/>
          </a:stretch>
        </p:blipFill>
        <p:spPr>
          <a:xfrm>
            <a:off x="7288530" y="3985895"/>
            <a:ext cx="3240405" cy="1956435"/>
          </a:xfrm>
          <a:prstGeom prst="rect">
            <a:avLst/>
          </a:prstGeom>
        </p:spPr>
      </p:pic>
      <p:pic>
        <p:nvPicPr>
          <p:cNvPr id="25" name="图片 24"/>
          <p:cNvPicPr>
            <a:picLocks noChangeAspect="1"/>
          </p:cNvPicPr>
          <p:nvPr>
            <p:custDataLst>
              <p:tags r:id="rId10"/>
            </p:custDataLst>
          </p:nvPr>
        </p:nvPicPr>
        <p:blipFill>
          <a:blip r:embed="rId11"/>
          <a:stretch>
            <a:fillRect/>
          </a:stretch>
        </p:blipFill>
        <p:spPr>
          <a:xfrm>
            <a:off x="1040130" y="1985645"/>
            <a:ext cx="3456305" cy="181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to="" calcmode="lin" valueType="num">
                                      <p:cBhvr>
                                        <p:cTn id="22" dur="1" fill="hold"/>
                                        <p:tgtEl>
                                          <p:spTgt spid="2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21" grpId="0"/>
      <p:bldP spid="21" grpId="1"/>
      <p:bldP spid="22" grpId="0"/>
      <p:bldP spid="2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6593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080260" y="270510"/>
            <a:ext cx="6096000" cy="398780"/>
          </a:xfrm>
          <a:prstGeom prst="rect">
            <a:avLst/>
          </a:prstGeom>
          <a:noFill/>
        </p:spPr>
        <p:txBody>
          <a:bodyPr wrap="square" rtlCol="0" anchor="t">
            <a:spAutoFit/>
          </a:bodyPr>
          <a:p>
            <a:r>
              <a:rPr lang="zh-CN" altLang="en-US" sz="2000"/>
              <a:t>achievement	/əˈtʃi:vmənt/	n.成就;成绩;达到</a:t>
            </a:r>
            <a:endParaRPr lang="zh-CN" altLang="en-US" sz="2000"/>
          </a:p>
        </p:txBody>
      </p:sp>
      <p:sp>
        <p:nvSpPr>
          <p:cNvPr id="9" name="文本框 8"/>
          <p:cNvSpPr txBox="1"/>
          <p:nvPr/>
        </p:nvSpPr>
        <p:spPr>
          <a:xfrm>
            <a:off x="868045" y="2522220"/>
            <a:ext cx="10593070" cy="92265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a sense of achievement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一种成就感</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即便是小小的成功也给人</a:t>
            </a:r>
            <a:r>
              <a:rPr lang="zh-CN" altLang="en-US" sz="2400">
                <a:solidFill>
                  <a:srgbClr val="C00000"/>
                </a:solidFill>
                <a:latin typeface="Times New Roman" panose="02020603050405020304" charset="0"/>
                <a:cs typeface="Times New Roman" panose="02020603050405020304" charset="0"/>
                <a:sym typeface="+mn-ea"/>
              </a:rPr>
              <a:t>一种成就感</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775335" y="796290"/>
            <a:ext cx="1068578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zh-CN" altLang="en-US" sz="2400" b="1">
                <a:solidFill>
                  <a:srgbClr val="C00000"/>
                </a:solidFill>
                <a:latin typeface="Times New Roman" panose="02020603050405020304" charset="0"/>
                <a:cs typeface="Times New Roman" panose="02020603050405020304" charset="0"/>
                <a:sym typeface="+mn-ea"/>
              </a:rPr>
              <a:t>make greater achievements</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取得更大的成就</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正是这段经历让詹姆斯意识到努力的价值，并激励他</a:t>
            </a:r>
            <a:r>
              <a:rPr lang="zh-CN" altLang="en-US" sz="2400">
                <a:solidFill>
                  <a:srgbClr val="C00000"/>
                </a:solidFill>
                <a:latin typeface="Times New Roman" panose="02020603050405020304" charset="0"/>
                <a:cs typeface="Times New Roman" panose="02020603050405020304" charset="0"/>
              </a:rPr>
              <a:t>取得更大的成就</a:t>
            </a:r>
            <a:r>
              <a:rPr lang="zh-CN" altLang="en-US" sz="2400">
                <a:latin typeface="Times New Roman" panose="02020603050405020304" charset="0"/>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775335" y="3862705"/>
            <a:ext cx="10224770"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3.</a:t>
            </a:r>
            <a:r>
              <a:rPr lang="zh-CN" altLang="en-US" sz="2400" b="1">
                <a:solidFill>
                  <a:srgbClr val="C00000"/>
                </a:solidFill>
                <a:latin typeface="Times New Roman" panose="02020603050405020304" charset="0"/>
                <a:cs typeface="Times New Roman" panose="02020603050405020304" charset="0"/>
                <a:sym typeface="+mn-ea"/>
              </a:rPr>
              <a:t>swell</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with p</a:t>
            </a:r>
            <a:r>
              <a:rPr lang="en-US" altLang="zh-CN" sz="2400" b="1">
                <a:solidFill>
                  <a:srgbClr val="C00000"/>
                </a:solidFill>
                <a:latin typeface="Times New Roman" panose="02020603050405020304" charset="0"/>
                <a:cs typeface="Times New Roman" panose="02020603050405020304" charset="0"/>
                <a:sym typeface="+mn-ea"/>
              </a:rPr>
              <a:t>ri</a:t>
            </a:r>
            <a:r>
              <a:rPr lang="zh-CN" altLang="en-US" sz="2400" b="1">
                <a:solidFill>
                  <a:srgbClr val="C00000"/>
                </a:solidFill>
                <a:latin typeface="Times New Roman" panose="02020603050405020304" charset="0"/>
                <a:cs typeface="Times New Roman" panose="02020603050405020304" charset="0"/>
                <a:sym typeface="+mn-ea"/>
              </a:rPr>
              <a:t>de at </a:t>
            </a:r>
            <a:r>
              <a:rPr lang="en-US" altLang="zh-CN" sz="2400" b="1">
                <a:solidFill>
                  <a:srgbClr val="C00000"/>
                </a:solidFill>
                <a:latin typeface="Times New Roman" panose="02020603050405020304" charset="0"/>
                <a:cs typeface="Times New Roman" panose="02020603050405020304" charset="0"/>
                <a:sym typeface="+mn-ea"/>
              </a:rPr>
              <a:t>one’s</a:t>
            </a:r>
            <a:r>
              <a:rPr lang="zh-CN" altLang="en-US" sz="2400" b="1">
                <a:solidFill>
                  <a:srgbClr val="C00000"/>
                </a:solidFill>
                <a:latin typeface="Times New Roman" panose="02020603050405020304" charset="0"/>
                <a:cs typeface="Times New Roman" panose="02020603050405020304" charset="0"/>
                <a:sym typeface="+mn-ea"/>
              </a:rPr>
              <a:t> achievements</a:t>
            </a:r>
            <a:r>
              <a:rPr lang="en-US" altLang="zh-CN" sz="2400" b="1">
                <a:solidFill>
                  <a:srgbClr val="C00000"/>
                </a:solidFill>
                <a:latin typeface="Times New Roman" panose="02020603050405020304" charset="0"/>
                <a:cs typeface="Times New Roman" panose="02020603050405020304" charset="0"/>
                <a:sym typeface="+mn-ea"/>
              </a:rPr>
              <a:t> </a:t>
            </a:r>
            <a:r>
              <a:rPr lang="en-US" altLang="zh-CN" sz="2400" b="1">
                <a:solidFill>
                  <a:srgbClr val="C00000"/>
                </a:solidFill>
                <a:latin typeface="Times New Roman" panose="02020603050405020304" charset="0"/>
                <a:cs typeface="Times New Roman" panose="02020603050405020304" charset="0"/>
              </a:rPr>
              <a:t>对...的成就感到骄傲</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我</a:t>
            </a:r>
            <a:r>
              <a:rPr lang="en-US" altLang="zh-CN" sz="2400">
                <a:solidFill>
                  <a:srgbClr val="C00000"/>
                </a:solidFill>
                <a:latin typeface="Times New Roman" panose="02020603050405020304" charset="0"/>
                <a:cs typeface="Times New Roman" panose="02020603050405020304" charset="0"/>
              </a:rPr>
              <a:t>为自己的成就感到无比自豪</a:t>
            </a:r>
            <a:r>
              <a:rPr lang="en-US" altLang="zh-CN" sz="2400">
                <a:latin typeface="Times New Roman" panose="02020603050405020304" charset="0"/>
                <a:cs typeface="Times New Roman" panose="02020603050405020304" charset="0"/>
              </a:rPr>
              <a:t>，父母欣喜若狂，贝斯纳小姐的笑容又回来了</a:t>
            </a:r>
            <a:r>
              <a:rPr lang="zh-CN" altLang="en-US" sz="2400">
                <a:latin typeface="Times New Roman" panose="02020603050405020304" charset="0"/>
                <a:ea typeface="宋体" panose="02010600030101010101" pitchFamily="2" charset="-122"/>
                <a:cs typeface="Times New Roman" panose="02020603050405020304" charset="0"/>
              </a:rPr>
              <a:t>。</a:t>
            </a:r>
            <a:r>
              <a:rPr lang="zh-CN" altLang="en-US" sz="1800" b="1">
                <a:solidFill>
                  <a:schemeClr val="accent4">
                    <a:lumMod val="75000"/>
                  </a:schemeClr>
                </a:solidFill>
              </a:rPr>
              <a:t>(读后续写之获得成功后的喜悦)</a:t>
            </a:r>
            <a:endParaRPr lang="zh-CN" altLang="en-US" sz="1800" b="1">
              <a:solidFill>
                <a:schemeClr val="accent4">
                  <a:lumMod val="75000"/>
                </a:schemeClr>
              </a:solidFill>
            </a:endParaRPr>
          </a:p>
          <a:p>
            <a:endParaRPr lang="en-US" altLang="zh-CN" sz="2400">
              <a:latin typeface="Times New Roman" panose="02020603050405020304" charset="0"/>
              <a:cs typeface="Times New Roman" panose="02020603050405020304" charset="0"/>
            </a:endParaRPr>
          </a:p>
        </p:txBody>
      </p:sp>
      <p:sp>
        <p:nvSpPr>
          <p:cNvPr id="21" name="文本框 20"/>
          <p:cNvSpPr txBox="1"/>
          <p:nvPr/>
        </p:nvSpPr>
        <p:spPr>
          <a:xfrm>
            <a:off x="775335" y="1630680"/>
            <a:ext cx="1068578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It is this experience that reminds James of the value of hard work and inspires him to </a:t>
            </a:r>
            <a:r>
              <a:rPr lang="zh-CN" altLang="en-US" sz="2400">
                <a:solidFill>
                  <a:srgbClr val="C00000"/>
                </a:solidFill>
                <a:latin typeface="Times New Roman" panose="02020603050405020304" charset="0"/>
                <a:cs typeface="Times New Roman" panose="02020603050405020304" charset="0"/>
                <a:sym typeface="+mn-ea"/>
              </a:rPr>
              <a:t>make greater achievements</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22" name="文本框 21"/>
          <p:cNvSpPr txBox="1"/>
          <p:nvPr/>
        </p:nvSpPr>
        <p:spPr>
          <a:xfrm>
            <a:off x="868045" y="3371850"/>
            <a:ext cx="1041019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Even a small success gives you </a:t>
            </a:r>
            <a:r>
              <a:rPr lang="zh-CN" altLang="en-US" sz="2400">
                <a:solidFill>
                  <a:srgbClr val="C00000"/>
                </a:solidFill>
                <a:latin typeface="Times New Roman" panose="02020603050405020304" charset="0"/>
                <a:cs typeface="Times New Roman" panose="02020603050405020304" charset="0"/>
                <a:sym typeface="+mn-ea"/>
              </a:rPr>
              <a:t>a sense of achievement</a:t>
            </a:r>
            <a:r>
              <a:rPr lang="zh-CN" altLang="en-US" sz="2400">
                <a:latin typeface="Times New Roman" panose="02020603050405020304" charset="0"/>
                <a:cs typeface="Times New Roman" panose="02020603050405020304" charset="0"/>
                <a:sym typeface="+mn-ea"/>
              </a:rPr>
              <a:t> (= a feeling of pride) .</a:t>
            </a:r>
            <a:endParaRPr lang="zh-CN" altLang="en-US" sz="2400">
              <a:latin typeface="Times New Roman" panose="02020603050405020304" charset="0"/>
              <a:cs typeface="Times New Roman" panose="02020603050405020304" charset="0"/>
              <a:sym typeface="+mn-ea"/>
            </a:endParaRPr>
          </a:p>
        </p:txBody>
      </p:sp>
      <p:sp>
        <p:nvSpPr>
          <p:cNvPr id="23" name="文本框 22"/>
          <p:cNvSpPr txBox="1"/>
          <p:nvPr/>
        </p:nvSpPr>
        <p:spPr>
          <a:xfrm>
            <a:off x="868045" y="4994910"/>
            <a:ext cx="621855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 </a:t>
            </a:r>
            <a:r>
              <a:rPr lang="zh-CN" altLang="en-US" sz="2400">
                <a:solidFill>
                  <a:srgbClr val="C00000"/>
                </a:solidFill>
                <a:latin typeface="Times New Roman" panose="02020603050405020304" charset="0"/>
                <a:cs typeface="Times New Roman" panose="02020603050405020304" charset="0"/>
                <a:sym typeface="+mn-ea"/>
              </a:rPr>
              <a:t>swelled with p</a:t>
            </a:r>
            <a:r>
              <a:rPr lang="en-US" altLang="zh-CN" sz="2400">
                <a:solidFill>
                  <a:srgbClr val="C00000"/>
                </a:solidFill>
                <a:latin typeface="Times New Roman" panose="02020603050405020304" charset="0"/>
                <a:cs typeface="Times New Roman" panose="02020603050405020304" charset="0"/>
                <a:sym typeface="+mn-ea"/>
              </a:rPr>
              <a:t>ri</a:t>
            </a:r>
            <a:r>
              <a:rPr lang="zh-CN" altLang="en-US" sz="2400">
                <a:solidFill>
                  <a:srgbClr val="C00000"/>
                </a:solidFill>
                <a:latin typeface="Times New Roman" panose="02020603050405020304" charset="0"/>
                <a:cs typeface="Times New Roman" panose="02020603050405020304" charset="0"/>
                <a:sym typeface="+mn-ea"/>
              </a:rPr>
              <a:t>de at my achievements</a:t>
            </a:r>
            <a:r>
              <a:rPr lang="zh-CN" altLang="en-US" sz="2400">
                <a:latin typeface="Times New Roman" panose="02020603050405020304" charset="0"/>
                <a:cs typeface="Times New Roman" panose="02020603050405020304" charset="0"/>
                <a:sym typeface="+mn-ea"/>
              </a:rPr>
              <a:t>, my parents were overjoyed, and Miss Beisner's smile returned</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pic>
        <p:nvPicPr>
          <p:cNvPr id="24" name="图片 23"/>
          <p:cNvPicPr>
            <a:picLocks noChangeAspect="1"/>
          </p:cNvPicPr>
          <p:nvPr>
            <p:custDataLst>
              <p:tags r:id="rId6"/>
            </p:custDataLst>
          </p:nvPr>
        </p:nvPicPr>
        <p:blipFill>
          <a:blip r:embed="rId7"/>
          <a:stretch>
            <a:fillRect/>
          </a:stretch>
        </p:blipFill>
        <p:spPr>
          <a:xfrm>
            <a:off x="7529195" y="4694555"/>
            <a:ext cx="3582670" cy="1746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to="" calcmode="lin" valueType="num">
                                      <p:cBhvr>
                                        <p:cTn id="12" dur="1" fill="hold"/>
                                        <p:tgtEl>
                                          <p:spTgt spid="2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to="" calcmode="lin" valueType="num">
                                      <p:cBhvr>
                                        <p:cTn id="17"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67331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17575" y="30480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080260" y="321945"/>
            <a:ext cx="6096000" cy="398780"/>
          </a:xfrm>
          <a:prstGeom prst="rect">
            <a:avLst/>
          </a:prstGeom>
          <a:noFill/>
        </p:spPr>
        <p:txBody>
          <a:bodyPr wrap="square" rtlCol="0" anchor="t">
            <a:spAutoFit/>
          </a:bodyPr>
          <a:p>
            <a:r>
              <a:rPr lang="zh-CN" altLang="en-US" sz="2000"/>
              <a:t>achievement	/əˈtʃi:vmənt/	n.成就;成绩;达到</a:t>
            </a:r>
            <a:endParaRPr lang="zh-CN" altLang="en-US" sz="2000"/>
          </a:p>
        </p:txBody>
      </p:sp>
      <p:sp>
        <p:nvSpPr>
          <p:cNvPr id="9" name="文本框 8"/>
          <p:cNvSpPr txBox="1"/>
          <p:nvPr/>
        </p:nvSpPr>
        <p:spPr>
          <a:xfrm>
            <a:off x="3682365" y="2871470"/>
            <a:ext cx="6096000" cy="526415"/>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rPr>
              <a:t>He had finally </a:t>
            </a:r>
            <a:r>
              <a:rPr lang="zh-CN" altLang="en-US" sz="2400">
                <a:solidFill>
                  <a:srgbClr val="C00000"/>
                </a:solidFill>
                <a:latin typeface="Times New Roman" panose="02020603050405020304" charset="0"/>
                <a:cs typeface="Times New Roman" panose="02020603050405020304" charset="0"/>
              </a:rPr>
              <a:t>achieved success</a:t>
            </a:r>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p:txBody>
      </p:sp>
      <p:sp>
        <p:nvSpPr>
          <p:cNvPr id="11" name="文本框 10"/>
          <p:cNvSpPr txBox="1"/>
          <p:nvPr>
            <p:custDataLst>
              <p:tags r:id="rId6"/>
            </p:custDataLst>
          </p:nvPr>
        </p:nvSpPr>
        <p:spPr>
          <a:xfrm>
            <a:off x="598170" y="3329305"/>
            <a:ext cx="10547985" cy="110680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6. 这次烹饪经历告诉我，无论一项任务看起来多么具有挑战性，你都需要走出我们的舒适区，不断尝试。只有这样，你才能完成你想要</a:t>
            </a:r>
            <a:r>
              <a:rPr lang="zh-CN" altLang="en-US" sz="2400">
                <a:solidFill>
                  <a:srgbClr val="C00000"/>
                </a:solidFill>
                <a:latin typeface="Times New Roman" panose="02020603050405020304" charset="0"/>
                <a:cs typeface="Times New Roman" panose="02020603050405020304" charset="0"/>
              </a:rPr>
              <a:t>实现</a:t>
            </a:r>
            <a:r>
              <a:rPr lang="zh-CN" altLang="en-US" sz="2400">
                <a:latin typeface="Times New Roman" panose="02020603050405020304" charset="0"/>
                <a:cs typeface="Times New Roman" panose="02020603050405020304" charset="0"/>
              </a:rPr>
              <a:t>的目标</a:t>
            </a:r>
            <a:r>
              <a:rPr lang="zh-CN" altLang="en-US" sz="2400">
                <a:latin typeface="Times New Roman" panose="02020603050405020304" charset="0"/>
                <a:cs typeface="Times New Roman" panose="02020603050405020304" charset="0"/>
                <a:sym typeface="+mn-ea"/>
              </a:rPr>
              <a:t>的经历。</a:t>
            </a:r>
            <a:r>
              <a:rPr lang="zh-CN" altLang="en-US" sz="1800" b="1">
                <a:solidFill>
                  <a:schemeClr val="accent4">
                    <a:lumMod val="75000"/>
                  </a:schemeClr>
                </a:solidFill>
              </a:rPr>
              <a:t>(</a:t>
            </a:r>
            <a:r>
              <a:rPr lang="zh-CN" altLang="en-US" sz="1800" b="1">
                <a:solidFill>
                  <a:schemeClr val="accent4">
                    <a:lumMod val="75000"/>
                  </a:schemeClr>
                </a:solidFill>
                <a:sym typeface="+mn-ea"/>
              </a:rPr>
              <a:t>2023年全国乙卷应用文之学习一项新技能</a:t>
            </a:r>
            <a:r>
              <a:rPr lang="zh-CN" altLang="en-US" sz="1800" b="1">
                <a:solidFill>
                  <a:schemeClr val="accent4">
                    <a:lumMod val="75000"/>
                  </a:schemeClr>
                </a:solidFill>
              </a:rPr>
              <a:t>)</a:t>
            </a:r>
            <a:endParaRPr lang="zh-CN" altLang="en-US" sz="1800" b="1">
              <a:solidFill>
                <a:schemeClr val="accent4">
                  <a:lumMod val="75000"/>
                </a:schemeClr>
              </a:solidFill>
            </a:endParaRPr>
          </a:p>
        </p:txBody>
      </p:sp>
      <p:sp>
        <p:nvSpPr>
          <p:cNvPr id="12" name="文本框 11"/>
          <p:cNvSpPr txBox="1"/>
          <p:nvPr/>
        </p:nvSpPr>
        <p:spPr>
          <a:xfrm>
            <a:off x="749300" y="4404995"/>
            <a:ext cx="6557010" cy="2029460"/>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rPr>
              <a:t>This cooking experience taught me that however challenging a task might seem, you need to step out of our comfort zone and keep on trying. Only in this way can you accomplish whatever you want to </a:t>
            </a:r>
            <a:r>
              <a:rPr lang="zh-CN" altLang="en-US" sz="2400">
                <a:solidFill>
                  <a:srgbClr val="C00000"/>
                </a:solidFill>
                <a:latin typeface="Times New Roman" panose="02020603050405020304" charset="0"/>
                <a:cs typeface="Times New Roman" panose="02020603050405020304" charset="0"/>
              </a:rPr>
              <a:t>achieve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749935" y="1770380"/>
            <a:ext cx="1054798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My teammates and I supported and encouraged each other during training, pushing ourselves to do better and </a:t>
            </a:r>
            <a:r>
              <a:rPr lang="zh-CN" altLang="en-US" sz="2400">
                <a:solidFill>
                  <a:srgbClr val="C00000"/>
                </a:solidFill>
                <a:latin typeface="Times New Roman" panose="02020603050405020304" charset="0"/>
                <a:cs typeface="Times New Roman" panose="02020603050405020304" charset="0"/>
              </a:rPr>
              <a:t>achieve our goals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4" name="文本框 13"/>
          <p:cNvSpPr txBox="1"/>
          <p:nvPr/>
        </p:nvSpPr>
        <p:spPr>
          <a:xfrm>
            <a:off x="749300" y="2499360"/>
            <a:ext cx="4176395"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5. </a:t>
            </a:r>
            <a:r>
              <a:rPr lang="en-US" altLang="zh-CN" sz="2400" b="1">
                <a:solidFill>
                  <a:srgbClr val="C00000"/>
                </a:solidFill>
                <a:latin typeface="Times New Roman" panose="02020603050405020304" charset="0"/>
                <a:cs typeface="Times New Roman" panose="02020603050405020304" charset="0"/>
                <a:sym typeface="+mn-ea"/>
              </a:rPr>
              <a:t>achieve success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获得成功</a:t>
            </a:r>
            <a:endParaRPr lang="en-US" altLang="zh-CN" sz="2400" b="1">
              <a:solidFill>
                <a:srgbClr val="C00000"/>
              </a:solidFill>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他终于</a:t>
            </a:r>
            <a:r>
              <a:rPr lang="zh-CN" altLang="en-US" sz="2400">
                <a:solidFill>
                  <a:srgbClr val="C00000"/>
                </a:solidFill>
                <a:latin typeface="Times New Roman" panose="02020603050405020304" charset="0"/>
                <a:cs typeface="Times New Roman" panose="02020603050405020304" charset="0"/>
                <a:sym typeface="+mn-ea"/>
              </a:rPr>
              <a:t>获得</a:t>
            </a:r>
            <a:r>
              <a:rPr lang="zh-CN" altLang="en-US" sz="2400">
                <a:latin typeface="Times New Roman" panose="02020603050405020304" charset="0"/>
                <a:cs typeface="Times New Roman" panose="02020603050405020304" charset="0"/>
                <a:sym typeface="+mn-ea"/>
              </a:rPr>
              <a:t>了</a:t>
            </a:r>
            <a:r>
              <a:rPr lang="zh-CN" altLang="en-US" sz="2400">
                <a:solidFill>
                  <a:srgbClr val="C00000"/>
                </a:solidFill>
                <a:latin typeface="Times New Roman" panose="02020603050405020304" charset="0"/>
                <a:cs typeface="Times New Roman" panose="02020603050405020304" charset="0"/>
                <a:sym typeface="+mn-ea"/>
              </a:rPr>
              <a:t>成功</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749300" y="772160"/>
            <a:ext cx="1082421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4. </a:t>
            </a:r>
            <a:r>
              <a:rPr lang="en-US" altLang="zh-CN" sz="2400" b="1">
                <a:solidFill>
                  <a:srgbClr val="C00000"/>
                </a:solidFill>
                <a:latin typeface="Times New Roman" panose="02020603050405020304" charset="0"/>
                <a:cs typeface="Times New Roman" panose="02020603050405020304" charset="0"/>
              </a:rPr>
              <a:t>achieve one’s goal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实现目标</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我和我的队友在训练中相互支持和鼓励，推动我们自己做得更好，</a:t>
            </a:r>
            <a:r>
              <a:rPr lang="zh-CN" altLang="en-US" sz="2400">
                <a:solidFill>
                  <a:srgbClr val="C00000"/>
                </a:solidFill>
                <a:latin typeface="Times New Roman" panose="02020603050405020304" charset="0"/>
                <a:cs typeface="Times New Roman" panose="02020603050405020304" charset="0"/>
              </a:rPr>
              <a:t>实现</a:t>
            </a:r>
            <a:r>
              <a:rPr lang="zh-CN" altLang="en-US" sz="2400">
                <a:latin typeface="Times New Roman" panose="02020603050405020304" charset="0"/>
                <a:cs typeface="Times New Roman" panose="02020603050405020304" charset="0"/>
              </a:rPr>
              <a:t>我们的</a:t>
            </a:r>
            <a:r>
              <a:rPr lang="zh-CN" altLang="en-US" sz="2400">
                <a:solidFill>
                  <a:srgbClr val="C00000"/>
                </a:solidFill>
                <a:latin typeface="Times New Roman" panose="02020603050405020304" charset="0"/>
                <a:cs typeface="Times New Roman" panose="02020603050405020304" charset="0"/>
              </a:rPr>
              <a:t>目标</a:t>
            </a:r>
            <a:r>
              <a:rPr lang="zh-CN" altLang="en-US" sz="2400">
                <a:latin typeface="Times New Roman" panose="02020603050405020304" charset="0"/>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p:txBody>
      </p:sp>
      <p:pic>
        <p:nvPicPr>
          <p:cNvPr id="16" name="图片 15" descr="厨师"/>
          <p:cNvPicPr>
            <a:picLocks noChangeAspect="1"/>
          </p:cNvPicPr>
          <p:nvPr/>
        </p:nvPicPr>
        <p:blipFill>
          <a:blip r:embed="rId7"/>
          <a:stretch>
            <a:fillRect/>
          </a:stretch>
        </p:blipFill>
        <p:spPr>
          <a:xfrm>
            <a:off x="7729220" y="4105910"/>
            <a:ext cx="2832100" cy="2112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9" grpId="0"/>
      <p:bldP spid="9"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2893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28930"/>
            <a:ext cx="6096000" cy="398780"/>
          </a:xfrm>
          <a:prstGeom prst="rect">
            <a:avLst/>
          </a:prstGeom>
          <a:noFill/>
        </p:spPr>
        <p:txBody>
          <a:bodyPr wrap="square" rtlCol="0" anchor="t">
            <a:spAutoFit/>
          </a:bodyPr>
          <a:p>
            <a:r>
              <a:rPr lang="zh-CN" altLang="en-US" sz="2000"/>
              <a:t>location	/ləʊˈkeɪʃn/	n.地方;地点;位置</a:t>
            </a:r>
            <a:endParaRPr lang="zh-CN" altLang="en-US" sz="2000"/>
          </a:p>
        </p:txBody>
      </p:sp>
      <p:sp>
        <p:nvSpPr>
          <p:cNvPr id="12" name="文本框 11"/>
          <p:cNvSpPr txBox="1"/>
          <p:nvPr>
            <p:custDataLst>
              <p:tags r:id="rId6"/>
            </p:custDataLst>
          </p:nvPr>
        </p:nvSpPr>
        <p:spPr>
          <a:xfrm>
            <a:off x="821690" y="894080"/>
            <a:ext cx="10649585" cy="184531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rPr>
              <a:t>find a location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找一个地方</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第一件事就是</a:t>
            </a:r>
            <a:r>
              <a:rPr lang="zh-CN" altLang="en-US" sz="2400">
                <a:solidFill>
                  <a:srgbClr val="C00000"/>
                </a:solidFill>
                <a:latin typeface="Times New Roman" panose="02020603050405020304" charset="0"/>
                <a:cs typeface="Times New Roman" panose="02020603050405020304" charset="0"/>
              </a:rPr>
              <a:t>找个地方</a:t>
            </a:r>
            <a:r>
              <a:rPr lang="zh-CN" altLang="en-US" sz="2400">
                <a:latin typeface="Times New Roman" panose="02020603050405020304" charset="0"/>
                <a:cs typeface="Times New Roman" panose="02020603050405020304" charset="0"/>
              </a:rPr>
              <a:t>。我们原以为这个庇护所会很完美，但当我们问他们时，他们说这里不是用来举办活动的。图书馆、电影院和街角的咖啡馆也拒绝了。</a:t>
            </a:r>
            <a:r>
              <a:rPr lang="zh-CN" altLang="en-US" sz="1800" b="1">
                <a:solidFill>
                  <a:schemeClr val="accent4">
                    <a:lumMod val="75000"/>
                  </a:schemeClr>
                </a:solidFill>
              </a:rPr>
              <a:t>(读后续写之举办活动)</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821690" y="2459990"/>
            <a:ext cx="1064958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Number one on the list was</a:t>
            </a:r>
            <a:r>
              <a:rPr lang="zh-CN" altLang="en-US" sz="2400">
                <a:solidFill>
                  <a:srgbClr val="C00000"/>
                </a:solidFill>
                <a:latin typeface="Times New Roman" panose="02020603050405020304" charset="0"/>
                <a:cs typeface="Times New Roman" panose="02020603050405020304" charset="0"/>
                <a:sym typeface="+mn-ea"/>
              </a:rPr>
              <a:t> finding a location</a:t>
            </a:r>
            <a:r>
              <a:rPr lang="zh-CN" altLang="en-US" sz="2400">
                <a:latin typeface="Times New Roman" panose="02020603050405020304" charset="0"/>
                <a:cs typeface="Times New Roman" panose="02020603050405020304" charset="0"/>
                <a:sym typeface="+mn-ea"/>
              </a:rPr>
              <a:t>. We thought the shelter would be perfect, but when we asked them, they said they weren't set up for events. The library, the movie theater, and the comer cafe said no too</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7"/>
            </p:custDataLst>
          </p:nvPr>
        </p:nvSpPr>
        <p:spPr>
          <a:xfrm>
            <a:off x="596900" y="3556635"/>
            <a:ext cx="8506460"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rPr>
              <a:t>locate sb./sth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寻找某人某物</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听到父亲尖叫后，费思转过身来，但</a:t>
            </a:r>
            <a:r>
              <a:rPr lang="zh-CN" altLang="en-US" sz="2400">
                <a:solidFill>
                  <a:srgbClr val="C00000"/>
                </a:solidFill>
                <a:latin typeface="Times New Roman" panose="02020603050405020304" charset="0"/>
                <a:cs typeface="Times New Roman" panose="02020603050405020304" charset="0"/>
              </a:rPr>
              <a:t>找</a:t>
            </a:r>
            <a:r>
              <a:rPr lang="zh-CN" altLang="en-US" sz="2400">
                <a:latin typeface="Times New Roman" panose="02020603050405020304" charset="0"/>
                <a:cs typeface="Times New Roman" panose="02020603050405020304" charset="0"/>
              </a:rPr>
              <a:t>不到</a:t>
            </a:r>
            <a:r>
              <a:rPr lang="zh-CN" altLang="en-US" sz="2400">
                <a:solidFill>
                  <a:srgbClr val="C00000"/>
                </a:solidFill>
                <a:latin typeface="Times New Roman" panose="02020603050405020304" charset="0"/>
                <a:cs typeface="Times New Roman" panose="02020603050405020304" charset="0"/>
              </a:rPr>
              <a:t>他的位置</a:t>
            </a:r>
            <a:r>
              <a:rPr lang="zh-CN" altLang="en-US" sz="2400">
                <a:latin typeface="Times New Roman" panose="02020603050405020304" charset="0"/>
                <a:cs typeface="Times New Roman" panose="02020603050405020304" charset="0"/>
              </a:rPr>
              <a:t>。当她沿着街道冲过去时，她发现乔治在越野车前面。</a:t>
            </a:r>
            <a:r>
              <a:rPr lang="zh-CN" altLang="en-US" sz="1800" b="1">
                <a:solidFill>
                  <a:schemeClr val="accent4">
                    <a:lumMod val="75000"/>
                  </a:schemeClr>
                </a:solidFill>
              </a:rPr>
              <a:t>(读后续之寻找父亲)</a:t>
            </a:r>
            <a:endParaRPr lang="zh-CN" altLang="en-US" sz="1800" b="1">
              <a:solidFill>
                <a:schemeClr val="accent4">
                  <a:lumMod val="75000"/>
                </a:schemeClr>
              </a:solidFill>
            </a:endParaRPr>
          </a:p>
          <a:p>
            <a:endParaRPr lang="en-US" altLang="zh-CN" sz="2400">
              <a:latin typeface="Times New Roman" panose="02020603050405020304" charset="0"/>
              <a:cs typeface="Times New Roman" panose="02020603050405020304" charset="0"/>
            </a:endParaRPr>
          </a:p>
        </p:txBody>
      </p:sp>
      <p:sp>
        <p:nvSpPr>
          <p:cNvPr id="15" name="文本框 14"/>
          <p:cNvSpPr txBox="1"/>
          <p:nvPr/>
        </p:nvSpPr>
        <p:spPr>
          <a:xfrm>
            <a:off x="719455" y="5076825"/>
            <a:ext cx="726313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Faith turned around after hearing her father scream but couldn't </a:t>
            </a:r>
            <a:r>
              <a:rPr lang="zh-CN" altLang="en-US" sz="2400">
                <a:solidFill>
                  <a:srgbClr val="C00000"/>
                </a:solidFill>
                <a:latin typeface="Times New Roman" panose="02020603050405020304" charset="0"/>
                <a:cs typeface="Times New Roman" panose="02020603050405020304" charset="0"/>
                <a:sym typeface="+mn-ea"/>
              </a:rPr>
              <a:t>locate him</a:t>
            </a:r>
            <a:r>
              <a:rPr lang="zh-CN" altLang="en-US" sz="2400">
                <a:latin typeface="Times New Roman" panose="02020603050405020304" charset="0"/>
                <a:cs typeface="Times New Roman" panose="02020603050405020304" charset="0"/>
                <a:sym typeface="+mn-ea"/>
              </a:rPr>
              <a:t>. When she dashed down the street, she found George in front of the SUV</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pic>
        <p:nvPicPr>
          <p:cNvPr id="16" name="上海人生苦短请停止与自己作对不要浪">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9102725" y="3429000"/>
            <a:ext cx="2471420" cy="3011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93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to="" calcmode="lin" valueType="num">
                                      <p:cBhvr>
                                        <p:cTn id="11" dur="1" fill="hold"/>
                                        <p:tgtEl>
                                          <p:spTgt spid="13"/>
                                        </p:tgtEl>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to="" calcmode="lin" valueType="num">
                                      <p:cBhvr>
                                        <p:cTn id="16"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7" fill="hold" display="1">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additive="base">
                                        <p:cTn id="22" dur="1" fill="hold"/>
                                        <p:tgtEl>
                                          <p:spTgt spid="16"/>
                                        </p:tgtEl>
                                      </p:cBhvr>
                                    </p:cmd>
                                  </p:childTnLst>
                                </p:cTn>
                              </p:par>
                            </p:childTnLst>
                          </p:cTn>
                        </p:par>
                      </p:childTnLst>
                    </p:cTn>
                  </p:par>
                </p:childTnLst>
              </p:cTn>
              <p:nextCondLst>
                <p:cond evt="onClick" delay="0">
                  <p:tgtEl>
                    <p:spTgt spid="16"/>
                  </p:tgtEl>
                </p:cond>
              </p:nextCondLst>
            </p:seq>
          </p:childTnLst>
        </p:cTn>
      </p:par>
    </p:tnLst>
    <p:bldLst>
      <p:bldP spid="13" grpId="0"/>
      <p:bldP spid="13"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0" name="图片 99"/>
          <p:cNvPicPr/>
          <p:nvPr/>
        </p:nvPicPr>
        <p:blipFill>
          <a:blip r:embed="rId2"/>
          <a:stretch>
            <a:fillRect/>
          </a:stretch>
        </p:blipFill>
        <p:spPr>
          <a:xfrm>
            <a:off x="705485" y="4280535"/>
            <a:ext cx="4381500" cy="2246630"/>
          </a:xfrm>
          <a:prstGeom prst="rect">
            <a:avLst/>
          </a:prstGeom>
          <a:noFill/>
          <a:ln w="9525">
            <a:noFill/>
          </a:ln>
        </p:spPr>
      </p:pic>
      <p:grpSp>
        <p:nvGrpSpPr>
          <p:cNvPr id="5" name="组合 4"/>
          <p:cNvGrpSpPr/>
          <p:nvPr/>
        </p:nvGrpSpPr>
        <p:grpSpPr>
          <a:xfrm>
            <a:off x="307340" y="103505"/>
            <a:ext cx="11405870"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3"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3"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4"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5"/>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6"/>
            </p:custDataLst>
          </p:nvPr>
        </p:nvSpPr>
        <p:spPr>
          <a:xfrm>
            <a:off x="1040130" y="32893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308225" y="328930"/>
            <a:ext cx="6096000" cy="398780"/>
          </a:xfrm>
          <a:prstGeom prst="rect">
            <a:avLst/>
          </a:prstGeom>
          <a:noFill/>
        </p:spPr>
        <p:txBody>
          <a:bodyPr wrap="square" rtlCol="0" anchor="t">
            <a:spAutoFit/>
          </a:bodyPr>
          <a:p>
            <a:r>
              <a:rPr lang="zh-CN" altLang="en-US" sz="2000"/>
              <a:t>location	/ləʊˈkeɪʃn/	n.地方;地点;位置</a:t>
            </a:r>
            <a:endParaRPr lang="zh-CN" altLang="en-US" sz="2000"/>
          </a:p>
        </p:txBody>
      </p:sp>
      <p:sp>
        <p:nvSpPr>
          <p:cNvPr id="11" name="文本框 10"/>
          <p:cNvSpPr txBox="1"/>
          <p:nvPr>
            <p:custDataLst>
              <p:tags r:id="rId7"/>
            </p:custDataLst>
          </p:nvPr>
        </p:nvSpPr>
        <p:spPr>
          <a:xfrm>
            <a:off x="596900" y="919480"/>
            <a:ext cx="8583930"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3. </a:t>
            </a:r>
            <a:r>
              <a:rPr lang="en-US" altLang="zh-CN" sz="2400" b="1">
                <a:solidFill>
                  <a:srgbClr val="C00000"/>
                </a:solidFill>
                <a:latin typeface="Times New Roman" panose="02020603050405020304" charset="0"/>
                <a:cs typeface="Times New Roman" panose="02020603050405020304" charset="0"/>
              </a:rPr>
              <a:t>relocate sb/sth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重新安置</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最终，他们</a:t>
            </a:r>
            <a:r>
              <a:rPr lang="zh-CN" altLang="en-US" sz="2400">
                <a:solidFill>
                  <a:srgbClr val="C00000"/>
                </a:solidFill>
                <a:latin typeface="Times New Roman" panose="02020603050405020304" charset="0"/>
                <a:cs typeface="Times New Roman" panose="02020603050405020304" charset="0"/>
              </a:rPr>
              <a:t>重新安置了鸟们</a:t>
            </a:r>
            <a:r>
              <a:rPr lang="zh-CN" altLang="en-US" sz="2400">
                <a:latin typeface="Times New Roman" panose="02020603050405020304" charset="0"/>
                <a:cs typeface="Times New Roman" panose="02020603050405020304" charset="0"/>
              </a:rPr>
              <a:t>。他们又累又担心，在爬虫馆里等着暴风雨停下来。</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9" name="文本框 8"/>
          <p:cNvSpPr txBox="1"/>
          <p:nvPr>
            <p:custDataLst>
              <p:tags r:id="rId8"/>
            </p:custDataLst>
          </p:nvPr>
        </p:nvSpPr>
        <p:spPr>
          <a:xfrm>
            <a:off x="596900" y="3049270"/>
            <a:ext cx="10225405"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4. </a:t>
            </a:r>
            <a:r>
              <a:rPr lang="en-US" altLang="zh-CN" sz="2400" b="1">
                <a:solidFill>
                  <a:srgbClr val="C00000"/>
                </a:solidFill>
                <a:latin typeface="Times New Roman" panose="02020603050405020304" charset="0"/>
                <a:cs typeface="Times New Roman" panose="02020603050405020304" charset="0"/>
              </a:rPr>
              <a:t>be located in/on/to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坐落于</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位于</a:t>
            </a:r>
            <a:r>
              <a:rPr lang="zh-CN" altLang="en-US" sz="2000" b="1">
                <a:solidFill>
                  <a:srgbClr val="C00000"/>
                </a:solidFill>
                <a:latin typeface="Times New Roman" panose="02020603050405020304" charset="0"/>
                <a:ea typeface="宋体" panose="02010600030101010101" pitchFamily="2" charset="-122"/>
                <a:cs typeface="Times New Roman" panose="02020603050405020304" charset="0"/>
              </a:rPr>
              <a:t>（</a:t>
            </a:r>
            <a:r>
              <a:rPr lang="en-US" altLang="zh-CN" sz="2000" b="1">
                <a:solidFill>
                  <a:srgbClr val="C00000"/>
                </a:solidFill>
                <a:latin typeface="Times New Roman" panose="02020603050405020304" charset="0"/>
                <a:ea typeface="宋体" panose="02010600030101010101" pitchFamily="2" charset="-122"/>
                <a:cs typeface="Times New Roman" panose="02020603050405020304" charset="0"/>
              </a:rPr>
              <a:t>in </a:t>
            </a:r>
            <a:r>
              <a:rPr lang="zh-CN" altLang="en-US" sz="2000" b="1">
                <a:solidFill>
                  <a:srgbClr val="C00000"/>
                </a:solidFill>
                <a:latin typeface="Times New Roman" panose="02020603050405020304" charset="0"/>
                <a:ea typeface="宋体" panose="02010600030101010101" pitchFamily="2" charset="-122"/>
                <a:cs typeface="Times New Roman" panose="02020603050405020304" charset="0"/>
              </a:rPr>
              <a:t>范围之内，</a:t>
            </a:r>
            <a:r>
              <a:rPr lang="en-US" altLang="zh-CN" sz="2000" b="1">
                <a:solidFill>
                  <a:srgbClr val="C00000"/>
                </a:solidFill>
                <a:latin typeface="Times New Roman" panose="02020603050405020304" charset="0"/>
                <a:ea typeface="宋体" panose="02010600030101010101" pitchFamily="2" charset="-122"/>
                <a:cs typeface="Times New Roman" panose="02020603050405020304" charset="0"/>
              </a:rPr>
              <a:t>on</a:t>
            </a:r>
            <a:r>
              <a:rPr lang="zh-CN" altLang="en-US" sz="2000" b="1">
                <a:solidFill>
                  <a:srgbClr val="C00000"/>
                </a:solidFill>
                <a:latin typeface="Times New Roman" panose="02020603050405020304" charset="0"/>
                <a:ea typeface="宋体" panose="02010600030101010101" pitchFamily="2" charset="-122"/>
                <a:cs typeface="Times New Roman" panose="02020603050405020304" charset="0"/>
              </a:rPr>
              <a:t>接壤，</a:t>
            </a:r>
            <a:r>
              <a:rPr lang="en-US" altLang="zh-CN" sz="2000" b="1">
                <a:solidFill>
                  <a:srgbClr val="C00000"/>
                </a:solidFill>
                <a:latin typeface="Times New Roman" panose="02020603050405020304" charset="0"/>
                <a:ea typeface="宋体" panose="02010600030101010101" pitchFamily="2" charset="-122"/>
                <a:cs typeface="Times New Roman" panose="02020603050405020304" charset="0"/>
              </a:rPr>
              <a:t>to </a:t>
            </a:r>
            <a:r>
              <a:rPr lang="zh-CN" altLang="en-US" sz="2000" b="1">
                <a:solidFill>
                  <a:srgbClr val="C00000"/>
                </a:solidFill>
                <a:latin typeface="Times New Roman" panose="02020603050405020304" charset="0"/>
                <a:ea typeface="宋体" panose="02010600030101010101" pitchFamily="2" charset="-122"/>
                <a:cs typeface="Times New Roman" panose="02020603050405020304" charset="0"/>
              </a:rPr>
              <a:t>有一定距离）</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首先，请允许我给你一个基本的介绍我的家乡，连云港，一个城市的天气总是在夏天凉爽，</a:t>
            </a:r>
            <a:r>
              <a:rPr lang="en-US" altLang="zh-CN" sz="2400">
                <a:solidFill>
                  <a:srgbClr val="C00000"/>
                </a:solidFill>
                <a:latin typeface="Times New Roman" panose="02020603050405020304" charset="0"/>
                <a:cs typeface="Times New Roman" panose="02020603050405020304" charset="0"/>
              </a:rPr>
              <a:t>位于</a:t>
            </a:r>
            <a:r>
              <a:rPr lang="en-US" altLang="zh-CN" sz="2400">
                <a:latin typeface="Times New Roman" panose="02020603050405020304" charset="0"/>
                <a:cs typeface="Times New Roman" panose="02020603050405020304" charset="0"/>
              </a:rPr>
              <a:t>江苏的东北部。</a:t>
            </a:r>
            <a:r>
              <a:rPr lang="zh-CN" altLang="en-US" sz="1800" b="1">
                <a:solidFill>
                  <a:schemeClr val="accent4">
                    <a:lumMod val="75000"/>
                  </a:schemeClr>
                </a:solidFill>
              </a:rPr>
              <a:t>(应用文之介绍家乡)</a:t>
            </a:r>
            <a:endParaRPr lang="zh-CN" altLang="en-US" sz="1800" b="1">
              <a:solidFill>
                <a:schemeClr val="accent4">
                  <a:lumMod val="75000"/>
                </a:schemeClr>
              </a:solidFill>
            </a:endParaRPr>
          </a:p>
          <a:p>
            <a:endParaRPr lang="zh-CN" altLang="en-US" sz="2400">
              <a:latin typeface="Times New Roman" panose="02020603050405020304" charset="0"/>
              <a:cs typeface="Times New Roman" panose="02020603050405020304" charset="0"/>
            </a:endParaRPr>
          </a:p>
        </p:txBody>
      </p:sp>
      <p:sp>
        <p:nvSpPr>
          <p:cNvPr id="20" name="文本框 19"/>
          <p:cNvSpPr txBox="1"/>
          <p:nvPr/>
        </p:nvSpPr>
        <p:spPr>
          <a:xfrm>
            <a:off x="5274945" y="4434840"/>
            <a:ext cx="6096000" cy="193802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Fir</a:t>
            </a:r>
            <a:r>
              <a:rPr lang="zh-CN" altLang="en-US" sz="2400">
                <a:latin typeface="Times New Roman" panose="02020603050405020304" charset="0"/>
                <a:cs typeface="Times New Roman" panose="02020603050405020304" charset="0"/>
                <a:sym typeface="+mn-ea"/>
              </a:rPr>
              <a:t>st and foremost, please allow me to give a basic introduction  of my  hometown  to you,   </a:t>
            </a:r>
            <a:r>
              <a:rPr lang="en-US" altLang="zh-CN" sz="2400">
                <a:latin typeface="Times New Roman" panose="02020603050405020304" charset="0"/>
                <a:cs typeface="Times New Roman" panose="02020603050405020304" charset="0"/>
                <a:sym typeface="+mn-ea"/>
              </a:rPr>
              <a:t>Lia</a:t>
            </a:r>
            <a:r>
              <a:rPr lang="zh-CN" altLang="en-US" sz="2400">
                <a:latin typeface="Times New Roman" panose="02020603050405020304" charset="0"/>
                <a:cs typeface="Times New Roman" panose="02020603050405020304" charset="0"/>
                <a:sym typeface="+mn-ea"/>
              </a:rPr>
              <a:t>nyungang, a city where the weather is always cool in summer, </a:t>
            </a:r>
            <a:r>
              <a:rPr lang="zh-CN" altLang="en-US" sz="2400">
                <a:solidFill>
                  <a:srgbClr val="C00000"/>
                </a:solidFill>
                <a:latin typeface="Times New Roman" panose="02020603050405020304" charset="0"/>
                <a:cs typeface="Times New Roman" panose="02020603050405020304" charset="0"/>
                <a:sym typeface="+mn-ea"/>
              </a:rPr>
              <a:t>is located in</a:t>
            </a:r>
            <a:r>
              <a:rPr lang="zh-CN" altLang="en-US" sz="2400">
                <a:latin typeface="Times New Roman" panose="02020603050405020304" charset="0"/>
                <a:cs typeface="Times New Roman" panose="02020603050405020304" charset="0"/>
                <a:sym typeface="+mn-ea"/>
              </a:rPr>
              <a:t> the north-east of Jiangsu.</a:t>
            </a:r>
            <a:endParaRPr lang="zh-CN" altLang="en-US" sz="2400">
              <a:latin typeface="Times New Roman" panose="02020603050405020304" charset="0"/>
              <a:cs typeface="Times New Roman" panose="02020603050405020304" charset="0"/>
              <a:sym typeface="+mn-ea"/>
            </a:endParaRPr>
          </a:p>
        </p:txBody>
      </p:sp>
      <p:pic>
        <p:nvPicPr>
          <p:cNvPr id="21" name="图片 20" descr="2022_0817_01eec4efg00rgripr0255c0009m009sm"/>
          <p:cNvPicPr>
            <a:picLocks noChangeAspect="1"/>
          </p:cNvPicPr>
          <p:nvPr/>
        </p:nvPicPr>
        <p:blipFill>
          <a:blip r:embed="rId9"/>
          <a:stretch>
            <a:fillRect/>
          </a:stretch>
        </p:blipFill>
        <p:spPr>
          <a:xfrm>
            <a:off x="8927465" y="779145"/>
            <a:ext cx="2209165" cy="2247900"/>
          </a:xfrm>
          <a:prstGeom prst="rect">
            <a:avLst/>
          </a:prstGeom>
        </p:spPr>
      </p:pic>
      <p:sp>
        <p:nvSpPr>
          <p:cNvPr id="22" name="文本框 21"/>
          <p:cNvSpPr txBox="1"/>
          <p:nvPr/>
        </p:nvSpPr>
        <p:spPr>
          <a:xfrm>
            <a:off x="705485" y="2061845"/>
            <a:ext cx="822198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Eventually, they finished</a:t>
            </a:r>
            <a:r>
              <a:rPr lang="zh-CN" altLang="en-US" sz="2400">
                <a:solidFill>
                  <a:srgbClr val="C00000"/>
                </a:solidFill>
                <a:latin typeface="Times New Roman" panose="02020603050405020304" charset="0"/>
                <a:cs typeface="Times New Roman" panose="02020603050405020304" charset="0"/>
                <a:sym typeface="+mn-ea"/>
              </a:rPr>
              <a:t> relocating the birds</a:t>
            </a:r>
            <a:r>
              <a:rPr lang="zh-CN" altLang="en-US" sz="2400">
                <a:latin typeface="Times New Roman" panose="02020603050405020304" charset="0"/>
                <a:cs typeface="Times New Roman" panose="02020603050405020304" charset="0"/>
                <a:sym typeface="+mn-ea"/>
              </a:rPr>
              <a:t>. Tired and worried, they waited inside the reptile house for the storm to sto</a:t>
            </a:r>
            <a:r>
              <a:rPr lang="en-US" altLang="zh-CN" sz="2400">
                <a:latin typeface="Times New Roman" panose="02020603050405020304" charset="0"/>
                <a:cs typeface="Times New Roman" panose="02020603050405020304" charset="0"/>
                <a:sym typeface="+mn-ea"/>
              </a:rPr>
              <a:t>p.</a:t>
            </a:r>
            <a:endParaRPr lang="en-US" altLang="zh-CN"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to="" calcmode="lin" valueType="num">
                                      <p:cBhvr>
                                        <p:cTn id="7" dur="1" fill="hold"/>
                                        <p:tgtEl>
                                          <p:spTgt spid="2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to="" calcmode="lin" valueType="num">
                                      <p:cBhvr>
                                        <p:cTn id="12"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0" grpId="0"/>
      <p:bldP spid="2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2893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308225" y="328930"/>
            <a:ext cx="6096000" cy="398780"/>
          </a:xfrm>
          <a:prstGeom prst="rect">
            <a:avLst/>
          </a:prstGeom>
          <a:noFill/>
        </p:spPr>
        <p:txBody>
          <a:bodyPr wrap="square" rtlCol="0" anchor="t">
            <a:spAutoFit/>
          </a:bodyPr>
          <a:p>
            <a:r>
              <a:rPr lang="zh-CN" altLang="en-US" sz="2000"/>
              <a:t>location	/ləʊˈkeɪʃn/	n.地方;地点;位置</a:t>
            </a:r>
            <a:endParaRPr lang="zh-CN" altLang="en-US" sz="2000"/>
          </a:p>
        </p:txBody>
      </p:sp>
      <p:sp>
        <p:nvSpPr>
          <p:cNvPr id="11" name="文本框 10"/>
          <p:cNvSpPr txBox="1"/>
          <p:nvPr>
            <p:custDataLst>
              <p:tags r:id="rId6"/>
            </p:custDataLst>
          </p:nvPr>
        </p:nvSpPr>
        <p:spPr>
          <a:xfrm>
            <a:off x="596900" y="919480"/>
            <a:ext cx="10426065" cy="1845310"/>
          </a:xfrm>
          <a:prstGeom prst="rect">
            <a:avLst/>
          </a:prstGeom>
          <a:noFill/>
        </p:spPr>
        <p:txBody>
          <a:bodyPr wrap="square" rtlCol="0" anchor="t">
            <a:spAutoFit/>
          </a:bodyPr>
          <a:p>
            <a:pPr algn="l">
              <a:buClrTx/>
              <a:buSzTx/>
              <a:buFontTx/>
            </a:pPr>
            <a:r>
              <a:rPr lang="zh-CN" altLang="en-US" sz="2400">
                <a:latin typeface="Times New Roman" panose="02020603050405020304" charset="0"/>
                <a:cs typeface="Times New Roman" panose="02020603050405020304" charset="0"/>
              </a:rPr>
              <a:t> 5. </a:t>
            </a:r>
            <a:r>
              <a:rPr lang="zh-CN" altLang="en-US" sz="2400">
                <a:latin typeface="Times New Roman" panose="02020603050405020304" charset="0"/>
                <a:cs typeface="Times New Roman" panose="02020603050405020304" charset="0"/>
                <a:sym typeface="+mn-ea"/>
              </a:rPr>
              <a:t>塔酒店是一家国际化的酒店，工作人员可以与外国游客进行流利的交流。我推荐您选择这家酒店的原因是它设备齐全。不仅到处都有免费Wi-Fi，而且还提供叫醒服务。更重要的是，酒店</a:t>
            </a:r>
            <a:r>
              <a:rPr lang="zh-CN" altLang="en-US" sz="2400">
                <a:solidFill>
                  <a:srgbClr val="C00000"/>
                </a:solidFill>
                <a:latin typeface="Times New Roman" panose="02020603050405020304" charset="0"/>
                <a:cs typeface="Times New Roman" panose="02020603050405020304" charset="0"/>
                <a:sym typeface="+mn-ea"/>
              </a:rPr>
              <a:t>位于</a:t>
            </a:r>
            <a:r>
              <a:rPr lang="zh-CN" altLang="en-US" sz="2400">
                <a:latin typeface="Times New Roman" panose="02020603050405020304" charset="0"/>
                <a:cs typeface="Times New Roman" panose="02020603050405020304" charset="0"/>
                <a:sym typeface="+mn-ea"/>
              </a:rPr>
              <a:t>主干道上，离语言培训中心很近。</a:t>
            </a:r>
            <a:r>
              <a:rPr lang="zh-CN" altLang="en-US" sz="1800" b="1">
                <a:solidFill>
                  <a:schemeClr val="accent4">
                    <a:lumMod val="75000"/>
                  </a:schemeClr>
                </a:solidFill>
                <a:sym typeface="+mn-ea"/>
              </a:rPr>
              <a:t>(应用文之向外国朋友推荐住宿酒店)</a:t>
            </a:r>
            <a:endParaRPr lang="zh-CN" altLang="en-US" sz="2400">
              <a:latin typeface="Times New Roman" panose="02020603050405020304" charset="0"/>
              <a:cs typeface="Times New Roman" panose="02020603050405020304" charset="0"/>
              <a:sym typeface="+mn-ea"/>
            </a:endParaRPr>
          </a:p>
          <a:p>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775335" y="2520315"/>
            <a:ext cx="7047230" cy="2676525"/>
          </a:xfrm>
          <a:prstGeom prst="rect">
            <a:avLst/>
          </a:prstGeom>
          <a:noFill/>
        </p:spPr>
        <p:txBody>
          <a:bodyPr wrap="square" rtlCol="0" anchor="t">
            <a:spAutoFit/>
          </a:bodyPr>
          <a:p>
            <a:pPr algn="l">
              <a:buClrTx/>
              <a:buSzTx/>
              <a:buFontTx/>
            </a:pPr>
            <a:r>
              <a:rPr lang="zh-CN" altLang="en-US" sz="2400">
                <a:latin typeface="Times New Roman" panose="02020603050405020304" charset="0"/>
                <a:cs typeface="Times New Roman" panose="02020603050405020304" charset="0"/>
                <a:sym typeface="+mn-ea"/>
              </a:rPr>
              <a:t>Tower Hotel is an international hotel whose staff can communicate with foreign tourists fluently. The reason why I recommend you to choose the hotel is that it is well equipped. Not only 1s free Wi-Fi available everywhere, but also a wake-up call service is provided. More importantly, </a:t>
            </a:r>
            <a:r>
              <a:rPr lang="zh-CN" altLang="en-US" sz="2400">
                <a:solidFill>
                  <a:srgbClr val="C00000"/>
                </a:solidFill>
                <a:latin typeface="Times New Roman" panose="02020603050405020304" charset="0"/>
                <a:cs typeface="Times New Roman" panose="02020603050405020304" charset="0"/>
                <a:sym typeface="+mn-ea"/>
              </a:rPr>
              <a:t>located on</a:t>
            </a:r>
            <a:r>
              <a:rPr lang="zh-CN" altLang="en-US" sz="2400">
                <a:latin typeface="Times New Roman" panose="02020603050405020304" charset="0"/>
                <a:cs typeface="Times New Roman" panose="02020603050405020304" charset="0"/>
                <a:sym typeface="+mn-ea"/>
              </a:rPr>
              <a:t> a main road, the hotel is close to the Language Training Center</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pic>
        <p:nvPicPr>
          <p:cNvPr id="13" name="图片 12"/>
          <p:cNvPicPr>
            <a:picLocks noChangeAspect="1"/>
          </p:cNvPicPr>
          <p:nvPr>
            <p:custDataLst>
              <p:tags r:id="rId7"/>
            </p:custDataLst>
          </p:nvPr>
        </p:nvPicPr>
        <p:blipFill>
          <a:blip r:embed="rId8"/>
          <a:stretch>
            <a:fillRect/>
          </a:stretch>
        </p:blipFill>
        <p:spPr>
          <a:xfrm>
            <a:off x="7730490" y="2203450"/>
            <a:ext cx="3648710" cy="4015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69045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2308225" y="358140"/>
            <a:ext cx="6096000" cy="398780"/>
          </a:xfrm>
          <a:prstGeom prst="rect">
            <a:avLst/>
          </a:prstGeom>
          <a:noFill/>
        </p:spPr>
        <p:txBody>
          <a:bodyPr wrap="square" rtlCol="0" anchor="t">
            <a:spAutoFit/>
          </a:bodyPr>
          <a:p>
            <a:r>
              <a:rPr lang="zh-CN" altLang="en-US" sz="2000"/>
              <a:t>battle	/ˈbætl/	n.战役;搏斗 v.搏斗;奋斗</a:t>
            </a:r>
            <a:endParaRPr lang="zh-CN" altLang="en-US" sz="2000"/>
          </a:p>
        </p:txBody>
      </p:sp>
      <p:sp>
        <p:nvSpPr>
          <p:cNvPr id="8" name="文本框 7"/>
          <p:cNvSpPr txBox="1"/>
          <p:nvPr/>
        </p:nvSpPr>
        <p:spPr>
          <a:xfrm>
            <a:off x="596900" y="757555"/>
            <a:ext cx="1097724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1.那天下午，我意识到，当我努力相信抚养塔克是正确的事情时，塔克</a:t>
            </a:r>
            <a:r>
              <a:rPr lang="zh-CN" altLang="en-US" sz="2400">
                <a:latin typeface="Times New Roman" panose="02020603050405020304" charset="0"/>
                <a:ea typeface="宋体" panose="02010600030101010101" pitchFamily="2" charset="-122"/>
                <a:cs typeface="Times New Roman" panose="02020603050405020304" charset="0"/>
              </a:rPr>
              <a:t>也</a:t>
            </a:r>
            <a:r>
              <a:rPr lang="en-US" altLang="zh-CN" sz="2400">
                <a:latin typeface="Times New Roman" panose="02020603050405020304" charset="0"/>
                <a:cs typeface="Times New Roman" panose="02020603050405020304" charset="0"/>
              </a:rPr>
              <a:t>在</a:t>
            </a:r>
            <a:r>
              <a:rPr lang="en-US" altLang="zh-CN" sz="2400">
                <a:solidFill>
                  <a:srgbClr val="C00000"/>
                </a:solidFill>
                <a:latin typeface="Times New Roman" panose="02020603050405020304" charset="0"/>
                <a:cs typeface="Times New Roman" panose="02020603050405020304" charset="0"/>
              </a:rPr>
              <a:t>努力</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信任</a:t>
            </a:r>
            <a:r>
              <a:rPr lang="en-US" altLang="zh-CN" sz="2400">
                <a:solidFill>
                  <a:srgbClr val="C00000"/>
                </a:solidFill>
                <a:latin typeface="Times New Roman" panose="02020603050405020304" charset="0"/>
                <a:cs typeface="Times New Roman" panose="02020603050405020304" charset="0"/>
              </a:rPr>
              <a:t>我</a:t>
            </a:r>
            <a:r>
              <a:rPr lang="en-US" altLang="zh-CN" sz="2400">
                <a:latin typeface="Times New Roman" panose="02020603050405020304" charset="0"/>
                <a:cs typeface="Times New Roman" panose="02020603050405020304" charset="0"/>
              </a:rPr>
              <a:t>。事实上，我收养的狗教会了我信任。</a:t>
            </a:r>
            <a:r>
              <a:rPr lang="zh-CN" altLang="en-US" sz="1800" b="1">
                <a:solidFill>
                  <a:schemeClr val="accent4">
                    <a:lumMod val="75000"/>
                  </a:schemeClr>
                </a:solidFill>
              </a:rPr>
              <a:t>(读后续写之收养狗狗之后的个人感悟)</a:t>
            </a:r>
            <a:endParaRPr lang="zh-CN" altLang="en-US" sz="1800" b="1">
              <a:solidFill>
                <a:schemeClr val="accent4">
                  <a:lumMod val="75000"/>
                </a:schemeClr>
              </a:solidFill>
            </a:endParaRPr>
          </a:p>
          <a:p>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593090" y="3662680"/>
            <a:ext cx="10017125" cy="184531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rPr>
              <a:t>an inner battle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一场思想斗争</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经过内心的斗争，安娜觉得自己的感受也很重要，于是她给塔利发了一封电子邮件，清楚地解释了她对甲虫的恐惧，希望死去的标本可以</a:t>
            </a:r>
            <a:r>
              <a:rPr lang="zh-CN" altLang="en-US" sz="2400">
                <a:latin typeface="Times New Roman" panose="02020603050405020304" charset="0"/>
                <a:cs typeface="Times New Roman" panose="02020603050405020304" charset="0"/>
                <a:sym typeface="+mn-ea"/>
              </a:rPr>
              <a:t>用</a:t>
            </a:r>
            <a:r>
              <a:rPr lang="zh-CN" altLang="en-US" sz="2400">
                <a:latin typeface="Times New Roman" panose="02020603050405020304" charset="0"/>
                <a:cs typeface="Times New Roman" panose="02020603050405020304" charset="0"/>
              </a:rPr>
              <a:t>来展示。</a:t>
            </a:r>
            <a:r>
              <a:rPr lang="zh-CN" altLang="en-US" sz="1800" b="1">
                <a:solidFill>
                  <a:schemeClr val="accent4">
                    <a:lumMod val="75000"/>
                  </a:schemeClr>
                </a:solidFill>
              </a:rPr>
              <a:t>(读后续写之克服自我恐惧)</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3" name="文本框 12"/>
          <p:cNvSpPr txBox="1"/>
          <p:nvPr/>
        </p:nvSpPr>
        <p:spPr>
          <a:xfrm>
            <a:off x="713740" y="1876425"/>
            <a:ext cx="6677025"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That afternoon, I realized that while I was trying to trust that fostering Tuck was the right thing to do, Tuck was </a:t>
            </a:r>
            <a:r>
              <a:rPr lang="zh-CN" altLang="en-US" sz="2400">
                <a:solidFill>
                  <a:srgbClr val="C00000"/>
                </a:solidFill>
                <a:latin typeface="Times New Roman" panose="02020603050405020304" charset="0"/>
                <a:cs typeface="Times New Roman" panose="02020603050405020304" charset="0"/>
                <a:sym typeface="+mn-ea"/>
              </a:rPr>
              <a:t>fighting a battle to trust me</a:t>
            </a:r>
            <a:r>
              <a:rPr lang="zh-CN" altLang="en-US" sz="2400">
                <a:latin typeface="Times New Roman" panose="02020603050405020304" charset="0"/>
                <a:cs typeface="Times New Roman" panose="02020603050405020304" charset="0"/>
                <a:sym typeface="+mn-ea"/>
              </a:rPr>
              <a:t>. My adopted dog, in fact, taught me a lesson in trust</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713740" y="5196205"/>
            <a:ext cx="1024191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After an inner battle, Anna felt her feeling also counted, so she sent Tali an email and clearly</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explained her fear of beetles, hoping dead specimens(标本）would be used for the display</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pic>
        <p:nvPicPr>
          <p:cNvPr id="15" name="舔狗被舔嫌弃搞笑表情片段">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7390765" y="1518285"/>
            <a:ext cx="3889375" cy="2494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additive="base">
                                        <p:cTn id="15" dur="indefinite"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cTn>
                <p:tgtEl>
                  <p:spTgt spid="15"/>
                </p:tgtEl>
              </p:cMediaNode>
            </p:video>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15"/>
                                        </p:tgtEl>
                                      </p:cBhvr>
                                    </p:cmd>
                                  </p:childTnLst>
                                </p:cTn>
                              </p:par>
                            </p:childTnLst>
                          </p:cTn>
                        </p:par>
                      </p:childTnLst>
                    </p:cTn>
                  </p:par>
                </p:childTnLst>
              </p:cTn>
              <p:nextCondLst>
                <p:cond evt="onClick" delay="0">
                  <p:tgtEl>
                    <p:spTgt spid="15"/>
                  </p:tgtEl>
                </p:cond>
              </p:nextCondLst>
            </p:seq>
          </p:childTnLst>
        </p:cTn>
      </p:par>
    </p:tnLst>
    <p:bldLst>
      <p:bldP spid="13" grpId="0"/>
      <p:bldP spid="13" grpId="1"/>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239395"/>
            <a:ext cx="11222355" cy="651446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2538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1719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2308225" y="417195"/>
            <a:ext cx="6096000" cy="368300"/>
          </a:xfrm>
          <a:prstGeom prst="rect">
            <a:avLst/>
          </a:prstGeom>
          <a:noFill/>
        </p:spPr>
        <p:txBody>
          <a:bodyPr wrap="square" rtlCol="0" anchor="t">
            <a:spAutoFit/>
          </a:bodyPr>
          <a:p>
            <a:r>
              <a:rPr lang="zh-CN" altLang="en-US" b="1"/>
              <a:t>Confucius	/kənˈfjuːʃəs/	n.孔子</a:t>
            </a:r>
            <a:endParaRPr lang="zh-CN" altLang="en-US" b="1"/>
          </a:p>
        </p:txBody>
      </p:sp>
      <p:sp>
        <p:nvSpPr>
          <p:cNvPr id="8" name="文本框 7"/>
          <p:cNvSpPr txBox="1"/>
          <p:nvPr/>
        </p:nvSpPr>
        <p:spPr>
          <a:xfrm>
            <a:off x="596900" y="4625340"/>
            <a:ext cx="10448925"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First, our principal sincerely extended her congratulations on us becoming a grown-up. Then followed the</a:t>
            </a:r>
            <a:r>
              <a:rPr lang="zh-CN" altLang="en-US" sz="2400" b="1">
                <a:solidFill>
                  <a:srgbClr val="C00000"/>
                </a:solidFill>
                <a:latin typeface="Times New Roman" panose="02020603050405020304" charset="0"/>
                <a:cs typeface="Times New Roman" panose="02020603050405020304" charset="0"/>
              </a:rPr>
              <a:t> Confucian-style</a:t>
            </a:r>
            <a:r>
              <a:rPr lang="zh-CN" altLang="en-US" sz="2400" b="1">
                <a:solidFill>
                  <a:srgbClr val="FF0000"/>
                </a:solidFill>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coming-of-age ceremonies - Ji Li (for girls) and Guan Li (for boys). Finally, we made a solemn vow to shoulder the responsib</a:t>
            </a:r>
            <a:r>
              <a:rPr lang="en-US" altLang="zh-CN" sz="2400">
                <a:latin typeface="Times New Roman" panose="02020603050405020304" charset="0"/>
                <a:cs typeface="Times New Roman" panose="02020603050405020304" charset="0"/>
              </a:rPr>
              <a:t>ili</a:t>
            </a:r>
            <a:r>
              <a:rPr lang="zh-CN" altLang="en-US" sz="2400">
                <a:latin typeface="Times New Roman" panose="02020603050405020304" charset="0"/>
                <a:cs typeface="Times New Roman" panose="02020603050405020304" charset="0"/>
              </a:rPr>
              <a:t>ties of an adult, which was definitely the highlight</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96900" y="3150235"/>
            <a:ext cx="8530590" cy="1322070"/>
          </a:xfrm>
          <a:prstGeom prst="rect">
            <a:avLst/>
          </a:prstGeom>
          <a:noFill/>
        </p:spPr>
        <p:txBody>
          <a:bodyPr wrap="square" rtlCol="0" anchor="t">
            <a:spAutoFit/>
          </a:bodyPr>
          <a:p>
            <a:r>
              <a:rPr lang="zh-CN" altLang="en-US" sz="2000"/>
              <a:t> </a:t>
            </a:r>
            <a:r>
              <a:rPr lang="en-US" altLang="zh-CN" sz="2000"/>
              <a:t>2.  </a:t>
            </a:r>
            <a:r>
              <a:rPr lang="zh-CN" altLang="en-US" sz="2000" b="1">
                <a:solidFill>
                  <a:srgbClr val="C00000"/>
                </a:solidFill>
                <a:ea typeface="宋体" panose="02010600030101010101" pitchFamily="2" charset="-122"/>
              </a:rPr>
              <a:t>儒家风格</a:t>
            </a:r>
            <a:r>
              <a:rPr lang="en-US" altLang="zh-CN" sz="2000" b="1">
                <a:solidFill>
                  <a:srgbClr val="C00000"/>
                </a:solidFill>
                <a:ea typeface="宋体" panose="02010600030101010101" pitchFamily="2" charset="-122"/>
              </a:rPr>
              <a:t>  </a:t>
            </a:r>
            <a:r>
              <a:rPr lang="zh-CN" altLang="en-US" sz="2000" b="1">
                <a:solidFill>
                  <a:srgbClr val="C00000"/>
                </a:solidFill>
                <a:latin typeface="Times New Roman" panose="02020603050405020304" charset="0"/>
                <a:cs typeface="Times New Roman" panose="02020603050405020304" charset="0"/>
                <a:sym typeface="+mn-ea"/>
              </a:rPr>
              <a:t>Confucian-style</a:t>
            </a:r>
            <a:endParaRPr lang="en-US" altLang="zh-CN" sz="2000"/>
          </a:p>
          <a:p>
            <a:pPr algn="l">
              <a:buClrTx/>
              <a:buSzTx/>
              <a:buFontTx/>
            </a:pPr>
            <a:r>
              <a:rPr lang="en-US" altLang="zh-CN" sz="2000"/>
              <a:t>    </a:t>
            </a:r>
            <a:r>
              <a:rPr lang="zh-CN" altLang="en-US" sz="2000"/>
              <a:t>首先，我们的校长真诚地祝贺我们长大成人。然后是儒家风格的成人礼——女孩的礼和男孩的礼。最后，我们郑重宣誓肩负起成年人的责任，这绝对是最精彩的一幕</a:t>
            </a:r>
            <a:r>
              <a:rPr lang="zh-CN" altLang="en-US" sz="1800" b="1">
                <a:solidFill>
                  <a:schemeClr val="accent4">
                    <a:lumMod val="75000"/>
                  </a:schemeClr>
                </a:solidFill>
              </a:rPr>
              <a:t>（</a:t>
            </a:r>
            <a:r>
              <a:rPr lang="zh-CN" altLang="en-US" sz="1800" b="1">
                <a:solidFill>
                  <a:schemeClr val="accent4">
                    <a:lumMod val="75000"/>
                  </a:schemeClr>
                </a:solidFill>
                <a:sym typeface="+mn-ea"/>
              </a:rPr>
              <a:t>应用文之</a:t>
            </a:r>
            <a:r>
              <a:rPr lang="en-US" altLang="zh-CN" sz="1800" b="1">
                <a:solidFill>
                  <a:schemeClr val="accent4">
                    <a:lumMod val="75000"/>
                  </a:schemeClr>
                </a:solidFill>
                <a:sym typeface="+mn-ea"/>
              </a:rPr>
              <a:t> </a:t>
            </a:r>
            <a:r>
              <a:rPr lang="zh-CN" altLang="en-US" sz="1800" b="1">
                <a:solidFill>
                  <a:schemeClr val="accent4">
                    <a:lumMod val="75000"/>
                  </a:schemeClr>
                </a:solidFill>
                <a:sym typeface="+mn-ea"/>
              </a:rPr>
              <a:t>The  Most Impressive School Activity</a:t>
            </a:r>
            <a:r>
              <a:rPr lang="zh-CN" altLang="en-US" sz="1800" b="1">
                <a:solidFill>
                  <a:schemeClr val="accent4">
                    <a:lumMod val="75000"/>
                  </a:schemeClr>
                </a:solidFill>
              </a:rPr>
              <a:t>）</a:t>
            </a:r>
            <a:endParaRPr lang="zh-CN" altLang="en-US" sz="1800" b="1">
              <a:solidFill>
                <a:schemeClr val="accent4">
                  <a:lumMod val="75000"/>
                </a:schemeClr>
              </a:solidFill>
            </a:endParaRPr>
          </a:p>
        </p:txBody>
      </p:sp>
      <p:sp>
        <p:nvSpPr>
          <p:cNvPr id="12" name="文本框 11"/>
          <p:cNvSpPr txBox="1"/>
          <p:nvPr/>
        </p:nvSpPr>
        <p:spPr>
          <a:xfrm>
            <a:off x="596900" y="1645285"/>
            <a:ext cx="9157335"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Fi</a:t>
            </a:r>
            <a:r>
              <a:rPr lang="zh-CN" altLang="en-US" sz="2400">
                <a:latin typeface="Times New Roman" panose="02020603050405020304" charset="0"/>
                <a:cs typeface="Times New Roman" panose="02020603050405020304" charset="0"/>
              </a:rPr>
              <a:t>rst of all, it will be a good choice to put some works of calligraphy and trad</a:t>
            </a:r>
            <a:r>
              <a:rPr lang="en-US" altLang="zh-CN" sz="2400">
                <a:latin typeface="Times New Roman" panose="02020603050405020304" charset="0"/>
                <a:cs typeface="Times New Roman" panose="02020603050405020304" charset="0"/>
              </a:rPr>
              <a:t>iti</a:t>
            </a:r>
            <a:r>
              <a:rPr lang="zh-CN" altLang="en-US" sz="2400">
                <a:latin typeface="Times New Roman" panose="02020603050405020304" charset="0"/>
                <a:cs typeface="Times New Roman" panose="02020603050405020304" charset="0"/>
              </a:rPr>
              <a:t>onal Ch</a:t>
            </a:r>
            <a:r>
              <a:rPr lang="en-US" altLang="zh-CN" sz="2400">
                <a:latin typeface="Times New Roman" panose="02020603050405020304" charset="0"/>
                <a:cs typeface="Times New Roman" panose="02020603050405020304" charset="0"/>
              </a:rPr>
              <a:t>in</a:t>
            </a:r>
            <a:r>
              <a:rPr lang="zh-CN" altLang="en-US" sz="2400">
                <a:latin typeface="Times New Roman" panose="02020603050405020304" charset="0"/>
                <a:cs typeface="Times New Roman" panose="02020603050405020304" charset="0"/>
              </a:rPr>
              <a:t>ese paintings on display. In addition, displaying </a:t>
            </a:r>
            <a:r>
              <a:rPr lang="zh-CN" altLang="en-US" sz="2400" b="1">
                <a:solidFill>
                  <a:srgbClr val="FF0000"/>
                </a:solidFill>
                <a:latin typeface="Times New Roman" panose="02020603050405020304" charset="0"/>
                <a:cs typeface="Times New Roman" panose="02020603050405020304" charset="0"/>
              </a:rPr>
              <a:t>some </a:t>
            </a:r>
            <a:r>
              <a:rPr lang="zh-CN" altLang="en-US" sz="2400" b="1">
                <a:solidFill>
                  <a:srgbClr val="C00000"/>
                </a:solidFill>
                <a:latin typeface="Times New Roman" panose="02020603050405020304" charset="0"/>
                <a:cs typeface="Times New Roman" panose="02020603050405020304" charset="0"/>
              </a:rPr>
              <a:t>classics of Confucius</a:t>
            </a:r>
            <a:r>
              <a:rPr lang="zh-CN" altLang="en-US" sz="2400">
                <a:latin typeface="Times New Roman" panose="02020603050405020304" charset="0"/>
                <a:cs typeface="Times New Roman" panose="02020603050405020304" charset="0"/>
              </a:rPr>
              <a:t> such as </a:t>
            </a:r>
            <a:r>
              <a:rPr lang="zh-CN" altLang="en-US" sz="2400" i="1">
                <a:latin typeface="Times New Roman" panose="02020603050405020304" charset="0"/>
                <a:cs typeface="Times New Roman" panose="02020603050405020304" charset="0"/>
              </a:rPr>
              <a:t>Lunyu</a:t>
            </a:r>
            <a:r>
              <a:rPr lang="zh-CN" altLang="en-US" sz="2400">
                <a:latin typeface="Times New Roman" panose="02020603050405020304" charset="0"/>
                <a:cs typeface="Times New Roman" panose="02020603050405020304" charset="0"/>
              </a:rPr>
              <a:t> will also be attractive to your schoolmates.</a:t>
            </a:r>
            <a:endParaRPr lang="zh-CN" altLang="en-US" sz="2400">
              <a:latin typeface="Times New Roman" panose="02020603050405020304" charset="0"/>
              <a:cs typeface="Times New Roman" panose="02020603050405020304" charset="0"/>
            </a:endParaRPr>
          </a:p>
        </p:txBody>
      </p:sp>
      <p:sp>
        <p:nvSpPr>
          <p:cNvPr id="13" name="文本框 12"/>
          <p:cNvSpPr txBox="1"/>
          <p:nvPr/>
        </p:nvSpPr>
        <p:spPr>
          <a:xfrm>
            <a:off x="761365" y="938530"/>
            <a:ext cx="10607040" cy="706755"/>
          </a:xfrm>
          <a:prstGeom prst="rect">
            <a:avLst/>
          </a:prstGeom>
          <a:noFill/>
        </p:spPr>
        <p:txBody>
          <a:bodyPr wrap="square" rtlCol="0" anchor="t">
            <a:spAutoFit/>
          </a:bodyPr>
          <a:p>
            <a:r>
              <a:rPr lang="en-US" altLang="zh-CN" sz="2000"/>
              <a:t>1. </a:t>
            </a:r>
            <a:r>
              <a:rPr lang="zh-CN" altLang="en-US" sz="2000"/>
              <a:t>首先，展示一些书法和中国传统绘画作品将是一个不错的选择。此外，展示一些</a:t>
            </a:r>
            <a:r>
              <a:rPr lang="zh-CN" altLang="en-US" sz="2000" b="1">
                <a:solidFill>
                  <a:srgbClr val="C00000"/>
                </a:solidFill>
              </a:rPr>
              <a:t>孔子的经典</a:t>
            </a:r>
            <a:r>
              <a:rPr lang="zh-CN" altLang="en-US" sz="2000"/>
              <a:t>，如《论语》，也会吸引你的同学。</a:t>
            </a:r>
            <a:r>
              <a:rPr lang="zh-CN" altLang="en-US" b="1">
                <a:solidFill>
                  <a:schemeClr val="accent4">
                    <a:lumMod val="75000"/>
                  </a:schemeClr>
                </a:solidFill>
              </a:rPr>
              <a:t>（</a:t>
            </a:r>
            <a:r>
              <a:rPr lang="zh-CN" altLang="en-US" b="1">
                <a:solidFill>
                  <a:schemeClr val="accent4">
                    <a:lumMod val="75000"/>
                  </a:schemeClr>
                </a:solidFill>
                <a:sym typeface="+mn-ea"/>
              </a:rPr>
              <a:t>应用文之向正在策划校园文化节的孔子学院提建议</a:t>
            </a:r>
            <a:r>
              <a:rPr lang="zh-CN" altLang="en-US" b="1">
                <a:solidFill>
                  <a:schemeClr val="accent4">
                    <a:lumMod val="75000"/>
                  </a:schemeClr>
                </a:solidFill>
              </a:rPr>
              <a:t>）</a:t>
            </a:r>
            <a:endParaRPr lang="zh-CN" altLang="en-US" b="1">
              <a:solidFill>
                <a:schemeClr val="accent4">
                  <a:lumMod val="75000"/>
                </a:schemeClr>
              </a:solidFill>
              <a:sym typeface="+mn-ea"/>
            </a:endParaRPr>
          </a:p>
        </p:txBody>
      </p:sp>
      <p:pic>
        <p:nvPicPr>
          <p:cNvPr id="14" name="图片 13" descr="t01cb94618961eeb0e5"/>
          <p:cNvPicPr>
            <a:picLocks noChangeAspect="1"/>
          </p:cNvPicPr>
          <p:nvPr/>
        </p:nvPicPr>
        <p:blipFill>
          <a:blip r:embed="rId6"/>
          <a:stretch>
            <a:fillRect/>
          </a:stretch>
        </p:blipFill>
        <p:spPr>
          <a:xfrm>
            <a:off x="9317355" y="2063750"/>
            <a:ext cx="1728470" cy="253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6739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11375" y="305435"/>
            <a:ext cx="7554595" cy="398780"/>
          </a:xfrm>
          <a:prstGeom prst="rect">
            <a:avLst/>
          </a:prstGeom>
          <a:noFill/>
        </p:spPr>
        <p:txBody>
          <a:bodyPr wrap="square" rtlCol="0" anchor="t">
            <a:spAutoFit/>
          </a:bodyPr>
          <a:p>
            <a:r>
              <a:rPr lang="zh-CN" altLang="en-US" sz="2000"/>
              <a:t>fascinating	/ˈfæsɪneɪtɪŋ/	adj.极有吸引力的;迷人的</a:t>
            </a:r>
            <a:endParaRPr lang="zh-CN" altLang="en-US" sz="2000"/>
          </a:p>
        </p:txBody>
      </p:sp>
      <p:sp>
        <p:nvSpPr>
          <p:cNvPr id="11" name="文本框 10"/>
          <p:cNvSpPr txBox="1"/>
          <p:nvPr/>
        </p:nvSpPr>
        <p:spPr>
          <a:xfrm>
            <a:off x="754380" y="2140585"/>
            <a:ext cx="9823450"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This activity not only introduces </a:t>
            </a:r>
            <a:r>
              <a:rPr lang="zh-CN" altLang="en-US" sz="2400">
                <a:solidFill>
                  <a:srgbClr val="C00000"/>
                </a:solidFill>
                <a:latin typeface="Times New Roman" panose="02020603050405020304" charset="0"/>
                <a:cs typeface="Times New Roman" panose="02020603050405020304" charset="0"/>
              </a:rPr>
              <a:t>a fascinating aspect </a:t>
            </a:r>
            <a:r>
              <a:rPr lang="zh-CN" altLang="en-US" sz="2400">
                <a:latin typeface="Times New Roman" panose="02020603050405020304" charset="0"/>
                <a:cs typeface="Times New Roman" panose="02020603050405020304" charset="0"/>
              </a:rPr>
              <a:t>of Chinese craftsmanship, but also symbolizes our intertwining cultures. Crafting these knots will help participants appreciate the intricacies of Chinese culture, strengthening mutual understanding and respect</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754380" y="774700"/>
            <a:ext cx="9959975" cy="150685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rPr>
              <a:t>a fascinating aspect 一个迷人的方面</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这个活动不仅介绍了中国工艺的</a:t>
            </a:r>
            <a:r>
              <a:rPr lang="zh-CN" altLang="en-US" sz="2400">
                <a:solidFill>
                  <a:srgbClr val="C00000"/>
                </a:solidFill>
                <a:latin typeface="Times New Roman" panose="02020603050405020304" charset="0"/>
                <a:cs typeface="Times New Roman" panose="02020603050405020304" charset="0"/>
              </a:rPr>
              <a:t>迷人一面</a:t>
            </a:r>
            <a:r>
              <a:rPr lang="zh-CN" altLang="en-US" sz="2400">
                <a:latin typeface="Times New Roman" panose="02020603050405020304" charset="0"/>
                <a:cs typeface="Times New Roman" panose="02020603050405020304" charset="0"/>
              </a:rPr>
              <a:t>，也象征着我们文化的交融。编织这些结将帮助参与者欣赏中国文化的复杂性，加强相互理解和尊重。</a:t>
            </a:r>
            <a:r>
              <a:rPr lang="en-US" altLang="zh-CN" sz="2000" b="1">
                <a:solidFill>
                  <a:schemeClr val="accent4">
                    <a:lumMod val="75000"/>
                  </a:schemeClr>
                </a:solidFill>
                <a:latin typeface="Times New Roman" panose="02020603050405020304" charset="0"/>
                <a:cs typeface="Times New Roman" panose="02020603050405020304" charset="0"/>
              </a:rPr>
              <a:t>(</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应用文之参加英国学校</a:t>
            </a:r>
            <a:r>
              <a:rPr lang="zh-CN" altLang="en-US" sz="2000" b="1">
                <a:solidFill>
                  <a:schemeClr val="accent4">
                    <a:lumMod val="75000"/>
                  </a:schemeClr>
                </a:solidFill>
                <a:latin typeface="Times New Roman" panose="02020603050405020304" charset="0"/>
                <a:cs typeface="Times New Roman" panose="02020603050405020304" charset="0"/>
                <a:sym typeface="+mn-ea"/>
              </a:rPr>
              <a:t>Chineseworkshop活动意义</a:t>
            </a:r>
            <a:r>
              <a:rPr lang="en-US" altLang="zh-CN" sz="2000" b="1">
                <a:solidFill>
                  <a:schemeClr val="accent4">
                    <a:lumMod val="75000"/>
                  </a:schemeClr>
                </a:solidFill>
                <a:latin typeface="Times New Roman" panose="02020603050405020304" charset="0"/>
                <a:cs typeface="Times New Roman" panose="02020603050405020304" charset="0"/>
              </a:rPr>
              <a:t>)</a:t>
            </a:r>
            <a:endParaRPr lang="en-US" altLang="zh-CN" sz="2000" b="1">
              <a:solidFill>
                <a:schemeClr val="accent4">
                  <a:lumMod val="75000"/>
                </a:schemeClr>
              </a:solidFill>
              <a:latin typeface="Times New Roman" panose="02020603050405020304" charset="0"/>
              <a:cs typeface="Times New Roman" panose="02020603050405020304" charset="0"/>
            </a:endParaRPr>
          </a:p>
        </p:txBody>
      </p:sp>
      <p:sp>
        <p:nvSpPr>
          <p:cNvPr id="13" name="文本框 12"/>
          <p:cNvSpPr txBox="1"/>
          <p:nvPr>
            <p:custDataLst>
              <p:tags r:id="rId6"/>
            </p:custDataLst>
          </p:nvPr>
        </p:nvSpPr>
        <p:spPr>
          <a:xfrm>
            <a:off x="623570" y="3588385"/>
            <a:ext cx="7823835" cy="193802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a:t>
            </a:r>
            <a:r>
              <a:rPr lang="en-US" altLang="zh-CN" sz="2400" b="1">
                <a:solidFill>
                  <a:srgbClr val="C00000"/>
                </a:solidFill>
                <a:latin typeface="Times New Roman" panose="02020603050405020304" charset="0"/>
                <a:cs typeface="Times New Roman" panose="02020603050405020304" charset="0"/>
              </a:rPr>
              <a:t> be fascinated by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被</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所吸引，对</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着迷</a:t>
            </a:r>
            <a:endParaRPr lang="en-US" altLang="zh-CN" sz="2400">
              <a:latin typeface="Times New Roman" panose="02020603050405020304" charset="0"/>
              <a:cs typeface="Times New Roman" panose="02020603050405020304" charset="0"/>
            </a:endParaRPr>
          </a:p>
          <a:p>
            <a:pPr algn="l">
              <a:buClrTx/>
              <a:buSzTx/>
              <a:buFontTx/>
            </a:pPr>
            <a:r>
              <a:rPr lang="zh-CN" altLang="en-US" sz="2400">
                <a:latin typeface="Times New Roman" panose="02020603050405020304" charset="0"/>
                <a:cs typeface="Times New Roman" panose="02020603050405020304" charset="0"/>
              </a:rPr>
              <a:t>如果你想看的话，请在明天下午两点之前到112教室来，我将在那里上英语课。我相信你会</a:t>
            </a:r>
            <a:r>
              <a:rPr lang="zh-CN" altLang="en-US" sz="2400">
                <a:solidFill>
                  <a:srgbClr val="C00000"/>
                </a:solidFill>
                <a:latin typeface="Times New Roman" panose="02020603050405020304" charset="0"/>
                <a:cs typeface="Times New Roman" panose="02020603050405020304" charset="0"/>
              </a:rPr>
              <a:t>被它吸引</a:t>
            </a:r>
            <a:r>
              <a:rPr lang="zh-CN" altLang="en-US" sz="2400">
                <a:latin typeface="Times New Roman" panose="02020603050405020304" charset="0"/>
                <a:cs typeface="Times New Roman" panose="02020603050405020304" charset="0"/>
              </a:rPr>
              <a:t>。如果你要去，请尽快给我答复。</a:t>
            </a:r>
            <a:r>
              <a:rPr lang="en-US" altLang="zh-CN" sz="2000" b="1">
                <a:solidFill>
                  <a:schemeClr val="accent4">
                    <a:lumMod val="75000"/>
                  </a:schemeClr>
                </a:solidFill>
                <a:latin typeface="Times New Roman" panose="02020603050405020304" charset="0"/>
                <a:cs typeface="Times New Roman" panose="02020603050405020304" charset="0"/>
              </a:rPr>
              <a:t>(应用文之邀请参加英语课活动)</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4" name="文本框 13"/>
          <p:cNvSpPr txBox="1"/>
          <p:nvPr/>
        </p:nvSpPr>
        <p:spPr>
          <a:xfrm>
            <a:off x="754380" y="4928870"/>
            <a:ext cx="7793355"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If you want to enjoy it, please come to Room 112 before 2:00 tomorrow afternoon, where I will have English class. I have the confidence that you will </a:t>
            </a:r>
            <a:r>
              <a:rPr lang="zh-CN" altLang="en-US" sz="2400">
                <a:solidFill>
                  <a:srgbClr val="C00000"/>
                </a:solidFill>
                <a:latin typeface="Times New Roman" panose="02020603050405020304" charset="0"/>
                <a:cs typeface="Times New Roman" panose="02020603050405020304" charset="0"/>
                <a:sym typeface="+mn-ea"/>
              </a:rPr>
              <a:t>be fascinated by</a:t>
            </a:r>
            <a:r>
              <a:rPr lang="zh-CN" altLang="en-US" sz="2400">
                <a:latin typeface="Times New Roman" panose="02020603050405020304" charset="0"/>
                <a:cs typeface="Times New Roman" panose="02020603050405020304" charset="0"/>
                <a:sym typeface="+mn-ea"/>
              </a:rPr>
              <a:t> it. Please give me an earliest reply if you intend to go</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pic>
        <p:nvPicPr>
          <p:cNvPr id="9" name="图片 8" descr="福兔中国结"/>
          <p:cNvPicPr>
            <a:picLocks noChangeAspect="1"/>
          </p:cNvPicPr>
          <p:nvPr/>
        </p:nvPicPr>
        <p:blipFill>
          <a:blip r:embed="rId7"/>
          <a:stretch>
            <a:fillRect/>
          </a:stretch>
        </p:blipFill>
        <p:spPr>
          <a:xfrm>
            <a:off x="8281670" y="3322320"/>
            <a:ext cx="3431540" cy="34315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6739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111375" y="305435"/>
            <a:ext cx="7554595" cy="398780"/>
          </a:xfrm>
          <a:prstGeom prst="rect">
            <a:avLst/>
          </a:prstGeom>
          <a:noFill/>
        </p:spPr>
        <p:txBody>
          <a:bodyPr wrap="square" rtlCol="0" anchor="t">
            <a:spAutoFit/>
          </a:bodyPr>
          <a:p>
            <a:r>
              <a:rPr lang="zh-CN" altLang="en-US" sz="2000"/>
              <a:t>fascinating	/ˈfæsɪneɪtɪŋ/	adj.极有吸引力的;迷人的</a:t>
            </a:r>
            <a:endParaRPr lang="zh-CN" altLang="en-US" sz="2000"/>
          </a:p>
        </p:txBody>
      </p:sp>
      <p:sp>
        <p:nvSpPr>
          <p:cNvPr id="9" name="文本框 8"/>
          <p:cNvSpPr txBox="1"/>
          <p:nvPr/>
        </p:nvSpPr>
        <p:spPr>
          <a:xfrm>
            <a:off x="950595" y="1675765"/>
            <a:ext cx="10096500" cy="138366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4. </a:t>
            </a:r>
            <a:r>
              <a:rPr lang="en-US" altLang="zh-CN" sz="2400" b="1">
                <a:solidFill>
                  <a:srgbClr val="C00000"/>
                </a:solidFill>
                <a:latin typeface="Times New Roman" panose="02020603050405020304" charset="0"/>
                <a:cs typeface="Times New Roman" panose="02020603050405020304" charset="0"/>
                <a:sym typeface="+mn-ea"/>
              </a:rPr>
              <a:t>have  a fascination with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对</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着迷</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我毕生都</a:t>
            </a:r>
            <a:r>
              <a:rPr lang="zh-CN" altLang="en-US" sz="2400">
                <a:solidFill>
                  <a:srgbClr val="C00000"/>
                </a:solidFill>
                <a:latin typeface="Times New Roman" panose="02020603050405020304" charset="0"/>
                <a:cs typeface="Times New Roman" panose="02020603050405020304" charset="0"/>
                <a:sym typeface="+mn-ea"/>
              </a:rPr>
              <a:t>对</a:t>
            </a:r>
            <a:r>
              <a:rPr lang="zh-CN" altLang="en-US" sz="2400">
                <a:latin typeface="Times New Roman" panose="02020603050405020304" charset="0"/>
                <a:cs typeface="Times New Roman" panose="02020603050405020304" charset="0"/>
                <a:sym typeface="+mn-ea"/>
              </a:rPr>
              <a:t>海和小船有一份</a:t>
            </a:r>
            <a:r>
              <a:rPr lang="zh-CN" altLang="en-US" sz="2400">
                <a:solidFill>
                  <a:srgbClr val="C00000"/>
                </a:solidFill>
                <a:latin typeface="Times New Roman" panose="02020603050405020304" charset="0"/>
                <a:cs typeface="Times New Roman" panose="02020603050405020304" charset="0"/>
                <a:sym typeface="+mn-ea"/>
              </a:rPr>
              <a:t>沉迷</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a:p>
          <a:p>
            <a:endParaRPr lang="zh-CN" altLang="en-US"/>
          </a:p>
        </p:txBody>
      </p:sp>
      <p:sp>
        <p:nvSpPr>
          <p:cNvPr id="11" name="文本框 10"/>
          <p:cNvSpPr txBox="1"/>
          <p:nvPr/>
        </p:nvSpPr>
        <p:spPr>
          <a:xfrm>
            <a:off x="1040130" y="84582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我坐在楼梯上看得</a:t>
            </a:r>
            <a:r>
              <a:rPr lang="zh-CN" altLang="en-US" sz="2400">
                <a:solidFill>
                  <a:srgbClr val="C00000"/>
                </a:solidFill>
                <a:latin typeface="Times New Roman" panose="02020603050405020304" charset="0"/>
                <a:cs typeface="Times New Roman" panose="02020603050405020304" charset="0"/>
                <a:sym typeface="+mn-ea"/>
              </a:rPr>
              <a:t>入了迷</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1040130" y="133604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 sat on the stairs and watched, </a:t>
            </a:r>
            <a:r>
              <a:rPr lang="zh-CN" altLang="en-US" sz="2400">
                <a:solidFill>
                  <a:srgbClr val="C00000"/>
                </a:solidFill>
                <a:latin typeface="Times New Roman" panose="02020603050405020304" charset="0"/>
                <a:cs typeface="Times New Roman" panose="02020603050405020304" charset="0"/>
                <a:sym typeface="+mn-ea"/>
              </a:rPr>
              <a:t>fascinated</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1040130" y="2458720"/>
            <a:ext cx="7168515" cy="1038860"/>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sym typeface="+mn-ea"/>
              </a:rPr>
              <a:t>I've</a:t>
            </a:r>
            <a:r>
              <a:rPr lang="zh-CN" altLang="en-US" sz="2400">
                <a:solidFill>
                  <a:srgbClr val="C00000"/>
                </a:solidFill>
                <a:latin typeface="Times New Roman" panose="02020603050405020304" charset="0"/>
                <a:cs typeface="Times New Roman" panose="02020603050405020304" charset="0"/>
                <a:sym typeface="+mn-ea"/>
              </a:rPr>
              <a:t> had</a:t>
            </a:r>
            <a:r>
              <a:rPr lang="zh-CN" altLang="en-US" sz="2400">
                <a:latin typeface="Times New Roman" panose="02020603050405020304" charset="0"/>
                <a:cs typeface="Times New Roman" panose="02020603050405020304" charset="0"/>
                <a:sym typeface="+mn-ea"/>
              </a:rPr>
              <a:t> </a:t>
            </a:r>
            <a:r>
              <a:rPr lang="zh-CN" altLang="en-US" sz="2400">
                <a:solidFill>
                  <a:srgbClr val="C00000"/>
                </a:solidFill>
                <a:latin typeface="Times New Roman" panose="02020603050405020304" charset="0"/>
                <a:cs typeface="Times New Roman" panose="02020603050405020304" charset="0"/>
                <a:sym typeface="+mn-ea"/>
              </a:rPr>
              <a:t>a</a:t>
            </a:r>
            <a:r>
              <a:rPr lang="zh-CN" altLang="en-US" sz="2400">
                <a:latin typeface="Times New Roman" panose="02020603050405020304" charset="0"/>
                <a:cs typeface="Times New Roman" panose="02020603050405020304" charset="0"/>
                <a:sym typeface="+mn-ea"/>
              </a:rPr>
              <a:t> lifelong </a:t>
            </a:r>
            <a:r>
              <a:rPr lang="zh-CN" altLang="en-US" sz="2400">
                <a:solidFill>
                  <a:srgbClr val="C00000"/>
                </a:solidFill>
                <a:latin typeface="Times New Roman" panose="02020603050405020304" charset="0"/>
                <a:cs typeface="Times New Roman" panose="02020603050405020304" charset="0"/>
                <a:sym typeface="+mn-ea"/>
              </a:rPr>
              <a:t>fascination with</a:t>
            </a:r>
            <a:r>
              <a:rPr lang="zh-CN" altLang="en-US" sz="2400">
                <a:latin typeface="Times New Roman" panose="02020603050405020304" charset="0"/>
                <a:cs typeface="Times New Roman" panose="02020603050405020304" charset="0"/>
                <a:sym typeface="+mn-ea"/>
              </a:rPr>
              <a:t> the sea and with small boats.</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4850130" y="3481705"/>
            <a:ext cx="6862445" cy="48069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5. </a:t>
            </a:r>
            <a:r>
              <a:rPr lang="zh-CN" altLang="en-US" sz="2400">
                <a:latin typeface="Times New Roman" panose="02020603050405020304" charset="0"/>
                <a:ea typeface="宋体" panose="02010600030101010101" pitchFamily="2" charset="-122"/>
                <a:cs typeface="Times New Roman" panose="02020603050405020304" charset="0"/>
              </a:rPr>
              <a:t>网络游戏很</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吸引人</a:t>
            </a:r>
            <a:r>
              <a:rPr lang="zh-CN" altLang="en-US" sz="2400">
                <a:latin typeface="Times New Roman" panose="02020603050405020304" charset="0"/>
                <a:ea typeface="宋体" panose="02010600030101010101" pitchFamily="2" charset="-122"/>
                <a:cs typeface="Times New Roman" panose="02020603050405020304" charset="0"/>
              </a:rPr>
              <a:t>，玩起来总是很刺激。</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5" name="文本框 14"/>
          <p:cNvSpPr txBox="1"/>
          <p:nvPr/>
        </p:nvSpPr>
        <p:spPr>
          <a:xfrm>
            <a:off x="5621655" y="4001135"/>
            <a:ext cx="5619750" cy="1116965"/>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sym typeface="+mn-ea"/>
              </a:rPr>
              <a:t>The online games were </a:t>
            </a:r>
            <a:r>
              <a:rPr lang="zh-CN" altLang="en-US" sz="2400">
                <a:solidFill>
                  <a:srgbClr val="C00000"/>
                </a:solidFill>
                <a:latin typeface="Times New Roman" panose="02020603050405020304" charset="0"/>
                <a:cs typeface="Times New Roman" panose="02020603050405020304" charset="0"/>
                <a:sym typeface="+mn-ea"/>
              </a:rPr>
              <a:t>fascinating</a:t>
            </a:r>
            <a:r>
              <a:rPr lang="zh-CN" altLang="en-US" sz="2400">
                <a:latin typeface="Times New Roman" panose="02020603050405020304" charset="0"/>
                <a:cs typeface="Times New Roman" panose="02020603050405020304" charset="0"/>
                <a:sym typeface="+mn-ea"/>
              </a:rPr>
              <a:t> and it was always exciting to play.</a:t>
            </a:r>
            <a:endParaRPr lang="zh-CN" altLang="en-US" sz="2400">
              <a:latin typeface="Times New Roman" panose="02020603050405020304" charset="0"/>
              <a:cs typeface="Times New Roman" panose="02020603050405020304" charset="0"/>
              <a:sym typeface="+mn-ea"/>
            </a:endParaRPr>
          </a:p>
        </p:txBody>
      </p:sp>
      <p:pic>
        <p:nvPicPr>
          <p:cNvPr id="100" name="图片 99"/>
          <p:cNvPicPr/>
          <p:nvPr/>
        </p:nvPicPr>
        <p:blipFill>
          <a:blip r:embed="rId6"/>
          <a:srcRect r="883" b="6546"/>
          <a:stretch>
            <a:fillRect/>
          </a:stretch>
        </p:blipFill>
        <p:spPr>
          <a:xfrm>
            <a:off x="8001000" y="734060"/>
            <a:ext cx="3240405" cy="2628900"/>
          </a:xfrm>
          <a:prstGeom prst="rect">
            <a:avLst/>
          </a:prstGeom>
          <a:noFill/>
          <a:ln w="9525">
            <a:noFill/>
          </a:ln>
        </p:spPr>
      </p:pic>
      <p:pic>
        <p:nvPicPr>
          <p:cNvPr id="101" name="图片 100"/>
          <p:cNvPicPr/>
          <p:nvPr/>
        </p:nvPicPr>
        <p:blipFill>
          <a:blip r:embed="rId7"/>
          <a:stretch>
            <a:fillRect/>
          </a:stretch>
        </p:blipFill>
        <p:spPr>
          <a:xfrm>
            <a:off x="950595" y="3362960"/>
            <a:ext cx="3899535" cy="298386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97155"/>
            <a:ext cx="12197080" cy="727710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247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48840" y="325755"/>
            <a:ext cx="9298940" cy="398780"/>
          </a:xfrm>
          <a:prstGeom prst="rect">
            <a:avLst/>
          </a:prstGeom>
          <a:noFill/>
        </p:spPr>
        <p:txBody>
          <a:bodyPr wrap="square" rtlCol="0" anchor="t">
            <a:spAutoFit/>
          </a:bodyPr>
          <a:p>
            <a:r>
              <a:rPr lang="zh-CN" altLang="en-US" sz="2000"/>
              <a:t>keep your eyes open for	/ki:p jɔ:(r) 'aɪz ˈəʊpən fə(r)/	留心;留意</a:t>
            </a:r>
            <a:endParaRPr lang="zh-CN" altLang="en-US" sz="2000"/>
          </a:p>
        </p:txBody>
      </p:sp>
      <p:sp>
        <p:nvSpPr>
          <p:cNvPr id="11" name="文本框 10"/>
          <p:cNvSpPr txBox="1"/>
          <p:nvPr/>
        </p:nvSpPr>
        <p:spPr>
          <a:xfrm>
            <a:off x="859155" y="929005"/>
            <a:ext cx="10312400" cy="1017905"/>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sym typeface="+mn-ea"/>
              </a:rPr>
              <a:t>keep an eye on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照看，照管，留心注意</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rPr>
              <a:t>我们已请邻居们在我们外出时替我们</a:t>
            </a:r>
            <a:r>
              <a:rPr lang="en-US" altLang="zh-CN" sz="2400">
                <a:solidFill>
                  <a:srgbClr val="C00000"/>
                </a:solidFill>
                <a:latin typeface="Times New Roman" panose="02020603050405020304" charset="0"/>
                <a:cs typeface="Times New Roman" panose="02020603050405020304" charset="0"/>
              </a:rPr>
              <a:t>照看</a:t>
            </a:r>
            <a:r>
              <a:rPr lang="en-US" altLang="zh-CN" sz="2400">
                <a:latin typeface="Times New Roman" panose="02020603050405020304" charset="0"/>
                <a:cs typeface="Times New Roman" panose="02020603050405020304" charset="0"/>
              </a:rPr>
              <a:t>一下房子。</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859155" y="3926205"/>
            <a:ext cx="8108950"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3.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catch sb’s eye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吸引某人的注意</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当我打开门时，地板上的一个包裹</a:t>
            </a:r>
            <a:r>
              <a:rPr lang="en-US" altLang="zh-CN" sz="2400">
                <a:solidFill>
                  <a:srgbClr val="C00000"/>
                </a:solidFill>
                <a:latin typeface="Times New Roman" panose="02020603050405020304" charset="0"/>
                <a:cs typeface="Times New Roman" panose="02020603050405020304" charset="0"/>
              </a:rPr>
              <a:t>引起了我的注意</a:t>
            </a:r>
            <a:r>
              <a:rPr lang="en-US" altLang="zh-CN" sz="2400">
                <a:latin typeface="Times New Roman" panose="02020603050405020304" charset="0"/>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859155" y="2583180"/>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have  an eye for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对</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有判断力</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鉴赏力</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sym typeface="+mn-ea"/>
              </a:rPr>
              <a:t>一个好的艺术家必须</a:t>
            </a:r>
            <a:r>
              <a:rPr lang="en-US" altLang="zh-CN" sz="2400">
                <a:solidFill>
                  <a:srgbClr val="C00000"/>
                </a:solidFill>
                <a:latin typeface="Times New Roman" panose="02020603050405020304" charset="0"/>
                <a:cs typeface="Times New Roman" panose="02020603050405020304" charset="0"/>
                <a:sym typeface="+mn-ea"/>
              </a:rPr>
              <a:t>对色彩有鉴赏力</a:t>
            </a:r>
            <a:r>
              <a:rPr lang="en-US" altLang="zh-CN"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1040130" y="1753235"/>
            <a:ext cx="990854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We have asked the neighbours to </a:t>
            </a:r>
            <a:r>
              <a:rPr lang="en-US" altLang="zh-CN" sz="2400">
                <a:solidFill>
                  <a:srgbClr val="C00000"/>
                </a:solidFill>
                <a:latin typeface="Times New Roman" panose="02020603050405020304" charset="0"/>
                <a:cs typeface="Times New Roman" panose="02020603050405020304" charset="0"/>
                <a:sym typeface="+mn-ea"/>
              </a:rPr>
              <a:t>keep an eye on </a:t>
            </a:r>
            <a:r>
              <a:rPr lang="en-US" altLang="zh-CN" sz="2400">
                <a:latin typeface="Times New Roman" panose="02020603050405020304" charset="0"/>
                <a:cs typeface="Times New Roman" panose="02020603050405020304" charset="0"/>
                <a:sym typeface="+mn-ea"/>
              </a:rPr>
              <a:t>the house for us while we are away.</a:t>
            </a:r>
            <a:endParaRPr lang="en-US" altLang="zh-CN" sz="2400">
              <a:latin typeface="Times New Roman" panose="02020603050405020304" charset="0"/>
              <a:cs typeface="Times New Roman" panose="02020603050405020304" charset="0"/>
              <a:sym typeface="+mn-ea"/>
            </a:endParaRPr>
          </a:p>
        </p:txBody>
      </p:sp>
      <p:sp>
        <p:nvSpPr>
          <p:cNvPr id="15" name="文本框 14"/>
          <p:cNvSpPr txBox="1"/>
          <p:nvPr/>
        </p:nvSpPr>
        <p:spPr>
          <a:xfrm>
            <a:off x="1040130" y="3465830"/>
            <a:ext cx="609600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A good artist must </a:t>
            </a:r>
            <a:r>
              <a:rPr lang="en-US" altLang="zh-CN" sz="2400">
                <a:solidFill>
                  <a:srgbClr val="C00000"/>
                </a:solidFill>
                <a:latin typeface="Times New Roman" panose="02020603050405020304" charset="0"/>
                <a:cs typeface="Times New Roman" panose="02020603050405020304" charset="0"/>
                <a:sym typeface="+mn-ea"/>
              </a:rPr>
              <a:t>have an eye for colour</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16" name="文本框 15"/>
          <p:cNvSpPr txBox="1"/>
          <p:nvPr/>
        </p:nvSpPr>
        <p:spPr>
          <a:xfrm>
            <a:off x="945515" y="4808855"/>
            <a:ext cx="72263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When I opened the door, a parcel on the floo</a:t>
            </a:r>
            <a:r>
              <a:rPr lang="en-US" altLang="zh-CN" sz="2400">
                <a:solidFill>
                  <a:schemeClr val="tx1"/>
                </a:solidFill>
                <a:latin typeface="Times New Roman" panose="02020603050405020304" charset="0"/>
                <a:cs typeface="Times New Roman" panose="02020603050405020304" charset="0"/>
                <a:sym typeface="+mn-ea"/>
              </a:rPr>
              <a:t>r</a:t>
            </a:r>
            <a:r>
              <a:rPr lang="en-US" altLang="zh-CN" sz="2400">
                <a:solidFill>
                  <a:srgbClr val="C00000"/>
                </a:solidFill>
                <a:latin typeface="Times New Roman" panose="02020603050405020304" charset="0"/>
                <a:cs typeface="Times New Roman" panose="02020603050405020304" charset="0"/>
                <a:sym typeface="+mn-ea"/>
              </a:rPr>
              <a:t> caught my eye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pic>
        <p:nvPicPr>
          <p:cNvPr id="20" name="图片 19"/>
          <p:cNvPicPr>
            <a:picLocks noChangeAspect="1"/>
          </p:cNvPicPr>
          <p:nvPr>
            <p:custDataLst>
              <p:tags r:id="rId6"/>
            </p:custDataLst>
          </p:nvPr>
        </p:nvPicPr>
        <p:blipFill>
          <a:blip r:embed="rId7"/>
          <a:stretch>
            <a:fillRect/>
          </a:stretch>
        </p:blipFill>
        <p:spPr>
          <a:xfrm>
            <a:off x="8617585" y="2811145"/>
            <a:ext cx="3275965" cy="3042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custDataLst>
              <p:tags r:id="rId1"/>
            </p:custDataLst>
          </p:nvPr>
        </p:nvPicPr>
        <p:blipFill>
          <a:blip r:embed="rId2"/>
          <a:stretch>
            <a:fillRect/>
          </a:stretch>
        </p:blipFill>
        <p:spPr>
          <a:xfrm>
            <a:off x="8739505" y="835660"/>
            <a:ext cx="3219450" cy="2924175"/>
          </a:xfrm>
          <a:prstGeom prst="rect">
            <a:avLst/>
          </a:prstGeom>
        </p:spPr>
      </p:pic>
      <p:sp>
        <p:nvSpPr>
          <p:cNvPr id="4" name="矩形 3"/>
          <p:cNvSpPr/>
          <p:nvPr/>
        </p:nvSpPr>
        <p:spPr>
          <a:xfrm>
            <a:off x="-11430" y="-97155"/>
            <a:ext cx="12197080" cy="7277100"/>
          </a:xfrm>
          <a:prstGeom prst="rect">
            <a:avLst/>
          </a:prstGeom>
          <a:blipFill dpi="0" rotWithShape="1">
            <a:blip r:embed="rId3"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4"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4"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5"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6"/>
            </p:custDataLst>
          </p:nvPr>
        </p:nvCxnSpPr>
        <p:spPr bwMode="auto">
          <a:xfrm flipV="1">
            <a:off x="592878" y="7247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7"/>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48840" y="325755"/>
            <a:ext cx="9298940" cy="460375"/>
          </a:xfrm>
          <a:prstGeom prst="rect">
            <a:avLst/>
          </a:prstGeom>
          <a:noFill/>
        </p:spPr>
        <p:txBody>
          <a:bodyPr wrap="square" rtlCol="0" anchor="t">
            <a:spAutoFit/>
          </a:bodyPr>
          <a:p>
            <a:r>
              <a:rPr lang="en-US" altLang="zh-CN" sz="2400"/>
              <a:t>“eye”</a:t>
            </a:r>
            <a:r>
              <a:rPr lang="zh-CN" altLang="en-US" sz="2400">
                <a:ea typeface="宋体" panose="02010600030101010101" pitchFamily="2" charset="-122"/>
              </a:rPr>
              <a:t>相关表达</a:t>
            </a:r>
            <a:endParaRPr lang="zh-CN" altLang="en-US" sz="2400">
              <a:ea typeface="宋体" panose="02010600030101010101" pitchFamily="2" charset="-122"/>
            </a:endParaRPr>
          </a:p>
        </p:txBody>
      </p:sp>
      <p:sp>
        <p:nvSpPr>
          <p:cNvPr id="9" name="文本框 8"/>
          <p:cNvSpPr txBox="1"/>
          <p:nvPr/>
        </p:nvSpPr>
        <p:spPr>
          <a:xfrm>
            <a:off x="902335" y="1055370"/>
            <a:ext cx="8287385" cy="2047240"/>
          </a:xfrm>
          <a:prstGeom prst="rect">
            <a:avLst/>
          </a:prstGeom>
          <a:solidFill>
            <a:schemeClr val="accent5">
              <a:lumMod val="40000"/>
              <a:lumOff val="60000"/>
            </a:schemeClr>
          </a:solidFill>
        </p:spPr>
        <p:txBody>
          <a:bodyPr wrap="square" rtlCol="0" anchor="t">
            <a:noAutofit/>
          </a:bodyPr>
          <a:p>
            <a:r>
              <a:rPr lang="zh-CN" altLang="en-US" sz="2400" b="1">
                <a:solidFill>
                  <a:srgbClr val="C00000"/>
                </a:solidFill>
                <a:latin typeface="Times New Roman" panose="02020603050405020304" charset="0"/>
                <a:cs typeface="Times New Roman" panose="02020603050405020304" charset="0"/>
              </a:rPr>
              <a:t>one’s eyes are wide with horror  某人惊恐地瞪大了眼睛</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r>
              <a:rPr lang="zh-CN" altLang="en-US" sz="2400" b="1">
                <a:solidFill>
                  <a:srgbClr val="C00000"/>
                </a:solidFill>
                <a:latin typeface="Times New Roman" panose="02020603050405020304" charset="0"/>
                <a:cs typeface="Times New Roman" panose="02020603050405020304" charset="0"/>
              </a:rPr>
              <a:t>one’s eyes shine with excitement 某人眼里闪烁着兴奋的光芒</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r>
              <a:rPr lang="zh-CN" altLang="en-US" sz="2400" b="1">
                <a:solidFill>
                  <a:srgbClr val="C00000"/>
                </a:solidFill>
                <a:latin typeface="Times New Roman" panose="02020603050405020304" charset="0"/>
                <a:cs typeface="Times New Roman" panose="02020603050405020304" charset="0"/>
              </a:rPr>
              <a:t>one’s eyes filled with tears   某人的眼里充满泪水</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r>
              <a:rPr lang="zh-CN" altLang="en-US" sz="2400" b="1">
                <a:solidFill>
                  <a:srgbClr val="C00000"/>
                </a:solidFill>
                <a:latin typeface="Times New Roman" panose="02020603050405020304" charset="0"/>
                <a:cs typeface="Times New Roman" panose="02020603050405020304" charset="0"/>
              </a:rPr>
              <a:t>one’s eyes fall on someplace 某人的目光落在. .</a:t>
            </a:r>
            <a:r>
              <a:rPr lang="en-US" altLang="zh-CN" sz="2400" b="1">
                <a:solidFill>
                  <a:srgbClr val="C00000"/>
                </a:solidFill>
                <a:latin typeface="Times New Roman" panose="02020603050405020304" charset="0"/>
                <a:cs typeface="Times New Roman" panose="02020603050405020304" charset="0"/>
              </a:rPr>
              <a:t>.</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endParaRPr lang="zh-CN" altLang="en-US" sz="2400" b="1">
              <a:solidFill>
                <a:srgbClr val="C00000"/>
              </a:solidFill>
              <a:latin typeface="Times New Roman" panose="02020603050405020304" charset="0"/>
              <a:cs typeface="Times New Roman" panose="02020603050405020304" charset="0"/>
            </a:endParaRPr>
          </a:p>
        </p:txBody>
      </p:sp>
      <p:pic>
        <p:nvPicPr>
          <p:cNvPr id="22" name="图片 21" descr="卡通动漫女生眼睛"/>
          <p:cNvPicPr>
            <a:picLocks noChangeAspect="1"/>
          </p:cNvPicPr>
          <p:nvPr/>
        </p:nvPicPr>
        <p:blipFill>
          <a:blip r:embed="rId8"/>
          <a:stretch>
            <a:fillRect/>
          </a:stretch>
        </p:blipFill>
        <p:spPr>
          <a:xfrm>
            <a:off x="490855" y="4970145"/>
            <a:ext cx="2872105" cy="1887855"/>
          </a:xfrm>
          <a:prstGeom prst="rect">
            <a:avLst/>
          </a:prstGeom>
        </p:spPr>
      </p:pic>
      <p:sp>
        <p:nvSpPr>
          <p:cNvPr id="11" name="文本框 10"/>
          <p:cNvSpPr txBox="1"/>
          <p:nvPr/>
        </p:nvSpPr>
        <p:spPr>
          <a:xfrm>
            <a:off x="4045585" y="3759835"/>
            <a:ext cx="7401560" cy="2306955"/>
          </a:xfrm>
          <a:prstGeom prst="rect">
            <a:avLst/>
          </a:prstGeom>
          <a:solidFill>
            <a:schemeClr val="accent5">
              <a:lumMod val="60000"/>
              <a:lumOff val="40000"/>
            </a:schemeClr>
          </a:solidFill>
        </p:spPr>
        <p:txBody>
          <a:bodyPr wrap="square" rtlCol="0" anchor="t">
            <a:spAutoFit/>
          </a:bodyPr>
          <a:p>
            <a:pPr>
              <a:lnSpc>
                <a:spcPct val="150000"/>
              </a:lnSpc>
            </a:pPr>
            <a:r>
              <a:rPr lang="zh-CN" altLang="en-US" sz="2400" b="1">
                <a:solidFill>
                  <a:srgbClr val="C00000"/>
                </a:solidFill>
                <a:latin typeface="Times New Roman" panose="02020603050405020304" charset="0"/>
                <a:cs typeface="Times New Roman" panose="02020603050405020304" charset="0"/>
                <a:sym typeface="+mn-ea"/>
              </a:rPr>
              <a:t>look at sb straight in the eye  直视某人的眼睛</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r>
              <a:rPr lang="zh-CN" altLang="en-US" sz="2400" b="1">
                <a:solidFill>
                  <a:srgbClr val="C00000"/>
                </a:solidFill>
                <a:latin typeface="Times New Roman" panose="02020603050405020304" charset="0"/>
                <a:cs typeface="Times New Roman" panose="02020603050405020304" charset="0"/>
                <a:sym typeface="+mn-ea"/>
              </a:rPr>
              <a:t>one’s eyes fix on . . . . . .   某人的目光紧盯着. . . </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r>
              <a:rPr lang="zh-CN" altLang="en-US" sz="2400" b="1">
                <a:solidFill>
                  <a:srgbClr val="C00000"/>
                </a:solidFill>
                <a:latin typeface="Times New Roman" panose="02020603050405020304" charset="0"/>
                <a:cs typeface="Times New Roman" panose="02020603050405020304" charset="0"/>
                <a:sym typeface="+mn-ea"/>
              </a:rPr>
              <a:t>one’s eyes scan . . . 某人的眼睛扫视. . .</a:t>
            </a:r>
            <a:endParaRPr lang="zh-CN" altLang="en-US" sz="2400" b="1">
              <a:solidFill>
                <a:srgbClr val="C00000"/>
              </a:solidFill>
              <a:latin typeface="Times New Roman" panose="02020603050405020304" charset="0"/>
              <a:cs typeface="Times New Roman" panose="02020603050405020304" charset="0"/>
            </a:endParaRPr>
          </a:p>
          <a:p>
            <a:pPr>
              <a:lnSpc>
                <a:spcPct val="150000"/>
              </a:lnSpc>
            </a:pPr>
            <a:r>
              <a:rPr lang="zh-CN" altLang="en-US" sz="2400" b="1">
                <a:solidFill>
                  <a:srgbClr val="C00000"/>
                </a:solidFill>
                <a:latin typeface="Times New Roman" panose="02020603050405020304" charset="0"/>
                <a:cs typeface="Times New Roman" panose="02020603050405020304" charset="0"/>
                <a:sym typeface="+mn-ea"/>
              </a:rPr>
              <a:t>one’s eyes dropped to. . .  某人垂下眼睛看着. . . </a:t>
            </a:r>
            <a:endParaRPr lang="zh-CN" altLang="en-US" sz="2400" b="1">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353060" y="618807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70442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209165" y="305435"/>
            <a:ext cx="6096000" cy="398780"/>
          </a:xfrm>
          <a:prstGeom prst="rect">
            <a:avLst/>
          </a:prstGeom>
          <a:noFill/>
        </p:spPr>
        <p:txBody>
          <a:bodyPr wrap="square" rtlCol="0" anchor="t">
            <a:spAutoFit/>
          </a:bodyPr>
          <a:p>
            <a:r>
              <a:rPr lang="zh-CN" altLang="en-US" sz="2000"/>
              <a:t>charge	/tʃɑ:dʒ/	n.收费;指控 vt.收费;控告</a:t>
            </a:r>
            <a:endParaRPr lang="zh-CN" altLang="en-US" sz="2000"/>
          </a:p>
        </p:txBody>
      </p:sp>
      <p:sp>
        <p:nvSpPr>
          <p:cNvPr id="13" name="文本框 12"/>
          <p:cNvSpPr txBox="1"/>
          <p:nvPr>
            <p:custDataLst>
              <p:tags r:id="rId6"/>
            </p:custDataLst>
          </p:nvPr>
        </p:nvSpPr>
        <p:spPr>
          <a:xfrm>
            <a:off x="812800" y="704215"/>
            <a:ext cx="10370820" cy="1506855"/>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1.</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 be in charge of/take charge of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主管，负责</a:t>
            </a:r>
            <a:endParaRPr lang="en-US" altLang="zh-CN" sz="2400">
              <a:latin typeface="Times New Roman" panose="02020603050405020304" charset="0"/>
              <a:ea typeface="宋体" panose="02010600030101010101" pitchFamily="2" charset="-122"/>
              <a:cs typeface="Times New Roman" panose="02020603050405020304" charset="0"/>
            </a:endParaRPr>
          </a:p>
          <a:p>
            <a:pPr algn="l">
              <a:buClrTx/>
              <a:buSzTx/>
              <a:buFontTx/>
            </a:pPr>
            <a:r>
              <a:rPr lang="zh-CN" altLang="en-US" sz="2400">
                <a:latin typeface="Times New Roman" panose="02020603050405020304" charset="0"/>
                <a:ea typeface="宋体" panose="02010600030101010101" pitchFamily="2" charset="-122"/>
                <a:cs typeface="Times New Roman" panose="02020603050405020304" charset="0"/>
              </a:rPr>
              <a:t>我将</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负责</a:t>
            </a:r>
            <a:r>
              <a:rPr lang="zh-CN" altLang="en-US" sz="2400">
                <a:latin typeface="Times New Roman" panose="02020603050405020304" charset="0"/>
                <a:ea typeface="宋体" panose="02010600030101010101" pitchFamily="2" charset="-122"/>
                <a:cs typeface="Times New Roman" panose="02020603050405020304" charset="0"/>
              </a:rPr>
              <a:t>一个主题班会，旨在向外国人介绍中国传统文化。</a:t>
            </a:r>
            <a:r>
              <a:rPr lang="en-US" altLang="zh-CN" sz="2000" b="1">
                <a:solidFill>
                  <a:schemeClr val="accent4">
                    <a:lumMod val="75000"/>
                  </a:schemeClr>
                </a:solidFill>
                <a:latin typeface="Times New Roman" panose="02020603050405020304" charset="0"/>
                <a:cs typeface="Times New Roman" panose="02020603050405020304" charset="0"/>
              </a:rPr>
              <a:t>(2021年全国甲卷应用文)</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4" name="文本框 13"/>
          <p:cNvSpPr txBox="1"/>
          <p:nvPr/>
        </p:nvSpPr>
        <p:spPr>
          <a:xfrm>
            <a:off x="812800" y="1771650"/>
            <a:ext cx="956564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I will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be in charge of/take charge of </a:t>
            </a:r>
            <a:r>
              <a:rPr lang="en-US" altLang="zh-CN" sz="2400">
                <a:latin typeface="Times New Roman" panose="02020603050405020304" charset="0"/>
                <a:ea typeface="宋体" panose="02010600030101010101" pitchFamily="2" charset="-122"/>
                <a:cs typeface="Times New Roman" panose="02020603050405020304" charset="0"/>
                <a:sym typeface="+mn-ea"/>
              </a:rPr>
              <a:t>a theme class meeting designed to introduce traditional Chinese cultures to foreigners.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812800" y="2601595"/>
            <a:ext cx="10760710" cy="150685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free of charge /for free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免费</a:t>
            </a:r>
            <a:endParaRPr lang="en-US" altLang="zh-CN" sz="2400">
              <a:latin typeface="Times New Roman" panose="02020603050405020304" charset="0"/>
              <a:cs typeface="Times New Roman" panose="02020603050405020304" charset="0"/>
              <a:sym typeface="+mn-ea"/>
            </a:endParaRPr>
          </a:p>
          <a:p>
            <a:pPr algn="l">
              <a:buClrTx/>
              <a:buSzTx/>
              <a:buFontTx/>
            </a:pP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上周我们就市民是否可以</a:t>
            </a:r>
            <a:r>
              <a:rPr lang="zh-CN" altLang="en-US" sz="2400">
                <a:solidFill>
                  <a:srgbClr val="C00000"/>
                </a:solidFill>
                <a:latin typeface="Times New Roman" panose="02020603050405020304" charset="0"/>
                <a:cs typeface="Times New Roman" panose="02020603050405020304" charset="0"/>
                <a:sym typeface="+mn-ea"/>
              </a:rPr>
              <a:t>免费</a:t>
            </a:r>
            <a:r>
              <a:rPr lang="zh-CN" altLang="en-US" sz="2400">
                <a:latin typeface="Times New Roman" panose="02020603050405020304" charset="0"/>
                <a:cs typeface="Times New Roman" panose="02020603050405020304" charset="0"/>
                <a:sym typeface="+mn-ea"/>
              </a:rPr>
              <a:t>试用科学博物馆展开了热烈的讨论。</a:t>
            </a:r>
            <a:r>
              <a:rPr lang="en-US" altLang="zh-CN" sz="2000" b="1">
                <a:solidFill>
                  <a:schemeClr val="accent4">
                    <a:lumMod val="75000"/>
                  </a:schemeClr>
                </a:solidFill>
                <a:latin typeface="Times New Roman" panose="02020603050405020304" charset="0"/>
                <a:cs typeface="Times New Roman" panose="02020603050405020304" charset="0"/>
                <a:sym typeface="+mn-ea"/>
              </a:rPr>
              <a:t>（应用文之关于免费使用科学博物馆的讨论）</a:t>
            </a:r>
            <a:endParaRPr lang="en-US" altLang="zh-CN" sz="2000" b="1">
              <a:solidFill>
                <a:schemeClr val="accent4">
                  <a:lumMod val="75000"/>
                </a:schemeClr>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p:txBody>
      </p:sp>
      <p:sp>
        <p:nvSpPr>
          <p:cNvPr id="16" name="文本框 15"/>
          <p:cNvSpPr txBox="1"/>
          <p:nvPr/>
        </p:nvSpPr>
        <p:spPr>
          <a:xfrm>
            <a:off x="930910" y="3726180"/>
            <a:ext cx="8576945"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Last week we had a heated debate about about whether citizens can access the Science Museum</a:t>
            </a:r>
            <a:r>
              <a:rPr lang="en-US" altLang="zh-CN" sz="2400">
                <a:solidFill>
                  <a:srgbClr val="C00000"/>
                </a:solidFill>
                <a:latin typeface="Times New Roman" panose="02020603050405020304" charset="0"/>
                <a:cs typeface="Times New Roman" panose="02020603050405020304" charset="0"/>
                <a:sym typeface="+mn-ea"/>
              </a:rPr>
              <a:t> free of charge /for free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20" name="文本框 19"/>
          <p:cNvSpPr txBox="1"/>
          <p:nvPr/>
        </p:nvSpPr>
        <p:spPr>
          <a:xfrm>
            <a:off x="812800" y="4542790"/>
            <a:ext cx="8959850" cy="829945"/>
          </a:xfrm>
          <a:prstGeom prst="rect">
            <a:avLst/>
          </a:prstGeom>
          <a:noFill/>
        </p:spPr>
        <p:txBody>
          <a:bodyPr wrap="square" rtlCol="0" anchor="t">
            <a:spAutoFit/>
          </a:bodyPr>
          <a:p>
            <a:r>
              <a:rPr lang="en-US" altLang="zh-CN" sz="2400"/>
              <a:t>(2) </a:t>
            </a:r>
            <a:r>
              <a:rPr lang="zh-CN" altLang="en-US" sz="2400"/>
              <a:t>他梦想成为一个像超人或蝙蝠侠那样的</a:t>
            </a:r>
            <a:r>
              <a:rPr lang="zh-CN" altLang="en-US" sz="2400">
                <a:sym typeface="+mn-ea"/>
              </a:rPr>
              <a:t>英雄</a:t>
            </a:r>
            <a:r>
              <a:rPr lang="zh-CN" altLang="en-US" sz="2400"/>
              <a:t>。当然，他的梦想是疯狂的，但正如马克斯告诉自己的那样，梦想是</a:t>
            </a:r>
            <a:r>
              <a:rPr lang="zh-CN" altLang="en-US" sz="2400">
                <a:solidFill>
                  <a:srgbClr val="C00000"/>
                </a:solidFill>
              </a:rPr>
              <a:t>免费的</a:t>
            </a:r>
            <a:r>
              <a:rPr lang="zh-CN" altLang="en-US" sz="2400"/>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p>
        </p:txBody>
      </p:sp>
      <p:sp>
        <p:nvSpPr>
          <p:cNvPr id="21" name="文本框 20"/>
          <p:cNvSpPr txBox="1"/>
          <p:nvPr/>
        </p:nvSpPr>
        <p:spPr>
          <a:xfrm>
            <a:off x="812800" y="5372735"/>
            <a:ext cx="816991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 dreamed of being a hero, like Superman or Batman Of course, his dreams were crazy but as Max told himself, dreams were</a:t>
            </a:r>
            <a:r>
              <a:rPr lang="zh-CN" altLang="en-US" sz="2400">
                <a:solidFill>
                  <a:srgbClr val="C00000"/>
                </a:solidFill>
                <a:latin typeface="Times New Roman" panose="02020603050405020304" charset="0"/>
                <a:cs typeface="Times New Roman" panose="02020603050405020304" charset="0"/>
                <a:sym typeface="+mn-ea"/>
              </a:rPr>
              <a:t> free of charge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pic>
        <p:nvPicPr>
          <p:cNvPr id="22" name="图片 21" descr="C:\Users\Administrator\Desktop\动漫人物漫威英雄 蝙蝠侠.png动漫人物漫威英雄 蝙蝠侠"/>
          <p:cNvPicPr>
            <a:picLocks noChangeAspect="1"/>
          </p:cNvPicPr>
          <p:nvPr/>
        </p:nvPicPr>
        <p:blipFill>
          <a:blip r:embed="rId7"/>
          <a:srcRect/>
          <a:stretch>
            <a:fillRect/>
          </a:stretch>
        </p:blipFill>
        <p:spPr>
          <a:xfrm>
            <a:off x="9773285" y="3567430"/>
            <a:ext cx="2065655" cy="2840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21" grpId="0"/>
      <p:bldP spid="2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70442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209165" y="305435"/>
            <a:ext cx="6096000" cy="398780"/>
          </a:xfrm>
          <a:prstGeom prst="rect">
            <a:avLst/>
          </a:prstGeom>
          <a:noFill/>
        </p:spPr>
        <p:txBody>
          <a:bodyPr wrap="square" rtlCol="0" anchor="t">
            <a:spAutoFit/>
          </a:bodyPr>
          <a:p>
            <a:r>
              <a:rPr lang="zh-CN" altLang="en-US" sz="2000"/>
              <a:t>charge	/tʃɑ:dʒ/	n.收费;指控 vt.收费;控告</a:t>
            </a:r>
            <a:endParaRPr lang="zh-CN" altLang="en-US" sz="2000"/>
          </a:p>
        </p:txBody>
      </p:sp>
      <p:sp>
        <p:nvSpPr>
          <p:cNvPr id="9" name="文本框 8"/>
          <p:cNvSpPr txBox="1"/>
          <p:nvPr>
            <p:custDataLst>
              <p:tags r:id="rId6"/>
            </p:custDataLst>
          </p:nvPr>
        </p:nvSpPr>
        <p:spPr>
          <a:xfrm>
            <a:off x="635635" y="873125"/>
            <a:ext cx="9130030" cy="267652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3.</a:t>
            </a:r>
            <a:r>
              <a:rPr lang="en-US" altLang="zh-CN" sz="2400" b="1">
                <a:solidFill>
                  <a:srgbClr val="C00000"/>
                </a:solidFill>
                <a:latin typeface="Times New Roman" panose="02020603050405020304" charset="0"/>
                <a:cs typeface="Times New Roman" panose="02020603050405020304" charset="0"/>
              </a:rPr>
              <a:t>charge through the door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破门而入</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他</a:t>
            </a:r>
            <a:r>
              <a:rPr lang="zh-CN" altLang="en-US" sz="2400">
                <a:solidFill>
                  <a:srgbClr val="C00000"/>
                </a:solidFill>
                <a:latin typeface="Times New Roman" panose="02020603050405020304" charset="0"/>
                <a:cs typeface="Times New Roman" panose="02020603050405020304" charset="0"/>
                <a:sym typeface="+mn-ea"/>
              </a:rPr>
              <a:t>破门而入</a:t>
            </a:r>
            <a:r>
              <a:rPr lang="zh-CN" altLang="en-US" sz="2400">
                <a:latin typeface="Times New Roman" panose="02020603050405020304" charset="0"/>
                <a:cs typeface="Times New Roman" panose="02020603050405020304" charset="0"/>
                <a:sym typeface="+mn-ea"/>
              </a:rPr>
              <a:t>，进了我母亲的办公室。</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 </a:t>
            </a:r>
            <a:r>
              <a:rPr lang="zh-CN" altLang="en-US" sz="2400">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charge down the stairs</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冲下楼梯</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孩子们冲下了楼梯。</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5. </a:t>
            </a:r>
            <a:r>
              <a:rPr lang="en-US" altLang="zh-CN" sz="2400" b="1">
                <a:solidFill>
                  <a:srgbClr val="C00000"/>
                </a:solidFill>
                <a:latin typeface="Times New Roman" panose="02020603050405020304" charset="0"/>
                <a:cs typeface="Times New Roman" panose="02020603050405020304" charset="0"/>
              </a:rPr>
              <a:t>charge into my room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冲进房间</a:t>
            </a:r>
            <a:endParaRPr lang="en-US" altLang="zh-CN"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他冲进我的房间，要求知道发生了什么事。</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4434205" y="3919220"/>
            <a:ext cx="6844665" cy="156845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6.</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charge at sb.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冲向某人</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pPr algn="l">
              <a:buClrTx/>
              <a:buSzTx/>
              <a:buFontTx/>
            </a:pPr>
            <a:r>
              <a:rPr lang="zh-CN" altLang="en-US" sz="2400">
                <a:latin typeface="Times New Roman" panose="02020603050405020304" charset="0"/>
                <a:ea typeface="宋体" panose="02010600030101010101" pitchFamily="2" charset="-122"/>
                <a:cs typeface="Times New Roman" panose="02020603050405020304" charset="0"/>
                <a:sym typeface="+mn-ea"/>
              </a:rPr>
              <a:t>张着血盆大口，这只凶猛的饿狼突然跳起来，</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冲向我</a:t>
            </a:r>
            <a:r>
              <a:rPr lang="zh-CN" altLang="en-US" sz="2400">
                <a:latin typeface="Times New Roman" panose="02020603050405020304" charset="0"/>
                <a:ea typeface="宋体" panose="02010600030101010101" pitchFamily="2" charset="-122"/>
                <a:cs typeface="Times New Roman" panose="02020603050405020304" charset="0"/>
                <a:sym typeface="+mn-ea"/>
              </a:rPr>
              <a:t>，就快要一口把我吃掉。</a:t>
            </a:r>
            <a:r>
              <a:rPr lang="en-US" altLang="zh-CN" sz="2000" b="1">
                <a:solidFill>
                  <a:schemeClr val="accent4">
                    <a:lumMod val="75000"/>
                  </a:schemeClr>
                </a:solidFill>
                <a:latin typeface="Times New Roman" panose="02020603050405020304" charset="0"/>
                <a:cs typeface="Times New Roman" panose="02020603050405020304" charset="0"/>
                <a:sym typeface="+mn-ea"/>
              </a:rPr>
              <a:t>(读后续写之动作链描写)</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635635" y="1630045"/>
            <a:ext cx="666051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a:t>
            </a:r>
            <a:r>
              <a:rPr lang="zh-CN" altLang="en-US" sz="2400">
                <a:solidFill>
                  <a:srgbClr val="C00000"/>
                </a:solidFill>
                <a:latin typeface="Times New Roman" panose="02020603050405020304" charset="0"/>
                <a:cs typeface="Times New Roman" panose="02020603050405020304" charset="0"/>
                <a:sym typeface="+mn-ea"/>
              </a:rPr>
              <a:t> charged through the door</a:t>
            </a:r>
            <a:r>
              <a:rPr lang="zh-CN" altLang="en-US" sz="2400">
                <a:latin typeface="Times New Roman" panose="02020603050405020304" charset="0"/>
                <a:cs typeface="Times New Roman" panose="02020603050405020304" charset="0"/>
                <a:sym typeface="+mn-ea"/>
              </a:rPr>
              <a:t> to my mother's office. </a:t>
            </a:r>
            <a:endParaRPr lang="zh-CN" altLang="en-US" sz="2400">
              <a:latin typeface="Times New Roman" panose="02020603050405020304" charset="0"/>
              <a:cs typeface="Times New Roman" panose="02020603050405020304" charset="0"/>
              <a:sym typeface="+mn-ea"/>
            </a:endParaRPr>
          </a:p>
        </p:txBody>
      </p:sp>
      <p:sp>
        <p:nvSpPr>
          <p:cNvPr id="23" name="文本框 22"/>
          <p:cNvSpPr txBox="1"/>
          <p:nvPr/>
        </p:nvSpPr>
        <p:spPr>
          <a:xfrm>
            <a:off x="3372485" y="235204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children </a:t>
            </a:r>
            <a:r>
              <a:rPr lang="zh-CN" altLang="en-US" sz="2400">
                <a:solidFill>
                  <a:srgbClr val="C00000"/>
                </a:solidFill>
                <a:latin typeface="Times New Roman" panose="02020603050405020304" charset="0"/>
                <a:cs typeface="Times New Roman" panose="02020603050405020304" charset="0"/>
                <a:sym typeface="+mn-ea"/>
              </a:rPr>
              <a:t>charged down the stairs</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24" name="文本框 23"/>
          <p:cNvSpPr txBox="1"/>
          <p:nvPr/>
        </p:nvSpPr>
        <p:spPr>
          <a:xfrm>
            <a:off x="677545" y="3429000"/>
            <a:ext cx="975169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 came </a:t>
            </a:r>
            <a:r>
              <a:rPr lang="zh-CN" altLang="en-US" sz="2400">
                <a:solidFill>
                  <a:srgbClr val="C00000"/>
                </a:solidFill>
                <a:latin typeface="Times New Roman" panose="02020603050405020304" charset="0"/>
                <a:cs typeface="Times New Roman" panose="02020603050405020304" charset="0"/>
                <a:sym typeface="+mn-ea"/>
              </a:rPr>
              <a:t>charging into my room</a:t>
            </a:r>
            <a:r>
              <a:rPr lang="zh-CN" altLang="en-US" sz="2400">
                <a:latin typeface="Times New Roman" panose="02020603050405020304" charset="0"/>
                <a:cs typeface="Times New Roman" panose="02020603050405020304" charset="0"/>
                <a:sym typeface="+mn-ea"/>
              </a:rPr>
              <a:t> and demanded to know what was going on.</a:t>
            </a:r>
            <a:endParaRPr lang="zh-CN" altLang="en-US" sz="2400">
              <a:latin typeface="Times New Roman" panose="02020603050405020304" charset="0"/>
              <a:cs typeface="Times New Roman" panose="02020603050405020304" charset="0"/>
              <a:sym typeface="+mn-ea"/>
            </a:endParaRPr>
          </a:p>
        </p:txBody>
      </p:sp>
      <p:pic>
        <p:nvPicPr>
          <p:cNvPr id="25" name="图片 24" descr="踢门进来"/>
          <p:cNvPicPr>
            <a:picLocks noChangeAspect="1"/>
          </p:cNvPicPr>
          <p:nvPr/>
        </p:nvPicPr>
        <p:blipFill>
          <a:blip r:embed="rId7"/>
          <a:stretch>
            <a:fillRect/>
          </a:stretch>
        </p:blipFill>
        <p:spPr>
          <a:xfrm>
            <a:off x="8199755" y="673735"/>
            <a:ext cx="3373755" cy="3343275"/>
          </a:xfrm>
          <a:prstGeom prst="rect">
            <a:avLst/>
          </a:prstGeom>
        </p:spPr>
      </p:pic>
      <p:pic>
        <p:nvPicPr>
          <p:cNvPr id="26" name="图片 25" descr="动物真实饿狼狼"/>
          <p:cNvPicPr>
            <a:picLocks noChangeAspect="1"/>
          </p:cNvPicPr>
          <p:nvPr/>
        </p:nvPicPr>
        <p:blipFill>
          <a:blip r:embed="rId8"/>
          <a:stretch>
            <a:fillRect/>
          </a:stretch>
        </p:blipFill>
        <p:spPr>
          <a:xfrm>
            <a:off x="856615" y="3889375"/>
            <a:ext cx="2765425" cy="2765425"/>
          </a:xfrm>
          <a:prstGeom prst="rect">
            <a:avLst/>
          </a:prstGeom>
        </p:spPr>
      </p:pic>
      <p:sp>
        <p:nvSpPr>
          <p:cNvPr id="13" name="文本框 12"/>
          <p:cNvSpPr txBox="1"/>
          <p:nvPr/>
        </p:nvSpPr>
        <p:spPr>
          <a:xfrm>
            <a:off x="4537710" y="5347970"/>
            <a:ext cx="6096000"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Opening its bloody mouth, the fierce hungry wold sprang to its feet suddenly,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charged at me</a:t>
            </a:r>
            <a:r>
              <a:rPr lang="en-US" altLang="zh-CN" sz="2400">
                <a:latin typeface="Times New Roman" panose="02020603050405020304" charset="0"/>
                <a:ea typeface="宋体" panose="02010600030101010101" pitchFamily="2" charset="-122"/>
                <a:cs typeface="Times New Roman" panose="02020603050405020304" charset="0"/>
                <a:sym typeface="+mn-ea"/>
              </a:rPr>
              <a:t> and was about to eat me up in one gulp.</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to="" calcmode="lin" valueType="num">
                                      <p:cBhvr>
                                        <p:cTn id="12" dur="1" fill="hold"/>
                                        <p:tgtEl>
                                          <p:spTgt spid="2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to="" calcmode="lin" valueType="num">
                                      <p:cBhvr>
                                        <p:cTn id="17" dur="1" fill="hold"/>
                                        <p:tgtEl>
                                          <p:spTgt spid="2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3" grpId="0"/>
      <p:bldP spid="23" grpId="1"/>
      <p:bldP spid="24" grpId="0"/>
      <p:bldP spid="24" grpId="1"/>
      <p:bldP spid="13" grpId="0"/>
      <p:bldP spid="1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29615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mn-ea"/>
                <a:sym typeface="+mn-lt"/>
              </a:rPr>
              <a:t>         </a:t>
            </a:r>
            <a:endParaRPr lang="en-US" altLang="zh-CN">
              <a:cs typeface="+mn-ea"/>
              <a:sym typeface="+mn-lt"/>
            </a:endParaRPr>
          </a:p>
          <a:p>
            <a:pPr algn="ctr"/>
            <a:endParaRPr lang="en-US" altLang="zh-CN">
              <a:cs typeface="+mn-ea"/>
              <a:sym typeface="+mn-lt"/>
            </a:endParaRPr>
          </a:p>
          <a:p>
            <a:pPr algn="ctr"/>
            <a:endParaRPr lang="en-US" altLang="zh-CN">
              <a:cs typeface="+mn-ea"/>
              <a:sym typeface="+mn-lt"/>
            </a:endParaRPr>
          </a:p>
          <a:p>
            <a:pPr algn="ctr"/>
            <a:endParaRPr lang="en-US" altLang="zh-CN">
              <a:cs typeface="+mn-ea"/>
              <a:sym typeface="+mn-lt"/>
            </a:endParaRPr>
          </a:p>
          <a:p>
            <a:pPr algn="ctr"/>
            <a:endParaRPr lang="en-US" altLang="zh-CN">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custDataLst>
              <p:tags r:id="rId3"/>
            </p:custDataLst>
          </p:nvPr>
        </p:nvPicPr>
        <p:blipFill>
          <a:blip r:embed="rId4"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5"/>
            </p:custDataLst>
          </p:nvPr>
        </p:nvCxnSpPr>
        <p:spPr bwMode="auto">
          <a:xfrm flipV="1">
            <a:off x="596688"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6"/>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89255"/>
            <a:ext cx="6096000" cy="398780"/>
          </a:xfrm>
          <a:prstGeom prst="rect">
            <a:avLst/>
          </a:prstGeom>
          <a:noFill/>
        </p:spPr>
        <p:txBody>
          <a:bodyPr wrap="square" rtlCol="0" anchor="t">
            <a:spAutoFit/>
          </a:bodyPr>
          <a:p>
            <a:r>
              <a:rPr lang="zh-CN" altLang="en-US" sz="2000"/>
              <a:t>announce	/əˈnaʊns/	vt.宣布;通知;声称</a:t>
            </a:r>
            <a:endParaRPr lang="zh-CN" altLang="en-US" sz="2000"/>
          </a:p>
        </p:txBody>
      </p:sp>
      <p:sp>
        <p:nvSpPr>
          <p:cNvPr id="9" name="文本框 8"/>
          <p:cNvSpPr txBox="1"/>
          <p:nvPr/>
        </p:nvSpPr>
        <p:spPr>
          <a:xfrm>
            <a:off x="784860" y="344614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A ring at the doorbell </a:t>
            </a:r>
            <a:r>
              <a:rPr lang="zh-CN" altLang="en-US" sz="2400">
                <a:solidFill>
                  <a:srgbClr val="C00000"/>
                </a:solidFill>
                <a:latin typeface="Times New Roman" panose="02020603050405020304" charset="0"/>
                <a:cs typeface="Times New Roman" panose="02020603050405020304" charset="0"/>
              </a:rPr>
              <a:t>announced</a:t>
            </a:r>
            <a:r>
              <a:rPr lang="zh-CN" altLang="en-US" sz="2400">
                <a:latin typeface="Times New Roman" panose="02020603050405020304" charset="0"/>
                <a:cs typeface="Times New Roman" panose="02020603050405020304" charset="0"/>
              </a:rPr>
              <a:t> Jack's arrival. </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784860" y="1042035"/>
            <a:ext cx="10668635" cy="1568450"/>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1.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announce the rules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宣布规则</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在上午</a:t>
            </a:r>
            <a:r>
              <a:rPr lang="en-US" altLang="zh-CN" sz="2400">
                <a:latin typeface="Times New Roman" panose="02020603050405020304" charset="0"/>
                <a:ea typeface="宋体" panose="02010600030101010101" pitchFamily="2" charset="-122"/>
                <a:cs typeface="Times New Roman" panose="02020603050405020304" charset="0"/>
              </a:rPr>
              <a:t>8</a:t>
            </a:r>
            <a:r>
              <a:rPr lang="zh-CN" altLang="en-US" sz="2400">
                <a:latin typeface="Times New Roman" panose="02020603050405020304" charset="0"/>
                <a:ea typeface="宋体" panose="02010600030101010101" pitchFamily="2" charset="-122"/>
                <a:cs typeface="Times New Roman" panose="02020603050405020304" charset="0"/>
              </a:rPr>
              <a:t>点</a:t>
            </a:r>
            <a:r>
              <a:rPr lang="en-US" altLang="zh-CN" sz="2400">
                <a:latin typeface="Times New Roman" panose="02020603050405020304" charset="0"/>
                <a:ea typeface="宋体" panose="02010600030101010101" pitchFamily="2" charset="-122"/>
                <a:cs typeface="Times New Roman" panose="02020603050405020304" charset="0"/>
              </a:rPr>
              <a:t>30</a:t>
            </a:r>
            <a:r>
              <a:rPr lang="zh-CN" altLang="en-US" sz="2400">
                <a:latin typeface="Times New Roman" panose="02020603050405020304" charset="0"/>
                <a:ea typeface="宋体" panose="02010600030101010101" pitchFamily="2" charset="-122"/>
                <a:cs typeface="Times New Roman" panose="02020603050405020304" charset="0"/>
              </a:rPr>
              <a:t>分，裁判</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宣布了</a:t>
            </a:r>
            <a:r>
              <a:rPr lang="zh-CN" altLang="en-US" sz="2400">
                <a:latin typeface="Times New Roman" panose="02020603050405020304" charset="0"/>
                <a:ea typeface="宋体" panose="02010600030101010101" pitchFamily="2" charset="-122"/>
                <a:cs typeface="Times New Roman" panose="02020603050405020304" charset="0"/>
              </a:rPr>
              <a:t>比赛</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规则</a:t>
            </a:r>
            <a:r>
              <a:rPr lang="zh-CN" altLang="en-US" sz="2400">
                <a:latin typeface="Times New Roman" panose="02020603050405020304" charset="0"/>
                <a:ea typeface="宋体" panose="02010600030101010101" pitchFamily="2" charset="-122"/>
                <a:cs typeface="Times New Roman" panose="02020603050405020304" charset="0"/>
              </a:rPr>
              <a:t>，老师给了我们一些关于如何保护自己避免在比赛中受伤的指导。</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784860" y="4033520"/>
            <a:ext cx="7916545" cy="156845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3.</a:t>
            </a:r>
            <a:r>
              <a:rPr lang="en-US" altLang="zh-CN" sz="2400" b="1">
                <a:solidFill>
                  <a:srgbClr val="C00000"/>
                </a:solidFill>
                <a:latin typeface="Times New Roman" panose="02020603050405020304" charset="0"/>
                <a:cs typeface="Times New Roman" panose="02020603050405020304" charset="0"/>
              </a:rPr>
              <a:t> announcer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播音员</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rPr>
              <a:t>我的梦想是在下学期成为一名</a:t>
            </a:r>
            <a:r>
              <a:rPr lang="en-US" altLang="zh-CN" sz="2400">
                <a:solidFill>
                  <a:srgbClr val="C00000"/>
                </a:solidFill>
                <a:latin typeface="Times New Roman" panose="02020603050405020304" charset="0"/>
                <a:cs typeface="Times New Roman" panose="02020603050405020304" charset="0"/>
              </a:rPr>
              <a:t>播音员</a:t>
            </a:r>
            <a:r>
              <a:rPr lang="en-US" altLang="zh-CN" sz="2400">
                <a:latin typeface="Times New Roman" panose="02020603050405020304" charset="0"/>
                <a:cs typeface="Times New Roman" panose="02020603050405020304" charset="0"/>
              </a:rPr>
              <a:t>，这</a:t>
            </a:r>
            <a:r>
              <a:rPr lang="zh-CN" altLang="en-US" sz="2400">
                <a:latin typeface="Times New Roman" panose="02020603050405020304" charset="0"/>
                <a:ea typeface="宋体" panose="02010600030101010101" pitchFamily="2" charset="-122"/>
                <a:cs typeface="Times New Roman" panose="02020603050405020304" charset="0"/>
              </a:rPr>
              <a:t>可以让</a:t>
            </a:r>
            <a:r>
              <a:rPr lang="en-US" altLang="zh-CN" sz="2400">
                <a:latin typeface="Times New Roman" panose="02020603050405020304" charset="0"/>
                <a:cs typeface="Times New Roman" panose="02020603050405020304" charset="0"/>
              </a:rPr>
              <a:t>我</a:t>
            </a:r>
            <a:r>
              <a:rPr lang="zh-CN" altLang="en-US" sz="2400">
                <a:latin typeface="Times New Roman" panose="02020603050405020304" charset="0"/>
                <a:ea typeface="宋体" panose="02010600030101010101" pitchFamily="2" charset="-122"/>
                <a:cs typeface="Times New Roman" panose="02020603050405020304" charset="0"/>
              </a:rPr>
              <a:t>能够</a:t>
            </a:r>
            <a:r>
              <a:rPr lang="en-US" altLang="zh-CN" sz="2400">
                <a:latin typeface="Times New Roman" panose="02020603050405020304" charset="0"/>
                <a:cs typeface="Times New Roman" panose="02020603050405020304" charset="0"/>
              </a:rPr>
              <a:t>分享学生们的写作和我最喜欢的文章。</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889000" y="2122805"/>
            <a:ext cx="10328275"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At 8:30 a.m., the referee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announced the rules</a:t>
            </a:r>
            <a:r>
              <a:rPr lang="en-US" altLang="zh-CN" sz="2400">
                <a:latin typeface="Times New Roman" panose="02020603050405020304" charset="0"/>
                <a:ea typeface="宋体" panose="02010600030101010101" pitchFamily="2" charset="-122"/>
                <a:cs typeface="Times New Roman" panose="02020603050405020304" charset="0"/>
                <a:sym typeface="+mn-ea"/>
              </a:rPr>
              <a:t> of the race and the teacher gave us some  instructions on how to protect ourselves from injury during the race.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784860" y="2969260"/>
            <a:ext cx="609600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zh-CN" altLang="en-US" sz="2400">
                <a:latin typeface="Times New Roman" panose="02020603050405020304" charset="0"/>
                <a:cs typeface="Times New Roman" panose="02020603050405020304" charset="0"/>
                <a:sym typeface="+mn-ea"/>
              </a:rPr>
              <a:t>门铃一响就</a:t>
            </a:r>
            <a:r>
              <a:rPr lang="zh-CN" altLang="en-US" sz="2400">
                <a:solidFill>
                  <a:srgbClr val="C00000"/>
                </a:solidFill>
                <a:latin typeface="Times New Roman" panose="02020603050405020304" charset="0"/>
                <a:cs typeface="Times New Roman" panose="02020603050405020304" charset="0"/>
                <a:sym typeface="+mn-ea"/>
              </a:rPr>
              <a:t>知道</a:t>
            </a:r>
            <a:r>
              <a:rPr lang="zh-CN" altLang="en-US" sz="2400">
                <a:latin typeface="Times New Roman" panose="02020603050405020304" charset="0"/>
                <a:cs typeface="Times New Roman" panose="02020603050405020304" charset="0"/>
                <a:sym typeface="+mn-ea"/>
              </a:rPr>
              <a:t>杰克驾到。</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889000" y="5186045"/>
            <a:ext cx="732409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My dream is to become an </a:t>
            </a:r>
            <a:r>
              <a:rPr lang="en-US" altLang="zh-CN" sz="2400">
                <a:solidFill>
                  <a:srgbClr val="C00000"/>
                </a:solidFill>
                <a:latin typeface="Times New Roman" panose="02020603050405020304" charset="0"/>
                <a:cs typeface="Times New Roman" panose="02020603050405020304" charset="0"/>
                <a:sym typeface="+mn-ea"/>
              </a:rPr>
              <a:t>announcer</a:t>
            </a:r>
            <a:r>
              <a:rPr lang="en-US" altLang="zh-CN" sz="2400">
                <a:latin typeface="Times New Roman" panose="02020603050405020304" charset="0"/>
                <a:cs typeface="Times New Roman" panose="02020603050405020304" charset="0"/>
                <a:sym typeface="+mn-ea"/>
              </a:rPr>
              <a:t> in the next semester, which would entitle me to share the students’ writing and my favorite articles.</a:t>
            </a:r>
            <a:endParaRPr lang="en-US" altLang="zh-CN"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1"/>
      <p:bldP spid="15" grpId="0"/>
      <p:bldP spid="15" grpId="1"/>
      <p:bldP spid="9" grpId="0"/>
      <p:bldP spid="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6339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71550" y="28194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239645" y="334645"/>
            <a:ext cx="6096000" cy="398780"/>
          </a:xfrm>
          <a:prstGeom prst="rect">
            <a:avLst/>
          </a:prstGeom>
          <a:noFill/>
        </p:spPr>
        <p:txBody>
          <a:bodyPr wrap="square" rtlCol="0" anchor="t">
            <a:spAutoFit/>
          </a:bodyPr>
          <a:p>
            <a:r>
              <a:rPr lang="zh-CN" altLang="en-US" sz="2000"/>
              <a:t>amount	/əˈmaʊnt/	n.金额;数量</a:t>
            </a:r>
            <a:endParaRPr lang="zh-CN" altLang="en-US" sz="2000"/>
          </a:p>
        </p:txBody>
      </p:sp>
      <p:sp>
        <p:nvSpPr>
          <p:cNvPr id="9" name="文本框 8"/>
          <p:cNvSpPr txBox="1"/>
          <p:nvPr/>
        </p:nvSpPr>
        <p:spPr>
          <a:xfrm>
            <a:off x="4696460" y="3554095"/>
            <a:ext cx="6456045" cy="1568450"/>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2.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amount to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等同于，总计为</a:t>
            </a:r>
            <a:endParaRPr lang="en-US" altLang="zh-CN" sz="2400">
              <a:latin typeface="Times New Roman" panose="02020603050405020304" charset="0"/>
              <a:ea typeface="宋体" panose="02010600030101010101" pitchFamily="2" charset="-122"/>
              <a:cs typeface="Times New Roman" panose="02020603050405020304" charset="0"/>
            </a:endParaRPr>
          </a:p>
          <a:p>
            <a:pPr algn="l">
              <a:buClrTx/>
              <a:buSzTx/>
              <a:buFontTx/>
            </a:pPr>
            <a:r>
              <a:rPr lang="zh-CN" altLang="en-US" sz="2400">
                <a:latin typeface="Times New Roman" panose="02020603050405020304" charset="0"/>
                <a:ea typeface="宋体" panose="02010600030101010101" pitchFamily="2" charset="-122"/>
                <a:cs typeface="Times New Roman" panose="02020603050405020304" charset="0"/>
              </a:rPr>
              <a:t>暑假期间我</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总共</a:t>
            </a:r>
            <a:r>
              <a:rPr lang="zh-CN" altLang="en-US" sz="2400">
                <a:latin typeface="Times New Roman" panose="02020603050405020304" charset="0"/>
                <a:ea typeface="宋体" panose="02010600030101010101" pitchFamily="2" charset="-122"/>
                <a:cs typeface="Times New Roman" panose="02020603050405020304" charset="0"/>
              </a:rPr>
              <a:t>挣了</a:t>
            </a:r>
            <a:r>
              <a:rPr lang="en-US" altLang="zh-CN" sz="2400">
                <a:latin typeface="Times New Roman" panose="02020603050405020304" charset="0"/>
                <a:ea typeface="宋体" panose="02010600030101010101" pitchFamily="2" charset="-122"/>
                <a:cs typeface="Times New Roman" panose="02020603050405020304" charset="0"/>
              </a:rPr>
              <a:t>300</a:t>
            </a:r>
            <a:r>
              <a:rPr lang="zh-CN" altLang="en-US" sz="2400">
                <a:latin typeface="Times New Roman" panose="02020603050405020304" charset="0"/>
                <a:ea typeface="宋体" panose="02010600030101010101" pitchFamily="2" charset="-122"/>
                <a:cs typeface="Times New Roman" panose="02020603050405020304" charset="0"/>
              </a:rPr>
              <a:t>美元，这笔钱可以帮助养活我的家人。</a:t>
            </a:r>
            <a:r>
              <a:rPr lang="en-US" altLang="zh-CN" sz="2000" b="1">
                <a:solidFill>
                  <a:schemeClr val="accent4">
                    <a:lumMod val="75000"/>
                  </a:schemeClr>
                </a:solidFill>
                <a:latin typeface="Times New Roman" panose="02020603050405020304" charset="0"/>
                <a:cs typeface="Times New Roman" panose="02020603050405020304" charset="0"/>
              </a:rPr>
              <a:t>(2021年浙江6月读后续写)</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754380" y="992505"/>
            <a:ext cx="7212330" cy="1198880"/>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ea typeface="宋体" panose="02010600030101010101" pitchFamily="2" charset="-122"/>
                <a:cs typeface="Times New Roman" panose="02020603050405020304" charset="0"/>
                <a:sym typeface="+mn-ea"/>
              </a:rPr>
              <a:t>青少年吃</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垃圾食品的数量</a:t>
            </a:r>
            <a:r>
              <a:rPr lang="zh-CN" altLang="en-US" sz="2400">
                <a:latin typeface="Times New Roman" panose="02020603050405020304" charset="0"/>
                <a:ea typeface="宋体" panose="02010600030101010101" pitchFamily="2" charset="-122"/>
                <a:cs typeface="Times New Roman" panose="02020603050405020304" charset="0"/>
                <a:sym typeface="+mn-ea"/>
              </a:rPr>
              <a:t>逐年上涨，这逐渐损害了他们的健康。</a:t>
            </a:r>
            <a:r>
              <a:rPr lang="en-US" altLang="zh-CN" sz="2000" b="1">
                <a:solidFill>
                  <a:schemeClr val="accent4">
                    <a:lumMod val="75000"/>
                  </a:schemeClr>
                </a:solidFill>
                <a:latin typeface="Times New Roman" panose="02020603050405020304" charset="0"/>
                <a:cs typeface="Times New Roman" panose="02020603050405020304" charset="0"/>
                <a:sym typeface="+mn-ea"/>
              </a:rPr>
              <a:t>(应用文之饮食健康)</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754380" y="1790065"/>
            <a:ext cx="6096000" cy="829945"/>
          </a:xfrm>
          <a:prstGeom prst="rect">
            <a:avLst/>
          </a:prstGeom>
          <a:noFill/>
        </p:spPr>
        <p:txBody>
          <a:bodyPr wrap="square" rtlCol="0" anchor="t">
            <a:sp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The amount of</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junk food</a:t>
            </a:r>
            <a:r>
              <a:rPr lang="en-US" altLang="zh-CN" sz="2400">
                <a:latin typeface="Times New Roman" panose="02020603050405020304" charset="0"/>
                <a:ea typeface="宋体" panose="02010600030101010101" pitchFamily="2" charset="-122"/>
                <a:cs typeface="Times New Roman" panose="02020603050405020304" charset="0"/>
                <a:sym typeface="+mn-ea"/>
              </a:rPr>
              <a:t> teenagers eat goes up year by year, which gradually ruins their health.</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4" name="图片 13"/>
          <p:cNvPicPr>
            <a:picLocks noChangeAspect="1"/>
          </p:cNvPicPr>
          <p:nvPr>
            <p:custDataLst>
              <p:tags r:id="rId6"/>
            </p:custDataLst>
          </p:nvPr>
        </p:nvPicPr>
        <p:blipFill>
          <a:blip r:embed="rId7"/>
          <a:stretch>
            <a:fillRect/>
          </a:stretch>
        </p:blipFill>
        <p:spPr>
          <a:xfrm>
            <a:off x="7966710" y="694055"/>
            <a:ext cx="3185795" cy="2133600"/>
          </a:xfrm>
          <a:prstGeom prst="rect">
            <a:avLst/>
          </a:prstGeom>
        </p:spPr>
      </p:pic>
      <p:sp>
        <p:nvSpPr>
          <p:cNvPr id="15" name="文本框 14"/>
          <p:cNvSpPr txBox="1"/>
          <p:nvPr/>
        </p:nvSpPr>
        <p:spPr>
          <a:xfrm>
            <a:off x="4876165" y="4666615"/>
            <a:ext cx="6096000"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The money I earned during the summer holiday,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amounted to </a:t>
            </a:r>
            <a:r>
              <a:rPr lang="en-US" altLang="zh-CN" sz="2400">
                <a:latin typeface="Times New Roman" panose="02020603050405020304" charset="0"/>
                <a:ea typeface="宋体" panose="02010600030101010101" pitchFamily="2" charset="-122"/>
                <a:cs typeface="Times New Roman" panose="02020603050405020304" charset="0"/>
                <a:sym typeface="+mn-ea"/>
              </a:rPr>
              <a:t>300 dollars, which could help suppor my family.</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6" name="图片 15"/>
          <p:cNvPicPr>
            <a:picLocks noChangeAspect="1"/>
          </p:cNvPicPr>
          <p:nvPr>
            <p:custDataLst>
              <p:tags r:id="rId8"/>
            </p:custDataLst>
          </p:nvPr>
        </p:nvPicPr>
        <p:blipFill>
          <a:blip r:embed="rId9"/>
          <a:stretch>
            <a:fillRect/>
          </a:stretch>
        </p:blipFill>
        <p:spPr>
          <a:xfrm>
            <a:off x="754380" y="3869690"/>
            <a:ext cx="3343910" cy="2451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5776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070100" y="389255"/>
            <a:ext cx="7293610" cy="398780"/>
          </a:xfrm>
          <a:prstGeom prst="rect">
            <a:avLst/>
          </a:prstGeom>
          <a:noFill/>
        </p:spPr>
        <p:txBody>
          <a:bodyPr wrap="square" rtlCol="0" anchor="t">
            <a:spAutoFit/>
          </a:bodyPr>
          <a:p>
            <a:r>
              <a:rPr lang="zh-CN" altLang="en-US" sz="2000"/>
              <a:t>approach	/əˈprəʊtʃ/	n.方法;途径 vt.接近;接洽</a:t>
            </a:r>
            <a:endParaRPr lang="zh-CN" altLang="en-US" sz="2000"/>
          </a:p>
        </p:txBody>
      </p:sp>
      <p:sp>
        <p:nvSpPr>
          <p:cNvPr id="11" name="文本框 10"/>
          <p:cNvSpPr txBox="1"/>
          <p:nvPr>
            <p:custDataLst>
              <p:tags r:id="rId6"/>
            </p:custDataLst>
          </p:nvPr>
        </p:nvSpPr>
        <p:spPr>
          <a:xfrm>
            <a:off x="742315" y="3831590"/>
            <a:ext cx="5351145" cy="1506855"/>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3. </a:t>
            </a:r>
            <a:r>
              <a:rPr lang="zh-CN" altLang="en-US" sz="2400">
                <a:latin typeface="Times New Roman" panose="02020603050405020304" charset="0"/>
                <a:ea typeface="宋体" panose="02010600030101010101" pitchFamily="2" charset="-122"/>
                <a:cs typeface="Times New Roman" panose="02020603050405020304" charset="0"/>
              </a:rPr>
              <a:t>简颤抖着站起来，</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向丈夫走去</a:t>
            </a:r>
            <a:r>
              <a:rPr lang="zh-CN" altLang="en-US" sz="2400">
                <a:latin typeface="Times New Roman" panose="02020603050405020304" charset="0"/>
                <a:ea typeface="宋体" panose="02010600030101010101" pitchFamily="2" charset="-122"/>
                <a:cs typeface="Times New Roman" panose="02020603050405020304" charset="0"/>
              </a:rPr>
              <a:t>，扑进他的怀里，在他的肩膀上哭个不停。</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读后续写之动作链描写</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742315" y="1042035"/>
            <a:ext cx="9632950" cy="1198880"/>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ea typeface="宋体" panose="02010600030101010101" pitchFamily="2" charset="-122"/>
                <a:cs typeface="Times New Roman" panose="02020603050405020304" charset="0"/>
                <a:sym typeface="+mn-ea"/>
              </a:rPr>
              <a:t>我最尊敬的人是我的班主任，他总是为我们提供</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不同的</a:t>
            </a:r>
            <a:r>
              <a:rPr lang="zh-CN" altLang="en-US" sz="2400">
                <a:latin typeface="Times New Roman" panose="02020603050405020304" charset="0"/>
                <a:ea typeface="宋体" panose="02010600030101010101" pitchFamily="2" charset="-122"/>
                <a:cs typeface="Times New Roman" panose="02020603050405020304" charset="0"/>
                <a:sym typeface="+mn-ea"/>
              </a:rPr>
              <a:t>解决困难的</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方法</a:t>
            </a:r>
            <a:r>
              <a:rPr lang="zh-CN" altLang="en-US" sz="2400">
                <a:latin typeface="Times New Roman" panose="02020603050405020304" charset="0"/>
                <a:ea typeface="宋体" panose="02010600030101010101" pitchFamily="2" charset="-122"/>
                <a:cs typeface="Times New Roman" panose="02020603050405020304" charset="0"/>
                <a:sym typeface="+mn-ea"/>
              </a:rPr>
              <a:t>。</a:t>
            </a:r>
            <a:r>
              <a:rPr lang="en-US" altLang="zh-CN" sz="2000" b="1">
                <a:solidFill>
                  <a:schemeClr val="accent4">
                    <a:lumMod val="75000"/>
                  </a:schemeClr>
                </a:solidFill>
                <a:latin typeface="Times New Roman" panose="02020603050405020304" charset="0"/>
                <a:cs typeface="Times New Roman" panose="02020603050405020304" charset="0"/>
                <a:sym typeface="+mn-ea"/>
              </a:rPr>
              <a:t>(2020年全国卷I应用文)</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843915" y="2610485"/>
            <a:ext cx="10516235" cy="851535"/>
          </a:xfrm>
          <a:prstGeom prst="rect">
            <a:avLst/>
          </a:prstGeom>
          <a:noFill/>
        </p:spPr>
        <p:txBody>
          <a:bodyPr wrap="square" rtlCol="0" anchor="t">
            <a:no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2. </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随着汽车靠近</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Mike</a:t>
            </a:r>
            <a:r>
              <a:rPr lang="en-US" altLang="zh-CN" sz="2400">
                <a:latin typeface="Times New Roman" panose="02020603050405020304" charset="0"/>
                <a:ea typeface="宋体" panose="02010600030101010101" pitchFamily="2" charset="-122"/>
                <a:cs typeface="Times New Roman" panose="02020603050405020304" charset="0"/>
                <a:sym typeface="+mn-ea"/>
              </a:rPr>
              <a:t>, Victor </a:t>
            </a:r>
            <a:r>
              <a:rPr lang="zh-CN" altLang="en-US" sz="2400">
                <a:latin typeface="Times New Roman" panose="02020603050405020304" charset="0"/>
                <a:ea typeface="宋体" panose="02010600030101010101" pitchFamily="2" charset="-122"/>
                <a:cs typeface="Times New Roman" panose="02020603050405020304" charset="0"/>
                <a:sym typeface="+mn-ea"/>
              </a:rPr>
              <a:t>浑身颤抖，如坐针毡。</a:t>
            </a:r>
            <a:r>
              <a:rPr lang="en-US" altLang="zh-CN" sz="2000" b="1">
                <a:solidFill>
                  <a:schemeClr val="accent4">
                    <a:lumMod val="75000"/>
                  </a:schemeClr>
                </a:solidFill>
                <a:latin typeface="Times New Roman" panose="02020603050405020304" charset="0"/>
                <a:cs typeface="Times New Roman" panose="02020603050405020304" charset="0"/>
                <a:sym typeface="+mn-ea"/>
              </a:rPr>
              <a:t>（读后续写之心理描写）</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843915" y="3058795"/>
            <a:ext cx="9807575" cy="829945"/>
          </a:xfrm>
          <a:prstGeom prst="rect">
            <a:avLst/>
          </a:prstGeom>
          <a:noFill/>
        </p:spPr>
        <p:txBody>
          <a:bodyPr wrap="square" rtlCol="0" anchor="t">
            <a:sp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With the bus approaching Mike</a:t>
            </a:r>
            <a:r>
              <a:rPr lang="en-US" altLang="zh-CN" sz="2400">
                <a:latin typeface="Times New Roman" panose="02020603050405020304" charset="0"/>
                <a:ea typeface="宋体" panose="02010600030101010101" pitchFamily="2" charset="-122"/>
                <a:cs typeface="Times New Roman" panose="02020603050405020304" charset="0"/>
                <a:sym typeface="+mn-ea"/>
              </a:rPr>
              <a:t>, Victor shook all over, feeling like sitting on pins and needles.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843915" y="5030470"/>
            <a:ext cx="6096000"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Jane got to her feet shakily,</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 approached</a:t>
            </a:r>
            <a:r>
              <a:rPr lang="en-US" altLang="zh-CN" sz="2400">
                <a:latin typeface="Times New Roman" panose="02020603050405020304" charset="0"/>
                <a:ea typeface="宋体" panose="02010600030101010101" pitchFamily="2" charset="-122"/>
                <a:cs typeface="Times New Roman" panose="02020603050405020304" charset="0"/>
                <a:sym typeface="+mn-ea"/>
              </a:rPr>
              <a:t> her husband, and threw herself into his arms, sobbing uncontrollably on his shoulder.</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6" name="图片 15"/>
          <p:cNvPicPr>
            <a:picLocks noChangeAspect="1"/>
          </p:cNvPicPr>
          <p:nvPr>
            <p:custDataLst>
              <p:tags r:id="rId7"/>
            </p:custDataLst>
          </p:nvPr>
        </p:nvPicPr>
        <p:blipFill>
          <a:blip r:embed="rId8"/>
          <a:stretch>
            <a:fillRect/>
          </a:stretch>
        </p:blipFill>
        <p:spPr>
          <a:xfrm>
            <a:off x="6629400" y="3608070"/>
            <a:ext cx="3833495" cy="2621280"/>
          </a:xfrm>
          <a:prstGeom prst="rect">
            <a:avLst/>
          </a:prstGeom>
        </p:spPr>
      </p:pic>
      <p:sp>
        <p:nvSpPr>
          <p:cNvPr id="20" name="文本框 19"/>
          <p:cNvSpPr txBox="1"/>
          <p:nvPr/>
        </p:nvSpPr>
        <p:spPr>
          <a:xfrm>
            <a:off x="843915" y="1783080"/>
            <a:ext cx="9807575"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The person I respect most is my headteacher who always offer us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different approaches</a:t>
            </a:r>
            <a:r>
              <a:rPr lang="en-US" altLang="zh-CN" sz="2400">
                <a:latin typeface="Times New Roman" panose="02020603050405020304" charset="0"/>
                <a:ea typeface="宋体" panose="02010600030101010101" pitchFamily="2" charset="-122"/>
                <a:cs typeface="Times New Roman" panose="02020603050405020304" charset="0"/>
                <a:sym typeface="+mn-ea"/>
              </a:rPr>
              <a:t> to handling our difficulties.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4" grpId="0"/>
      <p:bldP spid="14" grpId="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64410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0932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77415" y="305435"/>
            <a:ext cx="6096000" cy="398780"/>
          </a:xfrm>
          <a:prstGeom prst="rect">
            <a:avLst/>
          </a:prstGeom>
          <a:noFill/>
        </p:spPr>
        <p:txBody>
          <a:bodyPr wrap="square" rtlCol="0" anchor="t">
            <a:spAutoFit/>
          </a:bodyPr>
          <a:p>
            <a:r>
              <a:rPr lang="zh-CN" altLang="en-US" sz="2000"/>
              <a:t>ensure	/ɪn'ʃʊə(r)/	vt.保证;确保;担保</a:t>
            </a:r>
            <a:endParaRPr lang="zh-CN" altLang="en-US" sz="2000"/>
          </a:p>
        </p:txBody>
      </p:sp>
      <p:sp>
        <p:nvSpPr>
          <p:cNvPr id="9" name="文本框 8"/>
          <p:cNvSpPr txBox="1"/>
          <p:nvPr/>
        </p:nvSpPr>
        <p:spPr>
          <a:xfrm>
            <a:off x="909320" y="1042035"/>
            <a:ext cx="8832850" cy="2953385"/>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1.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ensure sb./sth,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保证某人</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事</a:t>
            </a:r>
            <a:endParaRPr lang="zh-CN" sz="2400">
              <a:latin typeface="Times New Roman" panose="02020603050405020304" charset="0"/>
              <a:ea typeface="宋体" panose="02010600030101010101" pitchFamily="2" charset="-122"/>
              <a:cs typeface="Times New Roman" panose="02020603050405020304" charset="0"/>
            </a:endParaRPr>
          </a:p>
          <a:p>
            <a:r>
              <a:rPr lang="zh-CN" sz="2400">
                <a:latin typeface="Times New Roman" panose="02020603050405020304" charset="0"/>
                <a:ea typeface="宋体" panose="02010600030101010101" pitchFamily="2" charset="-122"/>
                <a:cs typeface="Times New Roman" panose="02020603050405020304" charset="0"/>
              </a:rPr>
              <a:t>已采取所有必要措施来</a:t>
            </a:r>
            <a:r>
              <a:rPr lang="zh-CN" sz="2400">
                <a:solidFill>
                  <a:srgbClr val="C00000"/>
                </a:solidFill>
                <a:latin typeface="Times New Roman" panose="02020603050405020304" charset="0"/>
                <a:ea typeface="宋体" panose="02010600030101010101" pitchFamily="2" charset="-122"/>
                <a:cs typeface="Times New Roman" panose="02020603050405020304" charset="0"/>
              </a:rPr>
              <a:t>确保他们的安全</a:t>
            </a:r>
            <a:r>
              <a:rPr lang="zh-CN" sz="2400">
                <a:latin typeface="Times New Roman" panose="02020603050405020304" charset="0"/>
                <a:ea typeface="宋体" panose="02010600030101010101" pitchFamily="2" charset="-122"/>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sz="2400">
              <a:latin typeface="Times New Roman" panose="02020603050405020304" charset="0"/>
              <a:ea typeface="宋体" panose="02010600030101010101" pitchFamily="2" charset="-122"/>
              <a:cs typeface="Times New Roman" panose="02020603050405020304" charset="0"/>
            </a:endParaRPr>
          </a:p>
          <a:p>
            <a:endParaRPr lang="zh-CN" altLang="en-US" sz="2400">
              <a:latin typeface="Times New Roman" panose="02020603050405020304" charset="0"/>
              <a:ea typeface="宋体" panose="02010600030101010101" pitchFamily="2" charset="-122"/>
              <a:cs typeface="Times New Roman" panose="02020603050405020304" charset="0"/>
            </a:endParaRPr>
          </a:p>
          <a:p>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2.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ensure...from/against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确保</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不受</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伤害</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我们应该想尽一切办法</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确保自己不受一切可能的危险</a:t>
            </a:r>
            <a:r>
              <a:rPr lang="zh-CN" altLang="en-US" sz="2400">
                <a:latin typeface="Times New Roman" panose="02020603050405020304" charset="0"/>
                <a:ea typeface="宋体" panose="02010600030101010101" pitchFamily="2" charset="-122"/>
                <a:cs typeface="Times New Roman" panose="02020603050405020304" charset="0"/>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续写、应用文</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909320" y="1766570"/>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All necessary steps have been taken to</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 ensure their safety</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1040130" y="3321050"/>
            <a:ext cx="609600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We should try all means to</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 ensure ourselves from all possible risks</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3" name="图片 12"/>
          <p:cNvPicPr>
            <a:picLocks noChangeAspect="1"/>
          </p:cNvPicPr>
          <p:nvPr>
            <p:custDataLst>
              <p:tags r:id="rId6"/>
            </p:custDataLst>
          </p:nvPr>
        </p:nvPicPr>
        <p:blipFill>
          <a:blip r:embed="rId7"/>
          <a:stretch>
            <a:fillRect/>
          </a:stretch>
        </p:blipFill>
        <p:spPr>
          <a:xfrm>
            <a:off x="6787515" y="3465830"/>
            <a:ext cx="4714875" cy="2752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2857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a:p>
            <a:pPr algn="ctr"/>
            <a:r>
              <a:rPr lang="zh-CN" altLang="en-US">
                <a:cs typeface="+mn-ea"/>
                <a:sym typeface="+mn-lt"/>
              </a:rPr>
              <a:t>仁</a:t>
            </a:r>
            <a:endParaRPr lang="zh-CN" altLang="en-US">
              <a:cs typeface="+mn-ea"/>
              <a:sym typeface="+mn-lt"/>
            </a:endParaRPr>
          </a:p>
        </p:txBody>
      </p:sp>
      <p:grpSp>
        <p:nvGrpSpPr>
          <p:cNvPr id="5" name="组合 4"/>
          <p:cNvGrpSpPr/>
          <p:nvPr/>
        </p:nvGrpSpPr>
        <p:grpSpPr>
          <a:xfrm>
            <a:off x="490855" y="239395"/>
            <a:ext cx="11222355" cy="651446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2185035" y="520065"/>
            <a:ext cx="6096000" cy="521970"/>
          </a:xfrm>
          <a:prstGeom prst="rect">
            <a:avLst/>
          </a:prstGeom>
          <a:noFill/>
        </p:spPr>
        <p:txBody>
          <a:bodyPr wrap="square" rtlCol="0" anchor="t">
            <a:spAutoFit/>
          </a:bodyPr>
          <a:p>
            <a:r>
              <a:rPr lang="zh-CN" altLang="en-US" sz="2800" b="1">
                <a:ea typeface="宋体" panose="02010600030101010101" pitchFamily="2" charset="-122"/>
              </a:rPr>
              <a:t>与</a:t>
            </a:r>
            <a:r>
              <a:rPr lang="en-US" altLang="zh-CN" sz="2800" b="1">
                <a:ea typeface="宋体" panose="02010600030101010101" pitchFamily="2" charset="-122"/>
              </a:rPr>
              <a:t>“</a:t>
            </a:r>
            <a:r>
              <a:rPr lang="zh-CN" altLang="en-US" sz="2800" b="1">
                <a:ea typeface="宋体" panose="02010600030101010101" pitchFamily="2" charset="-122"/>
              </a:rPr>
              <a:t>孔子</a:t>
            </a:r>
            <a:r>
              <a:rPr lang="en-US" altLang="zh-CN" sz="2800" b="1">
                <a:ea typeface="宋体" panose="02010600030101010101" pitchFamily="2" charset="-122"/>
              </a:rPr>
              <a:t>”</a:t>
            </a:r>
            <a:r>
              <a:rPr lang="zh-CN" altLang="en-US" sz="2800" b="1">
                <a:ea typeface="宋体" panose="02010600030101010101" pitchFamily="2" charset="-122"/>
              </a:rPr>
              <a:t>相关表达</a:t>
            </a:r>
            <a:endParaRPr lang="zh-CN" altLang="en-US" sz="2800" b="1">
              <a:ea typeface="宋体" panose="02010600030101010101" pitchFamily="2" charset="-122"/>
            </a:endParaRPr>
          </a:p>
        </p:txBody>
      </p:sp>
      <p:pic>
        <p:nvPicPr>
          <p:cNvPr id="8" name="547972548-1-16">
            <a:hlinkClick r:id="" action="ppaction://media"/>
          </p:cNvPr>
          <p:cNvPicPr/>
          <p:nvPr>
            <a:videoFile r:link="rId6"/>
            <p:extLst>
              <p:ext uri="{DAA4B4D4-6D71-4841-9C94-3DE7FCFB9230}">
                <p14:media xmlns:p14="http://schemas.microsoft.com/office/powerpoint/2010/main" r:embed="rId7">
                  <p14:trim st="15838.000000"/>
                </p14:media>
              </p:ext>
            </p:extLst>
            <p:custDataLst>
              <p:tags r:id="rId8"/>
            </p:custDataLst>
          </p:nvPr>
        </p:nvPicPr>
        <p:blipFill>
          <a:blip r:embed="rId9"/>
          <a:stretch>
            <a:fillRect/>
          </a:stretch>
        </p:blipFill>
        <p:spPr>
          <a:xfrm>
            <a:off x="596900" y="1191895"/>
            <a:ext cx="4741545" cy="4473575"/>
          </a:xfrm>
          <a:prstGeom prst="rect">
            <a:avLst/>
          </a:prstGeom>
        </p:spPr>
      </p:pic>
      <p:sp>
        <p:nvSpPr>
          <p:cNvPr id="11" name="文本框 10"/>
          <p:cNvSpPr txBox="1"/>
          <p:nvPr>
            <p:custDataLst>
              <p:tags r:id="rId10"/>
            </p:custDataLst>
          </p:nvPr>
        </p:nvSpPr>
        <p:spPr>
          <a:xfrm>
            <a:off x="5476875" y="1191895"/>
            <a:ext cx="6236335" cy="4135120"/>
          </a:xfrm>
          <a:prstGeom prst="rect">
            <a:avLst/>
          </a:prstGeom>
          <a:noFill/>
        </p:spPr>
        <p:txBody>
          <a:bodyPr wrap="square" rtlCol="0" anchor="t">
            <a:noAutofit/>
          </a:bodyPr>
          <a:p>
            <a:pPr algn="l"/>
            <a:r>
              <a:rPr lang="en-US" altLang="zh-CN" sz="2400" b="1">
                <a:cs typeface="+mn-ea"/>
                <a:sym typeface="+mn-lt"/>
              </a:rPr>
              <a:t>Key words about Confucius</a:t>
            </a:r>
            <a:endParaRPr lang="en-US" altLang="zh-CN" sz="2400" b="1">
              <a:cs typeface="+mn-ea"/>
              <a:sym typeface="+mn-lt"/>
            </a:endParaRPr>
          </a:p>
          <a:p>
            <a:pPr algn="l"/>
            <a:endParaRPr lang="zh-CN" altLang="en-US" sz="2400" b="1">
              <a:cs typeface="+mn-ea"/>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孔夫子</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 Confucius</a:t>
            </a:r>
            <a:endPar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孔子学院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Confucius Institute</a:t>
            </a:r>
            <a:endPar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春秋时期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the Spring and Autumn Period</a:t>
            </a:r>
            <a:endPar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四书五经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the four books and the five classics</a:t>
            </a:r>
            <a:endPar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儒家思想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Confucianism</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学者</a:t>
            </a:r>
            <a:r>
              <a:rPr lang="en-US" altLang="zh-CN" sz="2400" b="1">
                <a:latin typeface="Times New Roman" panose="02020603050405020304" charset="0"/>
                <a:ea typeface="宋体" panose="02010600030101010101" pitchFamily="2" charset="-122"/>
                <a:cs typeface="Times New Roman" panose="02020603050405020304" charset="0"/>
                <a:sym typeface="+mn-lt"/>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scholar </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和谐的</a:t>
            </a:r>
            <a:r>
              <a:rPr lang="en-US" altLang="zh-CN" sz="2400" b="1">
                <a:latin typeface="Times New Roman" panose="02020603050405020304" charset="0"/>
                <a:ea typeface="宋体" panose="02010600030101010101" pitchFamily="2" charset="-122"/>
                <a:cs typeface="Times New Roman" panose="02020603050405020304" charset="0"/>
                <a:sym typeface="+mn-lt"/>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harmonious </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endParaRPr>
          </a:p>
          <a:p>
            <a:pPr marL="342900" indent="-342900" algn="l">
              <a:buFont typeface="Arial" panose="020B0604020202020204" pitchFamily="34" charset="0"/>
              <a:buChar char="•"/>
            </a:pPr>
            <a:r>
              <a:rPr lang="zh-CN" altLang="en-US" sz="2400" b="1">
                <a:latin typeface="Times New Roman" panose="02020603050405020304" charset="0"/>
                <a:ea typeface="宋体" panose="02010600030101010101" pitchFamily="2" charset="-122"/>
                <a:cs typeface="Times New Roman" panose="02020603050405020304" charset="0"/>
                <a:sym typeface="+mn-lt"/>
              </a:rPr>
              <a:t>东方的</a:t>
            </a:r>
            <a:r>
              <a:rPr lang="en-US" altLang="zh-CN" sz="2400" b="1">
                <a:latin typeface="Times New Roman" panose="02020603050405020304" charset="0"/>
                <a:ea typeface="宋体" panose="02010600030101010101" pitchFamily="2" charset="-122"/>
                <a:cs typeface="Times New Roman" panose="02020603050405020304" charset="0"/>
                <a:sym typeface="+mn-lt"/>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rPr>
              <a:t>oriental </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lt"/>
            </a:endParaRPr>
          </a:p>
        </p:txBody>
      </p:sp>
      <p:pic>
        <p:nvPicPr>
          <p:cNvPr id="12" name="图片 11"/>
          <p:cNvPicPr>
            <a:picLocks noChangeAspect="1"/>
          </p:cNvPicPr>
          <p:nvPr/>
        </p:nvPicPr>
        <p:blipFill>
          <a:blip r:embed="rId11"/>
          <a:stretch>
            <a:fillRect/>
          </a:stretch>
        </p:blipFill>
        <p:spPr>
          <a:xfrm>
            <a:off x="9031605" y="3547745"/>
            <a:ext cx="2681605" cy="2988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8"/>
                </p:tgtEl>
              </p:cMediaNode>
            </p:video>
          </p:childTnLst>
        </p:cTn>
      </p:par>
    </p:tnLst>
    <p:bldLst>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6739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156335"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225040" y="305435"/>
            <a:ext cx="7754620" cy="368300"/>
          </a:xfrm>
          <a:prstGeom prst="rect">
            <a:avLst/>
          </a:prstGeom>
          <a:noFill/>
        </p:spPr>
        <p:txBody>
          <a:bodyPr wrap="square" rtlCol="0" anchor="t">
            <a:spAutoFit/>
          </a:bodyPr>
          <a:p>
            <a:r>
              <a:rPr lang="zh-CN" altLang="en-US"/>
              <a:t>generous	/ˈdʒenərəs/	adj.慷慨的;大方的;丰富的</a:t>
            </a:r>
            <a:endParaRPr lang="zh-CN" altLang="en-US"/>
          </a:p>
        </p:txBody>
      </p:sp>
      <p:sp>
        <p:nvSpPr>
          <p:cNvPr id="9" name="文本框 8"/>
          <p:cNvSpPr txBox="1"/>
          <p:nvPr/>
        </p:nvSpPr>
        <p:spPr>
          <a:xfrm>
            <a:off x="784225" y="1128395"/>
            <a:ext cx="7978775" cy="61976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1.“你真是太</a:t>
            </a:r>
            <a:r>
              <a:rPr lang="en-US" altLang="zh-CN" sz="2400">
                <a:solidFill>
                  <a:srgbClr val="C00000"/>
                </a:solidFill>
                <a:latin typeface="Times New Roman" panose="02020603050405020304" charset="0"/>
                <a:cs typeface="Times New Roman" panose="02020603050405020304" charset="0"/>
              </a:rPr>
              <a:t>慷慨</a:t>
            </a:r>
            <a:r>
              <a:rPr lang="en-US" altLang="zh-CN" sz="2400">
                <a:latin typeface="Times New Roman" panose="02020603050405020304" charset="0"/>
                <a:cs typeface="Times New Roman" panose="02020603050405020304" charset="0"/>
              </a:rPr>
              <a:t>了。我很乐意接受你的邀请。”我回答说。</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824865" y="2692400"/>
            <a:ext cx="6673215" cy="93853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2. 没有您的</a:t>
            </a:r>
            <a:r>
              <a:rPr lang="en-US" altLang="zh-CN" sz="2400">
                <a:solidFill>
                  <a:srgbClr val="C00000"/>
                </a:solidFill>
                <a:latin typeface="Times New Roman" panose="02020603050405020304" charset="0"/>
                <a:cs typeface="Times New Roman" panose="02020603050405020304" charset="0"/>
              </a:rPr>
              <a:t>慷慨</a:t>
            </a:r>
            <a:r>
              <a:rPr lang="en-US" altLang="zh-CN" sz="2400">
                <a:latin typeface="Times New Roman" panose="02020603050405020304" charset="0"/>
                <a:cs typeface="Times New Roman" panose="02020603050405020304" charset="0"/>
              </a:rPr>
              <a:t>和鼓舞，我不会取得如此惊人的进步。</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916305" y="174815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“That’s very</a:t>
            </a:r>
            <a:r>
              <a:rPr lang="en-US" altLang="zh-CN" sz="2400">
                <a:solidFill>
                  <a:srgbClr val="C00000"/>
                </a:solidFill>
                <a:latin typeface="Times New Roman" panose="02020603050405020304" charset="0"/>
                <a:cs typeface="Times New Roman" panose="02020603050405020304" charset="0"/>
                <a:sym typeface="+mn-ea"/>
              </a:rPr>
              <a:t> generous</a:t>
            </a:r>
            <a:r>
              <a:rPr lang="en-US" altLang="zh-CN" sz="2400">
                <a:latin typeface="Times New Roman" panose="02020603050405020304" charset="0"/>
                <a:cs typeface="Times New Roman" panose="02020603050405020304" charset="0"/>
                <a:sym typeface="+mn-ea"/>
              </a:rPr>
              <a:t> of you. I’d love to accept your invitation.” I replied.</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916305" y="359219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Without your</a:t>
            </a:r>
            <a:r>
              <a:rPr lang="en-US" altLang="zh-CN" sz="2400">
                <a:solidFill>
                  <a:srgbClr val="C00000"/>
                </a:solidFill>
                <a:latin typeface="Times New Roman" panose="02020603050405020304" charset="0"/>
                <a:cs typeface="Times New Roman" panose="02020603050405020304" charset="0"/>
                <a:sym typeface="+mn-ea"/>
              </a:rPr>
              <a:t> generosity</a:t>
            </a:r>
            <a:r>
              <a:rPr lang="en-US" altLang="zh-CN" sz="2400">
                <a:latin typeface="Times New Roman" panose="02020603050405020304" charset="0"/>
                <a:cs typeface="Times New Roman" panose="02020603050405020304" charset="0"/>
                <a:sym typeface="+mn-ea"/>
              </a:rPr>
              <a:t> and inspiration, I would not have made such striking progress.</a:t>
            </a:r>
            <a:endParaRPr lang="en-US" altLang="zh-CN" sz="2400">
              <a:latin typeface="Times New Roman" panose="02020603050405020304" charset="0"/>
              <a:cs typeface="Times New Roman" panose="02020603050405020304" charset="0"/>
              <a:sym typeface="+mn-ea"/>
            </a:endParaRPr>
          </a:p>
        </p:txBody>
      </p:sp>
      <p:pic>
        <p:nvPicPr>
          <p:cNvPr id="14" name="图片 13"/>
          <p:cNvPicPr>
            <a:picLocks noChangeAspect="1"/>
          </p:cNvPicPr>
          <p:nvPr>
            <p:custDataLst>
              <p:tags r:id="rId6"/>
            </p:custDataLst>
          </p:nvPr>
        </p:nvPicPr>
        <p:blipFill>
          <a:blip r:embed="rId7"/>
          <a:stretch>
            <a:fillRect/>
          </a:stretch>
        </p:blipFill>
        <p:spPr>
          <a:xfrm>
            <a:off x="7498080" y="2261235"/>
            <a:ext cx="3721100" cy="3432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140"/>
            <a:ext cx="11222355" cy="6649720"/>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76729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385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078355" y="270510"/>
            <a:ext cx="6096000" cy="398780"/>
          </a:xfrm>
          <a:prstGeom prst="rect">
            <a:avLst/>
          </a:prstGeom>
          <a:noFill/>
        </p:spPr>
        <p:txBody>
          <a:bodyPr wrap="square" rtlCol="0" anchor="t">
            <a:spAutoFit/>
          </a:bodyPr>
          <a:p>
            <a:r>
              <a:rPr lang="zh-CN" altLang="en-US" sz="2000"/>
              <a:t>position	/pəˈzɪʃn/	n.位置;姿态;职位</a:t>
            </a:r>
            <a:endParaRPr lang="zh-CN" altLang="en-US" sz="2000"/>
          </a:p>
        </p:txBody>
      </p:sp>
      <p:sp>
        <p:nvSpPr>
          <p:cNvPr id="9" name="文本框 8"/>
          <p:cNvSpPr txBox="1"/>
          <p:nvPr/>
        </p:nvSpPr>
        <p:spPr>
          <a:xfrm>
            <a:off x="938530" y="2745105"/>
            <a:ext cx="9893935"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 </a:t>
            </a:r>
            <a:r>
              <a:rPr lang="en-US" altLang="zh-CN" sz="2400" b="1">
                <a:solidFill>
                  <a:srgbClr val="C00000"/>
                </a:solidFill>
                <a:latin typeface="Times New Roman" panose="02020603050405020304" charset="0"/>
                <a:cs typeface="Times New Roman" panose="02020603050405020304" charset="0"/>
              </a:rPr>
              <a:t>position oneself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摆好姿势</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她迅速在桌子后面</a:t>
            </a:r>
            <a:r>
              <a:rPr lang="zh-CN" altLang="en-US" sz="2400">
                <a:solidFill>
                  <a:srgbClr val="C00000"/>
                </a:solidFill>
                <a:latin typeface="Times New Roman" panose="02020603050405020304" charset="0"/>
                <a:cs typeface="Times New Roman" panose="02020603050405020304" charset="0"/>
                <a:sym typeface="+mn-ea"/>
              </a:rPr>
              <a:t>就位</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p:txBody>
      </p:sp>
      <p:pic>
        <p:nvPicPr>
          <p:cNvPr id="11" name="图片 10"/>
          <p:cNvPicPr>
            <a:picLocks noChangeAspect="1"/>
          </p:cNvPicPr>
          <p:nvPr>
            <p:custDataLst>
              <p:tags r:id="rId6"/>
            </p:custDataLst>
          </p:nvPr>
        </p:nvPicPr>
        <p:blipFill>
          <a:blip r:embed="rId7"/>
          <a:stretch>
            <a:fillRect/>
          </a:stretch>
        </p:blipFill>
        <p:spPr>
          <a:xfrm>
            <a:off x="1315720" y="4312285"/>
            <a:ext cx="2929890" cy="2129790"/>
          </a:xfrm>
          <a:prstGeom prst="rect">
            <a:avLst/>
          </a:prstGeom>
        </p:spPr>
      </p:pic>
      <p:sp>
        <p:nvSpPr>
          <p:cNvPr id="12" name="文本框 11"/>
          <p:cNvSpPr txBox="1"/>
          <p:nvPr/>
        </p:nvSpPr>
        <p:spPr>
          <a:xfrm>
            <a:off x="938530" y="92519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他</a:t>
            </a:r>
            <a:r>
              <a:rPr lang="zh-CN" altLang="en-US" sz="2400">
                <a:solidFill>
                  <a:srgbClr val="C00000"/>
                </a:solidFill>
                <a:latin typeface="Times New Roman" panose="02020603050405020304" charset="0"/>
                <a:cs typeface="Times New Roman" panose="02020603050405020304" charset="0"/>
                <a:sym typeface="+mn-ea"/>
              </a:rPr>
              <a:t>在</a:t>
            </a:r>
            <a:r>
              <a:rPr lang="zh-CN" altLang="en-US" sz="2400">
                <a:latin typeface="Times New Roman" panose="02020603050405020304" charset="0"/>
                <a:cs typeface="Times New Roman" panose="02020603050405020304" charset="0"/>
                <a:sym typeface="+mn-ea"/>
              </a:rPr>
              <a:t>悬崖之巅，海港景色一览无余。</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938530" y="2135505"/>
            <a:ext cx="700913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zh-CN" altLang="en-US" sz="2400">
                <a:latin typeface="Times New Roman" panose="02020603050405020304" charset="0"/>
                <a:cs typeface="Times New Roman" panose="02020603050405020304" charset="0"/>
                <a:sym typeface="+mn-ea"/>
              </a:rPr>
              <a:t>我胳膊疼了，所以稍微变了变</a:t>
            </a:r>
            <a:r>
              <a:rPr lang="zh-CN" altLang="en-US" sz="2400">
                <a:solidFill>
                  <a:srgbClr val="C00000"/>
                </a:solidFill>
                <a:latin typeface="Times New Roman" panose="02020603050405020304" charset="0"/>
                <a:cs typeface="Times New Roman" panose="02020603050405020304" charset="0"/>
                <a:sym typeface="+mn-ea"/>
              </a:rPr>
              <a:t>姿势</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1040130" y="385318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quickly </a:t>
            </a:r>
            <a:r>
              <a:rPr lang="zh-CN" altLang="en-US" sz="2400">
                <a:solidFill>
                  <a:srgbClr val="C00000"/>
                </a:solidFill>
                <a:latin typeface="Times New Roman" panose="02020603050405020304" charset="0"/>
                <a:cs typeface="Times New Roman" panose="02020603050405020304" charset="0"/>
                <a:sym typeface="+mn-ea"/>
              </a:rPr>
              <a:t>positioned herself</a:t>
            </a:r>
            <a:r>
              <a:rPr lang="zh-CN" altLang="en-US" sz="2400">
                <a:latin typeface="Times New Roman" panose="02020603050405020304" charset="0"/>
                <a:cs typeface="Times New Roman" panose="02020603050405020304" charset="0"/>
                <a:sym typeface="+mn-ea"/>
              </a:rPr>
              <a:t> behind the desk.</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1040130" y="2477135"/>
            <a:ext cx="609536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My arms were aching so I shifted (my) </a:t>
            </a:r>
            <a:r>
              <a:rPr lang="zh-CN" altLang="en-US" sz="2400">
                <a:solidFill>
                  <a:srgbClr val="C00000"/>
                </a:solidFill>
                <a:latin typeface="Times New Roman" panose="02020603050405020304" charset="0"/>
                <a:cs typeface="Times New Roman" panose="02020603050405020304" charset="0"/>
                <a:sym typeface="+mn-ea"/>
              </a:rPr>
              <a:t>position</a:t>
            </a:r>
            <a:r>
              <a:rPr lang="zh-CN" altLang="en-US" sz="2400">
                <a:latin typeface="Times New Roman" panose="02020603050405020304" charset="0"/>
                <a:cs typeface="Times New Roman" panose="02020603050405020304" charset="0"/>
                <a:sym typeface="+mn-ea"/>
              </a:rPr>
              <a:t> slightly.</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1040130" y="1371600"/>
            <a:ext cx="609600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From his </a:t>
            </a:r>
            <a:r>
              <a:rPr lang="zh-CN" altLang="en-US" sz="2400">
                <a:solidFill>
                  <a:srgbClr val="C00000"/>
                </a:solidFill>
                <a:latin typeface="Times New Roman" panose="02020603050405020304" charset="0"/>
                <a:cs typeface="Times New Roman" panose="02020603050405020304" charset="0"/>
                <a:sym typeface="+mn-ea"/>
              </a:rPr>
              <a:t>position</a:t>
            </a:r>
            <a:r>
              <a:rPr lang="zh-CN" altLang="en-US" sz="2400">
                <a:latin typeface="Times New Roman" panose="02020603050405020304" charset="0"/>
                <a:cs typeface="Times New Roman" panose="02020603050405020304" charset="0"/>
                <a:sym typeface="+mn-ea"/>
              </a:rPr>
              <a:t> on the cliff top, he had a good view of the harbour. </a:t>
            </a:r>
            <a:endParaRPr lang="zh-CN" altLang="en-US" sz="2400">
              <a:latin typeface="Times New Roman" panose="02020603050405020304" charset="0"/>
              <a:cs typeface="Times New Roman" panose="02020603050405020304" charset="0"/>
              <a:sym typeface="+mn-ea"/>
            </a:endParaRPr>
          </a:p>
        </p:txBody>
      </p:sp>
      <p:pic>
        <p:nvPicPr>
          <p:cNvPr id="20" name="图片 19"/>
          <p:cNvPicPr>
            <a:picLocks noChangeAspect="1"/>
          </p:cNvPicPr>
          <p:nvPr>
            <p:custDataLst>
              <p:tags r:id="rId8"/>
            </p:custDataLst>
          </p:nvPr>
        </p:nvPicPr>
        <p:blipFill>
          <a:blip r:embed="rId9"/>
          <a:stretch>
            <a:fillRect/>
          </a:stretch>
        </p:blipFill>
        <p:spPr>
          <a:xfrm>
            <a:off x="7509510" y="1042035"/>
            <a:ext cx="3710305" cy="2846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to="" calcmode="lin" valueType="num">
                                      <p:cBhvr>
                                        <p:cTn id="17"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5" grpId="0"/>
      <p:bldP spid="15" grpId="1"/>
      <p:bldP spid="14" grpId="0"/>
      <p:bldP spid="1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843915" y="3057525"/>
            <a:ext cx="10627360"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 </a:t>
            </a:r>
            <a:r>
              <a:rPr lang="en-US" altLang="zh-CN" sz="2400" b="1">
                <a:solidFill>
                  <a:srgbClr val="C00000"/>
                </a:solidFill>
                <a:latin typeface="Times New Roman" panose="02020603050405020304" charset="0"/>
                <a:cs typeface="Times New Roman" panose="02020603050405020304" charset="0"/>
                <a:sym typeface="+mn-ea"/>
              </a:rPr>
              <a:t>conquer oneself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征服自己</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这让他有了完成比赛的强烈愿望，并感受到</a:t>
            </a:r>
            <a:r>
              <a:rPr lang="zh-CN" altLang="en-US" sz="2400">
                <a:solidFill>
                  <a:srgbClr val="C00000"/>
                </a:solidFill>
                <a:latin typeface="Times New Roman" panose="02020603050405020304" charset="0"/>
                <a:cs typeface="Times New Roman" panose="02020603050405020304" charset="0"/>
                <a:sym typeface="+mn-ea"/>
              </a:rPr>
              <a:t>征服自己</a:t>
            </a:r>
            <a:r>
              <a:rPr lang="zh-CN" altLang="en-US" sz="2400">
                <a:latin typeface="Times New Roman" panose="02020603050405020304" charset="0"/>
                <a:cs typeface="Times New Roman" panose="02020603050405020304" charset="0"/>
                <a:sym typeface="+mn-ea"/>
              </a:rPr>
              <a:t>的纯粹喜悦。</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9" name="文本框 8"/>
          <p:cNvSpPr txBox="1"/>
          <p:nvPr/>
        </p:nvSpPr>
        <p:spPr>
          <a:xfrm>
            <a:off x="2080895" y="389255"/>
            <a:ext cx="6096000" cy="368300"/>
          </a:xfrm>
          <a:prstGeom prst="rect">
            <a:avLst/>
          </a:prstGeom>
          <a:noFill/>
        </p:spPr>
        <p:txBody>
          <a:bodyPr wrap="square" rtlCol="0" anchor="t">
            <a:spAutoFit/>
          </a:bodyPr>
          <a:p>
            <a:r>
              <a:rPr lang="zh-CN" altLang="en-US"/>
              <a:t>conquer	/ˈkɒŋkə(r)/	vt.占领;征服;控制</a:t>
            </a:r>
            <a:endParaRPr lang="zh-CN" altLang="en-US"/>
          </a:p>
        </p:txBody>
      </p:sp>
      <p:sp>
        <p:nvSpPr>
          <p:cNvPr id="11" name="文本框 10"/>
          <p:cNvSpPr txBox="1"/>
          <p:nvPr/>
        </p:nvSpPr>
        <p:spPr>
          <a:xfrm>
            <a:off x="843915" y="781050"/>
            <a:ext cx="787971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conquering heroes</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凯旋的英雄</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队员像</a:t>
            </a:r>
            <a:r>
              <a:rPr lang="zh-CN" altLang="en-US" sz="2400">
                <a:solidFill>
                  <a:srgbClr val="C00000"/>
                </a:solidFill>
                <a:latin typeface="Times New Roman" panose="02020603050405020304" charset="0"/>
                <a:cs typeface="Times New Roman" panose="02020603050405020304" charset="0"/>
                <a:sym typeface="+mn-ea"/>
              </a:rPr>
              <a:t>凯旋而归的英雄</a:t>
            </a:r>
            <a:r>
              <a:rPr lang="zh-CN" altLang="en-US" sz="2400">
                <a:latin typeface="Times New Roman" panose="02020603050405020304" charset="0"/>
                <a:cs typeface="Times New Roman" panose="02020603050405020304" charset="0"/>
                <a:sym typeface="+mn-ea"/>
              </a:rPr>
              <a:t>一样受到了人们的欢迎。</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843915" y="1979930"/>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conquer a fear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克服恐惧</a:t>
            </a:r>
            <a:endParaRPr lang="en-US" altLang="zh-CN" sz="2400" b="1">
              <a:solidFill>
                <a:srgbClr val="C00000"/>
              </a:solidFill>
              <a:latin typeface="Times New Roman" panose="02020603050405020304" charset="0"/>
              <a:cs typeface="Times New Roman" panose="02020603050405020304" charset="0"/>
              <a:sym typeface="+mn-ea"/>
            </a:endParaRPr>
          </a:p>
          <a:p>
            <a:r>
              <a:rPr lang="zh-CN" altLang="en-US" sz="2400">
                <a:solidFill>
                  <a:srgbClr val="C00000"/>
                </a:solidFill>
                <a:latin typeface="Times New Roman" panose="02020603050405020304" charset="0"/>
                <a:cs typeface="Times New Roman" panose="02020603050405020304" charset="0"/>
                <a:sym typeface="+mn-ea"/>
              </a:rPr>
              <a:t>克服恐惧</a:t>
            </a:r>
            <a:r>
              <a:rPr lang="zh-CN" altLang="en-US" sz="2400">
                <a:latin typeface="Times New Roman" panose="02020603050405020304" charset="0"/>
                <a:cs typeface="Times New Roman" panose="02020603050405020304" charset="0"/>
                <a:sym typeface="+mn-ea"/>
              </a:rPr>
              <a:t>的唯一方法是正视恐惧。</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843915" y="1612900"/>
            <a:ext cx="787971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team members were greeted like</a:t>
            </a:r>
            <a:r>
              <a:rPr lang="zh-CN" altLang="en-US" sz="2400">
                <a:solidFill>
                  <a:srgbClr val="C00000"/>
                </a:solidFill>
                <a:latin typeface="Times New Roman" panose="02020603050405020304" charset="0"/>
                <a:cs typeface="Times New Roman" panose="02020603050405020304" charset="0"/>
                <a:sym typeface="+mn-ea"/>
              </a:rPr>
              <a:t> conquering heroes</a:t>
            </a:r>
            <a:r>
              <a:rPr lang="zh-CN" altLang="en-US" sz="2400">
                <a:latin typeface="Times New Roman" panose="02020603050405020304" charset="0"/>
                <a:cs typeface="Times New Roman" panose="02020603050405020304" charset="0"/>
                <a:sym typeface="+mn-ea"/>
              </a:rPr>
              <a:t> . </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843915" y="273812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only way to </a:t>
            </a:r>
            <a:r>
              <a:rPr lang="zh-CN" altLang="en-US" sz="2400">
                <a:solidFill>
                  <a:srgbClr val="C00000"/>
                </a:solidFill>
                <a:latin typeface="Times New Roman" panose="02020603050405020304" charset="0"/>
                <a:cs typeface="Times New Roman" panose="02020603050405020304" charset="0"/>
                <a:sym typeface="+mn-ea"/>
              </a:rPr>
              <a:t>conquer a fear</a:t>
            </a:r>
            <a:r>
              <a:rPr lang="zh-CN" altLang="en-US" sz="2400">
                <a:latin typeface="Times New Roman" panose="02020603050405020304" charset="0"/>
                <a:cs typeface="Times New Roman" panose="02020603050405020304" charset="0"/>
                <a:sym typeface="+mn-ea"/>
              </a:rPr>
              <a:t> is to face it.</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713740" y="3863340"/>
            <a:ext cx="7748270"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It empowered him to have a intense desire to finish the competition and feel the sheer exhilaration of </a:t>
            </a:r>
            <a:r>
              <a:rPr lang="zh-CN" altLang="en-US" sz="2400">
                <a:solidFill>
                  <a:srgbClr val="C00000"/>
                </a:solidFill>
                <a:latin typeface="Times New Roman" panose="02020603050405020304" charset="0"/>
                <a:cs typeface="Times New Roman" panose="02020603050405020304" charset="0"/>
                <a:sym typeface="+mn-ea"/>
              </a:rPr>
              <a:t>conquering himself</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pic>
        <p:nvPicPr>
          <p:cNvPr id="16" name="图片 15"/>
          <p:cNvPicPr>
            <a:picLocks noChangeAspect="1"/>
          </p:cNvPicPr>
          <p:nvPr>
            <p:custDataLst>
              <p:tags r:id="rId6"/>
            </p:custDataLst>
          </p:nvPr>
        </p:nvPicPr>
        <p:blipFill>
          <a:blip r:embed="rId7"/>
          <a:stretch>
            <a:fillRect/>
          </a:stretch>
        </p:blipFill>
        <p:spPr>
          <a:xfrm>
            <a:off x="7988300" y="781050"/>
            <a:ext cx="3482340" cy="2486660"/>
          </a:xfrm>
          <a:prstGeom prst="rect">
            <a:avLst/>
          </a:prstGeom>
        </p:spPr>
      </p:pic>
      <p:pic>
        <p:nvPicPr>
          <p:cNvPr id="20" name="图片 19"/>
          <p:cNvPicPr>
            <a:picLocks noChangeAspect="1"/>
          </p:cNvPicPr>
          <p:nvPr>
            <p:custDataLst>
              <p:tags r:id="rId8"/>
            </p:custDataLst>
          </p:nvPr>
        </p:nvPicPr>
        <p:blipFill>
          <a:blip r:embed="rId9"/>
          <a:stretch>
            <a:fillRect/>
          </a:stretch>
        </p:blipFill>
        <p:spPr>
          <a:xfrm>
            <a:off x="8176895" y="3970655"/>
            <a:ext cx="2499360" cy="2105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7080" cy="729615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1039918" y="6136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24511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05435"/>
            <a:ext cx="6096000" cy="368300"/>
          </a:xfrm>
          <a:prstGeom prst="rect">
            <a:avLst/>
          </a:prstGeom>
          <a:noFill/>
        </p:spPr>
        <p:txBody>
          <a:bodyPr wrap="square" rtlCol="0" anchor="t">
            <a:spAutoFit/>
          </a:bodyPr>
          <a:p>
            <a:r>
              <a:rPr lang="zh-CN" altLang="en-US"/>
              <a:t>eager	/ˈi:gə(r)/	adj.热切的;渴望的</a:t>
            </a:r>
            <a:endParaRPr lang="zh-CN" altLang="en-US"/>
          </a:p>
        </p:txBody>
      </p:sp>
      <p:sp>
        <p:nvSpPr>
          <p:cNvPr id="9" name="文本框 8"/>
          <p:cNvSpPr txBox="1"/>
          <p:nvPr/>
        </p:nvSpPr>
        <p:spPr>
          <a:xfrm>
            <a:off x="808355" y="1042035"/>
            <a:ext cx="9716135" cy="341503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阿蒂对周围</a:t>
            </a:r>
            <a:r>
              <a:rPr lang="zh-CN" altLang="en-US" sz="2400">
                <a:solidFill>
                  <a:srgbClr val="C00000"/>
                </a:solidFill>
                <a:latin typeface="Times New Roman" panose="02020603050405020304" charset="0"/>
                <a:cs typeface="Times New Roman" panose="02020603050405020304" charset="0"/>
                <a:sym typeface="+mn-ea"/>
              </a:rPr>
              <a:t>满脸热切</a:t>
            </a:r>
            <a:r>
              <a:rPr lang="zh-CN" altLang="en-US" sz="2400">
                <a:latin typeface="Times New Roman" panose="02020603050405020304" charset="0"/>
                <a:cs typeface="Times New Roman" panose="02020603050405020304" charset="0"/>
                <a:sym typeface="+mn-ea"/>
              </a:rPr>
              <a:t>的人们报以冷笑。</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2. </a:t>
            </a:r>
            <a:r>
              <a:rPr lang="zh-CN" altLang="en-US" sz="2400">
                <a:latin typeface="Times New Roman" panose="02020603050405020304" charset="0"/>
                <a:cs typeface="Times New Roman" panose="02020603050405020304" charset="0"/>
                <a:sym typeface="+mn-ea"/>
              </a:rPr>
              <a:t>“那么你认为会发生什么事呢？” 他</a:t>
            </a:r>
            <a:r>
              <a:rPr lang="zh-CN" altLang="en-US" sz="2400">
                <a:solidFill>
                  <a:srgbClr val="C00000"/>
                </a:solidFill>
                <a:latin typeface="Times New Roman" panose="02020603050405020304" charset="0"/>
                <a:cs typeface="Times New Roman" panose="02020603050405020304" charset="0"/>
                <a:sym typeface="+mn-ea"/>
              </a:rPr>
              <a:t>热切地</a:t>
            </a:r>
            <a:r>
              <a:rPr lang="zh-CN" altLang="en-US" sz="2400">
                <a:latin typeface="Times New Roman" panose="02020603050405020304" charset="0"/>
                <a:cs typeface="Times New Roman" panose="02020603050405020304" charset="0"/>
                <a:sym typeface="+mn-ea"/>
              </a:rPr>
              <a:t>问道。</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3.</a:t>
            </a:r>
            <a:r>
              <a:rPr lang="en-US" altLang="zh-CN" sz="2400" b="1">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with eagerness</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激动地</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她</a:t>
            </a:r>
            <a:r>
              <a:rPr lang="zh-CN" altLang="en-US" sz="2400">
                <a:solidFill>
                  <a:srgbClr val="C00000"/>
                </a:solidFill>
                <a:latin typeface="Times New Roman" panose="02020603050405020304" charset="0"/>
                <a:cs typeface="Times New Roman" panose="02020603050405020304" charset="0"/>
                <a:sym typeface="+mn-ea"/>
              </a:rPr>
              <a:t>激动地</a:t>
            </a:r>
            <a:r>
              <a:rPr lang="zh-CN" altLang="en-US" sz="2400">
                <a:latin typeface="Times New Roman" panose="02020603050405020304" charset="0"/>
                <a:cs typeface="Times New Roman" panose="02020603050405020304" charset="0"/>
                <a:sym typeface="+mn-ea"/>
              </a:rPr>
              <a:t>气喘吁吁，狄肯也和她一样激动。</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 </a:t>
            </a:r>
            <a:r>
              <a:rPr lang="en-US" altLang="zh-CN" sz="2400" b="1">
                <a:solidFill>
                  <a:srgbClr val="C00000"/>
                </a:solidFill>
                <a:latin typeface="Times New Roman" panose="02020603050405020304" charset="0"/>
                <a:cs typeface="Times New Roman" panose="02020603050405020304" charset="0"/>
              </a:rPr>
              <a:t>be eager to do sth.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渴望</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急于做某事</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040130" y="1428750"/>
            <a:ext cx="774827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Arty sneered at the crowd of </a:t>
            </a:r>
            <a:r>
              <a:rPr lang="zh-CN" altLang="en-US" sz="2400">
                <a:solidFill>
                  <a:srgbClr val="C00000"/>
                </a:solidFill>
                <a:latin typeface="Times New Roman" panose="02020603050405020304" charset="0"/>
                <a:cs typeface="Times New Roman" panose="02020603050405020304" charset="0"/>
                <a:sym typeface="+mn-ea"/>
              </a:rPr>
              <a:t>eager faces</a:t>
            </a:r>
            <a:r>
              <a:rPr lang="zh-CN" altLang="en-US" sz="2400">
                <a:latin typeface="Times New Roman" panose="02020603050405020304" charset="0"/>
                <a:cs typeface="Times New Roman" panose="02020603050405020304" charset="0"/>
                <a:sym typeface="+mn-ea"/>
              </a:rPr>
              <a:t> around him.</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808355" y="2183765"/>
            <a:ext cx="818388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"So what do you think will happen?" he asked </a:t>
            </a:r>
            <a:r>
              <a:rPr lang="zh-CN" altLang="en-US" sz="2400">
                <a:solidFill>
                  <a:srgbClr val="C00000"/>
                </a:solidFill>
                <a:latin typeface="Times New Roman" panose="02020603050405020304" charset="0"/>
                <a:cs typeface="Times New Roman" panose="02020603050405020304" charset="0"/>
                <a:sym typeface="+mn-ea"/>
              </a:rPr>
              <a:t>eagerly</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808355" y="3233420"/>
            <a:ext cx="882078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quite panted </a:t>
            </a:r>
            <a:r>
              <a:rPr lang="zh-CN" altLang="en-US" sz="2400">
                <a:solidFill>
                  <a:srgbClr val="C00000"/>
                </a:solidFill>
                <a:latin typeface="Times New Roman" panose="02020603050405020304" charset="0"/>
                <a:cs typeface="Times New Roman" panose="02020603050405020304" charset="0"/>
                <a:sym typeface="+mn-ea"/>
              </a:rPr>
              <a:t>with eagerness</a:t>
            </a:r>
            <a:r>
              <a:rPr lang="zh-CN" altLang="en-US" sz="2400">
                <a:latin typeface="Times New Roman" panose="02020603050405020304" charset="0"/>
                <a:cs typeface="Times New Roman" panose="02020603050405020304" charset="0"/>
                <a:sym typeface="+mn-ea"/>
              </a:rPr>
              <a:t>, and Dickon was as eager as she was.</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931545" y="4826635"/>
            <a:ext cx="566102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When knowing Wuhan was in need of help, many medical workers </a:t>
            </a:r>
            <a:r>
              <a:rPr lang="en-US" altLang="zh-CN" sz="2400">
                <a:solidFill>
                  <a:srgbClr val="C00000"/>
                </a:solidFill>
                <a:latin typeface="Times New Roman" panose="02020603050405020304" charset="0"/>
                <a:cs typeface="Times New Roman" panose="02020603050405020304" charset="0"/>
                <a:sym typeface="+mn-ea"/>
              </a:rPr>
              <a:t>were eager to go</a:t>
            </a:r>
            <a:r>
              <a:rPr lang="en-US" altLang="zh-CN" sz="2400">
                <a:latin typeface="Times New Roman" panose="02020603050405020304" charset="0"/>
                <a:cs typeface="Times New Roman" panose="02020603050405020304" charset="0"/>
                <a:sym typeface="+mn-ea"/>
              </a:rPr>
              <a:t> to Wuhan at the risk of their lives.</a:t>
            </a:r>
            <a:endParaRPr lang="en-US" altLang="zh-CN" sz="2400">
              <a:latin typeface="Times New Roman" panose="02020603050405020304" charset="0"/>
              <a:cs typeface="Times New Roman" panose="02020603050405020304" charset="0"/>
              <a:sym typeface="+mn-ea"/>
            </a:endParaRPr>
          </a:p>
        </p:txBody>
      </p:sp>
      <p:pic>
        <p:nvPicPr>
          <p:cNvPr id="15" name="图片 14"/>
          <p:cNvPicPr>
            <a:picLocks noChangeAspect="1"/>
          </p:cNvPicPr>
          <p:nvPr>
            <p:custDataLst>
              <p:tags r:id="rId6"/>
            </p:custDataLst>
          </p:nvPr>
        </p:nvPicPr>
        <p:blipFill>
          <a:blip r:embed="rId7"/>
          <a:stretch>
            <a:fillRect/>
          </a:stretch>
        </p:blipFill>
        <p:spPr>
          <a:xfrm>
            <a:off x="6809105" y="3636010"/>
            <a:ext cx="3574415" cy="2582545"/>
          </a:xfrm>
          <a:prstGeom prst="rect">
            <a:avLst/>
          </a:prstGeom>
        </p:spPr>
      </p:pic>
      <p:sp>
        <p:nvSpPr>
          <p:cNvPr id="16" name="文本框 15"/>
          <p:cNvSpPr txBox="1"/>
          <p:nvPr/>
        </p:nvSpPr>
        <p:spPr>
          <a:xfrm>
            <a:off x="931545" y="4016375"/>
            <a:ext cx="540004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当得知武汉需要援助时，许多医护人员</a:t>
            </a:r>
            <a:r>
              <a:rPr lang="zh-CN" altLang="en-US" sz="2400">
                <a:solidFill>
                  <a:srgbClr val="C00000"/>
                </a:solidFill>
                <a:latin typeface="Times New Roman" panose="02020603050405020304" charset="0"/>
                <a:cs typeface="Times New Roman" panose="02020603050405020304" charset="0"/>
                <a:sym typeface="+mn-ea"/>
              </a:rPr>
              <a:t>热切地</a:t>
            </a:r>
            <a:r>
              <a:rPr lang="zh-CN" altLang="en-US" sz="2400">
                <a:latin typeface="Times New Roman" panose="02020603050405020304" charset="0"/>
                <a:cs typeface="Times New Roman" panose="02020603050405020304" charset="0"/>
                <a:sym typeface="+mn-ea"/>
              </a:rPr>
              <a:t>冒着生命危险前往武汉。</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732578" y="79777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48055"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05435"/>
            <a:ext cx="6096000" cy="398780"/>
          </a:xfrm>
          <a:prstGeom prst="rect">
            <a:avLst/>
          </a:prstGeom>
          <a:noFill/>
        </p:spPr>
        <p:txBody>
          <a:bodyPr wrap="square" rtlCol="0" anchor="t">
            <a:spAutoFit/>
          </a:bodyPr>
          <a:p>
            <a:r>
              <a:rPr lang="zh-CN" altLang="en-US" sz="2000"/>
              <a:t>feast	/fi:st/	n.盛宴;宴会;节日</a:t>
            </a:r>
            <a:endParaRPr lang="zh-CN" altLang="en-US" sz="2000"/>
          </a:p>
        </p:txBody>
      </p:sp>
      <p:sp>
        <p:nvSpPr>
          <p:cNvPr id="9" name="文本框 8"/>
          <p:cNvSpPr txBox="1"/>
          <p:nvPr/>
        </p:nvSpPr>
        <p:spPr>
          <a:xfrm>
            <a:off x="861060" y="2980690"/>
            <a:ext cx="6202680" cy="156845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 a feast of eyes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视觉盛宴</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山上到山下，人文景观与大自然景</a:t>
            </a:r>
            <a:r>
              <a:rPr lang="zh-CN" altLang="en-US" sz="2400">
                <a:solidFill>
                  <a:srgbClr val="C00000"/>
                </a:solidFill>
                <a:latin typeface="Times New Roman" panose="02020603050405020304" charset="0"/>
                <a:cs typeface="Times New Roman" panose="02020603050405020304" charset="0"/>
                <a:sym typeface="+mn-ea"/>
              </a:rPr>
              <a:t>观融为一体</a:t>
            </a:r>
            <a:r>
              <a:rPr lang="zh-CN" altLang="en-US" sz="2400">
                <a:latin typeface="Times New Roman" panose="02020603050405020304" charset="0"/>
                <a:cs typeface="Times New Roman" panose="02020603050405020304" charset="0"/>
                <a:sym typeface="+mn-ea"/>
              </a:rPr>
              <a:t>，既可以登高远望，又可林中寻幽。</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pic>
        <p:nvPicPr>
          <p:cNvPr id="11" name="图片 10"/>
          <p:cNvPicPr>
            <a:picLocks noChangeAspect="1"/>
          </p:cNvPicPr>
          <p:nvPr/>
        </p:nvPicPr>
        <p:blipFill>
          <a:blip r:embed="rId6"/>
          <a:stretch>
            <a:fillRect/>
          </a:stretch>
        </p:blipFill>
        <p:spPr>
          <a:xfrm>
            <a:off x="7176135" y="3171825"/>
            <a:ext cx="4140200" cy="2757170"/>
          </a:xfrm>
          <a:prstGeom prst="rect">
            <a:avLst/>
          </a:prstGeom>
        </p:spPr>
      </p:pic>
      <p:sp>
        <p:nvSpPr>
          <p:cNvPr id="16" name="文本框 15"/>
          <p:cNvSpPr txBox="1"/>
          <p:nvPr>
            <p:custDataLst>
              <p:tags r:id="rId7"/>
            </p:custDataLst>
          </p:nvPr>
        </p:nvSpPr>
        <p:spPr>
          <a:xfrm>
            <a:off x="732790" y="869315"/>
            <a:ext cx="989520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rPr>
              <a:t>a feast of culture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文化盛宴</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我相信这将是一场</a:t>
            </a:r>
            <a:r>
              <a:rPr lang="zh-CN" altLang="en-US" sz="2400">
                <a:solidFill>
                  <a:srgbClr val="C00000"/>
                </a:solidFill>
                <a:latin typeface="Times New Roman" panose="02020603050405020304" charset="0"/>
                <a:cs typeface="Times New Roman" panose="02020603050405020304" charset="0"/>
              </a:rPr>
              <a:t>文化的盛宴</a:t>
            </a:r>
            <a:r>
              <a:rPr lang="zh-CN" altLang="en-US" sz="2400">
                <a:latin typeface="Times New Roman" panose="02020603050405020304" charset="0"/>
                <a:cs typeface="Times New Roman" panose="02020603050405020304" charset="0"/>
              </a:rPr>
              <a:t>，我真诚地希望你能记录下这场难忘的演出，并与我分享你的成就!</a:t>
            </a:r>
            <a:r>
              <a:rPr lang="en-US" altLang="zh-CN" sz="2000" b="1">
                <a:solidFill>
                  <a:schemeClr val="accent4">
                    <a:lumMod val="75000"/>
                  </a:schemeClr>
                </a:solidFill>
                <a:latin typeface="Times New Roman" panose="02020603050405020304" charset="0"/>
                <a:cs typeface="Times New Roman" panose="02020603050405020304" charset="0"/>
              </a:rPr>
              <a:t>(</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应用文之</a:t>
            </a:r>
            <a:r>
              <a:rPr lang="zh-CN" altLang="en-US" sz="2000" b="1">
                <a:solidFill>
                  <a:schemeClr val="accent4">
                    <a:lumMod val="75000"/>
                  </a:schemeClr>
                </a:solidFill>
                <a:latin typeface="Times New Roman" panose="02020603050405020304" charset="0"/>
                <a:cs typeface="Times New Roman" panose="02020603050405020304" charset="0"/>
                <a:sym typeface="+mn-ea"/>
              </a:rPr>
              <a:t>为”中文日”班级庆祝活动提建议</a:t>
            </a:r>
            <a:r>
              <a:rPr lang="en-US" altLang="zh-CN" sz="2000" b="1">
                <a:solidFill>
                  <a:schemeClr val="accent4">
                    <a:lumMod val="75000"/>
                  </a:schemeClr>
                </a:solidFill>
                <a:latin typeface="Times New Roman" panose="02020603050405020304" charset="0"/>
                <a:cs typeface="Times New Roman" panose="02020603050405020304" charset="0"/>
              </a:rPr>
              <a:t>)</a:t>
            </a:r>
            <a:endParaRPr lang="en-US" altLang="zh-CN" sz="2000" b="1">
              <a:solidFill>
                <a:schemeClr val="accent4">
                  <a:lumMod val="75000"/>
                </a:schemeClr>
              </a:solidFill>
              <a:latin typeface="Times New Roman" panose="02020603050405020304" charset="0"/>
              <a:cs typeface="Times New Roman" panose="02020603050405020304" charset="0"/>
            </a:endParaRPr>
          </a:p>
        </p:txBody>
      </p:sp>
      <p:sp>
        <p:nvSpPr>
          <p:cNvPr id="20" name="文本框 19"/>
          <p:cNvSpPr txBox="1"/>
          <p:nvPr/>
        </p:nvSpPr>
        <p:spPr>
          <a:xfrm>
            <a:off x="732790" y="2052955"/>
            <a:ext cx="1008316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I am sure this will be</a:t>
            </a:r>
            <a:r>
              <a:rPr lang="zh-CN" altLang="en-US" sz="2400">
                <a:solidFill>
                  <a:srgbClr val="C00000"/>
                </a:solidFill>
                <a:latin typeface="Times New Roman" panose="02020603050405020304" charset="0"/>
                <a:cs typeface="Times New Roman" panose="02020603050405020304" charset="0"/>
              </a:rPr>
              <a:t> a feast of culture</a:t>
            </a:r>
            <a:r>
              <a:rPr lang="zh-CN" altLang="en-US" sz="2400">
                <a:latin typeface="Times New Roman" panose="02020603050405020304" charset="0"/>
                <a:cs typeface="Times New Roman" panose="02020603050405020304" charset="0"/>
              </a:rPr>
              <a:t> and I sincerely hope you could record this unforgettable show and share your achievement with me!</a:t>
            </a:r>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861060" y="4326890"/>
            <a:ext cx="6096000"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scenic spots and historical sites can be </a:t>
            </a:r>
            <a:r>
              <a:rPr lang="zh-CN" altLang="en-US" sz="2400">
                <a:solidFill>
                  <a:srgbClr val="C00000"/>
                </a:solidFill>
                <a:latin typeface="Times New Roman" panose="02020603050405020304" charset="0"/>
                <a:cs typeface="Times New Roman" panose="02020603050405020304" charset="0"/>
                <a:sym typeface="+mn-ea"/>
              </a:rPr>
              <a:t>a feast of eyes</a:t>
            </a:r>
            <a:r>
              <a:rPr lang="zh-CN" altLang="en-US" sz="2400">
                <a:latin typeface="Times New Roman" panose="02020603050405020304" charset="0"/>
                <a:cs typeface="Times New Roman" panose="02020603050405020304" charset="0"/>
                <a:sym typeface="+mn-ea"/>
              </a:rPr>
              <a:t>, from the foot to the top, nature landscape and cultural</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landscape merged well from every angle.</a:t>
            </a:r>
            <a:endParaRPr lang="zh-CN" alt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2" grpId="0"/>
      <p:bldP spid="1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385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206625" y="389255"/>
            <a:ext cx="6096000" cy="398780"/>
          </a:xfrm>
          <a:prstGeom prst="rect">
            <a:avLst/>
          </a:prstGeom>
          <a:noFill/>
        </p:spPr>
        <p:txBody>
          <a:bodyPr wrap="square" rtlCol="0" anchor="t">
            <a:spAutoFit/>
          </a:bodyPr>
          <a:p>
            <a:r>
              <a:rPr lang="zh-CN" altLang="en-US" sz="2000"/>
              <a:t>roll	/rəʊl/	vi.(使)翻滚;(使)滚动</a:t>
            </a:r>
            <a:endParaRPr lang="zh-CN" altLang="en-US" sz="2000"/>
          </a:p>
        </p:txBody>
      </p:sp>
      <p:sp>
        <p:nvSpPr>
          <p:cNvPr id="9" name="文本框 8"/>
          <p:cNvSpPr txBox="1"/>
          <p:nvPr/>
        </p:nvSpPr>
        <p:spPr>
          <a:xfrm>
            <a:off x="795020" y="4311015"/>
            <a:ext cx="9119870" cy="138366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4. </a:t>
            </a:r>
            <a:r>
              <a:rPr lang="en-US" altLang="zh-CN" sz="2400" b="1">
                <a:solidFill>
                  <a:srgbClr val="C00000"/>
                </a:solidFill>
                <a:latin typeface="Times New Roman" panose="02020603050405020304" charset="0"/>
                <a:cs typeface="Times New Roman" panose="02020603050405020304" charset="0"/>
              </a:rPr>
              <a:t>roll over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翻身</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她</a:t>
            </a:r>
            <a:r>
              <a:rPr lang="zh-CN" altLang="en-US" sz="2400">
                <a:solidFill>
                  <a:srgbClr val="C00000"/>
                </a:solidFill>
                <a:latin typeface="Times New Roman" panose="02020603050405020304" charset="0"/>
                <a:cs typeface="Times New Roman" panose="02020603050405020304" charset="0"/>
                <a:sym typeface="+mn-ea"/>
              </a:rPr>
              <a:t>翻了个身</a:t>
            </a:r>
            <a:r>
              <a:rPr lang="zh-CN" altLang="en-US" sz="2400">
                <a:latin typeface="Times New Roman" panose="02020603050405020304" charset="0"/>
                <a:cs typeface="Times New Roman" panose="02020603050405020304" charset="0"/>
                <a:sym typeface="+mn-ea"/>
              </a:rPr>
              <a:t>，让太阳把她的背晒黑点。</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zh-CN" altLang="en-US"/>
          </a:p>
          <a:p>
            <a:endParaRPr lang="zh-CN" altLang="en-US"/>
          </a:p>
        </p:txBody>
      </p:sp>
      <p:sp>
        <p:nvSpPr>
          <p:cNvPr id="11" name="文本框 10"/>
          <p:cNvSpPr txBox="1"/>
          <p:nvPr/>
        </p:nvSpPr>
        <p:spPr>
          <a:xfrm>
            <a:off x="5617210" y="78803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那些小猫在阳光下</a:t>
            </a:r>
            <a:r>
              <a:rPr lang="zh-CN" altLang="en-US" sz="2400">
                <a:solidFill>
                  <a:srgbClr val="C00000"/>
                </a:solidFill>
                <a:latin typeface="Times New Roman" panose="02020603050405020304" charset="0"/>
                <a:cs typeface="Times New Roman" panose="02020603050405020304" charset="0"/>
                <a:sym typeface="+mn-ea"/>
              </a:rPr>
              <a:t>嬉戏打滚</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5809615" y="184658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a:t>
            </a:r>
            <a:r>
              <a:rPr lang="zh-CN" altLang="en-US" sz="2400">
                <a:latin typeface="Times New Roman" panose="02020603050405020304" charset="0"/>
                <a:cs typeface="Times New Roman" panose="02020603050405020304" charset="0"/>
                <a:sym typeface="+mn-ea"/>
              </a:rPr>
              <a:t>我们注视着</a:t>
            </a:r>
            <a:r>
              <a:rPr lang="zh-CN" altLang="en-US" sz="2400">
                <a:solidFill>
                  <a:srgbClr val="C00000"/>
                </a:solidFill>
                <a:latin typeface="Times New Roman" panose="02020603050405020304" charset="0"/>
                <a:cs typeface="Times New Roman" panose="02020603050405020304" charset="0"/>
                <a:sym typeface="+mn-ea"/>
              </a:rPr>
              <a:t>波浪涌向海滩</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795020" y="2905125"/>
            <a:ext cx="737171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a:t>
            </a:r>
            <a:r>
              <a:rPr lang="en-US" altLang="zh-CN" sz="2400" b="1">
                <a:solidFill>
                  <a:srgbClr val="C00000"/>
                </a:solidFill>
                <a:latin typeface="Times New Roman" panose="02020603050405020304" charset="0"/>
                <a:cs typeface="Times New Roman" panose="02020603050405020304" charset="0"/>
                <a:sym typeface="+mn-ea"/>
              </a:rPr>
              <a:t>roll one’s eyes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翻白眼</a:t>
            </a:r>
            <a:endParaRPr lang="en-US" altLang="zh-CN"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她</a:t>
            </a:r>
            <a:r>
              <a:rPr lang="zh-CN" altLang="en-US" sz="2400">
                <a:solidFill>
                  <a:srgbClr val="C00000"/>
                </a:solidFill>
                <a:latin typeface="Times New Roman" panose="02020603050405020304" charset="0"/>
                <a:cs typeface="Times New Roman" panose="02020603050405020304" charset="0"/>
                <a:sym typeface="+mn-ea"/>
              </a:rPr>
              <a:t>翻着白眼</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795020" y="538861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5. </a:t>
            </a:r>
            <a:r>
              <a:rPr lang="zh-CN" altLang="en-US" sz="2400">
                <a:latin typeface="Times New Roman" panose="02020603050405020304" charset="0"/>
                <a:cs typeface="Times New Roman" panose="02020603050405020304" charset="0"/>
                <a:sym typeface="+mn-ea"/>
              </a:rPr>
              <a:t>薄雾从海上</a:t>
            </a:r>
            <a:r>
              <a:rPr lang="zh-CN" altLang="en-US" sz="2400">
                <a:solidFill>
                  <a:srgbClr val="C00000"/>
                </a:solidFill>
                <a:latin typeface="Times New Roman" panose="02020603050405020304" charset="0"/>
                <a:cs typeface="Times New Roman" panose="02020603050405020304" charset="0"/>
                <a:sym typeface="+mn-ea"/>
              </a:rPr>
              <a:t>涌来</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zh-CN" altLang="en-US" sz="2400">
              <a:latin typeface="Times New Roman" panose="02020603050405020304" charset="0"/>
              <a:cs typeface="Times New Roman" panose="02020603050405020304" charset="0"/>
              <a:sym typeface="+mn-ea"/>
            </a:endParaRPr>
          </a:p>
        </p:txBody>
      </p:sp>
      <p:pic>
        <p:nvPicPr>
          <p:cNvPr id="15" name="图片 14"/>
          <p:cNvPicPr>
            <a:picLocks noChangeAspect="1"/>
          </p:cNvPicPr>
          <p:nvPr>
            <p:custDataLst>
              <p:tags r:id="rId6"/>
            </p:custDataLst>
          </p:nvPr>
        </p:nvPicPr>
        <p:blipFill>
          <a:blip r:embed="rId7"/>
          <a:stretch>
            <a:fillRect/>
          </a:stretch>
        </p:blipFill>
        <p:spPr>
          <a:xfrm>
            <a:off x="7340600" y="3282950"/>
            <a:ext cx="4029710" cy="2781300"/>
          </a:xfrm>
          <a:prstGeom prst="rect">
            <a:avLst/>
          </a:prstGeom>
        </p:spPr>
      </p:pic>
      <p:pic>
        <p:nvPicPr>
          <p:cNvPr id="107" name="图片 106"/>
          <p:cNvPicPr/>
          <p:nvPr/>
        </p:nvPicPr>
        <p:blipFill>
          <a:blip r:embed="rId8"/>
          <a:stretch>
            <a:fillRect/>
          </a:stretch>
        </p:blipFill>
        <p:spPr>
          <a:xfrm>
            <a:off x="1175385" y="788035"/>
            <a:ext cx="4109085" cy="2088515"/>
          </a:xfrm>
          <a:prstGeom prst="rect">
            <a:avLst/>
          </a:prstGeom>
          <a:noFill/>
          <a:ln w="9525">
            <a:noFill/>
          </a:ln>
        </p:spPr>
      </p:pic>
      <p:sp>
        <p:nvSpPr>
          <p:cNvPr id="16" name="文本框 15"/>
          <p:cNvSpPr txBox="1"/>
          <p:nvPr/>
        </p:nvSpPr>
        <p:spPr>
          <a:xfrm>
            <a:off x="5473700" y="138620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kittens were </a:t>
            </a:r>
            <a:r>
              <a:rPr lang="zh-CN" altLang="en-US" sz="2400">
                <a:solidFill>
                  <a:srgbClr val="C00000"/>
                </a:solidFill>
                <a:latin typeface="Times New Roman" panose="02020603050405020304" charset="0"/>
                <a:cs typeface="Times New Roman" panose="02020603050405020304" charset="0"/>
                <a:sym typeface="+mn-ea"/>
              </a:rPr>
              <a:t>enjoying a roll</a:t>
            </a:r>
            <a:r>
              <a:rPr lang="zh-CN" altLang="en-US" sz="2400">
                <a:latin typeface="Times New Roman" panose="02020603050405020304" charset="0"/>
                <a:cs typeface="Times New Roman" panose="02020603050405020304" charset="0"/>
                <a:sym typeface="+mn-ea"/>
              </a:rPr>
              <a:t> in the sunshine. </a:t>
            </a:r>
            <a:endParaRPr lang="zh-CN" altLang="en-US" sz="2400">
              <a:latin typeface="Times New Roman" panose="02020603050405020304" charset="0"/>
              <a:cs typeface="Times New Roman" panose="02020603050405020304" charset="0"/>
              <a:sym typeface="+mn-ea"/>
            </a:endParaRPr>
          </a:p>
        </p:txBody>
      </p:sp>
      <p:sp>
        <p:nvSpPr>
          <p:cNvPr id="20" name="文本框 19"/>
          <p:cNvSpPr txBox="1"/>
          <p:nvPr/>
        </p:nvSpPr>
        <p:spPr>
          <a:xfrm>
            <a:off x="5504815" y="240030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We watched</a:t>
            </a:r>
            <a:r>
              <a:rPr lang="zh-CN" altLang="en-US" sz="2400">
                <a:solidFill>
                  <a:srgbClr val="C00000"/>
                </a:solidFill>
                <a:latin typeface="Times New Roman" panose="02020603050405020304" charset="0"/>
                <a:cs typeface="Times New Roman" panose="02020603050405020304" charset="0"/>
                <a:sym typeface="+mn-ea"/>
              </a:rPr>
              <a:t> the waves rolling onto the beach</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21" name="文本框 20"/>
          <p:cNvSpPr txBox="1"/>
          <p:nvPr/>
        </p:nvSpPr>
        <p:spPr>
          <a:xfrm>
            <a:off x="795020" y="3617595"/>
            <a:ext cx="609600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a:t>
            </a:r>
            <a:r>
              <a:rPr lang="zh-CN" altLang="en-US" sz="2400">
                <a:solidFill>
                  <a:srgbClr val="C00000"/>
                </a:solidFill>
                <a:latin typeface="Times New Roman" panose="02020603050405020304" charset="0"/>
                <a:cs typeface="Times New Roman" panose="02020603050405020304" charset="0"/>
                <a:sym typeface="+mn-ea"/>
              </a:rPr>
              <a:t>rolled her eyes</a:t>
            </a:r>
            <a:r>
              <a:rPr lang="zh-CN" altLang="en-US" sz="2400">
                <a:latin typeface="Times New Roman" panose="02020603050405020304" charset="0"/>
                <a:cs typeface="Times New Roman" panose="02020603050405020304" charset="0"/>
                <a:sym typeface="+mn-ea"/>
              </a:rPr>
              <a:t> upwards (= to show surprise or disapproval) . </a:t>
            </a:r>
            <a:endParaRPr lang="zh-CN" altLang="en-US" sz="2400">
              <a:latin typeface="Times New Roman" panose="02020603050405020304" charset="0"/>
              <a:cs typeface="Times New Roman" panose="02020603050405020304" charset="0"/>
              <a:sym typeface="+mn-ea"/>
            </a:endParaRPr>
          </a:p>
        </p:txBody>
      </p:sp>
      <p:sp>
        <p:nvSpPr>
          <p:cNvPr id="22" name="文本框 21"/>
          <p:cNvSpPr txBox="1"/>
          <p:nvPr/>
        </p:nvSpPr>
        <p:spPr>
          <a:xfrm>
            <a:off x="795020" y="501078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a:t>
            </a:r>
            <a:r>
              <a:rPr lang="zh-CN" altLang="en-US" sz="2400">
                <a:solidFill>
                  <a:srgbClr val="C00000"/>
                </a:solidFill>
                <a:latin typeface="Times New Roman" panose="02020603050405020304" charset="0"/>
                <a:cs typeface="Times New Roman" panose="02020603050405020304" charset="0"/>
                <a:sym typeface="+mn-ea"/>
              </a:rPr>
              <a:t> rolled over</a:t>
            </a:r>
            <a:r>
              <a:rPr lang="zh-CN" altLang="en-US" sz="2400">
                <a:latin typeface="Times New Roman" panose="02020603050405020304" charset="0"/>
                <a:cs typeface="Times New Roman" panose="02020603050405020304" charset="0"/>
                <a:sym typeface="+mn-ea"/>
              </a:rPr>
              <a:t> to let the sun brown her back. </a:t>
            </a:r>
            <a:endParaRPr lang="zh-CN" altLang="en-US" sz="2400">
              <a:latin typeface="Times New Roman" panose="02020603050405020304" charset="0"/>
              <a:cs typeface="Times New Roman" panose="02020603050405020304" charset="0"/>
              <a:sym typeface="+mn-ea"/>
            </a:endParaRPr>
          </a:p>
        </p:txBody>
      </p:sp>
      <p:sp>
        <p:nvSpPr>
          <p:cNvPr id="23" name="文本框 22"/>
          <p:cNvSpPr txBox="1"/>
          <p:nvPr/>
        </p:nvSpPr>
        <p:spPr>
          <a:xfrm>
            <a:off x="596900" y="575818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Mist was</a:t>
            </a:r>
            <a:r>
              <a:rPr lang="zh-CN" altLang="en-US" sz="2400">
                <a:solidFill>
                  <a:srgbClr val="C00000"/>
                </a:solidFill>
                <a:latin typeface="Times New Roman" panose="02020603050405020304" charset="0"/>
                <a:cs typeface="Times New Roman" panose="02020603050405020304" charset="0"/>
                <a:sym typeface="+mn-ea"/>
              </a:rPr>
              <a:t> rolling in </a:t>
            </a:r>
            <a:r>
              <a:rPr lang="zh-CN" altLang="en-US" sz="2400">
                <a:latin typeface="Times New Roman" panose="02020603050405020304" charset="0"/>
                <a:cs typeface="Times New Roman" panose="02020603050405020304" charset="0"/>
                <a:sym typeface="+mn-ea"/>
              </a:rPr>
              <a:t>from the sea. </a:t>
            </a:r>
            <a:endParaRPr lang="zh-CN" alt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to="" calcmode="lin" valueType="num">
                                      <p:cBhvr>
                                        <p:cTn id="12" dur="1" fill="hold"/>
                                        <p:tgtEl>
                                          <p:spTgt spid="2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to="" calcmode="lin" valueType="num">
                                      <p:cBhvr>
                                        <p:cTn id="22" dur="1" fill="hold"/>
                                        <p:tgtEl>
                                          <p:spTgt spid="22"/>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to="" calcmode="lin" valueType="num">
                                      <p:cBhvr>
                                        <p:cTn id="27"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p:bldP spid="20" grpId="1"/>
      <p:bldP spid="21" grpId="0"/>
      <p:bldP spid="21" grpId="1"/>
      <p:bldP spid="22" grpId="0"/>
      <p:bldP spid="22" grpId="1"/>
      <p:bldP spid="23" grpId="0"/>
      <p:bldP spid="2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385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206625" y="389255"/>
            <a:ext cx="6096000" cy="398780"/>
          </a:xfrm>
          <a:prstGeom prst="rect">
            <a:avLst/>
          </a:prstGeom>
          <a:noFill/>
        </p:spPr>
        <p:txBody>
          <a:bodyPr wrap="square" rtlCol="0" anchor="t">
            <a:spAutoFit/>
          </a:bodyPr>
          <a:p>
            <a:r>
              <a:rPr lang="zh-CN" altLang="en-US" sz="2000"/>
              <a:t>roll	/rəʊl/	vi.(使)翻滚;(使)滚动</a:t>
            </a:r>
            <a:endParaRPr lang="zh-CN" altLang="en-US" sz="2000"/>
          </a:p>
        </p:txBody>
      </p:sp>
      <p:sp>
        <p:nvSpPr>
          <p:cNvPr id="9" name="文本框 8"/>
          <p:cNvSpPr txBox="1"/>
          <p:nvPr/>
        </p:nvSpPr>
        <p:spPr>
          <a:xfrm>
            <a:off x="1228090" y="1042035"/>
            <a:ext cx="9119870" cy="2214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6. </a:t>
            </a:r>
            <a:r>
              <a:rPr lang="zh-CN" altLang="en-US" sz="2400">
                <a:latin typeface="Times New Roman" panose="02020603050405020304" charset="0"/>
                <a:cs typeface="Times New Roman" panose="02020603050405020304" charset="0"/>
                <a:sym typeface="+mn-ea"/>
              </a:rPr>
              <a:t>她</a:t>
            </a:r>
            <a:r>
              <a:rPr lang="zh-CN" altLang="en-US" sz="2400">
                <a:solidFill>
                  <a:srgbClr val="C00000"/>
                </a:solidFill>
                <a:latin typeface="Times New Roman" panose="02020603050405020304" charset="0"/>
                <a:cs typeface="Times New Roman" panose="02020603050405020304" charset="0"/>
                <a:sym typeface="+mn-ea"/>
              </a:rPr>
              <a:t>把牛仔裤卷到了</a:t>
            </a:r>
            <a:r>
              <a:rPr lang="zh-CN" altLang="en-US" sz="2400">
                <a:latin typeface="Times New Roman" panose="02020603050405020304" charset="0"/>
                <a:cs typeface="Times New Roman" panose="02020603050405020304" charset="0"/>
                <a:sym typeface="+mn-ea"/>
              </a:rPr>
              <a:t>膝盖处。</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7. </a:t>
            </a:r>
            <a:r>
              <a:rPr lang="zh-CN" altLang="en-US" sz="2400">
                <a:latin typeface="Times New Roman" panose="02020603050405020304" charset="0"/>
                <a:cs typeface="Times New Roman" panose="02020603050405020304" charset="0"/>
                <a:sym typeface="+mn-ea"/>
              </a:rPr>
              <a:t>他</a:t>
            </a:r>
            <a:r>
              <a:rPr lang="zh-CN" altLang="en-US" sz="2400">
                <a:solidFill>
                  <a:srgbClr val="C00000"/>
                </a:solidFill>
                <a:latin typeface="Times New Roman" panose="02020603050405020304" charset="0"/>
                <a:cs typeface="Times New Roman" panose="02020603050405020304" charset="0"/>
                <a:sym typeface="+mn-ea"/>
              </a:rPr>
              <a:t>摇摇晃晃地走</a:t>
            </a:r>
            <a:r>
              <a:rPr lang="zh-CN" altLang="en-US" sz="2400">
                <a:latin typeface="Times New Roman" panose="02020603050405020304" charset="0"/>
                <a:cs typeface="Times New Roman" panose="02020603050405020304" charset="0"/>
                <a:sym typeface="+mn-ea"/>
              </a:rPr>
              <a:t>着。</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8. </a:t>
            </a:r>
            <a:r>
              <a:rPr lang="zh-CN" altLang="en-US" sz="2400">
                <a:latin typeface="Times New Roman" panose="02020603050405020304" charset="0"/>
                <a:cs typeface="Times New Roman" panose="02020603050405020304" charset="0"/>
                <a:sym typeface="+mn-ea"/>
              </a:rPr>
              <a:t>她感到</a:t>
            </a:r>
            <a:r>
              <a:rPr lang="zh-CN" altLang="en-US" sz="2400">
                <a:solidFill>
                  <a:srgbClr val="C00000"/>
                </a:solidFill>
                <a:latin typeface="Times New Roman" panose="02020603050405020304" charset="0"/>
                <a:cs typeface="Times New Roman" panose="02020603050405020304" charset="0"/>
                <a:sym typeface="+mn-ea"/>
              </a:rPr>
              <a:t>眼泪流了下来</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a:p>
        </p:txBody>
      </p:sp>
      <p:sp>
        <p:nvSpPr>
          <p:cNvPr id="11" name="文本框 10"/>
          <p:cNvSpPr txBox="1"/>
          <p:nvPr/>
        </p:nvSpPr>
        <p:spPr>
          <a:xfrm>
            <a:off x="1395095" y="142938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a:t>
            </a:r>
            <a:r>
              <a:rPr lang="zh-CN" altLang="en-US" sz="2400">
                <a:solidFill>
                  <a:srgbClr val="C00000"/>
                </a:solidFill>
                <a:latin typeface="Times New Roman" panose="02020603050405020304" charset="0"/>
                <a:cs typeface="Times New Roman" panose="02020603050405020304" charset="0"/>
                <a:sym typeface="+mn-ea"/>
              </a:rPr>
              <a:t>rolled her jeans </a:t>
            </a:r>
            <a:r>
              <a:rPr lang="zh-CN" altLang="en-US" sz="2400">
                <a:latin typeface="Times New Roman" panose="02020603050405020304" charset="0"/>
                <a:cs typeface="Times New Roman" panose="02020603050405020304" charset="0"/>
                <a:sym typeface="+mn-ea"/>
              </a:rPr>
              <a:t>to her knees. </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1365885" y="207391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 walked </a:t>
            </a:r>
            <a:r>
              <a:rPr lang="zh-CN" altLang="en-US" sz="2400">
                <a:solidFill>
                  <a:srgbClr val="C00000"/>
                </a:solidFill>
                <a:latin typeface="Times New Roman" panose="02020603050405020304" charset="0"/>
                <a:cs typeface="Times New Roman" panose="02020603050405020304" charset="0"/>
                <a:sym typeface="+mn-ea"/>
              </a:rPr>
              <a:t>with a rolling gait</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1365885" y="296862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felt the tears </a:t>
            </a:r>
            <a:r>
              <a:rPr lang="zh-CN" altLang="en-US" sz="2400">
                <a:solidFill>
                  <a:srgbClr val="C00000"/>
                </a:solidFill>
                <a:latin typeface="Times New Roman" panose="02020603050405020304" charset="0"/>
                <a:cs typeface="Times New Roman" panose="02020603050405020304" charset="0"/>
                <a:sym typeface="+mn-ea"/>
              </a:rPr>
              <a:t>roll down her cheeks</a:t>
            </a:r>
            <a:r>
              <a:rPr lang="zh-CN" altLang="en-US" sz="2400">
                <a:latin typeface="Times New Roman" panose="02020603050405020304" charset="0"/>
                <a:cs typeface="Times New Roman" panose="02020603050405020304" charset="0"/>
                <a:sym typeface="+mn-ea"/>
              </a:rPr>
              <a:t>.</a:t>
            </a:r>
            <a:r>
              <a:rPr lang="zh-CN" altLang="en-US">
                <a:sym typeface="+mn-ea"/>
              </a:rPr>
              <a:t> </a:t>
            </a:r>
            <a:endParaRPr lang="zh-CN" altLang="en-US">
              <a:sym typeface="+mn-ea"/>
            </a:endParaRPr>
          </a:p>
        </p:txBody>
      </p:sp>
      <p:pic>
        <p:nvPicPr>
          <p:cNvPr id="14" name="图片 13" descr="t01c15af29f92cd5a42"/>
          <p:cNvPicPr>
            <a:picLocks noChangeAspect="1"/>
          </p:cNvPicPr>
          <p:nvPr/>
        </p:nvPicPr>
        <p:blipFill>
          <a:blip r:embed="rId6"/>
          <a:stretch>
            <a:fillRect/>
          </a:stretch>
        </p:blipFill>
        <p:spPr>
          <a:xfrm>
            <a:off x="7221855" y="866775"/>
            <a:ext cx="3125470" cy="3151505"/>
          </a:xfrm>
          <a:prstGeom prst="rect">
            <a:avLst/>
          </a:prstGeom>
        </p:spPr>
      </p:pic>
      <p:pic>
        <p:nvPicPr>
          <p:cNvPr id="15" name="图片 14" descr="t0162f534abd753097d"/>
          <p:cNvPicPr>
            <a:picLocks noChangeAspect="1"/>
          </p:cNvPicPr>
          <p:nvPr/>
        </p:nvPicPr>
        <p:blipFill>
          <a:blip r:embed="rId7"/>
          <a:stretch>
            <a:fillRect/>
          </a:stretch>
        </p:blipFill>
        <p:spPr>
          <a:xfrm>
            <a:off x="1395095" y="3581400"/>
            <a:ext cx="4085590" cy="2484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27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39165"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207260" y="389255"/>
            <a:ext cx="6096000" cy="398780"/>
          </a:xfrm>
          <a:prstGeom prst="rect">
            <a:avLst/>
          </a:prstGeom>
          <a:noFill/>
        </p:spPr>
        <p:txBody>
          <a:bodyPr wrap="square" rtlCol="0" anchor="t">
            <a:spAutoFit/>
          </a:bodyPr>
          <a:p>
            <a:r>
              <a:rPr lang="zh-CN" altLang="en-US" sz="2000"/>
              <a:t>dot	/dɒt/	n.点;小(圆)点 vt.加点</a:t>
            </a:r>
            <a:endParaRPr lang="zh-CN" altLang="en-US" sz="2000"/>
          </a:p>
        </p:txBody>
      </p:sp>
      <p:sp>
        <p:nvSpPr>
          <p:cNvPr id="9" name="文本框 8"/>
          <p:cNvSpPr txBox="1"/>
          <p:nvPr/>
        </p:nvSpPr>
        <p:spPr>
          <a:xfrm>
            <a:off x="593090" y="1042035"/>
            <a:ext cx="8459470" cy="267652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直升机像</a:t>
            </a:r>
            <a:r>
              <a:rPr lang="zh-CN" altLang="en-US" sz="2400">
                <a:solidFill>
                  <a:srgbClr val="C00000"/>
                </a:solidFill>
                <a:latin typeface="Times New Roman" panose="02020603050405020304" charset="0"/>
                <a:cs typeface="Times New Roman" panose="02020603050405020304" charset="0"/>
                <a:sym typeface="+mn-ea"/>
              </a:rPr>
              <a:t>两个小黑点</a:t>
            </a:r>
            <a:r>
              <a:rPr lang="zh-CN" altLang="en-US" sz="2400">
                <a:latin typeface="Times New Roman" panose="02020603050405020304" charset="0"/>
                <a:cs typeface="Times New Roman" panose="02020603050405020304" charset="0"/>
                <a:sym typeface="+mn-ea"/>
              </a:rPr>
              <a:t>出现在地平线上。</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be dotted with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点缀着</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乡间</a:t>
            </a:r>
            <a:r>
              <a:rPr lang="zh-CN" altLang="en-US" sz="2400">
                <a:solidFill>
                  <a:srgbClr val="C00000"/>
                </a:solidFill>
                <a:latin typeface="Times New Roman" panose="02020603050405020304" charset="0"/>
                <a:cs typeface="Times New Roman" panose="02020603050405020304" charset="0"/>
                <a:sym typeface="+mn-ea"/>
              </a:rPr>
              <a:t>有</a:t>
            </a:r>
            <a:r>
              <a:rPr lang="zh-CN" altLang="en-US" sz="2400">
                <a:latin typeface="Times New Roman" panose="02020603050405020304" charset="0"/>
                <a:cs typeface="Times New Roman" panose="02020603050405020304" charset="0"/>
                <a:sym typeface="+mn-ea"/>
              </a:rPr>
              <a:t>星罗棋布的小村庄。</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小村庄</a:t>
            </a:r>
            <a:r>
              <a:rPr lang="zh-CN" altLang="en-US" sz="2400">
                <a:solidFill>
                  <a:srgbClr val="C00000"/>
                </a:solidFill>
                <a:latin typeface="Times New Roman" panose="02020603050405020304" charset="0"/>
                <a:cs typeface="Times New Roman" panose="02020603050405020304" charset="0"/>
                <a:sym typeface="+mn-ea"/>
              </a:rPr>
              <a:t>星罗棋布于</a:t>
            </a:r>
            <a:r>
              <a:rPr lang="zh-CN" altLang="en-US" sz="2400">
                <a:latin typeface="Times New Roman" panose="02020603050405020304" charset="0"/>
                <a:cs typeface="Times New Roman" panose="02020603050405020304" charset="0"/>
                <a:sym typeface="+mn-ea"/>
              </a:rPr>
              <a:t>乡间。</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93090" y="1456055"/>
            <a:ext cx="887984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helicopters appeared as </a:t>
            </a:r>
            <a:r>
              <a:rPr lang="zh-CN" altLang="en-US" sz="2400">
                <a:solidFill>
                  <a:srgbClr val="C00000"/>
                </a:solidFill>
                <a:latin typeface="Times New Roman" panose="02020603050405020304" charset="0"/>
                <a:cs typeface="Times New Roman" panose="02020603050405020304" charset="0"/>
                <a:sym typeface="+mn-ea"/>
              </a:rPr>
              <a:t>two black dots</a:t>
            </a:r>
            <a:r>
              <a:rPr lang="zh-CN" altLang="en-US" sz="2400">
                <a:latin typeface="Times New Roman" panose="02020603050405020304" charset="0"/>
                <a:cs typeface="Times New Roman" panose="02020603050405020304" charset="0"/>
                <a:sym typeface="+mn-ea"/>
              </a:rPr>
              <a:t> on the horizon. </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800100" y="251714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countryside </a:t>
            </a:r>
            <a:r>
              <a:rPr lang="zh-CN" altLang="en-US" sz="2400">
                <a:solidFill>
                  <a:srgbClr val="C00000"/>
                </a:solidFill>
                <a:latin typeface="Times New Roman" panose="02020603050405020304" charset="0"/>
                <a:cs typeface="Times New Roman" panose="02020603050405020304" charset="0"/>
                <a:sym typeface="+mn-ea"/>
              </a:rPr>
              <a:t>was dotted with</a:t>
            </a:r>
            <a:r>
              <a:rPr lang="zh-CN" altLang="en-US" sz="2400">
                <a:latin typeface="Times New Roman" panose="02020603050405020304" charset="0"/>
                <a:cs typeface="Times New Roman" panose="02020603050405020304" charset="0"/>
                <a:sym typeface="+mn-ea"/>
              </a:rPr>
              <a:t> small villages.</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939165" y="336042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Small villages</a:t>
            </a:r>
            <a:r>
              <a:rPr lang="zh-CN" altLang="en-US" sz="2400">
                <a:solidFill>
                  <a:srgbClr val="C00000"/>
                </a:solidFill>
                <a:latin typeface="Times New Roman" panose="02020603050405020304" charset="0"/>
                <a:cs typeface="Times New Roman" panose="02020603050405020304" charset="0"/>
                <a:sym typeface="+mn-ea"/>
              </a:rPr>
              <a:t> dot </a:t>
            </a:r>
            <a:r>
              <a:rPr lang="zh-CN" altLang="en-US" sz="2400">
                <a:latin typeface="Times New Roman" panose="02020603050405020304" charset="0"/>
                <a:cs typeface="Times New Roman" panose="02020603050405020304" charset="0"/>
                <a:sym typeface="+mn-ea"/>
              </a:rPr>
              <a:t>the countryside. </a:t>
            </a:r>
            <a:endParaRPr lang="zh-CN" altLang="en-US" sz="2400">
              <a:latin typeface="Times New Roman" panose="02020603050405020304" charset="0"/>
              <a:cs typeface="Times New Roman" panose="02020603050405020304" charset="0"/>
              <a:sym typeface="+mn-ea"/>
            </a:endParaRPr>
          </a:p>
        </p:txBody>
      </p:sp>
      <p:pic>
        <p:nvPicPr>
          <p:cNvPr id="104" name="图片 103"/>
          <p:cNvPicPr/>
          <p:nvPr/>
        </p:nvPicPr>
        <p:blipFill>
          <a:blip r:embed="rId6"/>
          <a:stretch>
            <a:fillRect/>
          </a:stretch>
        </p:blipFill>
        <p:spPr>
          <a:xfrm>
            <a:off x="7858760" y="1205230"/>
            <a:ext cx="3714750" cy="3211830"/>
          </a:xfrm>
          <a:prstGeom prst="rect">
            <a:avLst/>
          </a:prstGeom>
          <a:noFill/>
          <a:ln w="9525">
            <a:noFill/>
          </a:ln>
        </p:spPr>
      </p:pic>
      <p:pic>
        <p:nvPicPr>
          <p:cNvPr id="105" name="图片 104"/>
          <p:cNvPicPr/>
          <p:nvPr/>
        </p:nvPicPr>
        <p:blipFill>
          <a:blip r:embed="rId7"/>
          <a:stretch>
            <a:fillRect/>
          </a:stretch>
        </p:blipFill>
        <p:spPr>
          <a:xfrm>
            <a:off x="1381760" y="3972560"/>
            <a:ext cx="4294505" cy="24726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635"/>
            <a:ext cx="11222355" cy="675449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69236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72970" y="305435"/>
            <a:ext cx="6096000" cy="398780"/>
          </a:xfrm>
          <a:prstGeom prst="rect">
            <a:avLst/>
          </a:prstGeom>
          <a:noFill/>
        </p:spPr>
        <p:txBody>
          <a:bodyPr wrap="square" rtlCol="0" anchor="t">
            <a:spAutoFit/>
          </a:bodyPr>
          <a:p>
            <a:r>
              <a:rPr lang="zh-CN" altLang="en-US" sz="2000"/>
              <a:t>roar	/rɔ:(r)/	vi.&amp;n.吼叫;咆哮</a:t>
            </a:r>
            <a:endParaRPr lang="zh-CN" altLang="en-US" sz="2000"/>
          </a:p>
        </p:txBody>
      </p:sp>
      <p:sp>
        <p:nvSpPr>
          <p:cNvPr id="9" name="文本框 8"/>
          <p:cNvSpPr txBox="1"/>
          <p:nvPr/>
        </p:nvSpPr>
        <p:spPr>
          <a:xfrm>
            <a:off x="935355" y="920115"/>
            <a:ext cx="9366250" cy="378460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sym typeface="+mn-ea"/>
              </a:rPr>
              <a:t>我们听见了狮子的</a:t>
            </a:r>
            <a:r>
              <a:rPr lang="zh-CN" altLang="en-US" sz="2400">
                <a:solidFill>
                  <a:srgbClr val="C00000"/>
                </a:solidFill>
                <a:latin typeface="Times New Roman" panose="02020603050405020304" charset="0"/>
                <a:cs typeface="Times New Roman" panose="02020603050405020304" charset="0"/>
                <a:sym typeface="+mn-ea"/>
              </a:rPr>
              <a:t>吼声</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rPr>
              <a:t>roar (out) one’s approval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大声叫好</a:t>
            </a:r>
            <a:endParaRPr lang="en-US" altLang="zh-CN"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崇拜者</a:t>
            </a:r>
            <a:r>
              <a:rPr lang="zh-CN" altLang="en-US" sz="2400">
                <a:solidFill>
                  <a:srgbClr val="C00000"/>
                </a:solidFill>
                <a:latin typeface="Times New Roman" panose="02020603050405020304" charset="0"/>
                <a:cs typeface="Times New Roman" panose="02020603050405020304" charset="0"/>
                <a:sym typeface="+mn-ea"/>
              </a:rPr>
              <a:t>大声叫好</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en-US" altLang="zh-CN" sz="2400" b="1">
                <a:solidFill>
                  <a:srgbClr val="C00000"/>
                </a:solidFill>
                <a:latin typeface="Times New Roman" panose="02020603050405020304" charset="0"/>
                <a:cs typeface="Times New Roman" panose="02020603050405020304" charset="0"/>
              </a:rPr>
              <a:t> </a:t>
            </a:r>
            <a:r>
              <a:rPr lang="zh-CN" altLang="en-US" sz="2400" b="1">
                <a:solidFill>
                  <a:srgbClr val="C00000"/>
                </a:solidFill>
                <a:latin typeface="Times New Roman" panose="02020603050405020304" charset="0"/>
                <a:cs typeface="Times New Roman" panose="02020603050405020304" charset="0"/>
                <a:sym typeface="+mn-ea"/>
              </a:rPr>
              <a:t>roar with laughter</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开怀大笑</a:t>
            </a:r>
            <a:endParaRPr lang="zh-CN" altLang="en-US" sz="2400" b="1">
              <a:solidFill>
                <a:srgbClr val="C0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这使他们</a:t>
            </a:r>
            <a:r>
              <a:rPr lang="zh-CN" altLang="en-US" sz="2400">
                <a:solidFill>
                  <a:srgbClr val="C00000"/>
                </a:solidFill>
                <a:latin typeface="Times New Roman" panose="02020603050405020304" charset="0"/>
                <a:cs typeface="Times New Roman" panose="02020603050405020304" charset="0"/>
                <a:sym typeface="+mn-ea"/>
              </a:rPr>
              <a:t>大笑起来</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040130" y="132778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We heard a lion</a:t>
            </a:r>
            <a:r>
              <a:rPr lang="zh-CN" altLang="en-US" sz="2400">
                <a:solidFill>
                  <a:srgbClr val="C00000"/>
                </a:solidFill>
                <a:latin typeface="Times New Roman" panose="02020603050405020304" charset="0"/>
                <a:cs typeface="Times New Roman" panose="02020603050405020304" charset="0"/>
                <a:sym typeface="+mn-ea"/>
              </a:rPr>
              <a:t> roar</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1040130" y="236347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fans </a:t>
            </a:r>
            <a:r>
              <a:rPr lang="zh-CN" altLang="en-US" sz="2400">
                <a:solidFill>
                  <a:srgbClr val="C00000"/>
                </a:solidFill>
                <a:latin typeface="Times New Roman" panose="02020603050405020304" charset="0"/>
                <a:cs typeface="Times New Roman" panose="02020603050405020304" charset="0"/>
                <a:sym typeface="+mn-ea"/>
              </a:rPr>
              <a:t>roared (out) their approval</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1033145" y="342900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It made them </a:t>
            </a:r>
            <a:r>
              <a:rPr lang="zh-CN" altLang="en-US" sz="2400">
                <a:solidFill>
                  <a:srgbClr val="C00000"/>
                </a:solidFill>
                <a:latin typeface="Times New Roman" panose="02020603050405020304" charset="0"/>
                <a:cs typeface="Times New Roman" panose="02020603050405020304" charset="0"/>
                <a:sym typeface="+mn-ea"/>
              </a:rPr>
              <a:t>roar with laughter</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5617210" y="419544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put her foot down and the car </a:t>
            </a:r>
            <a:r>
              <a:rPr lang="zh-CN" altLang="en-US" sz="2400">
                <a:solidFill>
                  <a:srgbClr val="C00000"/>
                </a:solidFill>
                <a:latin typeface="Times New Roman" panose="02020603050405020304" charset="0"/>
                <a:cs typeface="Times New Roman" panose="02020603050405020304" charset="0"/>
                <a:sym typeface="+mn-ea"/>
              </a:rPr>
              <a:t>roared away</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5481320" y="559816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His speech was greeted by </a:t>
            </a:r>
            <a:r>
              <a:rPr lang="zh-CN" altLang="en-US" sz="2400">
                <a:solidFill>
                  <a:srgbClr val="C00000"/>
                </a:solidFill>
                <a:latin typeface="Times New Roman" panose="02020603050405020304" charset="0"/>
                <a:cs typeface="Times New Roman" panose="02020603050405020304" charset="0"/>
                <a:sym typeface="+mn-ea"/>
              </a:rPr>
              <a:t>a roar of applause</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5617210" y="4768215"/>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5.</a:t>
            </a:r>
            <a:r>
              <a:rPr lang="en-US" altLang="zh-CN" sz="2400" b="1">
                <a:solidFill>
                  <a:srgbClr val="C00000"/>
                </a:solidFill>
                <a:latin typeface="Times New Roman" panose="02020603050405020304" charset="0"/>
                <a:cs typeface="Times New Roman" panose="02020603050405020304" charset="0"/>
                <a:sym typeface="+mn-ea"/>
              </a:rPr>
              <a:t> a roar of applause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一阵掌声</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他的讲话引来了</a:t>
            </a:r>
            <a:r>
              <a:rPr lang="zh-CN" altLang="en-US" sz="2400">
                <a:solidFill>
                  <a:srgbClr val="C00000"/>
                </a:solidFill>
                <a:latin typeface="Times New Roman" panose="02020603050405020304" charset="0"/>
                <a:cs typeface="Times New Roman" panose="02020603050405020304" charset="0"/>
                <a:sym typeface="+mn-ea"/>
              </a:rPr>
              <a:t>雷鸣般的掌声</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pic>
        <p:nvPicPr>
          <p:cNvPr id="20" name="图片 19" descr="欢呼鼓掌"/>
          <p:cNvPicPr>
            <a:picLocks noChangeAspect="1"/>
          </p:cNvPicPr>
          <p:nvPr/>
        </p:nvPicPr>
        <p:blipFill>
          <a:blip r:embed="rId6"/>
          <a:stretch>
            <a:fillRect/>
          </a:stretch>
        </p:blipFill>
        <p:spPr>
          <a:xfrm>
            <a:off x="935355" y="3889375"/>
            <a:ext cx="4030980" cy="2654300"/>
          </a:xfrm>
          <a:prstGeom prst="rect">
            <a:avLst/>
          </a:prstGeom>
        </p:spPr>
      </p:pic>
      <p:sp>
        <p:nvSpPr>
          <p:cNvPr id="21" name="文本框 20"/>
          <p:cNvSpPr txBox="1"/>
          <p:nvPr/>
        </p:nvSpPr>
        <p:spPr>
          <a:xfrm>
            <a:off x="5617210" y="325374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4. roar away </a:t>
            </a:r>
            <a:r>
              <a:rPr lang="zh-CN" altLang="en-US" sz="2400">
                <a:latin typeface="Times New Roman" panose="02020603050405020304" charset="0"/>
                <a:ea typeface="宋体" panose="02010600030101010101" pitchFamily="2" charset="-122"/>
                <a:cs typeface="Times New Roman" panose="02020603050405020304" charset="0"/>
                <a:sym typeface="+mn-ea"/>
              </a:rPr>
              <a:t>呼啸而去</a:t>
            </a:r>
            <a:endParaRPr lang="zh-CN" altLang="en-US"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踩下油门，车子</a:t>
            </a:r>
            <a:r>
              <a:rPr lang="zh-CN" altLang="en-US" sz="2400">
                <a:solidFill>
                  <a:srgbClr val="C00000"/>
                </a:solidFill>
                <a:latin typeface="Times New Roman" panose="02020603050405020304" charset="0"/>
                <a:cs typeface="Times New Roman" panose="02020603050405020304" charset="0"/>
                <a:sym typeface="+mn-ea"/>
              </a:rPr>
              <a:t>呼啸而去</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pic>
        <p:nvPicPr>
          <p:cNvPr id="22" name="图片 21" descr="动物 狮子 "/>
          <p:cNvPicPr>
            <a:picLocks noChangeAspect="1"/>
          </p:cNvPicPr>
          <p:nvPr/>
        </p:nvPicPr>
        <p:blipFill>
          <a:blip r:embed="rId7"/>
          <a:stretch>
            <a:fillRect/>
          </a:stretch>
        </p:blipFill>
        <p:spPr>
          <a:xfrm>
            <a:off x="6993890" y="637540"/>
            <a:ext cx="3800475" cy="2733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230505"/>
            <a:ext cx="11222355" cy="6523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51371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287905" y="513715"/>
            <a:ext cx="6096000" cy="398780"/>
          </a:xfrm>
          <a:prstGeom prst="rect">
            <a:avLst/>
          </a:prstGeom>
          <a:noFill/>
        </p:spPr>
        <p:txBody>
          <a:bodyPr wrap="square" rtlCol="0" anchor="t">
            <a:spAutoFit/>
          </a:bodyPr>
          <a:p>
            <a:r>
              <a:rPr lang="zh-CN" altLang="en-US" sz="2000"/>
              <a:t>ocean	/ˈəʊʃn/	n.大海;海洋</a:t>
            </a:r>
            <a:endParaRPr lang="zh-CN" altLang="en-US" sz="2000"/>
          </a:p>
        </p:txBody>
      </p:sp>
      <p:sp>
        <p:nvSpPr>
          <p:cNvPr id="9" name="文本框 8"/>
          <p:cNvSpPr txBox="1"/>
          <p:nvPr/>
        </p:nvSpPr>
        <p:spPr>
          <a:xfrm>
            <a:off x="909955" y="1322070"/>
            <a:ext cx="10175875" cy="267652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ea typeface="宋体" panose="02010600030101010101" pitchFamily="2" charset="-122"/>
                <a:cs typeface="Times New Roman" panose="02020603050405020304" charset="0"/>
              </a:rPr>
              <a:t>在我看来，的确到了世界各地的</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海洋部门</a:t>
            </a:r>
            <a:r>
              <a:rPr lang="zh-CN" altLang="en-US" sz="2400">
                <a:latin typeface="Times New Roman" panose="02020603050405020304" charset="0"/>
                <a:ea typeface="宋体" panose="02010600030101010101" pitchFamily="2" charset="-122"/>
                <a:cs typeface="Times New Roman" panose="02020603050405020304" charset="0"/>
              </a:rPr>
              <a:t>组织各种各样的志愿活动保护免受破坏的时候。</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(2022</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年全国甲卷应用文</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a:t>
            </a:r>
            <a:endParaRPr lang="en-US" altLang="zh-CN" sz="2000" b="1">
              <a:solidFill>
                <a:schemeClr val="accent4">
                  <a:lumMod val="75000"/>
                </a:schemeClr>
              </a:solidFill>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895350" y="2216785"/>
            <a:ext cx="7212330" cy="158178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sym typeface="+mn-ea"/>
              </a:rPr>
              <a:t>In my opinion, it is high time that </a:t>
            </a:r>
            <a:r>
              <a:rPr lang="en-US" altLang="zh-CN" sz="2400">
                <a:solidFill>
                  <a:srgbClr val="C00000"/>
                </a:solidFill>
                <a:latin typeface="Times New Roman" panose="02020603050405020304" charset="0"/>
                <a:cs typeface="Times New Roman" panose="02020603050405020304" charset="0"/>
                <a:sym typeface="+mn-ea"/>
              </a:rPr>
              <a:t>the ocean departments</a:t>
            </a:r>
            <a:r>
              <a:rPr lang="en-US" altLang="zh-CN" sz="2400">
                <a:latin typeface="Times New Roman" panose="02020603050405020304" charset="0"/>
                <a:cs typeface="Times New Roman" panose="02020603050405020304" charset="0"/>
                <a:sym typeface="+mn-ea"/>
              </a:rPr>
              <a:t> from all over the world conducted various voluntary activities to preserve ocean from/against being destroyed.</a:t>
            </a:r>
            <a:endParaRPr lang="en-US" altLang="zh-CN" sz="2400">
              <a:latin typeface="Times New Roman" panose="02020603050405020304" charset="0"/>
              <a:cs typeface="Times New Roman" panose="02020603050405020304" charset="0"/>
              <a:sym typeface="+mn-ea"/>
            </a:endParaRPr>
          </a:p>
        </p:txBody>
      </p:sp>
      <p:sp>
        <p:nvSpPr>
          <p:cNvPr id="12" name="文本框 11"/>
          <p:cNvSpPr txBox="1"/>
          <p:nvPr/>
        </p:nvSpPr>
        <p:spPr>
          <a:xfrm>
            <a:off x="909955" y="4333240"/>
            <a:ext cx="587883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Effective measures must be  taken to protect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oceans </a:t>
            </a:r>
            <a:r>
              <a:rPr lang="en-US" altLang="zh-CN" sz="2400">
                <a:latin typeface="Times New Roman" panose="02020603050405020304" charset="0"/>
                <a:ea typeface="宋体" panose="02010600030101010101" pitchFamily="2" charset="-122"/>
                <a:cs typeface="Times New Roman" panose="02020603050405020304" charset="0"/>
                <a:sym typeface="+mn-ea"/>
              </a:rPr>
              <a:t>from being further polluted.</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909955" y="346583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 </a:t>
            </a:r>
            <a:r>
              <a:rPr lang="zh-CN" altLang="en-US" sz="2400">
                <a:latin typeface="Times New Roman" panose="02020603050405020304" charset="0"/>
                <a:ea typeface="宋体" panose="02010600030101010101" pitchFamily="2" charset="-122"/>
                <a:cs typeface="Times New Roman" panose="02020603050405020304" charset="0"/>
                <a:sym typeface="+mn-ea"/>
              </a:rPr>
              <a:t>我们必须采取有效措施来保护</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海洋</a:t>
            </a:r>
            <a:r>
              <a:rPr lang="zh-CN" altLang="en-US" sz="2400">
                <a:latin typeface="Times New Roman" panose="02020603050405020304" charset="0"/>
                <a:ea typeface="宋体" panose="02010600030101010101" pitchFamily="2" charset="-122"/>
                <a:cs typeface="Times New Roman" panose="02020603050405020304" charset="0"/>
                <a:sym typeface="+mn-ea"/>
              </a:rPr>
              <a:t>免受进一步的污染。</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rPr>
              <a:t>(2022</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rPr>
              <a:t>年全国甲卷应用文</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03" name="图片 102"/>
          <p:cNvPicPr/>
          <p:nvPr/>
        </p:nvPicPr>
        <p:blipFill>
          <a:blip r:embed="rId6"/>
          <a:stretch>
            <a:fillRect/>
          </a:stretch>
        </p:blipFill>
        <p:spPr>
          <a:xfrm>
            <a:off x="8270240" y="2114550"/>
            <a:ext cx="2940685" cy="37852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88210" y="613410"/>
            <a:ext cx="6649085" cy="398780"/>
          </a:xfrm>
          <a:prstGeom prst="rect">
            <a:avLst/>
          </a:prstGeom>
          <a:noFill/>
        </p:spPr>
        <p:txBody>
          <a:bodyPr wrap="square" rtlCol="0" anchor="t">
            <a:spAutoFit/>
          </a:bodyPr>
          <a:p>
            <a:r>
              <a:rPr lang="zh-CN" altLang="en-US" sz="2000" b="1"/>
              <a:t>descendant	/dɪˈsendənt/	n.后裔;后代;子孙</a:t>
            </a:r>
            <a:endParaRPr lang="zh-CN" altLang="en-US" sz="2000" b="1"/>
          </a:p>
        </p:txBody>
      </p:sp>
      <p:sp>
        <p:nvSpPr>
          <p:cNvPr id="11" name="文本框 10"/>
          <p:cNvSpPr txBox="1"/>
          <p:nvPr/>
        </p:nvSpPr>
        <p:spPr>
          <a:xfrm>
            <a:off x="1293495" y="5473700"/>
            <a:ext cx="10085070" cy="490220"/>
          </a:xfrm>
          <a:prstGeom prst="rect">
            <a:avLst/>
          </a:prstGeom>
          <a:noFill/>
        </p:spPr>
        <p:txBody>
          <a:bodyPr wrap="square" rtlCol="0" anchor="t">
            <a:noAutofit/>
          </a:bodyPr>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9" name="文本框 8"/>
          <p:cNvSpPr txBox="1"/>
          <p:nvPr/>
        </p:nvSpPr>
        <p:spPr>
          <a:xfrm>
            <a:off x="1040130" y="120904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en-US" altLang="zh-CN" sz="2400" b="1">
                <a:solidFill>
                  <a:srgbClr val="C00000"/>
                </a:solidFill>
                <a:latin typeface="Times New Roman" panose="02020603050405020304" charset="0"/>
                <a:cs typeface="Times New Roman" panose="02020603050405020304" charset="0"/>
                <a:sym typeface="+mn-ea"/>
              </a:rPr>
              <a:t>descend v.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下来，下去，下降</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(1)</a:t>
            </a:r>
            <a:r>
              <a:rPr lang="zh-CN" altLang="en-US" sz="2400">
                <a:latin typeface="Times New Roman" panose="02020603050405020304" charset="0"/>
                <a:cs typeface="Times New Roman" panose="02020603050405020304" charset="0"/>
                <a:sym typeface="+mn-ea"/>
              </a:rPr>
              <a:t>飞机开始降落</a:t>
            </a:r>
            <a:r>
              <a:rPr lang="zh-CN" altLang="en-US">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b="1">
              <a:solidFill>
                <a:schemeClr val="accent4">
                  <a:lumMod val="75000"/>
                </a:schemeClr>
              </a:solidFill>
              <a:sym typeface="+mn-ea"/>
            </a:endParaRPr>
          </a:p>
        </p:txBody>
      </p:sp>
      <p:sp>
        <p:nvSpPr>
          <p:cNvPr id="12" name="文本框 11"/>
          <p:cNvSpPr txBox="1"/>
          <p:nvPr/>
        </p:nvSpPr>
        <p:spPr>
          <a:xfrm>
            <a:off x="1293495" y="203898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plane began to </a:t>
            </a:r>
            <a:r>
              <a:rPr lang="zh-CN" altLang="en-US" sz="2400">
                <a:solidFill>
                  <a:srgbClr val="C00000"/>
                </a:solidFill>
                <a:latin typeface="Times New Roman" panose="02020603050405020304" charset="0"/>
                <a:cs typeface="Times New Roman" panose="02020603050405020304" charset="0"/>
                <a:sym typeface="+mn-ea"/>
              </a:rPr>
              <a:t>descend</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1148080" y="2547620"/>
            <a:ext cx="6096000" cy="829945"/>
          </a:xfrm>
          <a:prstGeom prst="rect">
            <a:avLst/>
          </a:prstGeom>
          <a:noFill/>
        </p:spPr>
        <p:txBody>
          <a:bodyPr wrap="square" rtlCol="0" anchor="t">
            <a:spAutoFit/>
          </a:bodyPr>
          <a:p>
            <a:r>
              <a:rPr lang="en-US" altLang="zh-CN" sz="2400">
                <a:sym typeface="+mn-ea"/>
              </a:rPr>
              <a:t>(2) </a:t>
            </a:r>
            <a:r>
              <a:rPr lang="zh-CN" altLang="en-US" sz="2400">
                <a:sym typeface="+mn-ea"/>
              </a:rPr>
              <a:t>她缓慢地走下楼梯。</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b="1">
              <a:solidFill>
                <a:schemeClr val="accent4">
                  <a:lumMod val="75000"/>
                </a:schemeClr>
              </a:solidFill>
              <a:sym typeface="+mn-ea"/>
            </a:endParaRPr>
          </a:p>
          <a:p>
            <a:endParaRPr lang="zh-CN" altLang="en-US" sz="2400">
              <a:sym typeface="+mn-ea"/>
            </a:endParaRPr>
          </a:p>
        </p:txBody>
      </p:sp>
      <p:sp>
        <p:nvSpPr>
          <p:cNvPr id="14" name="文本框 13"/>
          <p:cNvSpPr txBox="1"/>
          <p:nvPr/>
        </p:nvSpPr>
        <p:spPr>
          <a:xfrm>
            <a:off x="1293495" y="310642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a:t>
            </a:r>
            <a:r>
              <a:rPr lang="zh-CN" altLang="en-US" sz="2400">
                <a:solidFill>
                  <a:srgbClr val="C00000"/>
                </a:solidFill>
                <a:latin typeface="Times New Roman" panose="02020603050405020304" charset="0"/>
                <a:cs typeface="Times New Roman" panose="02020603050405020304" charset="0"/>
                <a:sym typeface="+mn-ea"/>
              </a:rPr>
              <a:t>descended the stairs</a:t>
            </a:r>
            <a:r>
              <a:rPr lang="zh-CN" altLang="en-US" sz="2400">
                <a:latin typeface="Times New Roman" panose="02020603050405020304" charset="0"/>
                <a:cs typeface="Times New Roman" panose="02020603050405020304" charset="0"/>
                <a:sym typeface="+mn-ea"/>
              </a:rPr>
              <a:t> slowly. </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1148080" y="3551555"/>
            <a:ext cx="609600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sym typeface="+mn-ea"/>
              </a:rPr>
              <a:t>descend v. </a:t>
            </a:r>
            <a:r>
              <a:rPr lang="zh-CN" altLang="en-US" sz="2400" b="1">
                <a:solidFill>
                  <a:srgbClr val="C00000"/>
                </a:solidFill>
                <a:latin typeface="Times New Roman" panose="02020603050405020304" charset="0"/>
                <a:cs typeface="Times New Roman" panose="02020603050405020304" charset="0"/>
              </a:rPr>
              <a:t>下斜；下倾</a:t>
            </a:r>
            <a:endParaRPr lang="zh-CN" altLang="en-US" sz="2400" b="1">
              <a:solidFill>
                <a:srgbClr val="C00000"/>
              </a:solidFill>
              <a:latin typeface="Times New Roman" panose="02020603050405020304" charset="0"/>
              <a:cs typeface="Times New Roman" panose="02020603050405020304" charset="0"/>
            </a:endParaRPr>
          </a:p>
        </p:txBody>
      </p:sp>
      <p:sp>
        <p:nvSpPr>
          <p:cNvPr id="16" name="文本框 15"/>
          <p:cNvSpPr txBox="1"/>
          <p:nvPr/>
        </p:nvSpPr>
        <p:spPr>
          <a:xfrm>
            <a:off x="1293495" y="4404995"/>
            <a:ext cx="6096000" cy="497205"/>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rPr>
              <a:t>At this point the path </a:t>
            </a:r>
            <a:r>
              <a:rPr lang="zh-CN" altLang="en-US" sz="2400">
                <a:solidFill>
                  <a:srgbClr val="C00000"/>
                </a:solidFill>
                <a:latin typeface="Times New Roman" panose="02020603050405020304" charset="0"/>
                <a:cs typeface="Times New Roman" panose="02020603050405020304" charset="0"/>
              </a:rPr>
              <a:t>descends </a:t>
            </a:r>
            <a:r>
              <a:rPr lang="zh-CN" altLang="en-US" sz="2400">
                <a:latin typeface="Times New Roman" panose="02020603050405020304" charset="0"/>
                <a:cs typeface="Times New Roman" panose="02020603050405020304" charset="0"/>
              </a:rPr>
              <a:t>steeply.</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20" name="文本框 19"/>
          <p:cNvSpPr txBox="1"/>
          <p:nvPr/>
        </p:nvSpPr>
        <p:spPr>
          <a:xfrm>
            <a:off x="793750" y="3926840"/>
            <a:ext cx="6096000" cy="829945"/>
          </a:xfrm>
          <a:prstGeom prst="rect">
            <a:avLst/>
          </a:prstGeom>
          <a:noFill/>
        </p:spPr>
        <p:txBody>
          <a:bodyPr wrap="square" rtlCol="0" anchor="t">
            <a:spAutoFit/>
          </a:bodyPr>
          <a:p>
            <a:r>
              <a:rPr lang="zh-CN" altLang="en-US" sz="2400">
                <a:sym typeface="+mn-ea"/>
              </a:rPr>
              <a:t>小路从这里陡然而下。</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b="1">
              <a:solidFill>
                <a:schemeClr val="accent4">
                  <a:lumMod val="75000"/>
                </a:schemeClr>
              </a:solidFill>
              <a:sym typeface="+mn-ea"/>
            </a:endParaRPr>
          </a:p>
          <a:p>
            <a:endParaRPr lang="zh-CN" altLang="en-US" sz="2400">
              <a:sym typeface="+mn-ea"/>
            </a:endParaRPr>
          </a:p>
        </p:txBody>
      </p:sp>
      <p:sp>
        <p:nvSpPr>
          <p:cNvPr id="21" name="文本框 20"/>
          <p:cNvSpPr txBox="1"/>
          <p:nvPr>
            <p:custDataLst>
              <p:tags r:id="rId6"/>
            </p:custDataLst>
          </p:nvPr>
        </p:nvSpPr>
        <p:spPr>
          <a:xfrm>
            <a:off x="1040130" y="4885055"/>
            <a:ext cx="609600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3. </a:t>
            </a:r>
            <a:r>
              <a:rPr lang="en-US" altLang="zh-CN" sz="2400" b="1">
                <a:solidFill>
                  <a:srgbClr val="C00000"/>
                </a:solidFill>
                <a:latin typeface="Times New Roman" panose="02020603050405020304" charset="0"/>
                <a:cs typeface="Times New Roman" panose="02020603050405020304" charset="0"/>
                <a:sym typeface="+mn-ea"/>
              </a:rPr>
              <a:t>descend v. </a:t>
            </a:r>
            <a:r>
              <a:rPr lang="zh-CN" altLang="en-US" sz="2400" b="1">
                <a:solidFill>
                  <a:srgbClr val="C00000"/>
                </a:solidFill>
                <a:latin typeface="Times New Roman" panose="02020603050405020304" charset="0"/>
                <a:cs typeface="Times New Roman" panose="02020603050405020304" charset="0"/>
              </a:rPr>
              <a:t>降临；来临 </a:t>
            </a:r>
            <a:endParaRPr lang="zh-CN" altLang="en-US" sz="2400" b="1">
              <a:solidFill>
                <a:srgbClr val="C00000"/>
              </a:solidFill>
              <a:latin typeface="Times New Roman" panose="02020603050405020304" charset="0"/>
              <a:cs typeface="Times New Roman" panose="02020603050405020304" charset="0"/>
            </a:endParaRPr>
          </a:p>
        </p:txBody>
      </p:sp>
      <p:sp>
        <p:nvSpPr>
          <p:cNvPr id="22" name="文本框 21"/>
          <p:cNvSpPr txBox="1"/>
          <p:nvPr/>
        </p:nvSpPr>
        <p:spPr>
          <a:xfrm>
            <a:off x="1438275" y="5295265"/>
            <a:ext cx="6096000" cy="460375"/>
          </a:xfrm>
          <a:prstGeom prst="rect">
            <a:avLst/>
          </a:prstGeom>
          <a:noFill/>
        </p:spPr>
        <p:txBody>
          <a:bodyPr wrap="square" rtlCol="0" anchor="t">
            <a:spAutoFit/>
          </a:bodyPr>
          <a:p>
            <a:r>
              <a:rPr lang="zh-CN" altLang="en-US" sz="2400">
                <a:sym typeface="+mn-ea"/>
              </a:rPr>
              <a:t>人群平静下来。</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sym typeface="+mn-ea"/>
            </a:endParaRPr>
          </a:p>
        </p:txBody>
      </p:sp>
      <p:pic>
        <p:nvPicPr>
          <p:cNvPr id="23" name="图片 22" descr="小狗从楼梯滑下 - 20201122小表情表情包"/>
          <p:cNvPicPr>
            <a:picLocks noChangeAspect="1"/>
          </p:cNvPicPr>
          <p:nvPr/>
        </p:nvPicPr>
        <p:blipFill>
          <a:blip r:embed="rId7"/>
          <a:stretch>
            <a:fillRect/>
          </a:stretch>
        </p:blipFill>
        <p:spPr>
          <a:xfrm>
            <a:off x="6604000" y="1745615"/>
            <a:ext cx="3769360" cy="3769360"/>
          </a:xfrm>
          <a:prstGeom prst="rect">
            <a:avLst/>
          </a:prstGeom>
        </p:spPr>
      </p:pic>
      <p:sp>
        <p:nvSpPr>
          <p:cNvPr id="24" name="文本框 23"/>
          <p:cNvSpPr txBox="1"/>
          <p:nvPr/>
        </p:nvSpPr>
        <p:spPr>
          <a:xfrm>
            <a:off x="1438275" y="566102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Calm </a:t>
            </a:r>
            <a:r>
              <a:rPr lang="zh-CN" altLang="en-US" sz="2400">
                <a:solidFill>
                  <a:srgbClr val="C00000"/>
                </a:solidFill>
                <a:latin typeface="Times New Roman" panose="02020603050405020304" charset="0"/>
                <a:cs typeface="Times New Roman" panose="02020603050405020304" charset="0"/>
                <a:sym typeface="+mn-ea"/>
              </a:rPr>
              <a:t>descended</a:t>
            </a:r>
            <a:r>
              <a:rPr lang="zh-CN" altLang="en-US" sz="2400">
                <a:latin typeface="Times New Roman" panose="02020603050405020304" charset="0"/>
                <a:cs typeface="Times New Roman" panose="02020603050405020304" charset="0"/>
                <a:sym typeface="+mn-ea"/>
              </a:rPr>
              <a:t> on the crowd. </a:t>
            </a:r>
            <a:endParaRPr lang="zh-CN" alt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to="" calcmode="lin" valueType="num">
                                      <p:cBhvr>
                                        <p:cTn id="22" dur="1" fill="hold"/>
                                        <p:tgtEl>
                                          <p:spTgt spid="2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6" grpId="0"/>
      <p:bldP spid="16" grpId="1"/>
      <p:bldP spid="24" grpId="0"/>
      <p:bldP spid="2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92075"/>
            <a:ext cx="12197080" cy="727202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52345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944245" y="21526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357120" y="184785"/>
            <a:ext cx="6096000" cy="398780"/>
          </a:xfrm>
          <a:prstGeom prst="rect">
            <a:avLst/>
          </a:prstGeom>
          <a:noFill/>
        </p:spPr>
        <p:txBody>
          <a:bodyPr wrap="square" rtlCol="0" anchor="t">
            <a:spAutoFit/>
          </a:bodyPr>
          <a:p>
            <a:r>
              <a:rPr lang="zh-CN" altLang="en-US" sz="2000"/>
              <a:t>scent	/sent/	n.气味;气息</a:t>
            </a:r>
            <a:endParaRPr lang="zh-CN" altLang="en-US" sz="2000"/>
          </a:p>
        </p:txBody>
      </p:sp>
      <p:sp>
        <p:nvSpPr>
          <p:cNvPr id="9" name="文本框 8"/>
          <p:cNvSpPr txBox="1"/>
          <p:nvPr/>
        </p:nvSpPr>
        <p:spPr>
          <a:xfrm>
            <a:off x="836930" y="1042035"/>
            <a:ext cx="8291195" cy="193802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sym typeface="+mn-ea"/>
              </a:rPr>
              <a:t>空气中弥漫着</a:t>
            </a:r>
            <a:r>
              <a:rPr lang="zh-CN" altLang="en-US" sz="2400">
                <a:solidFill>
                  <a:srgbClr val="C00000"/>
                </a:solidFill>
                <a:latin typeface="Times New Roman" panose="02020603050405020304" charset="0"/>
                <a:cs typeface="Times New Roman" panose="02020603050405020304" charset="0"/>
                <a:sym typeface="+mn-ea"/>
              </a:rPr>
              <a:t>野花的芬芳</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 </a:t>
            </a:r>
            <a:r>
              <a:rPr lang="zh-CN" altLang="en-US" sz="2400">
                <a:latin typeface="Times New Roman" panose="02020603050405020304" charset="0"/>
                <a:cs typeface="Times New Roman" panose="02020603050405020304" charset="0"/>
                <a:sym typeface="+mn-ea"/>
              </a:rPr>
              <a:t>夜空中</a:t>
            </a:r>
            <a:r>
              <a:rPr lang="zh-CN" altLang="en-US" sz="2400">
                <a:solidFill>
                  <a:srgbClr val="C00000"/>
                </a:solidFill>
                <a:latin typeface="Times New Roman" panose="02020603050405020304" charset="0"/>
                <a:cs typeface="Times New Roman" panose="02020603050405020304" charset="0"/>
                <a:sym typeface="+mn-ea"/>
              </a:rPr>
              <a:t>弥漫着</a:t>
            </a:r>
            <a:r>
              <a:rPr lang="zh-CN" altLang="en-US" sz="2400">
                <a:latin typeface="Times New Roman" panose="02020603050405020304" charset="0"/>
                <a:cs typeface="Times New Roman" panose="02020603050405020304" charset="0"/>
                <a:sym typeface="+mn-ea"/>
              </a:rPr>
              <a:t>玫瑰花香。</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836930" y="157099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air was filled with </a:t>
            </a:r>
            <a:r>
              <a:rPr lang="zh-CN" altLang="en-US" sz="2400">
                <a:solidFill>
                  <a:srgbClr val="C00000"/>
                </a:solidFill>
                <a:latin typeface="Times New Roman" panose="02020603050405020304" charset="0"/>
                <a:cs typeface="Times New Roman" panose="02020603050405020304" charset="0"/>
                <a:sym typeface="+mn-ea"/>
              </a:rPr>
              <a:t>the scent of wild flowers</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836930" y="273812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Roses </a:t>
            </a:r>
            <a:r>
              <a:rPr lang="zh-CN" altLang="en-US" sz="2400">
                <a:solidFill>
                  <a:srgbClr val="C00000"/>
                </a:solidFill>
                <a:latin typeface="Times New Roman" panose="02020603050405020304" charset="0"/>
                <a:cs typeface="Times New Roman" panose="02020603050405020304" charset="0"/>
                <a:sym typeface="+mn-ea"/>
              </a:rPr>
              <a:t>scented</a:t>
            </a:r>
            <a:r>
              <a:rPr lang="zh-CN" altLang="en-US" sz="2400">
                <a:latin typeface="Times New Roman" panose="02020603050405020304" charset="0"/>
                <a:cs typeface="Times New Roman" panose="02020603050405020304" charset="0"/>
                <a:sym typeface="+mn-ea"/>
              </a:rPr>
              <a:t> the night air.</a:t>
            </a:r>
            <a:endParaRPr lang="zh-CN" altLang="en-US" sz="2400">
              <a:latin typeface="Times New Roman" panose="02020603050405020304" charset="0"/>
              <a:cs typeface="Times New Roman" panose="02020603050405020304" charset="0"/>
              <a:sym typeface="+mn-ea"/>
            </a:endParaRPr>
          </a:p>
        </p:txBody>
      </p:sp>
      <p:pic>
        <p:nvPicPr>
          <p:cNvPr id="101" name="图片 100"/>
          <p:cNvPicPr/>
          <p:nvPr/>
        </p:nvPicPr>
        <p:blipFill>
          <a:blip r:embed="rId6"/>
          <a:stretch>
            <a:fillRect/>
          </a:stretch>
        </p:blipFill>
        <p:spPr>
          <a:xfrm>
            <a:off x="7497445" y="721360"/>
            <a:ext cx="3716655" cy="2477135"/>
          </a:xfrm>
          <a:prstGeom prst="rect">
            <a:avLst/>
          </a:prstGeom>
          <a:noFill/>
          <a:ln w="9525">
            <a:noFill/>
          </a:ln>
        </p:spPr>
      </p:pic>
      <p:pic>
        <p:nvPicPr>
          <p:cNvPr id="102" name="图片 101"/>
          <p:cNvPicPr/>
          <p:nvPr/>
        </p:nvPicPr>
        <p:blipFill>
          <a:blip r:embed="rId7"/>
          <a:stretch>
            <a:fillRect/>
          </a:stretch>
        </p:blipFill>
        <p:spPr>
          <a:xfrm>
            <a:off x="1695450" y="3217545"/>
            <a:ext cx="4047490" cy="30010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2878" y="75776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541270" y="389255"/>
            <a:ext cx="6096000" cy="398780"/>
          </a:xfrm>
          <a:prstGeom prst="rect">
            <a:avLst/>
          </a:prstGeom>
          <a:noFill/>
        </p:spPr>
        <p:txBody>
          <a:bodyPr wrap="square" rtlCol="0" anchor="t">
            <a:spAutoFit/>
          </a:bodyPr>
          <a:p>
            <a:r>
              <a:rPr lang="zh-CN" altLang="en-US" sz="2000"/>
              <a:t>greet	/gri:t/	vt.问候;迎接</a:t>
            </a:r>
            <a:endParaRPr lang="zh-CN" altLang="en-US" sz="2000"/>
          </a:p>
        </p:txBody>
      </p:sp>
      <p:sp>
        <p:nvSpPr>
          <p:cNvPr id="9" name="文本框 8"/>
          <p:cNvSpPr txBox="1"/>
          <p:nvPr/>
        </p:nvSpPr>
        <p:spPr>
          <a:xfrm>
            <a:off x="826135" y="1165225"/>
            <a:ext cx="9526905" cy="230695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她微笑着</a:t>
            </a:r>
            <a:r>
              <a:rPr lang="zh-CN" altLang="en-US" sz="2400">
                <a:solidFill>
                  <a:srgbClr val="C00000"/>
                </a:solidFill>
                <a:latin typeface="Times New Roman" panose="02020603050405020304" charset="0"/>
                <a:cs typeface="Times New Roman" panose="02020603050405020304" charset="0"/>
                <a:sym typeface="+mn-ea"/>
              </a:rPr>
              <a:t>向我们打招呼</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2. </a:t>
            </a:r>
            <a:r>
              <a:rPr lang="zh-CN" altLang="en-US" sz="2400">
                <a:latin typeface="Times New Roman" panose="02020603050405020304" charset="0"/>
                <a:cs typeface="Times New Roman" panose="02020603050405020304" charset="0"/>
                <a:sym typeface="+mn-ea"/>
              </a:rPr>
              <a:t>这消息</a:t>
            </a:r>
            <a:r>
              <a:rPr lang="zh-CN" altLang="en-US" sz="2400">
                <a:solidFill>
                  <a:srgbClr val="C00000"/>
                </a:solidFill>
                <a:latin typeface="Times New Roman" panose="02020603050405020304" charset="0"/>
                <a:cs typeface="Times New Roman" panose="02020603050405020304" charset="0"/>
                <a:sym typeface="+mn-ea"/>
              </a:rPr>
              <a:t>受到</a:t>
            </a:r>
            <a:r>
              <a:rPr lang="zh-CN" altLang="en-US" sz="2400">
                <a:latin typeface="Times New Roman" panose="02020603050405020304" charset="0"/>
                <a:cs typeface="Times New Roman" panose="02020603050405020304" charset="0"/>
                <a:sym typeface="+mn-ea"/>
              </a:rPr>
              <a:t>热烈欢呼。</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zh-CN" altLang="en-US"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她开开门，一片混乱不堪的景象</a:t>
            </a:r>
            <a:r>
              <a:rPr lang="zh-CN" altLang="en-US" sz="2400">
                <a:solidFill>
                  <a:srgbClr val="C00000"/>
                </a:solidFill>
                <a:latin typeface="Times New Roman" panose="02020603050405020304" charset="0"/>
                <a:cs typeface="Times New Roman" panose="02020603050405020304" charset="0"/>
                <a:sym typeface="+mn-ea"/>
              </a:rPr>
              <a:t>呈现在她的眼前</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040130" y="150939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She </a:t>
            </a:r>
            <a:r>
              <a:rPr lang="zh-CN" altLang="en-US" sz="2400">
                <a:solidFill>
                  <a:srgbClr val="C00000"/>
                </a:solidFill>
                <a:latin typeface="Times New Roman" panose="02020603050405020304" charset="0"/>
                <a:cs typeface="Times New Roman" panose="02020603050405020304" charset="0"/>
                <a:sym typeface="+mn-ea"/>
              </a:rPr>
              <a:t>greeted us </a:t>
            </a:r>
            <a:r>
              <a:rPr lang="zh-CN" altLang="en-US" sz="2400">
                <a:latin typeface="Times New Roman" panose="02020603050405020304" charset="0"/>
                <a:cs typeface="Times New Roman" panose="02020603050405020304" charset="0"/>
                <a:sym typeface="+mn-ea"/>
              </a:rPr>
              <a:t>with a smile. </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1221105" y="226187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Loud cheers </a:t>
            </a:r>
            <a:r>
              <a:rPr lang="zh-CN" altLang="en-US" sz="2400">
                <a:solidFill>
                  <a:srgbClr val="C00000"/>
                </a:solidFill>
                <a:latin typeface="Times New Roman" panose="02020603050405020304" charset="0"/>
                <a:cs typeface="Times New Roman" panose="02020603050405020304" charset="0"/>
                <a:sym typeface="+mn-ea"/>
              </a:rPr>
              <a:t>greeted</a:t>
            </a:r>
            <a:r>
              <a:rPr lang="zh-CN" altLang="en-US" sz="2400">
                <a:latin typeface="Times New Roman" panose="02020603050405020304" charset="0"/>
                <a:cs typeface="Times New Roman" panose="02020603050405020304" charset="0"/>
                <a:sym typeface="+mn-ea"/>
              </a:rPr>
              <a:t> the news. </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1221105" y="3175000"/>
            <a:ext cx="944372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When she opened the door she </a:t>
            </a:r>
            <a:r>
              <a:rPr lang="zh-CN" altLang="en-US" sz="2400">
                <a:solidFill>
                  <a:srgbClr val="C00000"/>
                </a:solidFill>
                <a:latin typeface="Times New Roman" panose="02020603050405020304" charset="0"/>
                <a:cs typeface="Times New Roman" panose="02020603050405020304" charset="0"/>
                <a:sym typeface="+mn-ea"/>
              </a:rPr>
              <a:t>was greeted by</a:t>
            </a:r>
            <a:r>
              <a:rPr lang="zh-CN" altLang="en-US" sz="2400">
                <a:latin typeface="Times New Roman" panose="02020603050405020304" charset="0"/>
                <a:cs typeface="Times New Roman" panose="02020603050405020304" charset="0"/>
                <a:sym typeface="+mn-ea"/>
              </a:rPr>
              <a:t> a scene of utter confusion. </a:t>
            </a:r>
            <a:endParaRPr lang="zh-CN" altLang="en-US" sz="2400">
              <a:latin typeface="Times New Roman" panose="02020603050405020304" charset="0"/>
              <a:cs typeface="Times New Roman" panose="02020603050405020304" charset="0"/>
              <a:sym typeface="+mn-ea"/>
            </a:endParaRPr>
          </a:p>
        </p:txBody>
      </p:sp>
      <p:pic>
        <p:nvPicPr>
          <p:cNvPr id="14" name="图片 13"/>
          <p:cNvPicPr>
            <a:picLocks noChangeAspect="1"/>
          </p:cNvPicPr>
          <p:nvPr>
            <p:custDataLst>
              <p:tags r:id="rId6"/>
            </p:custDataLst>
          </p:nvPr>
        </p:nvPicPr>
        <p:blipFill>
          <a:blip r:embed="rId7"/>
          <a:stretch>
            <a:fillRect/>
          </a:stretch>
        </p:blipFill>
        <p:spPr>
          <a:xfrm>
            <a:off x="8510905" y="802640"/>
            <a:ext cx="3415665" cy="2235200"/>
          </a:xfrm>
          <a:prstGeom prst="rect">
            <a:avLst/>
          </a:prstGeom>
        </p:spPr>
      </p:pic>
      <p:pic>
        <p:nvPicPr>
          <p:cNvPr id="15" name="图片 14"/>
          <p:cNvPicPr>
            <a:picLocks noChangeAspect="1"/>
          </p:cNvPicPr>
          <p:nvPr>
            <p:custDataLst>
              <p:tags r:id="rId8"/>
            </p:custDataLst>
          </p:nvPr>
        </p:nvPicPr>
        <p:blipFill>
          <a:blip r:embed="rId9"/>
          <a:stretch>
            <a:fillRect/>
          </a:stretch>
        </p:blipFill>
        <p:spPr>
          <a:xfrm>
            <a:off x="2780665" y="3819525"/>
            <a:ext cx="3505835" cy="2294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1596390" y="4237990"/>
            <a:ext cx="3806825" cy="2389505"/>
          </a:xfrm>
          <a:prstGeom prst="rect">
            <a:avLst/>
          </a:prstGeom>
        </p:spPr>
      </p:pic>
      <p:sp>
        <p:nvSpPr>
          <p:cNvPr id="4" name="矩形 3"/>
          <p:cNvSpPr/>
          <p:nvPr/>
        </p:nvSpPr>
        <p:spPr>
          <a:xfrm>
            <a:off x="-11430" y="-635"/>
            <a:ext cx="12197080" cy="7180580"/>
          </a:xfrm>
          <a:prstGeom prst="rect">
            <a:avLst/>
          </a:prstGeom>
          <a:blipFill dpi="0" rotWithShape="1">
            <a:blip r:embed="rId3"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4"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4"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5"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6"/>
            </p:custDataLst>
          </p:nvPr>
        </p:nvCxnSpPr>
        <p:spPr bwMode="auto">
          <a:xfrm flipV="1">
            <a:off x="490643" y="70442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7"/>
            </p:custDataLst>
          </p:nvPr>
        </p:nvSpPr>
        <p:spPr>
          <a:xfrm>
            <a:off x="809625" y="3054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200910" y="305435"/>
            <a:ext cx="6096000" cy="398780"/>
          </a:xfrm>
          <a:prstGeom prst="rect">
            <a:avLst/>
          </a:prstGeom>
          <a:noFill/>
        </p:spPr>
        <p:txBody>
          <a:bodyPr wrap="square" rtlCol="0" anchor="t">
            <a:spAutoFit/>
          </a:bodyPr>
          <a:p>
            <a:r>
              <a:rPr lang="zh-CN" altLang="en-US" sz="2000"/>
              <a:t>custom	/ˈkʌstəm/	n.风俗;习俗;习惯</a:t>
            </a:r>
            <a:endParaRPr lang="zh-CN" altLang="en-US" sz="2000"/>
          </a:p>
        </p:txBody>
      </p:sp>
      <p:sp>
        <p:nvSpPr>
          <p:cNvPr id="9" name="文本框 8"/>
          <p:cNvSpPr txBox="1"/>
          <p:nvPr/>
        </p:nvSpPr>
        <p:spPr>
          <a:xfrm>
            <a:off x="6098540" y="4201160"/>
            <a:ext cx="5137785" cy="156845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Thanks to  Confucius, many people are eager to visit Qufu, whose</a:t>
            </a:r>
            <a:r>
              <a:rPr lang="en-US" altLang="zh-CN" sz="2400" b="1">
                <a:solidFill>
                  <a:srgbClr val="C00000"/>
                </a:solidFill>
                <a:latin typeface="Times New Roman" panose="02020603050405020304" charset="0"/>
                <a:cs typeface="Times New Roman" panose="02020603050405020304" charset="0"/>
              </a:rPr>
              <a:t> customs </a:t>
            </a:r>
            <a:r>
              <a:rPr lang="en-US" altLang="zh-CN" sz="2400">
                <a:latin typeface="Times New Roman" panose="02020603050405020304" charset="0"/>
                <a:cs typeface="Times New Roman" panose="02020603050405020304" charset="0"/>
              </a:rPr>
              <a:t>are simple and whose people are generous and enthusiastic.</a:t>
            </a:r>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809625" y="776605"/>
            <a:ext cx="11177905" cy="1568450"/>
          </a:xfrm>
          <a:prstGeom prst="rect">
            <a:avLst/>
          </a:prstGeom>
          <a:noFill/>
        </p:spPr>
        <p:txBody>
          <a:bodyPr wrap="square" rtlCol="0" anchor="t">
            <a:spAutoFit/>
          </a:bodyPr>
          <a:p>
            <a:r>
              <a:rPr lang="en-US" sz="2400">
                <a:latin typeface="Times New Roman" panose="02020603050405020304" charset="0"/>
                <a:cs typeface="Times New Roman" panose="02020603050405020304" charset="0"/>
              </a:rPr>
              <a:t>1</a:t>
            </a:r>
            <a:r>
              <a:rPr lang="en-US" altLang="zh-CN" sz="2400">
                <a:latin typeface="Times New Roman" panose="02020603050405020304" charset="0"/>
                <a:cs typeface="Times New Roman" panose="02020603050405020304" charset="0"/>
              </a:rPr>
              <a:t>. </a:t>
            </a:r>
            <a:r>
              <a:rPr lang="en-US" altLang="zh-CN" sz="2400" b="1">
                <a:solidFill>
                  <a:srgbClr val="C00000"/>
                </a:solidFill>
                <a:latin typeface="Times New Roman" panose="02020603050405020304" charset="0"/>
                <a:cs typeface="Times New Roman" panose="02020603050405020304" charset="0"/>
              </a:rPr>
              <a:t>it is a custom to do sth.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做某事是一个习俗</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这一天的计划是这样的:首先，在那天吃饺子是一个</a:t>
            </a:r>
            <a:r>
              <a:rPr lang="en-US" altLang="zh-CN" sz="2400" b="1">
                <a:solidFill>
                  <a:srgbClr val="C00000"/>
                </a:solidFill>
                <a:latin typeface="Times New Roman" panose="02020603050405020304" charset="0"/>
                <a:cs typeface="Times New Roman" panose="02020603050405020304" charset="0"/>
              </a:rPr>
              <a:t>习俗</a:t>
            </a:r>
            <a:r>
              <a:rPr lang="en-US" altLang="zh-CN" sz="2400">
                <a:latin typeface="Times New Roman" panose="02020603050405020304" charset="0"/>
                <a:cs typeface="Times New Roman" panose="02020603050405020304" charset="0"/>
              </a:rPr>
              <a:t>，所以我们会自己亲手做美味的饺子，而不是给他们买一些。</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705485" y="3579495"/>
            <a:ext cx="10431145"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 </a:t>
            </a:r>
            <a:r>
              <a:rPr lang="zh-CN" altLang="en-US" sz="2400">
                <a:latin typeface="Times New Roman" panose="02020603050405020304" charset="0"/>
                <a:cs typeface="Times New Roman" panose="02020603050405020304" charset="0"/>
              </a:rPr>
              <a:t>由于孔子的缘故，许多人都渴望去曲阜旅游，曲阜的</a:t>
            </a:r>
            <a:r>
              <a:rPr lang="zh-CN" altLang="en-US" sz="2400" b="1">
                <a:solidFill>
                  <a:srgbClr val="C00000"/>
                </a:solidFill>
                <a:latin typeface="Times New Roman" panose="02020603050405020304" charset="0"/>
                <a:cs typeface="Times New Roman" panose="02020603050405020304" charset="0"/>
              </a:rPr>
              <a:t>习俗</a:t>
            </a:r>
            <a:r>
              <a:rPr lang="zh-CN" altLang="en-US" sz="2400">
                <a:latin typeface="Times New Roman" panose="02020603050405020304" charset="0"/>
                <a:cs typeface="Times New Roman" panose="02020603050405020304" charset="0"/>
              </a:rPr>
              <a:t>简单，人民慷慨热情。</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p:txBody>
      </p:sp>
      <p:sp>
        <p:nvSpPr>
          <p:cNvPr id="13" name="文本框 12"/>
          <p:cNvSpPr txBox="1"/>
          <p:nvPr/>
        </p:nvSpPr>
        <p:spPr>
          <a:xfrm>
            <a:off x="809625" y="1814830"/>
            <a:ext cx="6096000"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plan for the day is as follows: firstly, it’s a </a:t>
            </a:r>
            <a:r>
              <a:rPr lang="zh-CN" altLang="en-US" sz="2400">
                <a:solidFill>
                  <a:srgbClr val="C00000"/>
                </a:solidFill>
                <a:latin typeface="Times New Roman" panose="02020603050405020304" charset="0"/>
                <a:cs typeface="Times New Roman" panose="02020603050405020304" charset="0"/>
                <a:sym typeface="+mn-ea"/>
              </a:rPr>
              <a:t>custom</a:t>
            </a:r>
            <a:r>
              <a:rPr lang="zh-CN" altLang="en-US" sz="2400">
                <a:latin typeface="Times New Roman" panose="02020603050405020304" charset="0"/>
                <a:cs typeface="Times New Roman" panose="02020603050405020304" charset="0"/>
                <a:sym typeface="+mn-ea"/>
              </a:rPr>
              <a:t> to have dumplings on that day, so we’ll make delicious dumplings with our own hands rather than buy some for them.</a:t>
            </a:r>
            <a:endParaRPr lang="zh-CN" altLang="en-US" sz="2400">
              <a:latin typeface="Times New Roman" panose="02020603050405020304" charset="0"/>
              <a:cs typeface="Times New Roman" panose="02020603050405020304" charset="0"/>
              <a:sym typeface="+mn-ea"/>
            </a:endParaRPr>
          </a:p>
        </p:txBody>
      </p:sp>
      <p:pic>
        <p:nvPicPr>
          <p:cNvPr id="14" name="图片 13" descr="7dac361027b74a869b64717fdcf6f0d4"/>
          <p:cNvPicPr>
            <a:picLocks noChangeAspect="1"/>
          </p:cNvPicPr>
          <p:nvPr/>
        </p:nvPicPr>
        <p:blipFill>
          <a:blip r:embed="rId8"/>
          <a:stretch>
            <a:fillRect/>
          </a:stretch>
        </p:blipFill>
        <p:spPr>
          <a:xfrm>
            <a:off x="7153910" y="1510665"/>
            <a:ext cx="3614420" cy="2176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9" grpId="0"/>
      <p:bldP spid="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79332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5847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445385" y="388620"/>
            <a:ext cx="6096000" cy="398780"/>
          </a:xfrm>
          <a:prstGeom prst="rect">
            <a:avLst/>
          </a:prstGeom>
          <a:noFill/>
        </p:spPr>
        <p:txBody>
          <a:bodyPr wrap="square" rtlCol="0" anchor="t">
            <a:spAutoFit/>
          </a:bodyPr>
          <a:p>
            <a:r>
              <a:rPr lang="zh-CN" altLang="en-US" sz="2000"/>
              <a:t>striking	/ˈstraɪkɪŋ/	adj.引人注目的;显著的</a:t>
            </a:r>
            <a:endParaRPr lang="zh-CN" altLang="en-US" sz="2000"/>
          </a:p>
        </p:txBody>
      </p:sp>
      <p:sp>
        <p:nvSpPr>
          <p:cNvPr id="9" name="文本框 8"/>
          <p:cNvSpPr txBox="1"/>
          <p:nvPr/>
        </p:nvSpPr>
        <p:spPr>
          <a:xfrm>
            <a:off x="596900" y="859155"/>
            <a:ext cx="10843260" cy="87312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sym typeface="+mn-ea"/>
              </a:rPr>
              <a:t>1.</a:t>
            </a:r>
            <a:r>
              <a:rPr lang="en-US" altLang="zh-CN" sz="2400" b="1">
                <a:solidFill>
                  <a:srgbClr val="C00000"/>
                </a:solidFill>
                <a:latin typeface="Times New Roman" panose="02020603050405020304" charset="0"/>
                <a:cs typeface="Times New Roman" panose="02020603050405020304" charset="0"/>
                <a:sym typeface="+mn-ea"/>
              </a:rPr>
              <a:t>strike sb./sth.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击中某人</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某物</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(1) </a:t>
            </a:r>
            <a:r>
              <a:rPr lang="zh-CN" altLang="en-US" sz="2400">
                <a:latin typeface="Times New Roman" panose="02020603050405020304" charset="0"/>
                <a:cs typeface="Times New Roman" panose="02020603050405020304" charset="0"/>
                <a:sym typeface="+mn-ea"/>
              </a:rPr>
              <a:t>石头</a:t>
            </a:r>
            <a:r>
              <a:rPr lang="zh-CN" altLang="en-US" sz="2400">
                <a:solidFill>
                  <a:srgbClr val="C00000"/>
                </a:solidFill>
                <a:latin typeface="Times New Roman" panose="02020603050405020304" charset="0"/>
                <a:cs typeface="Times New Roman" panose="02020603050405020304" charset="0"/>
                <a:sym typeface="+mn-ea"/>
              </a:rPr>
              <a:t>击中</a:t>
            </a:r>
            <a:r>
              <a:rPr lang="zh-CN" altLang="en-US" sz="2400">
                <a:latin typeface="Times New Roman" panose="02020603050405020304" charset="0"/>
                <a:cs typeface="Times New Roman" panose="02020603050405020304" charset="0"/>
                <a:sym typeface="+mn-ea"/>
              </a:rPr>
              <a:t>她的额头。</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96900" y="2064385"/>
            <a:ext cx="6096000" cy="44767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sym typeface="+mn-ea"/>
              </a:rPr>
              <a:t>(2)</a:t>
            </a:r>
            <a:r>
              <a:rPr lang="zh-CN" altLang="en-US" sz="2400">
                <a:latin typeface="Times New Roman" panose="02020603050405020304" charset="0"/>
                <a:cs typeface="Times New Roman" panose="02020603050405020304" charset="0"/>
                <a:sym typeface="+mn-ea"/>
              </a:rPr>
              <a:t>她掴了他一耳光。</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8199755" y="1085850"/>
            <a:ext cx="3117850" cy="73723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他用拳头</a:t>
            </a:r>
            <a:r>
              <a:rPr lang="zh-CN" altLang="en-US" sz="2400">
                <a:solidFill>
                  <a:srgbClr val="C00000"/>
                </a:solidFill>
                <a:latin typeface="Times New Roman" panose="02020603050405020304" charset="0"/>
                <a:cs typeface="Times New Roman" panose="02020603050405020304" charset="0"/>
                <a:sym typeface="+mn-ea"/>
              </a:rPr>
              <a:t>打桌子</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742315" y="3223260"/>
            <a:ext cx="6096000" cy="1476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a:t>
            </a:r>
            <a:r>
              <a:rPr lang="en-US" altLang="zh-CN" sz="2400" b="1">
                <a:solidFill>
                  <a:srgbClr val="C00000"/>
                </a:solidFill>
                <a:latin typeface="Times New Roman" panose="02020603050405020304" charset="0"/>
                <a:cs typeface="Times New Roman" panose="02020603050405020304" charset="0"/>
                <a:sym typeface="+mn-ea"/>
              </a:rPr>
              <a:t> a thought struck sb.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一个念头闪过脑子</a:t>
            </a:r>
            <a:endParaRPr lang="zh-CN" altLang="en-US" sz="2400" b="1">
              <a:solidFill>
                <a:srgbClr val="C00000"/>
              </a:solidFill>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cs typeface="Times New Roman" panose="02020603050405020304" charset="0"/>
                <a:sym typeface="+mn-ea"/>
              </a:rPr>
              <a:t> 刚才我</a:t>
            </a:r>
            <a:r>
              <a:rPr lang="zh-CN" altLang="en-US" sz="2400">
                <a:solidFill>
                  <a:srgbClr val="C00000"/>
                </a:solidFill>
                <a:latin typeface="Times New Roman" panose="02020603050405020304" charset="0"/>
                <a:cs typeface="Times New Roman" panose="02020603050405020304" charset="0"/>
                <a:sym typeface="+mn-ea"/>
              </a:rPr>
              <a:t>脑子里突然闪过一个</a:t>
            </a:r>
            <a:r>
              <a:rPr lang="zh-CN" altLang="en-US" sz="2400">
                <a:latin typeface="Times New Roman" panose="02020603050405020304" charset="0"/>
                <a:cs typeface="Times New Roman" panose="02020603050405020304" charset="0"/>
                <a:sym typeface="+mn-ea"/>
              </a:rPr>
              <a:t>可怕的</a:t>
            </a:r>
            <a:r>
              <a:rPr lang="zh-CN" altLang="en-US" sz="2400">
                <a:solidFill>
                  <a:srgbClr val="C00000"/>
                </a:solidFill>
                <a:latin typeface="Times New Roman" panose="02020603050405020304" charset="0"/>
                <a:cs typeface="Times New Roman" panose="02020603050405020304" charset="0"/>
                <a:sym typeface="+mn-ea"/>
              </a:rPr>
              <a:t>念头</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873125" y="4720590"/>
            <a:ext cx="986599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 it struck sb ...</a:t>
            </a:r>
            <a:r>
              <a:rPr lang="zh-CN" altLang="en-US" sz="2400">
                <a:latin typeface="Times New Roman" panose="02020603050405020304" charset="0"/>
                <a:ea typeface="宋体" panose="02010600030101010101" pitchFamily="2" charset="-122"/>
                <a:cs typeface="Times New Roman" panose="02020603050405020304" charset="0"/>
                <a:sym typeface="+mn-ea"/>
              </a:rPr>
              <a:t>某人突然想到</a:t>
            </a:r>
            <a:endParaRPr lang="en-US" altLang="zh-CN" sz="2400">
              <a:latin typeface="Times New Roman" panose="02020603050405020304" charset="0"/>
              <a:cs typeface="Times New Roman" panose="02020603050405020304" charset="0"/>
            </a:endParaRPr>
          </a:p>
          <a:p>
            <a:r>
              <a:rPr lang="zh-CN" altLang="en-US" sz="2400">
                <a:solidFill>
                  <a:srgbClr val="C00000"/>
                </a:solidFill>
                <a:latin typeface="Times New Roman" panose="02020603050405020304" charset="0"/>
                <a:cs typeface="Times New Roman" panose="02020603050405020304" charset="0"/>
                <a:sym typeface="+mn-ea"/>
              </a:rPr>
              <a:t>我一下子明白</a:t>
            </a:r>
            <a:r>
              <a:rPr lang="zh-CN" altLang="en-US" sz="2400">
                <a:latin typeface="Times New Roman" panose="02020603050405020304" charset="0"/>
                <a:cs typeface="Times New Roman" panose="02020603050405020304" charset="0"/>
                <a:sym typeface="+mn-ea"/>
              </a:rPr>
              <a:t>我们如何能改善局面了。</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742315" y="162115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stone </a:t>
            </a:r>
            <a:r>
              <a:rPr lang="zh-CN" altLang="en-US" sz="2400">
                <a:solidFill>
                  <a:srgbClr val="C00000"/>
                </a:solidFill>
                <a:latin typeface="Times New Roman" panose="02020603050405020304" charset="0"/>
                <a:cs typeface="Times New Roman" panose="02020603050405020304" charset="0"/>
                <a:sym typeface="+mn-ea"/>
              </a:rPr>
              <a:t>struck her </a:t>
            </a:r>
            <a:r>
              <a:rPr lang="zh-CN" altLang="en-US" sz="2400">
                <a:latin typeface="Times New Roman" panose="02020603050405020304" charset="0"/>
                <a:cs typeface="Times New Roman" panose="02020603050405020304" charset="0"/>
                <a:sym typeface="+mn-ea"/>
              </a:rPr>
              <a:t>on the forehead.</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742315" y="2409825"/>
            <a:ext cx="609600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She </a:t>
            </a:r>
            <a:r>
              <a:rPr lang="zh-CN" altLang="en-US" sz="2400">
                <a:solidFill>
                  <a:srgbClr val="C00000"/>
                </a:solidFill>
                <a:latin typeface="Times New Roman" panose="02020603050405020304" charset="0"/>
                <a:cs typeface="Times New Roman" panose="02020603050405020304" charset="0"/>
                <a:sym typeface="+mn-ea"/>
              </a:rPr>
              <a:t>struck him </a:t>
            </a:r>
            <a:r>
              <a:rPr lang="zh-CN" altLang="en-US" sz="2400">
                <a:latin typeface="Times New Roman" panose="02020603050405020304" charset="0"/>
                <a:cs typeface="Times New Roman" panose="02020603050405020304" charset="0"/>
                <a:sym typeface="+mn-ea"/>
              </a:rPr>
              <a:t>in the face.</a:t>
            </a:r>
            <a:endParaRPr lang="zh-CN" altLang="en-US" sz="2400">
              <a:latin typeface="Times New Roman" panose="02020603050405020304" charset="0"/>
              <a:cs typeface="Times New Roman" panose="02020603050405020304" charset="0"/>
              <a:sym typeface="+mn-ea"/>
            </a:endParaRPr>
          </a:p>
        </p:txBody>
      </p:sp>
      <p:sp>
        <p:nvSpPr>
          <p:cNvPr id="20" name="文本框 19"/>
          <p:cNvSpPr txBox="1"/>
          <p:nvPr/>
        </p:nvSpPr>
        <p:spPr>
          <a:xfrm>
            <a:off x="8324850" y="1621155"/>
            <a:ext cx="2992755" cy="1009015"/>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sym typeface="+mn-ea"/>
              </a:rPr>
              <a:t>He</a:t>
            </a:r>
            <a:r>
              <a:rPr lang="zh-CN" altLang="en-US" sz="2400">
                <a:solidFill>
                  <a:srgbClr val="C00000"/>
                </a:solidFill>
                <a:latin typeface="Times New Roman" panose="02020603050405020304" charset="0"/>
                <a:cs typeface="Times New Roman" panose="02020603050405020304" charset="0"/>
                <a:sym typeface="+mn-ea"/>
              </a:rPr>
              <a:t> struck the table</a:t>
            </a:r>
            <a:r>
              <a:rPr lang="zh-CN" altLang="en-US" sz="2400">
                <a:latin typeface="Times New Roman" panose="02020603050405020304" charset="0"/>
                <a:cs typeface="Times New Roman" panose="02020603050405020304" charset="0"/>
                <a:sym typeface="+mn-ea"/>
              </a:rPr>
              <a:t> with his fist.</a:t>
            </a:r>
            <a:endParaRPr lang="zh-CN" altLang="en-US" sz="2400">
              <a:latin typeface="Times New Roman" panose="02020603050405020304" charset="0"/>
              <a:cs typeface="Times New Roman" panose="02020603050405020304" charset="0"/>
              <a:sym typeface="+mn-ea"/>
            </a:endParaRPr>
          </a:p>
        </p:txBody>
      </p:sp>
      <p:sp>
        <p:nvSpPr>
          <p:cNvPr id="21" name="文本框 20"/>
          <p:cNvSpPr txBox="1"/>
          <p:nvPr/>
        </p:nvSpPr>
        <p:spPr>
          <a:xfrm>
            <a:off x="873125" y="4201160"/>
            <a:ext cx="6096000" cy="460375"/>
          </a:xfrm>
          <a:prstGeom prst="rect">
            <a:avLst/>
          </a:prstGeom>
          <a:noFill/>
        </p:spPr>
        <p:txBody>
          <a:bodyPr wrap="square" rtlCol="0" anchor="t">
            <a:spAutoFit/>
          </a:bodyPr>
          <a:p>
            <a:r>
              <a:rPr lang="zh-CN" altLang="en-US" sz="2400">
                <a:solidFill>
                  <a:srgbClr val="C00000"/>
                </a:solidFill>
                <a:latin typeface="Times New Roman" panose="02020603050405020304" charset="0"/>
                <a:cs typeface="Times New Roman" panose="02020603050405020304" charset="0"/>
                <a:sym typeface="+mn-ea"/>
              </a:rPr>
              <a:t>An awful thought</a:t>
            </a:r>
            <a:r>
              <a:rPr lang="zh-CN" altLang="en-US" sz="2400">
                <a:latin typeface="Times New Roman" panose="02020603050405020304" charset="0"/>
                <a:cs typeface="Times New Roman" panose="02020603050405020304" charset="0"/>
                <a:sym typeface="+mn-ea"/>
              </a:rPr>
              <a:t> has just</a:t>
            </a:r>
            <a:r>
              <a:rPr lang="zh-CN" altLang="en-US" sz="2400">
                <a:solidFill>
                  <a:srgbClr val="C00000"/>
                </a:solidFill>
                <a:latin typeface="Times New Roman" panose="02020603050405020304" charset="0"/>
                <a:cs typeface="Times New Roman" panose="02020603050405020304" charset="0"/>
                <a:sym typeface="+mn-ea"/>
              </a:rPr>
              <a:t> struck me</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22" name="文本框 21"/>
          <p:cNvSpPr txBox="1"/>
          <p:nvPr/>
        </p:nvSpPr>
        <p:spPr>
          <a:xfrm>
            <a:off x="742315" y="5563870"/>
            <a:ext cx="8023860" cy="460375"/>
          </a:xfrm>
          <a:prstGeom prst="rect">
            <a:avLst/>
          </a:prstGeom>
          <a:noFill/>
        </p:spPr>
        <p:txBody>
          <a:bodyPr wrap="square" rtlCol="0" anchor="t">
            <a:spAutoFit/>
          </a:bodyPr>
          <a:p>
            <a:r>
              <a:rPr lang="zh-CN" altLang="en-US" sz="2400">
                <a:solidFill>
                  <a:srgbClr val="C00000"/>
                </a:solidFill>
                <a:latin typeface="Times New Roman" panose="02020603050405020304" charset="0"/>
                <a:cs typeface="Times New Roman" panose="02020603050405020304" charset="0"/>
                <a:sym typeface="+mn-ea"/>
              </a:rPr>
              <a:t>It suddenly struck me </a:t>
            </a:r>
            <a:r>
              <a:rPr lang="zh-CN" altLang="en-US" sz="2400">
                <a:latin typeface="Times New Roman" panose="02020603050405020304" charset="0"/>
                <a:cs typeface="Times New Roman" panose="02020603050405020304" charset="0"/>
                <a:sym typeface="+mn-ea"/>
              </a:rPr>
              <a:t>how we could improve the situation.</a:t>
            </a:r>
            <a:endParaRPr lang="zh-CN" altLang="en-US" sz="2400">
              <a:latin typeface="Times New Roman" panose="02020603050405020304" charset="0"/>
              <a:cs typeface="Times New Roman" panose="02020603050405020304" charset="0"/>
              <a:sym typeface="+mn-ea"/>
            </a:endParaRPr>
          </a:p>
        </p:txBody>
      </p:sp>
      <p:pic>
        <p:nvPicPr>
          <p:cNvPr id="23" name="图片 22"/>
          <p:cNvPicPr>
            <a:picLocks noChangeAspect="1"/>
          </p:cNvPicPr>
          <p:nvPr>
            <p:custDataLst>
              <p:tags r:id="rId6"/>
            </p:custDataLst>
          </p:nvPr>
        </p:nvPicPr>
        <p:blipFill>
          <a:blip r:embed="rId7"/>
          <a:stretch>
            <a:fillRect/>
          </a:stretch>
        </p:blipFill>
        <p:spPr>
          <a:xfrm>
            <a:off x="8324850" y="2992120"/>
            <a:ext cx="2992755" cy="1967230"/>
          </a:xfrm>
          <a:prstGeom prst="rect">
            <a:avLst/>
          </a:prstGeom>
        </p:spPr>
      </p:pic>
      <p:pic>
        <p:nvPicPr>
          <p:cNvPr id="24" name="图片 23" descr="金星扇人表情包"/>
          <p:cNvPicPr>
            <a:picLocks noChangeAspect="1"/>
          </p:cNvPicPr>
          <p:nvPr/>
        </p:nvPicPr>
        <p:blipFill>
          <a:blip r:embed="rId8"/>
          <a:stretch>
            <a:fillRect/>
          </a:stretch>
        </p:blipFill>
        <p:spPr>
          <a:xfrm>
            <a:off x="5422900" y="903605"/>
            <a:ext cx="2640965" cy="2306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to="" calcmode="lin" valueType="num">
                                      <p:cBhvr>
                                        <p:cTn id="17" dur="1" fill="hold"/>
                                        <p:tgtEl>
                                          <p:spTgt spid="2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to="" calcmode="lin" valueType="num">
                                      <p:cBhvr>
                                        <p:cTn id="22" dur="1" fill="hold"/>
                                        <p:tgtEl>
                                          <p:spTgt spid="21"/>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to="" calcmode="lin" valueType="num">
                                      <p:cBhvr>
                                        <p:cTn id="27" dur="1" fill="hold"/>
                                        <p:tgtEl>
                                          <p:spTgt spid="2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20" grpId="0"/>
      <p:bldP spid="20" grpId="1"/>
      <p:bldP spid="21" grpId="0"/>
      <p:bldP spid="21" grpId="1"/>
      <p:bldP spid="22" grpId="0"/>
      <p:bldP spid="2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79332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5847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445385" y="388620"/>
            <a:ext cx="6096000" cy="398780"/>
          </a:xfrm>
          <a:prstGeom prst="rect">
            <a:avLst/>
          </a:prstGeom>
          <a:noFill/>
        </p:spPr>
        <p:txBody>
          <a:bodyPr wrap="square" rtlCol="0" anchor="t">
            <a:spAutoFit/>
          </a:bodyPr>
          <a:p>
            <a:r>
              <a:rPr lang="zh-CN" altLang="en-US" sz="2000"/>
              <a:t>striking	/ˈstraɪkɪŋ/	adj.引人注目的;显著的</a:t>
            </a:r>
            <a:endParaRPr lang="zh-CN" altLang="en-US" sz="2000"/>
          </a:p>
        </p:txBody>
      </p:sp>
      <p:sp>
        <p:nvSpPr>
          <p:cNvPr id="9" name="文本框 8"/>
          <p:cNvSpPr txBox="1"/>
          <p:nvPr/>
        </p:nvSpPr>
        <p:spPr>
          <a:xfrm>
            <a:off x="826135" y="859155"/>
            <a:ext cx="10887075" cy="1476375"/>
          </a:xfrm>
          <a:prstGeom prst="rect">
            <a:avLst/>
          </a:prstGeom>
          <a:noFill/>
        </p:spPr>
        <p:txBody>
          <a:bodyPr wrap="square" rtlCol="0" anchor="t">
            <a:spAutoFit/>
          </a:bodyPr>
          <a:p>
            <a:endParaRPr lang="zh-CN" altLang="en-US"/>
          </a:p>
          <a:p>
            <a:r>
              <a:rPr lang="en-US" altLang="zh-CN" sz="2400">
                <a:latin typeface="Times New Roman" panose="02020603050405020304" charset="0"/>
                <a:cs typeface="Times New Roman" panose="02020603050405020304" charset="0"/>
                <a:sym typeface="+mn-ea"/>
              </a:rPr>
              <a:t>4. </a:t>
            </a:r>
            <a:r>
              <a:rPr lang="en-US" altLang="zh-CN" sz="2400">
                <a:solidFill>
                  <a:srgbClr val="C00000"/>
                </a:solidFill>
                <a:latin typeface="Times New Roman" panose="02020603050405020304" charset="0"/>
                <a:cs typeface="Times New Roman" panose="02020603050405020304" charset="0"/>
                <a:sym typeface="+mn-ea"/>
              </a:rPr>
              <a:t>be struck by... </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被</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所迷住</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触动</a:t>
            </a:r>
            <a:endParaRPr lang="zh-CN"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她年轻热情，把我迷住了。</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zh-CN" altLang="en-US"/>
              <a:t> </a:t>
            </a:r>
            <a:endParaRPr lang="zh-CN" altLang="en-US"/>
          </a:p>
        </p:txBody>
      </p:sp>
      <p:sp>
        <p:nvSpPr>
          <p:cNvPr id="11" name="文本框 10"/>
          <p:cNvSpPr txBox="1"/>
          <p:nvPr/>
        </p:nvSpPr>
        <p:spPr>
          <a:xfrm>
            <a:off x="826135" y="1851660"/>
            <a:ext cx="7458075" cy="627380"/>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sym typeface="+mn-ea"/>
              </a:rPr>
              <a:t>I </a:t>
            </a:r>
            <a:r>
              <a:rPr lang="zh-CN" altLang="en-US" sz="2400">
                <a:solidFill>
                  <a:srgbClr val="C00000"/>
                </a:solidFill>
                <a:latin typeface="Times New Roman" panose="02020603050405020304" charset="0"/>
                <a:cs typeface="Times New Roman" panose="02020603050405020304" charset="0"/>
                <a:sym typeface="+mn-ea"/>
              </a:rPr>
              <a:t>was struck by</a:t>
            </a:r>
            <a:r>
              <a:rPr lang="zh-CN" altLang="en-US" sz="2400">
                <a:latin typeface="Times New Roman" panose="02020603050405020304" charset="0"/>
                <a:cs typeface="Times New Roman" panose="02020603050405020304" charset="0"/>
                <a:sym typeface="+mn-ea"/>
              </a:rPr>
              <a:t> her youth and enthusiasm.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826135" y="2335530"/>
            <a:ext cx="8763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5. </a:t>
            </a:r>
            <a:r>
              <a:rPr lang="zh-CN" altLang="en-US" sz="2400">
                <a:latin typeface="Times New Roman" panose="02020603050405020304" charset="0"/>
                <a:cs typeface="Times New Roman" panose="02020603050405020304" charset="0"/>
                <a:sym typeface="+mn-ea"/>
              </a:rPr>
              <a:t> </a:t>
            </a:r>
            <a:r>
              <a:rPr lang="zh-CN" altLang="en-US" sz="2400">
                <a:solidFill>
                  <a:srgbClr val="C00000"/>
                </a:solidFill>
                <a:latin typeface="Times New Roman" panose="02020603050405020304" charset="0"/>
                <a:cs typeface="Times New Roman" panose="02020603050405020304" charset="0"/>
                <a:sym typeface="+mn-ea"/>
              </a:rPr>
              <a:t>阳光照得玻璃窗</a:t>
            </a:r>
            <a:r>
              <a:rPr lang="zh-CN" altLang="en-US" sz="2400">
                <a:latin typeface="Times New Roman" panose="02020603050405020304" charset="0"/>
                <a:cs typeface="Times New Roman" panose="02020603050405020304" charset="0"/>
                <a:sym typeface="+mn-ea"/>
              </a:rPr>
              <a:t>熠熠闪光。</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826135" y="3199130"/>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6. </a:t>
            </a:r>
            <a:r>
              <a:rPr lang="zh-CN" altLang="en-US" sz="2400">
                <a:latin typeface="Times New Roman" panose="02020603050405020304" charset="0"/>
                <a:cs typeface="Times New Roman" panose="02020603050405020304" charset="0"/>
                <a:sym typeface="+mn-ea"/>
              </a:rPr>
              <a:t>时钟刚刚</a:t>
            </a:r>
            <a:r>
              <a:rPr lang="zh-CN" altLang="en-US" sz="2400">
                <a:solidFill>
                  <a:srgbClr val="C00000"/>
                </a:solidFill>
                <a:latin typeface="Times New Roman" panose="02020603050405020304" charset="0"/>
                <a:cs typeface="Times New Roman" panose="02020603050405020304" charset="0"/>
                <a:sym typeface="+mn-ea"/>
              </a:rPr>
              <a:t>敲过三点</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2753995" y="4102100"/>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7. </a:t>
            </a:r>
            <a:r>
              <a:rPr lang="zh-CN" altLang="en-US" sz="2400" b="1">
                <a:solidFill>
                  <a:srgbClr val="C00000"/>
                </a:solidFill>
                <a:latin typeface="Times New Roman" panose="02020603050405020304" charset="0"/>
                <a:cs typeface="Times New Roman" panose="02020603050405020304" charset="0"/>
                <a:sym typeface="+mn-ea"/>
              </a:rPr>
              <a:t>struck off across the fields</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穿过旷野</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我们下了公路，</a:t>
            </a:r>
            <a:r>
              <a:rPr lang="zh-CN" altLang="en-US" sz="2400">
                <a:solidFill>
                  <a:srgbClr val="C00000"/>
                </a:solidFill>
                <a:latin typeface="Times New Roman" panose="02020603050405020304" charset="0"/>
                <a:cs typeface="Times New Roman" panose="02020603050405020304" charset="0"/>
                <a:sym typeface="+mn-ea"/>
              </a:rPr>
              <a:t>穿过旷野</a:t>
            </a:r>
            <a:r>
              <a:rPr lang="zh-CN" altLang="en-US" sz="2400">
                <a:latin typeface="Times New Roman" panose="02020603050405020304" charset="0"/>
                <a:cs typeface="Times New Roman" panose="02020603050405020304" charset="0"/>
                <a:sym typeface="+mn-ea"/>
              </a:rPr>
              <a:t>往前走。</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826135" y="2723515"/>
            <a:ext cx="802386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windows sparkled as </a:t>
            </a:r>
            <a:r>
              <a:rPr lang="zh-CN" altLang="en-US" sz="2400">
                <a:solidFill>
                  <a:srgbClr val="C00000"/>
                </a:solidFill>
                <a:latin typeface="Times New Roman" panose="02020603050405020304" charset="0"/>
                <a:cs typeface="Times New Roman" panose="02020603050405020304" charset="0"/>
                <a:sym typeface="+mn-ea"/>
              </a:rPr>
              <a:t>the sun struck the glass</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930910" y="363347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The clock has just</a:t>
            </a:r>
            <a:r>
              <a:rPr lang="zh-CN" altLang="en-US" sz="2400">
                <a:solidFill>
                  <a:srgbClr val="C00000"/>
                </a:solidFill>
                <a:latin typeface="Times New Roman" panose="02020603050405020304" charset="0"/>
                <a:cs typeface="Times New Roman" panose="02020603050405020304" charset="0"/>
                <a:sym typeface="+mn-ea"/>
              </a:rPr>
              <a:t> struck three</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20" name="文本框 19"/>
          <p:cNvSpPr txBox="1"/>
          <p:nvPr/>
        </p:nvSpPr>
        <p:spPr>
          <a:xfrm>
            <a:off x="2926715" y="4977130"/>
            <a:ext cx="4269105" cy="1350010"/>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sym typeface="+mn-ea"/>
              </a:rPr>
              <a:t>We left the road and </a:t>
            </a:r>
            <a:r>
              <a:rPr lang="zh-CN" altLang="en-US" sz="2400">
                <a:solidFill>
                  <a:srgbClr val="C00000"/>
                </a:solidFill>
                <a:latin typeface="Times New Roman" panose="02020603050405020304" charset="0"/>
                <a:cs typeface="Times New Roman" panose="02020603050405020304" charset="0"/>
                <a:sym typeface="+mn-ea"/>
              </a:rPr>
              <a:t>struck off across the fields</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pic>
        <p:nvPicPr>
          <p:cNvPr id="21" name="图片 20"/>
          <p:cNvPicPr>
            <a:picLocks noChangeAspect="1"/>
          </p:cNvPicPr>
          <p:nvPr>
            <p:custDataLst>
              <p:tags r:id="rId6"/>
            </p:custDataLst>
          </p:nvPr>
        </p:nvPicPr>
        <p:blipFill>
          <a:blip r:embed="rId7"/>
          <a:stretch>
            <a:fillRect/>
          </a:stretch>
        </p:blipFill>
        <p:spPr>
          <a:xfrm>
            <a:off x="7762240" y="859155"/>
            <a:ext cx="3062605" cy="2663190"/>
          </a:xfrm>
          <a:prstGeom prst="rect">
            <a:avLst/>
          </a:prstGeom>
        </p:spPr>
      </p:pic>
      <p:pic>
        <p:nvPicPr>
          <p:cNvPr id="22" name="图片 21" descr="时钟 闹钟 会动的闹钟  "/>
          <p:cNvPicPr>
            <a:picLocks noChangeAspect="1"/>
          </p:cNvPicPr>
          <p:nvPr/>
        </p:nvPicPr>
        <p:blipFill>
          <a:blip r:embed="rId8"/>
          <a:stretch>
            <a:fillRect/>
          </a:stretch>
        </p:blipFill>
        <p:spPr>
          <a:xfrm>
            <a:off x="371475" y="3633470"/>
            <a:ext cx="2682875" cy="2682875"/>
          </a:xfrm>
          <a:prstGeom prst="rect">
            <a:avLst/>
          </a:prstGeom>
        </p:spPr>
      </p:pic>
      <p:pic>
        <p:nvPicPr>
          <p:cNvPr id="23" name="图片 22"/>
          <p:cNvPicPr>
            <a:picLocks noChangeAspect="1"/>
          </p:cNvPicPr>
          <p:nvPr>
            <p:custDataLst>
              <p:tags r:id="rId9"/>
            </p:custDataLst>
          </p:nvPr>
        </p:nvPicPr>
        <p:blipFill>
          <a:blip r:embed="rId10"/>
          <a:stretch>
            <a:fillRect/>
          </a:stretch>
        </p:blipFill>
        <p:spPr>
          <a:xfrm>
            <a:off x="8159115" y="4219575"/>
            <a:ext cx="3414395" cy="218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to="" calcmode="lin" valueType="num">
                                      <p:cBhvr>
                                        <p:cTn id="22"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6" grpId="0"/>
      <p:bldP spid="16" grpId="1"/>
      <p:bldP spid="20" grpId="0"/>
      <p:bldP spid="2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3505"/>
            <a:ext cx="11222355"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727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389255"/>
            <a:ext cx="6096000" cy="398780"/>
          </a:xfrm>
          <a:prstGeom prst="rect">
            <a:avLst/>
          </a:prstGeom>
          <a:noFill/>
        </p:spPr>
        <p:txBody>
          <a:bodyPr wrap="square" rtlCol="0" anchor="t">
            <a:spAutoFit/>
          </a:bodyPr>
          <a:p>
            <a:r>
              <a:rPr lang="zh-CN" altLang="en-US" sz="2000"/>
              <a:t>crowd	/kraʊd/	n.人群;一群;民众 vt.挤满</a:t>
            </a:r>
            <a:endParaRPr lang="zh-CN" altLang="en-US" sz="2000"/>
          </a:p>
        </p:txBody>
      </p:sp>
      <p:sp>
        <p:nvSpPr>
          <p:cNvPr id="9" name="文本框 8"/>
          <p:cNvSpPr txBox="1"/>
          <p:nvPr/>
        </p:nvSpPr>
        <p:spPr>
          <a:xfrm>
            <a:off x="596900" y="4346575"/>
            <a:ext cx="10216515" cy="2338705"/>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sym typeface="+mn-ea"/>
              </a:rPr>
              <a:t>4. </a:t>
            </a:r>
            <a:r>
              <a:rPr lang="en-US" altLang="zh-CN" sz="2400" b="1">
                <a:solidFill>
                  <a:srgbClr val="C00000"/>
                </a:solidFill>
                <a:latin typeface="Times New Roman" panose="02020603050405020304" charset="0"/>
                <a:cs typeface="Times New Roman" panose="02020603050405020304" charset="0"/>
                <a:sym typeface="+mn-ea"/>
              </a:rPr>
              <a:t>crowd one’s mind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用上心头</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往事</a:t>
            </a:r>
            <a:r>
              <a:rPr lang="zh-CN" altLang="en-US" sz="2400">
                <a:solidFill>
                  <a:srgbClr val="C00000"/>
                </a:solidFill>
                <a:latin typeface="Times New Roman" panose="02020603050405020304" charset="0"/>
                <a:cs typeface="Times New Roman" panose="02020603050405020304" charset="0"/>
                <a:sym typeface="+mn-ea"/>
              </a:rPr>
              <a:t>涌上他的心头</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751205" y="788035"/>
            <a:ext cx="609600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en-US" altLang="zh-CN" sz="2400" b="1">
                <a:solidFill>
                  <a:srgbClr val="C00000"/>
                </a:solidFill>
                <a:latin typeface="Times New Roman" panose="02020603050405020304" charset="0"/>
                <a:cs typeface="Times New Roman" panose="02020603050405020304" charset="0"/>
                <a:sym typeface="+mn-ea"/>
              </a:rPr>
              <a:t>the crowd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人群</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他在</a:t>
            </a:r>
            <a:r>
              <a:rPr lang="zh-CN" altLang="en-US" sz="2400">
                <a:solidFill>
                  <a:srgbClr val="C00000"/>
                </a:solidFill>
                <a:latin typeface="Times New Roman" panose="02020603050405020304" charset="0"/>
                <a:cs typeface="Times New Roman" panose="02020603050405020304" charset="0"/>
                <a:sym typeface="+mn-ea"/>
              </a:rPr>
              <a:t>人群</a:t>
            </a:r>
            <a:r>
              <a:rPr lang="zh-CN" altLang="en-US" sz="2400">
                <a:latin typeface="Times New Roman" panose="02020603050405020304" charset="0"/>
                <a:cs typeface="Times New Roman" panose="02020603050405020304" charset="0"/>
                <a:sym typeface="+mn-ea"/>
              </a:rPr>
              <a:t>中往前挤。</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751205" y="1938020"/>
            <a:ext cx="6096000" cy="764540"/>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sym typeface="+mn-ea"/>
              </a:rPr>
              <a:t>2. </a:t>
            </a:r>
            <a:r>
              <a:rPr lang="en-US" altLang="zh-CN" sz="2400" b="1">
                <a:solidFill>
                  <a:srgbClr val="C00000"/>
                </a:solidFill>
                <a:latin typeface="Times New Roman" panose="02020603050405020304" charset="0"/>
                <a:cs typeface="Times New Roman" panose="02020603050405020304" charset="0"/>
                <a:sym typeface="+mn-ea"/>
              </a:rPr>
              <a:t>c</a:t>
            </a:r>
            <a:r>
              <a:rPr lang="zh-CN" altLang="en-US" sz="2400" b="1">
                <a:solidFill>
                  <a:srgbClr val="C00000"/>
                </a:solidFill>
                <a:latin typeface="Times New Roman" panose="02020603050405020304" charset="0"/>
                <a:cs typeface="Times New Roman" panose="02020603050405020304" charset="0"/>
                <a:sym typeface="+mn-ea"/>
              </a:rPr>
              <a:t>rowds of people</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人群</a:t>
            </a:r>
            <a:endParaRPr lang="en-US" altLang="zh-CN" sz="2400">
              <a:latin typeface="Times New Roman" panose="02020603050405020304" charset="0"/>
              <a:cs typeface="Times New Roman" panose="02020603050405020304" charset="0"/>
              <a:sym typeface="+mn-ea"/>
            </a:endParaRPr>
          </a:p>
          <a:p>
            <a:r>
              <a:rPr lang="zh-CN" altLang="en-US" sz="2400">
                <a:solidFill>
                  <a:srgbClr val="C00000"/>
                </a:solidFill>
                <a:latin typeface="Times New Roman" panose="02020603050405020304" charset="0"/>
                <a:cs typeface="Times New Roman" panose="02020603050405020304" charset="0"/>
                <a:sym typeface="+mn-ea"/>
              </a:rPr>
              <a:t>人们成群结队</a:t>
            </a:r>
            <a:r>
              <a:rPr lang="zh-CN" altLang="en-US" sz="2400">
                <a:latin typeface="Times New Roman" panose="02020603050405020304" charset="0"/>
                <a:cs typeface="Times New Roman" panose="02020603050405020304" charset="0"/>
                <a:sym typeface="+mn-ea"/>
              </a:rPr>
              <a:t>涌上街头。</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596900" y="2686050"/>
            <a:ext cx="6096000" cy="460375"/>
          </a:xfrm>
          <a:prstGeom prst="rect">
            <a:avLst/>
          </a:prstGeom>
          <a:noFill/>
        </p:spPr>
        <p:txBody>
          <a:bodyPr wrap="square" rtlCol="0" anchor="t">
            <a:spAutoFit/>
          </a:bodyPr>
          <a:p>
            <a:r>
              <a:rPr lang="zh-CN" altLang="en-US" sz="2400">
                <a:solidFill>
                  <a:srgbClr val="C00000"/>
                </a:solidFill>
                <a:latin typeface="Times New Roman" panose="02020603050405020304" charset="0"/>
                <a:cs typeface="Times New Roman" panose="02020603050405020304" charset="0"/>
                <a:sym typeface="+mn-ea"/>
              </a:rPr>
              <a:t>Crowds of people</a:t>
            </a:r>
            <a:r>
              <a:rPr lang="zh-CN" altLang="en-US" sz="2400">
                <a:latin typeface="Times New Roman" panose="02020603050405020304" charset="0"/>
                <a:cs typeface="Times New Roman" panose="02020603050405020304" charset="0"/>
                <a:sym typeface="+mn-ea"/>
              </a:rPr>
              <a:t> poured into the street.</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596900" y="3147060"/>
            <a:ext cx="9662795"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a:t>
            </a:r>
            <a:r>
              <a:rPr lang="en-US" altLang="zh-CN" sz="2400" b="1">
                <a:solidFill>
                  <a:srgbClr val="C00000"/>
                </a:solidFill>
                <a:latin typeface="Times New Roman" panose="02020603050405020304" charset="0"/>
                <a:cs typeface="Times New Roman" panose="02020603050405020304" charset="0"/>
                <a:sym typeface="+mn-ea"/>
              </a:rPr>
              <a:t> crowd the narrow streets </a:t>
            </a:r>
            <a:r>
              <a:rPr lang="zh-CN" altLang="en-US" sz="2400" b="1">
                <a:solidFill>
                  <a:srgbClr val="C00000"/>
                </a:solidFill>
                <a:latin typeface="Times New Roman" panose="02020603050405020304" charset="0"/>
                <a:cs typeface="Times New Roman" panose="02020603050405020304" charset="0"/>
                <a:sym typeface="+mn-ea"/>
              </a:rPr>
              <a:t>把狭窄的街道挤得水泄不通</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成千上万的人</a:t>
            </a:r>
            <a:r>
              <a:rPr lang="zh-CN" altLang="en-US" sz="2400">
                <a:solidFill>
                  <a:srgbClr val="C00000"/>
                </a:solidFill>
                <a:latin typeface="Times New Roman" panose="02020603050405020304" charset="0"/>
                <a:cs typeface="Times New Roman" panose="02020603050405020304" charset="0"/>
                <a:sym typeface="+mn-ea"/>
              </a:rPr>
              <a:t>把狭窄的街道挤得水泄不通</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a:p>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751205" y="388302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Thousands of people </a:t>
            </a:r>
            <a:r>
              <a:rPr lang="zh-CN" altLang="en-US" sz="2400">
                <a:solidFill>
                  <a:srgbClr val="C00000"/>
                </a:solidFill>
                <a:latin typeface="Times New Roman" panose="02020603050405020304" charset="0"/>
                <a:cs typeface="Times New Roman" panose="02020603050405020304" charset="0"/>
                <a:sym typeface="+mn-ea"/>
              </a:rPr>
              <a:t>crowded the narrow streets</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3627120" y="4704715"/>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Memories </a:t>
            </a:r>
            <a:r>
              <a:rPr lang="zh-CN" altLang="en-US" sz="2400">
                <a:solidFill>
                  <a:srgbClr val="C00000"/>
                </a:solidFill>
                <a:latin typeface="Times New Roman" panose="02020603050405020304" charset="0"/>
                <a:cs typeface="Times New Roman" panose="02020603050405020304" charset="0"/>
                <a:sym typeface="+mn-ea"/>
              </a:rPr>
              <a:t>crowded his mind</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20" name="文本框 19"/>
          <p:cNvSpPr txBox="1"/>
          <p:nvPr/>
        </p:nvSpPr>
        <p:spPr>
          <a:xfrm>
            <a:off x="751205" y="1526540"/>
            <a:ext cx="60960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 pushed his way through </a:t>
            </a:r>
            <a:r>
              <a:rPr lang="zh-CN" altLang="en-US" sz="2400">
                <a:solidFill>
                  <a:srgbClr val="C00000"/>
                </a:solidFill>
                <a:latin typeface="Times New Roman" panose="02020603050405020304" charset="0"/>
                <a:cs typeface="Times New Roman" panose="02020603050405020304" charset="0"/>
                <a:sym typeface="+mn-ea"/>
              </a:rPr>
              <a:t>the crowd</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pic>
        <p:nvPicPr>
          <p:cNvPr id="21" name="图片 20"/>
          <p:cNvPicPr>
            <a:picLocks noChangeAspect="1"/>
          </p:cNvPicPr>
          <p:nvPr>
            <p:custDataLst>
              <p:tags r:id="rId6"/>
            </p:custDataLst>
          </p:nvPr>
        </p:nvPicPr>
        <p:blipFill>
          <a:blip r:embed="rId7"/>
          <a:stretch>
            <a:fillRect/>
          </a:stretch>
        </p:blipFill>
        <p:spPr>
          <a:xfrm>
            <a:off x="8213725" y="941705"/>
            <a:ext cx="3170555" cy="3762375"/>
          </a:xfrm>
          <a:prstGeom prst="rect">
            <a:avLst/>
          </a:prstGeom>
        </p:spPr>
      </p:pic>
      <p:sp>
        <p:nvSpPr>
          <p:cNvPr id="22" name="文本框 21"/>
          <p:cNvSpPr txBox="1"/>
          <p:nvPr/>
        </p:nvSpPr>
        <p:spPr>
          <a:xfrm>
            <a:off x="596900" y="5161280"/>
            <a:ext cx="9126220" cy="119888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5.</a:t>
            </a:r>
            <a:r>
              <a:rPr lang="en-US" altLang="zh-CN" sz="2400" b="1">
                <a:solidFill>
                  <a:srgbClr val="C00000"/>
                </a:solidFill>
                <a:latin typeface="Times New Roman" panose="02020603050405020304" charset="0"/>
                <a:cs typeface="Times New Roman" panose="02020603050405020304" charset="0"/>
                <a:sym typeface="+mn-ea"/>
              </a:rPr>
              <a:t> crowd in on sb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涌向某人</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她</a:t>
            </a:r>
            <a:r>
              <a:rPr lang="zh-CN" altLang="en-US" sz="2400">
                <a:solidFill>
                  <a:srgbClr val="C00000"/>
                </a:solidFill>
                <a:latin typeface="Times New Roman" panose="02020603050405020304" charset="0"/>
                <a:cs typeface="Times New Roman" panose="02020603050405020304" charset="0"/>
                <a:sym typeface="+mn-ea"/>
              </a:rPr>
              <a:t>心乱如麻</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sym typeface="+mn-ea"/>
            </a:endParaRPr>
          </a:p>
        </p:txBody>
      </p:sp>
      <p:sp>
        <p:nvSpPr>
          <p:cNvPr id="23" name="文本框 22"/>
          <p:cNvSpPr txBox="1"/>
          <p:nvPr/>
        </p:nvSpPr>
        <p:spPr>
          <a:xfrm>
            <a:off x="751205" y="5855335"/>
            <a:ext cx="834390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Too many uncomfortable thoughts were</a:t>
            </a:r>
            <a:r>
              <a:rPr lang="zh-CN" altLang="en-US" sz="2400">
                <a:solidFill>
                  <a:srgbClr val="C00000"/>
                </a:solidFill>
                <a:latin typeface="Times New Roman" panose="02020603050405020304" charset="0"/>
                <a:cs typeface="Times New Roman" panose="02020603050405020304" charset="0"/>
                <a:sym typeface="+mn-ea"/>
              </a:rPr>
              <a:t> crowding in on her</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to="" calcmode="lin" valueType="num">
                                      <p:cBhvr>
                                        <p:cTn id="22" dur="1" fill="hold"/>
                                        <p:tgtEl>
                                          <p:spTgt spid="16"/>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to="" calcmode="lin" valueType="num">
                                      <p:cBhvr>
                                        <p:cTn id="27"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3" grpId="0"/>
      <p:bldP spid="13" grpId="1"/>
      <p:bldP spid="15" grpId="0"/>
      <p:bldP spid="15" grpId="1"/>
      <p:bldP spid="16" grpId="0"/>
      <p:bldP spid="16" grpId="1"/>
      <p:bldP spid="23" grpId="0"/>
      <p:bldP spid="2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69744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486025" y="389255"/>
            <a:ext cx="6096000" cy="398780"/>
          </a:xfrm>
          <a:prstGeom prst="rect">
            <a:avLst/>
          </a:prstGeom>
          <a:noFill/>
        </p:spPr>
        <p:txBody>
          <a:bodyPr wrap="square" rtlCol="0" anchor="t">
            <a:spAutoFit/>
          </a:bodyPr>
          <a:p>
            <a:r>
              <a:rPr lang="en-US" altLang="zh-CN" sz="2000"/>
              <a:t>with </a:t>
            </a:r>
            <a:r>
              <a:rPr lang="zh-CN" altLang="en-US" sz="2000">
                <a:ea typeface="宋体" panose="02010600030101010101" pitchFamily="2" charset="-122"/>
              </a:rPr>
              <a:t>复合结构</a:t>
            </a:r>
            <a:endParaRPr lang="zh-CN" altLang="en-US" sz="2000">
              <a:ea typeface="宋体" panose="02010600030101010101" pitchFamily="2" charset="-122"/>
            </a:endParaRPr>
          </a:p>
        </p:txBody>
      </p:sp>
      <p:sp>
        <p:nvSpPr>
          <p:cNvPr id="9" name="文本框 8"/>
          <p:cNvSpPr txBox="1"/>
          <p:nvPr/>
        </p:nvSpPr>
        <p:spPr>
          <a:xfrm>
            <a:off x="596900" y="956310"/>
            <a:ext cx="9357995" cy="372300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sym typeface="+mn-ea"/>
              </a:rPr>
              <a:t>with+</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宾语</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to do</a:t>
            </a:r>
            <a:endParaRPr lang="en-US" sz="2400">
              <a:latin typeface="Times New Roman" panose="02020603050405020304" charset="0"/>
              <a:ea typeface="宋体" panose="02010600030101010101" pitchFamily="2" charset="-122"/>
              <a:cs typeface="Times New Roman" panose="02020603050405020304" charset="0"/>
              <a:sym typeface="+mn-ea"/>
            </a:endParaRPr>
          </a:p>
          <a:p>
            <a:r>
              <a:rPr 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有这么多工作要做</a:t>
            </a:r>
            <a:r>
              <a:rPr lang="en-US" sz="2400">
                <a:latin typeface="Times New Roman" panose="02020603050405020304" charset="0"/>
                <a:ea typeface="宋体" panose="02010600030101010101" pitchFamily="2" charset="-122"/>
                <a:cs typeface="Times New Roman" panose="02020603050405020304" charset="0"/>
                <a:sym typeface="+mn-ea"/>
              </a:rPr>
              <a:t>，我焦虑得睡不着觉。</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en-US" sz="2400">
              <a:latin typeface="Times New Roman" panose="02020603050405020304" charset="0"/>
              <a:ea typeface="宋体" panose="02010600030101010101" pitchFamily="2" charset="-122"/>
              <a:cs typeface="Times New Roman" panose="02020603050405020304" charset="0"/>
              <a:sym typeface="+mn-ea"/>
            </a:endParaRPr>
          </a:p>
          <a:p>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2. </a:t>
            </a:r>
            <a:r>
              <a:rPr lang="en-US" altLang="zh-CN" sz="2400" b="1">
                <a:solidFill>
                  <a:srgbClr val="C00000"/>
                </a:solidFill>
                <a:latin typeface="Times New Roman" panose="02020603050405020304" charset="0"/>
                <a:cs typeface="Times New Roman" panose="02020603050405020304" charset="0"/>
                <a:sym typeface="+mn-ea"/>
              </a:rPr>
              <a:t>with+</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宾语</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doing</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汤姆扑进母亲的怀抱，</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羞愧和尴尬的泪水涌上了他的眼睛</a:t>
            </a:r>
            <a:r>
              <a:rPr lang="zh-CN" altLang="en-US" sz="2400">
                <a:latin typeface="Times New Roman" panose="02020603050405020304" charset="0"/>
                <a:ea typeface="宋体" panose="02010600030101010101" pitchFamily="2" charset="-122"/>
                <a:cs typeface="Times New Roman" panose="02020603050405020304" charset="0"/>
              </a:rPr>
              <a:t>。</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（读后续写之兴奋心理描写）</a:t>
            </a:r>
            <a:endPar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596900" y="1737995"/>
            <a:ext cx="7546340" cy="749935"/>
          </a:xfrm>
          <a:prstGeom prst="rect">
            <a:avLst/>
          </a:prstGeom>
          <a:noFill/>
        </p:spPr>
        <p:txBody>
          <a:bodyPr wrap="square" rtlCol="0" anchor="t">
            <a:noAutofit/>
          </a:bodyPr>
          <a:p>
            <a:r>
              <a:rPr 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With so much work to do</a:t>
            </a:r>
            <a:r>
              <a:rPr lang="en-US" sz="2400">
                <a:latin typeface="Times New Roman" panose="02020603050405020304" charset="0"/>
                <a:ea typeface="宋体" panose="02010600030101010101" pitchFamily="2" charset="-122"/>
                <a:cs typeface="Times New Roman" panose="02020603050405020304" charset="0"/>
                <a:sym typeface="+mn-ea"/>
              </a:rPr>
              <a:t>, I was so anxious that I had trouble sleeping.</a:t>
            </a:r>
            <a:endParaRPr lang="en-US"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596900" y="3568700"/>
            <a:ext cx="9634220" cy="829945"/>
          </a:xfrm>
          <a:prstGeom prst="rect">
            <a:avLst/>
          </a:prstGeom>
          <a:noFill/>
        </p:spPr>
        <p:txBody>
          <a:bodyPr wrap="square" rtlCol="0" anchor="t">
            <a:spAutoFit/>
          </a:bodyPr>
          <a:p>
            <a:r>
              <a:rPr lang="en-US" sz="2400">
                <a:latin typeface="Times New Roman" panose="02020603050405020304" charset="0"/>
                <a:ea typeface="宋体" panose="02010600030101010101" pitchFamily="2" charset="-122"/>
                <a:cs typeface="Times New Roman" panose="02020603050405020304" charset="0"/>
                <a:sym typeface="+mn-ea"/>
              </a:rPr>
              <a:t>Tom threw himself into his mother’s arms, </a:t>
            </a:r>
            <a:r>
              <a:rPr 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with tears of shame and embarrassment welling up in his eyes</a:t>
            </a:r>
            <a:r>
              <a:rPr lang="en-US" sz="2400">
                <a:latin typeface="Times New Roman" panose="02020603050405020304" charset="0"/>
                <a:ea typeface="宋体" panose="02010600030101010101" pitchFamily="2" charset="-122"/>
                <a:cs typeface="Times New Roman" panose="02020603050405020304" charset="0"/>
                <a:sym typeface="+mn-ea"/>
              </a:rPr>
              <a:t>.</a:t>
            </a:r>
            <a:endParaRPr lang="en-US"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3993515" y="5568950"/>
            <a:ext cx="7376160" cy="829945"/>
          </a:xfrm>
          <a:prstGeom prst="rect">
            <a:avLst/>
          </a:prstGeom>
          <a:noFill/>
        </p:spPr>
        <p:txBody>
          <a:bodyPr wrap="square" rtlCol="0" anchor="t">
            <a:sp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With all the preparations made</a:t>
            </a:r>
            <a:r>
              <a:rPr lang="en-US" altLang="zh-CN" sz="2400">
                <a:latin typeface="Times New Roman" panose="02020603050405020304" charset="0"/>
                <a:ea typeface="宋体" panose="02010600030101010101" pitchFamily="2" charset="-122"/>
                <a:cs typeface="Times New Roman" panose="02020603050405020304" charset="0"/>
                <a:sym typeface="+mn-ea"/>
              </a:rPr>
              <a:t>, he jumped with joy, his eyes glittering with excitement.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4" name="图片 13" descr="睡不着表情包"/>
          <p:cNvPicPr>
            <a:picLocks noChangeAspect="1"/>
          </p:cNvPicPr>
          <p:nvPr/>
        </p:nvPicPr>
        <p:blipFill>
          <a:blip r:embed="rId6"/>
          <a:stretch>
            <a:fillRect/>
          </a:stretch>
        </p:blipFill>
        <p:spPr>
          <a:xfrm>
            <a:off x="8143240" y="627380"/>
            <a:ext cx="2813685" cy="2281555"/>
          </a:xfrm>
          <a:prstGeom prst="rect">
            <a:avLst/>
          </a:prstGeom>
        </p:spPr>
      </p:pic>
      <p:sp>
        <p:nvSpPr>
          <p:cNvPr id="16" name="文本框 15"/>
          <p:cNvSpPr txBox="1"/>
          <p:nvPr/>
        </p:nvSpPr>
        <p:spPr>
          <a:xfrm>
            <a:off x="3858895" y="4370070"/>
            <a:ext cx="7317740"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3. </a:t>
            </a:r>
            <a:r>
              <a:rPr lang="en-US" altLang="zh-CN" sz="2400" b="1">
                <a:solidFill>
                  <a:srgbClr val="C00000"/>
                </a:solidFill>
                <a:latin typeface="Times New Roman" panose="02020603050405020304" charset="0"/>
                <a:cs typeface="Times New Roman" panose="02020603050405020304" charset="0"/>
                <a:sym typeface="+mn-ea"/>
              </a:rPr>
              <a:t>with+</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宾语</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done</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完成了所有的准备工作</a:t>
            </a:r>
            <a:r>
              <a:rPr lang="zh-CN" altLang="en-US" sz="2400">
                <a:latin typeface="Times New Roman" panose="02020603050405020304" charset="0"/>
                <a:ea typeface="宋体" panose="02010600030101010101" pitchFamily="2" charset="-122"/>
                <a:cs typeface="Times New Roman" panose="02020603050405020304" charset="0"/>
                <a:sym typeface="+mn-ea"/>
              </a:rPr>
              <a:t>，他高兴地跳起来，严重闪烁着兴奋的光芒。</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rPr>
              <a:t>(</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rPr>
              <a:t>读后学写之兴奋心理描写</a:t>
            </a:r>
            <a:r>
              <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0" name="图片 19" descr="动漫表情包 高兴 开心跳跃"/>
          <p:cNvPicPr>
            <a:picLocks noChangeAspect="1"/>
          </p:cNvPicPr>
          <p:nvPr/>
        </p:nvPicPr>
        <p:blipFill>
          <a:blip r:embed="rId7"/>
          <a:stretch>
            <a:fillRect/>
          </a:stretch>
        </p:blipFill>
        <p:spPr>
          <a:xfrm>
            <a:off x="1126490" y="4370070"/>
            <a:ext cx="2482850" cy="2120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770" y="103504"/>
            <a:ext cx="11222355" cy="6544310"/>
            <a:chOff x="490770" y="103504"/>
            <a:chExt cx="11222355" cy="6544310"/>
          </a:xfrm>
        </p:grpSpPr>
        <p:sp>
          <p:nvSpPr>
            <p:cNvPr id="6" name="矩形: 圆角 5"/>
            <p:cNvSpPr/>
            <p:nvPr/>
          </p:nvSpPr>
          <p:spPr>
            <a:xfrm>
              <a:off x="490770" y="103504"/>
              <a:ext cx="11222355" cy="6544310"/>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270684"/>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7787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8925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105660" y="389255"/>
            <a:ext cx="6096000" cy="398780"/>
          </a:xfrm>
          <a:prstGeom prst="rect">
            <a:avLst/>
          </a:prstGeom>
          <a:noFill/>
        </p:spPr>
        <p:txBody>
          <a:bodyPr wrap="square" rtlCol="0" anchor="t">
            <a:spAutoFit/>
          </a:bodyPr>
          <a:p>
            <a:r>
              <a:rPr lang="en-US" altLang="zh-CN" sz="2000"/>
              <a:t>with </a:t>
            </a:r>
            <a:r>
              <a:rPr lang="zh-CN" altLang="en-US" sz="2000">
                <a:ea typeface="宋体" panose="02010600030101010101" pitchFamily="2" charset="-122"/>
              </a:rPr>
              <a:t>复合结构</a:t>
            </a:r>
            <a:endParaRPr lang="zh-CN" altLang="en-US" sz="2000">
              <a:ea typeface="宋体" panose="02010600030101010101" pitchFamily="2" charset="-122"/>
            </a:endParaRPr>
          </a:p>
        </p:txBody>
      </p:sp>
      <p:sp>
        <p:nvSpPr>
          <p:cNvPr id="9" name="文本框 8"/>
          <p:cNvSpPr txBox="1"/>
          <p:nvPr/>
        </p:nvSpPr>
        <p:spPr>
          <a:xfrm>
            <a:off x="695325" y="926465"/>
            <a:ext cx="9357995" cy="835025"/>
          </a:xfrm>
          <a:prstGeom prst="rect">
            <a:avLst/>
          </a:prstGeom>
          <a:noFill/>
        </p:spPr>
        <p:txBody>
          <a:bodyPr wrap="square" rtlCol="0">
            <a:noAutofit/>
          </a:bodyPr>
          <a:p>
            <a:r>
              <a:rPr lang="en-US" altLang="zh-CN" sz="2400">
                <a:latin typeface="Times New Roman" panose="02020603050405020304" charset="0"/>
                <a:ea typeface="宋体" panose="02010600030101010101" pitchFamily="2" charset="-122"/>
                <a:cs typeface="Times New Roman" panose="02020603050405020304" charset="0"/>
              </a:rPr>
              <a:t>4. </a:t>
            </a:r>
            <a:r>
              <a:rPr lang="en-US" altLang="zh-CN" sz="2400" b="1">
                <a:solidFill>
                  <a:srgbClr val="C00000"/>
                </a:solidFill>
                <a:latin typeface="Times New Roman" panose="02020603050405020304" charset="0"/>
                <a:cs typeface="Times New Roman" panose="02020603050405020304" charset="0"/>
                <a:sym typeface="+mn-ea"/>
              </a:rPr>
              <a:t>with+</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宾语</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介词短语</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形容词</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副词</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 (1) </a:t>
            </a:r>
            <a:r>
              <a:rPr lang="zh-CN" altLang="en-US" sz="2400">
                <a:latin typeface="Times New Roman" panose="02020603050405020304" charset="0"/>
                <a:ea typeface="宋体" panose="02010600030101010101" pitchFamily="2" charset="-122"/>
                <a:cs typeface="Times New Roman" panose="02020603050405020304" charset="0"/>
              </a:rPr>
              <a:t>她</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热泪盈眶地</a:t>
            </a:r>
            <a:r>
              <a:rPr lang="zh-CN" altLang="en-US" sz="2400">
                <a:latin typeface="Times New Roman" panose="02020603050405020304" charset="0"/>
                <a:ea typeface="宋体" panose="02010600030101010101" pitchFamily="2" charset="-122"/>
                <a:cs typeface="Times New Roman" panose="02020603050405020304" charset="0"/>
              </a:rPr>
              <a:t>见证了女儿的婚礼。</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854710" y="1761490"/>
            <a:ext cx="7212330" cy="756285"/>
          </a:xfrm>
          <a:prstGeom prst="rect">
            <a:avLst/>
          </a:prstGeom>
          <a:noFill/>
        </p:spPr>
        <p:txBody>
          <a:bodyPr wrap="square" rtlCol="0" anchor="t">
            <a:no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With tears of joy in her eyes</a:t>
            </a:r>
            <a:r>
              <a:rPr lang="en-US" altLang="zh-CN" sz="2400">
                <a:latin typeface="Times New Roman" panose="02020603050405020304" charset="0"/>
                <a:ea typeface="宋体" panose="02010600030101010101" pitchFamily="2" charset="-122"/>
                <a:cs typeface="Times New Roman" panose="02020603050405020304" charset="0"/>
                <a:sym typeface="+mn-ea"/>
              </a:rPr>
              <a:t>, she witnessed her daughter’s wedding.</a:t>
            </a:r>
            <a:endParaRPr lang="en-US" altLang="zh-CN"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854710" y="2668270"/>
            <a:ext cx="6096000" cy="1198880"/>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(2)</a:t>
            </a:r>
            <a:r>
              <a:rPr lang="zh-CN" altLang="en-US" sz="2400">
                <a:latin typeface="Times New Roman" panose="02020603050405020304" charset="0"/>
                <a:ea typeface="宋体" panose="02010600030101010101" pitchFamily="2" charset="-122"/>
                <a:cs typeface="Times New Roman" panose="02020603050405020304" charset="0"/>
                <a:sym typeface="+mn-ea"/>
              </a:rPr>
              <a:t>我有信心，</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有这样一位优秀的朋友在我身边</a:t>
            </a:r>
            <a:r>
              <a:rPr lang="zh-CN" altLang="en-US" sz="2400">
                <a:latin typeface="Times New Roman" panose="02020603050405020304" charset="0"/>
                <a:ea typeface="宋体" panose="02010600030101010101" pitchFamily="2" charset="-122"/>
                <a:cs typeface="Times New Roman" panose="02020603050405020304" charset="0"/>
                <a:sym typeface="+mn-ea"/>
              </a:rPr>
              <a:t>，我会变得越来越好。</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854710" y="3684270"/>
            <a:ext cx="911098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I have the confidence that,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with such an excellent friend around me</a:t>
            </a:r>
            <a:r>
              <a:rPr lang="en-US" altLang="zh-CN" sz="2400">
                <a:latin typeface="Times New Roman" panose="02020603050405020304" charset="0"/>
                <a:ea typeface="宋体" panose="02010600030101010101" pitchFamily="2" charset="-122"/>
                <a:cs typeface="Times New Roman" panose="02020603050405020304" charset="0"/>
                <a:sym typeface="+mn-ea"/>
              </a:rPr>
              <a:t>, I will become better and better.</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4" name="图片 13" descr="1565775145338311066"/>
          <p:cNvPicPr>
            <a:picLocks noChangeAspect="1"/>
          </p:cNvPicPr>
          <p:nvPr/>
        </p:nvPicPr>
        <p:blipFill>
          <a:blip r:embed="rId6"/>
          <a:stretch>
            <a:fillRect/>
          </a:stretch>
        </p:blipFill>
        <p:spPr>
          <a:xfrm>
            <a:off x="7166610" y="915035"/>
            <a:ext cx="4219575" cy="2736215"/>
          </a:xfrm>
          <a:prstGeom prst="rect">
            <a:avLst/>
          </a:prstGeom>
        </p:spPr>
      </p:pic>
      <p:pic>
        <p:nvPicPr>
          <p:cNvPr id="100" name="图片 99"/>
          <p:cNvPicPr/>
          <p:nvPr/>
        </p:nvPicPr>
        <p:blipFill>
          <a:blip r:embed="rId7"/>
          <a:stretch>
            <a:fillRect/>
          </a:stretch>
        </p:blipFill>
        <p:spPr>
          <a:xfrm>
            <a:off x="1040130" y="4521200"/>
            <a:ext cx="2702560" cy="19583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260350" y="103505"/>
            <a:ext cx="11452860"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82825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5974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72335" y="459740"/>
            <a:ext cx="6096000" cy="398780"/>
          </a:xfrm>
          <a:prstGeom prst="rect">
            <a:avLst/>
          </a:prstGeom>
          <a:noFill/>
        </p:spPr>
        <p:txBody>
          <a:bodyPr wrap="square" rtlCol="0" anchor="t">
            <a:spAutoFit/>
          </a:bodyPr>
          <a:p>
            <a:r>
              <a:rPr lang="en-US" altLang="zh-CN" sz="2000"/>
              <a:t>if </a:t>
            </a:r>
            <a:r>
              <a:rPr lang="zh-CN" altLang="en-US" sz="2000">
                <a:ea typeface="宋体" panose="02010600030101010101" pitchFamily="2" charset="-122"/>
              </a:rPr>
              <a:t>的省略结构</a:t>
            </a:r>
            <a:endParaRPr lang="zh-CN" altLang="en-US" sz="2000">
              <a:ea typeface="宋体" panose="02010600030101010101" pitchFamily="2" charset="-122"/>
            </a:endParaRPr>
          </a:p>
        </p:txBody>
      </p:sp>
      <p:sp>
        <p:nvSpPr>
          <p:cNvPr id="11" name="文本框 10"/>
          <p:cNvSpPr txBox="1"/>
          <p:nvPr/>
        </p:nvSpPr>
        <p:spPr>
          <a:xfrm>
            <a:off x="368935" y="967740"/>
            <a:ext cx="11102340" cy="187642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rPr>
              <a:t>if so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如果是这样的话</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 /if not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如果不这样的话</a:t>
            </a:r>
            <a:endParaRPr lang="en-US" altLang="zh-CN" sz="2400">
              <a:latin typeface="Times New Roman" panose="02020603050405020304" charset="0"/>
              <a:cs typeface="Times New Roman" panose="02020603050405020304" charset="0"/>
            </a:endParaRPr>
          </a:p>
          <a:p>
            <a:r>
              <a:rPr lang="zh-CN" altLang="en-US" sz="2400">
                <a:solidFill>
                  <a:srgbClr val="C00000"/>
                </a:solidFill>
                <a:latin typeface="Times New Roman" panose="02020603050405020304" charset="0"/>
                <a:cs typeface="Times New Roman" panose="02020603050405020304" charset="0"/>
              </a:rPr>
              <a:t>如果是这样的话</a:t>
            </a:r>
            <a:r>
              <a:rPr lang="zh-CN" altLang="en-US" sz="2400">
                <a:latin typeface="Times New Roman" panose="02020603050405020304" charset="0"/>
                <a:cs typeface="Times New Roman" panose="02020603050405020304" charset="0"/>
              </a:rPr>
              <a:t>，我真诚地邀请你和我的家人一起庆祝中秋节</a:t>
            </a:r>
            <a:r>
              <a:rPr lang="en-US" altLang="zh-CN" sz="2400">
                <a:latin typeface="Times New Roman" panose="02020603050405020304" charset="0"/>
                <a:cs typeface="Times New Roman" panose="02020603050405020304" charset="0"/>
              </a:rPr>
              <a:t>; </a:t>
            </a:r>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如果不的话</a:t>
            </a:r>
            <a:r>
              <a:rPr lang="zh-CN" altLang="en-US" sz="2400">
                <a:latin typeface="Times New Roman" panose="02020603050405020304" charset="0"/>
                <a:ea typeface="宋体" panose="02010600030101010101" pitchFamily="2" charset="-122"/>
                <a:cs typeface="Times New Roman" panose="02020603050405020304" charset="0"/>
              </a:rPr>
              <a:t>，我会向你推荐一些附近的迷人景点。请提前告诉我你的决定以便我可以做出进一步的安排。</a:t>
            </a:r>
            <a:r>
              <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（应用文之邀请信）</a:t>
            </a:r>
            <a:endPar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endParaRPr>
          </a:p>
          <a:p>
            <a:endParaRPr lang="zh-CN" altLang="en-US" sz="2000" b="1">
              <a:solidFill>
                <a:schemeClr val="accent4">
                  <a:lumMod val="75000"/>
                </a:schemeClr>
              </a:solidFill>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490855" y="3565525"/>
            <a:ext cx="10297160" cy="866140"/>
          </a:xfrm>
          <a:prstGeom prst="rect">
            <a:avLst/>
          </a:prstGeom>
          <a:noFill/>
        </p:spPr>
        <p:txBody>
          <a:bodyPr wrap="square" rtlCol="0">
            <a:noAutofit/>
          </a:bodyPr>
          <a:p>
            <a:r>
              <a:rPr lang="en-US" altLang="zh-CN" sz="2400">
                <a:latin typeface="Times New Roman" panose="02020603050405020304" charset="0"/>
                <a:ea typeface="宋体" panose="02010600030101010101" pitchFamily="2" charset="-122"/>
                <a:cs typeface="Times New Roman" panose="02020603050405020304" charset="0"/>
              </a:rPr>
              <a:t>2.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if possible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如果可能的话</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solidFill>
                  <a:srgbClr val="C00000"/>
                </a:solidFill>
                <a:latin typeface="Times New Roman" panose="02020603050405020304" charset="0"/>
                <a:ea typeface="宋体" panose="02010600030101010101" pitchFamily="2" charset="-122"/>
                <a:cs typeface="Times New Roman" panose="02020603050405020304" charset="0"/>
              </a:rPr>
              <a:t>如果可能的话</a:t>
            </a:r>
            <a:r>
              <a:rPr lang="zh-CN" altLang="en-US" sz="2400">
                <a:latin typeface="Times New Roman" panose="02020603050405020304" charset="0"/>
                <a:ea typeface="宋体" panose="02010600030101010101" pitchFamily="2" charset="-122"/>
                <a:cs typeface="Times New Roman" panose="02020603050405020304" charset="0"/>
              </a:rPr>
              <a:t>，请提前告诉我你所需要的东西。</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490855" y="4778375"/>
            <a:ext cx="10400030"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3. </a:t>
            </a:r>
            <a:r>
              <a:rPr lang="en-US" altLang="zh-CN" sz="2400" b="1">
                <a:solidFill>
                  <a:srgbClr val="C00000"/>
                </a:solidFill>
                <a:latin typeface="Times New Roman" panose="02020603050405020304" charset="0"/>
                <a:cs typeface="Times New Roman" panose="02020603050405020304" charset="0"/>
              </a:rPr>
              <a:t>if necessary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如果有必要的话</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solidFill>
                  <a:srgbClr val="C00000"/>
                </a:solidFill>
                <a:latin typeface="Times New Roman" panose="02020603050405020304" charset="0"/>
                <a:cs typeface="Times New Roman" panose="02020603050405020304" charset="0"/>
              </a:rPr>
              <a:t>如有需要</a:t>
            </a:r>
            <a:r>
              <a:rPr lang="en-US" altLang="zh-CN" sz="2400">
                <a:latin typeface="Times New Roman" panose="02020603050405020304" charset="0"/>
                <a:cs typeface="Times New Roman" panose="02020603050405020304" charset="0"/>
              </a:rPr>
              <a:t>，我校将为学生提供语言培训课程。</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490855" y="2399665"/>
            <a:ext cx="11079480" cy="1198880"/>
          </a:xfrm>
          <a:prstGeom prst="rect">
            <a:avLst/>
          </a:prstGeom>
          <a:noFill/>
        </p:spPr>
        <p:txBody>
          <a:bodyPr wrap="square" rtlCol="0" anchor="t">
            <a:sp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If so</a:t>
            </a:r>
            <a:r>
              <a:rPr lang="en-US" altLang="zh-CN" sz="2400">
                <a:latin typeface="Times New Roman" panose="02020603050405020304" charset="0"/>
                <a:ea typeface="宋体" panose="02010600030101010101" pitchFamily="2" charset="-122"/>
                <a:cs typeface="Times New Roman" panose="02020603050405020304" charset="0"/>
                <a:sym typeface="+mn-ea"/>
              </a:rPr>
              <a:t>, I sincerely invite you to celebrate the Mid-Autumn Day with my family.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If not</a:t>
            </a:r>
            <a:r>
              <a:rPr lang="en-US" altLang="zh-CN" sz="2400">
                <a:latin typeface="Times New Roman" panose="02020603050405020304" charset="0"/>
                <a:ea typeface="宋体" panose="02010600030101010101" pitchFamily="2" charset="-122"/>
                <a:cs typeface="Times New Roman" panose="02020603050405020304" charset="0"/>
                <a:sym typeface="+mn-ea"/>
              </a:rPr>
              <a:t>, I recommend some nearby fascinating scenic spots to you. Please inform me of your decision in advance so that I can make further arrangements.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nvSpPr>
        <p:spPr>
          <a:xfrm>
            <a:off x="490855" y="4331970"/>
            <a:ext cx="9401175" cy="460375"/>
          </a:xfrm>
          <a:prstGeom prst="rect">
            <a:avLst/>
          </a:prstGeom>
          <a:noFill/>
        </p:spPr>
        <p:txBody>
          <a:bodyPr wrap="square" rtlCol="0" anchor="t">
            <a:spAutoFit/>
          </a:bodyPr>
          <a:p>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If possible</a:t>
            </a:r>
            <a:r>
              <a:rPr lang="en-US" altLang="zh-CN" sz="2400">
                <a:latin typeface="Times New Roman" panose="02020603050405020304" charset="0"/>
                <a:ea typeface="宋体" panose="02010600030101010101" pitchFamily="2" charset="-122"/>
                <a:cs typeface="Times New Roman" panose="02020603050405020304" charset="0"/>
                <a:sym typeface="+mn-ea"/>
              </a:rPr>
              <a:t>, please tell me what you need in advance.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nvSpPr>
        <p:spPr>
          <a:xfrm>
            <a:off x="490855" y="5681345"/>
            <a:ext cx="8923020" cy="829945"/>
          </a:xfrm>
          <a:prstGeom prst="rect">
            <a:avLst/>
          </a:prstGeom>
          <a:noFill/>
        </p:spPr>
        <p:txBody>
          <a:bodyPr wrap="square" rtlCol="0" anchor="t">
            <a:spAutoFit/>
          </a:bodyPr>
          <a:p>
            <a:r>
              <a:rPr lang="en-US" altLang="zh-CN" sz="2400">
                <a:solidFill>
                  <a:srgbClr val="C00000"/>
                </a:solidFill>
                <a:latin typeface="Times New Roman" panose="02020603050405020304" charset="0"/>
                <a:cs typeface="Times New Roman" panose="02020603050405020304" charset="0"/>
                <a:sym typeface="+mn-ea"/>
              </a:rPr>
              <a:t>If necessary</a:t>
            </a:r>
            <a:r>
              <a:rPr lang="en-US" altLang="zh-CN" sz="2400">
                <a:latin typeface="Times New Roman" panose="02020603050405020304" charset="0"/>
                <a:cs typeface="Times New Roman" panose="02020603050405020304" charset="0"/>
                <a:sym typeface="+mn-ea"/>
              </a:rPr>
              <a:t>, our school will provide the students with the language training courses.</a:t>
            </a:r>
            <a:endParaRPr lang="en-US" altLang="zh-CN" sz="2400">
              <a:latin typeface="Times New Roman" panose="02020603050405020304" charset="0"/>
              <a:cs typeface="Times New Roman" panose="02020603050405020304" charset="0"/>
              <a:sym typeface="+mn-ea"/>
            </a:endParaRPr>
          </a:p>
        </p:txBody>
      </p:sp>
      <p:pic>
        <p:nvPicPr>
          <p:cNvPr id="22" name="图片 21" descr="八月十五 中秋 中秋节快乐 "/>
          <p:cNvPicPr>
            <a:picLocks noChangeAspect="1"/>
          </p:cNvPicPr>
          <p:nvPr/>
        </p:nvPicPr>
        <p:blipFill>
          <a:blip r:embed="rId6"/>
          <a:stretch>
            <a:fillRect/>
          </a:stretch>
        </p:blipFill>
        <p:spPr>
          <a:xfrm>
            <a:off x="8299450" y="2905760"/>
            <a:ext cx="3270885" cy="3270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to="" calcmode="lin" valueType="num">
                                      <p:cBhvr>
                                        <p:cTn id="12" dur="1" fill="hold"/>
                                        <p:tgtEl>
                                          <p:spTgt spid="2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p:bldP spid="20" grpId="1"/>
      <p:bldP spid="21" grpId="0"/>
      <p:bldP spid="21"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0"/>
            <a:ext cx="12197080" cy="717994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260350" y="103505"/>
            <a:ext cx="11452860" cy="665035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490643" y="82825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45974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172335" y="459740"/>
            <a:ext cx="6096000" cy="368300"/>
          </a:xfrm>
          <a:prstGeom prst="rect">
            <a:avLst/>
          </a:prstGeom>
          <a:noFill/>
        </p:spPr>
        <p:txBody>
          <a:bodyPr wrap="square" rtlCol="0" anchor="t">
            <a:spAutoFit/>
          </a:bodyPr>
          <a:p>
            <a:r>
              <a:rPr lang="en-US" altLang="zh-CN"/>
              <a:t>if </a:t>
            </a:r>
            <a:r>
              <a:rPr lang="zh-CN" altLang="en-US">
                <a:ea typeface="宋体" panose="02010600030101010101" pitchFamily="2" charset="-122"/>
              </a:rPr>
              <a:t>的省略结构</a:t>
            </a:r>
            <a:endParaRPr lang="zh-CN" altLang="en-US">
              <a:ea typeface="宋体" panose="02010600030101010101" pitchFamily="2" charset="-122"/>
            </a:endParaRPr>
          </a:p>
        </p:txBody>
      </p:sp>
      <p:sp>
        <p:nvSpPr>
          <p:cNvPr id="14" name="文本框 13"/>
          <p:cNvSpPr txBox="1"/>
          <p:nvPr/>
        </p:nvSpPr>
        <p:spPr>
          <a:xfrm>
            <a:off x="589280" y="1042035"/>
            <a:ext cx="10518775" cy="1198880"/>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4. </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if any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如果有的话</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如果有人要来的话，请让我知道有多少，我好做准备。</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5" name="文本框 14"/>
          <p:cNvSpPr txBox="1"/>
          <p:nvPr/>
        </p:nvSpPr>
        <p:spPr>
          <a:xfrm>
            <a:off x="575310" y="2610485"/>
            <a:ext cx="6096000" cy="110680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5. </a:t>
            </a:r>
            <a:r>
              <a:rPr lang="en-US" altLang="zh-CN" sz="2400" b="1">
                <a:solidFill>
                  <a:srgbClr val="C00000"/>
                </a:solidFill>
                <a:latin typeface="Times New Roman" panose="02020603050405020304" charset="0"/>
                <a:cs typeface="Times New Roman" panose="02020603050405020304" charset="0"/>
              </a:rPr>
              <a:t>if ever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如果有过</a:t>
            </a:r>
            <a:r>
              <a:rPr lang="en-US" altLang="zh-CN" sz="2400" b="1">
                <a:solidFill>
                  <a:srgbClr val="C00000"/>
                </a:solidFill>
                <a:latin typeface="Times New Roman" panose="02020603050405020304" charset="0"/>
                <a:ea typeface="宋体" panose="02010600030101010101" pitchFamily="2" charset="-122"/>
                <a:cs typeface="Times New Roman" panose="02020603050405020304" charset="0"/>
              </a:rPr>
              <a:t>/</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发生过的话</a:t>
            </a:r>
            <a:endParaRPr lang="en-US" altLang="zh-CN" sz="2400">
              <a:latin typeface="Times New Roman" panose="02020603050405020304" charset="0"/>
              <a:cs typeface="Times New Roman" panose="02020603050405020304" charset="0"/>
            </a:endParaRPr>
          </a:p>
          <a:p>
            <a:r>
              <a:rPr lang="zh-CN" altLang="en-US" sz="2400">
                <a:solidFill>
                  <a:srgbClr val="C00000"/>
                </a:solidFill>
                <a:latin typeface="Times New Roman" panose="02020603050405020304" charset="0"/>
                <a:cs typeface="Times New Roman" panose="02020603050405020304" charset="0"/>
              </a:rPr>
              <a:t>如果曾经有过</a:t>
            </a:r>
            <a:r>
              <a:rPr lang="zh-CN" altLang="en-US" sz="2400">
                <a:latin typeface="Times New Roman" panose="02020603050405020304" charset="0"/>
                <a:cs typeface="Times New Roman" panose="02020603050405020304" charset="0"/>
              </a:rPr>
              <a:t>行动的时刻，那就是现在。</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p:txBody>
      </p:sp>
      <p:sp>
        <p:nvSpPr>
          <p:cNvPr id="9" name="文本框 8"/>
          <p:cNvSpPr txBox="1"/>
          <p:nvPr/>
        </p:nvSpPr>
        <p:spPr>
          <a:xfrm>
            <a:off x="575310" y="3610610"/>
            <a:ext cx="6096000" cy="460375"/>
          </a:xfrm>
          <a:prstGeom prst="rect">
            <a:avLst/>
          </a:prstGeom>
          <a:noFill/>
        </p:spPr>
        <p:txBody>
          <a:bodyPr wrap="square" rtlCol="0" anchor="t">
            <a:spAutoFit/>
          </a:bodyPr>
          <a:p>
            <a:r>
              <a:rPr lang="zh-CN" altLang="en-US" sz="2400">
                <a:solidFill>
                  <a:srgbClr val="C00000"/>
                </a:solidFill>
                <a:latin typeface="Times New Roman" panose="02020603050405020304" charset="0"/>
                <a:cs typeface="Times New Roman" panose="02020603050405020304" charset="0"/>
                <a:sym typeface="+mn-ea"/>
              </a:rPr>
              <a:t> If ever</a:t>
            </a:r>
            <a:r>
              <a:rPr lang="zh-CN" altLang="en-US" sz="2400">
                <a:latin typeface="Times New Roman" panose="02020603050405020304" charset="0"/>
                <a:cs typeface="Times New Roman" panose="02020603050405020304" charset="0"/>
                <a:sym typeface="+mn-ea"/>
              </a:rPr>
              <a:t> there was a time to act, it is now.</a:t>
            </a:r>
            <a:endParaRPr lang="zh-CN" altLang="en-US" sz="2400">
              <a:latin typeface="Times New Roman" panose="02020603050405020304" charset="0"/>
              <a:cs typeface="Times New Roman" panose="02020603050405020304" charset="0"/>
              <a:sym typeface="+mn-ea"/>
            </a:endParaRPr>
          </a:p>
        </p:txBody>
      </p:sp>
      <p:sp>
        <p:nvSpPr>
          <p:cNvPr id="16" name="文本框 15"/>
          <p:cNvSpPr txBox="1"/>
          <p:nvPr/>
        </p:nvSpPr>
        <p:spPr>
          <a:xfrm>
            <a:off x="575310" y="1911350"/>
            <a:ext cx="10067290" cy="82994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Please let me know how many people are coming,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if any</a:t>
            </a:r>
            <a:r>
              <a:rPr lang="en-US" altLang="zh-CN" sz="2400">
                <a:latin typeface="Times New Roman" panose="02020603050405020304" charset="0"/>
                <a:ea typeface="宋体" panose="02010600030101010101" pitchFamily="2" charset="-122"/>
                <a:cs typeface="Times New Roman" panose="02020603050405020304" charset="0"/>
                <a:sym typeface="+mn-ea"/>
              </a:rPr>
              <a:t>, so that I can make preparations.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20" name="图片 19" descr="_夏天夏季 暑假 暑期 手绘卡通男孩参加夏令营 "/>
          <p:cNvPicPr>
            <a:picLocks noChangeAspect="1"/>
          </p:cNvPicPr>
          <p:nvPr/>
        </p:nvPicPr>
        <p:blipFill>
          <a:blip r:embed="rId6"/>
          <a:stretch>
            <a:fillRect/>
          </a:stretch>
        </p:blipFill>
        <p:spPr>
          <a:xfrm>
            <a:off x="6671310" y="2394585"/>
            <a:ext cx="4618355" cy="3079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718058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ym typeface="+mn-ea"/>
              </a:rPr>
              <a:t>我们欢迎符合条件的个人前来申请。</a:t>
            </a:r>
            <a:endParaRPr lang="zh-CN" altLang="en-US">
              <a:cs typeface="+mn-ea"/>
              <a:sym typeface="+mn-lt"/>
            </a:endParaRPr>
          </a:p>
        </p:txBody>
      </p:sp>
      <p:grpSp>
        <p:nvGrpSpPr>
          <p:cNvPr id="5" name="组合 4"/>
          <p:cNvGrpSpPr/>
          <p:nvPr/>
        </p:nvGrpSpPr>
        <p:grpSpPr>
          <a:xfrm>
            <a:off x="490855" y="104775"/>
            <a:ext cx="11222355" cy="6649085"/>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673947"/>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365760"/>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16" name="文本框 15"/>
          <p:cNvSpPr txBox="1"/>
          <p:nvPr/>
        </p:nvSpPr>
        <p:spPr>
          <a:xfrm>
            <a:off x="2172335" y="365760"/>
            <a:ext cx="7001510" cy="368300"/>
          </a:xfrm>
          <a:prstGeom prst="rect">
            <a:avLst/>
          </a:prstGeom>
          <a:noFill/>
        </p:spPr>
        <p:txBody>
          <a:bodyPr wrap="square" rtlCol="0" anchor="t">
            <a:spAutoFit/>
          </a:bodyPr>
          <a:p>
            <a:r>
              <a:rPr lang="zh-CN" altLang="en-US" b="1"/>
              <a:t>individual	/ˌɪndɪˈvɪdʒuəl/	adj.单独的;个别的 n.个人</a:t>
            </a:r>
            <a:endParaRPr lang="zh-CN" altLang="en-US" b="1"/>
          </a:p>
        </p:txBody>
      </p:sp>
      <p:sp>
        <p:nvSpPr>
          <p:cNvPr id="9" name="文本框 8"/>
          <p:cNvSpPr txBox="1"/>
          <p:nvPr/>
        </p:nvSpPr>
        <p:spPr>
          <a:xfrm>
            <a:off x="1040130" y="1871980"/>
            <a:ext cx="959040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We welcome applications from suitably qualified </a:t>
            </a:r>
            <a:r>
              <a:rPr lang="zh-CN" altLang="en-US" sz="2400">
                <a:solidFill>
                  <a:srgbClr val="C00000"/>
                </a:solidFill>
                <a:latin typeface="Times New Roman" panose="02020603050405020304" charset="0"/>
                <a:cs typeface="Times New Roman" panose="02020603050405020304" charset="0"/>
              </a:rPr>
              <a:t>individuals</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040130" y="3291205"/>
            <a:ext cx="9591040"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M</a:t>
            </a:r>
            <a:r>
              <a:rPr lang="zh-CN" altLang="en-US" sz="2400">
                <a:latin typeface="Times New Roman" panose="02020603050405020304" charset="0"/>
                <a:cs typeface="Times New Roman" panose="02020603050405020304" charset="0"/>
              </a:rPr>
              <a:t>ost professors are willing to make </a:t>
            </a:r>
            <a:r>
              <a:rPr lang="zh-CN" altLang="en-US" sz="2400">
                <a:solidFill>
                  <a:srgbClr val="C00000"/>
                </a:solidFill>
                <a:latin typeface="Times New Roman" panose="02020603050405020304" charset="0"/>
                <a:cs typeface="Times New Roman" panose="02020603050405020304" charset="0"/>
              </a:rPr>
              <a:t>individual appointments </a:t>
            </a:r>
            <a:r>
              <a:rPr lang="zh-CN" altLang="en-US" sz="2400">
                <a:latin typeface="Times New Roman" panose="02020603050405020304" charset="0"/>
                <a:cs typeface="Times New Roman" panose="02020603050405020304" charset="0"/>
              </a:rPr>
              <a:t>to help you out.</a:t>
            </a:r>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909955" y="1042035"/>
            <a:ext cx="6096000" cy="829945"/>
          </a:xfrm>
          <a:prstGeom prst="rect">
            <a:avLst/>
          </a:prstGeom>
          <a:noFill/>
        </p:spPr>
        <p:txBody>
          <a:bodyPr wrap="square" rtlCol="0" anchor="t">
            <a:spAutoFit/>
          </a:bodyPr>
          <a:p>
            <a:r>
              <a:rPr lang="en-US" altLang="zh-CN" sz="2400">
                <a:latin typeface="Times New Roman" panose="02020603050405020304" charset="0"/>
                <a:sym typeface="+mn-ea"/>
              </a:rPr>
              <a:t>1. </a:t>
            </a:r>
            <a:r>
              <a:rPr lang="en-US" altLang="zh-CN" sz="2400" b="1">
                <a:solidFill>
                  <a:srgbClr val="C00000"/>
                </a:solidFill>
                <a:latin typeface="Times New Roman" panose="02020603050405020304" charset="0"/>
                <a:sym typeface="+mn-ea"/>
              </a:rPr>
              <a:t>individual n. </a:t>
            </a:r>
            <a:r>
              <a:rPr lang="zh-CN" altLang="en-US" sz="2400" b="1">
                <a:solidFill>
                  <a:srgbClr val="C00000"/>
                </a:solidFill>
                <a:latin typeface="Times New Roman" panose="02020603050405020304" charset="0"/>
                <a:ea typeface="宋体" panose="02010600030101010101" pitchFamily="2" charset="-122"/>
                <a:sym typeface="+mn-ea"/>
              </a:rPr>
              <a:t>个人</a:t>
            </a:r>
            <a:endParaRPr lang="en-US" altLang="zh-CN" sz="2400">
              <a:latin typeface="Times New Roman" panose="02020603050405020304" charset="0"/>
              <a:sym typeface="+mn-ea"/>
            </a:endParaRPr>
          </a:p>
          <a:p>
            <a:r>
              <a:rPr lang="zh-CN" altLang="en-US" sz="2400">
                <a:latin typeface="Times New Roman" panose="02020603050405020304" charset="0"/>
                <a:sym typeface="+mn-ea"/>
              </a:rPr>
              <a:t>我们</a:t>
            </a:r>
            <a:r>
              <a:rPr lang="zh-CN" altLang="en-US" sz="2400">
                <a:sym typeface="+mn-ea"/>
              </a:rPr>
              <a:t>欢迎符合条件的</a:t>
            </a:r>
            <a:r>
              <a:rPr lang="zh-CN" altLang="en-US" sz="2400" b="1">
                <a:solidFill>
                  <a:srgbClr val="C00000"/>
                </a:solidFill>
                <a:sym typeface="+mn-ea"/>
              </a:rPr>
              <a:t>个人</a:t>
            </a:r>
            <a:r>
              <a:rPr lang="zh-CN" altLang="en-US" sz="2400">
                <a:sym typeface="+mn-ea"/>
              </a:rPr>
              <a:t>前来申请。</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sym typeface="+mn-ea"/>
            </a:endParaRPr>
          </a:p>
        </p:txBody>
      </p:sp>
      <p:sp>
        <p:nvSpPr>
          <p:cNvPr id="13" name="文本框 12"/>
          <p:cNvSpPr txBox="1"/>
          <p:nvPr/>
        </p:nvSpPr>
        <p:spPr>
          <a:xfrm>
            <a:off x="1040130" y="2461260"/>
            <a:ext cx="6980555" cy="1198880"/>
          </a:xfrm>
          <a:prstGeom prst="rect">
            <a:avLst/>
          </a:prstGeom>
          <a:noFill/>
        </p:spPr>
        <p:txBody>
          <a:bodyPr wrap="square" rtlCol="0" anchor="t">
            <a:spAutoFit/>
          </a:bodyPr>
          <a:p>
            <a:r>
              <a:rPr lang="en-US" altLang="zh-CN" sz="2400"/>
              <a:t>2.</a:t>
            </a:r>
            <a:r>
              <a:rPr lang="en-US" altLang="zh-CN" sz="2400" b="1">
                <a:solidFill>
                  <a:srgbClr val="C00000"/>
                </a:solidFill>
                <a:latin typeface="Times New Roman" panose="02020603050405020304" charset="0"/>
                <a:cs typeface="Times New Roman" panose="02020603050405020304" charset="0"/>
              </a:rPr>
              <a:t> individual adj.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单独的，个别的</a:t>
            </a:r>
            <a:endParaRPr lang="en-US" altLang="zh-CN" sz="2400"/>
          </a:p>
          <a:p>
            <a:r>
              <a:rPr lang="en-US" altLang="zh-CN" sz="2400"/>
              <a:t> </a:t>
            </a:r>
            <a:r>
              <a:rPr lang="zh-CN" altLang="en-US" sz="2400"/>
              <a:t>大多数教授都愿意</a:t>
            </a:r>
            <a:r>
              <a:rPr lang="zh-CN" altLang="en-US" sz="2400">
                <a:solidFill>
                  <a:srgbClr val="C00000"/>
                </a:solidFill>
              </a:rPr>
              <a:t>单独预约</a:t>
            </a:r>
            <a:r>
              <a:rPr lang="zh-CN" altLang="en-US" sz="2400"/>
              <a:t>来帮助你。</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sym typeface="+mn-ea"/>
            </a:endParaRPr>
          </a:p>
          <a:p>
            <a:endParaRPr lang="zh-CN" altLang="en-US" sz="2400"/>
          </a:p>
        </p:txBody>
      </p:sp>
      <p:pic>
        <p:nvPicPr>
          <p:cNvPr id="14" name="图片 13" descr="申请入职"/>
          <p:cNvPicPr>
            <a:picLocks noChangeAspect="1"/>
          </p:cNvPicPr>
          <p:nvPr/>
        </p:nvPicPr>
        <p:blipFill>
          <a:blip r:embed="rId6"/>
          <a:stretch>
            <a:fillRect/>
          </a:stretch>
        </p:blipFill>
        <p:spPr>
          <a:xfrm>
            <a:off x="9546590" y="880745"/>
            <a:ext cx="2027555" cy="2247265"/>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1040130" y="3751580"/>
            <a:ext cx="3148965" cy="2515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47" y="0"/>
            <a:ext cx="12197056" cy="685800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7"/>
          <p:cNvGrpSpPr/>
          <p:nvPr/>
        </p:nvGrpSpPr>
        <p:grpSpPr>
          <a:xfrm>
            <a:off x="490770" y="438149"/>
            <a:ext cx="11222251" cy="6315613"/>
            <a:chOff x="490770" y="438149"/>
            <a:chExt cx="11222251" cy="6315613"/>
          </a:xfrm>
        </p:grpSpPr>
        <p:sp>
          <p:nvSpPr>
            <p:cNvPr id="5" name="矩形: 圆角 4"/>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圆角 5"/>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7" name="图片 6"/>
          <p:cNvPicPr>
            <a:picLocks noChangeAspect="1"/>
          </p:cNvPicPr>
          <p:nvPr/>
        </p:nvPicPr>
        <p:blipFill>
          <a:blip r:embed="rId2" cstate="screen"/>
          <a:stretch>
            <a:fillRect/>
          </a:stretch>
        </p:blipFill>
        <p:spPr>
          <a:xfrm>
            <a:off x="0" y="4981841"/>
            <a:ext cx="12192000" cy="1876159"/>
          </a:xfrm>
          <a:prstGeom prst="rect">
            <a:avLst/>
          </a:prstGeom>
        </p:spPr>
      </p:pic>
      <p:pic>
        <p:nvPicPr>
          <p:cNvPr id="9" name="图片 8"/>
          <p:cNvPicPr>
            <a:picLocks noChangeAspect="1"/>
          </p:cNvPicPr>
          <p:nvPr/>
        </p:nvPicPr>
        <p:blipFill>
          <a:blip r:embed="rId3" cstate="screen"/>
          <a:stretch>
            <a:fillRect/>
          </a:stretch>
        </p:blipFill>
        <p:spPr>
          <a:xfrm>
            <a:off x="10934935" y="15961"/>
            <a:ext cx="435162" cy="1370298"/>
          </a:xfrm>
          <a:prstGeom prst="rect">
            <a:avLst/>
          </a:prstGeom>
        </p:spPr>
      </p:pic>
      <p:pic>
        <p:nvPicPr>
          <p:cNvPr id="10" name="图片 9"/>
          <p:cNvPicPr>
            <a:picLocks noChangeAspect="1"/>
          </p:cNvPicPr>
          <p:nvPr/>
        </p:nvPicPr>
        <p:blipFill>
          <a:blip r:embed="rId4" cstate="screen"/>
          <a:stretch>
            <a:fillRect/>
          </a:stretch>
        </p:blipFill>
        <p:spPr>
          <a:xfrm>
            <a:off x="181281" y="62142"/>
            <a:ext cx="875111" cy="842518"/>
          </a:xfrm>
          <a:prstGeom prst="rect">
            <a:avLst/>
          </a:prstGeom>
        </p:spPr>
      </p:pic>
      <p:pic>
        <p:nvPicPr>
          <p:cNvPr id="11" name="图片 10"/>
          <p:cNvPicPr>
            <a:picLocks noChangeAspect="1"/>
          </p:cNvPicPr>
          <p:nvPr/>
        </p:nvPicPr>
        <p:blipFill>
          <a:blip r:embed="rId5" cstate="screen"/>
          <a:stretch>
            <a:fillRect/>
          </a:stretch>
        </p:blipFill>
        <p:spPr>
          <a:xfrm>
            <a:off x="104714" y="4699151"/>
            <a:ext cx="1027400" cy="1051746"/>
          </a:xfrm>
          <a:prstGeom prst="rect">
            <a:avLst/>
          </a:prstGeom>
        </p:spPr>
      </p:pic>
      <p:pic>
        <p:nvPicPr>
          <p:cNvPr id="12" name="图片 11"/>
          <p:cNvPicPr>
            <a:picLocks noChangeAspect="1"/>
          </p:cNvPicPr>
          <p:nvPr/>
        </p:nvPicPr>
        <p:blipFill>
          <a:blip r:embed="rId6" cstate="screen"/>
          <a:stretch>
            <a:fillRect/>
          </a:stretch>
        </p:blipFill>
        <p:spPr>
          <a:xfrm>
            <a:off x="29428" y="831393"/>
            <a:ext cx="1178817" cy="711913"/>
          </a:xfrm>
          <a:prstGeom prst="rect">
            <a:avLst/>
          </a:prstGeom>
        </p:spPr>
      </p:pic>
      <p:pic>
        <p:nvPicPr>
          <p:cNvPr id="13" name="图形 12"/>
          <p:cNvPicPr>
            <a:picLocks noChangeAspect="1"/>
          </p:cNvPicPr>
          <p:nvPr/>
        </p:nvPicPr>
        <p:blipFill>
          <a:blip r:embed="rId7" cstate="screen"/>
          <a:stretch>
            <a:fillRect/>
          </a:stretch>
        </p:blipFill>
        <p:spPr>
          <a:xfrm>
            <a:off x="9460446" y="4080596"/>
            <a:ext cx="2754492" cy="2619065"/>
          </a:xfrm>
          <a:prstGeom prst="rect">
            <a:avLst/>
          </a:prstGeom>
        </p:spPr>
      </p:pic>
      <p:sp>
        <p:nvSpPr>
          <p:cNvPr id="15" name="标题 1"/>
          <p:cNvSpPr>
            <a:spLocks noGrp="1"/>
          </p:cNvSpPr>
          <p:nvPr>
            <p:ph type="title"/>
          </p:nvPr>
        </p:nvSpPr>
        <p:spPr>
          <a:xfrm>
            <a:off x="1547690" y="2384838"/>
            <a:ext cx="9108410" cy="1325563"/>
          </a:xfrm>
        </p:spPr>
        <p:txBody>
          <a:bodyPr>
            <a:normAutofit fontScale="90000"/>
          </a:bodyPr>
          <a:lstStyle/>
          <a:p>
            <a:pPr algn="ctr"/>
            <a:r>
              <a:rPr lang="en-US" altLang="zh-CN" sz="8000" spc="300" dirty="0">
                <a:latin typeface="+mn-lt"/>
                <a:ea typeface="+mn-ea"/>
                <a:cs typeface="+mn-ea"/>
                <a:sym typeface="+mn-lt"/>
              </a:rPr>
              <a:t>Thank YOU</a:t>
            </a:r>
            <a:endParaRPr lang="zh-CN" altLang="en-US" sz="8000" spc="300" dirty="0">
              <a:latin typeface="+mn-lt"/>
              <a:ea typeface="宋体" panose="02010600030101010101" pitchFamily="2" charset="-122"/>
              <a:cs typeface="+mn-ea"/>
              <a:sym typeface="+mn-lt"/>
            </a:endParaRPr>
          </a:p>
        </p:txBody>
      </p:sp>
      <p:pic>
        <p:nvPicPr>
          <p:cNvPr id="20" name="图片 19"/>
          <p:cNvPicPr>
            <a:picLocks noChangeAspect="1"/>
          </p:cNvPicPr>
          <p:nvPr/>
        </p:nvPicPr>
        <p:blipFill>
          <a:blip r:embed="rId8" cstate="screen"/>
          <a:stretch>
            <a:fillRect/>
          </a:stretch>
        </p:blipFill>
        <p:spPr>
          <a:xfrm>
            <a:off x="3205702" y="1660602"/>
            <a:ext cx="1874130" cy="503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3870" y="-321310"/>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he</a:t>
            </a:r>
            <a:endParaRPr lang="zh-CN" altLang="en-US">
              <a:solidFill>
                <a:schemeClr val="accent4">
                  <a:lumMod val="50000"/>
                </a:schemeClr>
              </a:solidFill>
              <a:cs typeface="+mn-ea"/>
              <a:sym typeface="+mn-lt"/>
            </a:endParaRPr>
          </a:p>
        </p:txBody>
      </p:sp>
      <p:grpSp>
        <p:nvGrpSpPr>
          <p:cNvPr id="5" name="组合 4"/>
          <p:cNvGrpSpPr/>
          <p:nvPr/>
        </p:nvGrpSpPr>
        <p:grpSpPr>
          <a:xfrm>
            <a:off x="490855" y="274320"/>
            <a:ext cx="11222355" cy="6479540"/>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50000"/>
                  </a:schemeClr>
                </a:solidFill>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2142490" y="493395"/>
            <a:ext cx="6096000" cy="398780"/>
          </a:xfrm>
          <a:prstGeom prst="rect">
            <a:avLst/>
          </a:prstGeom>
          <a:noFill/>
        </p:spPr>
        <p:txBody>
          <a:bodyPr wrap="square" rtlCol="0" anchor="t">
            <a:spAutoFit/>
          </a:bodyPr>
          <a:p>
            <a:pPr algn="ctr"/>
            <a:r>
              <a:rPr lang="en-US" altLang="zh-CN" sz="2000">
                <a:solidFill>
                  <a:schemeClr val="accent4">
                    <a:lumMod val="50000"/>
                  </a:schemeClr>
                </a:solidFill>
                <a:cs typeface="+mn-ea"/>
                <a:sym typeface="+mn-lt"/>
              </a:rPr>
              <a:t>he</a:t>
            </a:r>
            <a:r>
              <a:rPr lang="zh-CN" altLang="en-US" sz="2000">
                <a:solidFill>
                  <a:schemeClr val="accent4">
                    <a:lumMod val="50000"/>
                  </a:schemeClr>
                </a:solidFill>
                <a:cs typeface="+mn-ea"/>
                <a:sym typeface="+mn-lt"/>
              </a:rPr>
              <a:t>el	/hi:l/	n.足跟;(脚、袜子等)后跟</a:t>
            </a:r>
            <a:endParaRPr lang="zh-CN" altLang="en-US" sz="2000">
              <a:solidFill>
                <a:schemeClr val="accent4">
                  <a:lumMod val="50000"/>
                </a:schemeClr>
              </a:solidFill>
              <a:cs typeface="+mn-ea"/>
              <a:sym typeface="+mn-lt"/>
            </a:endParaRPr>
          </a:p>
        </p:txBody>
      </p:sp>
      <p:sp>
        <p:nvSpPr>
          <p:cNvPr id="9" name="文本框 8"/>
          <p:cNvSpPr txBox="1"/>
          <p:nvPr/>
        </p:nvSpPr>
        <p:spPr>
          <a:xfrm>
            <a:off x="1040130" y="2106295"/>
            <a:ext cx="7400290" cy="414655"/>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rPr>
              <a:t>The sergeant </a:t>
            </a:r>
            <a:r>
              <a:rPr lang="zh-CN" altLang="en-US" sz="2400">
                <a:solidFill>
                  <a:srgbClr val="C00000"/>
                </a:solidFill>
                <a:latin typeface="Times New Roman" panose="02020603050405020304" charset="0"/>
                <a:cs typeface="Times New Roman" panose="02020603050405020304" charset="0"/>
              </a:rPr>
              <a:t>clicked his heels</a:t>
            </a:r>
            <a:r>
              <a:rPr lang="zh-CN" altLang="en-US" sz="2400">
                <a:latin typeface="Times New Roman" panose="02020603050405020304" charset="0"/>
                <a:cs typeface="Times New Roman" panose="02020603050405020304" charset="0"/>
              </a:rPr>
              <a:t> and walked out.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1040130" y="4759960"/>
            <a:ext cx="6096000" cy="558800"/>
          </a:xfrm>
          <a:prstGeom prst="rect">
            <a:avLst/>
          </a:prstGeom>
          <a:noFill/>
        </p:spPr>
        <p:txBody>
          <a:bodyPr wrap="square" rtlCol="0" anchor="t">
            <a:noAutofit/>
          </a:bodyPr>
          <a:p>
            <a:r>
              <a:rPr lang="zh-CN" altLang="en-US" sz="2400">
                <a:latin typeface="Times New Roman" panose="02020603050405020304" charset="0"/>
                <a:cs typeface="Times New Roman" panose="02020603050405020304" charset="0"/>
              </a:rPr>
              <a:t>Spelling is my </a:t>
            </a:r>
            <a:r>
              <a:rPr lang="zh-CN" altLang="en-US" sz="2400">
                <a:solidFill>
                  <a:srgbClr val="C00000"/>
                </a:solidFill>
                <a:latin typeface="Times New Roman" panose="02020603050405020304" charset="0"/>
                <a:cs typeface="Times New Roman" panose="02020603050405020304" charset="0"/>
              </a:rPr>
              <a:t>Achille</a:t>
            </a:r>
            <a:r>
              <a:rPr lang="en-US" altLang="zh-CN" sz="2400">
                <a:solidFill>
                  <a:srgbClr val="C00000"/>
                </a:solidFill>
                <a:latin typeface="Times New Roman" panose="02020603050405020304" charset="0"/>
                <a:cs typeface="Times New Roman" panose="02020603050405020304" charset="0"/>
              </a:rPr>
              <a:t>’</a:t>
            </a:r>
            <a:r>
              <a:rPr lang="zh-CN" altLang="en-US" sz="2400">
                <a:solidFill>
                  <a:srgbClr val="C00000"/>
                </a:solidFill>
                <a:latin typeface="Times New Roman" panose="02020603050405020304" charset="0"/>
                <a:cs typeface="Times New Roman" panose="02020603050405020304" charset="0"/>
              </a:rPr>
              <a:t>s heel</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948055" y="1278890"/>
            <a:ext cx="609600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1. </a:t>
            </a:r>
            <a:r>
              <a:rPr lang="en-US" altLang="zh-CN" sz="2400" b="1">
                <a:solidFill>
                  <a:srgbClr val="C00000"/>
                </a:solidFill>
                <a:latin typeface="Times New Roman" panose="02020603050405020304" charset="0"/>
                <a:cs typeface="Times New Roman" panose="02020603050405020304" charset="0"/>
                <a:sym typeface="+mn-ea"/>
              </a:rPr>
              <a:t>click one’s heels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鞋跟咔哒一并</a:t>
            </a:r>
            <a:endParaRPr lang="en-US" altLang="zh-CN" sz="2400" b="1">
              <a:solidFill>
                <a:srgbClr val="C00000"/>
              </a:solidFill>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中士将</a:t>
            </a:r>
            <a:r>
              <a:rPr lang="zh-CN" altLang="en-US" sz="2400">
                <a:solidFill>
                  <a:srgbClr val="C00000"/>
                </a:solidFill>
                <a:latin typeface="Times New Roman" panose="02020603050405020304" charset="0"/>
                <a:cs typeface="Times New Roman" panose="02020603050405020304" charset="0"/>
                <a:sym typeface="+mn-ea"/>
              </a:rPr>
              <a:t>鞋跟咔哒一并</a:t>
            </a:r>
            <a:r>
              <a:rPr lang="zh-CN" altLang="en-US" sz="2400">
                <a:latin typeface="Times New Roman" panose="02020603050405020304" charset="0"/>
                <a:cs typeface="Times New Roman" panose="02020603050405020304" charset="0"/>
                <a:sym typeface="+mn-ea"/>
              </a:rPr>
              <a:t>，走了出去。</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3" name="文本框 12"/>
          <p:cNvSpPr txBox="1"/>
          <p:nvPr/>
        </p:nvSpPr>
        <p:spPr>
          <a:xfrm>
            <a:off x="948055" y="3399790"/>
            <a:ext cx="798068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sym typeface="+mn-ea"/>
              </a:rPr>
              <a:t>He fled from the stadium with the police </a:t>
            </a:r>
            <a:r>
              <a:rPr lang="zh-CN" altLang="en-US" sz="2400">
                <a:solidFill>
                  <a:srgbClr val="C00000"/>
                </a:solidFill>
                <a:latin typeface="Times New Roman" panose="02020603050405020304" charset="0"/>
                <a:cs typeface="Times New Roman" panose="02020603050405020304" charset="0"/>
                <a:sym typeface="+mn-ea"/>
              </a:rPr>
              <a:t>at his heels</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4" name="文本框 13"/>
          <p:cNvSpPr txBox="1"/>
          <p:nvPr/>
        </p:nvSpPr>
        <p:spPr>
          <a:xfrm>
            <a:off x="1040130" y="2525395"/>
            <a:ext cx="740029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2.</a:t>
            </a:r>
            <a:r>
              <a:rPr lang="en-US" altLang="zh-CN" sz="2400" b="1">
                <a:solidFill>
                  <a:srgbClr val="C00000"/>
                </a:solidFill>
                <a:latin typeface="Times New Roman" panose="02020603050405020304" charset="0"/>
                <a:cs typeface="Times New Roman" panose="02020603050405020304" charset="0"/>
                <a:sym typeface="+mn-ea"/>
              </a:rPr>
              <a:t> at one’s heels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紧追不舍</a:t>
            </a:r>
            <a:endParaRPr lang="en-US" altLang="zh-CN" sz="2400">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他逃离了运动场，警察在后面</a:t>
            </a:r>
            <a:r>
              <a:rPr lang="zh-CN" altLang="en-US" sz="2400">
                <a:solidFill>
                  <a:srgbClr val="C00000"/>
                </a:solidFill>
                <a:latin typeface="Times New Roman" panose="02020603050405020304" charset="0"/>
                <a:cs typeface="Times New Roman" panose="02020603050405020304" charset="0"/>
                <a:sym typeface="+mn-ea"/>
              </a:rPr>
              <a:t>紧追不舍</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sp>
        <p:nvSpPr>
          <p:cNvPr id="15" name="文本框 14"/>
          <p:cNvSpPr txBox="1"/>
          <p:nvPr/>
        </p:nvSpPr>
        <p:spPr>
          <a:xfrm>
            <a:off x="948055" y="3895090"/>
            <a:ext cx="7845425"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Achille</a:t>
            </a:r>
            <a:r>
              <a:rPr lang="en-US" altLang="zh-CN" sz="2400" b="1">
                <a:solidFill>
                  <a:srgbClr val="C00000"/>
                </a:solidFill>
                <a:latin typeface="Times New Roman" panose="02020603050405020304" charset="0"/>
                <a:cs typeface="Times New Roman" panose="02020603050405020304" charset="0"/>
                <a:sym typeface="+mn-ea"/>
              </a:rPr>
              <a:t>’</a:t>
            </a:r>
            <a:r>
              <a:rPr lang="zh-CN" altLang="en-US" sz="2400" b="1">
                <a:solidFill>
                  <a:srgbClr val="C00000"/>
                </a:solidFill>
                <a:latin typeface="Times New Roman" panose="02020603050405020304" charset="0"/>
                <a:cs typeface="Times New Roman" panose="02020603050405020304" charset="0"/>
                <a:sym typeface="+mn-ea"/>
              </a:rPr>
              <a:t>s heel</a:t>
            </a:r>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sym typeface="+mn-ea"/>
              </a:rPr>
              <a:t>致命伤，弱点</a:t>
            </a:r>
            <a:endParaRPr lang="en-US" altLang="zh-CN" sz="2400" b="1">
              <a:solidFill>
                <a:srgbClr val="C00000"/>
              </a:solidFill>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拼写是我的</a:t>
            </a:r>
            <a:r>
              <a:rPr lang="zh-CN" altLang="en-US" sz="2400">
                <a:solidFill>
                  <a:srgbClr val="C00000"/>
                </a:solidFill>
                <a:latin typeface="Times New Roman" panose="02020603050405020304" charset="0"/>
                <a:cs typeface="Times New Roman" panose="02020603050405020304" charset="0"/>
                <a:sym typeface="+mn-ea"/>
              </a:rPr>
              <a:t>致命伤</a:t>
            </a:r>
            <a:r>
              <a:rPr lang="zh-CN" altLang="en-US" sz="2400">
                <a:latin typeface="Times New Roman" panose="02020603050405020304" charset="0"/>
                <a:cs typeface="Times New Roman" panose="02020603050405020304" charset="0"/>
                <a:sym typeface="+mn-ea"/>
              </a:rPr>
              <a:t>。</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ea typeface="宋体" panose="02010600030101010101" pitchFamily="2" charset="-122"/>
                <a:sym typeface="+mn-ea"/>
              </a:rPr>
              <a:t>/</a:t>
            </a:r>
            <a:r>
              <a:rPr lang="zh-CN" altLang="en-US" b="1">
                <a:solidFill>
                  <a:schemeClr val="accent4">
                    <a:lumMod val="75000"/>
                  </a:schemeClr>
                </a:solidFill>
                <a:ea typeface="宋体" panose="02010600030101010101" pitchFamily="2" charset="-122"/>
                <a:sym typeface="+mn-ea"/>
              </a:rPr>
              <a:t>应用文</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sym typeface="+mn-ea"/>
            </a:endParaRPr>
          </a:p>
        </p:txBody>
      </p:sp>
      <p:pic>
        <p:nvPicPr>
          <p:cNvPr id="16" name="图片 15" descr="5bd15cb2e1f63b49db022ffe78f9f7fd7125"/>
          <p:cNvPicPr>
            <a:picLocks noChangeAspect="1"/>
          </p:cNvPicPr>
          <p:nvPr/>
        </p:nvPicPr>
        <p:blipFill>
          <a:blip r:embed="rId6"/>
          <a:stretch>
            <a:fillRect/>
          </a:stretch>
        </p:blipFill>
        <p:spPr>
          <a:xfrm>
            <a:off x="8238490" y="1042035"/>
            <a:ext cx="2824480" cy="2639695"/>
          </a:xfrm>
          <a:prstGeom prst="rect">
            <a:avLst/>
          </a:prstGeom>
        </p:spPr>
      </p:pic>
      <p:pic>
        <p:nvPicPr>
          <p:cNvPr id="100" name="图片 99"/>
          <p:cNvPicPr/>
          <p:nvPr/>
        </p:nvPicPr>
        <p:blipFill>
          <a:blip r:embed="rId7"/>
          <a:stretch>
            <a:fillRect/>
          </a:stretch>
        </p:blipFill>
        <p:spPr>
          <a:xfrm>
            <a:off x="5509895" y="3953510"/>
            <a:ext cx="4377055" cy="21717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3870" y="-321310"/>
            <a:ext cx="12197080" cy="7179310"/>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he</a:t>
            </a:r>
            <a:endParaRPr lang="zh-CN" altLang="en-US">
              <a:solidFill>
                <a:schemeClr val="accent4">
                  <a:lumMod val="50000"/>
                </a:schemeClr>
              </a:solidFill>
              <a:cs typeface="+mn-ea"/>
              <a:sym typeface="+mn-lt"/>
            </a:endParaRPr>
          </a:p>
        </p:txBody>
      </p:sp>
      <p:grpSp>
        <p:nvGrpSpPr>
          <p:cNvPr id="5" name="组合 4"/>
          <p:cNvGrpSpPr/>
          <p:nvPr/>
        </p:nvGrpSpPr>
        <p:grpSpPr>
          <a:xfrm>
            <a:off x="490855" y="274320"/>
            <a:ext cx="11222355" cy="6479540"/>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50000"/>
                  </a:schemeClr>
                </a:solidFill>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rPr>
              <a:t>活用词汇</a:t>
            </a:r>
            <a:endParaRPr lang="zh-CN" altLang="en-US">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775970" y="581660"/>
            <a:ext cx="6096000" cy="460375"/>
          </a:xfrm>
          <a:prstGeom prst="rect">
            <a:avLst/>
          </a:prstGeom>
          <a:noFill/>
        </p:spPr>
        <p:txBody>
          <a:bodyPr wrap="square" rtlCol="0" anchor="t">
            <a:spAutoFit/>
          </a:bodyPr>
          <a:p>
            <a:pPr algn="ctr"/>
            <a:r>
              <a:rPr lang="zh-CN" altLang="en-US" sz="2400" b="1">
                <a:solidFill>
                  <a:schemeClr val="tx1"/>
                </a:solidFill>
                <a:cs typeface="+mn-ea"/>
                <a:sym typeface="+mn-lt"/>
              </a:rPr>
              <a:t>与</a:t>
            </a:r>
            <a:r>
              <a:rPr lang="en-US" altLang="zh-CN" sz="2400" b="1">
                <a:solidFill>
                  <a:schemeClr val="tx1"/>
                </a:solidFill>
                <a:cs typeface="+mn-ea"/>
                <a:sym typeface="+mn-lt"/>
              </a:rPr>
              <a:t>“</a:t>
            </a:r>
            <a:r>
              <a:rPr lang="zh-CN" altLang="en-US" sz="2400" b="1">
                <a:solidFill>
                  <a:schemeClr val="tx1"/>
                </a:solidFill>
                <a:ea typeface="宋体" panose="02010600030101010101" pitchFamily="2" charset="-122"/>
                <a:cs typeface="+mn-ea"/>
                <a:sym typeface="+mn-lt"/>
              </a:rPr>
              <a:t>脚</a:t>
            </a:r>
            <a:r>
              <a:rPr lang="en-US" altLang="zh-CN" sz="2400" b="1">
                <a:solidFill>
                  <a:schemeClr val="tx1"/>
                </a:solidFill>
                <a:cs typeface="+mn-ea"/>
                <a:sym typeface="+mn-lt"/>
              </a:rPr>
              <a:t>”</a:t>
            </a:r>
            <a:r>
              <a:rPr lang="zh-CN" altLang="en-US" sz="2400" b="1">
                <a:solidFill>
                  <a:schemeClr val="tx1"/>
                </a:solidFill>
                <a:ea typeface="宋体" panose="02010600030101010101" pitchFamily="2" charset="-122"/>
                <a:cs typeface="+mn-ea"/>
                <a:sym typeface="+mn-lt"/>
              </a:rPr>
              <a:t>相关表达</a:t>
            </a:r>
            <a:endParaRPr lang="zh-CN" altLang="en-US" sz="2400" b="1">
              <a:solidFill>
                <a:schemeClr val="tx1"/>
              </a:solidFill>
              <a:ea typeface="宋体" panose="02010600030101010101" pitchFamily="2" charset="-122"/>
              <a:cs typeface="+mn-ea"/>
              <a:sym typeface="+mn-lt"/>
            </a:endParaRPr>
          </a:p>
        </p:txBody>
      </p:sp>
      <p:graphicFrame>
        <p:nvGraphicFramePr>
          <p:cNvPr id="21" name="表格 20"/>
          <p:cNvGraphicFramePr/>
          <p:nvPr>
            <p:custDataLst>
              <p:tags r:id="rId6"/>
            </p:custDataLst>
          </p:nvPr>
        </p:nvGraphicFramePr>
        <p:xfrm>
          <a:off x="775970" y="1263015"/>
          <a:ext cx="10529570" cy="4846955"/>
        </p:xfrm>
        <a:graphic>
          <a:graphicData uri="http://schemas.openxmlformats.org/drawingml/2006/table">
            <a:tbl>
              <a:tblPr firstRow="1" bandRow="1">
                <a:tableStyleId>{5C22544A-7EE6-4342-B048-85BDC9FD1C3A}</a:tableStyleId>
              </a:tblPr>
              <a:tblGrid>
                <a:gridCol w="1899920"/>
                <a:gridCol w="8629650"/>
              </a:tblGrid>
              <a:tr h="1188720">
                <a:tc rowSpan="2">
                  <a:txBody>
                    <a:bodyPr/>
                    <a:p>
                      <a:pPr>
                        <a:buNone/>
                      </a:pPr>
                      <a:endParaRPr lang="zh-CN" altLang="en-US">
                        <a:solidFill>
                          <a:schemeClr val="tx1"/>
                        </a:solidFill>
                      </a:endParaRPr>
                    </a:p>
                    <a:p>
                      <a:pPr>
                        <a:buNone/>
                      </a:pPr>
                      <a:endParaRPr lang="zh-CN" altLang="en-US">
                        <a:solidFill>
                          <a:schemeClr val="tx1"/>
                        </a:solidFill>
                      </a:endParaRPr>
                    </a:p>
                    <a:p>
                      <a:pPr>
                        <a:buNone/>
                      </a:pPr>
                      <a:endParaRPr lang="zh-CN" altLang="en-US">
                        <a:solidFill>
                          <a:schemeClr val="tx1"/>
                        </a:solidFill>
                      </a:endParaRPr>
                    </a:p>
                    <a:p>
                      <a:pPr>
                        <a:buNone/>
                      </a:pPr>
                      <a:endParaRPr lang="zh-CN" altLang="en-US">
                        <a:solidFill>
                          <a:schemeClr val="tx1"/>
                        </a:solidFill>
                      </a:endParaRPr>
                    </a:p>
                    <a:p>
                      <a:pPr algn="ctr">
                        <a:buNone/>
                      </a:pPr>
                      <a:r>
                        <a:rPr lang="zh-CN" altLang="en-US" sz="2400">
                          <a:solidFill>
                            <a:schemeClr val="tx1"/>
                          </a:solidFill>
                        </a:rPr>
                        <a:t>与</a:t>
                      </a:r>
                      <a:r>
                        <a:rPr lang="en-US" altLang="zh-CN" sz="2400">
                          <a:solidFill>
                            <a:schemeClr val="tx1"/>
                          </a:solidFill>
                        </a:rPr>
                        <a:t>“</a:t>
                      </a:r>
                      <a:r>
                        <a:rPr lang="zh-CN" altLang="en-US" sz="2400">
                          <a:solidFill>
                            <a:schemeClr val="tx1"/>
                          </a:solidFill>
                          <a:ea typeface="宋体" panose="02010600030101010101" pitchFamily="2" charset="-122"/>
                        </a:rPr>
                        <a:t>腿</a:t>
                      </a:r>
                      <a:r>
                        <a:rPr lang="en-US" altLang="zh-CN" sz="2400">
                          <a:solidFill>
                            <a:schemeClr val="tx1"/>
                          </a:solidFill>
                        </a:rPr>
                        <a:t>”</a:t>
                      </a:r>
                      <a:r>
                        <a:rPr lang="zh-CN" altLang="en-US" sz="2400">
                          <a:solidFill>
                            <a:schemeClr val="tx1"/>
                          </a:solidFill>
                          <a:ea typeface="宋体" panose="02010600030101010101" pitchFamily="2" charset="-122"/>
                        </a:rPr>
                        <a:t>、</a:t>
                      </a:r>
                      <a:r>
                        <a:rPr lang="en-US" altLang="zh-CN" sz="2400">
                          <a:solidFill>
                            <a:schemeClr val="tx1"/>
                          </a:solidFill>
                        </a:rPr>
                        <a:t>“</a:t>
                      </a:r>
                      <a:r>
                        <a:rPr lang="zh-CN" altLang="en-US" sz="2400">
                          <a:solidFill>
                            <a:schemeClr val="tx1"/>
                          </a:solidFill>
                          <a:sym typeface="+mn-ea"/>
                        </a:rPr>
                        <a:t>脚</a:t>
                      </a:r>
                      <a:r>
                        <a:rPr lang="en-US" altLang="zh-CN" sz="2400">
                          <a:solidFill>
                            <a:schemeClr val="tx1"/>
                          </a:solidFill>
                        </a:rPr>
                        <a:t>”</a:t>
                      </a:r>
                      <a:r>
                        <a:rPr lang="zh-CN" altLang="en-US" sz="2400">
                          <a:solidFill>
                            <a:schemeClr val="tx1"/>
                          </a:solidFill>
                        </a:rPr>
                        <a:t>相关描述</a:t>
                      </a:r>
                      <a:endParaRPr lang="zh-CN" altLang="en-US" sz="2400">
                        <a:solidFill>
                          <a:schemeClr val="tx1"/>
                        </a:solidFill>
                      </a:endParaRPr>
                    </a:p>
                  </a:txBody>
                  <a:tcPr>
                    <a:solidFill>
                      <a:schemeClr val="accent4">
                        <a:lumMod val="20000"/>
                        <a:lumOff val="80000"/>
                      </a:schemeClr>
                    </a:solidFill>
                  </a:tcPr>
                </a:tc>
                <a:tc>
                  <a:txBody>
                    <a:bodyPr/>
                    <a:p>
                      <a:pPr>
                        <a:buNone/>
                      </a:pPr>
                      <a:r>
                        <a:rPr lang="zh-CN" altLang="en-US" sz="2400">
                          <a:solidFill>
                            <a:srgbClr val="C00000"/>
                          </a:solidFill>
                          <a:latin typeface="Times New Roman" panose="02020603050405020304" charset="0"/>
                          <a:cs typeface="Times New Roman" panose="02020603050405020304" charset="0"/>
                        </a:rPr>
                        <a:t>wander/stroll</a:t>
                      </a:r>
                      <a:r>
                        <a:rPr lang="zh-CN" altLang="en-US" sz="2400">
                          <a:solidFill>
                            <a:schemeClr val="tx1"/>
                          </a:solidFill>
                          <a:latin typeface="Times New Roman" panose="02020603050405020304" charset="0"/>
                          <a:cs typeface="Times New Roman" panose="02020603050405020304" charset="0"/>
                        </a:rPr>
                        <a:t>漫步闲逛；  </a:t>
                      </a:r>
                      <a:r>
                        <a:rPr lang="zh-CN" altLang="en-US" sz="2400">
                          <a:solidFill>
                            <a:srgbClr val="C00000"/>
                          </a:solidFill>
                          <a:latin typeface="Times New Roman" panose="02020603050405020304" charset="0"/>
                          <a:cs typeface="Times New Roman" panose="02020603050405020304" charset="0"/>
                        </a:rPr>
                        <a:t>jog</a:t>
                      </a:r>
                      <a:r>
                        <a:rPr lang="zh-CN" altLang="en-US" sz="2400">
                          <a:solidFill>
                            <a:schemeClr val="tx1"/>
                          </a:solidFill>
                          <a:latin typeface="Times New Roman" panose="02020603050405020304" charset="0"/>
                          <a:cs typeface="Times New Roman" panose="02020603050405020304" charset="0"/>
                        </a:rPr>
                        <a:t>漫步；</a:t>
                      </a:r>
                      <a:r>
                        <a:rPr lang="zh-CN" altLang="en-US" sz="2400">
                          <a:solidFill>
                            <a:srgbClr val="C00000"/>
                          </a:solidFill>
                          <a:latin typeface="Times New Roman" panose="02020603050405020304" charset="0"/>
                          <a:cs typeface="Times New Roman" panose="02020603050405020304" charset="0"/>
                        </a:rPr>
                        <a:t> hurry/rush/dash</a:t>
                      </a:r>
                      <a:r>
                        <a:rPr lang="zh-CN" altLang="en-US" sz="2400">
                          <a:solidFill>
                            <a:schemeClr val="tx1"/>
                          </a:solidFill>
                          <a:latin typeface="Times New Roman" panose="02020603050405020304" charset="0"/>
                          <a:cs typeface="Times New Roman" panose="02020603050405020304" charset="0"/>
                        </a:rPr>
                        <a:t>匆匆而行；  </a:t>
                      </a:r>
                      <a:r>
                        <a:rPr lang="zh-CN" altLang="en-US" sz="2400">
                          <a:solidFill>
                            <a:srgbClr val="C00000"/>
                          </a:solidFill>
                          <a:latin typeface="Times New Roman" panose="02020603050405020304" charset="0"/>
                          <a:cs typeface="Times New Roman" panose="02020603050405020304" charset="0"/>
                        </a:rPr>
                        <a:t>march</a:t>
                      </a:r>
                      <a:r>
                        <a:rPr lang="zh-CN" altLang="en-US" sz="2400">
                          <a:solidFill>
                            <a:schemeClr val="tx1"/>
                          </a:solidFill>
                          <a:latin typeface="Times New Roman" panose="02020603050405020304" charset="0"/>
                          <a:cs typeface="Times New Roman" panose="02020603050405020304" charset="0"/>
                        </a:rPr>
                        <a:t>坚定地进发；  </a:t>
                      </a:r>
                      <a:r>
                        <a:rPr lang="zh-CN" altLang="en-US" sz="2400">
                          <a:solidFill>
                            <a:srgbClr val="C00000"/>
                          </a:solidFill>
                          <a:latin typeface="Times New Roman" panose="02020603050405020304" charset="0"/>
                          <a:cs typeface="Times New Roman" panose="02020603050405020304" charset="0"/>
                        </a:rPr>
                        <a:t>stride</a:t>
                      </a:r>
                      <a:r>
                        <a:rPr lang="zh-CN" altLang="en-US" sz="2400">
                          <a:solidFill>
                            <a:schemeClr val="tx1"/>
                          </a:solidFill>
                          <a:latin typeface="Times New Roman" panose="02020603050405020304" charset="0"/>
                          <a:cs typeface="Times New Roman" panose="02020603050405020304" charset="0"/>
                        </a:rPr>
                        <a:t>大步走；  </a:t>
                      </a:r>
                      <a:r>
                        <a:rPr lang="zh-CN" altLang="en-US" sz="2400">
                          <a:solidFill>
                            <a:srgbClr val="C00000"/>
                          </a:solidFill>
                          <a:latin typeface="Times New Roman" panose="02020603050405020304" charset="0"/>
                          <a:cs typeface="Times New Roman" panose="02020603050405020304" charset="0"/>
                        </a:rPr>
                        <a:t>hobble</a:t>
                      </a:r>
                      <a:r>
                        <a:rPr lang="zh-CN" altLang="en-US" sz="2400">
                          <a:solidFill>
                            <a:schemeClr val="tx1"/>
                          </a:solidFill>
                          <a:latin typeface="Times New Roman" panose="02020603050405020304" charset="0"/>
                          <a:cs typeface="Times New Roman" panose="02020603050405020304" charset="0"/>
                        </a:rPr>
                        <a:t> 蹒跚； </a:t>
                      </a:r>
                      <a:r>
                        <a:rPr lang="zh-CN" altLang="en-US" sz="2400">
                          <a:solidFill>
                            <a:srgbClr val="C00000"/>
                          </a:solidFill>
                          <a:latin typeface="Times New Roman" panose="02020603050405020304" charset="0"/>
                          <a:cs typeface="Times New Roman" panose="02020603050405020304" charset="0"/>
                        </a:rPr>
                        <a:t>sneak/slide/slip</a:t>
                      </a:r>
                      <a:r>
                        <a:rPr lang="zh-CN" altLang="en-US" sz="2400">
                          <a:solidFill>
                            <a:schemeClr val="tx1"/>
                          </a:solidFill>
                          <a:latin typeface="Times New Roman" panose="02020603050405020304" charset="0"/>
                          <a:cs typeface="Times New Roman" panose="02020603050405020304" charset="0"/>
                        </a:rPr>
                        <a:t>溜走；  </a:t>
                      </a:r>
                      <a:r>
                        <a:rPr lang="zh-CN" altLang="en-US" sz="2400">
                          <a:solidFill>
                            <a:srgbClr val="C00000"/>
                          </a:solidFill>
                          <a:latin typeface="Times New Roman" panose="02020603050405020304" charset="0"/>
                          <a:cs typeface="Times New Roman" panose="02020603050405020304" charset="0"/>
                        </a:rPr>
                        <a:t>pace</a:t>
                      </a:r>
                      <a:r>
                        <a:rPr lang="zh-CN" altLang="en-US" sz="2400">
                          <a:solidFill>
                            <a:schemeClr val="tx1"/>
                          </a:solidFill>
                          <a:latin typeface="Times New Roman" panose="02020603050405020304" charset="0"/>
                          <a:cs typeface="Times New Roman" panose="02020603050405020304" charset="0"/>
                        </a:rPr>
                        <a:t>踱步</a:t>
                      </a:r>
                      <a:endParaRPr lang="zh-CN" altLang="en-US" sz="2400">
                        <a:solidFill>
                          <a:schemeClr val="tx1"/>
                        </a:solidFill>
                        <a:latin typeface="Times New Roman" panose="02020603050405020304" charset="0"/>
                        <a:cs typeface="Times New Roman" panose="02020603050405020304" charset="0"/>
                      </a:endParaRPr>
                    </a:p>
                  </a:txBody>
                  <a:tcPr>
                    <a:solidFill>
                      <a:schemeClr val="accent4">
                        <a:lumMod val="20000"/>
                        <a:lumOff val="80000"/>
                      </a:schemeClr>
                    </a:solidFill>
                  </a:tcPr>
                </a:tc>
              </a:tr>
              <a:tr h="3658235">
                <a:tc vMerge="1">
                  <a:tcPr>
                    <a:solidFill>
                      <a:schemeClr val="accent4">
                        <a:lumMod val="20000"/>
                        <a:lumOff val="80000"/>
                      </a:schemeClr>
                    </a:solidFill>
                  </a:tcPr>
                </a:tc>
                <a:tc>
                  <a:txBody>
                    <a:bodyPr/>
                    <a:p>
                      <a:pPr>
                        <a:buNone/>
                      </a:pPr>
                      <a:r>
                        <a:rPr lang="zh-CN" altLang="en-US" sz="2400" b="1">
                          <a:solidFill>
                            <a:srgbClr val="C00000"/>
                          </a:solidFill>
                          <a:latin typeface="Times New Roman" panose="02020603050405020304" charset="0"/>
                          <a:cs typeface="Times New Roman" panose="02020603050405020304" charset="0"/>
                        </a:rPr>
                        <a:t>jump/spring</a:t>
                      </a:r>
                      <a:r>
                        <a:rPr lang="zh-CN" altLang="en-US" sz="2400" b="1">
                          <a:latin typeface="Times New Roman" panose="02020603050405020304" charset="0"/>
                          <a:cs typeface="Times New Roman" panose="02020603050405020304" charset="0"/>
                        </a:rPr>
                        <a:t> </a:t>
                      </a:r>
                      <a:r>
                        <a:rPr lang="zh-CN" altLang="en-US" sz="2400" b="1">
                          <a:solidFill>
                            <a:srgbClr val="C00000"/>
                          </a:solidFill>
                          <a:latin typeface="Times New Roman" panose="02020603050405020304" charset="0"/>
                          <a:cs typeface="Times New Roman" panose="02020603050405020304" charset="0"/>
                        </a:rPr>
                        <a:t>to one's feet </a:t>
                      </a:r>
                      <a:r>
                        <a:rPr lang="zh-CN" altLang="en-US" sz="2400" b="1">
                          <a:latin typeface="Times New Roman" panose="02020603050405020304" charset="0"/>
                          <a:cs typeface="Times New Roman" panose="02020603050405020304" charset="0"/>
                        </a:rPr>
                        <a:t>跳起来； </a:t>
                      </a:r>
                      <a:r>
                        <a:rPr lang="zh-CN" altLang="en-US" sz="2400" b="1">
                          <a:solidFill>
                            <a:srgbClr val="C00000"/>
                          </a:solidFill>
                          <a:latin typeface="Times New Roman" panose="02020603050405020304" charset="0"/>
                          <a:cs typeface="Times New Roman" panose="02020603050405020304" charset="0"/>
                        </a:rPr>
                        <a:t> stagger</a:t>
                      </a:r>
                      <a:r>
                        <a:rPr lang="zh-CN" altLang="en-US" sz="2400" b="1">
                          <a:latin typeface="Times New Roman" panose="02020603050405020304" charset="0"/>
                          <a:cs typeface="Times New Roman" panose="02020603050405020304" charset="0"/>
                        </a:rPr>
                        <a:t> </a:t>
                      </a:r>
                      <a:r>
                        <a:rPr lang="zh-CN" altLang="en-US" sz="2400" b="1">
                          <a:solidFill>
                            <a:srgbClr val="C00000"/>
                          </a:solidFill>
                          <a:latin typeface="Times New Roman" panose="02020603050405020304" charset="0"/>
                          <a:cs typeface="Times New Roman" panose="02020603050405020304" charset="0"/>
                        </a:rPr>
                        <a:t>to one's feet </a:t>
                      </a:r>
                      <a:r>
                        <a:rPr lang="zh-CN" altLang="en-US" sz="2400" b="1">
                          <a:latin typeface="Times New Roman" panose="02020603050405020304" charset="0"/>
                          <a:cs typeface="Times New Roman" panose="02020603050405020304" charset="0"/>
                        </a:rPr>
                        <a:t>摇摇晃晃站起身来；  </a:t>
                      </a:r>
                      <a:r>
                        <a:rPr lang="zh-CN" altLang="en-US" sz="2400" b="1">
                          <a:solidFill>
                            <a:srgbClr val="C00000"/>
                          </a:solidFill>
                          <a:latin typeface="Times New Roman" panose="02020603050405020304" charset="0"/>
                          <a:cs typeface="Times New Roman" panose="02020603050405020304" charset="0"/>
                        </a:rPr>
                        <a:t>rise to one's feet</a:t>
                      </a:r>
                      <a:r>
                        <a:rPr lang="zh-CN" altLang="en-US" sz="2400" b="1">
                          <a:latin typeface="Times New Roman" panose="02020603050405020304" charset="0"/>
                          <a:cs typeface="Times New Roman" panose="02020603050405020304" charset="0"/>
                        </a:rPr>
                        <a:t> 站起来； </a:t>
                      </a:r>
                      <a:r>
                        <a:rPr lang="zh-CN" altLang="en-US" sz="2400" b="1">
                          <a:solidFill>
                            <a:srgbClr val="C00000"/>
                          </a:solidFill>
                          <a:latin typeface="Times New Roman" panose="02020603050405020304" charset="0"/>
                          <a:cs typeface="Times New Roman" panose="02020603050405020304" charset="0"/>
                        </a:rPr>
                        <a:t> tap/stamp one's feet </a:t>
                      </a:r>
                      <a:r>
                        <a:rPr lang="zh-CN" altLang="en-US" sz="2400" b="1">
                          <a:latin typeface="Times New Roman" panose="02020603050405020304" charset="0"/>
                          <a:cs typeface="Times New Roman" panose="02020603050405020304" charset="0"/>
                        </a:rPr>
                        <a:t>跺脚；   </a:t>
                      </a:r>
                      <a:r>
                        <a:rPr lang="zh-CN" altLang="en-US" sz="2400" b="1">
                          <a:solidFill>
                            <a:srgbClr val="C00000"/>
                          </a:solidFill>
                          <a:latin typeface="Times New Roman" panose="02020603050405020304" charset="0"/>
                          <a:cs typeface="Times New Roman" panose="02020603050405020304" charset="0"/>
                        </a:rPr>
                        <a:t>hang around/about</a:t>
                      </a:r>
                      <a:r>
                        <a:rPr lang="zh-CN" altLang="en-US" sz="2400" b="1">
                          <a:latin typeface="Times New Roman" panose="02020603050405020304" charset="0"/>
                          <a:cs typeface="Times New Roman" panose="02020603050405020304" charset="0"/>
                        </a:rPr>
                        <a:t> 闲荡；   </a:t>
                      </a:r>
                      <a:r>
                        <a:rPr lang="zh-CN" altLang="en-US" sz="2400" b="1">
                          <a:solidFill>
                            <a:srgbClr val="C00000"/>
                          </a:solidFill>
                          <a:latin typeface="Times New Roman" panose="02020603050405020304" charset="0"/>
                          <a:cs typeface="Times New Roman" panose="02020603050405020304" charset="0"/>
                        </a:rPr>
                        <a:t>run quickly/swiftly </a:t>
                      </a:r>
                      <a:r>
                        <a:rPr lang="zh-CN" altLang="en-US" sz="2400" b="1">
                          <a:latin typeface="Times New Roman" panose="02020603050405020304" charset="0"/>
                          <a:cs typeface="Times New Roman" panose="02020603050405020304" charset="0"/>
                        </a:rPr>
                        <a:t>快速跑开；  </a:t>
                      </a:r>
                      <a:r>
                        <a:rPr lang="zh-CN" altLang="en-US" sz="2400" b="1">
                          <a:solidFill>
                            <a:srgbClr val="C00000"/>
                          </a:solidFill>
                          <a:latin typeface="Times New Roman" panose="02020603050405020304" charset="0"/>
                          <a:cs typeface="Times New Roman" panose="02020603050405020304" charset="0"/>
                        </a:rPr>
                        <a:t>creep into one's tent </a:t>
                      </a:r>
                      <a:r>
                        <a:rPr lang="zh-CN" altLang="en-US" sz="2400" b="1">
                          <a:latin typeface="Times New Roman" panose="02020603050405020304" charset="0"/>
                          <a:cs typeface="Times New Roman" panose="02020603050405020304" charset="0"/>
                        </a:rPr>
                        <a:t>爬进帐篷；   </a:t>
                      </a:r>
                      <a:r>
                        <a:rPr lang="zh-CN" altLang="en-US" sz="2400" b="1">
                          <a:solidFill>
                            <a:srgbClr val="C00000"/>
                          </a:solidFill>
                          <a:latin typeface="Times New Roman" panose="02020603050405020304" charset="0"/>
                          <a:cs typeface="Times New Roman" panose="02020603050405020304" charset="0"/>
                        </a:rPr>
                        <a:t>stand rooted to the spot</a:t>
                      </a:r>
                      <a:r>
                        <a:rPr lang="zh-CN" altLang="en-US" sz="2400" b="1">
                          <a:latin typeface="Times New Roman" panose="02020603050405020304" charset="0"/>
                          <a:cs typeface="Times New Roman" panose="02020603050405020304" charset="0"/>
                        </a:rPr>
                        <a:t>站在原地不动；  </a:t>
                      </a:r>
                      <a:r>
                        <a:rPr lang="zh-CN" altLang="en-US" sz="2400" b="1">
                          <a:solidFill>
                            <a:srgbClr val="C00000"/>
                          </a:solidFill>
                          <a:latin typeface="Times New Roman" panose="02020603050405020304" charset="0"/>
                          <a:cs typeface="Times New Roman" panose="02020603050405020304" charset="0"/>
                        </a:rPr>
                        <a:t>rush/dash/run like the wind</a:t>
                      </a:r>
                      <a:r>
                        <a:rPr lang="zh-CN" altLang="en-US" sz="2400" b="1">
                          <a:latin typeface="Times New Roman" panose="02020603050405020304" charset="0"/>
                          <a:cs typeface="Times New Roman" panose="02020603050405020304" charset="0"/>
                        </a:rPr>
                        <a:t> 像风一样奔跑； </a:t>
                      </a:r>
                      <a:r>
                        <a:rPr lang="zh-CN" altLang="en-US" sz="2400" b="1">
                          <a:solidFill>
                            <a:srgbClr val="C00000"/>
                          </a:solidFill>
                          <a:latin typeface="Times New Roman" panose="02020603050405020304" charset="0"/>
                          <a:cs typeface="Times New Roman" panose="02020603050405020304" charset="0"/>
                        </a:rPr>
                        <a:t>slow one's stride</a:t>
                      </a:r>
                      <a:r>
                        <a:rPr lang="zh-CN" altLang="en-US" sz="2400" b="1">
                          <a:latin typeface="Times New Roman" panose="02020603050405020304" charset="0"/>
                          <a:cs typeface="Times New Roman" panose="02020603050405020304" charset="0"/>
                        </a:rPr>
                        <a:t> 放慢脚步； </a:t>
                      </a:r>
                      <a:r>
                        <a:rPr lang="zh-CN" altLang="en-US" sz="2400" b="1">
                          <a:solidFill>
                            <a:srgbClr val="C00000"/>
                          </a:solidFill>
                          <a:latin typeface="Times New Roman" panose="02020603050405020304" charset="0"/>
                          <a:cs typeface="Times New Roman" panose="02020603050405020304" charset="0"/>
                        </a:rPr>
                        <a:t> creep/sneak up the stairs</a:t>
                      </a:r>
                      <a:r>
                        <a:rPr lang="zh-CN" altLang="en-US" sz="2400" b="1">
                          <a:latin typeface="Times New Roman" panose="02020603050405020304" charset="0"/>
                          <a:cs typeface="Times New Roman" panose="02020603050405020304" charset="0"/>
                        </a:rPr>
                        <a:t> 蹑手蹑脚地上楼；  </a:t>
                      </a:r>
                      <a:r>
                        <a:rPr lang="zh-CN" altLang="en-US" sz="2400" b="1">
                          <a:solidFill>
                            <a:srgbClr val="C00000"/>
                          </a:solidFill>
                          <a:latin typeface="Times New Roman" panose="02020603050405020304" charset="0"/>
                          <a:cs typeface="Times New Roman" panose="02020603050405020304" charset="0"/>
                        </a:rPr>
                        <a:t> on tiptoe </a:t>
                      </a:r>
                      <a:r>
                        <a:rPr lang="zh-CN" altLang="en-US" sz="2400" b="1">
                          <a:latin typeface="Times New Roman" panose="02020603050405020304" charset="0"/>
                          <a:cs typeface="Times New Roman" panose="02020603050405020304" charset="0"/>
                        </a:rPr>
                        <a:t>蹑手蹑脚；  </a:t>
                      </a:r>
                      <a:r>
                        <a:rPr lang="zh-CN" altLang="en-US" sz="2400" b="1">
                          <a:solidFill>
                            <a:srgbClr val="C00000"/>
                          </a:solidFill>
                          <a:latin typeface="Times New Roman" panose="02020603050405020304" charset="0"/>
                          <a:cs typeface="Times New Roman" panose="02020603050405020304" charset="0"/>
                        </a:rPr>
                        <a:t>bounce up and down</a:t>
                      </a:r>
                      <a:r>
                        <a:rPr lang="zh-CN" altLang="en-US" sz="2400" b="1">
                          <a:latin typeface="Times New Roman" panose="02020603050405020304" charset="0"/>
                          <a:cs typeface="Times New Roman" panose="02020603050405020304" charset="0"/>
                        </a:rPr>
                        <a:t>上蹿下跳；   </a:t>
                      </a:r>
                      <a:r>
                        <a:rPr lang="zh-CN" altLang="en-US" sz="2400" b="1">
                          <a:solidFill>
                            <a:srgbClr val="C00000"/>
                          </a:solidFill>
                          <a:latin typeface="Times New Roman" panose="02020603050405020304" charset="0"/>
                          <a:cs typeface="Times New Roman" panose="02020603050405020304" charset="0"/>
                        </a:rPr>
                        <a:t>on one's knees</a:t>
                      </a:r>
                      <a:r>
                        <a:rPr lang="zh-CN" altLang="en-US" sz="2400" b="1">
                          <a:latin typeface="Times New Roman" panose="02020603050405020304" charset="0"/>
                          <a:cs typeface="Times New Roman" panose="02020603050405020304" charset="0"/>
                        </a:rPr>
                        <a:t> 跪下；</a:t>
                      </a:r>
                      <a:r>
                        <a:rPr lang="zh-CN" altLang="en-US" sz="2400" b="1">
                          <a:solidFill>
                            <a:srgbClr val="C00000"/>
                          </a:solidFill>
                          <a:latin typeface="Times New Roman" panose="02020603050405020304" charset="0"/>
                          <a:cs typeface="Times New Roman" panose="02020603050405020304" charset="0"/>
                        </a:rPr>
                        <a:t> dash to </a:t>
                      </a:r>
                      <a:r>
                        <a:rPr lang="zh-CN" altLang="en-US" sz="2400" b="1">
                          <a:latin typeface="Times New Roman" panose="02020603050405020304" charset="0"/>
                          <a:cs typeface="Times New Roman" panose="02020603050405020304" charset="0"/>
                        </a:rPr>
                        <a:t>猛冲向；   </a:t>
                      </a:r>
                      <a:r>
                        <a:rPr lang="zh-CN" altLang="en-US" sz="2400" b="1">
                          <a:solidFill>
                            <a:srgbClr val="C00000"/>
                          </a:solidFill>
                          <a:latin typeface="Times New Roman" panose="02020603050405020304" charset="0"/>
                          <a:cs typeface="Times New Roman" panose="02020603050405020304" charset="0"/>
                        </a:rPr>
                        <a:t>on tired/shaky legs</a:t>
                      </a:r>
                      <a:r>
                        <a:rPr lang="zh-CN" altLang="en-US" sz="2400" b="1">
                          <a:latin typeface="Times New Roman" panose="02020603050405020304" charset="0"/>
                          <a:cs typeface="Times New Roman" panose="02020603050405020304" charset="0"/>
                        </a:rPr>
                        <a:t>用疲惫/颤抖的双腿；  </a:t>
                      </a:r>
                      <a:r>
                        <a:rPr lang="zh-CN" altLang="en-US" sz="2400" b="1">
                          <a:solidFill>
                            <a:srgbClr val="C00000"/>
                          </a:solidFill>
                          <a:latin typeface="Times New Roman" panose="02020603050405020304" charset="0"/>
                          <a:cs typeface="Times New Roman" panose="02020603050405020304" charset="0"/>
                        </a:rPr>
                        <a:t>sink/collapse into one's seat</a:t>
                      </a:r>
                      <a:r>
                        <a:rPr lang="zh-CN" altLang="en-US" sz="2400" b="1">
                          <a:latin typeface="Times New Roman" panose="02020603050405020304" charset="0"/>
                          <a:cs typeface="Times New Roman" panose="02020603050405020304" charset="0"/>
                        </a:rPr>
                        <a:t>瘫坐</a:t>
                      </a:r>
                      <a:endParaRPr lang="zh-CN" altLang="en-US" sz="2400" b="1">
                        <a:latin typeface="Times New Roman" panose="02020603050405020304" charset="0"/>
                        <a:cs typeface="Times New Roman" panose="02020603050405020304" charset="0"/>
                      </a:endParaRPr>
                    </a:p>
                  </a:txBody>
                  <a:tcPr>
                    <a:solidFill>
                      <a:schemeClr val="accent4">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30" y="635"/>
            <a:ext cx="12197080" cy="6961505"/>
          </a:xfrm>
          <a:prstGeom prst="rect">
            <a:avLst/>
          </a:prstGeom>
          <a:blipFill dpi="0" rotWithShape="1">
            <a:blip r:embed="rId1" cstate="screen">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490770" y="438149"/>
            <a:ext cx="11222251" cy="6315613"/>
            <a:chOff x="490770" y="438149"/>
            <a:chExt cx="11222251" cy="6315613"/>
          </a:xfrm>
        </p:grpSpPr>
        <p:sp>
          <p:nvSpPr>
            <p:cNvPr id="6" name="矩形: 圆角 5"/>
            <p:cNvSpPr/>
            <p:nvPr/>
          </p:nvSpPr>
          <p:spPr>
            <a:xfrm>
              <a:off x="490770" y="438149"/>
              <a:ext cx="11222251" cy="6209393"/>
            </a:xfrm>
            <a:prstGeom prst="roundRect">
              <a:avLst>
                <a:gd name="adj" fmla="val 2516"/>
              </a:avLst>
            </a:prstGeom>
            <a:noFill/>
            <a:ln w="92075">
              <a:solidFill>
                <a:srgbClr val="23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6"/>
            <p:cNvSpPr/>
            <p:nvPr/>
          </p:nvSpPr>
          <p:spPr>
            <a:xfrm>
              <a:off x="596990" y="544369"/>
              <a:ext cx="10976173" cy="6209393"/>
            </a:xfrm>
            <a:prstGeom prst="roundRect">
              <a:avLst>
                <a:gd name="adj" fmla="val 2516"/>
              </a:avLst>
            </a:prstGeom>
            <a:noFill/>
            <a:ln w="28575">
              <a:solidFill>
                <a:srgbClr val="234A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组合 17"/>
          <p:cNvGrpSpPr/>
          <p:nvPr/>
        </p:nvGrpSpPr>
        <p:grpSpPr>
          <a:xfrm>
            <a:off x="0" y="6218555"/>
            <a:ext cx="12192000" cy="639445"/>
            <a:chOff x="-2589633" y="5721137"/>
            <a:chExt cx="14781632" cy="1136863"/>
          </a:xfrm>
        </p:grpSpPr>
        <p:pic>
          <p:nvPicPr>
            <p:cNvPr id="10" name="图片 9"/>
            <p:cNvPicPr>
              <a:picLocks noChangeAspect="1"/>
            </p:cNvPicPr>
            <p:nvPr/>
          </p:nvPicPr>
          <p:blipFill>
            <a:blip r:embed="rId2" cstate="screen"/>
            <a:stretch>
              <a:fillRect/>
            </a:stretch>
          </p:blipFill>
          <p:spPr>
            <a:xfrm>
              <a:off x="4804228" y="5721137"/>
              <a:ext cx="7387771" cy="1136863"/>
            </a:xfrm>
            <a:prstGeom prst="rect">
              <a:avLst/>
            </a:prstGeom>
          </p:spPr>
        </p:pic>
        <p:pic>
          <p:nvPicPr>
            <p:cNvPr id="17" name="图片 16"/>
            <p:cNvPicPr>
              <a:picLocks noChangeAspect="1"/>
            </p:cNvPicPr>
            <p:nvPr/>
          </p:nvPicPr>
          <p:blipFill>
            <a:blip r:embed="rId2" cstate="screen"/>
            <a:stretch>
              <a:fillRect/>
            </a:stretch>
          </p:blipFill>
          <p:spPr>
            <a:xfrm flipH="1">
              <a:off x="-2589633" y="5721137"/>
              <a:ext cx="7387771" cy="1136863"/>
            </a:xfrm>
            <a:prstGeom prst="rect">
              <a:avLst/>
            </a:prstGeom>
          </p:spPr>
        </p:pic>
      </p:grpSp>
      <p:pic>
        <p:nvPicPr>
          <p:cNvPr id="19" name="图片 18"/>
          <p:cNvPicPr>
            <a:picLocks noChangeAspect="1"/>
          </p:cNvPicPr>
          <p:nvPr/>
        </p:nvPicPr>
        <p:blipFill>
          <a:blip r:embed="rId3" cstate="screen"/>
          <a:stretch>
            <a:fillRect/>
          </a:stretch>
        </p:blipFill>
        <p:spPr>
          <a:xfrm>
            <a:off x="124102" y="104237"/>
            <a:ext cx="915987" cy="937693"/>
          </a:xfrm>
          <a:prstGeom prst="rect">
            <a:avLst/>
          </a:prstGeom>
        </p:spPr>
      </p:pic>
      <p:cxnSp>
        <p:nvCxnSpPr>
          <p:cNvPr id="2" name="直接连接符 1"/>
          <p:cNvCxnSpPr>
            <a:cxnSpLocks noChangeShapeType="1"/>
          </p:cNvCxnSpPr>
          <p:nvPr>
            <p:custDataLst>
              <p:tags r:id="rId4"/>
            </p:custDataLst>
          </p:nvPr>
        </p:nvCxnSpPr>
        <p:spPr bwMode="auto">
          <a:xfrm flipV="1">
            <a:off x="596688" y="981922"/>
            <a:ext cx="10980420" cy="60325"/>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3" name="文本框 2"/>
          <p:cNvSpPr txBox="1"/>
          <p:nvPr>
            <p:custDataLst>
              <p:tags r:id="rId5"/>
            </p:custDataLst>
          </p:nvPr>
        </p:nvSpPr>
        <p:spPr>
          <a:xfrm>
            <a:off x="1040130" y="673735"/>
            <a:ext cx="1268095" cy="368300"/>
          </a:xfrm>
          <a:prstGeom prst="rect">
            <a:avLst/>
          </a:prstGeom>
          <a:noFill/>
        </p:spPr>
        <p:txBody>
          <a:bodyPr wrap="square" rtlCol="0">
            <a:spAutoFit/>
          </a:bodyPr>
          <a:p>
            <a:r>
              <a:rPr lang="zh-CN" altLang="en-US">
                <a:ln w="22225">
                  <a:solidFill>
                    <a:schemeClr val="accent2"/>
                  </a:solidFill>
                  <a:prstDash val="solid"/>
                </a:ln>
                <a:solidFill>
                  <a:schemeClr val="accent2">
                    <a:lumMod val="40000"/>
                    <a:lumOff val="60000"/>
                  </a:schemeClr>
                </a:solidFill>
                <a:effectLst/>
              </a:rPr>
              <a:t>活用词汇</a:t>
            </a:r>
            <a:endParaRPr lang="zh-CN" altLang="en-US">
              <a:ln w="22225">
                <a:solidFill>
                  <a:schemeClr val="accent2"/>
                </a:solidFill>
                <a:prstDash val="solid"/>
              </a:ln>
              <a:solidFill>
                <a:schemeClr val="accent2">
                  <a:lumMod val="40000"/>
                  <a:lumOff val="60000"/>
                </a:schemeClr>
              </a:solidFill>
              <a:effectLst/>
            </a:endParaRPr>
          </a:p>
        </p:txBody>
      </p:sp>
      <p:sp>
        <p:nvSpPr>
          <p:cNvPr id="8" name="文本框 7"/>
          <p:cNvSpPr txBox="1"/>
          <p:nvPr/>
        </p:nvSpPr>
        <p:spPr>
          <a:xfrm>
            <a:off x="2308225" y="673735"/>
            <a:ext cx="6096000" cy="398780"/>
          </a:xfrm>
          <a:prstGeom prst="rect">
            <a:avLst/>
          </a:prstGeom>
          <a:noFill/>
        </p:spPr>
        <p:txBody>
          <a:bodyPr wrap="square" rtlCol="0" anchor="t">
            <a:spAutoFit/>
          </a:bodyPr>
          <a:p>
            <a:r>
              <a:rPr lang="zh-CN" altLang="en-US" sz="2000"/>
              <a:t>chief	/tʃi:f/	adj.最重要的 n.(机构)首领</a:t>
            </a:r>
            <a:endParaRPr lang="zh-CN" altLang="en-US" sz="2000"/>
          </a:p>
        </p:txBody>
      </p:sp>
      <p:sp>
        <p:nvSpPr>
          <p:cNvPr id="11" name="文本框 10"/>
          <p:cNvSpPr txBox="1"/>
          <p:nvPr/>
        </p:nvSpPr>
        <p:spPr>
          <a:xfrm>
            <a:off x="698500" y="2007870"/>
            <a:ext cx="945896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His </a:t>
            </a:r>
            <a:r>
              <a:rPr lang="en-US" altLang="zh-CN" sz="2400">
                <a:solidFill>
                  <a:srgbClr val="C00000"/>
                </a:solidFill>
                <a:latin typeface="Times New Roman" panose="02020603050405020304" charset="0"/>
                <a:cs typeface="Times New Roman" panose="02020603050405020304" charset="0"/>
              </a:rPr>
              <a:t>chief</a:t>
            </a:r>
            <a:r>
              <a:rPr lang="zh-CN" altLang="en-US" sz="2400">
                <a:solidFill>
                  <a:srgbClr val="C00000"/>
                </a:solidFill>
                <a:latin typeface="Times New Roman" panose="02020603050405020304" charset="0"/>
                <a:cs typeface="Times New Roman" panose="02020603050405020304" charset="0"/>
              </a:rPr>
              <a:t> aim</a:t>
            </a:r>
            <a:r>
              <a:rPr lang="zh-CN" altLang="en-US" sz="2400">
                <a:latin typeface="Times New Roman" panose="02020603050405020304" charset="0"/>
                <a:cs typeface="Times New Roman" panose="02020603050405020304" charset="0"/>
              </a:rPr>
              <a:t> is to beat me on the football field</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600710" y="1187450"/>
            <a:ext cx="812292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1. </a:t>
            </a:r>
            <a:r>
              <a:rPr lang="en-US" altLang="zh-CN" sz="2400" b="1">
                <a:solidFill>
                  <a:srgbClr val="C00000"/>
                </a:solidFill>
                <a:latin typeface="Times New Roman" panose="02020603050405020304" charset="0"/>
                <a:cs typeface="Times New Roman" panose="02020603050405020304" charset="0"/>
              </a:rPr>
              <a:t>chief aim </a:t>
            </a:r>
            <a:r>
              <a:rPr lang="zh-CN" altLang="en-US" sz="2400" b="1">
                <a:solidFill>
                  <a:srgbClr val="C00000"/>
                </a:solidFill>
                <a:latin typeface="Times New Roman" panose="02020603050405020304" charset="0"/>
                <a:ea typeface="宋体" panose="02010600030101010101" pitchFamily="2" charset="-122"/>
                <a:cs typeface="Times New Roman" panose="02020603050405020304" charset="0"/>
              </a:rPr>
              <a:t>主要目标</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在足球场上他的</a:t>
            </a:r>
            <a:r>
              <a:rPr lang="zh-CN" altLang="en-US" sz="2400">
                <a:solidFill>
                  <a:srgbClr val="C00000"/>
                </a:solidFill>
                <a:latin typeface="Times New Roman" panose="02020603050405020304" charset="0"/>
                <a:cs typeface="Times New Roman" panose="02020603050405020304" charset="0"/>
              </a:rPr>
              <a:t>主要目标</a:t>
            </a:r>
            <a:r>
              <a:rPr lang="zh-CN" altLang="en-US" sz="2400">
                <a:latin typeface="Times New Roman" panose="02020603050405020304" charset="0"/>
                <a:cs typeface="Times New Roman" panose="02020603050405020304" charset="0"/>
              </a:rPr>
              <a:t>是击败我。</a:t>
            </a:r>
            <a:r>
              <a:rPr lang="en-US" altLang="zh-CN" b="1">
                <a:solidFill>
                  <a:schemeClr val="accent4">
                    <a:lumMod val="75000"/>
                  </a:schemeClr>
                </a:solidFill>
                <a:sym typeface="+mn-ea"/>
              </a:rPr>
              <a:t>(</a:t>
            </a:r>
            <a:r>
              <a:rPr lang="zh-CN" altLang="en-US" b="1">
                <a:solidFill>
                  <a:schemeClr val="accent4">
                    <a:lumMod val="75000"/>
                  </a:schemeClr>
                </a:solidFill>
                <a:ea typeface="宋体" panose="02010600030101010101" pitchFamily="2" charset="-122"/>
                <a:sym typeface="+mn-ea"/>
              </a:rPr>
              <a:t>续写</a:t>
            </a:r>
            <a:r>
              <a:rPr lang="en-US" altLang="zh-CN" b="1">
                <a:solidFill>
                  <a:schemeClr val="accent4">
                    <a:lumMod val="75000"/>
                  </a:schemeClr>
                </a:solidFill>
                <a:sym typeface="+mn-ea"/>
              </a:rPr>
              <a:t>)</a:t>
            </a:r>
            <a:endParaRPr lang="zh-CN" altLang="en-US" sz="2400">
              <a:latin typeface="Times New Roman" panose="02020603050405020304" charset="0"/>
              <a:cs typeface="Times New Roman" panose="02020603050405020304" charset="0"/>
            </a:endParaRPr>
          </a:p>
        </p:txBody>
      </p:sp>
      <p:sp>
        <p:nvSpPr>
          <p:cNvPr id="14" name="文本框 13"/>
          <p:cNvSpPr txBox="1"/>
          <p:nvPr/>
        </p:nvSpPr>
        <p:spPr>
          <a:xfrm>
            <a:off x="600710" y="2736850"/>
            <a:ext cx="7001510" cy="1383665"/>
          </a:xfrm>
          <a:prstGeom prst="rect">
            <a:avLst/>
          </a:prstGeom>
          <a:noFill/>
        </p:spPr>
        <p:txBody>
          <a:bodyPr wrap="square" rtlCol="0" anchor="t">
            <a:spAutoFit/>
          </a:bodyPr>
          <a:p>
            <a:r>
              <a:rPr lang="en-US" altLang="zh-CN" sz="2400">
                <a:solidFill>
                  <a:schemeClr val="tx1"/>
                </a:solidFill>
                <a:latin typeface="Times New Roman" panose="02020603050405020304" charset="0"/>
                <a:cs typeface="Times New Roman" panose="02020603050405020304" charset="0"/>
              </a:rPr>
              <a:t>2. </a:t>
            </a:r>
            <a:r>
              <a:rPr lang="zh-CN" altLang="en-US" sz="2400" b="1">
                <a:solidFill>
                  <a:srgbClr val="C00000"/>
                </a:solidFill>
                <a:latin typeface="Times New Roman" panose="02020603050405020304" charset="0"/>
                <a:cs typeface="Times New Roman" panose="02020603050405020304" charset="0"/>
                <a:sym typeface="+mn-ea"/>
              </a:rPr>
              <a:t>army/industry/police chiefs</a:t>
            </a:r>
            <a:endParaRPr lang="zh-CN" altLang="en-US" sz="2400" b="1">
              <a:solidFill>
                <a:srgbClr val="C00000"/>
              </a:solidFill>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sym typeface="+mn-ea"/>
              </a:rPr>
              <a:t>    </a:t>
            </a:r>
            <a:r>
              <a:rPr lang="zh-CN" altLang="en-US" sz="2400" b="1">
                <a:solidFill>
                  <a:srgbClr val="C00000"/>
                </a:solidFill>
                <a:latin typeface="Times New Roman" panose="02020603050405020304" charset="0"/>
                <a:cs typeface="Times New Roman" panose="02020603050405020304" charset="0"/>
                <a:sym typeface="+mn-ea"/>
              </a:rPr>
              <a:t>部队首长；行业巨擘；警察局长</a:t>
            </a:r>
            <a:endParaRPr lang="zh-CN" altLang="en-US" sz="2400" b="1">
              <a:solidFill>
                <a:srgbClr val="C00000"/>
              </a:solidFill>
              <a:latin typeface="Times New Roman" panose="02020603050405020304" charset="0"/>
              <a:cs typeface="Times New Roman" panose="02020603050405020304" charset="0"/>
            </a:endParaRPr>
          </a:p>
          <a:p>
            <a:endParaRPr lang="en-US" altLang="zh-CN"/>
          </a:p>
          <a:p>
            <a:r>
              <a:rPr lang="en-US" altLang="zh-CN"/>
              <a:t>  </a:t>
            </a:r>
            <a:endParaRPr lang="zh-CN" altLang="en-US"/>
          </a:p>
        </p:txBody>
      </p:sp>
      <p:pic>
        <p:nvPicPr>
          <p:cNvPr id="16" name="运动失误搞笑 搞怪 (1663)">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6962140" y="1838325"/>
            <a:ext cx="4365625" cy="4380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16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to="" calcmode="lin" valueType="num">
                                      <p:cBhvr>
                                        <p:cTn id="11" dur="1" fill="hold"/>
                                        <p:tgtEl>
                                          <p:spTgt spid="11"/>
                                        </p:tgtEl>
                                      </p:cBhvr>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7" fill="hold" display="1">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additive="base">
                                        <p:cTn id="22" dur="1" fill="hold"/>
                                        <p:tgtEl>
                                          <p:spTgt spid="16"/>
                                        </p:tgtEl>
                                      </p:cBhvr>
                                    </p:cmd>
                                  </p:childTnLst>
                                </p:cTn>
                              </p:par>
                            </p:childTnLst>
                          </p:cTn>
                        </p:par>
                      </p:childTnLst>
                    </p:cTn>
                  </p:par>
                </p:childTnLst>
              </p:cTn>
              <p:nextCondLst>
                <p:cond evt="onClick" delay="0">
                  <p:tgtEl>
                    <p:spTgt spid="16"/>
                  </p:tgtEl>
                </p:cond>
              </p:nextCondLst>
            </p:seq>
          </p:childTnLst>
        </p:cTn>
      </p:par>
    </p:tnLst>
    <p:bldLst>
      <p:bldP spid="11" grpId="0"/>
      <p:bldP spid="11" grpId="1"/>
      <p:bldP spid="14" grpId="0"/>
      <p:bldP spid="14"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AS_UNIQUEID" val="809"/>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AS_UNIQUEID" val="809"/>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AS_UNIQUEID" val="809"/>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AS_UNIQUEID" val="809"/>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AS_UNIQUEID" val="809"/>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AS_UNIQUEID" val="809"/>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AS_UNIQUEID" val="809"/>
  <p:tag name="KSO_WM_BEAUTIFY_FLAG" val=""/>
</p:tagLst>
</file>

<file path=ppt/tags/tag120.xml><?xml version="1.0" encoding="utf-8"?>
<p:tagLst xmlns:p="http://schemas.openxmlformats.org/presentationml/2006/main">
  <p:tag name="AS_UNIQUEID" val="809"/>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809"/>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AS_UNIQUEID" val="809"/>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AS_UNIQUEID" val="809"/>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AS_UNIQUEID" val="809"/>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AS_UNIQUEID" val="809"/>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809"/>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AS_UNIQUEID" val="809"/>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AS_UNIQUEID" val="809"/>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AS_UNIQUEID" val="809"/>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AS_UNIQUEID" val="809"/>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809"/>
  <p:tag name="KSO_WM_BEAUTIFY_FLAG" val=""/>
</p:tagLst>
</file>

<file path=ppt/tags/tag150.xml><?xml version="1.0" encoding="utf-8"?>
<p:tagLst xmlns:p="http://schemas.openxmlformats.org/presentationml/2006/main">
  <p:tag name="AS_UNIQUEID" val="809"/>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AS_UNIQUEID" val="809"/>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809"/>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AS_UNIQUEID" val="809"/>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AS_UNIQUEID" val="809"/>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AS_UNIQUEID" val="809"/>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AS_UNIQUEID" val="809"/>
  <p:tag name="KSO_WM_BEAUTIFY_FLAG" val=""/>
</p:tagLst>
</file>

<file path=ppt/tags/tag167.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809"/>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TABLE_ENDDRAG_ORIGIN_RECT" val="829*372"/>
  <p:tag name="TABLE_ENDDRAG_RECT" val="61*99*829*372"/>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UNIQUEID" val="809"/>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MEDIACOVER_FLAG" val="1"/>
  <p:tag name="KSO_WM_UNIT_MEDIACOVER_BTN_STATE" val="1"/>
  <p:tag name="KSO_WM_UNIT_MEDIACOVER_BTNRECT" val="2881*2892*1112*111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3.xml><?xml version="1.0" encoding="utf-8"?>
<p:tagLst xmlns:p="http://schemas.openxmlformats.org/presentationml/2006/main">
  <p:tag name="AS_UNIQUEID" val="809"/>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AS_UNIQUEID" val="809"/>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MEDIACOVER_FLAG" val="1"/>
  <p:tag name="KSO_WM_UNIT_MEDIACOVER_BTN_STATE" val="1"/>
  <p:tag name="KSO_WM_UNIT_MEDIACOVER_BTNRECT" val="2987*1598*1112*111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8.xml><?xml version="1.0" encoding="utf-8"?>
<p:tagLst xmlns:p="http://schemas.openxmlformats.org/presentationml/2006/main">
  <p:tag name="AS_UNIQUEID" val="809"/>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AS_UNIQUEID" val="809"/>
  <p:tag name="KSO_WM_BEAUTIFY_FLAG" val=""/>
</p:tagLst>
</file>

<file path=ppt/tags/tag30.xml><?xml version="1.0" encoding="utf-8"?>
<p:tagLst xmlns:p="http://schemas.openxmlformats.org/presentationml/2006/main">
  <p:tag name="AS_UNIQUEID" val="809"/>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AS_UNIQUEID" val="809"/>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AS_UNIQUEID" val="809"/>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809"/>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AS_UNIQUEID" val="809"/>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AS_UNIQUEID" val="809"/>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AS_UNIQUEID" val="809"/>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AS_UNIQUEID" val="809"/>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AS_UNIQUEID" val="809"/>
  <p:tag name="KSO_WM_BEAUTIFY_FLAG" val=""/>
</p:tagLst>
</file>

<file path=ppt/tags/tag50.xml><?xml version="1.0" encoding="utf-8"?>
<p:tagLst xmlns:p="http://schemas.openxmlformats.org/presentationml/2006/main">
  <p:tag name="AS_UNIQUEID" val="809"/>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AS_UNIQUEID" val="809"/>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AS_UNIQUEID" val="809"/>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AS_UNIQUEID" val="809"/>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AS_UNIQUEID" val="809"/>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AS_UNIQUEID" val="809"/>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MEDIACOVER_FLAG" val="1"/>
  <p:tag name="KSO_WM_UNIT_MEDIACOVER_BTN_STATE" val="1"/>
  <p:tag name="KSO_WM_UNIT_MEDIACOVER_BTNRECT" val="3177*2966*1112*111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0.xml><?xml version="1.0" encoding="utf-8"?>
<p:tagLst xmlns:p="http://schemas.openxmlformats.org/presentationml/2006/main">
  <p:tag name="KSO_WM_MEDIACOVER_FLAG" val="1"/>
  <p:tag name="KSO_WM_UNIT_MEDIACOVER_BTN_STATE" val="1"/>
  <p:tag name="KSO_WM_UNIT_MEDIACOVER_BTNRECT" val="1389*1814*1112*111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1.xml><?xml version="1.0" encoding="utf-8"?>
<p:tagLst xmlns:p="http://schemas.openxmlformats.org/presentationml/2006/main">
  <p:tag name="AS_UNIQUEID" val="809"/>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AS_UNIQUEID" val="809"/>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AS_UNIQUEID" val="809"/>
  <p:tag name="KSO_WM_BEAUTIFY_FLAG" val=""/>
</p:tagLst>
</file>

<file path=ppt/tags/tag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MEDIACOVER_FLAG" val="1"/>
  <p:tag name="KSO_WM_UNIT_MEDIACOVER_BTN_STATE" val="1"/>
  <p:tag name="KSO_WM_UNIT_MEDIACOVER_BTNRECT" val="2506*1407*1112*111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2.xml><?xml version="1.0" encoding="utf-8"?>
<p:tagLst xmlns:p="http://schemas.openxmlformats.org/presentationml/2006/main">
  <p:tag name="AS_UNIQUEID" val="809"/>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AS_UNIQUEID" val="809"/>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AS_UNIQUEID" val="809"/>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AS_UNIQUEID" val="809"/>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AS_UNIQUEID" val="809"/>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AS_UNIQUEID" val="809"/>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AS_UNIQUEID" val="809"/>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UNIT_PLACING_PICTURE_USER_VIEWPORT" val="{&quot;height&quot;:1476.6818897637795,&quot;width&quot;:1442.4992125984252}"/>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dmexp42">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mexp42">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24294</Words>
  <Application>WPS 演示</Application>
  <PresentationFormat>宽屏</PresentationFormat>
  <Paragraphs>1149</Paragraphs>
  <Slides>60</Slides>
  <Notes>25</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60</vt:i4>
      </vt:variant>
    </vt:vector>
  </HeadingPairs>
  <TitlesOfParts>
    <vt:vector size="75" baseType="lpstr">
      <vt:lpstr>Arial</vt:lpstr>
      <vt:lpstr>宋体</vt:lpstr>
      <vt:lpstr>Wingdings</vt:lpstr>
      <vt:lpstr>微软雅黑</vt:lpstr>
      <vt:lpstr>Calibri</vt:lpstr>
      <vt:lpstr>Times New Roman</vt:lpstr>
      <vt:lpstr>Arial Unicode MS</vt:lpstr>
      <vt:lpstr>仓耳青禾体-谷力 W05</vt:lpstr>
      <vt:lpstr>Shit Happens</vt:lpstr>
      <vt:lpstr>等线</vt:lpstr>
      <vt:lpstr>HelveticaNeue</vt:lpstr>
      <vt:lpstr>华文新魏</vt:lpstr>
      <vt:lpstr>第一PPT，www.1ppt.com</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教师公开课模板</dc:title>
  <dc:creator>第一PPT</dc:creator>
  <cp:keywords>www.1ppt.com</cp:keywords>
  <dc:description>www.1ppt.com</dc:description>
  <cp:lastModifiedBy>南山有谷堆</cp:lastModifiedBy>
  <cp:revision>90</cp:revision>
  <dcterms:created xsi:type="dcterms:W3CDTF">2019-05-27T03:19:00Z</dcterms:created>
  <dcterms:modified xsi:type="dcterms:W3CDTF">2023-10-07T02:13:56Z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270AB76C7D834F96A1918D3116757DD4_13</vt:lpwstr>
  </property>
  <property fmtid="{D5CDD505-2E9C-101B-9397-08002B2CF9AE}" pid="3" name="KSOProductBuildVer">
    <vt:lpwstr>2052-11.8.2.8506</vt:lpwstr>
  </property>
</Properties>
</file>