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486" r:id="rId3"/>
    <p:sldId id="270" r:id="rId4"/>
    <p:sldId id="465" r:id="rId5"/>
    <p:sldId id="466" r:id="rId7"/>
    <p:sldId id="467" r:id="rId8"/>
    <p:sldId id="468" r:id="rId9"/>
    <p:sldId id="469" r:id="rId10"/>
    <p:sldId id="470" r:id="rId11"/>
    <p:sldId id="471" r:id="rId12"/>
    <p:sldId id="472" r:id="rId13"/>
    <p:sldId id="473" r:id="rId14"/>
    <p:sldId id="453" r:id="rId15"/>
    <p:sldId id="454" r:id="rId16"/>
    <p:sldId id="455" r:id="rId17"/>
    <p:sldId id="456" r:id="rId18"/>
    <p:sldId id="416" r:id="rId19"/>
    <p:sldId id="417" r:id="rId20"/>
    <p:sldId id="441" r:id="rId21"/>
    <p:sldId id="448" r:id="rId22"/>
    <p:sldId id="332"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
      <p:font typeface="华文新魏" panose="02010800040101010101" pitchFamily="2" charset="-12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22"/>
        <p:guide pos="395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【设计意图】通过阅读理解的形式帮助学生理解新闻的主要内容。该新闻主题语境是关于“人与社会”中“社会热点问题”这一子主题，通过学习让学生了解威尔士禁止体罚孩子的法律。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9.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regulate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control something, especially by making it work in a particular way控制，管理，调节，调整</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activities of credit companies are regulated by law.                                                               信贷公司的业务受法律的制约</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mechanism</a:t>
            </a:r>
            <a:r>
              <a:rPr lang="en-US" altLang="zh-CN" sz="2800"/>
              <a:t>: </a:t>
            </a:r>
            <a:r>
              <a:rPr sz="2800">
                <a:latin typeface="Times New Roman" panose="02020603050405020304" charset="0"/>
                <a:ea typeface="华文中宋" panose="02010600040101010101" charset="-122"/>
                <a:cs typeface="Times New Roman" panose="02020603050405020304" charset="0"/>
              </a:rPr>
              <a:t>a method or a system for achieving sth 方法；机制</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no mechanism for punishing arms exporters who break the rules.</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对于违反规定的军火出口商还没有惩罚机制。</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739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76880"/>
            <a:ext cx="78879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travel industry is regulated by a set of guidelines.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Pain acts as a natural defence mechanism.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73960"/>
            <a:ext cx="6275070" cy="521970"/>
          </a:xfrm>
          <a:prstGeom prst="rect">
            <a:avLst/>
          </a:prstGeom>
          <a:noFill/>
        </p:spPr>
        <p:txBody>
          <a:bodyPr wrap="square" rtlCol="0" anchor="t">
            <a:spAutoFit/>
          </a:bodyPr>
          <a:lstStyle/>
          <a:p>
            <a:r>
              <a:rPr lang="zh-CN" altLang="en-US" sz="2800">
                <a:ea typeface="华文中宋" panose="02010600040101010101" charset="-122"/>
              </a:rPr>
              <a:t>旅游业是由一套指导方针管理的。 </a:t>
            </a:r>
            <a:endParaRPr lang="zh-CN" altLang="en-US" sz="2800">
              <a:ea typeface="华文中宋" panose="02010600040101010101" charset="-122"/>
            </a:endParaRPr>
          </a:p>
        </p:txBody>
      </p:sp>
      <p:cxnSp>
        <p:nvCxnSpPr>
          <p:cNvPr id="3145728" name="直接连接符 8"/>
          <p:cNvCxnSpPr/>
          <p:nvPr/>
        </p:nvCxnSpPr>
        <p:spPr>
          <a:xfrm>
            <a:off x="311150" y="3465830"/>
            <a:ext cx="775843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3990"/>
            <a:ext cx="609092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987790" cy="521970"/>
          </a:xfrm>
          <a:prstGeom prst="rect">
            <a:avLst/>
          </a:prstGeom>
          <a:noFill/>
        </p:spPr>
        <p:txBody>
          <a:bodyPr wrap="square" rtlCol="0" anchor="t">
            <a:spAutoFit/>
          </a:bodyPr>
          <a:p>
            <a:r>
              <a:rPr lang="zh-CN" altLang="en-US" sz="2800">
                <a:ea typeface="华文中宋" panose="02010600040101010101" charset="-122"/>
              </a:rPr>
              <a:t>疼痛算是一种自然防护机制的作用。</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5793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83248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In some cases, the body can develop an autoimmune response to these islets and produce auto-antibodies against them. Too many of these over time will kill enough islets to trigger type 1 diabetes, where the body can’t produce its own insulin.</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4745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9230" y="2127885"/>
            <a:ext cx="1036574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在某些情况下，身体会对这些胰岛产生自身免疫反应，并产生针对它们的自身抗体。随着时间的推移，过多的</a:t>
            </a:r>
            <a:r>
              <a:rPr lang="zh-CN" sz="2400">
                <a:latin typeface="Times New Roman" panose="02020603050405020304" charset="0"/>
                <a:ea typeface="华文中宋" panose="02010600040101010101" charset="-122"/>
                <a:cs typeface="Times New Roman" panose="02020603050405020304" charset="0"/>
              </a:rPr>
              <a:t>抗体</a:t>
            </a:r>
            <a:r>
              <a:rPr sz="2400">
                <a:latin typeface="Times New Roman" panose="02020603050405020304" charset="0"/>
                <a:ea typeface="华文中宋" panose="02010600040101010101" charset="-122"/>
                <a:cs typeface="Times New Roman" panose="02020603050405020304" charset="0"/>
              </a:rPr>
              <a:t>会杀死足够多的胰岛，从而引发1型糖尿病，即身体不能自己产生胰岛素。</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40175"/>
            <a:ext cx="11751310" cy="25647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024630"/>
            <a:ext cx="1131443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One of the risk factors for type 1 diabetes is thought to be some viral infections, including SARS-CoV-2, the virus that causes covid-19. A rise in diabetes cases linked to covid-19 has been reported, but the mechanism behind it isn’t known.</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93065" y="56445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306060"/>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1型糖尿病的风险因素之一被认为是一些病毒感染，包括导致covid-19的病毒SARS-CoV-2。据报道，与covid-19相关的糖尿病病例有所增加，但其背后的机制尚不清楚。</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32385"/>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Ticketing nightmare in amphitheatre of dreams</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sz="3000" b="1">
                <a:solidFill>
                  <a:srgbClr val="ED7D31"/>
                </a:solidFill>
                <a:latin typeface="微软雅黑" panose="020B0503020204020204" charset="-122"/>
                <a:ea typeface="微软雅黑" panose="020B0503020204020204" charset="-122"/>
                <a:cs typeface="微软雅黑" panose="020B0503020204020204" charset="-122"/>
              </a:rPr>
              <a:t>梦幻圆形剧场的售票噩梦</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p:cNvPicPr>
            <a:picLocks noChangeAspect="1"/>
          </p:cNvPicPr>
          <p:nvPr/>
        </p:nvPicPr>
        <p:blipFill>
          <a:blip r:embed="rId1"/>
          <a:stretch>
            <a:fillRect/>
          </a:stretch>
        </p:blipFill>
        <p:spPr>
          <a:xfrm>
            <a:off x="1141730" y="1688465"/>
            <a:ext cx="9912350" cy="48152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8575" y="481330"/>
            <a:ext cx="12134215" cy="6195695"/>
          </a:xfrm>
          <a:prstGeom prst="rect">
            <a:avLst/>
          </a:prstGeom>
          <a:noFill/>
        </p:spPr>
        <p:txBody>
          <a:bodyPr wrap="square" rtlCol="0" anchor="t">
            <a:spAutoFit/>
          </a:bodyPr>
          <a:p>
            <a:pPr indent="0" fontAlgn="auto">
              <a:lnSpc>
                <a:spcPts val="2800"/>
              </a:lnSpc>
            </a:pPr>
            <a:r>
              <a:rPr lang="en-US" sz="26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Staged battles have returned to the Colosseum as touts </a:t>
            </a:r>
            <a:r>
              <a:rPr lang="en-US" altLang="zh-CN" sz="2800">
                <a:solidFill>
                  <a:srgbClr val="0000FF"/>
                </a:solidFill>
                <a:latin typeface="Times New Roman" panose="02020603050405020304" charset="0"/>
                <a:cs typeface="Times New Roman" panose="02020603050405020304" charset="0"/>
              </a:rPr>
              <a:t>defy</a:t>
            </a:r>
            <a:r>
              <a:rPr sz="2500">
                <a:latin typeface="Times New Roman" panose="02020603050405020304" charset="0"/>
                <a:cs typeface="Times New Roman" panose="02020603050405020304" charset="0"/>
              </a:rPr>
              <a:t> officials to sell tickets to the amphitheatre at inflated prices. Scalpers </a:t>
            </a:r>
            <a:r>
              <a:rPr lang="en-US" sz="2500">
                <a:latin typeface="Times New Roman" panose="02020603050405020304" charset="0"/>
                <a:cs typeface="Times New Roman" panose="02020603050405020304" charset="0"/>
              </a:rPr>
              <a:t>_______________ (</a:t>
            </a:r>
            <a:r>
              <a:rPr sz="2500">
                <a:latin typeface="Times New Roman" panose="02020603050405020304" charset="0"/>
                <a:cs typeface="Times New Roman" panose="02020603050405020304" charset="0"/>
              </a:rPr>
              <a:t>us</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autonomous online programmes to snap up tokens as soon as they emerge. Tickets to the ancient Roman theatre of grand spectacles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official</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cost €16 but touts are selling them on websites for up to €80. </a:t>
            </a:r>
            <a:endParaRPr sz="2500">
              <a:latin typeface="Times New Roman" panose="02020603050405020304" charset="0"/>
              <a:cs typeface="Times New Roman" panose="02020603050405020304" charset="0"/>
            </a:endParaRPr>
          </a:p>
          <a:p>
            <a:pPr indent="0" fontAlgn="auto">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Reports suggest that for the past seven months official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ticket</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have been difficult to find online. </a:t>
            </a:r>
            <a:endParaRPr sz="2500">
              <a:latin typeface="Times New Roman" panose="02020603050405020304" charset="0"/>
              <a:cs typeface="Times New Roman" panose="02020603050405020304" charset="0"/>
            </a:endParaRPr>
          </a:p>
          <a:p>
            <a:pPr indent="0" fontAlgn="auto">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Alessandro Onorato, Rome’s tourism chief, called on Gennaro Sangiuliano, Italy’s culture minister, to intervene. A source at the </a:t>
            </a:r>
            <a:r>
              <a:rPr lang="en-US" altLang="zh-CN" sz="2800">
                <a:solidFill>
                  <a:schemeClr val="tx1"/>
                </a:solidFill>
                <a:latin typeface="Times New Roman" panose="02020603050405020304" charset="0"/>
                <a:cs typeface="Times New Roman" panose="02020603050405020304" charset="0"/>
              </a:rPr>
              <a:t>culture </a:t>
            </a:r>
            <a:r>
              <a:rPr sz="2500">
                <a:latin typeface="Times New Roman" panose="02020603050405020304" charset="0"/>
                <a:cs typeface="Times New Roman" panose="02020603050405020304" charset="0"/>
              </a:rPr>
              <a:t>ministry said the government planned</a:t>
            </a:r>
            <a:r>
              <a:rPr lang="en-US" sz="2500">
                <a:latin typeface="Times New Roman" panose="02020603050405020304" charset="0"/>
                <a:cs typeface="Times New Roman" panose="02020603050405020304" charset="0"/>
              </a:rPr>
              <a:t> ___________</a:t>
            </a:r>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introduce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named tickets for visitors, </a:t>
            </a:r>
            <a:r>
              <a:rPr lang="en-US" sz="2500">
                <a:latin typeface="Times New Roman" panose="02020603050405020304" charset="0"/>
                <a:cs typeface="Times New Roman" panose="02020603050405020304" charset="0"/>
              </a:rPr>
              <a:t>_____</a:t>
            </a:r>
            <a:r>
              <a:rPr sz="2500">
                <a:latin typeface="Times New Roman" panose="02020603050405020304" charset="0"/>
                <a:cs typeface="Times New Roman" panose="02020603050405020304" charset="0"/>
              </a:rPr>
              <a:t> would have to produce photo ID. </a:t>
            </a:r>
            <a:endParaRPr sz="2500">
              <a:latin typeface="Times New Roman" panose="02020603050405020304" charset="0"/>
              <a:cs typeface="Times New Roman" panose="02020603050405020304" charset="0"/>
            </a:endParaRPr>
          </a:p>
          <a:p>
            <a:pPr indent="0" fontAlgn="auto">
              <a:lnSpc>
                <a:spcPts val="2800"/>
              </a:lnSpc>
            </a:pPr>
            <a:r>
              <a:rPr lang="en-US" sz="2500">
                <a:latin typeface="Times New Roman" panose="02020603050405020304" charset="0"/>
                <a:cs typeface="Times New Roman" panose="02020603050405020304" charset="0"/>
              </a:rPr>
              <a:t>      ____</a:t>
            </a:r>
            <a:r>
              <a:rPr sz="2500">
                <a:latin typeface="Times New Roman" panose="02020603050405020304" charset="0"/>
                <a:cs typeface="Times New Roman" panose="02020603050405020304" charset="0"/>
              </a:rPr>
              <a:t> similar measure is used to</a:t>
            </a:r>
            <a:r>
              <a:rPr lang="en-US" altLang="zh-CN" sz="2800">
                <a:solidFill>
                  <a:srgbClr val="0000FF"/>
                </a:solidFill>
                <a:latin typeface="Times New Roman" panose="02020603050405020304" charset="0"/>
                <a:cs typeface="Times New Roman" panose="02020603050405020304" charset="0"/>
              </a:rPr>
              <a:t> combat</a:t>
            </a:r>
            <a:r>
              <a:rPr sz="2500">
                <a:latin typeface="Times New Roman" panose="02020603050405020304" charset="0"/>
                <a:cs typeface="Times New Roman" panose="02020603050405020304" charset="0"/>
              </a:rPr>
              <a:t> football touts. In a further measure, the insider said tickets could be reserved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sym typeface="+mn-ea"/>
              </a:rPr>
              <a:t>who</a:t>
            </a:r>
            <a:r>
              <a:rPr sz="2500">
                <a:latin typeface="Times New Roman" panose="02020603050405020304" charset="0"/>
                <a:cs typeface="Times New Roman" panose="02020603050405020304" charset="0"/>
              </a:rPr>
              <a:t> sale at booths. </a:t>
            </a:r>
            <a:endParaRPr sz="2500">
              <a:latin typeface="Times New Roman" panose="02020603050405020304" charset="0"/>
              <a:cs typeface="Times New Roman" panose="02020603050405020304" charset="0"/>
            </a:endParaRPr>
          </a:p>
          <a:p>
            <a:pPr indent="0" fontAlgn="auto">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Colosseum, completed by the emperor Titus in AD80, draws about 20,000 visitors a day and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earn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€63 million in ticket sales last year. A study by Deloitte found the site contributed €1.4 billion to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Italy</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economy in 2022. </a:t>
            </a:r>
            <a:endParaRPr sz="2500">
              <a:latin typeface="Times New Roman" panose="02020603050405020304" charset="0"/>
              <a:cs typeface="Times New Roman" panose="02020603050405020304" charset="0"/>
            </a:endParaRPr>
          </a:p>
          <a:p>
            <a:pPr indent="0" fontAlgn="auto">
              <a:lnSpc>
                <a:spcPts val="28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problem of web touts arose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 ticket sales moved online during the pandemic. The ticket office reopened in May.</a:t>
            </a:r>
            <a:endParaRPr sz="25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泰晤士报</a:t>
            </a:r>
            <a:r>
              <a:rPr sz="2400" b="1">
                <a:solidFill>
                  <a:srgbClr val="ED7D31"/>
                </a:solidFill>
                <a:latin typeface="微软雅黑" panose="020B0503020204020204" charset="-122"/>
                <a:ea typeface="微软雅黑" panose="020B0503020204020204" charset="-122"/>
                <a:cs typeface="微软雅黑" panose="020B0503020204020204" charset="-122"/>
              </a:rPr>
              <a:t>》2023年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9</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18</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35</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5342255" y="800100"/>
            <a:ext cx="25952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have been using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50495" y="3696970"/>
            <a:ext cx="18249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to introduce</a:t>
            </a:r>
            <a:r>
              <a:rPr sz="2800">
                <a:solidFill>
                  <a:srgbClr val="FF0000"/>
                </a:solidFill>
                <a:latin typeface="Times New Roman" panose="02020603050405020304" charset="0"/>
                <a:cs typeface="Times New Roman" panose="02020603050405020304" charset="0"/>
                <a:sym typeface="+mn-ea"/>
              </a:rPr>
              <a:t> </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756920" y="4060825"/>
            <a:ext cx="3949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A</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053840" y="4406265"/>
            <a:ext cx="5861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for</a:t>
            </a:r>
            <a:endParaRPr lang="en-US"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603625" y="5425440"/>
            <a:ext cx="11322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Italy’s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4639945" y="5784215"/>
            <a:ext cx="12287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when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266825" y="5100320"/>
            <a:ext cx="12357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earned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885940" y="3687445"/>
            <a:ext cx="8883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who</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2695575" y="1506855"/>
            <a:ext cx="13582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officially</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633970" y="2258695"/>
            <a:ext cx="11106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tickets</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23825" y="69913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defy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refuse to obey or show respect for sb in authority, a law, a rule, etc.     </a:t>
            </a:r>
            <a:r>
              <a:rPr lang="zh-CN" sz="2800">
                <a:latin typeface="Times New Roman" panose="02020603050405020304" charset="0"/>
                <a:ea typeface="华文中宋" panose="02010600040101010101" charset="-122"/>
                <a:cs typeface="Times New Roman" panose="02020603050405020304" charset="0"/>
                <a:sym typeface="+mn-ea"/>
              </a:rPr>
              <a:t>违抗；反抗；蔑视</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Hundreds of people today defied the ban on political gatherings.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今天有数百人违抗禁止政治集会的规定。</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combat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 fighting or a fight, especially during a time of war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搏斗；打仗；战斗</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Chip and PIN is designed to combat credit card fraud.</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智能卡系统是专为防止信用卡诈骗设计的。</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698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23825" y="3113405"/>
            <a:ext cx="73875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wouldn’t have dared to defy my teachers.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330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101080"/>
            <a:ext cx="91871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government is taking action to combat drug abuse.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569845"/>
            <a:ext cx="9491980" cy="521970"/>
          </a:xfrm>
          <a:prstGeom prst="rect">
            <a:avLst/>
          </a:prstGeom>
          <a:noFill/>
        </p:spPr>
        <p:txBody>
          <a:bodyPr wrap="square" rtlCol="0" anchor="t">
            <a:spAutoFit/>
          </a:bodyPr>
          <a:lstStyle/>
          <a:p>
            <a:r>
              <a:rPr sz="2800">
                <a:ea typeface="华文中宋" panose="02010600040101010101" charset="-122"/>
              </a:rPr>
              <a:t>我可不敢不听老师的话</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91560"/>
            <a:ext cx="631507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72250"/>
            <a:ext cx="7892415"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熟词生义</a:t>
            </a:r>
            <a:endParaRPr kumimoji="1" lang="zh-CN" sz="2800" b="1" dirty="0">
              <a:solidFill>
                <a:schemeClr val="lt1"/>
              </a:solidFill>
              <a:sym typeface="+mn-ea"/>
            </a:endParaRPr>
          </a:p>
        </p:txBody>
      </p:sp>
      <p:sp>
        <p:nvSpPr>
          <p:cNvPr id="3" name="文本框 6"/>
          <p:cNvSpPr txBox="1"/>
          <p:nvPr/>
        </p:nvSpPr>
        <p:spPr>
          <a:xfrm>
            <a:off x="2003425" y="5622290"/>
            <a:ext cx="8297545" cy="521970"/>
          </a:xfrm>
          <a:prstGeom prst="rect">
            <a:avLst/>
          </a:prstGeom>
          <a:noFill/>
        </p:spPr>
        <p:txBody>
          <a:bodyPr wrap="square" rtlCol="0" anchor="t">
            <a:spAutoFit/>
          </a:bodyPr>
          <a:p>
            <a:r>
              <a:rPr lang="zh-CN" altLang="en-US" sz="2800">
                <a:ea typeface="华文中宋" panose="02010600040101010101" charset="-122"/>
              </a:rPr>
              <a:t>政府正在采取措施，打击滥用毒品。</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3228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3705" y="866775"/>
            <a:ext cx="11418570" cy="8915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Staged battles have returned to the Colosseum as touts defy officials to sell tickets to the amphitheatre at inflated prices.</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33705" y="21031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24305" y="1945640"/>
            <a:ext cx="10530840" cy="891540"/>
          </a:xfrm>
          <a:prstGeom prst="rect">
            <a:avLst/>
          </a:prstGeom>
          <a:noFill/>
        </p:spPr>
        <p:txBody>
          <a:bodyPr wrap="square" rtlCol="0">
            <a:spAutoFit/>
          </a:bodyPr>
          <a:lstStyle/>
          <a:p>
            <a:pPr algn="l">
              <a:buClrTx/>
              <a:buSzTx/>
              <a:buFontTx/>
            </a:pPr>
            <a:r>
              <a:rPr sz="2600">
                <a:ea typeface="华文中宋" panose="02010600040101010101" charset="-122"/>
              </a:rPr>
              <a:t>斗兽场又上演了一场闹剧，票贩子不顾官员的反对，以高价出售圆形剧场的门票。</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4033520"/>
            <a:ext cx="11751310" cy="21615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45465" y="4140200"/>
            <a:ext cx="1158938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Colosseum, completed by the emperor Titus in AD80, draws about 20,000 visitors a day and earned €63 million in ticket sales last year.</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2115" y="52000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23988" y="5178425"/>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罗马斗兽场由罗马皇帝提图斯(Titus)于公元80年建成，每天吸引约2万名游客，去年的门票收入为6300万欧元。</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Wildfires eroding decades of air quality progress in U.S.</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野火</a:t>
            </a:r>
            <a:r>
              <a:rPr lang="zh-CN" sz="3000" b="1">
                <a:solidFill>
                  <a:srgbClr val="ED7D31"/>
                </a:solidFill>
                <a:latin typeface="微软雅黑" panose="020B0503020204020204" charset="-122"/>
                <a:ea typeface="微软雅黑" panose="020B0503020204020204" charset="-122"/>
                <a:cs typeface="微软雅黑" panose="020B0503020204020204" charset="-122"/>
              </a:rPr>
              <a:t>频发</a:t>
            </a:r>
            <a:r>
              <a:rPr lang="en-US" altLang="zh-CN" sz="3000" b="1">
                <a:solidFill>
                  <a:srgbClr val="ED7D31"/>
                </a:solidFill>
                <a:latin typeface="微软雅黑" panose="020B0503020204020204" charset="-122"/>
                <a:ea typeface="微软雅黑" panose="020B0503020204020204" charset="-122"/>
                <a:cs typeface="微软雅黑" panose="020B0503020204020204" charset="-122"/>
              </a:rPr>
              <a:t>   </a:t>
            </a:r>
            <a:r>
              <a:rPr sz="3000" b="1">
                <a:solidFill>
                  <a:srgbClr val="ED7D31"/>
                </a:solidFill>
                <a:latin typeface="微软雅黑" panose="020B0503020204020204" charset="-122"/>
                <a:ea typeface="微软雅黑" panose="020B0503020204020204" charset="-122"/>
                <a:cs typeface="微软雅黑" panose="020B0503020204020204" charset="-122"/>
              </a:rPr>
              <a:t>美国几十年来的空气质量改善功亏一篑</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270125" y="1100455"/>
            <a:ext cx="7945120" cy="57575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80060"/>
            <a:ext cx="12117705" cy="6452235"/>
          </a:xfrm>
          <a:prstGeom prst="rect">
            <a:avLst/>
          </a:prstGeom>
          <a:noFill/>
        </p:spPr>
        <p:txBody>
          <a:bodyPr wrap="square" rtlCol="0" anchor="t">
            <a:spAutoFit/>
          </a:bodyPr>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more than a half century since the Clean Air Act was enacted, there </a:t>
            </a:r>
            <a:r>
              <a:rPr lang="en-US" sz="2400">
                <a:latin typeface="Times New Roman" panose="02020603050405020304" charset="0"/>
                <a:cs typeface="Times New Roman" panose="02020603050405020304" charset="0"/>
              </a:rPr>
              <a:t>___________ (be)</a:t>
            </a:r>
            <a:r>
              <a:rPr sz="2400">
                <a:latin typeface="Times New Roman" panose="02020603050405020304" charset="0"/>
                <a:cs typeface="Times New Roman" panose="02020603050405020304" charset="0"/>
              </a:rPr>
              <a:t> dramatic improvements in air quality in the United States. But a big chunk of recent air quality progress has been rolled back for one reason — wildfire smoke — and it’s happening far beyond the </a:t>
            </a:r>
            <a:r>
              <a:rPr lang="en-US" altLang="zh-CN" sz="2400">
                <a:solidFill>
                  <a:srgbClr val="0000FF"/>
                </a:solidFill>
                <a:latin typeface="Times New Roman" panose="02020603050405020304" charset="0"/>
                <a:cs typeface="Times New Roman" panose="02020603050405020304" charset="0"/>
              </a:rPr>
              <a:t>smolder</a:t>
            </a:r>
            <a:r>
              <a:rPr sz="2400">
                <a:latin typeface="Times New Roman" panose="02020603050405020304" charset="0"/>
                <a:cs typeface="Times New Roman" panose="02020603050405020304" charset="0"/>
              </a:rPr>
              <a:t>ing forests of Western states.</a:t>
            </a:r>
            <a:endParaRPr sz="2400">
              <a:latin typeface="Times New Roman" panose="02020603050405020304" charset="0"/>
              <a:cs typeface="Times New Roman" panose="02020603050405020304" charset="0"/>
            </a:endParaRPr>
          </a:p>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Over the past two decades, air quality improvements have slowed or been reversed in most of the country, </a:t>
            </a:r>
            <a:r>
              <a:rPr lang="en-US" sz="2400">
                <a:latin typeface="Times New Roman" panose="02020603050405020304" charset="0"/>
                <a:cs typeface="Times New Roman" panose="02020603050405020304" charset="0"/>
              </a:rPr>
              <a:t>_______ (erode)</a:t>
            </a:r>
            <a:r>
              <a:rPr sz="2400">
                <a:solidFill>
                  <a:srgbClr val="FF000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about a quarter of the recent gains, according to a new study in the journal Nature. The new study seeks </a:t>
            </a:r>
            <a:r>
              <a:rPr lang="en-US" sz="2400">
                <a:latin typeface="Times New Roman" panose="02020603050405020304" charset="0"/>
                <a:cs typeface="Times New Roman" panose="02020603050405020304" charset="0"/>
              </a:rPr>
              <a:t>_________ (answer)</a:t>
            </a:r>
            <a:r>
              <a:rPr sz="2400">
                <a:latin typeface="Times New Roman" panose="02020603050405020304" charset="0"/>
                <a:cs typeface="Times New Roman" panose="02020603050405020304" charset="0"/>
              </a:rPr>
              <a:t> the question: What has all this wildfire smoke done to overall air pollution levels? _____</a:t>
            </a:r>
            <a:r>
              <a:rPr lang="en-US" sz="2400">
                <a:solidFill>
                  <a:srgbClr val="FF0000"/>
                </a:solidFill>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they found was </a:t>
            </a:r>
            <a:r>
              <a:rPr lang="en-US" altLang="zh-CN" sz="2400">
                <a:solidFill>
                  <a:srgbClr val="0000FF"/>
                </a:solidFill>
                <a:latin typeface="Times New Roman" panose="02020603050405020304" charset="0"/>
                <a:cs typeface="Times New Roman" panose="02020603050405020304" charset="0"/>
              </a:rPr>
              <a:t>sober</a:t>
            </a:r>
            <a:r>
              <a:rPr sz="2400">
                <a:latin typeface="Times New Roman" panose="02020603050405020304" charset="0"/>
                <a:cs typeface="Times New Roman" panose="02020603050405020304" charset="0"/>
              </a:rPr>
              <a:t>ing. </a:t>
            </a:r>
            <a:endParaRPr sz="2400">
              <a:latin typeface="Times New Roman" panose="02020603050405020304" charset="0"/>
              <a:cs typeface="Times New Roman" panose="02020603050405020304" charset="0"/>
            </a:endParaRPr>
          </a:p>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Data </a:t>
            </a:r>
            <a:r>
              <a:rPr lang="en-US" sz="2400">
                <a:latin typeface="Times New Roman" panose="02020603050405020304" charset="0"/>
                <a:cs typeface="Times New Roman" panose="02020603050405020304" charset="0"/>
              </a:rPr>
              <a:t>_____ </a:t>
            </a:r>
            <a:r>
              <a:rPr sz="2400">
                <a:latin typeface="Times New Roman" panose="02020603050405020304" charset="0"/>
                <a:cs typeface="Times New Roman" panose="02020603050405020304" charset="0"/>
              </a:rPr>
              <a:t>air quality sensors around the country had been showing steady improvement since 2000 in most states.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around 2016, the trend broke. Since then, air quality progress has </a:t>
            </a:r>
            <a:r>
              <a:rPr lang="en-US" sz="2400">
                <a:latin typeface="Times New Roman" panose="02020603050405020304" charset="0"/>
                <a:cs typeface="Times New Roman" panose="02020603050405020304" charset="0"/>
              </a:rPr>
              <a:t>___________ (significant) </a:t>
            </a:r>
            <a:r>
              <a:rPr sz="2400">
                <a:latin typeface="Times New Roman" panose="02020603050405020304" charset="0"/>
                <a:cs typeface="Times New Roman" panose="02020603050405020304" charset="0"/>
              </a:rPr>
              <a:t>slowed in 30 states. In 11 others, it began to reverse.</a:t>
            </a:r>
            <a:endParaRPr sz="2400">
              <a:latin typeface="Times New Roman" panose="02020603050405020304" charset="0"/>
              <a:cs typeface="Times New Roman" panose="02020603050405020304" charset="0"/>
            </a:endParaRPr>
          </a:p>
          <a:p>
            <a:pPr indent="0"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One of the main reasons is wildfire smoke. The statistical </a:t>
            </a:r>
            <a:r>
              <a:rPr lang="en-US" sz="2400">
                <a:latin typeface="Times New Roman" panose="02020603050405020304" charset="0"/>
                <a:cs typeface="Times New Roman" panose="02020603050405020304" charset="0"/>
              </a:rPr>
              <a:t>________ (analyse) </a:t>
            </a:r>
            <a:r>
              <a:rPr sz="2400">
                <a:latin typeface="Times New Roman" panose="02020603050405020304" charset="0"/>
                <a:cs typeface="Times New Roman" panose="02020603050405020304" charset="0"/>
              </a:rPr>
              <a:t>through 2022 found that wildfire smoke significantly influenced air quality </a:t>
            </a:r>
            <a:r>
              <a:rPr lang="en-US" sz="2400">
                <a:latin typeface="Times New Roman" panose="02020603050405020304" charset="0"/>
                <a:cs typeface="Times New Roman" panose="02020603050405020304" charset="0"/>
              </a:rPr>
              <a:t>______ (trend) </a:t>
            </a:r>
            <a:r>
              <a:rPr sz="2400">
                <a:latin typeface="Times New Roman" panose="02020603050405020304" charset="0"/>
                <a:cs typeface="Times New Roman" panose="02020603050405020304" charset="0"/>
              </a:rPr>
              <a:t>in 35 of the contiguous states. States that are still improving would have done so </a:t>
            </a:r>
            <a:r>
              <a:rPr lang="en-US" sz="2400">
                <a:latin typeface="Times New Roman" panose="02020603050405020304" charset="0"/>
                <a:cs typeface="Times New Roman" panose="02020603050405020304" charset="0"/>
              </a:rPr>
              <a:t>_____ (fast) </a:t>
            </a:r>
            <a:r>
              <a:rPr sz="2400">
                <a:latin typeface="Times New Roman" panose="02020603050405020304" charset="0"/>
                <a:cs typeface="Times New Roman" panose="02020603050405020304" charset="0"/>
              </a:rPr>
              <a:t>without smoke. In some Western states, air quality that otherwise would have kept improving is now getting worse because of that smoke.</a:t>
            </a:r>
            <a:endParaRPr sz="24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（《华盛顿邮报》2023年9月21日 A3 版面</a:t>
            </a:r>
            <a:r>
              <a:rPr lang="zh-CN" sz="2400" b="1">
                <a:solidFill>
                  <a:srgbClr val="ED7D31"/>
                </a:solidFill>
                <a:latin typeface="微软雅黑" panose="020B0503020204020204" charset="-122"/>
                <a:ea typeface="微软雅黑" panose="020B0503020204020204" charset="-122"/>
                <a:cs typeface="微软雅黑" panose="020B0503020204020204" charset="-122"/>
              </a:rPr>
              <a:t>）</a:t>
            </a:r>
            <a:endParaRPr lang="zh-CN"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15" name="文本框 14"/>
          <p:cNvSpPr txBox="1"/>
          <p:nvPr/>
        </p:nvSpPr>
        <p:spPr>
          <a:xfrm>
            <a:off x="9362440" y="56515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have been</a:t>
            </a:r>
            <a:endParaRPr sz="24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1681480" y="253238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eroding</a:t>
            </a:r>
            <a:endParaRPr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398770" y="332422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What</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667625" y="529717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trends </a:t>
            </a:r>
            <a:endParaRPr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684395" y="293306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to answer</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215390" y="370395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from </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646035" y="487426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analysis </a:t>
            </a:r>
            <a:endParaRPr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373120" y="410400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But </a:t>
            </a:r>
            <a:endParaRPr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73990" y="449453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significantly </a:t>
            </a:r>
            <a:endParaRPr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551545" y="568769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faster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smo(u)lder</a:t>
            </a:r>
            <a:r>
              <a:rPr lang="en-US" altLang="zh-CN" sz="2800">
                <a:latin typeface="Times New Roman" panose="02020603050405020304" charset="0"/>
                <a:ea typeface="华文中宋" panose="02010600040101010101" charset="-122"/>
                <a:cs typeface="Times New Roman" panose="02020603050405020304" charset="0"/>
                <a:sym typeface="+mn-ea"/>
              </a:rPr>
              <a:t>: 1) </a:t>
            </a:r>
            <a:r>
              <a:rPr lang="en-US" sz="2800">
                <a:latin typeface="Times New Roman" panose="02020603050405020304" charset="0"/>
                <a:ea typeface="华文中宋" panose="02010600040101010101" charset="-122"/>
                <a:cs typeface="Times New Roman" panose="02020603050405020304" charset="0"/>
                <a:sym typeface="+mn-ea"/>
              </a:rPr>
              <a:t>to burn slowly without a flame    </a:t>
            </a:r>
            <a:r>
              <a:rPr lang="zh-CN" altLang="en-US" sz="2800">
                <a:latin typeface="Times New Roman" panose="02020603050405020304" charset="0"/>
                <a:ea typeface="华文中宋" panose="02010600040101010101" charset="-122"/>
                <a:cs typeface="Times New Roman" panose="02020603050405020304" charset="0"/>
                <a:sym typeface="+mn-ea"/>
              </a:rPr>
              <a:t>（无明火地）阴燃，闷燃</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2) to be filled with a strong emotion that you do not fully express                                           </a:t>
            </a:r>
            <a:r>
              <a:rPr lang="zh-CN" altLang="en-US" sz="2800">
                <a:latin typeface="Times New Roman" panose="02020603050405020304" charset="0"/>
                <a:ea typeface="华文中宋" panose="02010600040101010101" charset="-122"/>
                <a:cs typeface="Times New Roman" panose="02020603050405020304" charset="0"/>
                <a:sym typeface="+mn-ea"/>
              </a:rPr>
              <a:t>（感情）郁积，压在心头</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bonfire was still smouldering the next day.  </a:t>
            </a:r>
            <a:r>
              <a:rPr lang="zh-CN" altLang="en-US" sz="2800">
                <a:latin typeface="Times New Roman" panose="02020603050405020304" charset="0"/>
                <a:ea typeface="华文中宋" panose="02010600040101010101" charset="-122"/>
                <a:cs typeface="Times New Roman" panose="02020603050405020304" charset="0"/>
              </a:rPr>
              <a:t>到了第二天，篝火还在闷燃。</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sober</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sb behave or think in a more serious and sensible way; to become more serious and sensible    </a:t>
            </a:r>
            <a:r>
              <a:rPr lang="zh-CN" altLang="en-US" sz="2800">
                <a:latin typeface="Times New Roman" panose="02020603050405020304" charset="0"/>
                <a:ea typeface="华文中宋" panose="02010600040101010101" charset="-122"/>
                <a:cs typeface="Times New Roman" panose="02020603050405020304" charset="0"/>
                <a:sym typeface="+mn-ea"/>
              </a:rPr>
              <a:t>（使）变得持重，变得冷静</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bad news sobered us for a while.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华文中宋" panose="02010600040101010101" charset="-122"/>
                <a:ea typeface="华文中宋" panose="02010600040101010101" charset="-122"/>
                <a:cs typeface="华文中宋" panose="02010600040101010101" charset="-122"/>
              </a:rPr>
              <a:t>坏消息使我们冷静了一会儿</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4866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44475" y="3008630"/>
            <a:ext cx="71653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Peter smouldered as he drove home for lunch.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5905" y="557276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04710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suddenly sobered.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465070"/>
            <a:ext cx="9491980" cy="521970"/>
          </a:xfrm>
          <a:prstGeom prst="rect">
            <a:avLst/>
          </a:prstGeom>
          <a:noFill/>
        </p:spPr>
        <p:txBody>
          <a:bodyPr wrap="square" rtlCol="0" anchor="t">
            <a:spAutoFit/>
          </a:bodyPr>
          <a:lstStyle/>
          <a:p>
            <a:r>
              <a:rPr lang="en-US" altLang="zh-CN" sz="2800">
                <a:latin typeface="Times New Roman" panose="02020603050405020304" charset="0"/>
                <a:ea typeface="华文中宋" panose="02010600040101010101" charset="-122"/>
                <a:cs typeface="Times New Roman" panose="02020603050405020304" charset="0"/>
              </a:rPr>
              <a:t>Peter</a:t>
            </a:r>
            <a:r>
              <a:rPr lang="zh-CN" sz="2800">
                <a:ea typeface="华文中宋" panose="02010600040101010101" charset="-122"/>
              </a:rPr>
              <a:t>开车回家吃午饭的路上，心里一直憋着一团火</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461385"/>
            <a:ext cx="7010400" cy="152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3195"/>
            <a:ext cx="3194685"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1938655" y="5583555"/>
            <a:ext cx="8297545" cy="521970"/>
          </a:xfrm>
          <a:prstGeom prst="rect">
            <a:avLst/>
          </a:prstGeom>
          <a:noFill/>
        </p:spPr>
        <p:txBody>
          <a:bodyPr wrap="square" rtlCol="0" anchor="t">
            <a:spAutoFit/>
          </a:bodyPr>
          <a:p>
            <a:r>
              <a:rPr lang="zh-CN" altLang="en-US" sz="2800">
                <a:ea typeface="华文中宋" panose="02010600040101010101" charset="-122"/>
              </a:rPr>
              <a:t>他突然严肃起来。</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595630"/>
            <a:ext cx="11751310" cy="25679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672465"/>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Over the past two decades, air quality improvements have slowed or been reversed in most of the country,</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erod</a:t>
            </a:r>
            <a:r>
              <a:rPr lang="en-US" sz="2600">
                <a:latin typeface="Times New Roman" panose="02020603050405020304" charset="0"/>
                <a:cs typeface="Times New Roman" panose="02020603050405020304" charset="0"/>
                <a:sym typeface="+mn-ea"/>
              </a:rPr>
              <a:t>ing</a:t>
            </a:r>
            <a:r>
              <a:rPr sz="2600">
                <a:latin typeface="Times New Roman" panose="02020603050405020304" charset="0"/>
                <a:cs typeface="Times New Roman" panose="02020603050405020304" charset="0"/>
                <a:sym typeface="+mn-ea"/>
              </a:rPr>
              <a:t> about a quarter of the recent gains, according to a new study in the journal Nature.</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0351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1871345"/>
            <a:ext cx="10241915" cy="1291590"/>
          </a:xfrm>
          <a:prstGeom prst="rect">
            <a:avLst/>
          </a:prstGeom>
          <a:noFill/>
        </p:spPr>
        <p:txBody>
          <a:bodyPr wrap="square" rtlCol="0">
            <a:spAutoFit/>
          </a:bodyPr>
          <a:lstStyle/>
          <a:p>
            <a:pPr algn="l">
              <a:buClrTx/>
              <a:buSzTx/>
              <a:buFontTx/>
            </a:pPr>
            <a:r>
              <a:rPr sz="2600">
                <a:ea typeface="华文中宋" panose="02010600040101010101" charset="-122"/>
              </a:rPr>
              <a:t>《自然》杂志上发表的一项新研究显示，在过去20年里，美国大部分地区的空气质量改善速度放缓，甚至出现逆转，最近取得的进步大约有四分之一被侵蚀。</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322320"/>
            <a:ext cx="11751310" cy="33534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59740" y="3373755"/>
            <a:ext cx="11589385" cy="20916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statistical analys</a:t>
            </a:r>
            <a:r>
              <a:rPr lang="en-US" sz="2600">
                <a:latin typeface="Times New Roman" panose="02020603050405020304" charset="0"/>
                <a:cs typeface="Times New Roman" panose="02020603050405020304" charset="0"/>
                <a:sym typeface="+mn-ea"/>
              </a:rPr>
              <a:t>is</a:t>
            </a:r>
            <a:r>
              <a:rPr sz="2600">
                <a:latin typeface="Times New Roman" panose="02020603050405020304" charset="0"/>
                <a:cs typeface="Times New Roman" panose="02020603050405020304" charset="0"/>
                <a:sym typeface="+mn-ea"/>
              </a:rPr>
              <a:t> through 2022 found that wildfire smoke significantly influenced air quality trend</a:t>
            </a:r>
            <a:r>
              <a:rPr lang="en-US" sz="2600">
                <a:latin typeface="Times New Roman" panose="02020603050405020304" charset="0"/>
                <a:cs typeface="Times New Roman" panose="02020603050405020304" charset="0"/>
                <a:sym typeface="+mn-ea"/>
              </a:rPr>
              <a:t>s</a:t>
            </a:r>
            <a:r>
              <a:rPr sz="2600">
                <a:latin typeface="Times New Roman" panose="02020603050405020304" charset="0"/>
                <a:cs typeface="Times New Roman" panose="02020603050405020304" charset="0"/>
                <a:sym typeface="+mn-ea"/>
              </a:rPr>
              <a:t> in 35 of the contiguous states. States that are still improving would have done so fast</a:t>
            </a:r>
            <a:r>
              <a:rPr lang="en-US" sz="2600">
                <a:latin typeface="Times New Roman" panose="02020603050405020304" charset="0"/>
                <a:cs typeface="Times New Roman" panose="02020603050405020304" charset="0"/>
                <a:sym typeface="+mn-ea"/>
              </a:rPr>
              <a:t>er</a:t>
            </a:r>
            <a:r>
              <a:rPr sz="2600">
                <a:latin typeface="Times New Roman" panose="02020603050405020304" charset="0"/>
                <a:cs typeface="Times New Roman" panose="02020603050405020304" charset="0"/>
                <a:sym typeface="+mn-ea"/>
              </a:rPr>
              <a:t> without smoke. In some Western states, air quality that otherwise would have kept improving is now getting worse because of that smoke</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4654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359218" y="5345430"/>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截至2022年的统计分析发现，野火烟雾显著影响了35个相邻州的空气质量趋势。如果没有烟雾，那些</a:t>
            </a:r>
            <a:r>
              <a:rPr lang="zh-CN" sz="2600">
                <a:latin typeface="Times New Roman" panose="02020603050405020304" charset="0"/>
                <a:ea typeface="华文中宋" panose="02010600040101010101" charset="-122"/>
                <a:cs typeface="Times New Roman" panose="02020603050405020304" charset="0"/>
              </a:rPr>
              <a:t>空气质量</a:t>
            </a:r>
            <a:r>
              <a:rPr sz="2600">
                <a:latin typeface="Times New Roman" panose="02020603050405020304" charset="0"/>
                <a:ea typeface="华文中宋" panose="02010600040101010101" charset="-122"/>
                <a:cs typeface="Times New Roman" panose="02020603050405020304" charset="0"/>
              </a:rPr>
              <a:t>仍在改善</a:t>
            </a:r>
            <a:r>
              <a:rPr lang="zh-CN" sz="2600">
                <a:latin typeface="Times New Roman" panose="02020603050405020304" charset="0"/>
                <a:ea typeface="华文中宋" panose="02010600040101010101" charset="-122"/>
                <a:cs typeface="Times New Roman" panose="02020603050405020304" charset="0"/>
              </a:rPr>
              <a:t>中</a:t>
            </a:r>
            <a:r>
              <a:rPr sz="2600">
                <a:latin typeface="Times New Roman" panose="02020603050405020304" charset="0"/>
                <a:ea typeface="华文中宋" panose="02010600040101010101" charset="-122"/>
                <a:cs typeface="Times New Roman" panose="02020603050405020304" charset="0"/>
              </a:rPr>
              <a:t>的州会</a:t>
            </a:r>
            <a:r>
              <a:rPr lang="zh-CN" sz="2600">
                <a:latin typeface="Times New Roman" panose="02020603050405020304" charset="0"/>
                <a:ea typeface="华文中宋" panose="02010600040101010101" charset="-122"/>
                <a:cs typeface="Times New Roman" panose="02020603050405020304" charset="0"/>
              </a:rPr>
              <a:t>改善地更快</a:t>
            </a:r>
            <a:r>
              <a:rPr sz="2600">
                <a:latin typeface="Times New Roman" panose="02020603050405020304" charset="0"/>
                <a:ea typeface="华文中宋" panose="02010600040101010101" charset="-122"/>
                <a:cs typeface="Times New Roman" panose="02020603050405020304" charset="0"/>
              </a:rPr>
              <a:t>。在西部的一些州，原本会持续改善的空气质量现在因为烟雾而变得更糟。</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16th</a:t>
            </a:r>
            <a:r>
              <a:t>-</a:t>
            </a:r>
            <a:r>
              <a:rPr lang="en-US"/>
              <a:t>30th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770631" y="187325"/>
            <a:ext cx="465264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VOA  09/26/2023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VOA.09.26.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38150" y="831215"/>
            <a:ext cx="11315700" cy="60267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569150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the worst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Spanish </a:t>
            </a:r>
            <a:r>
              <a:rPr lang="en-US" sz="2800">
                <a:latin typeface="Times New Roman" panose="02020603050405020304" charset="0"/>
                <a:cs typeface="Times New Roman" panose="02020603050405020304" charset="0"/>
              </a:rPr>
              <a:t>f</a:t>
            </a:r>
            <a:r>
              <a:rPr sz="2800">
                <a:latin typeface="Times New Roman" panose="02020603050405020304" charset="0"/>
                <a:cs typeface="Times New Roman" panose="02020603050405020304" charset="0"/>
              </a:rPr>
              <a:t>armers have experienced in their lifetime. Combined with deadly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and wildfires across Europe, climate change is affecting the weather and not in a good way, scientists and leaders worldwide say.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And we saw the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and </a:t>
            </a:r>
            <a:r>
              <a:rPr lang="en-US" altLang="zh-CN" sz="2800">
                <a:solidFill>
                  <a:srgbClr val="0000FF"/>
                </a:solidFill>
                <a:latin typeface="Times New Roman" panose="02020603050405020304" charset="0"/>
                <a:ea typeface="+mn-ea"/>
                <a:cs typeface="Times New Roman" panose="02020603050405020304" charset="0"/>
              </a:rPr>
              <a:t>carnage</a:t>
            </a:r>
            <a:r>
              <a:rPr sz="2800">
                <a:latin typeface="Times New Roman" panose="02020603050405020304" charset="0"/>
                <a:cs typeface="Times New Roman" panose="02020603050405020304" charset="0"/>
              </a:rPr>
              <a:t> of extreme weather from Slovenia to Bulgaria and right across our Union. This is the reality of </a:t>
            </a:r>
            <a:r>
              <a:rPr lang="en-US" sz="2800">
                <a:latin typeface="Times New Roman" panose="02020603050405020304" charset="0"/>
                <a:cs typeface="Times New Roman" panose="02020603050405020304" charset="0"/>
              </a:rPr>
              <a:t>______________</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a:t>
            </a:r>
            <a:endParaRPr lang="en-US"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This extreme weather is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olive oil production in Spain, the world</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largest producer</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which provides about half of the world</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supply. The country combines traditional </a:t>
            </a:r>
            <a:r>
              <a:rPr lang="en-US" sz="2800">
                <a:latin typeface="Times New Roman" panose="02020603050405020304" charset="0"/>
                <a:cs typeface="Times New Roman" panose="02020603050405020304" charset="0"/>
              </a:rPr>
              <a:t>o</a:t>
            </a:r>
            <a:r>
              <a:rPr sz="2800">
                <a:latin typeface="Times New Roman" panose="02020603050405020304" charset="0"/>
                <a:cs typeface="Times New Roman" panose="02020603050405020304" charset="0"/>
              </a:rPr>
              <a:t>live growing methods with </a:t>
            </a:r>
            <a:r>
              <a:rPr lang="en-US" sz="2800">
                <a:latin typeface="Times New Roman" panose="02020603050405020304" charset="0"/>
                <a:cs typeface="Times New Roman" panose="02020603050405020304" charset="0"/>
              </a:rPr>
              <a:t>________________</a:t>
            </a:r>
            <a:r>
              <a:rPr sz="2800">
                <a:latin typeface="Times New Roman" panose="02020603050405020304" charset="0"/>
                <a:cs typeface="Times New Roman" panose="02020603050405020304" charset="0"/>
              </a:rPr>
              <a:t>, resulting in high-quality oils that are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worldwide.</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Last year was Spain’s hottest year on record and the past two harvests have been half of those of </a:t>
            </a:r>
            <a:r>
              <a:rPr lang="en-US" sz="2800">
                <a:latin typeface="Times New Roman" panose="02020603050405020304" charset="0"/>
                <a:cs typeface="Times New Roman" panose="02020603050405020304" charset="0"/>
              </a:rPr>
              <a:t>_____________</a:t>
            </a:r>
            <a:r>
              <a:rPr sz="2800">
                <a:latin typeface="Times New Roman" panose="02020603050405020304" charset="0"/>
                <a:cs typeface="Times New Roman" panose="02020603050405020304" charset="0"/>
              </a:rPr>
              <a:t>. The drought has worried producers who have little hope next year’s harvest will be </a:t>
            </a:r>
            <a:r>
              <a:rPr lang="en-US" sz="2800">
                <a:latin typeface="Times New Roman" panose="02020603050405020304" charset="0"/>
                <a:cs typeface="Times New Roman" panose="02020603050405020304" charset="0"/>
              </a:rPr>
              <a:t>_________</a:t>
            </a:r>
            <a:r>
              <a:rPr sz="2800">
                <a:latin typeface="Times New Roman" panose="02020603050405020304" charset="0"/>
                <a:cs typeface="Times New Roman" panose="02020603050405020304" charset="0"/>
              </a:rPr>
              <a:t>. The price of Spanish olive oil has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in the past two years due to a supply shortage</a:t>
            </a:r>
            <a:r>
              <a:rPr lang="en-US" sz="2800">
                <a:latin typeface="Times New Roman" panose="02020603050405020304" charset="0"/>
                <a:cs typeface="Times New Roman" panose="02020603050405020304" charset="0"/>
              </a:rPr>
              <a:t>.</a:t>
            </a:r>
            <a:endParaRPr lang="en-US" sz="2800">
              <a:latin typeface="Times New Roman" panose="02020603050405020304" charset="0"/>
              <a:ea typeface="宋体" panose="02010600030101010101" pitchFamily="2" charset="-122"/>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3" name="VOA.09.26.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200" y="6027420"/>
            <a:ext cx="619125" cy="619125"/>
          </a:xfrm>
          <a:prstGeom prst="rect">
            <a:avLst/>
          </a:prstGeom>
        </p:spPr>
      </p:pic>
      <p:sp>
        <p:nvSpPr>
          <p:cNvPr id="5" name="文本框 4"/>
          <p:cNvSpPr txBox="1"/>
          <p:nvPr/>
        </p:nvSpPr>
        <p:spPr>
          <a:xfrm>
            <a:off x="3416300" y="965200"/>
            <a:ext cx="37274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heat waves</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494280" y="545465"/>
            <a:ext cx="1972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drought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7059295" y="2263775"/>
            <a:ext cx="25152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 boiling planet</a:t>
            </a:r>
            <a:endParaRPr sz="28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228205" y="3517900"/>
            <a:ext cx="4003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modern innovation</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469515" y="4790440"/>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previous years</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749165" y="5234305"/>
            <a:ext cx="23463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any better</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107315" y="5669280"/>
            <a:ext cx="36969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doubled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3727450" y="3957955"/>
            <a:ext cx="2070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consumed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3" name="文本框 12"/>
          <p:cNvSpPr txBox="1"/>
          <p:nvPr/>
        </p:nvSpPr>
        <p:spPr>
          <a:xfrm>
            <a:off x="3954145" y="2678430"/>
            <a:ext cx="23374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disrupt</a:t>
            </a:r>
            <a:r>
              <a:rPr lang="en-US" altLang="zh-CN" sz="2800">
                <a:solidFill>
                  <a:srgbClr val="FF0000"/>
                </a:solidFill>
                <a:latin typeface="Times New Roman" panose="02020603050405020304" charset="0"/>
                <a:cs typeface="Times New Roman" panose="02020603050405020304" charset="0"/>
                <a:sym typeface="+mn-ea"/>
              </a:rPr>
              <a:t>ing </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2616835" y="1831975"/>
            <a:ext cx="13049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chaos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carnage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violent killing of a large number of people     </a:t>
            </a:r>
            <a:r>
              <a:rPr lang="zh-CN" altLang="en-US" sz="2800">
                <a:latin typeface="Times New Roman" panose="02020603050405020304" charset="0"/>
                <a:ea typeface="华文中宋" panose="02010600040101010101" charset="-122"/>
                <a:cs typeface="Times New Roman" panose="02020603050405020304" charset="0"/>
                <a:sym typeface="+mn-ea"/>
              </a:rPr>
              <a:t>大屠杀</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Reporters described the highway accident as a scene of carnage.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记者们把这次公路事故描述为一场大屠杀。</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disrupt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it difficult for sth to continue in the normal way </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扰乱；使中断；打乱</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Anti-war protesters disrupted the debate.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反战示威者们打断了辩论。</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1412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662555"/>
            <a:ext cx="87356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Years of violence and carnage have left the country in ruins.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108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047105"/>
            <a:ext cx="86112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drought has severely disrupted agricultural production.</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108835"/>
            <a:ext cx="9491980" cy="521970"/>
          </a:xfrm>
          <a:prstGeom prst="rect">
            <a:avLst/>
          </a:prstGeom>
          <a:noFill/>
        </p:spPr>
        <p:txBody>
          <a:bodyPr wrap="square" rtlCol="0" anchor="t">
            <a:spAutoFit/>
          </a:bodyPr>
          <a:lstStyle/>
          <a:p>
            <a:r>
              <a:rPr lang="zh-CN" sz="2800">
                <a:ea typeface="华文中宋" panose="02010600040101010101" charset="-122"/>
              </a:rPr>
              <a:t>多年的暴力和屠杀使这个国家沦为一片废墟。</a:t>
            </a:r>
            <a:endParaRPr lang="zh-CN" altLang="en-US" sz="2800">
              <a:ea typeface="华文中宋" panose="02010600040101010101" charset="-122"/>
            </a:endParaRPr>
          </a:p>
        </p:txBody>
      </p:sp>
      <p:cxnSp>
        <p:nvCxnSpPr>
          <p:cNvPr id="3145728" name="直接连接符 8"/>
          <p:cNvCxnSpPr/>
          <p:nvPr/>
        </p:nvCxnSpPr>
        <p:spPr>
          <a:xfrm>
            <a:off x="211455" y="3138805"/>
            <a:ext cx="8785860"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80175"/>
            <a:ext cx="8554720" cy="457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21630"/>
            <a:ext cx="8297545" cy="521970"/>
          </a:xfrm>
          <a:prstGeom prst="rect">
            <a:avLst/>
          </a:prstGeom>
          <a:noFill/>
        </p:spPr>
        <p:txBody>
          <a:bodyPr wrap="square" rtlCol="0" anchor="t">
            <a:spAutoFit/>
          </a:bodyPr>
          <a:p>
            <a:r>
              <a:rPr lang="zh-CN" altLang="en-US" sz="2800">
                <a:ea typeface="华文中宋" panose="02010600040101010101" charset="-122"/>
              </a:rPr>
              <a:t>旱灾已严重影响了农业生产。</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07060"/>
            <a:ext cx="11751310" cy="30365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627380"/>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It’s the worst drought Spanish farmers have experienced in their lifetime. Combined with deadly heat waves and wildfires across Europe, climate change is affecting the weather and not in a good way, scientists and leaders worldwide say.</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43649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ln>
                  <a:noFill/>
                </a:ln>
                <a:solidFill>
                  <a:schemeClr val="lt1"/>
                </a:solidFill>
              </a:rPr>
              <a:t>翻译</a:t>
            </a:r>
            <a:endParaRPr kumimoji="1" lang="zh-CN" altLang="en-US" sz="2800" b="1" dirty="0">
              <a:ln>
                <a:noFill/>
              </a:ln>
              <a:solidFill>
                <a:schemeClr val="lt1"/>
              </a:solidFill>
            </a:endParaRPr>
          </a:p>
        </p:txBody>
      </p:sp>
      <p:sp>
        <p:nvSpPr>
          <p:cNvPr id="10" name="文本框 9"/>
          <p:cNvSpPr txBox="1"/>
          <p:nvPr/>
        </p:nvSpPr>
        <p:spPr>
          <a:xfrm>
            <a:off x="1450975" y="2351405"/>
            <a:ext cx="1036828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这是西班牙农民一生中经历的最严重的干旱。世界各地的科学家和领导人表示，加上欧洲各地致命的热浪和野火，气候变化正在影响天气，而且</a:t>
            </a:r>
            <a:r>
              <a:rPr lang="zh-CN" sz="2400">
                <a:latin typeface="Times New Roman" panose="02020603050405020304" charset="0"/>
                <a:ea typeface="华文中宋" panose="02010600040101010101" charset="-122"/>
                <a:cs typeface="Times New Roman" panose="02020603050405020304" charset="0"/>
              </a:rPr>
              <a:t>是负面的影响</a:t>
            </a:r>
            <a:r>
              <a:rPr sz="2400">
                <a:latin typeface="Times New Roman" panose="02020603050405020304" charset="0"/>
                <a:ea typeface="华文中宋" panose="02010600040101010101" charset="-122"/>
                <a:cs typeface="Times New Roman" panose="02020603050405020304" charset="0"/>
              </a:rPr>
              <a:t>。</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27500"/>
            <a:ext cx="11751310" cy="21367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5130" y="4224020"/>
            <a:ext cx="11702415" cy="95313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 country combines traditional olive growing methods with </a:t>
            </a:r>
            <a:r>
              <a:rPr lang="en-US" sz="2800">
                <a:latin typeface="Times New Roman" panose="02020603050405020304" charset="0"/>
                <a:cs typeface="Times New Roman" panose="02020603050405020304" charset="0"/>
                <a:sym typeface="+mn-ea"/>
              </a:rPr>
              <a:t>modern innovation</a:t>
            </a:r>
            <a:r>
              <a:rPr sz="2800">
                <a:latin typeface="Times New Roman" panose="02020603050405020304" charset="0"/>
                <a:cs typeface="Times New Roman" panose="02020603050405020304" charset="0"/>
                <a:sym typeface="+mn-ea"/>
              </a:rPr>
              <a:t>, resulting in high-quality oils that are </a:t>
            </a:r>
            <a:r>
              <a:rPr lang="en-US" sz="2800">
                <a:latin typeface="Times New Roman" panose="02020603050405020304" charset="0"/>
                <a:cs typeface="Times New Roman" panose="02020603050405020304" charset="0"/>
                <a:sym typeface="+mn-ea"/>
              </a:rPr>
              <a:t>consumed</a:t>
            </a:r>
            <a:r>
              <a:rPr sz="2800">
                <a:latin typeface="Times New Roman" panose="02020603050405020304" charset="0"/>
                <a:cs typeface="Times New Roman" panose="02020603050405020304" charset="0"/>
                <a:sym typeface="+mn-ea"/>
              </a:rPr>
              <a:t> worldwide.</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4527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72870" y="5299075"/>
            <a:ext cx="10603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该国将传统的橄榄种植方法与现代创新相结合，生产出</a:t>
            </a:r>
            <a:r>
              <a:rPr lang="zh-CN" sz="2400">
                <a:latin typeface="Times New Roman" panose="02020603050405020304" charset="0"/>
                <a:ea typeface="华文中宋" panose="02010600040101010101" charset="-122"/>
                <a:cs typeface="Times New Roman" panose="02020603050405020304" charset="0"/>
              </a:rPr>
              <a:t>供</a:t>
            </a:r>
            <a:r>
              <a:rPr sz="2400">
                <a:latin typeface="Times New Roman" panose="02020603050405020304" charset="0"/>
                <a:ea typeface="华文中宋" panose="02010600040101010101" charset="-122"/>
                <a:cs typeface="Times New Roman" panose="02020603050405020304" charset="0"/>
              </a:rPr>
              <a:t>世界各地消费的高品质橄榄油。</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675448" y="164465"/>
            <a:ext cx="8841105" cy="1014730"/>
          </a:xfrm>
          <a:prstGeom prst="rect">
            <a:avLst/>
          </a:prstGeom>
          <a:noFill/>
        </p:spPr>
        <p:txBody>
          <a:bodyPr wrap="square" rtlCol="0" anchor="t">
            <a:spAutoFit/>
          </a:bodyPr>
          <a:p>
            <a:pPr algn="ctr">
              <a:buClrTx/>
              <a:buSzTx/>
              <a:buFontTx/>
            </a:pPr>
            <a:r>
              <a:rPr lang="en-US" altLang="zh-CN" sz="3200" b="1"/>
              <a:t>1. Enthralling ceremony opens innovative Games </a:t>
            </a:r>
            <a:endParaRPr lang="en-US" altLang="zh-CN" sz="3200" b="1"/>
          </a:p>
          <a:p>
            <a:pPr algn="ctr">
              <a:buClrTx/>
              <a:buSzTx/>
              <a:buFontTx/>
            </a:pP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 杭州亚运会开幕式惊艳世界</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2"/>
            </p:custDataLst>
          </p:nvPr>
        </p:nvPicPr>
        <p:blipFill>
          <a:blip r:embed="rId3"/>
          <a:stretch>
            <a:fillRect/>
          </a:stretch>
        </p:blipFill>
        <p:spPr>
          <a:xfrm>
            <a:off x="2216434" y="1331595"/>
            <a:ext cx="7759133" cy="518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6835" y="600075"/>
            <a:ext cx="12037695" cy="6003290"/>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    The spectacular opening ceremony of ____19th Asian Games on Saturday in Hangzhou, Zhejiang province, left the world marveling at the stunning </a:t>
            </a:r>
            <a:r>
              <a:rPr lang="en-US" altLang="zh-CN" sz="2400">
                <a:latin typeface="Times New Roman" panose="02020603050405020304" charset="0"/>
                <a:cs typeface="Times New Roman" panose="02020603050405020304" charset="0"/>
                <a:sym typeface="+mn-ea"/>
              </a:rPr>
              <a:t>combination</a:t>
            </a:r>
            <a:r>
              <a:rPr lang="en-US" altLang="zh-CN" sz="2400">
                <a:latin typeface="Times New Roman" panose="02020603050405020304" charset="0"/>
                <a:cs typeface="Times New Roman" panose="02020603050405020304" charset="0"/>
              </a:rPr>
              <a:t> of China’s rich cultural heritage and its remarkable ____________ (technology) advancements.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The two-hour show, themed “Tides Surging in Asia” was a seamless _________ (integrate) of glasses-free 3D technology, augmented reality and artificial intelligence with the real world, which impressed not only athletes, officials and the 50,000 spectators at the Hangzhou Olympic Sports Centre Stadium, but also billions of viewers across the globe.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As the athletes from 45 countries and regions _______ (step) into the venue amid the roll of drums and melodious Chinese folk music, the packed stadium burst into wild celebration, ________ (cheer) for every team. _____ the </a:t>
            </a:r>
            <a:r>
              <a:rPr lang="zh-CN" altLang="en-US" sz="2400">
                <a:solidFill>
                  <a:srgbClr val="0000FF"/>
                </a:solidFill>
                <a:latin typeface="Times New Roman" panose="02020603050405020304" charset="0"/>
                <a:cs typeface="Times New Roman" panose="02020603050405020304" charset="0"/>
              </a:rPr>
              <a:t>interplay</a:t>
            </a:r>
            <a:r>
              <a:rPr lang="en-US" altLang="zh-CN" sz="2400">
                <a:latin typeface="Times New Roman" panose="02020603050405020304" charset="0"/>
                <a:cs typeface="Times New Roman" panose="02020603050405020304" charset="0"/>
              </a:rPr>
              <a:t> of Chinese and Asian cultures, the parade highlighted the vision of building a community with a ______ (share) future.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The lighting of the cauldron, ______ displayed the integration of the virtual and real worlds for the first time at </a:t>
            </a:r>
            <a:r>
              <a:rPr lang="en-US" altLang="zh-CN" sz="2400">
                <a:solidFill>
                  <a:schemeClr val="tx1"/>
                </a:solidFill>
                <a:latin typeface="Times New Roman" panose="02020603050405020304" charset="0"/>
                <a:cs typeface="Times New Roman" panose="02020603050405020304" charset="0"/>
              </a:rPr>
              <a:t>an </a:t>
            </a:r>
            <a:r>
              <a:rPr lang="en-US" altLang="zh-CN" sz="2400">
                <a:latin typeface="Times New Roman" panose="02020603050405020304" charset="0"/>
                <a:cs typeface="Times New Roman" panose="02020603050405020304" charset="0"/>
              </a:rPr>
              <a:t>international sporting event, was ___________ (doubt) the most glorious moment of the opening ceremony. Scores of people in Asia and beyond watched with fascination as over 100 million sparks, each representing a participant in the digital torch relay, </a:t>
            </a:r>
            <a:r>
              <a:rPr lang="zh-CN" altLang="en-US" sz="2400">
                <a:solidFill>
                  <a:srgbClr val="0000FF"/>
                </a:solidFill>
                <a:latin typeface="Times New Roman" panose="02020603050405020304" charset="0"/>
                <a:cs typeface="Times New Roman" panose="02020603050405020304" charset="0"/>
              </a:rPr>
              <a:t>converge</a:t>
            </a:r>
            <a:r>
              <a:rPr lang="en-US" altLang="zh-CN" sz="2400">
                <a:latin typeface="Times New Roman" panose="02020603050405020304" charset="0"/>
                <a:cs typeface="Times New Roman" panose="02020603050405020304" charset="0"/>
              </a:rPr>
              <a:t>d over the Qiantang River _______ (form) a “digital torchbearer”.</a:t>
            </a:r>
            <a:endParaRPr lang="en-US" altLang="zh-CN" sz="24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512572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（《中国日报》2023年9月25日 1页</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5137150" y="600075"/>
            <a:ext cx="65214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the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flipH="1">
            <a:off x="3536315" y="1329055"/>
            <a:ext cx="201485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technological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8813800" y="1685925"/>
            <a:ext cx="177355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integation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086475" y="3140075"/>
            <a:ext cx="11252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stepped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0500" y="3857625"/>
            <a:ext cx="131889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cheering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290060" y="3876675"/>
            <a:ext cx="89217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With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798945" y="4232275"/>
            <a:ext cx="105664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shared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147820" y="4613275"/>
            <a:ext cx="98933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which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6962140" y="4982210"/>
            <a:ext cx="17348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undoubtedly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136900" y="6066155"/>
            <a:ext cx="124269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form</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1" grpId="0"/>
      <p:bldP spid="12" grpId="0"/>
      <p:bldP spid="13" grpId="0"/>
      <p:bldP spid="14" grpId="0"/>
      <p:bldP spid="2" grpId="1"/>
      <p:bldP spid="4" grpId="1"/>
      <p:bldP spid="6" grpId="1"/>
      <p:bldP spid="7" grpId="1"/>
      <p:bldP spid="8" grpId="1"/>
      <p:bldP spid="9" grpId="1"/>
      <p:bldP spid="11" grpId="1"/>
      <p:bldP spid="12" grpId="1"/>
      <p:bldP spid="13" grpId="1"/>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interplay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way in which two or more things or people affect each other 相互影响（或作用）</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There’s a lot of wonderful interplay between the writer and his characters.                                                               作者和他笔下的人物之间有很多精彩的互动</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converge</a:t>
            </a:r>
            <a:r>
              <a:rPr lang="en-US" altLang="zh-CN" sz="2800"/>
              <a:t>: </a:t>
            </a:r>
            <a:r>
              <a:rPr sz="2800">
                <a:latin typeface="Times New Roman" panose="02020603050405020304" charset="0"/>
                <a:ea typeface="华文中宋" panose="02010600040101010101" charset="-122"/>
                <a:cs typeface="Times New Roman" panose="02020603050405020304" charset="0"/>
              </a:rPr>
              <a:t> to move towards a place from different directions and meet 汇集；聚集；集中</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Thousands of supporters converged on London for the rally.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成千上万的支持者从四面八方汇聚伦敦举行集会。</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739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76880"/>
            <a:ext cx="119316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Our personalities result from the interplay between our genes and the environment.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100,000 people are expected to converge on the town for the festival.</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73960"/>
            <a:ext cx="7684770" cy="521970"/>
          </a:xfrm>
          <a:prstGeom prst="rect">
            <a:avLst/>
          </a:prstGeom>
          <a:noFill/>
        </p:spPr>
        <p:txBody>
          <a:bodyPr wrap="square" rtlCol="0" anchor="t">
            <a:spAutoFit/>
          </a:bodyPr>
          <a:lstStyle/>
          <a:p>
            <a:r>
              <a:rPr lang="zh-CN" altLang="en-US" sz="2800">
                <a:ea typeface="华文中宋" panose="02010600040101010101" charset="-122"/>
              </a:rPr>
              <a:t>我们的个性是基因与环境之间相互影响的结果。</a:t>
            </a:r>
            <a:endParaRPr lang="zh-CN" altLang="en-US" sz="2800">
              <a:ea typeface="华文中宋" panose="02010600040101010101" charset="-122"/>
            </a:endParaRPr>
          </a:p>
        </p:txBody>
      </p:sp>
      <p:cxnSp>
        <p:nvCxnSpPr>
          <p:cNvPr id="3145728" name="直接连接符 8"/>
          <p:cNvCxnSpPr/>
          <p:nvPr/>
        </p:nvCxnSpPr>
        <p:spPr>
          <a:xfrm flipV="1">
            <a:off x="311150" y="3428365"/>
            <a:ext cx="11822430" cy="374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6365"/>
            <a:ext cx="9886315" cy="482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5614670" cy="521970"/>
          </a:xfrm>
          <a:prstGeom prst="rect">
            <a:avLst/>
          </a:prstGeom>
          <a:noFill/>
        </p:spPr>
        <p:txBody>
          <a:bodyPr wrap="square" rtlCol="0" anchor="t">
            <a:spAutoFit/>
          </a:bodyPr>
          <a:p>
            <a:r>
              <a:rPr lang="zh-CN" altLang="en-US" sz="2800">
                <a:ea typeface="华文中宋" panose="02010600040101010101" charset="-122"/>
              </a:rPr>
              <a:t>预计有10万人聚集镇上庆祝节日。</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2745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887730"/>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spectacular opening ceremony of the 19th Asian Games on Saturday in Hangzhou, Zhejiang province, left the world marveling at the stunning combination of China’s rich cultural heritage and its remarkable technological advancements.</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507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63040" y="2159000"/>
            <a:ext cx="103016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上周六，第19届亚运会在浙江杭州盛大开幕，中国丰富的文化遗产和惊人的科技进步令人惊叹。</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11150" y="3542030"/>
            <a:ext cx="11799570" cy="29819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562350"/>
            <a:ext cx="1155827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As the athletes from 45 countries and regions stepped into the venue amid the roll of drums and melodious Chinese folk music, the packed stadium burst into wild celebration, cheering for every team. With the interplay of Chinese and Asian cultures, the parade highlighted the vision of building a community with a shared future.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5327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17638" y="5194300"/>
            <a:ext cx="10427970" cy="1198880"/>
          </a:xfrm>
          <a:prstGeom prst="rect">
            <a:avLst/>
          </a:prstGeom>
          <a:noFill/>
        </p:spPr>
        <p:txBody>
          <a:bodyPr wrap="square" rtlCol="0">
            <a:spAutoFit/>
          </a:bodyPr>
          <a:lstStyle/>
          <a:p>
            <a:pPr algn="l">
              <a:buClrTx/>
              <a:buSzTx/>
              <a:buFontTx/>
            </a:pPr>
            <a:r>
              <a:rPr sz="2400">
                <a:ea typeface="华文中宋" panose="02010600040101010101" charset="-122"/>
              </a:rPr>
              <a:t>当来自</a:t>
            </a:r>
            <a:r>
              <a:rPr sz="2400">
                <a:latin typeface="Times New Roman" panose="02020603050405020304" charset="0"/>
                <a:ea typeface="华文中宋" panose="02010600040101010101" charset="-122"/>
                <a:cs typeface="Times New Roman" panose="02020603050405020304" charset="0"/>
              </a:rPr>
              <a:t>45个国家和地区的运动员在鼓声和悠扬的中国民族音乐中步入会场时，拥挤的体</a:t>
            </a:r>
            <a:r>
              <a:rPr sz="2400">
                <a:ea typeface="华文中宋" panose="02010600040101010101" charset="-122"/>
              </a:rPr>
              <a:t>育场爆发出疯狂的庆祝活动，为每一支球队欢呼。随着中国和亚洲文化的相互影响，游行突出了构建人类命运共同体的愿景。</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793750" y="164465"/>
            <a:ext cx="10604500" cy="1014730"/>
          </a:xfrm>
          <a:prstGeom prst="rect">
            <a:avLst/>
          </a:prstGeom>
          <a:noFill/>
        </p:spPr>
        <p:txBody>
          <a:bodyPr wrap="square" rtlCol="0" anchor="t">
            <a:spAutoFit/>
          </a:bodyPr>
          <a:p>
            <a:pPr algn="ctr">
              <a:buClrTx/>
              <a:buSzTx/>
              <a:buFontTx/>
            </a:pPr>
            <a:r>
              <a:rPr lang="en-US" altLang="zh-CN" sz="3200" b="1"/>
              <a:t>2. Covid-19 linked to higher risk of type 1 diabetes in children</a:t>
            </a:r>
            <a:endParaRPr lang="en-US" altLang="zh-CN" sz="3200" b="1"/>
          </a:p>
          <a:p>
            <a:pPr algn="ctr">
              <a:buClrTx/>
              <a:buSzTx/>
              <a:buFontTx/>
            </a:pP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Covid-19与儿童患1型糖尿病的风险较高有关</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2"/>
            </p:custDataLst>
          </p:nvPr>
        </p:nvPicPr>
        <p:blipFill>
          <a:blip r:embed="rId3"/>
          <a:stretch>
            <a:fillRect/>
          </a:stretch>
        </p:blipFill>
        <p:spPr>
          <a:xfrm>
            <a:off x="2258695" y="1303020"/>
            <a:ext cx="7560001" cy="5040000"/>
          </a:xfrm>
          <a:prstGeom prst="rect">
            <a:avLst/>
          </a:prstGeom>
        </p:spPr>
      </p:pic>
      <p:sp>
        <p:nvSpPr>
          <p:cNvPr id="3" name="文本框 2"/>
          <p:cNvSpPr txBox="1"/>
          <p:nvPr/>
        </p:nvSpPr>
        <p:spPr>
          <a:xfrm>
            <a:off x="1294765" y="6365240"/>
            <a:ext cx="9602470" cy="36830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A baby wearing a sensor for measuring blood glucose levels, which are affected by type 1 diabetes</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7" name="文本框 6"/>
          <p:cNvSpPr txBox="1"/>
          <p:nvPr/>
        </p:nvSpPr>
        <p:spPr>
          <a:xfrm>
            <a:off x="116840" y="671195"/>
            <a:ext cx="12075160" cy="5939155"/>
          </a:xfrm>
          <a:prstGeom prst="rect">
            <a:avLst/>
          </a:prstGeom>
          <a:noFill/>
        </p:spPr>
        <p:txBody>
          <a:bodyPr wrap="square" rtlCol="0" anchor="t">
            <a:spAutoFit/>
          </a:bodyPr>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Children between 4 months and 2 years old who have had covid-19 are more likely to have antibodies that attack cells that make insulin, a feature of type 1 diabetes.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Insulin, a hormone that </a:t>
            </a:r>
            <a:r>
              <a:rPr lang="zh-CN" altLang="en-US" sz="2000">
                <a:solidFill>
                  <a:srgbClr val="0000FF"/>
                </a:solidFill>
                <a:latin typeface="Times New Roman" panose="02020603050405020304" charset="0"/>
                <a:cs typeface="Times New Roman" panose="02020603050405020304" charset="0"/>
                <a:sym typeface="+mn-ea"/>
              </a:rPr>
              <a:t>regulate</a:t>
            </a:r>
            <a:r>
              <a:rPr lang="zh-CN" altLang="en-US" sz="2000">
                <a:latin typeface="Times New Roman" panose="02020603050405020304" charset="0"/>
                <a:cs typeface="Times New Roman" panose="02020603050405020304" charset="0"/>
                <a:sym typeface="+mn-ea"/>
              </a:rPr>
              <a:t>s the body</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s blood sugar levels, is made in the pancreas by cell clusters known as islets of Langerhans. In some cases, the body can develop an autoimmune response to these islets and produce auto-antibodies against them. Too many of these over time will kill enough islets to </a:t>
            </a:r>
            <a:r>
              <a:rPr lang="zh-CN" altLang="en-US" sz="2000" u="sng">
                <a:latin typeface="Times New Roman" panose="02020603050405020304" charset="0"/>
                <a:cs typeface="Times New Roman" panose="02020603050405020304" charset="0"/>
                <a:sym typeface="+mn-ea"/>
              </a:rPr>
              <a:t>trigger</a:t>
            </a:r>
            <a:r>
              <a:rPr lang="zh-CN" altLang="en-US" sz="2000">
                <a:latin typeface="Times New Roman" panose="02020603050405020304" charset="0"/>
                <a:cs typeface="Times New Roman" panose="02020603050405020304" charset="0"/>
                <a:sym typeface="+mn-ea"/>
              </a:rPr>
              <a:t> type 1 diabetes, where the body can</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t produce its own insulin.</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The presence of these auto-antibodies more or less means that there</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s a 100 per cent path to [type 1 diabetes]</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 says Anette-Gabriele Ziegler at the Technical University of Munich in Germany.</a:t>
            </a: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One of the risk factors for type 1 diabetes is thought to be some viral infections, including SARS-CoV-2, the virus that causes covid-19. A rise in diabetes cases linked to covid-19 has been reported, but the </a:t>
            </a:r>
            <a:r>
              <a:rPr lang="zh-CN" altLang="en-US" sz="2000">
                <a:solidFill>
                  <a:srgbClr val="0000FF"/>
                </a:solidFill>
                <a:latin typeface="Times New Roman" panose="02020603050405020304" charset="0"/>
                <a:cs typeface="Times New Roman" panose="02020603050405020304" charset="0"/>
                <a:sym typeface="+mn-ea"/>
              </a:rPr>
              <a:t>mechanism </a:t>
            </a:r>
            <a:r>
              <a:rPr lang="zh-CN" altLang="en-US" sz="2000">
                <a:latin typeface="Times New Roman" panose="02020603050405020304" charset="0"/>
                <a:cs typeface="Times New Roman" panose="02020603050405020304" charset="0"/>
                <a:sym typeface="+mn-ea"/>
              </a:rPr>
              <a:t>behind it isn</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t known.</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To investigate, Ziegler and her colleagues monitored 885 children between the ages of 4 months and 2 years old, who were all identified as having at least a small risk of developing islet auto-antibodies. Of the cohort, 170 children had SARS-CoV-2 antibodies, suggesting they had previously had covid-19.</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The children who had these antibodies were twice as likely to develop islet auto-antibodies as those who hadn</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t been infected. Those who caught covid-19 before they were 18 months old had a 5 to 10 times higher risk of developing the auto-antibodies, making them the most at-risk group.</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We would love to see if vaccinating children from 6 months can prevent the autoimmunity that leads to type 1 diabetes,</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 says Ziegler.</a:t>
            </a:r>
            <a:endParaRPr lang="zh-CN" altLang="en-US" sz="20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616902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（《新科学家》 2023年9月16日版 11页</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阅读理解</a:t>
            </a:r>
            <a:endParaRPr kumimoji="1" lang="zh-CN" altLang="zh-CN" sz="2800" b="1" dirty="0">
              <a:solidFill>
                <a:sysClr val="window" lastClr="FFFFFF"/>
              </a:solidFill>
              <a:sym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164080" y="3770630"/>
            <a:ext cx="8247380" cy="80899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3.What is Zieger’s attitude to the the function of vaccination ?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A.favourable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B. expectant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C. critical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D. indifferent</a:t>
            </a:r>
            <a:endParaRPr sz="2000" b="0" i="0" smtClean="0">
              <a:latin typeface="Times New Roman" panose="02020603050405020304" charset="0"/>
              <a:ea typeface="华文中宋" panose="02010600040101010101" charset="-122"/>
              <a:cs typeface="Times New Roman" panose="02020603050405020304" charset="0"/>
            </a:endParaRPr>
          </a:p>
        </p:txBody>
      </p:sp>
      <p:sp>
        <p:nvSpPr>
          <p:cNvPr id="10" name="矩形 9"/>
          <p:cNvSpPr/>
          <p:nvPr/>
        </p:nvSpPr>
        <p:spPr>
          <a:xfrm>
            <a:off x="2164080" y="1605280"/>
            <a:ext cx="8247380" cy="1886585"/>
          </a:xfrm>
          <a:prstGeom prst="rect">
            <a:avLst/>
          </a:prstGeom>
          <a:solidFill>
            <a:schemeClr val="accent6">
              <a:lumMod val="20000"/>
              <a:lumOff val="80000"/>
            </a:schemeClr>
          </a:solidFill>
          <a:ln w="34925" cmpd="sng">
            <a:noFill/>
            <a:prstDash val="sysDash"/>
          </a:ln>
        </p:spPr>
        <p:txBody>
          <a:bodyPr wrap="square">
            <a:sp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2.What can we know about type 1 diabetes?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A.The adults are less likely to have type 1 diabetes.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B.Auto-antibodies will help cure type 1 diabetes.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C.Some viral infections may lead to type 1 diabetes.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D.Type 1 diabetes occurs only in children.</a:t>
            </a:r>
            <a:endParaRPr lang="en-US"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2163445" y="574675"/>
            <a:ext cx="8248015" cy="808990"/>
          </a:xfrm>
          <a:prstGeom prst="rect">
            <a:avLst/>
          </a:prstGeom>
          <a:solidFill>
            <a:schemeClr val="bg2"/>
          </a:solidFill>
          <a:ln w="34925" cmpd="sng">
            <a:noFill/>
            <a:prstDash val="sysDash"/>
          </a:ln>
        </p:spPr>
        <p:txBody>
          <a:bodyPr wrap="square">
            <a:spAutoFit/>
          </a:bodyPr>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1.What does the underlined word “trigger” mean in Paragraph 2?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A.increase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B. attract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C. generate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D.destroy</a:t>
            </a:r>
            <a:endParaRPr sz="20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518160" y="779780"/>
            <a:ext cx="1256030"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词义猜测</a:t>
            </a:r>
            <a:endParaRPr kumimoji="1" lang="zh-CN" sz="2000" b="1" dirty="0">
              <a:solidFill>
                <a:schemeClr val="lt1"/>
              </a:solidFill>
              <a:sym typeface="+mn-ea"/>
            </a:endParaRPr>
          </a:p>
        </p:txBody>
      </p:sp>
      <p:sp>
        <p:nvSpPr>
          <p:cNvPr id="4" name="文本框 3"/>
          <p:cNvSpPr txBox="1"/>
          <p:nvPr/>
        </p:nvSpPr>
        <p:spPr>
          <a:xfrm>
            <a:off x="480695" y="2125345"/>
            <a:ext cx="1256030"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推理判断</a:t>
            </a:r>
            <a:endParaRPr kumimoji="1" lang="zh-CN" sz="2000" b="1" dirty="0">
              <a:solidFill>
                <a:schemeClr val="lt1"/>
              </a:solidFill>
              <a:sym typeface="+mn-ea"/>
            </a:endParaRPr>
          </a:p>
        </p:txBody>
      </p:sp>
      <p:sp>
        <p:nvSpPr>
          <p:cNvPr id="5" name="文本框 4"/>
          <p:cNvSpPr txBox="1"/>
          <p:nvPr/>
        </p:nvSpPr>
        <p:spPr>
          <a:xfrm>
            <a:off x="518160" y="3998595"/>
            <a:ext cx="1218565" cy="398780"/>
          </a:xfrm>
          <a:prstGeom prst="rect">
            <a:avLst/>
          </a:prstGeom>
          <a:solidFill>
            <a:srgbClr val="0070C0"/>
          </a:solidFill>
        </p:spPr>
        <p:txBody>
          <a:bodyPr wrap="square" rtlCol="0" anchor="t">
            <a:spAutoFit/>
          </a:bodyPr>
          <a:lstStyle/>
          <a:p>
            <a:pPr lvl="0" algn="l">
              <a:buClrTx/>
              <a:buSzTx/>
              <a:buFontTx/>
            </a:pPr>
            <a:r>
              <a:rPr kumimoji="1" lang="zh-CN" sz="2000" b="1" dirty="0">
                <a:solidFill>
                  <a:schemeClr val="lt1"/>
                </a:solidFill>
                <a:sym typeface="+mn-ea"/>
              </a:rPr>
              <a:t>观点态度</a:t>
            </a:r>
            <a:endParaRPr kumimoji="1" lang="zh-CN" sz="2000" b="1" dirty="0">
              <a:solidFill>
                <a:schemeClr val="lt1"/>
              </a:solidFill>
              <a:sym typeface="+mn-ea"/>
            </a:endParaRPr>
          </a:p>
        </p:txBody>
      </p:sp>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rcRect l="70052" t="56434" r="6315" b="20374"/>
          <a:stretch>
            <a:fillRect/>
          </a:stretch>
        </p:blipFill>
        <p:spPr>
          <a:xfrm>
            <a:off x="5738495" y="975360"/>
            <a:ext cx="379466" cy="396000"/>
          </a:xfrm>
          <a:prstGeom prst="rect">
            <a:avLst/>
          </a:prstGeom>
        </p:spPr>
      </p:pic>
      <p:pic>
        <p:nvPicPr>
          <p:cNvPr id="8" name="图片 7"/>
          <p:cNvPicPr>
            <a:picLocks noChangeAspect="1"/>
          </p:cNvPicPr>
          <p:nvPr/>
        </p:nvPicPr>
        <p:blipFill>
          <a:blip r:embed="rId1">
            <a:clrChange>
              <a:clrFrom>
                <a:srgbClr val="FFFFFF">
                  <a:alpha val="100000"/>
                </a:srgbClr>
              </a:clrFrom>
              <a:clrTo>
                <a:srgbClr val="FFFFFF">
                  <a:alpha val="100000"/>
                  <a:alpha val="0"/>
                </a:srgbClr>
              </a:clrTo>
            </a:clrChange>
          </a:blip>
          <a:srcRect l="70052" t="56434" r="6315" b="20374"/>
          <a:stretch>
            <a:fillRect/>
          </a:stretch>
        </p:blipFill>
        <p:spPr>
          <a:xfrm>
            <a:off x="2106295" y="2705735"/>
            <a:ext cx="379466" cy="396000"/>
          </a:xfrm>
          <a:prstGeom prst="rect">
            <a:avLst/>
          </a:prstGeom>
        </p:spPr>
      </p:pic>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rcRect l="70052" t="56434" r="6315" b="20374"/>
          <a:stretch>
            <a:fillRect/>
          </a:stretch>
        </p:blipFill>
        <p:spPr>
          <a:xfrm>
            <a:off x="3954780" y="4183380"/>
            <a:ext cx="379466" cy="396000"/>
          </a:xfrm>
          <a:prstGeom prst="rect">
            <a:avLst/>
          </a:prstGeom>
        </p:spPr>
      </p:pic>
      <p:sp>
        <p:nvSpPr>
          <p:cNvPr id="13" name="矩形 12"/>
          <p:cNvSpPr/>
          <p:nvPr/>
        </p:nvSpPr>
        <p:spPr>
          <a:xfrm>
            <a:off x="2163445" y="4858385"/>
            <a:ext cx="8248015"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4.What’s the best title for the text?</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A.Covid -19 linked to higher risk of type 1 diabetes in children</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B.Insulin regulating the body’s blood sugar levels.</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C.Auto-antibodies killing islets of Langerhans.</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D.SARS-CoV-2 causing widespread covid-19.</a:t>
            </a:r>
            <a:endParaRPr lang="en-US" sz="200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custDataLst>
              <p:tags r:id="rId2"/>
            </p:custDataLst>
          </p:nvPr>
        </p:nvSpPr>
        <p:spPr>
          <a:xfrm>
            <a:off x="518160" y="5601970"/>
            <a:ext cx="1218565" cy="398780"/>
          </a:xfrm>
          <a:prstGeom prst="rect">
            <a:avLst/>
          </a:prstGeom>
          <a:solidFill>
            <a:srgbClr val="0070C0"/>
          </a:solidFill>
        </p:spPr>
        <p:txBody>
          <a:bodyPr wrap="square" rtlCol="0" anchor="t">
            <a:spAutoFit/>
          </a:bodyPr>
          <a:p>
            <a:pPr lvl="0" algn="l">
              <a:buClrTx/>
              <a:buSzTx/>
              <a:buFontTx/>
            </a:pPr>
            <a:r>
              <a:rPr kumimoji="1" lang="zh-CN" altLang="en-US" sz="2000" b="1" dirty="0">
                <a:solidFill>
                  <a:schemeClr val="lt1"/>
                </a:solidFill>
                <a:sym typeface="+mn-ea"/>
              </a:rPr>
              <a:t>主旨大意</a:t>
            </a:r>
            <a:endParaRPr kumimoji="1" lang="zh-CN" altLang="en-US" sz="2000" b="1" dirty="0">
              <a:solidFill>
                <a:schemeClr val="lt1"/>
              </a:solidFill>
              <a:sym typeface="+mn-ea"/>
            </a:endParaRPr>
          </a:p>
        </p:txBody>
      </p:sp>
      <p:pic>
        <p:nvPicPr>
          <p:cNvPr id="12" name="图片 11"/>
          <p:cNvPicPr>
            <a:picLocks noChangeAspect="1"/>
          </p:cNvPicPr>
          <p:nvPr>
            <p:custDataLst>
              <p:tags r:id="rId3"/>
            </p:custDataLst>
          </p:nvPr>
        </p:nvPicPr>
        <p:blipFill>
          <a:blip r:embed="rId1">
            <a:clrChange>
              <a:clrFrom>
                <a:srgbClr val="FFFFFF">
                  <a:alpha val="100000"/>
                </a:srgbClr>
              </a:clrFrom>
              <a:clrTo>
                <a:srgbClr val="FFFFFF">
                  <a:alpha val="100000"/>
                  <a:alpha val="0"/>
                </a:srgbClr>
              </a:clrTo>
            </a:clrChange>
          </a:blip>
          <a:srcRect l="70052" t="56434" r="6315" b="20374"/>
          <a:stretch>
            <a:fillRect/>
          </a:stretch>
        </p:blipFill>
        <p:spPr>
          <a:xfrm>
            <a:off x="2122170" y="5248275"/>
            <a:ext cx="379466" cy="3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14747</Words>
  <Application>WPS 演示</Application>
  <PresentationFormat>宽屏</PresentationFormat>
  <Paragraphs>364</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Shit Happens</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676</cp:revision>
  <dcterms:created xsi:type="dcterms:W3CDTF">2019-06-19T02:08:00Z</dcterms:created>
  <dcterms:modified xsi:type="dcterms:W3CDTF">2023-10-08T01:40:42Z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7AF204DB137640EBACB0889E8AC83948_12</vt:lpwstr>
  </property>
</Properties>
</file>