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5"/>
  </p:handoutMasterIdLst>
  <p:sldIdLst>
    <p:sldId id="539" r:id="rId3"/>
    <p:sldId id="256" r:id="rId4"/>
    <p:sldId id="261" r:id="rId6"/>
    <p:sldId id="448" r:id="rId7"/>
    <p:sldId id="336" r:id="rId8"/>
    <p:sldId id="500" r:id="rId9"/>
    <p:sldId id="518" r:id="rId10"/>
    <p:sldId id="449" r:id="rId11"/>
    <p:sldId id="451" r:id="rId12"/>
    <p:sldId id="519" r:id="rId13"/>
    <p:sldId id="52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A75AD"/>
    <a:srgbClr val="935A8B"/>
    <a:srgbClr val="D185C1"/>
    <a:srgbClr val="764672"/>
    <a:srgbClr val="9C4B90"/>
    <a:srgbClr val="FCFCFC"/>
    <a:srgbClr val="985CB0"/>
    <a:srgbClr val="663A77"/>
    <a:srgbClr val="462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62" autoAdjust="0"/>
    <p:restoredTop sz="94660" autoAdjust="0"/>
  </p:normalViewPr>
  <p:slideViewPr>
    <p:cSldViewPr snapToGrid="0">
      <p:cViewPr varScale="1">
        <p:scale>
          <a:sx n="106" d="100"/>
          <a:sy n="106" d="100"/>
        </p:scale>
        <p:origin x="126" y="6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DED3A-DE9B-4238-92A1-230B4B31C7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EB1B0-15CB-4697-B63B-AF60846B12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EB1B0-15CB-4697-B63B-AF60846B12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96" y="357629"/>
            <a:ext cx="1131570" cy="377190"/>
          </a:xfrm>
          <a:prstGeom prst="rect">
            <a:avLst/>
          </a:prstGeom>
          <a:noFill/>
        </p:spPr>
        <p:txBody>
          <a:bodyPr wrap="none" lIns="91422" tIns="45711" rIns="91422" bIns="45711">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42"/>
            <a:ext cx="213792" cy="55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5800">
              <a:defRPr/>
            </a:pPr>
            <a:endParaRPr lang="zh-CN" altLang="en-US" sz="1865" dirty="0">
              <a:solidFill>
                <a:srgbClr val="E7E6E6">
                  <a:lumMod val="50000"/>
                </a:srgbClr>
              </a:solidFill>
              <a:cs typeface="+mn-ea"/>
              <a:sym typeface="+mn-lt"/>
            </a:endParaRPr>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FFF540-7D4E-4002-BCE5-F21D46D82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62AB8E-7DBD-4B10-A9B4-A816CB6D601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FF540-7D4E-4002-BCE5-F21D46D829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2AB8E-7DBD-4B10-A9B4-A816CB6D601C}" type="slidenum">
              <a:rPr lang="zh-CN" altLang="en-US" smtClean="0"/>
            </a:fld>
            <a:endParaRPr lang="zh-CN" altLang="en-US"/>
          </a:p>
        </p:txBody>
      </p:sp>
      <p:pic>
        <p:nvPicPr>
          <p:cNvPr id="5124" name="图片 11" descr="水印"/>
          <p:cNvPicPr>
            <a:picLocks noChangeAspect="1"/>
          </p:cNvPicPr>
          <p:nvPr userDrawn="1"/>
        </p:nvPicPr>
        <p:blipFill>
          <a:blip r:embed="rId14"/>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tags" Target="../tags/tag72.xml"/><Relationship Id="rId4" Type="http://schemas.openxmlformats.org/officeDocument/2006/relationships/image" Target="../media/image4.png"/><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tags" Target="../tags/tag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7.jpeg"/><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9" Type="http://schemas.openxmlformats.org/officeDocument/2006/relationships/notesSlide" Target="../notesSlides/notesSlide4.xml"/><Relationship Id="rId28" Type="http://schemas.openxmlformats.org/officeDocument/2006/relationships/slideLayout" Target="../slideLayouts/slideLayout7.xml"/><Relationship Id="rId27" Type="http://schemas.openxmlformats.org/officeDocument/2006/relationships/image" Target="../media/image9.jpeg"/><Relationship Id="rId26" Type="http://schemas.openxmlformats.org/officeDocument/2006/relationships/image" Target="../media/image8.jpeg"/><Relationship Id="rId25" Type="http://schemas.openxmlformats.org/officeDocument/2006/relationships/tags" Target="../tags/tag43.xml"/><Relationship Id="rId24" Type="http://schemas.openxmlformats.org/officeDocument/2006/relationships/tags" Target="../tags/tag42.xml"/><Relationship Id="rId23" Type="http://schemas.openxmlformats.org/officeDocument/2006/relationships/tags" Target="../tags/tag41.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7.jpeg"/><Relationship Id="rId2" Type="http://schemas.openxmlformats.org/officeDocument/2006/relationships/image" Target="../media/image10.png"/><Relationship Id="rId10" Type="http://schemas.openxmlformats.org/officeDocument/2006/relationships/notesSlide" Target="../notesSlides/notesSlide5.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2" Type="http://schemas.openxmlformats.org/officeDocument/2006/relationships/slideLayout" Target="../slideLayouts/slideLayout7.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1799"/>
          <a:stretch>
            <a:fillRect/>
          </a:stretch>
        </p:blipFill>
        <p:spPr>
          <a:xfrm>
            <a:off x="0" y="0"/>
            <a:ext cx="12192000" cy="826770"/>
          </a:xfrm>
          <a:prstGeom prst="rect">
            <a:avLst/>
          </a:prstGeom>
        </p:spPr>
      </p:pic>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a:off x="110490" y="154305"/>
            <a:ext cx="3891280" cy="645160"/>
          </a:xfrm>
          <a:prstGeom prst="rect">
            <a:avLst/>
          </a:prstGeom>
          <a:noFill/>
        </p:spPr>
        <p:txBody>
          <a:bodyPr wrap="square" rtlCol="0">
            <a:spAutoFit/>
          </a:bodyPr>
          <a:p>
            <a:pPr algn="l"/>
            <a:r>
              <a:rPr lang="en-US" sz="3600" b="1" dirty="0">
                <a:solidFill>
                  <a:schemeClr val="bg1"/>
                </a:solidFill>
                <a:latin typeface="微软雅黑" panose="020B0503020204020204" pitchFamily="34" charset="-122"/>
                <a:ea typeface="微软雅黑" panose="020B0503020204020204" pitchFamily="34" charset="-122"/>
                <a:sym typeface="+mn-ea"/>
              </a:rPr>
              <a:t>Homework</a:t>
            </a:r>
            <a:endParaRPr lang="en-US" sz="36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47650" y="1260475"/>
            <a:ext cx="11696700" cy="3784600"/>
          </a:xfrm>
          <a:prstGeom prst="rect">
            <a:avLst/>
          </a:prstGeom>
          <a:noFill/>
        </p:spPr>
        <p:txBody>
          <a:bodyPr wrap="square" rtlCol="0">
            <a:spAutoFit/>
          </a:bodyPr>
          <a:p>
            <a:r>
              <a:rPr lang="en-US" altLang="zh-CN" sz="6000" b="1">
                <a:solidFill>
                  <a:srgbClr val="FF0000"/>
                </a:solidFill>
              </a:rPr>
              <a:t>1. Rewrite</a:t>
            </a:r>
            <a:r>
              <a:rPr lang="en-US" altLang="zh-CN" sz="6000"/>
              <a:t> , </a:t>
            </a:r>
            <a:r>
              <a:rPr lang="en-US" altLang="zh-CN" sz="6000" b="1">
                <a:solidFill>
                  <a:srgbClr val="FF0000"/>
                </a:solidFill>
              </a:rPr>
              <a:t>evaluate</a:t>
            </a:r>
            <a:r>
              <a:rPr lang="en-US" altLang="zh-CN" sz="6000"/>
              <a:t> and </a:t>
            </a:r>
            <a:r>
              <a:rPr lang="en-US" altLang="zh-CN" sz="6000" b="1">
                <a:solidFill>
                  <a:srgbClr val="FF0000"/>
                </a:solidFill>
                <a:sym typeface="+mn-ea"/>
              </a:rPr>
              <a:t>polish</a:t>
            </a:r>
            <a:r>
              <a:rPr lang="en-US" altLang="zh-CN" sz="6000"/>
              <a:t> your writing;</a:t>
            </a:r>
            <a:endParaRPr lang="en-US" altLang="zh-CN" sz="6000"/>
          </a:p>
          <a:p>
            <a:r>
              <a:rPr lang="en-US" altLang="zh-CN" sz="6000" b="1">
                <a:solidFill>
                  <a:srgbClr val="FF0000"/>
                </a:solidFill>
              </a:rPr>
              <a:t>2. Mark</a:t>
            </a:r>
            <a:r>
              <a:rPr lang="en-US" altLang="zh-CN" sz="6000"/>
              <a:t> (评分) your partner’s writing and </a:t>
            </a:r>
            <a:r>
              <a:rPr lang="en-US" altLang="zh-CN" sz="6000" b="1">
                <a:solidFill>
                  <a:srgbClr val="FF0000"/>
                </a:solidFill>
              </a:rPr>
              <a:t>hand in </a:t>
            </a:r>
            <a:r>
              <a:rPr lang="en-US" altLang="zh-CN" sz="6000">
                <a:solidFill>
                  <a:schemeClr val="tx1"/>
                </a:solidFill>
              </a:rPr>
              <a:t>all your works.</a:t>
            </a:r>
            <a:endParaRPr lang="en-US" altLang="zh-CN" sz="6000">
              <a:solidFill>
                <a:schemeClr val="tx1"/>
              </a:solidFill>
            </a:endParaRPr>
          </a:p>
        </p:txBody>
      </p:sp>
      <p:pic>
        <p:nvPicPr>
          <p:cNvPr id="5" name="图片 4"/>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t="13137" r="78993" b="51177"/>
          <a:stretch>
            <a:fillRect/>
          </a:stretch>
        </p:blipFill>
        <p:spPr>
          <a:xfrm>
            <a:off x="8074436" y="4894580"/>
            <a:ext cx="2166165" cy="2447366"/>
          </a:xfrm>
          <a:prstGeom prst="rect">
            <a:avLst/>
          </a:prstGeom>
        </p:spPr>
      </p:pic>
      <p:pic>
        <p:nvPicPr>
          <p:cNvPr id="7" name="图片 6"/>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l="6242" t="3332" r="62721" b="68040"/>
          <a:stretch>
            <a:fillRect/>
          </a:stretch>
        </p:blipFill>
        <p:spPr>
          <a:xfrm>
            <a:off x="9850598" y="4894655"/>
            <a:ext cx="3200400" cy="19632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2" presetClass="entr" presetSubtype="2"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1000"/>
                                  </p:stCondLst>
                                  <p:childTnLst>
                                    <p:animRot by="-21600000">
                                      <p:cBhvr>
                                        <p:cTn id="1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5190" cy="6858000"/>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13137" r="78993" b="51177"/>
          <a:stretch>
            <a:fillRect/>
          </a:stretch>
        </p:blipFill>
        <p:spPr>
          <a:xfrm>
            <a:off x="430306" y="1828800"/>
            <a:ext cx="2166165" cy="2447366"/>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242" t="3332" r="62721" b="68040"/>
          <a:stretch>
            <a:fillRect/>
          </a:stretch>
        </p:blipFill>
        <p:spPr>
          <a:xfrm>
            <a:off x="1668623" y="847165"/>
            <a:ext cx="3200400" cy="1963270"/>
          </a:xfrm>
          <a:prstGeom prst="rect">
            <a:avLst/>
          </a:prstGeom>
        </p:spPr>
      </p:pic>
      <p:sp>
        <p:nvSpPr>
          <p:cNvPr id="10" name="文本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866265" y="1292860"/>
            <a:ext cx="9450070" cy="3817620"/>
          </a:xfrm>
          <a:prstGeom prst="rect">
            <a:avLst/>
          </a:prstGeom>
          <a:noFill/>
        </p:spPr>
        <p:txBody>
          <a:bodyPr wrap="none" rtlCol="0">
            <a:noAutofit/>
          </a:bodyPr>
          <a:lstStyle/>
          <a:p>
            <a:pPr defTabSz="1218565">
              <a:defRPr/>
            </a:pPr>
            <a:r>
              <a:rPr lang="zh-CN" altLang="en-US" sz="96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96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96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96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Thank you</a:t>
            </a:r>
            <a:endParaRPr lang="en-US" altLang="zh-CN" sz="96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2" presetClass="entr" presetSubtype="2"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1000"/>
                                  </p:stCondLst>
                                  <p:childTnLst>
                                    <p:animRot by="-21600000">
                                      <p:cBhvr>
                                        <p:cTn id="16" dur="2000" fill="hold"/>
                                        <p:tgtEl>
                                          <p:spTgt spid="6"/>
                                        </p:tgtEl>
                                        <p:attrNameLst>
                                          <p:attrName>r</p:attrName>
                                        </p:attrNameLst>
                                      </p:cBhvr>
                                    </p:animRot>
                                  </p:childTnLst>
                                </p:cTn>
                              </p:par>
                            </p:childTnLst>
                          </p:cTn>
                        </p:par>
                        <p:par>
                          <p:cTn id="17" fill="hold">
                            <p:stCondLst>
                              <p:cond delay="2000"/>
                            </p:stCondLst>
                            <p:childTnLst>
                              <p:par>
                                <p:cTn id="18" presetID="52" presetClass="entr" presetSubtype="0" fill="hold" grpId="0" nodeType="afterEffect">
                                  <p:stCondLst>
                                    <p:cond delay="0"/>
                                  </p:stCondLst>
                                  <p:iterate type="lt">
                                    <p:tmPct val="0"/>
                                  </p:iterate>
                                  <p:childTnLst>
                                    <p:set>
                                      <p:cBhvr>
                                        <p:cTn id="19" dur="1" fill="hold">
                                          <p:stCondLst>
                                            <p:cond delay="0"/>
                                          </p:stCondLst>
                                        </p:cTn>
                                        <p:tgtEl>
                                          <p:spTgt spid="10"/>
                                        </p:tgtEl>
                                        <p:attrNameLst>
                                          <p:attrName>style.visibility</p:attrName>
                                        </p:attrNameLst>
                                      </p:cBhvr>
                                      <p:to>
                                        <p:strVal val="visible"/>
                                      </p:to>
                                    </p:set>
                                    <p:animScale>
                                      <p:cBhvr>
                                        <p:cTn id="2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
                                        </p:tgtEl>
                                        <p:attrNameLst>
                                          <p:attrName>ppt_x</p:attrName>
                                          <p:attrName>ppt_y</p:attrName>
                                        </p:attrNameLst>
                                      </p:cBhvr>
                                    </p:animMotion>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5190" cy="68580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3137" r="78993" b="51177"/>
          <a:stretch>
            <a:fillRect/>
          </a:stretch>
        </p:blipFill>
        <p:spPr>
          <a:xfrm>
            <a:off x="430306" y="1828800"/>
            <a:ext cx="2166165" cy="244736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6242" t="3332" r="62721" b="68040"/>
          <a:stretch>
            <a:fillRect/>
          </a:stretch>
        </p:blipFill>
        <p:spPr>
          <a:xfrm>
            <a:off x="1668623" y="847165"/>
            <a:ext cx="3200400" cy="1963270"/>
          </a:xfrm>
          <a:prstGeom prst="rect">
            <a:avLst/>
          </a:prstGeom>
        </p:spPr>
      </p:pic>
      <p:sp>
        <p:nvSpPr>
          <p:cNvPr id="10" name="文本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359535" y="2004060"/>
            <a:ext cx="11401425" cy="3815080"/>
          </a:xfrm>
          <a:prstGeom prst="rect">
            <a:avLst/>
          </a:prstGeom>
          <a:noFill/>
        </p:spPr>
        <p:txBody>
          <a:bodyPr wrap="square" rtlCol="0">
            <a:spAutoFit/>
          </a:bodyPr>
          <a:lstStyle/>
          <a:p>
            <a:pPr defTabSz="1218565">
              <a:defRPr/>
            </a:pPr>
            <a:r>
              <a:rPr lang="zh-CN" altLang="en-US" sz="44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4400" b="1" kern="0" dirty="0">
              <a:solidFill>
                <a:schemeClr val="tx1">
                  <a:lumMod val="85000"/>
                  <a:lumOff val="15000"/>
                </a:schemeClr>
              </a:solidFill>
              <a:latin typeface="幼圆" panose="02010509060101010101" pitchFamily="49" charset="-122"/>
              <a:ea typeface="幼圆" panose="02010509060101010101" pitchFamily="49" charset="-122"/>
            </a:endParaRPr>
          </a:p>
          <a:p>
            <a:pPr indent="0" fontAlgn="auto">
              <a:lnSpc>
                <a:spcPct val="150000"/>
              </a:lnSpc>
            </a:pPr>
            <a:r>
              <a:rPr lang="zh-CN" altLang="en-US" sz="44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44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rPr>
              <a:t>       My Clever, Curious, Caring Cat</a:t>
            </a:r>
            <a:endParaRPr lang="en-US" altLang="zh-CN" sz="4400" b="1" dirty="0">
              <a:solidFill>
                <a:srgbClr val="9D4E92"/>
              </a:solidFill>
              <a:latin typeface="微软雅黑" panose="020B0503020204020204" pitchFamily="34" charset="-122"/>
              <a:ea typeface="微软雅黑" panose="020B0503020204020204" pitchFamily="34" charset="-122"/>
              <a:cs typeface="Kartika" panose="02020503030404060203" pitchFamily="18" charset="0"/>
            </a:endParaRPr>
          </a:p>
          <a:p>
            <a:pPr indent="0" fontAlgn="auto">
              <a:lnSpc>
                <a:spcPct val="150000"/>
              </a:lnSpc>
            </a:pP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       </a:t>
            </a:r>
            <a:r>
              <a:rPr lang="en-US" altLang="zh-CN"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                    </a:t>
            </a: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读后续写讲评</a:t>
            </a:r>
            <a:endPar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endParaRPr>
          </a:p>
          <a:p>
            <a:pPr indent="0" algn="ctr" fontAlgn="auto">
              <a:lnSpc>
                <a:spcPct val="150000"/>
              </a:lnSpc>
            </a:pPr>
            <a:r>
              <a:rPr lang="en-US" altLang="zh-CN"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     </a:t>
            </a: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聚焦</a:t>
            </a:r>
            <a:r>
              <a:rPr lang="zh-CN" altLang="en-US" sz="4400" b="1" u="sng"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衔接</a:t>
            </a:r>
            <a:r>
              <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rPr>
              <a:t>（情节＋语言）</a:t>
            </a:r>
            <a:endParaRPr lang="zh-CN" altLang="en-US" sz="4400" b="1" dirty="0">
              <a:solidFill>
                <a:srgbClr val="6C25B6"/>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2" name="组合 1"/>
          <p:cNvGrpSpPr/>
          <p:nvPr>
            <p:custDataLst>
              <p:tags r:id="rId5"/>
            </p:custDataLst>
          </p:nvPr>
        </p:nvGrpSpPr>
        <p:grpSpPr>
          <a:xfrm>
            <a:off x="6177053" y="5941611"/>
            <a:ext cx="7996555" cy="583565"/>
            <a:chOff x="5728743" y="5080551"/>
            <a:chExt cx="7996555" cy="583565"/>
          </a:xfrm>
        </p:grpSpPr>
        <p:sp>
          <p:nvSpPr>
            <p:cNvPr id="11" name="矩形 10"/>
            <p:cNvSpPr/>
            <p:nvPr/>
          </p:nvSpPr>
          <p:spPr>
            <a:xfrm>
              <a:off x="5879238" y="5137250"/>
              <a:ext cx="5494020" cy="508000"/>
            </a:xfrm>
            <a:prstGeom prst="rect">
              <a:avLst/>
            </a:prstGeom>
            <a:solidFill>
              <a:srgbClr val="6C2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3" name="文本框 12"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564008">
              <a:off x="5728743" y="5080551"/>
              <a:ext cx="7996555" cy="583565"/>
            </a:xfrm>
            <a:prstGeom prst="rect">
              <a:avLst/>
            </a:prstGeom>
            <a:noFill/>
          </p:spPr>
          <p:txBody>
            <a:bodyPr wrap="square" rtlCol="0">
              <a:spAutoFit/>
            </a:bodyPr>
            <a:lstStyle/>
            <a:p>
              <a:pPr algn="l" defTabSz="1218565">
                <a:defRPr/>
              </a:pPr>
              <a:r>
                <a:rPr lang="zh-CN" altLang="en-US" sz="3200" b="1" kern="0" dirty="0">
                  <a:solidFill>
                    <a:schemeClr val="bg1"/>
                  </a:solidFill>
                  <a:latin typeface="幼圆" panose="02010509060101010101" pitchFamily="49" charset="-122"/>
                  <a:ea typeface="幼圆" panose="02010509060101010101" pitchFamily="49" charset="-122"/>
                </a:rPr>
                <a:t> 浙江丽水龙泉一中</a:t>
              </a:r>
              <a:r>
                <a:rPr lang="en-US" altLang="zh-CN" sz="3200" b="1" kern="0" dirty="0">
                  <a:solidFill>
                    <a:schemeClr val="bg1"/>
                  </a:solidFill>
                  <a:latin typeface="幼圆" panose="02010509060101010101" pitchFamily="49" charset="-122"/>
                  <a:ea typeface="幼圆" panose="02010509060101010101" pitchFamily="49" charset="-122"/>
                </a:rPr>
                <a:t> </a:t>
              </a:r>
              <a:r>
                <a:rPr lang="zh-CN" altLang="en-US" sz="3200" b="1" kern="0" dirty="0">
                  <a:solidFill>
                    <a:schemeClr val="bg1"/>
                  </a:solidFill>
                  <a:latin typeface="幼圆" panose="02010509060101010101" pitchFamily="49" charset="-122"/>
                  <a:ea typeface="幼圆" panose="02010509060101010101" pitchFamily="49" charset="-122"/>
                </a:rPr>
                <a:t>兰建珍</a:t>
              </a:r>
              <a:endParaRPr lang="zh-CN" altLang="en-US" sz="3200" b="1" kern="0" dirty="0">
                <a:solidFill>
                  <a:schemeClr val="bg1"/>
                </a:solidFill>
                <a:latin typeface="幼圆" panose="02010509060101010101" pitchFamily="49" charset="-122"/>
                <a:ea typeface="幼圆" panose="02010509060101010101" pitchFamily="49" charset="-122"/>
              </a:endParaRPr>
            </a:p>
          </p:txBody>
        </p:sp>
      </p:grpSp>
      <p:pic>
        <p:nvPicPr>
          <p:cNvPr id="4" name="图片 3" descr="u=3220917731,3388173624&amp;fm=253&amp;fmt=auto&amp;app=138&amp;f=JPEG.webp"/>
          <p:cNvPicPr>
            <a:picLocks noChangeAspect="1"/>
          </p:cNvPicPr>
          <p:nvPr/>
        </p:nvPicPr>
        <p:blipFill>
          <a:blip r:embed="rId6"/>
          <a:stretch>
            <a:fillRect/>
          </a:stretch>
        </p:blipFill>
        <p:spPr>
          <a:xfrm>
            <a:off x="0" y="5391785"/>
            <a:ext cx="2342515" cy="1466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par>
                                <p:cTn id="11" presetID="2" presetClass="entr" presetSubtype="2"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fill="hold" nodeType="withEffect">
                                  <p:stCondLst>
                                    <p:cond delay="1000"/>
                                  </p:stCondLst>
                                  <p:childTnLst>
                                    <p:animRot by="-21600000">
                                      <p:cBhvr>
                                        <p:cTn id="16" dur="2000" fill="hold"/>
                                        <p:tgtEl>
                                          <p:spTgt spid="6"/>
                                        </p:tgtEl>
                                        <p:attrNameLst>
                                          <p:attrName>r</p:attrName>
                                        </p:attrNameLst>
                                      </p:cBhvr>
                                    </p:animRot>
                                  </p:childTnLst>
                                </p:cTn>
                              </p:par>
                              <p:par>
                                <p:cTn id="17" presetID="52" presetClass="entr" presetSubtype="0" fill="hold" grpId="0" nodeType="with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par>
                                <p:cTn id="22" presetID="16" presetClass="entr" presetSubtype="37"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Vertical)">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71755" y="5325110"/>
            <a:ext cx="11978640" cy="1386205"/>
          </a:xfrm>
          <a:prstGeom prst="rect">
            <a:avLst/>
          </a:prstGeom>
          <a:solidFill>
            <a:schemeClr val="accent4">
              <a:lumMod val="20000"/>
              <a:lumOff val="80000"/>
            </a:schemeClr>
          </a:solidFill>
        </p:spPr>
        <p:txBody>
          <a:bodyPr wrap="square" rtlCol="0">
            <a:noAutofit/>
          </a:bodyPr>
          <a:p>
            <a:endParaRPr lang="zh-CN" altLang="en-US"/>
          </a:p>
        </p:txBody>
      </p:sp>
      <p:sp>
        <p:nvSpPr>
          <p:cNvPr id="14" name="文本框 13"/>
          <p:cNvSpPr txBox="1"/>
          <p:nvPr>
            <p:custDataLst>
              <p:tags r:id="rId1"/>
            </p:custDataLst>
          </p:nvPr>
        </p:nvSpPr>
        <p:spPr>
          <a:xfrm>
            <a:off x="71120" y="3904615"/>
            <a:ext cx="11980545" cy="1416050"/>
          </a:xfrm>
          <a:prstGeom prst="rect">
            <a:avLst/>
          </a:prstGeom>
          <a:solidFill>
            <a:schemeClr val="accent6">
              <a:lumMod val="20000"/>
              <a:lumOff val="80000"/>
            </a:schemeClr>
          </a:solidFill>
        </p:spPr>
        <p:txBody>
          <a:bodyPr wrap="square" rtlCol="0">
            <a:noAutofit/>
          </a:bodyPr>
          <a:p>
            <a:endParaRPr lang="zh-CN" altLang="en-US"/>
          </a:p>
        </p:txBody>
      </p:sp>
      <p:sp>
        <p:nvSpPr>
          <p:cNvPr id="13" name="文本框 12"/>
          <p:cNvSpPr txBox="1"/>
          <p:nvPr/>
        </p:nvSpPr>
        <p:spPr>
          <a:xfrm>
            <a:off x="71755" y="2435225"/>
            <a:ext cx="11981180" cy="1469390"/>
          </a:xfrm>
          <a:prstGeom prst="rect">
            <a:avLst/>
          </a:prstGeom>
          <a:solidFill>
            <a:schemeClr val="accent2">
              <a:lumMod val="60000"/>
              <a:lumOff val="40000"/>
            </a:schemeClr>
          </a:solidFill>
        </p:spPr>
        <p:txBody>
          <a:bodyPr wrap="square" rtlCol="0">
            <a:noAutofit/>
          </a:bodyPr>
          <a:p>
            <a:endParaRPr lang="zh-CN" altLang="en-US"/>
          </a:p>
        </p:txBody>
      </p:sp>
      <p:sp>
        <p:nvSpPr>
          <p:cNvPr id="11" name="文本框 10"/>
          <p:cNvSpPr txBox="1"/>
          <p:nvPr/>
        </p:nvSpPr>
        <p:spPr>
          <a:xfrm>
            <a:off x="71755" y="843915"/>
            <a:ext cx="11980545" cy="1652270"/>
          </a:xfrm>
          <a:prstGeom prst="rect">
            <a:avLst/>
          </a:prstGeom>
          <a:solidFill>
            <a:schemeClr val="accent1">
              <a:lumMod val="20000"/>
              <a:lumOff val="80000"/>
            </a:schemeClr>
          </a:solidFill>
        </p:spPr>
        <p:txBody>
          <a:bodyPr wrap="square" rtlCol="0">
            <a:noAutofit/>
          </a:bodyPr>
          <a:p>
            <a:endParaRPr lang="zh-CN" altLang="en-US"/>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81799"/>
          <a:stretch>
            <a:fillRect/>
          </a:stretch>
        </p:blipFill>
        <p:spPr>
          <a:xfrm>
            <a:off x="0" y="0"/>
            <a:ext cx="12192000" cy="588010"/>
          </a:xfrm>
          <a:prstGeom prst="rect">
            <a:avLst/>
          </a:prstGeom>
        </p:spPr>
      </p:pic>
      <p:sp>
        <p:nvSpPr>
          <p:cNvPr id="4" name="文本框 3"/>
          <p:cNvSpPr txBox="1"/>
          <p:nvPr/>
        </p:nvSpPr>
        <p:spPr>
          <a:xfrm>
            <a:off x="-20955" y="90805"/>
            <a:ext cx="5387975"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StepⅠ</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Analyse</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分析前文，总结大意</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67020" y="75565"/>
            <a:ext cx="6823710" cy="460375"/>
          </a:xfrm>
          <a:prstGeom prst="rect">
            <a:avLst/>
          </a:prstGeom>
          <a:solidFill>
            <a:schemeClr val="accent1">
              <a:lumMod val="40000"/>
              <a:lumOff val="60000"/>
            </a:schemeClr>
          </a:solidFill>
          <a:ln>
            <a:solidFill>
              <a:schemeClr val="accent5">
                <a:lumMod val="60000"/>
                <a:lumOff val="40000"/>
              </a:schemeClr>
            </a:solidFill>
          </a:ln>
        </p:spPr>
        <p:txBody>
          <a:bodyPr wrap="square" rtlCol="0">
            <a:spAutoFit/>
          </a:bodyPr>
          <a:p>
            <a:r>
              <a:rPr lang="en-US" altLang="zh-CN" sz="2400" b="1">
                <a:solidFill>
                  <a:schemeClr val="tx1"/>
                </a:solidFill>
                <a:highlight>
                  <a:srgbClr val="00FFFF"/>
                </a:highlight>
                <a:latin typeface="Times New Roman" panose="02020603050405020304" pitchFamily="18" charset="0"/>
                <a:cs typeface="Times New Roman" panose="02020603050405020304" pitchFamily="18" charset="0"/>
              </a:rPr>
              <a:t>1.</a:t>
            </a:r>
            <a:r>
              <a:rPr lang="en-US" altLang="zh-CN" sz="2400" b="1">
                <a:solidFill>
                  <a:srgbClr val="C00000"/>
                </a:solidFill>
                <a:highlight>
                  <a:srgbClr val="00FFFF"/>
                </a:highlight>
                <a:latin typeface="Times New Roman" panose="02020603050405020304" pitchFamily="18" charset="0"/>
                <a:cs typeface="Times New Roman" panose="02020603050405020304" pitchFamily="18" charset="0"/>
              </a:rPr>
              <a:t> 5W</a:t>
            </a:r>
            <a:r>
              <a:rPr lang="en-US" altLang="zh-CN" sz="2400" b="1">
                <a:highlight>
                  <a:srgbClr val="00FFFF"/>
                </a:highlight>
                <a:latin typeface="Times New Roman" panose="02020603050405020304" pitchFamily="18" charset="0"/>
                <a:cs typeface="Times New Roman" panose="02020603050405020304" pitchFamily="18" charset="0"/>
              </a:rPr>
              <a:t> (who, when, where, what, why)</a:t>
            </a:r>
            <a:r>
              <a:rPr lang="zh-CN" altLang="en-US" sz="2400" b="1">
                <a:highlight>
                  <a:srgbClr val="00FFFF"/>
                </a:highlight>
                <a:latin typeface="Times New Roman" panose="02020603050405020304" pitchFamily="18" charset="0"/>
                <a:cs typeface="Times New Roman" panose="02020603050405020304" pitchFamily="18" charset="0"/>
              </a:rPr>
              <a:t>＋</a:t>
            </a:r>
            <a:r>
              <a:rPr lang="en-US" altLang="zh-CN" sz="2400" b="1">
                <a:solidFill>
                  <a:srgbClr val="C00000"/>
                </a:solidFill>
                <a:highlight>
                  <a:srgbClr val="00FFFF"/>
                </a:highlight>
                <a:latin typeface="Times New Roman" panose="02020603050405020304" pitchFamily="18" charset="0"/>
                <a:cs typeface="Times New Roman" panose="02020603050405020304" pitchFamily="18" charset="0"/>
              </a:rPr>
              <a:t>1H</a:t>
            </a:r>
            <a:r>
              <a:rPr lang="en-US" altLang="zh-CN" sz="2400" b="1">
                <a:highlight>
                  <a:srgbClr val="00FFFF"/>
                </a:highlight>
                <a:latin typeface="Times New Roman" panose="02020603050405020304" pitchFamily="18" charset="0"/>
                <a:cs typeface="Times New Roman" panose="02020603050405020304" pitchFamily="18" charset="0"/>
              </a:rPr>
              <a:t> (how)</a:t>
            </a:r>
            <a:endParaRPr lang="en-US" altLang="zh-CN" sz="2400" b="1">
              <a:highlight>
                <a:srgbClr val="00FFFF"/>
              </a:highlight>
              <a:latin typeface="Times New Roman" panose="02020603050405020304" pitchFamily="18" charset="0"/>
              <a:cs typeface="Times New Roman" panose="02020603050405020304" pitchFamily="18" charset="0"/>
            </a:endParaRPr>
          </a:p>
        </p:txBody>
      </p:sp>
      <p:sp>
        <p:nvSpPr>
          <p:cNvPr id="22" name="文本框 21"/>
          <p:cNvSpPr txBox="1"/>
          <p:nvPr/>
        </p:nvSpPr>
        <p:spPr>
          <a:xfrm>
            <a:off x="71755" y="551180"/>
            <a:ext cx="12120245" cy="6179185"/>
          </a:xfrm>
          <a:prstGeom prst="rect">
            <a:avLst/>
          </a:prstGeom>
          <a:noFill/>
        </p:spPr>
        <p:txBody>
          <a:bodyPr wrap="square" rtlCol="0">
            <a:noAutofit/>
          </a:bodyPr>
          <a:p>
            <a:r>
              <a:rPr lang="zh-CN" altLang="en-US">
                <a:latin typeface="Times New Roman" panose="02020603050405020304" pitchFamily="18" charset="0"/>
                <a:cs typeface="Times New Roman" panose="02020603050405020304" pitchFamily="18" charset="0"/>
              </a:rPr>
              <a:t>阅读下面材料，根据其内容和所给段落开头语续写两段，使之构成一篇完整的短文。</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1  </a:t>
            </a:r>
            <a:r>
              <a:rPr lang="zh-CN" altLang="en-US">
                <a:latin typeface="Times New Roman" panose="02020603050405020304" pitchFamily="18" charset="0"/>
                <a:cs typeface="Times New Roman" panose="02020603050405020304" pitchFamily="18" charset="0"/>
              </a:rPr>
              <a:t>The Christmas holidays were fast approaching, and we had ordered many gifts online. So, when the doorbell rang, I was sure some of the packages had arrived. I ran to the door and swung it open, but no one was there. I sensed something and looked down, only to find a beautiful calico kitten (杂色猫) sitting there, looking up at me with big, intelligent eyes. There was no way that she could have rung the doorbell by herself, was there?</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2  </a:t>
            </a:r>
            <a:r>
              <a:rPr lang="zh-CN" altLang="en-US">
                <a:latin typeface="Times New Roman" panose="02020603050405020304" pitchFamily="18" charset="0"/>
                <a:cs typeface="Times New Roman" panose="02020603050405020304" pitchFamily="18" charset="0"/>
              </a:rPr>
              <a:t>We figured that someone had found the kitten somewhere and left her there, and then rang the doorbell and ran away. They accurately guessed we would welcome an additional family member and take care of her. </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3   </a:t>
            </a:r>
            <a:r>
              <a:rPr lang="zh-CN" altLang="en-US">
                <a:latin typeface="Times New Roman" panose="02020603050405020304" pitchFamily="18" charset="0"/>
                <a:cs typeface="Times New Roman" panose="02020603050405020304" pitchFamily="18" charset="0"/>
              </a:rPr>
              <a:t>My husband called her our little angel, so we named her accordingly. She had a calm aura (气质) about her as she walked straight into our home and hearts, fitting in perfectly. It seemed as if she was always meant to be in this big house with us. She was an old soul and turned out to be the perfect companion. Always by my side, she was more like a puppy than a kitten. Wise beyond her years, she enjoyed wandering through the tunnels and mysterious rooms as much as I did, but with much less fear. Angelica the calico was courageous. </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4   </a:t>
            </a:r>
            <a:r>
              <a:rPr lang="zh-CN" altLang="en-US">
                <a:latin typeface="Times New Roman" panose="02020603050405020304" pitchFamily="18" charset="0"/>
                <a:cs typeface="Times New Roman" panose="02020603050405020304" pitchFamily="18" charset="0"/>
              </a:rPr>
              <a:t>So, I took a page from her book and decided to be brave, too. There was an underground stone cellar (地窖) I had been eager to explore. The only way in was down a rickety (摇晃的) ladder to its murky(阴暗的，难以理解的) depths. I guessed it was an old root cellar, probably twelve feet deep. </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5  </a:t>
            </a:r>
            <a:r>
              <a:rPr lang="zh-CN" altLang="en-US">
                <a:latin typeface="Times New Roman" panose="02020603050405020304" pitchFamily="18" charset="0"/>
                <a:cs typeface="Times New Roman" panose="02020603050405020304" pitchFamily="18" charset="0"/>
              </a:rPr>
              <a:t>I had promised my husband that I wouldn</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t explore dangerous areas unless he or someone else was around. Though I knew I was stretching it, I figured that Angelica would count as my companion. I was ready to explore this cellar, and so was she.</a:t>
            </a:r>
            <a:endParaRPr lang="zh-CN" altLang="en-US">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      6  </a:t>
            </a:r>
            <a:r>
              <a:rPr lang="zh-CN" altLang="en-US">
                <a:latin typeface="Times New Roman" panose="02020603050405020304" pitchFamily="18" charset="0"/>
                <a:cs typeface="Times New Roman" panose="02020603050405020304" pitchFamily="18" charset="0"/>
              </a:rPr>
              <a:t>I equipped myself with a good flashlight and warm clothes, and carefully started down the rickety ladder while Angelica was looking down at me from above. Faint crack and sudden crash were what I could remember.</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注意：1. 续写词数应为 150 个左右；</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2. 请按如下格式在答题卡的相应位置作答。</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I woke up with pieces of the rotting, broken ladder lying around me on the stone cellar flo</a:t>
            </a:r>
            <a:r>
              <a:rPr lang="en-US" altLang="zh-CN">
                <a:latin typeface="Times New Roman" panose="02020603050405020304" pitchFamily="18" charset="0"/>
                <a:cs typeface="Times New Roman" panose="02020603050405020304" pitchFamily="18" charset="0"/>
              </a:rPr>
              <a:t>or. </a:t>
            </a:r>
            <a:r>
              <a:rPr lang="zh-CN" altLang="en-US">
                <a:latin typeface="Times New Roman" panose="02020603050405020304" pitchFamily="18" charset="0"/>
                <a:cs typeface="Times New Roman" panose="02020603050405020304" pitchFamily="18" charset="0"/>
                <a:sym typeface="+mn-ea"/>
              </a:rPr>
              <a:t>____________________________</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rPr>
              <a:t>It seemed my companion, Angelica, was my last hope. ________________________________</a:t>
            </a:r>
            <a:r>
              <a:rPr lang="zh-CN" altLang="en-US">
                <a:latin typeface="Times New Roman" panose="02020603050405020304" pitchFamily="18" charset="0"/>
                <a:cs typeface="Times New Roman" panose="02020603050405020304" pitchFamily="18" charset="0"/>
                <a:sym typeface="+mn-ea"/>
              </a:rPr>
              <a:t>___________________________</a:t>
            </a:r>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p:txBody>
      </p:sp>
      <p:sp>
        <p:nvSpPr>
          <p:cNvPr id="12" name="椭圆 11"/>
          <p:cNvSpPr/>
          <p:nvPr>
            <p:custDataLst>
              <p:tags r:id="rId3"/>
            </p:custDataLst>
          </p:nvPr>
        </p:nvSpPr>
        <p:spPr>
          <a:xfrm>
            <a:off x="662940" y="2451100"/>
            <a:ext cx="1312545" cy="414655"/>
          </a:xfrm>
          <a:prstGeom prst="ellipse">
            <a:avLst/>
          </a:prstGeom>
          <a:noFill/>
          <a:ln w="571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custDataLst>
              <p:tags r:id="rId4"/>
            </p:custDataLst>
          </p:nvPr>
        </p:nvSpPr>
        <p:spPr>
          <a:xfrm>
            <a:off x="1904365" y="1373505"/>
            <a:ext cx="3119120" cy="419100"/>
          </a:xfrm>
          <a:prstGeom prst="ellipse">
            <a:avLst/>
          </a:prstGeom>
          <a:noFill/>
          <a:ln w="6032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custDataLst>
              <p:tags r:id="rId5"/>
            </p:custDataLst>
          </p:nvPr>
        </p:nvSpPr>
        <p:spPr>
          <a:xfrm>
            <a:off x="8927465" y="1115060"/>
            <a:ext cx="429260" cy="356235"/>
          </a:xfrm>
          <a:prstGeom prst="ellipse">
            <a:avLst/>
          </a:prstGeom>
          <a:noFill/>
          <a:ln w="635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flipV="1">
            <a:off x="767715" y="1140460"/>
            <a:ext cx="2216785" cy="10795"/>
          </a:xfrm>
          <a:prstGeom prst="line">
            <a:avLst/>
          </a:prstGeom>
          <a:ln w="5080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custDataLst>
              <p:tags r:id="rId6"/>
            </p:custDataLst>
          </p:nvPr>
        </p:nvCxnSpPr>
        <p:spPr>
          <a:xfrm flipV="1">
            <a:off x="7294245" y="4147185"/>
            <a:ext cx="3253105" cy="5715"/>
          </a:xfrm>
          <a:prstGeom prst="line">
            <a:avLst/>
          </a:prstGeom>
          <a:ln w="50800" cap="rnd">
            <a:solidFill>
              <a:schemeClr val="accent1"/>
            </a:solidFill>
            <a:prstDash val="sysDash"/>
            <a:round/>
          </a:ln>
        </p:spPr>
        <p:style>
          <a:lnRef idx="0">
            <a:srgbClr val="FFFFFF"/>
          </a:lnRef>
          <a:fillRef idx="0">
            <a:srgbClr val="FFFFFF"/>
          </a:fillRef>
          <a:effectRef idx="0">
            <a:srgbClr val="FFFFFF"/>
          </a:effectRef>
          <a:fontRef idx="minor">
            <a:schemeClr val="tx1"/>
          </a:fontRef>
        </p:style>
      </p:cxnSp>
      <p:cxnSp>
        <p:nvCxnSpPr>
          <p:cNvPr id="9" name="直接连接符 8"/>
          <p:cNvCxnSpPr/>
          <p:nvPr>
            <p:custDataLst>
              <p:tags r:id="rId7"/>
            </p:custDataLst>
          </p:nvPr>
        </p:nvCxnSpPr>
        <p:spPr>
          <a:xfrm>
            <a:off x="724535" y="5514340"/>
            <a:ext cx="11028680" cy="4445"/>
          </a:xfrm>
          <a:prstGeom prst="line">
            <a:avLst/>
          </a:prstGeom>
          <a:ln w="50800" cap="rnd">
            <a:solidFill>
              <a:schemeClr val="accent1"/>
            </a:solidFill>
            <a:prstDash val="lgDashDotDot"/>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custDataLst>
              <p:tags r:id="rId8"/>
            </p:custDataLst>
          </p:nvPr>
        </p:nvCxnSpPr>
        <p:spPr>
          <a:xfrm flipV="1">
            <a:off x="193040" y="5803900"/>
            <a:ext cx="8816340" cy="34925"/>
          </a:xfrm>
          <a:prstGeom prst="line">
            <a:avLst/>
          </a:prstGeom>
          <a:ln w="50800" cap="rnd">
            <a:solidFill>
              <a:schemeClr val="accent1"/>
            </a:solidFill>
            <a:prstDash val="lgDashDotDot"/>
            <a:round/>
          </a:ln>
        </p:spPr>
        <p:style>
          <a:lnRef idx="0">
            <a:srgbClr val="FFFFFF"/>
          </a:lnRef>
          <a:fillRef idx="0">
            <a:srgbClr val="FFFFFF"/>
          </a:fillRef>
          <a:effectRef idx="0">
            <a:srgbClr val="FFFFFF"/>
          </a:effectRef>
          <a:fontRef idx="minor">
            <a:schemeClr val="tx1"/>
          </a:fontRef>
        </p:style>
      </p:cxnSp>
      <p:sp>
        <p:nvSpPr>
          <p:cNvPr id="15" name="文本框 14"/>
          <p:cNvSpPr txBox="1"/>
          <p:nvPr/>
        </p:nvSpPr>
        <p:spPr>
          <a:xfrm>
            <a:off x="1188085" y="1703705"/>
            <a:ext cx="9547860" cy="521970"/>
          </a:xfrm>
          <a:prstGeom prst="rect">
            <a:avLst/>
          </a:prstGeom>
          <a:solidFill>
            <a:schemeClr val="bg1"/>
          </a:solidFill>
        </p:spPr>
        <p:txBody>
          <a:bodyPr wrap="square" rtlCol="0">
            <a:spAutoFit/>
          </a:bodyPr>
          <a:p>
            <a:r>
              <a:rPr lang="en-US" altLang="zh-CN" sz="2800">
                <a:latin typeface="Times New Roman" panose="02020603050405020304" pitchFamily="18" charset="0"/>
                <a:cs typeface="Times New Roman" panose="02020603050405020304" pitchFamily="18" charset="0"/>
              </a:rPr>
              <a:t>Setting: </a:t>
            </a:r>
            <a:r>
              <a:rPr lang="en-US" altLang="zh-CN" sz="2800" b="1">
                <a:solidFill>
                  <a:srgbClr val="FF0000"/>
                </a:solidFill>
                <a:latin typeface="Times New Roman" panose="02020603050405020304" pitchFamily="18" charset="0"/>
                <a:cs typeface="Times New Roman" panose="02020603050405020304" pitchFamily="18" charset="0"/>
              </a:rPr>
              <a:t>how </a:t>
            </a:r>
            <a:r>
              <a:rPr lang="en-US" altLang="zh-CN" sz="2800">
                <a:latin typeface="Times New Roman" panose="02020603050405020304" pitchFamily="18" charset="0"/>
                <a:cs typeface="Times New Roman" panose="02020603050405020304" pitchFamily="18" charset="0"/>
              </a:rPr>
              <a:t>the calico kitten became </a:t>
            </a:r>
            <a:r>
              <a:rPr lang="en-US" altLang="zh-CN" sz="2800" b="1">
                <a:solidFill>
                  <a:srgbClr val="FF0000"/>
                </a:solidFill>
                <a:latin typeface="Times New Roman" panose="02020603050405020304" pitchFamily="18" charset="0"/>
                <a:cs typeface="Times New Roman" panose="02020603050405020304" pitchFamily="18" charset="0"/>
              </a:rPr>
              <a:t>a member of my family</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custDataLst>
              <p:tags r:id="rId9"/>
            </p:custDataLst>
          </p:nvPr>
        </p:nvSpPr>
        <p:spPr>
          <a:xfrm>
            <a:off x="4405630" y="2607310"/>
            <a:ext cx="7880985" cy="521970"/>
          </a:xfrm>
          <a:prstGeom prst="rect">
            <a:avLst/>
          </a:prstGeom>
          <a:solidFill>
            <a:schemeClr val="bg1"/>
          </a:solid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Angelica </a:t>
            </a:r>
            <a:r>
              <a:rPr lang="en-US" altLang="zh-CN" sz="2800">
                <a:latin typeface="Times New Roman" panose="02020603050405020304" pitchFamily="18" charset="0"/>
                <a:cs typeface="Times New Roman" panose="02020603050405020304" pitchFamily="18" charset="0"/>
              </a:rPr>
              <a:t>was </a:t>
            </a:r>
            <a:r>
              <a:rPr lang="en-US" altLang="zh-CN" sz="2800" u="sng">
                <a:latin typeface="Times New Roman" panose="02020603050405020304" pitchFamily="18" charset="0"/>
                <a:cs typeface="Times New Roman" panose="02020603050405020304" pitchFamily="18" charset="0"/>
              </a:rPr>
              <a:t>                                                          .</a:t>
            </a:r>
            <a:endParaRPr lang="en-US" altLang="zh-CN" sz="2800" u="sng">
              <a:latin typeface="Times New Roman" panose="02020603050405020304" pitchFamily="18" charset="0"/>
              <a:cs typeface="Times New Roman" panose="02020603050405020304" pitchFamily="18" charset="0"/>
            </a:endParaRPr>
          </a:p>
        </p:txBody>
      </p:sp>
      <p:sp>
        <p:nvSpPr>
          <p:cNvPr id="17" name="文本框 16"/>
          <p:cNvSpPr txBox="1"/>
          <p:nvPr>
            <p:custDataLst>
              <p:tags r:id="rId10"/>
            </p:custDataLst>
          </p:nvPr>
        </p:nvSpPr>
        <p:spPr>
          <a:xfrm>
            <a:off x="3642995" y="4502785"/>
            <a:ext cx="8408035" cy="461010"/>
          </a:xfrm>
          <a:prstGeom prst="rect">
            <a:avLst/>
          </a:prstGeom>
          <a:solidFill>
            <a:schemeClr val="bg1"/>
          </a:solidFill>
        </p:spPr>
        <p:txBody>
          <a:bodyPr wrap="square" rtlCol="0">
            <a:noAutofit/>
          </a:bodyPr>
          <a:p>
            <a:r>
              <a:rPr lang="en-US" altLang="zh-CN" sz="2800" b="1">
                <a:solidFill>
                  <a:srgbClr val="FF0000"/>
                </a:solidFill>
                <a:latin typeface="Times New Roman" panose="02020603050405020304" pitchFamily="18" charset="0"/>
                <a:cs typeface="Times New Roman" panose="02020603050405020304" pitchFamily="18" charset="0"/>
              </a:rPr>
              <a:t>“I”</a:t>
            </a:r>
            <a:r>
              <a:rPr lang="en-US" altLang="zh-CN" sz="2800">
                <a:solidFill>
                  <a:srgbClr val="FF0000"/>
                </a:solidFill>
                <a:latin typeface="Times New Roman" panose="02020603050405020304" pitchFamily="18" charset="0"/>
                <a:cs typeface="Times New Roman" panose="02020603050405020304" pitchFamily="18" charset="0"/>
              </a:rPr>
              <a:t>:</a:t>
            </a:r>
            <a:r>
              <a:rPr lang="en-US" altLang="zh-CN" sz="2800" u="sng">
                <a:solidFill>
                  <a:srgbClr val="FF0000"/>
                </a:solidFill>
                <a:latin typeface="Times New Roman" panose="02020603050405020304" pitchFamily="18" charset="0"/>
                <a:cs typeface="Times New Roman" panose="02020603050405020304" pitchFamily="18" charset="0"/>
              </a:rPr>
              <a:t> </a:t>
            </a:r>
            <a:r>
              <a:rPr lang="en-US" altLang="zh-CN" sz="2800" b="1" u="sng">
                <a:solidFill>
                  <a:srgbClr val="FF0000"/>
                </a:solidFill>
                <a:latin typeface="Times New Roman" panose="02020603050405020304" pitchFamily="18" charset="0"/>
                <a:cs typeface="Times New Roman" panose="02020603050405020304" pitchFamily="18" charset="0"/>
              </a:rPr>
              <a:t>curious; decided to be brave</a:t>
            </a:r>
            <a:r>
              <a:rPr lang="en-US" altLang="zh-CN" sz="2800" u="sng">
                <a:latin typeface="Times New Roman" panose="02020603050405020304" pitchFamily="18" charset="0"/>
                <a:cs typeface="Times New Roman" panose="02020603050405020304" pitchFamily="18" charset="0"/>
              </a:rPr>
              <a:t> and  ready to try...</a:t>
            </a:r>
            <a:endParaRPr lang="en-US" altLang="zh-CN" sz="2800" u="sng">
              <a:latin typeface="Times New Roman" panose="02020603050405020304" pitchFamily="18" charset="0"/>
              <a:cs typeface="Times New Roman" panose="02020603050405020304" pitchFamily="18" charset="0"/>
            </a:endParaRPr>
          </a:p>
        </p:txBody>
      </p:sp>
      <p:sp>
        <p:nvSpPr>
          <p:cNvPr id="18" name="文本框 17"/>
          <p:cNvSpPr txBox="1"/>
          <p:nvPr/>
        </p:nvSpPr>
        <p:spPr>
          <a:xfrm>
            <a:off x="9902190" y="5310505"/>
            <a:ext cx="2017395" cy="583565"/>
          </a:xfrm>
          <a:prstGeom prst="rect">
            <a:avLst/>
          </a:prstGeom>
          <a:solidFill>
            <a:schemeClr val="accent1">
              <a:lumMod val="40000"/>
              <a:lumOff val="60000"/>
            </a:schemeClr>
          </a:solidFill>
        </p:spPr>
        <p:txBody>
          <a:bodyPr wrap="square" rtlCol="0">
            <a:spAutoFit/>
          </a:bodyPr>
          <a:p>
            <a:r>
              <a:rPr lang="en-US" altLang="zh-CN" sz="3200" b="1"/>
              <a:t>2.problem</a:t>
            </a:r>
            <a:endParaRPr lang="en-US" altLang="zh-CN" sz="3200" b="1"/>
          </a:p>
        </p:txBody>
      </p:sp>
      <p:sp>
        <p:nvSpPr>
          <p:cNvPr id="19" name="文本框 18"/>
          <p:cNvSpPr txBox="1"/>
          <p:nvPr/>
        </p:nvSpPr>
        <p:spPr>
          <a:xfrm>
            <a:off x="9876155" y="6230620"/>
            <a:ext cx="2209165" cy="583565"/>
          </a:xfrm>
          <a:prstGeom prst="rect">
            <a:avLst/>
          </a:prstGeom>
          <a:solidFill>
            <a:schemeClr val="accent1">
              <a:lumMod val="40000"/>
              <a:lumOff val="60000"/>
            </a:schemeClr>
          </a:solidFill>
        </p:spPr>
        <p:txBody>
          <a:bodyPr wrap="square" rtlCol="0">
            <a:spAutoFit/>
          </a:bodyPr>
          <a:p>
            <a:r>
              <a:rPr lang="en-US" altLang="zh-CN" sz="3200" b="1"/>
              <a:t>3.solution?</a:t>
            </a:r>
            <a:endParaRPr lang="en-US" altLang="zh-CN" sz="3200" b="1"/>
          </a:p>
        </p:txBody>
      </p:sp>
      <p:sp>
        <p:nvSpPr>
          <p:cNvPr id="20" name="下箭头 19"/>
          <p:cNvSpPr/>
          <p:nvPr/>
        </p:nvSpPr>
        <p:spPr>
          <a:xfrm>
            <a:off x="10801350" y="5803900"/>
            <a:ext cx="335915" cy="5276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11"/>
            </p:custDataLst>
          </p:nvPr>
        </p:nvSpPr>
        <p:spPr>
          <a:xfrm>
            <a:off x="347980" y="3573145"/>
            <a:ext cx="7044055" cy="583565"/>
          </a:xfrm>
          <a:prstGeom prst="rect">
            <a:avLst/>
          </a:prstGeom>
          <a:solidFill>
            <a:schemeClr val="accent1">
              <a:lumMod val="40000"/>
              <a:lumOff val="60000"/>
            </a:schemeClr>
          </a:solidFill>
        </p:spPr>
        <p:txBody>
          <a:bodyPr wrap="square" rtlCol="0">
            <a:spAutoFit/>
          </a:bodyPr>
          <a:p>
            <a:r>
              <a:rPr lang="en-US" altLang="zh-CN" sz="3200" b="1"/>
              <a:t>4. main character(s)          characteristics</a:t>
            </a:r>
            <a:endParaRPr lang="en-US" altLang="zh-CN" sz="3200" b="1"/>
          </a:p>
        </p:txBody>
      </p:sp>
      <p:sp>
        <p:nvSpPr>
          <p:cNvPr id="23" name="文本框 22"/>
          <p:cNvSpPr txBox="1"/>
          <p:nvPr>
            <p:custDataLst>
              <p:tags r:id="rId12"/>
            </p:custDataLst>
          </p:nvPr>
        </p:nvSpPr>
        <p:spPr>
          <a:xfrm>
            <a:off x="6074410" y="6069330"/>
            <a:ext cx="3100070" cy="583565"/>
          </a:xfrm>
          <a:prstGeom prst="rect">
            <a:avLst/>
          </a:prstGeom>
          <a:solidFill>
            <a:schemeClr val="accent1">
              <a:lumMod val="40000"/>
              <a:lumOff val="60000"/>
            </a:schemeClr>
          </a:solidFill>
        </p:spPr>
        <p:txBody>
          <a:bodyPr wrap="square" rtlCol="0">
            <a:spAutoFit/>
          </a:bodyPr>
          <a:p>
            <a:r>
              <a:rPr lang="en-US" altLang="zh-CN" sz="3200" b="1"/>
              <a:t>5. theme </a:t>
            </a:r>
            <a:endParaRPr lang="en-US" altLang="zh-CN" sz="3200" b="1"/>
          </a:p>
        </p:txBody>
      </p:sp>
      <p:sp>
        <p:nvSpPr>
          <p:cNvPr id="24" name="右箭头 23"/>
          <p:cNvSpPr/>
          <p:nvPr/>
        </p:nvSpPr>
        <p:spPr>
          <a:xfrm>
            <a:off x="3856990" y="3695700"/>
            <a:ext cx="583565" cy="39243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5" name="直接箭头连接符 24"/>
          <p:cNvCxnSpPr/>
          <p:nvPr/>
        </p:nvCxnSpPr>
        <p:spPr>
          <a:xfrm flipH="1">
            <a:off x="3269615" y="3034030"/>
            <a:ext cx="1481455" cy="542290"/>
          </a:xfrm>
          <a:prstGeom prst="straightConnector1">
            <a:avLst/>
          </a:prstGeom>
          <a:ln w="69850">
            <a:tailEnd type="arrow"/>
          </a:ln>
        </p:spPr>
        <p:style>
          <a:lnRef idx="2">
            <a:schemeClr val="accent1"/>
          </a:lnRef>
          <a:fillRef idx="0">
            <a:srgbClr val="FFFFFF"/>
          </a:fillRef>
          <a:effectRef idx="0">
            <a:srgbClr val="FFFFFF"/>
          </a:effectRef>
          <a:fontRef idx="minor">
            <a:schemeClr val="tx1"/>
          </a:fontRef>
        </p:style>
      </p:cxnSp>
      <p:cxnSp>
        <p:nvCxnSpPr>
          <p:cNvPr id="26" name="直接箭头连接符 25"/>
          <p:cNvCxnSpPr/>
          <p:nvPr/>
        </p:nvCxnSpPr>
        <p:spPr>
          <a:xfrm flipH="1" flipV="1">
            <a:off x="3249930" y="4171950"/>
            <a:ext cx="1731645" cy="508000"/>
          </a:xfrm>
          <a:prstGeom prst="straightConnector1">
            <a:avLst/>
          </a:prstGeom>
          <a:ln w="69850">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nvCxnSpPr>
        <p:spPr>
          <a:xfrm flipH="1" flipV="1">
            <a:off x="5113655" y="3312795"/>
            <a:ext cx="1986280" cy="2930525"/>
          </a:xfrm>
          <a:prstGeom prst="straightConnector1">
            <a:avLst/>
          </a:prstGeom>
          <a:ln w="3492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0" name="直接箭头连接符 29"/>
          <p:cNvCxnSpPr/>
          <p:nvPr/>
        </p:nvCxnSpPr>
        <p:spPr>
          <a:xfrm flipV="1">
            <a:off x="7110730" y="1107440"/>
            <a:ext cx="537845" cy="5135880"/>
          </a:xfrm>
          <a:prstGeom prst="straightConnector1">
            <a:avLst/>
          </a:prstGeom>
          <a:ln w="3492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1" name="文本框 30"/>
          <p:cNvSpPr txBox="1"/>
          <p:nvPr>
            <p:custDataLst>
              <p:tags r:id="rId13"/>
            </p:custDataLst>
          </p:nvPr>
        </p:nvSpPr>
        <p:spPr>
          <a:xfrm>
            <a:off x="7687945" y="6069330"/>
            <a:ext cx="1523365" cy="583565"/>
          </a:xfrm>
          <a:prstGeom prst="rect">
            <a:avLst/>
          </a:prstGeom>
          <a:solidFill>
            <a:schemeClr val="accent1">
              <a:lumMod val="40000"/>
              <a:lumOff val="60000"/>
            </a:schemeClr>
          </a:solidFill>
        </p:spPr>
        <p:txBody>
          <a:bodyPr wrap="square" rtlCol="0">
            <a:spAutoFit/>
          </a:bodyPr>
          <a:p>
            <a:r>
              <a:rPr lang="en-US" altLang="zh-CN" sz="3200" b="1">
                <a:solidFill>
                  <a:schemeClr val="tx1"/>
                </a:solidFill>
              </a:rPr>
              <a:t>(echo)</a:t>
            </a:r>
            <a:endParaRPr lang="en-US" altLang="zh-CN" sz="3200" b="1">
              <a:solidFill>
                <a:schemeClr val="tx1"/>
              </a:solidFill>
            </a:endParaRPr>
          </a:p>
        </p:txBody>
      </p:sp>
      <p:cxnSp>
        <p:nvCxnSpPr>
          <p:cNvPr id="28" name="直接箭头连接符 27"/>
          <p:cNvCxnSpPr/>
          <p:nvPr/>
        </p:nvCxnSpPr>
        <p:spPr>
          <a:xfrm flipH="1" flipV="1">
            <a:off x="3971925" y="2808605"/>
            <a:ext cx="3072765" cy="3368675"/>
          </a:xfrm>
          <a:prstGeom prst="straightConnector1">
            <a:avLst/>
          </a:prstGeom>
          <a:ln w="3492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4"/>
            </p:custDataLst>
          </p:nvPr>
        </p:nvCxnSpPr>
        <p:spPr>
          <a:xfrm>
            <a:off x="1187450" y="3078480"/>
            <a:ext cx="1086485" cy="8890"/>
          </a:xfrm>
          <a:prstGeom prst="line">
            <a:avLst/>
          </a:prstGeom>
          <a:ln w="50800" cap="rnd">
            <a:solidFill>
              <a:schemeClr val="accent1"/>
            </a:solidFill>
            <a:prstDash val="sysDash"/>
            <a:round/>
          </a:ln>
        </p:spPr>
        <p:style>
          <a:lnRef idx="0">
            <a:srgbClr val="FFFFFF"/>
          </a:lnRef>
          <a:fillRef idx="0">
            <a:srgbClr val="FFFFFF"/>
          </a:fillRef>
          <a:effectRef idx="0">
            <a:srgbClr val="FFFFFF"/>
          </a:effectRef>
          <a:fontRef idx="minor">
            <a:schemeClr val="tx1"/>
          </a:fontRef>
        </p:style>
      </p:cxnSp>
      <p:sp>
        <p:nvSpPr>
          <p:cNvPr id="32" name="文本框 31"/>
          <p:cNvSpPr txBox="1"/>
          <p:nvPr/>
        </p:nvSpPr>
        <p:spPr>
          <a:xfrm>
            <a:off x="6551295" y="2601595"/>
            <a:ext cx="6169660" cy="521970"/>
          </a:xfrm>
          <a:prstGeom prst="rect">
            <a:avLst/>
          </a:prstGeom>
          <a:noFill/>
        </p:spPr>
        <p:txBody>
          <a:bodyPr wrap="square" rtlCol="0">
            <a:spAutoFit/>
          </a:bodyPr>
          <a:p>
            <a:r>
              <a:rPr lang="en-US" altLang="zh-CN" sz="2800" b="1" u="sng">
                <a:solidFill>
                  <a:srgbClr val="FF0000"/>
                </a:solidFill>
                <a:latin typeface="Times New Roman" panose="02020603050405020304" pitchFamily="18" charset="0"/>
                <a:cs typeface="Times New Roman" panose="02020603050405020304" pitchFamily="18" charset="0"/>
                <a:sym typeface="+mn-ea"/>
              </a:rPr>
              <a:t>calm, wise, curious &amp; courageous</a:t>
            </a:r>
            <a:endParaRPr lang="en-US" altLang="zh-CN" sz="2800" b="1" u="sng">
              <a:solidFill>
                <a:srgbClr val="FF0000"/>
              </a:solidFill>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15"/>
            </p:custDataLst>
          </p:nvPr>
        </p:nvSpPr>
        <p:spPr>
          <a:xfrm>
            <a:off x="600710" y="5648960"/>
            <a:ext cx="4518025" cy="461010"/>
          </a:xfrm>
          <a:prstGeom prst="rect">
            <a:avLst/>
          </a:prstGeom>
          <a:solidFill>
            <a:schemeClr val="bg1"/>
          </a:solidFill>
        </p:spPr>
        <p:txBody>
          <a:bodyPr wrap="square" rtlCol="0">
            <a:noAutofit/>
          </a:bodyPr>
          <a:p>
            <a:r>
              <a:rPr lang="en-US" altLang="zh-CN" sz="2800" b="1">
                <a:solidFill>
                  <a:schemeClr val="tx1"/>
                </a:solidFill>
                <a:latin typeface="Times New Roman" panose="02020603050405020304" pitchFamily="18" charset="0"/>
                <a:cs typeface="Times New Roman" panose="02020603050405020304" pitchFamily="18" charset="0"/>
              </a:rPr>
              <a:t>my</a:t>
            </a:r>
            <a:r>
              <a:rPr lang="en-US" altLang="zh-CN" sz="2800" b="1">
                <a:solidFill>
                  <a:srgbClr val="FF0000"/>
                </a:solidFill>
                <a:latin typeface="Times New Roman" panose="02020603050405020304" pitchFamily="18" charset="0"/>
                <a:cs typeface="Times New Roman" panose="02020603050405020304" pitchFamily="18" charset="0"/>
              </a:rPr>
              <a:t> adventure </a:t>
            </a:r>
            <a:r>
              <a:rPr lang="en-US" altLang="zh-CN" sz="2800" b="1">
                <a:solidFill>
                  <a:schemeClr val="tx1"/>
                </a:solidFill>
                <a:latin typeface="Times New Roman" panose="02020603050405020304" pitchFamily="18" charset="0"/>
                <a:cs typeface="Times New Roman" panose="02020603050405020304" pitchFamily="18" charset="0"/>
              </a:rPr>
              <a:t>in the</a:t>
            </a:r>
            <a:r>
              <a:rPr lang="en-US" altLang="zh-CN" sz="2800" b="1">
                <a:solidFill>
                  <a:srgbClr val="FF0000"/>
                </a:solidFill>
                <a:latin typeface="Times New Roman" panose="02020603050405020304" pitchFamily="18" charset="0"/>
                <a:cs typeface="Times New Roman" panose="02020603050405020304" pitchFamily="18" charset="0"/>
              </a:rPr>
              <a:t> cellar</a:t>
            </a:r>
            <a:endParaRPr lang="en-US" altLang="zh-CN" sz="2800" u="sng">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2" grpId="0" bldLvl="0" animBg="1"/>
      <p:bldP spid="5" grpId="0" bldLvl="0" animBg="1"/>
      <p:bldP spid="11" grpId="0" animBg="1"/>
      <p:bldP spid="13" grpId="0" animBg="1"/>
      <p:bldP spid="14" grpId="0" bldLvl="0" animBg="1"/>
      <p:bldP spid="15" grpId="0" bldLvl="0" animBg="1"/>
      <p:bldP spid="16" grpId="0" bldLvl="0" animBg="1"/>
      <p:bldP spid="17" grpId="0" bldLvl="0" animBg="1"/>
      <p:bldP spid="18" grpId="0" bldLvl="0" animBg="1"/>
      <p:bldP spid="20" grpId="0" bldLvl="0" animBg="1"/>
      <p:bldP spid="19" grpId="0" bldLvl="0" animBg="1"/>
      <p:bldP spid="21" grpId="0" bldLvl="0" animBg="1"/>
      <p:bldP spid="23" grpId="0" bldLvl="0" animBg="1"/>
      <p:bldP spid="24" grpId="0" bldLvl="0" animBg="1"/>
      <p:bldP spid="31" grpId="0" bldLvl="0" animBg="1"/>
      <p:bldP spid="32" grpId="0"/>
      <p:bldP spid="33" grpId="0" animBg="1"/>
      <p:bldP spid="3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1799"/>
          <a:stretch>
            <a:fillRect/>
          </a:stretch>
        </p:blipFill>
        <p:spPr>
          <a:xfrm>
            <a:off x="0" y="0"/>
            <a:ext cx="12192000" cy="624689"/>
          </a:xfrm>
          <a:prstGeom prst="rect">
            <a:avLst/>
          </a:prstGeom>
        </p:spPr>
      </p:pic>
      <p:sp>
        <p:nvSpPr>
          <p:cNvPr id="4" name="文本框 3"/>
          <p:cNvSpPr txBox="1"/>
          <p:nvPr/>
        </p:nvSpPr>
        <p:spPr>
          <a:xfrm>
            <a:off x="6985" y="73025"/>
            <a:ext cx="3970655"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StepⅡ </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Plot</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情节的</a:t>
            </a:r>
            <a:r>
              <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rPr>
              <a:t>衔接</a:t>
            </a:r>
            <a:endPar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56210" y="644525"/>
            <a:ext cx="11720195" cy="953135"/>
          </a:xfrm>
          <a:prstGeom prst="rect">
            <a:avLst/>
          </a:prstGeom>
          <a:noFill/>
        </p:spPr>
        <p:txBody>
          <a:bodyPr wrap="square">
            <a:spAutoFit/>
          </a:bodyPr>
          <a:lstStyle/>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zh-CN" altLang="en-US" sz="2800" b="1">
                <a:solidFill>
                  <a:schemeClr val="accent5"/>
                </a:solidFill>
                <a:latin typeface="Times New Roman" panose="02020603050405020304" pitchFamily="18" charset="0"/>
                <a:cs typeface="Times New Roman" panose="02020603050405020304" pitchFamily="18" charset="0"/>
                <a:sym typeface="+mn-ea"/>
              </a:rPr>
              <a:t>I woke up with pieces of the rotting, broken ladder lying around me </a:t>
            </a:r>
            <a:endParaRPr lang="zh-CN" altLang="en-US" sz="2800" b="1">
              <a:solidFill>
                <a:schemeClr val="accent5"/>
              </a:solidFill>
              <a:latin typeface="Times New Roman" panose="02020603050405020304" pitchFamily="18" charset="0"/>
              <a:cs typeface="Times New Roman" panose="02020603050405020304" pitchFamily="18" charset="0"/>
              <a:sym typeface="+mn-ea"/>
            </a:endParaRPr>
          </a:p>
          <a:p>
            <a:pPr algn="just"/>
            <a:r>
              <a:rPr lang="zh-CN" altLang="en-US" sz="2800" b="1">
                <a:solidFill>
                  <a:schemeClr val="accent5"/>
                </a:solidFill>
                <a:latin typeface="Times New Roman" panose="02020603050405020304" pitchFamily="18" charset="0"/>
                <a:cs typeface="Times New Roman" panose="02020603050405020304" pitchFamily="18" charset="0"/>
                <a:sym typeface="+mn-ea"/>
              </a:rPr>
              <a:t> </a:t>
            </a:r>
            <a:r>
              <a:rPr lang="en-US" altLang="zh-CN" sz="2800" b="1">
                <a:solidFill>
                  <a:schemeClr val="accent5"/>
                </a:solidFill>
                <a:latin typeface="Times New Roman" panose="02020603050405020304" pitchFamily="18" charset="0"/>
                <a:cs typeface="Times New Roman" panose="02020603050405020304" pitchFamily="18" charset="0"/>
                <a:sym typeface="+mn-ea"/>
              </a:rPr>
              <a:t>            </a:t>
            </a:r>
            <a:r>
              <a:rPr lang="zh-CN" altLang="en-US" sz="2800" b="1">
                <a:solidFill>
                  <a:schemeClr val="accent5"/>
                </a:solidFill>
                <a:latin typeface="Times New Roman" panose="02020603050405020304" pitchFamily="18" charset="0"/>
                <a:cs typeface="Times New Roman" panose="02020603050405020304" pitchFamily="18" charset="0"/>
                <a:sym typeface="+mn-ea"/>
              </a:rPr>
              <a:t>on the stone cellar flo</a:t>
            </a:r>
            <a:r>
              <a:rPr lang="en-US" altLang="zh-CN" sz="2800" b="1">
                <a:solidFill>
                  <a:schemeClr val="accent5"/>
                </a:solidFill>
                <a:latin typeface="Times New Roman" panose="02020603050405020304" pitchFamily="18" charset="0"/>
                <a:cs typeface="Times New Roman" panose="02020603050405020304" pitchFamily="18" charset="0"/>
                <a:sym typeface="+mn-ea"/>
              </a:rPr>
              <a:t>or. </a:t>
            </a:r>
            <a:r>
              <a:rPr lang="zh-CN" altLang="en-US" sz="2800" b="1">
                <a:solidFill>
                  <a:schemeClr val="accent5"/>
                </a:solidFill>
                <a:latin typeface="Times New Roman" panose="02020603050405020304" pitchFamily="18" charset="0"/>
                <a:cs typeface="Times New Roman" panose="02020603050405020304" pitchFamily="18" charset="0"/>
                <a:sym typeface="+mn-ea"/>
              </a:rPr>
              <a:t>______________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custDataLst>
              <p:tags r:id="rId2"/>
            </p:custDataLst>
          </p:nvPr>
        </p:nvSpPr>
        <p:spPr>
          <a:xfrm>
            <a:off x="168275" y="3612515"/>
            <a:ext cx="11904345" cy="521970"/>
          </a:xfrm>
          <a:prstGeom prst="rect">
            <a:avLst/>
          </a:prstGeom>
          <a:noFill/>
        </p:spPr>
        <p:txBody>
          <a:bodyPr wrap="square">
            <a:spAutoFit/>
          </a:bodyPr>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rPr>
              <a:t>Para.2: </a:t>
            </a:r>
            <a:r>
              <a:rPr lang="zh-CN" altLang="en-US" sz="2800" b="1">
                <a:solidFill>
                  <a:schemeClr val="accent5"/>
                </a:solidFill>
                <a:latin typeface="Times New Roman" panose="02020603050405020304" pitchFamily="18" charset="0"/>
                <a:cs typeface="Times New Roman" panose="02020603050405020304" pitchFamily="18" charset="0"/>
                <a:sym typeface="+mn-ea"/>
              </a:rPr>
              <a:t>It seemed my companion, Angelica, was my last hope. 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文本框 6"/>
          <p:cNvSpPr txBox="1"/>
          <p:nvPr>
            <p:custDataLst>
              <p:tags r:id="rId3"/>
            </p:custDataLst>
          </p:nvPr>
        </p:nvSpPr>
        <p:spPr>
          <a:xfrm>
            <a:off x="3978275" y="79375"/>
            <a:ext cx="8203565" cy="460375"/>
          </a:xfrm>
          <a:prstGeom prst="rect">
            <a:avLst/>
          </a:prstGeom>
          <a:solidFill>
            <a:schemeClr val="accent1">
              <a:lumMod val="40000"/>
              <a:lumOff val="60000"/>
            </a:schemeClr>
          </a:solidFill>
        </p:spPr>
        <p:txBody>
          <a:bodyPr wrap="square" rtlCol="0">
            <a:spAutoFit/>
          </a:bodyPr>
          <a:p>
            <a:r>
              <a:rPr lang="en-US" altLang="zh-CN" sz="2400" b="1">
                <a:latin typeface="Times New Roman" panose="02020603050405020304" pitchFamily="18" charset="0"/>
                <a:cs typeface="Times New Roman" panose="02020603050405020304" pitchFamily="18" charset="0"/>
                <a:sym typeface="+mn-ea"/>
              </a:rPr>
              <a:t>...</a:t>
            </a:r>
            <a:r>
              <a:rPr lang="zh-CN" altLang="en-US" sz="2400" b="1">
                <a:latin typeface="Times New Roman" panose="02020603050405020304" pitchFamily="18" charset="0"/>
                <a:cs typeface="Times New Roman" panose="02020603050405020304" pitchFamily="18" charset="0"/>
                <a:sym typeface="+mn-ea"/>
              </a:rPr>
              <a:t>Faint crack and sudden crash were what I could remember.</a:t>
            </a:r>
            <a:endParaRPr lang="zh-CN" altLang="en-US" sz="2400" b="1"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23" name="右弧形箭头 22"/>
          <p:cNvSpPr/>
          <p:nvPr>
            <p:custDataLst>
              <p:tags r:id="rId4"/>
            </p:custDataLst>
          </p:nvPr>
        </p:nvSpPr>
        <p:spPr>
          <a:xfrm>
            <a:off x="11674475" y="137160"/>
            <a:ext cx="316865" cy="6184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81799"/>
          <a:stretch>
            <a:fillRect/>
          </a:stretch>
        </p:blipFill>
        <p:spPr>
          <a:xfrm>
            <a:off x="0" y="0"/>
            <a:ext cx="12192000" cy="624689"/>
          </a:xfrm>
          <a:prstGeom prst="rect">
            <a:avLst/>
          </a:prstGeom>
        </p:spPr>
      </p:pic>
      <p:sp>
        <p:nvSpPr>
          <p:cNvPr id="4" name="文本框 3"/>
          <p:cNvSpPr txBox="1"/>
          <p:nvPr/>
        </p:nvSpPr>
        <p:spPr>
          <a:xfrm>
            <a:off x="6985" y="73025"/>
            <a:ext cx="3970655"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StepⅡ </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Plot</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情节的</a:t>
            </a:r>
            <a:r>
              <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rPr>
              <a:t>衔接</a:t>
            </a:r>
            <a:endPar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56210" y="685165"/>
            <a:ext cx="11720195" cy="953135"/>
          </a:xfrm>
          <a:prstGeom prst="rect">
            <a:avLst/>
          </a:prstGeom>
          <a:noFill/>
        </p:spPr>
        <p:txBody>
          <a:bodyPr wrap="square">
            <a:spAutoFit/>
          </a:bodyPr>
          <a:lstStyle/>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zh-CN" altLang="en-US" sz="2800" b="1">
                <a:solidFill>
                  <a:schemeClr val="accent5"/>
                </a:solidFill>
                <a:latin typeface="Times New Roman" panose="02020603050405020304" pitchFamily="18" charset="0"/>
                <a:cs typeface="Times New Roman" panose="02020603050405020304" pitchFamily="18" charset="0"/>
                <a:sym typeface="+mn-ea"/>
              </a:rPr>
              <a:t>I </a:t>
            </a:r>
            <a:r>
              <a:rPr lang="zh-CN" altLang="en-US" sz="2800" b="1">
                <a:solidFill>
                  <a:srgbClr val="FF0000"/>
                </a:solidFill>
                <a:latin typeface="Times New Roman" panose="02020603050405020304" pitchFamily="18" charset="0"/>
                <a:cs typeface="Times New Roman" panose="02020603050405020304" pitchFamily="18" charset="0"/>
                <a:sym typeface="+mn-ea"/>
              </a:rPr>
              <a:t>woke up</a:t>
            </a:r>
            <a:r>
              <a:rPr lang="zh-CN" altLang="en-US" sz="2800" b="1">
                <a:solidFill>
                  <a:schemeClr val="accent5"/>
                </a:solidFill>
                <a:latin typeface="Times New Roman" panose="02020603050405020304" pitchFamily="18" charset="0"/>
                <a:cs typeface="Times New Roman" panose="02020603050405020304" pitchFamily="18" charset="0"/>
                <a:sym typeface="+mn-ea"/>
              </a:rPr>
              <a:t> with</a:t>
            </a:r>
            <a:r>
              <a:rPr lang="zh-CN" altLang="en-US" sz="2800" b="1">
                <a:solidFill>
                  <a:srgbClr val="FF0000"/>
                </a:solidFill>
                <a:latin typeface="Times New Roman" panose="02020603050405020304" pitchFamily="18" charset="0"/>
                <a:cs typeface="Times New Roman" panose="02020603050405020304" pitchFamily="18" charset="0"/>
                <a:sym typeface="+mn-ea"/>
              </a:rPr>
              <a:t> pieces of the rotting, broken ladder</a:t>
            </a:r>
            <a:r>
              <a:rPr lang="zh-CN" altLang="en-US" sz="2800" b="1">
                <a:solidFill>
                  <a:schemeClr val="accent5"/>
                </a:solidFill>
                <a:latin typeface="Times New Roman" panose="02020603050405020304" pitchFamily="18" charset="0"/>
                <a:cs typeface="Times New Roman" panose="02020603050405020304" pitchFamily="18" charset="0"/>
                <a:sym typeface="+mn-ea"/>
              </a:rPr>
              <a:t> lying around me </a:t>
            </a:r>
            <a:endParaRPr lang="zh-CN" altLang="en-US" sz="2800" b="1">
              <a:solidFill>
                <a:schemeClr val="accent5"/>
              </a:solidFill>
              <a:latin typeface="Times New Roman" panose="02020603050405020304" pitchFamily="18" charset="0"/>
              <a:cs typeface="Times New Roman" panose="02020603050405020304" pitchFamily="18" charset="0"/>
              <a:sym typeface="+mn-ea"/>
            </a:endParaRPr>
          </a:p>
          <a:p>
            <a:pPr algn="just"/>
            <a:r>
              <a:rPr lang="zh-CN" altLang="en-US" sz="2800" b="1">
                <a:solidFill>
                  <a:schemeClr val="accent5"/>
                </a:solidFill>
                <a:latin typeface="Times New Roman" panose="02020603050405020304" pitchFamily="18" charset="0"/>
                <a:cs typeface="Times New Roman" panose="02020603050405020304" pitchFamily="18" charset="0"/>
                <a:sym typeface="+mn-ea"/>
              </a:rPr>
              <a:t> </a:t>
            </a:r>
            <a:r>
              <a:rPr lang="en-US" altLang="zh-CN" sz="2800" b="1">
                <a:solidFill>
                  <a:schemeClr val="accent5"/>
                </a:solidFill>
                <a:latin typeface="Times New Roman" panose="02020603050405020304" pitchFamily="18" charset="0"/>
                <a:cs typeface="Times New Roman" panose="02020603050405020304" pitchFamily="18" charset="0"/>
                <a:sym typeface="+mn-ea"/>
              </a:rPr>
              <a:t>            </a:t>
            </a:r>
            <a:r>
              <a:rPr lang="zh-CN" altLang="en-US" sz="2800" b="1">
                <a:solidFill>
                  <a:schemeClr val="accent5"/>
                </a:solidFill>
                <a:latin typeface="Times New Roman" panose="02020603050405020304" pitchFamily="18" charset="0"/>
                <a:cs typeface="Times New Roman" panose="02020603050405020304" pitchFamily="18" charset="0"/>
                <a:sym typeface="+mn-ea"/>
              </a:rPr>
              <a:t>on the stone cellar flo</a:t>
            </a:r>
            <a:r>
              <a:rPr lang="en-US" altLang="zh-CN" sz="2800" b="1">
                <a:solidFill>
                  <a:schemeClr val="accent5"/>
                </a:solidFill>
                <a:latin typeface="Times New Roman" panose="02020603050405020304" pitchFamily="18" charset="0"/>
                <a:cs typeface="Times New Roman" panose="02020603050405020304" pitchFamily="18" charset="0"/>
                <a:sym typeface="+mn-ea"/>
              </a:rPr>
              <a:t>or. </a:t>
            </a:r>
            <a:r>
              <a:rPr lang="zh-CN" altLang="en-US" sz="2800" b="1">
                <a:solidFill>
                  <a:schemeClr val="accent5"/>
                </a:solidFill>
                <a:latin typeface="Times New Roman" panose="02020603050405020304" pitchFamily="18" charset="0"/>
                <a:cs typeface="Times New Roman" panose="02020603050405020304" pitchFamily="18" charset="0"/>
                <a:sym typeface="+mn-ea"/>
              </a:rPr>
              <a:t>______________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custDataLst>
              <p:tags r:id="rId2"/>
            </p:custDataLst>
          </p:nvPr>
        </p:nvSpPr>
        <p:spPr>
          <a:xfrm>
            <a:off x="86995" y="3582035"/>
            <a:ext cx="11904345" cy="521970"/>
          </a:xfrm>
          <a:prstGeom prst="rect">
            <a:avLst/>
          </a:prstGeom>
          <a:noFill/>
        </p:spPr>
        <p:txBody>
          <a:bodyPr wrap="square">
            <a:spAutoFit/>
          </a:bodyPr>
          <a:p>
            <a:pPr algn="just"/>
            <a:r>
              <a:rPr lang="en-US" altLang="zh-CN"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rPr>
              <a:t>Para.2:  </a:t>
            </a:r>
            <a:r>
              <a:rPr lang="zh-CN" altLang="en-US" sz="2800" b="1">
                <a:solidFill>
                  <a:schemeClr val="accent5"/>
                </a:solidFill>
                <a:latin typeface="Times New Roman" panose="02020603050405020304" pitchFamily="18" charset="0"/>
                <a:cs typeface="Times New Roman" panose="02020603050405020304" pitchFamily="18" charset="0"/>
                <a:sym typeface="+mn-ea"/>
              </a:rPr>
              <a:t>It seemed my companion, </a:t>
            </a:r>
            <a:r>
              <a:rPr lang="zh-CN" altLang="en-US" sz="2800" b="1">
                <a:solidFill>
                  <a:srgbClr val="FF0000"/>
                </a:solidFill>
                <a:latin typeface="Times New Roman" panose="02020603050405020304" pitchFamily="18" charset="0"/>
                <a:cs typeface="Times New Roman" panose="02020603050405020304" pitchFamily="18" charset="0"/>
                <a:sym typeface="+mn-ea"/>
              </a:rPr>
              <a:t>Angelica,</a:t>
            </a:r>
            <a:r>
              <a:rPr lang="zh-CN" altLang="en-US" sz="2800" b="1">
                <a:solidFill>
                  <a:schemeClr val="accent5"/>
                </a:solidFill>
                <a:latin typeface="Times New Roman" panose="02020603050405020304" pitchFamily="18" charset="0"/>
                <a:cs typeface="Times New Roman" panose="02020603050405020304" pitchFamily="18" charset="0"/>
                <a:sym typeface="+mn-ea"/>
              </a:rPr>
              <a:t> was </a:t>
            </a:r>
            <a:r>
              <a:rPr lang="zh-CN" altLang="en-US" sz="2800" b="1">
                <a:solidFill>
                  <a:srgbClr val="FF0000"/>
                </a:solidFill>
                <a:latin typeface="Times New Roman" panose="02020603050405020304" pitchFamily="18" charset="0"/>
                <a:cs typeface="Times New Roman" panose="02020603050405020304" pitchFamily="18" charset="0"/>
                <a:sym typeface="+mn-ea"/>
              </a:rPr>
              <a:t>my</a:t>
            </a:r>
            <a:r>
              <a:rPr lang="zh-CN" altLang="en-US" sz="2800" b="1">
                <a:solidFill>
                  <a:schemeClr val="accent5"/>
                </a:solidFill>
                <a:latin typeface="Times New Roman" panose="02020603050405020304" pitchFamily="18" charset="0"/>
                <a:cs typeface="Times New Roman" panose="02020603050405020304" pitchFamily="18" charset="0"/>
                <a:sym typeface="+mn-ea"/>
              </a:rPr>
              <a:t> </a:t>
            </a:r>
            <a:r>
              <a:rPr lang="zh-CN" altLang="en-US" sz="2800" b="1">
                <a:solidFill>
                  <a:srgbClr val="FF0000"/>
                </a:solidFill>
                <a:latin typeface="Times New Roman" panose="02020603050405020304" pitchFamily="18" charset="0"/>
                <a:cs typeface="Times New Roman" panose="02020603050405020304" pitchFamily="18" charset="0"/>
                <a:sym typeface="+mn-ea"/>
              </a:rPr>
              <a:t>last hope</a:t>
            </a:r>
            <a:r>
              <a:rPr lang="zh-CN" altLang="en-US" sz="2800" b="1">
                <a:solidFill>
                  <a:schemeClr val="accent5"/>
                </a:solidFill>
                <a:latin typeface="Times New Roman" panose="02020603050405020304" pitchFamily="18" charset="0"/>
                <a:cs typeface="Times New Roman" panose="02020603050405020304" pitchFamily="18" charset="0"/>
                <a:sym typeface="+mn-ea"/>
              </a:rPr>
              <a:t>. _____</a:t>
            </a:r>
            <a:endParaRPr lang="zh-CN" altLang="en-US" sz="2800" b="1" kern="100" dirty="0">
              <a:solidFill>
                <a:schemeClr val="accent5"/>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816735" y="2945130"/>
            <a:ext cx="7646035" cy="501650"/>
          </a:xfrm>
          <a:prstGeom prst="rect">
            <a:avLst/>
          </a:prstGeom>
          <a:solidFill>
            <a:schemeClr val="bg1"/>
          </a:solidFill>
        </p:spPr>
        <p:txBody>
          <a:bodyPr wrap="square">
            <a:spAutoFit/>
          </a:bodyPr>
          <a:p>
            <a:pPr indent="0" algn="just" fontAlgn="auto">
              <a:lnSpc>
                <a:spcPts val="3200"/>
              </a:lnSpc>
            </a:pPr>
            <a:r>
              <a:rPr lang="en-US"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mn-ea"/>
              </a:rPr>
              <a:t>notice Angelica</a:t>
            </a:r>
            <a:r>
              <a:rPr lang="en-US" altLang="zh-CN" sz="2800" b="1"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sym typeface="+mn-ea"/>
              </a:rPr>
              <a:t> (sound/meow;see/hear...;...)</a:t>
            </a:r>
            <a:endParaRPr lang="en-US" altLang="zh-CN" sz="2800" b="1"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7" name="文本框 6"/>
          <p:cNvSpPr txBox="1"/>
          <p:nvPr>
            <p:custDataLst>
              <p:tags r:id="rId3"/>
            </p:custDataLst>
          </p:nvPr>
        </p:nvSpPr>
        <p:spPr>
          <a:xfrm>
            <a:off x="3978275" y="79375"/>
            <a:ext cx="8203565" cy="460375"/>
          </a:xfrm>
          <a:prstGeom prst="rect">
            <a:avLst/>
          </a:prstGeom>
          <a:solidFill>
            <a:schemeClr val="accent1">
              <a:lumMod val="40000"/>
              <a:lumOff val="60000"/>
            </a:schemeClr>
          </a:solidFill>
        </p:spPr>
        <p:txBody>
          <a:bodyPr wrap="square" rtlCol="0">
            <a:spAutoFit/>
          </a:bodyPr>
          <a:p>
            <a:r>
              <a:rPr lang="en-US" altLang="zh-CN" sz="2400" b="1">
                <a:latin typeface="Times New Roman" panose="02020603050405020304" pitchFamily="18" charset="0"/>
                <a:cs typeface="Times New Roman" panose="02020603050405020304" pitchFamily="18" charset="0"/>
                <a:sym typeface="+mn-ea"/>
              </a:rPr>
              <a:t>...</a:t>
            </a:r>
            <a:r>
              <a:rPr lang="zh-CN" altLang="en-US" sz="2400" b="1">
                <a:latin typeface="Times New Roman" panose="02020603050405020304" pitchFamily="18" charset="0"/>
                <a:cs typeface="Times New Roman" panose="02020603050405020304" pitchFamily="18" charset="0"/>
                <a:sym typeface="+mn-ea"/>
              </a:rPr>
              <a:t>Faint crack and sudden crash were what I could remember.</a:t>
            </a:r>
            <a:endParaRPr lang="zh-CN" altLang="en-US" sz="2400" b="1" dirty="0">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2" name="文本框 11"/>
          <p:cNvSpPr txBox="1"/>
          <p:nvPr>
            <p:custDataLst>
              <p:tags r:id="rId4"/>
            </p:custDataLst>
          </p:nvPr>
        </p:nvSpPr>
        <p:spPr>
          <a:xfrm>
            <a:off x="175895" y="1689735"/>
            <a:ext cx="1614805"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1:</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custDataLst>
              <p:tags r:id="rId5"/>
            </p:custDataLst>
          </p:nvPr>
        </p:nvSpPr>
        <p:spPr>
          <a:xfrm>
            <a:off x="1790700" y="2287905"/>
            <a:ext cx="9884410" cy="521970"/>
          </a:xfrm>
          <a:prstGeom prst="rect">
            <a:avLst/>
          </a:prstGeom>
          <a:solidFill>
            <a:schemeClr val="bg1"/>
          </a:solidFill>
        </p:spPr>
        <p:txBody>
          <a:bodyPr wrap="square">
            <a:spAutoFit/>
          </a:bodyPr>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self-rescue</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(cry for help; cell phone;flashlight...); </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failed</a:t>
            </a:r>
            <a:endPar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custDataLst>
              <p:tags r:id="rId6"/>
            </p:custDataLst>
          </p:nvPr>
        </p:nvSpPr>
        <p:spPr>
          <a:xfrm>
            <a:off x="1811020" y="1685925"/>
            <a:ext cx="9011920"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my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situation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(my body; feeling, saying, doing, thinking;)</a:t>
            </a:r>
            <a:endPar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custDataLst>
              <p:tags r:id="rId7"/>
            </p:custDataLst>
          </p:nvPr>
        </p:nvSpPr>
        <p:spPr>
          <a:xfrm>
            <a:off x="175895" y="2849880"/>
            <a:ext cx="1540510"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3:</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23" name="右弧形箭头 22"/>
          <p:cNvSpPr/>
          <p:nvPr>
            <p:custDataLst>
              <p:tags r:id="rId8"/>
            </p:custDataLst>
          </p:nvPr>
        </p:nvSpPr>
        <p:spPr>
          <a:xfrm>
            <a:off x="11674475" y="137160"/>
            <a:ext cx="316865" cy="6184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4" name="文本框 23"/>
          <p:cNvSpPr txBox="1"/>
          <p:nvPr/>
        </p:nvSpPr>
        <p:spPr>
          <a:xfrm>
            <a:off x="135255" y="2261870"/>
            <a:ext cx="1751330" cy="521970"/>
          </a:xfrm>
          <a:prstGeom prst="rect">
            <a:avLst/>
          </a:prstGeom>
          <a:solidFill>
            <a:schemeClr val="bg1"/>
          </a:solidFill>
        </p:spPr>
        <p:txBody>
          <a:bodyPr wrap="square" rtlCol="0" anchor="t">
            <a:spAutoFit/>
          </a:bodyPr>
          <a:p>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2:</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27" name="文本框 26"/>
          <p:cNvSpPr txBox="1"/>
          <p:nvPr/>
        </p:nvSpPr>
        <p:spPr>
          <a:xfrm>
            <a:off x="7698105" y="112204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1</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28" name="文本框 27"/>
          <p:cNvSpPr txBox="1"/>
          <p:nvPr>
            <p:custDataLst>
              <p:tags r:id="rId9"/>
            </p:custDataLst>
          </p:nvPr>
        </p:nvSpPr>
        <p:spPr>
          <a:xfrm>
            <a:off x="152400" y="4420870"/>
            <a:ext cx="1614805"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1:</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custDataLst>
              <p:tags r:id="rId10"/>
            </p:custDataLst>
          </p:nvPr>
        </p:nvSpPr>
        <p:spPr>
          <a:xfrm>
            <a:off x="226695" y="5710555"/>
            <a:ext cx="1540510"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3:</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30" name="文本框 29"/>
          <p:cNvSpPr txBox="1"/>
          <p:nvPr>
            <p:custDataLst>
              <p:tags r:id="rId11"/>
            </p:custDataLst>
          </p:nvPr>
        </p:nvSpPr>
        <p:spPr>
          <a:xfrm>
            <a:off x="186055" y="5079365"/>
            <a:ext cx="1751330" cy="521970"/>
          </a:xfrm>
          <a:prstGeom prst="rect">
            <a:avLst/>
          </a:prstGeom>
          <a:solidFill>
            <a:schemeClr val="bg1"/>
          </a:solidFill>
        </p:spPr>
        <p:txBody>
          <a:bodyPr wrap="square" rtlCol="0" anchor="t">
            <a:spAutoFit/>
          </a:bodyPr>
          <a:p>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Scene 2:</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35" name="文本框 34"/>
          <p:cNvSpPr txBox="1"/>
          <p:nvPr>
            <p:custDataLst>
              <p:tags r:id="rId12"/>
            </p:custDataLst>
          </p:nvPr>
        </p:nvSpPr>
        <p:spPr>
          <a:xfrm>
            <a:off x="1936750" y="5721985"/>
            <a:ext cx="10219055" cy="953135"/>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happy ending: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got saved (theme: angel &amp; perfect companion;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endParaRPr>
          </a:p>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                                           gift, miracle)</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 name="文本框 35"/>
          <p:cNvSpPr txBox="1"/>
          <p:nvPr>
            <p:custDataLst>
              <p:tags r:id="rId13"/>
            </p:custDataLst>
          </p:nvPr>
        </p:nvSpPr>
        <p:spPr>
          <a:xfrm>
            <a:off x="2037080" y="4394200"/>
            <a:ext cx="5661660" cy="521970"/>
          </a:xfrm>
          <a:prstGeom prst="rect">
            <a:avLst/>
          </a:prstGeom>
          <a:solidFill>
            <a:schemeClr val="bg1"/>
          </a:solidFill>
        </p:spPr>
        <p:txBody>
          <a:bodyPr wrap="square">
            <a:spAutoFit/>
          </a:bodyPr>
          <a:p>
            <a:pPr algn="just"/>
            <a:r>
              <a:rPr lang="en-US" altLang="zh-CN" sz="2800" b="1">
                <a:solidFill>
                  <a:srgbClr val="FF0000"/>
                </a:solidFill>
                <a:latin typeface="Times New Roman" panose="02020603050405020304" pitchFamily="18" charset="0"/>
                <a:cs typeface="Times New Roman" panose="02020603050405020304" pitchFamily="18" charset="0"/>
                <a:sym typeface="+mn-ea"/>
              </a:rPr>
              <a:t>got </a:t>
            </a:r>
            <a:r>
              <a:rPr lang="zh-CN" altLang="en-US" sz="2800" b="1">
                <a:solidFill>
                  <a:srgbClr val="FF0000"/>
                </a:solidFill>
                <a:latin typeface="Times New Roman" panose="02020603050405020304" pitchFamily="18" charset="0"/>
                <a:cs typeface="Times New Roman" panose="02020603050405020304" pitchFamily="18" charset="0"/>
                <a:sym typeface="+mn-ea"/>
              </a:rPr>
              <a:t>Angelica</a:t>
            </a:r>
            <a:r>
              <a:rPr lang="en-US" altLang="zh-CN" sz="2800" b="1">
                <a:solidFill>
                  <a:schemeClr val="tx1"/>
                </a:solidFill>
                <a:latin typeface="Times New Roman" panose="02020603050405020304" pitchFamily="18" charset="0"/>
                <a:cs typeface="Times New Roman" panose="02020603050405020304" pitchFamily="18" charset="0"/>
                <a:sym typeface="+mn-ea"/>
              </a:rPr>
              <a:t> to </a:t>
            </a:r>
            <a:r>
              <a:rPr lang="en-US" altLang="zh-CN" sz="2800" b="1">
                <a:solidFill>
                  <a:srgbClr val="FF0000"/>
                </a:solidFill>
                <a:latin typeface="Times New Roman" panose="02020603050405020304" pitchFamily="18" charset="0"/>
                <a:cs typeface="Times New Roman" panose="02020603050405020304" pitchFamily="18" charset="0"/>
                <a:sym typeface="+mn-ea"/>
              </a:rPr>
              <a:t>help me out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46" name="文本框 45"/>
          <p:cNvSpPr txBox="1"/>
          <p:nvPr>
            <p:custDataLst>
              <p:tags r:id="rId14"/>
            </p:custDataLst>
          </p:nvPr>
        </p:nvSpPr>
        <p:spPr>
          <a:xfrm>
            <a:off x="8375650" y="309943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2</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47" name="右弧形箭头 46"/>
          <p:cNvSpPr/>
          <p:nvPr>
            <p:custDataLst>
              <p:tags r:id="rId15"/>
            </p:custDataLst>
          </p:nvPr>
        </p:nvSpPr>
        <p:spPr>
          <a:xfrm>
            <a:off x="10302240" y="1120140"/>
            <a:ext cx="415925" cy="88201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9" name="右弧形箭头 48"/>
          <p:cNvSpPr/>
          <p:nvPr>
            <p:custDataLst>
              <p:tags r:id="rId16"/>
            </p:custDataLst>
          </p:nvPr>
        </p:nvSpPr>
        <p:spPr>
          <a:xfrm>
            <a:off x="9621520" y="3861435"/>
            <a:ext cx="551815" cy="94170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0" name="文本框 49"/>
          <p:cNvSpPr txBox="1"/>
          <p:nvPr>
            <p:custDataLst>
              <p:tags r:id="rId17"/>
            </p:custDataLst>
          </p:nvPr>
        </p:nvSpPr>
        <p:spPr>
          <a:xfrm>
            <a:off x="9933940" y="359219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4</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51" name="文本框 50"/>
          <p:cNvSpPr txBox="1"/>
          <p:nvPr>
            <p:custDataLst>
              <p:tags r:id="rId18"/>
            </p:custDataLst>
          </p:nvPr>
        </p:nvSpPr>
        <p:spPr>
          <a:xfrm>
            <a:off x="1988820" y="5066665"/>
            <a:ext cx="7166610" cy="521970"/>
          </a:xfrm>
          <a:prstGeom prst="rect">
            <a:avLst/>
          </a:prstGeom>
          <a:solidFill>
            <a:schemeClr val="bg1"/>
          </a:solidFill>
        </p:spPr>
        <p:txBody>
          <a:bodyPr wrap="square">
            <a:spAutoFit/>
          </a:bodyPr>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my anxiety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and finally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got help</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右弧形箭头 9"/>
          <p:cNvSpPr/>
          <p:nvPr>
            <p:custDataLst>
              <p:tags r:id="rId19"/>
            </p:custDataLst>
          </p:nvPr>
        </p:nvSpPr>
        <p:spPr>
          <a:xfrm>
            <a:off x="8874125" y="2310130"/>
            <a:ext cx="450215" cy="81661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8" name="右弧形箭头 17"/>
          <p:cNvSpPr/>
          <p:nvPr>
            <p:custDataLst>
              <p:tags r:id="rId20"/>
            </p:custDataLst>
          </p:nvPr>
        </p:nvSpPr>
        <p:spPr>
          <a:xfrm>
            <a:off x="8354060" y="4575175"/>
            <a:ext cx="461010" cy="82105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0" name="右弧形箭头 19"/>
          <p:cNvSpPr/>
          <p:nvPr>
            <p:custDataLst>
              <p:tags r:id="rId21"/>
            </p:custDataLst>
          </p:nvPr>
        </p:nvSpPr>
        <p:spPr>
          <a:xfrm>
            <a:off x="7285355" y="5156835"/>
            <a:ext cx="521970" cy="8343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上下箭头 4"/>
          <p:cNvSpPr/>
          <p:nvPr/>
        </p:nvSpPr>
        <p:spPr>
          <a:xfrm>
            <a:off x="5536565" y="3268980"/>
            <a:ext cx="309880" cy="561975"/>
          </a:xfrm>
          <a:prstGeom prst="upDown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上下箭头 7"/>
          <p:cNvSpPr/>
          <p:nvPr>
            <p:custDataLst>
              <p:tags r:id="rId22"/>
            </p:custDataLst>
          </p:nvPr>
        </p:nvSpPr>
        <p:spPr>
          <a:xfrm>
            <a:off x="8044180" y="2811145"/>
            <a:ext cx="309880" cy="871855"/>
          </a:xfrm>
          <a:prstGeom prst="upDown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custDataLst>
              <p:tags r:id="rId23"/>
            </p:custDataLst>
          </p:nvPr>
        </p:nvSpPr>
        <p:spPr>
          <a:xfrm>
            <a:off x="9453880" y="2305050"/>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3</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5" name="文本框 14"/>
          <p:cNvSpPr txBox="1"/>
          <p:nvPr>
            <p:custDataLst>
              <p:tags r:id="rId24"/>
            </p:custDataLst>
          </p:nvPr>
        </p:nvSpPr>
        <p:spPr>
          <a:xfrm>
            <a:off x="9137015" y="4753610"/>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5</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7" name="文本框 16"/>
          <p:cNvSpPr txBox="1"/>
          <p:nvPr>
            <p:custDataLst>
              <p:tags r:id="rId25"/>
            </p:custDataLst>
          </p:nvPr>
        </p:nvSpPr>
        <p:spPr>
          <a:xfrm>
            <a:off x="8285480" y="5337175"/>
            <a:ext cx="2537460" cy="583565"/>
          </a:xfrm>
          <a:prstGeom prst="rect">
            <a:avLst/>
          </a:prstGeom>
          <a:noFill/>
        </p:spPr>
        <p:txBody>
          <a:bodyPr wrap="square" rtlCol="0">
            <a:spAutoFit/>
          </a:bodyPr>
          <a:p>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coherence 6</a:t>
            </a:r>
            <a:endPar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pic>
        <p:nvPicPr>
          <p:cNvPr id="2" name="图片 1" descr="65ae-fyrcsrw8988154"/>
          <p:cNvPicPr>
            <a:picLocks noChangeAspect="1"/>
          </p:cNvPicPr>
          <p:nvPr/>
        </p:nvPicPr>
        <p:blipFill>
          <a:blip r:embed="rId26"/>
          <a:stretch>
            <a:fillRect/>
          </a:stretch>
        </p:blipFill>
        <p:spPr>
          <a:xfrm>
            <a:off x="261620" y="802005"/>
            <a:ext cx="7545705" cy="5735320"/>
          </a:xfrm>
          <a:prstGeom prst="rect">
            <a:avLst/>
          </a:prstGeom>
        </p:spPr>
      </p:pic>
      <p:pic>
        <p:nvPicPr>
          <p:cNvPr id="19" name="图片 18" descr="1000"/>
          <p:cNvPicPr>
            <a:picLocks noChangeAspect="1"/>
          </p:cNvPicPr>
          <p:nvPr/>
        </p:nvPicPr>
        <p:blipFill>
          <a:blip r:embed="rId27"/>
          <a:stretch>
            <a:fillRect/>
          </a:stretch>
        </p:blipFill>
        <p:spPr>
          <a:xfrm>
            <a:off x="7854950" y="3656330"/>
            <a:ext cx="4300220" cy="3225800"/>
          </a:xfrm>
          <a:prstGeom prst="rect">
            <a:avLst/>
          </a:prstGeom>
        </p:spPr>
      </p:pic>
      <p:sp>
        <p:nvSpPr>
          <p:cNvPr id="21" name="文本框 20"/>
          <p:cNvSpPr txBox="1"/>
          <p:nvPr/>
        </p:nvSpPr>
        <p:spPr>
          <a:xfrm>
            <a:off x="8090535" y="3860165"/>
            <a:ext cx="1139190" cy="583565"/>
          </a:xfrm>
          <a:prstGeom prst="rect">
            <a:avLst/>
          </a:prstGeom>
          <a:solidFill>
            <a:schemeClr val="bg1"/>
          </a:solidFill>
        </p:spPr>
        <p:txBody>
          <a:bodyPr wrap="square" rtlCol="0">
            <a:spAutoFit/>
          </a:bodyPr>
          <a:p>
            <a:r>
              <a:rPr lang="en-US" altLang="zh-CN" sz="3200" b="1"/>
              <a:t>hatch</a:t>
            </a:r>
            <a:endParaRPr lang="en-US" altLang="zh-CN" sz="3200" b="1"/>
          </a:p>
        </p:txBody>
      </p:sp>
      <p:sp>
        <p:nvSpPr>
          <p:cNvPr id="22" name="文本框 21"/>
          <p:cNvSpPr txBox="1"/>
          <p:nvPr/>
        </p:nvSpPr>
        <p:spPr>
          <a:xfrm>
            <a:off x="3226435" y="5980430"/>
            <a:ext cx="4628515" cy="845185"/>
          </a:xfrm>
          <a:prstGeom prst="rect">
            <a:avLst/>
          </a:prstGeom>
          <a:solidFill>
            <a:schemeClr val="bg1"/>
          </a:solidFill>
        </p:spPr>
        <p:txBody>
          <a:bodyPr wrap="square" rtlCol="0">
            <a:spAutoFit/>
          </a:bodyPr>
          <a:p>
            <a:pPr indent="0" fontAlgn="auto">
              <a:lnSpc>
                <a:spcPts val="2940"/>
              </a:lnSpc>
            </a:pPr>
            <a:r>
              <a:rPr lang="en-US" altLang="zh-CN" sz="3200" b="1"/>
              <a:t>underground stone cellar</a:t>
            </a:r>
            <a:endParaRPr lang="en-US" altLang="zh-CN" sz="3200" b="1"/>
          </a:p>
          <a:p>
            <a:pPr indent="0" fontAlgn="auto">
              <a:lnSpc>
                <a:spcPts val="2940"/>
              </a:lnSpc>
            </a:pPr>
            <a:r>
              <a:rPr lang="en-US" altLang="zh-CN" sz="3200" b="1"/>
              <a:t>with murky depths</a:t>
            </a:r>
            <a:endParaRPr lang="en-US" altLang="zh-CN" sz="32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9"/>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2" grpId="0" bldLvl="0" animBg="1"/>
      <p:bldP spid="14" grpId="0" bldLvl="0" animBg="1"/>
      <p:bldP spid="16" grpId="0" bldLvl="0" animBg="1"/>
      <p:bldP spid="23" grpId="0" bldLvl="0" animBg="1"/>
      <p:bldP spid="24" grpId="0" bldLvl="0" animBg="1"/>
      <p:bldP spid="27" grpId="0"/>
      <p:bldP spid="28" grpId="0" bldLvl="0" animBg="1"/>
      <p:bldP spid="29" grpId="0" bldLvl="0" animBg="1"/>
      <p:bldP spid="30" grpId="0" bldLvl="0" animBg="1"/>
      <p:bldP spid="35" grpId="0" bldLvl="0" animBg="1"/>
      <p:bldP spid="36" grpId="0" bldLvl="0" animBg="1"/>
      <p:bldP spid="46" grpId="0"/>
      <p:bldP spid="47" grpId="0" bldLvl="0" animBg="1"/>
      <p:bldP spid="49" grpId="0" bldLvl="0" animBg="1"/>
      <p:bldP spid="50" grpId="0"/>
      <p:bldP spid="51" grpId="0" bldLvl="0" animBg="1"/>
      <p:bldP spid="10" grpId="0" bldLvl="0" animBg="1"/>
      <p:bldP spid="18" grpId="0" bldLvl="0" animBg="1"/>
      <p:bldP spid="20" grpId="0" bldLvl="0" animBg="1"/>
      <p:bldP spid="5" grpId="0" bldLvl="0" animBg="1"/>
      <p:bldP spid="8" grpId="0" bldLvl="0" animBg="1"/>
      <p:bldP spid="9" grpId="0"/>
      <p:bldP spid="15" grpId="0"/>
      <p:bldP spid="17" grpId="0"/>
      <p:bldP spid="22"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283335" y="-278765"/>
            <a:ext cx="9997440" cy="1080262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81799"/>
          <a:stretch>
            <a:fillRect/>
          </a:stretch>
        </p:blipFill>
        <p:spPr>
          <a:xfrm>
            <a:off x="0" y="0"/>
            <a:ext cx="12192000" cy="624689"/>
          </a:xfrm>
          <a:prstGeom prst="rect">
            <a:avLst/>
          </a:prstGeom>
        </p:spPr>
      </p:pic>
      <p:sp>
        <p:nvSpPr>
          <p:cNvPr id="4" name="文本框 3"/>
          <p:cNvSpPr txBox="1"/>
          <p:nvPr/>
        </p:nvSpPr>
        <p:spPr>
          <a:xfrm>
            <a:off x="6985" y="73025"/>
            <a:ext cx="5199380" cy="460375"/>
          </a:xfrm>
          <a:prstGeom prst="rect">
            <a:avLst/>
          </a:prstGeom>
          <a:noFill/>
        </p:spPr>
        <p:txBody>
          <a:bodyPr wrap="square" rtlCol="0">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sym typeface="+mn-ea"/>
              </a:rPr>
              <a:t>StepⅡ </a:t>
            </a:r>
            <a:r>
              <a:rPr lang="en-US" altLang="zh-CN" sz="2400" b="1" dirty="0">
                <a:solidFill>
                  <a:schemeClr val="bg1"/>
                </a:solidFill>
                <a:highlight>
                  <a:srgbClr val="00FFFF"/>
                </a:highlight>
                <a:latin typeface="微软雅黑" panose="020B0503020204020204" pitchFamily="34" charset="-122"/>
                <a:ea typeface="微软雅黑" panose="020B0503020204020204" pitchFamily="34" charset="-122"/>
                <a:sym typeface="+mn-ea"/>
              </a:rPr>
              <a:t>Polish</a:t>
            </a:r>
            <a:r>
              <a:rPr lang="en-US" altLang="zh-CN" sz="2400" b="1" dirty="0">
                <a:solidFill>
                  <a:schemeClr val="bg1"/>
                </a:solidFill>
                <a:latin typeface="微软雅黑" panose="020B0503020204020204" pitchFamily="34" charset="-122"/>
                <a:ea typeface="微软雅黑" panose="020B0503020204020204" pitchFamily="34" charset="-122"/>
                <a:sym typeface="+mn-ea"/>
              </a:rPr>
              <a:t>: </a:t>
            </a:r>
            <a:r>
              <a:rPr lang="zh-CN" altLang="en-US" sz="2400" b="1" dirty="0">
                <a:solidFill>
                  <a:schemeClr val="bg1"/>
                </a:solidFill>
                <a:latin typeface="微软雅黑" panose="020B0503020204020204" pitchFamily="34" charset="-122"/>
                <a:ea typeface="微软雅黑" panose="020B0503020204020204" pitchFamily="34" charset="-122"/>
                <a:sym typeface="+mn-ea"/>
              </a:rPr>
              <a:t>情节＋语言的</a:t>
            </a:r>
            <a:r>
              <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rPr>
              <a:t>衔接</a:t>
            </a:r>
            <a:endParaRPr lang="zh-CN" altLang="en-US" sz="2400" b="1"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985" y="1096645"/>
            <a:ext cx="1506855" cy="953135"/>
          </a:xfrm>
          <a:prstGeom prst="rect">
            <a:avLst/>
          </a:prstGeom>
          <a:noFill/>
        </p:spPr>
        <p:txBody>
          <a:bodyPr wrap="square" rtlCol="0">
            <a:spAutoFit/>
          </a:bodyPr>
          <a:p>
            <a:r>
              <a:rPr lang="en-US" altLang="zh-CN" sz="2800" b="1">
                <a:solidFill>
                  <a:srgbClr val="FF0000"/>
                </a:solidFill>
              </a:rPr>
              <a:t>Passage</a:t>
            </a:r>
            <a:endParaRPr lang="en-US" altLang="zh-CN" sz="2800" b="1">
              <a:solidFill>
                <a:srgbClr val="FF0000"/>
              </a:solidFill>
            </a:endParaRPr>
          </a:p>
          <a:p>
            <a:r>
              <a:rPr lang="en-US" altLang="zh-CN" sz="2800" b="1">
                <a:solidFill>
                  <a:srgbClr val="FF0000"/>
                </a:solidFill>
              </a:rPr>
              <a:t>A:</a:t>
            </a:r>
            <a:endParaRPr lang="en-US" altLang="zh-CN" sz="2800" b="1">
              <a:solidFill>
                <a:srgbClr val="FF0000"/>
              </a:solidFill>
            </a:endParaRPr>
          </a:p>
        </p:txBody>
      </p:sp>
      <p:pic>
        <p:nvPicPr>
          <p:cNvPr id="8" name="图片 7"/>
          <p:cNvPicPr>
            <a:picLocks noChangeAspect="1"/>
          </p:cNvPicPr>
          <p:nvPr/>
        </p:nvPicPr>
        <p:blipFill>
          <a:blip r:embed="rId2"/>
          <a:stretch>
            <a:fillRect/>
          </a:stretch>
        </p:blipFill>
        <p:spPr>
          <a:xfrm>
            <a:off x="1410335" y="-2018030"/>
            <a:ext cx="9997440" cy="9029700"/>
          </a:xfrm>
          <a:prstGeom prst="rect">
            <a:avLst/>
          </a:prstGeom>
        </p:spPr>
      </p:pic>
      <p:sp>
        <p:nvSpPr>
          <p:cNvPr id="11" name="文本框 10"/>
          <p:cNvSpPr txBox="1"/>
          <p:nvPr/>
        </p:nvSpPr>
        <p:spPr>
          <a:xfrm>
            <a:off x="1122045" y="2758440"/>
            <a:ext cx="10434320" cy="2917190"/>
          </a:xfrm>
          <a:prstGeom prst="rect">
            <a:avLst/>
          </a:prstGeom>
          <a:noFill/>
          <a:ln w="50800" cmpd="sng">
            <a:solidFill>
              <a:srgbClr val="C00000"/>
            </a:solidFill>
            <a:prstDash val="solid"/>
          </a:ln>
        </p:spPr>
        <p:txBody>
          <a:bodyPr wrap="square" rtlCol="0">
            <a:noAutofit/>
          </a:bodyPr>
          <a:p>
            <a:endParaRPr lang="zh-CN" altLang="en-US"/>
          </a:p>
        </p:txBody>
      </p:sp>
      <p:sp>
        <p:nvSpPr>
          <p:cNvPr id="6" name="文本框 5"/>
          <p:cNvSpPr txBox="1"/>
          <p:nvPr/>
        </p:nvSpPr>
        <p:spPr>
          <a:xfrm>
            <a:off x="97155" y="73025"/>
            <a:ext cx="11878945" cy="3107690"/>
          </a:xfrm>
          <a:prstGeom prst="rect">
            <a:avLst/>
          </a:prstGeom>
          <a:solidFill>
            <a:schemeClr val="accent6">
              <a:lumMod val="40000"/>
              <a:lumOff val="60000"/>
            </a:schemeClr>
          </a:solidFill>
        </p:spPr>
        <p:txBody>
          <a:bodyPr wrap="square" rtlCol="0">
            <a:spAutoFit/>
          </a:bodyPr>
          <a:p>
            <a:pPr indent="0" fontAlgn="auto">
              <a:lnSpc>
                <a:spcPts val="2940"/>
              </a:lnSpc>
            </a:pPr>
            <a:r>
              <a:rPr lang="en-US" altLang="zh-CN" sz="3200" b="1">
                <a:latin typeface="Calibri" panose="020F0502020204030204" pitchFamily="34" charset="0"/>
                <a:cs typeface="Times New Roman" panose="02020603050405020304" pitchFamily="18" charset="0"/>
              </a:rPr>
              <a:t>①②</a:t>
            </a:r>
            <a:r>
              <a:rPr lang="en-US" altLang="zh-CN" sz="3200">
                <a:latin typeface="Times New Roman" panose="02020603050405020304" pitchFamily="18" charset="0"/>
                <a:cs typeface="Times New Roman" panose="02020603050405020304" pitchFamily="18" charset="0"/>
              </a:rPr>
              <a:t>...desperate and hopeless. </a:t>
            </a:r>
            <a:endParaRPr lang="en-US" altLang="zh-CN" sz="3200">
              <a:latin typeface="Times New Roman" panose="02020603050405020304" pitchFamily="18" charset="0"/>
              <a:cs typeface="Times New Roman" panose="02020603050405020304" pitchFamily="18" charset="0"/>
            </a:endParaRPr>
          </a:p>
          <a:p>
            <a:pPr indent="0" fontAlgn="auto">
              <a:lnSpc>
                <a:spcPts val="2940"/>
              </a:lnSpc>
            </a:pPr>
            <a:r>
              <a:rPr lang="en-US" altLang="zh-CN" sz="3200" b="1">
                <a:latin typeface="Calibri" panose="020F0502020204030204" pitchFamily="34" charset="0"/>
                <a:cs typeface="Times New Roman" panose="02020603050405020304" pitchFamily="18" charset="0"/>
              </a:rPr>
              <a:t>③</a:t>
            </a:r>
            <a:r>
              <a:rPr lang="en-US" altLang="zh-CN" sz="3200">
                <a:latin typeface="Times New Roman" panose="02020603050405020304" pitchFamily="18" charset="0"/>
                <a:cs typeface="Times New Roman" panose="02020603050405020304" pitchFamily="18" charset="0"/>
              </a:rPr>
              <a:t>Feeling afraid of the murky depths, I plucked up my courage to search around, hoping to find a possible way out, </a:t>
            </a:r>
            <a:r>
              <a:rPr lang="en-US" altLang="zh-CN" sz="3200" b="1">
                <a:solidFill>
                  <a:srgbClr val="FF0000"/>
                </a:solidFill>
                <a:latin typeface="Times New Roman" panose="02020603050405020304" pitchFamily="18" charset="0"/>
                <a:cs typeface="Times New Roman" panose="02020603050405020304" pitchFamily="18" charset="0"/>
              </a:rPr>
              <a:t>but in vain. </a:t>
            </a:r>
            <a:endParaRPr lang="en-US" altLang="zh-CN" sz="3200" b="1">
              <a:solidFill>
                <a:srgbClr val="FF0000"/>
              </a:solidFill>
              <a:latin typeface="Times New Roman" panose="02020603050405020304" pitchFamily="18" charset="0"/>
              <a:cs typeface="Times New Roman" panose="02020603050405020304" pitchFamily="18" charset="0"/>
            </a:endParaRPr>
          </a:p>
          <a:p>
            <a:pPr indent="0" fontAlgn="auto">
              <a:lnSpc>
                <a:spcPts val="2940"/>
              </a:lnSpc>
            </a:pPr>
            <a:r>
              <a:rPr lang="en-US" altLang="zh-CN" sz="3200" b="1">
                <a:solidFill>
                  <a:schemeClr val="tx1"/>
                </a:solidFill>
                <a:latin typeface="宋体" panose="02010600030101010101" pitchFamily="2" charset="-122"/>
                <a:ea typeface="宋体" panose="02010600030101010101" pitchFamily="2" charset="-122"/>
                <a:cs typeface="Times New Roman" panose="02020603050405020304" pitchFamily="18" charset="0"/>
              </a:rPr>
              <a:t>④</a:t>
            </a:r>
            <a:r>
              <a:rPr lang="en-US" altLang="zh-CN" sz="3200" b="1">
                <a:solidFill>
                  <a:srgbClr val="FF0000"/>
                </a:solidFill>
                <a:latin typeface="Times New Roman" panose="02020603050405020304" pitchFamily="18" charset="0"/>
                <a:cs typeface="Times New Roman" panose="02020603050405020304" pitchFamily="18" charset="0"/>
              </a:rPr>
              <a:t>Later,</a:t>
            </a:r>
            <a:r>
              <a:rPr lang="en-US" altLang="zh-CN" sz="3200">
                <a:solidFill>
                  <a:srgbClr val="FF0000"/>
                </a:solidFill>
                <a:latin typeface="Times New Roman" panose="02020603050405020304" pitchFamily="18" charset="0"/>
                <a:cs typeface="Times New Roman" panose="02020603050405020304" pitchFamily="18" charset="0"/>
              </a:rPr>
              <a:t> </a:t>
            </a:r>
            <a:r>
              <a:rPr lang="en-US" altLang="zh-CN" sz="3200">
                <a:solidFill>
                  <a:schemeClr val="tx1"/>
                </a:solidFill>
                <a:latin typeface="Times New Roman" panose="02020603050405020304" pitchFamily="18" charset="0"/>
                <a:cs typeface="Times New Roman" panose="02020603050405020304" pitchFamily="18" charset="0"/>
              </a:rPr>
              <a:t>I was lucky enough to find my flashlight I prepared before, considering it as a good tool to attract the attention of people outside.</a:t>
            </a:r>
            <a:r>
              <a:rPr lang="en-US" altLang="zh-CN" sz="3200" b="1">
                <a:solidFill>
                  <a:srgbClr val="FF0000"/>
                </a:solidFill>
                <a:latin typeface="Times New Roman" panose="02020603050405020304" pitchFamily="18" charset="0"/>
                <a:cs typeface="Times New Roman" panose="02020603050405020304" pitchFamily="18" charset="0"/>
              </a:rPr>
              <a:t> However, no response/no luck! / this did not work either. </a:t>
            </a:r>
            <a:endParaRPr lang="en-US" altLang="zh-CN" sz="3200" b="1">
              <a:solidFill>
                <a:srgbClr val="FF0000"/>
              </a:solidFill>
              <a:latin typeface="Times New Roman" panose="02020603050405020304" pitchFamily="18" charset="0"/>
              <a:cs typeface="Times New Roman" panose="02020603050405020304" pitchFamily="18" charset="0"/>
            </a:endParaRPr>
          </a:p>
          <a:p>
            <a:pPr indent="0" fontAlgn="auto">
              <a:lnSpc>
                <a:spcPts val="2940"/>
              </a:lnSpc>
            </a:pPr>
            <a:r>
              <a:rPr lang="en-US" altLang="zh-CN" sz="3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⑤</a:t>
            </a:r>
            <a:r>
              <a:rPr lang="en-US" altLang="zh-CN" sz="3200">
                <a:solidFill>
                  <a:schemeClr val="tx1"/>
                </a:solidFill>
                <a:latin typeface="Times New Roman" panose="02020603050405020304" pitchFamily="18" charset="0"/>
                <a:cs typeface="Times New Roman" panose="02020603050405020304" pitchFamily="18" charset="0"/>
              </a:rPr>
              <a:t>I was getting into an abyss of</a:t>
            </a:r>
            <a:r>
              <a:rPr lang="en-US" altLang="zh-CN" sz="3200" b="1">
                <a:solidFill>
                  <a:schemeClr val="tx1"/>
                </a:solidFill>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desperation</a:t>
            </a:r>
            <a:r>
              <a:rPr lang="en-US" altLang="zh-CN" sz="3200">
                <a:solidFill>
                  <a:srgbClr val="FF0000"/>
                </a:solidFill>
                <a:latin typeface="Times New Roman" panose="02020603050405020304" pitchFamily="18" charset="0"/>
                <a:cs typeface="Times New Roman" panose="02020603050405020304" pitchFamily="18" charset="0"/>
              </a:rPr>
              <a:t> </a:t>
            </a:r>
            <a:r>
              <a:rPr lang="en-US" altLang="zh-CN" sz="3200">
                <a:solidFill>
                  <a:schemeClr val="tx1"/>
                </a:solidFill>
                <a:latin typeface="Times New Roman" panose="02020603050405020304" pitchFamily="18" charset="0"/>
                <a:cs typeface="Times New Roman" panose="02020603050405020304" pitchFamily="18" charset="0"/>
              </a:rPr>
              <a:t>when suddenly a shadow cast on the wall popped into my eyes — </a:t>
            </a:r>
            <a:r>
              <a:rPr lang="en-US" altLang="zh-CN" sz="3200" b="1">
                <a:solidFill>
                  <a:srgbClr val="FF0000"/>
                </a:solidFill>
                <a:latin typeface="Times New Roman" panose="02020603050405020304" pitchFamily="18" charset="0"/>
                <a:cs typeface="Times New Roman" panose="02020603050405020304" pitchFamily="18" charset="0"/>
              </a:rPr>
              <a:t>it was </a:t>
            </a:r>
            <a:r>
              <a:rPr lang="en-US" altLang="zh-CN" sz="3200" b="1">
                <a:solidFill>
                  <a:schemeClr val="accent5"/>
                </a:solidFill>
                <a:latin typeface="Times New Roman" panose="02020603050405020304" pitchFamily="18" charset="0"/>
                <a:cs typeface="Times New Roman" panose="02020603050405020304" pitchFamily="18" charset="0"/>
              </a:rPr>
              <a:t>Angelica</a:t>
            </a:r>
            <a:r>
              <a:rPr lang="en-US" altLang="zh-CN" sz="3200" b="1">
                <a:solidFill>
                  <a:srgbClr val="FF0000"/>
                </a:solidFill>
                <a:latin typeface="Times New Roman" panose="02020603050405020304" pitchFamily="18" charset="0"/>
                <a:cs typeface="Times New Roman" panose="02020603050405020304" pitchFamily="18" charset="0"/>
              </a:rPr>
              <a: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365750" y="3834130"/>
            <a:ext cx="2867660" cy="1076325"/>
          </a:xfrm>
          <a:prstGeom prst="rect">
            <a:avLst/>
          </a:prstGeom>
          <a:solidFill>
            <a:srgbClr val="FFFF00"/>
          </a:solidFill>
        </p:spPr>
        <p:txBody>
          <a:bodyPr wrap="square" rtlCol="0">
            <a:spAutoFit/>
          </a:bodyPr>
          <a:p>
            <a:r>
              <a:rPr lang="en-US" altLang="zh-CN" sz="3200">
                <a:latin typeface="Times New Roman" panose="02020603050405020304" pitchFamily="18" charset="0"/>
                <a:cs typeface="Times New Roman" panose="02020603050405020304" pitchFamily="18" charset="0"/>
              </a:rPr>
              <a:t>several attempts but failed</a:t>
            </a:r>
            <a:endParaRPr lang="en-US" altLang="zh-CN" sz="3200">
              <a:latin typeface="Times New Roman" panose="02020603050405020304" pitchFamily="18" charset="0"/>
              <a:cs typeface="Times New Roman" panose="02020603050405020304" pitchFamily="18" charset="0"/>
            </a:endParaRPr>
          </a:p>
        </p:txBody>
      </p:sp>
      <p:sp>
        <p:nvSpPr>
          <p:cNvPr id="35" name="文本框 34"/>
          <p:cNvSpPr txBox="1"/>
          <p:nvPr>
            <p:custDataLst>
              <p:tags r:id="rId4"/>
            </p:custDataLst>
          </p:nvPr>
        </p:nvSpPr>
        <p:spPr>
          <a:xfrm>
            <a:off x="2616200" y="5782945"/>
            <a:ext cx="6411595" cy="521970"/>
          </a:xfrm>
          <a:prstGeom prst="rect">
            <a:avLst/>
          </a:prstGeom>
          <a:solidFill>
            <a:schemeClr val="bg1"/>
          </a:solidFill>
        </p:spPr>
        <p:txBody>
          <a:bodyPr wrap="square">
            <a:spAutoFit/>
          </a:bodyPr>
          <a:p>
            <a:pPr algn="just"/>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happy ending: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got saved (theme: angel)</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 name="文本框 35"/>
          <p:cNvSpPr txBox="1"/>
          <p:nvPr>
            <p:custDataLst>
              <p:tags r:id="rId5"/>
            </p:custDataLst>
          </p:nvPr>
        </p:nvSpPr>
        <p:spPr>
          <a:xfrm>
            <a:off x="2744470" y="4047490"/>
            <a:ext cx="5661660" cy="521970"/>
          </a:xfrm>
          <a:prstGeom prst="rect">
            <a:avLst/>
          </a:prstGeom>
          <a:solidFill>
            <a:schemeClr val="bg1"/>
          </a:solidFill>
        </p:spPr>
        <p:txBody>
          <a:bodyPr wrap="square">
            <a:spAutoFit/>
          </a:bodyPr>
          <a:p>
            <a:pPr algn="just"/>
            <a:r>
              <a:rPr lang="en-US" altLang="zh-CN" sz="2800" b="1">
                <a:solidFill>
                  <a:srgbClr val="FF0000"/>
                </a:solidFill>
                <a:latin typeface="Times New Roman" panose="02020603050405020304" pitchFamily="18" charset="0"/>
                <a:cs typeface="Times New Roman" panose="02020603050405020304" pitchFamily="18" charset="0"/>
                <a:sym typeface="+mn-ea"/>
              </a:rPr>
              <a:t>got </a:t>
            </a:r>
            <a:r>
              <a:rPr lang="zh-CN" altLang="en-US" sz="2800" b="1">
                <a:solidFill>
                  <a:srgbClr val="FF0000"/>
                </a:solidFill>
                <a:latin typeface="Times New Roman" panose="02020603050405020304" pitchFamily="18" charset="0"/>
                <a:cs typeface="Times New Roman" panose="02020603050405020304" pitchFamily="18" charset="0"/>
                <a:sym typeface="+mn-ea"/>
              </a:rPr>
              <a:t>Angelica</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to </a:t>
            </a:r>
            <a:r>
              <a:rPr lang="en-US" altLang="zh-CN" sz="2800" b="1">
                <a:solidFill>
                  <a:srgbClr val="FF0000"/>
                </a:solidFill>
                <a:latin typeface="Times New Roman" panose="02020603050405020304" pitchFamily="18" charset="0"/>
                <a:cs typeface="Times New Roman" panose="02020603050405020304" pitchFamily="18" charset="0"/>
                <a:sym typeface="+mn-ea"/>
              </a:rPr>
              <a:t>help me out </a:t>
            </a:r>
            <a:endPar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1" name="文本框 50"/>
          <p:cNvSpPr txBox="1"/>
          <p:nvPr>
            <p:custDataLst>
              <p:tags r:id="rId6"/>
            </p:custDataLst>
          </p:nvPr>
        </p:nvSpPr>
        <p:spPr>
          <a:xfrm>
            <a:off x="2821940" y="5036820"/>
            <a:ext cx="5411470" cy="521970"/>
          </a:xfrm>
          <a:prstGeom prst="rect">
            <a:avLst/>
          </a:prstGeom>
          <a:solidFill>
            <a:schemeClr val="bg1"/>
          </a:solidFill>
        </p:spPr>
        <p:txBody>
          <a:bodyPr wrap="square">
            <a:spAutoFit/>
          </a:bodyPr>
          <a:p>
            <a:pPr algn="just"/>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my anxiety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and finally </a:t>
            </a:r>
            <a:r>
              <a:rPr lang="en-US" altLang="zh-CN" sz="28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sym typeface="+mn-ea"/>
              </a:rPr>
              <a:t>get help</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8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876935" y="3844925"/>
            <a:ext cx="8150860" cy="1938020"/>
          </a:xfrm>
          <a:prstGeom prst="rect">
            <a:avLst/>
          </a:prstGeom>
          <a:solidFill>
            <a:srgbClr val="FFFF00"/>
          </a:solidFill>
        </p:spPr>
        <p:txBody>
          <a:bodyPr wrap="square" rtlCol="0">
            <a:spAutoFit/>
          </a:bodyPr>
          <a:p>
            <a:r>
              <a:rPr lang="en-US" altLang="zh-CN" sz="6000" b="1">
                <a:solidFill>
                  <a:srgbClr val="FF0000"/>
                </a:solidFill>
                <a:latin typeface="Times New Roman" panose="02020603050405020304" pitchFamily="18" charset="0"/>
                <a:cs typeface="Times New Roman" panose="02020603050405020304" pitchFamily="18" charset="0"/>
              </a:rPr>
              <a:t>Coherence: </a:t>
            </a:r>
            <a:endParaRPr lang="en-US" altLang="zh-CN" sz="6000" b="1">
              <a:solidFill>
                <a:srgbClr val="FF0000"/>
              </a:solidFill>
              <a:latin typeface="Times New Roman" panose="02020603050405020304" pitchFamily="18" charset="0"/>
              <a:cs typeface="Times New Roman" panose="02020603050405020304" pitchFamily="18" charset="0"/>
            </a:endParaRPr>
          </a:p>
          <a:p>
            <a:r>
              <a:rPr lang="en-US" altLang="zh-CN" sz="6000" b="1">
                <a:solidFill>
                  <a:srgbClr val="FF0000"/>
                </a:solidFill>
                <a:latin typeface="Times New Roman" panose="02020603050405020304" pitchFamily="18" charset="0"/>
                <a:cs typeface="Times New Roman" panose="02020603050405020304" pitchFamily="18" charset="0"/>
              </a:rPr>
              <a:t>plot &amp; language</a:t>
            </a:r>
            <a:r>
              <a:rPr lang="zh-CN" altLang="en-US" sz="6000" b="1">
                <a:solidFill>
                  <a:srgbClr val="FF0000"/>
                </a:solidFill>
                <a:latin typeface="Times New Roman" panose="02020603050405020304" pitchFamily="18" charset="0"/>
                <a:cs typeface="Times New Roman" panose="02020603050405020304" pitchFamily="18" charset="0"/>
              </a:rPr>
              <a:t>！！！</a:t>
            </a:r>
            <a:endParaRPr lang="zh-CN" altLang="en-US" sz="6000" b="1">
              <a:solidFill>
                <a:srgbClr val="FF0000"/>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5824855" y="1574165"/>
            <a:ext cx="6151245" cy="706755"/>
          </a:xfrm>
          <a:prstGeom prst="rect">
            <a:avLst/>
          </a:prstGeom>
          <a:noFill/>
        </p:spPr>
        <p:txBody>
          <a:bodyPr wrap="square" rtlCol="0">
            <a:spAutoFit/>
          </a:bodyPr>
          <a:p>
            <a:r>
              <a:rPr lang="en-US" altLang="zh-CN" sz="2800" b="1" kern="100" dirty="0">
                <a:solidFill>
                  <a:schemeClr val="tx1"/>
                </a:solidFill>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a coherent  &amp; logical </a:t>
            </a:r>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plot</a:t>
            </a:r>
            <a:r>
              <a:rPr lang="en-US" altLang="zh-CN" sz="40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a:t>
            </a:r>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10’</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5835015" y="2242820"/>
            <a:ext cx="6198870" cy="2306955"/>
          </a:xfrm>
          <a:prstGeom prst="rect">
            <a:avLst/>
          </a:prstGeom>
          <a:noFill/>
        </p:spPr>
        <p:txBody>
          <a:bodyPr wrap="square" rtlCol="0">
            <a:spAutoFit/>
          </a:bodyPr>
          <a:p>
            <a:r>
              <a:rPr lang="en-US" altLang="zh-CN" sz="2800" b="1" kern="100" dirty="0">
                <a:solidFill>
                  <a:schemeClr val="tx1"/>
                </a:solidFill>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Language</a:t>
            </a:r>
            <a:r>
              <a:rPr lang="en-US" altLang="zh-CN" sz="32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a:t>
            </a:r>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10’ (accurate &amp; rich):</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1. picture the scene vividly;</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2. abundant fantastic expressions;</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3. diverse sentence patterns;</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4. saying, doing, feeling &amp; thinking</a:t>
            </a:r>
            <a:endParaRPr lang="en-US" altLang="zh-CN"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5846445" y="551815"/>
            <a:ext cx="6886575" cy="1076325"/>
          </a:xfrm>
          <a:prstGeom prst="rect">
            <a:avLst/>
          </a:prstGeom>
          <a:noFill/>
        </p:spPr>
        <p:txBody>
          <a:bodyPr wrap="square" rtlCol="0">
            <a:spAutoFit/>
          </a:bodyPr>
          <a:p>
            <a:r>
              <a:rPr lang="en-US" altLang="zh-CN" sz="3200" b="1" kern="100"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Your comment:</a:t>
            </a:r>
            <a:endParaRPr lang="en-US" altLang="zh-CN" sz="3200" b="1" kern="100"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2800" b="1" kern="100" dirty="0">
                <a:solidFill>
                  <a:schemeClr val="tx1"/>
                </a:solidFill>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   ＊</a:t>
            </a:r>
            <a:r>
              <a:rPr lang="en-US" sz="32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hand-writing</a:t>
            </a:r>
            <a:r>
              <a:rPr lang="en-US"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rPr>
              <a:t> 5’</a:t>
            </a:r>
            <a:endParaRPr lang="en-US"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13" name="文本框 12"/>
          <p:cNvSpPr txBox="1"/>
          <p:nvPr>
            <p:custDataLst>
              <p:tags r:id="rId7"/>
            </p:custDataLst>
          </p:nvPr>
        </p:nvSpPr>
        <p:spPr>
          <a:xfrm>
            <a:off x="5887085" y="4521835"/>
            <a:ext cx="6886575" cy="583565"/>
          </a:xfrm>
          <a:prstGeom prst="rect">
            <a:avLst/>
          </a:prstGeom>
          <a:noFill/>
        </p:spPr>
        <p:txBody>
          <a:bodyPr wrap="square" rtlCol="0">
            <a:spAutoFit/>
          </a:bodyPr>
          <a:p>
            <a:r>
              <a:rPr lang="en-US" altLang="zh-CN" sz="3200" b="1" kern="100"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How to correct it?</a:t>
            </a:r>
            <a:endParaRPr lang="en-US" sz="2800" b="1" kern="100" dirty="0">
              <a:solidFill>
                <a:schemeClr val="tx1"/>
              </a:solidFill>
              <a:highlight>
                <a:srgbClr val="FFFF00"/>
              </a:highligh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20" name="右弧形箭头 19"/>
          <p:cNvSpPr/>
          <p:nvPr>
            <p:custDataLst>
              <p:tags r:id="rId8"/>
            </p:custDataLst>
          </p:nvPr>
        </p:nvSpPr>
        <p:spPr>
          <a:xfrm>
            <a:off x="10182225" y="2758440"/>
            <a:ext cx="521970" cy="83439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2" nodeType="clickEffect">
                                  <p:stCondLst>
                                    <p:cond delay="0"/>
                                  </p:stCondLst>
                                  <p:childTnLst>
                                    <p:animEffect transition="out" filter="blinds(horizontal)">
                                      <p:cBhvr>
                                        <p:cTn id="20" dur="500"/>
                                        <p:tgtEl>
                                          <p:spTgt spid="42"/>
                                        </p:tgtEl>
                                      </p:cBhvr>
                                    </p:animEffect>
                                    <p:set>
                                      <p:cBhvr>
                                        <p:cTn id="21" dur="1" fill="hold">
                                          <p:stCondLst>
                                            <p:cond delay="499"/>
                                          </p:stCondLst>
                                        </p:cTn>
                                        <p:tgtEl>
                                          <p:spTgt spid="42"/>
                                        </p:tgtEl>
                                        <p:attrNameLst>
                                          <p:attrName>style.visibility</p:attrName>
                                        </p:attrNameLst>
                                      </p:cBhvr>
                                      <p:to>
                                        <p:strVal val="hidden"/>
                                      </p:to>
                                    </p:set>
                                  </p:childTnLst>
                                </p:cTn>
                              </p:par>
                              <p:par>
                                <p:cTn id="22" presetID="3" presetClass="exit" presetSubtype="10" fill="hold" grpId="2" nodeType="with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3" presetClass="exit" presetSubtype="10" fill="hold" grpId="2" nodeType="withEffect">
                                  <p:stCondLst>
                                    <p:cond delay="0"/>
                                  </p:stCondLst>
                                  <p:childTnLst>
                                    <p:animEffect transition="out" filter="blinds(horizont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3" presetClass="exit" presetSubtype="10" fill="hold" grpId="2" nodeType="withEffect">
                                  <p:stCondLst>
                                    <p:cond delay="0"/>
                                  </p:stCondLst>
                                  <p:childTnLst>
                                    <p:animEffect transition="out" filter="blinds(horizontal)">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0" presetClass="path" presetSubtype="0" accel="50000" decel="50000" fill="hold" grpId="1" nodeType="withEffect">
                                  <p:stCondLst>
                                    <p:cond delay="0"/>
                                  </p:stCondLst>
                                  <p:childTnLst>
                                    <p:animMotion origin="layout" path="M -0.105312 -0.0577778 L -0.177865 -0.42463 " pathEditMode="relative" rAng="0" ptsTypes="">
                                      <p:cBhvr>
                                        <p:cTn id="49" dur="2000" fill="hold"/>
                                        <p:tgtEl>
                                          <p:spTgt spid="9"/>
                                        </p:tgtEl>
                                        <p:attrNameLst>
                                          <p:attrName>ppt_x</p:attrName>
                                          <p:attrName>ppt_y</p:attrName>
                                        </p:attrNameLst>
                                      </p:cBhvr>
                                      <p:rCtr x="-34" y="-137"/>
                                    </p:animMotion>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linds(horizontal)">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1" grpId="1" bldLvl="0" animBg="1"/>
      <p:bldP spid="9" grpId="0" bldLvl="0" animBg="1"/>
      <p:bldP spid="9" grpId="1" bldLvl="0" animBg="1"/>
      <p:bldP spid="35" grpId="0" bldLvl="0" animBg="1"/>
      <p:bldP spid="36" grpId="0" bldLvl="0" animBg="1"/>
      <p:bldP spid="51" grpId="0" bldLvl="0" animBg="1"/>
      <p:bldP spid="10" grpId="0" bldLvl="0" animBg="1"/>
      <p:bldP spid="42" grpId="1"/>
      <p:bldP spid="7" grpId="1"/>
      <p:bldP spid="12" grpId="1"/>
      <p:bldP spid="42" grpId="2"/>
      <p:bldP spid="7" grpId="2"/>
      <p:bldP spid="12" grpId="2"/>
      <p:bldP spid="13" grpId="1"/>
      <p:bldP spid="13" grpId="2"/>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2436813" y="-1418416"/>
            <a:ext cx="812800" cy="1315464"/>
          </a:xfrm>
          <a:prstGeom prst="rect">
            <a:avLst/>
          </a:prstGeom>
          <a:gradFill>
            <a:gsLst>
              <a:gs pos="0">
                <a:srgbClr val="A45EDF"/>
              </a:gs>
              <a:gs pos="100000">
                <a:srgbClr val="38028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66258" y="-1418416"/>
            <a:ext cx="812800" cy="1315464"/>
          </a:xfrm>
          <a:prstGeom prst="rect">
            <a:avLst/>
          </a:prstGeom>
          <a:gradFill>
            <a:gsLst>
              <a:gs pos="0">
                <a:srgbClr val="D285C1"/>
              </a:gs>
              <a:gs pos="100000">
                <a:srgbClr val="643A6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0" y="81280"/>
            <a:ext cx="12192000" cy="11333480"/>
          </a:xfrm>
          <a:prstGeom prst="rect">
            <a:avLst/>
          </a:prstGeom>
          <a:noFill/>
        </p:spPr>
        <p:txBody>
          <a:bodyPr wrap="square" rtlCol="0">
            <a:noAutofit/>
          </a:bodyPr>
          <a:p>
            <a:pPr indent="0" fontAlgn="auto">
              <a:lnSpc>
                <a:spcPts val="2560"/>
              </a:lnSpc>
            </a:pPr>
            <a:r>
              <a:rPr lang="en-US" altLang="zh-CN" sz="2800">
                <a:latin typeface="Times New Roman" panose="02020603050405020304" pitchFamily="18" charset="0"/>
                <a:cs typeface="Times New Roman" panose="02020603050405020304" pitchFamily="18" charset="0"/>
              </a:rPr>
              <a:t>      </a:t>
            </a:r>
            <a:r>
              <a:rPr sz="2800" i="1">
                <a:latin typeface="Times New Roman" panose="02020603050405020304" pitchFamily="18" charset="0"/>
                <a:cs typeface="Times New Roman" panose="02020603050405020304" pitchFamily="18" charset="0"/>
              </a:rPr>
              <a:t>I woke up with pieces of the rotting, broken ladder lying around me on the stone cellar floor. </a:t>
            </a:r>
            <a:r>
              <a:rPr sz="2800">
                <a:latin typeface="Times New Roman" panose="02020603050405020304" pitchFamily="18" charset="0"/>
                <a:cs typeface="Times New Roman" panose="02020603050405020304" pitchFamily="18" charset="0"/>
              </a:rPr>
              <a:t>Aching and confused, I struggled up and wiped the dirt off my clothes, scanning around, only to be greeted with a dread</a:t>
            </a:r>
            <a:r>
              <a:rPr lang="en-US" sz="2800">
                <a:latin typeface="Times New Roman" panose="02020603050405020304" pitchFamily="18" charset="0"/>
                <a:cs typeface="Times New Roman" panose="02020603050405020304" pitchFamily="18" charset="0"/>
              </a:rPr>
              <a:t>ful</a:t>
            </a:r>
            <a:r>
              <a:rPr sz="2800">
                <a:latin typeface="Times New Roman" panose="02020603050405020304" pitchFamily="18" charset="0"/>
                <a:cs typeface="Times New Roman" panose="02020603050405020304" pitchFamily="18" charset="0"/>
              </a:rPr>
              <a:t> darkness</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 I turned on my flashlight, faint glow dispelling the darkness as well as my fear. Cocooned </a:t>
            </a:r>
            <a:r>
              <a:rPr lang="zh-CN" sz="2800">
                <a:latin typeface="Times New Roman" panose="02020603050405020304" pitchFamily="18" charset="0"/>
                <a:cs typeface="Times New Roman" panose="02020603050405020304" pitchFamily="18" charset="0"/>
              </a:rPr>
              <a:t>包围</a:t>
            </a:r>
            <a:r>
              <a:rPr sz="2800">
                <a:latin typeface="Times New Roman" panose="02020603050405020304" pitchFamily="18" charset="0"/>
                <a:cs typeface="Times New Roman" panose="02020603050405020304" pitchFamily="18" charset="0"/>
              </a:rPr>
              <a:t>in the rotten odour</a:t>
            </a:r>
            <a:r>
              <a:rPr lang="en-US" sz="2800">
                <a:latin typeface="Times New Roman" panose="02020603050405020304" pitchFamily="18" charset="0"/>
                <a:cs typeface="Times New Roman" panose="02020603050405020304" pitchFamily="18" charset="0"/>
              </a:rPr>
              <a:t> / ˈəʊdə(r)</a:t>
            </a:r>
            <a:r>
              <a:rPr lang="en-US" sz="2800">
                <a:latin typeface="Times New Roman" panose="02020603050405020304" pitchFamily="18" charset="0"/>
                <a:cs typeface="Times New Roman" panose="02020603050405020304" pitchFamily="18" charset="0"/>
                <a:sym typeface="+mn-ea"/>
              </a:rPr>
              <a:t>/ </a:t>
            </a:r>
            <a:r>
              <a:rPr lang="zh-CN" altLang="en-US" sz="2800">
                <a:latin typeface="Times New Roman" panose="02020603050405020304" pitchFamily="18" charset="0"/>
                <a:cs typeface="Times New Roman" panose="02020603050405020304" pitchFamily="18" charset="0"/>
                <a:sym typeface="+mn-ea"/>
              </a:rPr>
              <a:t>臭味</a:t>
            </a:r>
            <a:r>
              <a:rPr sz="2800">
                <a:latin typeface="Times New Roman" panose="02020603050405020304" pitchFamily="18" charset="0"/>
                <a:cs typeface="Times New Roman" panose="02020603050405020304" pitchFamily="18" charset="0"/>
              </a:rPr>
              <a:t>, I frowned and covered my mouth, striving to find my way out, </a:t>
            </a:r>
            <a:r>
              <a:rPr lang="en-US" sz="2800" b="1">
                <a:solidFill>
                  <a:srgbClr val="FF0000"/>
                </a:solidFill>
                <a:latin typeface="Times New Roman" panose="02020603050405020304" pitchFamily="18" charset="0"/>
                <a:cs typeface="Times New Roman" panose="02020603050405020304" pitchFamily="18" charset="0"/>
              </a:rPr>
              <a:t>but in vain. </a:t>
            </a:r>
            <a:r>
              <a:rPr lang="en-US" sz="2800">
                <a:latin typeface="Times New Roman" panose="02020603050405020304" pitchFamily="18" charset="0"/>
                <a:cs typeface="Times New Roman" panose="02020603050405020304" pitchFamily="18" charset="0"/>
              </a:rPr>
              <a:t>T</a:t>
            </a:r>
            <a:r>
              <a:rPr sz="2800">
                <a:latin typeface="Times New Roman" panose="02020603050405020304" pitchFamily="18" charset="0"/>
                <a:cs typeface="Times New Roman" panose="02020603050405020304" pitchFamily="18" charset="0"/>
              </a:rPr>
              <a:t>he freezing air </a:t>
            </a:r>
            <a:r>
              <a:rPr lang="en-US" sz="2800">
                <a:latin typeface="Times New Roman" panose="02020603050405020304" pitchFamily="18" charset="0"/>
                <a:cs typeface="Times New Roman" panose="02020603050405020304" pitchFamily="18" charset="0"/>
              </a:rPr>
              <a:t>went</a:t>
            </a:r>
            <a:r>
              <a:rPr sz="2800">
                <a:latin typeface="Times New Roman" panose="02020603050405020304" pitchFamily="18" charset="0"/>
                <a:cs typeface="Times New Roman" panose="02020603050405020304" pitchFamily="18" charset="0"/>
              </a:rPr>
              <a:t> through my collar and my slight footsteps terrif</a:t>
            </a:r>
            <a:r>
              <a:rPr lang="en-US" sz="2800">
                <a:latin typeface="Times New Roman" panose="02020603050405020304" pitchFamily="18" charset="0"/>
                <a:cs typeface="Times New Roman" panose="02020603050405020304" pitchFamily="18" charset="0"/>
              </a:rPr>
              <a:t>ied</a:t>
            </a:r>
            <a:r>
              <a:rPr sz="2800">
                <a:latin typeface="Times New Roman" panose="02020603050405020304" pitchFamily="18" charset="0"/>
                <a:cs typeface="Times New Roman" panose="02020603050405020304" pitchFamily="18" charset="0"/>
              </a:rPr>
              <a:t> me </a:t>
            </a:r>
            <a:r>
              <a:rPr sz="2800" b="1">
                <a:solidFill>
                  <a:srgbClr val="FF0000"/>
                </a:solidFill>
                <a:latin typeface="Times New Roman" panose="02020603050405020304" pitchFamily="18" charset="0"/>
                <a:cs typeface="Times New Roman" panose="02020603050405020304" pitchFamily="18" charset="0"/>
              </a:rPr>
              <a:t>again</a:t>
            </a:r>
            <a:r>
              <a:rPr sz="2800">
                <a:latin typeface="Times New Roman" panose="02020603050405020304" pitchFamily="18" charset="0"/>
                <a:cs typeface="Times New Roman" panose="02020603050405020304" pitchFamily="18" charset="0"/>
              </a:rPr>
              <a:t>. I had to admit I was not as courageous as Angelica. Searching up and down, I </a:t>
            </a:r>
            <a:r>
              <a:rPr sz="2800" b="1">
                <a:solidFill>
                  <a:srgbClr val="FF0000"/>
                </a:solidFill>
                <a:latin typeface="Times New Roman" panose="02020603050405020304" pitchFamily="18" charset="0"/>
                <a:cs typeface="Times New Roman" panose="02020603050405020304" pitchFamily="18" charset="0"/>
              </a:rPr>
              <a:t>still couldn’t </a:t>
            </a:r>
            <a:r>
              <a:rPr sz="2800">
                <a:latin typeface="Times New Roman" panose="02020603050405020304" pitchFamily="18" charset="0"/>
                <a:cs typeface="Times New Roman" panose="02020603050405020304" pitchFamily="18" charset="0"/>
              </a:rPr>
              <a:t>hatch an idea to extricate </a:t>
            </a:r>
            <a:r>
              <a:rPr lang="zh-CN" sz="2800">
                <a:latin typeface="Times New Roman" panose="02020603050405020304" pitchFamily="18" charset="0"/>
                <a:cs typeface="Times New Roman" panose="02020603050405020304" pitchFamily="18" charset="0"/>
              </a:rPr>
              <a:t>使</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逃离</a:t>
            </a:r>
            <a:r>
              <a:rPr sz="2800">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yself</a:t>
            </a:r>
            <a:r>
              <a:rPr sz="2800">
                <a:latin typeface="Times New Roman" panose="02020603050405020304" pitchFamily="18" charset="0"/>
                <a:cs typeface="Times New Roman" panose="02020603050405020304" pitchFamily="18" charset="0"/>
              </a:rPr>
              <a:t>.</a:t>
            </a:r>
            <a:r>
              <a:rPr sz="2800" b="1">
                <a:solidFill>
                  <a:srgbClr val="FF0000"/>
                </a:solidFill>
                <a:latin typeface="Times New Roman" panose="02020603050405020304" pitchFamily="18" charset="0"/>
                <a:cs typeface="Times New Roman" panose="02020603050405020304" pitchFamily="18" charset="0"/>
              </a:rPr>
              <a:t> At this </a:t>
            </a:r>
            <a:r>
              <a:rPr lang="en-US" sz="2800" b="1">
                <a:solidFill>
                  <a:srgbClr val="FF0000"/>
                </a:solidFill>
                <a:latin typeface="Times New Roman" panose="02020603050405020304" pitchFamily="18" charset="0"/>
                <a:cs typeface="Times New Roman" panose="02020603050405020304" pitchFamily="18" charset="0"/>
              </a:rPr>
              <a:t>crucial </a:t>
            </a:r>
            <a:r>
              <a:rPr sz="2800" b="1">
                <a:solidFill>
                  <a:srgbClr val="FF0000"/>
                </a:solidFill>
                <a:latin typeface="Times New Roman" panose="02020603050405020304" pitchFamily="18" charset="0"/>
                <a:cs typeface="Times New Roman" panose="02020603050405020304" pitchFamily="18" charset="0"/>
              </a:rPr>
              <a:t>juncture</a:t>
            </a:r>
            <a:r>
              <a:rPr lang="en-US" sz="2800" b="1">
                <a:solidFill>
                  <a:srgbClr val="FF0000"/>
                </a:solidFill>
                <a:latin typeface="Times New Roman" panose="02020603050405020304" pitchFamily="18" charset="0"/>
                <a:cs typeface="Times New Roman" panose="02020603050405020304" pitchFamily="18" charset="0"/>
              </a:rPr>
              <a:t> </a:t>
            </a:r>
            <a:r>
              <a:rPr lang="zh-CN" altLang="en-US" sz="2800" b="1">
                <a:solidFill>
                  <a:srgbClr val="FF0000"/>
                </a:solidFill>
                <a:latin typeface="Times New Roman" panose="02020603050405020304" pitchFamily="18" charset="0"/>
                <a:cs typeface="Times New Roman" panose="02020603050405020304" pitchFamily="18" charset="0"/>
              </a:rPr>
              <a:t>紧要关头</a:t>
            </a:r>
            <a:r>
              <a:rPr sz="2800">
                <a:latin typeface="Times New Roman" panose="02020603050405020304" pitchFamily="18" charset="0"/>
                <a:cs typeface="Times New Roman" panose="02020603050405020304" pitchFamily="18" charset="0"/>
              </a:rPr>
              <a:t>, the constant meows of</a:t>
            </a:r>
            <a:r>
              <a:rPr sz="2800">
                <a:solidFill>
                  <a:schemeClr val="accent5"/>
                </a:solidFill>
                <a:latin typeface="Times New Roman" panose="02020603050405020304" pitchFamily="18" charset="0"/>
                <a:cs typeface="Times New Roman" panose="02020603050405020304" pitchFamily="18" charset="0"/>
              </a:rPr>
              <a:t> </a:t>
            </a:r>
            <a:r>
              <a:rPr sz="2800" b="1">
                <a:solidFill>
                  <a:schemeClr val="accent5"/>
                </a:solidFill>
                <a:latin typeface="Times New Roman" panose="02020603050405020304" pitchFamily="18" charset="0"/>
                <a:cs typeface="Times New Roman" panose="02020603050405020304" pitchFamily="18" charset="0"/>
              </a:rPr>
              <a:t>Angelica</a:t>
            </a:r>
            <a:r>
              <a:rPr sz="2800">
                <a:latin typeface="Times New Roman" panose="02020603050405020304" pitchFamily="18" charset="0"/>
                <a:cs typeface="Times New Roman" panose="02020603050405020304" pitchFamily="18" charset="0"/>
              </a:rPr>
              <a:t> caught my attention.</a:t>
            </a:r>
            <a:endParaRPr sz="2800">
              <a:latin typeface="Times New Roman" panose="02020603050405020304" pitchFamily="18" charset="0"/>
              <a:cs typeface="Times New Roman" panose="02020603050405020304" pitchFamily="18" charset="0"/>
            </a:endParaRPr>
          </a:p>
          <a:p>
            <a:pPr indent="0" fontAlgn="auto">
              <a:lnSpc>
                <a:spcPts val="2660"/>
              </a:lnSpc>
            </a:pPr>
            <a:r>
              <a:rPr lang="en-US" sz="2800">
                <a:latin typeface="Times New Roman" panose="02020603050405020304" pitchFamily="18" charset="0"/>
                <a:cs typeface="Times New Roman" panose="02020603050405020304" pitchFamily="18" charset="0"/>
              </a:rPr>
              <a:t>      </a:t>
            </a:r>
            <a:r>
              <a:rPr sz="2800" i="1">
                <a:latin typeface="Times New Roman" panose="02020603050405020304" pitchFamily="18" charset="0"/>
                <a:cs typeface="Times New Roman" panose="02020603050405020304" pitchFamily="18" charset="0"/>
              </a:rPr>
              <a:t>It seemed my companion, </a:t>
            </a:r>
            <a:r>
              <a:rPr sz="2800" b="1" i="1">
                <a:solidFill>
                  <a:schemeClr val="accent5"/>
                </a:solidFill>
                <a:latin typeface="Times New Roman" panose="02020603050405020304" pitchFamily="18" charset="0"/>
                <a:cs typeface="Times New Roman" panose="02020603050405020304" pitchFamily="18" charset="0"/>
              </a:rPr>
              <a:t>Angelica</a:t>
            </a:r>
            <a:r>
              <a:rPr sz="2800" i="1">
                <a:latin typeface="Times New Roman" panose="02020603050405020304" pitchFamily="18" charset="0"/>
                <a:cs typeface="Times New Roman" panose="02020603050405020304" pitchFamily="18" charset="0"/>
              </a:rPr>
              <a:t>, was my last hope. </a:t>
            </a:r>
            <a:r>
              <a:rPr sz="2800" b="1">
                <a:solidFill>
                  <a:schemeClr val="accent5"/>
                </a:solidFill>
                <a:latin typeface="Times New Roman" panose="02020603050405020304" pitchFamily="18" charset="0"/>
                <a:cs typeface="Times New Roman" panose="02020603050405020304" pitchFamily="18" charset="0"/>
              </a:rPr>
              <a:t>She</a:t>
            </a:r>
            <a:r>
              <a:rPr sz="2800">
                <a:latin typeface="Times New Roman" panose="02020603050405020304" pitchFamily="18" charset="0"/>
                <a:cs typeface="Times New Roman" panose="02020603050405020304" pitchFamily="18" charset="0"/>
              </a:rPr>
              <a:t> seemed to sense my dilemma and was anxious to help me out. </a:t>
            </a:r>
            <a:r>
              <a:rPr sz="2800" b="1">
                <a:solidFill>
                  <a:schemeClr val="accent5"/>
                </a:solidFill>
                <a:latin typeface="Times New Roman" panose="02020603050405020304" pitchFamily="18" charset="0"/>
                <a:cs typeface="Times New Roman" panose="02020603050405020304" pitchFamily="18" charset="0"/>
              </a:rPr>
              <a:t>Angelica</a:t>
            </a:r>
            <a:r>
              <a:rPr sz="2800">
                <a:latin typeface="Times New Roman" panose="02020603050405020304" pitchFamily="18" charset="0"/>
                <a:cs typeface="Times New Roman" panose="02020603050405020304" pitchFamily="18" charset="0"/>
              </a:rPr>
              <a:t> circled around nervously as she let out loud meows to arrest passers-by</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s attention. </a:t>
            </a:r>
            <a:r>
              <a:rPr sz="2800" b="1">
                <a:solidFill>
                  <a:srgbClr val="FF0000"/>
                </a:solidFill>
                <a:latin typeface="Times New Roman" panose="02020603050405020304" pitchFamily="18" charset="0"/>
                <a:cs typeface="Times New Roman" panose="02020603050405020304" pitchFamily="18" charset="0"/>
              </a:rPr>
              <a:t>No luck! Then</a:t>
            </a:r>
            <a:r>
              <a:rPr sz="2800" b="1">
                <a:solidFill>
                  <a:srgbClr val="C00000"/>
                </a:solidFill>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she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suddenly ran away, leaving me in a desperate situation. </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Does she give up on me?</a:t>
            </a:r>
            <a:r>
              <a:rPr lang="en-US" sz="2800">
                <a:latin typeface="Times New Roman" panose="02020603050405020304" pitchFamily="18" charset="0"/>
                <a:cs typeface="Times New Roman" panose="02020603050405020304" pitchFamily="18" charset="0"/>
              </a:rPr>
              <a:t>”</a:t>
            </a:r>
            <a:r>
              <a:rPr sz="2800">
                <a:latin typeface="Times New Roman" panose="02020603050405020304" pitchFamily="18" charset="0"/>
                <a:cs typeface="Times New Roman" panose="02020603050405020304" pitchFamily="18" charset="0"/>
              </a:rPr>
              <a:t>I murmured to myself. It seemed that the last ray of light in my world had dimmed. Maybe I would end up there.</a:t>
            </a:r>
            <a:r>
              <a:rPr sz="2800">
                <a:solidFill>
                  <a:srgbClr val="FF0000"/>
                </a:solidFill>
                <a:latin typeface="Times New Roman" panose="02020603050405020304" pitchFamily="18" charset="0"/>
                <a:cs typeface="Times New Roman" panose="02020603050405020304" pitchFamily="18" charset="0"/>
              </a:rPr>
              <a:t> </a:t>
            </a:r>
            <a:r>
              <a:rPr sz="2800" b="1">
                <a:solidFill>
                  <a:srgbClr val="FF0000"/>
                </a:solidFill>
                <a:latin typeface="Times New Roman" panose="02020603050405020304" pitchFamily="18" charset="0"/>
                <a:cs typeface="Times New Roman" panose="02020603050405020304" pitchFamily="18" charset="0"/>
              </a:rPr>
              <a:t>Just as I was about to </a:t>
            </a:r>
            <a:r>
              <a:rPr sz="2800">
                <a:latin typeface="Times New Roman" panose="02020603050405020304" pitchFamily="18" charset="0"/>
                <a:cs typeface="Times New Roman" panose="02020603050405020304" pitchFamily="18" charset="0"/>
              </a:rPr>
              <a:t>give up, Angelica appeared with one of our neighbors,</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who helped me out successfully.</a:t>
            </a:r>
            <a:r>
              <a:rPr sz="2800">
                <a:solidFill>
                  <a:srgbClr val="C00000"/>
                </a:solidFill>
                <a:latin typeface="Times New Roman" panose="02020603050405020304" pitchFamily="18" charset="0"/>
                <a:cs typeface="Times New Roman" panose="02020603050405020304" pitchFamily="18" charset="0"/>
              </a:rPr>
              <a:t> </a:t>
            </a:r>
            <a:r>
              <a:rPr sz="2800" b="1">
                <a:solidFill>
                  <a:srgbClr val="FF0000"/>
                </a:solidFill>
                <a:latin typeface="Times New Roman" panose="02020603050405020304" pitchFamily="18" charset="0"/>
                <a:cs typeface="Times New Roman" panose="02020603050405020304" pitchFamily="18" charset="0"/>
              </a:rPr>
              <a:t>It turned out that</a:t>
            </a:r>
            <a:r>
              <a:rPr sz="2800">
                <a:solidFill>
                  <a:srgbClr val="FF0000"/>
                </a:solidFill>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Angelica was running away for someone to come to my rescue. I held Angelica tightly in my arms as I shed grateful tears uncontrolably. I knew deeply in my heart that Angelica was a true angel of our family, also a perfect companion.</a:t>
            </a:r>
            <a:endParaRPr sz="2800">
              <a:latin typeface="Times New Roman" panose="02020603050405020304" pitchFamily="18" charset="0"/>
              <a:cs typeface="Times New Roman" panose="02020603050405020304" pitchFamily="18" charset="0"/>
            </a:endParaRPr>
          </a:p>
        </p:txBody>
      </p:sp>
      <p:cxnSp>
        <p:nvCxnSpPr>
          <p:cNvPr id="2" name="直接连接符 1"/>
          <p:cNvCxnSpPr/>
          <p:nvPr/>
        </p:nvCxnSpPr>
        <p:spPr>
          <a:xfrm>
            <a:off x="8874125" y="577215"/>
            <a:ext cx="10160" cy="52641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custDataLst>
              <p:tags r:id="rId1"/>
            </p:custDataLst>
          </p:nvPr>
        </p:nvCxnSpPr>
        <p:spPr>
          <a:xfrm>
            <a:off x="11934190" y="2294890"/>
            <a:ext cx="6985" cy="53403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cxnSp>
        <p:nvCxnSpPr>
          <p:cNvPr id="5" name="直接连接符 4"/>
          <p:cNvCxnSpPr/>
          <p:nvPr>
            <p:custDataLst>
              <p:tags r:id="rId2"/>
            </p:custDataLst>
          </p:nvPr>
        </p:nvCxnSpPr>
        <p:spPr>
          <a:xfrm>
            <a:off x="8772525" y="3988435"/>
            <a:ext cx="10160" cy="52641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cxnSp>
        <p:nvCxnSpPr>
          <p:cNvPr id="6" name="直接连接符 5"/>
          <p:cNvCxnSpPr/>
          <p:nvPr>
            <p:custDataLst>
              <p:tags r:id="rId3"/>
            </p:custDataLst>
          </p:nvPr>
        </p:nvCxnSpPr>
        <p:spPr>
          <a:xfrm>
            <a:off x="7152005" y="5610225"/>
            <a:ext cx="10160" cy="526415"/>
          </a:xfrm>
          <a:prstGeom prst="line">
            <a:avLst/>
          </a:prstGeom>
          <a:ln w="38100" cap="rnd">
            <a:solidFill>
              <a:srgbClr val="C00000"/>
            </a:solidFill>
            <a:round/>
          </a:ln>
        </p:spPr>
        <p:style>
          <a:lnRef idx="0">
            <a:srgbClr val="FFFFFF"/>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7945" y="-459740"/>
            <a:ext cx="7981950" cy="9396095"/>
          </a:xfrm>
          <a:prstGeom prst="rect">
            <a:avLst/>
          </a:prstGeom>
        </p:spPr>
      </p:pic>
      <p:sp>
        <p:nvSpPr>
          <p:cNvPr id="4" name="文本框 3"/>
          <p:cNvSpPr txBox="1"/>
          <p:nvPr/>
        </p:nvSpPr>
        <p:spPr>
          <a:xfrm>
            <a:off x="7963535" y="0"/>
            <a:ext cx="4228465" cy="1938020"/>
          </a:xfrm>
          <a:prstGeom prst="rect">
            <a:avLst/>
          </a:prstGeom>
          <a:noFill/>
        </p:spPr>
        <p:txBody>
          <a:bodyPr wrap="square" rtlCol="0">
            <a:spAutoFit/>
          </a:bodyPr>
          <a:p>
            <a:r>
              <a:rPr lang="en-US" altLang="zh-CN" sz="2400">
                <a:highlight>
                  <a:srgbClr val="FFFF00"/>
                </a:highlight>
                <a:latin typeface="Times New Roman" panose="02020603050405020304" pitchFamily="18" charset="0"/>
                <a:cs typeface="Times New Roman" panose="02020603050405020304" pitchFamily="18" charset="0"/>
              </a:rPr>
              <a:t>1. </a:t>
            </a:r>
            <a:r>
              <a:rPr lang="zh-CN" altLang="en-US" sz="2400">
                <a:highlight>
                  <a:srgbClr val="FFFF00"/>
                </a:highlight>
                <a:latin typeface="Times New Roman" panose="02020603050405020304" pitchFamily="18" charset="0"/>
                <a:cs typeface="Times New Roman" panose="02020603050405020304" pitchFamily="18" charset="0"/>
              </a:rPr>
              <a:t>Aching and confused, I </a:t>
            </a:r>
            <a:r>
              <a:rPr lang="zh-CN" altLang="en-US" sz="2400" b="1">
                <a:solidFill>
                  <a:srgbClr val="C00000"/>
                </a:solidFill>
                <a:highlight>
                  <a:srgbClr val="FFFF00"/>
                </a:highlight>
                <a:latin typeface="Times New Roman" panose="02020603050405020304" pitchFamily="18" charset="0"/>
                <a:cs typeface="Times New Roman" panose="02020603050405020304" pitchFamily="18" charset="0"/>
              </a:rPr>
              <a:t>struggled up</a:t>
            </a:r>
            <a:r>
              <a:rPr lang="zh-CN" altLang="en-US" sz="2400">
                <a:highlight>
                  <a:srgbClr val="FFFF00"/>
                </a:highlight>
                <a:latin typeface="Times New Roman" panose="02020603050405020304" pitchFamily="18" charset="0"/>
                <a:cs typeface="Times New Roman" panose="02020603050405020304" pitchFamily="18" charset="0"/>
              </a:rPr>
              <a:t> and wiped the dirt off my clothes, scanning around, only to be greeted with a dread</a:t>
            </a:r>
            <a:r>
              <a:rPr lang="en-US" altLang="zh-CN" sz="2400">
                <a:highlight>
                  <a:srgbClr val="FFFF00"/>
                </a:highlight>
                <a:latin typeface="Times New Roman" panose="02020603050405020304" pitchFamily="18" charset="0"/>
                <a:cs typeface="Times New Roman" panose="02020603050405020304" pitchFamily="18" charset="0"/>
              </a:rPr>
              <a:t>ful</a:t>
            </a:r>
            <a:r>
              <a:rPr lang="zh-CN" altLang="en-US" sz="2400">
                <a:highlight>
                  <a:srgbClr val="FFFF00"/>
                </a:highlight>
                <a:latin typeface="Times New Roman" panose="02020603050405020304" pitchFamily="18" charset="0"/>
                <a:cs typeface="Times New Roman" panose="02020603050405020304" pitchFamily="18" charset="0"/>
              </a:rPr>
              <a:t> darkness</a:t>
            </a:r>
            <a:r>
              <a:rPr lang="en-US" altLang="zh-CN" sz="2400">
                <a:highlight>
                  <a:srgbClr val="FFFF00"/>
                </a:highlight>
                <a:latin typeface="Times New Roman" panose="02020603050405020304" pitchFamily="18" charset="0"/>
                <a:cs typeface="Times New Roman" panose="02020603050405020304" pitchFamily="18" charset="0"/>
              </a:rPr>
              <a:t>.</a:t>
            </a:r>
            <a:endParaRPr lang="en-US" altLang="zh-CN" sz="2400">
              <a:highlight>
                <a:srgbClr val="FFFF00"/>
              </a:highlight>
              <a:latin typeface="Times New Roman" panose="02020603050405020304" pitchFamily="18" charset="0"/>
              <a:cs typeface="Times New Roman" panose="02020603050405020304" pitchFamily="18" charset="0"/>
            </a:endParaRPr>
          </a:p>
        </p:txBody>
      </p:sp>
      <p:cxnSp>
        <p:nvCxnSpPr>
          <p:cNvPr id="5" name="直接连接符 4"/>
          <p:cNvCxnSpPr/>
          <p:nvPr/>
        </p:nvCxnSpPr>
        <p:spPr>
          <a:xfrm flipV="1">
            <a:off x="4886960" y="918210"/>
            <a:ext cx="2871470" cy="31115"/>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flipV="1">
            <a:off x="167005" y="1476375"/>
            <a:ext cx="1435735" cy="1016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custDataLst>
              <p:tags r:id="rId2"/>
            </p:custDataLst>
          </p:nvPr>
        </p:nvSpPr>
        <p:spPr>
          <a:xfrm>
            <a:off x="7963535" y="1938020"/>
            <a:ext cx="4228465" cy="3415030"/>
          </a:xfrm>
          <a:prstGeom prst="rect">
            <a:avLst/>
          </a:prstGeom>
          <a:noFill/>
        </p:spPr>
        <p:txBody>
          <a:bodyPr wrap="square" rtlCol="0">
            <a:spAutoFit/>
          </a:bodyPr>
          <a:p>
            <a:r>
              <a:rPr lang="en-US" altLang="zh-CN" sz="2400">
                <a:highlight>
                  <a:srgbClr val="FFFF00"/>
                </a:highlight>
                <a:latin typeface="Times New Roman" panose="02020603050405020304" pitchFamily="18" charset="0"/>
                <a:cs typeface="Times New Roman" panose="02020603050405020304" pitchFamily="18" charset="0"/>
              </a:rPr>
              <a:t>2.  “If only I hadn’t explored the cellar alone...” I murmured. Suddenly, I remembered I’d brought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my cell phone </a:t>
            </a:r>
            <a:r>
              <a:rPr lang="en-US" altLang="zh-CN" sz="2400">
                <a:highlight>
                  <a:srgbClr val="FFFF00"/>
                </a:highlight>
                <a:latin typeface="Times New Roman" panose="02020603050405020304" pitchFamily="18" charset="0"/>
                <a:cs typeface="Times New Roman" panose="02020603050405020304" pitchFamily="18" charset="0"/>
              </a:rPr>
              <a:t>with me. Reaching into my pocket, I pulled out a shattered phone.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Sadly, </a:t>
            </a:r>
            <a:r>
              <a:rPr lang="en-US" altLang="zh-CN" sz="2400">
                <a:highlight>
                  <a:srgbClr val="FFFF00"/>
                </a:highlight>
                <a:latin typeface="Times New Roman" panose="02020603050405020304" pitchFamily="18" charset="0"/>
                <a:cs typeface="Times New Roman" panose="02020603050405020304" pitchFamily="18" charset="0"/>
              </a:rPr>
              <a:t>however, I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wasn’t getting any signal</a:t>
            </a:r>
            <a:r>
              <a:rPr lang="en-US" altLang="zh-CN" sz="2400">
                <a:highlight>
                  <a:srgbClr val="FFFF00"/>
                </a:highlight>
                <a:latin typeface="Times New Roman" panose="02020603050405020304" pitchFamily="18" charset="0"/>
                <a:cs typeface="Times New Roman" panose="02020603050405020304" pitchFamily="18" charset="0"/>
              </a:rPr>
              <a:t> down in this pit.</a:t>
            </a:r>
            <a:endParaRPr lang="en-US" altLang="zh-CN" sz="2400">
              <a:highlight>
                <a:srgbClr val="FFFF00"/>
              </a:highlight>
              <a:latin typeface="Times New Roman" panose="02020603050405020304" pitchFamily="18" charset="0"/>
              <a:cs typeface="Times New Roman" panose="02020603050405020304" pitchFamily="18" charset="0"/>
            </a:endParaRPr>
          </a:p>
        </p:txBody>
      </p:sp>
      <p:cxnSp>
        <p:nvCxnSpPr>
          <p:cNvPr id="8" name="直接连接符 7"/>
          <p:cNvCxnSpPr/>
          <p:nvPr>
            <p:custDataLst>
              <p:tags r:id="rId3"/>
            </p:custDataLst>
          </p:nvPr>
        </p:nvCxnSpPr>
        <p:spPr>
          <a:xfrm flipV="1">
            <a:off x="6281420" y="1819910"/>
            <a:ext cx="1477010" cy="1905"/>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4"/>
            </p:custDataLst>
          </p:nvPr>
        </p:nvCxnSpPr>
        <p:spPr>
          <a:xfrm flipV="1">
            <a:off x="167005" y="2266315"/>
            <a:ext cx="6816725" cy="90805"/>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10" name="文本框 9"/>
          <p:cNvSpPr txBox="1"/>
          <p:nvPr>
            <p:custDataLst>
              <p:tags r:id="rId5"/>
            </p:custDataLst>
          </p:nvPr>
        </p:nvSpPr>
        <p:spPr>
          <a:xfrm>
            <a:off x="67945" y="5259070"/>
            <a:ext cx="7894955" cy="1568450"/>
          </a:xfrm>
          <a:prstGeom prst="rect">
            <a:avLst/>
          </a:prstGeom>
          <a:noFill/>
        </p:spPr>
        <p:txBody>
          <a:bodyPr wrap="square" rtlCol="0">
            <a:spAutoFit/>
          </a:bodyPr>
          <a:p>
            <a:r>
              <a:rPr lang="en-US" altLang="zh-CN" sz="2400">
                <a:highlight>
                  <a:srgbClr val="FFFF00"/>
                </a:highlight>
                <a:latin typeface="Times New Roman" panose="02020603050405020304" pitchFamily="18" charset="0"/>
                <a:cs typeface="Times New Roman" panose="02020603050405020304" pitchFamily="18" charset="0"/>
              </a:rPr>
              <a:t>4.</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 However, </a:t>
            </a:r>
            <a:r>
              <a:rPr lang="en-US" altLang="zh-CN" sz="2400">
                <a:highlight>
                  <a:srgbClr val="FFFF00"/>
                </a:highlight>
                <a:latin typeface="Times New Roman" panose="02020603050405020304" pitchFamily="18" charset="0"/>
                <a:cs typeface="Times New Roman" panose="02020603050405020304" pitchFamily="18" charset="0"/>
              </a:rPr>
              <a:t>my disappointment was replaced by hope </a:t>
            </a:r>
            <a:r>
              <a:rPr lang="en-US" altLang="zh-CN" sz="2400" u="sng">
                <a:highlight>
                  <a:srgbClr val="FFFF00"/>
                </a:highlight>
                <a:latin typeface="Times New Roman" panose="02020603050405020304" pitchFamily="18" charset="0"/>
                <a:cs typeface="Times New Roman" panose="02020603050405020304" pitchFamily="18" charset="0"/>
              </a:rPr>
              <a:t>when</a:t>
            </a:r>
            <a:r>
              <a:rPr lang="en-US" altLang="zh-CN" sz="2400">
                <a:highlight>
                  <a:srgbClr val="FFFF00"/>
                </a:highlight>
                <a:latin typeface="Times New Roman" panose="02020603050405020304" pitchFamily="18" charset="0"/>
                <a:cs typeface="Times New Roman" panose="02020603050405020304" pitchFamily="18" charset="0"/>
              </a:rPr>
              <a:t> </a:t>
            </a:r>
            <a:r>
              <a:rPr lang="en-US" altLang="zh-CN" sz="2400" b="1">
                <a:solidFill>
                  <a:srgbClr val="C00000"/>
                </a:solidFill>
                <a:highlight>
                  <a:srgbClr val="FFFF00"/>
                </a:highlight>
                <a:latin typeface="Times New Roman" panose="02020603050405020304" pitchFamily="18" charset="0"/>
                <a:cs typeface="Times New Roman" panose="02020603050405020304" pitchFamily="18" charset="0"/>
              </a:rPr>
              <a:t>a cast of sunlight</a:t>
            </a:r>
            <a:r>
              <a:rPr lang="en-US" altLang="zh-CN" sz="2400">
                <a:highlight>
                  <a:srgbClr val="FFFF00"/>
                </a:highlight>
                <a:latin typeface="Times New Roman" panose="02020603050405020304" pitchFamily="18" charset="0"/>
                <a:cs typeface="Times New Roman" panose="02020603050405020304" pitchFamily="18" charset="0"/>
              </a:rPr>
              <a:t> slanted into the darkness. Squinting, I could make out a fuzzy and round object, which turned out to be </a:t>
            </a:r>
            <a:r>
              <a:rPr lang="en-US" altLang="zh-CN" sz="2400" b="1">
                <a:solidFill>
                  <a:schemeClr val="accent5"/>
                </a:solidFill>
                <a:highlight>
                  <a:srgbClr val="FFFF00"/>
                </a:highlight>
                <a:latin typeface="Times New Roman" panose="02020603050405020304" pitchFamily="18" charset="0"/>
                <a:cs typeface="Times New Roman" panose="02020603050405020304" pitchFamily="18" charset="0"/>
              </a:rPr>
              <a:t>Angelica</a:t>
            </a:r>
            <a:r>
              <a:rPr lang="en-US" altLang="zh-CN" sz="2400">
                <a:highlight>
                  <a:srgbClr val="FFFF00"/>
                </a:highlight>
                <a:latin typeface="Times New Roman" panose="02020603050405020304" pitchFamily="18" charset="0"/>
                <a:cs typeface="Times New Roman" panose="02020603050405020304" pitchFamily="18" charset="0"/>
              </a:rPr>
              <a:t>, who was always there caring about me .  </a:t>
            </a:r>
            <a:endParaRPr lang="en-US" altLang="zh-CN" sz="2400">
              <a:highlight>
                <a:srgbClr val="FFFF00"/>
              </a:highlight>
              <a:latin typeface="Times New Roman" panose="02020603050405020304" pitchFamily="18" charset="0"/>
              <a:cs typeface="Times New Roman" panose="02020603050405020304" pitchFamily="18" charset="0"/>
            </a:endParaRPr>
          </a:p>
        </p:txBody>
      </p:sp>
      <p:sp>
        <p:nvSpPr>
          <p:cNvPr id="11" name="文本框 10"/>
          <p:cNvSpPr txBox="1"/>
          <p:nvPr/>
        </p:nvSpPr>
        <p:spPr>
          <a:xfrm>
            <a:off x="167640" y="2357755"/>
            <a:ext cx="7590790" cy="2220595"/>
          </a:xfrm>
          <a:prstGeom prst="rect">
            <a:avLst/>
          </a:prstGeom>
          <a:noFill/>
          <a:ln w="50800" cmpd="sng">
            <a:solidFill>
              <a:srgbClr val="C00000"/>
            </a:solidFill>
            <a:prstDash val="solid"/>
          </a:ln>
        </p:spPr>
        <p:txBody>
          <a:bodyPr wrap="square" rtlCol="0">
            <a:noAutofit/>
          </a:bodyPr>
          <a:p>
            <a:endParaRPr lang="zh-CN" altLang="en-US"/>
          </a:p>
        </p:txBody>
      </p:sp>
      <p:sp>
        <p:nvSpPr>
          <p:cNvPr id="12" name="文本框 11"/>
          <p:cNvSpPr txBox="1"/>
          <p:nvPr/>
        </p:nvSpPr>
        <p:spPr>
          <a:xfrm>
            <a:off x="10468610" y="1451610"/>
            <a:ext cx="2692400" cy="583565"/>
          </a:xfrm>
          <a:prstGeom prst="rect">
            <a:avLst/>
          </a:prstGeom>
          <a:solidFill>
            <a:schemeClr val="accent1">
              <a:lumMod val="40000"/>
              <a:lumOff val="60000"/>
            </a:schemeClr>
          </a:solidFill>
        </p:spPr>
        <p:txBody>
          <a:bodyPr wrap="square" rtlCol="0">
            <a:spAutoFit/>
          </a:bodyPr>
          <a:p>
            <a:r>
              <a:rPr lang="en-US" altLang="zh-CN" sz="3200"/>
              <a:t>feeling</a:t>
            </a:r>
            <a:endParaRPr lang="en-US" altLang="zh-CN" sz="3200"/>
          </a:p>
        </p:txBody>
      </p:sp>
      <p:sp>
        <p:nvSpPr>
          <p:cNvPr id="13" name="文本框 12"/>
          <p:cNvSpPr txBox="1"/>
          <p:nvPr>
            <p:custDataLst>
              <p:tags r:id="rId6"/>
            </p:custDataLst>
          </p:nvPr>
        </p:nvSpPr>
        <p:spPr>
          <a:xfrm>
            <a:off x="8171180" y="3382010"/>
            <a:ext cx="3448685" cy="583565"/>
          </a:xfrm>
          <a:prstGeom prst="rect">
            <a:avLst/>
          </a:prstGeom>
          <a:solidFill>
            <a:schemeClr val="accent1">
              <a:lumMod val="40000"/>
              <a:lumOff val="60000"/>
            </a:schemeClr>
          </a:solidFill>
        </p:spPr>
        <p:txBody>
          <a:bodyPr wrap="square" rtlCol="0">
            <a:spAutoFit/>
          </a:bodyPr>
          <a:p>
            <a:r>
              <a:rPr lang="en-US" altLang="zh-CN" sz="3200"/>
              <a:t>self rescue &amp; failed</a:t>
            </a:r>
            <a:endParaRPr lang="en-US" altLang="zh-CN" sz="3200"/>
          </a:p>
        </p:txBody>
      </p:sp>
      <p:sp>
        <p:nvSpPr>
          <p:cNvPr id="14" name="文本框 13"/>
          <p:cNvSpPr txBox="1"/>
          <p:nvPr>
            <p:custDataLst>
              <p:tags r:id="rId7"/>
            </p:custDataLst>
          </p:nvPr>
        </p:nvSpPr>
        <p:spPr>
          <a:xfrm>
            <a:off x="2249805" y="5873750"/>
            <a:ext cx="5098415" cy="583565"/>
          </a:xfrm>
          <a:prstGeom prst="rect">
            <a:avLst/>
          </a:prstGeom>
          <a:solidFill>
            <a:schemeClr val="accent1">
              <a:lumMod val="40000"/>
              <a:lumOff val="60000"/>
            </a:schemeClr>
          </a:solidFill>
        </p:spPr>
        <p:txBody>
          <a:bodyPr wrap="square" rtlCol="0">
            <a:spAutoFit/>
          </a:bodyPr>
          <a:p>
            <a:r>
              <a:rPr lang="en-US" altLang="zh-CN" sz="3200"/>
              <a:t>from disappointment to hope</a:t>
            </a:r>
            <a:endParaRPr lang="en-US" altLang="zh-CN" sz="3200"/>
          </a:p>
        </p:txBody>
      </p:sp>
      <p:sp>
        <p:nvSpPr>
          <p:cNvPr id="20" name="右弧形箭头 19"/>
          <p:cNvSpPr/>
          <p:nvPr>
            <p:custDataLst>
              <p:tags r:id="rId8"/>
            </p:custDataLst>
          </p:nvPr>
        </p:nvSpPr>
        <p:spPr>
          <a:xfrm>
            <a:off x="11553825" y="1326515"/>
            <a:ext cx="521970" cy="164592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 name="文本框 2"/>
          <p:cNvSpPr txBox="1"/>
          <p:nvPr>
            <p:custDataLst>
              <p:tags r:id="rId9"/>
            </p:custDataLst>
          </p:nvPr>
        </p:nvSpPr>
        <p:spPr>
          <a:xfrm>
            <a:off x="7830820" y="5312410"/>
            <a:ext cx="4568190" cy="1568450"/>
          </a:xfrm>
          <a:prstGeom prst="rect">
            <a:avLst/>
          </a:prstGeom>
          <a:noFill/>
        </p:spPr>
        <p:txBody>
          <a:bodyPr wrap="square" rtlCol="0">
            <a:spAutoFit/>
          </a:bodyPr>
          <a:p>
            <a:r>
              <a:rPr lang="en-US" sz="2400">
                <a:highlight>
                  <a:srgbClr val="FFFF00"/>
                </a:highlight>
                <a:latin typeface="Times New Roman" panose="02020603050405020304" pitchFamily="18" charset="0"/>
                <a:cs typeface="Times New Roman" panose="02020603050405020304" pitchFamily="18" charset="0"/>
              </a:rPr>
              <a:t>3. </a:t>
            </a:r>
            <a:r>
              <a:rPr lang="en-US" sz="2400" b="1">
                <a:solidFill>
                  <a:srgbClr val="C00000"/>
                </a:solidFill>
                <a:highlight>
                  <a:srgbClr val="FFFF00"/>
                </a:highlight>
                <a:latin typeface="Times New Roman" panose="02020603050405020304" pitchFamily="18" charset="0"/>
                <a:cs typeface="Times New Roman" panose="02020603050405020304" pitchFamily="18" charset="0"/>
              </a:rPr>
              <a:t>Then</a:t>
            </a:r>
            <a:r>
              <a:rPr lang="en-US" sz="2400">
                <a:highlight>
                  <a:srgbClr val="FFFF00"/>
                </a:highlight>
                <a:latin typeface="Times New Roman" panose="02020603050405020304" pitchFamily="18" charset="0"/>
                <a:cs typeface="Times New Roman" panose="02020603050405020304" pitchFamily="18" charset="0"/>
              </a:rPr>
              <a:t> I tried to knock at the wall with a broken piece of ladder, trying to arrest others’ attention,</a:t>
            </a:r>
            <a:r>
              <a:rPr lang="en-US" sz="2400" b="1">
                <a:solidFill>
                  <a:srgbClr val="C00000"/>
                </a:solidFill>
                <a:highlight>
                  <a:srgbClr val="FFFF00"/>
                </a:highlight>
                <a:latin typeface="Times New Roman" panose="02020603050405020304" pitchFamily="18" charset="0"/>
                <a:cs typeface="Times New Roman" panose="02020603050405020304" pitchFamily="18" charset="0"/>
              </a:rPr>
              <a:t> but it didn’t work, either.</a:t>
            </a:r>
            <a:endParaRPr lang="en-US" sz="2400" b="1">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16" name="文本框 15"/>
          <p:cNvSpPr txBox="1"/>
          <p:nvPr>
            <p:custDataLst>
              <p:tags r:id="rId10"/>
            </p:custDataLst>
          </p:nvPr>
        </p:nvSpPr>
        <p:spPr>
          <a:xfrm>
            <a:off x="8390255" y="5558790"/>
            <a:ext cx="3448685" cy="1076325"/>
          </a:xfrm>
          <a:prstGeom prst="rect">
            <a:avLst/>
          </a:prstGeom>
          <a:solidFill>
            <a:schemeClr val="accent1">
              <a:lumMod val="40000"/>
              <a:lumOff val="60000"/>
            </a:schemeClr>
          </a:solidFill>
        </p:spPr>
        <p:txBody>
          <a:bodyPr wrap="square" rtlCol="0">
            <a:spAutoFit/>
          </a:bodyPr>
          <a:p>
            <a:r>
              <a:rPr lang="en-US" altLang="zh-CN" sz="3200"/>
              <a:t>self rescue &amp; failed again</a:t>
            </a:r>
            <a:endParaRPr lang="en-US" altLang="zh-CN" sz="3200"/>
          </a:p>
        </p:txBody>
      </p:sp>
      <p:sp>
        <p:nvSpPr>
          <p:cNvPr id="15" name="右弧形箭头 14"/>
          <p:cNvSpPr/>
          <p:nvPr>
            <p:custDataLst>
              <p:tags r:id="rId11"/>
            </p:custDataLst>
          </p:nvPr>
        </p:nvSpPr>
        <p:spPr>
          <a:xfrm>
            <a:off x="8049895" y="4578350"/>
            <a:ext cx="923925" cy="158178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animBg="1"/>
      <p:bldP spid="12" grpId="0" animBg="1"/>
      <p:bldP spid="13" grpId="0" bldLvl="0" animBg="1"/>
      <p:bldP spid="14" grpId="0" bldLvl="0" animBg="1"/>
      <p:bldP spid="20" grpId="0" bldLvl="0" animBg="1"/>
      <p:bldP spid="15" grpId="0" bldLvl="0" animBg="1"/>
      <p:bldP spid="3" grpId="0"/>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0965" y="-2386330"/>
            <a:ext cx="7981950" cy="9396095"/>
          </a:xfrm>
          <a:prstGeom prst="rect">
            <a:avLst/>
          </a:prstGeom>
        </p:spPr>
      </p:pic>
      <p:sp>
        <p:nvSpPr>
          <p:cNvPr id="4" name="文本框 3"/>
          <p:cNvSpPr txBox="1"/>
          <p:nvPr/>
        </p:nvSpPr>
        <p:spPr>
          <a:xfrm>
            <a:off x="5780405" y="0"/>
            <a:ext cx="6411595" cy="1568450"/>
          </a:xfrm>
          <a:prstGeom prst="rect">
            <a:avLst/>
          </a:prstGeom>
          <a:noFill/>
        </p:spPr>
        <p:txBody>
          <a:bodyPr wrap="square" rtlCol="0">
            <a:spAutoFit/>
          </a:bodyPr>
          <a:p>
            <a:r>
              <a:rPr lang="en-US" sz="2400">
                <a:highlight>
                  <a:srgbClr val="FFFF00"/>
                </a:highlight>
                <a:latin typeface="Times New Roman" panose="02020603050405020304" pitchFamily="18" charset="0"/>
                <a:cs typeface="Times New Roman" panose="02020603050405020304" pitchFamily="18" charset="0"/>
              </a:rPr>
              <a:t>I</a:t>
            </a:r>
            <a:r>
              <a:rPr sz="2400">
                <a:highlight>
                  <a:srgbClr val="FFFF00"/>
                </a:highlight>
                <a:latin typeface="Times New Roman" panose="02020603050405020304" pitchFamily="18" charset="0"/>
                <a:cs typeface="Times New Roman" panose="02020603050405020304" pitchFamily="18" charset="0"/>
              </a:rPr>
              <a:t> tried calling Angelica, which was answered with her worried meows. She wandered around anxiously, meowing repeatedly, hoping to arrest the attention of the people passing by. </a:t>
            </a:r>
            <a:r>
              <a:rPr sz="2400" b="1">
                <a:solidFill>
                  <a:srgbClr val="C00000"/>
                </a:solidFill>
                <a:highlight>
                  <a:srgbClr val="FFFF00"/>
                </a:highlight>
                <a:latin typeface="Times New Roman" panose="02020603050405020304" pitchFamily="18" charset="0"/>
                <a:cs typeface="Times New Roman" panose="02020603050405020304" pitchFamily="18" charset="0"/>
              </a:rPr>
              <a:t>No luck! </a:t>
            </a:r>
            <a:endParaRPr sz="2400" b="1">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12" name="文本框 11"/>
          <p:cNvSpPr txBox="1"/>
          <p:nvPr/>
        </p:nvSpPr>
        <p:spPr>
          <a:xfrm>
            <a:off x="1400810" y="3653790"/>
            <a:ext cx="4537710" cy="460375"/>
          </a:xfrm>
          <a:prstGeom prst="rect">
            <a:avLst/>
          </a:prstGeom>
          <a:solidFill>
            <a:schemeClr val="accent1">
              <a:lumMod val="40000"/>
              <a:lumOff val="60000"/>
            </a:schemeClr>
          </a:solidFill>
        </p:spPr>
        <p:txBody>
          <a:bodyPr wrap="square" rtlCol="0">
            <a:spAutoFit/>
          </a:bodyPr>
          <a:p>
            <a:pPr algn="just"/>
            <a:r>
              <a:rPr lang="en-US" altLang="zh-CN" sz="2400" b="1">
                <a:solidFill>
                  <a:schemeClr val="tx1"/>
                </a:solidFill>
                <a:latin typeface="Times New Roman" panose="02020603050405020304" pitchFamily="18" charset="0"/>
                <a:cs typeface="Times New Roman" panose="02020603050405020304" pitchFamily="18" charset="0"/>
                <a:sym typeface="+mn-ea"/>
              </a:rPr>
              <a:t>got </a:t>
            </a:r>
            <a:r>
              <a:rPr lang="zh-CN" altLang="en-US" sz="2400" b="1">
                <a:solidFill>
                  <a:schemeClr val="tx1"/>
                </a:solidFill>
                <a:latin typeface="Times New Roman" panose="02020603050405020304" pitchFamily="18" charset="0"/>
                <a:cs typeface="Times New Roman" panose="02020603050405020304" pitchFamily="18" charset="0"/>
                <a:sym typeface="+mn-ea"/>
              </a:rPr>
              <a:t>Angelica</a:t>
            </a:r>
            <a:r>
              <a:rPr lang="en-US" altLang="zh-CN" sz="2400" b="1">
                <a:solidFill>
                  <a:schemeClr val="tx1"/>
                </a:solidFill>
                <a:latin typeface="Times New Roman" panose="02020603050405020304" pitchFamily="18" charset="0"/>
                <a:cs typeface="Times New Roman" panose="02020603050405020304" pitchFamily="18" charset="0"/>
                <a:sym typeface="+mn-ea"/>
              </a:rPr>
              <a:t> to help me out </a:t>
            </a:r>
            <a:endParaRPr lang="en-US" altLang="zh-CN" sz="2400" b="1">
              <a:solidFill>
                <a:schemeClr val="tx1"/>
              </a:solidFill>
              <a:latin typeface="Times New Roman" panose="02020603050405020304" pitchFamily="18" charset="0"/>
              <a:cs typeface="Times New Roman" panose="02020603050405020304" pitchFamily="18" charset="0"/>
              <a:sym typeface="+mn-ea"/>
            </a:endParaRPr>
          </a:p>
        </p:txBody>
      </p:sp>
      <p:sp>
        <p:nvSpPr>
          <p:cNvPr id="3" name="文本框 2"/>
          <p:cNvSpPr txBox="1"/>
          <p:nvPr>
            <p:custDataLst>
              <p:tags r:id="rId2"/>
            </p:custDataLst>
          </p:nvPr>
        </p:nvSpPr>
        <p:spPr>
          <a:xfrm>
            <a:off x="167640" y="3060065"/>
            <a:ext cx="7590790" cy="1847850"/>
          </a:xfrm>
          <a:prstGeom prst="rect">
            <a:avLst/>
          </a:prstGeom>
          <a:noFill/>
          <a:ln w="50800" cmpd="sng">
            <a:solidFill>
              <a:srgbClr val="C00000"/>
            </a:solidFill>
            <a:prstDash val="solid"/>
          </a:ln>
        </p:spPr>
        <p:txBody>
          <a:bodyPr wrap="square" rtlCol="0">
            <a:noAutofit/>
          </a:bodyPr>
          <a:p>
            <a:endParaRPr lang="zh-CN" altLang="en-US"/>
          </a:p>
        </p:txBody>
      </p:sp>
      <p:sp>
        <p:nvSpPr>
          <p:cNvPr id="15" name="文本框 14"/>
          <p:cNvSpPr txBox="1"/>
          <p:nvPr>
            <p:custDataLst>
              <p:tags r:id="rId3"/>
            </p:custDataLst>
          </p:nvPr>
        </p:nvSpPr>
        <p:spPr>
          <a:xfrm>
            <a:off x="167640" y="1491615"/>
            <a:ext cx="11875770" cy="1568450"/>
          </a:xfrm>
          <a:prstGeom prst="rect">
            <a:avLst/>
          </a:prstGeom>
          <a:noFill/>
        </p:spPr>
        <p:txBody>
          <a:bodyPr wrap="square" rtlCol="0">
            <a:spAutoFit/>
          </a:bodyPr>
          <a:p>
            <a:r>
              <a:rPr sz="2400" b="1">
                <a:solidFill>
                  <a:srgbClr val="C00000"/>
                </a:solidFill>
                <a:highlight>
                  <a:srgbClr val="FFFF00"/>
                </a:highlight>
                <a:latin typeface="Times New Roman" panose="02020603050405020304" pitchFamily="18" charset="0"/>
                <a:cs typeface="Times New Roman" panose="02020603050405020304" pitchFamily="18" charset="0"/>
              </a:rPr>
              <a:t>The next moment</a:t>
            </a:r>
            <a:r>
              <a:rPr sz="2400">
                <a:highlight>
                  <a:srgbClr val="FFFF00"/>
                </a:highlight>
                <a:latin typeface="Times New Roman" panose="02020603050405020304" pitchFamily="18" charset="0"/>
                <a:cs typeface="Times New Roman" panose="02020603050405020304" pitchFamily="18" charset="0"/>
              </a:rPr>
              <a:t>, before I could figure out what I should do, Angelica ran away, which put me in a desperate situation. “Will she give up on me?” I wondered. But just before I had time to come up with another way out, there came </a:t>
            </a:r>
            <a:r>
              <a:rPr sz="2400" b="1">
                <a:solidFill>
                  <a:srgbClr val="C00000"/>
                </a:solidFill>
                <a:highlight>
                  <a:srgbClr val="FFFF00"/>
                </a:highlight>
                <a:latin typeface="Times New Roman" panose="02020603050405020304" pitchFamily="18" charset="0"/>
                <a:cs typeface="Times New Roman" panose="02020603050405020304" pitchFamily="18" charset="0"/>
              </a:rPr>
              <a:t>Angelica and my husband</a:t>
            </a:r>
            <a:r>
              <a:rPr sz="2400">
                <a:highlight>
                  <a:srgbClr val="FFFF00"/>
                </a:highlight>
                <a:latin typeface="Times New Roman" panose="02020603050405020304" pitchFamily="18" charset="0"/>
                <a:cs typeface="Times New Roman" panose="02020603050405020304" pitchFamily="18" charset="0"/>
              </a:rPr>
              <a:t>, </a:t>
            </a:r>
            <a:r>
              <a:rPr sz="2400">
                <a:solidFill>
                  <a:srgbClr val="C00000"/>
                </a:solidFill>
                <a:highlight>
                  <a:srgbClr val="FFFF00"/>
                </a:highlight>
                <a:latin typeface="Times New Roman" panose="02020603050405020304" pitchFamily="18" charset="0"/>
                <a:cs typeface="Times New Roman" panose="02020603050405020304" pitchFamily="18" charset="0"/>
              </a:rPr>
              <a:t>who somehow learned my situation from Angelica and came to my rescue</a:t>
            </a:r>
            <a:r>
              <a:rPr sz="2400">
                <a:highlight>
                  <a:srgbClr val="FFFF00"/>
                </a:highlight>
                <a:latin typeface="Times New Roman" panose="02020603050405020304" pitchFamily="18" charset="0"/>
                <a:cs typeface="Times New Roman" panose="02020603050405020304" pitchFamily="18" charset="0"/>
              </a:rPr>
              <a:t>.</a:t>
            </a:r>
            <a:endParaRPr sz="2400">
              <a:highlight>
                <a:srgbClr val="FFFF00"/>
              </a:highlight>
              <a:latin typeface="Times New Roman" panose="02020603050405020304" pitchFamily="18" charset="0"/>
              <a:cs typeface="Times New Roman" panose="02020603050405020304" pitchFamily="18" charset="0"/>
            </a:endParaRPr>
          </a:p>
        </p:txBody>
      </p:sp>
      <p:sp>
        <p:nvSpPr>
          <p:cNvPr id="16" name="文本框 15"/>
          <p:cNvSpPr txBox="1"/>
          <p:nvPr>
            <p:custDataLst>
              <p:tags r:id="rId4"/>
            </p:custDataLst>
          </p:nvPr>
        </p:nvSpPr>
        <p:spPr>
          <a:xfrm>
            <a:off x="1254125" y="5026660"/>
            <a:ext cx="5196840" cy="460375"/>
          </a:xfrm>
          <a:prstGeom prst="rect">
            <a:avLst/>
          </a:prstGeom>
          <a:solidFill>
            <a:schemeClr val="accent1">
              <a:lumMod val="40000"/>
              <a:lumOff val="60000"/>
            </a:schemeClr>
          </a:solidFill>
        </p:spPr>
        <p:txBody>
          <a:bodyPr wrap="square" rtlCol="0">
            <a:spAutoFit/>
          </a:bodyPr>
          <a:p>
            <a:pPr algn="just"/>
            <a:r>
              <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my anxiety and finally got help </a:t>
            </a:r>
            <a:endPar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7" name="文本框 16"/>
          <p:cNvSpPr txBox="1"/>
          <p:nvPr>
            <p:custDataLst>
              <p:tags r:id="rId5"/>
            </p:custDataLst>
          </p:nvPr>
        </p:nvSpPr>
        <p:spPr>
          <a:xfrm>
            <a:off x="8082915" y="3390900"/>
            <a:ext cx="3770630" cy="1198880"/>
          </a:xfrm>
          <a:prstGeom prst="rect">
            <a:avLst/>
          </a:prstGeom>
          <a:solidFill>
            <a:schemeClr val="accent1">
              <a:lumMod val="40000"/>
              <a:lumOff val="60000"/>
            </a:schemeClr>
          </a:solidFill>
        </p:spPr>
        <p:txBody>
          <a:bodyPr wrap="square" rtlCol="0">
            <a:spAutoFit/>
          </a:bodyPr>
          <a:p>
            <a:pPr algn="just"/>
            <a:r>
              <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rPr>
              <a:t>happy ending: got saved (theme: angel &amp; perfect companion; gift, miracle) </a:t>
            </a:r>
            <a:endParaRPr lang="en-US" altLang="zh-CN" sz="2400" b="1" kern="1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8" name="文本框 17"/>
          <p:cNvSpPr txBox="1"/>
          <p:nvPr>
            <p:custDataLst>
              <p:tags r:id="rId6"/>
            </p:custDataLst>
          </p:nvPr>
        </p:nvSpPr>
        <p:spPr>
          <a:xfrm>
            <a:off x="7840980" y="4589780"/>
            <a:ext cx="4439285" cy="1938020"/>
          </a:xfrm>
          <a:prstGeom prst="rect">
            <a:avLst/>
          </a:prstGeom>
          <a:noFill/>
        </p:spPr>
        <p:txBody>
          <a:bodyPr wrap="square" rtlCol="0">
            <a:spAutoFit/>
          </a:bodyPr>
          <a:p>
            <a:r>
              <a:rPr sz="2400">
                <a:highlight>
                  <a:srgbClr val="FFFF00"/>
                </a:highlight>
                <a:latin typeface="Times New Roman" panose="02020603050405020304" pitchFamily="18" charset="0"/>
                <a:cs typeface="Times New Roman" panose="02020603050405020304" pitchFamily="18" charset="0"/>
              </a:rPr>
              <a:t>Once </a:t>
            </a:r>
            <a:r>
              <a:rPr sz="2400" b="1">
                <a:solidFill>
                  <a:srgbClr val="C00000"/>
                </a:solidFill>
                <a:highlight>
                  <a:srgbClr val="FFFF00"/>
                </a:highlight>
                <a:latin typeface="Times New Roman" panose="02020603050405020304" pitchFamily="18" charset="0"/>
                <a:cs typeface="Times New Roman" panose="02020603050405020304" pitchFamily="18" charset="0"/>
              </a:rPr>
              <a:t>out of the dark cellar,</a:t>
            </a:r>
            <a:r>
              <a:rPr sz="2400">
                <a:highlight>
                  <a:srgbClr val="FFFF00"/>
                </a:highlight>
                <a:latin typeface="Times New Roman" panose="02020603050405020304" pitchFamily="18" charset="0"/>
                <a:cs typeface="Times New Roman" panose="02020603050405020304" pitchFamily="18" charset="0"/>
              </a:rPr>
              <a:t> I held Angelica tightly, and deep down at heart I knew that she was meant to be our </a:t>
            </a:r>
            <a:r>
              <a:rPr sz="2400" b="1">
                <a:solidFill>
                  <a:srgbClr val="C00000"/>
                </a:solidFill>
                <a:highlight>
                  <a:srgbClr val="FFFF00"/>
                </a:highlight>
                <a:latin typeface="Times New Roman" panose="02020603050405020304" pitchFamily="18" charset="0"/>
                <a:cs typeface="Times New Roman" panose="02020603050405020304" pitchFamily="18" charset="0"/>
              </a:rPr>
              <a:t>angel</a:t>
            </a:r>
            <a:r>
              <a:rPr sz="2400">
                <a:highlight>
                  <a:srgbClr val="FFFF00"/>
                </a:highlight>
                <a:latin typeface="Times New Roman" panose="02020603050405020304" pitchFamily="18" charset="0"/>
                <a:cs typeface="Times New Roman" panose="02020603050405020304" pitchFamily="18" charset="0"/>
              </a:rPr>
              <a:t>, our</a:t>
            </a:r>
            <a:r>
              <a:rPr sz="2400" b="1">
                <a:solidFill>
                  <a:srgbClr val="C00000"/>
                </a:solidFill>
                <a:highlight>
                  <a:srgbClr val="FFFF00"/>
                </a:highlight>
                <a:latin typeface="Times New Roman" panose="02020603050405020304" pitchFamily="18" charset="0"/>
                <a:cs typeface="Times New Roman" panose="02020603050405020304" pitchFamily="18" charset="0"/>
              </a:rPr>
              <a:t> perfect companion</a:t>
            </a:r>
            <a:r>
              <a:rPr sz="2400">
                <a:highlight>
                  <a:srgbClr val="FFFF00"/>
                </a:highlight>
                <a:latin typeface="Times New Roman" panose="02020603050405020304" pitchFamily="18" charset="0"/>
                <a:cs typeface="Times New Roman" panose="02020603050405020304" pitchFamily="18" charset="0"/>
              </a:rPr>
              <a:t>!</a:t>
            </a:r>
            <a:endParaRPr sz="2400">
              <a:highlight>
                <a:srgbClr val="FFFF00"/>
              </a:highlight>
              <a:latin typeface="Times New Roman" panose="02020603050405020304" pitchFamily="18" charset="0"/>
              <a:cs typeface="Times New Roman" panose="02020603050405020304" pitchFamily="18" charset="0"/>
            </a:endParaRPr>
          </a:p>
        </p:txBody>
      </p:sp>
      <p:sp>
        <p:nvSpPr>
          <p:cNvPr id="20" name="右弧形箭头 19"/>
          <p:cNvSpPr/>
          <p:nvPr>
            <p:custDataLst>
              <p:tags r:id="rId7"/>
            </p:custDataLst>
          </p:nvPr>
        </p:nvSpPr>
        <p:spPr>
          <a:xfrm>
            <a:off x="11538585" y="1168400"/>
            <a:ext cx="504825" cy="1646555"/>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9" name="右弧形箭头 18"/>
          <p:cNvSpPr/>
          <p:nvPr>
            <p:custDataLst>
              <p:tags r:id="rId8"/>
            </p:custDataLst>
          </p:nvPr>
        </p:nvSpPr>
        <p:spPr>
          <a:xfrm>
            <a:off x="9332595" y="2606040"/>
            <a:ext cx="521970" cy="164592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bldLvl="0" animBg="1"/>
      <p:bldP spid="3" grpId="0" bldLvl="0" animBg="1"/>
      <p:bldP spid="15" grpId="0"/>
      <p:bldP spid="16" grpId="0" bldLvl="0" animBg="1"/>
      <p:bldP spid="17" grpId="0" bldLvl="0" animBg="1"/>
      <p:bldP spid="18" grpId="0"/>
      <p:bldP spid="20" grpId="0" bldLvl="0" animBg="1"/>
      <p:bldP spid="19" grpId="0" bldLvl="0" animBg="1"/>
    </p:bldLst>
  </p:timing>
</p:sld>
</file>

<file path=ppt/tags/tag1.xml><?xml version="1.0" encoding="utf-8"?>
<p:tagLst xmlns:p="http://schemas.openxmlformats.org/presentationml/2006/main">
  <p:tag name="KSO_WM_UNIT_PLACING_PICTURE_USER_VIEWPORT" val="{&quot;height&quot;:10800,&quot;width&quot;:19205.023622047243}"/>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930.2913385826771,&quot;width&quot;:2256.6173228346456}"/>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8106</Words>
  <Application>WPS 演示</Application>
  <PresentationFormat>宽屏</PresentationFormat>
  <Paragraphs>185</Paragraphs>
  <Slides>11</Slides>
  <Notes>14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vt:i4>
      </vt:variant>
    </vt:vector>
  </HeadingPairs>
  <TitlesOfParts>
    <vt:vector size="28" baseType="lpstr">
      <vt:lpstr>Arial</vt:lpstr>
      <vt:lpstr>宋体</vt:lpstr>
      <vt:lpstr>Wingdings</vt:lpstr>
      <vt:lpstr>微软雅黑</vt:lpstr>
      <vt:lpstr>HelveticaNeue</vt:lpstr>
      <vt:lpstr>Shit Happens</vt:lpstr>
      <vt:lpstr>华文新魏</vt:lpstr>
      <vt:lpstr>幼圆</vt:lpstr>
      <vt:lpstr>Kartika</vt:lpstr>
      <vt:lpstr>Jellyka - Nathaniel, a Mystery</vt:lpstr>
      <vt:lpstr>Times New Roman</vt:lpstr>
      <vt:lpstr>黑体</vt:lpstr>
      <vt:lpstr>等线</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王旭</dc:creator>
  <cp:keywords>更多模版：亮亮图文旗舰店https:/liangliangtuwen.tmall.com</cp:keywords>
  <dc:description>更多模版：亮亮图文旗舰店https://liangliangtuwen.tmall.com</dc:description>
  <cp:lastModifiedBy>南山有谷堆</cp:lastModifiedBy>
  <cp:revision>294</cp:revision>
  <dcterms:created xsi:type="dcterms:W3CDTF">2017-11-29T04:01:00Z</dcterms:created>
  <dcterms:modified xsi:type="dcterms:W3CDTF">2023-10-11T08:18:42Z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31C12BB98CB34894BF9406A253BDBD1B_13</vt:lpwstr>
  </property>
</Properties>
</file>