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1226" r:id="rId3"/>
    <p:sldId id="256" r:id="rId4"/>
    <p:sldId id="257" r:id="rId6"/>
    <p:sldId id="259" r:id="rId7"/>
    <p:sldId id="1170" r:id="rId8"/>
    <p:sldId id="1171" r:id="rId9"/>
    <p:sldId id="1214" r:id="rId10"/>
    <p:sldId id="375" r:id="rId11"/>
    <p:sldId id="1172" r:id="rId12"/>
    <p:sldId id="1174" r:id="rId13"/>
    <p:sldId id="1191" r:id="rId14"/>
    <p:sldId id="1208" r:id="rId15"/>
    <p:sldId id="1210" r:id="rId16"/>
    <p:sldId id="1211" r:id="rId17"/>
    <p:sldId id="1209" r:id="rId18"/>
    <p:sldId id="1215" r:id="rId19"/>
    <p:sldId id="1216" r:id="rId20"/>
    <p:sldId id="116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43A"/>
    <a:srgbClr val="272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2" autoAdjust="0"/>
    <p:restoredTop sz="94660"/>
  </p:normalViewPr>
  <p:slideViewPr>
    <p:cSldViewPr snapToGrid="0" showGuides="1">
      <p:cViewPr varScale="1">
        <p:scale>
          <a:sx n="70" d="100"/>
          <a:sy n="70" d="100"/>
        </p:scale>
        <p:origin x="438" y="54"/>
      </p:cViewPr>
      <p:guideLst>
        <p:guide orient="horz" pos="2228"/>
        <p:guide pos="3842"/>
        <p:guide pos="4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B4DE1-53AC-45C6-AA8B-924E6FEA26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5FBDD-4796-4424-B3E7-7A46137222F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E5FBDD-4796-4424-B3E7-7A46137222F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5FBDD-4796-4424-B3E7-7A46137222F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D438F84-86D1-42B2-8C33-C0E71B7D239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5FBDD-4796-4424-B3E7-7A46137222F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稻壳儿：耗崽设计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2667000" y="-2666999"/>
            <a:ext cx="6857999" cy="121919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稻壳儿：耗崽设计2">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rot="16200000">
            <a:off x="2667000" y="-2666999"/>
            <a:ext cx="6857999" cy="12191998"/>
          </a:xfrm>
          <a:prstGeom prst="rect">
            <a:avLst/>
          </a:prstGeom>
        </p:spPr>
      </p:pic>
      <p:sp>
        <p:nvSpPr>
          <p:cNvPr id="2" name="图片占位符 1"/>
          <p:cNvSpPr>
            <a:spLocks noGrp="1"/>
          </p:cNvSpPr>
          <p:nvPr>
            <p:ph type="pic" sz="quarter" idx="10"/>
          </p:nvPr>
        </p:nvSpPr>
        <p:spPr>
          <a:xfrm>
            <a:off x="5615948" y="1835005"/>
            <a:ext cx="3744415" cy="2191440"/>
          </a:xfrm>
          <a:prstGeom prst="rect">
            <a:avLst/>
          </a:prstGeom>
          <a:noFill/>
          <a:effectLst>
            <a:innerShdw blurRad="63500" dist="25400" dir="13500000">
              <a:prstClr val="black">
                <a:alpha val="21000"/>
              </a:prstClr>
            </a:innerShdw>
          </a:effectLst>
        </p:spPr>
        <p:txBody>
          <a:bodyPr/>
          <a:lstStyle/>
          <a:p>
            <a:endParaRPr lang="zh-CN" altLang="en-US"/>
          </a:p>
        </p:txBody>
      </p:sp>
      <p:sp>
        <p:nvSpPr>
          <p:cNvPr id="3" name="图片占位符 2"/>
          <p:cNvSpPr>
            <a:spLocks noGrp="1"/>
          </p:cNvSpPr>
          <p:nvPr>
            <p:ph type="pic" sz="quarter" idx="11"/>
          </p:nvPr>
        </p:nvSpPr>
        <p:spPr>
          <a:xfrm>
            <a:off x="8652369" y="2565400"/>
            <a:ext cx="2080728" cy="2573065"/>
          </a:xfrm>
          <a:prstGeom prst="rect">
            <a:avLst/>
          </a:prstGeom>
          <a:effectLst>
            <a:innerShdw blurRad="63500" dist="25400" dir="13500000">
              <a:prstClr val="black">
                <a:alpha val="26000"/>
              </a:prstClr>
            </a:innerShdw>
          </a:effectLst>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11" descr="水印"/>
          <p:cNvPicPr>
            <a:picLocks noChangeAspect="1"/>
          </p:cNvPicPr>
          <p:nvPr userDrawn="1"/>
        </p:nvPicPr>
        <p:blipFill>
          <a:blip r:embed="rId4"/>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9.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23.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3" Type="http://schemas.openxmlformats.org/officeDocument/2006/relationships/notesSlide" Target="../notesSlides/notesSlide4.xml"/><Relationship Id="rId12" Type="http://schemas.openxmlformats.org/officeDocument/2006/relationships/slideLayout" Target="../slideLayouts/slideLayout1.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nchorCtr="0">
            <a:spAutoFit/>
          </a:bodyPr>
          <a:p>
            <a:pPr>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a:buNone/>
            </a:pP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nchorCtr="0">
            <a:spAutoFit/>
          </a:bodyPr>
          <a:p>
            <a:pPr>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矩形 35"/>
          <p:cNvSpPr/>
          <p:nvPr>
            <p:custDataLst>
              <p:tags r:id="rId1"/>
            </p:custDataLst>
          </p:nvPr>
        </p:nvSpPr>
        <p:spPr>
          <a:xfrm>
            <a:off x="1966278" y="179070"/>
            <a:ext cx="7762875" cy="829945"/>
          </a:xfrm>
          <a:prstGeom prst="rect">
            <a:avLst/>
          </a:prstGeom>
          <a:noFill/>
          <a:ln>
            <a:noFill/>
          </a:ln>
        </p:spPr>
        <p:txBody>
          <a:bodyPr wrap="none" rtlCol="0" anchor="t">
            <a:spAutoFit/>
            <a:scene3d>
              <a:camera prst="orthographicFront"/>
              <a:lightRig rig="threePt" dir="t"/>
            </a:scene3d>
          </a:bodyPr>
          <a:p>
            <a:pPr algn="ctr"/>
            <a:r>
              <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rPr>
              <a:t>Read for further information</a:t>
            </a:r>
            <a:endPar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pic>
        <p:nvPicPr>
          <p:cNvPr id="2" name="图片 1" descr="R-C"/>
          <p:cNvPicPr>
            <a:picLocks noChangeAspect="1"/>
          </p:cNvPicPr>
          <p:nvPr/>
        </p:nvPicPr>
        <p:blipFill>
          <a:blip r:embed="rId2"/>
          <a:stretch>
            <a:fillRect/>
          </a:stretch>
        </p:blipFill>
        <p:spPr>
          <a:xfrm>
            <a:off x="7653020" y="1206500"/>
            <a:ext cx="4127500" cy="2542540"/>
          </a:xfrm>
          <a:prstGeom prst="rect">
            <a:avLst/>
          </a:prstGeom>
        </p:spPr>
      </p:pic>
      <p:pic>
        <p:nvPicPr>
          <p:cNvPr id="3" name="图片 2" descr="1"/>
          <p:cNvPicPr>
            <a:picLocks noChangeAspect="1"/>
          </p:cNvPicPr>
          <p:nvPr/>
        </p:nvPicPr>
        <p:blipFill>
          <a:blip r:embed="rId3"/>
          <a:stretch>
            <a:fillRect/>
          </a:stretch>
        </p:blipFill>
        <p:spPr>
          <a:xfrm>
            <a:off x="6080760" y="2950845"/>
            <a:ext cx="5863590" cy="3907155"/>
          </a:xfrm>
          <a:prstGeom prst="rect">
            <a:avLst/>
          </a:prstGeom>
        </p:spPr>
      </p:pic>
      <p:sp>
        <p:nvSpPr>
          <p:cNvPr id="32" name="文本框 31"/>
          <p:cNvSpPr txBox="1"/>
          <p:nvPr>
            <p:custDataLst>
              <p:tags r:id="rId4"/>
            </p:custDataLst>
          </p:nvPr>
        </p:nvSpPr>
        <p:spPr>
          <a:xfrm>
            <a:off x="367030" y="1206500"/>
            <a:ext cx="5714365" cy="4523105"/>
          </a:xfrm>
          <a:prstGeom prst="rect">
            <a:avLst/>
          </a:prstGeom>
          <a:ln w="34925">
            <a:solidFill>
              <a:schemeClr val="accent2"/>
            </a:solidFill>
          </a:ln>
        </p:spPr>
        <p:txBody>
          <a:bodyPr wrap="square">
            <a:spAutoFit/>
          </a:bodyPr>
          <a:p>
            <a:pPr algn="l"/>
            <a:r>
              <a:rPr lang="en-US" altLang="zh-CN" sz="3200">
                <a:latin typeface="Times New Roman" panose="02020603050405020304" charset="0"/>
                <a:ea typeface="微软雅黑" panose="020B0503020204020204" pitchFamily="34" charset="-122"/>
                <a:cs typeface="Times New Roman" panose="02020603050405020304" charset="0"/>
              </a:rPr>
              <a:t>Q: Did Sally know what  her friends were chatting secretly?</a:t>
            </a:r>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r>
              <a:rPr lang="en-US" altLang="zh-CN" sz="3200">
                <a:latin typeface="Times New Roman" panose="02020603050405020304" charset="0"/>
                <a:ea typeface="微软雅黑" panose="020B0503020204020204" pitchFamily="34" charset="-122"/>
                <a:cs typeface="Times New Roman" panose="02020603050405020304" charset="0"/>
              </a:rPr>
              <a:t>Q: Why did they hide the issue that they were discussing from Sally?</a:t>
            </a:r>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r>
              <a:rPr lang="en-US" altLang="zh-CN" sz="3200">
                <a:latin typeface="Times New Roman" panose="02020603050405020304" charset="0"/>
                <a:ea typeface="微软雅黑" panose="020B0503020204020204" pitchFamily="34" charset="-122"/>
                <a:cs typeface="Times New Roman" panose="02020603050405020304" charset="0"/>
              </a:rPr>
              <a:t>Q: How did Sally feel about it?</a:t>
            </a:r>
            <a:endParaRPr lang="en-US" altLang="zh-CN" sz="3200">
              <a:latin typeface="Times New Roman" panose="02020603050405020304" charset="0"/>
              <a:ea typeface="微软雅黑" panose="020B0503020204020204" pitchFamily="34" charset="-122"/>
              <a:cs typeface="Times New Roman" panose="02020603050405020304" charset="0"/>
            </a:endParaRPr>
          </a:p>
        </p:txBody>
      </p:sp>
      <p:sp>
        <p:nvSpPr>
          <p:cNvPr id="54" name="矩形 53"/>
          <p:cNvSpPr/>
          <p:nvPr/>
        </p:nvSpPr>
        <p:spPr>
          <a:xfrm>
            <a:off x="638175" y="2186305"/>
            <a:ext cx="781050" cy="583565"/>
          </a:xfrm>
          <a:prstGeom prst="rect">
            <a:avLst/>
          </a:prstGeom>
          <a:noFill/>
          <a:ln>
            <a:noFill/>
          </a:ln>
          <a:extLst>
            <a:ext uri="{909E8E84-426E-40DD-AFC4-6F175D3DCCD1}">
              <a14:hiddenFill xmlns:a14="http://schemas.microsoft.com/office/drawing/2010/main">
                <a:solidFill>
                  <a:schemeClr val="bg1"/>
                </a:solidFill>
              </a14:hiddenFill>
            </a:ext>
          </a:extLst>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3200">
                <a:solidFill>
                  <a:srgbClr val="FF0000"/>
                </a:solidFill>
                <a:effectLst/>
                <a:latin typeface="Times New Roman" panose="02020603050405020304" charset="0"/>
                <a:cs typeface="Times New Roman" panose="02020603050405020304" charset="0"/>
              </a:rPr>
              <a:t>No.</a:t>
            </a:r>
            <a:endParaRPr lang="en-US" altLang="zh-CN" sz="3200">
              <a:solidFill>
                <a:srgbClr val="FF0000"/>
              </a:solidFill>
              <a:effectLst/>
              <a:latin typeface="Times New Roman" panose="02020603050405020304" charset="0"/>
              <a:cs typeface="Times New Roman" panose="02020603050405020304" charset="0"/>
            </a:endParaRPr>
          </a:p>
        </p:txBody>
      </p:sp>
      <p:sp>
        <p:nvSpPr>
          <p:cNvPr id="4" name="矩形 3"/>
          <p:cNvSpPr/>
          <p:nvPr/>
        </p:nvSpPr>
        <p:spPr>
          <a:xfrm>
            <a:off x="535940" y="4207510"/>
            <a:ext cx="4973320" cy="95313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nchor="t">
            <a:spAutoFit/>
            <a:scene3d>
              <a:camera prst="orthographicFront"/>
              <a:lightRig rig="soft" dir="t">
                <a:rot lat="0" lon="0" rev="15600000"/>
              </a:lightRig>
            </a:scene3d>
            <a:sp3d extrusionH="57150" prstMaterial="softEdge">
              <a:bevelT w="25400" h="38100"/>
            </a:sp3d>
          </a:bodyPr>
          <a:p>
            <a:pPr algn="just"/>
            <a:r>
              <a:rPr lang="en-US" altLang="zh-CN" sz="2800">
                <a:solidFill>
                  <a:srgbClr val="FF0000"/>
                </a:solidFill>
                <a:effectLst/>
                <a:latin typeface="Times New Roman" panose="02020603050405020304" charset="0"/>
                <a:cs typeface="Times New Roman" panose="02020603050405020304" charset="0"/>
              </a:rPr>
              <a:t>Maybe the secret had something to do with Sally.</a:t>
            </a:r>
            <a:endParaRPr lang="en-US" altLang="zh-CN" sz="2800">
              <a:solidFill>
                <a:srgbClr val="FF0000"/>
              </a:solidFill>
              <a:effectLst/>
              <a:latin typeface="Times New Roman" panose="02020603050405020304" charset="0"/>
              <a:cs typeface="Times New Roman" panose="02020603050405020304" charset="0"/>
            </a:endParaRPr>
          </a:p>
        </p:txBody>
      </p:sp>
      <p:sp>
        <p:nvSpPr>
          <p:cNvPr id="5" name="文本框 4"/>
          <p:cNvSpPr txBox="1"/>
          <p:nvPr/>
        </p:nvSpPr>
        <p:spPr>
          <a:xfrm>
            <a:off x="535940" y="5852160"/>
            <a:ext cx="4064000" cy="521970"/>
          </a:xfrm>
          <a:prstGeom prst="rect">
            <a:avLst/>
          </a:prstGeom>
          <a:noFill/>
        </p:spPr>
        <p:txBody>
          <a:bodyPr wrap="square" rtlCol="0">
            <a:spAutoFit/>
          </a:bodyPr>
          <a:p>
            <a:r>
              <a:rPr lang="en-US" altLang="zh-CN" sz="2800">
                <a:solidFill>
                  <a:srgbClr val="FF0000"/>
                </a:solidFill>
                <a:latin typeface="Times New Roman" panose="02020603050405020304" charset="0"/>
                <a:cs typeface="Times New Roman" panose="02020603050405020304" charset="0"/>
              </a:rPr>
              <a:t>confused, sad, curious</a:t>
            </a:r>
            <a:endParaRPr lang="en-US" altLang="zh-CN" sz="28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P spid="4" grpId="0"/>
      <p:bldP spid="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3227071" y="0"/>
            <a:ext cx="5241290" cy="645160"/>
          </a:xfrm>
          <a:prstGeom prst="rect">
            <a:avLst/>
          </a:prstGeom>
          <a:noFill/>
          <a:ln>
            <a:noFill/>
          </a:ln>
        </p:spPr>
        <p:txBody>
          <a:bodyPr wrap="none" rtlCol="0" anchor="t">
            <a:spAutoFit/>
            <a:scene3d>
              <a:camera prst="orthographicFront"/>
              <a:lightRig rig="threePt" dir="t"/>
            </a:scene3d>
          </a:bodyPr>
          <a:p>
            <a:pPr algn="ctr"/>
            <a:r>
              <a:rPr lang="en-US" altLang="zh-CN" sz="3600" b="1">
                <a:ln w="22225">
                  <a:solidFill>
                    <a:schemeClr val="accent2"/>
                  </a:solidFill>
                  <a:prstDash val="solid"/>
                </a:ln>
                <a:solidFill>
                  <a:srgbClr val="FF0000"/>
                </a:solidFill>
                <a:effectLst/>
                <a:latin typeface="Times New Roman" panose="02020603050405020304" charset="0"/>
                <a:cs typeface="Times New Roman" panose="02020603050405020304" charset="0"/>
              </a:rPr>
              <a:t>Read for emotion changes</a:t>
            </a:r>
            <a:endParaRPr lang="en-US" altLang="zh-CN" sz="3600" b="1">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graphicFrame>
        <p:nvGraphicFramePr>
          <p:cNvPr id="2" name="表格 1"/>
          <p:cNvGraphicFramePr/>
          <p:nvPr>
            <p:custDataLst>
              <p:tags r:id="rId2"/>
            </p:custDataLst>
          </p:nvPr>
        </p:nvGraphicFramePr>
        <p:xfrm>
          <a:off x="125730" y="556260"/>
          <a:ext cx="11947525" cy="6096000"/>
        </p:xfrm>
        <a:graphic>
          <a:graphicData uri="http://schemas.openxmlformats.org/drawingml/2006/table">
            <a:tbl>
              <a:tblPr firstRow="1" bandRow="1">
                <a:tableStyleId>{5C22544A-7EE6-4342-B048-85BDC9FD1C3A}</a:tableStyleId>
              </a:tblPr>
              <a:tblGrid>
                <a:gridCol w="1537335"/>
                <a:gridCol w="8224520"/>
                <a:gridCol w="2185670"/>
              </a:tblGrid>
              <a:tr h="709295">
                <a:tc>
                  <a:txBody>
                    <a:bodyPr/>
                    <a:p>
                      <a:pPr>
                        <a:buNone/>
                      </a:pPr>
                      <a:r>
                        <a:rPr lang="en-US" altLang="zh-CN" sz="2800">
                          <a:latin typeface="Times New Roman" panose="02020603050405020304" charset="0"/>
                          <a:cs typeface="Times New Roman" panose="02020603050405020304" charset="0"/>
                        </a:rPr>
                        <a:t>stages</a:t>
                      </a:r>
                      <a:endParaRPr lang="en-US" altLang="zh-CN" sz="2800">
                        <a:latin typeface="Times New Roman" panose="02020603050405020304" charset="0"/>
                        <a:cs typeface="Times New Roman" panose="02020603050405020304" charset="0"/>
                      </a:endParaRPr>
                    </a:p>
                  </a:txBody>
                  <a:tcPr/>
                </a:tc>
                <a:tc>
                  <a:txBody>
                    <a:bodyPr/>
                    <a:p>
                      <a:pP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p>
                      <a:pPr>
                        <a:buNone/>
                      </a:pPr>
                      <a:r>
                        <a:rPr lang="en-US" altLang="zh-CN" sz="2800">
                          <a:latin typeface="Times New Roman" panose="02020603050405020304" charset="0"/>
                          <a:cs typeface="Times New Roman" panose="02020603050405020304" charset="0"/>
                        </a:rPr>
                        <a:t>emotions</a:t>
                      </a:r>
                      <a:endParaRPr lang="en-US" altLang="zh-CN" sz="2800">
                        <a:latin typeface="Times New Roman" panose="02020603050405020304" charset="0"/>
                        <a:cs typeface="Times New Roman" panose="02020603050405020304" charset="0"/>
                      </a:endParaRPr>
                    </a:p>
                  </a:txBody>
                  <a:tcPr/>
                </a:tc>
              </a:tr>
              <a:tr h="817245">
                <a:tc>
                  <a:txBody>
                    <a:bodyPr/>
                    <a:p>
                      <a:pPr>
                        <a:buNone/>
                      </a:pPr>
                      <a:r>
                        <a:rPr lang="en-US" sz="2000">
                          <a:latin typeface="Times New Roman" panose="02020603050405020304" charset="0"/>
                          <a:cs typeface="Times New Roman" panose="02020603050405020304" charset="0"/>
                          <a:sym typeface="+mn-ea"/>
                        </a:rPr>
                        <a:t>Background /Setting</a:t>
                      </a:r>
                      <a:endParaRPr lang="en-US" altLang="en-US" sz="2000" b="0">
                        <a:latin typeface="Times New Roman" panose="02020603050405020304" charset="0"/>
                        <a:ea typeface="Times New Roman" panose="02020603050405020304" charset="0"/>
                        <a:cs typeface="Times New Roman" panose="02020603050405020304" charset="0"/>
                      </a:endParaRPr>
                    </a:p>
                    <a:p>
                      <a:pPr>
                        <a:buNone/>
                      </a:pPr>
                      <a:endParaRPr lang="en-US" altLang="en-US" sz="2000" b="0">
                        <a:latin typeface="Times New Roman" panose="02020603050405020304" charset="0"/>
                        <a:ea typeface="Times New Roman" panose="02020603050405020304" charset="0"/>
                        <a:cs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r>
              <a:tr h="1089025">
                <a:tc>
                  <a:txBody>
                    <a:bodyPr/>
                    <a:p>
                      <a:pPr indent="0">
                        <a:buNone/>
                      </a:pPr>
                      <a:r>
                        <a:rPr lang="en-US" sz="2000" b="0">
                          <a:latin typeface="Times New Roman" panose="02020603050405020304" charset="0"/>
                          <a:cs typeface="Times New Roman" panose="02020603050405020304" charset="0"/>
                        </a:rPr>
                        <a:t>Rising </a:t>
                      </a:r>
                      <a:r>
                        <a:rPr lang="en-US" sz="2400" b="0">
                          <a:latin typeface="Times New Roman" panose="02020603050405020304" charset="0"/>
                          <a:cs typeface="Times New Roman" panose="02020603050405020304" charset="0"/>
                        </a:rPr>
                        <a:t>action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tc>
                <a:tc>
                  <a:txBody>
                    <a:bodyPr/>
                    <a:p>
                      <a:pPr>
                        <a:buNone/>
                      </a:pPr>
                      <a:endParaRPr lang="zh-CN" altLang="en-US"/>
                    </a:p>
                  </a:txBody>
                  <a:tcPr/>
                </a:tc>
                <a:tc>
                  <a:txBody>
                    <a:bodyPr/>
                    <a:p>
                      <a:pPr>
                        <a:buNone/>
                      </a:pPr>
                      <a:endParaRPr lang="zh-CN" altLang="en-US"/>
                    </a:p>
                  </a:txBody>
                  <a:tcPr/>
                </a:tc>
              </a:tr>
              <a:tr h="3291840">
                <a:tc>
                  <a:txBody>
                    <a:bodyPr/>
                    <a:p>
                      <a:pPr indent="0">
                        <a:buNone/>
                      </a:pPr>
                      <a:r>
                        <a:rPr lang="en-US" sz="2000" b="0">
                          <a:latin typeface="Times New Roman" panose="02020603050405020304" charset="0"/>
                          <a:cs typeface="Times New Roman" panose="02020603050405020304" charset="0"/>
                        </a:rPr>
                        <a:t>Climax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tc>
                <a:tc>
                  <a:txBody>
                    <a:bodyPr/>
                    <a:p>
                      <a:pPr>
                        <a:buNone/>
                      </a:pPr>
                      <a:endParaRPr lang="zh-CN" altLang="en-US"/>
                    </a:p>
                  </a:txBody>
                  <a:tcPr/>
                </a:tc>
                <a:tc>
                  <a:txBody>
                    <a:bodyPr/>
                    <a:p>
                      <a:pPr>
                        <a:buNone/>
                      </a:pPr>
                      <a:endParaRPr lang="zh-CN" altLang="en-US"/>
                    </a:p>
                  </a:txBody>
                  <a:tcPr/>
                </a:tc>
              </a:tr>
            </a:tbl>
          </a:graphicData>
        </a:graphic>
      </p:graphicFrame>
      <p:sp>
        <p:nvSpPr>
          <p:cNvPr id="4" name="文本框 3"/>
          <p:cNvSpPr txBox="1"/>
          <p:nvPr/>
        </p:nvSpPr>
        <p:spPr>
          <a:xfrm>
            <a:off x="1784350" y="1346835"/>
            <a:ext cx="7878445" cy="675640"/>
          </a:xfrm>
          <a:prstGeom prst="rect">
            <a:avLst/>
          </a:prstGeom>
        </p:spPr>
        <p:txBody>
          <a:bodyPr wrap="square">
            <a:spAutoFit/>
          </a:bodyPr>
          <a:p>
            <a:pPr algn="just"/>
            <a:r>
              <a:rPr lang="en-US" altLang="en-US">
                <a:latin typeface="Times New Roman" panose="02020603050405020304" charset="0"/>
                <a:ea typeface="Times New Roman" panose="02020603050405020304" charset="0"/>
                <a:cs typeface="Times New Roman" panose="02020603050405020304" charset="0"/>
                <a:sym typeface="+mn-ea"/>
              </a:rPr>
              <a:t>Sally's birthday was approaching, and the excitement that usually filled her heart was now replacedwith </a:t>
            </a:r>
            <a:r>
              <a:rPr lang="en-US" altLang="en-US" sz="2000">
                <a:latin typeface="Times New Roman" panose="02020603050405020304" charset="0"/>
                <a:ea typeface="Times New Roman" panose="02020603050405020304" charset="0"/>
                <a:cs typeface="Times New Roman" panose="02020603050405020304" charset="0"/>
                <a:sym typeface="+mn-ea"/>
              </a:rPr>
              <a:t>disappointment </a:t>
            </a:r>
            <a:r>
              <a:rPr lang="en-US" altLang="en-US">
                <a:latin typeface="Times New Roman" panose="02020603050405020304" charset="0"/>
                <a:ea typeface="Times New Roman" panose="02020603050405020304" charset="0"/>
                <a:cs typeface="Times New Roman" panose="02020603050405020304" charset="0"/>
                <a:sym typeface="+mn-ea"/>
              </a:rPr>
              <a:t>and stress. </a:t>
            </a:r>
            <a:endParaRPr lang="en-US" altLang="en-US" b="0">
              <a:latin typeface="Times New Roman" panose="02020603050405020304" charset="0"/>
              <a:ea typeface="Times New Roman" panose="02020603050405020304" charset="0"/>
              <a:cs typeface="Times New Roman" panose="02020603050405020304" charset="0"/>
            </a:endParaRPr>
          </a:p>
        </p:txBody>
      </p:sp>
      <p:sp>
        <p:nvSpPr>
          <p:cNvPr id="5" name="文本框 4"/>
          <p:cNvSpPr txBox="1"/>
          <p:nvPr/>
        </p:nvSpPr>
        <p:spPr>
          <a:xfrm>
            <a:off x="9974580" y="1346835"/>
            <a:ext cx="1727835" cy="583565"/>
          </a:xfrm>
          <a:prstGeom prst="rect">
            <a:avLst/>
          </a:prstGeom>
        </p:spPr>
        <p:txBody>
          <a:bodyPr wrap="square">
            <a:spAutoFit/>
          </a:bodyPr>
          <a:p>
            <a:pPr algn="l"/>
            <a:r>
              <a:rPr lang="en-US" altLang="zh-CN" sz="1600">
                <a:latin typeface="Times New Roman" panose="02020603050405020304" charset="0"/>
                <a:ea typeface="微软雅黑" panose="020B0503020204020204" pitchFamily="34" charset="-122"/>
                <a:cs typeface="Times New Roman" panose="02020603050405020304" charset="0"/>
              </a:rPr>
              <a:t>disappointed</a:t>
            </a:r>
            <a:endParaRPr lang="en-US" altLang="zh-CN" sz="1600">
              <a:latin typeface="Times New Roman" panose="02020603050405020304" charset="0"/>
              <a:ea typeface="微软雅黑" panose="020B0503020204020204" pitchFamily="34" charset="-122"/>
              <a:cs typeface="Times New Roman" panose="02020603050405020304" charset="0"/>
            </a:endParaRPr>
          </a:p>
          <a:p>
            <a:pPr algn="l"/>
            <a:r>
              <a:rPr lang="en-US" altLang="zh-CN" sz="1600">
                <a:latin typeface="Times New Roman" panose="02020603050405020304" charset="0"/>
                <a:ea typeface="微软雅黑" panose="020B0503020204020204" pitchFamily="34" charset="-122"/>
                <a:cs typeface="Times New Roman" panose="02020603050405020304" charset="0"/>
              </a:rPr>
              <a:t>stressed</a:t>
            </a:r>
            <a:endParaRPr lang="en-US" altLang="zh-CN" sz="1600">
              <a:latin typeface="Times New Roman" panose="02020603050405020304" charset="0"/>
              <a:ea typeface="微软雅黑" panose="020B0503020204020204" pitchFamily="34" charset="-122"/>
              <a:cs typeface="Times New Roman" panose="02020603050405020304" charset="0"/>
            </a:endParaRPr>
          </a:p>
        </p:txBody>
      </p:sp>
      <p:sp>
        <p:nvSpPr>
          <p:cNvPr id="7" name="文本框 6"/>
          <p:cNvSpPr txBox="1"/>
          <p:nvPr/>
        </p:nvSpPr>
        <p:spPr>
          <a:xfrm>
            <a:off x="1784350" y="2402840"/>
            <a:ext cx="8038465" cy="922020"/>
          </a:xfrm>
          <a:prstGeom prst="rect">
            <a:avLst/>
          </a:prstGeom>
        </p:spPr>
        <p:txBody>
          <a:bodyPr wrap="square">
            <a:spAutoFit/>
          </a:bodyPr>
          <a:p>
            <a:pPr indent="0" algn="just">
              <a:buFont typeface="Wingdings" panose="05000000000000000000" charset="0"/>
              <a:buNone/>
            </a:pPr>
            <a:r>
              <a:rPr lang="zh-CN" altLang="en-US">
                <a:latin typeface="Times New Roman" panose="02020603050405020304" charset="0"/>
                <a:ea typeface="微软雅黑" panose="020B0503020204020204" pitchFamily="34" charset="-122"/>
                <a:cs typeface="Times New Roman" panose="02020603050405020304" charset="0"/>
              </a:rPr>
              <a:t>“No,”Sally sighed and replied sadly,“There's just too much going on and my parents are going throughfinancial difficulties.”</a:t>
            </a:r>
            <a:endParaRPr lang="zh-CN" altLang="en-US">
              <a:latin typeface="Times New Roman" panose="02020603050405020304" charset="0"/>
              <a:ea typeface="微软雅黑" panose="020B0503020204020204" pitchFamily="34" charset="-122"/>
              <a:cs typeface="Times New Roman" panose="02020603050405020304" charset="0"/>
            </a:endParaRPr>
          </a:p>
          <a:p>
            <a:pPr indent="0" algn="l">
              <a:buFont typeface="Wingdings" panose="05000000000000000000" charset="0"/>
              <a:buNone/>
            </a:pPr>
            <a:r>
              <a:rPr lang="zh-CN" altLang="en-US">
                <a:latin typeface="Times New Roman" panose="02020603050405020304" charset="0"/>
                <a:ea typeface="微软雅黑" panose="020B0503020204020204" pitchFamily="34" charset="-122"/>
                <a:cs typeface="Times New Roman" panose="02020603050405020304" charset="0"/>
              </a:rPr>
              <a:t>She smiled weakly, trying to conceal her immense disappointment and stress</a:t>
            </a:r>
            <a:endParaRPr lang="zh-CN" altLang="en-US">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nvSpPr>
        <p:spPr>
          <a:xfrm>
            <a:off x="10115550" y="2403475"/>
            <a:ext cx="1727835" cy="645160"/>
          </a:xfrm>
          <a:prstGeom prst="rect">
            <a:avLst/>
          </a:prstGeom>
        </p:spPr>
        <p:txBody>
          <a:bodyPr wrap="square">
            <a:spAutoFit/>
          </a:bodyPr>
          <a:p>
            <a:pPr algn="l"/>
            <a:r>
              <a:rPr lang="en-US" altLang="zh-CN" sz="1800">
                <a:latin typeface="Times New Roman" panose="02020603050405020304" charset="0"/>
                <a:ea typeface="微软雅黑" panose="020B0503020204020204" pitchFamily="34" charset="-122"/>
                <a:cs typeface="Times New Roman" panose="02020603050405020304" charset="0"/>
              </a:rPr>
              <a:t>sad</a:t>
            </a:r>
            <a:endParaRPr lang="en-US" altLang="zh-CN" sz="1800">
              <a:latin typeface="Times New Roman" panose="02020603050405020304" charset="0"/>
              <a:ea typeface="微软雅黑" panose="020B0503020204020204" pitchFamily="34" charset="-122"/>
              <a:cs typeface="Times New Roman" panose="02020603050405020304" charset="0"/>
            </a:endParaRPr>
          </a:p>
          <a:p>
            <a:pPr algn="l"/>
            <a:r>
              <a:rPr lang="en-US" altLang="zh-CN" sz="1800">
                <a:latin typeface="Times New Roman" panose="02020603050405020304" charset="0"/>
                <a:ea typeface="微软雅黑" panose="020B0503020204020204" pitchFamily="34" charset="-122"/>
                <a:cs typeface="Times New Roman" panose="02020603050405020304" charset="0"/>
              </a:rPr>
              <a:t>helpless</a:t>
            </a:r>
            <a:endParaRPr lang="en-US" altLang="zh-CN" sz="1800">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nvSpPr>
        <p:spPr>
          <a:xfrm>
            <a:off x="1784350" y="3429000"/>
            <a:ext cx="8245475" cy="645160"/>
          </a:xfrm>
          <a:prstGeom prst="rect">
            <a:avLst/>
          </a:prstGeom>
        </p:spPr>
        <p:txBody>
          <a:bodyPr wrap="square">
            <a:spAutoFit/>
          </a:bodyPr>
          <a:p>
            <a:pPr algn="just"/>
            <a:r>
              <a:rPr lang="zh-CN" altLang="en-US" sz="1800">
                <a:latin typeface="Times New Roman" panose="02020603050405020304" charset="0"/>
                <a:ea typeface="微软雅黑" panose="020B0503020204020204" pitchFamily="34" charset="-122"/>
                <a:cs typeface="Times New Roman" panose="02020603050405020304" charset="0"/>
              </a:rPr>
              <a:t>Curious, Sally went over to them, but as soon as Jane saw her, she quickly walked away. Sally was startled by Jane's strange actions and turned towards Sarah.</a:t>
            </a:r>
            <a:endParaRPr lang="zh-CN" altLang="en-US" sz="1800">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nvSpPr>
        <p:spPr>
          <a:xfrm>
            <a:off x="10115550" y="3669030"/>
            <a:ext cx="1727835" cy="1476375"/>
          </a:xfrm>
          <a:prstGeom prst="rect">
            <a:avLst/>
          </a:prstGeom>
        </p:spPr>
        <p:txBody>
          <a:bodyPr wrap="square">
            <a:spAutoFit/>
          </a:bodyPr>
          <a:p>
            <a:pPr algn="l"/>
            <a:r>
              <a:rPr lang="en-US" altLang="zh-CN" sz="1800">
                <a:latin typeface="Times New Roman" panose="02020603050405020304" charset="0"/>
                <a:ea typeface="微软雅黑" panose="020B0503020204020204" pitchFamily="34" charset="-122"/>
                <a:cs typeface="Times New Roman" panose="02020603050405020304" charset="0"/>
              </a:rPr>
              <a:t>curious</a:t>
            </a:r>
            <a:endParaRPr lang="en-US" altLang="zh-CN" sz="1800">
              <a:latin typeface="Times New Roman" panose="02020603050405020304" charset="0"/>
              <a:ea typeface="微软雅黑" panose="020B0503020204020204" pitchFamily="34" charset="-122"/>
              <a:cs typeface="Times New Roman" panose="02020603050405020304" charset="0"/>
            </a:endParaRPr>
          </a:p>
          <a:p>
            <a:pPr algn="l"/>
            <a:r>
              <a:rPr lang="en-US" altLang="zh-CN" sz="1800">
                <a:latin typeface="Times New Roman" panose="02020603050405020304" charset="0"/>
                <a:ea typeface="微软雅黑" panose="020B0503020204020204" pitchFamily="34" charset="-122"/>
                <a:cs typeface="Times New Roman" panose="02020603050405020304" charset="0"/>
              </a:rPr>
              <a:t>anxious</a:t>
            </a:r>
            <a:endParaRPr lang="en-US" altLang="zh-CN" sz="1800">
              <a:latin typeface="Times New Roman" panose="02020603050405020304" charset="0"/>
              <a:ea typeface="微软雅黑" panose="020B0503020204020204" pitchFamily="34" charset="-122"/>
              <a:cs typeface="Times New Roman" panose="02020603050405020304" charset="0"/>
            </a:endParaRPr>
          </a:p>
          <a:p>
            <a:pPr algn="l"/>
            <a:r>
              <a:rPr lang="en-US" altLang="zh-CN" sz="1800">
                <a:latin typeface="Times New Roman" panose="02020603050405020304" charset="0"/>
                <a:ea typeface="微软雅黑" panose="020B0503020204020204" pitchFamily="34" charset="-122"/>
                <a:cs typeface="Times New Roman" panose="02020603050405020304" charset="0"/>
              </a:rPr>
              <a:t>extremely sad</a:t>
            </a:r>
            <a:endParaRPr lang="en-US" altLang="zh-CN" sz="1800">
              <a:latin typeface="Times New Roman" panose="02020603050405020304" charset="0"/>
              <a:ea typeface="微软雅黑" panose="020B0503020204020204" pitchFamily="34" charset="-122"/>
              <a:cs typeface="Times New Roman" panose="02020603050405020304" charset="0"/>
            </a:endParaRPr>
          </a:p>
          <a:p>
            <a:pPr algn="l"/>
            <a:r>
              <a:rPr lang="en-US" altLang="zh-CN" sz="1800">
                <a:latin typeface="Times New Roman" panose="02020603050405020304" charset="0"/>
                <a:ea typeface="微软雅黑" panose="020B0503020204020204" pitchFamily="34" charset="-122"/>
                <a:cs typeface="Times New Roman" panose="02020603050405020304" charset="0"/>
              </a:rPr>
              <a:t>confused</a:t>
            </a:r>
            <a:endParaRPr lang="en-US" altLang="zh-CN" sz="1800">
              <a:latin typeface="Times New Roman" panose="02020603050405020304" charset="0"/>
              <a:ea typeface="微软雅黑" panose="020B0503020204020204" pitchFamily="34" charset="-122"/>
              <a:cs typeface="Times New Roman" panose="02020603050405020304" charset="0"/>
            </a:endParaRPr>
          </a:p>
          <a:p>
            <a:pPr algn="l"/>
            <a:endParaRPr lang="en-US" altLang="zh-CN" sz="1800">
              <a:latin typeface="Times New Roman" panose="02020603050405020304" charset="0"/>
              <a:ea typeface="微软雅黑" panose="020B0503020204020204" pitchFamily="34" charset="-122"/>
              <a:cs typeface="Times New Roman" panose="02020603050405020304" charset="0"/>
            </a:endParaRPr>
          </a:p>
        </p:txBody>
      </p:sp>
      <p:sp>
        <p:nvSpPr>
          <p:cNvPr id="10" name="文本框 9"/>
          <p:cNvSpPr txBox="1"/>
          <p:nvPr/>
        </p:nvSpPr>
        <p:spPr>
          <a:xfrm>
            <a:off x="1671955" y="4074160"/>
            <a:ext cx="8302625" cy="922020"/>
          </a:xfrm>
          <a:prstGeom prst="rect">
            <a:avLst/>
          </a:prstGeom>
        </p:spPr>
        <p:txBody>
          <a:bodyPr wrap="square">
            <a:spAutoFit/>
          </a:bodyPr>
          <a:p>
            <a:pPr algn="just"/>
            <a:r>
              <a:rPr lang="zh-CN" altLang="en-US">
                <a:latin typeface="Times New Roman" panose="02020603050405020304" charset="0"/>
                <a:ea typeface="微软雅黑" panose="020B0503020204020204" pitchFamily="34" charset="-122"/>
                <a:cs typeface="Times New Roman" panose="02020603050405020304" charset="0"/>
              </a:rPr>
              <a:t>“What did she say?”Sally asked.</a:t>
            </a:r>
            <a:endParaRPr lang="zh-CN" altLang="en-US">
              <a:latin typeface="Times New Roman" panose="02020603050405020304" charset="0"/>
              <a:ea typeface="微软雅黑" panose="020B0503020204020204" pitchFamily="34" charset="-122"/>
              <a:cs typeface="Times New Roman" panose="02020603050405020304" charset="0"/>
            </a:endParaRPr>
          </a:p>
          <a:p>
            <a:pPr algn="just"/>
            <a:r>
              <a:rPr lang="zh-CN" altLang="en-US">
                <a:latin typeface="Times New Roman" panose="02020603050405020304" charset="0"/>
                <a:ea typeface="微软雅黑" panose="020B0503020204020204" pitchFamily="34" charset="-122"/>
                <a:cs typeface="Times New Roman" panose="02020603050405020304" charset="0"/>
              </a:rPr>
              <a:t>However, Sarah simply shrugged and walked away with Jane, leaving Sally standing there, feeling leftout and anxious.</a:t>
            </a:r>
            <a:endParaRPr lang="zh-CN" altLang="en-US">
              <a:latin typeface="Times New Roman" panose="02020603050405020304" charset="0"/>
              <a:ea typeface="微软雅黑" panose="020B0503020204020204" pitchFamily="34" charset="-122"/>
              <a:cs typeface="Times New Roman" panose="02020603050405020304" charset="0"/>
            </a:endParaRPr>
          </a:p>
        </p:txBody>
      </p:sp>
      <p:sp>
        <p:nvSpPr>
          <p:cNvPr id="11" name="文本框 10"/>
          <p:cNvSpPr txBox="1"/>
          <p:nvPr/>
        </p:nvSpPr>
        <p:spPr>
          <a:xfrm>
            <a:off x="1671955" y="4996180"/>
            <a:ext cx="8185785" cy="368300"/>
          </a:xfrm>
          <a:prstGeom prst="rect">
            <a:avLst/>
          </a:prstGeom>
        </p:spPr>
        <p:txBody>
          <a:bodyPr wrap="square">
            <a:spAutoFit/>
          </a:bodyPr>
          <a:p>
            <a:pPr algn="l"/>
            <a:r>
              <a:rPr lang="zh-CN" altLang="en-US" sz="1800">
                <a:latin typeface="Times New Roman" panose="02020603050405020304" charset="0"/>
                <a:ea typeface="微软雅黑" panose="020B0503020204020204" pitchFamily="34" charset="-122"/>
                <a:cs typeface="Times New Roman" panose="02020603050405020304" charset="0"/>
              </a:rPr>
              <a:t>Jane has never kept secrets from me before, Sally thought. Her heart fell.</a:t>
            </a:r>
            <a:endParaRPr lang="zh-CN" altLang="en-US" sz="1800">
              <a:latin typeface="Times New Roman" panose="02020603050405020304" charset="0"/>
              <a:ea typeface="微软雅黑" panose="020B0503020204020204" pitchFamily="34" charset="-122"/>
              <a:cs typeface="Times New Roman" panose="02020603050405020304" charset="0"/>
            </a:endParaRPr>
          </a:p>
        </p:txBody>
      </p:sp>
      <p:sp>
        <p:nvSpPr>
          <p:cNvPr id="12" name="文本框 11"/>
          <p:cNvSpPr txBox="1"/>
          <p:nvPr/>
        </p:nvSpPr>
        <p:spPr>
          <a:xfrm>
            <a:off x="1671955" y="5429885"/>
            <a:ext cx="8302625" cy="922020"/>
          </a:xfrm>
          <a:prstGeom prst="rect">
            <a:avLst/>
          </a:prstGeom>
        </p:spPr>
        <p:txBody>
          <a:bodyPr wrap="square">
            <a:spAutoFit/>
          </a:bodyPr>
          <a:p>
            <a:pPr algn="l"/>
            <a:r>
              <a:rPr lang="zh-CN" altLang="en-US" sz="1800">
                <a:latin typeface="Times New Roman" panose="02020603050405020304" charset="0"/>
                <a:ea typeface="微软雅黑" panose="020B0503020204020204" pitchFamily="34" charset="-122"/>
                <a:cs typeface="Times New Roman" panose="02020603050405020304" charset="0"/>
              </a:rPr>
              <a:t>She swung between confusion and sadness with each passing moment, desperately trying to figure out what was happening. Why were her friends distancing themselves from her? And what were they hiding?</a:t>
            </a:r>
            <a:endParaRPr lang="zh-CN" altLang="en-US" sz="180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ppt_y</p:attrName>
                                        </p:attrNameLst>
                                      </p:cBhvr>
                                      <p:tavLst>
                                        <p:tav tm="0">
                                          <p:val>
                                            <p:strVal val="#ppt_y+#ppt_h*1.125000"/>
                                          </p:val>
                                        </p:tav>
                                        <p:tav tm="100000">
                                          <p:val>
                                            <p:strVal val="#ppt_y"/>
                                          </p:val>
                                        </p:tav>
                                      </p:tavLst>
                                    </p:anim>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ppt_y</p:attrName>
                                        </p:attrNameLst>
                                      </p:cBhvr>
                                      <p:tavLst>
                                        <p:tav tm="0">
                                          <p:val>
                                            <p:strVal val="#ppt_y+#ppt_h*1.125000"/>
                                          </p:val>
                                        </p:tav>
                                        <p:tav tm="100000">
                                          <p:val>
                                            <p:strVal val="#ppt_y"/>
                                          </p:val>
                                        </p:tav>
                                      </p:tavLst>
                                    </p:anim>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p:tgtEl>
                                          <p:spTgt spid="12"/>
                                        </p:tgtEl>
                                        <p:attrNameLst>
                                          <p:attrName>ppt_y</p:attrName>
                                        </p:attrNameLst>
                                      </p:cBhvr>
                                      <p:tavLst>
                                        <p:tav tm="0">
                                          <p:val>
                                            <p:strVal val="#ppt_y+#ppt_h*1.125000"/>
                                          </p:val>
                                        </p:tav>
                                        <p:tav tm="100000">
                                          <p:val>
                                            <p:strVal val="#ppt_y"/>
                                          </p:val>
                                        </p:tav>
                                      </p:tavLst>
                                    </p:anim>
                                    <p:animEffect transition="in" filter="wipe(up)">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8" grpId="1"/>
      <p:bldP spid="6" grpId="0"/>
      <p:bldP spid="6" grpId="1"/>
      <p:bldP spid="10" grpId="0"/>
      <p:bldP spid="10" grpId="1"/>
      <p:bldP spid="11" grpId="0"/>
      <p:bldP spid="11" grpId="1"/>
      <p:bldP spid="12" grpId="0"/>
      <p:bldP spid="12" grpId="1"/>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7"/>
          <p:cNvGrpSpPr/>
          <p:nvPr/>
        </p:nvGrpSpPr>
        <p:grpSpPr>
          <a:xfrm>
            <a:off x="10026650" y="4980940"/>
            <a:ext cx="2165350" cy="1806575"/>
            <a:chOff x="3575472" y="1216298"/>
            <a:chExt cx="1440160" cy="1440160"/>
          </a:xfrm>
        </p:grpSpPr>
        <p:sp>
          <p:nvSpPr>
            <p:cNvPr id="82" name="Freeform 11"/>
            <p:cNvSpPr>
              <a:spLocks noEditPoints="1"/>
            </p:cNvSpPr>
            <p:nvPr/>
          </p:nvSpPr>
          <p:spPr bwMode="auto">
            <a:xfrm>
              <a:off x="3975670" y="1649082"/>
              <a:ext cx="715962" cy="472991"/>
            </a:xfrm>
            <a:custGeom>
              <a:avLst/>
              <a:gdLst>
                <a:gd name="T0" fmla="*/ 4028 w 4244"/>
                <a:gd name="T1" fmla="*/ 274 h 2809"/>
                <a:gd name="T2" fmla="*/ 3748 w 4244"/>
                <a:gd name="T3" fmla="*/ 274 h 2809"/>
                <a:gd name="T4" fmla="*/ 2721 w 4244"/>
                <a:gd name="T5" fmla="*/ 0 h 2809"/>
                <a:gd name="T6" fmla="*/ 2122 w 4244"/>
                <a:gd name="T7" fmla="*/ 273 h 2809"/>
                <a:gd name="T8" fmla="*/ 1524 w 4244"/>
                <a:gd name="T9" fmla="*/ 0 h 2809"/>
                <a:gd name="T10" fmla="*/ 496 w 4244"/>
                <a:gd name="T11" fmla="*/ 274 h 2809"/>
                <a:gd name="T12" fmla="*/ 216 w 4244"/>
                <a:gd name="T13" fmla="*/ 274 h 2809"/>
                <a:gd name="T14" fmla="*/ 0 w 4244"/>
                <a:gd name="T15" fmla="*/ 490 h 2809"/>
                <a:gd name="T16" fmla="*/ 0 w 4244"/>
                <a:gd name="T17" fmla="*/ 2593 h 2809"/>
                <a:gd name="T18" fmla="*/ 216 w 4244"/>
                <a:gd name="T19" fmla="*/ 2809 h 2809"/>
                <a:gd name="T20" fmla="*/ 4028 w 4244"/>
                <a:gd name="T21" fmla="*/ 2809 h 2809"/>
                <a:gd name="T22" fmla="*/ 4244 w 4244"/>
                <a:gd name="T23" fmla="*/ 2593 h 2809"/>
                <a:gd name="T24" fmla="*/ 4244 w 4244"/>
                <a:gd name="T25" fmla="*/ 490 h 2809"/>
                <a:gd name="T26" fmla="*/ 4028 w 4244"/>
                <a:gd name="T27" fmla="*/ 274 h 2809"/>
                <a:gd name="T28" fmla="*/ 2064 w 4244"/>
                <a:gd name="T29" fmla="*/ 406 h 2809"/>
                <a:gd name="T30" fmla="*/ 2063 w 4244"/>
                <a:gd name="T31" fmla="*/ 416 h 2809"/>
                <a:gd name="T32" fmla="*/ 2063 w 4244"/>
                <a:gd name="T33" fmla="*/ 2399 h 2809"/>
                <a:gd name="T34" fmla="*/ 1546 w 4244"/>
                <a:gd name="T35" fmla="*/ 2206 h 2809"/>
                <a:gd name="T36" fmla="*/ 268 w 4244"/>
                <a:gd name="T37" fmla="*/ 2565 h 2809"/>
                <a:gd name="T38" fmla="*/ 268 w 4244"/>
                <a:gd name="T39" fmla="*/ 502 h 2809"/>
                <a:gd name="T40" fmla="*/ 777 w 4244"/>
                <a:gd name="T41" fmla="*/ 274 h 2809"/>
                <a:gd name="T42" fmla="*/ 1523 w 4244"/>
                <a:gd name="T43" fmla="*/ 108 h 2809"/>
                <a:gd name="T44" fmla="*/ 1990 w 4244"/>
                <a:gd name="T45" fmla="*/ 274 h 2809"/>
                <a:gd name="T46" fmla="*/ 2066 w 4244"/>
                <a:gd name="T47" fmla="*/ 397 h 2809"/>
                <a:gd name="T48" fmla="*/ 2064 w 4244"/>
                <a:gd name="T49" fmla="*/ 406 h 2809"/>
                <a:gd name="T50" fmla="*/ 3976 w 4244"/>
                <a:gd name="T51" fmla="*/ 2565 h 2809"/>
                <a:gd name="T52" fmla="*/ 2699 w 4244"/>
                <a:gd name="T53" fmla="*/ 2206 h 2809"/>
                <a:gd name="T54" fmla="*/ 2182 w 4244"/>
                <a:gd name="T55" fmla="*/ 2399 h 2809"/>
                <a:gd name="T56" fmla="*/ 2171 w 4244"/>
                <a:gd name="T57" fmla="*/ 2410 h 2809"/>
                <a:gd name="T58" fmla="*/ 2171 w 4244"/>
                <a:gd name="T59" fmla="*/ 422 h 2809"/>
                <a:gd name="T60" fmla="*/ 2179 w 4244"/>
                <a:gd name="T61" fmla="*/ 397 h 2809"/>
                <a:gd name="T62" fmla="*/ 2256 w 4244"/>
                <a:gd name="T63" fmla="*/ 274 h 2809"/>
                <a:gd name="T64" fmla="*/ 2721 w 4244"/>
                <a:gd name="T65" fmla="*/ 108 h 2809"/>
                <a:gd name="T66" fmla="*/ 3468 w 4244"/>
                <a:gd name="T67" fmla="*/ 274 h 2809"/>
                <a:gd name="T68" fmla="*/ 3976 w 4244"/>
                <a:gd name="T69" fmla="*/ 502 h 2809"/>
                <a:gd name="T70" fmla="*/ 3976 w 4244"/>
                <a:gd name="T71" fmla="*/ 2565 h 2809"/>
                <a:gd name="T72" fmla="*/ 3976 w 4244"/>
                <a:gd name="T73" fmla="*/ 2565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4" h="2809">
                  <a:moveTo>
                    <a:pt x="4028" y="274"/>
                  </a:moveTo>
                  <a:lnTo>
                    <a:pt x="3748" y="274"/>
                  </a:lnTo>
                  <a:cubicBezTo>
                    <a:pt x="3341" y="93"/>
                    <a:pt x="2996" y="0"/>
                    <a:pt x="2721" y="0"/>
                  </a:cubicBezTo>
                  <a:cubicBezTo>
                    <a:pt x="2365" y="0"/>
                    <a:pt x="2198" y="155"/>
                    <a:pt x="2122" y="273"/>
                  </a:cubicBezTo>
                  <a:cubicBezTo>
                    <a:pt x="2047" y="155"/>
                    <a:pt x="1880" y="0"/>
                    <a:pt x="1524" y="0"/>
                  </a:cubicBezTo>
                  <a:cubicBezTo>
                    <a:pt x="1248" y="0"/>
                    <a:pt x="903" y="93"/>
                    <a:pt x="496" y="274"/>
                  </a:cubicBezTo>
                  <a:lnTo>
                    <a:pt x="216" y="274"/>
                  </a:lnTo>
                  <a:cubicBezTo>
                    <a:pt x="97" y="274"/>
                    <a:pt x="0" y="371"/>
                    <a:pt x="0" y="490"/>
                  </a:cubicBezTo>
                  <a:lnTo>
                    <a:pt x="0" y="2593"/>
                  </a:lnTo>
                  <a:cubicBezTo>
                    <a:pt x="0" y="2712"/>
                    <a:pt x="97" y="2809"/>
                    <a:pt x="216" y="2809"/>
                  </a:cubicBezTo>
                  <a:lnTo>
                    <a:pt x="4028" y="2809"/>
                  </a:lnTo>
                  <a:cubicBezTo>
                    <a:pt x="4148" y="2809"/>
                    <a:pt x="4244" y="2712"/>
                    <a:pt x="4244" y="2593"/>
                  </a:cubicBezTo>
                  <a:lnTo>
                    <a:pt x="4244" y="490"/>
                  </a:lnTo>
                  <a:cubicBezTo>
                    <a:pt x="4244" y="371"/>
                    <a:pt x="4148" y="274"/>
                    <a:pt x="4028" y="274"/>
                  </a:cubicBezTo>
                  <a:close/>
                  <a:moveTo>
                    <a:pt x="2064" y="406"/>
                  </a:moveTo>
                  <a:cubicBezTo>
                    <a:pt x="2063" y="409"/>
                    <a:pt x="2063" y="412"/>
                    <a:pt x="2063" y="416"/>
                  </a:cubicBezTo>
                  <a:lnTo>
                    <a:pt x="2063" y="2399"/>
                  </a:lnTo>
                  <a:cubicBezTo>
                    <a:pt x="1968" y="2289"/>
                    <a:pt x="1810" y="2206"/>
                    <a:pt x="1546" y="2206"/>
                  </a:cubicBezTo>
                  <a:cubicBezTo>
                    <a:pt x="1073" y="2206"/>
                    <a:pt x="480" y="2465"/>
                    <a:pt x="268" y="2565"/>
                  </a:cubicBezTo>
                  <a:lnTo>
                    <a:pt x="268" y="502"/>
                  </a:lnTo>
                  <a:cubicBezTo>
                    <a:pt x="449" y="410"/>
                    <a:pt x="619" y="335"/>
                    <a:pt x="777" y="274"/>
                  </a:cubicBezTo>
                  <a:cubicBezTo>
                    <a:pt x="1067" y="164"/>
                    <a:pt x="1317" y="108"/>
                    <a:pt x="1523" y="108"/>
                  </a:cubicBezTo>
                  <a:cubicBezTo>
                    <a:pt x="1777" y="108"/>
                    <a:pt x="1915" y="192"/>
                    <a:pt x="1990" y="274"/>
                  </a:cubicBezTo>
                  <a:cubicBezTo>
                    <a:pt x="2033" y="322"/>
                    <a:pt x="2055" y="368"/>
                    <a:pt x="2066" y="397"/>
                  </a:cubicBezTo>
                  <a:cubicBezTo>
                    <a:pt x="2065" y="402"/>
                    <a:pt x="2064" y="405"/>
                    <a:pt x="2064" y="406"/>
                  </a:cubicBezTo>
                  <a:close/>
                  <a:moveTo>
                    <a:pt x="3976" y="2565"/>
                  </a:moveTo>
                  <a:cubicBezTo>
                    <a:pt x="3765" y="2465"/>
                    <a:pt x="3172" y="2206"/>
                    <a:pt x="2699" y="2206"/>
                  </a:cubicBezTo>
                  <a:cubicBezTo>
                    <a:pt x="2434" y="2206"/>
                    <a:pt x="2276" y="2289"/>
                    <a:pt x="2182" y="2399"/>
                  </a:cubicBezTo>
                  <a:cubicBezTo>
                    <a:pt x="2178" y="2403"/>
                    <a:pt x="2174" y="2406"/>
                    <a:pt x="2171" y="2410"/>
                  </a:cubicBezTo>
                  <a:lnTo>
                    <a:pt x="2171" y="422"/>
                  </a:lnTo>
                  <a:cubicBezTo>
                    <a:pt x="2172" y="417"/>
                    <a:pt x="2174" y="409"/>
                    <a:pt x="2179" y="397"/>
                  </a:cubicBezTo>
                  <a:cubicBezTo>
                    <a:pt x="2189" y="369"/>
                    <a:pt x="2212" y="322"/>
                    <a:pt x="2256" y="274"/>
                  </a:cubicBezTo>
                  <a:cubicBezTo>
                    <a:pt x="2331" y="192"/>
                    <a:pt x="2469" y="108"/>
                    <a:pt x="2721" y="108"/>
                  </a:cubicBezTo>
                  <a:cubicBezTo>
                    <a:pt x="2927" y="108"/>
                    <a:pt x="3178" y="164"/>
                    <a:pt x="3468" y="274"/>
                  </a:cubicBezTo>
                  <a:cubicBezTo>
                    <a:pt x="3626" y="335"/>
                    <a:pt x="3795" y="410"/>
                    <a:pt x="3976" y="502"/>
                  </a:cubicBezTo>
                  <a:lnTo>
                    <a:pt x="3976" y="2565"/>
                  </a:lnTo>
                  <a:lnTo>
                    <a:pt x="3976" y="2565"/>
                  </a:lnTo>
                  <a:close/>
                </a:path>
              </a:pathLst>
            </a:custGeom>
            <a:solidFill>
              <a:srgbClr val="5594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思源黑体 CN Normal" panose="020B0400000000000000" pitchFamily="34" charset="-122"/>
                <a:ea typeface="思源黑体 CN Normal" panose="020B0400000000000000" pitchFamily="34" charset="-122"/>
                <a:cs typeface="+mn-ea"/>
                <a:sym typeface="+mn-lt"/>
              </a:endParaRPr>
            </a:p>
          </p:txBody>
        </p:sp>
        <p:sp>
          <p:nvSpPr>
            <p:cNvPr id="83" name="椭圆 82"/>
            <p:cNvSpPr/>
            <p:nvPr/>
          </p:nvSpPr>
          <p:spPr>
            <a:xfrm>
              <a:off x="3575472" y="1216298"/>
              <a:ext cx="1440160" cy="1440160"/>
            </a:xfrm>
            <a:prstGeom prst="ellipse">
              <a:avLst/>
            </a:prstGeom>
            <a:noFill/>
            <a:ln w="12700">
              <a:solidFill>
                <a:srgbClr val="55943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solidFill>
                  <a:prstClr val="white"/>
                </a:solidFill>
                <a:latin typeface="思源黑体 CN Normal" panose="020B0400000000000000" pitchFamily="34" charset="-122"/>
                <a:ea typeface="思源黑体 CN Normal" panose="020B0400000000000000" pitchFamily="34" charset="-122"/>
                <a:cs typeface="+mn-ea"/>
                <a:sym typeface="+mn-lt"/>
              </a:endParaRPr>
            </a:p>
          </p:txBody>
        </p:sp>
      </p:grpSp>
      <p:grpSp>
        <p:nvGrpSpPr>
          <p:cNvPr id="84" name="Group 20"/>
          <p:cNvGrpSpPr/>
          <p:nvPr/>
        </p:nvGrpSpPr>
        <p:grpSpPr>
          <a:xfrm>
            <a:off x="10116185" y="179070"/>
            <a:ext cx="2075815" cy="1912620"/>
            <a:chOff x="5861472" y="1216298"/>
            <a:chExt cx="1440160" cy="1440160"/>
          </a:xfrm>
        </p:grpSpPr>
        <p:sp>
          <p:nvSpPr>
            <p:cNvPr id="85" name="Freeform 17"/>
            <p:cNvSpPr>
              <a:spLocks noEditPoints="1"/>
            </p:cNvSpPr>
            <p:nvPr/>
          </p:nvSpPr>
          <p:spPr bwMode="auto">
            <a:xfrm>
              <a:off x="6233889" y="1651536"/>
              <a:ext cx="695326" cy="569681"/>
            </a:xfrm>
            <a:custGeom>
              <a:avLst/>
              <a:gdLst>
                <a:gd name="connsiteX0" fmla="*/ 153600 w 559798"/>
                <a:gd name="connsiteY0" fmla="*/ 212212 h 458643"/>
                <a:gd name="connsiteX1" fmla="*/ 143537 w 559798"/>
                <a:gd name="connsiteY1" fmla="*/ 245174 h 458643"/>
                <a:gd name="connsiteX2" fmla="*/ 163663 w 559798"/>
                <a:gd name="connsiteY2" fmla="*/ 245174 h 458643"/>
                <a:gd name="connsiteX3" fmla="*/ 421972 w 559798"/>
                <a:gd name="connsiteY3" fmla="*/ 182078 h 458643"/>
                <a:gd name="connsiteX4" fmla="*/ 456419 w 559798"/>
                <a:gd name="connsiteY4" fmla="*/ 193550 h 458643"/>
                <a:gd name="connsiteX5" fmla="*/ 472207 w 559798"/>
                <a:gd name="connsiteY5" fmla="*/ 225097 h 458643"/>
                <a:gd name="connsiteX6" fmla="*/ 439195 w 559798"/>
                <a:gd name="connsiteY6" fmla="*/ 225097 h 458643"/>
                <a:gd name="connsiteX7" fmla="*/ 437760 w 559798"/>
                <a:gd name="connsiteY7" fmla="*/ 220796 h 458643"/>
                <a:gd name="connsiteX8" fmla="*/ 434889 w 559798"/>
                <a:gd name="connsiteY8" fmla="*/ 216494 h 458643"/>
                <a:gd name="connsiteX9" fmla="*/ 429148 w 559798"/>
                <a:gd name="connsiteY9" fmla="*/ 212192 h 458643"/>
                <a:gd name="connsiteX10" fmla="*/ 420536 w 559798"/>
                <a:gd name="connsiteY10" fmla="*/ 209324 h 458643"/>
                <a:gd name="connsiteX11" fmla="*/ 410489 w 559798"/>
                <a:gd name="connsiteY11" fmla="*/ 212192 h 458643"/>
                <a:gd name="connsiteX12" fmla="*/ 404748 w 559798"/>
                <a:gd name="connsiteY12" fmla="*/ 219362 h 458643"/>
                <a:gd name="connsiteX13" fmla="*/ 400442 w 559798"/>
                <a:gd name="connsiteY13" fmla="*/ 229399 h 458643"/>
                <a:gd name="connsiteX14" fmla="*/ 400442 w 559798"/>
                <a:gd name="connsiteY14" fmla="*/ 239437 h 458643"/>
                <a:gd name="connsiteX15" fmla="*/ 400442 w 559798"/>
                <a:gd name="connsiteY15" fmla="*/ 250909 h 458643"/>
                <a:gd name="connsiteX16" fmla="*/ 404748 w 559798"/>
                <a:gd name="connsiteY16" fmla="*/ 260947 h 458643"/>
                <a:gd name="connsiteX17" fmla="*/ 410489 w 559798"/>
                <a:gd name="connsiteY17" fmla="*/ 266683 h 458643"/>
                <a:gd name="connsiteX18" fmla="*/ 420536 w 559798"/>
                <a:gd name="connsiteY18" fmla="*/ 269551 h 458643"/>
                <a:gd name="connsiteX19" fmla="*/ 427713 w 559798"/>
                <a:gd name="connsiteY19" fmla="*/ 268117 h 458643"/>
                <a:gd name="connsiteX20" fmla="*/ 433454 w 559798"/>
                <a:gd name="connsiteY20" fmla="*/ 265249 h 458643"/>
                <a:gd name="connsiteX21" fmla="*/ 436325 w 559798"/>
                <a:gd name="connsiteY21" fmla="*/ 259513 h 458643"/>
                <a:gd name="connsiteX22" fmla="*/ 439195 w 559798"/>
                <a:gd name="connsiteY22" fmla="*/ 250909 h 458643"/>
                <a:gd name="connsiteX23" fmla="*/ 472207 w 559798"/>
                <a:gd name="connsiteY23" fmla="*/ 250909 h 458643"/>
                <a:gd name="connsiteX24" fmla="*/ 469336 w 559798"/>
                <a:gd name="connsiteY24" fmla="*/ 268117 h 458643"/>
                <a:gd name="connsiteX25" fmla="*/ 459289 w 559798"/>
                <a:gd name="connsiteY25" fmla="*/ 282456 h 458643"/>
                <a:gd name="connsiteX26" fmla="*/ 443501 w 559798"/>
                <a:gd name="connsiteY26" fmla="*/ 293928 h 458643"/>
                <a:gd name="connsiteX27" fmla="*/ 421972 w 559798"/>
                <a:gd name="connsiteY27" fmla="*/ 296796 h 458643"/>
                <a:gd name="connsiteX28" fmla="*/ 397572 w 559798"/>
                <a:gd name="connsiteY28" fmla="*/ 292494 h 458643"/>
                <a:gd name="connsiteX29" fmla="*/ 380348 w 559798"/>
                <a:gd name="connsiteY29" fmla="*/ 281023 h 458643"/>
                <a:gd name="connsiteX30" fmla="*/ 370301 w 559798"/>
                <a:gd name="connsiteY30" fmla="*/ 262381 h 458643"/>
                <a:gd name="connsiteX31" fmla="*/ 365995 w 559798"/>
                <a:gd name="connsiteY31" fmla="*/ 239437 h 458643"/>
                <a:gd name="connsiteX32" fmla="*/ 370301 w 559798"/>
                <a:gd name="connsiteY32" fmla="*/ 216494 h 458643"/>
                <a:gd name="connsiteX33" fmla="*/ 381783 w 559798"/>
                <a:gd name="connsiteY33" fmla="*/ 197852 h 458643"/>
                <a:gd name="connsiteX34" fmla="*/ 399007 w 559798"/>
                <a:gd name="connsiteY34" fmla="*/ 186380 h 458643"/>
                <a:gd name="connsiteX35" fmla="*/ 421972 w 559798"/>
                <a:gd name="connsiteY35" fmla="*/ 182078 h 458643"/>
                <a:gd name="connsiteX36" fmla="*/ 136349 w 559798"/>
                <a:gd name="connsiteY36" fmla="*/ 174951 h 458643"/>
                <a:gd name="connsiteX37" fmla="*/ 170851 w 559798"/>
                <a:gd name="connsiteY37" fmla="*/ 174951 h 458643"/>
                <a:gd name="connsiteX38" fmla="*/ 209666 w 559798"/>
                <a:gd name="connsiteY38" fmla="*/ 285301 h 458643"/>
                <a:gd name="connsiteX39" fmla="*/ 175164 w 559798"/>
                <a:gd name="connsiteY39" fmla="*/ 285301 h 458643"/>
                <a:gd name="connsiteX40" fmla="*/ 170851 w 559798"/>
                <a:gd name="connsiteY40" fmla="*/ 269537 h 458643"/>
                <a:gd name="connsiteX41" fmla="*/ 134912 w 559798"/>
                <a:gd name="connsiteY41" fmla="*/ 269537 h 458643"/>
                <a:gd name="connsiteX42" fmla="*/ 130599 w 559798"/>
                <a:gd name="connsiteY42" fmla="*/ 285301 h 458643"/>
                <a:gd name="connsiteX43" fmla="*/ 96097 w 559798"/>
                <a:gd name="connsiteY43" fmla="*/ 285301 h 458643"/>
                <a:gd name="connsiteX44" fmla="*/ 278444 w 559798"/>
                <a:gd name="connsiteY44" fmla="*/ 152027 h 458643"/>
                <a:gd name="connsiteX45" fmla="*/ 278444 w 559798"/>
                <a:gd name="connsiteY45" fmla="*/ 172091 h 458643"/>
                <a:gd name="connsiteX46" fmla="*/ 297144 w 559798"/>
                <a:gd name="connsiteY46" fmla="*/ 172091 h 458643"/>
                <a:gd name="connsiteX47" fmla="*/ 302898 w 559798"/>
                <a:gd name="connsiteY47" fmla="*/ 172091 h 458643"/>
                <a:gd name="connsiteX48" fmla="*/ 307214 w 559798"/>
                <a:gd name="connsiteY48" fmla="*/ 170657 h 458643"/>
                <a:gd name="connsiteX49" fmla="*/ 310091 w 559798"/>
                <a:gd name="connsiteY49" fmla="*/ 167791 h 458643"/>
                <a:gd name="connsiteX50" fmla="*/ 311530 w 559798"/>
                <a:gd name="connsiteY50" fmla="*/ 162059 h 458643"/>
                <a:gd name="connsiteX51" fmla="*/ 298583 w 559798"/>
                <a:gd name="connsiteY51" fmla="*/ 152027 h 458643"/>
                <a:gd name="connsiteX52" fmla="*/ 278444 w 559798"/>
                <a:gd name="connsiteY52" fmla="*/ 114766 h 458643"/>
                <a:gd name="connsiteX53" fmla="*/ 278444 w 559798"/>
                <a:gd name="connsiteY53" fmla="*/ 131963 h 458643"/>
                <a:gd name="connsiteX54" fmla="*/ 295706 w 559798"/>
                <a:gd name="connsiteY54" fmla="*/ 131963 h 458643"/>
                <a:gd name="connsiteX55" fmla="*/ 304337 w 559798"/>
                <a:gd name="connsiteY55" fmla="*/ 129097 h 458643"/>
                <a:gd name="connsiteX56" fmla="*/ 307214 w 559798"/>
                <a:gd name="connsiteY56" fmla="*/ 121931 h 458643"/>
                <a:gd name="connsiteX57" fmla="*/ 304337 w 559798"/>
                <a:gd name="connsiteY57" fmla="*/ 116199 h 458643"/>
                <a:gd name="connsiteX58" fmla="*/ 295706 w 559798"/>
                <a:gd name="connsiteY58" fmla="*/ 114766 h 458643"/>
                <a:gd name="connsiteX59" fmla="*/ 243920 w 559798"/>
                <a:gd name="connsiteY59" fmla="*/ 88970 h 458643"/>
                <a:gd name="connsiteX60" fmla="*/ 304337 w 559798"/>
                <a:gd name="connsiteY60" fmla="*/ 88970 h 458643"/>
                <a:gd name="connsiteX61" fmla="*/ 321599 w 559798"/>
                <a:gd name="connsiteY61" fmla="*/ 91836 h 458643"/>
                <a:gd name="connsiteX62" fmla="*/ 333107 w 559798"/>
                <a:gd name="connsiteY62" fmla="*/ 99002 h 458643"/>
                <a:gd name="connsiteX63" fmla="*/ 337422 w 559798"/>
                <a:gd name="connsiteY63" fmla="*/ 107600 h 458643"/>
                <a:gd name="connsiteX64" fmla="*/ 338861 w 559798"/>
                <a:gd name="connsiteY64" fmla="*/ 116199 h 458643"/>
                <a:gd name="connsiteX65" fmla="*/ 335984 w 559798"/>
                <a:gd name="connsiteY65" fmla="*/ 129097 h 458643"/>
                <a:gd name="connsiteX66" fmla="*/ 325914 w 559798"/>
                <a:gd name="connsiteY66" fmla="*/ 137696 h 458643"/>
                <a:gd name="connsiteX67" fmla="*/ 333107 w 559798"/>
                <a:gd name="connsiteY67" fmla="*/ 140562 h 458643"/>
                <a:gd name="connsiteX68" fmla="*/ 338861 w 559798"/>
                <a:gd name="connsiteY68" fmla="*/ 146294 h 458643"/>
                <a:gd name="connsiteX69" fmla="*/ 343176 w 559798"/>
                <a:gd name="connsiteY69" fmla="*/ 154893 h 458643"/>
                <a:gd name="connsiteX70" fmla="*/ 344615 w 559798"/>
                <a:gd name="connsiteY70" fmla="*/ 164925 h 458643"/>
                <a:gd name="connsiteX71" fmla="*/ 341738 w 559798"/>
                <a:gd name="connsiteY71" fmla="*/ 179256 h 458643"/>
                <a:gd name="connsiteX72" fmla="*/ 333107 w 559798"/>
                <a:gd name="connsiteY72" fmla="*/ 190722 h 458643"/>
                <a:gd name="connsiteX73" fmla="*/ 320160 w 559798"/>
                <a:gd name="connsiteY73" fmla="*/ 196454 h 458643"/>
                <a:gd name="connsiteX74" fmla="*/ 305776 w 559798"/>
                <a:gd name="connsiteY74" fmla="*/ 199320 h 458643"/>
                <a:gd name="connsiteX75" fmla="*/ 243920 w 559798"/>
                <a:gd name="connsiteY75" fmla="*/ 199320 h 458643"/>
                <a:gd name="connsiteX76" fmla="*/ 44497 w 559798"/>
                <a:gd name="connsiteY76" fmla="*/ 55897 h 458643"/>
                <a:gd name="connsiteX77" fmla="*/ 44497 w 559798"/>
                <a:gd name="connsiteY77" fmla="*/ 341116 h 458643"/>
                <a:gd name="connsiteX78" fmla="*/ 516737 w 559798"/>
                <a:gd name="connsiteY78" fmla="*/ 341116 h 458643"/>
                <a:gd name="connsiteX79" fmla="*/ 516737 w 559798"/>
                <a:gd name="connsiteY79" fmla="*/ 55897 h 458643"/>
                <a:gd name="connsiteX80" fmla="*/ 0 w 559798"/>
                <a:gd name="connsiteY80" fmla="*/ 0 h 458643"/>
                <a:gd name="connsiteX81" fmla="*/ 559798 w 559798"/>
                <a:gd name="connsiteY81" fmla="*/ 0 h 458643"/>
                <a:gd name="connsiteX82" fmla="*/ 559798 w 559798"/>
                <a:gd name="connsiteY82" fmla="*/ 408479 h 458643"/>
                <a:gd name="connsiteX83" fmla="*/ 351668 w 559798"/>
                <a:gd name="connsiteY83" fmla="*/ 408479 h 458643"/>
                <a:gd name="connsiteX84" fmla="*/ 432049 w 559798"/>
                <a:gd name="connsiteY84" fmla="*/ 441444 h 458643"/>
                <a:gd name="connsiteX85" fmla="*/ 432049 w 559798"/>
                <a:gd name="connsiteY85" fmla="*/ 458643 h 458643"/>
                <a:gd name="connsiteX86" fmla="*/ 122007 w 559798"/>
                <a:gd name="connsiteY86" fmla="*/ 458643 h 458643"/>
                <a:gd name="connsiteX87" fmla="*/ 122007 w 559798"/>
                <a:gd name="connsiteY87" fmla="*/ 441444 h 458643"/>
                <a:gd name="connsiteX88" fmla="*/ 200953 w 559798"/>
                <a:gd name="connsiteY88" fmla="*/ 408479 h 458643"/>
                <a:gd name="connsiteX89" fmla="*/ 0 w 559798"/>
                <a:gd name="connsiteY89" fmla="*/ 408479 h 4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59798" h="458643">
                  <a:moveTo>
                    <a:pt x="153600" y="212212"/>
                  </a:moveTo>
                  <a:lnTo>
                    <a:pt x="143537" y="245174"/>
                  </a:lnTo>
                  <a:lnTo>
                    <a:pt x="163663" y="245174"/>
                  </a:lnTo>
                  <a:close/>
                  <a:moveTo>
                    <a:pt x="421972" y="182078"/>
                  </a:moveTo>
                  <a:cubicBezTo>
                    <a:pt x="436325" y="182078"/>
                    <a:pt x="449242" y="186380"/>
                    <a:pt x="456419" y="193550"/>
                  </a:cubicBezTo>
                  <a:cubicBezTo>
                    <a:pt x="465031" y="200720"/>
                    <a:pt x="470772" y="212192"/>
                    <a:pt x="472207" y="225097"/>
                  </a:cubicBezTo>
                  <a:lnTo>
                    <a:pt x="439195" y="225097"/>
                  </a:lnTo>
                  <a:cubicBezTo>
                    <a:pt x="437760" y="225097"/>
                    <a:pt x="437760" y="223664"/>
                    <a:pt x="437760" y="220796"/>
                  </a:cubicBezTo>
                  <a:cubicBezTo>
                    <a:pt x="436325" y="219362"/>
                    <a:pt x="436325" y="217928"/>
                    <a:pt x="434889" y="216494"/>
                  </a:cubicBezTo>
                  <a:cubicBezTo>
                    <a:pt x="433454" y="215060"/>
                    <a:pt x="432019" y="212192"/>
                    <a:pt x="429148" y="212192"/>
                  </a:cubicBezTo>
                  <a:cubicBezTo>
                    <a:pt x="427713" y="210758"/>
                    <a:pt x="424842" y="209324"/>
                    <a:pt x="420536" y="209324"/>
                  </a:cubicBezTo>
                  <a:cubicBezTo>
                    <a:pt x="416230" y="209324"/>
                    <a:pt x="413360" y="210758"/>
                    <a:pt x="410489" y="212192"/>
                  </a:cubicBezTo>
                  <a:cubicBezTo>
                    <a:pt x="407619" y="213626"/>
                    <a:pt x="406183" y="216494"/>
                    <a:pt x="404748" y="219362"/>
                  </a:cubicBezTo>
                  <a:cubicBezTo>
                    <a:pt x="403313" y="222230"/>
                    <a:pt x="401877" y="225097"/>
                    <a:pt x="400442" y="229399"/>
                  </a:cubicBezTo>
                  <a:cubicBezTo>
                    <a:pt x="400442" y="232267"/>
                    <a:pt x="400442" y="236569"/>
                    <a:pt x="400442" y="239437"/>
                  </a:cubicBezTo>
                  <a:cubicBezTo>
                    <a:pt x="400442" y="243739"/>
                    <a:pt x="400442" y="246607"/>
                    <a:pt x="400442" y="250909"/>
                  </a:cubicBezTo>
                  <a:cubicBezTo>
                    <a:pt x="401877" y="253777"/>
                    <a:pt x="403313" y="258079"/>
                    <a:pt x="404748" y="260947"/>
                  </a:cubicBezTo>
                  <a:cubicBezTo>
                    <a:pt x="406183" y="263815"/>
                    <a:pt x="407619" y="265249"/>
                    <a:pt x="410489" y="266683"/>
                  </a:cubicBezTo>
                  <a:cubicBezTo>
                    <a:pt x="413360" y="269551"/>
                    <a:pt x="416230" y="269551"/>
                    <a:pt x="420536" y="269551"/>
                  </a:cubicBezTo>
                  <a:cubicBezTo>
                    <a:pt x="423407" y="269551"/>
                    <a:pt x="426277" y="269551"/>
                    <a:pt x="427713" y="268117"/>
                  </a:cubicBezTo>
                  <a:cubicBezTo>
                    <a:pt x="430583" y="268117"/>
                    <a:pt x="432019" y="266683"/>
                    <a:pt x="433454" y="265249"/>
                  </a:cubicBezTo>
                  <a:cubicBezTo>
                    <a:pt x="434889" y="262381"/>
                    <a:pt x="436325" y="260947"/>
                    <a:pt x="436325" y="259513"/>
                  </a:cubicBezTo>
                  <a:cubicBezTo>
                    <a:pt x="437760" y="256645"/>
                    <a:pt x="437760" y="253777"/>
                    <a:pt x="439195" y="250909"/>
                  </a:cubicBezTo>
                  <a:lnTo>
                    <a:pt x="472207" y="250909"/>
                  </a:lnTo>
                  <a:cubicBezTo>
                    <a:pt x="472207" y="256645"/>
                    <a:pt x="470772" y="262381"/>
                    <a:pt x="469336" y="268117"/>
                  </a:cubicBezTo>
                  <a:cubicBezTo>
                    <a:pt x="466466" y="273853"/>
                    <a:pt x="463595" y="278155"/>
                    <a:pt x="459289" y="282456"/>
                  </a:cubicBezTo>
                  <a:cubicBezTo>
                    <a:pt x="454983" y="286758"/>
                    <a:pt x="449242" y="291060"/>
                    <a:pt x="443501" y="293928"/>
                  </a:cubicBezTo>
                  <a:cubicBezTo>
                    <a:pt x="436325" y="295362"/>
                    <a:pt x="429148" y="296796"/>
                    <a:pt x="421972" y="296796"/>
                  </a:cubicBezTo>
                  <a:cubicBezTo>
                    <a:pt x="413360" y="296796"/>
                    <a:pt x="404748" y="295362"/>
                    <a:pt x="397572" y="292494"/>
                  </a:cubicBezTo>
                  <a:cubicBezTo>
                    <a:pt x="391830" y="289626"/>
                    <a:pt x="384654" y="285324"/>
                    <a:pt x="380348" y="281023"/>
                  </a:cubicBezTo>
                  <a:cubicBezTo>
                    <a:pt x="376042" y="275287"/>
                    <a:pt x="371736" y="269551"/>
                    <a:pt x="370301" y="262381"/>
                  </a:cubicBezTo>
                  <a:cubicBezTo>
                    <a:pt x="367430" y="255211"/>
                    <a:pt x="365995" y="248041"/>
                    <a:pt x="365995" y="239437"/>
                  </a:cubicBezTo>
                  <a:cubicBezTo>
                    <a:pt x="365995" y="230833"/>
                    <a:pt x="367430" y="223664"/>
                    <a:pt x="370301" y="216494"/>
                  </a:cubicBezTo>
                  <a:cubicBezTo>
                    <a:pt x="373171" y="209324"/>
                    <a:pt x="376042" y="203588"/>
                    <a:pt x="381783" y="197852"/>
                  </a:cubicBezTo>
                  <a:cubicBezTo>
                    <a:pt x="386089" y="193550"/>
                    <a:pt x="391830" y="189248"/>
                    <a:pt x="399007" y="186380"/>
                  </a:cubicBezTo>
                  <a:cubicBezTo>
                    <a:pt x="406183" y="183512"/>
                    <a:pt x="413360" y="182078"/>
                    <a:pt x="421972" y="182078"/>
                  </a:cubicBezTo>
                  <a:close/>
                  <a:moveTo>
                    <a:pt x="136349" y="174951"/>
                  </a:moveTo>
                  <a:lnTo>
                    <a:pt x="170851" y="174951"/>
                  </a:lnTo>
                  <a:lnTo>
                    <a:pt x="209666" y="285301"/>
                  </a:lnTo>
                  <a:lnTo>
                    <a:pt x="175164" y="285301"/>
                  </a:lnTo>
                  <a:lnTo>
                    <a:pt x="170851" y="269537"/>
                  </a:lnTo>
                  <a:lnTo>
                    <a:pt x="134912" y="269537"/>
                  </a:lnTo>
                  <a:lnTo>
                    <a:pt x="130599" y="285301"/>
                  </a:lnTo>
                  <a:lnTo>
                    <a:pt x="96097" y="285301"/>
                  </a:lnTo>
                  <a:close/>
                  <a:moveTo>
                    <a:pt x="278444" y="152027"/>
                  </a:moveTo>
                  <a:lnTo>
                    <a:pt x="278444" y="172091"/>
                  </a:lnTo>
                  <a:lnTo>
                    <a:pt x="297144" y="172091"/>
                  </a:lnTo>
                  <a:cubicBezTo>
                    <a:pt x="300022" y="172091"/>
                    <a:pt x="301460" y="172091"/>
                    <a:pt x="302898" y="172091"/>
                  </a:cubicBezTo>
                  <a:cubicBezTo>
                    <a:pt x="304337" y="172091"/>
                    <a:pt x="305776" y="170657"/>
                    <a:pt x="307214" y="170657"/>
                  </a:cubicBezTo>
                  <a:cubicBezTo>
                    <a:pt x="308652" y="169224"/>
                    <a:pt x="308652" y="169224"/>
                    <a:pt x="310091" y="167791"/>
                  </a:cubicBezTo>
                  <a:cubicBezTo>
                    <a:pt x="310091" y="166358"/>
                    <a:pt x="311530" y="163492"/>
                    <a:pt x="311530" y="162059"/>
                  </a:cubicBezTo>
                  <a:cubicBezTo>
                    <a:pt x="311530" y="154893"/>
                    <a:pt x="307214" y="152027"/>
                    <a:pt x="298583" y="152027"/>
                  </a:cubicBezTo>
                  <a:close/>
                  <a:moveTo>
                    <a:pt x="278444" y="114766"/>
                  </a:moveTo>
                  <a:lnTo>
                    <a:pt x="278444" y="131963"/>
                  </a:lnTo>
                  <a:lnTo>
                    <a:pt x="295706" y="131963"/>
                  </a:lnTo>
                  <a:cubicBezTo>
                    <a:pt x="300022" y="131963"/>
                    <a:pt x="302898" y="130530"/>
                    <a:pt x="304337" y="129097"/>
                  </a:cubicBezTo>
                  <a:cubicBezTo>
                    <a:pt x="305776" y="129097"/>
                    <a:pt x="307214" y="126231"/>
                    <a:pt x="307214" y="121931"/>
                  </a:cubicBezTo>
                  <a:cubicBezTo>
                    <a:pt x="307214" y="119065"/>
                    <a:pt x="305776" y="117632"/>
                    <a:pt x="304337" y="116199"/>
                  </a:cubicBezTo>
                  <a:cubicBezTo>
                    <a:pt x="301460" y="116199"/>
                    <a:pt x="298583" y="114766"/>
                    <a:pt x="295706" y="114766"/>
                  </a:cubicBezTo>
                  <a:close/>
                  <a:moveTo>
                    <a:pt x="243920" y="88970"/>
                  </a:moveTo>
                  <a:lnTo>
                    <a:pt x="304337" y="88970"/>
                  </a:lnTo>
                  <a:cubicBezTo>
                    <a:pt x="311530" y="88970"/>
                    <a:pt x="317284" y="90403"/>
                    <a:pt x="321599" y="91836"/>
                  </a:cubicBezTo>
                  <a:cubicBezTo>
                    <a:pt x="325914" y="93269"/>
                    <a:pt x="330230" y="96135"/>
                    <a:pt x="333107" y="99002"/>
                  </a:cubicBezTo>
                  <a:cubicBezTo>
                    <a:pt x="335984" y="100435"/>
                    <a:pt x="337422" y="104734"/>
                    <a:pt x="337422" y="107600"/>
                  </a:cubicBezTo>
                  <a:cubicBezTo>
                    <a:pt x="338861" y="110467"/>
                    <a:pt x="338861" y="113333"/>
                    <a:pt x="338861" y="116199"/>
                  </a:cubicBezTo>
                  <a:cubicBezTo>
                    <a:pt x="338861" y="121931"/>
                    <a:pt x="338861" y="126231"/>
                    <a:pt x="335984" y="129097"/>
                  </a:cubicBezTo>
                  <a:cubicBezTo>
                    <a:pt x="333107" y="133396"/>
                    <a:pt x="330230" y="136263"/>
                    <a:pt x="325914" y="137696"/>
                  </a:cubicBezTo>
                  <a:cubicBezTo>
                    <a:pt x="328792" y="139129"/>
                    <a:pt x="330230" y="139129"/>
                    <a:pt x="333107" y="140562"/>
                  </a:cubicBezTo>
                  <a:cubicBezTo>
                    <a:pt x="335984" y="143428"/>
                    <a:pt x="337422" y="144861"/>
                    <a:pt x="338861" y="146294"/>
                  </a:cubicBezTo>
                  <a:cubicBezTo>
                    <a:pt x="340300" y="149161"/>
                    <a:pt x="341738" y="152027"/>
                    <a:pt x="343176" y="154893"/>
                  </a:cubicBezTo>
                  <a:cubicBezTo>
                    <a:pt x="344615" y="157759"/>
                    <a:pt x="344615" y="160626"/>
                    <a:pt x="344615" y="164925"/>
                  </a:cubicBezTo>
                  <a:cubicBezTo>
                    <a:pt x="344615" y="170657"/>
                    <a:pt x="344615" y="174957"/>
                    <a:pt x="341738" y="179256"/>
                  </a:cubicBezTo>
                  <a:cubicBezTo>
                    <a:pt x="338861" y="183556"/>
                    <a:pt x="335984" y="187855"/>
                    <a:pt x="333107" y="190722"/>
                  </a:cubicBezTo>
                  <a:cubicBezTo>
                    <a:pt x="328792" y="193588"/>
                    <a:pt x="325914" y="195021"/>
                    <a:pt x="320160" y="196454"/>
                  </a:cubicBezTo>
                  <a:cubicBezTo>
                    <a:pt x="315845" y="197887"/>
                    <a:pt x="311530" y="199320"/>
                    <a:pt x="305776" y="199320"/>
                  </a:cubicBezTo>
                  <a:lnTo>
                    <a:pt x="243920" y="199320"/>
                  </a:lnTo>
                  <a:close/>
                  <a:moveTo>
                    <a:pt x="44497" y="55897"/>
                  </a:moveTo>
                  <a:lnTo>
                    <a:pt x="44497" y="341116"/>
                  </a:lnTo>
                  <a:lnTo>
                    <a:pt x="516737" y="341116"/>
                  </a:lnTo>
                  <a:lnTo>
                    <a:pt x="516737" y="55897"/>
                  </a:lnTo>
                  <a:close/>
                  <a:moveTo>
                    <a:pt x="0" y="0"/>
                  </a:moveTo>
                  <a:lnTo>
                    <a:pt x="559798" y="0"/>
                  </a:lnTo>
                  <a:lnTo>
                    <a:pt x="559798" y="408479"/>
                  </a:lnTo>
                  <a:lnTo>
                    <a:pt x="351668" y="408479"/>
                  </a:lnTo>
                  <a:lnTo>
                    <a:pt x="432049" y="441444"/>
                  </a:lnTo>
                  <a:lnTo>
                    <a:pt x="432049" y="458643"/>
                  </a:lnTo>
                  <a:lnTo>
                    <a:pt x="122007" y="458643"/>
                  </a:lnTo>
                  <a:lnTo>
                    <a:pt x="122007" y="441444"/>
                  </a:lnTo>
                  <a:lnTo>
                    <a:pt x="200953" y="408479"/>
                  </a:lnTo>
                  <a:lnTo>
                    <a:pt x="0" y="408479"/>
                  </a:lnTo>
                  <a:close/>
                </a:path>
              </a:pathLst>
            </a:custGeom>
            <a:solidFill>
              <a:srgbClr val="5594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dirty="0">
                <a:solidFill>
                  <a:prstClr val="black"/>
                </a:solidFill>
                <a:latin typeface="思源黑体 CN Normal" panose="020B0400000000000000" pitchFamily="34" charset="-122"/>
                <a:ea typeface="思源黑体 CN Normal" panose="020B0400000000000000" pitchFamily="34" charset="-122"/>
                <a:cs typeface="+mn-ea"/>
                <a:sym typeface="+mn-lt"/>
              </a:endParaRPr>
            </a:p>
          </p:txBody>
        </p:sp>
        <p:sp>
          <p:nvSpPr>
            <p:cNvPr id="86" name="椭圆 85"/>
            <p:cNvSpPr/>
            <p:nvPr/>
          </p:nvSpPr>
          <p:spPr>
            <a:xfrm>
              <a:off x="5861472" y="1216298"/>
              <a:ext cx="1440160" cy="1440160"/>
            </a:xfrm>
            <a:prstGeom prst="ellipse">
              <a:avLst/>
            </a:prstGeom>
            <a:noFill/>
            <a:ln w="12700">
              <a:solidFill>
                <a:srgbClr val="55943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solidFill>
                  <a:prstClr val="white"/>
                </a:solidFill>
                <a:latin typeface="思源黑体 CN Normal" panose="020B0400000000000000" pitchFamily="34" charset="-122"/>
                <a:ea typeface="思源黑体 CN Normal" panose="020B0400000000000000" pitchFamily="34" charset="-122"/>
                <a:cs typeface="+mn-ea"/>
                <a:sym typeface="+mn-lt"/>
              </a:endParaRPr>
            </a:p>
          </p:txBody>
        </p:sp>
      </p:grpSp>
      <p:grpSp>
        <p:nvGrpSpPr>
          <p:cNvPr id="30" name="组合 29"/>
          <p:cNvGrpSpPr/>
          <p:nvPr/>
        </p:nvGrpSpPr>
        <p:grpSpPr>
          <a:xfrm>
            <a:off x="174625" y="-11431"/>
            <a:ext cx="1221795" cy="1130301"/>
            <a:chOff x="142240" y="-1"/>
            <a:chExt cx="1221795" cy="1130301"/>
          </a:xfrm>
        </p:grpSpPr>
        <p:sp>
          <p:nvSpPr>
            <p:cNvPr id="31" name="椭圆 30"/>
            <p:cNvSpPr/>
            <p:nvPr/>
          </p:nvSpPr>
          <p:spPr>
            <a:xfrm flipV="1">
              <a:off x="661241" y="623912"/>
              <a:ext cx="702794" cy="506388"/>
            </a:xfrm>
            <a:prstGeom prst="ellipse">
              <a:avLst/>
            </a:prstGeom>
            <a:solidFill>
              <a:srgbClr val="55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flipV="1">
              <a:off x="142240" y="-1"/>
              <a:ext cx="704476" cy="890185"/>
            </a:xfrm>
            <a:prstGeom prst="rect">
              <a:avLst/>
            </a:prstGeom>
            <a:solidFill>
              <a:srgbClr val="55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文本框 35"/>
            <p:cNvSpPr txBox="1"/>
            <p:nvPr/>
          </p:nvSpPr>
          <p:spPr>
            <a:xfrm>
              <a:off x="166861" y="120446"/>
              <a:ext cx="493944" cy="769441"/>
            </a:xfrm>
            <a:prstGeom prst="rect">
              <a:avLst/>
            </a:prstGeom>
            <a:noFill/>
          </p:spPr>
          <p:txBody>
            <a:bodyPr wrap="square" rtlCol="0">
              <a:spAutoFit/>
            </a:bodyPr>
            <a:lstStyle/>
            <a:p>
              <a:r>
                <a:rPr lang="en-US" altLang="zh-CN" sz="4400" b="1" dirty="0">
                  <a:solidFill>
                    <a:schemeClr val="bg1"/>
                  </a:solidFill>
                  <a:latin typeface="Arial" panose="020B0604020202020204" pitchFamily="34" charset="0"/>
                  <a:cs typeface="Arial" panose="020B0604020202020204" pitchFamily="34" charset="0"/>
                </a:rPr>
                <a:t>2</a:t>
              </a:r>
              <a:endParaRPr lang="zh-CN" altLang="en-US" sz="4400" dirty="0">
                <a:solidFill>
                  <a:schemeClr val="bg1"/>
                </a:solidFill>
                <a:latin typeface="Arial" panose="020B0604020202020204" pitchFamily="34" charset="0"/>
                <a:cs typeface="Arial" panose="020B0604020202020204" pitchFamily="34" charset="0"/>
              </a:endParaRPr>
            </a:p>
          </p:txBody>
        </p:sp>
      </p:grpSp>
      <p:sp>
        <p:nvSpPr>
          <p:cNvPr id="3" name="矩形 2"/>
          <p:cNvSpPr/>
          <p:nvPr>
            <p:custDataLst>
              <p:tags r:id="rId1"/>
            </p:custDataLst>
          </p:nvPr>
        </p:nvSpPr>
        <p:spPr>
          <a:xfrm>
            <a:off x="2806066" y="179070"/>
            <a:ext cx="6083300" cy="829945"/>
          </a:xfrm>
          <a:prstGeom prst="rect">
            <a:avLst/>
          </a:prstGeom>
          <a:noFill/>
          <a:ln>
            <a:noFill/>
          </a:ln>
        </p:spPr>
        <p:txBody>
          <a:bodyPr wrap="none" rtlCol="0" anchor="t">
            <a:spAutoFit/>
            <a:scene3d>
              <a:camera prst="orthographicFront"/>
              <a:lightRig rig="threePt" dir="t"/>
            </a:scene3d>
          </a:bodyPr>
          <a:p>
            <a:pPr algn="ctr"/>
            <a:r>
              <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rPr>
              <a:t>Read for possible plots</a:t>
            </a:r>
            <a:endPar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pic>
        <p:nvPicPr>
          <p:cNvPr id="5" name="图片 4" descr="OIP-C (2)"/>
          <p:cNvPicPr>
            <a:picLocks noChangeAspect="1"/>
          </p:cNvPicPr>
          <p:nvPr/>
        </p:nvPicPr>
        <p:blipFill>
          <a:blip r:embed="rId2"/>
          <a:stretch>
            <a:fillRect/>
          </a:stretch>
        </p:blipFill>
        <p:spPr>
          <a:xfrm>
            <a:off x="10271760" y="5183505"/>
            <a:ext cx="1675130" cy="1273175"/>
          </a:xfrm>
          <a:prstGeom prst="rect">
            <a:avLst/>
          </a:prstGeom>
        </p:spPr>
      </p:pic>
      <p:pic>
        <p:nvPicPr>
          <p:cNvPr id="7" name="图片 6" descr="kids-birthday-party"/>
          <p:cNvPicPr>
            <a:picLocks noChangeAspect="1"/>
          </p:cNvPicPr>
          <p:nvPr/>
        </p:nvPicPr>
        <p:blipFill>
          <a:blip r:embed="rId3"/>
          <a:stretch>
            <a:fillRect/>
          </a:stretch>
        </p:blipFill>
        <p:spPr>
          <a:xfrm>
            <a:off x="10340340" y="483870"/>
            <a:ext cx="1590040" cy="1302385"/>
          </a:xfrm>
          <a:prstGeom prst="rect">
            <a:avLst/>
          </a:prstGeom>
        </p:spPr>
      </p:pic>
      <p:sp>
        <p:nvSpPr>
          <p:cNvPr id="6" name="文本框 5"/>
          <p:cNvSpPr txBox="1"/>
          <p:nvPr/>
        </p:nvSpPr>
        <p:spPr>
          <a:xfrm>
            <a:off x="419735" y="822325"/>
            <a:ext cx="1583055" cy="645160"/>
          </a:xfrm>
          <a:prstGeom prst="rect">
            <a:avLst/>
          </a:prstGeom>
          <a:noFill/>
          <a:extLst>
            <a:ext uri="{909E8E84-426E-40DD-AFC4-6F175D3DCCD1}">
              <a14:hiddenFill xmlns:a14="http://schemas.microsoft.com/office/drawing/2010/main">
                <a:solidFill>
                  <a:schemeClr val="bg1"/>
                </a:solidFill>
              </a14:hiddenFill>
            </a:ext>
          </a:extLst>
        </p:spPr>
        <p:txBody>
          <a:bodyPr wrap="square">
            <a:spAutoFit/>
            <a:scene3d>
              <a:camera prst="orthographicFront"/>
              <a:lightRig rig="threePt" dir="t"/>
            </a:scene3d>
          </a:bodyPr>
          <a:p>
            <a:pPr algn="l"/>
            <a:r>
              <a:rPr lang="en-US" altLang="zh-CN" sz="3600">
                <a:ln w="22225">
                  <a:solidFill>
                    <a:schemeClr val="accent2"/>
                  </a:solidFill>
                  <a:prstDash val="solid"/>
                </a:ln>
                <a:solidFill>
                  <a:srgbClr val="FF0000"/>
                </a:solidFill>
                <a:effectLst/>
                <a:latin typeface="Arial" panose="020B0604020202020204" pitchFamily="34" charset="0"/>
                <a:ea typeface="微软雅黑" panose="020B0503020204020204" pitchFamily="34" charset="-122"/>
              </a:rPr>
              <a:t>part1</a:t>
            </a:r>
            <a:endParaRPr lang="en-US" altLang="zh-CN" sz="3600">
              <a:ln w="22225">
                <a:solidFill>
                  <a:schemeClr val="accent2"/>
                </a:solidFill>
                <a:prstDash val="solid"/>
              </a:ln>
              <a:solidFill>
                <a:srgbClr val="FF0000"/>
              </a:solidFill>
              <a:effectLst/>
              <a:latin typeface="Arial" panose="020B0604020202020204" pitchFamily="34" charset="0"/>
              <a:ea typeface="微软雅黑" panose="020B0503020204020204" pitchFamily="34" charset="-122"/>
            </a:endParaRPr>
          </a:p>
        </p:txBody>
      </p:sp>
      <p:sp>
        <p:nvSpPr>
          <p:cNvPr id="8" name="文本框 7"/>
          <p:cNvSpPr txBox="1"/>
          <p:nvPr/>
        </p:nvSpPr>
        <p:spPr>
          <a:xfrm>
            <a:off x="342900" y="1467485"/>
            <a:ext cx="6390640" cy="2122805"/>
          </a:xfrm>
          <a:prstGeom prst="rect">
            <a:avLst/>
          </a:prstGeom>
        </p:spPr>
        <p:txBody>
          <a:bodyPr wrap="square">
            <a:spAutoFit/>
          </a:bodyPr>
          <a:p>
            <a:pPr indent="0" algn="l" fontAlgn="auto">
              <a:lnSpc>
                <a:spcPts val="3960"/>
              </a:lnSpc>
            </a:pPr>
            <a:r>
              <a:rPr lang="en-US" altLang="zh-CN" sz="2800">
                <a:latin typeface="Times New Roman" panose="02020603050405020304" charset="0"/>
                <a:ea typeface="微软雅黑" panose="020B0503020204020204" pitchFamily="34" charset="-122"/>
                <a:cs typeface="Times New Roman" panose="02020603050405020304" charset="0"/>
              </a:rPr>
              <a:t>Q: What happened in the darkness?</a:t>
            </a:r>
            <a:endParaRPr lang="en-US" altLang="zh-CN" sz="2800">
              <a:latin typeface="Times New Roman" panose="02020603050405020304" charset="0"/>
              <a:ea typeface="微软雅黑" panose="020B0503020204020204" pitchFamily="34" charset="-122"/>
              <a:cs typeface="Times New Roman" panose="02020603050405020304" charset="0"/>
            </a:endParaRPr>
          </a:p>
          <a:p>
            <a:pPr indent="0" algn="l" fontAlgn="auto">
              <a:lnSpc>
                <a:spcPts val="3960"/>
              </a:lnSpc>
            </a:pPr>
            <a:r>
              <a:rPr lang="en-US" altLang="zh-CN" sz="2800">
                <a:latin typeface="Times New Roman" panose="02020603050405020304" charset="0"/>
                <a:ea typeface="微软雅黑" panose="020B0503020204020204" pitchFamily="34" charset="-122"/>
                <a:cs typeface="Times New Roman" panose="02020603050405020304" charset="0"/>
              </a:rPr>
              <a:t>Q: Who were they?</a:t>
            </a:r>
            <a:endParaRPr lang="en-US" altLang="zh-CN" sz="2800">
              <a:latin typeface="Times New Roman" panose="02020603050405020304" charset="0"/>
              <a:ea typeface="微软雅黑" panose="020B0503020204020204" pitchFamily="34" charset="-122"/>
              <a:cs typeface="Times New Roman" panose="02020603050405020304" charset="0"/>
            </a:endParaRPr>
          </a:p>
          <a:p>
            <a:pPr indent="0" algn="l" fontAlgn="auto">
              <a:lnSpc>
                <a:spcPts val="3960"/>
              </a:lnSpc>
            </a:pPr>
            <a:r>
              <a:rPr lang="en-US" altLang="zh-CN" sz="2800">
                <a:latin typeface="Times New Roman" panose="02020603050405020304" charset="0"/>
                <a:ea typeface="微软雅黑" panose="020B0503020204020204" pitchFamily="34" charset="-122"/>
                <a:cs typeface="Times New Roman" panose="02020603050405020304" charset="0"/>
              </a:rPr>
              <a:t>Q: What did they do for Sally?</a:t>
            </a:r>
            <a:endParaRPr lang="en-US" altLang="zh-CN" sz="2800">
              <a:latin typeface="Times New Roman" panose="02020603050405020304" charset="0"/>
              <a:ea typeface="微软雅黑" panose="020B0503020204020204" pitchFamily="34" charset="-122"/>
              <a:cs typeface="Times New Roman" panose="02020603050405020304" charset="0"/>
            </a:endParaRPr>
          </a:p>
          <a:p>
            <a:pPr indent="0" algn="l" fontAlgn="auto">
              <a:lnSpc>
                <a:spcPts val="3960"/>
              </a:lnSpc>
            </a:pPr>
            <a:r>
              <a:rPr lang="en-US" altLang="zh-CN" sz="2800">
                <a:latin typeface="Times New Roman" panose="02020603050405020304" charset="0"/>
                <a:ea typeface="微软雅黑" panose="020B0503020204020204" pitchFamily="34" charset="-122"/>
                <a:cs typeface="Times New Roman" panose="02020603050405020304" charset="0"/>
              </a:rPr>
              <a:t>...</a:t>
            </a:r>
            <a:endParaRPr lang="en-US" altLang="zh-CN" sz="2800">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custDataLst>
              <p:tags r:id="rId4"/>
            </p:custDataLst>
          </p:nvPr>
        </p:nvSpPr>
        <p:spPr>
          <a:xfrm>
            <a:off x="419735" y="3359785"/>
            <a:ext cx="1583055" cy="645160"/>
          </a:xfrm>
          <a:prstGeom prst="rect">
            <a:avLst/>
          </a:prstGeom>
          <a:noFill/>
          <a:extLst>
            <a:ext uri="{909E8E84-426E-40DD-AFC4-6F175D3DCCD1}">
              <a14:hiddenFill xmlns:a14="http://schemas.microsoft.com/office/drawing/2010/main">
                <a:solidFill>
                  <a:schemeClr val="bg1"/>
                </a:solidFill>
              </a14:hiddenFill>
            </a:ext>
          </a:extLst>
        </p:spPr>
        <p:txBody>
          <a:bodyPr wrap="square">
            <a:spAutoFit/>
            <a:scene3d>
              <a:camera prst="orthographicFront"/>
              <a:lightRig rig="threePt" dir="t"/>
            </a:scene3d>
          </a:bodyPr>
          <a:p>
            <a:pPr algn="l"/>
            <a:r>
              <a:rPr lang="en-US" altLang="zh-CN" sz="3600">
                <a:ln w="22225">
                  <a:solidFill>
                    <a:schemeClr val="accent2"/>
                  </a:solidFill>
                  <a:prstDash val="solid"/>
                </a:ln>
                <a:solidFill>
                  <a:srgbClr val="FF0000"/>
                </a:solidFill>
                <a:effectLst/>
                <a:latin typeface="Arial" panose="020B0604020202020204" pitchFamily="34" charset="0"/>
                <a:ea typeface="微软雅黑" panose="020B0503020204020204" pitchFamily="34" charset="-122"/>
              </a:rPr>
              <a:t>part2</a:t>
            </a:r>
            <a:endParaRPr lang="en-US" altLang="zh-CN" sz="3600">
              <a:ln w="22225">
                <a:solidFill>
                  <a:schemeClr val="accent2"/>
                </a:solidFill>
                <a:prstDash val="solid"/>
              </a:ln>
              <a:solidFill>
                <a:srgbClr val="FF0000"/>
              </a:solidFill>
              <a:effectLst/>
              <a:latin typeface="Arial" panose="020B0604020202020204" pitchFamily="34" charset="0"/>
              <a:ea typeface="微软雅黑" panose="020B0503020204020204" pitchFamily="34" charset="-122"/>
            </a:endParaRPr>
          </a:p>
        </p:txBody>
      </p:sp>
      <p:sp>
        <p:nvSpPr>
          <p:cNvPr id="10" name="文本框 9"/>
          <p:cNvSpPr txBox="1"/>
          <p:nvPr/>
        </p:nvSpPr>
        <p:spPr>
          <a:xfrm>
            <a:off x="419735" y="4086860"/>
            <a:ext cx="7096760" cy="2122805"/>
          </a:xfrm>
          <a:prstGeom prst="rect">
            <a:avLst/>
          </a:prstGeom>
        </p:spPr>
        <p:txBody>
          <a:bodyPr wrap="square">
            <a:spAutoFit/>
          </a:bodyPr>
          <a:p>
            <a:pPr indent="0" algn="l" fontAlgn="auto">
              <a:lnSpc>
                <a:spcPts val="3960"/>
              </a:lnSpc>
            </a:pPr>
            <a:r>
              <a:rPr lang="en-US" altLang="zh-CN" sz="2800">
                <a:latin typeface="Times New Roman" panose="02020603050405020304" charset="0"/>
                <a:ea typeface="微软雅黑" panose="020B0503020204020204" pitchFamily="34" charset="-122"/>
                <a:cs typeface="Times New Roman" panose="02020603050405020304" charset="0"/>
              </a:rPr>
              <a:t>Q: How did she react to the situation?</a:t>
            </a:r>
            <a:endParaRPr lang="en-US" altLang="zh-CN" sz="2800">
              <a:latin typeface="Times New Roman" panose="02020603050405020304" charset="0"/>
              <a:ea typeface="微软雅黑" panose="020B0503020204020204" pitchFamily="34" charset="-122"/>
              <a:cs typeface="Times New Roman" panose="02020603050405020304" charset="0"/>
            </a:endParaRPr>
          </a:p>
          <a:p>
            <a:pPr indent="0" algn="l" fontAlgn="auto">
              <a:lnSpc>
                <a:spcPts val="3960"/>
              </a:lnSpc>
            </a:pPr>
            <a:r>
              <a:rPr lang="en-US" altLang="zh-CN" sz="2800">
                <a:latin typeface="Times New Roman" panose="02020603050405020304" charset="0"/>
                <a:ea typeface="微软雅黑" panose="020B0503020204020204" pitchFamily="34" charset="-122"/>
                <a:cs typeface="Times New Roman" panose="02020603050405020304" charset="0"/>
              </a:rPr>
              <a:t>Q: What would her friends explain?</a:t>
            </a:r>
            <a:endParaRPr lang="en-US" altLang="zh-CN" sz="2800">
              <a:latin typeface="Times New Roman" panose="02020603050405020304" charset="0"/>
              <a:ea typeface="微软雅黑" panose="020B0503020204020204" pitchFamily="34" charset="-122"/>
              <a:cs typeface="Times New Roman" panose="02020603050405020304" charset="0"/>
            </a:endParaRPr>
          </a:p>
          <a:p>
            <a:pPr indent="0" algn="l" fontAlgn="auto">
              <a:lnSpc>
                <a:spcPts val="3960"/>
              </a:lnSpc>
            </a:pPr>
            <a:r>
              <a:rPr lang="en-US" altLang="zh-CN" sz="2800">
                <a:latin typeface="Times New Roman" panose="02020603050405020304" charset="0"/>
                <a:ea typeface="微软雅黑" panose="020B0503020204020204" pitchFamily="34" charset="-122"/>
                <a:cs typeface="Times New Roman" panose="02020603050405020304" charset="0"/>
              </a:rPr>
              <a:t>Q: What impression did it leave on her?</a:t>
            </a:r>
            <a:endParaRPr lang="en-US" altLang="zh-CN" sz="2800">
              <a:latin typeface="Times New Roman" panose="02020603050405020304" charset="0"/>
              <a:ea typeface="微软雅黑" panose="020B0503020204020204" pitchFamily="34" charset="-122"/>
              <a:cs typeface="Times New Roman" panose="02020603050405020304" charset="0"/>
            </a:endParaRPr>
          </a:p>
          <a:p>
            <a:pPr indent="0" algn="l" fontAlgn="auto">
              <a:lnSpc>
                <a:spcPts val="3960"/>
              </a:lnSpc>
            </a:pPr>
            <a:r>
              <a:rPr lang="en-US" altLang="zh-CN" sz="2800">
                <a:latin typeface="Times New Roman" panose="02020603050405020304" charset="0"/>
                <a:ea typeface="微软雅黑" panose="020B0503020204020204" pitchFamily="34" charset="-122"/>
                <a:cs typeface="Times New Roman" panose="02020603050405020304" charset="0"/>
              </a:rPr>
              <a:t>...</a:t>
            </a:r>
            <a:endParaRPr lang="en-US" altLang="zh-CN" sz="2800">
              <a:latin typeface="Times New Roman" panose="02020603050405020304" charset="0"/>
              <a:ea typeface="微软雅黑" panose="020B0503020204020204" pitchFamily="34" charset="-122"/>
              <a:cs typeface="Times New Roman" panose="02020603050405020304" charset="0"/>
            </a:endParaRPr>
          </a:p>
        </p:txBody>
      </p:sp>
      <p:sp>
        <p:nvSpPr>
          <p:cNvPr id="12" name="圆角矩形标注 11"/>
          <p:cNvSpPr/>
          <p:nvPr/>
        </p:nvSpPr>
        <p:spPr>
          <a:xfrm>
            <a:off x="6261100" y="2314575"/>
            <a:ext cx="5322570" cy="2646680"/>
          </a:xfrm>
          <a:prstGeom prst="wedgeRoundRectCallou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6353175" y="2390140"/>
            <a:ext cx="5118100" cy="2245360"/>
          </a:xfrm>
          <a:prstGeom prst="rect">
            <a:avLst/>
          </a:prstGeom>
        </p:spPr>
        <p:txBody>
          <a:bodyPr wrap="square">
            <a:spAutoFit/>
          </a:bodyPr>
          <a:p>
            <a:pPr algn="l"/>
            <a:r>
              <a:rPr lang="en-US" altLang="zh-CN" sz="2800" b="1">
                <a:solidFill>
                  <a:schemeClr val="bg1"/>
                </a:solidFill>
                <a:latin typeface="Times New Roman" panose="02020603050405020304" charset="0"/>
                <a:ea typeface="微软雅黑" panose="020B0503020204020204" pitchFamily="34" charset="-122"/>
                <a:cs typeface="Times New Roman" panose="02020603050405020304" charset="0"/>
              </a:rPr>
              <a:t>Q: Is it necessary for Sally’s friends expalin what had happened?</a:t>
            </a:r>
            <a:endParaRPr lang="en-US" altLang="zh-CN" sz="2800" b="1">
              <a:solidFill>
                <a:schemeClr val="bg1"/>
              </a:solidFill>
              <a:latin typeface="Times New Roman" panose="02020603050405020304" charset="0"/>
              <a:ea typeface="微软雅黑" panose="020B0503020204020204" pitchFamily="34" charset="-122"/>
              <a:cs typeface="Times New Roman" panose="02020603050405020304" charset="0"/>
            </a:endParaRPr>
          </a:p>
          <a:p>
            <a:pPr algn="l"/>
            <a:r>
              <a:rPr lang="en-US" altLang="zh-CN" sz="2800" b="1">
                <a:solidFill>
                  <a:schemeClr val="bg1"/>
                </a:solidFill>
                <a:latin typeface="Times New Roman" panose="02020603050405020304" charset="0"/>
                <a:ea typeface="微软雅黑" panose="020B0503020204020204" pitchFamily="34" charset="-122"/>
                <a:cs typeface="Times New Roman" panose="02020603050405020304" charset="0"/>
              </a:rPr>
              <a:t>Q: Is it reasonable to focus a lot on her emotions in para2?</a:t>
            </a:r>
            <a:endParaRPr lang="en-US" altLang="zh-CN" sz="2800" b="1">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14" name="矩形 13"/>
          <p:cNvSpPr/>
          <p:nvPr/>
        </p:nvSpPr>
        <p:spPr>
          <a:xfrm>
            <a:off x="7299325" y="1372870"/>
            <a:ext cx="2890520" cy="92202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5400" b="1">
                <a:solidFill>
                  <a:srgbClr val="00B0F0"/>
                </a:solidFill>
                <a:effectLst/>
                <a:latin typeface="Times New Roman" panose="02020603050405020304" charset="0"/>
                <a:cs typeface="Times New Roman" panose="02020603050405020304" charset="0"/>
              </a:rPr>
              <a:t>Thinking</a:t>
            </a:r>
            <a:endParaRPr lang="en-US" altLang="zh-CN" sz="5400" b="1">
              <a:solidFill>
                <a:srgbClr val="00B0F0"/>
              </a:solidFill>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496888" y="69"/>
            <a:ext cx="6322695" cy="706755"/>
          </a:xfrm>
          <a:prstGeom prst="rect">
            <a:avLst/>
          </a:prstGeom>
          <a:noFill/>
          <a:ln>
            <a:noFill/>
          </a:ln>
        </p:spPr>
        <p:txBody>
          <a:bodyPr wrap="none" rtlCol="0" anchor="t">
            <a:spAutoFit/>
          </a:bodyPr>
          <a:p>
            <a:pPr algn="ctr"/>
            <a:r>
              <a:rPr lang="en-US" altLang="zh-CN" sz="4000" b="1" dirty="0">
                <a:ln w="22225">
                  <a:solidFill>
                    <a:schemeClr val="accent2"/>
                  </a:solidFill>
                  <a:prstDash val="solid"/>
                </a:ln>
                <a:solidFill>
                  <a:srgbClr val="FF0000"/>
                </a:solidFill>
                <a:effectLst/>
                <a:latin typeface="Times New Roman" panose="02020603050405020304" charset="0"/>
                <a:cs typeface="Times New Roman" panose="02020603050405020304" charset="0"/>
              </a:rPr>
              <a:t>Possible Appealing Endings </a:t>
            </a:r>
            <a:endParaRPr lang="en-US" altLang="zh-CN" sz="4000" b="1" dirty="0">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sp>
        <p:nvSpPr>
          <p:cNvPr id="7" name="文本框 6"/>
          <p:cNvSpPr txBox="1"/>
          <p:nvPr>
            <p:custDataLst>
              <p:tags r:id="rId2"/>
            </p:custDataLst>
          </p:nvPr>
        </p:nvSpPr>
        <p:spPr>
          <a:xfrm>
            <a:off x="148590" y="768350"/>
            <a:ext cx="5450840" cy="953135"/>
          </a:xfrm>
          <a:prstGeom prst="rect">
            <a:avLst/>
          </a:prstGeom>
          <a:noFill/>
          <a:ln w="12700" cmpd="sng">
            <a:solidFill>
              <a:schemeClr val="accent1">
                <a:shade val="50000"/>
              </a:schemeClr>
            </a:solidFill>
            <a:prstDash val="solid"/>
          </a:ln>
        </p:spPr>
        <p:txBody>
          <a:bodyPr wrap="square" rtlCol="0">
            <a:spAutoFit/>
          </a:bodyPr>
          <a:p>
            <a:r>
              <a:rPr lang="en-US" altLang="zh-CN"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rPr>
              <a:t>1.  A philosophical ending</a:t>
            </a:r>
            <a:r>
              <a:rPr lang="zh-CN" altLang="en-US"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rPr>
              <a:t>（</a:t>
            </a:r>
            <a:r>
              <a:rPr lang="en-US" altLang="zh-CN"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rPr>
              <a:t>Show the main character's growth</a:t>
            </a:r>
            <a:r>
              <a:rPr lang="zh-CN" altLang="en-US"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rPr>
              <a:t>）</a:t>
            </a:r>
            <a:endParaRPr lang="zh-CN" altLang="en-US"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endParaRPr>
          </a:p>
        </p:txBody>
      </p:sp>
      <p:sp>
        <p:nvSpPr>
          <p:cNvPr id="4" name="文本框 3"/>
          <p:cNvSpPr txBox="1"/>
          <p:nvPr/>
        </p:nvSpPr>
        <p:spPr>
          <a:xfrm>
            <a:off x="148590" y="1915160"/>
            <a:ext cx="6864350" cy="2245360"/>
          </a:xfrm>
          <a:prstGeom prst="rect">
            <a:avLst/>
          </a:prstGeom>
          <a:ln w="22225">
            <a:solidFill>
              <a:schemeClr val="accent1"/>
            </a:solidFill>
          </a:ln>
        </p:spPr>
        <p:txBody>
          <a:bodyPr wrap="square">
            <a:spAutoFit/>
          </a:bodyPr>
          <a:p>
            <a:pPr algn="just"/>
            <a:r>
              <a:rPr lang="en-US" altLang="zh-CN" sz="2800">
                <a:solidFill>
                  <a:schemeClr val="accent6"/>
                </a:solidFill>
                <a:latin typeface="Times New Roman" panose="02020603050405020304" charset="0"/>
                <a:ea typeface="微软雅黑" panose="020B0503020204020204" pitchFamily="34" charset="-122"/>
                <a:cs typeface="Times New Roman" panose="02020603050405020304" charset="0"/>
              </a:rPr>
              <a:t>At that precious moment, I was unexpectedly overwhelmed by profound emotions. It was then that a revelation struck me like a bolt of lightning, enlighting me to the omnipresence of warmth.</a:t>
            </a:r>
            <a:endParaRPr lang="en-US" altLang="zh-CN" sz="2800">
              <a:solidFill>
                <a:schemeClr val="accent6"/>
              </a:solidFill>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nvSpPr>
        <p:spPr>
          <a:xfrm>
            <a:off x="228600" y="4248150"/>
            <a:ext cx="6123940" cy="953135"/>
          </a:xfrm>
          <a:prstGeom prst="rect">
            <a:avLst/>
          </a:prstGeom>
          <a:noFill/>
          <a:ln w="19050" cmpd="sng">
            <a:solidFill>
              <a:schemeClr val="accent1">
                <a:shade val="50000"/>
              </a:schemeClr>
            </a:solidFill>
            <a:prstDash val="solid"/>
          </a:ln>
        </p:spPr>
        <p:txBody>
          <a:bodyPr wrap="square" rtlCol="0">
            <a:spAutoFit/>
          </a:bodyPr>
          <a:p>
            <a:r>
              <a:rPr lang="en-US" altLang="zh-CN"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rPr>
              <a:t>2. A narrative ending</a:t>
            </a:r>
            <a:endParaRPr lang="en-US" altLang="zh-CN"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endParaRPr>
          </a:p>
          <a:p>
            <a:r>
              <a:rPr lang="en-US" altLang="zh-CN"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rPr>
              <a:t>An Ending with what happened later</a:t>
            </a:r>
            <a:endParaRPr lang="en-US" altLang="zh-CN" sz="2800" b="1" dirty="0">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endParaRPr>
          </a:p>
        </p:txBody>
      </p:sp>
      <p:sp>
        <p:nvSpPr>
          <p:cNvPr id="5" name="文本框 4"/>
          <p:cNvSpPr txBox="1"/>
          <p:nvPr/>
        </p:nvSpPr>
        <p:spPr>
          <a:xfrm>
            <a:off x="228600" y="5288280"/>
            <a:ext cx="6877050" cy="1383665"/>
          </a:xfrm>
          <a:prstGeom prst="rect">
            <a:avLst/>
          </a:prstGeom>
          <a:ln w="19050">
            <a:solidFill>
              <a:schemeClr val="tx1"/>
            </a:solidFill>
          </a:ln>
        </p:spPr>
        <p:txBody>
          <a:bodyPr wrap="square">
            <a:spAutoFit/>
          </a:bodyPr>
          <a:p>
            <a:pPr algn="l"/>
            <a:r>
              <a:rPr lang="en-US" altLang="zh-CN" sz="2800">
                <a:solidFill>
                  <a:schemeClr val="accent6"/>
                </a:solidFill>
                <a:latin typeface="Times New Roman" panose="02020603050405020304" charset="0"/>
                <a:ea typeface="微软雅黑" panose="020B0503020204020204" pitchFamily="34" charset="-122"/>
                <a:cs typeface="Times New Roman" panose="02020603050405020304" charset="0"/>
              </a:rPr>
              <a:t>Many years later, I steadfastly maintain the belief that it stands unrivaled as the utmost cherished recollection in my personal archives.</a:t>
            </a:r>
            <a:endParaRPr lang="en-US" altLang="zh-CN" sz="2800">
              <a:solidFill>
                <a:schemeClr val="accent6"/>
              </a:solidFill>
              <a:latin typeface="Times New Roman" panose="02020603050405020304" charset="0"/>
              <a:ea typeface="微软雅黑" panose="020B0503020204020204" pitchFamily="34" charset="-122"/>
              <a:cs typeface="Times New Roman" panose="02020603050405020304" charset="0"/>
            </a:endParaRPr>
          </a:p>
        </p:txBody>
      </p:sp>
      <p:sp>
        <p:nvSpPr>
          <p:cNvPr id="3" name="椭圆形标注 2"/>
          <p:cNvSpPr/>
          <p:nvPr/>
        </p:nvSpPr>
        <p:spPr>
          <a:xfrm>
            <a:off x="7012940" y="178435"/>
            <a:ext cx="4907915" cy="2966720"/>
          </a:xfrm>
          <a:prstGeom prst="wedgeEllipseCallout">
            <a:avLst>
              <a:gd name="adj1" fmla="val -50012"/>
              <a:gd name="adj2" fmla="val 60595"/>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zh-CN" altLang="en-US" sz="2000">
                <a:solidFill>
                  <a:schemeClr val="tx1"/>
                </a:solidFill>
              </a:rPr>
              <a:t>通过点明主题，进一步深化主题。在前面叙述的基础上发表评论和感悟，使文章主旨凸显。语言上具有哲理性。经常可以是自己的有感而发，也可以引用经典语录、俗语等。</a:t>
            </a:r>
            <a:endParaRPr lang="zh-CN" altLang="en-US" sz="2000">
              <a:solidFill>
                <a:schemeClr val="tx1"/>
              </a:solidFill>
            </a:endParaRPr>
          </a:p>
        </p:txBody>
      </p:sp>
      <p:sp>
        <p:nvSpPr>
          <p:cNvPr id="9" name="圆角矩形标注 8"/>
          <p:cNvSpPr/>
          <p:nvPr/>
        </p:nvSpPr>
        <p:spPr>
          <a:xfrm>
            <a:off x="7388225" y="3730625"/>
            <a:ext cx="4533265" cy="2372360"/>
          </a:xfrm>
          <a:prstGeom prst="wedgeRoundRectCallout">
            <a:avLst>
              <a:gd name="adj1" fmla="val -54916"/>
              <a:gd name="adj2" fmla="val 64993"/>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zh-CN" altLang="en-US" sz="2000"/>
              <a:t>自然式结尾是顺着原文故事自然发展的趋势结束全文，结尾自然，单纯明快。也可以是跨越时空的回溯，场景再现。</a:t>
            </a:r>
            <a:endParaRPr lang="zh-CN" altLang="en-US" sz="2000"/>
          </a:p>
        </p:txBody>
      </p:sp>
      <p:pic>
        <p:nvPicPr>
          <p:cNvPr id="5124" name="图片 11" descr="水印"/>
          <p:cNvPicPr>
            <a:picLocks noChangeAspect="1"/>
          </p:cNvPicPr>
          <p:nvPr/>
        </p:nvPicPr>
        <p:blipFill>
          <a:blip r:embed="rId3"/>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4" grpId="1"/>
      <p:bldP spid="6" grpId="0" bldLvl="0" animBg="1"/>
      <p:bldP spid="6" grpId="1" animBg="1"/>
      <p:bldP spid="5" grpId="0" bldLvl="0" animBg="1"/>
      <p:bldP spid="5" grpId="1"/>
      <p:bldP spid="3" grpId="0" animBg="1"/>
      <p:bldP spid="3" grpId="1"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496888" y="69"/>
            <a:ext cx="6322695" cy="706755"/>
          </a:xfrm>
          <a:prstGeom prst="rect">
            <a:avLst/>
          </a:prstGeom>
          <a:noFill/>
          <a:ln>
            <a:noFill/>
          </a:ln>
        </p:spPr>
        <p:txBody>
          <a:bodyPr wrap="none" rtlCol="0" anchor="t">
            <a:spAutoFit/>
          </a:bodyPr>
          <a:p>
            <a:pPr algn="ctr"/>
            <a:r>
              <a:rPr lang="en-US" altLang="zh-CN" sz="4000" b="1" dirty="0">
                <a:ln w="22225">
                  <a:solidFill>
                    <a:schemeClr val="accent2"/>
                  </a:solidFill>
                  <a:prstDash val="solid"/>
                </a:ln>
                <a:solidFill>
                  <a:srgbClr val="FF0000"/>
                </a:solidFill>
                <a:effectLst/>
                <a:latin typeface="Times New Roman" panose="02020603050405020304" charset="0"/>
                <a:cs typeface="Times New Roman" panose="02020603050405020304" charset="0"/>
              </a:rPr>
              <a:t>Possible Appealing Endings </a:t>
            </a:r>
            <a:endParaRPr lang="en-US" altLang="zh-CN" sz="4000" b="1" dirty="0">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sp>
        <p:nvSpPr>
          <p:cNvPr id="3" name="文本框 8"/>
          <p:cNvSpPr txBox="1"/>
          <p:nvPr/>
        </p:nvSpPr>
        <p:spPr>
          <a:xfrm>
            <a:off x="255270" y="706755"/>
            <a:ext cx="6665595" cy="953135"/>
          </a:xfrm>
          <a:prstGeom prst="rect">
            <a:avLst/>
          </a:prstGeom>
          <a:noFill/>
          <a:ln w="19050" cmpd="sng">
            <a:solidFill>
              <a:schemeClr val="accent1">
                <a:shade val="50000"/>
              </a:schemeClr>
            </a:solidFill>
            <a:prstDash val="solid"/>
          </a:ln>
        </p:spPr>
        <p:txBody>
          <a:bodyPr wrap="square" rtlCol="0">
            <a:spAutoFit/>
          </a:bodyPr>
          <a:p>
            <a:r>
              <a:rPr lang="en-US" altLang="zh-CN" sz="2800" b="1">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rPr>
              <a:t>3. An echoing ending</a:t>
            </a:r>
            <a:endParaRPr lang="en-US" altLang="zh-CN" sz="2800" b="1">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endParaRPr>
          </a:p>
          <a:p>
            <a:r>
              <a:rPr lang="en-US" altLang="zh-CN" sz="2800" b="1">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rPr>
              <a:t>Echo an earlier incident or thought</a:t>
            </a:r>
            <a:endParaRPr lang="en-US" altLang="zh-CN" sz="2800" b="1">
              <a:ln w="12700" cmpd="sng">
                <a:solidFill>
                  <a:schemeClr val="accent1">
                    <a:shade val="50000"/>
                  </a:schemeClr>
                </a:solidFill>
                <a:prstDash val="solid"/>
              </a:ln>
              <a:solidFill>
                <a:schemeClr val="tx2">
                  <a:lumMod val="40000"/>
                  <a:lumOff val="60000"/>
                </a:schemeClr>
              </a:solidFill>
              <a:latin typeface="Times New Roman" panose="02020603050405020304" charset="0"/>
              <a:cs typeface="Times New Roman" panose="02020603050405020304" charset="0"/>
            </a:endParaRPr>
          </a:p>
        </p:txBody>
      </p:sp>
      <p:sp>
        <p:nvSpPr>
          <p:cNvPr id="4" name="文本框 3"/>
          <p:cNvSpPr txBox="1"/>
          <p:nvPr/>
        </p:nvSpPr>
        <p:spPr>
          <a:xfrm>
            <a:off x="255270" y="1819910"/>
            <a:ext cx="6664960" cy="2306955"/>
          </a:xfrm>
          <a:prstGeom prst="rect">
            <a:avLst/>
          </a:prstGeom>
          <a:noFill/>
          <a:ln w="19050">
            <a:solidFill>
              <a:schemeClr val="tx1"/>
            </a:solidFill>
          </a:ln>
        </p:spPr>
        <p:txBody>
          <a:bodyPr wrap="square" rtlCol="0" anchor="t">
            <a:spAutoFit/>
          </a:bodyPr>
          <a:p>
            <a:pPr algn="just"/>
            <a:r>
              <a:rPr lang="en-US" altLang="zh-CN" sz="2400">
                <a:solidFill>
                  <a:schemeClr val="accent6"/>
                </a:solidFill>
                <a:latin typeface="Times New Roman" panose="02020603050405020304" charset="0"/>
                <a:cs typeface="Times New Roman" panose="02020603050405020304" charset="0"/>
              </a:rPr>
              <a:t>In the dark moments of her life</a:t>
            </a:r>
            <a:r>
              <a:rPr lang="zh-CN" altLang="en-US" sz="2400">
                <a:solidFill>
                  <a:schemeClr val="accent6"/>
                </a:solidFill>
                <a:latin typeface="Times New Roman" panose="02020603050405020304" charset="0"/>
                <a:cs typeface="Times New Roman" panose="02020603050405020304" charset="0"/>
              </a:rPr>
              <a:t>, she perceived a radiant beam of illumination permeating her very being. With unwavering reverence, she would hold dear this profound recollection, propelling her towards an expanse of flourishing prospects awaiting in the days ahead.</a:t>
            </a:r>
            <a:endParaRPr lang="zh-CN" altLang="en-US" sz="2400">
              <a:solidFill>
                <a:schemeClr val="accent6"/>
              </a:solidFill>
              <a:latin typeface="Times New Roman" panose="02020603050405020304" charset="0"/>
              <a:cs typeface="Times New Roman" panose="02020603050405020304" charset="0"/>
            </a:endParaRPr>
          </a:p>
        </p:txBody>
      </p:sp>
      <p:sp>
        <p:nvSpPr>
          <p:cNvPr id="5" name="文本框 4"/>
          <p:cNvSpPr txBox="1"/>
          <p:nvPr/>
        </p:nvSpPr>
        <p:spPr>
          <a:xfrm>
            <a:off x="255270" y="4286885"/>
            <a:ext cx="6757035" cy="2306955"/>
          </a:xfrm>
          <a:prstGeom prst="rect">
            <a:avLst/>
          </a:prstGeom>
          <a:noFill/>
          <a:ln w="19050">
            <a:solidFill>
              <a:schemeClr val="tx1"/>
            </a:solidFill>
          </a:ln>
        </p:spPr>
        <p:txBody>
          <a:bodyPr wrap="square" rtlCol="0" anchor="t">
            <a:spAutoFit/>
          </a:bodyPr>
          <a:p>
            <a:pPr algn="just"/>
            <a:r>
              <a:rPr lang="zh-CN" altLang="en-US" sz="2400">
                <a:solidFill>
                  <a:schemeClr val="accent2"/>
                </a:solidFill>
                <a:latin typeface="Times New Roman" panose="02020603050405020304" charset="0"/>
                <a:cs typeface="Times New Roman" panose="02020603050405020304" charset="0"/>
              </a:rPr>
              <a:t>Their genuine smiles gradually warmed the once cold heart. </a:t>
            </a:r>
            <a:r>
              <a:rPr lang="en-US" altLang="zh-CN" sz="2400">
                <a:solidFill>
                  <a:schemeClr val="accent2"/>
                </a:solidFill>
                <a:latin typeface="Times New Roman" panose="02020603050405020304" charset="0"/>
                <a:cs typeface="Times New Roman" panose="02020603050405020304" charset="0"/>
              </a:rPr>
              <a:t>Obviously, t</a:t>
            </a:r>
            <a:r>
              <a:rPr lang="zh-CN" altLang="en-US" sz="2400">
                <a:solidFill>
                  <a:schemeClr val="accent2"/>
                </a:solidFill>
                <a:latin typeface="Times New Roman" panose="02020603050405020304" charset="0"/>
                <a:cs typeface="Times New Roman" panose="02020603050405020304" charset="0"/>
              </a:rPr>
              <a:t>heir heartfelt friendship dispelled the unpleasantness and desolation brought by financial hardships and arduous assignments, bringing forth a sense of breaking through the clouds and glimpsing the blue sky.</a:t>
            </a:r>
            <a:endParaRPr lang="zh-CN" altLang="en-US" sz="2400">
              <a:solidFill>
                <a:schemeClr val="accent2"/>
              </a:solidFill>
              <a:latin typeface="Times New Roman" panose="02020603050405020304" charset="0"/>
              <a:cs typeface="Times New Roman" panose="02020603050405020304" charset="0"/>
            </a:endParaRPr>
          </a:p>
        </p:txBody>
      </p:sp>
      <p:sp>
        <p:nvSpPr>
          <p:cNvPr id="7" name="圆角矩形标注 6"/>
          <p:cNvSpPr/>
          <p:nvPr/>
        </p:nvSpPr>
        <p:spPr>
          <a:xfrm>
            <a:off x="7357110" y="706755"/>
            <a:ext cx="4390390" cy="2665730"/>
          </a:xfrm>
          <a:prstGeom prst="wedgeRoundRectCallout">
            <a:avLst>
              <a:gd name="adj1" fmla="val -57304"/>
              <a:gd name="adj2" fmla="val 77703"/>
              <a:gd name="adj3" fmla="val 16667"/>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zh-CN" altLang="en-US" sz="2000">
                <a:solidFill>
                  <a:schemeClr val="tx1"/>
                </a:solidFill>
              </a:rPr>
              <a:t>呼应式结尾，针对所给文本里面出现的画面，情节，语言，思维进行呼应，使情节出现同一场景不同效果的反转。有时候也会应用在同一画面定格，但人物心情，气氛不同，以进行对比和烘托。</a:t>
            </a:r>
            <a:endParaRPr lang="zh-CN" altLang="en-US" sz="2000">
              <a:solidFill>
                <a:schemeClr val="tx1"/>
              </a:solidFill>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edg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p:bldP spid="5" grpId="0" bldLvl="0" animBg="1"/>
      <p:bldP spid="5" grpId="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 y="117475"/>
            <a:ext cx="11972925" cy="6616065"/>
          </a:xfrm>
          <a:prstGeom prst="rect">
            <a:avLst/>
          </a:prstGeom>
          <a:noFill/>
        </p:spPr>
        <p:txBody>
          <a:bodyPr wrap="square" rtlCol="0" anchor="t">
            <a:spAutoFit/>
          </a:bodyPr>
          <a:p>
            <a:pPr indent="0" algn="just" fontAlgn="auto">
              <a:lnSpc>
                <a:spcPts val="3180"/>
              </a:lnSpc>
            </a:pPr>
            <a:r>
              <a:rPr lang="zh-CN" altLang="en-US" sz="2400">
                <a:latin typeface="Times New Roman" panose="02020603050405020304" charset="0"/>
                <a:cs typeface="Times New Roman" panose="02020603050405020304" charset="0"/>
              </a:rPr>
              <a:t>Possible Version</a:t>
            </a:r>
            <a:endParaRPr lang="zh-CN" altLang="en-US" sz="2400">
              <a:latin typeface="Times New Roman" panose="02020603050405020304" charset="0"/>
              <a:cs typeface="Times New Roman" panose="02020603050405020304" charset="0"/>
            </a:endParaRPr>
          </a:p>
          <a:p>
            <a:pPr indent="0" algn="just" fontAlgn="auto">
              <a:lnSpc>
                <a:spcPts val="3180"/>
              </a:lnSpc>
            </a:pPr>
            <a:r>
              <a:rPr lang="zh-CN" altLang="en-US" sz="2400">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On the day of Sally's birthday, she went to school and found her classroom in total darkness. </a:t>
            </a:r>
            <a:r>
              <a:rPr lang="zh-CN" altLang="en-US" sz="2400">
                <a:latin typeface="Times New Roman" panose="02020603050405020304" charset="0"/>
                <a:cs typeface="Times New Roman" panose="02020603050405020304" charset="0"/>
              </a:rPr>
              <a:t>A</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wave of confusion washed over her as she stepped hesitantly into the room, her heart pounding. She reached for the light switch, but before her hand could find it, a chorus of voice s broke the silence. "Surprise!", her classmates, led by Jane, jumped out from all sorts of hiding places. As the room</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flooded with light, Sally's eyes widened in surprise and disbelief. The classroom  decorated with balloons and streamers, a beautiful cake sat on the teacher's desk, and in the corner, a pile of presents waited to be unwrapped.</a:t>
            </a:r>
            <a:endParaRPr lang="zh-CN" altLang="en-US" sz="2400">
              <a:latin typeface="Times New Roman" panose="02020603050405020304" charset="0"/>
              <a:cs typeface="Times New Roman" panose="02020603050405020304" charset="0"/>
            </a:endParaRPr>
          </a:p>
          <a:p>
            <a:pPr indent="0" algn="just" fontAlgn="auto">
              <a:lnSpc>
                <a:spcPts val="3180"/>
              </a:lnSpc>
            </a:pPr>
            <a:r>
              <a:rPr lang="zh-CN" altLang="en-US" sz="2400">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Tears sprang from Sally's eyes and her face broke into a radiant smile.</a:t>
            </a:r>
            <a:r>
              <a:rPr lang="zh-CN" altLang="en-US" sz="2400">
                <a:latin typeface="Times New Roman" panose="02020603050405020304" charset="0"/>
                <a:cs typeface="Times New Roman" panose="02020603050405020304" charset="0"/>
              </a:rPr>
              <a:t> She turned towards Jane,who was grinning from ear to ear. "We knew you couldn't have a party this year, so we decided to bring the party to you," Jane said, her eyes twinkling with mischief. The cloud of confusion lifted from Sally's mind as she realized that her friends hadn't been distancing themselves from her, they were planning this surprise all along. The sadness that had been looming over her birthday disappeared, replaced with joy and gratitude. As she cut the cake and opened her presents, Sally realized that this was indeed a grand birthday party, just like the ones she used to have.</a:t>
            </a:r>
            <a:endParaRPr lang="zh-CN" altLang="en-US" sz="2400">
              <a:latin typeface="Times New Roman" panose="02020603050405020304" charset="0"/>
              <a:cs typeface="Times New Roman" panose="02020603050405020304"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 y="117475"/>
            <a:ext cx="5313045" cy="6616065"/>
          </a:xfrm>
          <a:prstGeom prst="rect">
            <a:avLst/>
          </a:prstGeom>
          <a:noFill/>
          <a:ln w="19050">
            <a:solidFill>
              <a:schemeClr val="accent1"/>
            </a:solidFill>
          </a:ln>
        </p:spPr>
        <p:txBody>
          <a:bodyPr wrap="square" rtlCol="0" anchor="t">
            <a:spAutoFit/>
          </a:bodyPr>
          <a:p>
            <a:pPr indent="0" algn="just" fontAlgn="auto">
              <a:lnSpc>
                <a:spcPts val="3180"/>
              </a:lnSpc>
            </a:pPr>
            <a:r>
              <a:rPr lang="zh-CN" altLang="en-US" sz="2400">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On the day of Sally's birthday, she went to school and found her classroom in total darkness.</a:t>
            </a:r>
            <a:r>
              <a:rPr lang="zh-CN" altLang="en-US" sz="2400">
                <a:solidFill>
                  <a:srgbClr val="FF0000"/>
                </a:solidFill>
                <a:latin typeface="Times New Roman" panose="02020603050405020304" charset="0"/>
                <a:cs typeface="Times New Roman" panose="02020603050405020304" charset="0"/>
              </a:rPr>
              <a:t> A</a:t>
            </a:r>
            <a:r>
              <a:rPr lang="en-US" altLang="zh-CN" sz="2400">
                <a:solidFill>
                  <a:srgbClr val="FF0000"/>
                </a:solidFill>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wave of </a:t>
            </a:r>
            <a:r>
              <a:rPr lang="zh-CN" altLang="en-US" sz="2400">
                <a:latin typeface="Times New Roman" panose="02020603050405020304" charset="0"/>
                <a:cs typeface="Times New Roman" panose="02020603050405020304" charset="0"/>
              </a:rPr>
              <a:t>confusion </a:t>
            </a:r>
            <a:r>
              <a:rPr lang="zh-CN" altLang="en-US" sz="2400">
                <a:solidFill>
                  <a:srgbClr val="FF0000"/>
                </a:solidFill>
                <a:latin typeface="Times New Roman" panose="02020603050405020304" charset="0"/>
                <a:cs typeface="Times New Roman" panose="02020603050405020304" charset="0"/>
              </a:rPr>
              <a:t>washed over</a:t>
            </a:r>
            <a:r>
              <a:rPr lang="zh-CN" altLang="en-US" sz="2400">
                <a:latin typeface="Times New Roman" panose="02020603050405020304" charset="0"/>
                <a:cs typeface="Times New Roman" panose="02020603050405020304" charset="0"/>
              </a:rPr>
              <a:t> her as she stepped hesitantly into the room, her heart </a:t>
            </a:r>
            <a:r>
              <a:rPr lang="zh-CN" altLang="en-US" sz="2400">
                <a:solidFill>
                  <a:srgbClr val="FF0000"/>
                </a:solidFill>
                <a:latin typeface="Times New Roman" panose="02020603050405020304" charset="0"/>
                <a:cs typeface="Times New Roman" panose="02020603050405020304" charset="0"/>
              </a:rPr>
              <a:t>pounding</a:t>
            </a:r>
            <a:r>
              <a:rPr lang="zh-CN" altLang="en-US" sz="2400">
                <a:latin typeface="Times New Roman" panose="02020603050405020304" charset="0"/>
                <a:cs typeface="Times New Roman" panose="02020603050405020304" charset="0"/>
              </a:rPr>
              <a:t>. She </a:t>
            </a:r>
            <a:r>
              <a:rPr lang="zh-CN" altLang="en-US" sz="2400">
                <a:solidFill>
                  <a:srgbClr val="FF0000"/>
                </a:solidFill>
                <a:latin typeface="Times New Roman" panose="02020603050405020304" charset="0"/>
                <a:cs typeface="Times New Roman" panose="02020603050405020304" charset="0"/>
              </a:rPr>
              <a:t>reached for</a:t>
            </a:r>
            <a:r>
              <a:rPr lang="zh-CN" altLang="en-US" sz="2400">
                <a:latin typeface="Times New Roman" panose="02020603050405020304" charset="0"/>
                <a:cs typeface="Times New Roman" panose="02020603050405020304" charset="0"/>
              </a:rPr>
              <a:t> the light switch, but before her hand could find it, a chorus of voices </a:t>
            </a:r>
            <a:r>
              <a:rPr lang="zh-CN" altLang="en-US" sz="2400">
                <a:solidFill>
                  <a:srgbClr val="FF0000"/>
                </a:solidFill>
                <a:latin typeface="Times New Roman" panose="02020603050405020304" charset="0"/>
                <a:cs typeface="Times New Roman" panose="02020603050405020304" charset="0"/>
              </a:rPr>
              <a:t>broke</a:t>
            </a:r>
            <a:r>
              <a:rPr lang="zh-CN" altLang="en-US" sz="2400">
                <a:latin typeface="Times New Roman" panose="02020603050405020304" charset="0"/>
                <a:cs typeface="Times New Roman" panose="02020603050405020304" charset="0"/>
              </a:rPr>
              <a:t> the silence. "Surprise!", her classmates, led by Jane, jumped out from all sorts of hiding places. As the room</a:t>
            </a:r>
            <a:r>
              <a:rPr lang="en-US" altLang="zh-CN" sz="2400">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flooded with</a:t>
            </a:r>
            <a:r>
              <a:rPr lang="zh-CN" altLang="en-US" sz="2400">
                <a:latin typeface="Times New Roman" panose="02020603050405020304" charset="0"/>
                <a:cs typeface="Times New Roman" panose="02020603050405020304" charset="0"/>
              </a:rPr>
              <a:t> light, Sally's eyes </a:t>
            </a:r>
            <a:r>
              <a:rPr lang="zh-CN" altLang="en-US" sz="2400">
                <a:solidFill>
                  <a:srgbClr val="FF0000"/>
                </a:solidFill>
                <a:latin typeface="Times New Roman" panose="02020603050405020304" charset="0"/>
                <a:cs typeface="Times New Roman" panose="02020603050405020304" charset="0"/>
              </a:rPr>
              <a:t>widened in surprise and disbelief</a:t>
            </a:r>
            <a:r>
              <a:rPr lang="zh-CN" altLang="en-US" sz="2400">
                <a:latin typeface="Times New Roman" panose="02020603050405020304" charset="0"/>
                <a:cs typeface="Times New Roman" panose="02020603050405020304" charset="0"/>
              </a:rPr>
              <a:t>. The classroom was decorated with balloons and streamers, a beautiful cake sat on the teacher's desk, and in the corner, </a:t>
            </a:r>
            <a:r>
              <a:rPr lang="zh-CN" altLang="en-US" sz="2400">
                <a:solidFill>
                  <a:srgbClr val="FF0000"/>
                </a:solidFill>
                <a:latin typeface="Times New Roman" panose="02020603050405020304" charset="0"/>
                <a:cs typeface="Times New Roman" panose="02020603050405020304" charset="0"/>
              </a:rPr>
              <a:t>a pile of</a:t>
            </a:r>
            <a:r>
              <a:rPr lang="zh-CN" altLang="en-US" sz="2400">
                <a:latin typeface="Times New Roman" panose="02020603050405020304" charset="0"/>
                <a:cs typeface="Times New Roman" panose="02020603050405020304" charset="0"/>
              </a:rPr>
              <a:t> presents waited to be unwrapped.　　</a:t>
            </a:r>
            <a:endParaRPr lang="zh-CN" altLang="en-US" sz="2400">
              <a:latin typeface="Times New Roman" panose="02020603050405020304" charset="0"/>
              <a:cs typeface="Times New Roman" panose="02020603050405020304" charset="0"/>
            </a:endParaRPr>
          </a:p>
        </p:txBody>
      </p:sp>
      <p:sp>
        <p:nvSpPr>
          <p:cNvPr id="3" name="矩形 2"/>
          <p:cNvSpPr/>
          <p:nvPr/>
        </p:nvSpPr>
        <p:spPr>
          <a:xfrm>
            <a:off x="7902575" y="117475"/>
            <a:ext cx="2019300" cy="645160"/>
          </a:xfrm>
          <a:prstGeom prst="rect">
            <a:avLst/>
          </a:prstGeom>
          <a:noFill/>
          <a:ln>
            <a:noFill/>
          </a:ln>
        </p:spPr>
        <p:txBody>
          <a:bodyPr wrap="none" rtlCol="0" anchor="t">
            <a:spAutoFit/>
          </a:bodyPr>
          <a:p>
            <a:pPr algn="ctr"/>
            <a:r>
              <a:rPr lang="zh-CN" altLang="en-US" sz="3600" b="1">
                <a:ln w="15875"/>
                <a:solidFill>
                  <a:srgbClr val="FF0000"/>
                </a:solidFill>
                <a:effectLst/>
              </a:rPr>
              <a:t>范文点评</a:t>
            </a:r>
            <a:endParaRPr lang="zh-CN" altLang="en-US" sz="3600" b="1">
              <a:ln w="15875"/>
              <a:solidFill>
                <a:srgbClr val="FF0000"/>
              </a:solidFill>
              <a:effectLst/>
            </a:endParaRPr>
          </a:p>
        </p:txBody>
      </p:sp>
      <p:sp>
        <p:nvSpPr>
          <p:cNvPr id="4" name="文本框 3"/>
          <p:cNvSpPr txBox="1"/>
          <p:nvPr/>
        </p:nvSpPr>
        <p:spPr>
          <a:xfrm>
            <a:off x="5594350" y="2274570"/>
            <a:ext cx="6461125" cy="4154170"/>
          </a:xfrm>
          <a:prstGeom prst="rect">
            <a:avLst/>
          </a:prstGeom>
          <a:ln w="22225">
            <a:solidFill>
              <a:schemeClr val="accent2"/>
            </a:solidFill>
          </a:ln>
        </p:spPr>
        <p:txBody>
          <a:bodyPr wrap="square">
            <a:spAutoFit/>
          </a:bodyPr>
          <a:p>
            <a:pPr algn="just"/>
            <a:r>
              <a:rPr lang="en-US" altLang="zh-CN" sz="2400">
                <a:latin typeface="Times New Roman" panose="02020603050405020304" charset="0"/>
                <a:ea typeface="楷体" panose="02010609060101010101" charset="-122"/>
                <a:cs typeface="Times New Roman" panose="02020603050405020304" charset="0"/>
              </a:rPr>
              <a:t>Para1</a:t>
            </a:r>
            <a:r>
              <a:rPr lang="zh-CN" altLang="en-US" sz="2400">
                <a:latin typeface="Arial" panose="020B0604020202020204" pitchFamily="34" charset="0"/>
                <a:ea typeface="楷体" panose="02010609060101010101" charset="-122"/>
              </a:rPr>
              <a:t>写作技巧：</a:t>
            </a:r>
            <a:endParaRPr lang="zh-CN" altLang="en-US" sz="2400">
              <a:latin typeface="Arial" panose="020B0604020202020204" pitchFamily="34" charset="0"/>
              <a:ea typeface="楷体" panose="02010609060101010101" charset="-122"/>
            </a:endParaRPr>
          </a:p>
          <a:p>
            <a:pPr algn="just"/>
            <a:r>
              <a:rPr lang="en-US" altLang="zh-CN" sz="2400">
                <a:latin typeface="Arial" panose="020B0604020202020204" pitchFamily="34" charset="0"/>
                <a:ea typeface="楷体" panose="02010609060101010101" charset="-122"/>
              </a:rPr>
              <a:t>1. </a:t>
            </a:r>
            <a:r>
              <a:rPr lang="zh-CN" altLang="en-US" sz="2400">
                <a:latin typeface="Arial" panose="020B0604020202020204" pitchFamily="34" charset="0"/>
                <a:ea typeface="楷体" panose="02010609060101010101" charset="-122"/>
              </a:rPr>
              <a:t>无灵主语的使用：</a:t>
            </a:r>
            <a:r>
              <a:rPr lang="zh-CN" altLang="en-US" sz="2400">
                <a:latin typeface="Times New Roman" panose="02020603050405020304" charset="0"/>
                <a:ea typeface="楷体" panose="02010609060101010101" charset="-122"/>
                <a:cs typeface="Times New Roman" panose="02020603050405020304" charset="0"/>
                <a:sym typeface="+mn-ea"/>
              </a:rPr>
              <a:t>A</a:t>
            </a:r>
            <a:r>
              <a:rPr lang="en-US" altLang="zh-CN" sz="2400">
                <a:latin typeface="Times New Roman" panose="02020603050405020304" charset="0"/>
                <a:ea typeface="楷体" panose="02010609060101010101" charset="-122"/>
                <a:cs typeface="Times New Roman" panose="02020603050405020304" charset="0"/>
                <a:sym typeface="+mn-ea"/>
              </a:rPr>
              <a:t> </a:t>
            </a:r>
            <a:r>
              <a:rPr lang="zh-CN" altLang="en-US" sz="2400">
                <a:latin typeface="Times New Roman" panose="02020603050405020304" charset="0"/>
                <a:ea typeface="楷体" panose="02010609060101010101" charset="-122"/>
                <a:cs typeface="Times New Roman" panose="02020603050405020304" charset="0"/>
                <a:sym typeface="+mn-ea"/>
              </a:rPr>
              <a:t>wave of confusion washed over her</a:t>
            </a:r>
            <a:r>
              <a:rPr lang="en-US" altLang="zh-CN" sz="2400">
                <a:latin typeface="Times New Roman" panose="02020603050405020304" charset="0"/>
                <a:ea typeface="楷体" panose="02010609060101010101" charset="-122"/>
                <a:cs typeface="Times New Roman" panose="02020603050405020304" charset="0"/>
                <a:sym typeface="+mn-ea"/>
              </a:rPr>
              <a:t> as...</a:t>
            </a:r>
            <a:r>
              <a:rPr lang="zh-CN" altLang="en-US" sz="2400">
                <a:latin typeface="Times New Roman" panose="02020603050405020304" charset="0"/>
                <a:ea typeface="楷体" panose="02010609060101010101" charset="-122"/>
                <a:cs typeface="Times New Roman" panose="02020603050405020304" charset="0"/>
                <a:sym typeface="+mn-ea"/>
              </a:rPr>
              <a:t>；</a:t>
            </a:r>
            <a:endParaRPr lang="zh-CN" altLang="en-US" sz="2400">
              <a:latin typeface="Times New Roman" panose="02020603050405020304" charset="0"/>
              <a:ea typeface="楷体" panose="02010609060101010101" charset="-122"/>
              <a:cs typeface="Times New Roman" panose="02020603050405020304" charset="0"/>
              <a:sym typeface="+mn-ea"/>
            </a:endParaRPr>
          </a:p>
          <a:p>
            <a:pPr algn="just"/>
            <a:r>
              <a:rPr lang="en-US" altLang="zh-CN" sz="2400">
                <a:latin typeface="Times New Roman" panose="02020603050405020304" charset="0"/>
                <a:ea typeface="楷体" panose="02010609060101010101" charset="-122"/>
                <a:cs typeface="Times New Roman" panose="02020603050405020304" charset="0"/>
                <a:sym typeface="+mn-ea"/>
              </a:rPr>
              <a:t>..., </a:t>
            </a:r>
            <a:r>
              <a:rPr lang="zh-CN" altLang="en-US" sz="2400">
                <a:latin typeface="Times New Roman" panose="02020603050405020304" charset="0"/>
                <a:ea typeface="楷体" panose="02010609060101010101" charset="-122"/>
                <a:cs typeface="Times New Roman" panose="02020603050405020304" charset="0"/>
                <a:sym typeface="+mn-ea"/>
              </a:rPr>
              <a:t>a chorus of voice s broke the silence. </a:t>
            </a:r>
            <a:endParaRPr lang="en-US" altLang="zh-CN" sz="2400">
              <a:latin typeface="Times New Roman" panose="02020603050405020304" charset="0"/>
              <a:ea typeface="楷体" panose="02010609060101010101" charset="-122"/>
              <a:cs typeface="Times New Roman" panose="02020603050405020304" charset="0"/>
              <a:sym typeface="+mn-ea"/>
            </a:endParaRPr>
          </a:p>
          <a:p>
            <a:pPr algn="just"/>
            <a:r>
              <a:rPr lang="en-US" altLang="zh-CN" sz="2400">
                <a:latin typeface="Times New Roman" panose="02020603050405020304" charset="0"/>
                <a:ea typeface="楷体" panose="02010609060101010101" charset="-122"/>
                <a:cs typeface="Times New Roman" panose="02020603050405020304" charset="0"/>
                <a:sym typeface="+mn-ea"/>
              </a:rPr>
              <a:t>2. </a:t>
            </a:r>
            <a:r>
              <a:rPr lang="zh-CN" altLang="en-US" sz="2400">
                <a:latin typeface="Times New Roman" panose="02020603050405020304" charset="0"/>
                <a:ea typeface="楷体" panose="02010609060101010101" charset="-122"/>
                <a:cs typeface="Times New Roman" panose="02020603050405020304" charset="0"/>
                <a:sym typeface="+mn-ea"/>
              </a:rPr>
              <a:t>独立主格的使用： her heart pounding；The classroom  decorated with balloons and streamers, </a:t>
            </a:r>
            <a:r>
              <a:rPr lang="en-US" altLang="zh-CN" sz="2400">
                <a:latin typeface="Times New Roman" panose="02020603050405020304" charset="0"/>
                <a:ea typeface="楷体" panose="02010609060101010101" charset="-122"/>
                <a:cs typeface="Times New Roman" panose="02020603050405020304" charset="0"/>
                <a:sym typeface="+mn-ea"/>
              </a:rPr>
              <a:t>...</a:t>
            </a:r>
            <a:endParaRPr lang="zh-CN" altLang="en-US" sz="2400">
              <a:latin typeface="Times New Roman" panose="02020603050405020304" charset="0"/>
              <a:ea typeface="楷体" panose="02010609060101010101" charset="-122"/>
              <a:cs typeface="Times New Roman" panose="02020603050405020304" charset="0"/>
              <a:sym typeface="+mn-ea"/>
            </a:endParaRPr>
          </a:p>
          <a:p>
            <a:pPr algn="just"/>
            <a:r>
              <a:rPr lang="en-US" altLang="zh-CN" sz="2400">
                <a:latin typeface="Times New Roman" panose="02020603050405020304" charset="0"/>
                <a:ea typeface="楷体" panose="02010609060101010101" charset="-122"/>
                <a:cs typeface="Times New Roman" panose="02020603050405020304" charset="0"/>
                <a:sym typeface="+mn-ea"/>
              </a:rPr>
              <a:t>3. </a:t>
            </a:r>
            <a:r>
              <a:rPr lang="zh-CN" altLang="en-US" sz="2400">
                <a:latin typeface="Times New Roman" panose="02020603050405020304" charset="0"/>
                <a:ea typeface="楷体" panose="02010609060101010101" charset="-122"/>
                <a:cs typeface="Times New Roman" panose="02020603050405020304" charset="0"/>
                <a:sym typeface="+mn-ea"/>
              </a:rPr>
              <a:t>非谓语的使用："Surprise!", her classmates, </a:t>
            </a:r>
            <a:r>
              <a:rPr lang="zh-CN" altLang="en-US" sz="2400">
                <a:solidFill>
                  <a:srgbClr val="FF0000"/>
                </a:solidFill>
                <a:latin typeface="Times New Roman" panose="02020603050405020304" charset="0"/>
                <a:ea typeface="楷体" panose="02010609060101010101" charset="-122"/>
                <a:cs typeface="Times New Roman" panose="02020603050405020304" charset="0"/>
                <a:sym typeface="+mn-ea"/>
              </a:rPr>
              <a:t>led</a:t>
            </a:r>
            <a:r>
              <a:rPr lang="zh-CN" altLang="en-US" sz="2400">
                <a:latin typeface="Times New Roman" panose="02020603050405020304" charset="0"/>
                <a:ea typeface="楷体" panose="02010609060101010101" charset="-122"/>
                <a:cs typeface="Times New Roman" panose="02020603050405020304" charset="0"/>
                <a:sym typeface="+mn-ea"/>
              </a:rPr>
              <a:t> by Jane, jumped out from all sorts of </a:t>
            </a:r>
            <a:r>
              <a:rPr lang="zh-CN" altLang="en-US" sz="2400">
                <a:solidFill>
                  <a:srgbClr val="FF0000"/>
                </a:solidFill>
                <a:latin typeface="Times New Roman" panose="02020603050405020304" charset="0"/>
                <a:ea typeface="楷体" panose="02010609060101010101" charset="-122"/>
                <a:cs typeface="Times New Roman" panose="02020603050405020304" charset="0"/>
                <a:sym typeface="+mn-ea"/>
              </a:rPr>
              <a:t>hiding</a:t>
            </a:r>
            <a:r>
              <a:rPr lang="zh-CN" altLang="en-US" sz="2400">
                <a:latin typeface="Times New Roman" panose="02020603050405020304" charset="0"/>
                <a:ea typeface="楷体" panose="02010609060101010101" charset="-122"/>
                <a:cs typeface="Times New Roman" panose="02020603050405020304" charset="0"/>
                <a:sym typeface="+mn-ea"/>
              </a:rPr>
              <a:t> places</a:t>
            </a:r>
            <a:r>
              <a:rPr lang="en-US" altLang="zh-CN" sz="2400">
                <a:latin typeface="Times New Roman" panose="02020603050405020304" charset="0"/>
                <a:ea typeface="楷体" panose="02010609060101010101" charset="-122"/>
                <a:cs typeface="Times New Roman" panose="02020603050405020304" charset="0"/>
                <a:sym typeface="+mn-ea"/>
              </a:rPr>
              <a:t>; </a:t>
            </a:r>
            <a:r>
              <a:rPr lang="zh-CN" altLang="en-US" sz="2400">
                <a:latin typeface="Times New Roman" panose="02020603050405020304" charset="0"/>
                <a:ea typeface="楷体" panose="02010609060101010101" charset="-122"/>
                <a:cs typeface="Times New Roman" panose="02020603050405020304" charset="0"/>
                <a:sym typeface="+mn-ea"/>
              </a:rPr>
              <a:t>a pile of presents waited</a:t>
            </a:r>
            <a:r>
              <a:rPr lang="zh-CN" altLang="en-US" sz="2400">
                <a:solidFill>
                  <a:srgbClr val="FF0000"/>
                </a:solidFill>
                <a:latin typeface="Times New Roman" panose="02020603050405020304" charset="0"/>
                <a:ea typeface="楷体" panose="02010609060101010101" charset="-122"/>
                <a:cs typeface="Times New Roman" panose="02020603050405020304" charset="0"/>
                <a:sym typeface="+mn-ea"/>
              </a:rPr>
              <a:t> to be unwrapped</a:t>
            </a:r>
            <a:r>
              <a:rPr lang="zh-CN" altLang="en-US" sz="2400">
                <a:latin typeface="Times New Roman" panose="02020603050405020304" charset="0"/>
                <a:ea typeface="楷体" panose="02010609060101010101" charset="-122"/>
                <a:cs typeface="Times New Roman" panose="02020603050405020304" charset="0"/>
                <a:sym typeface="+mn-ea"/>
              </a:rPr>
              <a:t>.</a:t>
            </a:r>
            <a:endParaRPr lang="zh-CN" altLang="en-US" sz="2400">
              <a:latin typeface="Times New Roman" panose="02020603050405020304" charset="0"/>
              <a:ea typeface="楷体" panose="02010609060101010101" charset="-122"/>
              <a:cs typeface="Times New Roman" panose="02020603050405020304" charset="0"/>
              <a:sym typeface="+mn-ea"/>
            </a:endParaRPr>
          </a:p>
          <a:p>
            <a:pPr algn="just"/>
            <a:endParaRPr lang="zh-CN" altLang="en-US" sz="2400">
              <a:latin typeface="Times New Roman" panose="02020603050405020304" charset="0"/>
              <a:ea typeface="楷体" panose="02010609060101010101" charset="-122"/>
              <a:cs typeface="Times New Roman" panose="02020603050405020304" charset="0"/>
              <a:sym typeface="+mn-ea"/>
            </a:endParaRPr>
          </a:p>
        </p:txBody>
      </p:sp>
      <p:sp>
        <p:nvSpPr>
          <p:cNvPr id="5" name="文本框 4"/>
          <p:cNvSpPr txBox="1"/>
          <p:nvPr/>
        </p:nvSpPr>
        <p:spPr>
          <a:xfrm>
            <a:off x="5523865" y="824230"/>
            <a:ext cx="6531610" cy="1198880"/>
          </a:xfrm>
          <a:prstGeom prst="rect">
            <a:avLst/>
          </a:prstGeom>
          <a:ln w="19050">
            <a:solidFill>
              <a:schemeClr val="accent2"/>
            </a:solidFill>
          </a:ln>
        </p:spPr>
        <p:txBody>
          <a:bodyPr wrap="square">
            <a:spAutoFit/>
          </a:bodyPr>
          <a:p>
            <a:pPr algn="l"/>
            <a:r>
              <a:rPr lang="zh-CN" altLang="en-US" sz="2400">
                <a:latin typeface="楷体" panose="02010609060101010101" charset="-122"/>
                <a:ea typeface="楷体" panose="02010609060101010101" charset="-122"/>
              </a:rPr>
              <a:t>本范文与所给短文的开头语衔接自然，内容丰富，能丰富并准确的应用语法结构和词汇，上下文连贯性好。</a:t>
            </a:r>
            <a:endParaRPr lang="zh-CN" altLang="en-US" sz="2400">
              <a:latin typeface="楷体" panose="02010609060101010101" charset="-122"/>
              <a:ea typeface="楷体" panose="02010609060101010101" charset="-122"/>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120" y="134620"/>
            <a:ext cx="5454650" cy="6588125"/>
          </a:xfrm>
          <a:prstGeom prst="rect">
            <a:avLst/>
          </a:prstGeom>
          <a:noFill/>
          <a:ln w="19050">
            <a:solidFill>
              <a:schemeClr val="accent2"/>
            </a:solidFill>
          </a:ln>
        </p:spPr>
        <p:txBody>
          <a:bodyPr wrap="square" rtlCol="0" anchor="t">
            <a:spAutoFit/>
          </a:bodyPr>
          <a:p>
            <a:pPr indent="0" algn="just" fontAlgn="auto">
              <a:lnSpc>
                <a:spcPts val="2980"/>
              </a:lnSpc>
            </a:pPr>
            <a:r>
              <a:rPr lang="zh-CN" altLang="en-US" sz="2400">
                <a:solidFill>
                  <a:schemeClr val="tx1"/>
                </a:solidFill>
                <a:latin typeface="Times New Roman" panose="02020603050405020304" charset="0"/>
                <a:cs typeface="Times New Roman" panose="02020603050405020304" charset="0"/>
                <a:sym typeface="+mn-ea"/>
              </a:rPr>
              <a:t>Tears sprang from Sally's eyes and her face </a:t>
            </a:r>
            <a:r>
              <a:rPr lang="zh-CN" altLang="en-US" sz="2400">
                <a:solidFill>
                  <a:srgbClr val="FF0000"/>
                </a:solidFill>
                <a:latin typeface="Times New Roman" panose="02020603050405020304" charset="0"/>
                <a:cs typeface="Times New Roman" panose="02020603050405020304" charset="0"/>
                <a:sym typeface="+mn-ea"/>
              </a:rPr>
              <a:t>broke into a radiant smile</a:t>
            </a:r>
            <a:r>
              <a:rPr lang="zh-CN" altLang="en-US" sz="2400">
                <a:solidFill>
                  <a:schemeClr val="tx1"/>
                </a:solidFill>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 She turned towards Jane,who was </a:t>
            </a:r>
            <a:r>
              <a:rPr lang="zh-CN" altLang="en-US" sz="2400">
                <a:solidFill>
                  <a:srgbClr val="FF0000"/>
                </a:solidFill>
                <a:latin typeface="Times New Roman" panose="02020603050405020304" charset="0"/>
                <a:cs typeface="Times New Roman" panose="02020603050405020304" charset="0"/>
                <a:sym typeface="+mn-ea"/>
              </a:rPr>
              <a:t>grinning from ear to ear</a:t>
            </a:r>
            <a:r>
              <a:rPr lang="zh-CN" altLang="en-US" sz="2400">
                <a:latin typeface="Times New Roman" panose="02020603050405020304" charset="0"/>
                <a:cs typeface="Times New Roman" panose="02020603050405020304" charset="0"/>
                <a:sym typeface="+mn-ea"/>
              </a:rPr>
              <a:t>. "We knew you couldn't have a party this year, so we decided to bring the party to you," Jane said, her eyes </a:t>
            </a:r>
            <a:r>
              <a:rPr lang="zh-CN" altLang="en-US" sz="2400">
                <a:solidFill>
                  <a:srgbClr val="FF0000"/>
                </a:solidFill>
                <a:latin typeface="Times New Roman" panose="02020603050405020304" charset="0"/>
                <a:cs typeface="Times New Roman" panose="02020603050405020304" charset="0"/>
                <a:sym typeface="+mn-ea"/>
              </a:rPr>
              <a:t>twinkling with mischief</a:t>
            </a:r>
            <a:r>
              <a:rPr lang="zh-CN" altLang="en-US" sz="2400">
                <a:latin typeface="Times New Roman" panose="02020603050405020304" charset="0"/>
                <a:cs typeface="Times New Roman" panose="02020603050405020304" charset="0"/>
                <a:sym typeface="+mn-ea"/>
              </a:rPr>
              <a:t>. </a:t>
            </a:r>
            <a:r>
              <a:rPr lang="zh-CN" altLang="en-US" sz="2400">
                <a:solidFill>
                  <a:srgbClr val="FF0000"/>
                </a:solidFill>
                <a:latin typeface="Times New Roman" panose="02020603050405020304" charset="0"/>
                <a:cs typeface="Times New Roman" panose="02020603050405020304" charset="0"/>
                <a:sym typeface="+mn-ea"/>
              </a:rPr>
              <a:t>The cloud of confusion</a:t>
            </a:r>
            <a:r>
              <a:rPr lang="zh-CN" altLang="en-US" sz="2400">
                <a:latin typeface="Times New Roman" panose="02020603050405020304" charset="0"/>
                <a:cs typeface="Times New Roman" panose="02020603050405020304" charset="0"/>
                <a:sym typeface="+mn-ea"/>
              </a:rPr>
              <a:t> lifted from Sally's mind as she realized that her friends hadn't been distancing themselves from her, they were planning this surprise all along. The sadness that had been </a:t>
            </a:r>
            <a:r>
              <a:rPr lang="zh-CN" altLang="en-US" sz="2400">
                <a:solidFill>
                  <a:srgbClr val="FF0000"/>
                </a:solidFill>
                <a:latin typeface="Times New Roman" panose="02020603050405020304" charset="0"/>
                <a:cs typeface="Times New Roman" panose="02020603050405020304" charset="0"/>
                <a:sym typeface="+mn-ea"/>
              </a:rPr>
              <a:t>looming over</a:t>
            </a:r>
            <a:r>
              <a:rPr lang="zh-CN" altLang="en-US" sz="2400">
                <a:latin typeface="Times New Roman" panose="02020603050405020304" charset="0"/>
                <a:cs typeface="Times New Roman" panose="02020603050405020304" charset="0"/>
                <a:sym typeface="+mn-ea"/>
              </a:rPr>
              <a:t> her birthday disappeared, </a:t>
            </a:r>
            <a:r>
              <a:rPr lang="zh-CN" altLang="en-US" sz="2400">
                <a:solidFill>
                  <a:srgbClr val="FF0000"/>
                </a:solidFill>
                <a:latin typeface="Times New Roman" panose="02020603050405020304" charset="0"/>
                <a:cs typeface="Times New Roman" panose="02020603050405020304" charset="0"/>
                <a:sym typeface="+mn-ea"/>
              </a:rPr>
              <a:t>replaced with joy and gratitude.</a:t>
            </a:r>
            <a:r>
              <a:rPr lang="zh-CN" altLang="en-US" sz="2400">
                <a:latin typeface="Times New Roman" panose="02020603050405020304" charset="0"/>
                <a:cs typeface="Times New Roman" panose="02020603050405020304" charset="0"/>
                <a:sym typeface="+mn-ea"/>
              </a:rPr>
              <a:t> As she cut the cake and opened her presents, Sally realized that this was indeed a grand birthday party, just like the ones she used to have.</a:t>
            </a:r>
            <a:endParaRPr lang="zh-CN" altLang="en-US" sz="2400">
              <a:latin typeface="Times New Roman" panose="02020603050405020304" charset="0"/>
              <a:cs typeface="Times New Roman" panose="02020603050405020304" charset="0"/>
              <a:sym typeface="+mn-ea"/>
            </a:endParaRPr>
          </a:p>
        </p:txBody>
      </p:sp>
      <p:sp>
        <p:nvSpPr>
          <p:cNvPr id="4" name="文本框 3"/>
          <p:cNvSpPr txBox="1"/>
          <p:nvPr/>
        </p:nvSpPr>
        <p:spPr>
          <a:xfrm>
            <a:off x="5650865" y="1720850"/>
            <a:ext cx="6461125" cy="4892675"/>
          </a:xfrm>
          <a:prstGeom prst="rect">
            <a:avLst/>
          </a:prstGeom>
          <a:ln w="22225">
            <a:solidFill>
              <a:schemeClr val="accent2"/>
            </a:solidFill>
          </a:ln>
        </p:spPr>
        <p:txBody>
          <a:bodyPr wrap="square">
            <a:spAutoFit/>
          </a:bodyPr>
          <a:p>
            <a:pPr algn="just"/>
            <a:r>
              <a:rPr lang="en-US" altLang="zh-CN" sz="2400">
                <a:latin typeface="Times New Roman" panose="02020603050405020304" charset="0"/>
                <a:ea typeface="楷体" panose="02010609060101010101" charset="-122"/>
                <a:cs typeface="Times New Roman" panose="02020603050405020304" charset="0"/>
              </a:rPr>
              <a:t>Para2</a:t>
            </a:r>
            <a:r>
              <a:rPr lang="zh-CN" altLang="en-US" sz="2400">
                <a:latin typeface="Arial" panose="020B0604020202020204" pitchFamily="34" charset="0"/>
                <a:ea typeface="楷体" panose="02010609060101010101" charset="-122"/>
              </a:rPr>
              <a:t>写作技巧：</a:t>
            </a:r>
            <a:endParaRPr lang="zh-CN" altLang="en-US" sz="2400">
              <a:latin typeface="Arial" panose="020B0604020202020204" pitchFamily="34" charset="0"/>
              <a:ea typeface="楷体" panose="02010609060101010101" charset="-122"/>
            </a:endParaRPr>
          </a:p>
          <a:p>
            <a:pPr algn="just"/>
            <a:r>
              <a:rPr lang="en-US" altLang="zh-CN" sz="2400">
                <a:latin typeface="Arial" panose="020B0604020202020204" pitchFamily="34" charset="0"/>
                <a:ea typeface="楷体" panose="02010609060101010101" charset="-122"/>
              </a:rPr>
              <a:t>1. </a:t>
            </a:r>
            <a:r>
              <a:rPr lang="zh-CN" altLang="en-US" sz="2400">
                <a:latin typeface="Arial" panose="020B0604020202020204" pitchFamily="34" charset="0"/>
                <a:ea typeface="楷体" panose="02010609060101010101" charset="-122"/>
              </a:rPr>
              <a:t>无灵主语的使用：</a:t>
            </a:r>
            <a:r>
              <a:rPr lang="zh-CN" altLang="en-US" sz="2400">
                <a:latin typeface="Times New Roman" panose="02020603050405020304" charset="0"/>
                <a:cs typeface="Times New Roman" panose="02020603050405020304" charset="0"/>
                <a:sym typeface="+mn-ea"/>
              </a:rPr>
              <a:t>The cloud of confusion lifted from Sally's mind as</a:t>
            </a:r>
            <a:r>
              <a:rPr lang="en-US" altLang="zh-CN" sz="2400">
                <a:latin typeface="Times New Roman" panose="02020603050405020304" charset="0"/>
                <a:ea typeface="楷体" panose="02010609060101010101" charset="-122"/>
                <a:cs typeface="Times New Roman" panose="02020603050405020304" charset="0"/>
                <a:sym typeface="+mn-ea"/>
              </a:rPr>
              <a:t>...; </a:t>
            </a:r>
            <a:r>
              <a:rPr lang="zh-CN" altLang="en-US" sz="2400">
                <a:latin typeface="Times New Roman" panose="02020603050405020304" charset="0"/>
                <a:ea typeface="楷体" panose="02010609060101010101" charset="-122"/>
                <a:cs typeface="Times New Roman" panose="02020603050405020304" charset="0"/>
                <a:sym typeface="+mn-ea"/>
              </a:rPr>
              <a:t>a chorus of voice s broke the silence. </a:t>
            </a:r>
            <a:endParaRPr lang="en-US" altLang="zh-CN" sz="2400">
              <a:latin typeface="Times New Roman" panose="02020603050405020304" charset="0"/>
              <a:ea typeface="楷体" panose="02010609060101010101" charset="-122"/>
              <a:cs typeface="Times New Roman" panose="02020603050405020304" charset="0"/>
              <a:sym typeface="+mn-ea"/>
            </a:endParaRPr>
          </a:p>
          <a:p>
            <a:pPr algn="just"/>
            <a:r>
              <a:rPr lang="en-US" altLang="zh-CN" sz="2400">
                <a:latin typeface="Times New Roman" panose="02020603050405020304" charset="0"/>
                <a:ea typeface="楷体" panose="02010609060101010101" charset="-122"/>
                <a:cs typeface="Times New Roman" panose="02020603050405020304" charset="0"/>
                <a:sym typeface="+mn-ea"/>
              </a:rPr>
              <a:t>2. </a:t>
            </a:r>
            <a:r>
              <a:rPr lang="zh-CN" altLang="en-US" sz="2400">
                <a:latin typeface="Times New Roman" panose="02020603050405020304" charset="0"/>
                <a:ea typeface="楷体" panose="02010609060101010101" charset="-122"/>
                <a:cs typeface="Times New Roman" panose="02020603050405020304" charset="0"/>
                <a:sym typeface="+mn-ea"/>
              </a:rPr>
              <a:t>独立主格的使用：</a:t>
            </a:r>
            <a:r>
              <a:rPr lang="zh-CN" altLang="en-US" sz="2400">
                <a:latin typeface="Times New Roman" panose="02020603050405020304" charset="0"/>
                <a:cs typeface="Times New Roman" panose="02020603050405020304" charset="0"/>
                <a:sym typeface="+mn-ea"/>
              </a:rPr>
              <a:t>Jane said, her eyes twinkling with mischief.</a:t>
            </a:r>
            <a:endParaRPr lang="zh-CN" altLang="en-US" sz="2400">
              <a:latin typeface="Times New Roman" panose="02020603050405020304" charset="0"/>
              <a:cs typeface="Times New Roman" panose="02020603050405020304" charset="0"/>
              <a:sym typeface="+mn-ea"/>
            </a:endParaRPr>
          </a:p>
          <a:p>
            <a:pPr algn="just"/>
            <a:r>
              <a:rPr lang="en-US" altLang="zh-CN" sz="2400">
                <a:latin typeface="Times New Roman" panose="02020603050405020304" charset="0"/>
                <a:ea typeface="楷体" panose="02010609060101010101" charset="-122"/>
                <a:cs typeface="Times New Roman" panose="02020603050405020304" charset="0"/>
                <a:sym typeface="+mn-ea"/>
              </a:rPr>
              <a:t>3. </a:t>
            </a:r>
            <a:r>
              <a:rPr lang="zh-CN" altLang="en-US" sz="2400">
                <a:latin typeface="Times New Roman" panose="02020603050405020304" charset="0"/>
                <a:ea typeface="楷体" panose="02010609060101010101" charset="-122"/>
                <a:cs typeface="Times New Roman" panose="02020603050405020304" charset="0"/>
                <a:sym typeface="+mn-ea"/>
              </a:rPr>
              <a:t>定语从句、非谓语的使用：</a:t>
            </a:r>
            <a:r>
              <a:rPr lang="zh-CN" altLang="en-US" sz="2400">
                <a:latin typeface="Times New Roman" panose="02020603050405020304" charset="0"/>
                <a:cs typeface="Times New Roman" panose="02020603050405020304" charset="0"/>
                <a:sym typeface="+mn-ea"/>
              </a:rPr>
              <a:t>The sadness </a:t>
            </a:r>
            <a:r>
              <a:rPr lang="zh-CN" altLang="en-US" sz="2400">
                <a:highlight>
                  <a:srgbClr val="FFFF00"/>
                </a:highlight>
                <a:latin typeface="Times New Roman" panose="02020603050405020304" charset="0"/>
                <a:cs typeface="Times New Roman" panose="02020603050405020304" charset="0"/>
                <a:sym typeface="+mn-ea"/>
              </a:rPr>
              <a:t>that </a:t>
            </a:r>
            <a:r>
              <a:rPr lang="zh-CN" altLang="en-US" sz="2400">
                <a:latin typeface="Times New Roman" panose="02020603050405020304" charset="0"/>
                <a:cs typeface="Times New Roman" panose="02020603050405020304" charset="0"/>
                <a:sym typeface="+mn-ea"/>
              </a:rPr>
              <a:t>had been </a:t>
            </a:r>
            <a:r>
              <a:rPr lang="zh-CN" altLang="en-US" sz="2400">
                <a:solidFill>
                  <a:srgbClr val="FF0000"/>
                </a:solidFill>
                <a:latin typeface="Times New Roman" panose="02020603050405020304" charset="0"/>
                <a:cs typeface="Times New Roman" panose="02020603050405020304" charset="0"/>
                <a:sym typeface="+mn-ea"/>
              </a:rPr>
              <a:t>looming over</a:t>
            </a:r>
            <a:r>
              <a:rPr lang="zh-CN" altLang="en-US" sz="2400">
                <a:latin typeface="Times New Roman" panose="02020603050405020304" charset="0"/>
                <a:cs typeface="Times New Roman" panose="02020603050405020304" charset="0"/>
                <a:sym typeface="+mn-ea"/>
              </a:rPr>
              <a:t> her birthday disappeared, </a:t>
            </a:r>
            <a:r>
              <a:rPr lang="zh-CN" altLang="en-US" sz="2400">
                <a:highlight>
                  <a:srgbClr val="FFFF00"/>
                </a:highlight>
                <a:latin typeface="Times New Roman" panose="02020603050405020304" charset="0"/>
                <a:cs typeface="Times New Roman" panose="02020603050405020304" charset="0"/>
                <a:sym typeface="+mn-ea"/>
              </a:rPr>
              <a:t>replaced with joy and gratitude. </a:t>
            </a:r>
            <a:endParaRPr lang="zh-CN" altLang="en-US" sz="2400">
              <a:highlight>
                <a:srgbClr val="FFFF00"/>
              </a:highlight>
              <a:latin typeface="Times New Roman" panose="02020603050405020304" charset="0"/>
              <a:cs typeface="Times New Roman" panose="02020603050405020304" charset="0"/>
              <a:sym typeface="+mn-ea"/>
            </a:endParaRPr>
          </a:p>
          <a:p>
            <a:pPr algn="just"/>
            <a:r>
              <a:rPr lang="en-US" altLang="zh-CN" sz="2400">
                <a:latin typeface="Times New Roman" panose="02020603050405020304" charset="0"/>
                <a:ea typeface="楷体" panose="02010609060101010101" charset="-122"/>
                <a:cs typeface="Times New Roman" panose="02020603050405020304" charset="0"/>
                <a:sym typeface="+mn-ea"/>
              </a:rPr>
              <a:t>4. </a:t>
            </a:r>
            <a:r>
              <a:rPr lang="zh-CN" altLang="en-US" sz="2400">
                <a:latin typeface="Times New Roman" panose="02020603050405020304" charset="0"/>
                <a:ea typeface="楷体" panose="02010609060101010101" charset="-122"/>
                <a:cs typeface="Times New Roman" panose="02020603050405020304" charset="0"/>
                <a:sym typeface="+mn-ea"/>
              </a:rPr>
              <a:t>使用拟人修辞手法，增加了语言的灵动感和文章的活力。如：</a:t>
            </a:r>
            <a:r>
              <a:rPr lang="en-US" altLang="zh-CN" sz="2400">
                <a:latin typeface="Times New Roman" panose="02020603050405020304" charset="0"/>
                <a:ea typeface="楷体" panose="02010609060101010101" charset="-122"/>
                <a:cs typeface="Times New Roman" panose="02020603050405020304" charset="0"/>
                <a:sym typeface="+mn-ea"/>
              </a:rPr>
              <a:t>washed over, broke, flooded with, waited, broke into a radiant smile, lifted, looming over</a:t>
            </a:r>
            <a:endParaRPr lang="en-US" altLang="zh-CN" sz="2400">
              <a:latin typeface="Times New Roman" panose="02020603050405020304" charset="0"/>
              <a:ea typeface="楷体" panose="02010609060101010101" charset="-122"/>
              <a:cs typeface="Times New Roman" panose="02020603050405020304" charset="0"/>
              <a:sym typeface="+mn-ea"/>
            </a:endParaRPr>
          </a:p>
        </p:txBody>
      </p:sp>
      <p:sp>
        <p:nvSpPr>
          <p:cNvPr id="3" name="矩形 2"/>
          <p:cNvSpPr/>
          <p:nvPr>
            <p:custDataLst>
              <p:tags r:id="rId1"/>
            </p:custDataLst>
          </p:nvPr>
        </p:nvSpPr>
        <p:spPr>
          <a:xfrm>
            <a:off x="7902575" y="117475"/>
            <a:ext cx="2019300" cy="645160"/>
          </a:xfrm>
          <a:prstGeom prst="rect">
            <a:avLst/>
          </a:prstGeom>
          <a:noFill/>
          <a:ln>
            <a:noFill/>
          </a:ln>
        </p:spPr>
        <p:txBody>
          <a:bodyPr wrap="none" rtlCol="0" anchor="t">
            <a:spAutoFit/>
          </a:bodyPr>
          <a:p>
            <a:pPr algn="ctr"/>
            <a:r>
              <a:rPr lang="zh-CN" altLang="en-US" sz="3600" b="1">
                <a:ln w="15875"/>
                <a:solidFill>
                  <a:srgbClr val="FF0000"/>
                </a:solidFill>
                <a:effectLst/>
              </a:rPr>
              <a:t>范文点评</a:t>
            </a:r>
            <a:endParaRPr lang="zh-CN" altLang="en-US" sz="3600" b="1">
              <a:ln w="15875"/>
              <a:solidFill>
                <a:srgbClr val="FF0000"/>
              </a:solidFill>
              <a:effectLst/>
            </a:endParaRPr>
          </a:p>
        </p:txBody>
      </p:sp>
      <p:sp>
        <p:nvSpPr>
          <p:cNvPr id="5" name="文本框 4"/>
          <p:cNvSpPr txBox="1"/>
          <p:nvPr/>
        </p:nvSpPr>
        <p:spPr>
          <a:xfrm>
            <a:off x="5650865" y="762635"/>
            <a:ext cx="6406515" cy="829945"/>
          </a:xfrm>
          <a:prstGeom prst="rect">
            <a:avLst/>
          </a:prstGeom>
          <a:ln w="19050">
            <a:solidFill>
              <a:schemeClr val="accent2"/>
            </a:solidFill>
          </a:ln>
        </p:spPr>
        <p:txBody>
          <a:bodyPr wrap="square">
            <a:spAutoFit/>
          </a:bodyPr>
          <a:p>
            <a:pPr algn="l"/>
            <a:r>
              <a:rPr lang="zh-CN" altLang="en-US" sz="2400">
                <a:latin typeface="楷体" panose="02010609060101010101" charset="-122"/>
                <a:ea typeface="楷体" panose="02010609060101010101" charset="-122"/>
              </a:rPr>
              <a:t>段首与第一段结尾衔接自然，整篇文章在思维、语言与结构与所给文本吻合度高。</a:t>
            </a:r>
            <a:endParaRPr lang="zh-CN" altLang="en-US" sz="2400">
              <a:latin typeface="楷体" panose="02010609060101010101" charset="-122"/>
              <a:ea typeface="楷体" panose="02010609060101010101"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5939642"/>
            <a:ext cx="12192000" cy="918358"/>
          </a:xfrm>
          <a:prstGeom prst="rect">
            <a:avLst/>
          </a:prstGeom>
          <a:solidFill>
            <a:srgbClr val="272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0" y="5640902"/>
            <a:ext cx="3207657" cy="608446"/>
          </a:xfrm>
          <a:custGeom>
            <a:avLst/>
            <a:gdLst>
              <a:gd name="connsiteX0" fmla="*/ 0 w 3207657"/>
              <a:gd name="connsiteY0" fmla="*/ 0 h 759032"/>
              <a:gd name="connsiteX1" fmla="*/ 2828141 w 3207657"/>
              <a:gd name="connsiteY1" fmla="*/ 0 h 759032"/>
              <a:gd name="connsiteX2" fmla="*/ 3207657 w 3207657"/>
              <a:gd name="connsiteY2" fmla="*/ 379516 h 759032"/>
              <a:gd name="connsiteX3" fmla="*/ 2828141 w 3207657"/>
              <a:gd name="connsiteY3" fmla="*/ 759032 h 759032"/>
              <a:gd name="connsiteX4" fmla="*/ 0 w 3207657"/>
              <a:gd name="connsiteY4" fmla="*/ 759032 h 75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657" h="759032">
                <a:moveTo>
                  <a:pt x="0" y="0"/>
                </a:moveTo>
                <a:lnTo>
                  <a:pt x="2828141" y="0"/>
                </a:lnTo>
                <a:cubicBezTo>
                  <a:pt x="3037742" y="0"/>
                  <a:pt x="3207657" y="169915"/>
                  <a:pt x="3207657" y="379516"/>
                </a:cubicBezTo>
                <a:cubicBezTo>
                  <a:pt x="3207657" y="589117"/>
                  <a:pt x="3037742" y="759032"/>
                  <a:pt x="2828141" y="759032"/>
                </a:cubicBezTo>
                <a:lnTo>
                  <a:pt x="0" y="759032"/>
                </a:lnTo>
                <a:close/>
              </a:path>
            </a:pathLst>
          </a:custGeom>
          <a:solidFill>
            <a:srgbClr val="55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71805" y="1677035"/>
            <a:ext cx="10883900" cy="1322070"/>
          </a:xfrm>
          <a:prstGeom prst="rect">
            <a:avLst/>
          </a:prstGeom>
          <a:noFill/>
        </p:spPr>
        <p:txBody>
          <a:bodyPr wrap="square" rtlCol="0">
            <a:spAutoFit/>
          </a:bodyPr>
          <a:lstStyle/>
          <a:p>
            <a:pPr algn="ctr"/>
            <a:r>
              <a:rPr lang="en-US" altLang="zh-CN" sz="8000" b="1" spc="600" dirty="0">
                <a:solidFill>
                  <a:schemeClr val="accent2"/>
                </a:solidFill>
                <a:effectLst>
                  <a:innerShdw>
                    <a:schemeClr val="bg1">
                      <a:lumMod val="65000"/>
                    </a:schemeClr>
                  </a:innerShdw>
                </a:effectLst>
                <a:latin typeface="Times New Roman" panose="02020603050405020304" charset="0"/>
                <a:ea typeface="思源黑体 CN Bold" panose="020B0800000000000000" pitchFamily="34" charset="-122"/>
                <a:cs typeface="Times New Roman" panose="02020603050405020304" charset="0"/>
                <a:sym typeface="+mn-lt"/>
              </a:rPr>
              <a:t>Thank You</a:t>
            </a:r>
            <a:endParaRPr lang="en-US" altLang="zh-CN" sz="8000" b="1" spc="600" dirty="0">
              <a:solidFill>
                <a:schemeClr val="accent2"/>
              </a:solidFill>
              <a:effectLst>
                <a:innerShdw>
                  <a:schemeClr val="bg1">
                    <a:lumMod val="65000"/>
                  </a:schemeClr>
                </a:innerShdw>
              </a:effectLst>
              <a:latin typeface="Times New Roman" panose="02020603050405020304" charset="0"/>
              <a:ea typeface="思源黑体 CN Bold" panose="020B0800000000000000" pitchFamily="34" charset="-122"/>
              <a:cs typeface="Times New Roman" panose="02020603050405020304" charset="0"/>
              <a:sym typeface="+mn-lt"/>
            </a:endParaRPr>
          </a:p>
        </p:txBody>
      </p:sp>
      <p:sp>
        <p:nvSpPr>
          <p:cNvPr id="16" name="任意多边形: 形状 15"/>
          <p:cNvSpPr/>
          <p:nvPr/>
        </p:nvSpPr>
        <p:spPr>
          <a:xfrm flipH="1">
            <a:off x="8984342" y="5640902"/>
            <a:ext cx="3207657" cy="608446"/>
          </a:xfrm>
          <a:custGeom>
            <a:avLst/>
            <a:gdLst>
              <a:gd name="connsiteX0" fmla="*/ 0 w 3207657"/>
              <a:gd name="connsiteY0" fmla="*/ 0 h 759032"/>
              <a:gd name="connsiteX1" fmla="*/ 2828141 w 3207657"/>
              <a:gd name="connsiteY1" fmla="*/ 0 h 759032"/>
              <a:gd name="connsiteX2" fmla="*/ 3207657 w 3207657"/>
              <a:gd name="connsiteY2" fmla="*/ 379516 h 759032"/>
              <a:gd name="connsiteX3" fmla="*/ 2828141 w 3207657"/>
              <a:gd name="connsiteY3" fmla="*/ 759032 h 759032"/>
              <a:gd name="connsiteX4" fmla="*/ 0 w 3207657"/>
              <a:gd name="connsiteY4" fmla="*/ 759032 h 75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657" h="759032">
                <a:moveTo>
                  <a:pt x="0" y="0"/>
                </a:moveTo>
                <a:lnTo>
                  <a:pt x="2828141" y="0"/>
                </a:lnTo>
                <a:cubicBezTo>
                  <a:pt x="3037742" y="0"/>
                  <a:pt x="3207657" y="169915"/>
                  <a:pt x="3207657" y="379516"/>
                </a:cubicBezTo>
                <a:cubicBezTo>
                  <a:pt x="3207657" y="589117"/>
                  <a:pt x="3037742" y="759032"/>
                  <a:pt x="2828141" y="759032"/>
                </a:cubicBezTo>
                <a:lnTo>
                  <a:pt x="0" y="759032"/>
                </a:lnTo>
                <a:close/>
              </a:path>
            </a:pathLst>
          </a:custGeom>
          <a:solidFill>
            <a:srgbClr val="55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5939642"/>
            <a:ext cx="12192000" cy="918358"/>
          </a:xfrm>
          <a:prstGeom prst="rect">
            <a:avLst/>
          </a:prstGeom>
          <a:solidFill>
            <a:srgbClr val="272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93370" y="744309"/>
            <a:ext cx="11476990" cy="4201795"/>
            <a:chOff x="261619" y="93813"/>
            <a:chExt cx="11476990" cy="4201795"/>
          </a:xfrm>
        </p:grpSpPr>
        <p:sp>
          <p:nvSpPr>
            <p:cNvPr id="12" name="文本框 11"/>
            <p:cNvSpPr txBox="1"/>
            <p:nvPr/>
          </p:nvSpPr>
          <p:spPr>
            <a:xfrm>
              <a:off x="261619" y="93813"/>
              <a:ext cx="11476990" cy="2491740"/>
            </a:xfrm>
            <a:prstGeom prst="rect">
              <a:avLst/>
            </a:prstGeom>
            <a:noFill/>
          </p:spPr>
          <p:txBody>
            <a:bodyPr wrap="square" rtlCol="0">
              <a:spAutoFit/>
            </a:bodyPr>
            <a:lstStyle/>
            <a:p>
              <a:pPr algn="ctr"/>
              <a:r>
                <a:rPr lang="zh-CN" altLang="en-US" sz="48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浙江强基联盟</a:t>
              </a:r>
              <a:r>
                <a:rPr lang="en-US" altLang="zh-CN" sz="48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2023</a:t>
              </a:r>
              <a:r>
                <a:rPr lang="zh-CN" altLang="en-US" sz="48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学年高三</a:t>
              </a:r>
              <a:r>
                <a:rPr lang="en-US" altLang="zh-CN" sz="48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10</a:t>
              </a:r>
              <a:r>
                <a:rPr lang="zh-CN" altLang="en-US" sz="48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月联考</a:t>
              </a:r>
              <a:endParaRPr lang="zh-CN" altLang="en-US" sz="48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endParaRPr>
            </a:p>
            <a:p>
              <a:pPr algn="ctr"/>
              <a:endParaRPr lang="zh-CN" altLang="en-US"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endParaRPr>
            </a:p>
            <a:p>
              <a:pPr algn="ctr"/>
              <a:r>
                <a:rPr lang="zh-CN" altLang="en-US"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读</a:t>
              </a:r>
              <a:r>
                <a:rPr lang="en-US" altLang="zh-CN"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 </a:t>
              </a:r>
              <a:r>
                <a:rPr lang="zh-CN" altLang="en-US"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后</a:t>
              </a:r>
              <a:r>
                <a:rPr lang="en-US" altLang="zh-CN"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 </a:t>
              </a:r>
              <a:r>
                <a:rPr lang="zh-CN" altLang="en-US"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续</a:t>
              </a:r>
              <a:r>
                <a:rPr lang="en-US" altLang="zh-CN"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 </a:t>
              </a:r>
              <a:r>
                <a:rPr lang="zh-CN" altLang="en-US"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写</a:t>
              </a:r>
              <a:endParaRPr lang="zh-CN" altLang="en-US" sz="5400" b="1" spc="600" dirty="0">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endParaRPr>
            </a:p>
          </p:txBody>
        </p:sp>
        <p:sp>
          <p:nvSpPr>
            <p:cNvPr id="13" name="文本框 12"/>
            <p:cNvSpPr txBox="1"/>
            <p:nvPr/>
          </p:nvSpPr>
          <p:spPr>
            <a:xfrm>
              <a:off x="3463289" y="3712043"/>
              <a:ext cx="7193280" cy="583565"/>
            </a:xfrm>
            <a:prstGeom prst="rect">
              <a:avLst/>
            </a:prstGeom>
            <a:noFill/>
          </p:spPr>
          <p:txBody>
            <a:bodyPr wrap="square" rtlCol="0">
              <a:spAutoFit/>
            </a:bodyPr>
            <a:lstStyle/>
            <a:p>
              <a:pPr algn="dist"/>
              <a:r>
                <a:rPr lang="zh-CN" altLang="en-US" sz="3200" b="1" dirty="0">
                  <a:solidFill>
                    <a:srgbClr val="00B0F0"/>
                  </a:solidFill>
                  <a:latin typeface="Arial" panose="020B0604020202020204" pitchFamily="34" charset="0"/>
                  <a:cs typeface="Arial" panose="020B0604020202020204" pitchFamily="34" charset="0"/>
                  <a:sym typeface="+mn-lt"/>
                </a:rPr>
                <a:t>浙江省衢州第一中学</a:t>
              </a:r>
              <a:r>
                <a:rPr lang="en-US" altLang="zh-CN" sz="3200" b="1" dirty="0">
                  <a:solidFill>
                    <a:srgbClr val="00B0F0"/>
                  </a:solidFill>
                  <a:latin typeface="Arial" panose="020B0604020202020204" pitchFamily="34" charset="0"/>
                  <a:cs typeface="Arial" panose="020B0604020202020204" pitchFamily="34" charset="0"/>
                  <a:sym typeface="+mn-lt"/>
                </a:rPr>
                <a:t> </a:t>
              </a:r>
              <a:r>
                <a:rPr lang="zh-CN" altLang="en-US" sz="3200" b="1" dirty="0">
                  <a:solidFill>
                    <a:srgbClr val="00B0F0"/>
                  </a:solidFill>
                  <a:latin typeface="Arial" panose="020B0604020202020204" pitchFamily="34" charset="0"/>
                  <a:cs typeface="Arial" panose="020B0604020202020204" pitchFamily="34" charset="0"/>
                  <a:sym typeface="+mn-lt"/>
                </a:rPr>
                <a:t>徐荣仙</a:t>
              </a:r>
              <a:endParaRPr lang="zh-CN" altLang="en-US" sz="3200" b="1" dirty="0">
                <a:solidFill>
                  <a:srgbClr val="00B0F0"/>
                </a:solidFill>
                <a:latin typeface="Arial" panose="020B0604020202020204" pitchFamily="34" charset="0"/>
                <a:cs typeface="Arial" panose="020B0604020202020204" pitchFamily="34" charset="0"/>
                <a:sym typeface="+mn-lt"/>
              </a:endParaRPr>
            </a:p>
          </p:txBody>
        </p:sp>
      </p:grpSp>
      <p:sp>
        <p:nvSpPr>
          <p:cNvPr id="9" name="任意多边形: 形状 8"/>
          <p:cNvSpPr/>
          <p:nvPr/>
        </p:nvSpPr>
        <p:spPr>
          <a:xfrm>
            <a:off x="0" y="5640902"/>
            <a:ext cx="3207657" cy="608446"/>
          </a:xfrm>
          <a:custGeom>
            <a:avLst/>
            <a:gdLst>
              <a:gd name="connsiteX0" fmla="*/ 0 w 3207657"/>
              <a:gd name="connsiteY0" fmla="*/ 0 h 759032"/>
              <a:gd name="connsiteX1" fmla="*/ 2828141 w 3207657"/>
              <a:gd name="connsiteY1" fmla="*/ 0 h 759032"/>
              <a:gd name="connsiteX2" fmla="*/ 3207657 w 3207657"/>
              <a:gd name="connsiteY2" fmla="*/ 379516 h 759032"/>
              <a:gd name="connsiteX3" fmla="*/ 2828141 w 3207657"/>
              <a:gd name="connsiteY3" fmla="*/ 759032 h 759032"/>
              <a:gd name="connsiteX4" fmla="*/ 0 w 3207657"/>
              <a:gd name="connsiteY4" fmla="*/ 759032 h 75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657" h="759032">
                <a:moveTo>
                  <a:pt x="0" y="0"/>
                </a:moveTo>
                <a:lnTo>
                  <a:pt x="2828141" y="0"/>
                </a:lnTo>
                <a:cubicBezTo>
                  <a:pt x="3037742" y="0"/>
                  <a:pt x="3207657" y="169915"/>
                  <a:pt x="3207657" y="379516"/>
                </a:cubicBezTo>
                <a:cubicBezTo>
                  <a:pt x="3207657" y="589117"/>
                  <a:pt x="3037742" y="759032"/>
                  <a:pt x="2828141" y="759032"/>
                </a:cubicBezTo>
                <a:lnTo>
                  <a:pt x="0" y="759032"/>
                </a:lnTo>
                <a:close/>
              </a:path>
            </a:pathLst>
          </a:custGeom>
          <a:solidFill>
            <a:srgbClr val="55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flipH="1">
            <a:off x="8984343" y="5640902"/>
            <a:ext cx="3207657" cy="608446"/>
          </a:xfrm>
          <a:custGeom>
            <a:avLst/>
            <a:gdLst>
              <a:gd name="connsiteX0" fmla="*/ 0 w 3207657"/>
              <a:gd name="connsiteY0" fmla="*/ 0 h 759032"/>
              <a:gd name="connsiteX1" fmla="*/ 2828141 w 3207657"/>
              <a:gd name="connsiteY1" fmla="*/ 0 h 759032"/>
              <a:gd name="connsiteX2" fmla="*/ 3207657 w 3207657"/>
              <a:gd name="connsiteY2" fmla="*/ 379516 h 759032"/>
              <a:gd name="connsiteX3" fmla="*/ 2828141 w 3207657"/>
              <a:gd name="connsiteY3" fmla="*/ 759032 h 759032"/>
              <a:gd name="connsiteX4" fmla="*/ 0 w 3207657"/>
              <a:gd name="connsiteY4" fmla="*/ 759032 h 75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657" h="759032">
                <a:moveTo>
                  <a:pt x="0" y="0"/>
                </a:moveTo>
                <a:lnTo>
                  <a:pt x="2828141" y="0"/>
                </a:lnTo>
                <a:cubicBezTo>
                  <a:pt x="3037742" y="0"/>
                  <a:pt x="3207657" y="169915"/>
                  <a:pt x="3207657" y="379516"/>
                </a:cubicBezTo>
                <a:cubicBezTo>
                  <a:pt x="3207657" y="589117"/>
                  <a:pt x="3037742" y="759032"/>
                  <a:pt x="2828141" y="759032"/>
                </a:cubicBezTo>
                <a:lnTo>
                  <a:pt x="0" y="759032"/>
                </a:lnTo>
                <a:close/>
              </a:path>
            </a:pathLst>
          </a:custGeom>
          <a:solidFill>
            <a:srgbClr val="55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4345940" cy="6858000"/>
          </a:xfrm>
          <a:prstGeom prst="rect">
            <a:avLst/>
          </a:prstGeom>
          <a:solidFill>
            <a:srgbClr val="272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1"/>
          <p:cNvPicPr>
            <a:picLocks noChangeAspect="1"/>
          </p:cNvPicPr>
          <p:nvPr/>
        </p:nvPicPr>
        <p:blipFill>
          <a:blip r:embed="rId1"/>
          <a:stretch>
            <a:fillRect/>
          </a:stretch>
        </p:blipFill>
        <p:spPr>
          <a:xfrm>
            <a:off x="-10795" y="3898900"/>
            <a:ext cx="4418965" cy="2945765"/>
          </a:xfrm>
          <a:prstGeom prst="rect">
            <a:avLst/>
          </a:prstGeom>
        </p:spPr>
      </p:pic>
      <p:sp>
        <p:nvSpPr>
          <p:cNvPr id="30" name="矩形 29"/>
          <p:cNvSpPr/>
          <p:nvPr/>
        </p:nvSpPr>
        <p:spPr>
          <a:xfrm>
            <a:off x="-10795" y="551815"/>
            <a:ext cx="4494530" cy="2584450"/>
          </a:xfrm>
          <a:prstGeom prst="rect">
            <a:avLst/>
          </a:prstGeom>
          <a:noFill/>
          <a:ln>
            <a:noFill/>
          </a:ln>
        </p:spPr>
        <p:txBody>
          <a:bodyPr wrap="square" rtlCol="0" anchor="t">
            <a:spAutoFit/>
          </a:bodyPr>
          <a:p>
            <a:pPr algn="ctr"/>
            <a:r>
              <a:rPr lang="en-US" altLang="zh-CN" sz="5400" b="1">
                <a:ln w="12700" cmpd="sng">
                  <a:solidFill>
                    <a:schemeClr val="accent4"/>
                  </a:solidFill>
                  <a:prstDash val="solid"/>
                </a:ln>
                <a:solidFill>
                  <a:schemeClr val="bg1"/>
                </a:solidFill>
                <a:effectLst/>
                <a:latin typeface="Times New Roman" panose="02020603050405020304" charset="0"/>
                <a:cs typeface="Times New Roman" panose="02020603050405020304" charset="0"/>
              </a:rPr>
              <a:t>An Unexpected Party</a:t>
            </a:r>
            <a:endParaRPr lang="en-US" altLang="zh-CN" sz="5400" b="1">
              <a:ln w="12700" cmpd="sng">
                <a:solidFill>
                  <a:schemeClr val="accent4"/>
                </a:solidFill>
                <a:prstDash val="solid"/>
              </a:ln>
              <a:solidFill>
                <a:schemeClr val="bg1"/>
              </a:solidFill>
              <a:effectLst/>
              <a:latin typeface="Times New Roman" panose="02020603050405020304" charset="0"/>
              <a:cs typeface="Times New Roman" panose="02020603050405020304" charset="0"/>
            </a:endParaRPr>
          </a:p>
        </p:txBody>
      </p:sp>
      <p:sp>
        <p:nvSpPr>
          <p:cNvPr id="32" name="文本框 31"/>
          <p:cNvSpPr txBox="1"/>
          <p:nvPr/>
        </p:nvSpPr>
        <p:spPr>
          <a:xfrm>
            <a:off x="4483735" y="937895"/>
            <a:ext cx="7615555" cy="5507990"/>
          </a:xfrm>
          <a:prstGeom prst="rect">
            <a:avLst/>
          </a:prstGeom>
          <a:ln w="34925">
            <a:solidFill>
              <a:schemeClr val="accent2"/>
            </a:solidFill>
          </a:ln>
        </p:spPr>
        <p:txBody>
          <a:bodyPr wrap="square">
            <a:spAutoFit/>
          </a:bodyPr>
          <a:p>
            <a:pPr algn="l"/>
            <a:r>
              <a:rPr lang="en-US" altLang="zh-CN" sz="3200">
                <a:latin typeface="Times New Roman" panose="02020603050405020304" charset="0"/>
                <a:ea typeface="微软雅黑" panose="020B0503020204020204" pitchFamily="34" charset="-122"/>
                <a:cs typeface="Times New Roman" panose="02020603050405020304" charset="0"/>
              </a:rPr>
              <a:t>Q: How do you usually celebrate your birthday?</a:t>
            </a:r>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r>
              <a:rPr lang="en-US" altLang="zh-CN" sz="3200">
                <a:latin typeface="Times New Roman" panose="02020603050405020304" charset="0"/>
                <a:ea typeface="微软雅黑" panose="020B0503020204020204" pitchFamily="34" charset="-122"/>
                <a:cs typeface="Times New Roman" panose="02020603050405020304" charset="0"/>
              </a:rPr>
              <a:t>Q: Who do you usually celebrate your birthday with?</a:t>
            </a:r>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r>
              <a:rPr lang="en-US" altLang="zh-CN" sz="3200">
                <a:latin typeface="Times New Roman" panose="02020603050405020304" charset="0"/>
                <a:ea typeface="微软雅黑" panose="020B0503020204020204" pitchFamily="34" charset="-122"/>
                <a:cs typeface="Times New Roman" panose="02020603050405020304" charset="0"/>
              </a:rPr>
              <a:t>Q: What do you usually receive on your birthday?</a:t>
            </a:r>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r>
              <a:rPr lang="en-US" altLang="zh-CN" sz="3200">
                <a:latin typeface="Times New Roman" panose="02020603050405020304" charset="0"/>
                <a:ea typeface="微软雅黑" panose="020B0503020204020204" pitchFamily="34" charset="-122"/>
                <a:cs typeface="Times New Roman" panose="02020603050405020304" charset="0"/>
              </a:rPr>
              <a:t>Q: What kind of birthday celebration is your favourite</a:t>
            </a:r>
            <a:r>
              <a:rPr lang="zh-CN" altLang="en-US" sz="3200">
                <a:latin typeface="Times New Roman" panose="02020603050405020304" charset="0"/>
                <a:ea typeface="微软雅黑" panose="020B0503020204020204" pitchFamily="34" charset="-122"/>
                <a:cs typeface="Times New Roman" panose="02020603050405020304" charset="0"/>
              </a:rPr>
              <a:t>？</a:t>
            </a:r>
            <a:endParaRPr lang="zh-CN" altLang="en-US" sz="3200">
              <a:latin typeface="Times New Roman" panose="02020603050405020304" charset="0"/>
              <a:ea typeface="微软雅黑" panose="020B0503020204020204" pitchFamily="34" charset="-122"/>
              <a:cs typeface="Times New Roman" panose="02020603050405020304" charset="0"/>
            </a:endParaRPr>
          </a:p>
        </p:txBody>
      </p:sp>
      <p:sp>
        <p:nvSpPr>
          <p:cNvPr id="36" name="矩形 35"/>
          <p:cNvSpPr/>
          <p:nvPr/>
        </p:nvSpPr>
        <p:spPr>
          <a:xfrm>
            <a:off x="4407853" y="0"/>
            <a:ext cx="2164715" cy="829945"/>
          </a:xfrm>
          <a:prstGeom prst="rect">
            <a:avLst/>
          </a:prstGeom>
          <a:noFill/>
          <a:ln>
            <a:noFill/>
          </a:ln>
        </p:spPr>
        <p:txBody>
          <a:bodyPr wrap="none" rtlCol="0" anchor="t">
            <a:spAutoFit/>
            <a:scene3d>
              <a:camera prst="orthographicFront"/>
              <a:lightRig rig="threePt" dir="t"/>
            </a:scene3d>
          </a:bodyPr>
          <a:p>
            <a:pPr algn="ctr"/>
            <a:r>
              <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rPr>
              <a:t>Lead in</a:t>
            </a:r>
            <a:endPar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0"/>
            <a:ext cx="11823700" cy="6805930"/>
          </a:xfrm>
          <a:prstGeom prst="rect">
            <a:avLst/>
          </a:prstGeom>
          <a:noFill/>
        </p:spPr>
        <p:txBody>
          <a:bodyPr wrap="square" rtlCol="0" anchor="t">
            <a:spAutoFit/>
          </a:bodyPr>
          <a:p>
            <a:pPr indent="0" algn="just" fontAlgn="auto">
              <a:lnSpc>
                <a:spcPts val="3080"/>
              </a:lnSpc>
            </a:pPr>
            <a:r>
              <a:rPr lang="zh-CN" altLang="en-US" sz="2400">
                <a:latin typeface="Times New Roman" panose="02020603050405020304" charset="0"/>
                <a:cs typeface="Times New Roman" panose="02020603050405020304" charset="0"/>
              </a:rPr>
              <a:t>　　Sally's birthday was approaching, and the excitement that usually filled her heart was now replacedwith disappointment and stress. Turning eleven was a big deal, and she had always celebrated it with a grand party surrounded by her friends. However, this year was different. The burden of excessive homework and her parents' struggling business weighed heavily on her, forcing Sally to make the difficult decision of not having a birthday party, even though it was an event she enjoyed dearly every year.</a:t>
            </a:r>
            <a:endParaRPr lang="zh-CN" altLang="en-US" sz="2400">
              <a:latin typeface="Times New Roman" panose="02020603050405020304" charset="0"/>
              <a:cs typeface="Times New Roman" panose="02020603050405020304" charset="0"/>
            </a:endParaRPr>
          </a:p>
          <a:p>
            <a:pPr indent="0" algn="just" fontAlgn="auto">
              <a:lnSpc>
                <a:spcPts val="3080"/>
              </a:lnSpc>
            </a:pPr>
            <a:r>
              <a:rPr lang="zh-CN" altLang="en-US" sz="2400">
                <a:latin typeface="Times New Roman" panose="02020603050405020304" charset="0"/>
                <a:cs typeface="Times New Roman" panose="02020603050405020304" charset="0"/>
              </a:rPr>
              <a:t>　　One day, during break, her best friend, Jane, with a curious look in her eyes, approached.“Are yougoing to have a birthday party this year?”Jane asked, sensing Sally's sadness.</a:t>
            </a:r>
            <a:endParaRPr lang="zh-CN" altLang="en-US" sz="2400">
              <a:latin typeface="Times New Roman" panose="02020603050405020304" charset="0"/>
              <a:cs typeface="Times New Roman" panose="02020603050405020304" charset="0"/>
            </a:endParaRPr>
          </a:p>
          <a:p>
            <a:pPr indent="0" algn="just" fontAlgn="auto">
              <a:lnSpc>
                <a:spcPts val="3080"/>
              </a:lnSpc>
            </a:pPr>
            <a:r>
              <a:rPr lang="zh-CN" altLang="en-US" sz="2400">
                <a:latin typeface="Times New Roman" panose="02020603050405020304" charset="0"/>
                <a:cs typeface="Times New Roman" panose="02020603050405020304" charset="0"/>
              </a:rPr>
              <a:t>　　“No,”Sally sighed and replied sadly,“There's just too much going on and my parents are going throughfinancial difficulties.”</a:t>
            </a:r>
            <a:endParaRPr lang="zh-CN" altLang="en-US" sz="2400">
              <a:latin typeface="Times New Roman" panose="02020603050405020304" charset="0"/>
              <a:cs typeface="Times New Roman" panose="02020603050405020304" charset="0"/>
            </a:endParaRPr>
          </a:p>
          <a:p>
            <a:pPr indent="0" algn="just" fontAlgn="auto">
              <a:lnSpc>
                <a:spcPts val="3080"/>
              </a:lnSpc>
            </a:pPr>
            <a:r>
              <a:rPr lang="zh-CN" altLang="en-US" sz="2400">
                <a:latin typeface="Times New Roman" panose="02020603050405020304" charset="0"/>
                <a:cs typeface="Times New Roman" panose="02020603050405020304" charset="0"/>
              </a:rPr>
              <a:t>　　She smiled weakly, trying to conceal her immense disappointment and stress, but Jane saw throughher pretence(假装) easily. Jane nodded thoughtfully and did not say anything. After the break, Sally saw her talking to one of their classmates, Sarah, secretively. Curious, Sally went over to them, but as soon as Jane saw her, she quickly walked away. Sally was startled by Jane's strange actions and turned towards Sarah.</a:t>
            </a:r>
            <a:endParaRPr lang="zh-CN" altLang="en-US" sz="2400">
              <a:latin typeface="Times New Roman" panose="02020603050405020304" charset="0"/>
              <a:cs typeface="Times New Roman" panose="02020603050405020304" charset="0"/>
            </a:endParaRPr>
          </a:p>
          <a:p>
            <a:pPr indent="0" algn="just" fontAlgn="auto">
              <a:lnSpc>
                <a:spcPts val="3080"/>
              </a:lnSpc>
            </a:pPr>
            <a:r>
              <a:rPr lang="zh-CN" altLang="en-US" sz="2400">
                <a:latin typeface="Times New Roman" panose="02020603050405020304" charset="0"/>
                <a:cs typeface="Times New Roman" panose="02020603050405020304" charset="0"/>
              </a:rPr>
              <a:t>“What did she say?”Sally asked.</a:t>
            </a:r>
            <a:endParaRPr lang="zh-CN" altLang="en-US" sz="2400">
              <a:latin typeface="Times New Roman" panose="02020603050405020304" charset="0"/>
              <a:cs typeface="Times New Roman" panose="02020603050405020304"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0665" y="421005"/>
            <a:ext cx="11597005" cy="4041140"/>
          </a:xfrm>
          <a:prstGeom prst="rect">
            <a:avLst/>
          </a:prstGeom>
          <a:noFill/>
        </p:spPr>
        <p:txBody>
          <a:bodyPr wrap="square" rtlCol="0" anchor="t">
            <a:spAutoFit/>
          </a:bodyPr>
          <a:p>
            <a:pPr indent="0" algn="just" fontAlgn="auto">
              <a:lnSpc>
                <a:spcPts val="3080"/>
              </a:lnSpc>
            </a:pPr>
            <a:r>
              <a:rPr lang="zh-CN" altLang="en-US" sz="2400">
                <a:latin typeface="Times New Roman" panose="02020603050405020304" charset="0"/>
                <a:cs typeface="Times New Roman" panose="02020603050405020304" charset="0"/>
                <a:sym typeface="+mn-ea"/>
              </a:rPr>
              <a:t>　However, Sarah simply shrugged and walked away with Jane, leaving Sally standing there, feeling leftout and anxious.</a:t>
            </a:r>
            <a:endParaRPr lang="zh-CN" altLang="en-US" sz="2400">
              <a:latin typeface="Times New Roman" panose="02020603050405020304" charset="0"/>
              <a:cs typeface="Times New Roman" panose="02020603050405020304" charset="0"/>
            </a:endParaRPr>
          </a:p>
          <a:p>
            <a:pPr indent="0" algn="just" fontAlgn="auto">
              <a:lnSpc>
                <a:spcPts val="3080"/>
              </a:lnSpc>
            </a:pPr>
            <a:r>
              <a:rPr lang="zh-CN" altLang="en-US" sz="2400">
                <a:latin typeface="Times New Roman" panose="02020603050405020304" charset="0"/>
                <a:cs typeface="Times New Roman" panose="02020603050405020304" charset="0"/>
                <a:sym typeface="+mn-ea"/>
              </a:rPr>
              <a:t>What is happening? Sally wondered anxiously. Are they keeping something from me?</a:t>
            </a:r>
            <a:endParaRPr lang="zh-CN" altLang="en-US" sz="2400">
              <a:latin typeface="Times New Roman" panose="02020603050405020304" charset="0"/>
              <a:cs typeface="Times New Roman" panose="02020603050405020304" charset="0"/>
            </a:endParaRPr>
          </a:p>
          <a:p>
            <a:pPr indent="0" algn="just" fontAlgn="auto">
              <a:lnSpc>
                <a:spcPts val="3080"/>
              </a:lnSpc>
            </a:pPr>
            <a:r>
              <a:rPr lang="zh-CN" altLang="en-US" sz="2400">
                <a:latin typeface="Times New Roman" panose="02020603050405020304" charset="0"/>
                <a:cs typeface="Times New Roman" panose="02020603050405020304" charset="0"/>
                <a:sym typeface="+mn-ea"/>
              </a:rPr>
              <a:t>　　As Sally’s birthday drew nearer, Jane was often found chatting softly with her other classmates.Whenever Sally went over to them, they would just walk away or tell her that they were talking about a secret which Sally was not allowed to know. Jane has never kept secrets from me before, Sally thought. Her heart fell. Even her friends were distancing themselves from her! She swung between confusion and sadness</a:t>
            </a:r>
            <a:r>
              <a:rPr lang="en-US" altLang="zh-CN" sz="2400">
                <a:latin typeface="Times New Roman" panose="02020603050405020304" charset="0"/>
                <a:cs typeface="Times New Roman" panose="02020603050405020304" charset="0"/>
                <a:sym typeface="+mn-ea"/>
              </a:rPr>
              <a:t> with each passing moment, desperately trying to figure out what was happening. Why were her friends distancing themselves from her? And what were they hiding?</a:t>
            </a:r>
            <a:endParaRPr lang="en-US" altLang="zh-CN" sz="2400">
              <a:latin typeface="Times New Roman" panose="02020603050405020304" charset="0"/>
              <a:cs typeface="Times New Roman" panose="02020603050405020304" charset="0"/>
              <a:sym typeface="+mn-ea"/>
            </a:endParaRPr>
          </a:p>
        </p:txBody>
      </p:sp>
      <p:sp>
        <p:nvSpPr>
          <p:cNvPr id="3" name="文本框 2"/>
          <p:cNvSpPr txBox="1"/>
          <p:nvPr/>
        </p:nvSpPr>
        <p:spPr>
          <a:xfrm>
            <a:off x="240665" y="4695825"/>
            <a:ext cx="11597640" cy="1198880"/>
          </a:xfrm>
          <a:prstGeom prst="rect">
            <a:avLst/>
          </a:prstGeom>
          <a:ln w="28575">
            <a:solidFill>
              <a:schemeClr val="accent2"/>
            </a:solidFill>
          </a:ln>
        </p:spPr>
        <p:txBody>
          <a:bodyPr wrap="square">
            <a:spAutoFit/>
          </a:bodyPr>
          <a:p>
            <a:pPr algn="l"/>
            <a:r>
              <a:rPr lang="en-US" altLang="zh-CN" sz="2400">
                <a:latin typeface="Times New Roman" panose="02020603050405020304" charset="0"/>
                <a:ea typeface="微软雅黑" panose="020B0503020204020204" pitchFamily="34" charset="-122"/>
                <a:cs typeface="Times New Roman" panose="02020603050405020304" charset="0"/>
              </a:rPr>
              <a:t>On the day of Sally’s birthday, she went to school and found her classroom in total darkness.</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l"/>
            <a:endParaRPr lang="en-US" altLang="zh-CN" sz="2400">
              <a:latin typeface="Times New Roman" panose="02020603050405020304" charset="0"/>
              <a:ea typeface="微软雅黑" panose="020B0503020204020204" pitchFamily="34" charset="-122"/>
              <a:cs typeface="Times New Roman" panose="02020603050405020304" charset="0"/>
            </a:endParaRPr>
          </a:p>
          <a:p>
            <a:pPr algn="l"/>
            <a:r>
              <a:rPr lang="en-US" altLang="zh-CN" sz="2400">
                <a:latin typeface="Times New Roman" panose="02020603050405020304" charset="0"/>
                <a:ea typeface="微软雅黑" panose="020B0503020204020204" pitchFamily="34" charset="-122"/>
                <a:cs typeface="Times New Roman" panose="02020603050405020304" charset="0"/>
              </a:rPr>
              <a:t>Tears sprang from Sally’s eyes and her face broke into a radiant smile.</a:t>
            </a:r>
            <a:endParaRPr lang="en-US" altLang="zh-CN" sz="2400">
              <a:latin typeface="Times New Roman" panose="02020603050405020304" charset="0"/>
              <a:ea typeface="微软雅黑" panose="020B0503020204020204" pitchFamily="34" charset="-122"/>
              <a:cs typeface="Times New Roman" panose="02020603050405020304"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矩形 35"/>
          <p:cNvSpPr/>
          <p:nvPr>
            <p:custDataLst>
              <p:tags r:id="rId1"/>
            </p:custDataLst>
          </p:nvPr>
        </p:nvSpPr>
        <p:spPr>
          <a:xfrm>
            <a:off x="3086736" y="179070"/>
            <a:ext cx="5521960" cy="829945"/>
          </a:xfrm>
          <a:prstGeom prst="rect">
            <a:avLst/>
          </a:prstGeom>
          <a:noFill/>
          <a:ln>
            <a:noFill/>
          </a:ln>
        </p:spPr>
        <p:txBody>
          <a:bodyPr wrap="none" rtlCol="0" anchor="t">
            <a:spAutoFit/>
            <a:scene3d>
              <a:camera prst="orthographicFront"/>
              <a:lightRig rig="threePt" dir="t"/>
            </a:scene3d>
          </a:bodyPr>
          <a:p>
            <a:pPr algn="ctr"/>
            <a:r>
              <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rPr>
              <a:t>Read for vocabulary</a:t>
            </a:r>
            <a:endPar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sp>
        <p:nvSpPr>
          <p:cNvPr id="2" name="文本框 1"/>
          <p:cNvSpPr txBox="1"/>
          <p:nvPr/>
        </p:nvSpPr>
        <p:spPr>
          <a:xfrm>
            <a:off x="211455" y="1131570"/>
            <a:ext cx="5570220" cy="5015865"/>
          </a:xfrm>
          <a:prstGeom prst="rect">
            <a:avLst/>
          </a:prstGeom>
          <a:ln w="31750">
            <a:solidFill>
              <a:schemeClr val="accent6"/>
            </a:solidFill>
          </a:ln>
        </p:spPr>
        <p:txBody>
          <a:bodyPr wrap="square">
            <a:spAutoFit/>
          </a:bodyPr>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with Sally’s birthday approaching</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the excitement was replaced with disappointment and stress</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mingled with</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a big deal</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be surrounded by</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struggling business</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go through financial difficulties</a:t>
            </a:r>
            <a:endParaRPr lang="en-US" altLang="zh-CN" sz="320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nvSpPr>
        <p:spPr>
          <a:xfrm>
            <a:off x="6169025" y="1131570"/>
            <a:ext cx="5533390" cy="4399915"/>
          </a:xfrm>
          <a:prstGeom prst="rect">
            <a:avLst/>
          </a:prstGeom>
          <a:ln w="31750">
            <a:solidFill>
              <a:schemeClr val="accent6"/>
            </a:solidFill>
          </a:ln>
        </p:spPr>
        <p:txBody>
          <a:bodyPr wrap="square">
            <a:spAutoFit/>
          </a:bodyPr>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sym typeface="+mn-ea"/>
              </a:rPr>
              <a:t>随着</a:t>
            </a:r>
            <a:r>
              <a:rPr lang="en-US" altLang="zh-CN" sz="2800">
                <a:latin typeface="楷体" panose="02010609060101010101" charset="-122"/>
                <a:ea typeface="楷体" panose="02010609060101010101" charset="-122"/>
                <a:cs typeface="楷体" panose="02010609060101010101" charset="-122"/>
                <a:sym typeface="+mn-ea"/>
              </a:rPr>
              <a:t>Sally</a:t>
            </a:r>
            <a:r>
              <a:rPr lang="zh-CN" altLang="en-US" sz="2800">
                <a:latin typeface="楷体" panose="02010609060101010101" charset="-122"/>
                <a:ea typeface="楷体" panose="02010609060101010101" charset="-122"/>
                <a:cs typeface="楷体" panose="02010609060101010101" charset="-122"/>
                <a:sym typeface="+mn-ea"/>
              </a:rPr>
              <a:t>生日的临近</a:t>
            </a:r>
            <a:endParaRPr lang="zh-CN" altLang="en-US" sz="2800">
              <a:latin typeface="楷体" panose="02010609060101010101" charset="-122"/>
              <a:ea typeface="楷体" panose="02010609060101010101" charset="-122"/>
              <a:cs typeface="楷体" panose="02010609060101010101" charset="-122"/>
              <a:sym typeface="+mn-ea"/>
            </a:endParaRPr>
          </a:p>
          <a:p>
            <a:pPr indent="0" algn="l">
              <a:buFont typeface="Wingdings" panose="05000000000000000000" charset="0"/>
              <a:buNone/>
            </a:pPr>
            <a:endParaRPr lang="en-US" altLang="zh-CN" sz="2800">
              <a:latin typeface="楷体" panose="02010609060101010101" charset="-122"/>
              <a:ea typeface="楷体" panose="02010609060101010101" charset="-122"/>
              <a:cs typeface="楷体" panose="02010609060101010101" charset="-122"/>
              <a:sym typeface="+mn-ea"/>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sym typeface="+mn-ea"/>
              </a:rPr>
              <a:t>激动变成了失望与压力</a:t>
            </a:r>
            <a:endParaRPr lang="zh-CN" altLang="en-US" sz="2800">
              <a:latin typeface="楷体" panose="02010609060101010101" charset="-122"/>
              <a:ea typeface="楷体" panose="02010609060101010101" charset="-122"/>
              <a:cs typeface="楷体" panose="02010609060101010101" charset="-122"/>
              <a:sym typeface="+mn-ea"/>
            </a:endParaRPr>
          </a:p>
          <a:p>
            <a:pPr indent="0" algn="l">
              <a:buFont typeface="Wingdings" panose="05000000000000000000" charset="0"/>
              <a:buNone/>
            </a:pPr>
            <a:endParaRPr lang="zh-CN" altLang="en-US" sz="2800">
              <a:latin typeface="楷体" panose="02010609060101010101" charset="-122"/>
              <a:ea typeface="楷体" panose="02010609060101010101" charset="-122"/>
              <a:cs typeface="楷体" panose="02010609060101010101" charset="-122"/>
              <a:sym typeface="+mn-ea"/>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sym typeface="+mn-ea"/>
              </a:rPr>
              <a:t>混杂着</a:t>
            </a:r>
            <a:endParaRPr lang="zh-CN" altLang="en-US" sz="2800">
              <a:latin typeface="楷体" panose="02010609060101010101" charset="-122"/>
              <a:ea typeface="楷体" panose="02010609060101010101" charset="-122"/>
              <a:cs typeface="楷体" panose="02010609060101010101" charset="-122"/>
              <a:sym typeface="+mn-ea"/>
            </a:endParaRPr>
          </a:p>
          <a:p>
            <a:pPr indent="0" algn="l">
              <a:buFont typeface="Wingdings" panose="05000000000000000000" charset="0"/>
              <a:buNone/>
            </a:pPr>
            <a:endParaRPr lang="en-US" altLang="zh-CN" sz="28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sym typeface="+mn-ea"/>
              </a:rPr>
              <a:t>一件重要的事情</a:t>
            </a:r>
            <a:endParaRPr lang="zh-CN" altLang="en-US" sz="2800">
              <a:latin typeface="楷体" panose="02010609060101010101" charset="-122"/>
              <a:ea typeface="楷体" panose="02010609060101010101" charset="-122"/>
              <a:cs typeface="楷体" panose="02010609060101010101" charset="-122"/>
              <a:sym typeface="+mn-ea"/>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rPr>
              <a:t>被</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包围着</a:t>
            </a:r>
            <a:endParaRPr lang="zh-CN" altLang="en-US" sz="28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rPr>
              <a:t>生意很难</a:t>
            </a:r>
            <a:endParaRPr lang="zh-CN" altLang="en-US" sz="28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Ø"/>
            </a:pP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经历金融困难</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10515" y="942975"/>
            <a:ext cx="5570220" cy="4523105"/>
          </a:xfrm>
          <a:prstGeom prst="rect">
            <a:avLst/>
          </a:prstGeom>
          <a:ln w="31750">
            <a:solidFill>
              <a:schemeClr val="accent6"/>
            </a:solidFill>
          </a:ln>
        </p:spPr>
        <p:txBody>
          <a:bodyPr wrap="square">
            <a:spAutoFit/>
          </a:bodyPr>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sym typeface="+mn-ea"/>
              </a:rPr>
              <a:t>conceal her immense disappointment and stress</a:t>
            </a:r>
            <a:endParaRPr lang="en-US" altLang="zh-CN" sz="3200">
              <a:latin typeface="Times New Roman" panose="02020603050405020304" charset="0"/>
              <a:ea typeface="微软雅黑" panose="020B0503020204020204" pitchFamily="34" charset="-122"/>
              <a:cs typeface="Times New Roman" panose="02020603050405020304" charset="0"/>
              <a:sym typeface="+mn-ea"/>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sym typeface="+mn-ea"/>
              </a:rPr>
              <a:t>shrug one’s shoulders</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sym typeface="+mn-ea"/>
              </a:rPr>
              <a:t>feel left out</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sym typeface="+mn-ea"/>
              </a:rPr>
              <a:t>chat softly with</a:t>
            </a:r>
            <a:endParaRPr lang="en-US" altLang="zh-CN" sz="3200">
              <a:latin typeface="Times New Roman" panose="02020603050405020304" charset="0"/>
              <a:ea typeface="微软雅黑" panose="020B0503020204020204" pitchFamily="34" charset="-122"/>
              <a:cs typeface="Times New Roman" panose="02020603050405020304" charset="0"/>
              <a:sym typeface="+mn-ea"/>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keep...from...</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Her heart fell/sank.</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 in total darkness</a:t>
            </a:r>
            <a:endParaRPr lang="en-US" altLang="zh-CN" sz="3200">
              <a:latin typeface="Times New Roman" panose="02020603050405020304" charset="0"/>
              <a:ea typeface="微软雅黑" panose="020B0503020204020204" pitchFamily="34" charset="-122"/>
              <a:cs typeface="Times New Roman" panose="02020603050405020304" charset="0"/>
            </a:endParaRPr>
          </a:p>
          <a:p>
            <a:pPr marL="285750" indent="-285750" algn="l">
              <a:buFont typeface="Wingdings" panose="05000000000000000000" charset="0"/>
              <a:buChar char="Ø"/>
            </a:pPr>
            <a:r>
              <a:rPr lang="en-US" altLang="zh-CN" sz="3200">
                <a:latin typeface="Times New Roman" panose="02020603050405020304" charset="0"/>
                <a:ea typeface="微软雅黑" panose="020B0503020204020204" pitchFamily="34" charset="-122"/>
                <a:cs typeface="Times New Roman" panose="02020603050405020304" charset="0"/>
              </a:rPr>
              <a:t>break into a radiant smile</a:t>
            </a:r>
            <a:endParaRPr lang="en-US" altLang="zh-CN" sz="3200">
              <a:latin typeface="Times New Roman" panose="02020603050405020304" charset="0"/>
              <a:ea typeface="微软雅黑" panose="020B0503020204020204" pitchFamily="34" charset="-122"/>
              <a:cs typeface="Times New Roman" panose="02020603050405020304" charset="0"/>
            </a:endParaRPr>
          </a:p>
        </p:txBody>
      </p:sp>
      <p:sp>
        <p:nvSpPr>
          <p:cNvPr id="36" name="矩形 35"/>
          <p:cNvSpPr/>
          <p:nvPr>
            <p:custDataLst>
              <p:tags r:id="rId2"/>
            </p:custDataLst>
          </p:nvPr>
        </p:nvSpPr>
        <p:spPr>
          <a:xfrm>
            <a:off x="3086736" y="179070"/>
            <a:ext cx="5521960" cy="829945"/>
          </a:xfrm>
          <a:prstGeom prst="rect">
            <a:avLst/>
          </a:prstGeom>
          <a:noFill/>
          <a:ln>
            <a:noFill/>
          </a:ln>
        </p:spPr>
        <p:txBody>
          <a:bodyPr wrap="none" rtlCol="0" anchor="t">
            <a:spAutoFit/>
            <a:scene3d>
              <a:camera prst="orthographicFront"/>
              <a:lightRig rig="threePt" dir="t"/>
            </a:scene3d>
          </a:bodyPr>
          <a:p>
            <a:pPr algn="ctr"/>
            <a:r>
              <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rPr>
              <a:t>Read for vocabulary</a:t>
            </a:r>
            <a:endPar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sp>
        <p:nvSpPr>
          <p:cNvPr id="2" name="文本框 1"/>
          <p:cNvSpPr txBox="1"/>
          <p:nvPr>
            <p:custDataLst>
              <p:tags r:id="rId3"/>
            </p:custDataLst>
          </p:nvPr>
        </p:nvSpPr>
        <p:spPr>
          <a:xfrm>
            <a:off x="6169025" y="1131570"/>
            <a:ext cx="5533390" cy="4399915"/>
          </a:xfrm>
          <a:prstGeom prst="rect">
            <a:avLst/>
          </a:prstGeom>
          <a:ln w="31750">
            <a:solidFill>
              <a:schemeClr val="accent6"/>
            </a:solidFill>
          </a:ln>
        </p:spPr>
        <p:txBody>
          <a:bodyPr wrap="square">
            <a:spAutoFit/>
          </a:bodyPr>
          <a:p>
            <a:pPr marL="285750" indent="-285750" algn="l">
              <a:buFont typeface="Wingdings" panose="05000000000000000000" charset="0"/>
              <a:buChar char="Ø"/>
            </a:pPr>
            <a:r>
              <a:rPr sz="2800">
                <a:latin typeface="楷体" panose="02010609060101010101" charset="-122"/>
                <a:ea typeface="楷体" panose="02010609060101010101" charset="-122"/>
                <a:cs typeface="楷体" panose="02010609060101010101" charset="-122"/>
                <a:sym typeface="+mn-ea"/>
              </a:rPr>
              <a:t>隐藏她巨大的失望和压力</a:t>
            </a:r>
            <a:endParaRPr sz="2800">
              <a:latin typeface="楷体" panose="02010609060101010101" charset="-122"/>
              <a:ea typeface="楷体" panose="02010609060101010101" charset="-122"/>
              <a:cs typeface="楷体" panose="02010609060101010101" charset="-122"/>
              <a:sym typeface="+mn-ea"/>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sym typeface="+mn-ea"/>
              </a:rPr>
              <a:t>耸肩</a:t>
            </a:r>
            <a:endParaRPr lang="zh-CN" altLang="en-US" sz="2800">
              <a:latin typeface="楷体" panose="02010609060101010101" charset="-122"/>
              <a:ea typeface="楷体" panose="02010609060101010101" charset="-122"/>
              <a:cs typeface="楷体" panose="02010609060101010101" charset="-122"/>
              <a:sym typeface="+mn-ea"/>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sym typeface="+mn-ea"/>
              </a:rPr>
              <a:t>感觉被冷落</a:t>
            </a:r>
            <a:endParaRPr lang="zh-CN" altLang="en-US" sz="2800">
              <a:latin typeface="楷体" panose="02010609060101010101" charset="-122"/>
              <a:ea typeface="楷体" panose="02010609060101010101" charset="-122"/>
              <a:cs typeface="楷体" panose="02010609060101010101" charset="-122"/>
              <a:sym typeface="+mn-ea"/>
            </a:endParaRPr>
          </a:p>
          <a:p>
            <a:pPr indent="0" algn="l">
              <a:buFont typeface="Wingdings" panose="05000000000000000000" charset="0"/>
              <a:buNone/>
            </a:pPr>
            <a:endParaRPr lang="en-US" altLang="zh-CN" sz="28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sym typeface="+mn-ea"/>
              </a:rPr>
              <a:t>悄悄地交流</a:t>
            </a:r>
            <a:endParaRPr lang="zh-CN" altLang="en-US" sz="2800">
              <a:latin typeface="楷体" panose="02010609060101010101" charset="-122"/>
              <a:ea typeface="楷体" panose="02010609060101010101" charset="-122"/>
              <a:cs typeface="楷体" panose="02010609060101010101" charset="-122"/>
              <a:sym typeface="+mn-ea"/>
            </a:endParaRPr>
          </a:p>
          <a:p>
            <a:pPr marL="285750" indent="-285750" algn="l">
              <a:buFont typeface="Wingdings" panose="05000000000000000000" charset="0"/>
              <a:buChar char="Ø"/>
            </a:pPr>
            <a:r>
              <a:rPr lang="zh-CN" sz="2800">
                <a:latin typeface="楷体" panose="02010609060101010101" charset="-122"/>
                <a:ea typeface="楷体" panose="02010609060101010101" charset="-122"/>
                <a:cs typeface="楷体" panose="02010609060101010101" charset="-122"/>
              </a:rPr>
              <a:t>远离</a:t>
            </a:r>
            <a:r>
              <a:rPr lang="en-US" altLang="zh-CN" sz="2800">
                <a:latin typeface="楷体" panose="02010609060101010101" charset="-122"/>
                <a:ea typeface="楷体" panose="02010609060101010101" charset="-122"/>
                <a:cs typeface="楷体" panose="02010609060101010101" charset="-122"/>
              </a:rPr>
              <a:t>.......</a:t>
            </a:r>
            <a:endParaRPr lang="zh-CN" altLang="en-US" sz="28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rPr>
              <a:t>心凉了</a:t>
            </a:r>
            <a:endParaRPr lang="zh-CN" altLang="en-US" sz="28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Ø"/>
            </a:pP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漆黑</a:t>
            </a:r>
            <a:endParaRPr lang="zh-CN" altLang="en-US" sz="2800">
              <a:latin typeface="楷体" panose="02010609060101010101" charset="-122"/>
              <a:ea typeface="楷体" panose="02010609060101010101" charset="-122"/>
              <a:cs typeface="楷体" panose="02010609060101010101" charset="-122"/>
            </a:endParaRPr>
          </a:p>
          <a:p>
            <a:pPr indent="0" algn="l">
              <a:buFont typeface="Wingdings" panose="05000000000000000000" charset="0"/>
              <a:buNone/>
            </a:pPr>
            <a:endParaRPr lang="zh-CN" altLang="en-US" sz="2800">
              <a:latin typeface="楷体" panose="02010609060101010101" charset="-122"/>
              <a:ea typeface="楷体" panose="02010609060101010101" charset="-122"/>
              <a:cs typeface="楷体" panose="02010609060101010101" charset="-122"/>
            </a:endParaRPr>
          </a:p>
          <a:p>
            <a:pPr marL="285750" indent="-285750" algn="l">
              <a:buFont typeface="Wingdings" panose="05000000000000000000" charset="0"/>
              <a:buChar char="Ø"/>
            </a:pPr>
            <a:r>
              <a:rPr lang="zh-CN" altLang="en-US" sz="2800">
                <a:latin typeface="楷体" panose="02010609060101010101" charset="-122"/>
                <a:ea typeface="楷体" panose="02010609060101010101" charset="-122"/>
                <a:cs typeface="楷体" panose="02010609060101010101" charset="-122"/>
              </a:rPr>
              <a:t>露出灿烂的笑容</a:t>
            </a:r>
            <a:endParaRPr lang="zh-CN" altLang="en-US" sz="2800">
              <a:latin typeface="楷体" panose="02010609060101010101" charset="-122"/>
              <a:ea typeface="楷体" panose="02010609060101010101" charset="-122"/>
              <a:cs typeface="楷体" panose="02010609060101010101" charset="-122"/>
            </a:endParaRPr>
          </a:p>
        </p:txBody>
      </p:sp>
      <p:pic>
        <p:nvPicPr>
          <p:cNvPr id="5124" name="图片 11" descr="水印"/>
          <p:cNvPicPr>
            <a:picLocks noChangeAspect="1"/>
          </p:cNvPicPr>
          <p:nvPr/>
        </p:nvPicPr>
        <p:blipFill>
          <a:blip r:embed="rId4"/>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down)">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down)">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down)">
                                      <p:cBhvr>
                                        <p:cTn id="57" dur="500"/>
                                        <p:tgtEl>
                                          <p:spTgt spid="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wipe(down)">
                                      <p:cBhvr>
                                        <p:cTn id="62" dur="500"/>
                                        <p:tgtEl>
                                          <p:spTgt spid="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Effect transition="in" filter="wipe(down)">
                                      <p:cBhvr>
                                        <p:cTn id="67" dur="500"/>
                                        <p:tgtEl>
                                          <p:spTgt spid="2">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xEl>
                                              <p:pRg st="6" end="6"/>
                                            </p:txEl>
                                          </p:spTgt>
                                        </p:tgtEl>
                                        <p:attrNameLst>
                                          <p:attrName>style.visibility</p:attrName>
                                        </p:attrNameLst>
                                      </p:cBhvr>
                                      <p:to>
                                        <p:strVal val="visible"/>
                                      </p:to>
                                    </p:set>
                                    <p:anim calcmode="lin" valueType="num">
                                      <p:cBhvr additive="base">
                                        <p:cTn id="7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
                                            <p:txEl>
                                              <p:pRg st="7" end="7"/>
                                            </p:txEl>
                                          </p:spTgt>
                                        </p:tgtEl>
                                        <p:attrNameLst>
                                          <p:attrName>style.visibility</p:attrName>
                                        </p:attrNameLst>
                                      </p:cBhvr>
                                      <p:to>
                                        <p:strVal val="visible"/>
                                      </p:to>
                                    </p:set>
                                    <p:anim calcmode="lin" valueType="num">
                                      <p:cBhvr additive="base">
                                        <p:cTn id="7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
                                            <p:txEl>
                                              <p:pRg st="9" end="9"/>
                                            </p:txEl>
                                          </p:spTgt>
                                        </p:tgtEl>
                                        <p:attrNameLst>
                                          <p:attrName>style.visibility</p:attrName>
                                        </p:attrNameLst>
                                      </p:cBhvr>
                                      <p:to>
                                        <p:strVal val="visible"/>
                                      </p:to>
                                    </p:set>
                                    <p:anim calcmode="lin" valueType="num">
                                      <p:cBhvr additive="base">
                                        <p:cTn id="8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5040982" y="3079970"/>
            <a:ext cx="1958908" cy="1958908"/>
          </a:xfrm>
          <a:prstGeom prst="ellipse">
            <a:avLst/>
          </a:prstGeom>
          <a:solidFill>
            <a:srgbClr val="55943A"/>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defRPr/>
            </a:pPr>
            <a:endParaRPr lang="zh-CN" altLang="en-US" sz="4400" dirty="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6" name="椭圆 5"/>
          <p:cNvSpPr/>
          <p:nvPr/>
        </p:nvSpPr>
        <p:spPr>
          <a:xfrm>
            <a:off x="5164204" y="3203192"/>
            <a:ext cx="1712470" cy="1712469"/>
          </a:xfrm>
          <a:prstGeom prst="ellipse">
            <a:avLst/>
          </a:prstGeom>
          <a:solidFill>
            <a:schemeClr val="bg1"/>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defRPr/>
            </a:pPr>
            <a:endParaRPr lang="zh-CN" altLang="en-US" sz="4400" dirty="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grpSp>
        <p:nvGrpSpPr>
          <p:cNvPr id="7" name="组合 6"/>
          <p:cNvGrpSpPr/>
          <p:nvPr/>
        </p:nvGrpSpPr>
        <p:grpSpPr>
          <a:xfrm>
            <a:off x="2413635" y="3719195"/>
            <a:ext cx="2145665" cy="1021715"/>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rgbClr val="55943A"/>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grpSp>
      <p:grpSp>
        <p:nvGrpSpPr>
          <p:cNvPr id="10" name="组合 9"/>
          <p:cNvGrpSpPr/>
          <p:nvPr/>
        </p:nvGrpSpPr>
        <p:grpSpPr>
          <a:xfrm>
            <a:off x="7512050" y="3719195"/>
            <a:ext cx="2375535" cy="870585"/>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rgbClr val="55943A"/>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grpSp>
      <p:grpSp>
        <p:nvGrpSpPr>
          <p:cNvPr id="13" name="组合 12"/>
          <p:cNvGrpSpPr/>
          <p:nvPr/>
        </p:nvGrpSpPr>
        <p:grpSpPr>
          <a:xfrm>
            <a:off x="5164455" y="1367790"/>
            <a:ext cx="1830705" cy="1067435"/>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rgbClr val="55943A"/>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grpSp>
      <p:sp>
        <p:nvSpPr>
          <p:cNvPr id="16" name="饼形 18"/>
          <p:cNvSpPr/>
          <p:nvPr/>
        </p:nvSpPr>
        <p:spPr>
          <a:xfrm>
            <a:off x="4127895" y="2274122"/>
            <a:ext cx="1404131" cy="1401517"/>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17" name="饼形 18"/>
          <p:cNvSpPr/>
          <p:nvPr/>
        </p:nvSpPr>
        <p:spPr>
          <a:xfrm flipH="1">
            <a:off x="6503288" y="2274122"/>
            <a:ext cx="1404131" cy="1401517"/>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27" name="圆角矩形 26"/>
          <p:cNvSpPr/>
          <p:nvPr/>
        </p:nvSpPr>
        <p:spPr>
          <a:xfrm>
            <a:off x="5919099" y="3398349"/>
            <a:ext cx="202675" cy="353287"/>
          </a:xfrm>
          <a:prstGeom prst="roundRect">
            <a:avLst>
              <a:gd name="adj" fmla="val 50000"/>
            </a:avLst>
          </a:prstGeom>
          <a:solidFill>
            <a:srgbClr val="55943A"/>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28" name="Freeform 40"/>
          <p:cNvSpPr/>
          <p:nvPr/>
        </p:nvSpPr>
        <p:spPr bwMode="auto">
          <a:xfrm>
            <a:off x="5856028" y="2117823"/>
            <a:ext cx="328817" cy="297715"/>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rgbClr val="55943A"/>
          </a:solidFill>
          <a:ln>
            <a:noFill/>
          </a:ln>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grpSp>
        <p:nvGrpSpPr>
          <p:cNvPr id="29" name="组合 28"/>
          <p:cNvGrpSpPr/>
          <p:nvPr/>
        </p:nvGrpSpPr>
        <p:grpSpPr>
          <a:xfrm>
            <a:off x="3977096" y="4003859"/>
            <a:ext cx="294011" cy="291789"/>
            <a:chOff x="7078908" y="5461438"/>
            <a:chExt cx="430461" cy="427208"/>
          </a:xfrm>
          <a:solidFill>
            <a:srgbClr val="55943A"/>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grpSp>
      <p:grpSp>
        <p:nvGrpSpPr>
          <p:cNvPr id="32" name="组合 31"/>
          <p:cNvGrpSpPr/>
          <p:nvPr/>
        </p:nvGrpSpPr>
        <p:grpSpPr>
          <a:xfrm>
            <a:off x="7778616" y="3969331"/>
            <a:ext cx="337705" cy="322153"/>
            <a:chOff x="8145843" y="5425657"/>
            <a:chExt cx="494435" cy="471664"/>
          </a:xfrm>
          <a:solidFill>
            <a:srgbClr val="55943A"/>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lnSpc>
                  <a:spcPct val="130000"/>
                </a:lnSpc>
                <a:spcBef>
                  <a:spcPct val="0"/>
                </a:spcBef>
                <a:spcAft>
                  <a:spcPct val="0"/>
                </a:spcAft>
              </a:pPr>
              <a:endParaRPr lang="zh-CN" altLang="en-US" sz="2400">
                <a:latin typeface="思源黑体 CN Normal" panose="020B0400000000000000" pitchFamily="34" charset="-122"/>
                <a:ea typeface="思源黑体 CN Normal" panose="020B0400000000000000" pitchFamily="34" charset="-122"/>
                <a:cs typeface="+mn-ea"/>
                <a:sym typeface="+mn-lt"/>
              </a:endParaRPr>
            </a:p>
          </p:txBody>
        </p:sp>
      </p:grpSp>
      <p:sp>
        <p:nvSpPr>
          <p:cNvPr id="2" name="矩形 1"/>
          <p:cNvSpPr/>
          <p:nvPr>
            <p:custDataLst>
              <p:tags r:id="rId1"/>
            </p:custDataLst>
          </p:nvPr>
        </p:nvSpPr>
        <p:spPr>
          <a:xfrm>
            <a:off x="3522663" y="179070"/>
            <a:ext cx="4650105" cy="829945"/>
          </a:xfrm>
          <a:prstGeom prst="rect">
            <a:avLst/>
          </a:prstGeom>
          <a:noFill/>
          <a:ln>
            <a:noFill/>
          </a:ln>
        </p:spPr>
        <p:txBody>
          <a:bodyPr wrap="none" rtlCol="0" anchor="t">
            <a:spAutoFit/>
            <a:scene3d>
              <a:camera prst="orthographicFront"/>
              <a:lightRig rig="threePt" dir="t"/>
            </a:scene3d>
          </a:bodyPr>
          <a:p>
            <a:pPr algn="ctr"/>
            <a:r>
              <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rPr>
              <a:t>Read for 5W+1H</a:t>
            </a:r>
            <a:endPar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grpSp>
        <p:nvGrpSpPr>
          <p:cNvPr id="3" name="组合 2"/>
          <p:cNvGrpSpPr/>
          <p:nvPr/>
        </p:nvGrpSpPr>
        <p:grpSpPr>
          <a:xfrm>
            <a:off x="6995160" y="2350770"/>
            <a:ext cx="2157730" cy="870585"/>
            <a:chOff x="3237545" y="4561747"/>
            <a:chExt cx="1146960" cy="1146960"/>
          </a:xfrm>
        </p:grpSpPr>
        <p:sp>
          <p:nvSpPr>
            <p:cNvPr id="4" name="圆角矩形 3"/>
            <p:cNvSpPr/>
            <p:nvPr>
              <p:custDataLst>
                <p:tags r:id="rId2"/>
              </p:custDataLst>
            </p:nvPr>
          </p:nvSpPr>
          <p:spPr>
            <a:xfrm>
              <a:off x="3237545" y="4561747"/>
              <a:ext cx="1146960" cy="1146960"/>
            </a:xfrm>
            <a:prstGeom prst="roundRect">
              <a:avLst>
                <a:gd name="adj" fmla="val 50000"/>
              </a:avLst>
            </a:prstGeom>
            <a:solidFill>
              <a:srgbClr val="55943A"/>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46" name="圆角矩形 45"/>
            <p:cNvSpPr/>
            <p:nvPr>
              <p:custDataLst>
                <p:tags r:id="rId3"/>
              </p:custDataLst>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grpSp>
      <p:grpSp>
        <p:nvGrpSpPr>
          <p:cNvPr id="47" name="组合 46"/>
          <p:cNvGrpSpPr/>
          <p:nvPr/>
        </p:nvGrpSpPr>
        <p:grpSpPr>
          <a:xfrm>
            <a:off x="2780030" y="2437130"/>
            <a:ext cx="2266950" cy="923290"/>
            <a:chOff x="3237545" y="4561747"/>
            <a:chExt cx="1146960" cy="1146960"/>
          </a:xfrm>
        </p:grpSpPr>
        <p:sp>
          <p:nvSpPr>
            <p:cNvPr id="48" name="圆角矩形 47"/>
            <p:cNvSpPr/>
            <p:nvPr>
              <p:custDataLst>
                <p:tags r:id="rId4"/>
              </p:custDataLst>
            </p:nvPr>
          </p:nvSpPr>
          <p:spPr>
            <a:xfrm>
              <a:off x="3237545" y="4561747"/>
              <a:ext cx="1146960" cy="1146960"/>
            </a:xfrm>
            <a:prstGeom prst="roundRect">
              <a:avLst>
                <a:gd name="adj" fmla="val 50000"/>
              </a:avLst>
            </a:prstGeom>
            <a:solidFill>
              <a:srgbClr val="55943A"/>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sp>
          <p:nvSpPr>
            <p:cNvPr id="49" name="圆角矩形 48"/>
            <p:cNvSpPr/>
            <p:nvPr>
              <p:custDataLst>
                <p:tags r:id="rId5"/>
              </p:custDataLst>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30000"/>
                </a:lnSpc>
                <a:spcBef>
                  <a:spcPct val="0"/>
                </a:spcBef>
                <a:spcAft>
                  <a:spcPct val="0"/>
                </a:spcAft>
              </a:pPr>
              <a:endParaRPr lang="zh-CN" altLang="en-US" sz="2400">
                <a:solidFill>
                  <a:schemeClr val="tx1"/>
                </a:solidFill>
                <a:latin typeface="思源黑体 CN Normal" panose="020B0400000000000000" pitchFamily="34" charset="-122"/>
                <a:ea typeface="思源黑体 CN Normal" panose="020B0400000000000000" pitchFamily="34" charset="-122"/>
                <a:cs typeface="+mn-ea"/>
                <a:sym typeface="+mn-lt"/>
              </a:endParaRPr>
            </a:p>
          </p:txBody>
        </p:sp>
      </p:grpSp>
      <p:sp>
        <p:nvSpPr>
          <p:cNvPr id="50" name="矩形 49"/>
          <p:cNvSpPr/>
          <p:nvPr/>
        </p:nvSpPr>
        <p:spPr>
          <a:xfrm>
            <a:off x="2946400" y="3858895"/>
            <a:ext cx="1122680" cy="645160"/>
          </a:xfrm>
          <a:prstGeom prst="rect">
            <a:avLst/>
          </a:prstGeom>
          <a:solidFill>
            <a:schemeClr val="bg1"/>
          </a:solid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3600" b="1">
                <a:solidFill>
                  <a:srgbClr val="FF0000"/>
                </a:solidFill>
                <a:effectLst/>
                <a:latin typeface="Times New Roman" panose="02020603050405020304" charset="0"/>
                <a:cs typeface="Times New Roman" panose="02020603050405020304" charset="0"/>
              </a:rPr>
              <a:t>Who</a:t>
            </a:r>
            <a:endParaRPr lang="en-US" altLang="zh-CN" sz="3600" b="1">
              <a:solidFill>
                <a:srgbClr val="FF0000"/>
              </a:solidFill>
              <a:effectLst/>
              <a:latin typeface="Times New Roman" panose="02020603050405020304" charset="0"/>
              <a:cs typeface="Times New Roman" panose="02020603050405020304" charset="0"/>
            </a:endParaRPr>
          </a:p>
        </p:txBody>
      </p:sp>
      <p:sp>
        <p:nvSpPr>
          <p:cNvPr id="51" name="矩形 50"/>
          <p:cNvSpPr/>
          <p:nvPr>
            <p:custDataLst>
              <p:tags r:id="rId6"/>
            </p:custDataLst>
          </p:nvPr>
        </p:nvSpPr>
        <p:spPr>
          <a:xfrm>
            <a:off x="7352665" y="2434590"/>
            <a:ext cx="1494790" cy="645160"/>
          </a:xfrm>
          <a:prstGeom prst="rect">
            <a:avLst/>
          </a:prstGeom>
          <a:solidFill>
            <a:schemeClr val="bg1"/>
          </a:solid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3600" b="1">
                <a:solidFill>
                  <a:srgbClr val="FF0000"/>
                </a:solidFill>
                <a:effectLst/>
                <a:latin typeface="Times New Roman" panose="02020603050405020304" charset="0"/>
                <a:cs typeface="Times New Roman" panose="02020603050405020304" charset="0"/>
              </a:rPr>
              <a:t>Where</a:t>
            </a:r>
            <a:endParaRPr lang="en-US" altLang="zh-CN" sz="3600" b="1">
              <a:solidFill>
                <a:srgbClr val="FF0000"/>
              </a:solidFill>
              <a:effectLst/>
              <a:latin typeface="Times New Roman" panose="02020603050405020304" charset="0"/>
              <a:cs typeface="Times New Roman" panose="02020603050405020304" charset="0"/>
            </a:endParaRPr>
          </a:p>
        </p:txBody>
      </p:sp>
      <p:sp>
        <p:nvSpPr>
          <p:cNvPr id="52" name="矩形 51"/>
          <p:cNvSpPr/>
          <p:nvPr>
            <p:custDataLst>
              <p:tags r:id="rId7"/>
            </p:custDataLst>
          </p:nvPr>
        </p:nvSpPr>
        <p:spPr>
          <a:xfrm>
            <a:off x="5582285" y="1628775"/>
            <a:ext cx="1122680" cy="645160"/>
          </a:xfrm>
          <a:prstGeom prst="rect">
            <a:avLst/>
          </a:prstGeom>
          <a:solidFill>
            <a:schemeClr val="bg1"/>
          </a:solid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3600" b="1">
                <a:solidFill>
                  <a:srgbClr val="FF0000"/>
                </a:solidFill>
                <a:effectLst/>
                <a:latin typeface="Times New Roman" panose="02020603050405020304" charset="0"/>
                <a:cs typeface="Times New Roman" panose="02020603050405020304" charset="0"/>
              </a:rPr>
              <a:t>Why</a:t>
            </a:r>
            <a:endParaRPr lang="en-US" altLang="zh-CN" sz="3600" b="1">
              <a:solidFill>
                <a:srgbClr val="FF0000"/>
              </a:solidFill>
              <a:effectLst/>
              <a:latin typeface="Times New Roman" panose="02020603050405020304" charset="0"/>
              <a:cs typeface="Times New Roman" panose="02020603050405020304" charset="0"/>
            </a:endParaRPr>
          </a:p>
        </p:txBody>
      </p:sp>
      <p:sp>
        <p:nvSpPr>
          <p:cNvPr id="54" name="矩形 53"/>
          <p:cNvSpPr/>
          <p:nvPr>
            <p:custDataLst>
              <p:tags r:id="rId8"/>
            </p:custDataLst>
          </p:nvPr>
        </p:nvSpPr>
        <p:spPr>
          <a:xfrm>
            <a:off x="3213100" y="2576195"/>
            <a:ext cx="1351280" cy="645160"/>
          </a:xfrm>
          <a:prstGeom prst="rect">
            <a:avLst/>
          </a:prstGeom>
          <a:solidFill>
            <a:schemeClr val="bg1"/>
          </a:solid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3600" b="1">
                <a:solidFill>
                  <a:srgbClr val="FF0000"/>
                </a:solidFill>
                <a:effectLst/>
                <a:latin typeface="Times New Roman" panose="02020603050405020304" charset="0"/>
                <a:cs typeface="Times New Roman" panose="02020603050405020304" charset="0"/>
              </a:rPr>
              <a:t>When</a:t>
            </a:r>
            <a:endParaRPr lang="en-US" altLang="zh-CN" sz="3600" b="1">
              <a:solidFill>
                <a:srgbClr val="FF0000"/>
              </a:solidFill>
              <a:effectLst/>
              <a:latin typeface="Times New Roman" panose="02020603050405020304" charset="0"/>
              <a:cs typeface="Times New Roman" panose="02020603050405020304" charset="0"/>
            </a:endParaRPr>
          </a:p>
        </p:txBody>
      </p:sp>
      <p:sp>
        <p:nvSpPr>
          <p:cNvPr id="55" name="矩形 54"/>
          <p:cNvSpPr/>
          <p:nvPr>
            <p:custDataLst>
              <p:tags r:id="rId9"/>
            </p:custDataLst>
          </p:nvPr>
        </p:nvSpPr>
        <p:spPr>
          <a:xfrm>
            <a:off x="8031480" y="3820160"/>
            <a:ext cx="1275080" cy="645160"/>
          </a:xfrm>
          <a:prstGeom prst="rect">
            <a:avLst/>
          </a:prstGeom>
          <a:solidFill>
            <a:schemeClr val="bg1"/>
          </a:solid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3600" b="1">
                <a:solidFill>
                  <a:srgbClr val="FF0000"/>
                </a:solidFill>
                <a:effectLst/>
                <a:latin typeface="Times New Roman" panose="02020603050405020304" charset="0"/>
                <a:cs typeface="Times New Roman" panose="02020603050405020304" charset="0"/>
              </a:rPr>
              <a:t>What</a:t>
            </a:r>
            <a:endParaRPr lang="en-US" altLang="zh-CN" sz="3600" b="1">
              <a:solidFill>
                <a:srgbClr val="FF0000"/>
              </a:solidFill>
              <a:effectLst/>
              <a:latin typeface="Times New Roman" panose="02020603050405020304" charset="0"/>
              <a:cs typeface="Times New Roman" panose="02020603050405020304" charset="0"/>
            </a:endParaRPr>
          </a:p>
        </p:txBody>
      </p:sp>
      <p:sp>
        <p:nvSpPr>
          <p:cNvPr id="56" name="矩形 55"/>
          <p:cNvSpPr/>
          <p:nvPr>
            <p:custDataLst>
              <p:tags r:id="rId10"/>
            </p:custDataLst>
          </p:nvPr>
        </p:nvSpPr>
        <p:spPr>
          <a:xfrm>
            <a:off x="5532755" y="3716020"/>
            <a:ext cx="1097280" cy="645160"/>
          </a:xfrm>
          <a:prstGeom prst="rect">
            <a:avLst/>
          </a:prstGeom>
          <a:solidFill>
            <a:schemeClr val="bg1"/>
          </a:solid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3600" b="1">
                <a:solidFill>
                  <a:srgbClr val="FF0000"/>
                </a:solidFill>
                <a:effectLst/>
                <a:latin typeface="Times New Roman" panose="02020603050405020304" charset="0"/>
                <a:cs typeface="Times New Roman" panose="02020603050405020304" charset="0"/>
              </a:rPr>
              <a:t>How</a:t>
            </a:r>
            <a:endParaRPr lang="en-US" altLang="zh-CN" sz="3600" b="1">
              <a:solidFill>
                <a:srgbClr val="FF0000"/>
              </a:solidFill>
              <a:effectLst/>
              <a:latin typeface="Times New Roman" panose="02020603050405020304" charset="0"/>
              <a:cs typeface="Times New Roman" panose="02020603050405020304" charset="0"/>
            </a:endParaRPr>
          </a:p>
        </p:txBody>
      </p:sp>
      <p:sp>
        <p:nvSpPr>
          <p:cNvPr id="58" name="文本框 57"/>
          <p:cNvSpPr txBox="1"/>
          <p:nvPr/>
        </p:nvSpPr>
        <p:spPr>
          <a:xfrm>
            <a:off x="302895" y="3820160"/>
            <a:ext cx="2110740" cy="1814830"/>
          </a:xfrm>
          <a:prstGeom prst="rect">
            <a:avLst/>
          </a:prstGeom>
        </p:spPr>
        <p:txBody>
          <a:bodyPr wrap="square">
            <a:spAutoFit/>
          </a:bodyPr>
          <a:p>
            <a:pPr algn="l"/>
            <a:r>
              <a:rPr lang="en-US" altLang="zh-CN" sz="2800">
                <a:latin typeface="Arial" panose="020B0604020202020204" pitchFamily="34" charset="0"/>
                <a:ea typeface="微软雅黑" panose="020B0503020204020204" pitchFamily="34" charset="-122"/>
              </a:rPr>
              <a:t>Sally </a:t>
            </a:r>
            <a:endParaRPr lang="en-US" altLang="zh-CN" sz="2800">
              <a:latin typeface="Arial" panose="020B0604020202020204" pitchFamily="34" charset="0"/>
              <a:ea typeface="微软雅黑" panose="020B0503020204020204" pitchFamily="34" charset="-122"/>
            </a:endParaRPr>
          </a:p>
          <a:p>
            <a:pPr algn="l"/>
            <a:r>
              <a:rPr lang="en-US" altLang="zh-CN" sz="2800">
                <a:latin typeface="Arial" panose="020B0604020202020204" pitchFamily="34" charset="0"/>
                <a:ea typeface="微软雅黑" panose="020B0503020204020204" pitchFamily="34" charset="-122"/>
              </a:rPr>
              <a:t>classmates</a:t>
            </a:r>
            <a:endParaRPr lang="en-US" altLang="zh-CN" sz="2800">
              <a:latin typeface="Arial" panose="020B0604020202020204" pitchFamily="34" charset="0"/>
              <a:ea typeface="微软雅黑" panose="020B0503020204020204" pitchFamily="34" charset="-122"/>
            </a:endParaRPr>
          </a:p>
          <a:p>
            <a:pPr algn="l"/>
            <a:r>
              <a:rPr lang="en-US" altLang="zh-CN" sz="2800">
                <a:latin typeface="Arial" panose="020B0604020202020204" pitchFamily="34" charset="0"/>
                <a:ea typeface="微软雅黑" panose="020B0503020204020204" pitchFamily="34" charset="-122"/>
              </a:rPr>
              <a:t>Jane</a:t>
            </a:r>
            <a:endParaRPr lang="en-US" altLang="zh-CN" sz="2800">
              <a:latin typeface="Arial" panose="020B0604020202020204" pitchFamily="34" charset="0"/>
              <a:ea typeface="微软雅黑" panose="020B0503020204020204" pitchFamily="34" charset="-122"/>
            </a:endParaRPr>
          </a:p>
          <a:p>
            <a:pPr algn="l"/>
            <a:endParaRPr lang="en-US" altLang="zh-CN" sz="2800">
              <a:latin typeface="Arial" panose="020B0604020202020204" pitchFamily="34" charset="0"/>
              <a:ea typeface="微软雅黑" panose="020B0503020204020204" pitchFamily="34" charset="-122"/>
            </a:endParaRPr>
          </a:p>
        </p:txBody>
      </p:sp>
      <p:sp>
        <p:nvSpPr>
          <p:cNvPr id="59" name="文本框 58"/>
          <p:cNvSpPr txBox="1"/>
          <p:nvPr/>
        </p:nvSpPr>
        <p:spPr>
          <a:xfrm>
            <a:off x="416560" y="1976755"/>
            <a:ext cx="2110740" cy="953135"/>
          </a:xfrm>
          <a:prstGeom prst="rect">
            <a:avLst/>
          </a:prstGeom>
        </p:spPr>
        <p:txBody>
          <a:bodyPr wrap="square">
            <a:spAutoFit/>
          </a:bodyPr>
          <a:p>
            <a:pPr algn="l"/>
            <a:r>
              <a:rPr lang="en-US" altLang="zh-CN" sz="2800">
                <a:latin typeface="Arial" panose="020B0604020202020204" pitchFamily="34" charset="0"/>
                <a:ea typeface="微软雅黑" panose="020B0503020204020204" pitchFamily="34" charset="-122"/>
              </a:rPr>
              <a:t>before her birthday</a:t>
            </a:r>
            <a:endParaRPr lang="en-US" altLang="zh-CN" sz="2800">
              <a:latin typeface="Arial" panose="020B0604020202020204" pitchFamily="34" charset="0"/>
              <a:ea typeface="微软雅黑" panose="020B0503020204020204" pitchFamily="34" charset="-122"/>
            </a:endParaRPr>
          </a:p>
        </p:txBody>
      </p:sp>
      <p:sp>
        <p:nvSpPr>
          <p:cNvPr id="60" name="文本框 59"/>
          <p:cNvSpPr txBox="1"/>
          <p:nvPr/>
        </p:nvSpPr>
        <p:spPr>
          <a:xfrm>
            <a:off x="1759585" y="913765"/>
            <a:ext cx="9269730" cy="521970"/>
          </a:xfrm>
          <a:prstGeom prst="rect">
            <a:avLst/>
          </a:prstGeom>
        </p:spPr>
        <p:txBody>
          <a:bodyPr wrap="square">
            <a:spAutoFit/>
          </a:bodyPr>
          <a:p>
            <a:pPr algn="l"/>
            <a:r>
              <a:rPr lang="en-US" altLang="zh-CN" sz="2800">
                <a:latin typeface="Arial" panose="020B0604020202020204" pitchFamily="34" charset="0"/>
                <a:ea typeface="微软雅黑" panose="020B0503020204020204" pitchFamily="34" charset="-122"/>
              </a:rPr>
              <a:t>Her expectation to have a birthday party could be ruined</a:t>
            </a:r>
            <a:endParaRPr lang="en-US" altLang="zh-CN" sz="2800">
              <a:latin typeface="Arial" panose="020B0604020202020204" pitchFamily="34" charset="0"/>
              <a:ea typeface="微软雅黑" panose="020B0503020204020204" pitchFamily="34" charset="-122"/>
            </a:endParaRPr>
          </a:p>
        </p:txBody>
      </p:sp>
      <p:sp>
        <p:nvSpPr>
          <p:cNvPr id="61" name="文本框 60"/>
          <p:cNvSpPr txBox="1"/>
          <p:nvPr>
            <p:custDataLst>
              <p:tags r:id="rId11"/>
            </p:custDataLst>
          </p:nvPr>
        </p:nvSpPr>
        <p:spPr>
          <a:xfrm>
            <a:off x="9386570" y="2143760"/>
            <a:ext cx="2110740" cy="521970"/>
          </a:xfrm>
          <a:prstGeom prst="rect">
            <a:avLst/>
          </a:prstGeom>
        </p:spPr>
        <p:txBody>
          <a:bodyPr wrap="square">
            <a:spAutoFit/>
          </a:bodyPr>
          <a:p>
            <a:pPr algn="l"/>
            <a:r>
              <a:rPr lang="en-US" altLang="zh-CN" sz="2800">
                <a:latin typeface="Arial" panose="020B0604020202020204" pitchFamily="34" charset="0"/>
                <a:ea typeface="微软雅黑" panose="020B0503020204020204" pitchFamily="34" charset="-122"/>
              </a:rPr>
              <a:t>at school</a:t>
            </a:r>
            <a:endParaRPr lang="en-US" altLang="zh-CN" sz="2800">
              <a:latin typeface="Arial" panose="020B0604020202020204" pitchFamily="34" charset="0"/>
              <a:ea typeface="微软雅黑" panose="020B0503020204020204" pitchFamily="34" charset="-122"/>
            </a:endParaRPr>
          </a:p>
        </p:txBody>
      </p:sp>
      <p:sp>
        <p:nvSpPr>
          <p:cNvPr id="62" name="文本框 61"/>
          <p:cNvSpPr txBox="1"/>
          <p:nvPr/>
        </p:nvSpPr>
        <p:spPr>
          <a:xfrm>
            <a:off x="7880350" y="4751070"/>
            <a:ext cx="3963035" cy="521970"/>
          </a:xfrm>
          <a:prstGeom prst="rect">
            <a:avLst/>
          </a:prstGeom>
        </p:spPr>
        <p:txBody>
          <a:bodyPr wrap="square">
            <a:spAutoFit/>
          </a:bodyPr>
          <a:p>
            <a:pPr algn="l"/>
            <a:r>
              <a:rPr lang="en-US" altLang="zh-CN" sz="2800">
                <a:latin typeface="Arial" panose="020B0604020202020204" pitchFamily="34" charset="0"/>
                <a:ea typeface="微软雅黑" panose="020B0503020204020204" pitchFamily="34" charset="-122"/>
              </a:rPr>
              <a:t>sincere friendship</a:t>
            </a:r>
            <a:endParaRPr lang="en-US" altLang="zh-CN" sz="2800">
              <a:latin typeface="Arial" panose="020B0604020202020204" pitchFamily="34" charset="0"/>
              <a:ea typeface="微软雅黑" panose="020B0503020204020204" pitchFamily="34" charset="-122"/>
            </a:endParaRPr>
          </a:p>
        </p:txBody>
      </p:sp>
      <p:sp>
        <p:nvSpPr>
          <p:cNvPr id="63" name="文本框 62"/>
          <p:cNvSpPr txBox="1"/>
          <p:nvPr/>
        </p:nvSpPr>
        <p:spPr>
          <a:xfrm>
            <a:off x="3651250" y="5093970"/>
            <a:ext cx="3557270" cy="953135"/>
          </a:xfrm>
          <a:prstGeom prst="rect">
            <a:avLst/>
          </a:prstGeom>
        </p:spPr>
        <p:txBody>
          <a:bodyPr wrap="square">
            <a:spAutoFit/>
          </a:bodyPr>
          <a:p>
            <a:pPr algn="l"/>
            <a:r>
              <a:rPr lang="en-US" altLang="zh-CN" sz="2800">
                <a:latin typeface="Arial" panose="020B0604020202020204" pitchFamily="34" charset="0"/>
                <a:ea typeface="微软雅黑" panose="020B0503020204020204" pitchFamily="34" charset="-122"/>
                <a:sym typeface="+mn-ea"/>
              </a:rPr>
              <a:t>arrange a birthday party secretively</a:t>
            </a:r>
            <a:endParaRPr lang="en-US" altLang="zh-CN" sz="28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p:tgtEl>
                                          <p:spTgt spid="59"/>
                                        </p:tgtEl>
                                        <p:attrNameLst>
                                          <p:attrName>ppt_y</p:attrName>
                                        </p:attrNameLst>
                                      </p:cBhvr>
                                      <p:tavLst>
                                        <p:tav tm="0">
                                          <p:val>
                                            <p:strVal val="#ppt_y+#ppt_h*1.125000"/>
                                          </p:val>
                                        </p:tav>
                                        <p:tav tm="100000">
                                          <p:val>
                                            <p:strVal val="#ppt_y"/>
                                          </p:val>
                                        </p:tav>
                                      </p:tavLst>
                                    </p:anim>
                                    <p:animEffect transition="in" filter="wipe(up)">
                                      <p:cBhvr>
                                        <p:cTn id="14" dur="500"/>
                                        <p:tgtEl>
                                          <p:spTgt spid="5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p:tgtEl>
                                          <p:spTgt spid="61"/>
                                        </p:tgtEl>
                                        <p:attrNameLst>
                                          <p:attrName>ppt_y</p:attrName>
                                        </p:attrNameLst>
                                      </p:cBhvr>
                                      <p:tavLst>
                                        <p:tav tm="0">
                                          <p:val>
                                            <p:strVal val="#ppt_y+#ppt_h*1.125000"/>
                                          </p:val>
                                        </p:tav>
                                        <p:tav tm="100000">
                                          <p:val>
                                            <p:strVal val="#ppt_y"/>
                                          </p:val>
                                        </p:tav>
                                      </p:tavLst>
                                    </p:anim>
                                    <p:animEffect transition="in" filter="wipe(up)">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500"/>
                                        <p:tgtEl>
                                          <p:spTgt spid="63"/>
                                        </p:tgtEl>
                                        <p:attrNameLst>
                                          <p:attrName>ppt_y</p:attrName>
                                        </p:attrNameLst>
                                      </p:cBhvr>
                                      <p:tavLst>
                                        <p:tav tm="0">
                                          <p:val>
                                            <p:strVal val="#ppt_y+#ppt_h*1.125000"/>
                                          </p:val>
                                        </p:tav>
                                        <p:tav tm="100000">
                                          <p:val>
                                            <p:strVal val="#ppt_y"/>
                                          </p:val>
                                        </p:tav>
                                      </p:tavLst>
                                    </p:anim>
                                    <p:animEffect transition="in" filter="wipe(up)">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P spid="59" grpId="0"/>
      <p:bldP spid="59" grpId="1"/>
      <p:bldP spid="60" grpId="0"/>
      <p:bldP spid="60" grpId="1"/>
      <p:bldP spid="61" grpId="0"/>
      <p:bldP spid="61" grpId="1"/>
      <p:bldP spid="62" grpId="0"/>
      <p:bldP spid="62" grpId="1"/>
      <p:bldP spid="63" grpId="0"/>
      <p:bldP spid="6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矩形 35"/>
          <p:cNvSpPr/>
          <p:nvPr>
            <p:custDataLst>
              <p:tags r:id="rId1"/>
            </p:custDataLst>
          </p:nvPr>
        </p:nvSpPr>
        <p:spPr>
          <a:xfrm>
            <a:off x="2247901" y="179070"/>
            <a:ext cx="7199630" cy="829945"/>
          </a:xfrm>
          <a:prstGeom prst="rect">
            <a:avLst/>
          </a:prstGeom>
          <a:noFill/>
          <a:ln>
            <a:noFill/>
          </a:ln>
        </p:spPr>
        <p:txBody>
          <a:bodyPr wrap="none" rtlCol="0" anchor="t">
            <a:spAutoFit/>
            <a:scene3d>
              <a:camera prst="orthographicFront"/>
              <a:lightRig rig="threePt" dir="t"/>
            </a:scene3d>
          </a:bodyPr>
          <a:p>
            <a:pPr algn="ctr"/>
            <a:r>
              <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rPr>
              <a:t>Read for basic information</a:t>
            </a:r>
            <a:endParaRPr lang="en-US" altLang="zh-CN" sz="4800" b="1">
              <a:ln w="22225">
                <a:solidFill>
                  <a:schemeClr val="accent2"/>
                </a:solidFill>
                <a:prstDash val="solid"/>
              </a:ln>
              <a:solidFill>
                <a:srgbClr val="FF0000"/>
              </a:solidFill>
              <a:effectLst/>
              <a:latin typeface="Times New Roman" panose="02020603050405020304" charset="0"/>
              <a:cs typeface="Times New Roman" panose="02020603050405020304" charset="0"/>
            </a:endParaRPr>
          </a:p>
        </p:txBody>
      </p:sp>
      <p:sp>
        <p:nvSpPr>
          <p:cNvPr id="32" name="文本框 31"/>
          <p:cNvSpPr txBox="1"/>
          <p:nvPr>
            <p:custDataLst>
              <p:tags r:id="rId2"/>
            </p:custDataLst>
          </p:nvPr>
        </p:nvSpPr>
        <p:spPr>
          <a:xfrm>
            <a:off x="367030" y="1206500"/>
            <a:ext cx="11344910" cy="3046095"/>
          </a:xfrm>
          <a:prstGeom prst="rect">
            <a:avLst/>
          </a:prstGeom>
          <a:ln w="34925">
            <a:solidFill>
              <a:schemeClr val="accent2"/>
            </a:solidFill>
          </a:ln>
        </p:spPr>
        <p:txBody>
          <a:bodyPr wrap="square">
            <a:spAutoFit/>
          </a:bodyPr>
          <a:p>
            <a:pPr algn="l"/>
            <a:r>
              <a:rPr lang="en-US" altLang="zh-CN" sz="3200">
                <a:latin typeface="Times New Roman" panose="02020603050405020304" charset="0"/>
                <a:ea typeface="微软雅黑" panose="020B0503020204020204" pitchFamily="34" charset="-122"/>
                <a:cs typeface="Times New Roman" panose="02020603050405020304" charset="0"/>
              </a:rPr>
              <a:t>Q: Why is this year’s birthday different from her previous ones?</a:t>
            </a:r>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endParaRPr lang="en-US" altLang="zh-CN" sz="3200">
              <a:latin typeface="Times New Roman" panose="02020603050405020304" charset="0"/>
              <a:ea typeface="微软雅黑" panose="020B0503020204020204" pitchFamily="34" charset="-122"/>
              <a:cs typeface="Times New Roman" panose="02020603050405020304" charset="0"/>
            </a:endParaRPr>
          </a:p>
          <a:p>
            <a:pPr algn="l"/>
            <a:r>
              <a:rPr lang="en-US" altLang="zh-CN" sz="3200">
                <a:latin typeface="Times New Roman" panose="02020603050405020304" charset="0"/>
                <a:ea typeface="微软雅黑" panose="020B0503020204020204" pitchFamily="34" charset="-122"/>
                <a:cs typeface="Times New Roman" panose="02020603050405020304" charset="0"/>
              </a:rPr>
              <a:t>Q: What’s Sally’s expectation </a:t>
            </a:r>
            <a:endParaRPr lang="en-US" altLang="zh-CN" sz="3200">
              <a:latin typeface="Times New Roman" panose="02020603050405020304" charset="0"/>
              <a:ea typeface="微软雅黑" panose="020B0503020204020204" pitchFamily="34" charset="-122"/>
              <a:cs typeface="Times New Roman" panose="02020603050405020304" charset="0"/>
            </a:endParaRPr>
          </a:p>
          <a:p>
            <a:pPr algn="l"/>
            <a:r>
              <a:rPr lang="en-US" altLang="zh-CN" sz="3200">
                <a:latin typeface="Times New Roman" panose="02020603050405020304" charset="0"/>
                <a:ea typeface="微软雅黑" panose="020B0503020204020204" pitchFamily="34" charset="-122"/>
                <a:cs typeface="Times New Roman" panose="02020603050405020304" charset="0"/>
              </a:rPr>
              <a:t>towards this year’s birthday ?</a:t>
            </a:r>
            <a:endParaRPr lang="en-US" altLang="zh-CN" sz="3200">
              <a:latin typeface="Times New Roman" panose="02020603050405020304" charset="0"/>
              <a:ea typeface="微软雅黑" panose="020B0503020204020204" pitchFamily="34" charset="-122"/>
              <a:cs typeface="Times New Roman" panose="02020603050405020304" charset="0"/>
            </a:endParaRPr>
          </a:p>
        </p:txBody>
      </p:sp>
      <p:pic>
        <p:nvPicPr>
          <p:cNvPr id="2" name="图片 1" descr="OIP-C"/>
          <p:cNvPicPr>
            <a:picLocks noChangeAspect="1"/>
          </p:cNvPicPr>
          <p:nvPr/>
        </p:nvPicPr>
        <p:blipFill>
          <a:blip r:embed="rId3"/>
          <a:stretch>
            <a:fillRect/>
          </a:stretch>
        </p:blipFill>
        <p:spPr>
          <a:xfrm>
            <a:off x="7825740" y="4154170"/>
            <a:ext cx="4299585" cy="2553335"/>
          </a:xfrm>
          <a:prstGeom prst="rect">
            <a:avLst/>
          </a:prstGeom>
        </p:spPr>
      </p:pic>
      <p:sp>
        <p:nvSpPr>
          <p:cNvPr id="3" name="文本框 2"/>
          <p:cNvSpPr txBox="1"/>
          <p:nvPr/>
        </p:nvSpPr>
        <p:spPr>
          <a:xfrm>
            <a:off x="635000" y="1936115"/>
            <a:ext cx="7105650" cy="953135"/>
          </a:xfrm>
          <a:prstGeom prst="rect">
            <a:avLst/>
          </a:prstGeom>
        </p:spPr>
        <p:txBody>
          <a:bodyPr wrap="square">
            <a:spAutoFit/>
          </a:bodyPr>
          <a:p>
            <a:pPr algn="l"/>
            <a:r>
              <a:rPr lang="en-US" altLang="zh-CN" sz="2800">
                <a:solidFill>
                  <a:srgbClr val="FF0000"/>
                </a:solidFill>
                <a:latin typeface="Times New Roman" panose="02020603050405020304" charset="0"/>
                <a:ea typeface="微软雅黑" panose="020B0503020204020204" pitchFamily="34" charset="-122"/>
                <a:cs typeface="Times New Roman" panose="02020603050405020304" charset="0"/>
              </a:rPr>
              <a:t>the burden of excessive homework</a:t>
            </a:r>
            <a:endParaRPr lang="en-US" altLang="zh-CN" sz="2800">
              <a:solidFill>
                <a:srgbClr val="FF0000"/>
              </a:solidFill>
              <a:latin typeface="Times New Roman" panose="02020603050405020304" charset="0"/>
              <a:ea typeface="微软雅黑" panose="020B0503020204020204" pitchFamily="34" charset="-122"/>
              <a:cs typeface="Times New Roman" panose="02020603050405020304" charset="0"/>
            </a:endParaRPr>
          </a:p>
          <a:p>
            <a:pPr algn="l"/>
            <a:r>
              <a:rPr lang="en-US" altLang="zh-CN" sz="2800">
                <a:solidFill>
                  <a:srgbClr val="FF0000"/>
                </a:solidFill>
                <a:latin typeface="Times New Roman" panose="02020603050405020304" charset="0"/>
                <a:ea typeface="微软雅黑" panose="020B0503020204020204" pitchFamily="34" charset="-122"/>
                <a:cs typeface="Times New Roman" panose="02020603050405020304" charset="0"/>
              </a:rPr>
              <a:t>family’s financial difficulties</a:t>
            </a:r>
            <a:endParaRPr lang="en-US" altLang="zh-CN" sz="28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635000" y="4587875"/>
            <a:ext cx="7105650" cy="521970"/>
          </a:xfrm>
          <a:prstGeom prst="rect">
            <a:avLst/>
          </a:prstGeom>
        </p:spPr>
        <p:txBody>
          <a:bodyPr wrap="square">
            <a:spAutoFit/>
          </a:bodyPr>
          <a:p>
            <a:pPr algn="l"/>
            <a:r>
              <a:rPr lang="en-US" altLang="zh-CN" sz="2800">
                <a:solidFill>
                  <a:srgbClr val="FF0000"/>
                </a:solidFill>
                <a:latin typeface="Times New Roman" panose="02020603050405020304" charset="0"/>
                <a:ea typeface="微软雅黑" panose="020B0503020204020204" pitchFamily="34" charset="-122"/>
                <a:cs typeface="Times New Roman" panose="02020603050405020304" charset="0"/>
              </a:rPr>
              <a:t>No birthday party.</a:t>
            </a:r>
            <a:endParaRPr lang="en-US" altLang="zh-CN" sz="28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TABLE_ENDDRAG_ORIGIN_RECT" val="916*397"/>
  <p:tag name="TABLE_ENDDRAG_RECT" val="23*74*916*397"/>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9901</Words>
  <Application>WPS 演示</Application>
  <PresentationFormat>宽屏</PresentationFormat>
  <Paragraphs>261</Paragraphs>
  <Slides>18</Slides>
  <Notes>18</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思源黑体 CN Bold</vt:lpstr>
      <vt:lpstr>黑体</vt:lpstr>
      <vt:lpstr>Times New Roman</vt:lpstr>
      <vt:lpstr>微软雅黑</vt:lpstr>
      <vt:lpstr>Wingdings</vt:lpstr>
      <vt:lpstr>楷体</vt:lpstr>
      <vt:lpstr>思源黑体 CN Normal</vt:lpstr>
      <vt:lpstr>等线</vt:lpstr>
      <vt:lpstr>Arial Unicode MS</vt:lpstr>
      <vt:lpstr>HelveticaNeue</vt:lpstr>
      <vt:lpstr>Shit Happens</vt:lpstr>
      <vt:lpstr>华文新魏</vt:lpstr>
      <vt:lpstr>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60</cp:revision>
  <dcterms:created xsi:type="dcterms:W3CDTF">2020-06-21T11:58:00Z</dcterms:created>
  <dcterms:modified xsi:type="dcterms:W3CDTF">2023-10-13T07:34:40Z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1C250990FDFD466F8F29AD303EB4CA26</vt:lpwstr>
  </property>
  <property fmtid="{D5CDD505-2E9C-101B-9397-08002B2CF9AE}" pid="3" name="KSOProductBuildVer">
    <vt:lpwstr>2052-11.8.2.8506</vt:lpwstr>
  </property>
</Properties>
</file>