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455" r:id="rId4"/>
    <p:sldId id="257" r:id="rId5"/>
    <p:sldId id="334" r:id="rId7"/>
    <p:sldId id="371" r:id="rId8"/>
    <p:sldId id="398" r:id="rId9"/>
    <p:sldId id="336" r:id="rId10"/>
    <p:sldId id="337" r:id="rId11"/>
    <p:sldId id="338" r:id="rId12"/>
    <p:sldId id="308" r:id="rId13"/>
    <p:sldId id="437" r:id="rId14"/>
    <p:sldId id="359" r:id="rId15"/>
    <p:sldId id="438" r:id="rId16"/>
    <p:sldId id="316" r:id="rId17"/>
    <p:sldId id="318" r:id="rId18"/>
    <p:sldId id="360" r:id="rId19"/>
    <p:sldId id="364" r:id="rId20"/>
    <p:sldId id="311" r:id="rId21"/>
    <p:sldId id="335" r:id="rId22"/>
    <p:sldId id="362" r:id="rId23"/>
    <p:sldId id="363" r:id="rId24"/>
    <p:sldId id="365" r:id="rId25"/>
    <p:sldId id="373" r:id="rId26"/>
    <p:sldId id="439" r:id="rId27"/>
    <p:sldId id="389" r:id="rId28"/>
    <p:sldId id="394" r:id="rId29"/>
    <p:sldId id="396" r:id="rId30"/>
    <p:sldId id="315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  <p:cmAuthor id="3" name="HZXL" initials="H" lastIdx="2" clrIdx="2"/>
  <p:cmAuthor id="0" name="samsung" initials="s" lastIdx="0" clrIdx="0"/>
  <p:cmAuthor id="7" name="雨林木风" initials="雨" lastIdx="0" clrIdx="0"/>
  <p:cmAuthor id="8" name="未知用户1" initials="未" lastIdx="0" clrIdx="0"/>
  <p:cmAuthor id="4" name="lenovo" initials="l" lastIdx="0" clrIdx="3"/>
  <p:cmAuthor id="5" name="HP22" initials="H" lastIdx="0" clrIdx="4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BB"/>
    <a:srgbClr val="FDB29D"/>
    <a:srgbClr val="DB7C41"/>
    <a:srgbClr val="FFDDCC"/>
    <a:srgbClr val="BA240F"/>
    <a:srgbClr val="FFEEE7"/>
    <a:srgbClr val="E93705"/>
    <a:srgbClr val="FEEBE6"/>
    <a:srgbClr val="FEDBD2"/>
    <a:srgbClr val="AE9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68" y="120"/>
      </p:cViewPr>
      <p:guideLst>
        <p:guide orient="horz" pos="2202"/>
        <p:guide pos="3840"/>
        <p:guide pos="1685"/>
        <p:guide pos="60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5D9D2-C8C6-464D-B90E-25E41D04DE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对本课件使用有任何疑问，请联系小助手：naodong12</a:t>
            </a:r>
            <a:endParaRPr lang="zh-CN" altLang="en-US"/>
          </a:p>
          <a:p>
            <a:r>
              <a:rPr lang="zh-CN" altLang="en-US"/>
              <a:t>更多优质内容，请关注微信公众号【脑洞英语课堂】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E20A5-D502-4FC6-951F-38F5ADEA3E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84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做定语的主被动问题也请老师补充完整，后面相关题目，尤其是不定式的被动。</a:t>
            </a:r>
            <a:endParaRPr lang="en-US" altLang="zh-CN" dirty="0"/>
          </a:p>
          <a:p>
            <a:r>
              <a:rPr lang="en-US" altLang="zh-CN" dirty="0"/>
              <a:t>2. </a:t>
            </a:r>
            <a:r>
              <a:rPr lang="zh-CN" altLang="en-US" dirty="0"/>
              <a:t>不及物动词做定语时，后面的介词问题也可以补充。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做定语的主被动问题也请老师补充完整，后面相关题目，尤其是不定式的被动。</a:t>
            </a:r>
            <a:endParaRPr lang="en-US" altLang="zh-CN" dirty="0"/>
          </a:p>
          <a:p>
            <a:r>
              <a:rPr lang="en-US" altLang="zh-CN" dirty="0"/>
              <a:t>2. </a:t>
            </a:r>
            <a:r>
              <a:rPr lang="zh-CN" altLang="en-US" dirty="0"/>
              <a:t>不及物动词做定语时，后面的介词问题也可以补充。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FA-BA1C-452A-ABA9-2B7D8A8BF3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B7D01-77EA-4B7A-9237-3CEE0E4E2F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DE053-3AEC-4E66-A7D5-F48248EC02AE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tags" Target="../tags/tag5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3" Type="http://schemas.openxmlformats.org/officeDocument/2006/relationships/image" Target="../media/image19.png"/><Relationship Id="rId2" Type="http://schemas.openxmlformats.org/officeDocument/2006/relationships/image" Target="../media/image1.sv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6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6.xml"/><Relationship Id="rId5" Type="http://schemas.openxmlformats.org/officeDocument/2006/relationships/image" Target="../media/image21.png"/><Relationship Id="rId4" Type="http://schemas.openxmlformats.org/officeDocument/2006/relationships/image" Target="../media/image2.svg"/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7.xml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2" Type="http://schemas.openxmlformats.org/officeDocument/2006/relationships/image" Target="../media/image17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8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9.xml"/><Relationship Id="rId2" Type="http://schemas.openxmlformats.org/officeDocument/2006/relationships/themeOverride" Target="../theme/themeOverride9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2" Type="http://schemas.openxmlformats.org/officeDocument/2006/relationships/notesSlide" Target="../notesSlides/notesSlide14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37.xml"/><Relationship Id="rId2" Type="http://schemas.openxmlformats.org/officeDocument/2006/relationships/tags" Target="../tags/tag19.xml"/><Relationship Id="rId19" Type="http://schemas.openxmlformats.org/officeDocument/2006/relationships/tags" Target="../tags/tag36.xml"/><Relationship Id="rId18" Type="http://schemas.openxmlformats.org/officeDocument/2006/relationships/tags" Target="../tags/tag35.xml"/><Relationship Id="rId17" Type="http://schemas.openxmlformats.org/officeDocument/2006/relationships/tags" Target="../tags/tag34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10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2.xml"/><Relationship Id="rId5" Type="http://schemas.openxmlformats.org/officeDocument/2006/relationships/image" Target="../media/image11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9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9.xml"/><Relationship Id="rId4" Type="http://schemas.openxmlformats.org/officeDocument/2006/relationships/themeOverride" Target="../theme/themeOverride4.xml"/><Relationship Id="rId3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9.xml"/><Relationship Id="rId4" Type="http://schemas.openxmlformats.org/officeDocument/2006/relationships/themeOverride" Target="../theme/themeOverride5.xml"/><Relationship Id="rId3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tags" Target="../tags/tag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73593"/>
            <a:ext cx="952500" cy="95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圆角矩形 2"/>
          <p:cNvSpPr/>
          <p:nvPr/>
        </p:nvSpPr>
        <p:spPr>
          <a:xfrm>
            <a:off x="762635" y="0"/>
            <a:ext cx="11141710" cy="14903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注意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若不定式动词为不及物动词，则该动词必须与介词连用，组成及物的动词短语。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0050" y="1746885"/>
            <a:ext cx="8692515" cy="1927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Please pass me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some paper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to write </a:t>
            </a: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____.</a:t>
            </a:r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73010" y="1671320"/>
            <a:ext cx="934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3300"/>
                </a:solidFill>
                <a:latin typeface="Times New Roman" panose="02020603050405020304" pitchFamily="18" charset="0"/>
              </a:rPr>
              <a:t>on</a:t>
            </a:r>
            <a:endParaRPr lang="en-US" altLang="zh-CN" sz="36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00050" y="3282315"/>
            <a:ext cx="7088505" cy="11734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7210" y="3674110"/>
            <a:ext cx="7946390" cy="558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5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5. 定语表示未来的还没被完成的动作。</a:t>
            </a:r>
            <a:endParaRPr lang="zh-CN" altLang="en-US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07730" y="3282315"/>
            <a:ext cx="3684270" cy="35756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文本框 16"/>
          <p:cNvSpPr txBox="1"/>
          <p:nvPr/>
        </p:nvSpPr>
        <p:spPr>
          <a:xfrm>
            <a:off x="537210" y="4750435"/>
            <a:ext cx="6807200" cy="1026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5000"/>
              </a:lnSpc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matter of  the space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be discussed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tomorrow is important.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 bldLvl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2185" y="196215"/>
            <a:ext cx="11480165" cy="61448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 The airport __________           (complete) next year will 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help promote tourism in this area. 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2. Do you have something _______ (finish) tonight?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3. The best way _______    (improve) your English is to join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 an English club. 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eaLnBrk="0" hangingPunct="0">
              <a:lnSpc>
                <a:spcPct val="120000"/>
              </a:lnSpc>
              <a:buNone/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Yang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Liwei was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first Chinese astronaut</a:t>
            </a:r>
            <a:r>
              <a:rPr lang="en-US" altLang="zh-CN" sz="36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(go) into the space in 2003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91915" y="722630"/>
            <a:ext cx="3170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completed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64555" y="2324735"/>
            <a:ext cx="2122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finish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20185" y="3542030"/>
            <a:ext cx="2268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improve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形 1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972185" cy="1062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195" y="5469890"/>
            <a:ext cx="1271270" cy="1271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9798050" y="4616450"/>
            <a:ext cx="1445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go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1600" y="942340"/>
            <a:ext cx="11642090" cy="761174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3130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565" algn="l" defTabSz="913130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algn="l" defTabSz="913130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330" algn="l" defTabSz="913130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895" algn="l" defTabSz="913130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460" algn="l" defTabSz="913130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025" algn="l" defTabSz="913130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590" algn="l" defTabSz="913130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155" algn="l" defTabSz="913130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630" indent="-341630" algn="just">
              <a:lnSpc>
                <a:spcPct val="150000"/>
              </a:lnSpc>
              <a:spcAft>
                <a:spcPct val="0"/>
              </a:spcAft>
              <a:tabLst>
                <a:tab pos="5600700" algn="l"/>
              </a:tabLst>
            </a:pPr>
            <a:r>
              <a:rPr lang="en-US" altLang="zh-CN" sz="36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5. Carol was happy that she had the chance </a:t>
            </a:r>
            <a:r>
              <a:rPr lang="en-US" altLang="zh-CN" sz="3600" kern="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 </a:t>
            </a:r>
            <a:r>
              <a:rPr lang="en-US" altLang="zh-CN" sz="36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(experience) the life in the city.</a:t>
            </a:r>
            <a:endParaRPr lang="zh-CN" altLang="zh-CN" sz="3600" kern="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indent="-444500">
              <a:lnSpc>
                <a:spcPct val="150000"/>
              </a:lnSpc>
            </a:pPr>
            <a:r>
              <a:rPr lang="en-US" altLang="zh-CN" sz="36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6. These courses offer us opportunities</a:t>
            </a:r>
            <a:r>
              <a:rPr lang="en-US" altLang="zh-CN" sz="3600" kern="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 </a:t>
            </a:r>
            <a:r>
              <a:rPr lang="en-US" altLang="zh-CN" sz="36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(improve) our abilities to appreciate art.</a:t>
            </a:r>
            <a:endParaRPr lang="zh-CN" altLang="zh-CN" sz="3600" kern="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8724875" y="1108791"/>
            <a:ext cx="27609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100">
                <a:solidFill>
                  <a:srgbClr val="FF0000"/>
                </a:solidFill>
                <a:latin typeface="Times New Roman" panose="02020603050405020304"/>
              </a:rPr>
              <a:t>to experience</a:t>
            </a:r>
            <a:endParaRPr lang="zh-CN" altLang="en-US" sz="3600"/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7346247" y="2749624"/>
            <a:ext cx="22948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100">
                <a:solidFill>
                  <a:srgbClr val="FF0000"/>
                </a:solidFill>
                <a:latin typeface="Times New Roman" panose="02020603050405020304"/>
              </a:rPr>
              <a:t>to improve</a:t>
            </a:r>
            <a:endParaRPr lang="zh-CN" altLang="en-US" sz="3600"/>
          </a:p>
        </p:txBody>
      </p:sp>
      <p:pic>
        <p:nvPicPr>
          <p:cNvPr id="19" name="图形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29310" cy="886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195" y="5469890"/>
            <a:ext cx="1271270" cy="1271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608965" y="635"/>
            <a:ext cx="10868660" cy="15424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73593"/>
            <a:ext cx="952500" cy="95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7125" y="150495"/>
            <a:ext cx="892810" cy="728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770890" y="150495"/>
            <a:ext cx="10706735" cy="12890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目的状语：置于句首或句末，为加强语气，常与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in order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或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so as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组成短语。</a:t>
            </a:r>
            <a:endParaRPr lang="zh-CN" altLang="en-US" sz="32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150" y="2583815"/>
            <a:ext cx="5010785" cy="41986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文本框 12"/>
          <p:cNvSpPr txBox="1"/>
          <p:nvPr/>
        </p:nvSpPr>
        <p:spPr>
          <a:xfrm>
            <a:off x="146050" y="2445385"/>
            <a:ext cx="690880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Zh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ai Zhigang, Wang Yaping and Ye Guangfu got together</a:t>
            </a:r>
            <a:r>
              <a:rPr lang="en-US" altLang="zh-CN" sz="32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(paste)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couplets. 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celebrate the year of the tiger,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Zhai Zhigang, Wang Yaping and Ye Guangfu got together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paste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couplets.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25875" y="2861310"/>
            <a:ext cx="2091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paste    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0565" y="4211320"/>
            <a:ext cx="3676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order to 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608965" y="635"/>
            <a:ext cx="11692255" cy="1420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73593"/>
            <a:ext cx="952500" cy="95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857885" y="219710"/>
            <a:ext cx="1177734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（1）不定式作目的状语可转换为so that/in order that引导的</a:t>
            </a:r>
            <a:endParaRPr lang="zh-CN" altLang="en-US" sz="32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目的状语从句</a:t>
            </a:r>
            <a:endParaRPr lang="zh-CN" altLang="en-US" sz="32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7645" y="1947545"/>
            <a:ext cx="6821170" cy="1863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hangingPunct="0">
              <a:lnSpc>
                <a:spcPct val="12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They studied very hard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order to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be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0" hangingPunct="0">
              <a:lnSpc>
                <a:spcPct val="12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very elite in their scientific fields.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0" hangingPunct="0">
              <a:lnSpc>
                <a:spcPct val="12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965" y="3060700"/>
            <a:ext cx="4408805" cy="37973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文本框 18"/>
          <p:cNvSpPr txBox="1"/>
          <p:nvPr/>
        </p:nvSpPr>
        <p:spPr>
          <a:xfrm>
            <a:off x="207645" y="3290570"/>
            <a:ext cx="7387590" cy="422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lnSpc>
                <a:spcPct val="120000"/>
              </a:lnSpc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They studied  </a:t>
            </a:r>
            <a:r>
              <a:rPr lang="en-US" altLang="zh-CN" sz="32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hard</a:t>
            </a:r>
            <a:r>
              <a:rPr lang="en-US" altLang="zh-CN" sz="32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they could be very elite in their scientific fields.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0" hangingPunct="0">
              <a:lnSpc>
                <a:spcPct val="120000"/>
              </a:lnSpc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They studied very hard</a:t>
            </a:r>
            <a:r>
              <a:rPr lang="en-US" altLang="zh-CN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</a:t>
            </a:r>
            <a:r>
              <a:rPr lang="en-US" altLang="zh-CN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they could be very elite in their scientific fields.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eaLnBrk="0" hangingPunct="0">
              <a:lnSpc>
                <a:spcPct val="120000"/>
              </a:lnSpc>
            </a:pP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68930" y="3290570"/>
            <a:ext cx="2002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</a:t>
            </a:r>
            <a:endParaRPr lang="zh-CN" altLang="en-US" sz="3600"/>
          </a:p>
        </p:txBody>
      </p:sp>
      <p:cxnSp>
        <p:nvCxnSpPr>
          <p:cNvPr id="5" name="直接连接符 4"/>
          <p:cNvCxnSpPr/>
          <p:nvPr/>
        </p:nvCxnSpPr>
        <p:spPr>
          <a:xfrm>
            <a:off x="5906135" y="3810635"/>
            <a:ext cx="1574165" cy="10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219190" y="3312160"/>
            <a:ext cx="1498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4570095" y="5579745"/>
            <a:ext cx="2835275" cy="82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644390" y="5068570"/>
            <a:ext cx="3406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order that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4" grpId="0"/>
      <p:bldP spid="3" grpId="0"/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336104" y="260266"/>
            <a:ext cx="828092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不定式作原因状语和结果状语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225" y="843915"/>
            <a:ext cx="9821545" cy="1130935"/>
          </a:xfrm>
          <a:prstGeom prst="rect">
            <a:avLst/>
          </a:prstGeom>
          <a:solidFill>
            <a:srgbClr val="FDB29D"/>
          </a:solidFill>
          <a:effectLst>
            <a:softEdge rad="127000"/>
          </a:effectLst>
        </p:spPr>
        <p:txBody>
          <a:bodyPr wrap="square" rtlCol="0">
            <a:noAutofit/>
          </a:bodyPr>
          <a:lstStyle/>
          <a:p>
            <a:pPr marL="342900" indent="-342900"/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342900" indent="-342900"/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原因状语：多用于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sb.+be+adj.+to do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句型中。</a:t>
            </a:r>
            <a:endParaRPr lang="zh-CN" altLang="en-US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/>
            <a:endParaRPr lang="zh-CN" altLang="en-US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165" y="2491105"/>
            <a:ext cx="114242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ea typeface="黑体" panose="02010609060101010101" pitchFamily="49" charset="-122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 was delighted</a:t>
            </a:r>
            <a:r>
              <a:rPr lang="en-US" sz="3200" u="sng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(finish)  couplets.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形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19815" y="0"/>
            <a:ext cx="972185" cy="1062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315" y="3282315"/>
            <a:ext cx="3575685" cy="35756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矩形 4"/>
          <p:cNvSpPr/>
          <p:nvPr/>
        </p:nvSpPr>
        <p:spPr>
          <a:xfrm>
            <a:off x="159385" y="3429000"/>
            <a:ext cx="8560435" cy="2301875"/>
          </a:xfrm>
          <a:prstGeom prst="rect">
            <a:avLst/>
          </a:prstGeom>
          <a:solidFill>
            <a:srgbClr val="FDB29D"/>
          </a:solidFill>
          <a:effectLst>
            <a:softEdge rad="127000"/>
          </a:effectLst>
        </p:spPr>
        <p:txBody>
          <a:bodyPr wrap="square">
            <a:noAutofit/>
          </a:bodyPr>
          <a:lstStyle/>
          <a:p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结果状语：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多见于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“too...to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（太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...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以不能）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“enough to...”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only to do”; “so/such...as to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（如此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...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以至于）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句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型中。</a:t>
            </a:r>
            <a:endParaRPr lang="zh-CN" altLang="en-US" sz="32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sz="32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5430" y="5769610"/>
            <a:ext cx="788162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He was outstanding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enough to </a:t>
            </a:r>
            <a:r>
              <a:rPr 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finish couplets.</a:t>
            </a:r>
            <a:r>
              <a:rPr lang="en-US" sz="32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42995" y="2288540"/>
            <a:ext cx="2953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to finish</a:t>
            </a:r>
            <a:endParaRPr lang="zh-CN" altLang="en-US" sz="3200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5" grpId="0" bldLvl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0" y="95885"/>
            <a:ext cx="10098405" cy="1154430"/>
          </a:xfrm>
          <a:prstGeom prst="roundRect">
            <a:avLst/>
          </a:prstGeom>
          <a:solidFill>
            <a:srgbClr val="FFDDCC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EEE7"/>
                </a:solidFill>
              </a:ln>
            </a:endParaRPr>
          </a:p>
        </p:txBody>
      </p:sp>
      <p:sp>
        <p:nvSpPr>
          <p:cNvPr id="30722" name="Rectangle 4"/>
          <p:cNvSpPr/>
          <p:nvPr/>
        </p:nvSpPr>
        <p:spPr>
          <a:xfrm>
            <a:off x="240665" y="925830"/>
            <a:ext cx="11241405" cy="362839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  <p:txBody>
          <a:bodyPr wrap="square" anchor="ctr" anchorCtr="0">
            <a:noAutofit/>
          </a:bodyPr>
          <a:lstStyle/>
          <a:p>
            <a:pPr indent="152400"/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高考链接：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不定式和现在分词作结果状语的区别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152400"/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52400"/>
            <a:endParaRPr lang="en-US" sz="36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152400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(1)</a:t>
            </a:r>
            <a:r>
              <a:rPr lang="en-US" sz="36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astronaut landed on the moon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only</a:t>
            </a:r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</a:t>
            </a:r>
            <a:r>
              <a:rPr lang="en-US" sz="3600" u="sng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</a:t>
            </a:r>
            <a:r>
              <a:rPr lang="en-US" sz="36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(find)that he floated.</a:t>
            </a:r>
            <a:endParaRPr lang="en-US" sz="36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152400"/>
            <a:endParaRPr lang="en-US" altLang="zh-CN" sz="3600" dirty="0">
              <a:latin typeface="Arial Narrow" panose="020B0606020202030204" pitchFamily="34" charset="0"/>
            </a:endParaRPr>
          </a:p>
          <a:p>
            <a:pPr indent="152400"/>
            <a:endParaRPr lang="en-US" altLang="zh-CN" sz="3600" dirty="0">
              <a:latin typeface="Arial Narrow" panose="020B0606020202030204" pitchFamily="34" charset="0"/>
            </a:endParaRPr>
          </a:p>
          <a:p>
            <a:pPr indent="152400"/>
            <a:r>
              <a:rPr lang="en-US" sz="36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en-US" sz="3600" dirty="0">
                <a:latin typeface="Times New Roman" panose="02020603050405020304" pitchFamily="18" charset="0"/>
              </a:rPr>
              <a:t>There’s no gravity on the moon, </a:t>
            </a:r>
            <a:r>
              <a:rPr lang="en-US" sz="3600" u="sng" dirty="0">
                <a:latin typeface="Times New Roman" panose="02020603050405020304" pitchFamily="18" charset="0"/>
              </a:rPr>
              <a:t>                               </a:t>
            </a:r>
            <a:r>
              <a:rPr lang="en-US" sz="3600" dirty="0">
                <a:latin typeface="Times New Roman" panose="02020603050405020304" pitchFamily="18" charset="0"/>
              </a:rPr>
              <a:t>(leave) the ball float around.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9395" y="2602865"/>
            <a:ext cx="3724275" cy="953135"/>
          </a:xfrm>
          <a:prstGeom prst="rect">
            <a:avLst/>
          </a:prstGeom>
          <a:solidFill>
            <a:srgbClr val="FDB29D"/>
          </a:solidFill>
          <a:ln w="9525"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zh-CN" sz="2800" b="1" dirty="0">
                <a:solidFill>
                  <a:srgbClr val="000000"/>
                </a:solidFill>
                <a:latin typeface="Arial Unicode MS" panose="020B0604020202020204" charset="-122"/>
                <a:ea typeface="Arial Unicode MS" panose="020B0604020202020204" charset="-122"/>
              </a:rPr>
              <a:t>    </a:t>
            </a:r>
            <a:endParaRPr lang="zh-CN" altLang="en-US" sz="2800" b="1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5410" y="5394960"/>
            <a:ext cx="2413000" cy="953135"/>
          </a:xfrm>
          <a:prstGeom prst="rect">
            <a:avLst/>
          </a:prstGeom>
          <a:solidFill>
            <a:srgbClr val="FDB29D"/>
          </a:solidFill>
          <a:ln w="9525"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/>
            <a:endParaRPr lang="zh-CN" altLang="en-US" sz="2800" b="1" dirty="0">
              <a:latin typeface="宋体" panose="02010600030101010101" pitchFamily="2" charset="-122"/>
              <a:ea typeface="Arial Unicode MS" panose="020B0604020202020204" charset="-122"/>
            </a:endParaRPr>
          </a:p>
          <a:p>
            <a:pPr eaLnBrk="1" hangingPunct="1"/>
            <a:r>
              <a:rPr lang="zh-CN" altLang="en-US" sz="2800" b="1" dirty="0">
                <a:latin typeface="宋体" panose="02010600030101010101" pitchFamily="2" charset="-122"/>
                <a:ea typeface="Arial Unicode MS" panose="020B0604020202020204" charset="-122"/>
              </a:rPr>
              <a:t> </a:t>
            </a:r>
            <a:r>
              <a:rPr lang="en-US" altLang="zh-CN" sz="2800" b="1" dirty="0">
                <a:latin typeface="宋体" panose="02010600030101010101" pitchFamily="2" charset="-122"/>
                <a:ea typeface="Arial Unicode MS" panose="020B0604020202020204" charset="-122"/>
              </a:rPr>
              <a:t>  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42275" y="2818130"/>
            <a:ext cx="3622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+mn-ea"/>
              </a:rPr>
              <a:t>only to do 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+mn-ea"/>
              </a:rPr>
              <a:t>出乎意料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60515" y="5610860"/>
            <a:ext cx="2747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zh-CN" altLang="en-US" sz="2800" b="1" dirty="0">
                <a:solidFill>
                  <a:srgbClr val="000000"/>
                </a:solidFill>
                <a:latin typeface="Arial Unicode MS" panose="020B0604020202020204" charset="-122"/>
                <a:ea typeface="Arial Unicode MS" panose="020B0604020202020204" charset="-122"/>
                <a:sym typeface="+mn-ea"/>
              </a:rPr>
              <a:t>顺其自然</a:t>
            </a:r>
            <a:endParaRPr lang="zh-CN" altLang="en-US" sz="2800" b="1" dirty="0">
              <a:solidFill>
                <a:srgbClr val="000000"/>
              </a:solidFill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pic>
        <p:nvPicPr>
          <p:cNvPr id="5" name="图片 4" descr="千库网_宇宙天空宇航员_元素编号128100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99880" y="4112895"/>
            <a:ext cx="3180715" cy="30467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420100" y="1676400"/>
            <a:ext cx="26028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to find</a:t>
            </a:r>
            <a:r>
              <a:rPr lang="en-US" sz="36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3600"/>
          </a:p>
        </p:txBody>
      </p:sp>
      <p:sp>
        <p:nvSpPr>
          <p:cNvPr id="9" name="文本框 8"/>
          <p:cNvSpPr txBox="1"/>
          <p:nvPr/>
        </p:nvSpPr>
        <p:spPr>
          <a:xfrm>
            <a:off x="6964680" y="3909060"/>
            <a:ext cx="1772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leaving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964680" y="4578350"/>
            <a:ext cx="1694180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3" grpId="0"/>
      <p:bldP spid="4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5"/>
          <p:cNvSpPr/>
          <p:nvPr/>
        </p:nvSpPr>
        <p:spPr>
          <a:xfrm>
            <a:off x="3321685" y="180975"/>
            <a:ext cx="6028690" cy="702310"/>
          </a:xfrm>
          <a:prstGeom prst="homePlat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DDCC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>
                <a:solidFill>
                  <a:schemeClr val="tx1"/>
                </a:solidFill>
                <a:latin typeface="Gabriola" panose="04040605051002020D02" charset="0"/>
                <a:ea typeface="微软雅黑" panose="020B0503020204020204" charset="-122"/>
                <a:cs typeface="Gabriola" panose="04040605051002020D02" charset="0"/>
                <a:sym typeface="+mn-ea"/>
              </a:rPr>
              <a:t>Task 1</a:t>
            </a:r>
            <a:endParaRPr lang="en-US" altLang="zh-CN" sz="6000" b="1">
              <a:solidFill>
                <a:schemeClr val="tx1"/>
              </a:solidFill>
              <a:latin typeface="Gabriola" panose="04040605051002020D02" charset="0"/>
              <a:ea typeface="微软雅黑" panose="020B0503020204020204" charset="-122"/>
              <a:cs typeface="Gabriola" panose="04040605051002020D02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0990" y="883285"/>
            <a:ext cx="115512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  <a:sym typeface="+mn-ea"/>
              </a:rPr>
              <a:t>Look at the following sentences and focus on the italicised infinitives. In pairs, discuss their functions and meanings. </a:t>
            </a:r>
            <a:endParaRPr lang="en-US" altLang="zh-CN" sz="3200" b="1">
              <a:solidFill>
                <a:schemeClr val="lt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00990" y="2277745"/>
            <a:ext cx="1105852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latinLnBrk="0" hangingPunct="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I trained for a long time 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fly 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airplanes as a fighter pilot. </a:t>
            </a:r>
            <a:r>
              <a:rPr lang="en-US" altLang="zh-CN" sz="3600">
                <a:latin typeface="+mn-lt"/>
              </a:rPr>
              <a:t>  </a:t>
            </a:r>
            <a:endParaRPr lang="en-US" altLang="zh-CN" sz="3600">
              <a:latin typeface="+mn-l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75920" y="3646805"/>
            <a:ext cx="11418570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eaLnBrk="1" latinLnBrk="0" hangingPunct="1">
              <a:lnSpc>
                <a:spcPts val="4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As we all know, an astronaut needs to be healthy and calm 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order to work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 in space. 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5284470"/>
            <a:ext cx="11240135" cy="1065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just" eaLnBrk="1" latinLnBrk="0" hangingPunct="1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First of all, you must be intelligent enough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 get 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related college degree.   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167505" y="2900680"/>
            <a:ext cx="2801620" cy="9925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  <a:sym typeface="+mn-ea"/>
              </a:rPr>
              <a:t>adverbial</a:t>
            </a:r>
            <a:endParaRPr lang="en-US" altLang="zh-CN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charset="0"/>
              <a:ea typeface="楷体_GB2312" panose="02010609030101010101" pitchFamily="49" charset="-122"/>
              <a:cs typeface="Gabriola" panose="04040605051002020D02" charset="0"/>
            </a:endParaRPr>
          </a:p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6365240" y="4194810"/>
            <a:ext cx="2876550" cy="9925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  <a:sym typeface="+mn-ea"/>
              </a:rPr>
              <a:t>adverbial</a:t>
            </a:r>
            <a:endParaRPr lang="en-US" altLang="zh-CN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charset="0"/>
              <a:ea typeface="楷体_GB2312" panose="02010609030101010101" pitchFamily="49" charset="-122"/>
              <a:cs typeface="Gabriola" panose="04040605051002020D02" charset="0"/>
            </a:endParaRPr>
          </a:p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523230" y="5910580"/>
            <a:ext cx="2876550" cy="9499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  <a:sym typeface="+mn-ea"/>
              </a:rPr>
              <a:t>adverbial</a:t>
            </a:r>
            <a:endParaRPr lang="en-US" altLang="zh-CN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charset="0"/>
              <a:ea typeface="楷体_GB2312" panose="02010609030101010101" pitchFamily="49" charset="-122"/>
              <a:cs typeface="Gabriola" panose="04040605051002020D02" charset="0"/>
            </a:endParaRPr>
          </a:p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699895" y="5041900"/>
            <a:ext cx="3776980" cy="9925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623695" y="2412365"/>
            <a:ext cx="3928745" cy="9925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48030" y="918210"/>
            <a:ext cx="10649585" cy="106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latinLnBrk="0" hangingPunct="1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Some scientists were determined to help humans realise their dream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explore 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space.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8030" y="3644265"/>
            <a:ext cx="9766300" cy="1065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eaLnBrk="1" latinLnBrk="0" hangingPunct="1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12 April 1961, Yuri Gagarin became the first person in the world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go </a:t>
            </a:r>
            <a:r>
              <a:rPr lang="en-US" altLang="zh-C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into space.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34260" y="5302885"/>
            <a:ext cx="8888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</a:rPr>
              <a:t>attr</a:t>
            </a:r>
            <a:r>
              <a:rPr lang="en-US" altLang="zh-CN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  <a:sym typeface="+mn-ea"/>
              </a:rPr>
              <a:t>ibute</a:t>
            </a:r>
            <a:endParaRPr lang="en-US" altLang="zh-CN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34260" y="2566670"/>
            <a:ext cx="3142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  <a:sym typeface="+mn-ea"/>
              </a:rPr>
              <a:t>attribute</a:t>
            </a:r>
            <a:endParaRPr lang="en-US" altLang="zh-CN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7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/>
          <p:nvPr/>
        </p:nvSpPr>
        <p:spPr>
          <a:xfrm>
            <a:off x="170815" y="22860"/>
            <a:ext cx="3472180" cy="1014730"/>
          </a:xfrm>
          <a:prstGeom prst="rect">
            <a:avLst/>
          </a:prstGeom>
          <a:solidFill>
            <a:srgbClr val="FDB29D"/>
          </a:solidFill>
          <a:ln w="9525"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zh-CN" sz="6000" b="1">
                <a:solidFill>
                  <a:schemeClr val="tx1"/>
                </a:solidFill>
                <a:latin typeface="Gabriola" panose="04040605051002020D02" charset="0"/>
                <a:ea typeface="微软雅黑" panose="020B0503020204020204" charset="-122"/>
                <a:cs typeface="Gabriola" panose="04040605051002020D02" charset="0"/>
              </a:rPr>
              <a:t> </a:t>
            </a:r>
            <a:endParaRPr lang="en-US" altLang="zh-CN" sz="3600" b="1" dirty="0">
              <a:solidFill>
                <a:schemeClr val="tx1"/>
              </a:solidFill>
              <a:latin typeface="Arial" panose="020B0604020202020204" pitchFamily="34" charset="0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19313" y="1579563"/>
            <a:ext cx="8342312" cy="15068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+mj-lt"/>
              <a:buNone/>
            </a:pPr>
            <a:endParaRPr lang="zh-CN" altLang="en-US" sz="3200" noProof="1">
              <a:latin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endParaRPr lang="zh-CN" altLang="en-US" sz="2400" noProof="1">
              <a:latin typeface="+mn-lt"/>
              <a:cs typeface="+mn-lt"/>
            </a:endParaRPr>
          </a:p>
          <a:p>
            <a:pPr>
              <a:buFont typeface="+mj-lt"/>
              <a:buNone/>
            </a:pPr>
            <a:endParaRPr lang="zh-CN" altLang="en-US" sz="2400" noProof="1"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187960" y="1037590"/>
            <a:ext cx="12004040" cy="1189355"/>
          </a:xfrm>
          <a:prstGeom prst="rect">
            <a:avLst/>
          </a:prstGeom>
          <a:solidFill>
            <a:srgbClr val="FDB29D"/>
          </a:solidFill>
          <a:ln w="9525">
            <a:noFill/>
          </a:ln>
          <a:effectLst>
            <a:softEdge rad="127000"/>
          </a:effectLst>
        </p:spPr>
        <p:txBody>
          <a:bodyPr wrap="square" anchor="t">
            <a:spAutoFit/>
          </a:bodyPr>
          <a:lstStyle/>
          <a:p>
            <a:pPr>
              <a:lnSpc>
                <a:spcPct val="85000"/>
              </a:lnSpc>
            </a:pP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85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Complete the passage with the correct forms of the verbs in brackets.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85000"/>
              </a:lnSpc>
            </a:pP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925" y="2503805"/>
            <a:ext cx="11653520" cy="4030980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Sending people to other planets or even beyond the solar system is not an easy goal_________        (achieve). One of the problems is that the trip would take a very long time. For example, _______ (use) current technology, it would take over two years _____  (get) to the closest planet, Mars, and back. Although light is the fastest thing______     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(know)in the universe, it could take more than four years to reach the nearest star system. Will scientists figure out a way ________ (store) sufficient food and water for the long journey?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9850" y="2964815"/>
            <a:ext cx="48533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to achieve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14410" y="3468370"/>
            <a:ext cx="42557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</a:rPr>
              <a:t>using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 flipH="1">
            <a:off x="7463155" y="3930015"/>
            <a:ext cx="55454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</a:rPr>
              <a:t>to get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10749915" y="4433570"/>
            <a:ext cx="18948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known</a:t>
            </a:r>
            <a:endParaRPr lang="en-US" altLang="zh-CN" sz="32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90355" y="5398770"/>
            <a:ext cx="26454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to store</a:t>
            </a:r>
            <a:endParaRPr lang="en-US" altLang="zh-CN" sz="32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7045" y="0"/>
            <a:ext cx="315595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6000" b="1">
                <a:latin typeface="Gabriola" panose="04040605051002020D02" charset="0"/>
                <a:ea typeface="微软雅黑" panose="020B0503020204020204" charset="-122"/>
                <a:cs typeface="Gabriola" panose="04040605051002020D02" charset="0"/>
              </a:rPr>
              <a:t>Ta</a:t>
            </a:r>
            <a:r>
              <a:rPr lang="en-US" altLang="zh-CN" sz="6000" b="1">
                <a:latin typeface="Gabriola" panose="04040605051002020D02" charset="0"/>
                <a:ea typeface="微软雅黑" panose="020B0503020204020204" charset="-122"/>
                <a:cs typeface="Gabriola" panose="04040605051002020D02" charset="0"/>
                <a:sym typeface="+mn-ea"/>
              </a:rPr>
              <a:t>sk 2</a:t>
            </a:r>
            <a:endParaRPr lang="en-US" altLang="zh-CN" sz="6000" b="1">
              <a:latin typeface="Gabriola" panose="04040605051002020D02" charset="0"/>
              <a:ea typeface="微软雅黑" panose="020B0503020204020204" charset="-122"/>
              <a:cs typeface="Gabriola" panose="04040605051002020D02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52945" y="1601297"/>
            <a:ext cx="10099964" cy="32973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79195" y="1602105"/>
            <a:ext cx="9735185" cy="658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  <a:sym typeface="+mn-ea"/>
              </a:rPr>
              <a:t>Unit 4 Discovering Useful Structures</a:t>
            </a:r>
            <a:endParaRPr lang="en-US" altLang="zh-CN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charset="0"/>
              <a:ea typeface="楷体_GB2312" panose="02010609030101010101" pitchFamily="49" charset="-122"/>
              <a:cs typeface="Gabriola" panose="04040605051002020D02" charset="0"/>
              <a:sym typeface="+mn-ea"/>
            </a:endParaRPr>
          </a:p>
          <a:p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  <a:sym typeface="+mn-ea"/>
              </a:rPr>
              <a:t>                                            </a:t>
            </a:r>
            <a:endParaRPr lang="en-US" altLang="zh-CN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charset="0"/>
              <a:ea typeface="楷体_GB2312" panose="02010609030101010101" pitchFamily="49" charset="-122"/>
              <a:cs typeface="Gabriola" panose="04040605051002020D02" charset="0"/>
              <a:sym typeface="+mn-ea"/>
            </a:endParaRPr>
          </a:p>
          <a:p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  <a:sym typeface="+mn-ea"/>
              </a:rPr>
              <a:t>              The infinitives---</a:t>
            </a:r>
            <a:r>
              <a:rPr lang="en-US" altLang="zh-CN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  <a:sym typeface="+mn-ea"/>
              </a:rPr>
              <a:t>attribute+adverbial</a:t>
            </a:r>
            <a:endParaRPr lang="en-US" altLang="zh-CN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charset="0"/>
              <a:ea typeface="楷体_GB2312" panose="02010609030101010101" pitchFamily="49" charset="-122"/>
              <a:cs typeface="Gabriola" panose="04040605051002020D02" charset="0"/>
              <a:sym typeface="+mn-ea"/>
            </a:endParaRPr>
          </a:p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</a:t>
            </a:r>
            <a:endParaRPr lang="en-US" altLang="zh-CN" sz="4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</a:t>
            </a:r>
            <a:endParaRPr lang="en-US" altLang="zh-CN" sz="4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------</a:t>
            </a:r>
            <a:r>
              <a:rPr lang="zh-C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谢耀玲</a:t>
            </a:r>
            <a:endParaRPr lang="en-US" altLang="zh-CN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altLang="zh-CN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charset="0"/>
              <a:ea typeface="楷体_GB2312" panose="02010609030101010101" pitchFamily="49" charset="-122"/>
              <a:cs typeface="Gabriola" panose="04040605051002020D02" charset="0"/>
            </a:endParaRPr>
          </a:p>
          <a:p>
            <a:endParaRPr lang="en-US" altLang="zh-CN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charset="0"/>
              <a:ea typeface="楷体_GB2312" panose="02010609030101010101" pitchFamily="49" charset="-122"/>
              <a:cs typeface="Gabriola" panose="04040605051002020D02" charset="0"/>
            </a:endParaRPr>
          </a:p>
          <a:p>
            <a:r>
              <a:rPr lang="en-US" altLang="zh-CN" sz="6000" dirty="0">
                <a:latin typeface="Gabriola" panose="04040605051002020D02" charset="0"/>
                <a:ea typeface="字魂8号-珍珠奶茶体" panose="00000500000000000000" pitchFamily="2" charset="-122"/>
                <a:cs typeface="Gabriola" panose="04040605051002020D02" charset="0"/>
              </a:rPr>
              <a:t> </a:t>
            </a:r>
            <a:endParaRPr lang="en-US" altLang="zh-CN" sz="6000" dirty="0">
              <a:latin typeface="Gabriola" panose="04040605051002020D02" charset="0"/>
              <a:ea typeface="字魂8号-珍珠奶茶体" panose="00000500000000000000" pitchFamily="2" charset="-122"/>
              <a:cs typeface="Gabriola" panose="04040605051002020D02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2"/>
          <a:stretch>
            <a:fillRect/>
          </a:stretch>
        </p:blipFill>
        <p:spPr>
          <a:xfrm>
            <a:off x="9232900" y="383540"/>
            <a:ext cx="2374900" cy="3218180"/>
          </a:xfrm>
          <a:custGeom>
            <a:avLst/>
            <a:gdLst>
              <a:gd name="connsiteX0" fmla="*/ 0 w 5528188"/>
              <a:gd name="connsiteY0" fmla="*/ 0 h 6043863"/>
              <a:gd name="connsiteX1" fmla="*/ 4855321 w 5528188"/>
              <a:gd name="connsiteY1" fmla="*/ 0 h 6043863"/>
              <a:gd name="connsiteX2" fmla="*/ 4855321 w 5528188"/>
              <a:gd name="connsiteY2" fmla="*/ 1288473 h 6043863"/>
              <a:gd name="connsiteX3" fmla="*/ 5528188 w 5528188"/>
              <a:gd name="connsiteY3" fmla="*/ 1288473 h 6043863"/>
              <a:gd name="connsiteX4" fmla="*/ 5528188 w 5528188"/>
              <a:gd name="connsiteY4" fmla="*/ 6043863 h 6043863"/>
              <a:gd name="connsiteX5" fmla="*/ 0 w 5528188"/>
              <a:gd name="connsiteY5" fmla="*/ 6043863 h 604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8188" h="6043863">
                <a:moveTo>
                  <a:pt x="0" y="0"/>
                </a:moveTo>
                <a:lnTo>
                  <a:pt x="4855321" y="0"/>
                </a:lnTo>
                <a:lnTo>
                  <a:pt x="4855321" y="1288473"/>
                </a:lnTo>
                <a:lnTo>
                  <a:pt x="5528188" y="1288473"/>
                </a:lnTo>
                <a:lnTo>
                  <a:pt x="5528188" y="6043863"/>
                </a:lnTo>
                <a:lnTo>
                  <a:pt x="0" y="6043863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00" y="4372610"/>
            <a:ext cx="2663190" cy="2485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19313" y="1579563"/>
            <a:ext cx="8342312" cy="15068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+mj-lt"/>
              <a:buNone/>
            </a:pPr>
            <a:endParaRPr lang="zh-CN" altLang="en-US" sz="3200" noProof="1">
              <a:latin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endParaRPr lang="zh-CN" altLang="en-US" sz="2400" noProof="1">
              <a:latin typeface="+mn-lt"/>
              <a:cs typeface="+mn-lt"/>
            </a:endParaRPr>
          </a:p>
          <a:p>
            <a:pPr>
              <a:buFont typeface="+mj-lt"/>
              <a:buNone/>
            </a:pPr>
            <a:endParaRPr lang="zh-CN" altLang="en-US" sz="2400" noProof="1">
              <a:latin typeface="微软雅黑" panose="020B0503020204020204" charset="-122"/>
              <a:ea typeface="微软雅黑" panose="020B0503020204020204" charset="-122"/>
              <a:cs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715" y="737235"/>
            <a:ext cx="10065385" cy="255333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/>
              <a:t>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Is it possible to travel faster than light? No one knows the answers yet. However, space scientists never give up. They are experimenting with growing crops in space so as _______ (help) astronauts get enough food on longer journeys through space.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1840" y="2167255"/>
            <a:ext cx="33216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to help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内容占位符 2"/>
          <p:cNvSpPr>
            <a:spLocks noGrp="1"/>
          </p:cNvSpPr>
          <p:nvPr>
            <p:ph idx="4294967295"/>
          </p:nvPr>
        </p:nvSpPr>
        <p:spPr>
          <a:xfrm>
            <a:off x="191135" y="814070"/>
            <a:ext cx="11819255" cy="5213985"/>
          </a:xfrm>
        </p:spPr>
        <p:txBody>
          <a:bodyPr vert="horz" wrap="square" lIns="91440" tIns="45720" rIns="91440" bIns="45720" anchor="t" anchorCtr="0">
            <a:noAutofit/>
          </a:bodyPr>
          <a:lstStyle/>
          <a:p>
            <a:pPr marL="0" indent="0" fontAlgn="auto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None/>
            </a:pP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Picking up her “Lifetime Achievement” award, proud Irene declared she had no plans ______     (retire) from her 36-year-old business. (2019·</a:t>
            </a:r>
            <a:r>
              <a:rPr lang="zh-CN" alt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全国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lang="zh-CN" alt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卷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en-US" altLang="zh-CN" sz="32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None/>
            </a:pP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Modem methods of tracking polar bear populations have been employed only since the mid-1980s, and are expensive _________      (perform) consistently over a large area.  (2019·</a:t>
            </a:r>
            <a:r>
              <a:rPr lang="zh-CN" alt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全国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lang="zh-CN" alt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卷</a:t>
            </a:r>
            <a:r>
              <a:rPr lang="en-US" altLang="zh-CN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en-US" altLang="zh-CN" sz="32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The project_________________    (accomplish) by the end  of 2021, will expand the city's telephone network.  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None/>
            </a:pPr>
            <a:endParaRPr lang="en-US" altLang="zh-CN" sz="32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987" name="Rectangle 2"/>
          <p:cNvSpPr/>
          <p:nvPr/>
        </p:nvSpPr>
        <p:spPr>
          <a:xfrm>
            <a:off x="1687830" y="0"/>
            <a:ext cx="4497070" cy="1014730"/>
          </a:xfrm>
          <a:prstGeom prst="rect">
            <a:avLst/>
          </a:prstGeom>
          <a:solidFill>
            <a:srgbClr val="FDB29D"/>
          </a:solidFill>
          <a:ln w="9525"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zh-CN" sz="6000" b="1">
                <a:solidFill>
                  <a:schemeClr val="tx1"/>
                </a:solidFill>
                <a:latin typeface="Gabriola" panose="04040605051002020D02" charset="0"/>
                <a:ea typeface="微软雅黑" panose="020B0503020204020204" charset="-122"/>
                <a:cs typeface="Gabriola" panose="04040605051002020D02" charset="0"/>
              </a:rPr>
              <a:t> Task 3 </a:t>
            </a:r>
            <a:r>
              <a:rPr lang="zh-CN" alt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rPr>
              <a:t>高考链接</a:t>
            </a:r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rPr>
              <a:t>:</a:t>
            </a:r>
            <a:endParaRPr lang="en-US" altLang="zh-CN" sz="3600" b="1" dirty="0">
              <a:solidFill>
                <a:schemeClr val="tx1"/>
              </a:solidFill>
              <a:latin typeface="Arial" panose="020B0604020202020204" pitchFamily="34" charset="0"/>
              <a:ea typeface="华文楷体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 flipH="1">
            <a:off x="9384665" y="3722370"/>
            <a:ext cx="2947035" cy="730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to perform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3112770" y="1634490"/>
            <a:ext cx="2995295" cy="730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to retire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10800000" flipV="1">
            <a:off x="2827655" y="5200015"/>
            <a:ext cx="4270375" cy="730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to be accomplished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 txBox="1"/>
          <p:nvPr>
            <p:custDataLst>
              <p:tags r:id="rId1"/>
            </p:custDataLst>
          </p:nvPr>
        </p:nvSpPr>
        <p:spPr>
          <a:xfrm>
            <a:off x="298450" y="203835"/>
            <a:ext cx="11634470" cy="40227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7621" tIns="35238" rIns="67621" bIns="35238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fontAlgn="auto">
              <a:lnSpc>
                <a:spcPts val="3000"/>
              </a:lnSpc>
              <a:spcAft>
                <a:spcPts val="800"/>
              </a:spcAft>
            </a:pPr>
            <a:r>
              <a:rPr lang="en-US" altLang="zh-CN" sz="3200" spc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4. I have a lot of readings</a:t>
            </a:r>
            <a:r>
              <a:rPr lang="en-US" altLang="zh-CN" sz="3200" u="sng" spc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           </a:t>
            </a:r>
            <a:r>
              <a:rPr lang="en-US" altLang="zh-CN" sz="3200" spc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(complete) before the end of this term. </a:t>
            </a:r>
            <a:r>
              <a:rPr lang="en-US" altLang="zh-CN" sz="3200" spc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3200" spc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2010 </a:t>
            </a:r>
            <a:r>
              <a:rPr altLang="zh-CN" sz="3200" spc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山东</a:t>
            </a:r>
            <a:r>
              <a:rPr lang="en-US" altLang="zh-CN" sz="3200" spc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en-US" altLang="zh-CN" sz="3200" spc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 fontAlgn="auto">
              <a:lnSpc>
                <a:spcPts val="3000"/>
              </a:lnSpc>
              <a:spcAft>
                <a:spcPts val="800"/>
              </a:spcAft>
              <a:buClrTx/>
              <a:buSzTx/>
              <a:buNone/>
            </a:pPr>
            <a:endParaRPr altLang="zh-CN" sz="3200" spc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algn="l" fontAlgn="auto">
              <a:lnSpc>
                <a:spcPts val="3000"/>
              </a:lnSpc>
              <a:spcAft>
                <a:spcPts val="800"/>
              </a:spcAft>
              <a:buClrTx/>
              <a:buSzTx/>
              <a:buNone/>
            </a:pPr>
            <a:r>
              <a:rPr altLang="zh-CN" sz="3200" spc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5. The ability</a:t>
            </a:r>
            <a:r>
              <a:rPr altLang="zh-CN" sz="3200" u="sng" spc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           </a:t>
            </a:r>
            <a:r>
              <a:rPr altLang="zh-CN" sz="3200" spc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(express) an idea is as important as the idea itself. (2011 湖南)</a:t>
            </a:r>
            <a:endParaRPr altLang="zh-CN" sz="3200" spc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algn="l" fontAlgn="auto">
              <a:lnSpc>
                <a:spcPts val="3000"/>
              </a:lnSpc>
              <a:spcAft>
                <a:spcPts val="800"/>
              </a:spcAft>
              <a:buClrTx/>
              <a:buSzTx/>
              <a:buNone/>
            </a:pPr>
            <a:endParaRPr lang="en-US" altLang="zh-CN" sz="3200" spc="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31995" y="54610"/>
            <a:ext cx="2790190" cy="582295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complete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33675" y="1433195"/>
            <a:ext cx="3355975" cy="582295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express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8450" y="2725420"/>
            <a:ext cx="120548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6. ________ (learn) more about China, don’t hesitate to contact us and be the first ________    (sign) up for the activity.</a:t>
            </a:r>
            <a:endParaRPr lang="zh-CN" altLang="en-US" sz="3200"/>
          </a:p>
        </p:txBody>
      </p:sp>
      <p:sp>
        <p:nvSpPr>
          <p:cNvPr id="13" name="文本框 12"/>
          <p:cNvSpPr txBox="1"/>
          <p:nvPr/>
        </p:nvSpPr>
        <p:spPr>
          <a:xfrm>
            <a:off x="715645" y="2725420"/>
            <a:ext cx="3014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learn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2398395" y="3218180"/>
            <a:ext cx="1650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sign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8450" y="4109720"/>
            <a:ext cx="95199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</a:t>
            </a:r>
            <a:r>
              <a:rPr lang="en-US" altLang="zh-CN" sz="320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7. They make vehicles </a:t>
            </a:r>
            <a:r>
              <a:rPr lang="en-US" altLang="zh-CN" sz="3200" u="sng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sz="320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(to carry) </a:t>
            </a:r>
            <a:r>
              <a:rPr lang="en-US" altLang="zh-CN" sz="320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brave people into space to find out the secrets of the universe. </a:t>
            </a:r>
            <a:endParaRPr lang="en-US" altLang="zh-CN" sz="320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97375" y="4109720"/>
            <a:ext cx="2268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carry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8300" y="5320030"/>
            <a:ext cx="95199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8．(2021·河南)The teen’s act soon spread quickly,                                                                                                                                                                (inspire)kids and adults worldwide to take action．</a:t>
            </a:r>
            <a:endParaRPr lang="en-US" altLang="zh-CN" sz="320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8826500" y="5855335"/>
            <a:ext cx="2047240" cy="5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826500" y="5273040"/>
            <a:ext cx="2055495" cy="1170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inspiring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3" grpId="0"/>
      <p:bldP spid="15" grpId="0"/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  <p:custDataLst>
              <p:tags r:id="rId1"/>
            </p:custDataLst>
          </p:nvPr>
        </p:nvSpPr>
        <p:spPr>
          <a:xfrm>
            <a:off x="196850" y="128270"/>
            <a:ext cx="11800205" cy="44069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Summarize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左中括号 18"/>
          <p:cNvSpPr/>
          <p:nvPr>
            <p:custDataLst>
              <p:tags r:id="rId2"/>
            </p:custDataLst>
          </p:nvPr>
        </p:nvSpPr>
        <p:spPr>
          <a:xfrm>
            <a:off x="1016336" y="1984353"/>
            <a:ext cx="1333868" cy="2562029"/>
          </a:xfrm>
          <a:prstGeom prst="leftBracket">
            <a:avLst>
              <a:gd name="adj" fmla="val 181938"/>
            </a:avLst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>
            <p:custDataLst>
              <p:tags r:id="rId3"/>
            </p:custDataLst>
          </p:nvPr>
        </p:nvGrpSpPr>
        <p:grpSpPr>
          <a:xfrm>
            <a:off x="2313305" y="4094480"/>
            <a:ext cx="2186305" cy="1323716"/>
            <a:chOff x="2566035" y="4886326"/>
            <a:chExt cx="1759074" cy="953134"/>
          </a:xfrm>
        </p:grpSpPr>
        <p:sp>
          <p:nvSpPr>
            <p:cNvPr id="24" name="矩形: 圆角 23"/>
            <p:cNvSpPr/>
            <p:nvPr>
              <p:custDataLst>
                <p:tags r:id="rId4"/>
              </p:custDataLst>
            </p:nvPr>
          </p:nvSpPr>
          <p:spPr>
            <a:xfrm>
              <a:off x="2566035" y="4886326"/>
              <a:ext cx="1759074" cy="953134"/>
            </a:xfrm>
            <a:prstGeom prst="roundRect">
              <a:avLst>
                <a:gd name="adj" fmla="val 29803"/>
              </a:avLst>
            </a:prstGeom>
            <a:solidFill>
              <a:srgbClr val="94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5"/>
              </p:custDataLst>
            </p:nvPr>
          </p:nvSpPr>
          <p:spPr>
            <a:xfrm>
              <a:off x="2580640" y="4927600"/>
              <a:ext cx="1648460" cy="775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adverbial</a:t>
              </a:r>
              <a:endPara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ClrTx/>
                <a:buSzTx/>
                <a:buFontTx/>
              </a:pPr>
              <a:r>
                <a:rPr lang="zh-CN" altLang="en-US" sz="320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状语</a:t>
              </a:r>
              <a:endPara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6"/>
            </p:custDataLst>
          </p:nvPr>
        </p:nvGrpSpPr>
        <p:grpSpPr>
          <a:xfrm>
            <a:off x="2254885" y="1466850"/>
            <a:ext cx="2254250" cy="1322070"/>
            <a:chOff x="2471880" y="2416671"/>
            <a:chExt cx="1903730" cy="1200785"/>
          </a:xfrm>
        </p:grpSpPr>
        <p:sp>
          <p:nvSpPr>
            <p:cNvPr id="27" name="矩形: 圆角 26"/>
            <p:cNvSpPr/>
            <p:nvPr>
              <p:custDataLst>
                <p:tags r:id="rId7"/>
              </p:custDataLst>
            </p:nvPr>
          </p:nvSpPr>
          <p:spPr>
            <a:xfrm>
              <a:off x="2567005" y="2416671"/>
              <a:ext cx="1648459" cy="953134"/>
            </a:xfrm>
            <a:prstGeom prst="roundRect">
              <a:avLst>
                <a:gd name="adj" fmla="val 29803"/>
              </a:avLst>
            </a:prstGeom>
            <a:solidFill>
              <a:srgbClr val="94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8"/>
              </p:custDataLst>
            </p:nvPr>
          </p:nvSpPr>
          <p:spPr>
            <a:xfrm>
              <a:off x="2471880" y="2440318"/>
              <a:ext cx="1903730" cy="117713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attribute</a:t>
              </a:r>
              <a:endPara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320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定语</a:t>
              </a:r>
              <a:endPara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9"/>
            </p:custDataLst>
          </p:nvPr>
        </p:nvGrpSpPr>
        <p:grpSpPr>
          <a:xfrm>
            <a:off x="377725" y="2667145"/>
            <a:ext cx="1611191" cy="829432"/>
            <a:chOff x="860691" y="3739632"/>
            <a:chExt cx="1611191" cy="829432"/>
          </a:xfrm>
        </p:grpSpPr>
        <p:sp>
          <p:nvSpPr>
            <p:cNvPr id="30" name="矩形: 圆角 29"/>
            <p:cNvSpPr/>
            <p:nvPr>
              <p:custDataLst>
                <p:tags r:id="rId10"/>
              </p:custDataLst>
            </p:nvPr>
          </p:nvSpPr>
          <p:spPr>
            <a:xfrm>
              <a:off x="860691" y="3739632"/>
              <a:ext cx="1611191" cy="829432"/>
            </a:xfrm>
            <a:prstGeom prst="roundRect">
              <a:avLst>
                <a:gd name="adj" fmla="val 50000"/>
              </a:avLst>
            </a:prstGeom>
            <a:solidFill>
              <a:srgbClr val="F5A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1"/>
              </p:custDataLst>
            </p:nvPr>
          </p:nvSpPr>
          <p:spPr>
            <a:xfrm>
              <a:off x="1126985" y="3861960"/>
              <a:ext cx="133386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 do </a:t>
              </a:r>
              <a:endPara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4906370" y="3868446"/>
            <a:ext cx="2681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目的状语: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13"/>
            </p:custDataLst>
          </p:nvPr>
        </p:nvSpPr>
        <p:spPr>
          <a:xfrm>
            <a:off x="4906370" y="5197842"/>
            <a:ext cx="1878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结果状语:</a:t>
            </a:r>
            <a:endParaRPr lang="zh-CN" altLang="en-US" sz="32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文本占位符 3"/>
          <p:cNvSpPr/>
          <p:nvPr>
            <p:custDataLst>
              <p:tags r:id="rId14"/>
            </p:custDataLst>
          </p:nvPr>
        </p:nvSpPr>
        <p:spPr>
          <a:xfrm>
            <a:off x="7033185" y="5284837"/>
            <a:ext cx="5212121" cy="347641"/>
          </a:xfrm>
          <a:prstGeom prst="rect">
            <a:avLst/>
          </a:prstGeom>
          <a:ln>
            <a:noFill/>
            <a:prstDash val="dash"/>
          </a:ln>
        </p:spPr>
        <p:txBody>
          <a:bodyPr wrap="square" anchor="t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lang="zh-CN" altLang="en-US" sz="2800" kern="1200" spc="30" baseline="0">
                <a:solidFill>
                  <a:srgbClr val="272727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enough to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too...to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so/such... as to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15"/>
            </p:custDataLst>
          </p:nvPr>
        </p:nvSpPr>
        <p:spPr>
          <a:xfrm>
            <a:off x="5014595" y="877570"/>
            <a:ext cx="628840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(抽象名词 &amp;不定代词)后置定语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序数词、最高级修饰</a:t>
            </a:r>
            <a:endParaRPr lang="zh-CN" altLang="en-US" sz="32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尚未发生的动作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zh-CN" altLang="en-US" sz="32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左大括号 35"/>
          <p:cNvSpPr/>
          <p:nvPr>
            <p:custDataLst>
              <p:tags r:id="rId16"/>
            </p:custDataLst>
          </p:nvPr>
        </p:nvSpPr>
        <p:spPr>
          <a:xfrm>
            <a:off x="4448175" y="880745"/>
            <a:ext cx="509905" cy="2241550"/>
          </a:xfrm>
          <a:prstGeom prst="leftBrace">
            <a:avLst>
              <a:gd name="adj1" fmla="val 67035"/>
              <a:gd name="adj2" fmla="val 51135"/>
            </a:avLst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左大括号 36"/>
          <p:cNvSpPr/>
          <p:nvPr>
            <p:custDataLst>
              <p:tags r:id="rId17"/>
            </p:custDataLst>
          </p:nvPr>
        </p:nvSpPr>
        <p:spPr>
          <a:xfrm>
            <a:off x="4613910" y="4024630"/>
            <a:ext cx="344170" cy="1695450"/>
          </a:xfrm>
          <a:prstGeom prst="leftBrace">
            <a:avLst>
              <a:gd name="adj1" fmla="val 67035"/>
              <a:gd name="adj2" fmla="val 51544"/>
            </a:avLst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占位符 3"/>
          <p:cNvSpPr/>
          <p:nvPr>
            <p:custDataLst>
              <p:tags r:id="rId18"/>
            </p:custDataLst>
          </p:nvPr>
        </p:nvSpPr>
        <p:spPr>
          <a:xfrm>
            <a:off x="7033577" y="3748309"/>
            <a:ext cx="6826885" cy="480695"/>
          </a:xfrm>
          <a:prstGeom prst="rect">
            <a:avLst/>
          </a:prstGeom>
          <a:ln>
            <a:noFill/>
            <a:prstDash val="dash"/>
          </a:ln>
        </p:spPr>
        <p:txBody>
          <a:bodyPr wrap="square" anchor="t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lang="zh-CN" altLang="en-US" sz="2800" kern="1200" spc="30" baseline="0">
                <a:solidFill>
                  <a:srgbClr val="272727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to do, in order to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句首句中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so as to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句中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4906370" y="4546626"/>
            <a:ext cx="2681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原因状语: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0"/>
            </p:custDataLst>
          </p:nvPr>
        </p:nvSpPr>
        <p:spPr>
          <a:xfrm>
            <a:off x="7033260" y="4607560"/>
            <a:ext cx="61810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10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sb</a:t>
            </a:r>
            <a:r>
              <a:rPr lang="zh-CN" altLang="zh-CN" sz="28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＋</a:t>
            </a:r>
            <a:r>
              <a:rPr lang="en-US" altLang="zh-CN" sz="28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</a:t>
            </a:r>
            <a:r>
              <a:rPr lang="zh-CN" altLang="zh-CN" sz="28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＋</a:t>
            </a:r>
            <a:r>
              <a:rPr lang="en-US" altLang="zh-CN" sz="2800" i="1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adj. </a:t>
            </a:r>
            <a:r>
              <a:rPr lang="zh-CN" altLang="zh-CN" sz="28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＋</a:t>
            </a:r>
            <a:r>
              <a:rPr lang="en-US" altLang="zh-CN" sz="28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do ...</a:t>
            </a:r>
            <a:endParaRPr lang="en-US" altLang="zh-CN" sz="2800" kern="1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2" grpId="0"/>
      <p:bldP spid="33" grpId="0"/>
      <p:bldP spid="34" grpId="0"/>
      <p:bldP spid="35" grpId="0" uiExpand="1" build="p"/>
      <p:bldP spid="36" grpId="0" bldLvl="0" animBg="1"/>
      <p:bldP spid="37" grpId="0" bldLvl="0" animBg="1"/>
      <p:bldP spid="38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47650" y="0"/>
            <a:ext cx="3519805" cy="873760"/>
          </a:xfrm>
          <a:prstGeom prst="roundRect">
            <a:avLst/>
          </a:prstGeom>
          <a:solidFill>
            <a:srgbClr val="FDB29D"/>
          </a:solidFill>
          <a:ln>
            <a:solidFill>
              <a:srgbClr val="FDB29D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56260" y="-635"/>
            <a:ext cx="32111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Assignment</a:t>
            </a:r>
            <a:endParaRPr lang="en-US" altLang="zh-CN" sz="3600">
              <a:ln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 sz="3600"/>
          </a:p>
        </p:txBody>
      </p:sp>
      <p:sp>
        <p:nvSpPr>
          <p:cNvPr id="7" name="文本框 6"/>
          <p:cNvSpPr txBox="1"/>
          <p:nvPr/>
        </p:nvSpPr>
        <p:spPr>
          <a:xfrm>
            <a:off x="107315" y="760095"/>
            <a:ext cx="11958320" cy="2614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假定你是李华,最近你班举行了一次班会，班会的主题是:太空探险意义。请结合以下内容,用英语给校报写一篇文章,客观地介绍讨论的情况并表达你自己的观点。</a:t>
            </a:r>
            <a:endParaRPr lang="zh-CN" altLang="en-US" sz="2800" b="1">
              <a:solidFill>
                <a:schemeClr val="dk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000"/>
              <a:t>                                                                     </a:t>
            </a:r>
            <a:r>
              <a:rPr lang="zh-CN" altLang="en-US" sz="2000"/>
              <a:t> </a:t>
            </a:r>
            <a:r>
              <a:rPr lang="en-US" altLang="zh-CN" sz="2000"/>
              <a:t>    </a:t>
            </a:r>
            <a:endParaRPr lang="zh-CN" altLang="en-US" sz="2000"/>
          </a:p>
          <a:p>
            <a:r>
              <a:rPr lang="en-US" altLang="zh-CN" sz="2000"/>
              <a:t>                                                                 </a:t>
            </a:r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22935" y="2218055"/>
          <a:ext cx="9282430" cy="251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1215"/>
                <a:gridCol w="4641215"/>
              </a:tblGrid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赞同者 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rgbClr val="FEDB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   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 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反对者 </a:t>
                      </a:r>
                      <a:r>
                        <a:rPr lang="en-US" altLang="zh-CN" sz="28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                                                                                       </a:t>
                      </a:r>
                      <a:endParaRPr lang="zh-CN" altLang="en-US" sz="28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solidFill>
                      <a:srgbClr val="FEDBD2"/>
                    </a:solidFill>
                  </a:tcPr>
                </a:tc>
              </a:tr>
              <a:tr h="5308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1.获得新的知识;</a:t>
                      </a:r>
                      <a:r>
                        <a:rPr lang="en-US" altLang="zh-CN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 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rgbClr val="FEEB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   </a:t>
                      </a:r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1.耗资巨大; 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solidFill>
                      <a:srgbClr val="FEEBE6"/>
                    </a:solidFill>
                  </a:tcPr>
                </a:tc>
              </a:tr>
              <a:tr h="5327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2.从太空取得新资源;</a:t>
                      </a:r>
                      <a:r>
                        <a:rPr lang="en-US" altLang="zh-CN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    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  </a:t>
                      </a:r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2.宇航员的安全问题。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9302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3.扩大人类的生存空间。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20675" y="5028565"/>
            <a:ext cx="11871325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注意:1.词数80左右，至少用上</a:t>
            </a:r>
            <a:r>
              <a:rPr lang="en-US" altLang="zh-CN" sz="2800" b="1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2-5</a:t>
            </a:r>
            <a:r>
              <a:rPr lang="zh-CN" altLang="en-US" sz="2800" b="1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个非谓语表达句子，涉及</a:t>
            </a:r>
            <a:r>
              <a:rPr lang="en-US" altLang="zh-CN" sz="2800" b="1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to do, doing</a:t>
            </a:r>
            <a:r>
              <a:rPr lang="zh-CN" altLang="en-US" sz="2800">
                <a:solidFill>
                  <a:schemeClr val="dk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done</a:t>
            </a:r>
            <a:r>
              <a:rPr lang="zh-CN" altLang="en-US" sz="2800" b="1">
                <a:solidFill>
                  <a:schemeClr val="dk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zh-CN" altLang="en-US" sz="2800" b="1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用法。</a:t>
            </a:r>
            <a:endParaRPr lang="zh-CN" altLang="en-US" sz="2800" b="1">
              <a:solidFill>
                <a:schemeClr val="dk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2.可适当增加细节,以使行文连贯。</a:t>
            </a:r>
            <a:endParaRPr lang="zh-CN" altLang="en-US" sz="2800" b="1">
              <a:solidFill>
                <a:schemeClr val="dk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1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47650" y="0"/>
            <a:ext cx="3519805" cy="873760"/>
          </a:xfrm>
          <a:prstGeom prst="roundRect">
            <a:avLst/>
          </a:prstGeom>
          <a:solidFill>
            <a:srgbClr val="FDB29D"/>
          </a:solidFill>
          <a:ln>
            <a:solidFill>
              <a:srgbClr val="FDB29D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56260" y="-635"/>
            <a:ext cx="32111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Assignment</a:t>
            </a:r>
            <a:endParaRPr lang="en-US" altLang="zh-CN" sz="3600">
              <a:ln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 sz="3600"/>
          </a:p>
        </p:txBody>
      </p:sp>
      <p:sp>
        <p:nvSpPr>
          <p:cNvPr id="6" name="文本框 5"/>
          <p:cNvSpPr txBox="1"/>
          <p:nvPr/>
        </p:nvSpPr>
        <p:spPr>
          <a:xfrm>
            <a:off x="325755" y="815975"/>
            <a:ext cx="11929110" cy="5507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Dear Editor,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We had a discussion over whether it's necessary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carry out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the outer space explorations at a class meeting the other day.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Some of us think it important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research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the outer space. First, people c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arry out 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their explorations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 as to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get a better understanding of the outer space. Second, new resources can be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 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there for humans to us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e,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facilitating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human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life.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However, others don't believe so. In their opinion, not only does this kind of exploration cost too much money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but also it’s very dangerous for astronauts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do 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such work.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All in all, 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I think such explorations into the outer space are worth trying out.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247650" y="49530"/>
            <a:ext cx="5534025" cy="979805"/>
          </a:xfrm>
          <a:prstGeom prst="roundRect">
            <a:avLst/>
          </a:prstGeom>
          <a:solidFill>
            <a:srgbClr val="EE370C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" name="单圆角矩形 6"/>
          <p:cNvSpPr/>
          <p:nvPr/>
        </p:nvSpPr>
        <p:spPr>
          <a:xfrm>
            <a:off x="7132495" y="2398724"/>
            <a:ext cx="2663190" cy="1965325"/>
          </a:xfrm>
          <a:prstGeom prst="round1Rect">
            <a:avLst/>
          </a:prstGeom>
          <a:solidFill>
            <a:srgbClr val="D4F0FE"/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5174" tIns="57586" rIns="115174" bIns="57586" rtlCol="0" anchor="ctr"/>
          <a:lstStyle/>
          <a:p>
            <a:pPr algn="l">
              <a:buClrTx/>
              <a:buSzTx/>
              <a:buFontTx/>
            </a:pPr>
            <a:r>
              <a:rPr lang="en-US" altLang="zh-CN" sz="32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  <a:sym typeface="+mn-ea"/>
              </a:rPr>
              <a:t>   </a:t>
            </a:r>
            <a:r>
              <a:rPr lang="en-US" altLang="zh-CN" sz="3600" b="1" dirty="0">
                <a:solidFill>
                  <a:schemeClr val="tx1"/>
                </a:solidFill>
                <a:latin typeface="Gabriola" panose="04040605051002020D02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Assessment</a:t>
            </a:r>
            <a:endParaRPr lang="en-US" altLang="zh-CN" sz="3600" b="1" dirty="0">
              <a:solidFill>
                <a:schemeClr val="tx1"/>
              </a:solidFill>
              <a:latin typeface="Gabriola" panose="04040605051002020D02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3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600" b="1" dirty="0">
                <a:solidFill>
                  <a:schemeClr val="tx1"/>
                </a:solidFill>
                <a:latin typeface="Gabriola" panose="04040605051002020D02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( 15 points)</a:t>
            </a:r>
            <a:endParaRPr kumimoji="0" lang="en-US" altLang="zh-CN" sz="3600" b="1" i="0" u="none" strike="noStrike" cap="none" normalizeH="0" baseline="0" dirty="0">
              <a:solidFill>
                <a:schemeClr val="tx1"/>
              </a:solidFill>
              <a:latin typeface="Gabriola" panose="04040605051002020D02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2031540" y="938224"/>
            <a:ext cx="3075940" cy="1309370"/>
          </a:xfrm>
          <a:prstGeom prst="rect">
            <a:avLst/>
          </a:prstGeom>
          <a:solidFill>
            <a:srgbClr val="FFCBBC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3600" b="1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 dirty="0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2092500" y="2466669"/>
            <a:ext cx="3190875" cy="1124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</a:t>
            </a:r>
            <a:endParaRPr lang="en-US" altLang="zh-CN" sz="2400" b="1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                      </a:t>
            </a:r>
            <a:endParaRPr lang="en-US" altLang="zh-CN" sz="2400" b="1" dirty="0"/>
          </a:p>
        </p:txBody>
      </p:sp>
      <p:sp>
        <p:nvSpPr>
          <p:cNvPr id="80" name="文本框 79"/>
          <p:cNvSpPr txBox="1"/>
          <p:nvPr/>
        </p:nvSpPr>
        <p:spPr>
          <a:xfrm>
            <a:off x="2092500" y="3810329"/>
            <a:ext cx="3190875" cy="13093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3600" b="1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3600" b="1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5153747" y="1498929"/>
            <a:ext cx="1978748" cy="3024505"/>
            <a:chOff x="3230020" y="1532323"/>
            <a:chExt cx="2197100" cy="2192137"/>
          </a:xfrm>
        </p:grpSpPr>
        <p:sp>
          <p:nvSpPr>
            <p:cNvPr id="87" name="Freeform 38"/>
            <p:cNvSpPr>
              <a:spLocks noChangeArrowheads="1"/>
            </p:cNvSpPr>
            <p:nvPr/>
          </p:nvSpPr>
          <p:spPr bwMode="auto">
            <a:xfrm>
              <a:off x="3230020" y="2519748"/>
              <a:ext cx="2065337" cy="374650"/>
            </a:xfrm>
            <a:custGeom>
              <a:avLst/>
              <a:gdLst>
                <a:gd name="T0" fmla="*/ 0 w 518"/>
                <a:gd name="T1" fmla="*/ 0 h 95"/>
                <a:gd name="T2" fmla="*/ 2147483647 w 518"/>
                <a:gd name="T3" fmla="*/ 1362636172 h 95"/>
                <a:gd name="T4" fmla="*/ 0 60000 65536"/>
                <a:gd name="T5" fmla="*/ 0 60000 65536"/>
                <a:gd name="T6" fmla="*/ 0 w 518"/>
                <a:gd name="T7" fmla="*/ 0 h 95"/>
                <a:gd name="T8" fmla="*/ 518 w 518"/>
                <a:gd name="T9" fmla="*/ 95 h 9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8" h="95">
                  <a:moveTo>
                    <a:pt x="0" y="0"/>
                  </a:moveTo>
                  <a:cubicBezTo>
                    <a:pt x="411" y="0"/>
                    <a:pt x="260" y="95"/>
                    <a:pt x="518" y="92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7012" tIns="48506" rIns="97012" bIns="48506"/>
            <a:lstStyle/>
            <a:p>
              <a:endParaRPr lang="zh-CN" altLang="en-US"/>
            </a:p>
          </p:txBody>
        </p:sp>
        <p:sp>
          <p:nvSpPr>
            <p:cNvPr id="88" name="Freeform 39"/>
            <p:cNvSpPr>
              <a:spLocks noChangeArrowheads="1"/>
            </p:cNvSpPr>
            <p:nvPr/>
          </p:nvSpPr>
          <p:spPr bwMode="auto">
            <a:xfrm>
              <a:off x="3230020" y="1532323"/>
              <a:ext cx="2065337" cy="1392238"/>
            </a:xfrm>
            <a:custGeom>
              <a:avLst/>
              <a:gdLst>
                <a:gd name="T0" fmla="*/ 0 w 518"/>
                <a:gd name="T1" fmla="*/ 0 h 351"/>
                <a:gd name="T2" fmla="*/ 2147483647 w 518"/>
                <a:gd name="T3" fmla="*/ 2147483647 h 351"/>
                <a:gd name="T4" fmla="*/ 0 60000 65536"/>
                <a:gd name="T5" fmla="*/ 0 60000 65536"/>
                <a:gd name="T6" fmla="*/ 0 w 518"/>
                <a:gd name="T7" fmla="*/ 0 h 351"/>
                <a:gd name="T8" fmla="*/ 518 w 518"/>
                <a:gd name="T9" fmla="*/ 351 h 3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8" h="351">
                  <a:moveTo>
                    <a:pt x="0" y="0"/>
                  </a:moveTo>
                  <a:cubicBezTo>
                    <a:pt x="411" y="0"/>
                    <a:pt x="260" y="351"/>
                    <a:pt x="518" y="34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7012" tIns="48506" rIns="97012" bIns="48506"/>
            <a:lstStyle/>
            <a:p>
              <a:endParaRPr lang="zh-CN" altLang="en-US"/>
            </a:p>
          </p:txBody>
        </p:sp>
        <p:sp>
          <p:nvSpPr>
            <p:cNvPr id="89" name="Freeform 40"/>
            <p:cNvSpPr>
              <a:spLocks noChangeArrowheads="1"/>
            </p:cNvSpPr>
            <p:nvPr/>
          </p:nvSpPr>
          <p:spPr bwMode="auto">
            <a:xfrm>
              <a:off x="3246237" y="2868868"/>
              <a:ext cx="2048937" cy="855592"/>
            </a:xfrm>
            <a:custGeom>
              <a:avLst/>
              <a:gdLst>
                <a:gd name="T0" fmla="*/ 0 w 518"/>
                <a:gd name="T1" fmla="*/ 2147483647 h 234"/>
                <a:gd name="T2" fmla="*/ 2147483647 w 518"/>
                <a:gd name="T3" fmla="*/ 104526781 h 234"/>
                <a:gd name="T4" fmla="*/ 0 60000 65536"/>
                <a:gd name="T5" fmla="*/ 0 60000 65536"/>
                <a:gd name="T6" fmla="*/ 0 w 518"/>
                <a:gd name="T7" fmla="*/ 0 h 234"/>
                <a:gd name="T8" fmla="*/ 518 w 518"/>
                <a:gd name="T9" fmla="*/ 234 h 2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8" h="234">
                  <a:moveTo>
                    <a:pt x="0" y="234"/>
                  </a:moveTo>
                  <a:cubicBezTo>
                    <a:pt x="411" y="234"/>
                    <a:pt x="260" y="0"/>
                    <a:pt x="518" y="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7012" tIns="48506" rIns="97012" bIns="48506"/>
            <a:lstStyle/>
            <a:p>
              <a:endParaRPr lang="zh-CN" altLang="en-US"/>
            </a:p>
          </p:txBody>
        </p:sp>
        <p:sp>
          <p:nvSpPr>
            <p:cNvPr id="93" name="Freeform 227"/>
            <p:cNvSpPr>
              <a:spLocks noChangeArrowheads="1"/>
            </p:cNvSpPr>
            <p:nvPr/>
          </p:nvSpPr>
          <p:spPr bwMode="auto">
            <a:xfrm>
              <a:off x="5166770" y="2797561"/>
              <a:ext cx="260350" cy="198437"/>
            </a:xfrm>
            <a:custGeom>
              <a:avLst/>
              <a:gdLst>
                <a:gd name="T0" fmla="*/ 0 w 154"/>
                <a:gd name="T1" fmla="*/ 0 h 118"/>
                <a:gd name="T2" fmla="*/ 412629350 w 154"/>
                <a:gd name="T3" fmla="*/ 157180008 h 118"/>
                <a:gd name="T4" fmla="*/ 0 w 154"/>
                <a:gd name="T5" fmla="*/ 314358338 h 118"/>
                <a:gd name="T6" fmla="*/ 0 w 154"/>
                <a:gd name="T7" fmla="*/ 0 h 1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4"/>
                <a:gd name="T13" fmla="*/ 0 h 118"/>
                <a:gd name="T14" fmla="*/ 154 w 154"/>
                <a:gd name="T15" fmla="*/ 118 h 1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4" h="118">
                  <a:moveTo>
                    <a:pt x="0" y="0"/>
                  </a:moveTo>
                  <a:lnTo>
                    <a:pt x="154" y="59"/>
                  </a:lnTo>
                  <a:lnTo>
                    <a:pt x="0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CCFF"/>
            </a:solidFill>
            <a:ln w="28575" cmpd="sng">
              <a:solidFill>
                <a:schemeClr val="tx1"/>
              </a:solidFill>
              <a:bevel/>
            </a:ln>
          </p:spPr>
          <p:txBody>
            <a:bodyPr lIns="97012" tIns="48506" rIns="97012" bIns="48506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265220" y="4068139"/>
            <a:ext cx="3366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b="1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>
                <a:latin typeface="Gabriola" panose="04040605051002020D02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Coherence</a:t>
            </a:r>
            <a:endParaRPr lang="en-US" altLang="zh-CN" sz="3600" b="1" dirty="0">
              <a:latin typeface="Gabriola" panose="04040605051002020D0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65220" y="2599384"/>
            <a:ext cx="2607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sz="3600" b="1" dirty="0">
                <a:latin typeface="Gabriola" panose="04040605051002020D02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Language</a:t>
            </a:r>
            <a:endParaRPr lang="en-US" altLang="zh-CN" sz="3600" b="1" dirty="0">
              <a:latin typeface="Gabriola" panose="04040605051002020D0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80615" y="1090295"/>
            <a:ext cx="27730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Gabriola" panose="04040605051002020D02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Content&amp; Illustration</a:t>
            </a:r>
            <a:endParaRPr lang="en-US" altLang="zh-CN" sz="3600" b="1" dirty="0">
              <a:latin typeface="Gabriola" panose="04040605051002020D02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75510" y="5210175"/>
            <a:ext cx="3106420" cy="1309370"/>
          </a:xfrm>
          <a:prstGeom prst="rect">
            <a:avLst/>
          </a:prstGeom>
          <a:solidFill>
            <a:srgbClr val="C6AEC7"/>
          </a:solidFill>
          <a:ln>
            <a:solidFill>
              <a:srgbClr val="C6AEC7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3600" b="1" dirty="0">
              <a:latin typeface="Gabriola" panose="04040605051002020D02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3600" b="1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Freeform 40"/>
          <p:cNvSpPr>
            <a:spLocks noChangeArrowheads="1"/>
          </p:cNvSpPr>
          <p:nvPr/>
        </p:nvSpPr>
        <p:spPr bwMode="auto">
          <a:xfrm>
            <a:off x="5282565" y="3244850"/>
            <a:ext cx="1731010" cy="2619375"/>
          </a:xfrm>
          <a:custGeom>
            <a:avLst/>
            <a:gdLst>
              <a:gd name="T0" fmla="*/ 0 w 518"/>
              <a:gd name="T1" fmla="*/ 2147483647 h 234"/>
              <a:gd name="T2" fmla="*/ 2147483647 w 518"/>
              <a:gd name="T3" fmla="*/ 104526781 h 234"/>
              <a:gd name="T4" fmla="*/ 0 60000 65536"/>
              <a:gd name="T5" fmla="*/ 0 60000 65536"/>
              <a:gd name="T6" fmla="*/ 0 w 518"/>
              <a:gd name="T7" fmla="*/ 0 h 234"/>
              <a:gd name="T8" fmla="*/ 518 w 518"/>
              <a:gd name="T9" fmla="*/ 234 h 2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18" h="234">
                <a:moveTo>
                  <a:pt x="0" y="234"/>
                </a:moveTo>
                <a:cubicBezTo>
                  <a:pt x="411" y="234"/>
                  <a:pt x="260" y="0"/>
                  <a:pt x="518" y="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7012" tIns="48506" rIns="97012" bIns="48506"/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387600" y="5537200"/>
            <a:ext cx="3121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sz="3600" b="1" dirty="0">
                <a:latin typeface="Gabriola" panose="04040605051002020D02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Pronunciation</a:t>
            </a:r>
            <a:endParaRPr lang="en-US" altLang="zh-CN" sz="3600" b="1" dirty="0">
              <a:latin typeface="Gabriola" panose="04040605051002020D0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945" y="204470"/>
            <a:ext cx="5534660" cy="64516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Gabriola" panose="04040605051002020D02" charset="0"/>
                <a:ea typeface="宋体" panose="02010600030101010101" pitchFamily="2" charset="-122"/>
                <a:cs typeface="Times New Roman" panose="02020603050405020304" pitchFamily="18" charset="0"/>
              </a:rPr>
              <a:t>Self, Peer and Teacher’s Evaluation</a:t>
            </a:r>
            <a:endParaRPr lang="en-US" altLang="zh-CN" sz="3600" b="1" dirty="0">
              <a:latin typeface="Gabriola" panose="04040605051002020D0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52945" y="1601297"/>
            <a:ext cx="10099964" cy="32973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386559" y="1983804"/>
            <a:ext cx="6043863" cy="215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</a:rPr>
              <a:t>                    </a:t>
            </a:r>
            <a:endParaRPr lang="en-US" altLang="zh-CN" sz="5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charset="0"/>
              <a:ea typeface="楷体_GB2312" panose="02010609030101010101" pitchFamily="49" charset="-122"/>
              <a:cs typeface="Gabriola" panose="04040605051002020D02" charset="0"/>
            </a:endParaRPr>
          </a:p>
          <a:p>
            <a:r>
              <a:rPr lang="en-US" altLang="zh-CN" sz="5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</a:rPr>
              <a:t>                      </a:t>
            </a:r>
            <a:r>
              <a:rPr lang="en-US" altLang="zh-CN" sz="8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charset="0"/>
                <a:ea typeface="楷体_GB2312" panose="02010609030101010101" pitchFamily="49" charset="-122"/>
                <a:cs typeface="Gabriola" panose="04040605051002020D02" charset="0"/>
              </a:rPr>
              <a:t>Thanks!</a:t>
            </a:r>
            <a:endParaRPr lang="en-US" altLang="zh-CN" sz="8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charset="0"/>
              <a:ea typeface="楷体_GB2312" panose="02010609030101010101" pitchFamily="49" charset="-122"/>
              <a:cs typeface="Gabriola" panose="04040605051002020D02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2"/>
          <a:stretch>
            <a:fillRect/>
          </a:stretch>
        </p:blipFill>
        <p:spPr>
          <a:xfrm>
            <a:off x="9243060" y="20955"/>
            <a:ext cx="2811145" cy="1962785"/>
          </a:xfrm>
          <a:custGeom>
            <a:avLst/>
            <a:gdLst>
              <a:gd name="connsiteX0" fmla="*/ 0 w 5528188"/>
              <a:gd name="connsiteY0" fmla="*/ 0 h 6043863"/>
              <a:gd name="connsiteX1" fmla="*/ 4855321 w 5528188"/>
              <a:gd name="connsiteY1" fmla="*/ 0 h 6043863"/>
              <a:gd name="connsiteX2" fmla="*/ 4855321 w 5528188"/>
              <a:gd name="connsiteY2" fmla="*/ 1288473 h 6043863"/>
              <a:gd name="connsiteX3" fmla="*/ 5528188 w 5528188"/>
              <a:gd name="connsiteY3" fmla="*/ 1288473 h 6043863"/>
              <a:gd name="connsiteX4" fmla="*/ 5528188 w 5528188"/>
              <a:gd name="connsiteY4" fmla="*/ 6043863 h 6043863"/>
              <a:gd name="connsiteX5" fmla="*/ 0 w 5528188"/>
              <a:gd name="connsiteY5" fmla="*/ 6043863 h 604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8188" h="6043863">
                <a:moveTo>
                  <a:pt x="0" y="0"/>
                </a:moveTo>
                <a:lnTo>
                  <a:pt x="4855321" y="0"/>
                </a:lnTo>
                <a:lnTo>
                  <a:pt x="4855321" y="1288473"/>
                </a:lnTo>
                <a:lnTo>
                  <a:pt x="5528188" y="1288473"/>
                </a:lnTo>
                <a:lnTo>
                  <a:pt x="5528188" y="6043863"/>
                </a:lnTo>
                <a:lnTo>
                  <a:pt x="0" y="6043863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9606" r="9797" b="8615"/>
          <a:stretch>
            <a:fillRect/>
          </a:stretch>
        </p:blipFill>
        <p:spPr>
          <a:xfrm>
            <a:off x="8793480" y="2051685"/>
            <a:ext cx="3398520" cy="4646930"/>
          </a:xfrm>
          <a:custGeom>
            <a:avLst/>
            <a:gdLst>
              <a:gd name="connsiteX0" fmla="*/ 525957 w 3955988"/>
              <a:gd name="connsiteY0" fmla="*/ 0 h 4646883"/>
              <a:gd name="connsiteX1" fmla="*/ 3269965 w 3955988"/>
              <a:gd name="connsiteY1" fmla="*/ 0 h 4646883"/>
              <a:gd name="connsiteX2" fmla="*/ 3955988 w 3955988"/>
              <a:gd name="connsiteY2" fmla="*/ 686023 h 4646883"/>
              <a:gd name="connsiteX3" fmla="*/ 3955988 w 3955988"/>
              <a:gd name="connsiteY3" fmla="*/ 3960861 h 4646883"/>
              <a:gd name="connsiteX4" fmla="*/ 3269965 w 3955988"/>
              <a:gd name="connsiteY4" fmla="*/ 4646883 h 4646883"/>
              <a:gd name="connsiteX5" fmla="*/ 525957 w 3955988"/>
              <a:gd name="connsiteY5" fmla="*/ 4646883 h 4646883"/>
              <a:gd name="connsiteX6" fmla="*/ 40866 w 3955988"/>
              <a:gd name="connsiteY6" fmla="*/ 4445952 h 4646883"/>
              <a:gd name="connsiteX7" fmla="*/ 0 w 3955988"/>
              <a:gd name="connsiteY7" fmla="*/ 4396423 h 4646883"/>
              <a:gd name="connsiteX8" fmla="*/ 0 w 3955988"/>
              <a:gd name="connsiteY8" fmla="*/ 250461 h 4646883"/>
              <a:gd name="connsiteX9" fmla="*/ 40866 w 3955988"/>
              <a:gd name="connsiteY9" fmla="*/ 200932 h 4646883"/>
              <a:gd name="connsiteX10" fmla="*/ 525957 w 3955988"/>
              <a:gd name="connsiteY10" fmla="*/ 0 h 464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55988" h="4646883">
                <a:moveTo>
                  <a:pt x="525957" y="0"/>
                </a:moveTo>
                <a:lnTo>
                  <a:pt x="3269965" y="0"/>
                </a:lnTo>
                <a:cubicBezTo>
                  <a:pt x="3648845" y="0"/>
                  <a:pt x="3955988" y="307143"/>
                  <a:pt x="3955988" y="686023"/>
                </a:cubicBezTo>
                <a:lnTo>
                  <a:pt x="3955988" y="3960861"/>
                </a:lnTo>
                <a:cubicBezTo>
                  <a:pt x="3955988" y="4339740"/>
                  <a:pt x="3648845" y="4646883"/>
                  <a:pt x="3269965" y="4646883"/>
                </a:cubicBezTo>
                <a:lnTo>
                  <a:pt x="525957" y="4646883"/>
                </a:lnTo>
                <a:cubicBezTo>
                  <a:pt x="336517" y="4646883"/>
                  <a:pt x="165011" y="4570097"/>
                  <a:pt x="40866" y="4445952"/>
                </a:cubicBezTo>
                <a:lnTo>
                  <a:pt x="0" y="4396423"/>
                </a:lnTo>
                <a:lnTo>
                  <a:pt x="0" y="250461"/>
                </a:lnTo>
                <a:lnTo>
                  <a:pt x="40866" y="200932"/>
                </a:lnTo>
                <a:cubicBezTo>
                  <a:pt x="165011" y="76786"/>
                  <a:pt x="336517" y="0"/>
                  <a:pt x="525957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28270" y="0"/>
            <a:ext cx="2796540" cy="1273810"/>
          </a:xfrm>
          <a:prstGeom prst="roundRect">
            <a:avLst/>
          </a:prstGeom>
          <a:solidFill>
            <a:srgbClr val="FFDDCC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410" name="组合 17"/>
          <p:cNvGrpSpPr/>
          <p:nvPr/>
        </p:nvGrpSpPr>
        <p:grpSpPr>
          <a:xfrm rot="2700000">
            <a:off x="3681413" y="1303338"/>
            <a:ext cx="3792537" cy="3813175"/>
            <a:chOff x="1932258" y="760101"/>
            <a:chExt cx="3767316" cy="3803319"/>
          </a:xfrm>
        </p:grpSpPr>
        <p:sp>
          <p:nvSpPr>
            <p:cNvPr id="19" name="椭圆 168"/>
            <p:cNvSpPr/>
            <p:nvPr/>
          </p:nvSpPr>
          <p:spPr>
            <a:xfrm>
              <a:off x="2705924" y="763755"/>
              <a:ext cx="2207719" cy="2207255"/>
            </a:xfrm>
            <a:custGeom>
              <a:avLst/>
              <a:gdLst/>
              <a:ahLst/>
              <a:cxnLst/>
              <a:rect l="l" t="t" r="r" b="b"/>
              <a:pathLst>
                <a:path w="2207694" h="2207694">
                  <a:moveTo>
                    <a:pt x="1240201" y="2198410"/>
                  </a:moveTo>
                  <a:cubicBezTo>
                    <a:pt x="1195601" y="2204855"/>
                    <a:pt x="1150057" y="2207694"/>
                    <a:pt x="1103851" y="2207694"/>
                  </a:cubicBezTo>
                  <a:close/>
                  <a:moveTo>
                    <a:pt x="1396176" y="2167304"/>
                  </a:moveTo>
                  <a:cubicBezTo>
                    <a:pt x="1355911" y="2179613"/>
                    <a:pt x="1314389" y="2188486"/>
                    <a:pt x="1271865" y="2193577"/>
                  </a:cubicBezTo>
                  <a:close/>
                  <a:moveTo>
                    <a:pt x="7872" y="976750"/>
                  </a:moveTo>
                  <a:lnTo>
                    <a:pt x="1" y="1103847"/>
                  </a:lnTo>
                  <a:cubicBezTo>
                    <a:pt x="1" y="1713485"/>
                    <a:pt x="494210" y="2207694"/>
                    <a:pt x="1103848" y="2207694"/>
                  </a:cubicBezTo>
                  <a:cubicBezTo>
                    <a:pt x="494209" y="2207694"/>
                    <a:pt x="0" y="1713485"/>
                    <a:pt x="0" y="1103847"/>
                  </a:cubicBezTo>
                  <a:cubicBezTo>
                    <a:pt x="0" y="1060839"/>
                    <a:pt x="2460" y="1018405"/>
                    <a:pt x="7872" y="976750"/>
                  </a:cubicBezTo>
                  <a:close/>
                  <a:moveTo>
                    <a:pt x="1103847" y="0"/>
                  </a:moveTo>
                  <a:cubicBezTo>
                    <a:pt x="1713485" y="0"/>
                    <a:pt x="2207694" y="494209"/>
                    <a:pt x="2207694" y="1103847"/>
                  </a:cubicBezTo>
                  <a:cubicBezTo>
                    <a:pt x="2207694" y="1612162"/>
                    <a:pt x="1864110" y="2040229"/>
                    <a:pt x="1396188" y="2167301"/>
                  </a:cubicBezTo>
                  <a:cubicBezTo>
                    <a:pt x="1418536" y="2082435"/>
                    <a:pt x="1429716" y="1993353"/>
                    <a:pt x="1429716" y="1901660"/>
                  </a:cubicBezTo>
                  <a:cubicBezTo>
                    <a:pt x="1429716" y="1292022"/>
                    <a:pt x="935507" y="797813"/>
                    <a:pt x="325869" y="797813"/>
                  </a:cubicBezTo>
                  <a:cubicBezTo>
                    <a:pt x="224547" y="797813"/>
                    <a:pt x="126413" y="811464"/>
                    <a:pt x="33529" y="838206"/>
                  </a:cubicBezTo>
                  <a:cubicBezTo>
                    <a:pt x="23934" y="874644"/>
                    <a:pt x="16397" y="911859"/>
                    <a:pt x="11973" y="949877"/>
                  </a:cubicBezTo>
                  <a:cubicBezTo>
                    <a:pt x="85667" y="413031"/>
                    <a:pt x="546523" y="0"/>
                    <a:pt x="1103847" y="0"/>
                  </a:cubicBezTo>
                  <a:close/>
                </a:path>
              </a:pathLst>
            </a:custGeom>
            <a:solidFill>
              <a:srgbClr val="FDB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椭圆 161"/>
            <p:cNvSpPr/>
            <p:nvPr/>
          </p:nvSpPr>
          <p:spPr>
            <a:xfrm>
              <a:off x="1925376" y="1558693"/>
              <a:ext cx="2207719" cy="2207255"/>
            </a:xfrm>
            <a:custGeom>
              <a:avLst/>
              <a:gdLst/>
              <a:ahLst/>
              <a:cxnLst/>
              <a:rect l="l" t="t" r="r" b="b"/>
              <a:pathLst>
                <a:path w="2207690" h="2207691">
                  <a:moveTo>
                    <a:pt x="967503" y="2198411"/>
                  </a:moveTo>
                  <a:lnTo>
                    <a:pt x="1103795" y="2207691"/>
                  </a:lnTo>
                  <a:cubicBezTo>
                    <a:pt x="1057608" y="2207692"/>
                    <a:pt x="1012085" y="2204853"/>
                    <a:pt x="967503" y="2198411"/>
                  </a:cubicBezTo>
                  <a:close/>
                  <a:moveTo>
                    <a:pt x="811529" y="2167307"/>
                  </a:moveTo>
                  <a:lnTo>
                    <a:pt x="935821" y="2193576"/>
                  </a:lnTo>
                  <a:cubicBezTo>
                    <a:pt x="893304" y="2188486"/>
                    <a:pt x="851788" y="2179614"/>
                    <a:pt x="811529" y="2167307"/>
                  </a:cubicBezTo>
                  <a:close/>
                  <a:moveTo>
                    <a:pt x="2199826" y="976772"/>
                  </a:moveTo>
                  <a:cubicBezTo>
                    <a:pt x="2205232" y="1018393"/>
                    <a:pt x="2207691" y="1060793"/>
                    <a:pt x="2207690" y="1103766"/>
                  </a:cubicBezTo>
                  <a:close/>
                  <a:moveTo>
                    <a:pt x="2174170" y="838223"/>
                  </a:moveTo>
                  <a:cubicBezTo>
                    <a:pt x="2184491" y="874470"/>
                    <a:pt x="2191713" y="911752"/>
                    <a:pt x="2195714" y="949832"/>
                  </a:cubicBezTo>
                  <a:close/>
                  <a:moveTo>
                    <a:pt x="1103847" y="0"/>
                  </a:moveTo>
                  <a:cubicBezTo>
                    <a:pt x="1621792" y="0"/>
                    <a:pt x="2056420" y="356726"/>
                    <a:pt x="2174166" y="838207"/>
                  </a:cubicBezTo>
                  <a:cubicBezTo>
                    <a:pt x="2081282" y="811466"/>
                    <a:pt x="1983150" y="797814"/>
                    <a:pt x="1881827" y="797814"/>
                  </a:cubicBezTo>
                  <a:cubicBezTo>
                    <a:pt x="1272189" y="797814"/>
                    <a:pt x="777980" y="1292023"/>
                    <a:pt x="777980" y="1901661"/>
                  </a:cubicBezTo>
                  <a:cubicBezTo>
                    <a:pt x="777980" y="1993354"/>
                    <a:pt x="789160" y="2082435"/>
                    <a:pt x="811508" y="2167301"/>
                  </a:cubicBezTo>
                  <a:cubicBezTo>
                    <a:pt x="343585" y="2040230"/>
                    <a:pt x="0" y="1612163"/>
                    <a:pt x="0" y="1103847"/>
                  </a:cubicBezTo>
                  <a:cubicBezTo>
                    <a:pt x="0" y="494209"/>
                    <a:pt x="494209" y="0"/>
                    <a:pt x="1103847" y="0"/>
                  </a:cubicBezTo>
                  <a:close/>
                </a:path>
              </a:pathLst>
            </a:custGeom>
            <a:solidFill>
              <a:srgbClr val="E937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椭圆 162"/>
            <p:cNvSpPr/>
            <p:nvPr/>
          </p:nvSpPr>
          <p:spPr>
            <a:xfrm>
              <a:off x="3486470" y="1558693"/>
              <a:ext cx="2207719" cy="2207255"/>
            </a:xfrm>
            <a:custGeom>
              <a:avLst/>
              <a:gdLst/>
              <a:ahLst/>
              <a:cxnLst/>
              <a:rect l="l" t="t" r="r" b="b"/>
              <a:pathLst>
                <a:path w="2207694" h="2207694">
                  <a:moveTo>
                    <a:pt x="1269814" y="13804"/>
                  </a:moveTo>
                  <a:cubicBezTo>
                    <a:pt x="1800820" y="92567"/>
                    <a:pt x="2207694" y="550692"/>
                    <a:pt x="2207694" y="1103847"/>
                  </a:cubicBezTo>
                  <a:cubicBezTo>
                    <a:pt x="2207694" y="1713485"/>
                    <a:pt x="1713485" y="2207694"/>
                    <a:pt x="1103847" y="2207694"/>
                  </a:cubicBezTo>
                  <a:cubicBezTo>
                    <a:pt x="546709" y="2207694"/>
                    <a:pt x="85975" y="1794939"/>
                    <a:pt x="12055" y="1258354"/>
                  </a:cubicBezTo>
                  <a:lnTo>
                    <a:pt x="33789" y="1370498"/>
                  </a:lnTo>
                  <a:cubicBezTo>
                    <a:pt x="125494" y="1396610"/>
                    <a:pt x="222299" y="1409882"/>
                    <a:pt x="322205" y="1409882"/>
                  </a:cubicBezTo>
                  <a:cubicBezTo>
                    <a:pt x="931843" y="1409882"/>
                    <a:pt x="1426052" y="915673"/>
                    <a:pt x="1426052" y="306035"/>
                  </a:cubicBezTo>
                  <a:cubicBezTo>
                    <a:pt x="1426052" y="213979"/>
                    <a:pt x="1414784" y="124554"/>
                    <a:pt x="1392265" y="39385"/>
                  </a:cubicBezTo>
                  <a:cubicBezTo>
                    <a:pt x="1352416" y="28038"/>
                    <a:pt x="1311604" y="19116"/>
                    <a:pt x="1269814" y="13804"/>
                  </a:cubicBezTo>
                  <a:close/>
                  <a:moveTo>
                    <a:pt x="1103847" y="0"/>
                  </a:moveTo>
                  <a:cubicBezTo>
                    <a:pt x="1149577" y="0"/>
                    <a:pt x="1194657" y="2781"/>
                    <a:pt x="1238818" y="9073"/>
                  </a:cubicBezTo>
                  <a:lnTo>
                    <a:pt x="1103848" y="1"/>
                  </a:lnTo>
                  <a:cubicBezTo>
                    <a:pt x="494210" y="1"/>
                    <a:pt x="1" y="494210"/>
                    <a:pt x="1" y="1103848"/>
                  </a:cubicBezTo>
                  <a:cubicBezTo>
                    <a:pt x="1" y="1146981"/>
                    <a:pt x="2475" y="1189536"/>
                    <a:pt x="7924" y="1231287"/>
                  </a:cubicBezTo>
                  <a:cubicBezTo>
                    <a:pt x="2473" y="1189523"/>
                    <a:pt x="0" y="1146974"/>
                    <a:pt x="0" y="1103847"/>
                  </a:cubicBezTo>
                  <a:cubicBezTo>
                    <a:pt x="0" y="494209"/>
                    <a:pt x="494209" y="0"/>
                    <a:pt x="1103847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椭圆 163"/>
            <p:cNvSpPr/>
            <p:nvPr/>
          </p:nvSpPr>
          <p:spPr>
            <a:xfrm>
              <a:off x="2705924" y="2358109"/>
              <a:ext cx="2207719" cy="2207255"/>
            </a:xfrm>
            <a:custGeom>
              <a:avLst/>
              <a:gdLst/>
              <a:ahLst/>
              <a:cxnLst/>
              <a:rect l="l" t="t" r="r" b="b"/>
              <a:pathLst>
                <a:path w="2207690" h="2207692">
                  <a:moveTo>
                    <a:pt x="2195631" y="1258405"/>
                  </a:moveTo>
                  <a:cubicBezTo>
                    <a:pt x="2191595" y="1296645"/>
                    <a:pt x="2184315" y="1334081"/>
                    <a:pt x="2173913" y="1370472"/>
                  </a:cubicBezTo>
                  <a:close/>
                  <a:moveTo>
                    <a:pt x="2207690" y="1103924"/>
                  </a:moveTo>
                  <a:cubicBezTo>
                    <a:pt x="2207691" y="1147015"/>
                    <a:pt x="2205219" y="1189529"/>
                    <a:pt x="2199774" y="1231259"/>
                  </a:cubicBezTo>
                  <a:close/>
                  <a:moveTo>
                    <a:pt x="815432" y="39382"/>
                  </a:moveTo>
                  <a:cubicBezTo>
                    <a:pt x="792913" y="124550"/>
                    <a:pt x="781644" y="213975"/>
                    <a:pt x="781644" y="306031"/>
                  </a:cubicBezTo>
                  <a:cubicBezTo>
                    <a:pt x="781644" y="915669"/>
                    <a:pt x="1275853" y="1409878"/>
                    <a:pt x="1885491" y="1409878"/>
                  </a:cubicBezTo>
                  <a:cubicBezTo>
                    <a:pt x="1985397" y="1409878"/>
                    <a:pt x="2082202" y="1396606"/>
                    <a:pt x="2173907" y="1370494"/>
                  </a:cubicBezTo>
                  <a:cubicBezTo>
                    <a:pt x="2055810" y="1851467"/>
                    <a:pt x="1621429" y="2207692"/>
                    <a:pt x="1103847" y="2207692"/>
                  </a:cubicBezTo>
                  <a:cubicBezTo>
                    <a:pt x="494209" y="2207692"/>
                    <a:pt x="0" y="1713483"/>
                    <a:pt x="0" y="1103845"/>
                  </a:cubicBezTo>
                  <a:cubicBezTo>
                    <a:pt x="0" y="594112"/>
                    <a:pt x="345503" y="165076"/>
                    <a:pt x="815432" y="39382"/>
                  </a:cubicBezTo>
                  <a:close/>
                  <a:moveTo>
                    <a:pt x="937859" y="13805"/>
                  </a:moveTo>
                  <a:lnTo>
                    <a:pt x="815433" y="39382"/>
                  </a:lnTo>
                  <a:cubicBezTo>
                    <a:pt x="855095" y="27337"/>
                    <a:pt x="895991" y="18718"/>
                    <a:pt x="937859" y="13805"/>
                  </a:cubicBezTo>
                  <a:close/>
                  <a:moveTo>
                    <a:pt x="1103792" y="1"/>
                  </a:moveTo>
                  <a:lnTo>
                    <a:pt x="968896" y="9068"/>
                  </a:lnTo>
                  <a:cubicBezTo>
                    <a:pt x="1013034" y="2780"/>
                    <a:pt x="1058088" y="0"/>
                    <a:pt x="1103792" y="1"/>
                  </a:cubicBezTo>
                  <a:close/>
                </a:path>
              </a:pathLst>
            </a:custGeom>
            <a:solidFill>
              <a:srgbClr val="AE9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4" name="椭圆 23"/>
          <p:cNvSpPr/>
          <p:nvPr/>
        </p:nvSpPr>
        <p:spPr>
          <a:xfrm>
            <a:off x="4225925" y="2317750"/>
            <a:ext cx="2549525" cy="18986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非谓语动词</a:t>
            </a:r>
            <a:endParaRPr kumimoji="0" lang="zh-CN" altLang="en-US" sz="36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9" name="右箭头 58"/>
          <p:cNvSpPr/>
          <p:nvPr/>
        </p:nvSpPr>
        <p:spPr>
          <a:xfrm rot="8280000">
            <a:off x="3017838" y="4075113"/>
            <a:ext cx="1944688" cy="53657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5" name="右箭头 54"/>
          <p:cNvSpPr/>
          <p:nvPr/>
        </p:nvSpPr>
        <p:spPr>
          <a:xfrm rot="-4380000">
            <a:off x="4798060" y="1514475"/>
            <a:ext cx="1515745" cy="409575"/>
          </a:xfrm>
          <a:prstGeom prst="rightArrow">
            <a:avLst>
              <a:gd name="adj1" fmla="val 50000"/>
              <a:gd name="adj2" fmla="val 49733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1" tIns="45704" rIns="91411" bIns="45704" anchor="ctr" anchorCtr="0"/>
          <a:lstStyle/>
          <a:p>
            <a:pPr algn="ctr" eaLnBrk="1" hangingPunct="1"/>
            <a:endParaRPr lang="zh-CN" altLang="en-US" sz="1900" dirty="0">
              <a:solidFill>
                <a:srgbClr val="FFFFFF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3" name="上箭头 52"/>
          <p:cNvSpPr/>
          <p:nvPr/>
        </p:nvSpPr>
        <p:spPr>
          <a:xfrm rot="8160000" flipH="1">
            <a:off x="7121525" y="3249613"/>
            <a:ext cx="573088" cy="1984375"/>
          </a:xfrm>
          <a:prstGeom prst="upArrow">
            <a:avLst>
              <a:gd name="adj1" fmla="val 50000"/>
              <a:gd name="adj2" fmla="val 75776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1" tIns="45704" rIns="91411" bIns="45704" anchor="ctr" anchorCtr="0"/>
          <a:lstStyle/>
          <a:p>
            <a:pPr algn="ctr" eaLnBrk="1" hangingPunct="1"/>
            <a:endParaRPr lang="zh-CN" altLang="en-US" sz="1900" dirty="0">
              <a:solidFill>
                <a:srgbClr val="FFFFFF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180" name="文本框 6"/>
          <p:cNvSpPr txBox="1"/>
          <p:nvPr/>
        </p:nvSpPr>
        <p:spPr>
          <a:xfrm>
            <a:off x="4264660" y="-116840"/>
            <a:ext cx="2830195" cy="1198880"/>
          </a:xfrm>
          <a:prstGeom prst="rect">
            <a:avLst/>
          </a:prstGeom>
          <a:solidFill>
            <a:srgbClr val="FFFF00"/>
          </a:solidFill>
          <a:ln w="9525"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/>
            <a:endParaRPr lang="en-US" altLang="zh-CN" sz="3600" b="1" dirty="0">
              <a:ln>
                <a:noFill/>
              </a:ln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zh-CN" sz="3600" b="1" dirty="0">
              <a:ln>
                <a:noFill/>
              </a:ln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文本框 5"/>
          <p:cNvSpPr txBox="1"/>
          <p:nvPr/>
        </p:nvSpPr>
        <p:spPr>
          <a:xfrm>
            <a:off x="6436995" y="5154295"/>
            <a:ext cx="2653665" cy="1198880"/>
          </a:xfrm>
          <a:prstGeom prst="rect">
            <a:avLst/>
          </a:prstGeom>
          <a:solidFill>
            <a:srgbClr val="C00000"/>
          </a:solidFill>
          <a:ln w="9525"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36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en-US" altLang="zh-CN" sz="36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zh-CN" sz="3600" dirty="0">
                <a:solidFill>
                  <a:schemeClr val="tx1"/>
                </a:solidFill>
                <a:latin typeface="Arial Narrow" panose="020B0606020202030204" pitchFamily="34" charset="0"/>
              </a:rPr>
              <a:t>    </a:t>
            </a:r>
            <a:endParaRPr lang="en-US" altLang="zh-CN" sz="3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176" name="文本框 4"/>
          <p:cNvSpPr txBox="1"/>
          <p:nvPr/>
        </p:nvSpPr>
        <p:spPr>
          <a:xfrm>
            <a:off x="873760" y="4970145"/>
            <a:ext cx="2479040" cy="1076325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endParaRPr lang="en-US" altLang="zh-CN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zh-CN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7195" y="-365125"/>
            <a:ext cx="33629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latin typeface="Gabriola" panose="04040605051002020D02" charset="0"/>
                <a:cs typeface="Gabriola" panose="04040605051002020D02" charset="0"/>
              </a:rPr>
              <a:t>  </a:t>
            </a:r>
            <a:endParaRPr lang="en-US" altLang="zh-CN" sz="4800">
              <a:latin typeface="Gabriola" panose="04040605051002020D02" charset="0"/>
              <a:cs typeface="Gabriola" panose="04040605051002020D02" charset="0"/>
            </a:endParaRPr>
          </a:p>
          <a:p>
            <a:r>
              <a:rPr lang="en-US" altLang="zh-CN" sz="4800" b="1">
                <a:latin typeface="Gabriola" panose="04040605051002020D02" charset="0"/>
                <a:cs typeface="Gabriola" panose="04040605051002020D02" charset="0"/>
              </a:rPr>
              <a:t>Warm-up</a:t>
            </a:r>
            <a:endParaRPr lang="en-US" altLang="zh-CN" sz="4800" b="1"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94855" y="5404485"/>
            <a:ext cx="2154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done</a:t>
            </a:r>
            <a:endParaRPr lang="en-US" altLang="zh-CN" sz="3600" b="1" dirty="0">
              <a:ln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51915" y="5154295"/>
            <a:ext cx="1722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ClrTx/>
              <a:buSzTx/>
              <a:buFontTx/>
            </a:pPr>
            <a:r>
              <a:rPr lang="en-US" altLang="zh-CN" b="1" dirty="0">
                <a:latin typeface="Arial Narrow" panose="020B0606020202030204" pitchFamily="34" charset="0"/>
                <a:sym typeface="+mn-ea"/>
              </a:rPr>
              <a:t> </a:t>
            </a:r>
            <a:r>
              <a:rPr lang="en-US" altLang="zh-CN" sz="3600" b="1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doing</a:t>
            </a:r>
            <a:endParaRPr lang="en-US" altLang="zh-CN" sz="3600" b="1" dirty="0">
              <a:ln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45380" y="128905"/>
            <a:ext cx="2139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ClrTx/>
              <a:buSzTx/>
              <a:buFontTx/>
            </a:pPr>
            <a:r>
              <a:rPr lang="en-US" altLang="zh-CN" sz="3600" b="1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3600" b="1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</a:t>
            </a:r>
            <a:endParaRPr lang="en-US" altLang="zh-CN" sz="3600" b="1" dirty="0">
              <a:ln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55" grpId="0" bldLvl="0" animBg="1"/>
      <p:bldP spid="53" grpId="0" bldLvl="0" animBg="1"/>
      <p:bldP spid="7180" grpId="0" animBg="1"/>
      <p:bldP spid="7180" grpId="1" animBg="1"/>
      <p:bldP spid="7178" grpId="0" animBg="1"/>
      <p:bldP spid="7178" grpId="1" animBg="1"/>
      <p:bldP spid="7176" grpId="0" animBg="1"/>
      <p:bldP spid="7176" grpId="1" animBg="1"/>
      <p:bldP spid="2" grpId="0"/>
      <p:bldP spid="2" grpId="1"/>
      <p:bldP spid="5" grpId="0"/>
      <p:bldP spid="5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5"/>
          <p:cNvSpPr/>
          <p:nvPr/>
        </p:nvSpPr>
        <p:spPr>
          <a:xfrm>
            <a:off x="364420" y="1989177"/>
            <a:ext cx="1812917" cy="2879646"/>
          </a:xfrm>
          <a:custGeom>
            <a:avLst/>
            <a:gdLst>
              <a:gd name="connsiteX0" fmla="*/ 1310725 w 1812917"/>
              <a:gd name="connsiteY0" fmla="*/ 0 h 2879646"/>
              <a:gd name="connsiteX1" fmla="*/ 1812917 w 1812917"/>
              <a:gd name="connsiteY1" fmla="*/ 0 h 2879646"/>
              <a:gd name="connsiteX2" fmla="*/ 502192 w 1812917"/>
              <a:gd name="connsiteY2" fmla="*/ 1439824 h 2879646"/>
              <a:gd name="connsiteX3" fmla="*/ 1812916 w 1812917"/>
              <a:gd name="connsiteY3" fmla="*/ 2879646 h 2879646"/>
              <a:gd name="connsiteX4" fmla="*/ 1310724 w 1812917"/>
              <a:gd name="connsiteY4" fmla="*/ 2879646 h 2879646"/>
              <a:gd name="connsiteX5" fmla="*/ 0 w 1812917"/>
              <a:gd name="connsiteY5" fmla="*/ 1439824 h 2879646"/>
              <a:gd name="connsiteX6" fmla="*/ 1310725 w 1812917"/>
              <a:gd name="connsiteY6" fmla="*/ 0 h 287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2917" h="2879646">
                <a:moveTo>
                  <a:pt x="1310725" y="0"/>
                </a:moveTo>
                <a:lnTo>
                  <a:pt x="1812917" y="0"/>
                </a:lnTo>
                <a:lnTo>
                  <a:pt x="502192" y="1439824"/>
                </a:lnTo>
                <a:lnTo>
                  <a:pt x="1812916" y="2879646"/>
                </a:lnTo>
                <a:lnTo>
                  <a:pt x="1310724" y="2879646"/>
                </a:lnTo>
                <a:lnTo>
                  <a:pt x="0" y="1439824"/>
                </a:lnTo>
                <a:lnTo>
                  <a:pt x="13107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/>
        </p:nvSpPr>
        <p:spPr>
          <a:xfrm>
            <a:off x="10033715" y="1989177"/>
            <a:ext cx="1812917" cy="2879646"/>
          </a:xfrm>
          <a:custGeom>
            <a:avLst/>
            <a:gdLst>
              <a:gd name="connsiteX0" fmla="*/ 0 w 1812917"/>
              <a:gd name="connsiteY0" fmla="*/ 0 h 2879646"/>
              <a:gd name="connsiteX1" fmla="*/ 502192 w 1812917"/>
              <a:gd name="connsiteY1" fmla="*/ 0 h 2879646"/>
              <a:gd name="connsiteX2" fmla="*/ 1812917 w 1812917"/>
              <a:gd name="connsiteY2" fmla="*/ 1439824 h 2879646"/>
              <a:gd name="connsiteX3" fmla="*/ 502193 w 1812917"/>
              <a:gd name="connsiteY3" fmla="*/ 2879646 h 2879646"/>
              <a:gd name="connsiteX4" fmla="*/ 1 w 1812917"/>
              <a:gd name="connsiteY4" fmla="*/ 2879646 h 2879646"/>
              <a:gd name="connsiteX5" fmla="*/ 1310725 w 1812917"/>
              <a:gd name="connsiteY5" fmla="*/ 1439824 h 2879646"/>
              <a:gd name="connsiteX6" fmla="*/ 0 w 1812917"/>
              <a:gd name="connsiteY6" fmla="*/ 0 h 287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2917" h="2879646">
                <a:moveTo>
                  <a:pt x="0" y="0"/>
                </a:moveTo>
                <a:lnTo>
                  <a:pt x="502192" y="0"/>
                </a:lnTo>
                <a:lnTo>
                  <a:pt x="1812917" y="1439824"/>
                </a:lnTo>
                <a:lnTo>
                  <a:pt x="502193" y="2879646"/>
                </a:lnTo>
                <a:lnTo>
                  <a:pt x="1" y="2879646"/>
                </a:lnTo>
                <a:lnTo>
                  <a:pt x="1310725" y="143982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/>
        </p:nvSpPr>
        <p:spPr>
          <a:xfrm>
            <a:off x="1571461" y="1989177"/>
            <a:ext cx="9049078" cy="2879646"/>
          </a:xfrm>
          <a:custGeom>
            <a:avLst/>
            <a:gdLst>
              <a:gd name="connsiteX0" fmla="*/ 1310725 w 9049078"/>
              <a:gd name="connsiteY0" fmla="*/ 0 h 2879646"/>
              <a:gd name="connsiteX1" fmla="*/ 7738353 w 9049078"/>
              <a:gd name="connsiteY1" fmla="*/ 0 h 2879646"/>
              <a:gd name="connsiteX2" fmla="*/ 9049078 w 9049078"/>
              <a:gd name="connsiteY2" fmla="*/ 1439824 h 2879646"/>
              <a:gd name="connsiteX3" fmla="*/ 7738354 w 9049078"/>
              <a:gd name="connsiteY3" fmla="*/ 2879646 h 2879646"/>
              <a:gd name="connsiteX4" fmla="*/ 1310724 w 9049078"/>
              <a:gd name="connsiteY4" fmla="*/ 2879646 h 2879646"/>
              <a:gd name="connsiteX5" fmla="*/ 0 w 9049078"/>
              <a:gd name="connsiteY5" fmla="*/ 1439824 h 2879646"/>
              <a:gd name="connsiteX6" fmla="*/ 1310725 w 9049078"/>
              <a:gd name="connsiteY6" fmla="*/ 0 h 287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9078" h="2879646">
                <a:moveTo>
                  <a:pt x="1310725" y="0"/>
                </a:moveTo>
                <a:lnTo>
                  <a:pt x="7738353" y="0"/>
                </a:lnTo>
                <a:lnTo>
                  <a:pt x="9049078" y="1439824"/>
                </a:lnTo>
                <a:lnTo>
                  <a:pt x="7738354" y="2879646"/>
                </a:lnTo>
                <a:lnTo>
                  <a:pt x="1310724" y="2879646"/>
                </a:lnTo>
                <a:lnTo>
                  <a:pt x="0" y="1439824"/>
                </a:lnTo>
                <a:lnTo>
                  <a:pt x="13107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形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927" y="1085850"/>
            <a:ext cx="2069862" cy="1892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2589">
            <a:off x="9804071" y="4248216"/>
            <a:ext cx="1400175" cy="809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形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40000">
            <a:off x="8272780" y="1148080"/>
            <a:ext cx="1680210" cy="1641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658620" y="5225415"/>
            <a:ext cx="94056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latin typeface="Gabriola" panose="04040605051002020D02" charset="0"/>
                <a:ea typeface="微软雅黑" panose="020B0503020204020204" charset="-122"/>
                <a:cs typeface="Gabriola" panose="04040605051002020D02" charset="0"/>
              </a:rPr>
              <a:t>What can you learn from the video?</a:t>
            </a:r>
            <a:endParaRPr lang="en-US" altLang="zh-CN" sz="6000" b="1">
              <a:latin typeface="Gabriola" panose="04040605051002020D02" charset="0"/>
              <a:ea typeface="微软雅黑" panose="020B0503020204020204" charset="-122"/>
              <a:cs typeface="Gabriola" panose="04040605051002020D0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40735" y="3124835"/>
            <a:ext cx="61715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latin typeface="Gabriola" panose="04040605051002020D02" charset="0"/>
                <a:ea typeface="微软雅黑" panose="020B0503020204020204" charset="-122"/>
                <a:cs typeface="Gabriola" panose="04040605051002020D02" charset="0"/>
              </a:rPr>
              <a:t>Lead-in  Let’s enjoy a video.</a:t>
            </a:r>
            <a:endParaRPr lang="en-US" altLang="zh-CN" sz="4800" b="1">
              <a:latin typeface="Gabriola" panose="04040605051002020D02" charset="0"/>
              <a:ea typeface="微软雅黑" panose="020B0503020204020204" charset="-122"/>
              <a:cs typeface="Gabriola" panose="04040605051002020D0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2"/>
          <a:stretch>
            <a:fillRect/>
          </a:stretch>
        </p:blipFill>
        <p:spPr>
          <a:xfrm>
            <a:off x="10447020" y="20955"/>
            <a:ext cx="1607185" cy="1962785"/>
          </a:xfrm>
          <a:custGeom>
            <a:avLst/>
            <a:gdLst>
              <a:gd name="connsiteX0" fmla="*/ 0 w 5528188"/>
              <a:gd name="connsiteY0" fmla="*/ 0 h 6043863"/>
              <a:gd name="connsiteX1" fmla="*/ 4855321 w 5528188"/>
              <a:gd name="connsiteY1" fmla="*/ 0 h 6043863"/>
              <a:gd name="connsiteX2" fmla="*/ 4855321 w 5528188"/>
              <a:gd name="connsiteY2" fmla="*/ 1288473 h 6043863"/>
              <a:gd name="connsiteX3" fmla="*/ 5528188 w 5528188"/>
              <a:gd name="connsiteY3" fmla="*/ 1288473 h 6043863"/>
              <a:gd name="connsiteX4" fmla="*/ 5528188 w 5528188"/>
              <a:gd name="connsiteY4" fmla="*/ 6043863 h 6043863"/>
              <a:gd name="connsiteX5" fmla="*/ 0 w 5528188"/>
              <a:gd name="connsiteY5" fmla="*/ 6043863 h 604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8188" h="6043863">
                <a:moveTo>
                  <a:pt x="0" y="0"/>
                </a:moveTo>
                <a:lnTo>
                  <a:pt x="4855321" y="0"/>
                </a:lnTo>
                <a:lnTo>
                  <a:pt x="4855321" y="1288473"/>
                </a:lnTo>
                <a:lnTo>
                  <a:pt x="5528188" y="1288473"/>
                </a:lnTo>
                <a:lnTo>
                  <a:pt x="5528188" y="6043863"/>
                </a:lnTo>
                <a:lnTo>
                  <a:pt x="0" y="6043863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神州13号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200" y="208280"/>
            <a:ext cx="11724005" cy="6457950"/>
          </a:xfrm>
          <a:prstGeom prst="rect">
            <a:avLst/>
          </a:prstGeom>
          <a:ln>
            <a:solidFill>
              <a:srgbClr val="FFC3BB"/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68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13690" y="449580"/>
            <a:ext cx="11564620" cy="1674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8430"/>
          <a:stretch>
            <a:fillRect/>
          </a:stretch>
        </p:blipFill>
        <p:spPr>
          <a:xfrm>
            <a:off x="7294880" y="2438400"/>
            <a:ext cx="4897120" cy="45383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文本框 4"/>
          <p:cNvSpPr txBox="1"/>
          <p:nvPr/>
        </p:nvSpPr>
        <p:spPr>
          <a:xfrm>
            <a:off x="819785" y="5251450"/>
            <a:ext cx="66592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Wang Yaping’s partners give her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something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red </a:t>
            </a:r>
            <a:r>
              <a:rPr lang="en-US" altLang="zh-CN" sz="32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</a:t>
            </a:r>
            <a:r>
              <a:rPr lang="zh-CN" altLang="en-US" sz="32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play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.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403860" y="628015"/>
            <a:ext cx="11241405" cy="1193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14350" indent="-514350">
              <a:lnSpc>
                <a:spcPts val="43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动词不定式作定语放在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名词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或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不定代词something, nothing, anything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等后面作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后置定语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67735" y="-69850"/>
            <a:ext cx="3215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atin typeface="Gabriola" panose="04040605051002020D02" charset="0"/>
                <a:ea typeface="微软雅黑" panose="020B0503020204020204" charset="-122"/>
                <a:cs typeface="Gabriola" panose="04040605051002020D02" charset="0"/>
                <a:sym typeface="+mn-ea"/>
              </a:rPr>
              <a:t>      Presentation</a:t>
            </a:r>
            <a:endParaRPr lang="zh-CN" altLang="en-US" sz="4800"/>
          </a:p>
        </p:txBody>
      </p:sp>
      <p:sp>
        <p:nvSpPr>
          <p:cNvPr id="4" name="文本框 3"/>
          <p:cNvSpPr txBox="1"/>
          <p:nvPr/>
        </p:nvSpPr>
        <p:spPr>
          <a:xfrm>
            <a:off x="3467735" y="5653405"/>
            <a:ext cx="2338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play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0" y="0"/>
            <a:ext cx="12301855" cy="1566545"/>
          </a:xfrm>
          <a:prstGeom prst="roundRect">
            <a:avLst>
              <a:gd name="adj" fmla="val 1765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4480" y="120015"/>
            <a:ext cx="11908155" cy="1193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14350" indent="-514350">
              <a:lnSpc>
                <a:spcPts val="43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当修饰的名词前有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the only, the next, the best, the first, the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last,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以及由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序数词或形容词最高级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修饰的名词常常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用不定式作定语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8158" t="15092" r="14108" b="20925"/>
          <a:stretch>
            <a:fillRect/>
          </a:stretch>
        </p:blipFill>
        <p:spPr>
          <a:xfrm>
            <a:off x="7846060" y="2084705"/>
            <a:ext cx="4345940" cy="47732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文本框 2"/>
          <p:cNvSpPr txBox="1"/>
          <p:nvPr/>
        </p:nvSpPr>
        <p:spPr>
          <a:xfrm>
            <a:off x="815340" y="5255260"/>
            <a:ext cx="5235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86740" y="5367020"/>
            <a:ext cx="705358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Wang Yaping is 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first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female </a:t>
            </a:r>
            <a:r>
              <a:rPr lang="en-US" altLang="zh-CN" sz="32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</a:t>
            </a:r>
            <a:r>
              <a:rPr lang="en-US" altLang="zh-CN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（go）into the space.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6100445" y="5255260"/>
            <a:ext cx="1186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 go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89535" y="-78740"/>
            <a:ext cx="12012295" cy="20142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1625" y="415925"/>
            <a:ext cx="120929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14350" indent="-514350"/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3. 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当修饰的名词是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ability, ambition, attempt, chance, courage,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514350" indent="-51435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desire, decision, effort, failure, moment, promise,  …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8158" t="15092" r="14108" b="20925"/>
          <a:stretch>
            <a:fillRect/>
          </a:stretch>
        </p:blipFill>
        <p:spPr>
          <a:xfrm>
            <a:off x="7524115" y="2084705"/>
            <a:ext cx="4345940" cy="47732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文本框 4"/>
          <p:cNvSpPr txBox="1"/>
          <p:nvPr/>
        </p:nvSpPr>
        <p:spPr>
          <a:xfrm>
            <a:off x="768985" y="5280660"/>
            <a:ext cx="66128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Wang Yaping has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ability and courage </a:t>
            </a:r>
            <a:r>
              <a:rPr lang="en-US" altLang="zh-CN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(go)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into the space.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68245" y="5715635"/>
            <a:ext cx="1960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go</a:t>
            </a:r>
            <a:endParaRPr lang="zh-CN" altLang="en-US" sz="3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73593"/>
            <a:ext cx="952500" cy="95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68765" y="3448685"/>
            <a:ext cx="3023235" cy="3409315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230505" y="1502410"/>
            <a:ext cx="954976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Shenzhou XIII astronauts have a lot of mental and physical training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(attend)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They’re the excellent people</a:t>
            </a:r>
            <a:r>
              <a:rPr lang="en-US" altLang="zh-CN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(finish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the the mission.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They had the mission                      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32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carry out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in space.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56615" y="635"/>
            <a:ext cx="9070975" cy="12585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4. 名</a:t>
            </a:r>
            <a:r>
              <a:rPr lang="zh-CN" altLang="en-US"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词与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定语之间存在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动宾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主谓，同位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关系。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992880" y="4867910"/>
            <a:ext cx="3406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140960" y="2771775"/>
            <a:ext cx="2630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finish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97860" y="1987550"/>
            <a:ext cx="2630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attend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87495" y="4284345"/>
            <a:ext cx="2790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carry out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tags/tag1.xml><?xml version="1.0" encoding="utf-8"?>
<p:tagLst xmlns:p="http://schemas.openxmlformats.org/presentationml/2006/main">
  <p:tag name="KSO_WM_SPECIAL_SOURCE" val="bdnull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KSO_WM_SPECIAL_SOURCE" val="bdnull"/>
</p:tagLst>
</file>

<file path=ppt/tags/tag14.xml><?xml version="1.0" encoding="utf-8"?>
<p:tagLst xmlns:p="http://schemas.openxmlformats.org/presentationml/2006/main">
  <p:tag name="KSO_WM_SPECIAL_SOURCE" val="bdnull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SPECIAL_SOURCE" val="bdnull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3882"/>
  <p:tag name="KSO_WM_UNIT_COMPATIBLE" val="0"/>
  <p:tag name="KSO_WM_UNIT_DIAGRAM_ISNUMVISUAL" val="0"/>
  <p:tag name="KSO_WM_UNIT_DIAGRAM_ISREFERUNIT" val="0"/>
  <p:tag name="KSO_WM_UNIT_HIGHLIGHT" val="0"/>
  <p:tag name="KSO_WM_UNIT_ID" val="custom20203882_17*f*1"/>
  <p:tag name="KSO_WM_UNIT_INDEX" val="1"/>
  <p:tag name="KSO_WM_UNIT_LAYERLEVEL" val="1"/>
  <p:tag name="KSO_WM_UNIT_NOCLEAR" val="0"/>
  <p:tag name="KSO_WM_UNIT_PRESET_TEXT" val="点击此处添加正文，文字是您思想的提炼，为了演示发布的良好效果，请言简意赅的阐述您的观点。"/>
  <p:tag name="KSO_WM_UNIT_SUBTYPE" val="a"/>
  <p:tag name="KSO_WM_UNIT_TYPE" val="f"/>
  <p:tag name="KSO_WM_UNIT_VALUE" val="141"/>
</p:tagLst>
</file>

<file path=ppt/tags/tag18.xml><?xml version="1.0" encoding="utf-8"?>
<p:tagLst xmlns:p="http://schemas.openxmlformats.org/presentationml/2006/main">
  <p:tag name="AS_UNIQUEID" val="1006"/>
</p:tagLst>
</file>

<file path=ppt/tags/tag19.xml><?xml version="1.0" encoding="utf-8"?>
<p:tagLst xmlns:p="http://schemas.openxmlformats.org/presentationml/2006/main">
  <p:tag name="AS_UNIQUEID" val="1007"/>
</p:tagLst>
</file>

<file path=ppt/tags/tag2.xml><?xml version="1.0" encoding="utf-8"?>
<p:tagLst xmlns:p="http://schemas.openxmlformats.org/presentationml/2006/main">
  <p:tag name="KSO_WM_UNIT_PLACING_PICTURE_USER_VIEWPORT" val="{&quot;height&quot;:20040,&quot;width&quot;:12000}"/>
</p:tagLst>
</file>

<file path=ppt/tags/tag20.xml><?xml version="1.0" encoding="utf-8"?>
<p:tagLst xmlns:p="http://schemas.openxmlformats.org/presentationml/2006/main">
  <p:tag name="AS_UNIQUEID" val="1008"/>
</p:tagLst>
</file>

<file path=ppt/tags/tag21.xml><?xml version="1.0" encoding="utf-8"?>
<p:tagLst xmlns:p="http://schemas.openxmlformats.org/presentationml/2006/main">
  <p:tag name="AS_UNIQUEID" val="1009"/>
</p:tagLst>
</file>

<file path=ppt/tags/tag22.xml><?xml version="1.0" encoding="utf-8"?>
<p:tagLst xmlns:p="http://schemas.openxmlformats.org/presentationml/2006/main">
  <p:tag name="AS_UNIQUEID" val="1010"/>
</p:tagLst>
</file>

<file path=ppt/tags/tag23.xml><?xml version="1.0" encoding="utf-8"?>
<p:tagLst xmlns:p="http://schemas.openxmlformats.org/presentationml/2006/main">
  <p:tag name="AS_UNIQUEID" val="1011"/>
</p:tagLst>
</file>

<file path=ppt/tags/tag24.xml><?xml version="1.0" encoding="utf-8"?>
<p:tagLst xmlns:p="http://schemas.openxmlformats.org/presentationml/2006/main">
  <p:tag name="AS_UNIQUEID" val="1012"/>
</p:tagLst>
</file>

<file path=ppt/tags/tag25.xml><?xml version="1.0" encoding="utf-8"?>
<p:tagLst xmlns:p="http://schemas.openxmlformats.org/presentationml/2006/main">
  <p:tag name="AS_UNIQUEID" val="1013"/>
</p:tagLst>
</file>

<file path=ppt/tags/tag26.xml><?xml version="1.0" encoding="utf-8"?>
<p:tagLst xmlns:p="http://schemas.openxmlformats.org/presentationml/2006/main">
  <p:tag name="AS_UNIQUEID" val="1014"/>
</p:tagLst>
</file>

<file path=ppt/tags/tag27.xml><?xml version="1.0" encoding="utf-8"?>
<p:tagLst xmlns:p="http://schemas.openxmlformats.org/presentationml/2006/main">
  <p:tag name="AS_UNIQUEID" val="1015"/>
</p:tagLst>
</file>

<file path=ppt/tags/tag28.xml><?xml version="1.0" encoding="utf-8"?>
<p:tagLst xmlns:p="http://schemas.openxmlformats.org/presentationml/2006/main">
  <p:tag name="AS_UNIQUEID" val="1016"/>
</p:tagLst>
</file>

<file path=ppt/tags/tag29.xml><?xml version="1.0" encoding="utf-8"?>
<p:tagLst xmlns:p="http://schemas.openxmlformats.org/presentationml/2006/main">
  <p:tag name="AS_UNIQUEID" val="1017"/>
</p:tagLst>
</file>

<file path=ppt/tags/tag3.xml><?xml version="1.0" encoding="utf-8"?>
<p:tagLst xmlns:p="http://schemas.openxmlformats.org/presentationml/2006/main">
  <p:tag name="KSO_WM_UNIT_PLACING_PICTURE_USER_VIEWPORT" val="{&quot;height&quot;:20040,&quot;width&quot;:12000}"/>
</p:tagLst>
</file>

<file path=ppt/tags/tag30.xml><?xml version="1.0" encoding="utf-8"?>
<p:tagLst xmlns:p="http://schemas.openxmlformats.org/presentationml/2006/main">
  <p:tag name="AS_UNIQUEID" val="1018"/>
</p:tagLst>
</file>

<file path=ppt/tags/tag31.xml><?xml version="1.0" encoding="utf-8"?>
<p:tagLst xmlns:p="http://schemas.openxmlformats.org/presentationml/2006/main">
  <p:tag name="AS_UNIQUEID" val="1019"/>
</p:tagLst>
</file>

<file path=ppt/tags/tag32.xml><?xml version="1.0" encoding="utf-8"?>
<p:tagLst xmlns:p="http://schemas.openxmlformats.org/presentationml/2006/main">
  <p:tag name="AS_UNIQUEID" val="1020"/>
</p:tagLst>
</file>

<file path=ppt/tags/tag33.xml><?xml version="1.0" encoding="utf-8"?>
<p:tagLst xmlns:p="http://schemas.openxmlformats.org/presentationml/2006/main">
  <p:tag name="AS_UNIQUEID" val="1021"/>
</p:tagLst>
</file>

<file path=ppt/tags/tag34.xml><?xml version="1.0" encoding="utf-8"?>
<p:tagLst xmlns:p="http://schemas.openxmlformats.org/presentationml/2006/main">
  <p:tag name="AS_UNIQUEID" val="1022"/>
</p:tagLst>
</file>

<file path=ppt/tags/tag35.xml><?xml version="1.0" encoding="utf-8"?>
<p:tagLst xmlns:p="http://schemas.openxmlformats.org/presentationml/2006/main">
  <p:tag name="AS_UNIQUEID" val="1023"/>
</p:tagLst>
</file>

<file path=ppt/tags/tag36.xml><?xml version="1.0" encoding="utf-8"?>
<p:tagLst xmlns:p="http://schemas.openxmlformats.org/presentationml/2006/main">
  <p:tag name="AS_UNIQUEID" val="1017"/>
  <p:tag name="KSO_WM_BEAUTIFY_FLAG" val=""/>
</p:tagLst>
</file>

<file path=ppt/tags/tag37.xml><?xml version="1.0" encoding="utf-8"?>
<p:tagLst xmlns:p="http://schemas.openxmlformats.org/presentationml/2006/main">
  <p:tag name="AS_UNIQUEID" val="1698"/>
</p:tagLst>
</file>

<file path=ppt/tags/tag38.xml><?xml version="1.0" encoding="utf-8"?>
<p:tagLst xmlns:p="http://schemas.openxmlformats.org/presentationml/2006/main">
  <p:tag name="AS_UNIQUEID" val="1002"/>
</p:tagLst>
</file>

<file path=ppt/tags/tag39.xml><?xml version="1.0" encoding="utf-8"?>
<p:tagLst xmlns:p="http://schemas.openxmlformats.org/presentationml/2006/main">
  <p:tag name="AS_UNIQUEID" val="1003"/>
</p:tagLst>
</file>

<file path=ppt/tags/tag4.xml><?xml version="1.0" encoding="utf-8"?>
<p:tagLst xmlns:p="http://schemas.openxmlformats.org/presentationml/2006/main">
  <p:tag name="KSO_WM_UNIT_PLACING_PICTURE_USER_VIEWPORT" val="{&quot;height&quot;:5710,&quot;width&quot;:8000}"/>
</p:tagLst>
</file>

<file path=ppt/tags/tag40.xml><?xml version="1.0" encoding="utf-8"?>
<p:tagLst xmlns:p="http://schemas.openxmlformats.org/presentationml/2006/main">
  <p:tag name="AS_UNIQUEID" val="1004"/>
</p:tagLst>
</file>

<file path=ppt/tags/tag41.xml><?xml version="1.0" encoding="utf-8"?>
<p:tagLst xmlns:p="http://schemas.openxmlformats.org/presentationml/2006/main">
  <p:tag name="KSO_WM_UNIT_TABLE_BEAUTIFY" val="smartTable{4e57724d-a4b2-4424-9bb4-124b955302dd}"/>
  <p:tag name="TABLE_ENDDRAG_ORIGIN_RECT" val="730*197"/>
  <p:tag name="TABLE_ENDDRAG_RECT" val="49*174*730*197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AS_UNIQUEID" val="1652"/>
</p:tagLst>
</file>

<file path=ppt/tags/tag8.xml><?xml version="1.0" encoding="utf-8"?>
<p:tagLst xmlns:p="http://schemas.openxmlformats.org/presentationml/2006/main">
  <p:tag name="AS_UNIQUEID" val="1657"/>
</p:tagLst>
</file>

<file path=ppt/tags/tag9.xml><?xml version="1.0" encoding="utf-8"?>
<p:tagLst xmlns:p="http://schemas.openxmlformats.org/presentationml/2006/main">
  <p:tag name="AS_UNIQUEID" val="165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7509</Words>
  <Application>WPS 演示</Application>
  <PresentationFormat>宽屏</PresentationFormat>
  <Paragraphs>357</Paragraphs>
  <Slides>27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9" baseType="lpstr">
      <vt:lpstr>Arial</vt:lpstr>
      <vt:lpstr>宋体</vt:lpstr>
      <vt:lpstr>Wingdings</vt:lpstr>
      <vt:lpstr>Gabriola</vt:lpstr>
      <vt:lpstr>楷体_GB2312</vt:lpstr>
      <vt:lpstr>Times New Roman</vt:lpstr>
      <vt:lpstr>字魂8号-珍珠奶茶体</vt:lpstr>
      <vt:lpstr>等线</vt:lpstr>
      <vt:lpstr>Arial Narrow</vt:lpstr>
      <vt:lpstr>微软雅黑</vt:lpstr>
      <vt:lpstr>黑体</vt:lpstr>
      <vt:lpstr>Arial Unicode MS</vt:lpstr>
      <vt:lpstr>等线 Light</vt:lpstr>
      <vt:lpstr>Times New Roman</vt:lpstr>
      <vt:lpstr>华文楷体</vt:lpstr>
      <vt:lpstr>Segoe UI</vt:lpstr>
      <vt:lpstr>Arial Black</vt:lpstr>
      <vt:lpstr>HelveticaNeue</vt:lpstr>
      <vt:lpstr>Shit Happens</vt:lpstr>
      <vt:lpstr>华文新魏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卡通枫叶英语教育通用PPT模板</dc:title>
  <dc:creator>xb21cn</dc:creator>
  <cp:lastModifiedBy>南山有谷堆</cp:lastModifiedBy>
  <cp:revision>97</cp:revision>
  <dcterms:created xsi:type="dcterms:W3CDTF">2019-10-30T05:43:00Z</dcterms:created>
  <dcterms:modified xsi:type="dcterms:W3CDTF">2023-10-16T02:18:06Z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3E4ADC0450754A99B2F4AE8B161692EF_12</vt:lpwstr>
  </property>
  <property fmtid="{D5CDD505-2E9C-101B-9397-08002B2CF9AE}" pid="3" name="KSOProductBuildVer">
    <vt:lpwstr>2052-11.8.2.8506</vt:lpwstr>
  </property>
  <property fmtid="{D5CDD505-2E9C-101B-9397-08002B2CF9AE}" pid="4" name="commondata">
    <vt:lpwstr>eyJoZGlkIjoiMDg5NWFiNTZkMDZiN2ViMTQ1NTQzNWJhYjYzYjU0MzQifQ==</vt:lpwstr>
  </property>
</Properties>
</file>