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485" r:id="rId3"/>
    <p:sldId id="270" r:id="rId4"/>
    <p:sldId id="465" r:id="rId6"/>
    <p:sldId id="466" r:id="rId7"/>
    <p:sldId id="467" r:id="rId8"/>
    <p:sldId id="468" r:id="rId9"/>
    <p:sldId id="469" r:id="rId10"/>
    <p:sldId id="470" r:id="rId11"/>
    <p:sldId id="471" r:id="rId12"/>
    <p:sldId id="472" r:id="rId13"/>
    <p:sldId id="453" r:id="rId14"/>
    <p:sldId id="454" r:id="rId15"/>
    <p:sldId id="455" r:id="rId16"/>
    <p:sldId id="456" r:id="rId17"/>
    <p:sldId id="416" r:id="rId18"/>
    <p:sldId id="417" r:id="rId19"/>
    <p:sldId id="441" r:id="rId20"/>
    <p:sldId id="448" r:id="rId21"/>
    <p:sldId id="332" r:id="rId22"/>
    <p:sldId id="277" r:id="rId23"/>
    <p:sldId id="439" r:id="rId24"/>
    <p:sldId id="399" r:id="rId25"/>
  </p:sldIdLst>
  <p:sldSz cx="12192000" cy="6858000"/>
  <p:notesSz cx="6858000" cy="9144000"/>
  <p:embeddedFontLst>
    <p:embeddedFont>
      <p:font typeface="Trebuchet MS" panose="020B0603020202020204"/>
      <p:regular r:id="rId30"/>
      <p:bold r:id="rId31"/>
      <p:italic r:id="rId32"/>
      <p:boldItalic r:id="rId33"/>
    </p:embeddedFont>
    <p:embeddedFont>
      <p:font typeface="微软雅黑" panose="020B0503020204020204" charset="-122"/>
      <p:regular r:id="rId34"/>
    </p:embeddedFont>
    <p:embeddedFont>
      <p:font typeface="华文中宋" panose="02010600040101010101" charset="-122"/>
      <p:regular r:id="rId35"/>
    </p:embeddedFont>
    <p:embeddedFont>
      <p:font typeface="Calibri" panose="020F0502020204030204" charset="0"/>
      <p:regular r:id="rId36"/>
      <p:bold r:id="rId37"/>
      <p:italic r:id="rId38"/>
      <p:boldItalic r:id="rId39"/>
    </p:embeddedFont>
    <p:embeddedFont>
      <p:font typeface="华文新魏" panose="02010800040101010101" pitchFamily="2" charset="-122"/>
      <p:regular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23"/>
        <p:guide pos="398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0" Type="http://schemas.openxmlformats.org/officeDocument/2006/relationships/font" Target="fonts/font11.fntdata"/><Relationship Id="rId4" Type="http://schemas.openxmlformats.org/officeDocument/2006/relationships/slide" Target="slides/slide2.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8.png"/><Relationship Id="rId3" Type="http://schemas.openxmlformats.org/officeDocument/2006/relationships/tags" Target="../tags/tag17.xml"/><Relationship Id="rId2" Type="http://schemas.microsoft.com/office/2007/relationships/media" Target="../media/media1.mp4"/><Relationship Id="rId1" Type="http://schemas.openxmlformats.org/officeDocument/2006/relationships/video" Target="../media/media1.mp4"/></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9.png"/><Relationship Id="rId2" Type="http://schemas.microsoft.com/office/2007/relationships/media" Target="../media/media2.mp3"/><Relationship Id="rId1" Type="http://schemas.openxmlformats.org/officeDocument/2006/relationships/audio" Target="../media/media2.mp3"/></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xml"/><Relationship Id="rId2" Type="http://schemas.openxmlformats.org/officeDocument/2006/relationships/image" Target="../media/image4.png"/><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8.xml"/><Relationship Id="rId2" Type="http://schemas.openxmlformats.org/officeDocument/2006/relationships/image" Target="../media/image5.png"/><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0.xml"/><Relationship Id="rId1" Type="http://schemas.openxmlformats.org/officeDocument/2006/relationships/tags" Target="../tags/tag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nchorCtr="0">
            <a:spAutoFit/>
          </a:bodyPr>
          <a:p>
            <a:pPr>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a:buNone/>
            </a:pP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nchorCtr="0">
            <a:spAutoFit/>
          </a:bodyPr>
          <a:p>
            <a:pPr>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1038860"/>
            <a:ext cx="11751310" cy="237934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8150" y="1077595"/>
            <a:ext cx="1139634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Warmer oceans not only have an impact on the global climate, resulting in a warmer atmosphere and more potential energy for hurricanes, for example, but they also affect marine animals, causing heat stress, deoxygenation events and mass mortality.</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150" y="259334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63040" y="2406650"/>
            <a:ext cx="1030160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海洋变暖不仅会对全球气候产生影响，例如导致大气变暖，飓风的潜在能量增加，而且还会影响海洋动物，造成热应激、脱氧事件和大规模死亡。</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311150" y="3896360"/>
            <a:ext cx="11685270" cy="230949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8785" y="3953510"/>
            <a:ext cx="1155827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Seabirds are a vital indicator of the health of our seas and our concern is that these unprecedented climate change-related events could increase the pressure on already fragile populations of seabirds.</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150" y="539877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62723" y="5245100"/>
            <a:ext cx="10427970" cy="829945"/>
          </a:xfrm>
          <a:prstGeom prst="rect">
            <a:avLst/>
          </a:prstGeom>
          <a:noFill/>
        </p:spPr>
        <p:txBody>
          <a:bodyPr wrap="square" rtlCol="0">
            <a:spAutoFit/>
          </a:bodyPr>
          <a:lstStyle/>
          <a:p>
            <a:pPr algn="l">
              <a:buClrTx/>
              <a:buSzTx/>
              <a:buFontTx/>
            </a:pPr>
            <a:r>
              <a:rPr sz="2400">
                <a:ea typeface="华文中宋" panose="02010600040101010101" charset="-122"/>
              </a:rPr>
              <a:t>海鸟是海洋健康状况的重要指标，我们担心的是，这些前所未有的与气候变化有关的事件可能会增加本已脆弱的海鸟种群的压力。</a:t>
            </a:r>
            <a:endParaRPr sz="24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01473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3. Nobel for literature goes to Norwegian minimalist                              </a:t>
            </a:r>
            <a:r>
              <a:rPr sz="3000" b="1">
                <a:solidFill>
                  <a:srgbClr val="ED7D31"/>
                </a:solidFill>
                <a:latin typeface="微软雅黑" panose="020B0503020204020204" charset="-122"/>
                <a:ea typeface="微软雅黑" panose="020B0503020204020204" charset="-122"/>
                <a:cs typeface="微软雅黑" panose="020B0503020204020204" charset="-122"/>
              </a:rPr>
              <a:t>诺贝尔文学奖授予挪威极简主义者</a:t>
            </a:r>
            <a:endParaRPr lang="en-US"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100" name="图片 99"/>
          <p:cNvPicPr/>
          <p:nvPr/>
        </p:nvPicPr>
        <p:blipFill>
          <a:blip r:embed="rId1"/>
          <a:stretch>
            <a:fillRect/>
          </a:stretch>
        </p:blipFill>
        <p:spPr>
          <a:xfrm>
            <a:off x="3647440" y="1178878"/>
            <a:ext cx="4762500" cy="5229225"/>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90855"/>
            <a:ext cx="12192000" cy="6452235"/>
          </a:xfrm>
          <a:prstGeom prst="rect">
            <a:avLst/>
          </a:prstGeom>
          <a:noFill/>
        </p:spPr>
        <p:txBody>
          <a:bodyPr wrap="square" rtlCol="0" anchor="t">
            <a:spAutoFit/>
          </a:bodyPr>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Norwegian author Jon Fosse </a:t>
            </a:r>
            <a:r>
              <a:rPr lang="en-US" sz="2600">
                <a:latin typeface="Times New Roman" panose="02020603050405020304" charset="0"/>
                <a:cs typeface="Times New Roman" panose="02020603050405020304" charset="0"/>
              </a:rPr>
              <a:t>________________ (</a:t>
            </a:r>
            <a:r>
              <a:rPr sz="2600">
                <a:latin typeface="Times New Roman" panose="02020603050405020304" charset="0"/>
                <a:cs typeface="Times New Roman" panose="02020603050405020304" charset="0"/>
              </a:rPr>
              <a:t>award</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the Nobel Prize in Literature “for his innovative plays and prose which give voice to the unsayable”.</a:t>
            </a:r>
            <a:endParaRPr sz="2600">
              <a:latin typeface="Times New Roman" panose="02020603050405020304" charset="0"/>
              <a:cs typeface="Times New Roman" panose="02020603050405020304" charset="0"/>
            </a:endParaRPr>
          </a:p>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writer, 64, </a:t>
            </a:r>
            <a:r>
              <a:rPr lang="en-US" sz="2600">
                <a:latin typeface="Times New Roman" panose="02020603050405020304" charset="0"/>
                <a:cs typeface="Times New Roman" panose="02020603050405020304" charset="0"/>
              </a:rPr>
              <a:t>___________ (</a:t>
            </a:r>
            <a:r>
              <a:rPr sz="2600">
                <a:latin typeface="Times New Roman" panose="02020603050405020304" charset="0"/>
                <a:cs typeface="Times New Roman" panose="02020603050405020304" charset="0"/>
              </a:rPr>
              <a:t>driv</a:t>
            </a:r>
            <a:r>
              <a:rPr lang="en-US" sz="2600">
                <a:latin typeface="Times New Roman" panose="02020603050405020304" charset="0"/>
                <a:cs typeface="Times New Roman" panose="02020603050405020304" charset="0"/>
              </a:rPr>
              <a:t>e)</a:t>
            </a:r>
            <a:r>
              <a:rPr sz="2600">
                <a:latin typeface="Times New Roman" panose="02020603050405020304" charset="0"/>
                <a:cs typeface="Times New Roman" panose="02020603050405020304" charset="0"/>
              </a:rPr>
              <a:t> in the countryside north of Bergen when he was informed of the news. He said he was “overwhelmed and somewhat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frighten</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“I see this as an award to the literature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first and foremost aims to be literature, without other considerations,” Fosse said in </a:t>
            </a:r>
            <a:r>
              <a:rPr lang="en-US" sz="2600">
                <a:latin typeface="Times New Roman" panose="02020603050405020304" charset="0"/>
                <a:cs typeface="Times New Roman" panose="02020603050405020304" charset="0"/>
              </a:rPr>
              <a:t>___</a:t>
            </a:r>
            <a:r>
              <a:rPr sz="2600">
                <a:latin typeface="Times New Roman" panose="02020603050405020304" charset="0"/>
                <a:cs typeface="Times New Roman" panose="02020603050405020304" charset="0"/>
              </a:rPr>
              <a:t> statement.</a:t>
            </a:r>
            <a:endParaRPr sz="2600">
              <a:latin typeface="Times New Roman" panose="02020603050405020304" charset="0"/>
              <a:cs typeface="Times New Roman" panose="02020603050405020304" charset="0"/>
            </a:endParaRPr>
          </a:p>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“You don’t read my books for the </a:t>
            </a:r>
            <a:r>
              <a:rPr lang="en-US" sz="2600">
                <a:latin typeface="Times New Roman" panose="02020603050405020304" charset="0"/>
                <a:cs typeface="Times New Roman" panose="02020603050405020304" charset="0"/>
              </a:rPr>
              <a:t>_____ (</a:t>
            </a:r>
            <a:r>
              <a:rPr sz="2600">
                <a:latin typeface="Times New Roman" panose="02020603050405020304" charset="0"/>
                <a:cs typeface="Times New Roman" panose="02020603050405020304" charset="0"/>
              </a:rPr>
              <a:t>plot</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Fosse said in an interview with the Financial Times in 2018. “But it’s not because I want to be a difficult writer. I’ve never tried to write in a complicated way. I always try to write as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simpl</a:t>
            </a:r>
            <a:r>
              <a:rPr lang="en-US" sz="2600">
                <a:latin typeface="Times New Roman" panose="02020603050405020304" charset="0"/>
                <a:cs typeface="Times New Roman" panose="02020603050405020304" charset="0"/>
              </a:rPr>
              <a:t>e)</a:t>
            </a:r>
            <a:r>
              <a:rPr sz="2600">
                <a:latin typeface="Times New Roman" panose="02020603050405020304" charset="0"/>
                <a:cs typeface="Times New Roman" panose="02020603050405020304" charset="0"/>
              </a:rPr>
              <a:t> and, I hope, as deeply as I possibly can.”</a:t>
            </a:r>
            <a:endParaRPr sz="2600">
              <a:latin typeface="Times New Roman" panose="02020603050405020304" charset="0"/>
              <a:cs typeface="Times New Roman" panose="02020603050405020304" charset="0"/>
            </a:endParaRPr>
          </a:p>
          <a:p>
            <a:pPr indent="0" fontAlgn="auto">
              <a:lnSpc>
                <a:spcPts val="3100"/>
              </a:lnSpc>
            </a:pPr>
            <a:r>
              <a:rPr sz="2600">
                <a:latin typeface="Times New Roman" panose="02020603050405020304" charset="0"/>
                <a:cs typeface="Times New Roman" panose="02020603050405020304" charset="0"/>
              </a:rPr>
              <a:t> </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Anders Olsson, the Nobel committee chairman, praised Fosse’s early work,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describ</a:t>
            </a:r>
            <a:r>
              <a:rPr lang="en-US" sz="2600">
                <a:latin typeface="Times New Roman" panose="02020603050405020304" charset="0"/>
                <a:cs typeface="Times New Roman" panose="02020603050405020304" charset="0"/>
              </a:rPr>
              <a:t>e)</a:t>
            </a:r>
            <a:r>
              <a:rPr sz="2600">
                <a:latin typeface="Times New Roman" panose="02020603050405020304" charset="0"/>
                <a:cs typeface="Times New Roman" panose="02020603050405020304" charset="0"/>
              </a:rPr>
              <a:t> how</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his first play — Someone Is Going to Come Home — produced in 1996, reflected the writer’s distinctiveness. “</a:t>
            </a:r>
            <a:r>
              <a:rPr lang="en-US" sz="2600">
                <a:latin typeface="Times New Roman" panose="02020603050405020304" charset="0"/>
                <a:cs typeface="Times New Roman" panose="02020603050405020304" charset="0"/>
              </a:rPr>
              <a:t>_____ </a:t>
            </a:r>
            <a:r>
              <a:rPr sz="2600">
                <a:latin typeface="Times New Roman" panose="02020603050405020304" charset="0"/>
                <a:cs typeface="Times New Roman" panose="02020603050405020304" charset="0"/>
              </a:rPr>
              <a:t> its themes of fearful </a:t>
            </a:r>
            <a:r>
              <a:rPr lang="en-US" altLang="zh-CN" sz="2800">
                <a:solidFill>
                  <a:srgbClr val="0000FF"/>
                </a:solidFill>
                <a:latin typeface="Times New Roman" panose="02020603050405020304" charset="0"/>
                <a:cs typeface="Times New Roman" panose="02020603050405020304" charset="0"/>
              </a:rPr>
              <a:t>anticipation</a:t>
            </a:r>
            <a:r>
              <a:rPr sz="2600">
                <a:latin typeface="Times New Roman" panose="02020603050405020304" charset="0"/>
                <a:cs typeface="Times New Roman" panose="02020603050405020304" charset="0"/>
              </a:rPr>
              <a:t> and </a:t>
            </a:r>
            <a:r>
              <a:rPr lang="en-US" altLang="zh-CN" sz="2800">
                <a:solidFill>
                  <a:srgbClr val="0000FF"/>
                </a:solidFill>
                <a:latin typeface="Times New Roman" panose="02020603050405020304" charset="0"/>
                <a:cs typeface="Times New Roman" panose="02020603050405020304" charset="0"/>
              </a:rPr>
              <a:t>crippling</a:t>
            </a:r>
            <a:r>
              <a:rPr sz="2600">
                <a:latin typeface="Times New Roman" panose="02020603050405020304" charset="0"/>
                <a:cs typeface="Times New Roman" panose="02020603050405020304" charset="0"/>
              </a:rPr>
              <a:t> jealousy, Fosse’s singularity is fully evident. In his radical reduction of language and dramatic action he exposes human anxiety </a:t>
            </a:r>
            <a:r>
              <a:rPr lang="en-US" sz="2600">
                <a:latin typeface="Times New Roman" panose="02020603050405020304" charset="0"/>
                <a:cs typeface="Times New Roman" panose="02020603050405020304" charset="0"/>
              </a:rPr>
              <a:t>_____</a:t>
            </a:r>
            <a:r>
              <a:rPr sz="2600">
                <a:latin typeface="Times New Roman" panose="02020603050405020304" charset="0"/>
                <a:cs typeface="Times New Roman" panose="02020603050405020304" charset="0"/>
              </a:rPr>
              <a:t> ambivalence at its core,” Olsson said.</a:t>
            </a:r>
            <a:endParaRPr sz="26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a:t>
            </a:r>
            <a:r>
              <a:rPr lang="zh-CN" sz="2400" b="1">
                <a:solidFill>
                  <a:srgbClr val="ED7D31"/>
                </a:solidFill>
                <a:latin typeface="微软雅黑" panose="020B0503020204020204" charset="-122"/>
                <a:ea typeface="微软雅黑" panose="020B0503020204020204" charset="-122"/>
                <a:cs typeface="微软雅黑" panose="020B0503020204020204" charset="-122"/>
              </a:rPr>
              <a:t>泰晤士报</a:t>
            </a:r>
            <a:r>
              <a:rPr sz="2400" b="1">
                <a:solidFill>
                  <a:srgbClr val="ED7D31"/>
                </a:solidFill>
                <a:latin typeface="微软雅黑" panose="020B0503020204020204" charset="-122"/>
                <a:ea typeface="微软雅黑" panose="020B0503020204020204" charset="-122"/>
                <a:cs typeface="微软雅黑" panose="020B0503020204020204" charset="-122"/>
              </a:rPr>
              <a:t>》2023年10月</a:t>
            </a:r>
            <a:r>
              <a:rPr lang="en-US" sz="2400" b="1">
                <a:solidFill>
                  <a:srgbClr val="ED7D31"/>
                </a:solidFill>
                <a:latin typeface="微软雅黑" panose="020B0503020204020204" charset="-122"/>
                <a:ea typeface="微软雅黑" panose="020B0503020204020204" charset="-122"/>
                <a:cs typeface="微软雅黑" panose="020B0503020204020204" charset="-122"/>
              </a:rPr>
              <a:t>6</a:t>
            </a:r>
            <a:r>
              <a:rPr lang="zh-CN" altLang="en-US" sz="2400" b="1">
                <a:solidFill>
                  <a:srgbClr val="ED7D31"/>
                </a:solidFill>
                <a:latin typeface="微软雅黑" panose="020B0503020204020204" charset="-122"/>
                <a:ea typeface="微软雅黑" panose="020B0503020204020204" charset="-122"/>
                <a:cs typeface="微软雅黑" panose="020B0503020204020204" charset="-122"/>
              </a:rPr>
              <a:t>日</a:t>
            </a:r>
            <a:r>
              <a:rPr lang="en-US" sz="2400" b="1">
                <a:solidFill>
                  <a:srgbClr val="ED7D31"/>
                </a:solidFill>
                <a:latin typeface="微软雅黑" panose="020B0503020204020204" charset="-122"/>
                <a:ea typeface="微软雅黑" panose="020B0503020204020204" charset="-122"/>
                <a:cs typeface="微软雅黑" panose="020B0503020204020204" charset="-122"/>
              </a:rPr>
              <a:t> 13</a:t>
            </a:r>
            <a:r>
              <a:rPr lang="zh-CN" altLang="en-US" sz="2400" b="1">
                <a:solidFill>
                  <a:srgbClr val="ED7D31"/>
                </a:solidFill>
                <a:latin typeface="微软雅黑" panose="020B0503020204020204" charset="-122"/>
                <a:ea typeface="微软雅黑" panose="020B0503020204020204" charset="-122"/>
                <a:cs typeface="微软雅黑" panose="020B0503020204020204" charset="-122"/>
              </a:rPr>
              <a:t>页</a:t>
            </a:r>
            <a:r>
              <a:rPr sz="2400" b="1">
                <a:solidFill>
                  <a:srgbClr val="ED7D31"/>
                </a:solidFill>
                <a:latin typeface="微软雅黑" panose="020B0503020204020204" charset="-122"/>
                <a:ea typeface="微软雅黑" panose="020B0503020204020204" charset="-122"/>
                <a:cs typeface="微软雅黑" panose="020B0503020204020204" charset="-122"/>
              </a:rPr>
              <a:t>）</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15" name="文本框 14"/>
          <p:cNvSpPr txBox="1"/>
          <p:nvPr/>
        </p:nvSpPr>
        <p:spPr>
          <a:xfrm>
            <a:off x="5152390" y="511175"/>
            <a:ext cx="25971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has been awarded </a:t>
            </a:r>
            <a:endParaRPr sz="26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nvSpPr>
        <p:spPr>
          <a:xfrm>
            <a:off x="9149080" y="1729105"/>
            <a:ext cx="139890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frightened</a:t>
            </a:r>
            <a:endParaRPr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6089650" y="2502535"/>
            <a:ext cx="28892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a:t>
            </a:r>
            <a:r>
              <a:rPr sz="2600">
                <a:latin typeface="Times New Roman" panose="02020603050405020304" charset="0"/>
                <a:cs typeface="Times New Roman" panose="02020603050405020304" charset="0"/>
                <a:sym typeface="+mn-ea"/>
              </a:rPr>
              <a:t> </a:t>
            </a:r>
            <a:endParaRPr sz="26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5301615" y="2125345"/>
            <a:ext cx="140081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that</a:t>
            </a:r>
            <a:r>
              <a:rPr lang="en-US" sz="2600">
                <a:solidFill>
                  <a:srgbClr val="FF0000"/>
                </a:solidFill>
                <a:latin typeface="Times New Roman" panose="02020603050405020304" charset="0"/>
                <a:cs typeface="Times New Roman" panose="02020603050405020304" charset="0"/>
                <a:sym typeface="+mn-ea"/>
              </a:rPr>
              <a:t>/which</a:t>
            </a:r>
            <a:endParaRPr lang="en-US"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2704465" y="1329055"/>
            <a:ext cx="25971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was driving </a:t>
            </a:r>
            <a:endParaRPr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5179060" y="2890520"/>
            <a:ext cx="77660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plots</a:t>
            </a:r>
            <a:endParaRPr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5179060" y="5269865"/>
            <a:ext cx="94869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With </a:t>
            </a:r>
            <a:endParaRPr sz="26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10547985" y="4447540"/>
            <a:ext cx="153289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describing</a:t>
            </a:r>
            <a:endParaRPr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8056245" y="3656330"/>
            <a:ext cx="25971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simply </a:t>
            </a:r>
            <a:endParaRPr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6479540" y="6062345"/>
            <a:ext cx="157670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and </a:t>
            </a:r>
            <a:endParaRPr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2" grpId="0" bldLvl="0" animBg="1"/>
      <p:bldP spid="3" grpId="0" bldLvl="0" animBg="1"/>
      <p:bldP spid="4"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anticipation</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feeling of excitement about sth (usually sth good) that is going to happen    </a:t>
            </a:r>
            <a:r>
              <a:rPr lang="zh-CN" sz="2800">
                <a:latin typeface="Times New Roman" panose="02020603050405020304" charset="0"/>
                <a:ea typeface="华文中宋" panose="02010600040101010101" charset="-122"/>
                <a:cs typeface="Times New Roman" panose="02020603050405020304" charset="0"/>
                <a:sym typeface="+mn-ea"/>
              </a:rPr>
              <a:t>期盼；期望</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Discouraging the students' anticipation for easy rewards is matter of urgency.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打消学生对轻松奖励的期待是当务之急</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crippling</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have a very serious, harmful effect    </a:t>
            </a:r>
            <a:r>
              <a:rPr lang="zh-CN" altLang="en-US" sz="2800">
                <a:latin typeface="Times New Roman" panose="02020603050405020304" charset="0"/>
                <a:ea typeface="华文中宋" panose="02010600040101010101" charset="-122"/>
                <a:cs typeface="Times New Roman" panose="02020603050405020304" charset="0"/>
                <a:sym typeface="+mn-ea"/>
              </a:rPr>
              <a:t>极有害的</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Arthritis and rheumatism are prominent crippling diseases.                             </a:t>
            </a:r>
            <a:r>
              <a:rPr lang="zh-CN" altLang="en-US" sz="2800">
                <a:latin typeface="Times New Roman" panose="02020603050405020304" charset="0"/>
                <a:ea typeface="华文中宋" panose="02010600040101010101" charset="-122"/>
                <a:cs typeface="Times New Roman" panose="02020603050405020304" charset="0"/>
              </a:rPr>
              <a:t>关节炎和风湿病是常见致残的疾病。</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25425" y="253365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61925" y="3055620"/>
            <a:ext cx="840803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courtroom was filled with anticipation.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76707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263005"/>
            <a:ext cx="1039368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high cost of capital has a crippling effect on many small firms.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947545" y="2533650"/>
            <a:ext cx="9491980" cy="521970"/>
          </a:xfrm>
          <a:prstGeom prst="rect">
            <a:avLst/>
          </a:prstGeom>
          <a:noFill/>
        </p:spPr>
        <p:txBody>
          <a:bodyPr wrap="square" rtlCol="0" anchor="t">
            <a:spAutoFit/>
          </a:bodyPr>
          <a:lstStyle/>
          <a:p>
            <a:r>
              <a:rPr lang="zh-CN" sz="2800">
                <a:ea typeface="华文中宋" panose="02010600040101010101" charset="-122"/>
              </a:rPr>
              <a:t>法庭上人们满怀期望的心情</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57175" y="3484245"/>
            <a:ext cx="6301105" cy="12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57175" y="6711315"/>
            <a:ext cx="9854565" cy="82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777865"/>
            <a:ext cx="8297545" cy="521970"/>
          </a:xfrm>
          <a:prstGeom prst="rect">
            <a:avLst/>
          </a:prstGeom>
          <a:noFill/>
        </p:spPr>
        <p:txBody>
          <a:bodyPr wrap="square" rtlCol="0" anchor="t">
            <a:spAutoFit/>
          </a:bodyPr>
          <a:p>
            <a:r>
              <a:rPr lang="zh-CN" altLang="en-US" sz="2800">
                <a:ea typeface="华文中宋" panose="02010600040101010101" charset="-122"/>
              </a:rPr>
              <a:t>高资本成本对许多小公司有着极坏的影响。</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766445"/>
            <a:ext cx="11751310" cy="302895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79730" y="791210"/>
            <a:ext cx="11669395" cy="129159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 Anders Olsson, the Nobel committee chairman, praised Fosse’s early work, describing howhis first play — </a:t>
            </a:r>
            <a:r>
              <a:rPr sz="2600" i="1">
                <a:latin typeface="Times New Roman" panose="02020603050405020304" charset="0"/>
                <a:cs typeface="Times New Roman" panose="02020603050405020304" charset="0"/>
                <a:sym typeface="+mn-ea"/>
              </a:rPr>
              <a:t>Someone Is Going to Come Home</a:t>
            </a:r>
            <a:r>
              <a:rPr sz="2600">
                <a:latin typeface="Times New Roman" panose="02020603050405020304" charset="0"/>
                <a:cs typeface="Times New Roman" panose="02020603050405020304" charset="0"/>
                <a:sym typeface="+mn-ea"/>
              </a:rPr>
              <a:t> — produced in 1996, reflected the writer’s distinctiveness.</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408305" y="251015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70330" y="2378710"/>
            <a:ext cx="10519410" cy="891540"/>
          </a:xfrm>
          <a:prstGeom prst="rect">
            <a:avLst/>
          </a:prstGeom>
          <a:noFill/>
        </p:spPr>
        <p:txBody>
          <a:bodyPr wrap="square" rtlCol="0">
            <a:spAutoFit/>
          </a:bodyPr>
          <a:lstStyle/>
          <a:p>
            <a:pPr algn="l">
              <a:buClrTx/>
              <a:buSzTx/>
              <a:buFontTx/>
            </a:pPr>
            <a:r>
              <a:rPr sz="2600">
                <a:ea typeface="华文中宋" panose="02010600040101010101" charset="-122"/>
              </a:rPr>
              <a:t>诺贝尔奖委员会主席安德斯•奥尔森赞扬了福西的早期作品，并描述了他1996年的第一部戏剧《有人要回家》是如何反映了这位作家的独特性。</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6380" y="4137025"/>
            <a:ext cx="11751310" cy="218122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8305" y="4260850"/>
            <a:ext cx="11589385" cy="8915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In his radical reduction of language and dramatic action he exposes human anxiety and ambivalence at its core,” Olsson said</a:t>
            </a:r>
            <a:r>
              <a:rPr lang="en-US" sz="2600">
                <a:latin typeface="Times New Roman" panose="02020603050405020304" charset="0"/>
                <a:cs typeface="Times New Roman" panose="02020603050405020304" charset="0"/>
                <a:sym typeface="+mn-ea"/>
              </a:rPr>
              <a:t>.</a:t>
            </a:r>
            <a:endParaRPr lang="en-US" sz="2600">
              <a:latin typeface="Times New Roman" panose="02020603050405020304" charset="0"/>
              <a:cs typeface="Times New Roman" panose="02020603050405020304" charset="0"/>
              <a:sym typeface="+mn-ea"/>
            </a:endParaRPr>
          </a:p>
        </p:txBody>
      </p:sp>
      <p:sp>
        <p:nvSpPr>
          <p:cNvPr id="12" name="文本框 11"/>
          <p:cNvSpPr txBox="1"/>
          <p:nvPr/>
        </p:nvSpPr>
        <p:spPr>
          <a:xfrm>
            <a:off x="383540" y="527113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02398" y="5205095"/>
            <a:ext cx="10427970"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奥尔森说:“在他对语言和戏剧动作的彻底减少中，他暴露了人类焦虑和矛盾心理的核心。”</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64516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Solar Power from Space    </a:t>
            </a:r>
            <a:r>
              <a:rPr sz="3000" b="1">
                <a:solidFill>
                  <a:srgbClr val="ED7D31"/>
                </a:solidFill>
                <a:latin typeface="微软雅黑" panose="020B0503020204020204" charset="-122"/>
                <a:ea typeface="微软雅黑" panose="020B0503020204020204" charset="-122"/>
                <a:cs typeface="微软雅黑" panose="020B0503020204020204" charset="-122"/>
              </a:rPr>
              <a:t>来自太空的太阳能 </a:t>
            </a:r>
            <a:r>
              <a:rPr lang="en-US" sz="3600" b="1"/>
              <a:t>  </a:t>
            </a:r>
            <a:endParaRPr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2494280" y="766445"/>
            <a:ext cx="7202805" cy="609155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90855"/>
            <a:ext cx="12029440" cy="6452235"/>
          </a:xfrm>
          <a:prstGeom prst="rect">
            <a:avLst/>
          </a:prstGeom>
          <a:noFill/>
        </p:spPr>
        <p:txBody>
          <a:bodyPr wrap="square" rtlCol="0" anchor="t">
            <a:spAutoFit/>
          </a:bodyPr>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Though it was fantasy just a few decades ago, space-based solar power may soon be reality—and a </a:t>
            </a:r>
            <a:r>
              <a:rPr lang="en-US" sz="2600">
                <a:latin typeface="Times New Roman" panose="02020603050405020304" charset="0"/>
                <a:cs typeface="Times New Roman" panose="02020603050405020304" charset="0"/>
              </a:rPr>
              <a:t>_________ (renew) </a:t>
            </a:r>
            <a:r>
              <a:rPr sz="2600">
                <a:latin typeface="Times New Roman" panose="02020603050405020304" charset="0"/>
                <a:cs typeface="Times New Roman" panose="02020603050405020304" charset="0"/>
              </a:rPr>
              <a:t>energy breakthrough: accessible anytime, unlike ground-based solar panels </a:t>
            </a:r>
            <a:r>
              <a:rPr lang="en-US" sz="2600">
                <a:latin typeface="Times New Roman" panose="02020603050405020304" charset="0"/>
                <a:cs typeface="Times New Roman" panose="02020603050405020304" charset="0"/>
              </a:rPr>
              <a:t>_______ (limit) </a:t>
            </a:r>
            <a:r>
              <a:rPr sz="2600">
                <a:latin typeface="Times New Roman" panose="02020603050405020304" charset="0"/>
                <a:cs typeface="Times New Roman" panose="02020603050405020304" charset="0"/>
              </a:rPr>
              <a:t>by darkness, and available anywhere on Earth, even if </a:t>
            </a:r>
            <a:r>
              <a:rPr lang="en-US" altLang="zh-CN" sz="2600">
                <a:solidFill>
                  <a:srgbClr val="0000FF"/>
                </a:solidFill>
                <a:latin typeface="Times New Roman" panose="02020603050405020304" charset="0"/>
                <a:cs typeface="Times New Roman" panose="02020603050405020304" charset="0"/>
              </a:rPr>
              <a:t>infrastructure </a:t>
            </a:r>
            <a:r>
              <a:rPr sz="2600">
                <a:latin typeface="Times New Roman" panose="02020603050405020304" charset="0"/>
                <a:cs typeface="Times New Roman" panose="02020603050405020304" charset="0"/>
              </a:rPr>
              <a:t>is </a:t>
            </a:r>
            <a:r>
              <a:rPr lang="en-US" sz="2600">
                <a:latin typeface="Times New Roman" panose="02020603050405020304" charset="0"/>
                <a:cs typeface="Times New Roman" panose="02020603050405020304" charset="0"/>
              </a:rPr>
              <a:t>______ (lack)</a:t>
            </a:r>
            <a:r>
              <a:rPr sz="2600">
                <a:latin typeface="Times New Roman" panose="02020603050405020304" charset="0"/>
                <a:cs typeface="Times New Roman" panose="02020603050405020304" charset="0"/>
              </a:rPr>
              <a:t>. </a:t>
            </a:r>
            <a:endParaRPr sz="2600">
              <a:latin typeface="Times New Roman" panose="02020603050405020304" charset="0"/>
              <a:cs typeface="Times New Roman" panose="02020603050405020304" charset="0"/>
            </a:endParaRPr>
          </a:p>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How would it work? Enormous space-based structures would support photovoltaic panels that collect sunlight and convert </a:t>
            </a:r>
            <a:r>
              <a:rPr lang="en-US" sz="2600">
                <a:latin typeface="Times New Roman" panose="02020603050405020304" charset="0"/>
                <a:cs typeface="Times New Roman" panose="02020603050405020304" charset="0"/>
              </a:rPr>
              <a:t>___ </a:t>
            </a:r>
            <a:r>
              <a:rPr sz="2600">
                <a:latin typeface="Times New Roman" panose="02020603050405020304" charset="0"/>
                <a:cs typeface="Times New Roman" panose="02020603050405020304" charset="0"/>
              </a:rPr>
              <a:t>into radio signals for transmission to Earth. This type of space mission is “one of the most complex engineering problems that we have in front of us,” says Mamatha Maheshwarappa, </a:t>
            </a:r>
            <a:r>
              <a:rPr lang="en-US" sz="2600">
                <a:latin typeface="Times New Roman" panose="02020603050405020304" charset="0"/>
                <a:cs typeface="Times New Roman" panose="02020603050405020304" charset="0"/>
              </a:rPr>
              <a:t>___ </a:t>
            </a:r>
            <a:r>
              <a:rPr lang="en-US" altLang="zh-CN" sz="2600">
                <a:solidFill>
                  <a:srgbClr val="0000FF"/>
                </a:solidFill>
                <a:latin typeface="Times New Roman" panose="02020603050405020304" charset="0"/>
                <a:cs typeface="Times New Roman" panose="02020603050405020304" charset="0"/>
              </a:rPr>
              <a:t>payload </a:t>
            </a:r>
            <a:r>
              <a:rPr sz="2600">
                <a:latin typeface="Times New Roman" panose="02020603050405020304" charset="0"/>
                <a:cs typeface="Times New Roman" panose="02020603050405020304" charset="0"/>
              </a:rPr>
              <a:t>systems lead at the UK Space Agency, </a:t>
            </a:r>
            <a:r>
              <a:rPr lang="en-US" sz="2600">
                <a:latin typeface="Times New Roman" panose="02020603050405020304" charset="0"/>
                <a:cs typeface="Times New Roman" panose="02020603050405020304" charset="0"/>
              </a:rPr>
              <a:t>______ </a:t>
            </a:r>
            <a:r>
              <a:rPr sz="2600">
                <a:latin typeface="Times New Roman" panose="02020603050405020304" charset="0"/>
                <a:cs typeface="Times New Roman" panose="02020603050405020304" charset="0"/>
              </a:rPr>
              <a:t>is helping fund project research and development. The mission also will be pricey, projected to cost tens of billions of dollars. </a:t>
            </a:r>
            <a:endParaRPr sz="2600">
              <a:latin typeface="Times New Roman" panose="02020603050405020304" charset="0"/>
              <a:cs typeface="Times New Roman" panose="02020603050405020304" charset="0"/>
            </a:endParaRPr>
          </a:p>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And at Caltech, researchers </a:t>
            </a:r>
            <a:r>
              <a:rPr lang="en-US" sz="2600">
                <a:latin typeface="Times New Roman" panose="02020603050405020304" charset="0"/>
                <a:cs typeface="Times New Roman" panose="02020603050405020304" charset="0"/>
              </a:rPr>
              <a:t>_______ (recent) </a:t>
            </a:r>
            <a:r>
              <a:rPr sz="2600">
                <a:latin typeface="Times New Roman" panose="02020603050405020304" charset="0"/>
                <a:cs typeface="Times New Roman" panose="02020603050405020304" charset="0"/>
              </a:rPr>
              <a:t>reported significant progress with their Space Solar Power Demonstrator. The craft </a:t>
            </a:r>
            <a:r>
              <a:rPr lang="en-US" sz="2600">
                <a:latin typeface="Times New Roman" panose="02020603050405020304" charset="0"/>
                <a:cs typeface="Times New Roman" panose="02020603050405020304" charset="0"/>
              </a:rPr>
              <a:t>________ (be)</a:t>
            </a:r>
            <a:r>
              <a:rPr sz="2600">
                <a:latin typeface="Times New Roman" panose="02020603050405020304" charset="0"/>
                <a:cs typeface="Times New Roman" panose="02020603050405020304" charset="0"/>
              </a:rPr>
              <a:t> in orbit since January 2023, testing materials and electronics, </a:t>
            </a:r>
            <a:r>
              <a:rPr lang="en-US" sz="2600">
                <a:latin typeface="Times New Roman" panose="02020603050405020304" charset="0"/>
                <a:cs typeface="Times New Roman" panose="02020603050405020304" charset="0"/>
              </a:rPr>
              <a:t>____ </a:t>
            </a:r>
            <a:r>
              <a:rPr sz="2600">
                <a:latin typeface="Times New Roman" panose="02020603050405020304" charset="0"/>
                <a:cs typeface="Times New Roman" panose="02020603050405020304" charset="0"/>
              </a:rPr>
              <a:t>has successfully transmitted wireless energy in space </a:t>
            </a:r>
            <a:r>
              <a:rPr lang="en-US" sz="2600">
                <a:latin typeface="Times New Roman" panose="02020603050405020304" charset="0"/>
                <a:cs typeface="Times New Roman" panose="02020603050405020304" charset="0"/>
              </a:rPr>
              <a:t>____ </a:t>
            </a:r>
            <a:r>
              <a:rPr sz="2600">
                <a:latin typeface="Times New Roman" panose="02020603050405020304" charset="0"/>
                <a:cs typeface="Times New Roman" panose="02020603050405020304" charset="0"/>
              </a:rPr>
              <a:t>the first time. “This is a step in a long journey,” says the Caltech team’s codirector, Ali Hajimiri. And like any good story, he says, “it will probably have many turns and twists.”</a:t>
            </a:r>
            <a:endParaRPr sz="26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（《国家地理》2023年10月刊</a:t>
            </a:r>
            <a:r>
              <a:rPr lang="en-US" sz="2400" b="1">
                <a:solidFill>
                  <a:srgbClr val="ED7D31"/>
                </a:solidFill>
                <a:latin typeface="微软雅黑" panose="020B0503020204020204" charset="-122"/>
                <a:ea typeface="微软雅黑" panose="020B0503020204020204" charset="-122"/>
                <a:cs typeface="微软雅黑" panose="020B0503020204020204" charset="-122"/>
              </a:rPr>
              <a:t> </a:t>
            </a:r>
            <a:r>
              <a:rPr sz="2400" b="1">
                <a:solidFill>
                  <a:srgbClr val="ED7D31"/>
                </a:solidFill>
                <a:latin typeface="微软雅黑" panose="020B0503020204020204" charset="-122"/>
                <a:ea typeface="微软雅黑" panose="020B0503020204020204" charset="-122"/>
                <a:cs typeface="微软雅黑" panose="020B0503020204020204" charset="-122"/>
              </a:rPr>
              <a:t>EXPLORE版面）</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15" name="文本框 14"/>
          <p:cNvSpPr txBox="1"/>
          <p:nvPr/>
        </p:nvSpPr>
        <p:spPr>
          <a:xfrm>
            <a:off x="2102485" y="941705"/>
            <a:ext cx="25971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renewable </a:t>
            </a:r>
            <a:endParaRPr sz="2600">
              <a:solidFill>
                <a:srgbClr val="FF0000"/>
              </a:solidFill>
              <a:latin typeface="Times New Roman" panose="02020603050405020304" charset="0"/>
              <a:cs typeface="Times New Roman" panose="02020603050405020304" charset="0"/>
              <a:sym typeface="+mn-ea"/>
            </a:endParaRPr>
          </a:p>
        </p:txBody>
      </p:sp>
      <p:sp>
        <p:nvSpPr>
          <p:cNvPr id="2" name="文本框 1"/>
          <p:cNvSpPr txBox="1"/>
          <p:nvPr/>
        </p:nvSpPr>
        <p:spPr>
          <a:xfrm>
            <a:off x="3255645" y="1729105"/>
            <a:ext cx="25971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lacking</a:t>
            </a:r>
            <a:endParaRPr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7298055" y="3282950"/>
            <a:ext cx="28892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a:t>
            </a:r>
            <a:r>
              <a:rPr sz="2600">
                <a:latin typeface="Times New Roman" panose="02020603050405020304" charset="0"/>
                <a:cs typeface="Times New Roman" panose="02020603050405020304" charset="0"/>
                <a:sym typeface="+mn-ea"/>
              </a:rPr>
              <a:t> </a:t>
            </a:r>
            <a:endParaRPr sz="26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5465445" y="2518410"/>
            <a:ext cx="25971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it</a:t>
            </a:r>
            <a:endParaRPr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3719830" y="1341755"/>
            <a:ext cx="25971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limited </a:t>
            </a:r>
            <a:endParaRPr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2178050" y="3704590"/>
            <a:ext cx="25971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which </a:t>
            </a:r>
            <a:endParaRPr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4569460" y="5269865"/>
            <a:ext cx="25971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and </a:t>
            </a:r>
            <a:endParaRPr sz="26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5982335" y="4882515"/>
            <a:ext cx="25971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has been</a:t>
            </a:r>
            <a:endParaRPr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4268470" y="4471670"/>
            <a:ext cx="2597150"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recently </a:t>
            </a:r>
            <a:endParaRPr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033145" y="5669280"/>
            <a:ext cx="1576705" cy="4000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600">
                <a:solidFill>
                  <a:srgbClr val="FF0000"/>
                </a:solidFill>
                <a:latin typeface="Times New Roman" panose="02020603050405020304" charset="0"/>
                <a:cs typeface="Times New Roman" panose="02020603050405020304" charset="0"/>
                <a:sym typeface="+mn-ea"/>
              </a:rPr>
              <a:t>for </a:t>
            </a:r>
            <a:endParaRPr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down)">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2" grpId="0" bldLvl="0" animBg="1"/>
      <p:bldP spid="3" grpId="0" bldLvl="0" animBg="1"/>
      <p:bldP spid="4"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23240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infrastructure</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the basic systems and services that are necessary for a country or an organization to run smoothly, for example buildings, transport and water and power supplies    </a:t>
            </a:r>
            <a:r>
              <a:rPr lang="zh-CN" sz="2800">
                <a:latin typeface="Times New Roman" panose="02020603050405020304" charset="0"/>
                <a:ea typeface="华文中宋" panose="02010600040101010101" charset="-122"/>
                <a:cs typeface="Times New Roman" panose="02020603050405020304" charset="0"/>
                <a:sym typeface="+mn-ea"/>
              </a:rPr>
              <a:t>（国家或机构的）基础设施；基础建设</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infrastructure, from hotels to transport, is old.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从宾馆到交通，所有的基础设施都已陈旧</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payload</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The payload of an aircraft or spacecraft is the amount or weight of things or people that it is carrying.    </a:t>
            </a:r>
            <a:r>
              <a:rPr lang="zh-CN" altLang="en-US" sz="2800">
                <a:latin typeface="Times New Roman" panose="02020603050405020304" charset="0"/>
                <a:ea typeface="华文中宋" panose="02010600040101010101" charset="-122"/>
                <a:cs typeface="Times New Roman" panose="02020603050405020304" charset="0"/>
                <a:sym typeface="+mn-ea"/>
              </a:rPr>
              <a:t>（飞机、飞船等的）商载，有酬载荷</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With these very large passenger payloads one question looms above all others — safety.    </a:t>
            </a:r>
            <a:r>
              <a:rPr lang="zh-CN" altLang="en-US" sz="2800">
                <a:latin typeface="Times New Roman" panose="02020603050405020304" charset="0"/>
                <a:ea typeface="华文中宋" panose="02010600040101010101" charset="-122"/>
                <a:cs typeface="Times New Roman" panose="02020603050405020304" charset="0"/>
              </a:rPr>
              <a:t>客载量这么大，有一个问题非常突出——安全。</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91846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3439795"/>
            <a:ext cx="840803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government encourages investment in infrastructure.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76707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263005"/>
            <a:ext cx="851027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A giant payload will affect the spacecraft’s performance.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907665"/>
            <a:ext cx="9491980" cy="521970"/>
          </a:xfrm>
          <a:prstGeom prst="rect">
            <a:avLst/>
          </a:prstGeom>
          <a:noFill/>
        </p:spPr>
        <p:txBody>
          <a:bodyPr wrap="square" rtlCol="0" anchor="t">
            <a:spAutoFit/>
          </a:bodyPr>
          <a:lstStyle/>
          <a:p>
            <a:r>
              <a:rPr lang="zh-CN" sz="2800">
                <a:ea typeface="华文中宋" panose="02010600040101010101" charset="-122"/>
              </a:rPr>
              <a:t>政府鼓励对基础设施的投资</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a:off x="211455" y="3872865"/>
            <a:ext cx="8286115" cy="101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257175" y="6701790"/>
            <a:ext cx="8218170" cy="177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777865"/>
            <a:ext cx="8297545" cy="521970"/>
          </a:xfrm>
          <a:prstGeom prst="rect">
            <a:avLst/>
          </a:prstGeom>
          <a:noFill/>
        </p:spPr>
        <p:txBody>
          <a:bodyPr wrap="square" rtlCol="0" anchor="t">
            <a:spAutoFit/>
          </a:bodyPr>
          <a:p>
            <a:r>
              <a:rPr lang="zh-CN" altLang="en-US" sz="2800">
                <a:ea typeface="华文中宋" panose="02010600040101010101" charset="-122"/>
              </a:rPr>
              <a:t>巨大的载荷将影响航天器的性能。</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766445"/>
            <a:ext cx="11751310" cy="302895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79730" y="791210"/>
            <a:ext cx="11669395" cy="169164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Though it was fantasy just a few decades ago, space-based solar power may soon be reality—and a renewable energy breakthrough: accessible anytime, unlike ground-based solar panels limited by darkness, and available anywhere on Earth, even if infrastructure is lacking.</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408305" y="251015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70330" y="2378710"/>
            <a:ext cx="10519410" cy="1291590"/>
          </a:xfrm>
          <a:prstGeom prst="rect">
            <a:avLst/>
          </a:prstGeom>
          <a:noFill/>
        </p:spPr>
        <p:txBody>
          <a:bodyPr wrap="square" rtlCol="0">
            <a:spAutoFit/>
          </a:bodyPr>
          <a:lstStyle/>
          <a:p>
            <a:pPr algn="l">
              <a:buClrTx/>
              <a:buSzTx/>
              <a:buFontTx/>
            </a:pPr>
            <a:r>
              <a:rPr sz="2600">
                <a:ea typeface="华文中宋" panose="02010600040101010101" charset="-122"/>
              </a:rPr>
              <a:t>尽管在几十年前还只是幻想，但太空太阳能发电可能很快就会成为现实——而且是可再生能源的突破</a:t>
            </a:r>
            <a:r>
              <a:rPr lang="zh-CN" sz="2600">
                <a:ea typeface="华文中宋" panose="02010600040101010101" charset="-122"/>
              </a:rPr>
              <a:t>：</a:t>
            </a:r>
            <a:r>
              <a:rPr sz="2600">
                <a:ea typeface="华文中宋" panose="02010600040101010101" charset="-122"/>
              </a:rPr>
              <a:t>随时可以使用，不像地面太阳能电池板受黑暗的限制，即使缺乏基础设施，也可以在地球上的任何地方使用。</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97815" y="4128770"/>
            <a:ext cx="11751310" cy="218122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08305" y="4260850"/>
            <a:ext cx="11589385" cy="8915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The craft has been in orbit since January 2023, testing materials and electronics, and has successfully transmitted wireless energy in space for the first time</a:t>
            </a:r>
            <a:r>
              <a:rPr lang="en-US" sz="2600">
                <a:latin typeface="Times New Roman" panose="02020603050405020304" charset="0"/>
                <a:cs typeface="Times New Roman" panose="02020603050405020304" charset="0"/>
                <a:sym typeface="+mn-ea"/>
              </a:rPr>
              <a:t>.</a:t>
            </a:r>
            <a:endParaRPr lang="en-US" sz="2600">
              <a:latin typeface="Times New Roman" panose="02020603050405020304" charset="0"/>
              <a:cs typeface="Times New Roman" panose="02020603050405020304" charset="0"/>
              <a:sym typeface="+mn-ea"/>
            </a:endParaRPr>
          </a:p>
        </p:txBody>
      </p:sp>
      <p:sp>
        <p:nvSpPr>
          <p:cNvPr id="12" name="文本框 11"/>
          <p:cNvSpPr txBox="1"/>
          <p:nvPr/>
        </p:nvSpPr>
        <p:spPr>
          <a:xfrm>
            <a:off x="383540" y="527113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02398" y="5205095"/>
            <a:ext cx="10427970" cy="89154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该飞船自2023年1月以来一直在轨道上运行，测试材料和电子设备，并首次成功地在太空中传输无线能量。</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770631" y="187325"/>
            <a:ext cx="465264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VOA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10</a:t>
            </a:r>
            <a:r>
              <a:rPr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03</a:t>
            </a:r>
            <a:r>
              <a:rPr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/2023</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2" name="VOA 10.03.2023">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383540" y="740410"/>
            <a:ext cx="11426825" cy="6118225"/>
          </a:xfrm>
          <a:prstGeom prst="rect">
            <a:avLst/>
          </a:prstGeom>
        </p:spPr>
      </p:pic>
    </p:spTree>
  </p:cSld>
  <p:clrMapOvr>
    <a:masterClrMapping/>
  </p:clrMapOvr>
  <p:timing>
    <p:tnLst>
      <p:par>
        <p:cTn id="1" dur="indefinite" restart="never" nodeType="tmRoot">
          <p:childTnLst>
            <p:video fullScrn="0">
              <p:cMediaNode>
                <p:cTn id="2" fill="hold" display="1">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October 1st</a:t>
            </a:r>
            <a:r>
              <a:t>-</a:t>
            </a:r>
            <a:r>
              <a:rPr lang="en-US"/>
              <a:t>15th</a:t>
            </a:r>
            <a:r>
              <a:t>, 202</a:t>
            </a:r>
            <a:r>
              <a:rPr lang="en-US"/>
              <a:t>3</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12700" y="480695"/>
            <a:ext cx="12179300" cy="6491605"/>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A chair inspired by the hula hoop was supposed to help you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while at the office, but simply made people </a:t>
            </a:r>
            <a:r>
              <a:rPr lang="en-US" sz="2600">
                <a:latin typeface="Times New Roman" panose="02020603050405020304" charset="0"/>
                <a:cs typeface="Times New Roman" panose="02020603050405020304" charset="0"/>
              </a:rPr>
              <a:t>_____</a:t>
            </a:r>
            <a:r>
              <a:rPr sz="2600">
                <a:latin typeface="Times New Roman" panose="02020603050405020304" charset="0"/>
                <a:cs typeface="Times New Roman" panose="02020603050405020304" charset="0"/>
              </a:rPr>
              <a:t>. A bicycle made of plastic wobbled and flopped when in use. A doll designed to </a:t>
            </a:r>
            <a:r>
              <a:rPr lang="en-US" sz="2600">
                <a:latin typeface="Times New Roman" panose="02020603050405020304" charset="0"/>
                <a:cs typeface="Times New Roman" panose="02020603050405020304" charset="0"/>
              </a:rPr>
              <a:t>_____ </a:t>
            </a:r>
            <a:r>
              <a:rPr sz="2600">
                <a:latin typeface="Times New Roman" panose="02020603050405020304" charset="0"/>
                <a:cs typeface="Times New Roman" panose="02020603050405020304" charset="0"/>
              </a:rPr>
              <a:t>plastic food was also capable of nibbling children’s fingers.</a:t>
            </a: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These are just a few examples of the more than 150 failed products that are currently </a:t>
            </a:r>
            <a:r>
              <a:rPr lang="en-US" sz="2600">
                <a:latin typeface="Times New Roman" panose="02020603050405020304" charset="0"/>
                <a:cs typeface="Times New Roman" panose="02020603050405020304" charset="0"/>
              </a:rPr>
              <a:t>__________</a:t>
            </a:r>
            <a:r>
              <a:rPr sz="2600">
                <a:latin typeface="Times New Roman" panose="02020603050405020304" charset="0"/>
                <a:cs typeface="Times New Roman" panose="02020603050405020304" charset="0"/>
              </a:rPr>
              <a:t> at the Museum of Failure in Washington. </a:t>
            </a:r>
            <a:endParaRPr sz="26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Samuel West is its founder. “It’s products and services that people who invested money and resources into them had </a:t>
            </a:r>
            <a:r>
              <a:rPr lang="en-US" sz="2600">
                <a:latin typeface="Times New Roman" panose="02020603050405020304" charset="0"/>
                <a:cs typeface="Times New Roman" panose="02020603050405020304" charset="0"/>
              </a:rPr>
              <a:t>____________________</a:t>
            </a:r>
            <a:r>
              <a:rPr sz="2600">
                <a:latin typeface="Times New Roman" panose="02020603050405020304" charset="0"/>
                <a:cs typeface="Times New Roman" panose="02020603050405020304" charset="0"/>
              </a:rPr>
              <a:t> that good things would happen. And things did not </a:t>
            </a:r>
            <a:r>
              <a:rPr lang="en-US" sz="2600">
                <a:latin typeface="Times New Roman" panose="02020603050405020304" charset="0"/>
                <a:cs typeface="Times New Roman" panose="02020603050405020304" charset="0"/>
              </a:rPr>
              <a:t>________</a:t>
            </a:r>
            <a:r>
              <a:rPr sz="2600">
                <a:latin typeface="Times New Roman" panose="02020603050405020304" charset="0"/>
                <a:cs typeface="Times New Roman" panose="02020603050405020304" charset="0"/>
              </a:rPr>
              <a:t> the way they planned.”</a:t>
            </a:r>
            <a:endParaRPr sz="26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objects represent a range of industries from disasters at sea to impractical pricey and dangerous modes of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on land. West says some are </a:t>
            </a:r>
            <a:r>
              <a:rPr lang="en-US" altLang="zh-CN" sz="2600">
                <a:solidFill>
                  <a:srgbClr val="0000FF"/>
                </a:solidFill>
                <a:latin typeface="Times New Roman" panose="02020603050405020304" charset="0"/>
                <a:ea typeface="+mn-ea"/>
                <a:cs typeface="Times New Roman" panose="02020603050405020304" charset="0"/>
              </a:rPr>
              <a:t>downright </a:t>
            </a:r>
            <a:r>
              <a:rPr sz="2600">
                <a:latin typeface="Times New Roman" panose="02020603050405020304" charset="0"/>
                <a:cs typeface="Times New Roman" panose="02020603050405020304" charset="0"/>
              </a:rPr>
              <a:t>senseless. “Yeah, a face mask that gives your face </a:t>
            </a:r>
            <a:r>
              <a:rPr lang="en-US" sz="2600">
                <a:latin typeface="Times New Roman" panose="02020603050405020304" charset="0"/>
                <a:cs typeface="Times New Roman" panose="02020603050405020304" charset="0"/>
              </a:rPr>
              <a:t>______________</a:t>
            </a:r>
            <a:r>
              <a:rPr sz="2600">
                <a:latin typeface="Times New Roman" panose="02020603050405020304" charset="0"/>
                <a:cs typeface="Times New Roman" panose="02020603050405020304" charset="0"/>
              </a:rPr>
              <a:t> to make you look more beautiful. A golf club that you urinate into so that you don’t have to go to the bathroom when you play golf.”</a:t>
            </a:r>
            <a:endParaRPr sz="26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West, who’s a psychologist </a:t>
            </a:r>
            <a:r>
              <a:rPr lang="en-US" sz="2600">
                <a:latin typeface="Times New Roman" panose="02020603050405020304" charset="0"/>
                <a:cs typeface="Times New Roman" panose="02020603050405020304" charset="0"/>
              </a:rPr>
              <a:t>________</a:t>
            </a:r>
            <a:r>
              <a:rPr sz="2600">
                <a:latin typeface="Times New Roman" panose="02020603050405020304" charset="0"/>
                <a:cs typeface="Times New Roman" panose="02020603050405020304" charset="0"/>
              </a:rPr>
              <a:t>, says failure is important for </a:t>
            </a:r>
            <a:r>
              <a:rPr lang="en-US" sz="2600">
                <a:latin typeface="Times New Roman" panose="02020603050405020304" charset="0"/>
                <a:cs typeface="Times New Roman" panose="02020603050405020304" charset="0"/>
              </a:rPr>
              <a:t>________</a:t>
            </a:r>
            <a:r>
              <a:rPr sz="2600">
                <a:latin typeface="Times New Roman" panose="02020603050405020304" charset="0"/>
                <a:cs typeface="Times New Roman" panose="02020603050405020304" charset="0"/>
              </a:rPr>
              <a:t>, so part of the museum’s goal is to de</a:t>
            </a:r>
            <a:r>
              <a:rPr lang="en-US" altLang="zh-CN" sz="2600">
                <a:solidFill>
                  <a:srgbClr val="0000FF"/>
                </a:solidFill>
                <a:latin typeface="Times New Roman" panose="02020603050405020304" charset="0"/>
                <a:ea typeface="+mn-ea"/>
                <a:cs typeface="Times New Roman" panose="02020603050405020304" charset="0"/>
              </a:rPr>
              <a:t>stigmatize</a:t>
            </a:r>
            <a:r>
              <a:rPr sz="2600">
                <a:latin typeface="Times New Roman" panose="02020603050405020304" charset="0"/>
                <a:cs typeface="Times New Roman" panose="02020603050405020304" charset="0"/>
              </a:rPr>
              <a:t> failure.</a:t>
            </a:r>
            <a:endParaRPr sz="26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endParaRPr sz="26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sp>
        <p:nvSpPr>
          <p:cNvPr id="4" name="文本框 3"/>
          <p:cNvSpPr txBox="1"/>
          <p:nvPr/>
        </p:nvSpPr>
        <p:spPr>
          <a:xfrm>
            <a:off x="8513445" y="502285"/>
            <a:ext cx="197231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exercise </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4321810" y="1313180"/>
            <a:ext cx="102806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chew </a:t>
            </a:r>
            <a:endParaRPr sz="28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3455035" y="4074795"/>
            <a:ext cx="168465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transport </a:t>
            </a:r>
            <a:endParaRPr sz="28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4218940" y="5666105"/>
            <a:ext cx="326199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by trade</a:t>
            </a:r>
            <a:endParaRPr sz="28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9425305" y="5655310"/>
            <a:ext cx="130302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progress</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2066290" y="3289300"/>
            <a:ext cx="13976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turn out</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5433060" y="4485005"/>
            <a:ext cx="286956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electric shocks</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1326515" y="2094230"/>
            <a:ext cx="23374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 </a:t>
            </a:r>
            <a:r>
              <a:rPr sz="2800">
                <a:solidFill>
                  <a:srgbClr val="FF0000"/>
                </a:solidFill>
                <a:latin typeface="Times New Roman" panose="02020603050405020304" charset="0"/>
                <a:cs typeface="Times New Roman" panose="02020603050405020304" charset="0"/>
                <a:sym typeface="+mn-ea"/>
              </a:rPr>
              <a:t>on display</a:t>
            </a:r>
            <a:endParaRPr sz="28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4257040" y="904240"/>
            <a:ext cx="108648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dizzy</a:t>
            </a:r>
            <a:endParaRPr sz="28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3867785" y="2905125"/>
            <a:ext cx="41027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very high expectations</a:t>
            </a:r>
            <a:endParaRPr sz="2800">
              <a:solidFill>
                <a:srgbClr val="FF0000"/>
              </a:solidFill>
              <a:latin typeface="Times New Roman" panose="02020603050405020304" charset="0"/>
              <a:cs typeface="Times New Roman" panose="02020603050405020304" charset="0"/>
              <a:sym typeface="+mn-ea"/>
            </a:endParaRPr>
          </a:p>
        </p:txBody>
      </p:sp>
      <p:pic>
        <p:nvPicPr>
          <p:cNvPr id="3" name="VOA 10.03.2023">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434445" y="6172200"/>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51015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downright</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used as a way of emphasizing sth negative or unpleasant    </a:t>
            </a:r>
            <a:endParaRPr lang="en-US"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sz="2800">
                <a:latin typeface="Times New Roman" panose="02020603050405020304" charset="0"/>
                <a:ea typeface="华文中宋" panose="02010600040101010101" charset="-122"/>
                <a:cs typeface="Times New Roman" panose="02020603050405020304" charset="0"/>
                <a:sym typeface="+mn-ea"/>
              </a:rPr>
              <a:t>     </a:t>
            </a:r>
            <a:r>
              <a:rPr lang="zh-CN" sz="2800">
                <a:latin typeface="Times New Roman" panose="02020603050405020304" charset="0"/>
                <a:ea typeface="华文中宋" panose="02010600040101010101" charset="-122"/>
                <a:cs typeface="Times New Roman" panose="02020603050405020304" charset="0"/>
                <a:sym typeface="+mn-ea"/>
              </a:rPr>
              <a:t>（强调反面的或令人不快的事物）彻头彻尾的，十足的，完全的</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There was suspicion and even downright hatred between them.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sz="2800">
                <a:latin typeface="Times New Roman" panose="02020603050405020304" charset="0"/>
                <a:ea typeface="华文中宋" panose="02010600040101010101" charset="-122"/>
                <a:cs typeface="Times New Roman" panose="02020603050405020304" charset="0"/>
              </a:rPr>
              <a:t>他们之间相互怀疑甚至极度仇恨。</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stigmatize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to treat sb in a way that makes them feel that they are very bad or unimportant    </a:t>
            </a:r>
            <a:r>
              <a:rPr lang="zh-CN" altLang="en-US" sz="2800">
                <a:latin typeface="Times New Roman" panose="02020603050405020304" charset="0"/>
                <a:ea typeface="华文中宋" panose="02010600040101010101" charset="-122"/>
                <a:cs typeface="Times New Roman" panose="02020603050405020304" charset="0"/>
                <a:sym typeface="+mn-ea"/>
              </a:rPr>
              <a:t>使感到羞耻；污蔑</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Children in single-parent families must not be stigmatised.</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单亲家庭的孩子们不应该受到歧视。</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69176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3213100"/>
            <a:ext cx="555625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She was often downright rude to him.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69341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218555"/>
            <a:ext cx="581406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campaign could stigmatize doctors.</a:t>
            </a:r>
            <a:endParaRPr lang="zh-CN" altLang="en-US"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659380"/>
            <a:ext cx="9491980" cy="521970"/>
          </a:xfrm>
          <a:prstGeom prst="rect">
            <a:avLst/>
          </a:prstGeom>
          <a:noFill/>
        </p:spPr>
        <p:txBody>
          <a:bodyPr wrap="square" rtlCol="0" anchor="t">
            <a:spAutoFit/>
          </a:bodyPr>
          <a:lstStyle/>
          <a:p>
            <a:r>
              <a:rPr lang="zh-CN" sz="2800">
                <a:ea typeface="华文中宋" panose="02010600040101010101" charset="-122"/>
              </a:rPr>
              <a:t>她常对他十分粗鲁</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672205"/>
            <a:ext cx="5467985" cy="171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46545"/>
            <a:ext cx="5780405" cy="3048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671820"/>
            <a:ext cx="8297545" cy="521970"/>
          </a:xfrm>
          <a:prstGeom prst="rect">
            <a:avLst/>
          </a:prstGeom>
          <a:noFill/>
        </p:spPr>
        <p:txBody>
          <a:bodyPr wrap="square" rtlCol="0" anchor="t">
            <a:spAutoFit/>
          </a:bodyPr>
          <a:p>
            <a:r>
              <a:rPr lang="zh-CN" altLang="en-US" sz="2800">
                <a:ea typeface="华文中宋" panose="02010600040101010101" charset="-122"/>
              </a:rPr>
              <a:t>这场运动可能会让医生蒙受污蔑。</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7" dur="500"/>
                                        <p:tgtEl>
                                          <p:spTgt spid="1048602">
                                            <p:txEl>
                                              <p:pRg st="2" end="2"/>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blinds(horizontal)">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318262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832485"/>
            <a:ext cx="11502390" cy="1814830"/>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A chair inspired by the hula hoop was supposed to help you exercise while at the office, but simply made people dizzy. A bicycle made of plastic wobbled and flopped when in use. A doll designed to chew plastic food was also capable of nibbling children’s fingers.</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05130" y="2663190"/>
            <a:ext cx="967740" cy="521970"/>
          </a:xfrm>
          <a:prstGeom prst="rect">
            <a:avLst/>
          </a:prstGeom>
          <a:solidFill>
            <a:srgbClr val="0070C0"/>
          </a:solidFill>
          <a:ln>
            <a:solidFill>
              <a:schemeClr val="accent4">
                <a:lumMod val="75000"/>
              </a:schemeClr>
            </a:solidFill>
          </a:ln>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50975" y="2578100"/>
            <a:ext cx="10368280"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一种受呼啦圈启发的椅子本应帮助你在办公室锻炼身体，但却让人头晕目眩。一辆由塑料制成的自行车在使用时摇摇晃晃。一个设计用来咀嚼塑料食品的娃娃也能咬孩子的手指。</a:t>
            </a:r>
            <a:endParaRPr sz="25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4186555"/>
            <a:ext cx="11751310" cy="243713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4263390"/>
            <a:ext cx="11603355"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The objects represent a range of industries from disasters at sea to impractical pricey and dangerous modes of transport on land. West says some are downright senseless.</a:t>
            </a:r>
            <a:endParaRPr sz="2800">
              <a:latin typeface="Times New Roman" panose="02020603050405020304" charset="0"/>
              <a:cs typeface="Times New Roman" panose="02020603050405020304" charset="0"/>
              <a:sym typeface="+mn-ea"/>
            </a:endParaRPr>
          </a:p>
        </p:txBody>
      </p:sp>
      <p:sp>
        <p:nvSpPr>
          <p:cNvPr id="12" name="文本框 11"/>
          <p:cNvSpPr txBox="1"/>
          <p:nvPr/>
        </p:nvSpPr>
        <p:spPr>
          <a:xfrm>
            <a:off x="425450" y="577088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93190" y="5662930"/>
            <a:ext cx="10603230"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这些物品代表了从海上灾难到陆上不切实际、昂贵且危险的运输方式等一系列行业。韦斯特说，有</a:t>
            </a:r>
            <a:r>
              <a:rPr lang="zh-CN" sz="2500">
                <a:latin typeface="Times New Roman" panose="02020603050405020304" charset="0"/>
                <a:ea typeface="华文中宋" panose="02010600040101010101" charset="-122"/>
                <a:cs typeface="Times New Roman" panose="02020603050405020304" charset="0"/>
              </a:rPr>
              <a:t>些产品</a:t>
            </a:r>
            <a:r>
              <a:rPr sz="2500">
                <a:latin typeface="Times New Roman" panose="02020603050405020304" charset="0"/>
                <a:ea typeface="华文中宋" panose="02010600040101010101" charset="-122"/>
                <a:cs typeface="Times New Roman" panose="02020603050405020304" charset="0"/>
              </a:rPr>
              <a:t>毫无意义。</a:t>
            </a:r>
            <a:endParaRPr sz="25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tretch>
            <a:fillRect/>
          </a:stretch>
        </p:blipFill>
        <p:spPr>
          <a:xfrm>
            <a:off x="2383263" y="1294130"/>
            <a:ext cx="7425474" cy="4752000"/>
          </a:xfrm>
          <a:prstGeom prst="rect">
            <a:avLst/>
          </a:prstGeom>
        </p:spPr>
      </p:pic>
      <p:sp>
        <p:nvSpPr>
          <p:cNvPr id="5" name="文本框 4"/>
          <p:cNvSpPr txBox="1"/>
          <p:nvPr/>
        </p:nvSpPr>
        <p:spPr>
          <a:xfrm>
            <a:off x="1506855" y="6160770"/>
            <a:ext cx="9178290" cy="583565"/>
          </a:xfrm>
          <a:prstGeom prst="rect">
            <a:avLst/>
          </a:prstGeom>
          <a:noFill/>
        </p:spPr>
        <p:txBody>
          <a:bodyPr wrap="square" rtlCol="0" anchor="t">
            <a:spAutoFit/>
          </a:bodyPr>
          <a:p>
            <a:pPr algn="ctr"/>
            <a:r>
              <a:rPr lang="zh-CN" altLang="en-US" sz="1600">
                <a:latin typeface="Times New Roman" panose="02020603050405020304" charset="0"/>
                <a:cs typeface="Times New Roman" panose="02020603050405020304" charset="0"/>
              </a:rPr>
              <a:t>An aeronautical team streaked the sky with the colors of the French flag. left. </a:t>
            </a:r>
            <a:endParaRPr lang="zh-CN" altLang="en-US" sz="1600">
              <a:latin typeface="Times New Roman" panose="02020603050405020304" charset="0"/>
              <a:cs typeface="Times New Roman" panose="02020603050405020304" charset="0"/>
            </a:endParaRPr>
          </a:p>
          <a:p>
            <a:pPr algn="ctr"/>
            <a:r>
              <a:rPr lang="zh-CN" altLang="en-US" sz="1600">
                <a:latin typeface="Times New Roman" panose="02020603050405020304" charset="0"/>
                <a:cs typeface="Times New Roman" panose="02020603050405020304" charset="0"/>
              </a:rPr>
              <a:t>Outside the World Cup, lower-level rugby continued around Paris. </a:t>
            </a:r>
            <a:r>
              <a:rPr lang="en-US" altLang="zh-CN" sz="1600">
                <a:latin typeface="Times New Roman" panose="02020603050405020304" charset="0"/>
                <a:cs typeface="Times New Roman" panose="02020603050405020304" charset="0"/>
              </a:rPr>
              <a:t>right</a:t>
            </a:r>
            <a:r>
              <a:rPr lang="zh-CN" altLang="en-US" sz="1600">
                <a:latin typeface="Times New Roman" panose="02020603050405020304" charset="0"/>
                <a:cs typeface="Times New Roman" panose="02020603050405020304" charset="0"/>
              </a:rPr>
              <a:t>.</a:t>
            </a:r>
            <a:endParaRPr lang="zh-CN" altLang="en-US" sz="1600">
              <a:latin typeface="Times New Roman" panose="02020603050405020304" charset="0"/>
              <a:cs typeface="Times New Roman" panose="02020603050405020304" charset="0"/>
            </a:endParaRPr>
          </a:p>
        </p:txBody>
      </p:sp>
      <p:sp>
        <p:nvSpPr>
          <p:cNvPr id="8" name="文本框 7"/>
          <p:cNvSpPr txBox="1"/>
          <p:nvPr>
            <p:custDataLst>
              <p:tags r:id="rId3"/>
            </p:custDataLst>
          </p:nvPr>
        </p:nvSpPr>
        <p:spPr>
          <a:xfrm>
            <a:off x="1675448" y="164465"/>
            <a:ext cx="8841105" cy="1014730"/>
          </a:xfrm>
          <a:prstGeom prst="rect">
            <a:avLst/>
          </a:prstGeom>
          <a:noFill/>
        </p:spPr>
        <p:txBody>
          <a:bodyPr wrap="square" rtlCol="0" anchor="t">
            <a:spAutoFit/>
          </a:bodyPr>
          <a:p>
            <a:pPr algn="ctr">
              <a:buClrTx/>
              <a:buSzTx/>
              <a:buFontTx/>
            </a:pPr>
            <a:r>
              <a:rPr lang="en-US" altLang="zh-CN" sz="3200" b="1"/>
              <a:t>1. In France, the World Cup Takes the Spotlight</a:t>
            </a:r>
            <a:endParaRPr lang="en-US" altLang="zh-CN" sz="3200" b="1"/>
          </a:p>
          <a:p>
            <a:pPr algn="ctr">
              <a:buClrTx/>
              <a:buSzTx/>
              <a:buFontTx/>
            </a:pPr>
            <a:r>
              <a:rPr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 </a:t>
            </a:r>
            <a:r>
              <a:rPr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sym typeface="+mn-ea"/>
              </a:rPr>
              <a:t>法国</a:t>
            </a:r>
            <a:r>
              <a:rPr 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橄榄球</a:t>
            </a:r>
            <a:r>
              <a:rPr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世界杯</a:t>
            </a:r>
            <a:r>
              <a:rPr 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激情开赛</a:t>
            </a:r>
            <a:endParaRPr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6360" y="770890"/>
            <a:ext cx="12049760" cy="5631180"/>
          </a:xfrm>
          <a:prstGeom prst="rect">
            <a:avLst/>
          </a:prstGeom>
          <a:noFill/>
          <a:ln w="9525">
            <a:noFill/>
          </a:ln>
        </p:spPr>
        <p:txBody>
          <a:bodyPr wrap="square">
            <a:spAutoFit/>
          </a:bodyPr>
          <a:p>
            <a:pPr indent="266700"/>
            <a:r>
              <a:rPr lang="en-US" sz="2400" b="0">
                <a:latin typeface="Times New Roman" panose="02020603050405020304" charset="0"/>
                <a:ea typeface="宋体" panose="02010600030101010101" pitchFamily="2" charset="-122"/>
              </a:rPr>
              <a:t>Rugby fans love their game. ____ most of the time it is overshadowed by the </a:t>
            </a:r>
            <a:r>
              <a:rPr lang="en-US" sz="2400" b="0">
                <a:solidFill>
                  <a:srgbClr val="0000FF"/>
                </a:solidFill>
                <a:latin typeface="Times New Roman" panose="02020603050405020304" charset="0"/>
                <a:ea typeface="宋体" panose="02010600030101010101" pitchFamily="2" charset="-122"/>
              </a:rPr>
              <a:t>behemoth </a:t>
            </a:r>
            <a:r>
              <a:rPr lang="en-US" sz="2400" b="0">
                <a:latin typeface="Times New Roman" panose="02020603050405020304" charset="0"/>
                <a:ea typeface="宋体" panose="02010600030101010101" pitchFamily="2" charset="-122"/>
              </a:rPr>
              <a:t>that is soccer. So once every four years, when the two-month-long Rugby World Cup gets underway, it’s ___ rare chance for rugby to </a:t>
            </a:r>
            <a:r>
              <a:rPr lang="en-US" sz="2400" b="0">
                <a:solidFill>
                  <a:srgbClr val="0000FF"/>
                </a:solidFill>
                <a:latin typeface="Times New Roman" panose="02020603050405020304" charset="0"/>
                <a:ea typeface="宋体" panose="02010600030101010101" pitchFamily="2" charset="-122"/>
              </a:rPr>
              <a:t>bask </a:t>
            </a:r>
            <a:r>
              <a:rPr lang="en-US" sz="2400" b="0">
                <a:latin typeface="Times New Roman" panose="02020603050405020304" charset="0"/>
                <a:ea typeface="宋体" panose="02010600030101010101" pitchFamily="2" charset="-122"/>
              </a:rPr>
              <a:t>in the sports spotlight.</a:t>
            </a:r>
            <a:endParaRPr lang="en-US" sz="2400" b="0">
              <a:latin typeface="Times New Roman" panose="02020603050405020304" charset="0"/>
              <a:ea typeface="宋体" panose="02010600030101010101" pitchFamily="2" charset="-122"/>
            </a:endParaRPr>
          </a:p>
          <a:p>
            <a:pPr indent="266700"/>
            <a:r>
              <a:rPr lang="en-US" sz="2400" b="0">
                <a:latin typeface="Times New Roman" panose="02020603050405020304" charset="0"/>
                <a:ea typeface="宋体" panose="02010600030101010101" pitchFamily="2" charset="-122"/>
              </a:rPr>
              <a:t>This year the Cup is being held in France, and fans packed the Place de la Concorde on Sept.8 ________(watch) the opening game. One of the sites of a guillotine during the French Revolution was now a fan zone, with four vast screens ________ (provide) to watch France take on New Zealand, a three-time Cup winner.</a:t>
            </a:r>
            <a:endParaRPr lang="en-US" sz="2400" b="0">
              <a:latin typeface="Times New Roman" panose="02020603050405020304" charset="0"/>
              <a:ea typeface="宋体" panose="02010600030101010101" pitchFamily="2" charset="-122"/>
            </a:endParaRPr>
          </a:p>
          <a:p>
            <a:pPr indent="266700"/>
            <a:r>
              <a:rPr lang="en-US" sz="2400" b="0">
                <a:latin typeface="Times New Roman" panose="02020603050405020304" charset="0"/>
                <a:ea typeface="宋体" panose="02010600030101010101" pitchFamily="2" charset="-122"/>
              </a:rPr>
              <a:t>A mostly French crowd survived the humid evening - temperatures were in the upper 80s - by jumping under cooling mist guns. And they ____ (get) the result they came for, as France ground out a 27-13 win, _______ (raise) hopes that the team could lift the trophy for the first time.</a:t>
            </a:r>
            <a:endParaRPr lang="en-US" sz="2400" b="0">
              <a:latin typeface="Times New Roman" panose="02020603050405020304" charset="0"/>
              <a:ea typeface="宋体" panose="02010600030101010101" pitchFamily="2" charset="-122"/>
            </a:endParaRPr>
          </a:p>
          <a:p>
            <a:pPr indent="266700"/>
            <a:r>
              <a:rPr lang="en-US" sz="2400" b="0">
                <a:latin typeface="Times New Roman" panose="02020603050405020304" charset="0"/>
                <a:ea typeface="宋体" panose="02010600030101010101" pitchFamily="2" charset="-122"/>
              </a:rPr>
              <a:t>Also in the mix this year is South Africa, ______ fans still have fond memories of Nelson Mandela handing the trophy ____ the 6-foot-3 captain Francois Pienaar in 1995. (In the movie “Invictus</a:t>
            </a:r>
            <a:r>
              <a:rPr lang="en-US" sz="2400">
                <a:latin typeface="Times New Roman" panose="02020603050405020304" charset="0"/>
                <a:ea typeface="宋体" panose="02010600030101010101" pitchFamily="2" charset="-122"/>
                <a:sym typeface="+mn-ea"/>
              </a:rPr>
              <a:t>”</a:t>
            </a:r>
            <a:r>
              <a:rPr lang="en-US" sz="2400" b="0">
                <a:latin typeface="Times New Roman" panose="02020603050405020304" charset="0"/>
                <a:ea typeface="宋体" panose="02010600030101010101" pitchFamily="2" charset="-122"/>
              </a:rPr>
              <a:t>, it was Morgan Freeman handing it to the ________ (rough) 5-10 Matt Damon.). Ireland, another team aiming for a first trophy, is off to a good start, and its 13-8 defeat of South Africa on Saturday was one of the tournament’s best _______ (match). </a:t>
            </a:r>
            <a:endParaRPr lang="en-US" sz="2400" b="0">
              <a:latin typeface="Times New Roman" panose="02020603050405020304" charset="0"/>
              <a:ea typeface="宋体" panose="02010600030101010101" pitchFamily="2" charset="-122"/>
            </a:endParaRPr>
          </a:p>
        </p:txBody>
      </p:sp>
      <p:sp>
        <p:nvSpPr>
          <p:cNvPr id="1048598" name="文本框 4"/>
          <p:cNvSpPr txBox="1"/>
          <p:nvPr>
            <p:custDataLst>
              <p:tags r:id="rId1"/>
            </p:custDataLst>
          </p:nvPr>
        </p:nvSpPr>
        <p:spPr>
          <a:xfrm>
            <a:off x="1852930" y="65405"/>
            <a:ext cx="613410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（《纽约时报》2023年10月2日 44页</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2" name="文本框 1"/>
          <p:cNvSpPr txBox="1"/>
          <p:nvPr/>
        </p:nvSpPr>
        <p:spPr>
          <a:xfrm>
            <a:off x="3958590" y="770890"/>
            <a:ext cx="71755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But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3" name="文本框 2"/>
          <p:cNvSpPr txBox="1"/>
          <p:nvPr/>
        </p:nvSpPr>
        <p:spPr>
          <a:xfrm>
            <a:off x="157480" y="2189480"/>
            <a:ext cx="127000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to watch</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4" name="文本框 3"/>
          <p:cNvSpPr txBox="1"/>
          <p:nvPr/>
        </p:nvSpPr>
        <p:spPr>
          <a:xfrm>
            <a:off x="6905625" y="2592705"/>
            <a:ext cx="128016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provided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5" name="文本框 4"/>
          <p:cNvSpPr txBox="1"/>
          <p:nvPr/>
        </p:nvSpPr>
        <p:spPr>
          <a:xfrm>
            <a:off x="5548630" y="3658870"/>
            <a:ext cx="67818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got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6" name="文本框 5"/>
          <p:cNvSpPr txBox="1"/>
          <p:nvPr/>
        </p:nvSpPr>
        <p:spPr>
          <a:xfrm>
            <a:off x="2272665" y="4039870"/>
            <a:ext cx="105727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raising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7" name="文本框 6"/>
          <p:cNvSpPr txBox="1"/>
          <p:nvPr/>
        </p:nvSpPr>
        <p:spPr>
          <a:xfrm>
            <a:off x="5442585" y="4427220"/>
            <a:ext cx="103695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whose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8" name="文本框 7"/>
          <p:cNvSpPr txBox="1"/>
          <p:nvPr/>
        </p:nvSpPr>
        <p:spPr>
          <a:xfrm>
            <a:off x="3774440" y="4777105"/>
            <a:ext cx="45656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to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9" name="文本框 8"/>
          <p:cNvSpPr txBox="1"/>
          <p:nvPr/>
        </p:nvSpPr>
        <p:spPr>
          <a:xfrm>
            <a:off x="6604635" y="5097145"/>
            <a:ext cx="118300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roughly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1" name="文本框 10"/>
          <p:cNvSpPr txBox="1"/>
          <p:nvPr/>
        </p:nvSpPr>
        <p:spPr>
          <a:xfrm>
            <a:off x="6604635" y="5872480"/>
            <a:ext cx="118300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matches</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2" name="文本框 11"/>
          <p:cNvSpPr txBox="1"/>
          <p:nvPr/>
        </p:nvSpPr>
        <p:spPr>
          <a:xfrm>
            <a:off x="673100" y="1502410"/>
            <a:ext cx="37846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a </a:t>
            </a:r>
            <a:endParaRPr lang="en-US" altLang="en-US" sz="2400">
              <a:solidFill>
                <a:srgbClr val="FF0000"/>
              </a:solidFill>
              <a:latin typeface="Times New Roman" panose="02020603050405020304" charset="0"/>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down)">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down)">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1">
                                            <p:txEl>
                                              <p:pRg st="0" end="0"/>
                                            </p:txEl>
                                          </p:spTgt>
                                        </p:tgtEl>
                                        <p:attrNameLst>
                                          <p:attrName>style.visibility</p:attrName>
                                        </p:attrNameLst>
                                      </p:cBhvr>
                                      <p:to>
                                        <p:strVal val="visible"/>
                                      </p:to>
                                    </p:set>
                                    <p:animEffect transition="in" filter="wipe(down)">
                                      <p:cBhvr>
                                        <p:cTn id="5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2" grpId="1"/>
      <p:bldP spid="3" grpId="1"/>
      <p:bldP spid="4" grpId="1"/>
      <p:bldP spid="5" grpId="1"/>
      <p:bldP spid="6" grpId="1"/>
      <p:bldP spid="7" grpId="1"/>
      <p:bldP spid="8" grpId="1"/>
      <p:bldP spid="9" grpId="1"/>
      <p:bldP spid="12" grpId="0"/>
      <p:bldP spid="12"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8285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behemoth</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something that is extremely large and often extremely powerful</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city is a sprawling behemoth with no heart.                                                               这座城市像缺失中心的庞然大物向外延伸</a:t>
            </a:r>
            <a:r>
              <a:rPr lang="zh-CN" altLang="en-US"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bask</a:t>
            </a:r>
            <a:r>
              <a:rPr lang="en-US" altLang="zh-CN" sz="2800">
                <a:solidFill>
                  <a:srgbClr val="0000FF"/>
                </a:solidFill>
                <a:latin typeface="Times New Roman" panose="02020603050405020304" charset="0"/>
                <a:cs typeface="Times New Roman" panose="02020603050405020304" charset="0"/>
                <a:sym typeface="+mn-ea"/>
              </a:rPr>
              <a:t> in</a:t>
            </a:r>
            <a:r>
              <a:rPr lang="en-US" altLang="zh-CN" sz="2800"/>
              <a:t>: </a:t>
            </a:r>
            <a:r>
              <a:rPr sz="2800">
                <a:latin typeface="Times New Roman" panose="02020603050405020304" charset="0"/>
                <a:ea typeface="华文中宋" panose="02010600040101010101" charset="-122"/>
                <a:cs typeface="Times New Roman" panose="02020603050405020304" charset="0"/>
              </a:rPr>
              <a:t>to enjoy the good feelings that you have when other people praise or admire you, or when they give you a lot of attention 沉浸，沐浴（在赞美、关注等中）</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He has spent a month basking in the adulation of the fans back in Jamaica.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他一个月里都陶醉在牙买加崇拜者的吹捧之中。</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06946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572385"/>
            <a:ext cx="95294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I visited a company that grew into a behemoth in New Zealand.</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7192010"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He had always basked in his parents</a:t>
            </a:r>
            <a:r>
              <a:rPr lang="en-US" sz="2800">
                <a:solidFill>
                  <a:srgbClr val="FF0000"/>
                </a:solidFill>
                <a:latin typeface="Times New Roman" panose="02020603050405020304" charset="0"/>
                <a:cs typeface="Times New Roman" panose="02020603050405020304" charset="0"/>
              </a:rPr>
              <a:t>’</a:t>
            </a:r>
            <a:r>
              <a:rPr sz="2800">
                <a:solidFill>
                  <a:srgbClr val="FF0000"/>
                </a:solidFill>
                <a:latin typeface="Times New Roman" panose="02020603050405020304" charset="0"/>
                <a:cs typeface="Times New Roman" panose="02020603050405020304" charset="0"/>
              </a:rPr>
              <a:t> attention.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069465"/>
            <a:ext cx="7684770" cy="521970"/>
          </a:xfrm>
          <a:prstGeom prst="rect">
            <a:avLst/>
          </a:prstGeom>
          <a:noFill/>
        </p:spPr>
        <p:txBody>
          <a:bodyPr wrap="square" rtlCol="0" anchor="t">
            <a:spAutoFit/>
          </a:bodyPr>
          <a:lstStyle/>
          <a:p>
            <a:r>
              <a:rPr lang="zh-CN" altLang="en-US" sz="2800">
                <a:ea typeface="华文中宋" panose="02010600040101010101" charset="-122"/>
              </a:rPr>
              <a:t>我参观了一家在新西兰成长为巨头的公司。</a:t>
            </a:r>
            <a:endParaRPr lang="zh-CN" altLang="en-US" sz="2800">
              <a:ea typeface="华文中宋" panose="02010600040101010101" charset="-122"/>
            </a:endParaRPr>
          </a:p>
        </p:txBody>
      </p:sp>
      <p:cxnSp>
        <p:nvCxnSpPr>
          <p:cNvPr id="3145728" name="直接连接符 8"/>
          <p:cNvCxnSpPr/>
          <p:nvPr/>
        </p:nvCxnSpPr>
        <p:spPr>
          <a:xfrm flipV="1">
            <a:off x="311150" y="3039110"/>
            <a:ext cx="9134475" cy="2222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72555"/>
            <a:ext cx="6810375" cy="520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5614670" cy="521970"/>
          </a:xfrm>
          <a:prstGeom prst="rect">
            <a:avLst/>
          </a:prstGeom>
          <a:noFill/>
        </p:spPr>
        <p:txBody>
          <a:bodyPr wrap="square" rtlCol="0" anchor="t">
            <a:spAutoFit/>
          </a:bodyPr>
          <a:p>
            <a:r>
              <a:rPr lang="zh-CN" altLang="en-US" sz="2800">
                <a:ea typeface="华文中宋" panose="02010600040101010101" charset="-122"/>
              </a:rPr>
              <a:t>他一直沉浸在父母的呵护中。</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1115695"/>
            <a:ext cx="11751310" cy="257937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8150" y="1154430"/>
            <a:ext cx="1139634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But most of the time it is overshadowed by the behemoth that is soccer. So once every four years, when the two-month-long Rugby World Cup gets underway, it’s a rare chance for rugby to bask in the sports spotlight.</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150" y="267017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63040" y="2425700"/>
            <a:ext cx="10301605"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但大多数时候，它都被足球这个庞然大物所掩盖。因此，每四年一次，当为期两个月的橄榄球世界杯开始时，这是一个难得的机会，让橄榄球沐浴在体育聚光灯下。</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311150" y="4279265"/>
            <a:ext cx="11685270" cy="188150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438150" y="4299585"/>
            <a:ext cx="11558270" cy="89154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Ireland, another team aiming for a first trophy, is off to a good start, and its 13-8 defeat of South Africa on Saturday was one of the tournament’s best matches. </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438785" y="53632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62723" y="5191125"/>
            <a:ext cx="10427970" cy="829945"/>
          </a:xfrm>
          <a:prstGeom prst="rect">
            <a:avLst/>
          </a:prstGeom>
          <a:noFill/>
        </p:spPr>
        <p:txBody>
          <a:bodyPr wrap="square" rtlCol="0">
            <a:spAutoFit/>
          </a:bodyPr>
          <a:lstStyle/>
          <a:p>
            <a:pPr algn="l">
              <a:buClrTx/>
              <a:buSzTx/>
              <a:buFontTx/>
            </a:pPr>
            <a:r>
              <a:rPr sz="2400">
                <a:ea typeface="华文中宋" panose="02010600040101010101" charset="-122"/>
              </a:rPr>
              <a:t>另一支志在首夺冠军的球队爱尔兰，开局不错，周六以13比8击败南非，是本届世界杯最好的比赛之一。</a:t>
            </a:r>
            <a:endParaRPr sz="24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custDataLst>
              <p:tags r:id="rId1"/>
            </p:custDataLst>
          </p:nvPr>
        </p:nvPicPr>
        <p:blipFill>
          <a:blip r:embed="rId2"/>
          <a:srcRect l="39780" t="-423" b="50174"/>
          <a:stretch>
            <a:fillRect/>
          </a:stretch>
        </p:blipFill>
        <p:spPr>
          <a:xfrm>
            <a:off x="3945458" y="1252220"/>
            <a:ext cx="4301084" cy="4752000"/>
          </a:xfrm>
          <a:prstGeom prst="rect">
            <a:avLst/>
          </a:prstGeom>
        </p:spPr>
      </p:pic>
      <p:sp>
        <p:nvSpPr>
          <p:cNvPr id="5" name="文本框 4"/>
          <p:cNvSpPr txBox="1"/>
          <p:nvPr/>
        </p:nvSpPr>
        <p:spPr>
          <a:xfrm>
            <a:off x="2040573" y="6153150"/>
            <a:ext cx="8110855" cy="460375"/>
          </a:xfrm>
          <a:prstGeom prst="rect">
            <a:avLst/>
          </a:prstGeom>
          <a:noFill/>
        </p:spPr>
        <p:txBody>
          <a:bodyPr wrap="square" rtlCol="0" anchor="t">
            <a:spAutoFit/>
          </a:bodyPr>
          <a:p>
            <a:r>
              <a:rPr lang="zh-CN" altLang="en-US" sz="2400"/>
              <a:t>An adverse change</a:t>
            </a:r>
            <a:r>
              <a:rPr lang="en-US" altLang="zh-CN" sz="2400"/>
              <a:t> </a:t>
            </a:r>
            <a:r>
              <a:rPr lang="zh-CN" altLang="en-US" sz="2400"/>
              <a:t>in temperature</a:t>
            </a:r>
            <a:r>
              <a:rPr lang="en-US" altLang="zh-CN" sz="2400"/>
              <a:t> </a:t>
            </a:r>
            <a:r>
              <a:rPr lang="zh-CN" altLang="en-US" sz="2400"/>
              <a:t>can cause coral</a:t>
            </a:r>
            <a:r>
              <a:rPr lang="en-US" altLang="zh-CN" sz="2400"/>
              <a:t> </a:t>
            </a:r>
            <a:r>
              <a:rPr lang="zh-CN" altLang="en-US" sz="2400"/>
              <a:t>to bleach</a:t>
            </a:r>
            <a:r>
              <a:rPr lang="en-US" altLang="zh-CN" sz="2400"/>
              <a:t>.</a:t>
            </a:r>
            <a:endParaRPr lang="en-US" altLang="zh-CN" sz="2400"/>
          </a:p>
        </p:txBody>
      </p:sp>
      <p:sp>
        <p:nvSpPr>
          <p:cNvPr id="8" name="文本框 7"/>
          <p:cNvSpPr txBox="1"/>
          <p:nvPr>
            <p:custDataLst>
              <p:tags r:id="rId3"/>
            </p:custDataLst>
          </p:nvPr>
        </p:nvSpPr>
        <p:spPr>
          <a:xfrm>
            <a:off x="1675448" y="164465"/>
            <a:ext cx="8841105" cy="1014730"/>
          </a:xfrm>
          <a:prstGeom prst="rect">
            <a:avLst/>
          </a:prstGeom>
          <a:noFill/>
        </p:spPr>
        <p:txBody>
          <a:bodyPr wrap="square" rtlCol="0" anchor="t">
            <a:spAutoFit/>
          </a:bodyPr>
          <a:p>
            <a:pPr algn="ctr">
              <a:buClrTx/>
              <a:buSzTx/>
              <a:buFontTx/>
            </a:pPr>
            <a:r>
              <a:rPr lang="en-US" altLang="zh-CN" sz="3200" b="1"/>
              <a:t>2. Highest ever ocean temperatures recorded </a:t>
            </a:r>
            <a:endParaRPr lang="en-US" altLang="zh-CN" sz="3200" b="1"/>
          </a:p>
          <a:p>
            <a:pPr algn="ctr">
              <a:buClrTx/>
              <a:buSzTx/>
              <a:buFontTx/>
            </a:pPr>
            <a:r>
              <a:rPr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 有史以来最高的海洋温度</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86360" y="475615"/>
            <a:ext cx="11980545" cy="6369685"/>
          </a:xfrm>
          <a:prstGeom prst="rect">
            <a:avLst/>
          </a:prstGeom>
          <a:noFill/>
          <a:ln w="9525">
            <a:noFill/>
          </a:ln>
        </p:spPr>
        <p:txBody>
          <a:bodyPr wrap="square">
            <a:spAutoFit/>
          </a:bodyPr>
          <a:p>
            <a:pPr indent="266700"/>
            <a:r>
              <a:rPr lang="en-US" sz="2400" b="0">
                <a:latin typeface="Times New Roman" panose="02020603050405020304" charset="0"/>
                <a:ea typeface="宋体" panose="02010600030101010101" pitchFamily="2" charset="-122"/>
              </a:rPr>
              <a:t>As the climate crisis continues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to </a:t>
            </a:r>
            <a:r>
              <a:rPr lang="en-US" sz="2400" b="0">
                <a:solidFill>
                  <a:srgbClr val="0000FF"/>
                </a:solidFill>
                <a:latin typeface="Times New Roman" panose="02020603050405020304" charset="0"/>
                <a:ea typeface="宋体" panose="02010600030101010101" pitchFamily="2" charset="-122"/>
              </a:rPr>
              <a:t>escalate</a:t>
            </a:r>
            <a:r>
              <a:rPr lang="en-US" sz="2400" b="0">
                <a:latin typeface="Times New Roman" panose="02020603050405020304" charset="0"/>
                <a:ea typeface="宋体" panose="02010600030101010101" pitchFamily="2" charset="-122"/>
              </a:rPr>
              <a:t>, the surface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temperature of the world’s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oceans has reached its _______ (high) ever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level. Researchers at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EU’s Copernicus Climate Change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Service (C3S) found that in July 2023</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global average daily sea surface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temperatures reached 20.96 ℃, ________ (break) the previous record of 20.95°C set back</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in 2016.    “Global temperatures are ________ (normal) at their peak in March after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southern hemisphere summer,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as there is more ocean in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southern hemisphere,”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says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Samantha Burgess, deputy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director of C3S.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“Seeing</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 new record during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northern hemisphere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summer ___ (be) unusual.”    Warmer oceans not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only have ___ impact on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global climate,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resulting in a warmer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atmosphere and more potential energy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for hurricanes,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for example,</a:t>
            </a:r>
            <a:r>
              <a:rPr lang="en-US" sz="2400" b="0">
                <a:latin typeface="Times New Roman" panose="02020603050405020304" charset="0"/>
                <a:ea typeface="宋体" panose="02010600030101010101" pitchFamily="2" charset="-122"/>
                <a:cs typeface="Times New Roman" panose="02020603050405020304" charset="0"/>
              </a:rPr>
              <a:t> ____ </a:t>
            </a:r>
            <a:r>
              <a:rPr lang="en-US" sz="2400" b="0">
                <a:latin typeface="Times New Roman" panose="02020603050405020304" charset="0"/>
                <a:ea typeface="宋体" panose="02010600030101010101" pitchFamily="2" charset="-122"/>
              </a:rPr>
              <a:t>they also</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affect marine animals,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causing heat stress,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deoxygenation ______ (event) and mass mortality.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“This summer we have already seen</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 record-breaking marine heatwave off</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the UK and Irish coasts,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and now the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hottest average daily global sea surface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temperature ever ________ (record)</a:t>
            </a:r>
            <a:r>
              <a:rPr lang="en-US" sz="2400" b="0">
                <a:solidFill>
                  <a:schemeClr val="tx1"/>
                </a:solidFill>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rPr>
              <a:t>”</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says Jeff</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Knott from the RSPB.    “Seabirds are a vital indicator</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of the health of our seas and</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our concern is ____ these</a:t>
            </a:r>
            <a:r>
              <a:rPr lang="en-US" sz="2400" b="0">
                <a:latin typeface="Times New Roman" panose="02020603050405020304" charset="0"/>
                <a:ea typeface="宋体" panose="02010600030101010101" pitchFamily="2" charset="-122"/>
                <a:cs typeface="Times New Roman" panose="02020603050405020304" charset="0"/>
              </a:rPr>
              <a:t> </a:t>
            </a:r>
            <a:r>
              <a:rPr lang="en-US" sz="2400" b="0">
                <a:solidFill>
                  <a:srgbClr val="0000FF"/>
                </a:solidFill>
                <a:latin typeface="Times New Roman" panose="02020603050405020304" charset="0"/>
                <a:ea typeface="宋体" panose="02010600030101010101" pitchFamily="2" charset="-122"/>
              </a:rPr>
              <a:t>unprecedented </a:t>
            </a:r>
            <a:r>
              <a:rPr lang="en-US" sz="2400" b="0">
                <a:latin typeface="Times New Roman" panose="02020603050405020304" charset="0"/>
                <a:ea typeface="宋体" panose="02010600030101010101" pitchFamily="2" charset="-122"/>
              </a:rPr>
              <a:t>climate</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change-related events</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could increase the</a:t>
            </a:r>
            <a:r>
              <a:rPr lang="en-US" sz="2400" b="0">
                <a:latin typeface="Times New Roman" panose="02020603050405020304" charset="0"/>
                <a:ea typeface="宋体" panose="02010600030101010101" pitchFamily="2" charset="-122"/>
                <a:cs typeface="Times New Roman" panose="02020603050405020304" charset="0"/>
              </a:rPr>
              <a:t> ________ (press) </a:t>
            </a:r>
            <a:r>
              <a:rPr lang="en-US" sz="2400" b="0">
                <a:latin typeface="Times New Roman" panose="02020603050405020304" charset="0"/>
                <a:ea typeface="宋体" panose="02010600030101010101" pitchFamily="2" charset="-122"/>
              </a:rPr>
              <a:t>on already</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fragile populations of</a:t>
            </a:r>
            <a:r>
              <a:rPr lang="en-US" sz="2400" b="0">
                <a:latin typeface="Times New Roman" panose="02020603050405020304" charset="0"/>
                <a:ea typeface="宋体" panose="02010600030101010101" pitchFamily="2" charset="-122"/>
                <a:cs typeface="Times New Roman" panose="02020603050405020304" charset="0"/>
              </a:rPr>
              <a:t> </a:t>
            </a:r>
            <a:r>
              <a:rPr lang="en-US" sz="2400" b="0">
                <a:latin typeface="Times New Roman" panose="02020603050405020304" charset="0"/>
                <a:ea typeface="宋体" panose="02010600030101010101" pitchFamily="2" charset="-122"/>
              </a:rPr>
              <a:t>seabirds.”</a:t>
            </a:r>
            <a:r>
              <a:rPr lang="en-US" sz="2400" b="0">
                <a:latin typeface="Times New Roman" panose="02020603050405020304" charset="0"/>
                <a:ea typeface="宋体" panose="02010600030101010101" pitchFamily="2" charset="-122"/>
                <a:cs typeface="Times New Roman" panose="02020603050405020304" charset="0"/>
              </a:rPr>
              <a:t> </a:t>
            </a:r>
            <a:endParaRPr lang="en-US" altLang="en-US" sz="2400" b="0">
              <a:latin typeface="Times New Roman" panose="02020603050405020304" charset="0"/>
              <a:ea typeface="宋体" panose="02010600030101010101" pitchFamily="2" charset="-122"/>
              <a:cs typeface="Times New Roman" panose="02020603050405020304" charset="0"/>
            </a:endParaRPr>
          </a:p>
        </p:txBody>
      </p:sp>
      <p:sp>
        <p:nvSpPr>
          <p:cNvPr id="1048598" name="文本框 4"/>
          <p:cNvSpPr txBox="1"/>
          <p:nvPr>
            <p:custDataLst>
              <p:tags r:id="rId1"/>
            </p:custDataLst>
          </p:nvPr>
        </p:nvSpPr>
        <p:spPr>
          <a:xfrm>
            <a:off x="1852930" y="65405"/>
            <a:ext cx="6134100"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（《BBC野生生物》2023年10月刊 13页</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2" name="文本框 1"/>
          <p:cNvSpPr txBox="1"/>
          <p:nvPr/>
        </p:nvSpPr>
        <p:spPr>
          <a:xfrm>
            <a:off x="1546225" y="798830"/>
            <a:ext cx="107632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highest</a:t>
            </a:r>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 </a:t>
            </a:r>
            <a:endParaRPr lang="en-US" altLang="en-US" sz="2400">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 name="文本框 2"/>
          <p:cNvSpPr txBox="1"/>
          <p:nvPr/>
        </p:nvSpPr>
        <p:spPr>
          <a:xfrm>
            <a:off x="1420495" y="1553845"/>
            <a:ext cx="128905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breaking</a:t>
            </a:r>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 </a:t>
            </a:r>
            <a:endParaRPr lang="en-US" altLang="en-US" sz="2400">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4" name="文本框 3"/>
          <p:cNvSpPr txBox="1"/>
          <p:nvPr/>
        </p:nvSpPr>
        <p:spPr>
          <a:xfrm>
            <a:off x="3629660" y="1903730"/>
            <a:ext cx="131762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normally</a:t>
            </a:r>
            <a:r>
              <a:rPr lang="en-US" sz="2400">
                <a:solidFill>
                  <a:srgbClr val="FF0000"/>
                </a:solidFill>
                <a:latin typeface="Times New Roman" panose="02020603050405020304" charset="0"/>
                <a:ea typeface="宋体" panose="02010600030101010101" pitchFamily="2" charset="-122"/>
                <a:cs typeface="Times New Roman" panose="02020603050405020304" charset="0"/>
                <a:sym typeface="+mn-ea"/>
              </a:rPr>
              <a:t> </a:t>
            </a:r>
            <a:endParaRPr lang="en-US" altLang="en-US" sz="2400">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5" name="文本框 4"/>
          <p:cNvSpPr txBox="1"/>
          <p:nvPr/>
        </p:nvSpPr>
        <p:spPr>
          <a:xfrm>
            <a:off x="198755" y="3007995"/>
            <a:ext cx="41656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is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6" name="文本框 5"/>
          <p:cNvSpPr txBox="1"/>
          <p:nvPr/>
        </p:nvSpPr>
        <p:spPr>
          <a:xfrm>
            <a:off x="4181475" y="3386455"/>
            <a:ext cx="52387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an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7" name="文本框 6"/>
          <p:cNvSpPr txBox="1"/>
          <p:nvPr/>
        </p:nvSpPr>
        <p:spPr>
          <a:xfrm>
            <a:off x="8397875" y="3735705"/>
            <a:ext cx="58166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but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8" name="文本框 7"/>
          <p:cNvSpPr txBox="1"/>
          <p:nvPr/>
        </p:nvSpPr>
        <p:spPr>
          <a:xfrm>
            <a:off x="5539105" y="4103370"/>
            <a:ext cx="105600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events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9" name="文本框 8"/>
          <p:cNvSpPr txBox="1"/>
          <p:nvPr/>
        </p:nvSpPr>
        <p:spPr>
          <a:xfrm>
            <a:off x="7583805" y="4831080"/>
            <a:ext cx="1318895"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recorded</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1" name="文本框 10"/>
          <p:cNvSpPr txBox="1"/>
          <p:nvPr/>
        </p:nvSpPr>
        <p:spPr>
          <a:xfrm>
            <a:off x="9493250" y="5562600"/>
            <a:ext cx="68834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that </a:t>
            </a:r>
            <a:endParaRPr lang="en-US" altLang="en-US" sz="2400">
              <a:solidFill>
                <a:srgbClr val="FF0000"/>
              </a:solidFill>
              <a:latin typeface="Times New Roman" panose="02020603050405020304" charset="0"/>
              <a:ea typeface="宋体" panose="02010600030101010101" pitchFamily="2" charset="-122"/>
              <a:sym typeface="+mn-ea"/>
            </a:endParaRPr>
          </a:p>
        </p:txBody>
      </p:sp>
      <p:sp>
        <p:nvSpPr>
          <p:cNvPr id="12" name="文本框 11"/>
          <p:cNvSpPr txBox="1"/>
          <p:nvPr/>
        </p:nvSpPr>
        <p:spPr>
          <a:xfrm>
            <a:off x="7987030" y="5926455"/>
            <a:ext cx="1268730" cy="460375"/>
          </a:xfrm>
          <a:prstGeom prst="rect">
            <a:avLst/>
          </a:prstGeom>
          <a:noFill/>
        </p:spPr>
        <p:txBody>
          <a:bodyPr wrap="square" rtlCol="0" anchor="t">
            <a:spAutoFit/>
          </a:bodyPr>
          <a:p>
            <a:r>
              <a:rPr lang="en-US" sz="2400">
                <a:solidFill>
                  <a:srgbClr val="FF0000"/>
                </a:solidFill>
                <a:latin typeface="Times New Roman" panose="02020603050405020304" charset="0"/>
                <a:ea typeface="宋体" panose="02010600030101010101" pitchFamily="2" charset="-122"/>
                <a:sym typeface="+mn-ea"/>
              </a:rPr>
              <a:t>pressure </a:t>
            </a:r>
            <a:endParaRPr lang="en-US" altLang="en-US" sz="2400">
              <a:solidFill>
                <a:srgbClr val="FF0000"/>
              </a:solidFill>
              <a:latin typeface="Times New Roman" panose="02020603050405020304" charset="0"/>
              <a:ea typeface="宋体" panose="0201060003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1" grpId="0"/>
      <p:bldP spid="12" grpId="0"/>
      <p:bldP spid="2" grpId="1"/>
      <p:bldP spid="3" grpId="1"/>
      <p:bldP spid="4" grpId="1"/>
      <p:bldP spid="5" grpId="1"/>
      <p:bldP spid="6" grpId="1"/>
      <p:bldP spid="7" grpId="1"/>
      <p:bldP spid="8" grpId="1"/>
      <p:bldP spid="9" grpId="1"/>
      <p:bldP spid="11" grpId="1"/>
      <p:bldP spid="12"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7726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escalate</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to become or make sth greater, worse, more serious, etc. （使）逐步扩大，不断恶化，加剧</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Both unions and management fear the dispute could escalate.                                                                各工会与资方都害怕争端会加剧。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unprecedented</a:t>
            </a:r>
            <a:r>
              <a:rPr lang="en-US" altLang="zh-CN" sz="2800"/>
              <a:t>: </a:t>
            </a:r>
            <a:r>
              <a:rPr sz="2800">
                <a:latin typeface="Times New Roman" panose="02020603050405020304" charset="0"/>
                <a:ea typeface="华文中宋" panose="02010600040101010101" charset="-122"/>
                <a:cs typeface="Times New Roman" panose="02020603050405020304" charset="0"/>
              </a:rPr>
              <a:t> that has never happened, been done or been known before 前所未有的；空前的；没有先例的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The mission has been hailed as an unprecedented success.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这次使命已被宣布为一次空前的成功。</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47396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976880"/>
            <a:ext cx="647128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fighting escalated into a full-scale war.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1103566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situation is unprecedented in modern times. </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473960"/>
            <a:ext cx="7684770" cy="521970"/>
          </a:xfrm>
          <a:prstGeom prst="rect">
            <a:avLst/>
          </a:prstGeom>
          <a:noFill/>
        </p:spPr>
        <p:txBody>
          <a:bodyPr wrap="square" rtlCol="0" anchor="t">
            <a:spAutoFit/>
          </a:bodyPr>
          <a:lstStyle/>
          <a:p>
            <a:r>
              <a:rPr lang="zh-CN" altLang="en-US" sz="2800">
                <a:ea typeface="华文中宋" panose="02010600040101010101" charset="-122"/>
              </a:rPr>
              <a:t>这场交战逐步扩大为全面战争。</a:t>
            </a:r>
            <a:endParaRPr lang="zh-CN" altLang="en-US" sz="2800">
              <a:ea typeface="华文中宋" panose="02010600040101010101" charset="-122"/>
            </a:endParaRPr>
          </a:p>
        </p:txBody>
      </p:sp>
      <p:cxnSp>
        <p:nvCxnSpPr>
          <p:cNvPr id="3145728" name="直接连接符 8"/>
          <p:cNvCxnSpPr/>
          <p:nvPr/>
        </p:nvCxnSpPr>
        <p:spPr>
          <a:xfrm flipV="1">
            <a:off x="311150" y="3458845"/>
            <a:ext cx="6295390" cy="69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490335"/>
            <a:ext cx="6950075" cy="342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5614670" cy="521970"/>
          </a:xfrm>
          <a:prstGeom prst="rect">
            <a:avLst/>
          </a:prstGeom>
          <a:noFill/>
        </p:spPr>
        <p:txBody>
          <a:bodyPr wrap="square" rtlCol="0" anchor="t">
            <a:spAutoFit/>
          </a:bodyPr>
          <a:p>
            <a:r>
              <a:rPr lang="zh-CN" altLang="en-US" sz="2800">
                <a:ea typeface="华文中宋" panose="02010600040101010101" charset="-122"/>
              </a:rPr>
              <a:t>这种情况在现代还没有出现过。</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SPECIAL_SOURCE" val="bdnull"/>
</p:tagLst>
</file>

<file path=ppt/tags/tag16.xml><?xml version="1.0" encoding="utf-8"?>
<p:tagLst xmlns:p="http://schemas.openxmlformats.org/presentationml/2006/main">
  <p:tag name="KSO_WM_SPECIAL_SOURCE" val="bdnull"/>
</p:tagLst>
</file>

<file path=ppt/tags/tag17.xml><?xml version="1.0" encoding="utf-8"?>
<p:tagLst xmlns:p="http://schemas.openxmlformats.org/presentationml/2006/main">
  <p:tag name="KSO_WM_MEDIACOVER_FLAG" val="1"/>
  <p:tag name="KSO_WM_UNIT_MEDIACOVER_BTN_STATE" val="1"/>
</p:tagLst>
</file>

<file path=ppt/tags/tag18.xml><?xml version="1.0" encoding="utf-8"?>
<p:tagLst xmlns:p="http://schemas.openxmlformats.org/presentationml/2006/main">
  <p:tag name="KSO_WM_SPECIAL_SOURCE" val="bdnull"/>
</p:tagLst>
</file>

<file path=ppt/tags/tag19.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SPECIAL_SOURCE" val="bdnul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13400</Words>
  <Application>WPS 演示</Application>
  <PresentationFormat>宽屏</PresentationFormat>
  <Paragraphs>351</Paragraphs>
  <Slides>22</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22</vt:i4>
      </vt:variant>
    </vt:vector>
  </HeadingPairs>
  <TitlesOfParts>
    <vt:vector size="37" baseType="lpstr">
      <vt:lpstr>Arial</vt:lpstr>
      <vt:lpstr>宋体</vt:lpstr>
      <vt:lpstr>Wingdings</vt:lpstr>
      <vt:lpstr>Trebuchet MS</vt:lpstr>
      <vt:lpstr>Times New Roman</vt:lpstr>
      <vt:lpstr>微软雅黑</vt:lpstr>
      <vt:lpstr>华文中宋</vt:lpstr>
      <vt:lpstr>Wingdings</vt:lpstr>
      <vt:lpstr>Arial Unicode MS</vt:lpstr>
      <vt:lpstr>Calibri</vt:lpstr>
      <vt:lpstr>Times New Roman</vt:lpstr>
      <vt:lpstr>HelveticaNeue</vt:lpstr>
      <vt:lpstr>Shit Happens</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南山有谷堆</cp:lastModifiedBy>
  <cp:revision>673</cp:revision>
  <dcterms:created xsi:type="dcterms:W3CDTF">2019-06-19T02:08:00Z</dcterms:created>
  <dcterms:modified xsi:type="dcterms:W3CDTF">2023-10-17T06:44:30Z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y fmtid="{D5CDD505-2E9C-101B-9397-08002B2CF9AE}" pid="3" name="ICV">
    <vt:lpwstr>5D115C9A5EA344D7854462295EBCF960_12</vt:lpwstr>
  </property>
</Properties>
</file>