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8"/>
  </p:notesMasterIdLst>
  <p:handoutMasterIdLst>
    <p:handoutMasterId r:id="rId43"/>
  </p:handoutMasterIdLst>
  <p:sldIdLst>
    <p:sldId id="644" r:id="rId6"/>
    <p:sldId id="400" r:id="rId7"/>
    <p:sldId id="734" r:id="rId9"/>
    <p:sldId id="424" r:id="rId10"/>
    <p:sldId id="430" r:id="rId11"/>
    <p:sldId id="643" r:id="rId12"/>
    <p:sldId id="645" r:id="rId13"/>
    <p:sldId id="646" r:id="rId14"/>
    <p:sldId id="647" r:id="rId15"/>
    <p:sldId id="429" r:id="rId16"/>
    <p:sldId id="670" r:id="rId17"/>
    <p:sldId id="782" r:id="rId18"/>
    <p:sldId id="672" r:id="rId19"/>
    <p:sldId id="688" r:id="rId20"/>
    <p:sldId id="804" r:id="rId21"/>
    <p:sldId id="735" r:id="rId22"/>
    <p:sldId id="702" r:id="rId23"/>
    <p:sldId id="703" r:id="rId24"/>
    <p:sldId id="704" r:id="rId25"/>
    <p:sldId id="485" r:id="rId26"/>
    <p:sldId id="486" r:id="rId27"/>
    <p:sldId id="800" r:id="rId28"/>
    <p:sldId id="824" r:id="rId29"/>
    <p:sldId id="825" r:id="rId30"/>
    <p:sldId id="718" r:id="rId31"/>
    <p:sldId id="489" r:id="rId32"/>
    <p:sldId id="803" r:id="rId33"/>
    <p:sldId id="519" r:id="rId34"/>
    <p:sldId id="766" r:id="rId35"/>
    <p:sldId id="777" r:id="rId36"/>
    <p:sldId id="765" r:id="rId37"/>
    <p:sldId id="778" r:id="rId38"/>
    <p:sldId id="802" r:id="rId39"/>
    <p:sldId id="838" r:id="rId40"/>
    <p:sldId id="530" r:id="rId41"/>
    <p:sldId id="341" r:id="rId42"/>
  </p:sldIdLst>
  <p:sldSz cx="12192000" cy="6858000"/>
  <p:notesSz cx="6858000" cy="9144000"/>
  <p:custDataLst>
    <p:tags r:id="rId48"/>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47" userDrawn="1">
          <p15:clr>
            <a:srgbClr val="A4A3A4"/>
          </p15:clr>
        </p15:guide>
        <p15:guide id="2" pos="37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BVT" initials="A" lastIdx="0" clrIdx="0"/>
  <p:cmAuthor id="2"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2AD9"/>
    <a:srgbClr val="F4B183"/>
    <a:srgbClr val="FF5959"/>
    <a:srgbClr val="9DC3E6"/>
    <a:srgbClr val="E7A9AB"/>
    <a:srgbClr val="FDFEFE"/>
    <a:srgbClr val="FCB1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5" d="100"/>
          <a:sy n="85" d="100"/>
        </p:scale>
        <p:origin x="147" y="42"/>
      </p:cViewPr>
      <p:guideLst>
        <p:guide orient="horz" pos="2147"/>
        <p:guide pos="376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8" Type="http://schemas.openxmlformats.org/officeDocument/2006/relationships/tags" Target="tags/tag26.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9B84EA-7D68-4D60-9CB1-D50884785D1C}"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200" dirty="0">
                <a:solidFill>
                  <a:srgbClr val="898989"/>
                </a:solidFill>
              </a:rPr>
            </a:fld>
            <a:endParaRPr lang="zh-CN" altLang="en-US" sz="1200" dirty="0">
              <a:solidFill>
                <a:srgbClr val="898989"/>
              </a:solidFill>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CDF431D-62C5-4F35-937F-A8184D94E0C3}" type="datetimeFigureOut">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914400" marR="0" lvl="2"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1371600" marR="0" lvl="3"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a:p>
            <a:pPr marL="1828800" marR="0" lvl="4"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spcBef>
                <a:spcPts val="0"/>
              </a:spcBef>
              <a:spcAft>
                <a:spcPts val="0"/>
              </a:spcAft>
              <a:defRPr sz="1200">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200" dirty="0">
                <a:ea typeface="微软雅黑" panose="020B0503020204020204" pitchFamily="34" charset="-122"/>
              </a:rPr>
            </a:fld>
            <a:endParaRPr lang="zh-CN" altLang="en-US" sz="1200" dirty="0">
              <a:ea typeface="微软雅黑" panose="020B0503020204020204" pitchFamily="34" charset="-122"/>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mn-lt"/>
        <a:ea typeface="微软雅黑" panose="020B0503020204020204" pitchFamily="34" charset="-122"/>
        <a:cs typeface="+mn-cs"/>
      </a:defRPr>
    </a:lvl1pPr>
    <a:lvl2pPr marL="457200" algn="l" rtl="0" fontAlgn="base">
      <a:spcBef>
        <a:spcPct val="0"/>
      </a:spcBef>
      <a:spcAft>
        <a:spcPct val="0"/>
      </a:spcAft>
      <a:defRPr sz="1200" kern="1200">
        <a:solidFill>
          <a:schemeClr val="tx1"/>
        </a:solidFill>
        <a:latin typeface="+mn-lt"/>
        <a:ea typeface="微软雅黑" panose="020B0503020204020204" pitchFamily="34" charset="-122"/>
        <a:cs typeface="+mn-cs"/>
      </a:defRPr>
    </a:lvl2pPr>
    <a:lvl3pPr marL="914400" algn="l" rtl="0" fontAlgn="base">
      <a:spcBef>
        <a:spcPct val="0"/>
      </a:spcBef>
      <a:spcAft>
        <a:spcPct val="0"/>
      </a:spcAft>
      <a:defRPr sz="1200" kern="1200">
        <a:solidFill>
          <a:schemeClr val="tx1"/>
        </a:solidFill>
        <a:latin typeface="+mn-lt"/>
        <a:ea typeface="微软雅黑" panose="020B0503020204020204" pitchFamily="34" charset="-122"/>
        <a:cs typeface="+mn-cs"/>
      </a:defRPr>
    </a:lvl3pPr>
    <a:lvl4pPr marL="1371600" algn="l" rtl="0" fontAlgn="base">
      <a:spcBef>
        <a:spcPct val="0"/>
      </a:spcBef>
      <a:spcAft>
        <a:spcPct val="0"/>
      </a:spcAft>
      <a:defRPr sz="1200" kern="1200">
        <a:solidFill>
          <a:schemeClr val="tx1"/>
        </a:solidFill>
        <a:latin typeface="+mn-lt"/>
        <a:ea typeface="微软雅黑" panose="020B0503020204020204" pitchFamily="34" charset="-122"/>
        <a:cs typeface="+mn-cs"/>
      </a:defRPr>
    </a:lvl4pPr>
    <a:lvl5pPr marL="1828800" algn="l" rtl="0" fontAlgn="base">
      <a:spcBef>
        <a:spcPct val="0"/>
      </a:spcBef>
      <a:spcAft>
        <a:spcPct val="0"/>
      </a:spcAft>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TextEdit="1"/>
          </p:cNvSpPr>
          <p:nvPr>
            <p:ph type="sldImg"/>
          </p:nvPr>
        </p:nvSpPr>
        <p:spPr>
          <a:xfrm>
            <a:off x="381000" y="685800"/>
            <a:ext cx="6096000" cy="3429000"/>
          </a:xfrm>
          <a:ln>
            <a:solidFill>
              <a:srgbClr val="000000">
                <a:alpha val="100000"/>
              </a:srgbClr>
            </a:solidFill>
            <a:miter lim="800000"/>
          </a:ln>
        </p:spPr>
      </p:sp>
      <p:sp>
        <p:nvSpPr>
          <p:cNvPr id="130051" name="备注占位符 2"/>
          <p:cNvSpPr>
            <a:spLocks noGrp="1"/>
          </p:cNvSpPr>
          <p:nvPr>
            <p:ph type="body"/>
          </p:nvPr>
        </p:nvSpPr>
        <p:spPr>
          <a:noFill/>
          <a:ln>
            <a:noFill/>
          </a:ln>
        </p:spPr>
        <p:txBody>
          <a:bodyPr wrap="square" lIns="91440" tIns="45720" rIns="91440" bIns="45720" anchor="t" anchorCtr="0"/>
          <a:lstStyle/>
          <a:p>
            <a:pPr lvl="0" eaLnBrk="1" hangingPunct="1"/>
            <a:endParaRPr lang="zh-CN" altLang="en-US" dirty="0"/>
          </a:p>
        </p:txBody>
      </p:sp>
      <p:sp>
        <p:nvSpPr>
          <p:cNvPr id="13005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ea typeface="微软雅黑" panose="020B0503020204020204" pitchFamily="34" charset="-122"/>
              </a:rPr>
            </a:fld>
            <a:endParaRPr lang="zh-CN" altLang="en-US" sz="1200" dirty="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幻灯片图像占位符 1"/>
          <p:cNvSpPr>
            <a:spLocks noGrp="1" noRot="1" noChangeAspect="1" noTextEdit="1"/>
          </p:cNvSpPr>
          <p:nvPr>
            <p:ph type="sldImg"/>
          </p:nvPr>
        </p:nvSpPr>
        <p:spPr>
          <a:ln>
            <a:solidFill>
              <a:srgbClr val="000000">
                <a:alpha val="100000"/>
              </a:srgbClr>
            </a:solidFill>
            <a:miter lim="800000"/>
          </a:ln>
        </p:spPr>
      </p:sp>
      <p:sp>
        <p:nvSpPr>
          <p:cNvPr id="159747" name="备注占位符 2"/>
          <p:cNvSpPr>
            <a:spLocks noGrp="1"/>
          </p:cNvSpPr>
          <p:nvPr>
            <p:ph type="body"/>
          </p:nvPr>
        </p:nvSpPr>
        <p:spPr>
          <a:noFill/>
          <a:ln>
            <a:noFill/>
          </a:ln>
        </p:spPr>
        <p:txBody>
          <a:bodyPr wrap="square" lIns="91440" tIns="45720" rIns="91440" bIns="45720" anchor="t" anchorCtr="0"/>
          <a:lstStyle/>
          <a:p>
            <a:pPr lvl="0" eaLnBrk="1" hangingPunct="1"/>
            <a:endParaRPr lang="zh-CN" altLang="en-US" dirty="0"/>
          </a:p>
        </p:txBody>
      </p:sp>
      <p:sp>
        <p:nvSpPr>
          <p:cNvPr id="15974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ea typeface="微软雅黑" panose="020B0503020204020204" pitchFamily="34" charset="-122"/>
              </a:rPr>
            </a:fld>
            <a:endParaRPr lang="zh-CN" altLang="en-US" sz="1200" dirty="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rgbClr val="BDD7EE">
            <a:alpha val="50195"/>
          </a:srgbClr>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BDD7EE">
            <a:alpha val="50195"/>
          </a:srgbClr>
        </a:solidFill>
        <a:effectLst/>
      </p:bgPr>
    </p:bg>
    <p:spTree>
      <p:nvGrpSpPr>
        <p:cNvPr id="1" name=""/>
        <p:cNvGrpSpPr/>
        <p:nvPr/>
      </p:nvGrpSpPr>
      <p:grpSpPr>
        <a:xfrm>
          <a:off x="0" y="0"/>
          <a:ext cx="0" cy="0"/>
          <a:chOff x="0" y="0"/>
          <a:chExt cx="0" cy="0"/>
        </a:xfrm>
      </p:grpSpPr>
      <p:sp>
        <p:nvSpPr>
          <p:cNvPr id="26627" name="矩形 7"/>
          <p:cNvSpPr/>
          <p:nvPr userDrawn="1"/>
        </p:nvSpPr>
        <p:spPr>
          <a:xfrm>
            <a:off x="9532938" y="6429375"/>
            <a:ext cx="776287" cy="231775"/>
          </a:xfrm>
          <a:prstGeom prst="rect">
            <a:avLst/>
          </a:prstGeom>
          <a:noFill/>
          <a:ln w="9525">
            <a:noFill/>
          </a:ln>
        </p:spPr>
        <p:txBody>
          <a:bodyPr>
            <a:spAutoFit/>
          </a:bodyPr>
          <a:lstStyle/>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模板下载：</a:t>
            </a:r>
            <a:r>
              <a:rPr lang="en-US" altLang="zh-CN" sz="100" dirty="0">
                <a:solidFill>
                  <a:srgbClr val="FFFFFF"/>
                </a:solidFill>
                <a:latin typeface="Calibri" panose="020F0502020204030204" pitchFamily="34" charset="0"/>
                <a:cs typeface="Arial" panose="020B0604020202020204" pitchFamily="34" charset="0"/>
              </a:rPr>
              <a:t>www.1ppt.com/moban/          </a:t>
            </a:r>
            <a:r>
              <a:rPr lang="zh-CN" altLang="en-US" sz="100" dirty="0">
                <a:solidFill>
                  <a:srgbClr val="FFFFFF"/>
                </a:solidFill>
                <a:latin typeface="Calibri" panose="020F0502020204030204" pitchFamily="34" charset="0"/>
                <a:cs typeface="Arial" panose="020B0604020202020204" pitchFamily="34" charset="0"/>
              </a:rPr>
              <a:t>行业</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www.1ppt.com/hangye/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节日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www.1ppt.com/jieri/          PPT</a:t>
            </a:r>
            <a:r>
              <a:rPr lang="zh-CN" altLang="en-US" sz="100" dirty="0">
                <a:solidFill>
                  <a:srgbClr val="FFFFFF"/>
                </a:solidFill>
                <a:latin typeface="Calibri" panose="020F0502020204030204" pitchFamily="34" charset="0"/>
                <a:cs typeface="Arial" panose="020B0604020202020204" pitchFamily="34" charset="0"/>
              </a:rPr>
              <a:t>素材：</a:t>
            </a:r>
            <a:r>
              <a:rPr lang="en-US" altLang="zh-CN" sz="100" dirty="0">
                <a:solidFill>
                  <a:srgbClr val="FFFFFF"/>
                </a:solidFill>
                <a:latin typeface="Calibri" panose="020F0502020204030204" pitchFamily="34" charset="0"/>
                <a:cs typeface="Arial" panose="020B0604020202020204" pitchFamily="34" charset="0"/>
              </a:rPr>
              <a:t>www.1ppt.com/sucai/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背景图片：</a:t>
            </a:r>
            <a:r>
              <a:rPr lang="en-US" altLang="zh-CN" sz="100" dirty="0">
                <a:solidFill>
                  <a:srgbClr val="FFFFFF"/>
                </a:solidFill>
                <a:latin typeface="Calibri" panose="020F0502020204030204" pitchFamily="34" charset="0"/>
                <a:cs typeface="Arial" panose="020B0604020202020204" pitchFamily="34" charset="0"/>
              </a:rPr>
              <a:t>www.1ppt.com/beijing/        PPT</a:t>
            </a:r>
            <a:r>
              <a:rPr lang="zh-CN" altLang="en-US" sz="100" dirty="0">
                <a:solidFill>
                  <a:srgbClr val="FFFFFF"/>
                </a:solidFill>
                <a:latin typeface="Calibri" panose="020F0502020204030204" pitchFamily="34" charset="0"/>
                <a:cs typeface="Arial" panose="020B0604020202020204" pitchFamily="34" charset="0"/>
              </a:rPr>
              <a:t>图表：</a:t>
            </a:r>
            <a:r>
              <a:rPr lang="en-US" altLang="zh-CN" sz="100" dirty="0">
                <a:solidFill>
                  <a:srgbClr val="FFFFFF"/>
                </a:solidFill>
                <a:latin typeface="Calibri" panose="020F0502020204030204" pitchFamily="34" charset="0"/>
                <a:cs typeface="Arial" panose="020B0604020202020204" pitchFamily="34" charset="0"/>
              </a:rPr>
              <a:t>www.1ppt.com/tubiao/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精美</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下载：</a:t>
            </a:r>
            <a:r>
              <a:rPr lang="en-US" altLang="zh-CN" sz="100" dirty="0">
                <a:solidFill>
                  <a:srgbClr val="FFFFFF"/>
                </a:solidFill>
                <a:latin typeface="Calibri" panose="020F0502020204030204" pitchFamily="34" charset="0"/>
                <a:cs typeface="Arial" panose="020B0604020202020204" pitchFamily="34" charset="0"/>
              </a:rPr>
              <a:t>www.1ppt.com/xiazai/         PPT</a:t>
            </a:r>
            <a:r>
              <a:rPr lang="zh-CN" altLang="en-US" sz="100" dirty="0">
                <a:solidFill>
                  <a:srgbClr val="FFFFFF"/>
                </a:solidFill>
                <a:latin typeface="Calibri" panose="020F0502020204030204" pitchFamily="34" charset="0"/>
                <a:cs typeface="Arial" panose="020B0604020202020204" pitchFamily="34" charset="0"/>
              </a:rPr>
              <a:t>教程： </a:t>
            </a:r>
            <a:r>
              <a:rPr lang="en-US" altLang="zh-CN" sz="100" dirty="0">
                <a:solidFill>
                  <a:srgbClr val="FFFFFF"/>
                </a:solidFill>
                <a:latin typeface="Calibri" panose="020F0502020204030204" pitchFamily="34" charset="0"/>
                <a:cs typeface="Arial" panose="020B0604020202020204" pitchFamily="34" charset="0"/>
              </a:rPr>
              <a:t>www.1ppt.com/powerpoint/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课件：</a:t>
            </a:r>
            <a:r>
              <a:rPr lang="en-US" altLang="zh-CN" sz="100" dirty="0">
                <a:solidFill>
                  <a:srgbClr val="FFFFFF"/>
                </a:solidFill>
                <a:latin typeface="Calibri" panose="020F0502020204030204" pitchFamily="34" charset="0"/>
                <a:cs typeface="Arial" panose="020B0604020202020204" pitchFamily="34" charset="0"/>
              </a:rPr>
              <a:t>www.1ppt.com/kejian/             </a:t>
            </a:r>
            <a:r>
              <a:rPr lang="zh-CN" altLang="en-US" sz="100" dirty="0">
                <a:solidFill>
                  <a:srgbClr val="FFFFFF"/>
                </a:solidFill>
                <a:latin typeface="Calibri" panose="020F0502020204030204" pitchFamily="34" charset="0"/>
                <a:cs typeface="Arial" panose="020B0604020202020204" pitchFamily="34" charset="0"/>
              </a:rPr>
              <a:t>字体下载：</a:t>
            </a:r>
            <a:r>
              <a:rPr lang="en-US" altLang="zh-CN" sz="100" dirty="0">
                <a:solidFill>
                  <a:srgbClr val="FFFFFF"/>
                </a:solidFill>
                <a:latin typeface="Calibri" panose="020F0502020204030204" pitchFamily="34" charset="0"/>
                <a:cs typeface="Arial" panose="020B0604020202020204" pitchFamily="34" charset="0"/>
              </a:rPr>
              <a:t>www.1ppt.com/ziti/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工作总结</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www.1ppt.com/xiazai/zongjie/ </a:t>
            </a:r>
            <a:r>
              <a:rPr lang="zh-CN" altLang="en-US" sz="100" dirty="0">
                <a:solidFill>
                  <a:srgbClr val="FFFFFF"/>
                </a:solidFill>
                <a:latin typeface="Calibri" panose="020F0502020204030204" pitchFamily="34" charset="0"/>
                <a:cs typeface="Arial" panose="020B0604020202020204" pitchFamily="34" charset="0"/>
              </a:rPr>
              <a:t>工作计划：</a:t>
            </a:r>
            <a:r>
              <a:rPr lang="en-US" altLang="zh-CN" sz="100" dirty="0">
                <a:solidFill>
                  <a:srgbClr val="FFFFFF"/>
                </a:solidFill>
                <a:latin typeface="Calibri" panose="020F0502020204030204" pitchFamily="34" charset="0"/>
                <a:cs typeface="Arial" panose="020B0604020202020204" pitchFamily="34" charset="0"/>
              </a:rPr>
              <a:t>www.1ppt.com/xiazai/jihua/</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商务</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www.1ppt.com/moban/shangwu/  </a:t>
            </a:r>
            <a:r>
              <a:rPr lang="zh-CN" altLang="en-US" sz="100" dirty="0">
                <a:solidFill>
                  <a:srgbClr val="FFFFFF"/>
                </a:solidFill>
                <a:latin typeface="Calibri" panose="020F0502020204030204" pitchFamily="34" charset="0"/>
                <a:cs typeface="Arial" panose="020B0604020202020204" pitchFamily="34" charset="0"/>
              </a:rPr>
              <a:t>个人简历</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www.1ppt.com/xiazai/jianli/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毕业答辩</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www.1ppt.com/xiazai/dabian/  </a:t>
            </a:r>
            <a:r>
              <a:rPr lang="zh-CN" altLang="en-US" sz="100" dirty="0">
                <a:solidFill>
                  <a:srgbClr val="FFFFFF"/>
                </a:solidFill>
                <a:latin typeface="Calibri" panose="020F0502020204030204" pitchFamily="34" charset="0"/>
                <a:cs typeface="Arial" panose="020B0604020202020204" pitchFamily="34" charset="0"/>
              </a:rPr>
              <a:t>工作汇报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www.1ppt.com/xiazai/huibao/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 </a:t>
            </a:r>
            <a:endParaRPr lang="en-US" altLang="zh-CN" sz="100" dirty="0">
              <a:solidFill>
                <a:srgbClr val="FFFFFF"/>
              </a:solidFill>
              <a:latin typeface="Calibri" panose="020F0502020204030204" pitchFamily="34" charset="0"/>
              <a:ea typeface="Arial" panose="020B0604020202020204" pitchFamily="34" charset="0"/>
            </a:endParaRPr>
          </a:p>
        </p:txBody>
      </p:sp>
      <p:sp>
        <p:nvSpPr>
          <p:cNvPr id="2" name="标题 1"/>
          <p:cNvSpPr>
            <a:spLocks noGrp="1"/>
          </p:cNvSpPr>
          <p:nvPr>
            <p:ph type="title"/>
          </p:nvPr>
        </p:nvSpPr>
        <p:spPr>
          <a:xfrm>
            <a:off x="839788" y="365126"/>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9"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9"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1" name="灯片编号占位符 8"/>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DD7EE">
            <a:alpha val="50195"/>
          </a:srgbClr>
        </a:solidFill>
        <a:effectLst/>
      </p:bgPr>
    </p:bg>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6"/>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rgbClr val="BDD7EE">
            <a:alpha val="50195"/>
          </a:srgbClr>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DD7EE">
            <a:alpha val="50195"/>
          </a:srgbClr>
        </a:solidFill>
        <a:effectLst/>
      </p:bgPr>
    </p:bg>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rgbClr val="BDD7EE">
            <a:alpha val="50195"/>
          </a:srgbClr>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BDD7EE">
            <a:alpha val="50195"/>
          </a:srgbClr>
        </a:solidFill>
        <a:effectLst/>
      </p:bgPr>
    </p:bg>
    <p:spTree>
      <p:nvGrpSpPr>
        <p:cNvPr id="1" name=""/>
        <p:cNvGrpSpPr/>
        <p:nvPr/>
      </p:nvGrpSpPr>
      <p:grpSpPr>
        <a:xfrm>
          <a:off x="0" y="0"/>
          <a:ext cx="0" cy="0"/>
          <a:chOff x="0" y="0"/>
          <a:chExt cx="0" cy="0"/>
        </a:xfrm>
      </p:grpSpPr>
      <p:sp>
        <p:nvSpPr>
          <p:cNvPr id="71683" name="矩形 7"/>
          <p:cNvSpPr/>
          <p:nvPr userDrawn="1"/>
        </p:nvSpPr>
        <p:spPr>
          <a:xfrm>
            <a:off x="9532938" y="6429375"/>
            <a:ext cx="776287" cy="231775"/>
          </a:xfrm>
          <a:prstGeom prst="rect">
            <a:avLst/>
          </a:prstGeom>
          <a:noFill/>
          <a:ln w="9525">
            <a:noFill/>
          </a:ln>
        </p:spPr>
        <p:txBody>
          <a:bodyPr>
            <a:spAutoFit/>
          </a:bodyPr>
          <a:lstStyle/>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模板下载：</a:t>
            </a:r>
            <a:r>
              <a:rPr lang="en-US" altLang="zh-CN" sz="100" dirty="0">
                <a:solidFill>
                  <a:srgbClr val="FFFFFF"/>
                </a:solidFill>
                <a:latin typeface="Calibri" panose="020F0502020204030204" pitchFamily="34" charset="0"/>
                <a:cs typeface="Arial" panose="020B0604020202020204" pitchFamily="34" charset="0"/>
              </a:rPr>
              <a:t>www.1ppt.com/moban/          </a:t>
            </a:r>
            <a:r>
              <a:rPr lang="zh-CN" altLang="en-US" sz="100" dirty="0">
                <a:solidFill>
                  <a:srgbClr val="FFFFFF"/>
                </a:solidFill>
                <a:latin typeface="Calibri" panose="020F0502020204030204" pitchFamily="34" charset="0"/>
                <a:cs typeface="Arial" panose="020B0604020202020204" pitchFamily="34" charset="0"/>
              </a:rPr>
              <a:t>行业</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www.1ppt.com/hangye/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节日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www.1ppt.com/jieri/          PPT</a:t>
            </a:r>
            <a:r>
              <a:rPr lang="zh-CN" altLang="en-US" sz="100" dirty="0">
                <a:solidFill>
                  <a:srgbClr val="FFFFFF"/>
                </a:solidFill>
                <a:latin typeface="Calibri" panose="020F0502020204030204" pitchFamily="34" charset="0"/>
                <a:cs typeface="Arial" panose="020B0604020202020204" pitchFamily="34" charset="0"/>
              </a:rPr>
              <a:t>素材：</a:t>
            </a:r>
            <a:r>
              <a:rPr lang="en-US" altLang="zh-CN" sz="100" dirty="0">
                <a:solidFill>
                  <a:srgbClr val="FFFFFF"/>
                </a:solidFill>
                <a:latin typeface="Calibri" panose="020F0502020204030204" pitchFamily="34" charset="0"/>
                <a:cs typeface="Arial" panose="020B0604020202020204" pitchFamily="34" charset="0"/>
              </a:rPr>
              <a:t>www.1ppt.com/sucai/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背景图片：</a:t>
            </a:r>
            <a:r>
              <a:rPr lang="en-US" altLang="zh-CN" sz="100" dirty="0">
                <a:solidFill>
                  <a:srgbClr val="FFFFFF"/>
                </a:solidFill>
                <a:latin typeface="Calibri" panose="020F0502020204030204" pitchFamily="34" charset="0"/>
                <a:cs typeface="Arial" panose="020B0604020202020204" pitchFamily="34" charset="0"/>
              </a:rPr>
              <a:t>www.1ppt.com/beijing/        PPT</a:t>
            </a:r>
            <a:r>
              <a:rPr lang="zh-CN" altLang="en-US" sz="100" dirty="0">
                <a:solidFill>
                  <a:srgbClr val="FFFFFF"/>
                </a:solidFill>
                <a:latin typeface="Calibri" panose="020F0502020204030204" pitchFamily="34" charset="0"/>
                <a:cs typeface="Arial" panose="020B0604020202020204" pitchFamily="34" charset="0"/>
              </a:rPr>
              <a:t>图表：</a:t>
            </a:r>
            <a:r>
              <a:rPr lang="en-US" altLang="zh-CN" sz="100" dirty="0">
                <a:solidFill>
                  <a:srgbClr val="FFFFFF"/>
                </a:solidFill>
                <a:latin typeface="Calibri" panose="020F0502020204030204" pitchFamily="34" charset="0"/>
                <a:cs typeface="Arial" panose="020B0604020202020204" pitchFamily="34" charset="0"/>
              </a:rPr>
              <a:t>www.1ppt.com/tubiao/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精美</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下载：</a:t>
            </a:r>
            <a:r>
              <a:rPr lang="en-US" altLang="zh-CN" sz="100" dirty="0">
                <a:solidFill>
                  <a:srgbClr val="FFFFFF"/>
                </a:solidFill>
                <a:latin typeface="Calibri" panose="020F0502020204030204" pitchFamily="34" charset="0"/>
                <a:cs typeface="Arial" panose="020B0604020202020204" pitchFamily="34" charset="0"/>
              </a:rPr>
              <a:t>www.1ppt.com/xiazai/         PPT</a:t>
            </a:r>
            <a:r>
              <a:rPr lang="zh-CN" altLang="en-US" sz="100" dirty="0">
                <a:solidFill>
                  <a:srgbClr val="FFFFFF"/>
                </a:solidFill>
                <a:latin typeface="Calibri" panose="020F0502020204030204" pitchFamily="34" charset="0"/>
                <a:cs typeface="Arial" panose="020B0604020202020204" pitchFamily="34" charset="0"/>
              </a:rPr>
              <a:t>教程： </a:t>
            </a:r>
            <a:r>
              <a:rPr lang="en-US" altLang="zh-CN" sz="100" dirty="0">
                <a:solidFill>
                  <a:srgbClr val="FFFFFF"/>
                </a:solidFill>
                <a:latin typeface="Calibri" panose="020F0502020204030204" pitchFamily="34" charset="0"/>
                <a:cs typeface="Arial" panose="020B0604020202020204" pitchFamily="34" charset="0"/>
              </a:rPr>
              <a:t>www.1ppt.com/powerpoint/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课件：</a:t>
            </a:r>
            <a:r>
              <a:rPr lang="en-US" altLang="zh-CN" sz="100" dirty="0">
                <a:solidFill>
                  <a:srgbClr val="FFFFFF"/>
                </a:solidFill>
                <a:latin typeface="Calibri" panose="020F0502020204030204" pitchFamily="34" charset="0"/>
                <a:cs typeface="Arial" panose="020B0604020202020204" pitchFamily="34" charset="0"/>
              </a:rPr>
              <a:t>www.1ppt.com/kejian/             </a:t>
            </a:r>
            <a:r>
              <a:rPr lang="zh-CN" altLang="en-US" sz="100" dirty="0">
                <a:solidFill>
                  <a:srgbClr val="FFFFFF"/>
                </a:solidFill>
                <a:latin typeface="Calibri" panose="020F0502020204030204" pitchFamily="34" charset="0"/>
                <a:cs typeface="Arial" panose="020B0604020202020204" pitchFamily="34" charset="0"/>
              </a:rPr>
              <a:t>字体下载：</a:t>
            </a:r>
            <a:r>
              <a:rPr lang="en-US" altLang="zh-CN" sz="100" dirty="0">
                <a:solidFill>
                  <a:srgbClr val="FFFFFF"/>
                </a:solidFill>
                <a:latin typeface="Calibri" panose="020F0502020204030204" pitchFamily="34" charset="0"/>
                <a:cs typeface="Arial" panose="020B0604020202020204" pitchFamily="34" charset="0"/>
              </a:rPr>
              <a:t>www.1ppt.com/ziti/</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工作总结</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www.1ppt.com/xiazai/zongjie/ </a:t>
            </a:r>
            <a:r>
              <a:rPr lang="zh-CN" altLang="en-US" sz="100" dirty="0">
                <a:solidFill>
                  <a:srgbClr val="FFFFFF"/>
                </a:solidFill>
                <a:latin typeface="Calibri" panose="020F0502020204030204" pitchFamily="34" charset="0"/>
                <a:cs typeface="Arial" panose="020B0604020202020204" pitchFamily="34" charset="0"/>
              </a:rPr>
              <a:t>工作计划：</a:t>
            </a:r>
            <a:r>
              <a:rPr lang="en-US" altLang="zh-CN" sz="100" dirty="0">
                <a:solidFill>
                  <a:srgbClr val="FFFFFF"/>
                </a:solidFill>
                <a:latin typeface="Calibri" panose="020F0502020204030204" pitchFamily="34" charset="0"/>
                <a:cs typeface="Arial" panose="020B0604020202020204" pitchFamily="34" charset="0"/>
              </a:rPr>
              <a:t>www.1ppt.com/xiazai/jihua/</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商务</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模板：</a:t>
            </a:r>
            <a:r>
              <a:rPr lang="en-US" altLang="zh-CN" sz="100" dirty="0">
                <a:solidFill>
                  <a:srgbClr val="FFFFFF"/>
                </a:solidFill>
                <a:latin typeface="Calibri" panose="020F0502020204030204" pitchFamily="34" charset="0"/>
                <a:cs typeface="Arial" panose="020B0604020202020204" pitchFamily="34" charset="0"/>
              </a:rPr>
              <a:t>www.1ppt.com/moban/shangwu/  </a:t>
            </a:r>
            <a:r>
              <a:rPr lang="zh-CN" altLang="en-US" sz="100" dirty="0">
                <a:solidFill>
                  <a:srgbClr val="FFFFFF"/>
                </a:solidFill>
                <a:latin typeface="Calibri" panose="020F0502020204030204" pitchFamily="34" charset="0"/>
                <a:cs typeface="Arial" panose="020B0604020202020204" pitchFamily="34" charset="0"/>
              </a:rPr>
              <a:t>个人简历</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www.1ppt.com/xiazai/jianli/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zh-CN" altLang="en-US" sz="100" dirty="0">
                <a:solidFill>
                  <a:srgbClr val="FFFFFF"/>
                </a:solidFill>
                <a:latin typeface="Calibri" panose="020F0502020204030204" pitchFamily="34" charset="0"/>
                <a:cs typeface="Arial" panose="020B0604020202020204" pitchFamily="34" charset="0"/>
              </a:rPr>
              <a:t>毕业答辩</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www.1ppt.com/xiazai/dabian/  </a:t>
            </a:r>
            <a:r>
              <a:rPr lang="zh-CN" altLang="en-US" sz="100" dirty="0">
                <a:solidFill>
                  <a:srgbClr val="FFFFFF"/>
                </a:solidFill>
                <a:latin typeface="Calibri" panose="020F0502020204030204" pitchFamily="34" charset="0"/>
                <a:cs typeface="Arial" panose="020B0604020202020204" pitchFamily="34" charset="0"/>
              </a:rPr>
              <a:t>工作汇报</a:t>
            </a:r>
            <a:r>
              <a:rPr lang="en-US" altLang="zh-CN" sz="100" dirty="0">
                <a:solidFill>
                  <a:srgbClr val="FFFFFF"/>
                </a:solidFill>
                <a:latin typeface="Calibri" panose="020F0502020204030204" pitchFamily="34" charset="0"/>
                <a:cs typeface="Arial" panose="020B0604020202020204" pitchFamily="34" charset="0"/>
              </a:rPr>
              <a:t>PPT</a:t>
            </a:r>
            <a:r>
              <a:rPr lang="zh-CN" altLang="en-US" sz="100" dirty="0">
                <a:solidFill>
                  <a:srgbClr val="FFFFFF"/>
                </a:solidFill>
                <a:latin typeface="Calibri" panose="020F0502020204030204" pitchFamily="34" charset="0"/>
                <a:cs typeface="Arial" panose="020B0604020202020204" pitchFamily="34" charset="0"/>
              </a:rPr>
              <a:t>：</a:t>
            </a:r>
            <a:r>
              <a:rPr lang="en-US" altLang="zh-CN" sz="100" dirty="0">
                <a:solidFill>
                  <a:srgbClr val="FFFFFF"/>
                </a:solidFill>
                <a:latin typeface="Calibri" panose="020F0502020204030204" pitchFamily="34" charset="0"/>
                <a:cs typeface="Arial" panose="020B0604020202020204" pitchFamily="34" charset="0"/>
              </a:rPr>
              <a:t>www.1ppt.com/xiazai/huibao/    </a:t>
            </a:r>
            <a:endParaRPr lang="en-US" altLang="zh-CN" sz="100" dirty="0">
              <a:solidFill>
                <a:srgbClr val="FFFFFF"/>
              </a:solidFill>
              <a:latin typeface="Calibri" panose="020F0502020204030204" pitchFamily="34" charset="0"/>
              <a:cs typeface="Arial" panose="020B0604020202020204" pitchFamily="34" charset="0"/>
            </a:endParaRPr>
          </a:p>
          <a:p>
            <a:pPr lvl="0" eaLnBrk="1" hangingPunct="1">
              <a:buNone/>
            </a:pPr>
            <a:r>
              <a:rPr lang="en-US" altLang="zh-CN" sz="100" dirty="0">
                <a:solidFill>
                  <a:srgbClr val="FFFFFF"/>
                </a:solidFill>
                <a:latin typeface="Calibri" panose="020F0502020204030204" pitchFamily="34" charset="0"/>
                <a:cs typeface="Arial" panose="020B0604020202020204" pitchFamily="34" charset="0"/>
              </a:rPr>
              <a:t> </a:t>
            </a:r>
            <a:endParaRPr lang="en-US" altLang="zh-CN" sz="100" dirty="0">
              <a:solidFill>
                <a:srgbClr val="FFFFFF"/>
              </a:solidFill>
              <a:latin typeface="Calibri" panose="020F0502020204030204" pitchFamily="34" charset="0"/>
              <a:ea typeface="Arial" panose="020B0604020202020204" pitchFamily="34" charset="0"/>
            </a:endParaRPr>
          </a:p>
        </p:txBody>
      </p:sp>
      <p:sp>
        <p:nvSpPr>
          <p:cNvPr id="2" name="标题 1"/>
          <p:cNvSpPr>
            <a:spLocks noGrp="1"/>
          </p:cNvSpPr>
          <p:nvPr>
            <p:ph type="title"/>
          </p:nvPr>
        </p:nvSpPr>
        <p:spPr>
          <a:xfrm>
            <a:off x="839788" y="365126"/>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9"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1"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9"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1" name="灯片编号占位符 8"/>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DD7EE">
            <a:alpha val="50195"/>
          </a:srgbClr>
        </a:solidFill>
        <a:effectLst/>
      </p:bgPr>
    </p:bg>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6"/>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rgbClr val="BDD7EE">
            <a:alpha val="50195"/>
          </a:srgbClr>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cs typeface="Arial" panose="020B0604020202020204" pitchFamily="34" charset="0"/>
              </a:rPr>
            </a:fld>
            <a:endParaRPr lang="zh-CN" altLang="en-US" dirty="0">
              <a:ea typeface="Arial" panose="020B0604020202020204" pitchFamily="34" charset="0"/>
              <a:cs typeface="Arial" panose="020B0604020202020204" pitchFamily="34" charset="0"/>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DD7EE">
            <a:alpha val="50195"/>
          </a:srgbClr>
        </a:solidFill>
        <a:effectLst/>
      </p:bgPr>
    </p:bg>
    <p:spTree>
      <p:nvGrpSpPr>
        <p:cNvPr id="1" name=""/>
        <p:cNvGrpSpPr/>
        <p:nvPr/>
      </p:nvGrpSpPr>
      <p:grpSpPr>
        <a:xfrm>
          <a:off x="0" y="0"/>
          <a:ext cx="0" cy="0"/>
          <a:chOff x="0" y="0"/>
          <a:chExt cx="0" cy="0"/>
        </a:xfrm>
      </p:grpSpPr>
      <p:sp>
        <p:nvSpPr>
          <p:cNvPr id="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BDD7EE">
            <a:alpha val="50195"/>
          </a:srgb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8" name="日期占位符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10"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ea typeface="微软雅黑" panose="020B0503020204020204" pitchFamily="34" charset="-122"/>
              </a:defRPr>
            </a:lvl1p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noProof="1"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noProof="1">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Calibri" panose="020F0502020204030204" pitchFamily="34" charset="0"/>
                <a:cs typeface="Arial" panose="020B0604020202020204" pitchFamily="34" charset="0"/>
              </a:rPr>
            </a:fld>
            <a:endParaRPr lang="zh-CN"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3075"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E127B0-1E9D-42D7-8002-D565E5E465A7}"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ea typeface="微软雅黑" panose="020B0503020204020204" pitchFamily="34" charset="-122"/>
              </a:defRPr>
            </a:lvl1pPr>
          </a:lstStyle>
          <a:p>
            <a:pPr lvl="0" eaLnBrk="1" hangingPunct="1"/>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微软雅黑" panose="020B0503020204020204" pitchFamily="34" charset="-122"/>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BDD7EE">
            <a:alpha val="50195"/>
          </a:srgbClr>
        </a:solidFill>
        <a:effectLst/>
      </p:bgPr>
    </p:bg>
    <p:spTree>
      <p:nvGrpSpPr>
        <p:cNvPr id="1" name=""/>
        <p:cNvGrpSpPr/>
        <p:nvPr/>
      </p:nvGrpSpPr>
      <p:grpSpPr>
        <a:xfrm>
          <a:off x="0" y="0"/>
          <a:ext cx="0" cy="0"/>
          <a:chOff x="0" y="0"/>
          <a:chExt cx="0" cy="0"/>
        </a:xfrm>
      </p:grpSpPr>
      <p:sp>
        <p:nvSpPr>
          <p:cNvPr id="6146" name="标题占位符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614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noProof="1" smtClean="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951568F-8CED-43BA-90A6-A0ACCC9D9E5E}" type="datetimeFigureOut">
              <a:rPr kumimoji="0" lang="zh-CN" altLang="en-US" sz="1200" b="0" i="0" u="none" strike="noStrike" kern="1200" cap="none" spc="0" normalizeH="0" baseline="0" noProof="1" smtClean="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noProof="1">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dirty="0">
                <a:latin typeface="Calibri" panose="020F0502020204030204" pitchFamily="34" charset="0"/>
                <a:cs typeface="Arial" panose="020B0604020202020204" pitchFamily="34" charset="0"/>
              </a:rPr>
            </a:fld>
            <a:endParaRPr lang="zh-CN" altLang="en-US" dirty="0">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hf sldNum="0"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9.xml"/><Relationship Id="rId6" Type="http://schemas.openxmlformats.org/officeDocument/2006/relationships/image" Target="../media/image5.wmf"/><Relationship Id="rId5" Type="http://schemas.openxmlformats.org/officeDocument/2006/relationships/tags" Target="../tags/tag3.xml"/><Relationship Id="rId4" Type="http://schemas.openxmlformats.org/officeDocument/2006/relationships/image" Target="../media/image4.png"/><Relationship Id="rId3" Type="http://schemas.openxmlformats.org/officeDocument/2006/relationships/tags" Target="../tags/tag2.xml"/><Relationship Id="rId2" Type="http://schemas.openxmlformats.org/officeDocument/2006/relationships/image" Target="../media/image3.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4" Type="http://schemas.openxmlformats.org/officeDocument/2006/relationships/slideLayout" Target="../slideLayouts/slideLayout40.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0.xml"/><Relationship Id="rId2" Type="http://schemas.openxmlformats.org/officeDocument/2006/relationships/image" Target="../media/image20.jpeg"/><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9.jpeg"/><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hyperlink" Target="../Learning%20about%20language%20liz/Learning%20about%20language.ppt#1. &#24187;&#28783;&#29255; 1"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5" descr="cambridge"/>
          <p:cNvPicPr>
            <a:picLocks noChangeAspect="1"/>
          </p:cNvPicPr>
          <p:nvPr/>
        </p:nvPicPr>
        <p:blipFill>
          <a:blip r:embed="rId1"/>
          <a:stretch>
            <a:fillRect/>
          </a:stretch>
        </p:blipFill>
        <p:spPr>
          <a:xfrm>
            <a:off x="-38100" y="0"/>
            <a:ext cx="12249150" cy="6858000"/>
          </a:xfrm>
          <a:prstGeom prst="rect">
            <a:avLst/>
          </a:prstGeom>
          <a:noFill/>
          <a:ln w="9525">
            <a:noFill/>
          </a:ln>
        </p:spPr>
      </p:pic>
      <p:sp>
        <p:nvSpPr>
          <p:cNvPr id="137219" name="Text Box 8"/>
          <p:cNvSpPr txBox="1"/>
          <p:nvPr/>
        </p:nvSpPr>
        <p:spPr>
          <a:xfrm>
            <a:off x="0" y="635"/>
            <a:ext cx="11344275" cy="1772920"/>
          </a:xfrm>
          <a:prstGeom prst="rect">
            <a:avLst/>
          </a:prstGeom>
          <a:solidFill>
            <a:srgbClr val="F8CBAD"/>
          </a:solidFill>
          <a:ln w="9525">
            <a:noFill/>
          </a:ln>
        </p:spPr>
        <p:txBody>
          <a:bodyPr>
            <a:noAutofit/>
          </a:bodyPr>
          <a:lstStyle/>
          <a:p>
            <a:pPr algn="ctr" eaLnBrk="1" hangingPunct="1">
              <a:lnSpc>
                <a:spcPct val="125000"/>
              </a:lnSpc>
            </a:pPr>
            <a:r>
              <a:rPr lang="en-US" altLang="zh-CN" sz="4000" b="1" i="1" dirty="0">
                <a:ea typeface="微软雅黑" panose="020B0503020204020204" pitchFamily="34" charset="-122"/>
                <a:sym typeface="Century Gothic" panose="020B0502020202020204" pitchFamily="34" charset="0"/>
              </a:rPr>
              <a:t>Unit 2  Bridging Cultures</a:t>
            </a:r>
            <a:r>
              <a:rPr lang="en-US" altLang="zh-CN" sz="4000" b="1" dirty="0">
                <a:solidFill>
                  <a:srgbClr val="CC0066"/>
                </a:solidFill>
                <a:latin typeface="Comic Sans MS" panose="030F0702030302020204" pitchFamily="66" charset="0"/>
              </a:rPr>
              <a:t> </a:t>
            </a:r>
            <a:endParaRPr lang="en-US" altLang="zh-CN" sz="4000" b="1" dirty="0">
              <a:solidFill>
                <a:srgbClr val="CC0066"/>
              </a:solidFill>
              <a:latin typeface="Comic Sans MS" panose="030F0702030302020204" pitchFamily="66" charset="0"/>
            </a:endParaRPr>
          </a:p>
          <a:p>
            <a:pPr algn="ctr" eaLnBrk="1" hangingPunct="1">
              <a:lnSpc>
                <a:spcPct val="125000"/>
              </a:lnSpc>
            </a:pPr>
            <a:r>
              <a:rPr lang="en-US" altLang="zh-CN" sz="4400" b="1" i="1" dirty="0">
                <a:solidFill>
                  <a:srgbClr val="CC0066"/>
                </a:solidFill>
                <a:latin typeface="Calibri" panose="020F0502020204030204" pitchFamily="34" charset="0"/>
                <a:sym typeface="宋体" panose="02010600030101010101" pitchFamily="2" charset="-122"/>
              </a:rPr>
              <a:t>Welcome</a:t>
            </a:r>
            <a:r>
              <a:rPr lang="en-US" altLang="zh-CN" sz="4400" b="1" i="1" dirty="0">
                <a:solidFill>
                  <a:srgbClr val="CC0066"/>
                </a:solidFill>
                <a:latin typeface="Times New Roman" panose="02020603050405020304" pitchFamily="18" charset="0"/>
              </a:rPr>
              <a:t>, </a:t>
            </a:r>
            <a:r>
              <a:rPr lang="en-US" altLang="zh-CN" sz="4400" b="1" i="1" dirty="0">
                <a:solidFill>
                  <a:srgbClr val="0070C0"/>
                </a:solidFill>
                <a:latin typeface="Calibri" panose="020F0502020204030204" pitchFamily="34" charset="0"/>
              </a:rPr>
              <a:t>Xie Lei </a:t>
            </a:r>
            <a:r>
              <a:rPr lang="en-US" altLang="zh-CN" sz="4400" b="1" i="1" dirty="0">
                <a:solidFill>
                  <a:srgbClr val="CC0066"/>
                </a:solidFill>
                <a:latin typeface="Calibri" panose="020F0502020204030204" pitchFamily="34" charset="0"/>
              </a:rPr>
              <a:t>                  </a:t>
            </a:r>
            <a:endParaRPr lang="en-US" altLang="zh-CN" sz="4400" b="1" i="1" dirty="0">
              <a:solidFill>
                <a:srgbClr val="CC0066"/>
              </a:solidFill>
              <a:latin typeface="Calibri" panose="020F0502020204030204" pitchFamily="34" charset="0"/>
            </a:endParaRPr>
          </a:p>
          <a:p>
            <a:pPr algn="ctr" eaLnBrk="1" hangingPunct="1">
              <a:lnSpc>
                <a:spcPct val="125000"/>
              </a:lnSpc>
            </a:pPr>
            <a:r>
              <a:rPr lang="en-US" altLang="zh-CN" sz="4400" b="1" i="1" dirty="0">
                <a:solidFill>
                  <a:srgbClr val="008000"/>
                </a:solidFill>
                <a:latin typeface="Calibri" panose="020F0502020204030204" pitchFamily="34" charset="0"/>
              </a:rPr>
              <a:t>Business</a:t>
            </a:r>
            <a:r>
              <a:rPr lang="zh-CN" altLang="zh-CN" sz="4400" b="1" i="1" dirty="0">
                <a:solidFill>
                  <a:srgbClr val="008000"/>
                </a:solidFill>
                <a:latin typeface="Calibri" panose="020F0502020204030204" pitchFamily="34" charset="0"/>
              </a:rPr>
              <a:t> </a:t>
            </a:r>
            <a:r>
              <a:rPr lang="en-US" altLang="zh-CN" sz="4400" b="1" i="1" dirty="0">
                <a:solidFill>
                  <a:srgbClr val="008000"/>
                </a:solidFill>
                <a:latin typeface="Calibri" panose="020F0502020204030204" pitchFamily="34" charset="0"/>
              </a:rPr>
              <a:t>Student Building Bridges</a:t>
            </a:r>
            <a:endParaRPr lang="en-US" altLang="zh-CN" sz="4400" b="1" i="1" dirty="0">
              <a:solidFill>
                <a:srgbClr val="008000"/>
              </a:solidFill>
              <a:latin typeface="Calibri" panose="020F0502020204030204" pitchFamily="34" charset="0"/>
            </a:endParaRPr>
          </a:p>
        </p:txBody>
      </p:sp>
      <p:pic>
        <p:nvPicPr>
          <p:cNvPr id="1026" name="Picture 2"/>
          <p:cNvPicPr>
            <a:picLocks noChangeAspect="1" noChangeArrowheads="1"/>
          </p:cNvPicPr>
          <p:nvPr/>
        </p:nvPicPr>
        <p:blipFill>
          <a:blip r:embed="rId2"/>
          <a:stretch>
            <a:fillRect/>
          </a:stretch>
        </p:blipFill>
        <p:spPr bwMode="auto">
          <a:xfrm>
            <a:off x="9784715" y="0"/>
            <a:ext cx="2426970" cy="2678421"/>
          </a:xfrm>
          <a:prstGeom prst="ellipse">
            <a:avLst/>
          </a:prstGeom>
          <a:solidFill>
            <a:schemeClr val="accent2">
              <a:lumMod val="40000"/>
              <a:lumOff val="60000"/>
              <a:alpha val="89000"/>
            </a:schemeClr>
          </a:solidFill>
          <a:ln>
            <a:noFill/>
          </a:ln>
          <a:effectLst>
            <a:softEdge rad="112500"/>
          </a:effectLst>
        </p:spPr>
      </p:pic>
      <p:sp>
        <p:nvSpPr>
          <p:cNvPr id="2" name="文本框 1"/>
          <p:cNvSpPr txBox="1"/>
          <p:nvPr/>
        </p:nvSpPr>
        <p:spPr>
          <a:xfrm>
            <a:off x="1262380" y="5290820"/>
            <a:ext cx="9874885" cy="1132840"/>
          </a:xfrm>
          <a:prstGeom prst="rect">
            <a:avLst/>
          </a:prstGeom>
          <a:noFill/>
        </p:spPr>
        <p:txBody>
          <a:bodyPr wrap="square" rtlCol="0">
            <a:noAutofit/>
          </a:bodyPr>
          <a:lstStyle/>
          <a:p>
            <a:r>
              <a:rPr lang="zh-CN" altLang="en-US" sz="3600" b="1">
                <a:solidFill>
                  <a:srgbClr val="FF0000"/>
                </a:solidFill>
              </a:rPr>
              <a:t>人教版选择性必修二</a:t>
            </a:r>
            <a:r>
              <a:rPr lang="en-US" altLang="zh-CN" sz="3600" b="1">
                <a:solidFill>
                  <a:srgbClr val="FF0000"/>
                </a:solidFill>
              </a:rPr>
              <a:t>U2  reading and thinking</a:t>
            </a:r>
            <a:endParaRPr lang="en-US" altLang="zh-CN" sz="3600" b="1">
              <a:solidFill>
                <a:srgbClr val="FF0000"/>
              </a:solidFill>
            </a:endParaRPr>
          </a:p>
          <a:p>
            <a:r>
              <a:rPr lang="en-US" altLang="zh-CN" sz="3600" b="1">
                <a:solidFill>
                  <a:srgbClr val="FF0000"/>
                </a:solidFill>
              </a:rPr>
              <a:t>               </a:t>
            </a:r>
            <a:r>
              <a:rPr lang="zh-CN" altLang="en-US" sz="3600" b="1">
                <a:solidFill>
                  <a:srgbClr val="FF0000"/>
                </a:solidFill>
              </a:rPr>
              <a:t>泰顺县育才高级中学</a:t>
            </a:r>
            <a:r>
              <a:rPr lang="en-US" altLang="zh-CN" sz="3600" b="1">
                <a:solidFill>
                  <a:srgbClr val="FF0000"/>
                </a:solidFill>
              </a:rPr>
              <a:t>    </a:t>
            </a:r>
            <a:r>
              <a:rPr lang="zh-CN" altLang="en-US" sz="3600" b="1">
                <a:solidFill>
                  <a:srgbClr val="FF0000"/>
                </a:solidFill>
              </a:rPr>
              <a:t>曾而飞</a:t>
            </a:r>
            <a:endParaRPr lang="zh-CN" altLang="en-US" sz="3600" b="1">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5" descr="cambridge"/>
          <p:cNvPicPr>
            <a:picLocks noChangeAspect="1"/>
          </p:cNvPicPr>
          <p:nvPr/>
        </p:nvPicPr>
        <p:blipFill>
          <a:blip r:embed="rId1"/>
          <a:stretch>
            <a:fillRect/>
          </a:stretch>
        </p:blipFill>
        <p:spPr>
          <a:xfrm>
            <a:off x="-38100" y="0"/>
            <a:ext cx="12249150" cy="6858000"/>
          </a:xfrm>
          <a:prstGeom prst="rect">
            <a:avLst/>
          </a:prstGeom>
          <a:noFill/>
          <a:ln w="9525">
            <a:noFill/>
          </a:ln>
        </p:spPr>
      </p:pic>
      <p:sp>
        <p:nvSpPr>
          <p:cNvPr id="137219" name="Text Box 8"/>
          <p:cNvSpPr txBox="1"/>
          <p:nvPr/>
        </p:nvSpPr>
        <p:spPr>
          <a:xfrm>
            <a:off x="0" y="363538"/>
            <a:ext cx="11344275" cy="1784350"/>
          </a:xfrm>
          <a:prstGeom prst="rect">
            <a:avLst/>
          </a:prstGeom>
          <a:solidFill>
            <a:srgbClr val="F8CBAD"/>
          </a:solidFill>
          <a:ln w="9525">
            <a:noFill/>
          </a:ln>
        </p:spPr>
        <p:txBody>
          <a:bodyPr>
            <a:spAutoFit/>
          </a:bodyPr>
          <a:lstStyle/>
          <a:p>
            <a:pPr algn="ctr" eaLnBrk="1" hangingPunct="1">
              <a:lnSpc>
                <a:spcPct val="125000"/>
              </a:lnSpc>
            </a:pPr>
            <a:r>
              <a:rPr lang="en-US" altLang="zh-CN" sz="4000" b="1" dirty="0">
                <a:solidFill>
                  <a:srgbClr val="CC0066"/>
                </a:solidFill>
                <a:latin typeface="Comic Sans MS" panose="030F0702030302020204" pitchFamily="66" charset="0"/>
              </a:rPr>
              <a:t> </a:t>
            </a:r>
            <a:r>
              <a:rPr lang="en-US" altLang="zh-CN" sz="4400" b="1" i="1" dirty="0">
                <a:solidFill>
                  <a:srgbClr val="CC0066"/>
                </a:solidFill>
                <a:latin typeface="Calibri" panose="020F0502020204030204" pitchFamily="34" charset="0"/>
                <a:sym typeface="宋体" panose="02010600030101010101" pitchFamily="2" charset="-122"/>
              </a:rPr>
              <a:t>Welcome</a:t>
            </a:r>
            <a:r>
              <a:rPr lang="en-US" altLang="zh-CN" sz="4400" b="1" i="1" dirty="0">
                <a:solidFill>
                  <a:srgbClr val="CC0066"/>
                </a:solidFill>
                <a:latin typeface="Times New Roman" panose="02020603050405020304" pitchFamily="18" charset="0"/>
              </a:rPr>
              <a:t>, </a:t>
            </a:r>
            <a:r>
              <a:rPr lang="en-US" altLang="zh-CN" sz="4400" b="1" i="1" dirty="0">
                <a:solidFill>
                  <a:srgbClr val="0070C0"/>
                </a:solidFill>
                <a:latin typeface="Calibri" panose="020F0502020204030204" pitchFamily="34" charset="0"/>
              </a:rPr>
              <a:t>Xie Lei </a:t>
            </a:r>
            <a:r>
              <a:rPr lang="en-US" altLang="zh-CN" sz="4400" b="1" i="1" dirty="0">
                <a:solidFill>
                  <a:srgbClr val="CC0066"/>
                </a:solidFill>
                <a:latin typeface="Calibri" panose="020F0502020204030204" pitchFamily="34" charset="0"/>
              </a:rPr>
              <a:t>                  </a:t>
            </a:r>
            <a:endParaRPr lang="en-US" altLang="zh-CN" sz="4400" b="1" i="1" dirty="0">
              <a:solidFill>
                <a:srgbClr val="CC0066"/>
              </a:solidFill>
              <a:latin typeface="Calibri" panose="020F0502020204030204" pitchFamily="34" charset="0"/>
            </a:endParaRPr>
          </a:p>
          <a:p>
            <a:pPr algn="ctr" eaLnBrk="1" hangingPunct="1">
              <a:lnSpc>
                <a:spcPct val="125000"/>
              </a:lnSpc>
            </a:pPr>
            <a:r>
              <a:rPr lang="en-US" altLang="zh-CN" sz="4400" b="1" i="1" dirty="0">
                <a:solidFill>
                  <a:srgbClr val="008000"/>
                </a:solidFill>
                <a:latin typeface="Calibri" panose="020F0502020204030204" pitchFamily="34" charset="0"/>
              </a:rPr>
              <a:t>Business</a:t>
            </a:r>
            <a:r>
              <a:rPr lang="zh-CN" altLang="zh-CN" sz="4400" b="1" i="1" dirty="0">
                <a:solidFill>
                  <a:srgbClr val="008000"/>
                </a:solidFill>
                <a:latin typeface="Calibri" panose="020F0502020204030204" pitchFamily="34" charset="0"/>
              </a:rPr>
              <a:t> </a:t>
            </a:r>
            <a:r>
              <a:rPr lang="en-US" altLang="zh-CN" sz="4400" b="1" i="1" dirty="0">
                <a:solidFill>
                  <a:srgbClr val="008000"/>
                </a:solidFill>
                <a:latin typeface="Calibri" panose="020F0502020204030204" pitchFamily="34" charset="0"/>
              </a:rPr>
              <a:t>Student Building Bridges</a:t>
            </a:r>
            <a:endParaRPr lang="en-US" altLang="zh-CN" sz="4400" b="1" i="1" dirty="0">
              <a:solidFill>
                <a:srgbClr val="008000"/>
              </a:solidFill>
              <a:latin typeface="Calibri" panose="020F0502020204030204" pitchFamily="34" charset="0"/>
            </a:endParaRPr>
          </a:p>
        </p:txBody>
      </p:sp>
      <p:pic>
        <p:nvPicPr>
          <p:cNvPr id="1026" name="Picture 2"/>
          <p:cNvPicPr>
            <a:picLocks noChangeAspect="1" noChangeArrowheads="1"/>
          </p:cNvPicPr>
          <p:nvPr/>
        </p:nvPicPr>
        <p:blipFill>
          <a:blip r:embed="rId2"/>
          <a:stretch>
            <a:fillRect/>
          </a:stretch>
        </p:blipFill>
        <p:spPr bwMode="auto">
          <a:xfrm>
            <a:off x="9784715" y="0"/>
            <a:ext cx="2426970" cy="2678421"/>
          </a:xfrm>
          <a:prstGeom prst="ellipse">
            <a:avLst/>
          </a:prstGeom>
          <a:solidFill>
            <a:schemeClr val="accent2">
              <a:lumMod val="40000"/>
              <a:lumOff val="60000"/>
              <a:alpha val="89000"/>
            </a:schemeClr>
          </a:solidFill>
          <a:ln>
            <a:noFill/>
          </a:ln>
          <a:effectLst>
            <a:softEdge rad="112500"/>
          </a:effec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组合 2"/>
          <p:cNvGrpSpPr/>
          <p:nvPr/>
        </p:nvGrpSpPr>
        <p:grpSpPr>
          <a:xfrm>
            <a:off x="103188" y="12700"/>
            <a:ext cx="8764587" cy="1222375"/>
            <a:chOff x="160" y="-91"/>
            <a:chExt cx="13804" cy="1926"/>
          </a:xfrm>
        </p:grpSpPr>
        <p:pic>
          <p:nvPicPr>
            <p:cNvPr id="138251" name="图片 104"/>
            <p:cNvPicPr/>
            <p:nvPr/>
          </p:nvPicPr>
          <p:blipFill>
            <a:blip r:embed="rId1">
              <a:clrChange>
                <a:clrFrom>
                  <a:srgbClr val="EDEDED"/>
                </a:clrFrom>
                <a:clrTo>
                  <a:srgbClr val="EDEDED">
                    <a:alpha val="0"/>
                  </a:srgbClr>
                </a:clrTo>
              </a:clrChange>
            </a:blip>
            <a:srcRect l="4713" t="58917" r="60770" b="22221"/>
            <a:stretch>
              <a:fillRect/>
            </a:stretch>
          </p:blipFill>
          <p:spPr>
            <a:xfrm>
              <a:off x="11562" y="-91"/>
              <a:ext cx="2402" cy="1617"/>
            </a:xfrm>
            <a:prstGeom prst="rect">
              <a:avLst/>
            </a:prstGeom>
            <a:noFill/>
            <a:ln w="9525">
              <a:noFill/>
            </a:ln>
          </p:spPr>
        </p:pic>
        <p:pic>
          <p:nvPicPr>
            <p:cNvPr id="138252" name="图片 102"/>
            <p:cNvPicPr/>
            <p:nvPr/>
          </p:nvPicPr>
          <p:blipFill>
            <a:blip r:embed="rId2">
              <a:clrChange>
                <a:clrFrom>
                  <a:srgbClr val="FFFFFF"/>
                </a:clrFrom>
                <a:clrTo>
                  <a:srgbClr val="FFFFFF">
                    <a:alpha val="0"/>
                  </a:srgbClr>
                </a:clrTo>
              </a:clrChange>
            </a:blip>
            <a:srcRect t="14334" b="31790"/>
            <a:stretch>
              <a:fillRect/>
            </a:stretch>
          </p:blipFill>
          <p:spPr>
            <a:xfrm>
              <a:off x="160" y="209"/>
              <a:ext cx="11714" cy="1626"/>
            </a:xfrm>
            <a:prstGeom prst="rect">
              <a:avLst/>
            </a:prstGeom>
            <a:noFill/>
            <a:ln w="9525">
              <a:noFill/>
            </a:ln>
          </p:spPr>
        </p:pic>
      </p:grpSp>
      <p:sp>
        <p:nvSpPr>
          <p:cNvPr id="138243" name="文本框 3"/>
          <p:cNvSpPr txBox="1"/>
          <p:nvPr/>
        </p:nvSpPr>
        <p:spPr>
          <a:xfrm>
            <a:off x="759460" y="-34925"/>
            <a:ext cx="10600690" cy="2063115"/>
          </a:xfrm>
          <a:prstGeom prst="rect">
            <a:avLst/>
          </a:prstGeom>
          <a:noFill/>
          <a:ln w="9525">
            <a:noFill/>
          </a:ln>
        </p:spPr>
        <p:txBody>
          <a:bodyPr wrap="square">
            <a:noAutofit/>
          </a:bodyPr>
          <a:lstStyle/>
          <a:p>
            <a:pPr eaLnBrk="1" hangingPunct="1">
              <a:lnSpc>
                <a:spcPct val="150000"/>
              </a:lnSpc>
            </a:pPr>
            <a:r>
              <a:rPr lang="en-US" altLang="zh-CN" sz="3600" b="1" i="1" dirty="0">
                <a:solidFill>
                  <a:schemeClr val="tx1"/>
                </a:solidFill>
                <a:latin typeface="Times New Roman" panose="02020603050405020304" pitchFamily="18" charset="0"/>
                <a:cs typeface="Times New Roman" panose="02020603050405020304" pitchFamily="18" charset="0"/>
                <a:sym typeface="宋体" panose="02010600030101010101" pitchFamily="2" charset="-122"/>
              </a:rPr>
              <a:t>Activity 1:</a:t>
            </a:r>
            <a:r>
              <a:rPr lang="en-US" altLang="zh-CN" sz="3600" b="1" i="1"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 Listening: </a:t>
            </a:r>
            <a:r>
              <a:rPr lang="en-US" altLang="zh-CN" sz="3600" b="1" i="1" dirty="0">
                <a:cs typeface="Arial" panose="020B0604020202020204" pitchFamily="34" charset="0"/>
                <a:sym typeface="+mn-ea"/>
              </a:rPr>
              <a:t>Draw the words or expressions that describe time in the text</a:t>
            </a:r>
            <a:endParaRPr lang="en-US" altLang="zh-CN" sz="3600" b="1" i="1"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endParaRPr>
          </a:p>
          <a:p>
            <a:pPr eaLnBrk="1" hangingPunct="1">
              <a:lnSpc>
                <a:spcPct val="150000"/>
              </a:lnSpc>
            </a:pPr>
            <a:r>
              <a:rPr lang="en-US" altLang="zh-CN" sz="3600" b="1" i="1" dirty="0">
                <a:solidFill>
                  <a:srgbClr val="FF0000"/>
                </a:solidFill>
                <a:cs typeface="Arial" panose="020B0604020202020204" pitchFamily="34" charset="0"/>
                <a:sym typeface="宋体" panose="02010600030101010101" pitchFamily="2" charset="-122"/>
              </a:rPr>
              <a:t>Title,subtitle, picture, and the last para</a:t>
            </a:r>
            <a:endParaRPr lang="en-US" altLang="zh-CN" sz="3600" b="1" i="1" dirty="0">
              <a:solidFill>
                <a:srgbClr val="FF0000"/>
              </a:solidFill>
              <a:latin typeface="Calibri" panose="020F0502020204030204" pitchFamily="34" charset="0"/>
              <a:ea typeface="Arial" panose="020B0604020202020204" pitchFamily="34" charset="0"/>
              <a:cs typeface="Arial" panose="020B0604020202020204" pitchFamily="34" charset="0"/>
              <a:sym typeface="宋体" panose="02010600030101010101" pitchFamily="2" charset="-122"/>
            </a:endParaRPr>
          </a:p>
          <a:p>
            <a:pPr eaLnBrk="1" hangingPunct="1">
              <a:lnSpc>
                <a:spcPct val="150000"/>
              </a:lnSpc>
            </a:pPr>
            <a:r>
              <a:rPr lang="en-US" altLang="zh-CN" sz="3600" b="1" i="1" dirty="0">
                <a:solidFill>
                  <a:srgbClr val="FF0000"/>
                </a:solidFill>
                <a:latin typeface="Times New Roman" panose="02020603050405020304" pitchFamily="18" charset="0"/>
                <a:cs typeface="Times New Roman" panose="02020603050405020304" pitchFamily="18" charset="0"/>
                <a:sym typeface="宋体" panose="02010600030101010101" pitchFamily="2" charset="-122"/>
              </a:rPr>
              <a:t> </a:t>
            </a:r>
            <a:endParaRPr lang="en-US" altLang="zh-CN"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宋体" panose="02010600030101010101" pitchFamily="2" charset="-122"/>
            </a:endParaRPr>
          </a:p>
        </p:txBody>
      </p:sp>
      <p:sp>
        <p:nvSpPr>
          <p:cNvPr id="138244" name="文本框 4"/>
          <p:cNvSpPr txBox="1"/>
          <p:nvPr/>
        </p:nvSpPr>
        <p:spPr>
          <a:xfrm>
            <a:off x="415925" y="1038225"/>
            <a:ext cx="11133455" cy="4740910"/>
          </a:xfrm>
          <a:prstGeom prst="rect">
            <a:avLst/>
          </a:prstGeom>
          <a:noFill/>
          <a:ln w="9525">
            <a:noFill/>
          </a:ln>
        </p:spPr>
        <p:txBody>
          <a:bodyPr wrap="square">
            <a:noAutofit/>
          </a:bodyPr>
          <a:lstStyle/>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where do you think the text is from?</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A. a science magazine </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B. a school newspaper</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C. a travel journal</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D. an advertisement brochure</a:t>
            </a:r>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ea typeface="Arial" panose="020B0604020202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组合 2"/>
          <p:cNvGrpSpPr/>
          <p:nvPr/>
        </p:nvGrpSpPr>
        <p:grpSpPr>
          <a:xfrm>
            <a:off x="103188" y="12700"/>
            <a:ext cx="8764587" cy="1222375"/>
            <a:chOff x="160" y="-91"/>
            <a:chExt cx="13804" cy="1926"/>
          </a:xfrm>
        </p:grpSpPr>
        <p:pic>
          <p:nvPicPr>
            <p:cNvPr id="138251" name="图片 104"/>
            <p:cNvPicPr/>
            <p:nvPr/>
          </p:nvPicPr>
          <p:blipFill>
            <a:blip r:embed="rId1">
              <a:clrChange>
                <a:clrFrom>
                  <a:srgbClr val="EDEDED"/>
                </a:clrFrom>
                <a:clrTo>
                  <a:srgbClr val="EDEDED">
                    <a:alpha val="0"/>
                  </a:srgbClr>
                </a:clrTo>
              </a:clrChange>
            </a:blip>
            <a:srcRect l="4713" t="58917" r="60770" b="22221"/>
            <a:stretch>
              <a:fillRect/>
            </a:stretch>
          </p:blipFill>
          <p:spPr>
            <a:xfrm>
              <a:off x="11562" y="-91"/>
              <a:ext cx="2402" cy="1617"/>
            </a:xfrm>
            <a:prstGeom prst="rect">
              <a:avLst/>
            </a:prstGeom>
            <a:noFill/>
            <a:ln w="9525">
              <a:noFill/>
            </a:ln>
          </p:spPr>
        </p:pic>
        <p:pic>
          <p:nvPicPr>
            <p:cNvPr id="138252" name="图片 102"/>
            <p:cNvPicPr/>
            <p:nvPr/>
          </p:nvPicPr>
          <p:blipFill>
            <a:blip r:embed="rId2">
              <a:clrChange>
                <a:clrFrom>
                  <a:srgbClr val="FFFFFF"/>
                </a:clrFrom>
                <a:clrTo>
                  <a:srgbClr val="FFFFFF">
                    <a:alpha val="0"/>
                  </a:srgbClr>
                </a:clrTo>
              </a:clrChange>
            </a:blip>
            <a:srcRect t="14334" b="31790"/>
            <a:stretch>
              <a:fillRect/>
            </a:stretch>
          </p:blipFill>
          <p:spPr>
            <a:xfrm>
              <a:off x="160" y="209"/>
              <a:ext cx="11714" cy="1626"/>
            </a:xfrm>
            <a:prstGeom prst="rect">
              <a:avLst/>
            </a:prstGeom>
            <a:noFill/>
            <a:ln w="9525">
              <a:noFill/>
            </a:ln>
          </p:spPr>
        </p:pic>
      </p:grpSp>
      <p:sp>
        <p:nvSpPr>
          <p:cNvPr id="138244" name="文本框 4"/>
          <p:cNvSpPr txBox="1"/>
          <p:nvPr/>
        </p:nvSpPr>
        <p:spPr>
          <a:xfrm>
            <a:off x="415925" y="1038225"/>
            <a:ext cx="11133455" cy="4740910"/>
          </a:xfrm>
          <a:prstGeom prst="rect">
            <a:avLst/>
          </a:prstGeom>
          <a:noFill/>
          <a:ln w="9525">
            <a:noFill/>
          </a:ln>
        </p:spPr>
        <p:txBody>
          <a:bodyPr wrap="square">
            <a:noAutofit/>
          </a:bodyPr>
          <a:lstStyle/>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where do you think the text is from?</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A. a science magazine </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B. a school newspaper</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C. a travel journal</a:t>
            </a:r>
            <a:endParaRPr lang="en-US" altLang="zh-CN" sz="3200" b="1" i="1" dirty="0">
              <a:latin typeface="Calibri" panose="020F0502020204030204" pitchFamily="34" charset="0"/>
              <a:cs typeface="Arial" panose="020B0604020202020204" pitchFamily="34" charset="0"/>
            </a:endParaRPr>
          </a:p>
          <a:p>
            <a:pPr eaLnBrk="1" hangingPunct="1"/>
            <a:r>
              <a:rPr lang="en-US" altLang="zh-CN" sz="3200" b="1" i="1" dirty="0">
                <a:latin typeface="Calibri" panose="020F0502020204030204" pitchFamily="34" charset="0"/>
                <a:cs typeface="Arial" panose="020B0604020202020204" pitchFamily="34" charset="0"/>
              </a:rPr>
              <a:t>D. an advertisement brochure</a:t>
            </a:r>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ea typeface="Arial" panose="020B0604020202020204" pitchFamily="34" charset="0"/>
            </a:endParaRPr>
          </a:p>
        </p:txBody>
      </p:sp>
      <p:pic>
        <p:nvPicPr>
          <p:cNvPr id="29707" name="图片 106"/>
          <p:cNvPicPr/>
          <p:nvPr/>
        </p:nvPicPr>
        <p:blipFill>
          <a:blip r:embed="rId3">
            <a:clrChange>
              <a:clrFrom>
                <a:srgbClr val="FFFFFF"/>
              </a:clrFrom>
              <a:clrTo>
                <a:srgbClr val="FFFFFF">
                  <a:alpha val="0"/>
                </a:srgbClr>
              </a:clrTo>
            </a:clrChange>
          </a:blip>
          <a:srcRect l="19194" r="18930" b="30507"/>
          <a:stretch>
            <a:fillRect/>
          </a:stretch>
        </p:blipFill>
        <p:spPr>
          <a:xfrm>
            <a:off x="103505" y="4690110"/>
            <a:ext cx="1148715" cy="969645"/>
          </a:xfrm>
          <a:prstGeom prst="rect">
            <a:avLst/>
          </a:prstGeom>
          <a:noFill/>
          <a:ln w="9525">
            <a:noFill/>
          </a:ln>
        </p:spPr>
      </p:pic>
      <p:pic>
        <p:nvPicPr>
          <p:cNvPr id="2" name="d47c08ab45c10bae7c5f9a2df63933a7">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252220" y="12700"/>
            <a:ext cx="9144000" cy="4114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blinds(horizontal)">
                                      <p:cBhvr>
                                        <p:cTn id="7"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97520" y="1572168"/>
            <a:ext cx="298480" cy="891078"/>
          </a:xfrm>
          <a:prstGeom prst="rect">
            <a:avLst/>
          </a:prstGeom>
          <a:noFill/>
        </p:spPr>
        <p:txBody>
          <a:bodyPr wrap="none" lIns="91440" tIns="45720" rIns="91440" bIns="45720">
            <a:spAutoFit/>
          </a:bodyPr>
          <a:lstStyle/>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en-US" altLang="zh-CN" sz="3200" b="0" cap="none" spc="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dirty="0">
                <a:ln w="0"/>
                <a:solidFill>
                  <a:schemeClr val="accent1"/>
                </a:solidFill>
                <a:effectLst>
                  <a:outerShdw blurRad="38100" dist="25400" dir="5400000" algn="ctr" rotWithShape="0">
                    <a:srgbClr val="6E747A">
                      <a:alpha val="43000"/>
                    </a:srgbClr>
                  </a:outerShdw>
                </a:effectLst>
              </a:rPr>
              <a:t>.</a:t>
            </a:r>
            <a:endParaRPr lang="en-US" altLang="zh-CN" sz="320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矩形 5"/>
          <p:cNvSpPr/>
          <p:nvPr/>
        </p:nvSpPr>
        <p:spPr>
          <a:xfrm>
            <a:off x="5797520" y="3265935"/>
            <a:ext cx="298480" cy="891078"/>
          </a:xfrm>
          <a:prstGeom prst="rect">
            <a:avLst/>
          </a:prstGeom>
          <a:noFill/>
        </p:spPr>
        <p:txBody>
          <a:bodyPr wrap="none" lIns="91440" tIns="45720" rIns="91440" bIns="45720">
            <a:spAutoFit/>
          </a:bodyPr>
          <a:lstStyle/>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en-US" altLang="zh-CN" sz="3200" b="0" cap="none" spc="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dirty="0">
                <a:ln w="0"/>
                <a:solidFill>
                  <a:schemeClr val="accent1"/>
                </a:solidFill>
                <a:effectLst>
                  <a:outerShdw blurRad="38100" dist="25400" dir="5400000" algn="ctr" rotWithShape="0">
                    <a:srgbClr val="6E747A">
                      <a:alpha val="43000"/>
                    </a:srgbClr>
                  </a:outerShdw>
                </a:effectLst>
              </a:rPr>
              <a:t>.</a:t>
            </a:r>
            <a:endParaRPr lang="en-US" altLang="zh-CN" sz="3200" dirty="0">
              <a:ln w="0"/>
              <a:solidFill>
                <a:schemeClr val="accent1"/>
              </a:solidFill>
              <a:effectLst>
                <a:outerShdw blurRad="38100" dist="25400" dir="5400000" algn="ctr" rotWithShape="0">
                  <a:srgbClr val="6E747A">
                    <a:alpha val="43000"/>
                  </a:srgbClr>
                </a:outerShdw>
              </a:effectLst>
            </a:endParaRPr>
          </a:p>
          <a:p>
            <a:pPr algn="ctr">
              <a:lnSpc>
                <a:spcPts val="2000"/>
              </a:lnSpc>
            </a:pPr>
            <a:r>
              <a:rPr lang="en-US" altLang="zh-CN" sz="3200" b="0" cap="none" spc="0" dirty="0">
                <a:ln w="0"/>
                <a:solidFill>
                  <a:schemeClr val="accent1"/>
                </a:solidFill>
                <a:effectLst>
                  <a:outerShdw blurRad="38100" dist="25400" dir="5400000" algn="ctr" rotWithShape="0">
                    <a:srgbClr val="6E747A">
                      <a:alpha val="43000"/>
                    </a:srgbClr>
                  </a:outerShdw>
                </a:effectLst>
              </a:rPr>
              <a:t>.</a:t>
            </a:r>
            <a:endParaRPr lang="zh-CN" alt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7" name="椭圆 6"/>
          <p:cNvSpPr/>
          <p:nvPr/>
        </p:nvSpPr>
        <p:spPr>
          <a:xfrm>
            <a:off x="537210" y="635"/>
            <a:ext cx="2044065" cy="633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椭圆 7"/>
          <p:cNvSpPr/>
          <p:nvPr/>
        </p:nvSpPr>
        <p:spPr>
          <a:xfrm>
            <a:off x="5942330" y="2463165"/>
            <a:ext cx="2793365" cy="626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9" name="椭圆 8"/>
          <p:cNvSpPr/>
          <p:nvPr/>
        </p:nvSpPr>
        <p:spPr>
          <a:xfrm>
            <a:off x="905510" y="3926840"/>
            <a:ext cx="5036820" cy="7035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0" name="椭圆 9"/>
          <p:cNvSpPr/>
          <p:nvPr/>
        </p:nvSpPr>
        <p:spPr>
          <a:xfrm>
            <a:off x="5497830" y="5070475"/>
            <a:ext cx="973455" cy="4483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1" name="箭头: 虚尾 10"/>
          <p:cNvSpPr/>
          <p:nvPr/>
        </p:nvSpPr>
        <p:spPr>
          <a:xfrm rot="4111392">
            <a:off x="1574165" y="1817370"/>
            <a:ext cx="1073150" cy="645160"/>
          </a:xfrm>
          <a:prstGeom prst="stripedRightArrow">
            <a:avLst>
              <a:gd name="adj1" fmla="val 50000"/>
              <a:gd name="adj2" fmla="val 48841"/>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虚尾 11"/>
          <p:cNvSpPr/>
          <p:nvPr/>
        </p:nvSpPr>
        <p:spPr>
          <a:xfrm rot="6121024">
            <a:off x="1602740" y="3139440"/>
            <a:ext cx="842645" cy="589915"/>
          </a:xfrm>
          <a:prstGeom prst="stripedRightArrow">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虚尾 12"/>
          <p:cNvSpPr/>
          <p:nvPr/>
        </p:nvSpPr>
        <p:spPr>
          <a:xfrm rot="2192936">
            <a:off x="2686050" y="4573905"/>
            <a:ext cx="771525" cy="606425"/>
          </a:xfrm>
          <a:prstGeom prst="stripedRightArrow">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567430" y="5677535"/>
            <a:ext cx="5265420" cy="753745"/>
          </a:xfrm>
          <a:prstGeom prst="ellipse">
            <a:avLst/>
          </a:prstGeom>
          <a:solidFill>
            <a:schemeClr val="accent1">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Arial Rounded MT Bold" panose="020F0704030504030204" pitchFamily="34" charset="0"/>
              </a:rPr>
              <a:t> </a:t>
            </a:r>
            <a:r>
              <a:rPr lang="en-US" altLang="zh-CN" sz="2400" b="1" dirty="0">
                <a:solidFill>
                  <a:srgbClr val="FF0000"/>
                </a:solidFill>
                <a:latin typeface="Times New Roman" panose="02020603050405020304" pitchFamily="18" charset="0"/>
                <a:cs typeface="Times New Roman" panose="02020603050405020304" pitchFamily="18" charset="0"/>
              </a:rPr>
              <a:t>written in order of time</a:t>
            </a:r>
            <a:endParaRPr lang="en-US" altLang="zh-CN" sz="2400" b="1" dirty="0">
              <a:solidFill>
                <a:srgbClr val="FF0000"/>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951230" y="1150620"/>
            <a:ext cx="10727690" cy="899795"/>
          </a:xfrm>
          <a:prstGeom prst="rect">
            <a:avLst/>
          </a:prstGeom>
          <a:noFill/>
        </p:spPr>
        <p:txBody>
          <a:bodyPr wrap="square" rtlCol="0">
            <a:noAutofit/>
          </a:bodyPr>
          <a:lstStyle/>
          <a:p>
            <a:r>
              <a:rPr lang="en-US" altLang="zh-CN" sz="2400" b="1">
                <a:solidFill>
                  <a:srgbClr val="FF0000"/>
                </a:solidFill>
                <a:latin typeface="Times New Roman" panose="02020603050405020304" pitchFamily="18" charset="0"/>
                <a:cs typeface="Times New Roman" panose="02020603050405020304" pitchFamily="18" charset="0"/>
              </a:rPr>
              <a:t>At first</a:t>
            </a:r>
            <a:r>
              <a:rPr lang="en-US" altLang="zh-CN" sz="2400">
                <a:latin typeface="Times New Roman" panose="02020603050405020304" pitchFamily="18" charset="0"/>
                <a:cs typeface="Times New Roman" panose="02020603050405020304" pitchFamily="18" charset="0"/>
              </a:rPr>
              <a:t>, Xie Lei had to adapt to life in a different country....... </a:t>
            </a:r>
            <a:endParaRPr lang="en-US" altLang="zh-CN" sz="2400">
              <a:latin typeface="Times New Roman" panose="02020603050405020304" pitchFamily="18" charset="0"/>
              <a:cs typeface="Times New Roman" panose="02020603050405020304" pitchFamily="18" charset="0"/>
            </a:endParaRPr>
          </a:p>
        </p:txBody>
      </p:sp>
      <p:sp>
        <p:nvSpPr>
          <p:cNvPr id="16" name="文本框 15"/>
          <p:cNvSpPr txBox="1"/>
          <p:nvPr/>
        </p:nvSpPr>
        <p:spPr>
          <a:xfrm>
            <a:off x="824230" y="2489835"/>
            <a:ext cx="10543540" cy="609600"/>
          </a:xfrm>
          <a:prstGeom prst="rect">
            <a:avLst/>
          </a:prstGeom>
          <a:noFill/>
        </p:spPr>
        <p:txBody>
          <a:bodyPr wrap="square" rtlCol="0">
            <a:noAutofit/>
          </a:bodyPr>
          <a:lstStyle/>
          <a:p>
            <a:r>
              <a:rPr lang="en-US" altLang="zh-CN"/>
              <a:t>......</a:t>
            </a:r>
            <a:r>
              <a:rPr lang="en-US" altLang="zh-CN" sz="2400"/>
              <a:t> </a:t>
            </a:r>
            <a:r>
              <a:rPr lang="en-US" altLang="zh-CN" sz="2400">
                <a:latin typeface="Times New Roman" panose="02020603050405020304" pitchFamily="18" charset="0"/>
                <a:cs typeface="Times New Roman" panose="02020603050405020304" pitchFamily="18" charset="0"/>
              </a:rPr>
              <a:t>she found herself speaking up in class </a:t>
            </a:r>
            <a:r>
              <a:rPr lang="en-US" altLang="zh-CN" sz="2400" b="1">
                <a:solidFill>
                  <a:srgbClr val="FF0000"/>
                </a:solidFill>
                <a:latin typeface="Times New Roman" panose="02020603050405020304" pitchFamily="18" charset="0"/>
                <a:cs typeface="Times New Roman" panose="02020603050405020304" pitchFamily="18" charset="0"/>
              </a:rPr>
              <a:t>after just a few weeks</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p:txBody>
      </p:sp>
      <p:sp>
        <p:nvSpPr>
          <p:cNvPr id="17" name="文本框 16"/>
          <p:cNvSpPr txBox="1"/>
          <p:nvPr/>
        </p:nvSpPr>
        <p:spPr>
          <a:xfrm>
            <a:off x="905510" y="4033520"/>
            <a:ext cx="10773410" cy="520700"/>
          </a:xfrm>
          <a:prstGeom prst="rect">
            <a:avLst/>
          </a:prstGeom>
          <a:noFill/>
        </p:spPr>
        <p:txBody>
          <a:bodyPr wrap="square" rtlCol="0">
            <a:noAutofit/>
          </a:bodyPr>
          <a:lstStyle/>
          <a:p>
            <a:r>
              <a:rPr lang="en-US" altLang="zh-CN" sz="2400" b="1">
                <a:solidFill>
                  <a:srgbClr val="FF0000"/>
                </a:solidFill>
                <a:latin typeface="Times New Roman" panose="02020603050405020304" pitchFamily="18" charset="0"/>
                <a:cs typeface="Times New Roman" panose="02020603050405020304" pitchFamily="18" charset="0"/>
              </a:rPr>
              <a:t>Now halfway through her exchange year</a:t>
            </a:r>
            <a:r>
              <a:rPr lang="en-US" altLang="zh-CN" sz="2400">
                <a:latin typeface="Times New Roman" panose="02020603050405020304" pitchFamily="18" charset="0"/>
                <a:cs typeface="Times New Roman" panose="02020603050405020304" pitchFamily="18" charset="0"/>
              </a:rPr>
              <a:t>, XieLei feels much more at home in the UK.</a:t>
            </a:r>
            <a:endParaRPr lang="en-US" altLang="zh-CN" sz="2400">
              <a:latin typeface="Times New Roman" panose="02020603050405020304" pitchFamily="18" charset="0"/>
              <a:cs typeface="Times New Roman" panose="02020603050405020304" pitchFamily="18" charset="0"/>
            </a:endParaRPr>
          </a:p>
        </p:txBody>
      </p:sp>
      <p:sp>
        <p:nvSpPr>
          <p:cNvPr id="18" name="文本框 17"/>
          <p:cNvSpPr txBox="1"/>
          <p:nvPr/>
        </p:nvSpPr>
        <p:spPr>
          <a:xfrm>
            <a:off x="1150620" y="5042535"/>
            <a:ext cx="10217150" cy="836295"/>
          </a:xfrm>
          <a:prstGeom prst="rect">
            <a:avLst/>
          </a:prstGeom>
          <a:noFill/>
        </p:spPr>
        <p:txBody>
          <a:bodyPr wrap="square" rtlCol="0">
            <a:noAutofit/>
          </a:bodyPr>
          <a:lstStyle/>
          <a:p>
            <a:r>
              <a:rPr lang="en-US" altLang="zh-CN" sz="2400">
                <a:latin typeface="Times New Roman" panose="02020603050405020304" pitchFamily="18" charset="0"/>
                <a:cs typeface="Times New Roman" panose="02020603050405020304" pitchFamily="18" charset="0"/>
              </a:rPr>
              <a:t>We will follow XieLei’s progress in </a:t>
            </a:r>
            <a:r>
              <a:rPr lang="en-US" altLang="zh-CN" sz="2400" b="1">
                <a:solidFill>
                  <a:srgbClr val="FF0000"/>
                </a:solidFill>
                <a:latin typeface="Times New Roman" panose="02020603050405020304" pitchFamily="18" charset="0"/>
                <a:cs typeface="Times New Roman" panose="02020603050405020304" pitchFamily="18" charset="0"/>
              </a:rPr>
              <a:t>later</a:t>
            </a:r>
            <a:r>
              <a:rPr lang="en-US" altLang="zh-CN" sz="2400">
                <a:latin typeface="Times New Roman" panose="02020603050405020304" pitchFamily="18" charset="0"/>
                <a:cs typeface="Times New Roman" panose="02020603050405020304" pitchFamily="18" charset="0"/>
              </a:rPr>
              <a:t> editions, but </a:t>
            </a:r>
            <a:r>
              <a:rPr lang="en-US" altLang="zh-CN" sz="2400" b="1">
                <a:solidFill>
                  <a:srgbClr val="FF0000"/>
                </a:solidFill>
                <a:latin typeface="Times New Roman" panose="02020603050405020304" pitchFamily="18" charset="0"/>
                <a:cs typeface="Times New Roman" panose="02020603050405020304" pitchFamily="18" charset="0"/>
              </a:rPr>
              <a:t>for now,</a:t>
            </a:r>
            <a:r>
              <a:rPr lang="en-US" altLang="zh-CN" sz="2400">
                <a:latin typeface="Times New Roman" panose="02020603050405020304" pitchFamily="18" charset="0"/>
                <a:cs typeface="Times New Roman" panose="02020603050405020304" pitchFamily="18" charset="0"/>
              </a:rPr>
              <a:t> we wish her all the best.</a:t>
            </a:r>
            <a:endParaRPr lang="en-US" altLang="zh-CN" sz="2400">
              <a:latin typeface="Times New Roman" panose="02020603050405020304" pitchFamily="18" charset="0"/>
              <a:cs typeface="Times New Roman" panose="02020603050405020304" pitchFamily="18" charset="0"/>
            </a:endParaRPr>
          </a:p>
        </p:txBody>
      </p:sp>
      <p:sp>
        <p:nvSpPr>
          <p:cNvPr id="2" name="文本框 1"/>
          <p:cNvSpPr txBox="1"/>
          <p:nvPr/>
        </p:nvSpPr>
        <p:spPr>
          <a:xfrm>
            <a:off x="537210" y="101600"/>
            <a:ext cx="9467850" cy="636905"/>
          </a:xfrm>
          <a:prstGeom prst="rect">
            <a:avLst/>
          </a:prstGeom>
          <a:noFill/>
        </p:spPr>
        <p:txBody>
          <a:bodyPr wrap="square" rtlCol="0">
            <a:noAutofit/>
          </a:bodyPr>
          <a:lstStyle/>
          <a:p>
            <a:r>
              <a:rPr lang="en-US" altLang="zh-CN" sz="2400" b="1">
                <a:solidFill>
                  <a:srgbClr val="FF0000"/>
                </a:solidFill>
                <a:latin typeface="Times New Roman" panose="02020603050405020304" pitchFamily="18" charset="0"/>
                <a:cs typeface="Times New Roman" panose="02020603050405020304" pitchFamily="18" charset="0"/>
              </a:rPr>
              <a:t>Six months ago</a:t>
            </a:r>
            <a:r>
              <a:rPr lang="en-US" altLang="zh-CN" sz="2400">
                <a:latin typeface="Times New Roman" panose="02020603050405020304" pitchFamily="18" charset="0"/>
                <a:cs typeface="Times New Roman" panose="02020603050405020304" pitchFamily="18" charset="0"/>
              </a:rPr>
              <a:t>, 19 year-old Xie Lei said goodbye to her family</a:t>
            </a:r>
            <a:endParaRPr lang="en-US" altLang="zh-CN" sz="2400">
              <a:latin typeface="Times New Roman" panose="02020603050405020304" pitchFamily="18" charset="0"/>
              <a:cs typeface="Times New Roman" panose="02020603050405020304" pitchFamily="18" charset="0"/>
            </a:endParaRPr>
          </a:p>
        </p:txBody>
      </p:sp>
      <p:sp>
        <p:nvSpPr>
          <p:cNvPr id="3" name="椭圆 2"/>
          <p:cNvSpPr/>
          <p:nvPr>
            <p:custDataLst>
              <p:tags r:id="rId1"/>
            </p:custDataLst>
          </p:nvPr>
        </p:nvSpPr>
        <p:spPr>
          <a:xfrm>
            <a:off x="951865" y="1155700"/>
            <a:ext cx="1205230" cy="633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5" name="椭圆 4"/>
          <p:cNvSpPr/>
          <p:nvPr>
            <p:custDataLst>
              <p:tags r:id="rId2"/>
            </p:custDataLst>
          </p:nvPr>
        </p:nvSpPr>
        <p:spPr>
          <a:xfrm>
            <a:off x="7759700" y="5019675"/>
            <a:ext cx="1210945" cy="5346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9" name="箭头: 虚尾 10"/>
          <p:cNvSpPr/>
          <p:nvPr>
            <p:custDataLst>
              <p:tags r:id="rId3"/>
            </p:custDataLst>
          </p:nvPr>
        </p:nvSpPr>
        <p:spPr>
          <a:xfrm rot="4111392">
            <a:off x="1362075" y="534035"/>
            <a:ext cx="723900" cy="645160"/>
          </a:xfrm>
          <a:prstGeom prst="stripedRightArrow">
            <a:avLst>
              <a:gd name="adj1" fmla="val 50000"/>
              <a:gd name="adj2" fmla="val 48841"/>
            </a:avLst>
          </a:prstGeom>
          <a:solidFill>
            <a:srgbClr val="EF91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3" grpId="0" bldLvl="0" animBg="1"/>
      <p:bldP spid="5" grpId="0" bldLvl="0" animBg="1"/>
      <p:bldP spid="1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3515" y="226695"/>
            <a:ext cx="11602720" cy="5050155"/>
          </a:xfrm>
          <a:prstGeom prst="rect">
            <a:avLst/>
          </a:prstGeom>
          <a:noFill/>
        </p:spPr>
        <p:txBody>
          <a:bodyPr wrap="square" rtlCol="0">
            <a:noAutofit/>
          </a:bodyPr>
          <a:lstStyle/>
          <a:p>
            <a:r>
              <a:rPr lang="en-US" altLang="zh-CN" sz="3200">
                <a:latin typeface="Times New Roman" panose="02020603050405020304" pitchFamily="18" charset="0"/>
                <a:cs typeface="Times New Roman" panose="02020603050405020304" pitchFamily="18" charset="0"/>
              </a:rPr>
              <a:t>        Six months ago, 19-year-old Xie Lei said goodbye to her family and friends and boarded a plane for London. It was the first time that she had left China. “ I was very excited but also quite nervous. I didn’t know what to expect.</a:t>
            </a:r>
            <a:endParaRPr lang="en-US" altLang="zh-CN" sz="3200">
              <a:latin typeface="Times New Roman" panose="02020603050405020304" pitchFamily="18" charset="0"/>
              <a:cs typeface="Times New Roman" panose="02020603050405020304" pitchFamily="18" charset="0"/>
            </a:endParaRPr>
          </a:p>
          <a:p>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Xie Lei is studying for a business qualification at a university in China and has come to our university on a year-long exchange programme. “ I chose the exchange programme because I wanted to learn about global business and improve my English. My ambition is to set up a business in China after graduation”, she explained. </a:t>
            </a: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337820" y="5184140"/>
            <a:ext cx="11448415" cy="1673860"/>
          </a:xfrm>
          <a:prstGeom prst="rect">
            <a:avLst/>
          </a:prstGeom>
          <a:noFill/>
        </p:spPr>
        <p:txBody>
          <a:bodyPr wrap="square" rtlCol="0">
            <a:noAutofit/>
          </a:bodyPr>
          <a:lstStyle/>
          <a:p>
            <a:r>
              <a:rPr lang="en-US" altLang="zh-CN" sz="3200" b="1">
                <a:solidFill>
                  <a:srgbClr val="FF0000"/>
                </a:solidFill>
                <a:latin typeface="Times New Roman" panose="02020603050405020304" pitchFamily="18" charset="0"/>
                <a:cs typeface="Times New Roman" panose="02020603050405020304" pitchFamily="18" charset="0"/>
              </a:rPr>
              <a:t>when:                                 who:               </a:t>
            </a:r>
            <a:r>
              <a:rPr lang="en-US" altLang="zh-CN" sz="3200" b="1">
                <a:solidFill>
                  <a:srgbClr val="FF0000"/>
                </a:solidFill>
                <a:latin typeface="Times New Roman" panose="02020603050405020304" pitchFamily="18" charset="0"/>
                <a:cs typeface="Times New Roman" panose="02020603050405020304" pitchFamily="18" charset="0"/>
                <a:sym typeface="+mn-ea"/>
              </a:rPr>
              <a:t>how (she felt):  </a:t>
            </a:r>
            <a:endParaRPr lang="en-US" altLang="zh-CN" sz="3200" b="1">
              <a:solidFill>
                <a:srgbClr val="FF0000"/>
              </a:solidFill>
              <a:latin typeface="Times New Roman" panose="02020603050405020304" pitchFamily="18" charset="0"/>
              <a:cs typeface="Times New Roman" panose="02020603050405020304" pitchFamily="18" charset="0"/>
            </a:endParaRPr>
          </a:p>
          <a:p>
            <a:r>
              <a:rPr lang="en-US" altLang="zh-CN" sz="3200" b="1">
                <a:solidFill>
                  <a:srgbClr val="FF0000"/>
                </a:solidFill>
                <a:latin typeface="Times New Roman" panose="02020603050405020304" pitchFamily="18" charset="0"/>
                <a:cs typeface="Times New Roman" panose="02020603050405020304" pitchFamily="18" charset="0"/>
              </a:rPr>
              <a:t>what:                                          why:</a:t>
            </a:r>
            <a:endParaRPr lang="en-US" altLang="zh-CN" sz="3200" b="1">
              <a:solidFill>
                <a:srgbClr val="FF0000"/>
              </a:solidFill>
              <a:latin typeface="Times New Roman" panose="02020603050405020304" pitchFamily="18" charset="0"/>
              <a:cs typeface="Times New Roman" panose="02020603050405020304" pitchFamily="18" charset="0"/>
            </a:endParaRPr>
          </a:p>
          <a:p>
            <a:r>
              <a:rPr lang="en-US" altLang="zh-CN" sz="3200" b="1">
                <a:solidFill>
                  <a:srgbClr val="FF0000"/>
                </a:solidFill>
                <a:latin typeface="Times New Roman" panose="02020603050405020304" pitchFamily="18" charset="0"/>
                <a:cs typeface="Times New Roman" panose="02020603050405020304" pitchFamily="18" charset="0"/>
              </a:rPr>
              <a:t>             </a:t>
            </a:r>
            <a:r>
              <a:rPr lang="en-US" altLang="zh-CN" sz="3200" b="1">
                <a:solidFill>
                  <a:schemeClr val="tx1"/>
                </a:solidFill>
                <a:latin typeface="Times New Roman" panose="02020603050405020304" pitchFamily="18" charset="0"/>
                <a:cs typeface="Times New Roman" panose="02020603050405020304" pitchFamily="18" charset="0"/>
              </a:rPr>
              <a:t>an </a:t>
            </a:r>
            <a:r>
              <a:rPr lang="en-US" altLang="zh-CN" sz="3200" b="1" u="sng">
                <a:solidFill>
                  <a:schemeClr val="tx1"/>
                </a:solidFill>
                <a:latin typeface="Times New Roman" panose="02020603050405020304" pitchFamily="18" charset="0"/>
                <a:cs typeface="Times New Roman" panose="02020603050405020304" pitchFamily="18" charset="0"/>
              </a:rPr>
              <a:t>                                         </a:t>
            </a:r>
            <a:r>
              <a:rPr lang="en-US" altLang="zh-CN" sz="3200" b="1">
                <a:solidFill>
                  <a:schemeClr val="tx1"/>
                </a:solidFill>
                <a:latin typeface="Times New Roman" panose="02020603050405020304" pitchFamily="18" charset="0"/>
                <a:cs typeface="Times New Roman" panose="02020603050405020304" pitchFamily="18" charset="0"/>
              </a:rPr>
              <a:t>experience</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6" name="椭圆 5"/>
          <p:cNvSpPr/>
          <p:nvPr/>
        </p:nvSpPr>
        <p:spPr>
          <a:xfrm>
            <a:off x="183515" y="0"/>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rgbClr val="FF0000"/>
                </a:solidFill>
                <a:latin typeface="Times New Roman" panose="02020603050405020304" pitchFamily="18" charset="0"/>
                <a:cs typeface="Times New Roman" panose="02020603050405020304" pitchFamily="18" charset="0"/>
              </a:rPr>
              <a:t>1</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7" name="椭圆 6"/>
          <p:cNvSpPr/>
          <p:nvPr>
            <p:custDataLst>
              <p:tags r:id="rId1"/>
            </p:custDataLst>
          </p:nvPr>
        </p:nvSpPr>
        <p:spPr>
          <a:xfrm>
            <a:off x="183515" y="2399665"/>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rgbClr val="FF0000"/>
                </a:solidFill>
                <a:latin typeface="Times New Roman" panose="02020603050405020304" pitchFamily="18" charset="0"/>
                <a:cs typeface="Times New Roman" panose="02020603050405020304" pitchFamily="18" charset="0"/>
              </a:rPr>
              <a:t>2</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1630045" y="5276850"/>
            <a:ext cx="2897505" cy="577215"/>
          </a:xfrm>
          <a:prstGeom prst="rect">
            <a:avLst/>
          </a:prstGeom>
          <a:no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six months ago</a:t>
            </a:r>
            <a:endParaRPr lang="en-US" altLang="zh-CN"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5750560" y="5277485"/>
            <a:ext cx="1430020" cy="596265"/>
          </a:xfrm>
          <a:prstGeom prst="rect">
            <a:avLst/>
          </a:prstGeom>
          <a:noFill/>
        </p:spPr>
        <p:txBody>
          <a:bodyPr wrap="square" rtlCol="0">
            <a:noAutofit/>
          </a:bodyPr>
          <a:lstStyle/>
          <a:p>
            <a:r>
              <a:rPr lang="en-US" altLang="zh-CN" sz="2800" b="1">
                <a:solidFill>
                  <a:schemeClr val="tx1"/>
                </a:solidFill>
                <a:latin typeface="Times New Roman" panose="02020603050405020304" pitchFamily="18" charset="0"/>
                <a:cs typeface="Times New Roman" panose="02020603050405020304" pitchFamily="18" charset="0"/>
              </a:rPr>
              <a:t>XieLei</a:t>
            </a:r>
            <a:endParaRPr lang="en-US" altLang="zh-CN" sz="2800" b="1">
              <a:solidFill>
                <a:schemeClr val="tx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1565275" y="5736590"/>
            <a:ext cx="4707890" cy="674370"/>
          </a:xfrm>
          <a:prstGeom prst="rect">
            <a:avLst/>
          </a:prstGeom>
          <a:no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boarded a plane for London</a:t>
            </a:r>
            <a:endParaRPr lang="en-US" altLang="zh-CN" sz="2800">
              <a:latin typeface="Times New Roman" panose="02020603050405020304" pitchFamily="18" charset="0"/>
              <a:cs typeface="Times New Roman" panose="02020603050405020304" pitchFamily="18" charset="0"/>
            </a:endParaRPr>
          </a:p>
        </p:txBody>
      </p:sp>
      <p:sp>
        <p:nvSpPr>
          <p:cNvPr id="11" name="文本框 10"/>
          <p:cNvSpPr txBox="1"/>
          <p:nvPr/>
        </p:nvSpPr>
        <p:spPr>
          <a:xfrm>
            <a:off x="6647815" y="5735955"/>
            <a:ext cx="5543550" cy="614045"/>
          </a:xfrm>
          <a:prstGeom prst="rect">
            <a:avLst/>
          </a:prstGeom>
          <a:no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for a year-long exchange programme</a:t>
            </a:r>
            <a:endParaRPr lang="en-US" altLang="zh-CN" sz="2800">
              <a:latin typeface="Times New Roman" panose="02020603050405020304" pitchFamily="18" charset="0"/>
              <a:cs typeface="Times New Roman" panose="02020603050405020304" pitchFamily="18" charset="0"/>
            </a:endParaRPr>
          </a:p>
        </p:txBody>
      </p:sp>
      <p:sp>
        <p:nvSpPr>
          <p:cNvPr id="12" name="文本框 11"/>
          <p:cNvSpPr txBox="1"/>
          <p:nvPr/>
        </p:nvSpPr>
        <p:spPr>
          <a:xfrm>
            <a:off x="9805670" y="5184775"/>
            <a:ext cx="5405755" cy="796925"/>
          </a:xfrm>
          <a:prstGeom prst="rect">
            <a:avLst/>
          </a:prstGeom>
          <a:no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excited,nervous</a:t>
            </a:r>
            <a:endParaRPr lang="en-US" altLang="zh-CN"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2417445" y="6137275"/>
            <a:ext cx="4064000" cy="705485"/>
          </a:xfrm>
          <a:prstGeom prst="rect">
            <a:avLst/>
          </a:prstGeom>
          <a:noFill/>
        </p:spPr>
        <p:txBody>
          <a:bodyPr wrap="square" rtlCol="0">
            <a:noAutofit/>
          </a:bodyPr>
          <a:lstStyle/>
          <a:p>
            <a:r>
              <a:rPr lang="en-US" altLang="zh-CN" sz="2800" b="1">
                <a:solidFill>
                  <a:srgbClr val="FF0000"/>
                </a:solidFill>
                <a:latin typeface="Times New Roman" panose="02020603050405020304" pitchFamily="18" charset="0"/>
                <a:cs typeface="Times New Roman" panose="02020603050405020304" pitchFamily="18" charset="0"/>
                <a:sym typeface="+mn-ea"/>
              </a:rPr>
              <a:t>uncertain/adventurous</a:t>
            </a:r>
            <a:endParaRPr lang="en-US" altLang="zh-CN" sz="2800" b="1">
              <a:solidFill>
                <a:srgbClr val="FF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2724785" y="2185035"/>
            <a:ext cx="6935470" cy="663575"/>
          </a:xfrm>
          <a:prstGeom prst="rect">
            <a:avLst/>
          </a:prstGeom>
          <a:noFill/>
        </p:spPr>
        <p:txBody>
          <a:bodyPr wrap="square" rtlCol="0">
            <a:noAutofit/>
          </a:bodyPr>
          <a:lstStyle/>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Honeymoon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留学蜜月期</a:t>
            </a:r>
            <a:endParaRPr lang="zh-CN"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linds(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12" grpId="0"/>
      <p:bldP spid="12" grpId="1"/>
      <p:bldP spid="13" grpId="0"/>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1865" y="395605"/>
            <a:ext cx="9698355" cy="4610735"/>
          </a:xfrm>
          <a:prstGeom prst="rect">
            <a:avLst/>
          </a:prstGeom>
          <a:noFill/>
        </p:spPr>
        <p:txBody>
          <a:bodyPr wrap="square" rtlCol="0">
            <a:noAutofit/>
          </a:bodyPr>
          <a:lstStyle/>
          <a:p>
            <a:r>
              <a:rPr lang="en-US" altLang="zh-CN" sz="4400" b="1">
                <a:solidFill>
                  <a:srgbClr val="FF0000"/>
                </a:solidFill>
                <a:latin typeface="Times New Roman" panose="02020603050405020304" pitchFamily="18" charset="0"/>
                <a:cs typeface="Times New Roman" panose="02020603050405020304" pitchFamily="18" charset="0"/>
              </a:rPr>
              <a:t>Question:</a:t>
            </a:r>
            <a:endParaRPr lang="en-US" altLang="zh-CN" sz="4400" b="1">
              <a:solidFill>
                <a:srgbClr val="FF0000"/>
              </a:solidFill>
              <a:latin typeface="Times New Roman" panose="02020603050405020304" pitchFamily="18" charset="0"/>
              <a:cs typeface="Times New Roman" panose="02020603050405020304" pitchFamily="18" charset="0"/>
            </a:endParaRPr>
          </a:p>
          <a:p>
            <a:r>
              <a:rPr lang="en-US" altLang="zh-CN" sz="4400"/>
              <a:t>      </a:t>
            </a:r>
            <a:endParaRPr lang="en-US" altLang="zh-CN" sz="4400"/>
          </a:p>
          <a:p>
            <a:endParaRPr lang="en-US" altLang="zh-CN" sz="4400"/>
          </a:p>
          <a:p>
            <a:endParaRPr lang="en-US" altLang="zh-CN" sz="4400"/>
          </a:p>
          <a:p>
            <a:r>
              <a:rPr lang="en-US" altLang="zh-CN" sz="4400" b="1">
                <a:latin typeface="Times New Roman" panose="02020603050405020304" pitchFamily="18" charset="0"/>
                <a:cs typeface="Times New Roman" panose="02020603050405020304" pitchFamily="18" charset="0"/>
              </a:rPr>
              <a:t>Is it easy for XieLei to adapt to the lives in the UK?</a:t>
            </a:r>
            <a:endParaRPr lang="en-US" altLang="zh-CN" sz="4400" b="1">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8910" y="165735"/>
            <a:ext cx="7341235" cy="6126480"/>
          </a:xfrm>
          <a:prstGeom prst="rect">
            <a:avLst/>
          </a:prstGeom>
          <a:noFill/>
        </p:spPr>
        <p:txBody>
          <a:bodyPr wrap="square" rtlCol="0">
            <a:noAutofit/>
          </a:bodyPr>
          <a:lstStyle/>
          <a:p>
            <a:r>
              <a:rPr lang="en-US" altLang="zh-CN" sz="4000" b="1">
                <a:latin typeface="Times New Roman" panose="02020603050405020304" pitchFamily="18" charset="0"/>
                <a:cs typeface="Times New Roman" panose="02020603050405020304" pitchFamily="18" charset="0"/>
              </a:rPr>
              <a:t>All things are difficult before they are easy.</a:t>
            </a:r>
            <a:r>
              <a:rPr lang="en-US" altLang="zh-CN" sz="4000"/>
              <a:t>                               </a:t>
            </a:r>
            <a:endParaRPr lang="en-US" altLang="zh-CN" sz="4000"/>
          </a:p>
          <a:p>
            <a:r>
              <a:rPr lang="en-US" altLang="zh-CN" sz="4000"/>
              <a:t>                      </a:t>
            </a:r>
            <a:endParaRPr lang="en-US" altLang="zh-CN" sz="4000"/>
          </a:p>
          <a:p>
            <a:endParaRPr lang="en-US" altLang="zh-CN" sz="4000"/>
          </a:p>
          <a:p>
            <a:r>
              <a:rPr lang="en-US" altLang="zh-CN" sz="4000" b="1">
                <a:latin typeface="Times New Roman" panose="02020603050405020304" pitchFamily="18" charset="0"/>
                <a:cs typeface="Times New Roman" panose="02020603050405020304" pitchFamily="18" charset="0"/>
              </a:rPr>
              <a:t>Growth is a life-long journey but not a predictable destination.</a:t>
            </a:r>
            <a:endParaRPr lang="en-US" altLang="zh-CN" sz="4000" b="1">
              <a:latin typeface="Times New Roman" panose="02020603050405020304" pitchFamily="18" charset="0"/>
              <a:cs typeface="Times New Roman" panose="02020603050405020304" pitchFamily="18" charset="0"/>
            </a:endParaRPr>
          </a:p>
          <a:p>
            <a:r>
              <a:rPr lang="en-US" altLang="zh-CN" sz="4000">
                <a:sym typeface="+mn-ea"/>
              </a:rPr>
              <a:t>                       </a:t>
            </a:r>
            <a:endParaRPr lang="en-US" altLang="zh-CN" sz="4000">
              <a:sym typeface="+mn-ea"/>
            </a:endParaRPr>
          </a:p>
          <a:p>
            <a:r>
              <a:rPr lang="en-US" altLang="zh-CN" sz="4000">
                <a:sym typeface="+mn-ea"/>
              </a:rPr>
              <a:t>                       ---Dr Thomas Fuller</a:t>
            </a:r>
            <a:endParaRPr lang="en-US" altLang="zh-CN" sz="4000"/>
          </a:p>
        </p:txBody>
      </p:sp>
      <p:pic>
        <p:nvPicPr>
          <p:cNvPr id="100" name="图片 99"/>
          <p:cNvPicPr/>
          <p:nvPr/>
        </p:nvPicPr>
        <p:blipFill>
          <a:blip r:embed="rId1"/>
          <a:stretch>
            <a:fillRect/>
          </a:stretch>
        </p:blipFill>
        <p:spPr>
          <a:xfrm>
            <a:off x="7510145" y="165735"/>
            <a:ext cx="4774565" cy="6480175"/>
          </a:xfrm>
          <a:prstGeom prst="rect">
            <a:avLst/>
          </a:prstGeom>
          <a:noFill/>
          <a:ln w="9525">
            <a:noFill/>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9390" y="135255"/>
            <a:ext cx="11878945" cy="7309485"/>
          </a:xfrm>
          <a:prstGeom prst="rect">
            <a:avLst/>
          </a:prstGeom>
          <a:noFill/>
        </p:spPr>
        <p:txBody>
          <a:bodyPr wrap="square" rtlCol="0">
            <a:noAutofit/>
          </a:bodyPr>
          <a:lstStyle/>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At first, Xie Lei had to adapt to life in a different country. “You have to get used to a whole new life.” she said. I had to earn how to use public transport and how to ask for things I didn’t know the English names for. When I got lost, I had to ask passers-by for help, but people here speak fast and use words I’m not familiar with. I ask them to repeat themselves a lot!”</a:t>
            </a:r>
            <a:endParaRPr lang="zh-CN" altLang="en-US" sz="3200">
              <a:latin typeface="Times New Roman" panose="02020603050405020304" pitchFamily="18" charset="0"/>
              <a:cs typeface="Times New Roman" panose="02020603050405020304" pitchFamily="18" charset="0"/>
            </a:endParaRPr>
          </a:p>
          <a:p>
            <a:endParaRPr lang="zh-CN" altLang="en-US"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Another challenge for Xie Lei is the academic requirements. The first time that she had to write an essay, her tutor explained that she must acknowledge what other people had said if she cited their ideas, but that he mainly wanted to know what she thought! Xie Lei was confused because she thought she knew less than other people. Her tutor advised her to read lots of information in order to form a wise opinion of her own</a:t>
            </a:r>
            <a:r>
              <a:rPr lang="en-US" altLang="zh-CN" sz="3200">
                <a:latin typeface="Times New Roman" panose="02020603050405020304" pitchFamily="18" charset="0"/>
                <a:cs typeface="Times New Roman" panose="02020603050405020304" pitchFamily="18" charset="0"/>
              </a:rPr>
              <a:t>.</a:t>
            </a:r>
            <a:endParaRPr lang="en-US" altLang="zh-CN" sz="3200">
              <a:latin typeface="Times New Roman" panose="02020603050405020304" pitchFamily="18" charset="0"/>
              <a:cs typeface="Times New Roman" panose="02020603050405020304" pitchFamily="18" charset="0"/>
            </a:endParaRPr>
          </a:p>
        </p:txBody>
      </p:sp>
      <p:sp>
        <p:nvSpPr>
          <p:cNvPr id="6" name="椭圆 5"/>
          <p:cNvSpPr/>
          <p:nvPr>
            <p:custDataLst>
              <p:tags r:id="rId1"/>
            </p:custDataLst>
          </p:nvPr>
        </p:nvSpPr>
        <p:spPr>
          <a:xfrm>
            <a:off x="183515" y="0"/>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rgbClr val="FF0000"/>
                </a:solidFill>
                <a:latin typeface="Times New Roman" panose="02020603050405020304" pitchFamily="18" charset="0"/>
                <a:cs typeface="Times New Roman" panose="02020603050405020304" pitchFamily="18" charset="0"/>
              </a:rPr>
              <a:t>3</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3" name="椭圆 2"/>
          <p:cNvSpPr/>
          <p:nvPr>
            <p:custDataLst>
              <p:tags r:id="rId2"/>
            </p:custDataLst>
          </p:nvPr>
        </p:nvSpPr>
        <p:spPr>
          <a:xfrm>
            <a:off x="182880" y="3213735"/>
            <a:ext cx="82296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rgbClr val="FF0000"/>
                </a:solidFill>
                <a:latin typeface="Times New Roman" panose="02020603050405020304" pitchFamily="18" charset="0"/>
                <a:cs typeface="Times New Roman" panose="02020603050405020304" pitchFamily="18" charset="0"/>
              </a:rPr>
              <a:t>5</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696210" y="2998470"/>
            <a:ext cx="7240905" cy="802005"/>
          </a:xfrm>
          <a:prstGeom prst="rect">
            <a:avLst/>
          </a:prstGeom>
          <a:noFill/>
        </p:spPr>
        <p:txBody>
          <a:bodyPr wrap="square" rtlCol="0">
            <a:noAutofit/>
          </a:bodyPr>
          <a:lstStyle/>
          <a:p>
            <a:r>
              <a:rPr lang="en-US" altLang="zh-CN" sz="3600" b="1">
                <a:solidFill>
                  <a:srgbClr val="FF0000"/>
                </a:solidFill>
                <a:highlight>
                  <a:srgbClr val="00FF00"/>
                </a:highlight>
              </a:rPr>
              <a:t>Discomfort stage    </a:t>
            </a:r>
            <a:r>
              <a:rPr lang="zh-CN" altLang="en-US" sz="3600" b="1">
                <a:solidFill>
                  <a:srgbClr val="FF0000"/>
                </a:solidFill>
                <a:highlight>
                  <a:srgbClr val="00FF00"/>
                </a:highlight>
              </a:rPr>
              <a:t>留学不适期</a:t>
            </a:r>
            <a:endParaRPr lang="zh-CN" altLang="en-US" sz="3600" b="1">
              <a:solidFill>
                <a:srgbClr val="FF0000"/>
              </a:solidFill>
              <a:highlight>
                <a:srgbClr val="00FF00"/>
              </a:highligh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4150" y="211455"/>
            <a:ext cx="11816715" cy="6646545"/>
          </a:xfrm>
          <a:prstGeom prst="rect">
            <a:avLst/>
          </a:prstGeom>
          <a:noFill/>
        </p:spPr>
        <p:txBody>
          <a:bodyPr wrap="square" rtlCol="0">
            <a:noAutofit/>
          </a:bodyPr>
          <a:lstStyle/>
          <a:p>
            <a:r>
              <a:rPr lang="en-US" altLang="zh-CN" sz="3200"/>
              <a:t>           </a:t>
            </a:r>
            <a:r>
              <a:rPr lang="zh-CN" altLang="en-US" sz="3200"/>
              <a:t>Although some foreign students live in campus accommodation, Xie Lei chose to live with a host family，who can help with her</a:t>
            </a:r>
            <a:r>
              <a:rPr lang="en-US" altLang="zh-CN" sz="3200"/>
              <a:t> </a:t>
            </a:r>
            <a:r>
              <a:rPr lang="zh-CN" altLang="en-US" sz="3200"/>
              <a:t>adaptation to the new culture. When I miss home, I feel</a:t>
            </a:r>
            <a:r>
              <a:rPr lang="en-US" altLang="zh-CN" sz="3200"/>
              <a:t> </a:t>
            </a:r>
            <a:r>
              <a:rPr lang="zh-CN" altLang="en-US" sz="3200"/>
              <a:t>comforted to have a second family， Xie Lei said “When there</a:t>
            </a:r>
            <a:r>
              <a:rPr lang="en-US" altLang="zh-CN" sz="3200"/>
              <a:t>’</a:t>
            </a:r>
            <a:r>
              <a:rPr lang="zh-CN" altLang="en-US" sz="3200"/>
              <a:t>s something I don</a:t>
            </a:r>
            <a:r>
              <a:rPr lang="en-US" altLang="zh-CN" sz="3200"/>
              <a:t>’</a:t>
            </a:r>
            <a:r>
              <a:rPr lang="zh-CN" altLang="en-US" sz="3200"/>
              <a:t>t know or understand I can ask them. They are also keen to learn about China. Laura, the daughter of my host family, wants to study in China in the future. We take turns to cook each evening. They really love my stir-fried tomatoes and eggs! Laura says she always feels hungry when she smells it, so I taught her how to cook it, too.</a:t>
            </a:r>
            <a:endParaRPr lang="zh-CN" altLang="en-US" sz="3200"/>
          </a:p>
          <a:p>
            <a:endParaRPr lang="zh-CN" altLang="en-US" sz="3200"/>
          </a:p>
        </p:txBody>
      </p:sp>
      <p:sp>
        <p:nvSpPr>
          <p:cNvPr id="6" name="椭圆 5"/>
          <p:cNvSpPr/>
          <p:nvPr>
            <p:custDataLst>
              <p:tags r:id="rId1"/>
            </p:custDataLst>
          </p:nvPr>
        </p:nvSpPr>
        <p:spPr>
          <a:xfrm>
            <a:off x="183515" y="0"/>
            <a:ext cx="100711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rgbClr val="FF0000"/>
                </a:solidFill>
                <a:latin typeface="Times New Roman" panose="02020603050405020304" pitchFamily="18" charset="0"/>
                <a:cs typeface="Times New Roman" panose="02020603050405020304" pitchFamily="18" charset="0"/>
              </a:rPr>
              <a:t>4</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2778125" y="4984115"/>
            <a:ext cx="6475095" cy="982345"/>
          </a:xfrm>
          <a:prstGeom prst="rect">
            <a:avLst/>
          </a:prstGeom>
          <a:noFill/>
        </p:spPr>
        <p:txBody>
          <a:bodyPr wrap="square" rtlCol="0">
            <a:noAutofit/>
          </a:bodyPr>
          <a:lstStyle/>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Recovery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留学恢复期</a:t>
            </a:r>
            <a:endParaRPr lang="zh-CN"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7185" y="149225"/>
            <a:ext cx="11694795" cy="6390640"/>
          </a:xfrm>
          <a:prstGeom prst="rect">
            <a:avLst/>
          </a:prstGeom>
          <a:noFill/>
        </p:spPr>
        <p:txBody>
          <a:bodyPr wrap="square" rtlCol="0">
            <a:noAutofit/>
          </a:bodyPr>
          <a:lstStyle/>
          <a:p>
            <a:r>
              <a:rPr lang="en-US" altLang="zh-CN"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sym typeface="+mn-ea"/>
              </a:rPr>
              <a:t>Xie Lei also found many courses included students</a:t>
            </a:r>
            <a:r>
              <a:rPr lang="en-US" altLang="zh-CN" sz="3200">
                <a:latin typeface="Times New Roman" panose="02020603050405020304" pitchFamily="18" charset="0"/>
                <a:cs typeface="Times New Roman" panose="02020603050405020304" pitchFamily="18" charset="0"/>
                <a:sym typeface="+mn-ea"/>
              </a:rPr>
              <a:t>’ </a:t>
            </a:r>
            <a:r>
              <a:rPr lang="zh-CN" altLang="en-US" sz="3200">
                <a:latin typeface="Times New Roman" panose="02020603050405020304" pitchFamily="18" charset="0"/>
                <a:cs typeface="Times New Roman" panose="02020603050405020304" pitchFamily="18" charset="0"/>
                <a:sym typeface="+mn-ea"/>
              </a:rPr>
              <a:t>participation in class as part of the final result. </a:t>
            </a:r>
            <a:r>
              <a:rPr lang="zh-CN" altLang="en-US" sz="3200">
                <a:solidFill>
                  <a:srgbClr val="FF0000"/>
                </a:solidFill>
                <a:latin typeface="Times New Roman" panose="02020603050405020304" pitchFamily="18" charset="0"/>
                <a:cs typeface="Times New Roman" panose="02020603050405020304" pitchFamily="18" charset="0"/>
                <a:sym typeface="+mn-ea"/>
              </a:rPr>
              <a:t>Students need to generate ideas, offer examples, apply concepts, and raise questions, as well as give presentations</a:t>
            </a:r>
            <a:r>
              <a:rPr lang="zh-CN" altLang="en-US" sz="3200">
                <a:latin typeface="Times New Roman" panose="02020603050405020304" pitchFamily="18" charset="0"/>
                <a:cs typeface="Times New Roman" panose="02020603050405020304" pitchFamily="18" charset="0"/>
                <a:sym typeface="+mn-ea"/>
              </a:rPr>
              <a:t>. At first, Xie Lei had no idea what she should say, but what surprised her was that she found herself speaking up in class after just a few weeks. “My presentation on </a:t>
            </a:r>
            <a:r>
              <a:rPr lang="zh-CN" altLang="en-US" sz="3200" b="1">
                <a:solidFill>
                  <a:srgbClr val="FF0000"/>
                </a:solidFill>
                <a:latin typeface="Times New Roman" panose="02020603050405020304" pitchFamily="18" charset="0"/>
                <a:cs typeface="Times New Roman" panose="02020603050405020304" pitchFamily="18" charset="0"/>
                <a:sym typeface="+mn-ea"/>
              </a:rPr>
              <a:t>traditional Chinese art </a:t>
            </a:r>
            <a:r>
              <a:rPr lang="zh-CN" altLang="en-US" sz="3200">
                <a:latin typeface="Times New Roman" panose="02020603050405020304" pitchFamily="18" charset="0"/>
                <a:cs typeface="Times New Roman" panose="02020603050405020304" pitchFamily="18" charset="0"/>
                <a:sym typeface="+mn-ea"/>
              </a:rPr>
              <a:t>was a great success, which boosted my confidence,” she said. “I’ll use these skills back home for presentations. They 'll help me build a strong business in the future.”</a:t>
            </a:r>
            <a:endParaRPr lang="zh-CN" altLang="en-US" sz="3200">
              <a:latin typeface="Times New Roman" panose="02020603050405020304" pitchFamily="18" charset="0"/>
              <a:cs typeface="Times New Roman" panose="02020603050405020304" pitchFamily="18" charset="0"/>
              <a:sym typeface="+mn-ea"/>
            </a:endParaRPr>
          </a:p>
        </p:txBody>
      </p:sp>
      <p:sp>
        <p:nvSpPr>
          <p:cNvPr id="6" name="椭圆 5"/>
          <p:cNvSpPr/>
          <p:nvPr>
            <p:custDataLst>
              <p:tags r:id="rId1"/>
            </p:custDataLst>
          </p:nvPr>
        </p:nvSpPr>
        <p:spPr>
          <a:xfrm>
            <a:off x="183515" y="0"/>
            <a:ext cx="91440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rgbClr val="FF0000"/>
                </a:solidFill>
                <a:latin typeface="Times New Roman" panose="02020603050405020304" pitchFamily="18" charset="0"/>
                <a:cs typeface="Times New Roman" panose="02020603050405020304" pitchFamily="18" charset="0"/>
              </a:rPr>
              <a:t>6</a:t>
            </a:r>
            <a:endParaRPr lang="en-US" altLang="zh-CN" sz="400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2886075" y="4968240"/>
            <a:ext cx="6750685" cy="1044575"/>
          </a:xfrm>
          <a:prstGeom prst="rect">
            <a:avLst/>
          </a:prstGeom>
          <a:noFill/>
        </p:spPr>
        <p:txBody>
          <a:bodyPr wrap="square" rtlCol="0">
            <a:noAutofit/>
          </a:bodyPr>
          <a:lstStyle/>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Recovery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留学恢复期</a:t>
            </a:r>
            <a:endParaRPr lang="zh-CN" altLang="en-US" sz="3600">
              <a:latin typeface="Times New Roman" panose="02020603050405020304" pitchFamily="18" charset="0"/>
              <a:cs typeface="Times New Roman" panose="02020603050405020304" pitchFamily="18" charset="0"/>
            </a:endParaRPr>
          </a:p>
        </p:txBody>
      </p:sp>
      <p:sp>
        <p:nvSpPr>
          <p:cNvPr id="4" name="文本框 3"/>
          <p:cNvSpPr txBox="1"/>
          <p:nvPr/>
        </p:nvSpPr>
        <p:spPr>
          <a:xfrm>
            <a:off x="2885440" y="5828030"/>
            <a:ext cx="6751320" cy="859790"/>
          </a:xfrm>
          <a:prstGeom prst="rect">
            <a:avLst/>
          </a:prstGeom>
          <a:noFill/>
        </p:spPr>
        <p:txBody>
          <a:bodyPr wrap="square" rtlCol="0">
            <a:noAutofit/>
          </a:bodyPr>
          <a:lstStyle/>
          <a:p>
            <a:r>
              <a:rPr lang="en-US" altLang="zh-CN" sz="3200"/>
              <a:t>to be an </a:t>
            </a:r>
            <a:r>
              <a:rPr lang="en-US" altLang="zh-CN" sz="3200">
                <a:solidFill>
                  <a:srgbClr val="FF0000"/>
                </a:solidFill>
              </a:rPr>
              <a:t>a</a:t>
            </a:r>
            <a:r>
              <a:rPr lang="en-US" altLang="zh-CN" sz="3200" u="sng"/>
              <a:t>                      </a:t>
            </a:r>
            <a:r>
              <a:rPr lang="en-US" altLang="zh-CN" sz="3200"/>
              <a:t>learner</a:t>
            </a:r>
            <a:endParaRPr lang="en-US" altLang="zh-CN" sz="3200"/>
          </a:p>
        </p:txBody>
      </p:sp>
      <p:sp>
        <p:nvSpPr>
          <p:cNvPr id="5" name="文本框 4"/>
          <p:cNvSpPr txBox="1"/>
          <p:nvPr/>
        </p:nvSpPr>
        <p:spPr>
          <a:xfrm>
            <a:off x="4529455" y="5828030"/>
            <a:ext cx="2220595" cy="477520"/>
          </a:xfrm>
          <a:prstGeom prst="rect">
            <a:avLst/>
          </a:prstGeom>
          <a:noFill/>
        </p:spPr>
        <p:txBody>
          <a:bodyPr wrap="square" rtlCol="0">
            <a:noAutofit/>
          </a:bodyPr>
          <a:lstStyle/>
          <a:p>
            <a:r>
              <a:rPr lang="en-US" altLang="zh-CN" sz="3200">
                <a:solidFill>
                  <a:srgbClr val="FF0000"/>
                </a:solidFill>
              </a:rPr>
              <a:t>utonomous</a:t>
            </a:r>
            <a:endParaRPr lang="en-US" altLang="zh-CN" sz="320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图片 101"/>
          <p:cNvPicPr/>
          <p:nvPr>
            <p:custDataLst>
              <p:tags r:id="rId1"/>
            </p:custDataLst>
          </p:nvPr>
        </p:nvPicPr>
        <p:blipFill>
          <a:blip r:embed="rId2">
            <a:clrChange>
              <a:clrFrom>
                <a:srgbClr val="FFFFFF"/>
              </a:clrFrom>
              <a:clrTo>
                <a:srgbClr val="FFFFFF">
                  <a:alpha val="0"/>
                </a:srgbClr>
              </a:clrTo>
            </a:clrChange>
          </a:blip>
          <a:srcRect l="4993" t="737" r="4437"/>
          <a:stretch>
            <a:fillRect/>
          </a:stretch>
        </p:blipFill>
        <p:spPr>
          <a:xfrm>
            <a:off x="7507288" y="3643313"/>
            <a:ext cx="4684712" cy="3214687"/>
          </a:xfrm>
          <a:prstGeom prst="rect">
            <a:avLst/>
          </a:prstGeom>
          <a:noFill/>
          <a:ln w="9525">
            <a:noFill/>
          </a:ln>
        </p:spPr>
      </p:pic>
      <p:sp>
        <p:nvSpPr>
          <p:cNvPr id="129027" name="文本框 9"/>
          <p:cNvSpPr txBox="1"/>
          <p:nvPr/>
        </p:nvSpPr>
        <p:spPr>
          <a:xfrm>
            <a:off x="1685925" y="387350"/>
            <a:ext cx="4344988" cy="684213"/>
          </a:xfrm>
          <a:prstGeom prst="rect">
            <a:avLst/>
          </a:prstGeom>
          <a:noFill/>
          <a:ln w="9525">
            <a:noFill/>
          </a:ln>
        </p:spPr>
        <p:txBody>
          <a:bodyPr wrap="none" lIns="68580" tIns="34290" rIns="68580" bIns="34290">
            <a:spAutoFit/>
          </a:bodyPr>
          <a:lstStyle/>
          <a:p>
            <a:pPr eaLnBrk="1" hangingPunct="1"/>
            <a:r>
              <a:rPr lang="en-US" altLang="zh-CN" sz="4000" b="1" i="1" dirty="0">
                <a:latin typeface="Calibri" panose="020F0502020204030204" pitchFamily="34" charset="0"/>
                <a:ea typeface="微软雅黑" panose="020B0503020204020204" pitchFamily="34" charset="-122"/>
                <a:sym typeface="Century Gothic" panose="020B0502020202020204" pitchFamily="34" charset="0"/>
              </a:rPr>
              <a:t>Learning objectives:</a:t>
            </a:r>
            <a:endParaRPr lang="en-US" altLang="zh-CN" sz="4000" b="1" i="1" dirty="0">
              <a:latin typeface="Calibri" panose="020F0502020204030204" pitchFamily="34" charset="0"/>
              <a:ea typeface="微软雅黑" panose="020B0503020204020204" pitchFamily="34" charset="-122"/>
              <a:sym typeface="Century Gothic" panose="020B0502020202020204" pitchFamily="34" charset="0"/>
            </a:endParaRPr>
          </a:p>
        </p:txBody>
      </p:sp>
      <p:sp>
        <p:nvSpPr>
          <p:cNvPr id="129028" name="文本框 9"/>
          <p:cNvSpPr txBox="1"/>
          <p:nvPr/>
        </p:nvSpPr>
        <p:spPr>
          <a:xfrm>
            <a:off x="496888" y="1257300"/>
            <a:ext cx="11198225" cy="3946525"/>
          </a:xfrm>
          <a:prstGeom prst="rect">
            <a:avLst/>
          </a:prstGeom>
          <a:noFill/>
          <a:ln w="9525">
            <a:noFill/>
          </a:ln>
        </p:spPr>
        <p:txBody>
          <a:bodyPr lIns="68580" tIns="34290" rIns="68580" bIns="34290">
            <a:spAutoFit/>
          </a:bodyPr>
          <a:lstStyle/>
          <a:p>
            <a:pPr algn="just" eaLnBrk="1" hangingPunct="1">
              <a:lnSpc>
                <a:spcPct val="150000"/>
              </a:lnSpc>
            </a:pPr>
            <a:r>
              <a:rPr lang="en-US" altLang="zh-CN" sz="3600" b="1" i="1" dirty="0">
                <a:solidFill>
                  <a:srgbClr val="000000"/>
                </a:solidFill>
                <a:latin typeface="Calibri" panose="020F0502020204030204" pitchFamily="34" charset="0"/>
                <a:ea typeface="华文楷体" panose="02010600040101010101" pitchFamily="2" charset="-122"/>
              </a:rPr>
              <a:t>By the end of the class, students will:</a:t>
            </a:r>
            <a:endParaRPr lang="en-US" altLang="zh-CN" sz="3600" b="1" i="1" dirty="0">
              <a:solidFill>
                <a:srgbClr val="000000"/>
              </a:solidFill>
              <a:latin typeface="Calibri" panose="020F0502020204030204" pitchFamily="34" charset="0"/>
              <a:ea typeface="华文楷体" panose="02010600040101010101" pitchFamily="2" charset="-122"/>
            </a:endParaRPr>
          </a:p>
          <a:p>
            <a:pPr algn="just" eaLnBrk="1" hangingPunct="1">
              <a:lnSpc>
                <a:spcPct val="150000"/>
              </a:lnSpc>
            </a:pPr>
            <a:r>
              <a:rPr lang="en-US" altLang="zh-CN" sz="3600" b="1" i="1" dirty="0">
                <a:solidFill>
                  <a:srgbClr val="000000"/>
                </a:solidFill>
                <a:latin typeface="Calibri" panose="020F0502020204030204" pitchFamily="34" charset="0"/>
                <a:ea typeface="华文楷体" panose="02010600040101010101" pitchFamily="2" charset="-122"/>
              </a:rPr>
              <a:t>1. get to know Xie Lei’s challenges and solutions in the UK;</a:t>
            </a:r>
            <a:endParaRPr lang="en-US" altLang="zh-CN" sz="3600" b="1" i="1" dirty="0">
              <a:solidFill>
                <a:srgbClr val="000000"/>
              </a:solidFill>
              <a:latin typeface="Calibri" panose="020F0502020204030204" pitchFamily="34" charset="0"/>
              <a:ea typeface="华文楷体" panose="02010600040101010101" pitchFamily="2" charset="-122"/>
            </a:endParaRPr>
          </a:p>
          <a:p>
            <a:pPr algn="just" eaLnBrk="1" hangingPunct="1">
              <a:lnSpc>
                <a:spcPct val="150000"/>
              </a:lnSpc>
            </a:pPr>
            <a:r>
              <a:rPr lang="en-US" altLang="zh-CN" sz="3600" b="1" i="1" dirty="0">
                <a:solidFill>
                  <a:schemeClr val="tx1"/>
                </a:solidFill>
                <a:latin typeface="Calibri" panose="020F0502020204030204" pitchFamily="34" charset="0"/>
                <a:ea typeface="微软雅黑" panose="020B0503020204020204" pitchFamily="34" charset="-122"/>
                <a:sym typeface="Century Gothic" panose="020B0502020202020204" pitchFamily="34" charset="0"/>
              </a:rPr>
              <a:t>2. trace the changes of Xie Lei’s feelings;</a:t>
            </a:r>
            <a:endParaRPr lang="en-US" altLang="zh-CN" sz="3600" b="1" i="1" dirty="0">
              <a:solidFill>
                <a:schemeClr val="tx1"/>
              </a:solidFill>
              <a:latin typeface="Calibri" panose="020F0502020204030204" pitchFamily="34" charset="0"/>
              <a:ea typeface="微软雅黑" panose="020B0503020204020204" pitchFamily="34" charset="-122"/>
              <a:sym typeface="Century Gothic" panose="020B0502020202020204" pitchFamily="34" charset="0"/>
            </a:endParaRPr>
          </a:p>
          <a:p>
            <a:pPr algn="just" eaLnBrk="1" hangingPunct="1">
              <a:lnSpc>
                <a:spcPct val="150000"/>
              </a:lnSpc>
            </a:pPr>
            <a:r>
              <a:rPr lang="en-US" altLang="zh-CN" sz="3600" b="1" i="1" dirty="0">
                <a:solidFill>
                  <a:schemeClr val="tx1"/>
                </a:solidFill>
                <a:latin typeface="Calibri" panose="020F0502020204030204" pitchFamily="34" charset="0"/>
                <a:ea typeface="微软雅黑" panose="020B0503020204020204" pitchFamily="34" charset="-122"/>
                <a:sym typeface="Century Gothic" panose="020B0502020202020204" pitchFamily="34" charset="0"/>
              </a:rPr>
              <a:t>3. introduce the four stages that Xie Lei experienced.  </a:t>
            </a:r>
            <a:r>
              <a:rPr lang="en-US" altLang="zh-CN" sz="3600" b="1" i="1" dirty="0">
                <a:solidFill>
                  <a:srgbClr val="FF0000"/>
                </a:solidFill>
                <a:latin typeface="Calibri" panose="020F0502020204030204" pitchFamily="34" charset="0"/>
                <a:ea typeface="微软雅黑" panose="020B0503020204020204" pitchFamily="34" charset="-122"/>
                <a:sym typeface="Century Gothic" panose="020B0502020202020204" pitchFamily="34" charset="0"/>
              </a:rPr>
              <a:t>            </a:t>
            </a:r>
            <a:endParaRPr lang="en-US" altLang="zh-CN" sz="3600" b="1" i="1" dirty="0">
              <a:solidFill>
                <a:srgbClr val="FF0000"/>
              </a:solidFill>
              <a:latin typeface="Calibri" panose="020F0502020204030204" pitchFamily="34" charset="0"/>
              <a:ea typeface="微软雅黑" panose="020B0503020204020204" pitchFamily="34" charset="-122"/>
              <a:sym typeface="Century Gothic" panose="020B0502020202020204" pitchFamily="34" charset="0"/>
            </a:endParaRPr>
          </a:p>
          <a:p>
            <a:pPr algn="just" eaLnBrk="1" hangingPunct="1"/>
            <a:endParaRPr lang="en-US" altLang="zh-CN" sz="3600" b="1" i="1" dirty="0">
              <a:solidFill>
                <a:srgbClr val="FF0000"/>
              </a:solidFill>
              <a:latin typeface="Calibri" panose="020F0502020204030204" pitchFamily="34" charset="0"/>
              <a:ea typeface="微软雅黑" panose="020B0503020204020204" pitchFamily="34" charset="-122"/>
              <a:sym typeface="Century Gothic" panose="020B0502020202020204" pitchFamily="34" charset="0"/>
            </a:endParaRPr>
          </a:p>
        </p:txBody>
      </p:sp>
      <p:pic>
        <p:nvPicPr>
          <p:cNvPr id="3" name="图片 2"/>
          <p:cNvPicPr>
            <a:picLocks noChangeAspect="1"/>
          </p:cNvPicPr>
          <p:nvPr>
            <p:custDataLst>
              <p:tags r:id="rId3"/>
            </p:custDataLst>
          </p:nvPr>
        </p:nvPicPr>
        <p:blipFill>
          <a:blip r:embed="rId4">
            <a:lum bright="29999" contrast="6000"/>
          </a:blip>
          <a:stretch>
            <a:fillRect/>
          </a:stretch>
        </p:blipFill>
        <p:spPr>
          <a:xfrm>
            <a:off x="0" y="0"/>
            <a:ext cx="1686560" cy="1459230"/>
          </a:xfrm>
          <a:prstGeom prst="rect">
            <a:avLst/>
          </a:prstGeom>
          <a:noFill/>
          <a:ln w="9525">
            <a:noFill/>
          </a:ln>
          <a:effectLst>
            <a:glow rad="139700">
              <a:schemeClr val="accent4">
                <a:satMod val="175000"/>
                <a:alpha val="40000"/>
              </a:schemeClr>
            </a:glow>
          </a:effectLst>
        </p:spPr>
      </p:pic>
      <p:pic>
        <p:nvPicPr>
          <p:cNvPr id="129030" name="Picture 3" descr="MCj03266560000[1]"/>
          <p:cNvPicPr>
            <a:picLocks noChangeAspect="1"/>
          </p:cNvPicPr>
          <p:nvPr>
            <p:custDataLst>
              <p:tags r:id="rId5"/>
            </p:custDataLst>
          </p:nvPr>
        </p:nvPicPr>
        <p:blipFill>
          <a:blip r:embed="rId6"/>
          <a:stretch>
            <a:fillRect/>
          </a:stretch>
        </p:blipFill>
        <p:spPr>
          <a:xfrm>
            <a:off x="9209088" y="212725"/>
            <a:ext cx="2752725" cy="1858963"/>
          </a:xfrm>
          <a:prstGeom prst="rect">
            <a:avLst/>
          </a:prstGeom>
          <a:noFill/>
          <a:ln w="9525">
            <a:noFill/>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图片 102"/>
          <p:cNvPicPr/>
          <p:nvPr/>
        </p:nvPicPr>
        <p:blipFill>
          <a:blip r:embed="rId1">
            <a:clrChange>
              <a:clrFrom>
                <a:srgbClr val="FFFFFF"/>
              </a:clrFrom>
              <a:clrTo>
                <a:srgbClr val="FFFFFF">
                  <a:alpha val="0"/>
                </a:srgbClr>
              </a:clrTo>
            </a:clrChange>
          </a:blip>
          <a:srcRect t="14336" b="31790"/>
          <a:stretch>
            <a:fillRect/>
          </a:stretch>
        </p:blipFill>
        <p:spPr>
          <a:xfrm>
            <a:off x="103188" y="214313"/>
            <a:ext cx="10602912" cy="1031875"/>
          </a:xfrm>
          <a:prstGeom prst="rect">
            <a:avLst/>
          </a:prstGeom>
          <a:noFill/>
          <a:ln w="9525">
            <a:noFill/>
          </a:ln>
        </p:spPr>
      </p:pic>
      <p:sp>
        <p:nvSpPr>
          <p:cNvPr id="142339" name="文本框 3"/>
          <p:cNvSpPr txBox="1"/>
          <p:nvPr/>
        </p:nvSpPr>
        <p:spPr>
          <a:xfrm>
            <a:off x="1419225" y="-34925"/>
            <a:ext cx="9423400" cy="922020"/>
          </a:xfrm>
          <a:prstGeom prst="rect">
            <a:avLst/>
          </a:prstGeom>
          <a:noFill/>
          <a:ln w="9525">
            <a:noFill/>
          </a:ln>
        </p:spPr>
        <p:txBody>
          <a:bodyPr>
            <a:spAutoFit/>
          </a:bodyPr>
          <a:lstStyle/>
          <a:p>
            <a:pPr eaLnBrk="1" hangingPunct="1">
              <a:lnSpc>
                <a:spcPct val="150000"/>
              </a:lnSpc>
            </a:pPr>
            <a:r>
              <a:rPr lang="en-US" altLang="zh-CN" sz="3600" b="1" i="1" dirty="0">
                <a:latin typeface="Calibri" panose="020F0502020204030204" pitchFamily="34" charset="0"/>
                <a:cs typeface="Arial" panose="020B0604020202020204" pitchFamily="34" charset="0"/>
                <a:sym typeface="宋体" panose="02010600030101010101" pitchFamily="2" charset="-122"/>
              </a:rPr>
              <a:t>Activity 2: </a:t>
            </a:r>
            <a:r>
              <a:rPr lang="en-US" altLang="zh-CN" sz="3600" b="1" i="1" dirty="0">
                <a:solidFill>
                  <a:srgbClr val="FF0000"/>
                </a:solidFill>
                <a:latin typeface="Calibri" panose="020F0502020204030204" pitchFamily="34" charset="0"/>
                <a:cs typeface="Arial" panose="020B0604020202020204" pitchFamily="34" charset="0"/>
                <a:sym typeface="宋体" panose="02010600030101010101" pitchFamily="2" charset="-122"/>
              </a:rPr>
              <a:t>Read for detailed information</a:t>
            </a:r>
            <a:endParaRPr lang="en-US" altLang="zh-CN" sz="3600" b="1" i="1" dirty="0">
              <a:solidFill>
                <a:srgbClr val="FF0000"/>
              </a:solidFill>
              <a:latin typeface="Calibri" panose="020F0502020204030204" pitchFamily="34" charset="0"/>
              <a:ea typeface="Arial" panose="020B0604020202020204" pitchFamily="34" charset="0"/>
              <a:cs typeface="Arial" panose="020B0604020202020204" pitchFamily="34" charset="0"/>
              <a:sym typeface="宋体" panose="02010600030101010101" pitchFamily="2" charset="-122"/>
            </a:endParaRPr>
          </a:p>
        </p:txBody>
      </p:sp>
      <p:pic>
        <p:nvPicPr>
          <p:cNvPr id="142340" name="图片 1"/>
          <p:cNvPicPr/>
          <p:nvPr/>
        </p:nvPicPr>
        <p:blipFill>
          <a:blip r:embed="rId2">
            <a:clrChange>
              <a:clrFrom>
                <a:srgbClr val="EDEDED"/>
              </a:clrFrom>
              <a:clrTo>
                <a:srgbClr val="EDEDED">
                  <a:alpha val="0"/>
                </a:srgbClr>
              </a:clrTo>
            </a:clrChange>
          </a:blip>
          <a:srcRect l="4713" t="58917" r="60770" b="22221"/>
          <a:stretch>
            <a:fillRect/>
          </a:stretch>
        </p:blipFill>
        <p:spPr>
          <a:xfrm>
            <a:off x="10487025" y="12700"/>
            <a:ext cx="1524000" cy="1027113"/>
          </a:xfrm>
          <a:prstGeom prst="rect">
            <a:avLst/>
          </a:prstGeom>
          <a:noFill/>
          <a:ln w="9525">
            <a:noFill/>
          </a:ln>
        </p:spPr>
      </p:pic>
      <p:sp>
        <p:nvSpPr>
          <p:cNvPr id="6" name="文本框 5"/>
          <p:cNvSpPr txBox="1"/>
          <p:nvPr/>
        </p:nvSpPr>
        <p:spPr>
          <a:xfrm>
            <a:off x="239713" y="1277938"/>
            <a:ext cx="8275955" cy="583565"/>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Scan Para3 and 5 </a:t>
            </a:r>
            <a:r>
              <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mn-cs"/>
                <a:sym typeface="+mn-ea"/>
              </a:rPr>
              <a:t> </a:t>
            </a:r>
            <a:r>
              <a:rPr kumimoji="0" lang="en-US" altLang="zh-CN" sz="3200" b="1" i="1"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carefully and </a:t>
            </a:r>
            <a:r>
              <a:rPr kumimoji="0" lang="en-US" altLang="zh-CN" sz="3200" b="1"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 </a:t>
            </a:r>
            <a:r>
              <a:rPr kumimoji="0" lang="en-US" altLang="zh-CN" sz="3200" b="1" i="1"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fill in the table.</a:t>
            </a:r>
            <a:r>
              <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mn-cs"/>
                <a:sym typeface="+mn-ea"/>
              </a:rPr>
              <a:t> </a:t>
            </a:r>
            <a:endPar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mn-cs"/>
              <a:sym typeface="+mn-ea"/>
            </a:endParaRPr>
          </a:p>
        </p:txBody>
      </p:sp>
      <p:pic>
        <p:nvPicPr>
          <p:cNvPr id="142342" name="图片 11"/>
          <p:cNvPicPr>
            <a:picLocks noChangeAspect="1"/>
          </p:cNvPicPr>
          <p:nvPr/>
        </p:nvPicPr>
        <p:blipFill>
          <a:blip r:embed="rId3"/>
          <a:stretch>
            <a:fillRect/>
          </a:stretch>
        </p:blipFill>
        <p:spPr>
          <a:xfrm>
            <a:off x="873125" y="2084388"/>
            <a:ext cx="10445750" cy="4681537"/>
          </a:xfrm>
          <a:prstGeom prst="rect">
            <a:avLst/>
          </a:prstGeom>
          <a:noFill/>
          <a:ln w="9525">
            <a:noFill/>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44463" y="239713"/>
          <a:ext cx="11874500" cy="6332537"/>
        </p:xfrm>
        <a:graphic>
          <a:graphicData uri="http://schemas.openxmlformats.org/drawingml/2006/table">
            <a:tbl>
              <a:tblPr firstRow="1" bandRow="1">
                <a:tableStyleId>{5C22544A-7EE6-4342-B048-85BDC9FD1C3A}</a:tableStyleId>
              </a:tblPr>
              <a:tblGrid>
                <a:gridCol w="2339465"/>
                <a:gridCol w="2770653"/>
                <a:gridCol w="6764382"/>
              </a:tblGrid>
              <a:tr h="675674">
                <a:tc gridSpan="2">
                  <a:txBody>
                    <a:bodyPr/>
                    <a:lstStyle/>
                    <a:p>
                      <a:pPr>
                        <a:buNone/>
                      </a:pPr>
                      <a:endParaRPr lang="zh-CN" altLang="en-US" sz="2800" i="1">
                        <a:solidFill>
                          <a:srgbClr val="848587"/>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hMerge="1">
                  <a:tcP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c>
                  <a:txBody>
                    <a:bodyPr/>
                    <a:lstStyle/>
                    <a:p>
                      <a:pPr>
                        <a:buNone/>
                      </a:pPr>
                      <a:endParaRPr lang="zh-CN" altLang="en-US" sz="2800" i="1">
                        <a:solidFill>
                          <a:srgbClr val="848587"/>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solidFill>
                      <a:srgbClr val="FFFFFF"/>
                    </a:solidFill>
                  </a:tcPr>
                </a:tc>
              </a:tr>
              <a:tr h="1798410">
                <a:tc rowSpan="2">
                  <a:txBody>
                    <a:bodyPr/>
                    <a:lstStyle/>
                    <a:p>
                      <a:pPr>
                        <a:buNone/>
                      </a:pPr>
                      <a:r>
                        <a:rPr lang="en-US" altLang="zh-CN" sz="2800" i="1">
                          <a:solidFill>
                            <a:srgbClr val="404040"/>
                          </a:solidFill>
                          <a:latin typeface="Calibri" panose="020F0502020204030204" pitchFamily="34" charset="0"/>
                          <a:cs typeface="Calibri" panose="020F0502020204030204" pitchFamily="34" charset="0"/>
                        </a:rPr>
                        <a:t> </a:t>
                      </a:r>
                      <a:endParaRPr lang="en-US" altLang="zh-CN" sz="2800"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buNone/>
                      </a:pP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adaptation to a whole new life</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c>
                  <a:txBody>
                    <a:bodyPr/>
                    <a:lstStyle/>
                    <a:p>
                      <a:pPr>
                        <a:buNone/>
                      </a:pPr>
                      <a:r>
                        <a:rPr lang="en-US" altLang="zh-CN" sz="2800" b="1" i="1">
                          <a:solidFill>
                            <a:srgbClr val="404040"/>
                          </a:solidFill>
                          <a:latin typeface="Calibri" panose="020F0502020204030204" pitchFamily="34" charset="0"/>
                          <a:cs typeface="Calibri" panose="020F0502020204030204" pitchFamily="34" charset="0"/>
                        </a:rPr>
                        <a:t>l</a:t>
                      </a:r>
                      <a:r>
                        <a:rPr lang="en-US" altLang="zh-CN" sz="2800" b="1" i="1">
                          <a:solidFill>
                            <a:schemeClr val="tx1"/>
                          </a:solidFill>
                          <a:latin typeface="Calibri" panose="020F0502020204030204" pitchFamily="34" charset="0"/>
                          <a:cs typeface="Calibri" panose="020F0502020204030204" pitchFamily="34" charset="0"/>
                        </a:rPr>
                        <a:t>earn to</a:t>
                      </a:r>
                      <a:r>
                        <a:rPr lang="en-US" altLang="zh-CN" sz="2800" b="1" i="1">
                          <a:solidFill>
                            <a:srgbClr val="404040"/>
                          </a:solidFill>
                          <a:latin typeface="Calibri" panose="020F0502020204030204" pitchFamily="34" charset="0"/>
                          <a:cs typeface="Calibri" panose="020F0502020204030204" pitchFamily="34" charset="0"/>
                        </a:rPr>
                        <a:t>_________________;</a:t>
                      </a:r>
                      <a:endParaRPr lang="en-US" altLang="zh-CN" sz="2800" b="1" i="1">
                        <a:solidFill>
                          <a:srgbClr val="404040"/>
                        </a:solidFill>
                        <a:latin typeface="Calibri" panose="020F0502020204030204" pitchFamily="34" charset="0"/>
                        <a:cs typeface="Calibri" panose="020F0502020204030204" pitchFamily="34" charset="0"/>
                      </a:endParaRPr>
                    </a:p>
                    <a:p>
                      <a:pPr>
                        <a:buNone/>
                      </a:pPr>
                      <a:r>
                        <a:rPr lang="en-US" altLang="zh-CN" sz="2800" b="1" i="1">
                          <a:solidFill>
                            <a:srgbClr val="404040"/>
                          </a:solidFill>
                          <a:latin typeface="Calibri" panose="020F0502020204030204" pitchFamily="34" charset="0"/>
                          <a:cs typeface="Calibri" panose="020F0502020204030204" pitchFamily="34" charset="0"/>
                        </a:rPr>
                        <a:t>l</a:t>
                      </a:r>
                      <a:r>
                        <a:rPr lang="en-US" altLang="zh-CN" sz="2800" b="1" i="1">
                          <a:solidFill>
                            <a:schemeClr val="tx1"/>
                          </a:solidFill>
                          <a:latin typeface="Calibri" panose="020F0502020204030204" pitchFamily="34" charset="0"/>
                          <a:cs typeface="Calibri" panose="020F0502020204030204" pitchFamily="34" charset="0"/>
                        </a:rPr>
                        <a:t>earn to</a:t>
                      </a:r>
                      <a:r>
                        <a:rPr lang="en-US" altLang="zh-CN" sz="2800" b="1" i="1">
                          <a:solidFill>
                            <a:srgbClr val="404040"/>
                          </a:solidFill>
                          <a:latin typeface="Calibri" panose="020F0502020204030204" pitchFamily="34" charset="0"/>
                          <a:cs typeface="Calibri" panose="020F0502020204030204" pitchFamily="34" charset="0"/>
                        </a:rPr>
                        <a:t>_______________________;</a:t>
                      </a:r>
                      <a:endParaRPr lang="en-US" altLang="zh-CN" sz="2800" b="1" i="1">
                        <a:solidFill>
                          <a:srgbClr val="404040"/>
                        </a:solidFill>
                        <a:latin typeface="Calibri" panose="020F0502020204030204" pitchFamily="34" charset="0"/>
                        <a:cs typeface="Calibri" panose="020F0502020204030204" pitchFamily="34" charset="0"/>
                      </a:endParaRPr>
                    </a:p>
                    <a:p>
                      <a:pPr>
                        <a:buNone/>
                      </a:pPr>
                      <a:endParaRPr lang="en-US" altLang="zh-CN" sz="2800" b="1" i="1">
                        <a:solidFill>
                          <a:schemeClr val="tx1"/>
                        </a:solidFill>
                        <a:latin typeface="Calibri" panose="020F0502020204030204" pitchFamily="34" charset="0"/>
                        <a:cs typeface="Calibri" panose="020F0502020204030204" pitchFamily="34" charset="0"/>
                      </a:endParaRPr>
                    </a:p>
                    <a:p>
                      <a:pPr>
                        <a:buNone/>
                      </a:pPr>
                      <a:r>
                        <a:rPr lang="en-US" altLang="zh-CN" sz="2800" b="1" i="1">
                          <a:solidFill>
                            <a:schemeClr val="tx1"/>
                          </a:solidFill>
                          <a:latin typeface="Calibri" panose="020F0502020204030204" pitchFamily="34" charset="0"/>
                          <a:cs typeface="Calibri" panose="020F0502020204030204" pitchFamily="34" charset="0"/>
                        </a:rPr>
                        <a:t>asked for</a:t>
                      </a:r>
                      <a:r>
                        <a:rPr lang="en-US" altLang="zh-CN" sz="2800" b="1" i="1">
                          <a:solidFill>
                            <a:srgbClr val="404040"/>
                          </a:solidFill>
                          <a:latin typeface="Calibri" panose="020F0502020204030204" pitchFamily="34" charset="0"/>
                          <a:cs typeface="Calibri" panose="020F0502020204030204" pitchFamily="34" charset="0"/>
                        </a:rPr>
                        <a:t> _____________________</a:t>
                      </a:r>
                      <a:endParaRPr lang="en-US" altLang="zh-CN" sz="2800" b="1"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solidFill>
                      <a:srgbClr val="FFFFFF"/>
                    </a:solidFill>
                  </a:tcPr>
                </a:tc>
              </a:tr>
              <a:tr h="923336">
                <a:tc vMerge="1">
                  <a:tcPr>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lstStyle/>
                    <a:p>
                      <a:pPr>
                        <a:lnSpc>
                          <a:spcPct val="110000"/>
                        </a:lnSpc>
                        <a:buNone/>
                      </a:pPr>
                      <a:r>
                        <a:rPr lang="en-US" altLang="zh-CN" sz="2800" b="1" i="1">
                          <a:solidFill>
                            <a:schemeClr val="tx1"/>
                          </a:solidFill>
                          <a:latin typeface="Calibri" panose="020F0502020204030204" pitchFamily="34" charset="0"/>
                          <a:cs typeface="Calibri" panose="020F0502020204030204" pitchFamily="34" charset="0"/>
                          <a:sym typeface="+mn-ea"/>
                        </a:rPr>
                        <a:t>loneliness </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c>
                  <a:txBody>
                    <a:bodyPr/>
                    <a:lstStyle/>
                    <a:p>
                      <a:pPr algn="l">
                        <a:lnSpc>
                          <a:spcPct val="110000"/>
                        </a:lnSpc>
                        <a:buNone/>
                      </a:pPr>
                      <a:r>
                        <a:rPr lang="en-US" altLang="zh-CN" sz="2800" i="1">
                          <a:solidFill>
                            <a:schemeClr val="tx1"/>
                          </a:solidFill>
                          <a:latin typeface="Calibri" panose="020F0502020204030204" pitchFamily="34" charset="0"/>
                          <a:cs typeface="Calibri" panose="020F0502020204030204" pitchFamily="34" charset="0"/>
                        </a:rPr>
                        <a:t>  </a:t>
                      </a:r>
                      <a:r>
                        <a:rPr lang="en-US" altLang="zh-CN" sz="2800" b="1" i="1">
                          <a:solidFill>
                            <a:schemeClr val="tx1"/>
                          </a:solidFill>
                          <a:latin typeface="Calibri" panose="020F0502020204030204" pitchFamily="34" charset="0"/>
                          <a:cs typeface="Calibri" panose="020F0502020204030204" pitchFamily="34" charset="0"/>
                        </a:rPr>
                        <a:t>lived with</a:t>
                      </a:r>
                      <a:r>
                        <a:rPr lang="en-US" altLang="zh-CN" sz="2800" b="1" i="1">
                          <a:solidFill>
                            <a:srgbClr val="404040"/>
                          </a:solidFill>
                          <a:latin typeface="Calibri" panose="020F0502020204030204" pitchFamily="34" charset="0"/>
                          <a:cs typeface="Calibri" panose="020F0502020204030204" pitchFamily="34" charset="0"/>
                        </a:rPr>
                        <a:t> </a:t>
                      </a:r>
                      <a:r>
                        <a:rPr lang="en-US" altLang="zh-CN" sz="2800" i="1">
                          <a:solidFill>
                            <a:srgbClr val="404040"/>
                          </a:solidFill>
                          <a:latin typeface="Calibri" panose="020F0502020204030204" pitchFamily="34" charset="0"/>
                          <a:cs typeface="Calibri" panose="020F0502020204030204" pitchFamily="34" charset="0"/>
                        </a:rPr>
                        <a:t> ___________</a:t>
                      </a:r>
                      <a:endParaRPr lang="en-US" altLang="zh-CN" sz="2800"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2F2F2"/>
                    </a:solidFill>
                  </a:tcPr>
                </a:tc>
              </a:tr>
              <a:tr h="1151948">
                <a:tc rowSpan="2">
                  <a:txBody>
                    <a:bodyPr/>
                    <a:lstStyle/>
                    <a:p>
                      <a:pPr>
                        <a:buNone/>
                      </a:pPr>
                      <a:endParaRPr lang="zh-CN" altLang="en-US" sz="2800" i="1">
                        <a:solidFill>
                          <a:srgbClr val="404040"/>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FFFFF"/>
                    </a:solidFill>
                  </a:tcPr>
                </a:tc>
                <a:tc>
                  <a:txBody>
                    <a:bodyPr/>
                    <a:lstStyle/>
                    <a:p>
                      <a:pPr>
                        <a:buNone/>
                      </a:pPr>
                      <a:r>
                        <a:rPr lang="en-US" altLang="zh-CN" sz="2800" b="1" i="1">
                          <a:solidFill>
                            <a:schemeClr val="tx1"/>
                          </a:solidFill>
                          <a:latin typeface="Calibri" panose="020F0502020204030204" pitchFamily="34" charset="0"/>
                          <a:cs typeface="Calibri" panose="020F0502020204030204" pitchFamily="34" charset="0"/>
                          <a:sym typeface="+mn-ea"/>
                        </a:rPr>
                        <a:t>writing an essay</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c>
                  <a:txBody>
                    <a:bodyPr/>
                    <a:lstStyle/>
                    <a:p>
                      <a:pPr>
                        <a:buNone/>
                      </a:pPr>
                      <a:r>
                        <a:rPr lang="en-US" altLang="zh-CN" sz="2800" b="1" i="1">
                          <a:solidFill>
                            <a:schemeClr val="tx1"/>
                          </a:solidFill>
                          <a:latin typeface="Calibri" panose="020F0502020204030204" pitchFamily="34" charset="0"/>
                          <a:cs typeface="Calibri" panose="020F0502020204030204" pitchFamily="34" charset="0"/>
                          <a:sym typeface="+mn-ea"/>
                        </a:rPr>
                        <a:t>got help from _______ ;</a:t>
                      </a: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 _______a lot to prepare</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solidFill>
                      <a:srgbClr val="FFFFFF"/>
                    </a:solidFill>
                  </a:tcPr>
                </a:tc>
              </a:tr>
              <a:tr h="1783169">
                <a:tc vMerge="1">
                  <a:tcP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c>
                  <a:txBody>
                    <a:bodyPr/>
                    <a:lstStyle/>
                    <a:p>
                      <a:pPr algn="l">
                        <a:lnSpc>
                          <a:spcPct val="110000"/>
                        </a:lnSpc>
                        <a:buNone/>
                      </a:pPr>
                      <a:r>
                        <a:rPr lang="en-US" altLang="zh-CN" sz="2800" b="1" i="1">
                          <a:solidFill>
                            <a:schemeClr val="tx1"/>
                          </a:solidFill>
                          <a:latin typeface="Calibri" panose="020F0502020204030204" pitchFamily="34" charset="0"/>
                          <a:cs typeface="Calibri" panose="020F0502020204030204" pitchFamily="34" charset="0"/>
                          <a:sym typeface="+mn-ea"/>
                        </a:rPr>
                        <a:t>participating in_______and giving________</a:t>
                      </a:r>
                      <a:endParaRPr lang="en-US" altLang="zh-CN" sz="2800" b="1" i="1">
                        <a:solidFill>
                          <a:schemeClr val="tx1"/>
                        </a:solidFill>
                        <a:latin typeface="Calibri" panose="020F0502020204030204" pitchFamily="34" charset="0"/>
                        <a:cs typeface="Calibri" panose="020F0502020204030204" pitchFamily="34" charset="0"/>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c>
                  <a:txBody>
                    <a:bodyPr/>
                    <a:lstStyle/>
                    <a:p>
                      <a:pPr>
                        <a:buNone/>
                      </a:pP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gave presentation </a:t>
                      </a:r>
                      <a:endParaRPr lang="en-US" altLang="zh-CN" sz="2800" b="1" i="1">
                        <a:solidFill>
                          <a:schemeClr val="tx1"/>
                        </a:solidFill>
                        <a:latin typeface="Calibri" panose="020F0502020204030204" pitchFamily="34" charset="0"/>
                        <a:cs typeface="Calibri" panose="020F0502020204030204" pitchFamily="34" charset="0"/>
                        <a:sym typeface="+mn-ea"/>
                      </a:endParaRPr>
                    </a:p>
                    <a:p>
                      <a:pPr>
                        <a:buNone/>
                      </a:pPr>
                      <a:r>
                        <a:rPr lang="en-US" altLang="zh-CN" sz="2800" b="1" i="1">
                          <a:solidFill>
                            <a:schemeClr val="tx1"/>
                          </a:solidFill>
                          <a:latin typeface="Calibri" panose="020F0502020204030204" pitchFamily="34" charset="0"/>
                          <a:cs typeface="Calibri" panose="020F0502020204030204" pitchFamily="34" charset="0"/>
                          <a:sym typeface="+mn-ea"/>
                        </a:rPr>
                        <a:t>   on__________________</a:t>
                      </a:r>
                      <a:endParaRPr lang="en-US" altLang="zh-CN" sz="2800" b="1" i="1">
                        <a:solidFill>
                          <a:schemeClr val="tx1"/>
                        </a:solidFill>
                        <a:latin typeface="Calibri" panose="020F0502020204030204" pitchFamily="34" charset="0"/>
                        <a:cs typeface="Calibri" panose="020F0502020204030204" pitchFamily="34" charset="0"/>
                        <a:sym typeface="+mn-ea"/>
                      </a:endParaRPr>
                    </a:p>
                  </a:txBody>
                  <a:tcPr marL="91445" marR="91445" marT="45722" marB="45722">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r>
            </a:tbl>
          </a:graphicData>
        </a:graphic>
      </p:graphicFrame>
      <p:sp>
        <p:nvSpPr>
          <p:cNvPr id="143385" name="文本框 4"/>
          <p:cNvSpPr txBox="1"/>
          <p:nvPr>
            <p:custDataLst>
              <p:tags r:id="rId1"/>
            </p:custDataLst>
          </p:nvPr>
        </p:nvSpPr>
        <p:spPr>
          <a:xfrm>
            <a:off x="1663700" y="328613"/>
            <a:ext cx="2867025" cy="582612"/>
          </a:xfrm>
          <a:prstGeom prst="rect">
            <a:avLst/>
          </a:prstGeom>
          <a:noFill/>
          <a:ln w="9525">
            <a:noFill/>
          </a:ln>
        </p:spPr>
        <p:txBody>
          <a:bodyPr>
            <a:spAutoFit/>
          </a:bodyPr>
          <a:lstStyle/>
          <a:p>
            <a:pPr eaLnBrk="1" hangingPunct="1"/>
            <a:r>
              <a:rPr lang="en-US" altLang="zh-CN" sz="3200" b="1" i="1" dirty="0">
                <a:latin typeface="Calibri" panose="020F0502020204030204" pitchFamily="34" charset="0"/>
                <a:cs typeface="Arial" panose="020B0604020202020204" pitchFamily="34" charset="0"/>
              </a:rPr>
              <a:t>   </a:t>
            </a:r>
            <a:r>
              <a:rPr lang="en-US" altLang="zh-CN" sz="3200" b="1" i="1" dirty="0">
                <a:solidFill>
                  <a:srgbClr val="FF0000"/>
                </a:solidFill>
                <a:latin typeface="Calibri" panose="020F0502020204030204" pitchFamily="34" charset="0"/>
                <a:cs typeface="Arial" panose="020B0604020202020204" pitchFamily="34" charset="0"/>
              </a:rPr>
              <a:t>Challenges</a:t>
            </a:r>
            <a:endParaRPr lang="en-US" altLang="zh-CN" sz="3200" b="1" i="1" dirty="0">
              <a:solidFill>
                <a:srgbClr val="FF0000"/>
              </a:solidFill>
              <a:latin typeface="Calibri" panose="020F0502020204030204" pitchFamily="34" charset="0"/>
              <a:ea typeface="Arial" panose="020B0604020202020204" pitchFamily="34" charset="0"/>
            </a:endParaRPr>
          </a:p>
        </p:txBody>
      </p:sp>
      <p:sp>
        <p:nvSpPr>
          <p:cNvPr id="143386" name="文本框 5"/>
          <p:cNvSpPr txBox="1"/>
          <p:nvPr>
            <p:custDataLst>
              <p:tags r:id="rId2"/>
            </p:custDataLst>
          </p:nvPr>
        </p:nvSpPr>
        <p:spPr>
          <a:xfrm>
            <a:off x="6873875" y="285750"/>
            <a:ext cx="3468688" cy="584200"/>
          </a:xfrm>
          <a:prstGeom prst="rect">
            <a:avLst/>
          </a:prstGeom>
          <a:noFill/>
          <a:ln w="9525">
            <a:noFill/>
          </a:ln>
        </p:spPr>
        <p:txBody>
          <a:bodyPr>
            <a:spAutoFit/>
          </a:bodyPr>
          <a:lstStyle/>
          <a:p>
            <a:pPr algn="ctr" eaLnBrk="1" hangingPunct="1"/>
            <a:r>
              <a:rPr lang="en-US" altLang="zh-CN" sz="3200" b="1" i="1" dirty="0">
                <a:solidFill>
                  <a:srgbClr val="FF0000"/>
                </a:solidFill>
                <a:latin typeface="Calibri" panose="020F0502020204030204" pitchFamily="34" charset="0"/>
                <a:cs typeface="Arial" panose="020B0604020202020204" pitchFamily="34" charset="0"/>
              </a:rPr>
              <a:t>What Xie Lei did</a:t>
            </a:r>
            <a:endParaRPr lang="en-US" altLang="zh-CN" sz="3200" b="1" i="1" dirty="0">
              <a:solidFill>
                <a:srgbClr val="FF0000"/>
              </a:solidFill>
              <a:latin typeface="Calibri" panose="020F0502020204030204" pitchFamily="34" charset="0"/>
              <a:ea typeface="Arial" panose="020B0604020202020204" pitchFamily="34" charset="0"/>
            </a:endParaRPr>
          </a:p>
        </p:txBody>
      </p:sp>
      <p:sp>
        <p:nvSpPr>
          <p:cNvPr id="143387" name="文本框 2"/>
          <p:cNvSpPr txBox="1"/>
          <p:nvPr>
            <p:custDataLst>
              <p:tags r:id="rId3"/>
            </p:custDataLst>
          </p:nvPr>
        </p:nvSpPr>
        <p:spPr>
          <a:xfrm>
            <a:off x="573088" y="2078038"/>
            <a:ext cx="1476375" cy="522287"/>
          </a:xfrm>
          <a:prstGeom prst="rect">
            <a:avLst/>
          </a:prstGeom>
          <a:noFill/>
          <a:ln w="9525">
            <a:noFill/>
          </a:ln>
        </p:spPr>
        <p:txBody>
          <a:bodyPr>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Daily life</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43388" name="文本框 3"/>
          <p:cNvSpPr txBox="1"/>
          <p:nvPr>
            <p:custDataLst>
              <p:tags r:id="rId4"/>
            </p:custDataLst>
          </p:nvPr>
        </p:nvSpPr>
        <p:spPr>
          <a:xfrm>
            <a:off x="285750" y="4221163"/>
            <a:ext cx="2152650" cy="952500"/>
          </a:xfrm>
          <a:prstGeom prst="rect">
            <a:avLst/>
          </a:prstGeom>
          <a:noFill/>
          <a:ln w="9525">
            <a:noFill/>
          </a:ln>
        </p:spPr>
        <p:txBody>
          <a:bodyPr>
            <a:spAutoFit/>
          </a:bodyPr>
          <a:lstStyle/>
          <a:p>
            <a:pPr eaLnBrk="1" hangingPunct="1"/>
            <a:r>
              <a:rPr lang="en-US" altLang="zh-CN" sz="2800" b="1" i="1" dirty="0">
                <a:latin typeface="Calibri" panose="020F0502020204030204" pitchFamily="34" charset="0"/>
                <a:cs typeface="Arial" panose="020B0604020202020204" pitchFamily="34" charset="0"/>
              </a:rPr>
              <a:t>  </a:t>
            </a:r>
            <a:r>
              <a:rPr lang="en-US" altLang="zh-CN" sz="2800" b="1" i="1" dirty="0">
                <a:solidFill>
                  <a:srgbClr val="2719E5"/>
                </a:solidFill>
                <a:latin typeface="Calibri" panose="020F0502020204030204" pitchFamily="34" charset="0"/>
                <a:cs typeface="Arial" panose="020B0604020202020204" pitchFamily="34" charset="0"/>
              </a:rPr>
              <a:t>Academic </a:t>
            </a:r>
            <a:endParaRPr lang="en-US" altLang="zh-CN" sz="2800" b="1" i="1" dirty="0">
              <a:solidFill>
                <a:srgbClr val="2719E5"/>
              </a:solidFill>
              <a:latin typeface="Calibri" panose="020F0502020204030204" pitchFamily="34" charset="0"/>
              <a:cs typeface="Arial" panose="020B0604020202020204" pitchFamily="34" charset="0"/>
            </a:endParaRPr>
          </a:p>
          <a:p>
            <a:pPr eaLnBrk="1" hangingPunct="1"/>
            <a:r>
              <a:rPr lang="en-US" altLang="zh-CN" sz="2800" b="1" i="1" dirty="0">
                <a:solidFill>
                  <a:srgbClr val="2719E5"/>
                </a:solidFill>
                <a:latin typeface="Calibri" panose="020F0502020204030204" pitchFamily="34" charset="0"/>
                <a:cs typeface="Arial" panose="020B0604020202020204" pitchFamily="34" charset="0"/>
              </a:rPr>
              <a:t>requirements</a:t>
            </a:r>
            <a:endParaRPr lang="en-US" altLang="zh-CN" sz="2800" b="1" i="1" dirty="0">
              <a:latin typeface="Calibri" panose="020F0502020204030204" pitchFamily="34" charset="0"/>
              <a:ea typeface="Arial" panose="020B0604020202020204" pitchFamily="34" charset="0"/>
            </a:endParaRPr>
          </a:p>
        </p:txBody>
      </p:sp>
      <p:sp>
        <p:nvSpPr>
          <p:cNvPr id="12" name="文本框 11"/>
          <p:cNvSpPr txBox="1"/>
          <p:nvPr>
            <p:custDataLst>
              <p:tags r:id="rId5"/>
            </p:custDataLst>
          </p:nvPr>
        </p:nvSpPr>
        <p:spPr>
          <a:xfrm>
            <a:off x="5956300" y="5621338"/>
            <a:ext cx="3489325" cy="522287"/>
          </a:xfrm>
          <a:prstGeom prst="rect">
            <a:avLst/>
          </a:prstGeom>
          <a:noFill/>
          <a:ln w="9525">
            <a:noFill/>
          </a:ln>
        </p:spPr>
        <p:txBody>
          <a:bodyPr wrap="non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traditional Chinese art</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3" name="文本框 12"/>
          <p:cNvSpPr txBox="1"/>
          <p:nvPr>
            <p:custDataLst>
              <p:tags r:id="rId6"/>
            </p:custDataLst>
          </p:nvPr>
        </p:nvSpPr>
        <p:spPr>
          <a:xfrm>
            <a:off x="7351713" y="3616325"/>
            <a:ext cx="1492250" cy="522288"/>
          </a:xfrm>
          <a:prstGeom prst="rect">
            <a:avLst/>
          </a:prstGeom>
          <a:noFill/>
          <a:ln w="9525">
            <a:noFill/>
          </a:ln>
        </p:spPr>
        <p:txBody>
          <a:bodyPr wrap="non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her tutor</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5" name="文本框 14"/>
          <p:cNvSpPr txBox="1"/>
          <p:nvPr>
            <p:custDataLst>
              <p:tags r:id="rId7"/>
            </p:custDataLst>
          </p:nvPr>
        </p:nvSpPr>
        <p:spPr>
          <a:xfrm>
            <a:off x="5651500" y="4029075"/>
            <a:ext cx="858838" cy="522288"/>
          </a:xfrm>
          <a:prstGeom prst="rect">
            <a:avLst/>
          </a:prstGeom>
          <a:noFill/>
          <a:ln w="9525">
            <a:noFill/>
          </a:ln>
        </p:spPr>
        <p:txBody>
          <a:bodyPr wrap="non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read</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6" name="文本框 15"/>
          <p:cNvSpPr txBox="1"/>
          <p:nvPr>
            <p:custDataLst>
              <p:tags r:id="rId8"/>
            </p:custDataLst>
          </p:nvPr>
        </p:nvSpPr>
        <p:spPr>
          <a:xfrm>
            <a:off x="3009900" y="5286375"/>
            <a:ext cx="1187450" cy="522288"/>
          </a:xfrm>
          <a:prstGeom prst="rect">
            <a:avLst/>
          </a:prstGeom>
          <a:noFill/>
          <a:ln w="9525">
            <a:noFill/>
          </a:ln>
        </p:spPr>
        <p:txBody>
          <a:bodyPr>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class</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17" name="文本框 16"/>
          <p:cNvSpPr txBox="1"/>
          <p:nvPr>
            <p:custDataLst>
              <p:tags r:id="rId9"/>
            </p:custDataLst>
          </p:nvPr>
        </p:nvSpPr>
        <p:spPr>
          <a:xfrm>
            <a:off x="3529013" y="5746750"/>
            <a:ext cx="2060575" cy="522288"/>
          </a:xfrm>
          <a:prstGeom prst="rect">
            <a:avLst/>
          </a:prstGeom>
          <a:noFill/>
          <a:ln w="9525">
            <a:noFill/>
          </a:ln>
        </p:spPr>
        <p:txBody>
          <a:bodyPr wrap="non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presentation</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6" name="文本框 25"/>
          <p:cNvSpPr txBox="1"/>
          <p:nvPr>
            <p:custDataLst>
              <p:tags r:id="rId10"/>
            </p:custDataLst>
          </p:nvPr>
        </p:nvSpPr>
        <p:spPr>
          <a:xfrm>
            <a:off x="7143750" y="2736850"/>
            <a:ext cx="2171700" cy="522288"/>
          </a:xfrm>
          <a:prstGeom prst="rect">
            <a:avLst/>
          </a:prstGeom>
          <a:noFill/>
          <a:ln w="9525">
            <a:noFill/>
          </a:ln>
        </p:spPr>
        <p:txBody>
          <a:bodyPr wrap="non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a host family </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7" name="文本框 26"/>
          <p:cNvSpPr txBox="1"/>
          <p:nvPr>
            <p:custDataLst>
              <p:tags r:id="rId11"/>
            </p:custDataLst>
          </p:nvPr>
        </p:nvSpPr>
        <p:spPr>
          <a:xfrm>
            <a:off x="6446838" y="896938"/>
            <a:ext cx="3117850" cy="522287"/>
          </a:xfrm>
          <a:prstGeom prst="rect">
            <a:avLst/>
          </a:prstGeom>
          <a:noFill/>
          <a:ln w="9525">
            <a:noFill/>
          </a:ln>
        </p:spPr>
        <p:txBody>
          <a:bodyPr wrap="non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use public transport</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8" name="文本框 27"/>
          <p:cNvSpPr txBox="1"/>
          <p:nvPr>
            <p:custDataLst>
              <p:tags r:id="rId12"/>
            </p:custDataLst>
          </p:nvPr>
        </p:nvSpPr>
        <p:spPr>
          <a:xfrm>
            <a:off x="6461125" y="1343025"/>
            <a:ext cx="5435600" cy="952500"/>
          </a:xfrm>
          <a:prstGeom prst="rect">
            <a:avLst/>
          </a:prstGeom>
          <a:noFill/>
          <a:ln w="9525">
            <a:noFill/>
          </a:ln>
        </p:spPr>
        <p:txBody>
          <a:bodyPr>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ask for things </a:t>
            </a:r>
            <a:r>
              <a:rPr lang="en-US" altLang="zh-CN" sz="2800" b="1" i="1" dirty="0">
                <a:solidFill>
                  <a:srgbClr val="2719E5"/>
                </a:solidFill>
                <a:latin typeface="Calibri" panose="020F0502020204030204" pitchFamily="34" charset="0"/>
                <a:cs typeface="Arial" panose="020B0604020202020204" pitchFamily="34" charset="0"/>
                <a:sym typeface="宋体" panose="02010600030101010101" pitchFamily="2" charset="-122"/>
              </a:rPr>
              <a:t>she didn't know the English names for</a:t>
            </a:r>
            <a:endParaRPr lang="en-US" altLang="zh-CN" sz="2800" b="1" i="1" dirty="0">
              <a:solidFill>
                <a:srgbClr val="2719E5"/>
              </a:solidFill>
              <a:latin typeface="Calibri" panose="020F0502020204030204" pitchFamily="34" charset="0"/>
              <a:ea typeface="Arial" panose="020B0604020202020204" pitchFamily="34" charset="0"/>
            </a:endParaRPr>
          </a:p>
        </p:txBody>
      </p:sp>
      <p:sp>
        <p:nvSpPr>
          <p:cNvPr id="29" name="文本框 28"/>
          <p:cNvSpPr txBox="1"/>
          <p:nvPr>
            <p:custDataLst>
              <p:tags r:id="rId13"/>
            </p:custDataLst>
          </p:nvPr>
        </p:nvSpPr>
        <p:spPr>
          <a:xfrm>
            <a:off x="6510020" y="2184400"/>
            <a:ext cx="5681980" cy="521970"/>
          </a:xfrm>
          <a:prstGeom prst="rect">
            <a:avLst/>
          </a:prstGeom>
          <a:noFill/>
          <a:ln w="9525">
            <a:noFill/>
          </a:ln>
        </p:spPr>
        <p:txBody>
          <a:bodyPr wrap="square">
            <a:spAutoFit/>
          </a:bodyPr>
          <a:lstStyle/>
          <a:p>
            <a:pPr eaLnBrk="1" hangingPunct="1"/>
            <a:r>
              <a:rPr lang="en-US" altLang="zh-CN" sz="2800" b="1" i="1" dirty="0">
                <a:solidFill>
                  <a:srgbClr val="2719E5"/>
                </a:solidFill>
                <a:latin typeface="Calibri" panose="020F0502020204030204" pitchFamily="34" charset="0"/>
                <a:cs typeface="Arial" panose="020B0604020202020204" pitchFamily="34" charset="0"/>
              </a:rPr>
              <a:t>help </a:t>
            </a:r>
            <a:r>
              <a:rPr lang="en-US" altLang="zh-CN" sz="2800" b="1" i="1" dirty="0">
                <a:solidFill>
                  <a:srgbClr val="2719E5"/>
                </a:solidFill>
                <a:latin typeface="Calibri" panose="020F0502020204030204" pitchFamily="34" charset="0"/>
                <a:cs typeface="Arial" panose="020B0604020202020204" pitchFamily="34" charset="0"/>
                <a:sym typeface="宋体" panose="02010600030101010101" pitchFamily="2" charset="-122"/>
              </a:rPr>
              <a:t>from passers-by</a:t>
            </a:r>
            <a:r>
              <a:rPr lang="en-US" altLang="zh-CN" sz="2800" b="1" i="1" dirty="0">
                <a:solidFill>
                  <a:srgbClr val="2719E5"/>
                </a:solidFill>
                <a:latin typeface="Calibri" panose="020F0502020204030204" pitchFamily="34" charset="0"/>
                <a:cs typeface="Arial" panose="020B0604020202020204" pitchFamily="34" charset="0"/>
              </a:rPr>
              <a:t> when I got lost</a:t>
            </a:r>
            <a:endParaRPr lang="en-US" altLang="zh-CN" sz="2800" b="1" i="1" dirty="0">
              <a:solidFill>
                <a:srgbClr val="2719E5"/>
              </a:solidFill>
              <a:latin typeface="Calibri" panose="020F0502020204030204" pitchFamily="34" charset="0"/>
              <a:ea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26" grpId="0"/>
      <p:bldP spid="27" grpId="0"/>
      <p:bldP spid="28"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组合 2"/>
          <p:cNvGrpSpPr/>
          <p:nvPr/>
        </p:nvGrpSpPr>
        <p:grpSpPr>
          <a:xfrm>
            <a:off x="103188" y="12700"/>
            <a:ext cx="8764587" cy="1222375"/>
            <a:chOff x="160" y="-91"/>
            <a:chExt cx="13804" cy="1926"/>
          </a:xfrm>
        </p:grpSpPr>
        <p:pic>
          <p:nvPicPr>
            <p:cNvPr id="138251" name="图片 104"/>
            <p:cNvPicPr/>
            <p:nvPr/>
          </p:nvPicPr>
          <p:blipFill>
            <a:blip r:embed="rId1">
              <a:clrChange>
                <a:clrFrom>
                  <a:srgbClr val="EDEDED"/>
                </a:clrFrom>
                <a:clrTo>
                  <a:srgbClr val="EDEDED">
                    <a:alpha val="0"/>
                  </a:srgbClr>
                </a:clrTo>
              </a:clrChange>
            </a:blip>
            <a:srcRect l="4713" t="58917" r="60770" b="22221"/>
            <a:stretch>
              <a:fillRect/>
            </a:stretch>
          </p:blipFill>
          <p:spPr>
            <a:xfrm>
              <a:off x="11562" y="-91"/>
              <a:ext cx="2402" cy="1617"/>
            </a:xfrm>
            <a:prstGeom prst="rect">
              <a:avLst/>
            </a:prstGeom>
            <a:noFill/>
            <a:ln w="9525">
              <a:noFill/>
            </a:ln>
          </p:spPr>
        </p:pic>
        <p:pic>
          <p:nvPicPr>
            <p:cNvPr id="138252" name="图片 102"/>
            <p:cNvPicPr/>
            <p:nvPr/>
          </p:nvPicPr>
          <p:blipFill>
            <a:blip r:embed="rId2">
              <a:clrChange>
                <a:clrFrom>
                  <a:srgbClr val="FFFFFF"/>
                </a:clrFrom>
                <a:clrTo>
                  <a:srgbClr val="FFFFFF">
                    <a:alpha val="0"/>
                  </a:srgbClr>
                </a:clrTo>
              </a:clrChange>
            </a:blip>
            <a:srcRect t="14334" b="31790"/>
            <a:stretch>
              <a:fillRect/>
            </a:stretch>
          </p:blipFill>
          <p:spPr>
            <a:xfrm>
              <a:off x="160" y="209"/>
              <a:ext cx="11714" cy="1626"/>
            </a:xfrm>
            <a:prstGeom prst="rect">
              <a:avLst/>
            </a:prstGeom>
            <a:noFill/>
            <a:ln w="9525">
              <a:noFill/>
            </a:ln>
          </p:spPr>
        </p:pic>
      </p:grpSp>
      <p:sp>
        <p:nvSpPr>
          <p:cNvPr id="138243" name="文本框 3"/>
          <p:cNvSpPr txBox="1"/>
          <p:nvPr/>
        </p:nvSpPr>
        <p:spPr>
          <a:xfrm>
            <a:off x="590550" y="-34925"/>
            <a:ext cx="10572115" cy="922020"/>
          </a:xfrm>
          <a:prstGeom prst="rect">
            <a:avLst/>
          </a:prstGeom>
          <a:noFill/>
          <a:ln w="9525">
            <a:noFill/>
          </a:ln>
        </p:spPr>
        <p:txBody>
          <a:bodyPr wrap="square">
            <a:spAutoFit/>
          </a:bodyPr>
          <a:lstStyle/>
          <a:p>
            <a:pPr eaLnBrk="1" hangingPunct="1">
              <a:lnSpc>
                <a:spcPct val="150000"/>
              </a:lnSpc>
            </a:pPr>
            <a:r>
              <a:rPr lang="en-US" altLang="zh-CN" sz="3600" b="1" i="1" dirty="0">
                <a:solidFill>
                  <a:srgbClr val="FF0000"/>
                </a:solidFill>
                <a:latin typeface="Calibri" panose="020F0502020204030204" pitchFamily="34" charset="0"/>
                <a:cs typeface="Arial" panose="020B0604020202020204" pitchFamily="34" charset="0"/>
                <a:sym typeface="宋体" panose="02010600030101010101" pitchFamily="2" charset="-122"/>
              </a:rPr>
              <a:t>Critical thinking, logical thinking </a:t>
            </a:r>
            <a:endParaRPr lang="en-US" altLang="zh-CN" sz="3600" b="1" i="1" dirty="0">
              <a:solidFill>
                <a:srgbClr val="FF0000"/>
              </a:solidFill>
              <a:latin typeface="Calibri" panose="020F0502020204030204" pitchFamily="34" charset="0"/>
              <a:ea typeface="Arial" panose="020B0604020202020204" pitchFamily="34" charset="0"/>
              <a:cs typeface="Arial" panose="020B0604020202020204" pitchFamily="34" charset="0"/>
              <a:sym typeface="宋体" panose="02010600030101010101" pitchFamily="2" charset="-122"/>
            </a:endParaRPr>
          </a:p>
        </p:txBody>
      </p:sp>
      <p:sp>
        <p:nvSpPr>
          <p:cNvPr id="138244" name="文本框 4"/>
          <p:cNvSpPr txBox="1"/>
          <p:nvPr/>
        </p:nvSpPr>
        <p:spPr>
          <a:xfrm>
            <a:off x="415925" y="1348740"/>
            <a:ext cx="11133455" cy="4430395"/>
          </a:xfrm>
          <a:prstGeom prst="rect">
            <a:avLst/>
          </a:prstGeom>
          <a:noFill/>
          <a:ln w="9525">
            <a:noFill/>
          </a:ln>
        </p:spPr>
        <p:txBody>
          <a:bodyPr wrap="square">
            <a:noAutofit/>
          </a:bodyPr>
          <a:lstStyle/>
          <a:p>
            <a:pPr eaLnBrk="1" hangingPunct="1"/>
            <a:r>
              <a:rPr lang="en-US" altLang="zh-CN" sz="3200" b="1" i="1" dirty="0">
                <a:latin typeface="Calibri" panose="020F0502020204030204" pitchFamily="34" charset="0"/>
                <a:cs typeface="Arial" panose="020B0604020202020204" pitchFamily="34" charset="0"/>
              </a:rPr>
              <a:t>Success factors:</a:t>
            </a:r>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2800" b="1" i="1" dirty="0">
              <a:latin typeface="Calibri" panose="020F0502020204030204" pitchFamily="34" charset="0"/>
              <a:cs typeface="Arial" panose="020B0604020202020204" pitchFamily="34" charset="0"/>
            </a:endParaRPr>
          </a:p>
          <a:p>
            <a:pPr eaLnBrk="1" hangingPunct="1"/>
            <a:r>
              <a:rPr lang="en-US" altLang="zh-CN" sz="3200" b="1" dirty="0">
                <a:solidFill>
                  <a:schemeClr val="bg1"/>
                </a:solidFill>
                <a:latin typeface="Times New Roman" panose="02020603050405020304" pitchFamily="18" charset="0"/>
                <a:cs typeface="Arial" panose="020B0604020202020204" pitchFamily="34" charset="0"/>
                <a:sym typeface="+mn-ea"/>
              </a:rPr>
              <a:t> </a:t>
            </a:r>
            <a:endParaRPr lang="zh-CN" altLang="en-US" sz="3200" dirty="0">
              <a:latin typeface="Calibri" panose="020F0502020204030204" pitchFamily="34" charset="0"/>
              <a:ea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cs typeface="Arial" panose="020B0604020202020204" pitchFamily="34" charset="0"/>
            </a:endParaRPr>
          </a:p>
          <a:p>
            <a:pPr eaLnBrk="1" hangingPunct="1"/>
            <a:endParaRPr lang="en-US" altLang="zh-CN" sz="3200" b="1" i="1" dirty="0">
              <a:latin typeface="Calibri" panose="020F0502020204030204" pitchFamily="34" charset="0"/>
              <a:ea typeface="Arial" panose="020B0604020202020204" pitchFamily="34" charset="0"/>
            </a:endParaRPr>
          </a:p>
        </p:txBody>
      </p:sp>
      <p:sp>
        <p:nvSpPr>
          <p:cNvPr id="29702" name="文本框 7"/>
          <p:cNvSpPr txBox="1"/>
          <p:nvPr/>
        </p:nvSpPr>
        <p:spPr>
          <a:xfrm>
            <a:off x="415925" y="2139950"/>
            <a:ext cx="5301615" cy="893445"/>
          </a:xfrm>
          <a:prstGeom prst="rect">
            <a:avLst/>
          </a:prstGeom>
          <a:noFill/>
          <a:ln w="9525">
            <a:noFill/>
          </a:ln>
        </p:spPr>
        <p:txBody>
          <a:bodyPr>
            <a:noAutofit/>
          </a:bodyPr>
          <a:lstStyle/>
          <a:p>
            <a:pPr eaLnBrk="1" hangingPunct="1"/>
            <a:endParaRPr lang="en-US" altLang="zh-CN" sz="2800" b="1" i="1" dirty="0">
              <a:latin typeface="Calibri" panose="020F0502020204030204" pitchFamily="34" charset="0"/>
              <a:ea typeface="Arial" panose="020B0604020202020204" pitchFamily="34" charset="0"/>
            </a:endParaRPr>
          </a:p>
        </p:txBody>
      </p:sp>
      <p:sp>
        <p:nvSpPr>
          <p:cNvPr id="2" name="文本框 1"/>
          <p:cNvSpPr txBox="1"/>
          <p:nvPr/>
        </p:nvSpPr>
        <p:spPr>
          <a:xfrm>
            <a:off x="415925" y="2480310"/>
            <a:ext cx="7593330" cy="370205"/>
          </a:xfrm>
          <a:prstGeom prst="rect">
            <a:avLst/>
          </a:prstGeom>
          <a:noFill/>
        </p:spPr>
        <p:txBody>
          <a:bodyPr wrap="square" rtlCol="0">
            <a:noAutofit/>
          </a:bodyPr>
          <a:lstStyle/>
          <a:p>
            <a:r>
              <a:rPr lang="en-US" altLang="zh-CN" sz="3200" b="1">
                <a:solidFill>
                  <a:srgbClr val="FF0000"/>
                </a:solidFill>
                <a:latin typeface="Times New Roman" panose="02020603050405020304" pitchFamily="18" charset="0"/>
                <a:cs typeface="Times New Roman" panose="02020603050405020304" pitchFamily="18" charset="0"/>
              </a:rPr>
              <a:t>1.</a:t>
            </a:r>
            <a:r>
              <a:rPr lang="en-US" altLang="zh-CN" sz="3200">
                <a:latin typeface="Times New Roman" panose="02020603050405020304" pitchFamily="18" charset="0"/>
                <a:cs typeface="Times New Roman" panose="02020603050405020304" pitchFamily="18" charset="0"/>
              </a:rPr>
              <a:t> living with a host family</a:t>
            </a:r>
            <a:endParaRPr lang="en-US" altLang="zh-CN" sz="3200">
              <a:latin typeface="Times New Roman" panose="02020603050405020304" pitchFamily="18" charset="0"/>
              <a:cs typeface="Times New Roman" panose="02020603050405020304" pitchFamily="18" charset="0"/>
            </a:endParaRPr>
          </a:p>
        </p:txBody>
      </p:sp>
      <p:sp>
        <p:nvSpPr>
          <p:cNvPr id="3" name="文本框 2"/>
          <p:cNvSpPr txBox="1"/>
          <p:nvPr/>
        </p:nvSpPr>
        <p:spPr>
          <a:xfrm>
            <a:off x="415925" y="3033395"/>
            <a:ext cx="5521325" cy="508000"/>
          </a:xfrm>
          <a:prstGeom prst="rect">
            <a:avLst/>
          </a:prstGeom>
          <a:noFill/>
        </p:spPr>
        <p:txBody>
          <a:bodyPr wrap="square" rtlCol="0">
            <a:noAutofit/>
          </a:bodyPr>
          <a:lstStyle/>
          <a:p>
            <a:r>
              <a:rPr lang="en-US" altLang="zh-CN" sz="3200" b="1">
                <a:solidFill>
                  <a:srgbClr val="FF0000"/>
                </a:solidFill>
              </a:rPr>
              <a:t>2. </a:t>
            </a:r>
            <a:r>
              <a:rPr lang="en-US" altLang="zh-CN" sz="3200">
                <a:solidFill>
                  <a:schemeClr val="tx1"/>
                </a:solidFill>
              </a:rPr>
              <a:t>having a tutor’s guidance</a:t>
            </a:r>
            <a:endParaRPr lang="en-US" altLang="zh-CN" sz="3200">
              <a:solidFill>
                <a:schemeClr val="tx1"/>
              </a:solidFill>
            </a:endParaRPr>
          </a:p>
        </p:txBody>
      </p:sp>
      <p:sp>
        <p:nvSpPr>
          <p:cNvPr id="4" name="文本框 3"/>
          <p:cNvSpPr txBox="1"/>
          <p:nvPr/>
        </p:nvSpPr>
        <p:spPr>
          <a:xfrm>
            <a:off x="7200900" y="3909695"/>
            <a:ext cx="4064000" cy="368300"/>
          </a:xfrm>
          <a:prstGeom prst="rect">
            <a:avLst/>
          </a:prstGeom>
          <a:noFill/>
        </p:spPr>
        <p:txBody>
          <a:bodyPr wrap="square" rtlCol="0">
            <a:spAutoFit/>
          </a:bodyPr>
          <a:lstStyle/>
          <a:p>
            <a:endParaRPr lang="zh-CN" altLang="en-US"/>
          </a:p>
        </p:txBody>
      </p:sp>
      <p:sp>
        <p:nvSpPr>
          <p:cNvPr id="5" name="文本框 4"/>
          <p:cNvSpPr txBox="1"/>
          <p:nvPr/>
        </p:nvSpPr>
        <p:spPr>
          <a:xfrm>
            <a:off x="415290" y="1685290"/>
            <a:ext cx="4769485" cy="795020"/>
          </a:xfrm>
          <a:prstGeom prst="rect">
            <a:avLst/>
          </a:prstGeom>
          <a:noFill/>
        </p:spPr>
        <p:txBody>
          <a:bodyPr wrap="square" rtlCol="0">
            <a:noAutofit/>
          </a:bodyPr>
          <a:lstStyle/>
          <a:p>
            <a:r>
              <a:rPr lang="en-US" altLang="zh-CN" sz="4000" b="1">
                <a:solidFill>
                  <a:srgbClr val="FF0000"/>
                </a:solidFill>
                <a:latin typeface="Times New Roman" panose="02020603050405020304" pitchFamily="18" charset="0"/>
                <a:cs typeface="Times New Roman" panose="02020603050405020304" pitchFamily="18" charset="0"/>
              </a:rPr>
              <a:t>external factors:</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590550" y="3724910"/>
            <a:ext cx="4824095" cy="721995"/>
          </a:xfrm>
          <a:prstGeom prst="rect">
            <a:avLst/>
          </a:prstGeom>
          <a:noFill/>
        </p:spPr>
        <p:txBody>
          <a:bodyPr wrap="square" rtlCol="0">
            <a:noAutofit/>
          </a:bodyPr>
          <a:lstStyle/>
          <a:p>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90245" y="4291965"/>
            <a:ext cx="4202430" cy="692785"/>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8" name="文本框 7"/>
          <p:cNvSpPr txBox="1"/>
          <p:nvPr/>
        </p:nvSpPr>
        <p:spPr>
          <a:xfrm>
            <a:off x="690245" y="4785360"/>
            <a:ext cx="4463415" cy="660400"/>
          </a:xfrm>
          <a:prstGeom prst="rect">
            <a:avLst/>
          </a:prstGeom>
          <a:noFill/>
        </p:spPr>
        <p:txBody>
          <a:bodyPr wrap="square" rtlCol="0">
            <a:noAutofit/>
          </a:bodyPr>
          <a:lstStyle/>
          <a:p>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690245" y="5321300"/>
            <a:ext cx="4524375" cy="1352550"/>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690245" y="5783580"/>
            <a:ext cx="5405120" cy="905510"/>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4330065" y="4286250"/>
            <a:ext cx="8500745" cy="729615"/>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4330700" y="4785360"/>
            <a:ext cx="4707890" cy="1167130"/>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13" name="文本框 12"/>
          <p:cNvSpPr txBox="1"/>
          <p:nvPr/>
        </p:nvSpPr>
        <p:spPr>
          <a:xfrm>
            <a:off x="4330700" y="5339715"/>
            <a:ext cx="9252585" cy="826770"/>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14" name="文本框 13"/>
          <p:cNvSpPr txBox="1"/>
          <p:nvPr/>
        </p:nvSpPr>
        <p:spPr>
          <a:xfrm>
            <a:off x="4330700" y="5784215"/>
            <a:ext cx="10588625" cy="643890"/>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
        <p:nvSpPr>
          <p:cNvPr id="15" name="文本框 14"/>
          <p:cNvSpPr txBox="1"/>
          <p:nvPr/>
        </p:nvSpPr>
        <p:spPr>
          <a:xfrm>
            <a:off x="5553710" y="1874520"/>
            <a:ext cx="6356350" cy="1423670"/>
          </a:xfrm>
          <a:prstGeom prst="rect">
            <a:avLst/>
          </a:prstGeom>
          <a:noFill/>
        </p:spPr>
        <p:txBody>
          <a:bodyPr wrap="square" rtlCol="0">
            <a:noAutofit/>
          </a:bodyPr>
          <a:lstStyle/>
          <a:p>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linds(horizont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ox(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linds(horizont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ox(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ox(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additive="base">
                                        <p:cTn id="5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blinds(horizontal)">
                                      <p:cBhvr>
                                        <p:cTn id="62" dur="500"/>
                                        <p:tgtEl>
                                          <p:spTgt spid="1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Effect transition="in" filter="blinds(horizontal)">
                                      <p:cBhvr>
                                        <p:cTn id="67" dur="500"/>
                                        <p:tgtEl>
                                          <p:spTgt spid="1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3" grpId="0"/>
      <p:bldP spid="3" grpId="1"/>
      <p:bldP spid="6" grpId="0"/>
      <p:bldP spid="6" grpId="1"/>
      <p:bldP spid="7" grpId="0"/>
      <p:bldP spid="7" grpId="1"/>
      <p:bldP spid="8" grpId="0"/>
      <p:bldP spid="8" grpId="1"/>
      <p:bldP spid="9" grpId="0"/>
      <p:bldP spid="9" grpId="1"/>
      <p:bldP spid="10" grpId="0"/>
      <p:bldP spid="10" grpId="1"/>
      <p:bldP spid="11" grpId="0"/>
      <p:bldP spid="11"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2245" y="0"/>
            <a:ext cx="4594225" cy="603885"/>
          </a:xfrm>
          <a:prstGeom prst="rect">
            <a:avLst/>
          </a:prstGeom>
          <a:noFill/>
        </p:spPr>
        <p:txBody>
          <a:bodyPr wrap="square" rtlCol="0">
            <a:noAutofit/>
          </a:bodyPr>
          <a:p>
            <a:r>
              <a:rPr lang="en-US" altLang="zh-CN" sz="4000" b="1">
                <a:solidFill>
                  <a:srgbClr val="FF0000"/>
                </a:solidFill>
                <a:latin typeface="Times New Roman" panose="02020603050405020304" pitchFamily="18" charset="0"/>
                <a:cs typeface="Times New Roman" panose="02020603050405020304" pitchFamily="18" charset="0"/>
                <a:sym typeface="+mn-ea"/>
              </a:rPr>
              <a:t>internal factors:</a:t>
            </a:r>
            <a:endParaRPr lang="zh-CN" altLang="en-US" sz="4000"/>
          </a:p>
        </p:txBody>
      </p:sp>
      <p:sp>
        <p:nvSpPr>
          <p:cNvPr id="4" name="文本框 3"/>
          <p:cNvSpPr txBox="1"/>
          <p:nvPr/>
        </p:nvSpPr>
        <p:spPr>
          <a:xfrm>
            <a:off x="635" y="543560"/>
            <a:ext cx="12190730" cy="116649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Para2: “My ambition is to set up a business in China after graduation” she explained.</a:t>
            </a:r>
            <a:endParaRPr lang="en-US" altLang="zh-CN" sz="2800">
              <a:latin typeface="Times New Roman" panose="02020603050405020304" pitchFamily="18" charset="0"/>
              <a:cs typeface="Times New Roman" panose="02020603050405020304" pitchFamily="18" charset="0"/>
            </a:endParaRPr>
          </a:p>
        </p:txBody>
      </p:sp>
      <p:sp>
        <p:nvSpPr>
          <p:cNvPr id="5" name="文本框 4"/>
          <p:cNvSpPr txBox="1"/>
          <p:nvPr/>
        </p:nvSpPr>
        <p:spPr>
          <a:xfrm>
            <a:off x="2378710" y="913130"/>
            <a:ext cx="4064000" cy="840740"/>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ambitious</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635" y="1296035"/>
            <a:ext cx="11809730" cy="144653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Para3: At first, XieLei had to adapt to life in a different country. “You have to get used to a whole new life,” she said.</a:t>
            </a:r>
            <a:endParaRPr lang="en-US" altLang="zh-CN" sz="2800">
              <a:latin typeface="Times New Roman" panose="02020603050405020304" pitchFamily="18" charset="0"/>
              <a:cs typeface="Times New Roman" panose="02020603050405020304" pitchFamily="18" charset="0"/>
            </a:endParaRPr>
          </a:p>
        </p:txBody>
      </p:sp>
      <p:sp>
        <p:nvSpPr>
          <p:cNvPr id="7" name="文本框 6"/>
          <p:cNvSpPr txBox="1"/>
          <p:nvPr/>
        </p:nvSpPr>
        <p:spPr>
          <a:xfrm>
            <a:off x="5638165" y="1724660"/>
            <a:ext cx="4064000" cy="763270"/>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adaptable</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635" y="2207260"/>
            <a:ext cx="11809730" cy="122174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Para3: “ I had to learn how to use public transport and ......,I ask them to repeat themselves a lot!”</a:t>
            </a:r>
            <a:endParaRPr lang="en-US" altLang="zh-CN" sz="2800">
              <a:latin typeface="Times New Roman" panose="02020603050405020304" pitchFamily="18" charset="0"/>
              <a:cs typeface="Times New Roman" panose="02020603050405020304" pitchFamily="18" charset="0"/>
            </a:endParaRPr>
          </a:p>
        </p:txBody>
      </p:sp>
      <p:sp>
        <p:nvSpPr>
          <p:cNvPr id="9" name="文本框 8"/>
          <p:cNvSpPr txBox="1"/>
          <p:nvPr/>
        </p:nvSpPr>
        <p:spPr>
          <a:xfrm>
            <a:off x="3469640" y="2616835"/>
            <a:ext cx="4064000" cy="1105535"/>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independent</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0" y="3134995"/>
            <a:ext cx="11249660" cy="134556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Para4: We take turns to cook each evening. They really love my stir-fried tomatoes and eggs!</a:t>
            </a:r>
            <a:endParaRPr lang="en-US" altLang="zh-CN" sz="2800">
              <a:latin typeface="Times New Roman" panose="02020603050405020304" pitchFamily="18" charset="0"/>
              <a:cs typeface="Times New Roman" panose="02020603050405020304" pitchFamily="18" charset="0"/>
            </a:endParaRPr>
          </a:p>
        </p:txBody>
      </p:sp>
      <p:sp>
        <p:nvSpPr>
          <p:cNvPr id="11" name="文本框 10"/>
          <p:cNvSpPr txBox="1"/>
          <p:nvPr/>
        </p:nvSpPr>
        <p:spPr>
          <a:xfrm>
            <a:off x="3543300" y="3494405"/>
            <a:ext cx="4064000" cy="885190"/>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capable</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635" y="4064000"/>
            <a:ext cx="11809730" cy="117030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Para6: What surprised her was that she found herself speaking up in class after just a few weeks. </a:t>
            </a:r>
            <a:endParaRPr lang="en-US" altLang="zh-CN" sz="2800">
              <a:latin typeface="Times New Roman" panose="02020603050405020304" pitchFamily="18" charset="0"/>
              <a:cs typeface="Times New Roman" panose="02020603050405020304" pitchFamily="18" charset="0"/>
            </a:endParaRPr>
          </a:p>
        </p:txBody>
      </p:sp>
      <p:sp>
        <p:nvSpPr>
          <p:cNvPr id="13" name="文本框 12"/>
          <p:cNvSpPr txBox="1"/>
          <p:nvPr/>
        </p:nvSpPr>
        <p:spPr>
          <a:xfrm>
            <a:off x="3012440" y="4445635"/>
            <a:ext cx="7131685" cy="1090295"/>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capable, strong-willed, determined</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1270" y="5031740"/>
            <a:ext cx="11808460" cy="1367790"/>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Para6: “My presentation on traditional Chinese art was a great success, which boosted my confidence,” she said.</a:t>
            </a:r>
            <a:endParaRPr lang="en-US" altLang="zh-CN" sz="2800">
              <a:latin typeface="Times New Roman" panose="02020603050405020304" pitchFamily="18" charset="0"/>
              <a:cs typeface="Times New Roman" panose="02020603050405020304" pitchFamily="18" charset="0"/>
            </a:endParaRPr>
          </a:p>
        </p:txBody>
      </p:sp>
      <p:sp>
        <p:nvSpPr>
          <p:cNvPr id="15" name="文本框 14"/>
          <p:cNvSpPr txBox="1"/>
          <p:nvPr/>
        </p:nvSpPr>
        <p:spPr>
          <a:xfrm>
            <a:off x="5372100" y="5877560"/>
            <a:ext cx="3636645" cy="670560"/>
          </a:xfrm>
          <a:prstGeom prst="rect">
            <a:avLst/>
          </a:prstGeom>
          <a:noFill/>
        </p:spPr>
        <p:txBody>
          <a:bodyPr wrap="square" rtlCol="0">
            <a:noAutofit/>
          </a:bodyPr>
          <a:p>
            <a:endParaRPr lang="zh-CN" altLang="en-US"/>
          </a:p>
        </p:txBody>
      </p:sp>
      <p:sp>
        <p:nvSpPr>
          <p:cNvPr id="16" name="文本框 15"/>
          <p:cNvSpPr txBox="1"/>
          <p:nvPr/>
        </p:nvSpPr>
        <p:spPr>
          <a:xfrm>
            <a:off x="5711825" y="5386070"/>
            <a:ext cx="4064000" cy="939800"/>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capable, persistent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1905" y="5904865"/>
            <a:ext cx="11424920" cy="648335"/>
          </a:xfrm>
          <a:prstGeom prst="rect">
            <a:avLst/>
          </a:prstGeom>
          <a:noFill/>
        </p:spPr>
        <p:txBody>
          <a:bodyPr wrap="square" rtlCol="0">
            <a:noAutofit/>
          </a:bodyPr>
          <a:p>
            <a:r>
              <a:rPr lang="en-US" altLang="zh-CN" sz="2800">
                <a:latin typeface="Times New Roman" panose="02020603050405020304" pitchFamily="18" charset="0"/>
                <a:cs typeface="Times New Roman" panose="02020603050405020304" pitchFamily="18" charset="0"/>
              </a:rPr>
              <a:t>Para7: “As well as studying hard, I’ve been involved in social activities.</a:t>
            </a:r>
            <a:endParaRPr lang="en-US" altLang="zh-CN" sz="2800">
              <a:latin typeface="Times New Roman" panose="02020603050405020304" pitchFamily="18" charset="0"/>
              <a:cs typeface="Times New Roman" panose="02020603050405020304" pitchFamily="18" charset="0"/>
            </a:endParaRPr>
          </a:p>
        </p:txBody>
      </p:sp>
      <p:sp>
        <p:nvSpPr>
          <p:cNvPr id="18" name="文本框 17"/>
          <p:cNvSpPr txBox="1"/>
          <p:nvPr/>
        </p:nvSpPr>
        <p:spPr>
          <a:xfrm>
            <a:off x="8174990" y="6259195"/>
            <a:ext cx="4328795" cy="730250"/>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hard-working, active</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linds(horizont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linds(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 calcmode="lin" valueType="num">
                                      <p:cBhvr additive="base">
                                        <p:cTn id="5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
                                            <p:txEl>
                                              <p:pRg st="0" end="0"/>
                                            </p:txEl>
                                          </p:spTgt>
                                        </p:tgtEl>
                                        <p:attrNameLst>
                                          <p:attrName>style.visibility</p:attrName>
                                        </p:attrNameLst>
                                      </p:cBhvr>
                                      <p:to>
                                        <p:strVal val="visible"/>
                                      </p:to>
                                    </p:set>
                                    <p:anim calcmode="lin" valueType="num">
                                      <p:cBhvr additive="base">
                                        <p:cTn id="6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linds(horizont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18">
                                            <p:txEl>
                                              <p:pRg st="0" end="0"/>
                                            </p:txEl>
                                          </p:spTgt>
                                        </p:tgtEl>
                                        <p:attrNameLst>
                                          <p:attrName>style.visibility</p:attrName>
                                        </p:attrNameLst>
                                      </p:cBhvr>
                                      <p:to>
                                        <p:strVal val="visible"/>
                                      </p:to>
                                    </p:set>
                                    <p:animEffect transition="in" filter="blinds(horizontal)">
                                      <p:cBhvr>
                                        <p:cTn id="85"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P spid="7" grpId="0"/>
      <p:bldP spid="7" grpId="1"/>
      <p:bldP spid="8" grpId="0"/>
      <p:bldP spid="8" grpId="1"/>
      <p:bldP spid="9" grpId="0"/>
      <p:bldP spid="9" grpId="1"/>
      <p:bldP spid="10" grpId="0"/>
      <p:bldP spid="10" grpId="1"/>
      <p:bldP spid="13" grpId="0"/>
      <p:bldP spid="13" grpId="1"/>
      <p:bldP spid="16" grpId="0"/>
      <p:bldP spid="16" grpId="1"/>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830" y="413385"/>
            <a:ext cx="10685145" cy="780415"/>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Question:  </a:t>
            </a:r>
            <a:r>
              <a:rPr lang="en-US" altLang="zh-CN" sz="2800" b="1">
                <a:latin typeface="Times New Roman" panose="02020603050405020304" pitchFamily="18" charset="0"/>
                <a:cs typeface="Times New Roman" panose="02020603050405020304" pitchFamily="18" charset="0"/>
                <a:sym typeface="+mn-ea"/>
              </a:rPr>
              <a:t>which is more important? external factors or internal factors?</a:t>
            </a:r>
            <a:endParaRPr lang="zh-CN" altLang="en-US" sz="2800"/>
          </a:p>
        </p:txBody>
      </p:sp>
      <p:sp>
        <p:nvSpPr>
          <p:cNvPr id="3" name="文本框 2"/>
          <p:cNvSpPr txBox="1"/>
          <p:nvPr/>
        </p:nvSpPr>
        <p:spPr>
          <a:xfrm>
            <a:off x="167005" y="1798955"/>
            <a:ext cx="10935335" cy="1851025"/>
          </a:xfrm>
          <a:prstGeom prst="rect">
            <a:avLst/>
          </a:prstGeom>
          <a:noFill/>
        </p:spPr>
        <p:txBody>
          <a:bodyPr wrap="square" rtlCol="0">
            <a:noAutofit/>
          </a:bodyPr>
          <a:p>
            <a:r>
              <a:rPr lang="en-US" altLang="zh-CN" sz="2800" b="1">
                <a:latin typeface="Times New Roman" panose="02020603050405020304" pitchFamily="18" charset="0"/>
                <a:cs typeface="Times New Roman" panose="02020603050405020304" pitchFamily="18" charset="0"/>
                <a:sym typeface="+mn-ea"/>
              </a:rPr>
              <a:t>    The internal cause is the root of the development of things, and the external cause acts through the internal cause.</a:t>
            </a:r>
            <a:endParaRPr lang="en-US" altLang="zh-CN" sz="2800" b="1">
              <a:latin typeface="Times New Roman" panose="02020603050405020304" pitchFamily="18" charset="0"/>
              <a:cs typeface="Times New Roman" panose="02020603050405020304" pitchFamily="18" charset="0"/>
            </a:endParaRPr>
          </a:p>
          <a:p>
            <a:r>
              <a:rPr lang="en-US" altLang="zh-CN" sz="2800" b="1">
                <a:latin typeface="Times New Roman" panose="02020603050405020304" pitchFamily="18" charset="0"/>
                <a:cs typeface="Times New Roman" panose="02020603050405020304" pitchFamily="18" charset="0"/>
                <a:sym typeface="+mn-ea"/>
              </a:rPr>
              <a:t>                                                                    ---Philosophical statement</a:t>
            </a:r>
            <a:endParaRPr lang="zh-CN" altLang="en-US" sz="2800" b="1"/>
          </a:p>
        </p:txBody>
      </p:sp>
      <p:sp>
        <p:nvSpPr>
          <p:cNvPr id="4" name="文本框 3"/>
          <p:cNvSpPr txBox="1"/>
          <p:nvPr/>
        </p:nvSpPr>
        <p:spPr>
          <a:xfrm>
            <a:off x="417195" y="4512310"/>
            <a:ext cx="10861675" cy="953135"/>
          </a:xfrm>
          <a:prstGeom prst="rect">
            <a:avLst/>
          </a:prstGeom>
          <a:noFill/>
        </p:spPr>
        <p:txBody>
          <a:bodyPr wrap="square" rtlCol="0">
            <a:spAutoFit/>
          </a:bodyPr>
          <a:p>
            <a:r>
              <a:rPr lang="en-US" altLang="zh-CN" sz="2800" b="1">
                <a:sym typeface="+mn-ea"/>
              </a:rPr>
              <a:t>        </a:t>
            </a:r>
            <a:r>
              <a:rPr lang="zh-CN" altLang="en-US" sz="2800" b="1">
                <a:sym typeface="+mn-ea"/>
              </a:rPr>
              <a:t>内因是事物发展的根源，外因通过内因起作用。</a:t>
            </a:r>
            <a:endParaRPr lang="zh-CN" altLang="en-US" sz="2800" b="1"/>
          </a:p>
          <a:p>
            <a:r>
              <a:rPr lang="en-US" altLang="zh-CN" sz="2800" b="1">
                <a:sym typeface="+mn-ea"/>
              </a:rPr>
              <a:t>                                                                                            ---</a:t>
            </a:r>
            <a:r>
              <a:rPr lang="zh-CN" altLang="en-US" sz="2800" b="1">
                <a:sym typeface="+mn-ea"/>
              </a:rPr>
              <a:t>哲学观点</a:t>
            </a:r>
            <a:endParaRPr lang="zh-CN" altLang="en-US" sz="28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2905" y="227330"/>
            <a:ext cx="11264900" cy="4100830"/>
          </a:xfrm>
          <a:prstGeom prst="rect">
            <a:avLst/>
          </a:prstGeom>
          <a:noFill/>
        </p:spPr>
        <p:txBody>
          <a:bodyPr wrap="square" rtlCol="0">
            <a:noAutofit/>
          </a:bodyPr>
          <a:lstStyle/>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Now halfway through her exchange year, Xie Lei feels much more at home in the UK. What seemed strange before now appears quite normal to her. "Engaging in British culture has helped, she said. "As well as studying hard, I've been involved in social activities. British people are fascinated by our culture and eager to learn more about it, so I’m keen to share my culture with them. While I‘m learning about business I'm also acting as a cultural messenger building a bridge between us</a:t>
            </a:r>
            <a:r>
              <a:rPr lang="en-US" altLang="zh-CN" sz="3200">
                <a:latin typeface="Times New Roman" panose="02020603050405020304" pitchFamily="18" charset="0"/>
                <a:cs typeface="Times New Roman" panose="02020603050405020304" pitchFamily="18" charset="0"/>
              </a:rPr>
              <a:t>.</a:t>
            </a:r>
            <a:endParaRPr lang="en-US" altLang="zh-CN" sz="3200">
              <a:latin typeface="Times New Roman" panose="02020603050405020304" pitchFamily="18" charset="0"/>
              <a:cs typeface="Times New Roman" panose="02020603050405020304" pitchFamily="18" charset="0"/>
            </a:endParaRPr>
          </a:p>
        </p:txBody>
      </p:sp>
      <p:sp>
        <p:nvSpPr>
          <p:cNvPr id="6" name="椭圆 5"/>
          <p:cNvSpPr/>
          <p:nvPr>
            <p:custDataLst>
              <p:tags r:id="rId1"/>
            </p:custDataLst>
          </p:nvPr>
        </p:nvSpPr>
        <p:spPr>
          <a:xfrm>
            <a:off x="183515" y="0"/>
            <a:ext cx="1007110" cy="9144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b="1">
                <a:solidFill>
                  <a:srgbClr val="FF0000"/>
                </a:solidFill>
                <a:latin typeface="Times New Roman" panose="02020603050405020304" pitchFamily="18" charset="0"/>
                <a:cs typeface="Times New Roman" panose="02020603050405020304" pitchFamily="18" charset="0"/>
              </a:rPr>
              <a:t>7</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978785" y="4615180"/>
            <a:ext cx="6795770" cy="1535430"/>
          </a:xfrm>
          <a:prstGeom prst="rect">
            <a:avLst/>
          </a:prstGeom>
          <a:noFill/>
        </p:spPr>
        <p:txBody>
          <a:bodyPr wrap="square" rtlCol="0">
            <a:noAutofit/>
          </a:bodyPr>
          <a:lstStyle/>
          <a:p>
            <a:r>
              <a:rPr lang="en-US" altLang="zh-CN" sz="3600" b="1">
                <a:solidFill>
                  <a:srgbClr val="FF0000"/>
                </a:solidFill>
                <a:highlight>
                  <a:srgbClr val="00FF00"/>
                </a:highlight>
                <a:latin typeface="Times New Roman" panose="02020603050405020304" pitchFamily="18" charset="0"/>
                <a:cs typeface="Times New Roman" panose="02020603050405020304" pitchFamily="18" charset="0"/>
                <a:sym typeface="+mn-ea"/>
              </a:rPr>
              <a:t>Adaptation stage    </a:t>
            </a:r>
            <a:r>
              <a:rPr lang="zh-CN" altLang="en-US" sz="3600" b="1">
                <a:solidFill>
                  <a:srgbClr val="FF0000"/>
                </a:solidFill>
                <a:highlight>
                  <a:srgbClr val="00FF00"/>
                </a:highlight>
                <a:latin typeface="Times New Roman" panose="02020603050405020304" pitchFamily="18" charset="0"/>
                <a:cs typeface="Times New Roman" panose="02020603050405020304" pitchFamily="18" charset="0"/>
                <a:sym typeface="+mn-ea"/>
              </a:rPr>
              <a:t>留学适应期</a:t>
            </a:r>
            <a:endParaRPr lang="zh-CN" altLang="en-US" sz="3600"/>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图片 102"/>
          <p:cNvPicPr/>
          <p:nvPr/>
        </p:nvPicPr>
        <p:blipFill>
          <a:blip r:embed="rId1">
            <a:clrChange>
              <a:clrFrom>
                <a:srgbClr val="FFFFFF"/>
              </a:clrFrom>
              <a:clrTo>
                <a:srgbClr val="FFFFFF">
                  <a:alpha val="0"/>
                </a:srgbClr>
              </a:clrTo>
            </a:clrChange>
          </a:blip>
          <a:srcRect t="14336" b="31790"/>
          <a:stretch>
            <a:fillRect/>
          </a:stretch>
        </p:blipFill>
        <p:spPr>
          <a:xfrm>
            <a:off x="103188" y="214313"/>
            <a:ext cx="10602912" cy="1031875"/>
          </a:xfrm>
          <a:prstGeom prst="rect">
            <a:avLst/>
          </a:prstGeom>
          <a:noFill/>
          <a:ln w="9525">
            <a:noFill/>
          </a:ln>
        </p:spPr>
      </p:pic>
      <p:sp>
        <p:nvSpPr>
          <p:cNvPr id="144387" name="文本框 3"/>
          <p:cNvSpPr txBox="1"/>
          <p:nvPr/>
        </p:nvSpPr>
        <p:spPr>
          <a:xfrm>
            <a:off x="1419225" y="-34925"/>
            <a:ext cx="9423400" cy="922020"/>
          </a:xfrm>
          <a:prstGeom prst="rect">
            <a:avLst/>
          </a:prstGeom>
          <a:noFill/>
          <a:ln w="9525">
            <a:noFill/>
          </a:ln>
        </p:spPr>
        <p:txBody>
          <a:bodyPr>
            <a:spAutoFit/>
          </a:bodyPr>
          <a:lstStyle/>
          <a:p>
            <a:pPr eaLnBrk="1" hangingPunct="1">
              <a:lnSpc>
                <a:spcPct val="150000"/>
              </a:lnSpc>
            </a:pPr>
            <a:r>
              <a:rPr lang="en-US" altLang="zh-CN" sz="3600" b="1" i="1" dirty="0">
                <a:latin typeface="Calibri" panose="020F0502020204030204" pitchFamily="34" charset="0"/>
                <a:cs typeface="Arial" panose="020B0604020202020204" pitchFamily="34" charset="0"/>
                <a:sym typeface="宋体" panose="02010600030101010101" pitchFamily="2" charset="-122"/>
              </a:rPr>
              <a:t>Activity 3: Read to analyze</a:t>
            </a:r>
            <a:endParaRPr lang="zh-CN" altLang="en-US" sz="3600" b="1" i="1" dirty="0">
              <a:latin typeface="Calibri" panose="020F0502020204030204" pitchFamily="34" charset="0"/>
              <a:ea typeface="Arial" panose="020B0604020202020204" pitchFamily="34" charset="0"/>
              <a:sym typeface="宋体" panose="02010600030101010101" pitchFamily="2" charset="-122"/>
            </a:endParaRPr>
          </a:p>
        </p:txBody>
      </p:sp>
      <p:pic>
        <p:nvPicPr>
          <p:cNvPr id="144388" name="图片 1"/>
          <p:cNvPicPr/>
          <p:nvPr/>
        </p:nvPicPr>
        <p:blipFill>
          <a:blip r:embed="rId2">
            <a:clrChange>
              <a:clrFrom>
                <a:srgbClr val="EDEDED"/>
              </a:clrFrom>
              <a:clrTo>
                <a:srgbClr val="EDEDED">
                  <a:alpha val="0"/>
                </a:srgbClr>
              </a:clrTo>
            </a:clrChange>
          </a:blip>
          <a:srcRect l="4713" t="58917" r="60770" b="22221"/>
          <a:stretch>
            <a:fillRect/>
          </a:stretch>
        </p:blipFill>
        <p:spPr>
          <a:xfrm>
            <a:off x="10487025" y="12700"/>
            <a:ext cx="1524000" cy="1027113"/>
          </a:xfrm>
          <a:prstGeom prst="rect">
            <a:avLst/>
          </a:prstGeom>
          <a:noFill/>
          <a:ln w="9525">
            <a:noFill/>
          </a:ln>
        </p:spPr>
      </p:pic>
      <p:sp>
        <p:nvSpPr>
          <p:cNvPr id="6" name="文本框 5"/>
          <p:cNvSpPr txBox="1"/>
          <p:nvPr/>
        </p:nvSpPr>
        <p:spPr>
          <a:xfrm>
            <a:off x="239713" y="1277938"/>
            <a:ext cx="11771313" cy="2061210"/>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200" b="1" i="1" u="none" strike="noStrike" kern="1200" cap="none" spc="0" normalizeH="0" baseline="0" noProof="1">
                <a:ln>
                  <a:noFill/>
                </a:ln>
                <a:solidFill>
                  <a:schemeClr val="lt1"/>
                </a:solidFill>
                <a:effectLst/>
                <a:uLnTx/>
                <a:uFillTx/>
                <a:latin typeface="+mn-lt"/>
                <a:ea typeface="+mn-ea"/>
                <a:cs typeface="Calibri" panose="020F0502020204030204" pitchFamily="34" charset="0"/>
                <a:sym typeface="+mn-ea"/>
              </a:rPr>
              <a:t>Since XieLei left China, she has experienced mixed feelings during her one year-long exchange programme. Actually, her feelings changed little by little. Let’s   circle the words to </a:t>
            </a:r>
            <a:r>
              <a:rPr kumimoji="0" lang="en-US" altLang="zh-CN" sz="3200" b="1" i="1" u="none" strike="noStrike" kern="1200" cap="none" spc="0" normalizeH="0" baseline="0" noProof="1">
                <a:ln>
                  <a:noFill/>
                </a:ln>
                <a:solidFill>
                  <a:srgbClr val="FF0000"/>
                </a:solidFill>
                <a:effectLst/>
                <a:uLnTx/>
                <a:uFillTx/>
                <a:latin typeface="+mn-lt"/>
                <a:ea typeface="+mn-ea"/>
                <a:cs typeface="Calibri" panose="020F0502020204030204" pitchFamily="34" charset="0"/>
                <a:sym typeface="+mn-ea"/>
              </a:rPr>
              <a:t>trace the changes</a:t>
            </a:r>
            <a:r>
              <a:rPr kumimoji="0" lang="en-US" altLang="zh-CN" sz="3200" b="1" i="1" u="none" strike="noStrike" kern="1200" cap="none" spc="0" normalizeH="0" baseline="0" noProof="1">
                <a:ln>
                  <a:noFill/>
                </a:ln>
                <a:solidFill>
                  <a:schemeClr val="lt1"/>
                </a:solidFill>
                <a:effectLst/>
                <a:uLnTx/>
                <a:uFillTx/>
                <a:latin typeface="+mn-lt"/>
                <a:ea typeface="+mn-ea"/>
                <a:cs typeface="Calibri" panose="020F0502020204030204" pitchFamily="34" charset="0"/>
                <a:sym typeface="+mn-ea"/>
              </a:rPr>
              <a:t> of Xie Lei’s </a:t>
            </a:r>
            <a:r>
              <a:rPr kumimoji="0" lang="en-US" altLang="zh-CN" sz="3200" b="1" i="1" u="none" strike="noStrike" kern="1200" cap="none" spc="0" normalizeH="0" baseline="0" noProof="1">
                <a:ln>
                  <a:noFill/>
                </a:ln>
                <a:solidFill>
                  <a:srgbClr val="FF0000"/>
                </a:solidFill>
                <a:effectLst/>
                <a:uLnTx/>
                <a:uFillTx/>
                <a:latin typeface="+mn-lt"/>
                <a:ea typeface="+mn-ea"/>
                <a:cs typeface="Calibri" panose="020F0502020204030204" pitchFamily="34" charset="0"/>
                <a:sym typeface="+mn-ea"/>
              </a:rPr>
              <a:t>feelings</a:t>
            </a:r>
            <a:r>
              <a:rPr kumimoji="0" lang="en-US" altLang="zh-CN" sz="3200" b="1" i="1" u="none" strike="noStrike" kern="1200" cap="none" spc="0" normalizeH="0" baseline="0" noProof="1">
                <a:ln>
                  <a:noFill/>
                </a:ln>
                <a:solidFill>
                  <a:schemeClr val="lt1"/>
                </a:solidFill>
                <a:effectLst/>
                <a:uLnTx/>
                <a:uFillTx/>
                <a:latin typeface="+mn-lt"/>
                <a:ea typeface="+mn-ea"/>
                <a:cs typeface="Calibri" panose="020F0502020204030204" pitchFamily="34" charset="0"/>
                <a:sym typeface="+mn-ea"/>
              </a:rPr>
              <a:t>. </a:t>
            </a:r>
            <a:endParaRPr kumimoji="0" lang="en-US" altLang="zh-CN" sz="3200" b="1" i="1" u="none" strike="noStrike" kern="1200" cap="none" spc="0" normalizeH="0" baseline="0" noProof="1">
              <a:ln>
                <a:noFill/>
              </a:ln>
              <a:solidFill>
                <a:schemeClr val="lt1"/>
              </a:solidFill>
              <a:effectLst>
                <a:outerShdw blurRad="38100" dist="19050" dir="2700000" algn="tl" rotWithShape="0">
                  <a:schemeClr val="dk1">
                    <a:alpha val="40000"/>
                  </a:schemeClr>
                </a:outerShdw>
              </a:effectLst>
              <a:uLnTx/>
              <a:uFillTx/>
              <a:latin typeface="+mn-lt"/>
              <a:ea typeface="+mn-ea"/>
              <a:cs typeface="Calibri" panose="020F0502020204030204" pitchFamily="34" charset="0"/>
              <a:sym typeface="+mn-ea"/>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0025" y="96520"/>
            <a:ext cx="11851640" cy="6574155"/>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文本框 16"/>
          <p:cNvSpPr txBox="1"/>
          <p:nvPr/>
        </p:nvSpPr>
        <p:spPr>
          <a:xfrm>
            <a:off x="2272665" y="1764665"/>
            <a:ext cx="6181090" cy="836930"/>
          </a:xfrm>
          <a:prstGeom prst="rect">
            <a:avLst/>
          </a:prstGeom>
          <a:solidFill>
            <a:srgbClr val="FFC000"/>
          </a:solidFill>
          <a:ln w="9525">
            <a:noFill/>
          </a:ln>
        </p:spPr>
        <p:txBody>
          <a:bodyPr wrap="square">
            <a:noAutofit/>
          </a:bodyPr>
          <a:lstStyle/>
          <a:p>
            <a:pPr eaLnBrk="1" hangingPunct="1"/>
            <a:r>
              <a:rPr lang="en-US" altLang="zh-CN" sz="3200" b="1" i="1" dirty="0">
                <a:latin typeface="Calibri" panose="020F0502020204030204" pitchFamily="34" charset="0"/>
                <a:cs typeface="Arial" panose="020B0604020202020204" pitchFamily="34" charset="0"/>
              </a:rPr>
              <a:t>Culture Shock     </a:t>
            </a:r>
            <a:r>
              <a:rPr lang="zh-CN" altLang="en-US" sz="3200" b="1" dirty="0">
                <a:latin typeface="Calibri" panose="020F0502020204030204" pitchFamily="34" charset="0"/>
                <a:cs typeface="Arial" panose="020B0604020202020204" pitchFamily="34" charset="0"/>
              </a:rPr>
              <a:t>文化冲击</a:t>
            </a:r>
            <a:endParaRPr lang="zh-CN" altLang="en-US" sz="3200" b="1" dirty="0">
              <a:latin typeface="Calibri" panose="020F0502020204030204" pitchFamily="34" charset="0"/>
              <a:ea typeface="Arial" panose="020B0604020202020204" pitchFamily="34" charset="0"/>
            </a:endParaRPr>
          </a:p>
        </p:txBody>
      </p:sp>
      <p:sp>
        <p:nvSpPr>
          <p:cNvPr id="38914" name="文本框 1"/>
          <p:cNvSpPr txBox="1"/>
          <p:nvPr/>
        </p:nvSpPr>
        <p:spPr>
          <a:xfrm>
            <a:off x="236855" y="2897505"/>
            <a:ext cx="9169400" cy="3107690"/>
          </a:xfrm>
          <a:prstGeom prst="rect">
            <a:avLst/>
          </a:prstGeom>
          <a:noFill/>
          <a:ln w="9525">
            <a:noFill/>
          </a:ln>
        </p:spPr>
        <p:txBody>
          <a:bodyPr>
            <a:noAutofit/>
          </a:bodyPr>
          <a:lstStyle/>
          <a:p>
            <a:pPr eaLnBrk="1" hangingPunct="1"/>
            <a:r>
              <a:rPr lang="en-US" altLang="zh-CN" sz="2800" b="1" i="1" u="sng" dirty="0">
                <a:solidFill>
                  <a:srgbClr val="FF0000"/>
                </a:solidFill>
                <a:latin typeface="Calibri" panose="020F0502020204030204" pitchFamily="34" charset="0"/>
                <a:cs typeface="Arial" panose="020B0604020202020204" pitchFamily="34" charset="0"/>
              </a:rPr>
              <a:t>Homesickness</a:t>
            </a:r>
            <a:endParaRPr lang="en-US" altLang="zh-CN" sz="2800" b="1" i="1" u="sng" dirty="0">
              <a:solidFill>
                <a:srgbClr val="FF0000"/>
              </a:solidFill>
              <a:latin typeface="Calibri" panose="020F0502020204030204" pitchFamily="34" charset="0"/>
              <a:cs typeface="Arial" panose="020B0604020202020204" pitchFamily="34" charset="0"/>
            </a:endParaRPr>
          </a:p>
          <a:p>
            <a:pPr eaLnBrk="1" hangingPunct="1"/>
            <a:r>
              <a:rPr lang="en-US" altLang="zh-CN" sz="2800" b="1" i="1" dirty="0">
                <a:cs typeface="Arial" panose="020B0604020202020204" pitchFamily="34" charset="0"/>
                <a:sym typeface="+mn-ea"/>
              </a:rPr>
              <a:t>Culture shock is a natural phenomenon that occurs when one has a cross-cultural experience.</a:t>
            </a:r>
            <a:r>
              <a:rPr lang="en-US" altLang="zh-CN" sz="2800" b="1" i="1" dirty="0">
                <a:latin typeface="Calibri" panose="020F0502020204030204" pitchFamily="34" charset="0"/>
                <a:cs typeface="Arial" panose="020B0604020202020204" pitchFamily="34" charset="0"/>
              </a:rPr>
              <a:t>Culture shock may cause homesickness. This refers to the feeling of longing for one's home. </a:t>
            </a:r>
            <a:endParaRPr lang="en-US" altLang="zh-CN" sz="2800" b="1" i="1" dirty="0">
              <a:latin typeface="Calibri" panose="020F0502020204030204" pitchFamily="34" charset="0"/>
              <a:ea typeface="Arial" panose="020B0604020202020204" pitchFamily="34" charset="0"/>
            </a:endParaRPr>
          </a:p>
        </p:txBody>
      </p:sp>
      <p:pic>
        <p:nvPicPr>
          <p:cNvPr id="102" name="图片 101"/>
          <p:cNvPicPr/>
          <p:nvPr/>
        </p:nvPicPr>
        <p:blipFill>
          <a:blip r:embed="rId1"/>
          <a:stretch>
            <a:fillRect/>
          </a:stretch>
        </p:blipFill>
        <p:spPr>
          <a:xfrm>
            <a:off x="9234169" y="2115819"/>
            <a:ext cx="2957831" cy="2626356"/>
          </a:xfrm>
          <a:prstGeom prst="roundRect">
            <a:avLst/>
          </a:prstGeom>
          <a:noFill/>
          <a:ln w="9525">
            <a:noFill/>
          </a:ln>
        </p:spPr>
      </p:pic>
      <p:sp>
        <p:nvSpPr>
          <p:cNvPr id="2" name="文本框 1"/>
          <p:cNvSpPr txBox="1"/>
          <p:nvPr/>
        </p:nvSpPr>
        <p:spPr>
          <a:xfrm>
            <a:off x="447040" y="648335"/>
            <a:ext cx="8787130" cy="521970"/>
          </a:xfrm>
          <a:prstGeom prst="rect">
            <a:avLst/>
          </a:prstGeom>
          <a:noFill/>
        </p:spPr>
        <p:txBody>
          <a:bodyPr wrap="square" rtlCol="0">
            <a:spAutoFit/>
          </a:bodyPr>
          <a:p>
            <a:r>
              <a:rPr lang="en-US" altLang="zh-CN" sz="2800" b="1" dirty="0">
                <a:solidFill>
                  <a:srgbClr val="FF0000"/>
                </a:solidFill>
                <a:latin typeface="Times New Roman" panose="02020603050405020304" pitchFamily="18" charset="0"/>
                <a:cs typeface="Times New Roman" panose="02020603050405020304" pitchFamily="18" charset="0"/>
                <a:sym typeface="+mn-ea"/>
              </a:rPr>
              <a:t>Question: </a:t>
            </a:r>
            <a:r>
              <a:rPr lang="en-US" altLang="zh-CN" sz="2800" dirty="0">
                <a:latin typeface="Times New Roman" panose="02020603050405020304" pitchFamily="18" charset="0"/>
                <a:cs typeface="Times New Roman" panose="02020603050405020304" pitchFamily="18" charset="0"/>
                <a:sym typeface="+mn-ea"/>
              </a:rPr>
              <a:t> why did XieLei experience discomfort stage?</a:t>
            </a:r>
            <a:endParaRPr lang="en-US" altLang="zh-CN" sz="2800" dirty="0">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47458"/>
                                        </p:tgtEl>
                                        <p:attrNameLst>
                                          <p:attrName>style.visibility</p:attrName>
                                        </p:attrNameLst>
                                      </p:cBhvr>
                                      <p:to>
                                        <p:strVal val="visible"/>
                                      </p:to>
                                    </p:set>
                                    <p:animEffect transition="in" filter="box(in)">
                                      <p:cBhvr>
                                        <p:cTn id="13" dur="2000"/>
                                        <p:tgtEl>
                                          <p:spTgt spid="14745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914"/>
                                        </p:tgtEl>
                                        <p:attrNameLst>
                                          <p:attrName>style.visibility</p:attrName>
                                        </p:attrNameLst>
                                      </p:cBhvr>
                                      <p:to>
                                        <p:strVal val="visible"/>
                                      </p:to>
                                    </p:set>
                                    <p:animEffect transition="in" filter="blinds(horizontal)">
                                      <p:cBhvr>
                                        <p:cTn id="18"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7458" grpId="0" animBg="1"/>
      <p:bldP spid="147458" grpId="1" animBg="1"/>
      <p:bldP spid="38914" grpId="0"/>
      <p:bldP spid="389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42940" y="1774190"/>
            <a:ext cx="4041775" cy="68707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5850255" y="1772920"/>
            <a:ext cx="3934460" cy="68834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37218" name="Picture 5" descr="cambridge"/>
          <p:cNvPicPr>
            <a:picLocks noChangeAspect="1"/>
          </p:cNvPicPr>
          <p:nvPr/>
        </p:nvPicPr>
        <p:blipFill>
          <a:blip r:embed="rId1"/>
          <a:stretch>
            <a:fillRect/>
          </a:stretch>
        </p:blipFill>
        <p:spPr>
          <a:xfrm>
            <a:off x="-38100" y="0"/>
            <a:ext cx="12249150" cy="6858000"/>
          </a:xfrm>
          <a:prstGeom prst="rect">
            <a:avLst/>
          </a:prstGeom>
          <a:noFill/>
          <a:ln w="9525">
            <a:noFill/>
          </a:ln>
        </p:spPr>
      </p:pic>
      <p:sp>
        <p:nvSpPr>
          <p:cNvPr id="137219" name="Text Box 8"/>
          <p:cNvSpPr txBox="1"/>
          <p:nvPr/>
        </p:nvSpPr>
        <p:spPr>
          <a:xfrm>
            <a:off x="0" y="635"/>
            <a:ext cx="11344275" cy="1772920"/>
          </a:xfrm>
          <a:prstGeom prst="rect">
            <a:avLst/>
          </a:prstGeom>
          <a:solidFill>
            <a:srgbClr val="F8CBAD"/>
          </a:solidFill>
          <a:ln w="9525">
            <a:noFill/>
          </a:ln>
        </p:spPr>
        <p:txBody>
          <a:bodyPr>
            <a:noAutofit/>
          </a:bodyPr>
          <a:lstStyle/>
          <a:p>
            <a:pPr algn="ctr" eaLnBrk="1" hangingPunct="1">
              <a:lnSpc>
                <a:spcPct val="125000"/>
              </a:lnSpc>
            </a:pPr>
            <a:r>
              <a:rPr lang="en-US" altLang="zh-CN" sz="4000" b="1" i="1" dirty="0">
                <a:ea typeface="微软雅黑" panose="020B0503020204020204" pitchFamily="34" charset="-122"/>
                <a:sym typeface="Century Gothic" panose="020B0502020202020204" pitchFamily="34" charset="0"/>
              </a:rPr>
              <a:t>Unit 2  Bridging Cultures</a:t>
            </a:r>
            <a:r>
              <a:rPr lang="en-US" altLang="zh-CN" sz="4000" b="1" dirty="0">
                <a:solidFill>
                  <a:srgbClr val="CC0066"/>
                </a:solidFill>
                <a:latin typeface="Comic Sans MS" panose="030F0702030302020204" pitchFamily="66" charset="0"/>
              </a:rPr>
              <a:t> </a:t>
            </a:r>
            <a:endParaRPr lang="en-US" altLang="zh-CN" sz="4000" b="1" dirty="0">
              <a:solidFill>
                <a:srgbClr val="CC0066"/>
              </a:solidFill>
              <a:latin typeface="Comic Sans MS" panose="030F0702030302020204" pitchFamily="66" charset="0"/>
            </a:endParaRPr>
          </a:p>
          <a:p>
            <a:pPr algn="ctr" eaLnBrk="1" hangingPunct="1">
              <a:lnSpc>
                <a:spcPct val="125000"/>
              </a:lnSpc>
            </a:pPr>
            <a:r>
              <a:rPr lang="en-US" altLang="zh-CN" sz="4400" b="1" i="1" dirty="0">
                <a:solidFill>
                  <a:srgbClr val="CC0066"/>
                </a:solidFill>
                <a:latin typeface="Calibri" panose="020F0502020204030204" pitchFamily="34" charset="0"/>
                <a:sym typeface="宋体" panose="02010600030101010101" pitchFamily="2" charset="-122"/>
              </a:rPr>
              <a:t>Welcome</a:t>
            </a:r>
            <a:r>
              <a:rPr lang="en-US" altLang="zh-CN" sz="4400" b="1" i="1" dirty="0">
                <a:solidFill>
                  <a:srgbClr val="CC0066"/>
                </a:solidFill>
                <a:latin typeface="Times New Roman" panose="02020603050405020304" pitchFamily="18" charset="0"/>
              </a:rPr>
              <a:t>, </a:t>
            </a:r>
            <a:r>
              <a:rPr lang="en-US" altLang="zh-CN" sz="4400" b="1" i="1" dirty="0">
                <a:solidFill>
                  <a:srgbClr val="0070C0"/>
                </a:solidFill>
                <a:latin typeface="Calibri" panose="020F0502020204030204" pitchFamily="34" charset="0"/>
              </a:rPr>
              <a:t>Xie Lei </a:t>
            </a:r>
            <a:r>
              <a:rPr lang="en-US" altLang="zh-CN" sz="4400" b="1" i="1" dirty="0">
                <a:solidFill>
                  <a:srgbClr val="CC0066"/>
                </a:solidFill>
                <a:latin typeface="Calibri" panose="020F0502020204030204" pitchFamily="34" charset="0"/>
              </a:rPr>
              <a:t>                  </a:t>
            </a:r>
            <a:endParaRPr lang="en-US" altLang="zh-CN" sz="4400" b="1" i="1" dirty="0">
              <a:solidFill>
                <a:srgbClr val="CC0066"/>
              </a:solidFill>
              <a:latin typeface="Calibri" panose="020F0502020204030204" pitchFamily="34" charset="0"/>
            </a:endParaRPr>
          </a:p>
          <a:p>
            <a:pPr algn="ctr" eaLnBrk="1" hangingPunct="1">
              <a:lnSpc>
                <a:spcPct val="125000"/>
              </a:lnSpc>
            </a:pPr>
            <a:r>
              <a:rPr lang="en-US" altLang="zh-CN" sz="4400" b="1" i="1" dirty="0">
                <a:solidFill>
                  <a:srgbClr val="008000"/>
                </a:solidFill>
                <a:latin typeface="Calibri" panose="020F0502020204030204" pitchFamily="34" charset="0"/>
              </a:rPr>
              <a:t>Business</a:t>
            </a:r>
            <a:r>
              <a:rPr lang="zh-CN" altLang="zh-CN" sz="4400" b="1" i="1" dirty="0">
                <a:solidFill>
                  <a:srgbClr val="008000"/>
                </a:solidFill>
                <a:latin typeface="Calibri" panose="020F0502020204030204" pitchFamily="34" charset="0"/>
              </a:rPr>
              <a:t> </a:t>
            </a:r>
            <a:r>
              <a:rPr lang="en-US" altLang="zh-CN" sz="4400" b="1" i="1" dirty="0">
                <a:solidFill>
                  <a:srgbClr val="008000"/>
                </a:solidFill>
                <a:latin typeface="Calibri" panose="020F0502020204030204" pitchFamily="34" charset="0"/>
              </a:rPr>
              <a:t>Student Building Bridges</a:t>
            </a:r>
            <a:endParaRPr lang="en-US" altLang="zh-CN" sz="4400" b="1" i="1" dirty="0">
              <a:solidFill>
                <a:srgbClr val="008000"/>
              </a:solidFill>
              <a:latin typeface="Calibri" panose="020F0502020204030204" pitchFamily="34" charset="0"/>
            </a:endParaRPr>
          </a:p>
        </p:txBody>
      </p:sp>
      <p:pic>
        <p:nvPicPr>
          <p:cNvPr id="1026" name="Picture 2"/>
          <p:cNvPicPr>
            <a:picLocks noChangeAspect="1" noChangeArrowheads="1"/>
          </p:cNvPicPr>
          <p:nvPr/>
        </p:nvPicPr>
        <p:blipFill>
          <a:blip r:embed="rId2"/>
          <a:stretch>
            <a:fillRect/>
          </a:stretch>
        </p:blipFill>
        <p:spPr bwMode="auto">
          <a:xfrm>
            <a:off x="9784715" y="0"/>
            <a:ext cx="2426970" cy="2678421"/>
          </a:xfrm>
          <a:prstGeom prst="ellipse">
            <a:avLst/>
          </a:prstGeom>
          <a:solidFill>
            <a:schemeClr val="accent2">
              <a:lumMod val="40000"/>
              <a:lumOff val="60000"/>
              <a:alpha val="89000"/>
            </a:schemeClr>
          </a:solidFill>
          <a:ln>
            <a:noFill/>
          </a:ln>
          <a:effectLst>
            <a:softEdge rad="112500"/>
          </a:effectLst>
        </p:spPr>
      </p:pic>
      <p:sp>
        <p:nvSpPr>
          <p:cNvPr id="4" name="文本框 3"/>
          <p:cNvSpPr txBox="1"/>
          <p:nvPr/>
        </p:nvSpPr>
        <p:spPr>
          <a:xfrm>
            <a:off x="3561715" y="2460625"/>
            <a:ext cx="4064000" cy="739140"/>
          </a:xfrm>
          <a:prstGeom prst="rect">
            <a:avLst/>
          </a:prstGeom>
          <a:noFill/>
        </p:spPr>
        <p:txBody>
          <a:bodyPr wrap="square" rtlCol="0">
            <a:noAutofit/>
          </a:bodyPr>
          <a:lstStyle/>
          <a:p>
            <a:r>
              <a:rPr lang="en-US" altLang="zh-CN" sz="3600" b="1">
                <a:solidFill>
                  <a:srgbClr val="FF0000"/>
                </a:solidFill>
                <a:latin typeface="Times New Roman" panose="02020603050405020304" pitchFamily="18" charset="0"/>
                <a:cs typeface="Times New Roman" panose="02020603050405020304" pitchFamily="18" charset="0"/>
              </a:rPr>
              <a:t>what bridges?</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67690" y="3107690"/>
            <a:ext cx="11265535" cy="1218565"/>
          </a:xfrm>
          <a:prstGeom prst="rect">
            <a:avLst/>
          </a:prstGeom>
          <a:noFill/>
        </p:spPr>
        <p:txBody>
          <a:bodyPr wrap="square" rtlCol="0">
            <a:noAutofit/>
          </a:bodyPr>
          <a:lstStyle/>
          <a:p>
            <a:r>
              <a:rPr lang="en-US" altLang="zh-CN" sz="3600" b="1">
                <a:solidFill>
                  <a:srgbClr val="FF0000"/>
                </a:solidFill>
                <a:latin typeface="Times New Roman" panose="02020603050405020304" pitchFamily="18" charset="0"/>
                <a:cs typeface="Times New Roman" panose="02020603050405020304" pitchFamily="18" charset="0"/>
              </a:rPr>
              <a:t>a bridge of culture: shared Chinese culture      </a:t>
            </a:r>
            <a:endParaRPr lang="en-US" altLang="zh-CN" sz="3600" b="1">
              <a:solidFill>
                <a:srgbClr val="FF0000"/>
              </a:solidFill>
              <a:latin typeface="Times New Roman" panose="02020603050405020304" pitchFamily="18" charset="0"/>
              <a:cs typeface="Times New Roman" panose="02020603050405020304" pitchFamily="18" charset="0"/>
            </a:endParaRPr>
          </a:p>
          <a:p>
            <a:r>
              <a:rPr lang="en-US" altLang="zh-CN" sz="3600" b="1">
                <a:solidFill>
                  <a:srgbClr val="FF0000"/>
                </a:solidFill>
                <a:latin typeface="Times New Roman" panose="02020603050405020304" pitchFamily="18" charset="0"/>
                <a:cs typeface="Times New Roman" panose="02020603050405020304" pitchFamily="18" charset="0"/>
              </a:rPr>
              <a:t>(Chinese cuisine and art) and learnt foreign culture (global business, English and social activities)</a:t>
            </a:r>
            <a:endParaRPr lang="en-US" altLang="zh-CN"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26260" y="134620"/>
            <a:ext cx="8408670" cy="603885"/>
          </a:xfrm>
          <a:prstGeom prst="rect">
            <a:avLst/>
          </a:prstGeom>
          <a:noFill/>
        </p:spPr>
        <p:txBody>
          <a:bodyPr wrap="square" rtlCol="0">
            <a:noAutofit/>
          </a:bodyPr>
          <a:lstStyle/>
          <a:p>
            <a:r>
              <a:rPr lang="en-US" altLang="zh-CN" sz="3600" b="1">
                <a:solidFill>
                  <a:srgbClr val="FF0000"/>
                </a:solidFill>
                <a:highlight>
                  <a:srgbClr val="000080"/>
                </a:highlight>
              </a:rPr>
              <a:t>Chinese students choose to study abroad</a:t>
            </a:r>
            <a:endParaRPr lang="en-US" altLang="zh-CN" sz="3600" b="1">
              <a:solidFill>
                <a:srgbClr val="FF0000"/>
              </a:solidFill>
              <a:highlight>
                <a:srgbClr val="000080"/>
              </a:highlight>
            </a:endParaRPr>
          </a:p>
        </p:txBody>
      </p:sp>
      <p:pic>
        <p:nvPicPr>
          <p:cNvPr id="4" name="图片 3"/>
          <p:cNvPicPr>
            <a:picLocks noChangeAspect="1"/>
          </p:cNvPicPr>
          <p:nvPr/>
        </p:nvPicPr>
        <p:blipFill>
          <a:blip r:embed="rId1"/>
          <a:stretch>
            <a:fillRect/>
          </a:stretch>
        </p:blipFill>
        <p:spPr>
          <a:xfrm>
            <a:off x="635" y="738505"/>
            <a:ext cx="12190730" cy="6119495"/>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a:solidFill>
                  <a:srgbClr val="FF0000"/>
                </a:solidFill>
                <a:latin typeface="Times New Roman" panose="02020603050405020304" pitchFamily="18" charset="0"/>
                <a:cs typeface="Times New Roman" panose="02020603050405020304" pitchFamily="18" charset="0"/>
                <a:sym typeface="+mn-ea"/>
              </a:rPr>
              <a:t>cultural  exchange:  A cultural messenger</a:t>
            </a:r>
            <a:endParaRPr lang="zh-CN" altLang="en-US" b="1">
              <a:latin typeface="Times New Roman" panose="02020603050405020304" pitchFamily="18" charset="0"/>
              <a:cs typeface="Times New Roman" panose="02020603050405020304" pitchFamily="18" charset="0"/>
            </a:endParaRPr>
          </a:p>
        </p:txBody>
      </p:sp>
      <p:pic>
        <p:nvPicPr>
          <p:cNvPr id="4" name="内容占位符 3"/>
          <p:cNvPicPr>
            <a:picLocks noGrp="1" noChangeAspect="1"/>
          </p:cNvPicPr>
          <p:nvPr>
            <p:ph idx="1"/>
          </p:nvPr>
        </p:nvPicPr>
        <p:blipFill>
          <a:blip r:embed="rId1"/>
          <a:stretch>
            <a:fillRect/>
          </a:stretch>
        </p:blipFill>
        <p:spPr>
          <a:xfrm>
            <a:off x="95885" y="1979295"/>
            <a:ext cx="4737735" cy="4351655"/>
          </a:xfrm>
          <a:prstGeom prst="rect">
            <a:avLst/>
          </a:prstGeom>
        </p:spPr>
      </p:pic>
      <p:pic>
        <p:nvPicPr>
          <p:cNvPr id="5" name="图片 4"/>
          <p:cNvPicPr>
            <a:picLocks noChangeAspect="1"/>
          </p:cNvPicPr>
          <p:nvPr/>
        </p:nvPicPr>
        <p:blipFill>
          <a:blip r:embed="rId2"/>
          <a:stretch>
            <a:fillRect/>
          </a:stretch>
        </p:blipFill>
        <p:spPr>
          <a:xfrm>
            <a:off x="7157720" y="1979295"/>
            <a:ext cx="5034280" cy="4351655"/>
          </a:xfrm>
          <a:prstGeom prst="rect">
            <a:avLst/>
          </a:prstGeom>
        </p:spPr>
      </p:pic>
      <p:pic>
        <p:nvPicPr>
          <p:cNvPr id="100" name="图片 99"/>
          <p:cNvPicPr/>
          <p:nvPr/>
        </p:nvPicPr>
        <p:blipFill>
          <a:blip r:embed="rId3"/>
          <a:stretch>
            <a:fillRect/>
          </a:stretch>
        </p:blipFill>
        <p:spPr>
          <a:xfrm>
            <a:off x="4582795" y="1979295"/>
            <a:ext cx="2574925" cy="4351655"/>
          </a:xfrm>
          <a:prstGeom prst="rect">
            <a:avLst/>
          </a:prstGeom>
          <a:noFill/>
          <a:ln w="9525">
            <a:noFill/>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28770" y="411480"/>
            <a:ext cx="6643370" cy="768985"/>
          </a:xfrm>
          <a:prstGeom prst="rect">
            <a:avLst/>
          </a:prstGeom>
          <a:noFill/>
        </p:spPr>
        <p:txBody>
          <a:bodyPr wrap="square" rtlCol="0">
            <a:noAutofit/>
          </a:bodyPr>
          <a:lstStyle/>
          <a:p>
            <a:r>
              <a:rPr lang="en-US" altLang="zh-CN" sz="4000" b="1">
                <a:solidFill>
                  <a:srgbClr val="FF0000"/>
                </a:solidFill>
                <a:latin typeface="Times New Roman" panose="02020603050405020304" pitchFamily="18" charset="0"/>
                <a:cs typeface="Times New Roman" panose="02020603050405020304" pitchFamily="18" charset="0"/>
              </a:rPr>
              <a:t>deep thinking</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582930" y="1363980"/>
            <a:ext cx="11111865" cy="3643630"/>
          </a:xfrm>
          <a:prstGeom prst="rect">
            <a:avLst/>
          </a:prstGeom>
          <a:noFill/>
        </p:spPr>
        <p:txBody>
          <a:bodyPr wrap="square" rtlCol="0">
            <a:noAutofit/>
          </a:bodyPr>
          <a:lstStyle/>
          <a:p>
            <a:r>
              <a:rPr lang="en-US" altLang="zh-CN" sz="3600"/>
              <a:t> XieLei experienced the four stages of studying abroad. When you go from middle school to senior school, do you have similiar experiences?Please </a:t>
            </a:r>
            <a:r>
              <a:rPr lang="en-US" altLang="zh-CN" sz="3600" b="1">
                <a:solidFill>
                  <a:srgbClr val="FF0000"/>
                </a:solidFill>
              </a:rPr>
              <a:t>make a dialogue</a:t>
            </a:r>
            <a:r>
              <a:rPr lang="en-US" altLang="zh-CN" sz="3600"/>
              <a:t> with your partner based on the four stages ,you can refer to the expressions in BOOK 1 Welcome unit.</a:t>
            </a:r>
            <a:endParaRPr lang="en-US" altLang="zh-CN" sz="360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3515" y="226695"/>
            <a:ext cx="11864340" cy="6388100"/>
          </a:xfrm>
          <a:prstGeom prst="rect">
            <a:avLst/>
          </a:prstGeom>
          <a:noFill/>
        </p:spPr>
        <p:txBody>
          <a:bodyPr wrap="square" rtlCol="0">
            <a:noAutofit/>
          </a:bodyPr>
          <a:lstStyle/>
          <a:p>
            <a:r>
              <a:rPr lang="en-US" altLang="zh-CN" sz="2800">
                <a:latin typeface="Times New Roman" panose="02020603050405020304" pitchFamily="18" charset="0"/>
                <a:cs typeface="Times New Roman" panose="02020603050405020304" pitchFamily="18" charset="0"/>
              </a:rPr>
              <a:t>S1:Hello, do you remember how you felt on your first day in senior school?</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S2: </a:t>
            </a:r>
            <a:r>
              <a:rPr lang="en-US" altLang="zh-CN" sz="2800" b="1">
                <a:solidFill>
                  <a:srgbClr val="FF0000"/>
                </a:solidFill>
                <a:latin typeface="Times New Roman" panose="02020603050405020304" pitchFamily="18" charset="0"/>
                <a:cs typeface="Times New Roman" panose="02020603050405020304" pitchFamily="18" charset="0"/>
              </a:rPr>
              <a:t>I was very excited but also quite nervous. I painted a beautiful picture, I wonder if I can make some new friends ? What if no one talked to me?</a:t>
            </a:r>
            <a:endParaRPr lang="en-US" altLang="zh-CN" sz="2800" b="1">
              <a:solidFill>
                <a:srgbClr val="FF0000"/>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S1: Haha! Excited and nervous, just like the honeymoon stage.</a:t>
            </a:r>
            <a:endParaRPr lang="en-US" altLang="zh-CN" sz="2800" b="1">
              <a:solidFill>
                <a:schemeClr val="accent5"/>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S2:</a:t>
            </a:r>
            <a:r>
              <a:rPr lang="en-US" altLang="zh-CN" sz="2800" b="1">
                <a:solidFill>
                  <a:srgbClr val="FF0000"/>
                </a:solidFill>
                <a:latin typeface="Times New Roman" panose="02020603050405020304" pitchFamily="18" charset="0"/>
                <a:cs typeface="Times New Roman" panose="02020603050405020304" pitchFamily="18" charset="0"/>
              </a:rPr>
              <a:t>Yes, but pretty soon, I discovered that I can’t adapt to the fast pace of life in senior school, sometimes I miss home very much because it was the first time for me to choose campus accommodation.</a:t>
            </a:r>
            <a:endParaRPr lang="en-US" altLang="zh-CN" sz="2800" b="1">
              <a:solidFill>
                <a:srgbClr val="FF0000"/>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S1:Yes, this is the period when you felt the most uncomfortable because it’s the discomfort stage.</a:t>
            </a:r>
            <a:endParaRPr lang="en-US" altLang="zh-CN" sz="2800" b="1">
              <a:solidFill>
                <a:schemeClr val="accent5"/>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S2:</a:t>
            </a:r>
            <a:r>
              <a:rPr lang="en-US" altLang="zh-CN" sz="2800" b="1">
                <a:solidFill>
                  <a:srgbClr val="FF0000"/>
                </a:solidFill>
                <a:latin typeface="Times New Roman" panose="02020603050405020304" pitchFamily="18" charset="0"/>
                <a:cs typeface="Times New Roman" panose="02020603050405020304" pitchFamily="18" charset="0"/>
              </a:rPr>
              <a:t>Right, but soon I found most of my classmates and teachers friendly and helpful, and I even won first prize in a speech contest shortly after I started senior school.</a:t>
            </a:r>
            <a:endParaRPr lang="en-US" altLang="zh-CN" sz="2800" b="1">
              <a:solidFill>
                <a:srgbClr val="FF0000"/>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S1: Congratulations! This is called recovery stage. After this stage, you can quickly adapt to high school life. That is what we call adaptation stage.</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S2:</a:t>
            </a:r>
            <a:r>
              <a:rPr lang="en-US" altLang="zh-CN" sz="2800" b="1">
                <a:solidFill>
                  <a:srgbClr val="FF0000"/>
                </a:solidFill>
                <a:latin typeface="Times New Roman" panose="02020603050405020304" pitchFamily="18" charset="0"/>
                <a:cs typeface="Times New Roman" panose="02020603050405020304" pitchFamily="18" charset="0"/>
              </a:rPr>
              <a:t> Yes, I felt much more at ease later.  </a:t>
            </a:r>
            <a:endParaRPr lang="en-US" altLang="zh-CN" sz="2800" b="1">
              <a:solidFill>
                <a:srgbClr val="FF0000"/>
              </a:solidFill>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图片 11"/>
          <p:cNvPicPr>
            <a:picLocks noChangeAspect="1"/>
          </p:cNvPicPr>
          <p:nvPr/>
        </p:nvPicPr>
        <p:blipFill>
          <a:blip r:embed="rId1">
            <a:lum bright="12000" contrast="18000"/>
          </a:blip>
          <a:srcRect b="6583"/>
          <a:stretch>
            <a:fillRect/>
          </a:stretch>
        </p:blipFill>
        <p:spPr>
          <a:xfrm>
            <a:off x="-19050" y="-65087"/>
            <a:ext cx="12230100" cy="6965950"/>
          </a:xfrm>
          <a:prstGeom prst="rect">
            <a:avLst/>
          </a:prstGeom>
          <a:noFill/>
          <a:ln w="9525">
            <a:noFill/>
          </a:ln>
        </p:spPr>
      </p:pic>
      <p:sp>
        <p:nvSpPr>
          <p:cNvPr id="156675" name="Rectangle 2"/>
          <p:cNvSpPr/>
          <p:nvPr/>
        </p:nvSpPr>
        <p:spPr>
          <a:xfrm>
            <a:off x="635" y="-635"/>
            <a:ext cx="12191365" cy="10938510"/>
          </a:xfrm>
          <a:prstGeom prst="rect">
            <a:avLst/>
          </a:prstGeom>
          <a:noFill/>
          <a:ln w="9525">
            <a:noFill/>
          </a:ln>
        </p:spPr>
        <p:txBody>
          <a:bodyPr>
            <a:noAutofit/>
          </a:bodyPr>
          <a:lstStyle/>
          <a:p>
            <a:pPr marL="571500" indent="-571500">
              <a:lnSpc>
                <a:spcPct val="120000"/>
              </a:lnSpc>
              <a:spcBef>
                <a:spcPct val="20000"/>
              </a:spcBef>
              <a:buFont typeface="Wingdings" panose="05000000000000000000" pitchFamily="2" charset="2"/>
              <a:buChar char="Ø"/>
            </a:pPr>
            <a:r>
              <a:rPr lang="en-US" altLang="zh-CN" sz="3600" b="1" i="1" dirty="0">
                <a:solidFill>
                  <a:srgbClr val="FF0000"/>
                </a:solidFill>
                <a:latin typeface="Times New Roman" panose="02020603050405020304" pitchFamily="18" charset="0"/>
                <a:cs typeface="Times New Roman" panose="02020603050405020304" pitchFamily="18" charset="0"/>
              </a:rPr>
              <a:t>Culture is the soul of a country and a nation. Culture revitalizes the country and the nation is strong. Without a high degree of cultural confidence, without the prosperity of culture, there will be no great revitalization of the Chinese nation.</a:t>
            </a:r>
            <a:endParaRPr lang="en-US" altLang="zh-CN" sz="3600" b="1" i="1" dirty="0">
              <a:solidFill>
                <a:srgbClr val="FF0000"/>
              </a:solidFill>
              <a:latin typeface="Times New Roman" panose="02020603050405020304" pitchFamily="18" charset="0"/>
              <a:cs typeface="Times New Roman" panose="02020603050405020304" pitchFamily="18" charset="0"/>
            </a:endParaRPr>
          </a:p>
          <a:p>
            <a:pPr>
              <a:lnSpc>
                <a:spcPct val="120000"/>
              </a:lnSpc>
              <a:spcBef>
                <a:spcPct val="20000"/>
              </a:spcBef>
              <a:buFont typeface="Wingdings" panose="05000000000000000000" pitchFamily="2" charset="2"/>
            </a:pPr>
            <a:r>
              <a:rPr lang="en-US" altLang="zh-CN" sz="3600" b="1" i="1" dirty="0">
                <a:solidFill>
                  <a:srgbClr val="FF0000"/>
                </a:solidFill>
                <a:latin typeface="Times New Roman" panose="02020603050405020304" pitchFamily="18" charset="0"/>
                <a:cs typeface="Times New Roman" panose="02020603050405020304" pitchFamily="18" charset="0"/>
              </a:rPr>
              <a:t>                                                                 ---President Xijinping</a:t>
            </a:r>
            <a:endParaRPr lang="en-US" altLang="zh-CN" sz="4000" b="1" i="1" dirty="0">
              <a:solidFill>
                <a:srgbClr val="FF0000"/>
              </a:solidFill>
              <a:latin typeface="Calibri" panose="020F0502020204030204" pitchFamily="34" charset="0"/>
            </a:endParaRPr>
          </a:p>
          <a:p>
            <a:pPr marL="571500" indent="-571500">
              <a:lnSpc>
                <a:spcPct val="120000"/>
              </a:lnSpc>
              <a:spcBef>
                <a:spcPct val="20000"/>
              </a:spcBef>
              <a:buFont typeface="Wingdings" panose="05000000000000000000" pitchFamily="2" charset="2"/>
              <a:buChar char="Ø"/>
            </a:pPr>
            <a:r>
              <a:rPr lang="en-US" altLang="zh-CN" sz="3600" b="1" i="1" dirty="0">
                <a:solidFill>
                  <a:srgbClr val="FF0000"/>
                </a:solidFill>
                <a:latin typeface="Times New Roman" panose="02020603050405020304" pitchFamily="18" charset="0"/>
                <a:cs typeface="Times New Roman" panose="02020603050405020304" pitchFamily="18" charset="0"/>
              </a:rPr>
              <a:t>文化是一个国家、一个民族的灵魂。文化兴国运兴，文化强民族强。没有高度的文化自信，没有文化的繁荣兴盛，就没有中华民族</a:t>
            </a:r>
            <a:r>
              <a:rPr lang="zh-CN" altLang="en-US" sz="3600" b="1" i="1" dirty="0">
                <a:solidFill>
                  <a:srgbClr val="FF0000"/>
                </a:solidFill>
                <a:latin typeface="Times New Roman" panose="02020603050405020304" pitchFamily="18" charset="0"/>
                <a:cs typeface="Times New Roman" panose="02020603050405020304" pitchFamily="18" charset="0"/>
              </a:rPr>
              <a:t>的</a:t>
            </a:r>
            <a:r>
              <a:rPr lang="en-US" altLang="zh-CN" sz="3600" b="1" i="1" dirty="0">
                <a:solidFill>
                  <a:srgbClr val="FF0000"/>
                </a:solidFill>
                <a:latin typeface="Times New Roman" panose="02020603050405020304" pitchFamily="18" charset="0"/>
                <a:cs typeface="Times New Roman" panose="02020603050405020304" pitchFamily="18" charset="0"/>
              </a:rPr>
              <a:t>伟大复兴.</a:t>
            </a:r>
            <a:endParaRPr lang="en-US" altLang="zh-CN" sz="3600" b="1" i="1" dirty="0">
              <a:solidFill>
                <a:srgbClr val="FF0000"/>
              </a:solidFill>
              <a:latin typeface="Times New Roman" panose="02020603050405020304" pitchFamily="18" charset="0"/>
              <a:cs typeface="Times New Roman" panose="02020603050405020304" pitchFamily="18" charset="0"/>
            </a:endParaRPr>
          </a:p>
          <a:p>
            <a:pPr>
              <a:lnSpc>
                <a:spcPct val="120000"/>
              </a:lnSpc>
              <a:spcBef>
                <a:spcPct val="20000"/>
              </a:spcBef>
              <a:buFont typeface="Wingdings" panose="05000000000000000000" pitchFamily="2" charset="2"/>
            </a:pPr>
            <a:r>
              <a:rPr lang="en-US" altLang="zh-CN" sz="4000" b="1" i="1" dirty="0">
                <a:solidFill>
                  <a:srgbClr val="FF0000"/>
                </a:solidFill>
                <a:latin typeface="Calibri" panose="020F0502020204030204" pitchFamily="34" charset="0"/>
              </a:rPr>
              <a:t>                                                                                  ---</a:t>
            </a:r>
            <a:r>
              <a:rPr lang="zh-CN" altLang="en-US" sz="4000" b="1" i="1" dirty="0">
                <a:solidFill>
                  <a:srgbClr val="FF0000"/>
                </a:solidFill>
                <a:latin typeface="Calibri" panose="020F0502020204030204" pitchFamily="34" charset="0"/>
              </a:rPr>
              <a:t>习近平</a:t>
            </a: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r>
              <a:rPr lang="en-US" altLang="zh-CN" sz="4000" b="1" i="1" dirty="0">
                <a:solidFill>
                  <a:srgbClr val="FF0000"/>
                </a:solidFill>
                <a:latin typeface="Calibri" panose="020F0502020204030204" pitchFamily="34" charset="0"/>
              </a:rPr>
              <a:t> </a:t>
            </a:r>
            <a:endParaRPr lang="en-US" altLang="zh-CN" sz="4000" b="1" i="1" dirty="0">
              <a:solidFill>
                <a:srgbClr val="FF0000"/>
              </a:solidFill>
              <a:latin typeface="Calibri" panose="020F0502020204030204" pitchFamily="34" charset="0"/>
            </a:endParaRPr>
          </a:p>
          <a:p>
            <a:pPr>
              <a:lnSpc>
                <a:spcPct val="120000"/>
              </a:lnSpc>
              <a:spcBef>
                <a:spcPct val="20000"/>
              </a:spcBef>
              <a:buFont typeface="Wingdings" panose="05000000000000000000" pitchFamily="2" charset="2"/>
            </a:pPr>
            <a:endParaRPr lang="en-US" altLang="zh-CN" sz="4000" b="1" i="1" dirty="0">
              <a:solidFill>
                <a:srgbClr val="FF0000"/>
              </a:solidFill>
              <a:latin typeface="Calibri" panose="020F0502020204030204" pitchFamily="34" charset="0"/>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2245" y="308610"/>
            <a:ext cx="11598910" cy="6243320"/>
          </a:xfrm>
          <a:prstGeom prst="rect">
            <a:avLst/>
          </a:prstGeom>
          <a:noFill/>
        </p:spPr>
        <p:txBody>
          <a:bodyPr wrap="square" rtlCol="0">
            <a:noAutofit/>
          </a:bodyPr>
          <a:p>
            <a:r>
              <a:rPr lang="en-US" altLang="zh-CN" sz="4000" b="1">
                <a:solidFill>
                  <a:srgbClr val="FF0000"/>
                </a:solidFill>
                <a:latin typeface="Times New Roman" panose="02020603050405020304" pitchFamily="18" charset="0"/>
                <a:cs typeface="Times New Roman" panose="02020603050405020304" pitchFamily="18" charset="0"/>
              </a:rPr>
              <a:t>T:</a:t>
            </a:r>
            <a:r>
              <a:rPr lang="en-US" altLang="zh-CN" sz="4000">
                <a:latin typeface="Times New Roman" panose="02020603050405020304" pitchFamily="18" charset="0"/>
                <a:cs typeface="Times New Roman" panose="02020603050405020304" pitchFamily="18" charset="0"/>
              </a:rPr>
              <a:t> With the improvement of China’s national strength and opening-up, as well as the formation of world economic integration, I strongly encourage you to have the opportunity to go abroad and study overseas. Before you study abroad, Let’s remember president Xijinping’s remarks above. Therefore, studying abroad is so much more than improving your own future, it’s also about shaping the future of our motherland--China, and the world we all share, that is, build a community with a shared future of mankind.</a:t>
            </a:r>
            <a:endParaRPr lang="en-US" altLang="zh-CN" sz="400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251200" y="180340"/>
            <a:ext cx="5688330" cy="7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200000"/>
              </a:lnSpc>
              <a:spcBef>
                <a:spcPct val="0"/>
              </a:spcBef>
              <a:spcAft>
                <a:spcPct val="0"/>
              </a:spcAft>
              <a:buClrTx/>
              <a:buSzTx/>
              <a:buFontTx/>
              <a:buNone/>
              <a:defRPr/>
            </a:pPr>
            <a:r>
              <a:rPr kumimoji="0" lang="en-US" sz="5400" b="1" i="0" u="none" strike="noStrike" kern="1200" cap="none" spc="0" normalizeH="0" baseline="0" noProof="1">
                <a:ln>
                  <a:noFill/>
                </a:ln>
                <a:solidFill>
                  <a:srgbClr val="2980B9"/>
                </a:solidFill>
                <a:effectLst/>
                <a:uLnTx/>
                <a:uFillTx/>
                <a:latin typeface="Impact" panose="020B0806030902050204" pitchFamily="34" charset="0"/>
                <a:ea typeface="+mn-ea"/>
                <a:cs typeface="+mn-cs"/>
              </a:rPr>
              <a:t>Homework</a:t>
            </a:r>
            <a:endParaRPr kumimoji="0" lang="en-US" sz="5400" b="1" i="0" u="none" strike="noStrike" kern="1200" cap="none" spc="0" normalizeH="0" baseline="0" noProof="1">
              <a:ln>
                <a:noFill/>
              </a:ln>
              <a:solidFill>
                <a:srgbClr val="2980B9"/>
              </a:solidFill>
              <a:effectLst/>
              <a:uLnTx/>
              <a:uFillTx/>
              <a:latin typeface="Impact" panose="020B0806030902050204" pitchFamily="34" charset="0"/>
              <a:ea typeface="+mn-ea"/>
              <a:cs typeface="+mn-cs"/>
            </a:endParaRPr>
          </a:p>
        </p:txBody>
      </p:sp>
      <p:sp>
        <p:nvSpPr>
          <p:cNvPr id="157699" name="Rectangle 3"/>
          <p:cNvSpPr>
            <a:spLocks noGrp="1" noRot="1"/>
          </p:cNvSpPr>
          <p:nvPr>
            <p:ph idx="1"/>
          </p:nvPr>
        </p:nvSpPr>
        <p:spPr>
          <a:xfrm>
            <a:off x="738505" y="1313815"/>
            <a:ext cx="10393045" cy="4998085"/>
          </a:xfrm>
          <a:ln w="28575">
            <a:solidFill>
              <a:srgbClr val="00B050">
                <a:alpha val="100000"/>
              </a:srgbClr>
            </a:solidFill>
            <a:miter lim="800000"/>
          </a:ln>
        </p:spPr>
        <p:txBody>
          <a:bodyPr vert="horz" wrap="square" lIns="91440" tIns="45720" rIns="91440" bIns="45720" anchor="t" anchorCtr="0"/>
          <a:lstStyle/>
          <a:p>
            <a:pPr marL="0" indent="0" eaLnBrk="1" hangingPunct="1">
              <a:lnSpc>
                <a:spcPct val="100000"/>
              </a:lnSpc>
              <a:spcBef>
                <a:spcPct val="0"/>
              </a:spcBef>
              <a:buNone/>
            </a:pPr>
            <a:r>
              <a:rPr lang="en-US" altLang="zh-CN" sz="3600" b="1" i="1" dirty="0">
                <a:ea typeface="宋体" panose="02010600030101010101" pitchFamily="2" charset="-122"/>
                <a:sym typeface="Arial" panose="020B0604020202020204" pitchFamily="34" charset="0"/>
              </a:rPr>
              <a:t>Reporter: I want to go to China for further study next year, but I feel confused about what challenges I will encounter and how I can handle them. Would you please give me some suggestions?</a:t>
            </a:r>
            <a:endParaRPr lang="en-US" altLang="zh-CN" sz="3600" b="1" i="1" dirty="0">
              <a:ea typeface="宋体" panose="02010600030101010101" pitchFamily="2" charset="-122"/>
              <a:sym typeface="Arial" panose="020B0604020202020204" pitchFamily="34" charset="0"/>
            </a:endParaRPr>
          </a:p>
          <a:p>
            <a:pPr marL="0" indent="0" eaLnBrk="1" hangingPunct="1">
              <a:lnSpc>
                <a:spcPct val="100000"/>
              </a:lnSpc>
              <a:spcBef>
                <a:spcPct val="0"/>
              </a:spcBef>
              <a:buNone/>
            </a:pPr>
            <a:r>
              <a:rPr lang="en-US" altLang="zh-CN" sz="3600" b="1" i="1" dirty="0">
                <a:ea typeface="宋体" panose="02010600030101010101" pitchFamily="2" charset="-122"/>
                <a:sym typeface="Arial" panose="020B0604020202020204" pitchFamily="34" charset="0"/>
              </a:rPr>
              <a:t>XieLei:......</a:t>
            </a:r>
            <a:endParaRPr lang="en-US" altLang="zh-CN" sz="3600" b="1" i="1" dirty="0">
              <a:ea typeface="宋体" panose="02010600030101010101" pitchFamily="2" charset="-122"/>
              <a:sym typeface="Arial" panose="020B0604020202020204" pitchFamily="34" charset="0"/>
            </a:endParaRPr>
          </a:p>
          <a:p>
            <a:pPr marL="0" indent="0" eaLnBrk="1" hangingPunct="1">
              <a:lnSpc>
                <a:spcPct val="100000"/>
              </a:lnSpc>
              <a:spcBef>
                <a:spcPct val="0"/>
              </a:spcBef>
              <a:buNone/>
            </a:pPr>
            <a:endParaRPr lang="en-US" altLang="zh-CN" sz="3600" b="1" i="1" dirty="0">
              <a:ea typeface="宋体" panose="02010600030101010101" pitchFamily="2" charset="-122"/>
              <a:sym typeface="Arial" panose="020B0604020202020204" pitchFamily="34" charset="0"/>
            </a:endParaRPr>
          </a:p>
          <a:p>
            <a:pPr marL="0" indent="0" eaLnBrk="1" hangingPunct="1">
              <a:lnSpc>
                <a:spcPct val="100000"/>
              </a:lnSpc>
              <a:spcBef>
                <a:spcPct val="0"/>
              </a:spcBef>
              <a:buNone/>
            </a:pPr>
            <a:r>
              <a:rPr lang="en-US" altLang="zh-CN" sz="3600" b="1" i="1" dirty="0">
                <a:ea typeface="宋体" panose="02010600030101010101" pitchFamily="2" charset="-122"/>
                <a:sym typeface="Arial" panose="020B0604020202020204" pitchFamily="34" charset="0"/>
              </a:rPr>
              <a:t>Please write a short article for XieLei to reply the reporter and offer him some suggestions. </a:t>
            </a:r>
            <a:endParaRPr lang="en-US" altLang="zh-CN" sz="3600" b="1" i="1" dirty="0">
              <a:ea typeface="宋体" panose="02010600030101010101" pitchFamily="2" charset="-122"/>
              <a:sym typeface="Arial" panose="020B0604020202020204" pitchFamily="34" charset="0"/>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7" name="文本框 1"/>
          <p:cNvSpPr txBox="1"/>
          <p:nvPr/>
        </p:nvSpPr>
        <p:spPr>
          <a:xfrm>
            <a:off x="3943350" y="2157730"/>
            <a:ext cx="3625850" cy="3595370"/>
          </a:xfrm>
          <a:prstGeom prst="rect">
            <a:avLst/>
          </a:prstGeom>
          <a:noFill/>
          <a:ln w="9525">
            <a:noFill/>
          </a:ln>
        </p:spPr>
        <p:txBody>
          <a:bodyPr>
            <a:noAutofit/>
          </a:bodyPr>
          <a:lstStyle/>
          <a:p>
            <a:pPr eaLnBrk="1" hangingPunct="1"/>
            <a:r>
              <a:rPr lang="en-US" altLang="zh-CN" sz="7200" b="1" dirty="0">
                <a:solidFill>
                  <a:srgbClr val="3C2AD9"/>
                </a:solidFill>
                <a:latin typeface="Times New Roman" panose="02020603050405020304" pitchFamily="18" charset="0"/>
                <a:ea typeface="华康少女文字W5" pitchFamily="81" charset="-122"/>
              </a:rPr>
              <a:t>Thanks</a:t>
            </a:r>
            <a:endParaRPr lang="en-US" altLang="zh-CN" sz="7200" b="1" dirty="0">
              <a:solidFill>
                <a:srgbClr val="3C2AD9"/>
              </a:solidFill>
              <a:latin typeface="Times New Roman" panose="02020603050405020304" pitchFamily="18" charset="0"/>
              <a:ea typeface="华康少女文字W5" pitchFamily="81"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15900" y="274638"/>
            <a:ext cx="8342313" cy="1143000"/>
          </a:xfrm>
        </p:spPr>
        <p:txBody>
          <a:bodyPr vert="horz" wrap="square" lIns="91440" tIns="45720" rIns="91440" bIns="45720" anchor="ctr" anchorCtr="0"/>
          <a:lstStyle/>
          <a:p>
            <a:pPr eaLnBrk="1" hangingPunct="1"/>
            <a:r>
              <a:rPr lang="zh-CN" altLang="zh-CN" i="1"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Cambridge University </a:t>
            </a:r>
            <a:endParaRPr lang="en-US" altLang="zh-CN" b="1" i="1"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7661275" y="1417955"/>
            <a:ext cx="4362450" cy="5410200"/>
          </a:xfrm>
          <a:prstGeom prst="rect">
            <a:avLst/>
          </a:prstGeom>
        </p:spPr>
      </p:pic>
      <p:pic>
        <p:nvPicPr>
          <p:cNvPr id="101" name="图片 100"/>
          <p:cNvPicPr/>
          <p:nvPr/>
        </p:nvPicPr>
        <p:blipFill>
          <a:blip r:embed="rId2"/>
          <a:stretch>
            <a:fillRect/>
          </a:stretch>
        </p:blipFill>
        <p:spPr>
          <a:xfrm>
            <a:off x="215900" y="1311275"/>
            <a:ext cx="7364095" cy="522351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p:cNvSpPr txBox="1"/>
          <p:nvPr/>
        </p:nvSpPr>
        <p:spPr>
          <a:xfrm>
            <a:off x="330200" y="1504950"/>
            <a:ext cx="10922000" cy="2675255"/>
          </a:xfrm>
          <a:prstGeom prst="rect">
            <a:avLst/>
          </a:prstGeom>
          <a:noFill/>
          <a:ln w="9525">
            <a:noFill/>
          </a:ln>
        </p:spPr>
        <p:txBody>
          <a:bodyPr>
            <a:noAutofit/>
          </a:bodyPr>
          <a:lstStyle/>
          <a:p>
            <a:pPr eaLnBrk="1" hangingPunct="1">
              <a:lnSpc>
                <a:spcPct val="125000"/>
              </a:lnSpc>
              <a:buChar char="•"/>
            </a:pPr>
            <a:r>
              <a:rPr lang="en-US" altLang="zh-CN" sz="4000" b="1" i="1" dirty="0">
                <a:latin typeface="Calibri" panose="020F0502020204030204" pitchFamily="34" charset="0"/>
              </a:rPr>
              <a:t> </a:t>
            </a:r>
            <a:r>
              <a:rPr lang="en-US" altLang="zh-CN" sz="4000" b="1" i="1" dirty="0">
                <a:latin typeface="Times New Roman" panose="02020603050405020304" pitchFamily="18" charset="0"/>
                <a:cs typeface="Times New Roman" panose="02020603050405020304" pitchFamily="18" charset="0"/>
              </a:rPr>
              <a:t>Have you ever wondered what challenges or difficulties you will encounter when you come to a completely new country</a:t>
            </a:r>
            <a:r>
              <a:rPr lang="en-US" altLang="zh-CN" sz="4000" b="1" i="1" dirty="0">
                <a:latin typeface="Calibri" panose="020F0502020204030204" pitchFamily="34" charset="0"/>
              </a:rPr>
              <a:t> ? </a:t>
            </a:r>
            <a:r>
              <a:rPr lang="en-US" altLang="zh-CN" sz="3600" b="1" i="1" dirty="0">
                <a:latin typeface="Calibri" panose="020F0502020204030204" pitchFamily="34" charset="0"/>
              </a:rPr>
              <a:t> </a:t>
            </a:r>
            <a:endParaRPr lang="en-US" altLang="zh-CN" sz="3600" b="1" i="1" dirty="0">
              <a:latin typeface="Calibri" panose="020F0502020204030204" pitchFamily="34" charset="0"/>
            </a:endParaRPr>
          </a:p>
          <a:p>
            <a:pPr eaLnBrk="1" hangingPunct="1">
              <a:lnSpc>
                <a:spcPct val="125000"/>
              </a:lnSpc>
              <a:buChar char="•"/>
            </a:pPr>
            <a:endParaRPr lang="en-US" altLang="zh-CN" sz="3600" b="1" i="1" dirty="0">
              <a:latin typeface="Calibri" panose="020F0502020204030204" pitchFamily="34" charset="0"/>
              <a:sym typeface="宋体" panose="02010600030101010101" pitchFamily="2" charset="-122"/>
            </a:endParaRPr>
          </a:p>
          <a:p>
            <a:pPr eaLnBrk="1" hangingPunct="1">
              <a:lnSpc>
                <a:spcPct val="125000"/>
              </a:lnSpc>
              <a:buChar char="•"/>
            </a:pPr>
            <a:endParaRPr lang="en-US" altLang="zh-CN" sz="3600" b="1" i="1" dirty="0">
              <a:latin typeface="Calibri" panose="020F0502020204030204" pitchFamily="34" charset="0"/>
              <a:sym typeface="宋体" panose="02010600030101010101" pitchFamily="2" charset="-122"/>
            </a:endParaRPr>
          </a:p>
        </p:txBody>
      </p:sp>
      <p:pic>
        <p:nvPicPr>
          <p:cNvPr id="136195" name="Picture 4" descr="MCj03914140000[1]">
            <a:hlinkClick r:id="rId1"/>
          </p:cNvPr>
          <p:cNvPicPr>
            <a:picLocks noChangeAspect="1"/>
          </p:cNvPicPr>
          <p:nvPr/>
        </p:nvPicPr>
        <p:blipFill>
          <a:blip r:embed="rId2"/>
          <a:stretch>
            <a:fillRect/>
          </a:stretch>
        </p:blipFill>
        <p:spPr>
          <a:xfrm>
            <a:off x="9837738" y="196850"/>
            <a:ext cx="2057400" cy="1633538"/>
          </a:xfrm>
          <a:prstGeom prst="rect">
            <a:avLst/>
          </a:prstGeom>
          <a:noFill/>
          <a:ln w="9525">
            <a:noFill/>
          </a:ln>
        </p:spPr>
      </p:pic>
      <p:sp>
        <p:nvSpPr>
          <p:cNvPr id="136196" name="矩形 13"/>
          <p:cNvSpPr/>
          <p:nvPr/>
        </p:nvSpPr>
        <p:spPr>
          <a:xfrm>
            <a:off x="330200" y="320675"/>
            <a:ext cx="2544445" cy="768350"/>
          </a:xfrm>
          <a:prstGeom prst="rect">
            <a:avLst/>
          </a:prstGeom>
          <a:solidFill>
            <a:srgbClr val="FFFF00"/>
          </a:solidFill>
          <a:ln w="9525">
            <a:noFill/>
          </a:ln>
        </p:spPr>
        <p:txBody>
          <a:bodyPr wrap="none">
            <a:spAutoFit/>
          </a:bodyPr>
          <a:lstStyle/>
          <a:p>
            <a:pPr eaLnBrk="1" hangingPunct="1"/>
            <a:r>
              <a:rPr lang="en-US" altLang="zh-CN" sz="4400" b="1" i="1" dirty="0">
                <a:solidFill>
                  <a:srgbClr val="7030A0"/>
                </a:solidFill>
                <a:latin typeface="Calibri" panose="020F0502020204030204" pitchFamily="34" charset="0"/>
              </a:rPr>
              <a:t>Question: </a:t>
            </a:r>
            <a:endParaRPr lang="en-US" altLang="zh-CN" sz="4400" b="1" i="1" dirty="0">
              <a:solidFill>
                <a:srgbClr val="7030A0"/>
              </a:solidFill>
              <a:latin typeface="Calibri" panose="020F0502020204030204" pitchFamily="34" charset="0"/>
            </a:endParaRPr>
          </a:p>
        </p:txBody>
      </p:sp>
      <p:grpSp>
        <p:nvGrpSpPr>
          <p:cNvPr id="136197" name="组合 2"/>
          <p:cNvGrpSpPr/>
          <p:nvPr/>
        </p:nvGrpSpPr>
        <p:grpSpPr>
          <a:xfrm>
            <a:off x="-19050" y="4560888"/>
            <a:ext cx="12271375" cy="2343150"/>
            <a:chOff x="-29" y="6262"/>
            <a:chExt cx="19328" cy="4613"/>
          </a:xfrm>
        </p:grpSpPr>
        <p:grpSp>
          <p:nvGrpSpPr>
            <p:cNvPr id="136198" name="组合 1"/>
            <p:cNvGrpSpPr/>
            <p:nvPr/>
          </p:nvGrpSpPr>
          <p:grpSpPr>
            <a:xfrm>
              <a:off x="-29" y="9053"/>
              <a:ext cx="19260" cy="1822"/>
              <a:chOff x="2401" y="8903"/>
              <a:chExt cx="14400" cy="1822"/>
            </a:xfrm>
          </p:grpSpPr>
          <p:pic>
            <p:nvPicPr>
              <p:cNvPr id="136200" name="Picture 7" descr="C:\Documents and Settings\Administrator\桌面\6655 (3) [转换].png"/>
              <p:cNvPicPr>
                <a:picLocks noChangeAspect="1"/>
              </p:cNvPicPr>
              <p:nvPr/>
            </p:nvPicPr>
            <p:blipFill>
              <a:blip r:embed="rId3"/>
              <a:stretch>
                <a:fillRect/>
              </a:stretch>
            </p:blipFill>
            <p:spPr>
              <a:xfrm>
                <a:off x="2401" y="8903"/>
                <a:ext cx="14398" cy="1672"/>
              </a:xfrm>
              <a:prstGeom prst="rect">
                <a:avLst/>
              </a:prstGeom>
              <a:noFill/>
              <a:ln w="9525">
                <a:noFill/>
              </a:ln>
            </p:spPr>
          </p:pic>
          <p:sp>
            <p:nvSpPr>
              <p:cNvPr id="136201" name="Rectangle 4"/>
              <p:cNvSpPr/>
              <p:nvPr/>
            </p:nvSpPr>
            <p:spPr>
              <a:xfrm flipV="1">
                <a:off x="2401" y="10515"/>
                <a:ext cx="14400" cy="210"/>
              </a:xfrm>
              <a:prstGeom prst="rect">
                <a:avLst/>
              </a:prstGeom>
              <a:solidFill>
                <a:srgbClr val="F17900"/>
              </a:solidFill>
              <a:ln w="9525">
                <a:noFill/>
              </a:ln>
            </p:spPr>
            <p:txBody>
              <a:bodyPr wrap="none" anchor="ctr" anchorCtr="0"/>
              <a:lstStyle/>
              <a:p>
                <a:pPr eaLnBrk="1" hangingPunct="1"/>
                <a:endParaRPr lang="zh-CN" altLang="en-US" sz="100" dirty="0">
                  <a:latin typeface="Calibri" panose="020F0502020204030204" pitchFamily="34" charset="0"/>
                </a:endParaRPr>
              </a:p>
            </p:txBody>
          </p:sp>
        </p:grpSp>
        <p:pic>
          <p:nvPicPr>
            <p:cNvPr id="136199" name="Picture 15" descr="H:\Files\4cbb49c3e377d8365aa20a00\abstract-design-with-beautiful-flowers2.png"/>
            <p:cNvPicPr>
              <a:picLocks noChangeAspect="1"/>
            </p:cNvPicPr>
            <p:nvPr/>
          </p:nvPicPr>
          <p:blipFill>
            <a:blip r:embed="rId4"/>
            <a:stretch>
              <a:fillRect/>
            </a:stretch>
          </p:blipFill>
          <p:spPr>
            <a:xfrm>
              <a:off x="15495" y="6262"/>
              <a:ext cx="3804" cy="4495"/>
            </a:xfrm>
            <a:prstGeom prst="rect">
              <a:avLst/>
            </a:prstGeom>
            <a:noFill/>
            <a:ln w="9525">
              <a:noFill/>
            </a:ln>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xEl>
                                              <p:charRg st="0"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p:cNvPicPr>
            <a:picLocks noGrp="1" noChangeAspect="1"/>
          </p:cNvPicPr>
          <p:nvPr>
            <p:ph idx="1"/>
          </p:nvPr>
        </p:nvPicPr>
        <p:blipFill>
          <a:blip r:embed="rId1"/>
          <a:stretch>
            <a:fillRect/>
          </a:stretch>
        </p:blipFill>
        <p:spPr>
          <a:xfrm>
            <a:off x="94615" y="536575"/>
            <a:ext cx="5963920" cy="6202045"/>
          </a:xfrm>
          <a:prstGeom prst="rect">
            <a:avLst/>
          </a:prstGeom>
        </p:spPr>
      </p:pic>
      <p:pic>
        <p:nvPicPr>
          <p:cNvPr id="4" name="图片 3"/>
          <p:cNvPicPr>
            <a:picLocks noChangeAspect="1"/>
          </p:cNvPicPr>
          <p:nvPr/>
        </p:nvPicPr>
        <p:blipFill>
          <a:blip r:embed="rId2"/>
          <a:stretch>
            <a:fillRect/>
          </a:stretch>
        </p:blipFill>
        <p:spPr>
          <a:xfrm>
            <a:off x="94615" y="109220"/>
            <a:ext cx="11967210" cy="6748780"/>
          </a:xfrm>
          <a:prstGeom prst="rect">
            <a:avLst/>
          </a:prstGeom>
        </p:spPr>
      </p:pic>
      <p:sp>
        <p:nvSpPr>
          <p:cNvPr id="5" name="文本框 4"/>
          <p:cNvSpPr txBox="1"/>
          <p:nvPr/>
        </p:nvSpPr>
        <p:spPr>
          <a:xfrm>
            <a:off x="95250" y="364490"/>
            <a:ext cx="2550795" cy="979170"/>
          </a:xfrm>
          <a:prstGeom prst="rect">
            <a:avLst/>
          </a:prstGeom>
          <a:noFill/>
        </p:spPr>
        <p:txBody>
          <a:bodyPr wrap="square" rtlCol="0">
            <a:noAutofit/>
          </a:bodyPr>
          <a:lstStyle/>
          <a:p>
            <a:r>
              <a:rPr lang="en-US" altLang="zh-CN" sz="4400" b="1">
                <a:solidFill>
                  <a:srgbClr val="FF0000"/>
                </a:solidFill>
                <a:latin typeface="Times New Roman" panose="02020603050405020304" pitchFamily="18" charset="0"/>
                <a:cs typeface="Times New Roman" panose="02020603050405020304" pitchFamily="18" charset="0"/>
              </a:rPr>
              <a:t>diet</a:t>
            </a:r>
            <a:endParaRPr lang="en-US" altLang="zh-CN" sz="44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高3.webp"/>
          <p:cNvPicPr>
            <a:picLocks noGrp="1" noChangeAspect="1"/>
          </p:cNvPicPr>
          <p:nvPr>
            <p:ph idx="1"/>
          </p:nvPr>
        </p:nvPicPr>
        <p:blipFill>
          <a:blip r:embed="rId1"/>
          <a:stretch>
            <a:fillRect/>
          </a:stretch>
        </p:blipFill>
        <p:spPr>
          <a:xfrm>
            <a:off x="316230" y="365125"/>
            <a:ext cx="5925185" cy="5689600"/>
          </a:xfrm>
          <a:prstGeom prst="rect">
            <a:avLst/>
          </a:prstGeom>
        </p:spPr>
      </p:pic>
      <p:pic>
        <p:nvPicPr>
          <p:cNvPr id="5" name="图片 4" descr="牛"/>
          <p:cNvPicPr>
            <a:picLocks noChangeAspect="1"/>
          </p:cNvPicPr>
          <p:nvPr/>
        </p:nvPicPr>
        <p:blipFill>
          <a:blip r:embed="rId2"/>
          <a:stretch>
            <a:fillRect/>
          </a:stretch>
        </p:blipFill>
        <p:spPr>
          <a:xfrm>
            <a:off x="6551295" y="364490"/>
            <a:ext cx="5093335" cy="5690235"/>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谁谁谁"/>
          <p:cNvPicPr>
            <a:picLocks noGrp="1" noChangeAspect="1"/>
          </p:cNvPicPr>
          <p:nvPr>
            <p:ph idx="1"/>
          </p:nvPr>
        </p:nvPicPr>
        <p:blipFill>
          <a:blip r:embed="rId1"/>
          <a:stretch>
            <a:fillRect/>
          </a:stretch>
        </p:blipFill>
        <p:spPr>
          <a:xfrm>
            <a:off x="157480" y="-635"/>
            <a:ext cx="5938520" cy="6602095"/>
          </a:xfrm>
          <a:prstGeom prst="rect">
            <a:avLst/>
          </a:prstGeom>
        </p:spPr>
      </p:pic>
      <p:pic>
        <p:nvPicPr>
          <p:cNvPr id="5" name="图片 4" descr="33333333333"/>
          <p:cNvPicPr>
            <a:picLocks noChangeAspect="1"/>
          </p:cNvPicPr>
          <p:nvPr/>
        </p:nvPicPr>
        <p:blipFill>
          <a:blip r:embed="rId2"/>
          <a:stretch>
            <a:fillRect/>
          </a:stretch>
        </p:blipFill>
        <p:spPr>
          <a:xfrm>
            <a:off x="6095365" y="-635"/>
            <a:ext cx="5768340" cy="6602730"/>
          </a:xfrm>
          <a:prstGeom prst="rect">
            <a:avLst/>
          </a:prstGeom>
        </p:spPr>
      </p:pic>
      <p:sp>
        <p:nvSpPr>
          <p:cNvPr id="3" name="标题 2"/>
          <p:cNvSpPr>
            <a:spLocks noGrp="1"/>
          </p:cNvSpPr>
          <p:nvPr>
            <p:ph type="title"/>
          </p:nvPr>
        </p:nvSpPr>
        <p:spPr>
          <a:xfrm>
            <a:off x="454660" y="0"/>
            <a:ext cx="10899140" cy="1028065"/>
          </a:xfrm>
        </p:spPr>
        <p:txBody>
          <a:bodyPr/>
          <a:lstStyle/>
          <a:p>
            <a:r>
              <a:rPr lang="en-US" altLang="zh-CN" b="1">
                <a:solidFill>
                  <a:srgbClr val="FF0000"/>
                </a:solidFill>
                <a:latin typeface="Times New Roman" panose="02020603050405020304" pitchFamily="18" charset="0"/>
                <a:cs typeface="Times New Roman" panose="02020603050405020304" pitchFamily="18" charset="0"/>
                <a:sym typeface="+mn-ea"/>
              </a:rPr>
              <a:t>accommodation</a:t>
            </a:r>
            <a:endParaRPr lang="zh-CN" altLang="en-US"/>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VCG41527625635"/>
          <p:cNvPicPr>
            <a:picLocks noChangeAspect="1"/>
          </p:cNvPicPr>
          <p:nvPr/>
        </p:nvPicPr>
        <p:blipFill>
          <a:blip r:embed="rId1"/>
          <a:stretch>
            <a:fillRect/>
          </a:stretch>
        </p:blipFill>
        <p:spPr>
          <a:xfrm>
            <a:off x="175260" y="125730"/>
            <a:ext cx="11887835" cy="6593840"/>
          </a:xfrm>
          <a:prstGeom prst="rect">
            <a:avLst/>
          </a:prstGeom>
        </p:spPr>
      </p:pic>
      <p:sp>
        <p:nvSpPr>
          <p:cNvPr id="3" name="标题 2"/>
          <p:cNvSpPr>
            <a:spLocks noGrp="1"/>
          </p:cNvSpPr>
          <p:nvPr>
            <p:ph type="title"/>
          </p:nvPr>
        </p:nvSpPr>
        <p:spPr>
          <a:xfrm>
            <a:off x="175260" y="635"/>
            <a:ext cx="11178540" cy="1233805"/>
          </a:xfrm>
        </p:spPr>
        <p:txBody>
          <a:bodyPr/>
          <a:lstStyle/>
          <a:p>
            <a:r>
              <a:rPr lang="en-US" altLang="zh-CN" b="1">
                <a:solidFill>
                  <a:srgbClr val="FF0000"/>
                </a:solidFill>
                <a:latin typeface="Times New Roman" panose="02020603050405020304" pitchFamily="18" charset="0"/>
                <a:cs typeface="Times New Roman" panose="02020603050405020304" pitchFamily="18" charset="0"/>
                <a:sym typeface="+mn-ea"/>
              </a:rPr>
              <a:t>language barrier</a:t>
            </a:r>
            <a:endParaRPr lang="zh-CN" altLang="en-US"/>
          </a:p>
        </p:txBody>
      </p:sp>
    </p:spTree>
  </p:cSld>
  <p:clrMapOvr>
    <a:masterClrMapping/>
  </p:clrMapOvr>
  <p:transition spd="slow"/>
</p:sld>
</file>

<file path=ppt/tags/tag1.xml><?xml version="1.0" encoding="utf-8"?>
<p:tagLst xmlns:p="http://schemas.openxmlformats.org/presentationml/2006/main">
  <p:tag name="KSO_WM_UNIT_PLACING_PICTURE_USER_VIEWPORT" val="{&quot;height&quot;:5542.499212598425,&quot;width&quot;:773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AS_UNIQUEID" val="869"/>
</p:tagLst>
</file>

<file path=ppt/tags/tag13.xml><?xml version="1.0" encoding="utf-8"?>
<p:tagLst xmlns:p="http://schemas.openxmlformats.org/presentationml/2006/main">
  <p:tag name="AS_UNIQUEID" val="870"/>
</p:tagLst>
</file>

<file path=ppt/tags/tag14.xml><?xml version="1.0" encoding="utf-8"?>
<p:tagLst xmlns:p="http://schemas.openxmlformats.org/presentationml/2006/main">
  <p:tag name="AS_UNIQUEID" val="872"/>
</p:tagLst>
</file>

<file path=ppt/tags/tag15.xml><?xml version="1.0" encoding="utf-8"?>
<p:tagLst xmlns:p="http://schemas.openxmlformats.org/presentationml/2006/main">
  <p:tag name="AS_UNIQUEID" val="873"/>
</p:tagLst>
</file>

<file path=ppt/tags/tag16.xml><?xml version="1.0" encoding="utf-8"?>
<p:tagLst xmlns:p="http://schemas.openxmlformats.org/presentationml/2006/main">
  <p:tag name="AS_UNIQUEID" val="871"/>
</p:tagLst>
</file>

<file path=ppt/tags/tag17.xml><?xml version="1.0" encoding="utf-8"?>
<p:tagLst xmlns:p="http://schemas.openxmlformats.org/presentationml/2006/main">
  <p:tag name="AS_UNIQUEID" val="874"/>
</p:tagLst>
</file>

<file path=ppt/tags/tag18.xml><?xml version="1.0" encoding="utf-8"?>
<p:tagLst xmlns:p="http://schemas.openxmlformats.org/presentationml/2006/main">
  <p:tag name="AS_UNIQUEID" val="875"/>
</p:tagLst>
</file>

<file path=ppt/tags/tag19.xml><?xml version="1.0" encoding="utf-8"?>
<p:tagLst xmlns:p="http://schemas.openxmlformats.org/presentationml/2006/main">
  <p:tag name="AS_UNIQUEID" val="876"/>
</p:tagLst>
</file>

<file path=ppt/tags/tag2.xml><?xml version="1.0" encoding="utf-8"?>
<p:tagLst xmlns:p="http://schemas.openxmlformats.org/presentationml/2006/main">
  <p:tag name="KSO_WM_UNIT_PLACING_PICTURE_USER_VIEWPORT" val="{&quot;height&quot;:2297.99933901432,&quot;width&quot;:2656}"/>
</p:tagLst>
</file>

<file path=ppt/tags/tag20.xml><?xml version="1.0" encoding="utf-8"?>
<p:tagLst xmlns:p="http://schemas.openxmlformats.org/presentationml/2006/main">
  <p:tag name="AS_UNIQUEID" val="877"/>
</p:tagLst>
</file>

<file path=ppt/tags/tag21.xml><?xml version="1.0" encoding="utf-8"?>
<p:tagLst xmlns:p="http://schemas.openxmlformats.org/presentationml/2006/main">
  <p:tag name="AS_UNIQUEID" val="878"/>
</p:tagLst>
</file>

<file path=ppt/tags/tag22.xml><?xml version="1.0" encoding="utf-8"?>
<p:tagLst xmlns:p="http://schemas.openxmlformats.org/presentationml/2006/main">
  <p:tag name="AS_UNIQUEID" val="879"/>
</p:tagLst>
</file>

<file path=ppt/tags/tag23.xml><?xml version="1.0" encoding="utf-8"?>
<p:tagLst xmlns:p="http://schemas.openxmlformats.org/presentationml/2006/main">
  <p:tag name="AS_UNIQUEID" val="880"/>
</p:tagLst>
</file>

<file path=ppt/tags/tag24.xml><?xml version="1.0" encoding="utf-8"?>
<p:tagLst xmlns:p="http://schemas.openxmlformats.org/presentationml/2006/main">
  <p:tag name="AS_UNIQUEID" val="881"/>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COMMONDATA" val="eyJoZGlkIjoiYjk5ODM0YmMxOWJiYWQyNDU4MGIzYWRmYTA0ZmI5NDcifQ=="/>
  <p:tag name="commondata" val="eyJoZGlkIjoiNWE0YmQ2YjI2NTNjZDYyOTVhOGJmZGZhNmFlZWQzNTMifQ=="/>
</p:tagLst>
</file>

<file path=ppt/tags/tag3.xml><?xml version="1.0" encoding="utf-8"?>
<p:tagLst xmlns:p="http://schemas.openxmlformats.org/presentationml/2006/main">
  <p:tag name="KSO_WM_UNIT_PLACING_PICTURE_USER_VIEWPORT" val="{&quot;height&quot;:2927,&quot;width&quot;:4336}"/>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10680</Words>
  <Application>WPS 演示</Application>
  <PresentationFormat>宽屏</PresentationFormat>
  <Paragraphs>334</Paragraphs>
  <Slides>36</Slides>
  <Notes>7</Notes>
  <HiddenSlides>0</HiddenSlides>
  <MMClips>1</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36</vt:i4>
      </vt:variant>
    </vt:vector>
  </HeadingPairs>
  <TitlesOfParts>
    <vt:vector size="54" baseType="lpstr">
      <vt:lpstr>Arial</vt:lpstr>
      <vt:lpstr>宋体</vt:lpstr>
      <vt:lpstr>Wingdings</vt:lpstr>
      <vt:lpstr>Calibri</vt:lpstr>
      <vt:lpstr>微软雅黑</vt:lpstr>
      <vt:lpstr>Calibri Light</vt:lpstr>
      <vt:lpstr>Century Gothic</vt:lpstr>
      <vt:lpstr>Comic Sans MS</vt:lpstr>
      <vt:lpstr>Times New Roman</vt:lpstr>
      <vt:lpstr>华文楷体</vt:lpstr>
      <vt:lpstr>Arial Unicode MS</vt:lpstr>
      <vt:lpstr>Arial Rounded MT Bold</vt:lpstr>
      <vt:lpstr>Impact</vt:lpstr>
      <vt:lpstr>华康少女文字W5</vt:lpstr>
      <vt:lpstr>Office 主题</vt:lpstr>
      <vt:lpstr>第一PPT，www.1ppt.com</vt:lpstr>
      <vt:lpstr>1_Office 主题</vt:lpstr>
      <vt:lpstr>2_第一PPT，www.1ppt.com</vt:lpstr>
      <vt:lpstr>PowerPoint 演示文稿</vt:lpstr>
      <vt:lpstr>PowerPoint 演示文稿</vt:lpstr>
      <vt:lpstr>PowerPoint 演示文稿</vt:lpstr>
      <vt:lpstr>  Cambridge University </vt:lpstr>
      <vt:lpstr>PowerPoint 演示文稿</vt:lpstr>
      <vt:lpstr>PowerPoint 演示文稿</vt:lpstr>
      <vt:lpstr>PowerPoint 演示文稿</vt:lpstr>
      <vt:lpstr>accommodation</vt:lpstr>
      <vt:lpstr>language barrier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cultural  exchange:  A cultural messenger</vt:lpstr>
      <vt:lpstr>PowerPoint 演示文稿</vt:lpstr>
      <vt:lpstr>PowerPoint 演示文稿</vt:lpstr>
      <vt:lpstr>PowerPoint 演示文稿</vt:lpstr>
      <vt:lpstr>PowerPoint 演示文稿</vt:lpstr>
      <vt:lpstr>PowerPoint 演示文稿</vt:lpstr>
      <vt:lpstr>PowerPoint 演示文稿</vt:lpstr>
    </vt:vector>
  </TitlesOfParts>
  <Company>BossPPT 手绘系列 /bossppt/高端模板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dc:title>
  <dc:creator>BossPPT 手绘系列 /bossppt/高端模板</dc:creator>
  <dc:description>bossppt/高端模板
https://chinappt.taobao.com</dc:description>
  <cp:lastModifiedBy>18223</cp:lastModifiedBy>
  <cp:revision>184</cp:revision>
  <dcterms:created xsi:type="dcterms:W3CDTF">2016-03-09T07:25:00Z</dcterms:created>
  <dcterms:modified xsi:type="dcterms:W3CDTF">2023-10-25T11:49:21Z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22F41F8D794049D8BE16CD71E067E2B2_13</vt:lpwstr>
  </property>
</Properties>
</file>