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Lst>
  <p:notesMasterIdLst>
    <p:notesMasterId r:id="rId21"/>
  </p:notesMasterIdLst>
  <p:handoutMasterIdLst>
    <p:handoutMasterId r:id="rId62"/>
  </p:handoutMasterIdLst>
  <p:sldIdLst>
    <p:sldId id="2052" r:id="rId4"/>
    <p:sldId id="1465" r:id="rId5"/>
    <p:sldId id="1942" r:id="rId6"/>
    <p:sldId id="1950" r:id="rId7"/>
    <p:sldId id="1946" r:id="rId8"/>
    <p:sldId id="1947" r:id="rId9"/>
    <p:sldId id="1948" r:id="rId10"/>
    <p:sldId id="1952" r:id="rId11"/>
    <p:sldId id="1955" r:id="rId12"/>
    <p:sldId id="1961" r:id="rId13"/>
    <p:sldId id="1962" r:id="rId14"/>
    <p:sldId id="1956" r:id="rId15"/>
    <p:sldId id="1963" r:id="rId16"/>
    <p:sldId id="1957" r:id="rId17"/>
    <p:sldId id="1958" r:id="rId18"/>
    <p:sldId id="1959" r:id="rId19"/>
    <p:sldId id="2011" r:id="rId20"/>
    <p:sldId id="1960" r:id="rId22"/>
    <p:sldId id="1964" r:id="rId23"/>
    <p:sldId id="2010" r:id="rId24"/>
    <p:sldId id="1966" r:id="rId25"/>
    <p:sldId id="1967" r:id="rId26"/>
    <p:sldId id="1968" r:id="rId27"/>
    <p:sldId id="1969" r:id="rId28"/>
    <p:sldId id="1970" r:id="rId29"/>
    <p:sldId id="1971" r:id="rId30"/>
    <p:sldId id="1972" r:id="rId31"/>
    <p:sldId id="2013" r:id="rId32"/>
    <p:sldId id="1973" r:id="rId33"/>
    <p:sldId id="1974" r:id="rId34"/>
    <p:sldId id="1975" r:id="rId35"/>
    <p:sldId id="1976" r:id="rId36"/>
    <p:sldId id="1980" r:id="rId37"/>
    <p:sldId id="1977" r:id="rId38"/>
    <p:sldId id="1978" r:id="rId39"/>
    <p:sldId id="1981" r:id="rId40"/>
    <p:sldId id="1982" r:id="rId41"/>
    <p:sldId id="1983" r:id="rId42"/>
    <p:sldId id="1986" r:id="rId43"/>
    <p:sldId id="1985" r:id="rId44"/>
    <p:sldId id="1979" r:id="rId45"/>
    <p:sldId id="1987" r:id="rId46"/>
    <p:sldId id="1988" r:id="rId47"/>
    <p:sldId id="1989" r:id="rId48"/>
    <p:sldId id="1990" r:id="rId49"/>
    <p:sldId id="1991" r:id="rId50"/>
    <p:sldId id="1992" r:id="rId51"/>
    <p:sldId id="1993" r:id="rId52"/>
    <p:sldId id="1995" r:id="rId53"/>
    <p:sldId id="1996" r:id="rId54"/>
    <p:sldId id="1997" r:id="rId55"/>
    <p:sldId id="1998" r:id="rId56"/>
    <p:sldId id="1999" r:id="rId57"/>
    <p:sldId id="2000" r:id="rId58"/>
    <p:sldId id="2001" r:id="rId59"/>
    <p:sldId id="2002" r:id="rId60"/>
    <p:sldId id="1467" r:id="rId61"/>
  </p:sldIdLst>
  <p:sldSz cx="12195175" cy="6858000"/>
  <p:notesSz cx="6858000" cy="9144000"/>
  <p:embeddedFontLst>
    <p:embeddedFont>
      <p:font typeface="微软雅黑" panose="020B0503020204020204" pitchFamily="34" charset="-122"/>
      <p:regular r:id="rId67"/>
    </p:embeddedFont>
    <p:embeddedFont>
      <p:font typeface="Calibri" panose="020F0502020204030204" charset="0"/>
      <p:regular r:id="rId68"/>
      <p:bold r:id="rId69"/>
      <p:italic r:id="rId70"/>
      <p:boldItalic r:id="rId71"/>
    </p:embeddedFont>
    <p:embeddedFont>
      <p:font typeface="Calibri Light" panose="020F0302020204030204" charset="0"/>
      <p:regular r:id="rId72"/>
      <p:italic r:id="rId73"/>
    </p:embeddedFont>
    <p:embeddedFont>
      <p:font typeface="楷体" panose="02010609060101010101" pitchFamily="49" charset="-122"/>
      <p:regular r:id="rId7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116" d="100"/>
          <a:sy n="116" d="100"/>
        </p:scale>
        <p:origin x="354" y="102"/>
      </p:cViewPr>
      <p:guideLst>
        <p:guide orient="horz" pos="4384"/>
        <p:guide pos="3840"/>
      </p:guideLst>
    </p:cSldViewPr>
  </p:slideViewPr>
  <p:notesTextViewPr>
    <p:cViewPr>
      <p:scale>
        <a:sx n="1" d="1"/>
        <a:sy n="1" d="1"/>
      </p:scale>
      <p:origin x="0" y="0"/>
    </p:cViewPr>
  </p:notesTextViewPr>
  <p:sorterViewPr>
    <p:cViewPr>
      <p:scale>
        <a:sx n="55" d="100"/>
        <a:sy n="55"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font" Target="fonts/font8.fntdata"/><Relationship Id="rId73" Type="http://schemas.openxmlformats.org/officeDocument/2006/relationships/font" Target="fonts/font7.fntdata"/><Relationship Id="rId72" Type="http://schemas.openxmlformats.org/officeDocument/2006/relationships/font" Target="fonts/font6.fntdata"/><Relationship Id="rId71" Type="http://schemas.openxmlformats.org/officeDocument/2006/relationships/font" Target="fonts/font5.fntdata"/><Relationship Id="rId70" Type="http://schemas.openxmlformats.org/officeDocument/2006/relationships/font" Target="fonts/font4.fntdata"/><Relationship Id="rId7" Type="http://schemas.openxmlformats.org/officeDocument/2006/relationships/slide" Target="slides/slide4.xml"/><Relationship Id="rId69" Type="http://schemas.openxmlformats.org/officeDocument/2006/relationships/font" Target="fonts/font3.fntdata"/><Relationship Id="rId68" Type="http://schemas.openxmlformats.org/officeDocument/2006/relationships/font" Target="fonts/font2.fntdata"/><Relationship Id="rId67" Type="http://schemas.openxmlformats.org/officeDocument/2006/relationships/font" Target="fonts/font1.fntdata"/><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handoutMaster" Target="handoutMasters/handoutMaster1.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幻灯片图像占位符 1"/>
          <p:cNvSpPr>
            <a:spLocks noGrp="1" noRot="1" noChangeAspect="1" noTextEdit="1"/>
          </p:cNvSpPr>
          <p:nvPr>
            <p:ph type="sldImg"/>
          </p:nvPr>
        </p:nvSpPr>
        <p:spPr>
          <a:ln>
            <a:solidFill>
              <a:srgbClr val="000000"/>
            </a:solidFill>
            <a:miter/>
          </a:ln>
        </p:spPr>
      </p:sp>
      <p:sp>
        <p:nvSpPr>
          <p:cNvPr id="71683" name="备注占位符 2"/>
          <p:cNvSpPr>
            <a:spLocks noGrp="1"/>
          </p:cNvSpPr>
          <p:nvPr>
            <p:ph type="body" idx="1"/>
          </p:nvPr>
        </p:nvSpPr>
        <p:spPr>
          <a:noFill/>
          <a:ln>
            <a:noFill/>
          </a:ln>
        </p:spPr>
        <p:txBody>
          <a:bodyPr wrap="square" lIns="91440" tIns="45720" rIns="91440" bIns="45720" anchor="t"/>
          <a:p>
            <a:pPr lvl="0" eaLnBrk="1" hangingPunct="1"/>
            <a:endParaRPr lang="zh-CN" altLang="en-US" dirty="0"/>
          </a:p>
        </p:txBody>
      </p:sp>
      <p:sp>
        <p:nvSpPr>
          <p:cNvPr id="71684"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buNone/>
            </a:pPr>
            <a:fld id="{9A0DB2DC-4C9A-4742-B13C-FB6460FD3503}" type="slidenum">
              <a:rPr lang="zh-CN" altLang="en-US" dirty="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幻灯片图像占位符 1"/>
          <p:cNvSpPr>
            <a:spLocks noGrp="1" noRot="1" noChangeAspect="1" noTextEdit="1"/>
          </p:cNvSpPr>
          <p:nvPr>
            <p:ph type="sldImg"/>
          </p:nvPr>
        </p:nvSpPr>
        <p:spPr>
          <a:ln>
            <a:solidFill>
              <a:srgbClr val="000000"/>
            </a:solidFill>
            <a:miter/>
          </a:ln>
        </p:spPr>
      </p:sp>
      <p:sp>
        <p:nvSpPr>
          <p:cNvPr id="101379" name="备注占位符 2"/>
          <p:cNvSpPr>
            <a:spLocks noGrp="1"/>
          </p:cNvSpPr>
          <p:nvPr>
            <p:ph type="body" idx="1"/>
          </p:nvPr>
        </p:nvSpPr>
        <p:spPr>
          <a:noFill/>
          <a:ln>
            <a:noFill/>
          </a:ln>
        </p:spPr>
        <p:txBody>
          <a:bodyPr wrap="square" lIns="91440" tIns="45720" rIns="91440" bIns="45720" anchor="t"/>
          <a:p>
            <a:pPr lvl="0" eaLnBrk="1" hangingPunct="1"/>
            <a:endParaRPr lang="zh-CN" altLang="en-US" dirty="0"/>
          </a:p>
        </p:txBody>
      </p:sp>
      <p:sp>
        <p:nvSpPr>
          <p:cNvPr id="101380"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buNone/>
            </a:pPr>
            <a:fld id="{9A0DB2DC-4C9A-4742-B13C-FB6460FD3503}" type="slidenum">
              <a:rPr lang="zh-CN" altLang="en-US" dirty="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幻灯片图像占位符 1"/>
          <p:cNvSpPr>
            <a:spLocks noGrp="1" noRot="1" noChangeAspect="1" noTextEdit="1"/>
          </p:cNvSpPr>
          <p:nvPr>
            <p:ph type="sldImg"/>
          </p:nvPr>
        </p:nvSpPr>
        <p:spPr>
          <a:ln>
            <a:solidFill>
              <a:srgbClr val="000000"/>
            </a:solidFill>
            <a:miter/>
          </a:ln>
        </p:spPr>
      </p:sp>
      <p:sp>
        <p:nvSpPr>
          <p:cNvPr id="72707" name="备注占位符 2"/>
          <p:cNvSpPr>
            <a:spLocks noGrp="1"/>
          </p:cNvSpPr>
          <p:nvPr>
            <p:ph type="body" idx="1"/>
          </p:nvPr>
        </p:nvSpPr>
        <p:spPr>
          <a:noFill/>
          <a:ln>
            <a:noFill/>
          </a:ln>
        </p:spPr>
        <p:txBody>
          <a:bodyPr wrap="square" lIns="91440" tIns="45720" rIns="91440" bIns="45720" anchor="t"/>
          <a:p>
            <a:pPr lvl="0" eaLnBrk="1" hangingPunct="1"/>
            <a:endParaRPr lang="zh-CN" altLang="en-US" dirty="0"/>
          </a:p>
        </p:txBody>
      </p:sp>
      <p:sp>
        <p:nvSpPr>
          <p:cNvPr id="72708"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buNone/>
            </a:pPr>
            <a:fld id="{9A0DB2DC-4C9A-4742-B13C-FB6460FD3503}" type="slidenum">
              <a:rPr lang="zh-CN" altLang="en-US" dirty="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tags" Target="../tags/tag11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979" y="2130425"/>
            <a:ext cx="7774424" cy="1470025"/>
          </a:xfrm>
        </p:spPr>
        <p:txBody>
          <a:bodyPr/>
          <a:lstStyle/>
          <a:p>
            <a:r>
              <a:rPr lang="en-US"/>
              <a:t>Click to edit Master title style</a:t>
            </a:r>
            <a:endParaRPr lang="en-US"/>
          </a:p>
        </p:txBody>
      </p:sp>
      <p:sp>
        <p:nvSpPr>
          <p:cNvPr id="3" name="Subtitle 2"/>
          <p:cNvSpPr>
            <a:spLocks noGrp="1"/>
          </p:cNvSpPr>
          <p:nvPr>
            <p:ph type="subTitle" idx="1"/>
            <p:custDataLst>
              <p:tags r:id="rId3"/>
            </p:custDataLst>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6631126" y="274638"/>
            <a:ext cx="2057936"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457319" y="274638"/>
            <a:ext cx="6021368"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0F0F0"/>
        </a:solidFill>
        <a:effectLst/>
      </p:bgPr>
    </p:bg>
    <p:spTree>
      <p:nvGrpSpPr>
        <p:cNvPr id="1" name=""/>
        <p:cNvGrpSpPr/>
        <p:nvPr/>
      </p:nvGrpSpPr>
      <p:grpSpPr>
        <a:xfrm>
          <a:off x="0" y="0"/>
          <a:ext cx="0" cy="0"/>
          <a:chOff x="0" y="0"/>
          <a:chExt cx="0" cy="0"/>
        </a:xfrm>
      </p:grpSpPr>
      <p:grpSp>
        <p:nvGrpSpPr>
          <p:cNvPr id="181" name="组合 180"/>
          <p:cNvGrpSpPr/>
          <p:nvPr userDrawn="1"/>
        </p:nvGrpSpPr>
        <p:grpSpPr>
          <a:xfrm>
            <a:off x="815655" y="836764"/>
            <a:ext cx="10564290" cy="60962"/>
            <a:chOff x="3060700" y="4724400"/>
            <a:chExt cx="5955507" cy="31432"/>
          </a:xfrm>
        </p:grpSpPr>
        <p:cxnSp>
          <p:nvCxnSpPr>
            <p:cNvPr id="182" name="直接连接符 181"/>
            <p:cNvCxnSpPr/>
            <p:nvPr/>
          </p:nvCxnSpPr>
          <p:spPr>
            <a:xfrm>
              <a:off x="3060700" y="4724400"/>
              <a:ext cx="595550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3060700" y="4755832"/>
              <a:ext cx="5955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图片 4" descr="图标.png"/>
          <p:cNvPicPr>
            <a:picLocks noChangeAspect="1"/>
          </p:cNvPicPr>
          <p:nvPr userDrawn="1"/>
        </p:nvPicPr>
        <p:blipFill>
          <a:blip r:embed="rId2" cstate="print"/>
          <a:stretch>
            <a:fillRect/>
          </a:stretch>
        </p:blipFill>
        <p:spPr>
          <a:xfrm>
            <a:off x="199347" y="0"/>
            <a:ext cx="836270" cy="8360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81"/>
                                        </p:tgtEl>
                                        <p:attrNameLst>
                                          <p:attrName>style.visibility</p:attrName>
                                        </p:attrNameLst>
                                      </p:cBhvr>
                                      <p:to>
                                        <p:strVal val="visible"/>
                                      </p:to>
                                    </p:set>
                                    <p:anim calcmode="lin" valueType="num">
                                      <p:cBhvr additive="base">
                                        <p:cTn id="7" dur="500" fill="hold"/>
                                        <p:tgtEl>
                                          <p:spTgt spid="181"/>
                                        </p:tgtEl>
                                        <p:attrNameLst>
                                          <p:attrName>ppt_x</p:attrName>
                                        </p:attrNameLst>
                                      </p:cBhvr>
                                      <p:tavLst>
                                        <p:tav tm="0">
                                          <p:val>
                                            <p:strVal val="0-#ppt_w/2"/>
                                          </p:val>
                                        </p:tav>
                                        <p:tav tm="100000">
                                          <p:val>
                                            <p:strVal val="#ppt_x"/>
                                          </p:val>
                                        </p:tav>
                                      </p:tavLst>
                                    </p:anim>
                                    <p:anim calcmode="lin" valueType="num">
                                      <p:cBhvr additive="base">
                                        <p:cTn id="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397" y="1122363"/>
            <a:ext cx="9146381"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
        <p:nvSpPr>
          <p:cNvPr id="19" name="圆角矩形 18"/>
          <p:cNvSpPr/>
          <p:nvPr userDrawn="1">
            <p:custDataLst>
              <p:tags r:id="rId7"/>
            </p:custDataLst>
          </p:nvPr>
        </p:nvSpPr>
        <p:spPr>
          <a:xfrm>
            <a:off x="670735" y="556260"/>
            <a:ext cx="10853706" cy="5746115"/>
          </a:xfrm>
          <a:prstGeom prst="roundRect">
            <a:avLst/>
          </a:prstGeom>
          <a:solidFill>
            <a:schemeClr val="bg1"/>
          </a:solidFill>
          <a:ln w="762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2067" y="1709738"/>
            <a:ext cx="10518338"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2067" y="4589463"/>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418" y="1825625"/>
            <a:ext cx="5182949"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3807" y="1825625"/>
            <a:ext cx="5182949"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007" y="365125"/>
            <a:ext cx="105183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7083" y="1778438"/>
            <a:ext cx="4874843"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7083" y="2665379"/>
            <a:ext cx="4874843"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8567" y="1778438"/>
            <a:ext cx="489885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8567" y="2665379"/>
            <a:ext cx="489885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40007" y="457200"/>
            <a:ext cx="4166434"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4538" y="457201"/>
            <a:ext cx="617380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40007" y="2057400"/>
            <a:ext cx="4166434"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7172" y="365125"/>
            <a:ext cx="262958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418" y="365125"/>
            <a:ext cx="7736314"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文本框 5"/>
          <p:cNvSpPr txBox="1"/>
          <p:nvPr userDrawn="1">
            <p:custDataLst>
              <p:tags r:id="rId2"/>
            </p:custDataLst>
          </p:nvPr>
        </p:nvSpPr>
        <p:spPr>
          <a:xfrm>
            <a:off x="2277808" y="1066370"/>
            <a:ext cx="7648019" cy="2953385"/>
          </a:xfrm>
          <a:prstGeom prst="rect">
            <a:avLst/>
          </a:prstGeom>
          <a:noFill/>
        </p:spPr>
        <p:txBody>
          <a:bodyPr wrap="square" rtlCol="0">
            <a:spAutoFit/>
          </a:bodyPr>
          <a:lstStyle/>
          <a:p>
            <a:pPr algn="ctr">
              <a:lnSpc>
                <a:spcPct val="150000"/>
              </a:lnSpc>
            </a:pPr>
            <a:r>
              <a:rPr lang="zh-CN" altLang="en-US" sz="2800" b="1">
                <a:solidFill>
                  <a:schemeClr val="bg1"/>
                </a:solidFill>
                <a:latin typeface="微软雅黑" panose="020B0503020204020204" pitchFamily="34" charset="-122"/>
                <a:ea typeface="微软雅黑" panose="020B0503020204020204" pitchFamily="34" charset="-122"/>
              </a:rPr>
              <a:t>版权声明</a:t>
            </a:r>
            <a:endParaRPr lang="zh-CN" altLang="en-US" sz="2800" b="1">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200">
                <a:solidFill>
                  <a:schemeClr val="bg1"/>
                </a:solidFill>
                <a:latin typeface="微软雅黑" panose="020B0503020204020204" pitchFamily="34" charset="-122"/>
                <a:ea typeface="微软雅黑" panose="020B0503020204020204" pitchFamily="34" charset="-122"/>
              </a:rPr>
              <a:t>感谢您下载觅知网平台上提供的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a:solidFill>
                <a:schemeClr val="bg1"/>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chemeClr val="bg1"/>
                </a:solidFill>
                <a:latin typeface="微软雅黑" panose="020B0503020204020204" pitchFamily="34" charset="-122"/>
                <a:ea typeface="微软雅黑" panose="020B0503020204020204" pitchFamily="34" charset="-122"/>
              </a:rPr>
              <a:t>1.</a:t>
            </a:r>
            <a:r>
              <a:rPr lang="zh-CN" altLang="en-US" sz="1200">
                <a:solidFill>
                  <a:schemeClr val="bg1"/>
                </a:solidFill>
                <a:latin typeface="微软雅黑" panose="020B0503020204020204" pitchFamily="34" charset="-122"/>
                <a:ea typeface="微软雅黑" panose="020B0503020204020204" pitchFamily="34" charset="-122"/>
              </a:rPr>
              <a:t>在觅知网出售的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模板是免版税类（</a:t>
            </a:r>
            <a:r>
              <a:rPr lang="en-US" altLang="zh-CN" sz="1200">
                <a:solidFill>
                  <a:schemeClr val="bg1"/>
                </a:solidFill>
                <a:latin typeface="微软雅黑" panose="020B0503020204020204" pitchFamily="34" charset="-122"/>
                <a:ea typeface="微软雅黑" panose="020B0503020204020204" pitchFamily="34" charset="-122"/>
              </a:rPr>
              <a:t>RF</a:t>
            </a:r>
            <a:r>
              <a:rPr lang="zh-CN" altLang="en-US" sz="1200">
                <a:solidFill>
                  <a:schemeClr val="bg1"/>
                </a:solidFill>
                <a:latin typeface="微软雅黑" panose="020B0503020204020204" pitchFamily="34" charset="-122"/>
                <a:ea typeface="微软雅黑" panose="020B0503020204020204" pitchFamily="34" charset="-122"/>
              </a:rPr>
              <a:t>：</a:t>
            </a:r>
            <a:r>
              <a:rPr lang="en-US" altLang="zh-CN" sz="1200">
                <a:solidFill>
                  <a:schemeClr val="bg1"/>
                </a:solidFill>
                <a:latin typeface="微软雅黑" panose="020B0503020204020204" pitchFamily="34" charset="-122"/>
                <a:ea typeface="微软雅黑" panose="020B0503020204020204" pitchFamily="34" charset="-122"/>
              </a:rPr>
              <a:t>Royalty-Free</a:t>
            </a:r>
            <a:r>
              <a:rPr lang="zh-CN" altLang="en-US" sz="1200">
                <a:solidFill>
                  <a:schemeClr val="bg1"/>
                </a:solidFill>
                <a:latin typeface="微软雅黑" panose="020B0503020204020204" pitchFamily="34" charset="-122"/>
                <a:ea typeface="微软雅黑" panose="020B0503020204020204" pitchFamily="34" charset="-122"/>
              </a:rPr>
              <a:t>）正版受</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中国人民共和国著作法</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和</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世界版权公约</a:t>
            </a:r>
            <a:r>
              <a:rPr lang="en-US" altLang="zh-CN" sz="1200">
                <a:solidFill>
                  <a:schemeClr val="bg1"/>
                </a:solidFill>
                <a:latin typeface="微软雅黑" panose="020B0503020204020204" pitchFamily="34" charset="-122"/>
                <a:ea typeface="微软雅黑" panose="020B0503020204020204" pitchFamily="34" charset="-122"/>
              </a:rPr>
              <a:t>》</a:t>
            </a:r>
            <a:r>
              <a:rPr lang="zh-CN" altLang="en-US" sz="1200">
                <a:solidFill>
                  <a:schemeClr val="bg1"/>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模板素材的使用权。</a:t>
            </a:r>
            <a:endParaRPr lang="zh-CN" altLang="en-US" sz="12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chemeClr val="bg1"/>
                </a:solidFill>
                <a:latin typeface="微软雅黑" panose="020B0503020204020204" pitchFamily="34" charset="-122"/>
                <a:ea typeface="微软雅黑" panose="020B0503020204020204" pitchFamily="34" charset="-122"/>
              </a:rPr>
              <a:t>2.</a:t>
            </a:r>
            <a:r>
              <a:rPr lang="zh-CN" altLang="en-US" sz="1200">
                <a:solidFill>
                  <a:schemeClr val="bg1"/>
                </a:solidFill>
                <a:latin typeface="微软雅黑" panose="020B0503020204020204" pitchFamily="34" charset="-122"/>
                <a:ea typeface="微软雅黑" panose="020B0503020204020204" pitchFamily="34" charset="-122"/>
              </a:rPr>
              <a:t>不得将觅知网的</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模板、</a:t>
            </a:r>
            <a:r>
              <a:rPr lang="en-US" altLang="zh-CN" sz="1200">
                <a:solidFill>
                  <a:schemeClr val="bg1"/>
                </a:solidFill>
                <a:latin typeface="微软雅黑" panose="020B0503020204020204" pitchFamily="34" charset="-122"/>
                <a:ea typeface="微软雅黑" panose="020B0503020204020204" pitchFamily="34" charset="-122"/>
              </a:rPr>
              <a:t>PPT</a:t>
            </a:r>
            <a:r>
              <a:rPr lang="zh-CN" altLang="en-US" sz="120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501" y="4406900"/>
            <a:ext cx="7774424"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722501" y="2906713"/>
            <a:ext cx="777442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457319"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4649410"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319" y="273050"/>
            <a:ext cx="3009096"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3575981" y="273050"/>
            <a:ext cx="511308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457319" y="1435100"/>
            <a:ext cx="30090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92755" y="4800600"/>
            <a:ext cx="5487829"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4"/>
            </p:custDataLst>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2.png"/><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image" Target="../media/image2.png"/><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image" Target="../media/image3.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319" y="274638"/>
            <a:ext cx="8231743"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custDataLst>
              <p:tags r:id="rId14"/>
            </p:custDataLst>
          </p:nvPr>
        </p:nvSpPr>
        <p:spPr>
          <a:xfrm>
            <a:off x="457319" y="1600200"/>
            <a:ext cx="8231743"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custDataLst>
              <p:tags r:id="rId15"/>
            </p:custDataLst>
          </p:nvPr>
        </p:nvSpPr>
        <p:spPr>
          <a:xfrm>
            <a:off x="457319" y="6356350"/>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custDataLst>
              <p:tags r:id="rId16"/>
            </p:custDataLst>
          </p:nvPr>
        </p:nvSpPr>
        <p:spPr>
          <a:xfrm>
            <a:off x="3125014" y="6356350"/>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7"/>
            </p:custDataLst>
          </p:nvPr>
        </p:nvSpPr>
        <p:spPr>
          <a:xfrm>
            <a:off x="6554907" y="6356350"/>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5124" name="图片 11" descr="水印"/>
          <p:cNvPicPr>
            <a:picLocks noChangeAspect="1"/>
          </p:cNvPicPr>
          <p:nvPr userDrawn="1"/>
        </p:nvPicPr>
        <p:blipFill>
          <a:blip r:embed="rId18"/>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5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418" y="365125"/>
            <a:ext cx="10518338"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418" y="1825625"/>
            <a:ext cx="10518338"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418" y="6356350"/>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039652" y="6356350"/>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2842" y="6356350"/>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5124" name="图片 11" descr="水印"/>
          <p:cNvPicPr>
            <a:picLocks noChangeAspect="1"/>
          </p:cNvPicPr>
          <p:nvPr userDrawn="1"/>
        </p:nvPicPr>
        <p:blipFill>
          <a:blip r:embed="rId18"/>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spd="slow" p14:dur="1500" advTm="3000">
        <p:wipe/>
      </p:transition>
    </mc:Choice>
    <mc:Fallback>
      <p:transition spd="slow"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5.jpeg"/><Relationship Id="rId6" Type="http://schemas.openxmlformats.org/officeDocument/2006/relationships/tags" Target="../tags/tag149.xml"/><Relationship Id="rId5" Type="http://schemas.openxmlformats.org/officeDocument/2006/relationships/image" Target="../media/image14.jpeg"/><Relationship Id="rId4" Type="http://schemas.openxmlformats.org/officeDocument/2006/relationships/tags" Target="../tags/tag148.xml"/><Relationship Id="rId3" Type="http://schemas.openxmlformats.org/officeDocument/2006/relationships/image" Target="../media/image6.png"/><Relationship Id="rId2" Type="http://schemas.openxmlformats.org/officeDocument/2006/relationships/tags" Target="../tags/tag147.xml"/><Relationship Id="rId1" Type="http://schemas.openxmlformats.org/officeDocument/2006/relationships/tags" Target="../tags/tag146.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tags" Target="../tags/tag152.xml"/><Relationship Id="rId3" Type="http://schemas.openxmlformats.org/officeDocument/2006/relationships/image" Target="../media/image6.png"/><Relationship Id="rId2" Type="http://schemas.openxmlformats.org/officeDocument/2006/relationships/tags" Target="../tags/tag151.xml"/><Relationship Id="rId1" Type="http://schemas.openxmlformats.org/officeDocument/2006/relationships/tags" Target="../tags/tag150.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tags" Target="../tags/tag155.xml"/><Relationship Id="rId3" Type="http://schemas.openxmlformats.org/officeDocument/2006/relationships/image" Target="../media/image6.png"/><Relationship Id="rId2" Type="http://schemas.openxmlformats.org/officeDocument/2006/relationships/tags" Target="../tags/tag154.xml"/><Relationship Id="rId1" Type="http://schemas.openxmlformats.org/officeDocument/2006/relationships/tags" Target="../tags/tag153.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tags" Target="../tags/tag158.xml"/><Relationship Id="rId3" Type="http://schemas.openxmlformats.org/officeDocument/2006/relationships/image" Target="../media/image6.png"/><Relationship Id="rId2" Type="http://schemas.openxmlformats.org/officeDocument/2006/relationships/tags" Target="../tags/tag157.xml"/><Relationship Id="rId1" Type="http://schemas.openxmlformats.org/officeDocument/2006/relationships/tags" Target="../tags/tag156.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tags" Target="../tags/tag161.xml"/><Relationship Id="rId3" Type="http://schemas.openxmlformats.org/officeDocument/2006/relationships/image" Target="../media/image6.png"/><Relationship Id="rId2" Type="http://schemas.openxmlformats.org/officeDocument/2006/relationships/tags" Target="../tags/tag160.xml"/><Relationship Id="rId1" Type="http://schemas.openxmlformats.org/officeDocument/2006/relationships/tags" Target="../tags/tag159.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tags" Target="../tags/tag164.xml"/><Relationship Id="rId3" Type="http://schemas.openxmlformats.org/officeDocument/2006/relationships/image" Target="../media/image6.png"/><Relationship Id="rId2" Type="http://schemas.openxmlformats.org/officeDocument/2006/relationships/tags" Target="../tags/tag163.xml"/><Relationship Id="rId1" Type="http://schemas.openxmlformats.org/officeDocument/2006/relationships/tags" Target="../tags/tag16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2.jpeg"/><Relationship Id="rId6" Type="http://schemas.openxmlformats.org/officeDocument/2006/relationships/tags" Target="../tags/tag168.xml"/><Relationship Id="rId5" Type="http://schemas.openxmlformats.org/officeDocument/2006/relationships/image" Target="../media/image21.jpeg"/><Relationship Id="rId4" Type="http://schemas.openxmlformats.org/officeDocument/2006/relationships/tags" Target="../tags/tag167.xml"/><Relationship Id="rId3" Type="http://schemas.openxmlformats.org/officeDocument/2006/relationships/image" Target="../media/image6.png"/><Relationship Id="rId2" Type="http://schemas.openxmlformats.org/officeDocument/2006/relationships/tags" Target="../tags/tag166.xml"/><Relationship Id="rId1" Type="http://schemas.openxmlformats.org/officeDocument/2006/relationships/tags" Target="../tags/tag165.xml"/></Relationships>
</file>

<file path=ppt/slides/_rels/slide17.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5" Type="http://schemas.openxmlformats.org/officeDocument/2006/relationships/notesSlide" Target="../notesSlides/notesSlide1.xml"/><Relationship Id="rId14" Type="http://schemas.openxmlformats.org/officeDocument/2006/relationships/slideLayout" Target="../slideLayouts/slideLayout2.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image" Target="../media/image6.png"/><Relationship Id="rId10" Type="http://schemas.openxmlformats.org/officeDocument/2006/relationships/tags" Target="../tags/tag178.xml"/><Relationship Id="rId1" Type="http://schemas.openxmlformats.org/officeDocument/2006/relationships/tags" Target="../tags/tag169.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jpeg"/><Relationship Id="rId3" Type="http://schemas.openxmlformats.org/officeDocument/2006/relationships/image" Target="../media/image6.png"/><Relationship Id="rId2" Type="http://schemas.openxmlformats.org/officeDocument/2006/relationships/tags" Target="../tags/tag182.xml"/><Relationship Id="rId1" Type="http://schemas.openxmlformats.org/officeDocument/2006/relationships/tags" Target="../tags/tag181.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tags" Target="../tags/tag185.xml"/><Relationship Id="rId3" Type="http://schemas.openxmlformats.org/officeDocument/2006/relationships/image" Target="../media/image6.png"/><Relationship Id="rId2" Type="http://schemas.openxmlformats.org/officeDocument/2006/relationships/tags" Target="../tags/tag184.xml"/><Relationship Id="rId1" Type="http://schemas.openxmlformats.org/officeDocument/2006/relationships/tags" Target="../tags/tag18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image" Target="../media/image5.png"/><Relationship Id="rId1" Type="http://schemas.openxmlformats.org/officeDocument/2006/relationships/tags" Target="../tags/tag123.xml"/></Relationships>
</file>

<file path=ppt/slides/_rels/slide20.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3" Type="http://schemas.openxmlformats.org/officeDocument/2006/relationships/notesSlide" Target="../notesSlides/notesSlide2.xml"/><Relationship Id="rId32" Type="http://schemas.openxmlformats.org/officeDocument/2006/relationships/slideLayout" Target="../slideLayouts/slideLayout2.xml"/><Relationship Id="rId31" Type="http://schemas.openxmlformats.org/officeDocument/2006/relationships/tags" Target="../tags/tag214.xml"/><Relationship Id="rId30" Type="http://schemas.openxmlformats.org/officeDocument/2006/relationships/tags" Target="../tags/tag213.xml"/><Relationship Id="rId3" Type="http://schemas.openxmlformats.org/officeDocument/2006/relationships/tags" Target="../tags/tag187.xml"/><Relationship Id="rId29" Type="http://schemas.openxmlformats.org/officeDocument/2006/relationships/tags" Target="../tags/tag212.xml"/><Relationship Id="rId28" Type="http://schemas.openxmlformats.org/officeDocument/2006/relationships/tags" Target="../tags/tag211.xml"/><Relationship Id="rId27" Type="http://schemas.openxmlformats.org/officeDocument/2006/relationships/tags" Target="../tags/tag210.xml"/><Relationship Id="rId26" Type="http://schemas.openxmlformats.org/officeDocument/2006/relationships/tags" Target="../tags/tag209.xml"/><Relationship Id="rId25" Type="http://schemas.openxmlformats.org/officeDocument/2006/relationships/tags" Target="../tags/tag208.xml"/><Relationship Id="rId24" Type="http://schemas.openxmlformats.org/officeDocument/2006/relationships/tags" Target="../tags/tag207.xml"/><Relationship Id="rId23" Type="http://schemas.openxmlformats.org/officeDocument/2006/relationships/tags" Target="../tags/tag206.xml"/><Relationship Id="rId22" Type="http://schemas.openxmlformats.org/officeDocument/2006/relationships/tags" Target="../tags/tag205.xml"/><Relationship Id="rId21" Type="http://schemas.openxmlformats.org/officeDocument/2006/relationships/tags" Target="../tags/tag204.xml"/><Relationship Id="rId20" Type="http://schemas.openxmlformats.org/officeDocument/2006/relationships/tags" Target="../tags/tag203.xml"/><Relationship Id="rId2" Type="http://schemas.openxmlformats.org/officeDocument/2006/relationships/image" Target="../media/image25.png"/><Relationship Id="rId19" Type="http://schemas.openxmlformats.org/officeDocument/2006/relationships/image" Target="../media/image6.png"/><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6.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216.xml"/><Relationship Id="rId1" Type="http://schemas.openxmlformats.org/officeDocument/2006/relationships/tags" Target="../tags/tag215.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tags" Target="../tags/tag220.xml"/><Relationship Id="rId4" Type="http://schemas.openxmlformats.org/officeDocument/2006/relationships/tags" Target="../tags/tag219.xml"/><Relationship Id="rId3" Type="http://schemas.openxmlformats.org/officeDocument/2006/relationships/image" Target="../media/image6.png"/><Relationship Id="rId2" Type="http://schemas.openxmlformats.org/officeDocument/2006/relationships/tags" Target="../tags/tag218.xml"/><Relationship Id="rId1" Type="http://schemas.openxmlformats.org/officeDocument/2006/relationships/tags" Target="../tags/tag217.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tags" Target="../tags/tag223.xml"/><Relationship Id="rId3" Type="http://schemas.openxmlformats.org/officeDocument/2006/relationships/image" Target="../media/image6.png"/><Relationship Id="rId2" Type="http://schemas.openxmlformats.org/officeDocument/2006/relationships/tags" Target="../tags/tag222.xml"/><Relationship Id="rId1" Type="http://schemas.openxmlformats.org/officeDocument/2006/relationships/tags" Target="../tags/tag221.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tags" Target="../tags/tag226.xml"/><Relationship Id="rId3" Type="http://schemas.openxmlformats.org/officeDocument/2006/relationships/image" Target="../media/image6.png"/><Relationship Id="rId2" Type="http://schemas.openxmlformats.org/officeDocument/2006/relationships/tags" Target="../tags/tag225.xml"/><Relationship Id="rId1" Type="http://schemas.openxmlformats.org/officeDocument/2006/relationships/tags" Target="../tags/tag224.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tags" Target="../tags/tag229.xml"/><Relationship Id="rId3" Type="http://schemas.openxmlformats.org/officeDocument/2006/relationships/image" Target="../media/image6.png"/><Relationship Id="rId2" Type="http://schemas.openxmlformats.org/officeDocument/2006/relationships/tags" Target="../tags/tag228.xml"/><Relationship Id="rId1" Type="http://schemas.openxmlformats.org/officeDocument/2006/relationships/tags" Target="../tags/tag227.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tags" Target="../tags/tag232.xml"/><Relationship Id="rId3" Type="http://schemas.openxmlformats.org/officeDocument/2006/relationships/image" Target="../media/image6.png"/><Relationship Id="rId2" Type="http://schemas.openxmlformats.org/officeDocument/2006/relationships/tags" Target="../tags/tag231.xml"/><Relationship Id="rId1" Type="http://schemas.openxmlformats.org/officeDocument/2006/relationships/tags" Target="../tags/tag230.xml"/></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tags" Target="../tags/tag235.xml"/><Relationship Id="rId3" Type="http://schemas.openxmlformats.org/officeDocument/2006/relationships/image" Target="../media/image6.png"/><Relationship Id="rId2" Type="http://schemas.openxmlformats.org/officeDocument/2006/relationships/tags" Target="../tags/tag234.xml"/><Relationship Id="rId1" Type="http://schemas.openxmlformats.org/officeDocument/2006/relationships/tags" Target="../tags/tag233.xml"/></Relationships>
</file>

<file path=ppt/slides/_rels/slide28.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6" Type="http://schemas.openxmlformats.org/officeDocument/2006/relationships/notesSlide" Target="../notesSlides/notesSlide3.xml"/><Relationship Id="rId25" Type="http://schemas.openxmlformats.org/officeDocument/2006/relationships/slideLayout" Target="../slideLayouts/slideLayout7.xml"/><Relationship Id="rId24" Type="http://schemas.openxmlformats.org/officeDocument/2006/relationships/tags" Target="../tags/tag257.xml"/><Relationship Id="rId23" Type="http://schemas.openxmlformats.org/officeDocument/2006/relationships/tags" Target="../tags/tag256.xml"/><Relationship Id="rId22" Type="http://schemas.openxmlformats.org/officeDocument/2006/relationships/image" Target="../media/image6.png"/><Relationship Id="rId21" Type="http://schemas.openxmlformats.org/officeDocument/2006/relationships/tags" Target="../tags/tag255.xml"/><Relationship Id="rId20" Type="http://schemas.openxmlformats.org/officeDocument/2006/relationships/tags" Target="../tags/tag254.xml"/><Relationship Id="rId2" Type="http://schemas.openxmlformats.org/officeDocument/2006/relationships/image" Target="../media/image32.jpeg"/><Relationship Id="rId19" Type="http://schemas.openxmlformats.org/officeDocument/2006/relationships/tags" Target="../tags/tag253.xml"/><Relationship Id="rId18" Type="http://schemas.openxmlformats.org/officeDocument/2006/relationships/tags" Target="../tags/tag252.xml"/><Relationship Id="rId17" Type="http://schemas.openxmlformats.org/officeDocument/2006/relationships/tags" Target="../tags/tag251.xml"/><Relationship Id="rId16" Type="http://schemas.openxmlformats.org/officeDocument/2006/relationships/tags" Target="../tags/tag250.xml"/><Relationship Id="rId15" Type="http://schemas.openxmlformats.org/officeDocument/2006/relationships/tags" Target="../tags/tag249.xml"/><Relationship Id="rId14" Type="http://schemas.openxmlformats.org/officeDocument/2006/relationships/tags" Target="../tags/tag248.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tags" Target="../tags/tag236.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tags" Target="../tags/tag260.xml"/><Relationship Id="rId3" Type="http://schemas.openxmlformats.org/officeDocument/2006/relationships/image" Target="../media/image6.png"/><Relationship Id="rId2" Type="http://schemas.openxmlformats.org/officeDocument/2006/relationships/tags" Target="../tags/tag259.xml"/><Relationship Id="rId1" Type="http://schemas.openxmlformats.org/officeDocument/2006/relationships/tags" Target="../tags/tag25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tags" Target="../tags/tag128.xml"/><Relationship Id="rId3" Type="http://schemas.openxmlformats.org/officeDocument/2006/relationships/image" Target="../media/image6.png"/><Relationship Id="rId2" Type="http://schemas.openxmlformats.org/officeDocument/2006/relationships/tags" Target="../tags/tag127.xml"/><Relationship Id="rId1" Type="http://schemas.openxmlformats.org/officeDocument/2006/relationships/tags" Target="../tags/tag126.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tags" Target="../tags/tag263.xml"/><Relationship Id="rId3" Type="http://schemas.openxmlformats.org/officeDocument/2006/relationships/image" Target="../media/image6.png"/><Relationship Id="rId2" Type="http://schemas.openxmlformats.org/officeDocument/2006/relationships/tags" Target="../tags/tag262.xml"/><Relationship Id="rId1" Type="http://schemas.openxmlformats.org/officeDocument/2006/relationships/tags" Target="../tags/tag261.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6.png"/><Relationship Id="rId6" Type="http://schemas.openxmlformats.org/officeDocument/2006/relationships/tags" Target="../tags/tag267.xml"/><Relationship Id="rId5" Type="http://schemas.openxmlformats.org/officeDocument/2006/relationships/image" Target="../media/image35.jpeg"/><Relationship Id="rId4" Type="http://schemas.openxmlformats.org/officeDocument/2006/relationships/tags" Target="../tags/tag266.xml"/><Relationship Id="rId3" Type="http://schemas.openxmlformats.org/officeDocument/2006/relationships/image" Target="../media/image6.png"/><Relationship Id="rId2" Type="http://schemas.openxmlformats.org/officeDocument/2006/relationships/tags" Target="../tags/tag265.xml"/><Relationship Id="rId1" Type="http://schemas.openxmlformats.org/officeDocument/2006/relationships/tags" Target="../tags/tag264.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tags" Target="../tags/tag270.xml"/><Relationship Id="rId3" Type="http://schemas.openxmlformats.org/officeDocument/2006/relationships/image" Target="../media/image6.png"/><Relationship Id="rId2" Type="http://schemas.openxmlformats.org/officeDocument/2006/relationships/tags" Target="../tags/tag269.xml"/><Relationship Id="rId1" Type="http://schemas.openxmlformats.org/officeDocument/2006/relationships/tags" Target="../tags/tag268.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tags" Target="../tags/tag273.xml"/><Relationship Id="rId4" Type="http://schemas.openxmlformats.org/officeDocument/2006/relationships/image" Target="../media/image39.GIF"/><Relationship Id="rId3" Type="http://schemas.openxmlformats.org/officeDocument/2006/relationships/image" Target="../media/image6.png"/><Relationship Id="rId2" Type="http://schemas.openxmlformats.org/officeDocument/2006/relationships/tags" Target="../tags/tag272.xml"/><Relationship Id="rId1" Type="http://schemas.openxmlformats.org/officeDocument/2006/relationships/tags" Target="../tags/tag271.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image" Target="../media/image41.png"/><Relationship Id="rId1" Type="http://schemas.openxmlformats.org/officeDocument/2006/relationships/tags" Target="../tags/tag274.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tags" Target="../tags/tag279.xml"/><Relationship Id="rId3" Type="http://schemas.openxmlformats.org/officeDocument/2006/relationships/image" Target="../media/image6.png"/><Relationship Id="rId2" Type="http://schemas.openxmlformats.org/officeDocument/2006/relationships/tags" Target="../tags/tag278.xml"/><Relationship Id="rId1" Type="http://schemas.openxmlformats.org/officeDocument/2006/relationships/tags" Target="../tags/tag277.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6.png"/><Relationship Id="rId2" Type="http://schemas.openxmlformats.org/officeDocument/2006/relationships/tags" Target="../tags/tag281.xml"/><Relationship Id="rId1" Type="http://schemas.openxmlformats.org/officeDocument/2006/relationships/tags" Target="../tags/tag280.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tags" Target="../tags/tag284.xml"/><Relationship Id="rId3" Type="http://schemas.openxmlformats.org/officeDocument/2006/relationships/image" Target="../media/image6.png"/><Relationship Id="rId2" Type="http://schemas.openxmlformats.org/officeDocument/2006/relationships/tags" Target="../tags/tag283.xml"/><Relationship Id="rId1" Type="http://schemas.openxmlformats.org/officeDocument/2006/relationships/tags" Target="../tags/tag282.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tags" Target="../tags/tag287.xml"/><Relationship Id="rId4" Type="http://schemas.openxmlformats.org/officeDocument/2006/relationships/image" Target="../media/image45.GIF"/><Relationship Id="rId3" Type="http://schemas.openxmlformats.org/officeDocument/2006/relationships/image" Target="../media/image6.png"/><Relationship Id="rId2" Type="http://schemas.openxmlformats.org/officeDocument/2006/relationships/tags" Target="../tags/tag286.xml"/><Relationship Id="rId1" Type="http://schemas.openxmlformats.org/officeDocument/2006/relationships/tags" Target="../tags/tag285.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tags" Target="../tags/tag290.xml"/><Relationship Id="rId4" Type="http://schemas.openxmlformats.org/officeDocument/2006/relationships/image" Target="../media/image47.GIF"/><Relationship Id="rId3" Type="http://schemas.openxmlformats.org/officeDocument/2006/relationships/image" Target="../media/image6.png"/><Relationship Id="rId2" Type="http://schemas.openxmlformats.org/officeDocument/2006/relationships/tags" Target="../tags/tag289.xml"/><Relationship Id="rId1" Type="http://schemas.openxmlformats.org/officeDocument/2006/relationships/tags" Target="../tags/tag288.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6.png"/><Relationship Id="rId2" Type="http://schemas.openxmlformats.org/officeDocument/2006/relationships/tags" Target="../tags/tag130.xml"/><Relationship Id="rId1" Type="http://schemas.openxmlformats.org/officeDocument/2006/relationships/tags" Target="../tags/tag129.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0.jpeg"/><Relationship Id="rId6" Type="http://schemas.openxmlformats.org/officeDocument/2006/relationships/tags" Target="../tags/tag294.xml"/><Relationship Id="rId5" Type="http://schemas.openxmlformats.org/officeDocument/2006/relationships/image" Target="../media/image49.png"/><Relationship Id="rId4" Type="http://schemas.openxmlformats.org/officeDocument/2006/relationships/tags" Target="../tags/tag293.xml"/><Relationship Id="rId3" Type="http://schemas.openxmlformats.org/officeDocument/2006/relationships/image" Target="../media/image6.png"/><Relationship Id="rId2" Type="http://schemas.openxmlformats.org/officeDocument/2006/relationships/tags" Target="../tags/tag292.xml"/><Relationship Id="rId1" Type="http://schemas.openxmlformats.org/officeDocument/2006/relationships/tags" Target="../tags/tag291.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tags" Target="../tags/tag297.xml"/><Relationship Id="rId3" Type="http://schemas.openxmlformats.org/officeDocument/2006/relationships/image" Target="../media/image6.png"/><Relationship Id="rId2" Type="http://schemas.openxmlformats.org/officeDocument/2006/relationships/tags" Target="../tags/tag296.xml"/><Relationship Id="rId1" Type="http://schemas.openxmlformats.org/officeDocument/2006/relationships/tags" Target="../tags/tag295.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tags" Target="../tags/tag300.xml"/><Relationship Id="rId3" Type="http://schemas.openxmlformats.org/officeDocument/2006/relationships/image" Target="../media/image6.png"/><Relationship Id="rId2" Type="http://schemas.openxmlformats.org/officeDocument/2006/relationships/tags" Target="../tags/tag299.xml"/><Relationship Id="rId1" Type="http://schemas.openxmlformats.org/officeDocument/2006/relationships/tags" Target="../tags/tag298.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tags" Target="../tags/tag303.xml"/><Relationship Id="rId3" Type="http://schemas.openxmlformats.org/officeDocument/2006/relationships/image" Target="../media/image6.png"/><Relationship Id="rId2" Type="http://schemas.openxmlformats.org/officeDocument/2006/relationships/tags" Target="../tags/tag302.xml"/><Relationship Id="rId1" Type="http://schemas.openxmlformats.org/officeDocument/2006/relationships/tags" Target="../tags/tag301.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tags" Target="../tags/tag306.xml"/><Relationship Id="rId3" Type="http://schemas.openxmlformats.org/officeDocument/2006/relationships/image" Target="../media/image6.png"/><Relationship Id="rId2" Type="http://schemas.openxmlformats.org/officeDocument/2006/relationships/tags" Target="../tags/tag305.xml"/><Relationship Id="rId1" Type="http://schemas.openxmlformats.org/officeDocument/2006/relationships/tags" Target="../tags/tag304.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6.jpeg"/><Relationship Id="rId6" Type="http://schemas.openxmlformats.org/officeDocument/2006/relationships/tags" Target="../tags/tag310.xml"/><Relationship Id="rId5" Type="http://schemas.openxmlformats.org/officeDocument/2006/relationships/image" Target="../media/image55.jpeg"/><Relationship Id="rId4" Type="http://schemas.openxmlformats.org/officeDocument/2006/relationships/tags" Target="../tags/tag309.xml"/><Relationship Id="rId3" Type="http://schemas.openxmlformats.org/officeDocument/2006/relationships/image" Target="../media/image6.png"/><Relationship Id="rId2" Type="http://schemas.openxmlformats.org/officeDocument/2006/relationships/tags" Target="../tags/tag308.xml"/><Relationship Id="rId1" Type="http://schemas.openxmlformats.org/officeDocument/2006/relationships/tags" Target="../tags/tag307.xml"/></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tags" Target="../tags/tag313.xml"/><Relationship Id="rId3" Type="http://schemas.openxmlformats.org/officeDocument/2006/relationships/image" Target="../media/image6.png"/><Relationship Id="rId2" Type="http://schemas.openxmlformats.org/officeDocument/2006/relationships/tags" Target="../tags/tag312.xml"/><Relationship Id="rId1" Type="http://schemas.openxmlformats.org/officeDocument/2006/relationships/tags" Target="../tags/tag311.xml"/></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tags" Target="../tags/tag316.xml"/><Relationship Id="rId3" Type="http://schemas.openxmlformats.org/officeDocument/2006/relationships/image" Target="../media/image6.png"/><Relationship Id="rId2" Type="http://schemas.openxmlformats.org/officeDocument/2006/relationships/tags" Target="../tags/tag315.xml"/><Relationship Id="rId1" Type="http://schemas.openxmlformats.org/officeDocument/2006/relationships/tags" Target="../tags/tag314.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tags" Target="../tags/tag319.xml"/><Relationship Id="rId3" Type="http://schemas.openxmlformats.org/officeDocument/2006/relationships/image" Target="../media/image6.png"/><Relationship Id="rId2" Type="http://schemas.openxmlformats.org/officeDocument/2006/relationships/tags" Target="../tags/tag318.xml"/><Relationship Id="rId1" Type="http://schemas.openxmlformats.org/officeDocument/2006/relationships/tags" Target="../tags/tag317.xml"/></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tags" Target="../tags/tag322.xml"/><Relationship Id="rId3" Type="http://schemas.openxmlformats.org/officeDocument/2006/relationships/image" Target="../media/image6.png"/><Relationship Id="rId2" Type="http://schemas.openxmlformats.org/officeDocument/2006/relationships/tags" Target="../tags/tag321.xml"/><Relationship Id="rId1" Type="http://schemas.openxmlformats.org/officeDocument/2006/relationships/tags" Target="../tags/tag320.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9.jpeg"/><Relationship Id="rId1" Type="http://schemas.openxmlformats.org/officeDocument/2006/relationships/tags" Target="../tags/tag131.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tags" Target="../tags/tag325.xml"/><Relationship Id="rId3" Type="http://schemas.openxmlformats.org/officeDocument/2006/relationships/image" Target="../media/image6.png"/><Relationship Id="rId2" Type="http://schemas.openxmlformats.org/officeDocument/2006/relationships/tags" Target="../tags/tag324.xml"/><Relationship Id="rId1" Type="http://schemas.openxmlformats.org/officeDocument/2006/relationships/tags" Target="../tags/tag323.xml"/></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tags" Target="../tags/tag328.xml"/><Relationship Id="rId3" Type="http://schemas.openxmlformats.org/officeDocument/2006/relationships/image" Target="../media/image6.png"/><Relationship Id="rId2" Type="http://schemas.openxmlformats.org/officeDocument/2006/relationships/tags" Target="../tags/tag327.xml"/><Relationship Id="rId1" Type="http://schemas.openxmlformats.org/officeDocument/2006/relationships/tags" Target="../tags/tag326.xml"/></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32.xml"/><Relationship Id="rId5" Type="http://schemas.openxmlformats.org/officeDocument/2006/relationships/image" Target="../media/image63.png"/><Relationship Id="rId4" Type="http://schemas.openxmlformats.org/officeDocument/2006/relationships/tags" Target="../tags/tag331.xml"/><Relationship Id="rId3" Type="http://schemas.openxmlformats.org/officeDocument/2006/relationships/image" Target="../media/image6.png"/><Relationship Id="rId2" Type="http://schemas.openxmlformats.org/officeDocument/2006/relationships/tags" Target="../tags/tag330.xml"/><Relationship Id="rId1" Type="http://schemas.openxmlformats.org/officeDocument/2006/relationships/tags" Target="../tags/tag329.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tags" Target="../tags/tag335.xml"/><Relationship Id="rId3" Type="http://schemas.openxmlformats.org/officeDocument/2006/relationships/image" Target="../media/image6.png"/><Relationship Id="rId2" Type="http://schemas.openxmlformats.org/officeDocument/2006/relationships/tags" Target="../tags/tag334.xml"/><Relationship Id="rId1" Type="http://schemas.openxmlformats.org/officeDocument/2006/relationships/tags" Target="../tags/tag333.xml"/></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tags" Target="../tags/tag338.xml"/><Relationship Id="rId3" Type="http://schemas.openxmlformats.org/officeDocument/2006/relationships/image" Target="../media/image6.png"/><Relationship Id="rId2" Type="http://schemas.openxmlformats.org/officeDocument/2006/relationships/tags" Target="../tags/tag337.xml"/><Relationship Id="rId1" Type="http://schemas.openxmlformats.org/officeDocument/2006/relationships/tags" Target="../tags/tag336.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tags" Target="../tags/tag341.xml"/><Relationship Id="rId3" Type="http://schemas.openxmlformats.org/officeDocument/2006/relationships/image" Target="../media/image6.png"/><Relationship Id="rId2" Type="http://schemas.openxmlformats.org/officeDocument/2006/relationships/tags" Target="../tags/tag340.xml"/><Relationship Id="rId1" Type="http://schemas.openxmlformats.org/officeDocument/2006/relationships/tags" Target="../tags/tag339.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tags" Target="../tags/tag344.xml"/><Relationship Id="rId3" Type="http://schemas.openxmlformats.org/officeDocument/2006/relationships/image" Target="../media/image6.png"/><Relationship Id="rId2" Type="http://schemas.openxmlformats.org/officeDocument/2006/relationships/tags" Target="../tags/tag343.xml"/><Relationship Id="rId1" Type="http://schemas.openxmlformats.org/officeDocument/2006/relationships/tags" Target="../tags/tag342.xml"/></Relationships>
</file>

<file path=ppt/slides/_rels/slide57.xml.rels><?xml version="1.0" encoding="UTF-8" standalone="yes"?>
<Relationships xmlns="http://schemas.openxmlformats.org/package/2006/relationships"><Relationship Id="rId9" Type="http://schemas.openxmlformats.org/officeDocument/2006/relationships/tags" Target="../tags/tag350.xml"/><Relationship Id="rId8" Type="http://schemas.openxmlformats.org/officeDocument/2006/relationships/tags" Target="../tags/tag349.xml"/><Relationship Id="rId7" Type="http://schemas.openxmlformats.org/officeDocument/2006/relationships/tags" Target="../tags/tag348.xml"/><Relationship Id="rId6" Type="http://schemas.microsoft.com/office/2007/relationships/hdphoto" Target="../media/image70.wdp"/><Relationship Id="rId5" Type="http://schemas.openxmlformats.org/officeDocument/2006/relationships/image" Target="../media/image69.png"/><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image" Target="../media/image68.jpeg"/><Relationship Id="rId13" Type="http://schemas.openxmlformats.org/officeDocument/2006/relationships/slideLayout" Target="../slideLayouts/slideLayout2.xml"/><Relationship Id="rId12" Type="http://schemas.openxmlformats.org/officeDocument/2006/relationships/tags" Target="../tags/tag353.xml"/><Relationship Id="rId11" Type="http://schemas.openxmlformats.org/officeDocument/2006/relationships/tags" Target="../tags/tag352.xml"/><Relationship Id="rId10" Type="http://schemas.openxmlformats.org/officeDocument/2006/relationships/tags" Target="../tags/tag351.xml"/><Relationship Id="rId1" Type="http://schemas.openxmlformats.org/officeDocument/2006/relationships/tags" Target="../tags/tag345.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tags" Target="../tags/tag136.xml"/><Relationship Id="rId3" Type="http://schemas.openxmlformats.org/officeDocument/2006/relationships/image" Target="../media/image6.png"/><Relationship Id="rId2" Type="http://schemas.openxmlformats.org/officeDocument/2006/relationships/tags" Target="../tags/tag135.xml"/><Relationship Id="rId1" Type="http://schemas.openxmlformats.org/officeDocument/2006/relationships/tags" Target="../tags/tag134.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tags" Target="../tags/tag139.xml"/><Relationship Id="rId3" Type="http://schemas.openxmlformats.org/officeDocument/2006/relationships/image" Target="../media/image6.png"/><Relationship Id="rId2" Type="http://schemas.openxmlformats.org/officeDocument/2006/relationships/tags" Target="../tags/tag138.xml"/><Relationship Id="rId1" Type="http://schemas.openxmlformats.org/officeDocument/2006/relationships/tags" Target="../tags/tag137.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tags" Target="../tags/tag142.xml"/><Relationship Id="rId3" Type="http://schemas.openxmlformats.org/officeDocument/2006/relationships/image" Target="../media/image6.png"/><Relationship Id="rId2" Type="http://schemas.openxmlformats.org/officeDocument/2006/relationships/tags" Target="../tags/tag141.xml"/><Relationship Id="rId1" Type="http://schemas.openxmlformats.org/officeDocument/2006/relationships/tags" Target="../tags/tag140.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tags" Target="../tags/tag145.xml"/><Relationship Id="rId3" Type="http://schemas.openxmlformats.org/officeDocument/2006/relationships/image" Target="../media/image6.png"/><Relationship Id="rId2" Type="http://schemas.openxmlformats.org/officeDocument/2006/relationships/tags" Target="../tags/tag144.xml"/><Relationship Id="rId1" Type="http://schemas.openxmlformats.org/officeDocument/2006/relationships/tags" Target="../tags/tag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crisis/ˈkraɪsɪs/       n.危机;危急关头</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1052195"/>
            <a:ext cx="11255375" cy="217741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今天的</a:t>
            </a:r>
            <a:r>
              <a:rPr lang="zh-CN" sz="2400" b="0" u="sng">
                <a:solidFill>
                  <a:srgbClr val="FF0000"/>
                </a:solidFill>
                <a:ea typeface="宋体" panose="02010600030101010101" pitchFamily="2" charset="-122"/>
              </a:rPr>
              <a:t>污染危机</a:t>
            </a:r>
            <a:r>
              <a:rPr lang="zh-CN" sz="2400" b="0">
                <a:ea typeface="宋体" panose="02010600030101010101" pitchFamily="2" charset="-122"/>
              </a:rPr>
              <a:t>是真实存在的，但它解决起来不容易。</a:t>
            </a:r>
            <a:endParaRPr lang="zh-CN" sz="2400" b="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她眼里含着感激的泪水，紧紧地拥抱着他，感谢他</a:t>
            </a:r>
            <a:r>
              <a:rPr lang="zh-CN" sz="2400" b="0" u="sng">
                <a:solidFill>
                  <a:srgbClr val="FF0000"/>
                </a:solidFill>
                <a:ea typeface="宋体" panose="02010600030101010101" pitchFamily="2" charset="-122"/>
              </a:rPr>
              <a:t>在危急时分</a:t>
            </a:r>
            <a:r>
              <a:rPr lang="zh-CN" sz="2400" b="0">
                <a:ea typeface="宋体" panose="02010600030101010101" pitchFamily="2" charset="-122"/>
              </a:rPr>
              <a:t>的指导。</a:t>
            </a:r>
            <a:r>
              <a:rPr lang="zh-CN" sz="2400" b="0" baseline="-25000">
                <a:latin typeface="Times New Roman" panose="02020603050405020304" charset="0"/>
                <a:ea typeface="宋体" panose="02010600030101010101" pitchFamily="2" charset="-122"/>
              </a:rPr>
              <a:t>南京</a:t>
            </a:r>
            <a:r>
              <a:rPr lang="en-US" sz="2400" b="0" baseline="-25000">
                <a:latin typeface="Times New Roman" panose="02020603050405020304" charset="0"/>
                <a:ea typeface="宋体" panose="02010600030101010101" pitchFamily="2" charset="-122"/>
              </a:rPr>
              <a:t>202309</a:t>
            </a:r>
            <a:r>
              <a:rPr lang="zh-CN" sz="2400" b="0" baseline="-25000">
                <a:latin typeface="Times New Roman" panose="02020603050405020304" charset="0"/>
                <a:ea typeface="宋体" panose="02010600030101010101" pitchFamily="2" charset="-122"/>
              </a:rPr>
              <a:t>高三学情调考读后续写“紧急迫降”</a:t>
            </a:r>
            <a:endParaRPr lang="zh-CN" altLang="en-US" sz="2400" b="0" baseline="-25000">
              <a:latin typeface="Times New Roman" panose="02020603050405020304" charset="0"/>
              <a:ea typeface="宋体" panose="02010600030101010101" pitchFamily="2" charset="-122"/>
            </a:endParaRPr>
          </a:p>
        </p:txBody>
      </p:sp>
      <p:sp>
        <p:nvSpPr>
          <p:cNvPr id="2" name="文本框 1"/>
          <p:cNvSpPr txBox="1"/>
          <p:nvPr/>
        </p:nvSpPr>
        <p:spPr>
          <a:xfrm>
            <a:off x="553085" y="1556385"/>
            <a:ext cx="1019365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Today’s</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pollution crisis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is real, but it won’t be cured by easy solutions.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553085" y="3284855"/>
            <a:ext cx="1053465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With tears of gratitude in her eyes, she hugged him tightly and thanked him for his guidance </a:t>
            </a:r>
            <a:r>
              <a:rPr lang="en-US" sz="2400" b="1" u="sng">
                <a:solidFill>
                  <a:srgbClr val="FF0000"/>
                </a:solidFill>
                <a:latin typeface="Times New Roman" panose="02020603050405020304" charset="0"/>
                <a:ea typeface="宋体" panose="02010600030101010101" pitchFamily="2" charset="-122"/>
              </a:rPr>
              <a:t>during the crisis</a:t>
            </a:r>
            <a:r>
              <a:rPr lang="en-US" sz="2400" b="0">
                <a:solidFill>
                  <a:srgbClr val="FF0000"/>
                </a:solidFill>
                <a:latin typeface="Times New Roman" panose="02020603050405020304" charset="0"/>
                <a:ea typeface="宋体" panose="02010600030101010101" pitchFamily="2" charset="-122"/>
              </a:rPr>
              <a:t>.</a:t>
            </a:r>
            <a:endParaRPr lang="en-US" altLang="en-US" sz="2400" b="0">
              <a:solidFill>
                <a:srgbClr val="FF0000"/>
              </a:solidFill>
              <a:latin typeface="Times New Roman" panose="02020603050405020304" charset="0"/>
              <a:ea typeface="宋体" panose="02010600030101010101" pitchFamily="2" charset="-122"/>
            </a:endParaRPr>
          </a:p>
        </p:txBody>
      </p:sp>
      <p:pic>
        <p:nvPicPr>
          <p:cNvPr id="120" name="图片 119"/>
          <p:cNvPicPr/>
          <p:nvPr>
            <p:custDataLst>
              <p:tags r:id="rId4"/>
            </p:custDataLst>
          </p:nvPr>
        </p:nvPicPr>
        <p:blipFill>
          <a:blip r:embed="rId5"/>
          <a:stretch>
            <a:fillRect/>
          </a:stretch>
        </p:blipFill>
        <p:spPr>
          <a:xfrm>
            <a:off x="8185785" y="4059555"/>
            <a:ext cx="3975100" cy="2798445"/>
          </a:xfrm>
          <a:prstGeom prst="rect">
            <a:avLst/>
          </a:prstGeom>
          <a:noFill/>
          <a:ln w="9525">
            <a:noFill/>
          </a:ln>
        </p:spPr>
      </p:pic>
      <p:pic>
        <p:nvPicPr>
          <p:cNvPr id="121" name="图片 120"/>
          <p:cNvPicPr/>
          <p:nvPr>
            <p:custDataLst>
              <p:tags r:id="rId6"/>
            </p:custDataLst>
          </p:nvPr>
        </p:nvPicPr>
        <p:blipFill>
          <a:blip r:embed="rId7"/>
          <a:stretch>
            <a:fillRect/>
          </a:stretch>
        </p:blipFill>
        <p:spPr>
          <a:xfrm>
            <a:off x="4225290" y="4114800"/>
            <a:ext cx="3975100" cy="27101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boost/bu:st/          vt.使增长;使兴旺 n.增长</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625475" y="1052195"/>
            <a:ext cx="10870565" cy="252793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经过反复尝试，我终于把自己做的香喷喷的菜摆上了餐桌，父母的赞美声沁人心魄，也</a:t>
            </a:r>
            <a:r>
              <a:rPr lang="zh-CN" sz="2400" b="0" u="sng">
                <a:solidFill>
                  <a:srgbClr val="FF0000"/>
                </a:solidFill>
                <a:latin typeface="Times New Roman" panose="02020603050405020304" charset="0"/>
                <a:ea typeface="宋体" panose="02010600030101010101" pitchFamily="2" charset="-122"/>
              </a:rPr>
              <a:t>让我信心大增</a:t>
            </a:r>
            <a:r>
              <a:rPr lang="zh-CN" sz="2400" b="0">
                <a:latin typeface="Times New Roman" panose="02020603050405020304" charset="0"/>
                <a:ea typeface="宋体" panose="02010600030101010101" pitchFamily="2" charset="-122"/>
              </a:rPr>
              <a:t>。</a:t>
            </a:r>
            <a:r>
              <a:rPr lang="en-US" sz="2400" b="0" baseline="-25000">
                <a:latin typeface="Times New Roman" panose="02020603050405020304" charset="0"/>
                <a:ea typeface="宋体" panose="02010600030101010101" pitchFamily="2" charset="-122"/>
              </a:rPr>
              <a:t>2023</a:t>
            </a:r>
            <a:r>
              <a:rPr lang="zh-CN" sz="2400" b="0" baseline="-25000">
                <a:latin typeface="Times New Roman" panose="02020603050405020304" charset="0"/>
                <a:ea typeface="宋体" panose="02010600030101010101" pitchFamily="2" charset="-122"/>
              </a:rPr>
              <a:t>全国</a:t>
            </a:r>
            <a:r>
              <a:rPr lang="en-US" sz="2400" b="0" baseline="-25000">
                <a:latin typeface="Times New Roman" panose="02020603050405020304" charset="0"/>
                <a:ea typeface="宋体" panose="02010600030101010101" pitchFamily="2" charset="-122"/>
              </a:rPr>
              <a:t>II</a:t>
            </a:r>
            <a:r>
              <a:rPr lang="zh-CN" sz="2400" b="0" baseline="-25000">
                <a:latin typeface="Times New Roman" panose="02020603050405020304" charset="0"/>
                <a:ea typeface="宋体" panose="02010600030101010101" pitchFamily="2" charset="-122"/>
              </a:rPr>
              <a:t>卷应用文“学习一门新技能”</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latin typeface="Times New Roman" panose="02020603050405020304" charset="0"/>
                <a:ea typeface="宋体" panose="02010600030101010101" pitchFamily="2" charset="-122"/>
              </a:rPr>
              <a:t>尽管队员们疲惫不堪，但他们都认为这项比赛是</a:t>
            </a:r>
            <a:r>
              <a:rPr lang="zh-CN" sz="2400" b="0" u="sng">
                <a:solidFill>
                  <a:srgbClr val="FF0000"/>
                </a:solidFill>
                <a:latin typeface="Times New Roman" panose="02020603050405020304" charset="0"/>
                <a:ea typeface="宋体" panose="02010600030101010101" pitchFamily="2" charset="-122"/>
              </a:rPr>
              <a:t>提高身体素质</a:t>
            </a:r>
            <a:r>
              <a:rPr lang="zh-CN" sz="2400" b="0">
                <a:latin typeface="Times New Roman" panose="02020603050405020304" charset="0"/>
                <a:ea typeface="宋体" panose="02010600030101010101" pitchFamily="2" charset="-122"/>
              </a:rPr>
              <a:t>的好方法。</a:t>
            </a:r>
            <a:r>
              <a:rPr lang="en-US" sz="2400" b="0" baseline="-25000">
                <a:latin typeface="Times New Roman" panose="02020603050405020304" charset="0"/>
                <a:ea typeface="宋体" panose="02010600030101010101" pitchFamily="2" charset="-122"/>
              </a:rPr>
              <a:t>2020</a:t>
            </a:r>
            <a:r>
              <a:rPr lang="zh-CN" sz="2400" b="0" baseline="-25000">
                <a:latin typeface="Times New Roman" panose="02020603050405020304" charset="0"/>
                <a:ea typeface="宋体" panose="02010600030101010101" pitchFamily="2" charset="-122"/>
              </a:rPr>
              <a:t>新高考全国</a:t>
            </a:r>
            <a:r>
              <a:rPr lang="en-US" sz="2400" b="0" baseline="-25000">
                <a:latin typeface="Times New Roman" panose="02020603050405020304" charset="0"/>
                <a:ea typeface="宋体" panose="02010600030101010101" pitchFamily="2" charset="-122"/>
              </a:rPr>
              <a:t>I</a:t>
            </a:r>
            <a:r>
              <a:rPr lang="zh-CN" sz="2400" b="0" baseline="-25000">
                <a:latin typeface="Times New Roman" panose="02020603050405020304" charset="0"/>
                <a:ea typeface="宋体" panose="02010600030101010101" pitchFamily="2" charset="-122"/>
              </a:rPr>
              <a:t>卷应用文“五公里越野跑活动报告”</a:t>
            </a:r>
            <a:endParaRPr lang="zh-CN" altLang="en-US" sz="2400" b="1">
              <a:solidFill>
                <a:srgbClr val="C00000"/>
              </a:solidFill>
              <a:latin typeface="Times New Roman" panose="02020603050405020304" charset="0"/>
              <a:ea typeface="宋体" panose="02010600030101010101" pitchFamily="2" charset="-122"/>
            </a:endParaRPr>
          </a:p>
        </p:txBody>
      </p:sp>
      <p:sp>
        <p:nvSpPr>
          <p:cNvPr id="2" name="文本框 1"/>
          <p:cNvSpPr txBox="1"/>
          <p:nvPr/>
        </p:nvSpPr>
        <p:spPr>
          <a:xfrm>
            <a:off x="624840" y="1845310"/>
            <a:ext cx="1072769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After going trials and errors, I finally put the tasty dish I made on the table, praiseful words from my parents pleased my ears and </a:t>
            </a:r>
            <a:r>
              <a:rPr lang="en-US" sz="2400" b="1" u="sng">
                <a:solidFill>
                  <a:srgbClr val="FF0000"/>
                </a:solidFill>
                <a:latin typeface="Times New Roman" panose="02020603050405020304" charset="0"/>
                <a:ea typeface="宋体" panose="02010600030101010101" pitchFamily="2" charset="-122"/>
              </a:rPr>
              <a:t>boosted my confidence.</a:t>
            </a:r>
            <a:endParaRPr lang="en-US" altLang="en-US" sz="2400" b="1" u="sng">
              <a:solidFill>
                <a:srgbClr val="FF0000"/>
              </a:solidFill>
              <a:latin typeface="Times New Roman" panose="02020603050405020304" charset="0"/>
              <a:ea typeface="宋体" panose="02010600030101010101" pitchFamily="2" charset="-122"/>
            </a:endParaRPr>
          </a:p>
        </p:txBody>
      </p:sp>
      <p:sp>
        <p:nvSpPr>
          <p:cNvPr id="3" name="文本框 2"/>
          <p:cNvSpPr txBox="1"/>
          <p:nvPr/>
        </p:nvSpPr>
        <p:spPr>
          <a:xfrm>
            <a:off x="625475" y="3644900"/>
            <a:ext cx="5348605" cy="156845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Though tired and exhausted, the players all regarded this competition as a good way of </a:t>
            </a:r>
            <a:r>
              <a:rPr lang="en-US" sz="2400" b="1" u="sng">
                <a:solidFill>
                  <a:srgbClr val="FF0000"/>
                </a:solidFill>
                <a:latin typeface="Times New Roman" panose="02020603050405020304" charset="0"/>
                <a:ea typeface="宋体" panose="02010600030101010101" pitchFamily="2" charset="-122"/>
              </a:rPr>
              <a:t>boosting physical quality</a:t>
            </a:r>
            <a:r>
              <a:rPr lang="en-US" sz="2400" b="0">
                <a:solidFill>
                  <a:schemeClr val="tx2"/>
                </a:solidFill>
                <a:latin typeface="Times New Roman" panose="02020603050405020304" charset="0"/>
                <a:ea typeface="宋体" panose="02010600030101010101" pitchFamily="2" charset="-122"/>
              </a:rPr>
              <a:t>.</a:t>
            </a:r>
            <a:endParaRPr lang="en-US" altLang="en-US" sz="2400" b="0">
              <a:solidFill>
                <a:schemeClr val="tx2"/>
              </a:solidFill>
              <a:latin typeface="Times New Roman" panose="02020603050405020304" charset="0"/>
              <a:ea typeface="宋体" panose="02010600030101010101" pitchFamily="2" charset="-122"/>
            </a:endParaRPr>
          </a:p>
        </p:txBody>
      </p:sp>
      <p:pic>
        <p:nvPicPr>
          <p:cNvPr id="107" name="图片 106"/>
          <p:cNvPicPr/>
          <p:nvPr>
            <p:custDataLst>
              <p:tags r:id="rId4"/>
            </p:custDataLst>
          </p:nvPr>
        </p:nvPicPr>
        <p:blipFill>
          <a:blip r:embed="rId5"/>
          <a:stretch>
            <a:fillRect/>
          </a:stretch>
        </p:blipFill>
        <p:spPr>
          <a:xfrm>
            <a:off x="6286500" y="3869055"/>
            <a:ext cx="5842635" cy="29889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“促进…、提升…”表达归类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36295"/>
            <a:ext cx="11039475" cy="489267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这个节日产生了积极的影响，极大地增强了我们的信心，增强了我们的求知欲，培养了学生们对阅读的热爱。</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感谢您远道而来参加首届茶文化交流节，这必将促进我们两校之间的关系。</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它提高了我的生活质量，改善了我的健康，增加了我的快乐。</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altLang="en-US" sz="2400" b="0">
                <a:ea typeface="宋体" panose="02010600030101010101" pitchFamily="2" charset="-122"/>
              </a:rPr>
              <a:t>4.这次活动锻炼了我的力量，大大增强了我的意志力，</a:t>
            </a:r>
            <a:endParaRPr lang="zh-CN" altLang="en-US" sz="2400" b="0">
              <a:ea typeface="宋体" panose="02010600030101010101" pitchFamily="2" charset="-122"/>
            </a:endParaRPr>
          </a:p>
          <a:p>
            <a:pPr indent="0"/>
            <a:r>
              <a:rPr lang="zh-CN" altLang="en-US" sz="2400" b="0">
                <a:ea typeface="宋体" panose="02010600030101010101" pitchFamily="2" charset="-122"/>
              </a:rPr>
              <a:t> </a:t>
            </a:r>
            <a:r>
              <a:rPr lang="en-US" altLang="zh-CN" sz="2400" b="0">
                <a:ea typeface="宋体" panose="02010600030101010101" pitchFamily="2" charset="-122"/>
              </a:rPr>
              <a:t>  </a:t>
            </a:r>
            <a:r>
              <a:rPr lang="zh-CN" altLang="en-US" sz="2400" b="0">
                <a:ea typeface="宋体" panose="02010600030101010101" pitchFamily="2" charset="-122"/>
              </a:rPr>
              <a:t>使我们充分体会到体育的独特魅力。</a:t>
            </a:r>
            <a:endParaRPr lang="zh-CN" altLang="en-US" sz="2400" b="0">
              <a:ea typeface="宋体" panose="02010600030101010101" pitchFamily="2" charset="-122"/>
            </a:endParaRPr>
          </a:p>
        </p:txBody>
      </p:sp>
      <p:sp>
        <p:nvSpPr>
          <p:cNvPr id="2" name="文本框 1"/>
          <p:cNvSpPr txBox="1"/>
          <p:nvPr/>
        </p:nvSpPr>
        <p:spPr>
          <a:xfrm>
            <a:off x="582295" y="1628775"/>
            <a:ext cx="1110932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festival has produced a positive influence, greatly </a:t>
            </a:r>
            <a:r>
              <a:rPr lang="en-US" sz="2400" b="1" u="sng">
                <a:solidFill>
                  <a:schemeClr val="accent4"/>
                </a:solidFill>
                <a:latin typeface="Times New Roman" panose="02020603050405020304" charset="0"/>
                <a:ea typeface="宋体" panose="02010600030101010101" pitchFamily="2" charset="-122"/>
              </a:rPr>
              <a:t>boosting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our confidence,</a:t>
            </a:r>
            <a:r>
              <a:rPr lang="en-US" sz="2400" b="1" u="sng">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enhancing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our appetite for knowledge and </a:t>
            </a:r>
            <a:r>
              <a:rPr lang="en-US" sz="2400" b="1" u="sng">
                <a:solidFill>
                  <a:schemeClr val="accent4"/>
                </a:solidFill>
                <a:latin typeface="Times New Roman" panose="02020603050405020304" charset="0"/>
                <a:ea typeface="宋体" panose="02010600030101010101" pitchFamily="2" charset="-122"/>
              </a:rPr>
              <a:t>fostering</a:t>
            </a:r>
            <a:r>
              <a:rPr lang="en-US" sz="2400" b="0">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 love of reading among students.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520700" y="3053715"/>
            <a:ext cx="1100010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Thank you for traveling a long way to attend the first Tea Culture Exchange Festival, which will definitely </a:t>
            </a:r>
            <a:r>
              <a:rPr lang="en-US" sz="2400" b="1" u="sng">
                <a:solidFill>
                  <a:schemeClr val="accent4"/>
                </a:solidFill>
                <a:latin typeface="Times New Roman" panose="02020603050405020304" charset="0"/>
                <a:ea typeface="宋体" panose="02010600030101010101" pitchFamily="2" charset="-122"/>
              </a:rPr>
              <a:t>promote</a:t>
            </a:r>
            <a:r>
              <a:rPr lang="en-US" sz="2400" b="0">
                <a:latin typeface="Times New Roman" panose="02020603050405020304" charset="0"/>
                <a:ea typeface="宋体" panose="02010600030101010101" pitchFamily="2" charset="-122"/>
              </a:rPr>
              <a:t> the relations between our two schools.</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81330" y="4076700"/>
            <a:ext cx="1146429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It has </a:t>
            </a:r>
            <a:r>
              <a:rPr lang="en-US" sz="2400" b="1" u="sng">
                <a:solidFill>
                  <a:schemeClr val="accent4"/>
                </a:solidFill>
                <a:latin typeface="Times New Roman" panose="02020603050405020304" charset="0"/>
                <a:ea typeface="宋体" panose="02010600030101010101" pitchFamily="2" charset="-122"/>
              </a:rPr>
              <a:t>enhanced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quality of my life,</a:t>
            </a:r>
            <a:r>
              <a:rPr lang="en-US" sz="2400" b="0">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improved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my health</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and</a:t>
            </a:r>
            <a:r>
              <a:rPr lang="en-US" sz="2400" b="0">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increased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my happiness.</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512445" y="5588635"/>
            <a:ext cx="6729095" cy="552450"/>
          </a:xfrm>
          <a:prstGeom prst="rect">
            <a:avLst/>
          </a:prstGeom>
          <a:noFill/>
          <a:ln w="9525">
            <a:noFill/>
          </a:ln>
        </p:spPr>
        <p:txBody>
          <a:bodyPr wrap="square">
            <a:no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activity build up my strength and greatly</a:t>
            </a:r>
            <a:r>
              <a:rPr lang="en-US" sz="2400" b="0">
                <a:solidFill>
                  <a:schemeClr val="accent4"/>
                </a:solidFill>
                <a:latin typeface="Times New Roman" panose="02020603050405020304" charset="0"/>
                <a:ea typeface="宋体" panose="02010600030101010101" pitchFamily="2" charset="-122"/>
              </a:rPr>
              <a:t> </a:t>
            </a:r>
            <a:endParaRPr lang="en-US" sz="2400" b="0">
              <a:solidFill>
                <a:schemeClr val="accent4"/>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strengthened </a:t>
            </a:r>
            <a:r>
              <a:rPr lang="en-US" sz="2400">
                <a:latin typeface="Times New Roman" panose="02020603050405020304" charset="0"/>
                <a:ea typeface="宋体" panose="02010600030101010101" pitchFamily="2" charset="-122"/>
              </a:rPr>
              <a:t>my willpower</a:t>
            </a:r>
            <a:r>
              <a:rPr lang="en-US" sz="2400" b="0">
                <a:latin typeface="Times New Roman" panose="02020603050405020304" charset="0"/>
                <a:ea typeface="宋体" panose="02010600030101010101" pitchFamily="2" charset="-122"/>
              </a:rPr>
              <a:t>, enabling us to fully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appreciate the unique charm of sports.</a:t>
            </a:r>
            <a:endParaRPr lang="en-US" altLang="en-US" sz="2400" b="0">
              <a:latin typeface="Times New Roman" panose="02020603050405020304" charset="0"/>
              <a:ea typeface="宋体" panose="02010600030101010101" pitchFamily="2" charset="-122"/>
            </a:endParaRPr>
          </a:p>
        </p:txBody>
      </p:sp>
      <p:pic>
        <p:nvPicPr>
          <p:cNvPr id="122" name="图片 121"/>
          <p:cNvPicPr/>
          <p:nvPr>
            <p:custDataLst>
              <p:tags r:id="rId4"/>
            </p:custDataLst>
          </p:nvPr>
        </p:nvPicPr>
        <p:blipFill>
          <a:blip r:embed="rId5"/>
          <a:stretch>
            <a:fillRect/>
          </a:stretch>
        </p:blipFill>
        <p:spPr>
          <a:xfrm>
            <a:off x="8590280" y="4241800"/>
            <a:ext cx="3604895" cy="26638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“促进…、提升…”表达归类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455295" y="908685"/>
            <a:ext cx="11139805" cy="424497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5.</a:t>
            </a:r>
            <a:r>
              <a:rPr lang="zh-CN" sz="2400" b="0">
                <a:ea typeface="宋体" panose="02010600030101010101" pitchFamily="2" charset="-122"/>
              </a:rPr>
              <a:t>他粗鲁的话加剧了我们的愤怒。</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6.</a:t>
            </a:r>
            <a:r>
              <a:rPr lang="zh-CN" sz="2400" b="0">
                <a:ea typeface="宋体" panose="02010600030101010101" pitchFamily="2" charset="-122"/>
              </a:rPr>
              <a:t>为了促进学生们对中华文明的了解，我们邀请大家参加这次活动，也可以帮助我们更好地向全世界弘扬中华文化。</a:t>
            </a:r>
            <a:r>
              <a:rPr lang="en-US" sz="2400" b="0" baseline="30000">
                <a:latin typeface="Times New Roman" panose="02020603050405020304" charset="0"/>
                <a:ea typeface="宋体" panose="02010600030101010101" pitchFamily="2" charset="-122"/>
              </a:rPr>
              <a:t>202304</a:t>
            </a:r>
            <a:r>
              <a:rPr lang="zh-CN" sz="2400" b="0" baseline="30000">
                <a:latin typeface="Times New Roman" panose="02020603050405020304" charset="0"/>
                <a:ea typeface="宋体" panose="02010600030101010101" pitchFamily="2" charset="-122"/>
              </a:rPr>
              <a:t>杭州二模应用文“让文物活起来活动开幕词”</a:t>
            </a:r>
            <a:endParaRPr lang="zh-CN" sz="2400" b="0" baseline="30000">
              <a:latin typeface="Times New Roman" panose="02020603050405020304" charset="0"/>
              <a:ea typeface="宋体" panose="02010600030101010101" pitchFamily="2" charset="-122"/>
            </a:endParaRPr>
          </a:p>
          <a:p>
            <a:pPr indent="0"/>
            <a:endParaRPr lang="zh-CN" sz="2400" b="0" baseline="30000">
              <a:latin typeface="Times New Roman" panose="02020603050405020304" charset="0"/>
              <a:ea typeface="宋体" panose="02010600030101010101" pitchFamily="2" charset="-122"/>
            </a:endParaRPr>
          </a:p>
          <a:p>
            <a:pPr indent="0"/>
            <a:endParaRPr lang="zh-CN" sz="2400" b="0" baseline="30000">
              <a:latin typeface="Times New Roman" panose="02020603050405020304" charset="0"/>
              <a:ea typeface="宋体" panose="02010600030101010101" pitchFamily="2" charset="-122"/>
            </a:endParaRPr>
          </a:p>
          <a:p>
            <a:pPr indent="0"/>
            <a:endParaRPr lang="zh-CN" sz="2400" b="0" baseline="30000">
              <a:latin typeface="Times New Roman" panose="02020603050405020304" charset="0"/>
              <a:ea typeface="宋体" panose="02010600030101010101" pitchFamily="2" charset="-122"/>
            </a:endParaRPr>
          </a:p>
          <a:p>
            <a:pPr indent="0"/>
            <a:endParaRPr lang="zh-CN" sz="2400" b="0" baseline="30000">
              <a:latin typeface="Times New Roman" panose="02020603050405020304" charset="0"/>
              <a:ea typeface="宋体" panose="02010600030101010101" pitchFamily="2" charset="-122"/>
            </a:endParaRPr>
          </a:p>
          <a:p>
            <a:pPr indent="0"/>
            <a:endParaRPr lang="zh-CN" sz="2400" b="0" baseline="3000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7.</a:t>
            </a:r>
            <a:r>
              <a:rPr lang="zh-CN" sz="2400" b="0">
                <a:ea typeface="宋体" panose="02010600030101010101" pitchFamily="2" charset="-122"/>
              </a:rPr>
              <a:t>通过激励人们学习救生技能，你将有助于建立一个更好的社区，在那里人们可以在关键时刻正确而自信地进行急救护理。</a:t>
            </a:r>
            <a:endParaRPr lang="zh-CN" altLang="en-US" sz="2400" b="0">
              <a:ea typeface="宋体" panose="02010600030101010101" pitchFamily="2" charset="-122"/>
            </a:endParaRPr>
          </a:p>
        </p:txBody>
      </p:sp>
      <p:sp>
        <p:nvSpPr>
          <p:cNvPr id="9" name="文本框 8"/>
          <p:cNvSpPr txBox="1"/>
          <p:nvPr/>
        </p:nvSpPr>
        <p:spPr>
          <a:xfrm>
            <a:off x="480695" y="1412240"/>
            <a:ext cx="744029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His rude remarks</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heightened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our anger.</a:t>
            </a:r>
            <a:endParaRPr lang="en-US" altLang="en-US" sz="2400" b="0">
              <a:latin typeface="Times New Roman" panose="02020603050405020304" charset="0"/>
              <a:ea typeface="宋体" panose="02010600030101010101" pitchFamily="2" charset="-122"/>
            </a:endParaRPr>
          </a:p>
        </p:txBody>
      </p:sp>
      <p:sp>
        <p:nvSpPr>
          <p:cNvPr id="10" name="文本框 9"/>
          <p:cNvSpPr txBox="1"/>
          <p:nvPr/>
        </p:nvSpPr>
        <p:spPr>
          <a:xfrm>
            <a:off x="480695" y="2771140"/>
            <a:ext cx="11289665" cy="119888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Aiming at </a:t>
            </a:r>
            <a:r>
              <a:rPr lang="en-US" sz="2400" b="1" u="sng">
                <a:solidFill>
                  <a:schemeClr val="accent4"/>
                </a:solidFill>
                <a:latin typeface="Times New Roman" panose="02020603050405020304" charset="0"/>
                <a:ea typeface="宋体" panose="02010600030101010101" pitchFamily="2" charset="-122"/>
              </a:rPr>
              <a:t>facilitating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students’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understanding of Chinese civilization, we invite all of you to attend the event, which can also help us better carry forward Chinese culture to the whole world. </a:t>
            </a:r>
            <a:endParaRPr lang="en-US" altLang="en-US" sz="2400" b="0">
              <a:latin typeface="Times New Roman" panose="02020603050405020304" charset="0"/>
              <a:ea typeface="宋体" panose="02010600030101010101" pitchFamily="2" charset="-122"/>
            </a:endParaRPr>
          </a:p>
        </p:txBody>
      </p:sp>
      <p:sp>
        <p:nvSpPr>
          <p:cNvPr id="11" name="文本框 10"/>
          <p:cNvSpPr txBox="1"/>
          <p:nvPr/>
        </p:nvSpPr>
        <p:spPr>
          <a:xfrm>
            <a:off x="553085" y="5085080"/>
            <a:ext cx="10488295" cy="119888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By motivating people to learn life-saving skills, you will </a:t>
            </a:r>
            <a:r>
              <a:rPr lang="en-US" sz="2400" b="1" u="sng">
                <a:solidFill>
                  <a:schemeClr val="accent4"/>
                </a:solidFill>
                <a:latin typeface="Times New Roman" panose="02020603050405020304" charset="0"/>
                <a:ea typeface="宋体" panose="02010600030101010101" pitchFamily="2" charset="-122"/>
              </a:rPr>
              <a:t>contribute to</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building a better community where people may perform emergency care correctly and confidently at critical moments.</a:t>
            </a:r>
            <a:endParaRPr lang="en-US" altLang="en-US" sz="2400" b="0">
              <a:latin typeface="Times New Roman" panose="02020603050405020304" charset="0"/>
              <a:ea typeface="宋体" panose="02010600030101010101" pitchFamily="2" charset="-122"/>
            </a:endParaRPr>
          </a:p>
        </p:txBody>
      </p:sp>
      <p:pic>
        <p:nvPicPr>
          <p:cNvPr id="2" name="图片 1"/>
          <p:cNvPicPr>
            <a:picLocks noChangeAspect="1"/>
          </p:cNvPicPr>
          <p:nvPr>
            <p:custDataLst>
              <p:tags r:id="rId4"/>
            </p:custDataLst>
          </p:nvPr>
        </p:nvPicPr>
        <p:blipFill>
          <a:blip r:embed="rId5"/>
          <a:stretch>
            <a:fillRect/>
          </a:stretch>
        </p:blipFill>
        <p:spPr>
          <a:xfrm>
            <a:off x="9410065" y="0"/>
            <a:ext cx="2713355" cy="1981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convince/kənˈvɪns/           vt.使相信;使确信;说服</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764540"/>
            <a:ext cx="11362055" cy="191833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我已经</a:t>
            </a:r>
            <a:r>
              <a:rPr lang="zh-CN" sz="2400" b="0" u="sng">
                <a:solidFill>
                  <a:srgbClr val="FF0000"/>
                </a:solidFill>
                <a:ea typeface="宋体" panose="02010600030101010101" pitchFamily="2" charset="-122"/>
              </a:rPr>
              <a:t>说服大卫接受挑战</a:t>
            </a:r>
            <a:r>
              <a:rPr lang="zh-CN" sz="2400" b="0">
                <a:ea typeface="宋体" panose="02010600030101010101" pitchFamily="2" charset="-122"/>
              </a:rPr>
              <a:t>，并决定加入越野车队。</a:t>
            </a:r>
            <a:r>
              <a:rPr lang="en-US" sz="2400" b="0" baseline="-25000">
                <a:latin typeface="Times New Roman" panose="02020603050405020304" charset="0"/>
                <a:ea typeface="宋体" panose="02010600030101010101" pitchFamily="2" charset="-122"/>
              </a:rPr>
              <a:t>2022</a:t>
            </a:r>
            <a:r>
              <a:rPr lang="zh-CN" sz="2400" b="0" baseline="-25000">
                <a:latin typeface="Times New Roman" panose="02020603050405020304" charset="0"/>
                <a:ea typeface="宋体" panose="02010600030101010101" pitchFamily="2" charset="-122"/>
              </a:rPr>
              <a:t>全国卷</a:t>
            </a:r>
            <a:r>
              <a:rPr lang="en-US" sz="2400" b="0" baseline="-25000">
                <a:latin typeface="Times New Roman" panose="02020603050405020304" charset="0"/>
                <a:ea typeface="宋体" panose="02010600030101010101" pitchFamily="2" charset="-122"/>
              </a:rPr>
              <a:t>I</a:t>
            </a:r>
            <a:r>
              <a:rPr lang="zh-CN" sz="2400" b="0" baseline="-25000">
                <a:latin typeface="Times New Roman" panose="02020603050405020304" charset="0"/>
                <a:ea typeface="宋体" panose="02010600030101010101" pitchFamily="2" charset="-122"/>
              </a:rPr>
              <a:t>读后续写“脑瘫男孩参加跑步比赛”</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u="sng">
                <a:solidFill>
                  <a:srgbClr val="FF0000"/>
                </a:solidFill>
                <a:ea typeface="宋体" panose="02010600030101010101" pitchFamily="2" charset="-122"/>
              </a:rPr>
              <a:t>我完全相信</a:t>
            </a:r>
            <a:r>
              <a:rPr lang="zh-CN" sz="2400" b="0">
                <a:ea typeface="宋体" panose="02010600030101010101" pitchFamily="2" charset="-122"/>
              </a:rPr>
              <a:t>，这次活动将</a:t>
            </a:r>
            <a:r>
              <a:rPr lang="zh-CN" sz="2400" b="0">
                <a:latin typeface="Times New Roman" panose="02020603050405020304" charset="0"/>
                <a:ea typeface="宋体" panose="02010600030101010101" pitchFamily="2" charset="-122"/>
              </a:rPr>
              <a:t>有助于</a:t>
            </a:r>
            <a:r>
              <a:rPr lang="zh-CN" sz="2400" b="0">
                <a:ea typeface="宋体" panose="02010600030101010101" pitchFamily="2" charset="-122"/>
              </a:rPr>
              <a:t>您欣赏历史文化遗迹和令人惊叹的作品收藏。</a:t>
            </a:r>
            <a:r>
              <a:rPr lang="en-US" sz="2400" b="0" baseline="-25000">
                <a:latin typeface="Times New Roman" panose="02020603050405020304" charset="0"/>
                <a:ea typeface="宋体" panose="02010600030101010101" pitchFamily="2" charset="-122"/>
              </a:rPr>
              <a:t>202304</a:t>
            </a:r>
            <a:r>
              <a:rPr lang="zh-CN" sz="2400" b="0" baseline="-25000">
                <a:latin typeface="Times New Roman" panose="02020603050405020304" charset="0"/>
                <a:ea typeface="宋体" panose="02010600030101010101" pitchFamily="2" charset="-122"/>
              </a:rPr>
              <a:t>杭州二模应用文“让文物活起来活动开幕词”</a:t>
            </a:r>
            <a:endParaRPr lang="zh-CN" sz="2400" b="0" baseline="-25000">
              <a:latin typeface="Times New Roman" panose="02020603050405020304" charset="0"/>
              <a:ea typeface="宋体" panose="02010600030101010101" pitchFamily="2" charset="-122"/>
            </a:endParaRPr>
          </a:p>
        </p:txBody>
      </p:sp>
      <p:sp>
        <p:nvSpPr>
          <p:cNvPr id="2" name="文本框 1"/>
          <p:cNvSpPr txBox="1"/>
          <p:nvPr/>
        </p:nvSpPr>
        <p:spPr>
          <a:xfrm>
            <a:off x="480695" y="3429000"/>
            <a:ext cx="11379835" cy="119888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3.</a:t>
            </a:r>
            <a:r>
              <a:rPr lang="zh-CN" sz="2400" b="0">
                <a:ea typeface="宋体" panose="02010600030101010101" pitchFamily="2" charset="-122"/>
              </a:rPr>
              <a:t>然而，当谈到克隆可能给我们带来的道德风险时，我发现很难</a:t>
            </a:r>
            <a:r>
              <a:rPr lang="zh-CN" sz="2400" b="0">
                <a:solidFill>
                  <a:srgbClr val="FF0000"/>
                </a:solidFill>
                <a:ea typeface="宋体" panose="02010600030101010101" pitchFamily="2" charset="-122"/>
              </a:rPr>
              <a:t>使我的观点足够令人信服</a:t>
            </a:r>
            <a:r>
              <a:rPr lang="zh-CN" sz="2400" b="0">
                <a:ea typeface="宋体" panose="02010600030101010101" pitchFamily="2" charset="-122"/>
              </a:rPr>
              <a:t>，因为我缺乏确凿的证据和相关知识。所以我想知道你是否可以推荐一些关于这个话题的分享专家观点的书。</a:t>
            </a:r>
            <a:endParaRPr lang="zh-CN" altLang="en-US" sz="2400" b="0">
              <a:ea typeface="宋体" panose="02010600030101010101" pitchFamily="2" charset="-122"/>
            </a:endParaRPr>
          </a:p>
        </p:txBody>
      </p:sp>
      <p:sp>
        <p:nvSpPr>
          <p:cNvPr id="3" name="文本框 2"/>
          <p:cNvSpPr txBox="1"/>
          <p:nvPr/>
        </p:nvSpPr>
        <p:spPr>
          <a:xfrm>
            <a:off x="516890" y="1196340"/>
            <a:ext cx="1139825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 have </a:t>
            </a:r>
            <a:r>
              <a:rPr lang="en-US" sz="2400" b="1" u="sng">
                <a:solidFill>
                  <a:srgbClr val="FF0000"/>
                </a:solidFill>
                <a:latin typeface="Times New Roman" panose="02020603050405020304" charset="0"/>
                <a:ea typeface="宋体" panose="02010600030101010101" pitchFamily="2" charset="-122"/>
              </a:rPr>
              <a:t>convinced David to take up the challenge</a:t>
            </a:r>
            <a:r>
              <a:rPr lang="en-US" sz="2400" b="0">
                <a:solidFill>
                  <a:schemeClr val="tx2"/>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decide to join in the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cross-country team.</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553085" y="2636520"/>
            <a:ext cx="1107503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I’m fully convinced that</a:t>
            </a:r>
            <a:r>
              <a:rPr lang="en-US" sz="2400" b="0">
                <a:latin typeface="Times New Roman" panose="02020603050405020304" charset="0"/>
                <a:ea typeface="宋体" panose="02010600030101010101" pitchFamily="2" charset="-122"/>
              </a:rPr>
              <a:t> the activity will help you admire historic and cultural relics with amazing collection of works.</a:t>
            </a:r>
            <a:endParaRPr lang="en-US" sz="2400" b="0">
              <a:latin typeface="Times New Roman" panose="02020603050405020304" charset="0"/>
              <a:ea typeface="宋体" panose="02010600030101010101" pitchFamily="2" charset="-122"/>
            </a:endParaRPr>
          </a:p>
        </p:txBody>
      </p:sp>
      <p:sp>
        <p:nvSpPr>
          <p:cNvPr id="5" name="文本框 4"/>
          <p:cNvSpPr txBox="1"/>
          <p:nvPr/>
        </p:nvSpPr>
        <p:spPr>
          <a:xfrm>
            <a:off x="480695" y="4580890"/>
            <a:ext cx="10885170" cy="193802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However, when it comes to the moral risks cloning may</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bring us, I find it quite hard to</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make my viewpoint </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convincing</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enough</a:t>
            </a:r>
            <a:r>
              <a:rPr lang="en-US" sz="2400" b="0">
                <a:latin typeface="Times New Roman" panose="02020603050405020304" charset="0"/>
                <a:ea typeface="宋体" panose="02010600030101010101" pitchFamily="2" charset="-122"/>
              </a:rPr>
              <a:t>, as I lack solid evidence and relevant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knowledge. So,</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 wonder if you could recommend some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books sharing experts’ arguments on this topic.</a:t>
            </a:r>
            <a:endParaRPr lang="en-US" altLang="en-US" sz="2400" b="0">
              <a:latin typeface="Times New Roman" panose="02020603050405020304" charset="0"/>
              <a:ea typeface="宋体" panose="02010600030101010101" pitchFamily="2" charset="-122"/>
            </a:endParaRPr>
          </a:p>
        </p:txBody>
      </p:sp>
      <p:pic>
        <p:nvPicPr>
          <p:cNvPr id="123" name="图片 122"/>
          <p:cNvPicPr/>
          <p:nvPr>
            <p:custDataLst>
              <p:tags r:id="rId4"/>
            </p:custDataLst>
          </p:nvPr>
        </p:nvPicPr>
        <p:blipFill>
          <a:blip r:embed="rId5"/>
          <a:stretch>
            <a:fillRect/>
          </a:stretch>
        </p:blipFill>
        <p:spPr>
          <a:xfrm>
            <a:off x="8473440" y="4211955"/>
            <a:ext cx="3775075" cy="28727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1044892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characteristic/ˌkærəktəˈrɪstɪk/   n.特征;特点;品质 a.典型的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980440"/>
            <a:ext cx="10713085" cy="300736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我们邀请所有学生提交原创照片和文字，展示他们</a:t>
            </a:r>
            <a:r>
              <a:rPr lang="zh-CN" sz="2400" b="0" u="sng">
                <a:solidFill>
                  <a:srgbClr val="FF0000"/>
                </a:solidFill>
                <a:ea typeface="宋体" panose="02010600030101010101" pitchFamily="2" charset="-122"/>
              </a:rPr>
              <a:t>家乡独特的文化、风景和特色</a:t>
            </a:r>
            <a:r>
              <a:rPr lang="zh-CN" sz="2400" b="0">
                <a:solidFill>
                  <a:srgbClr val="FF0000"/>
                </a:solidFill>
                <a:ea typeface="宋体" panose="02010600030101010101" pitchFamily="2" charset="-122"/>
              </a:rPr>
              <a:t>。</a:t>
            </a:r>
            <a:r>
              <a:rPr lang="zh-CN" sz="2400" b="0" baseline="-25000">
                <a:solidFill>
                  <a:srgbClr val="FF0000"/>
                </a:solidFill>
                <a:latin typeface="Times New Roman" panose="02020603050405020304" charset="0"/>
                <a:ea typeface="宋体" panose="02010600030101010101" pitchFamily="2" charset="-122"/>
              </a:rPr>
              <a:t>盐城三模应用文“最美家乡征稿启事”</a:t>
            </a:r>
            <a:endParaRPr lang="zh-CN" sz="2400" b="0" baseline="-25000">
              <a:solidFill>
                <a:srgbClr val="FF0000"/>
              </a:solidFill>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2.</a:t>
            </a:r>
            <a:r>
              <a:rPr lang="zh-CN" sz="2400" b="0">
                <a:ea typeface="宋体" panose="02010600030101010101" pitchFamily="2" charset="-122"/>
              </a:rPr>
              <a:t>按照计划，我们首先听取了一位知识渊博的教授的</a:t>
            </a:r>
            <a:endParaRPr lang="zh-CN" sz="2400" b="0">
              <a:ea typeface="宋体" panose="02010600030101010101" pitchFamily="2" charset="-122"/>
            </a:endParaRPr>
          </a:p>
          <a:p>
            <a:pPr indent="0"/>
            <a:r>
              <a:rPr lang="zh-CN" sz="2400" b="0">
                <a:ea typeface="宋体" panose="02010600030101010101" pitchFamily="2" charset="-122"/>
              </a:rPr>
              <a:t>报告，内容是如何</a:t>
            </a:r>
            <a:r>
              <a:rPr lang="zh-CN" sz="2400" b="0" u="sng">
                <a:solidFill>
                  <a:srgbClr val="FF0000"/>
                </a:solidFill>
                <a:ea typeface="宋体" panose="02010600030101010101" pitchFamily="2" charset="-122"/>
              </a:rPr>
              <a:t>根据植物的特征</a:t>
            </a:r>
            <a:r>
              <a:rPr lang="zh-CN" sz="2400" b="0">
                <a:ea typeface="宋体" panose="02010600030101010101" pitchFamily="2" charset="-122"/>
              </a:rPr>
              <a:t>来识别不同的植物。</a:t>
            </a:r>
            <a:endParaRPr lang="zh-CN" sz="2400" b="0">
              <a:ea typeface="宋体" panose="02010600030101010101" pitchFamily="2" charset="-122"/>
            </a:endParaRPr>
          </a:p>
          <a:p>
            <a:pPr indent="0"/>
            <a:r>
              <a:rPr lang="en-US" sz="2400" b="0" baseline="-25000">
                <a:latin typeface="Times New Roman" panose="02020603050405020304" charset="0"/>
                <a:ea typeface="宋体" panose="02010600030101010101" pitchFamily="2" charset="-122"/>
              </a:rPr>
              <a:t>“</a:t>
            </a:r>
            <a:r>
              <a:rPr lang="zh-CN" sz="2400" b="0" baseline="-25000">
                <a:ea typeface="宋体" panose="02010600030101010101" pitchFamily="2" charset="-122"/>
              </a:rPr>
              <a:t>认识我们身边的植物</a:t>
            </a:r>
            <a:r>
              <a:rPr lang="en-US" sz="2400" b="0" baseline="-25000">
                <a:latin typeface="Times New Roman" panose="02020603050405020304" charset="0"/>
                <a:ea typeface="宋体" panose="02010600030101010101" pitchFamily="2" charset="-122"/>
              </a:rPr>
              <a:t>”</a:t>
            </a:r>
            <a:r>
              <a:rPr lang="zh-CN" sz="2400" b="0" baseline="-25000">
                <a:ea typeface="宋体" panose="02010600030101010101" pitchFamily="2" charset="-122"/>
              </a:rPr>
              <a:t>活动报道</a:t>
            </a:r>
            <a:r>
              <a:rPr lang="zh-CN" sz="2400" b="0" baseline="-25000">
                <a:latin typeface="Times New Roman" panose="02020603050405020304" charset="0"/>
                <a:ea typeface="宋体" panose="02010600030101010101" pitchFamily="2" charset="-122"/>
              </a:rPr>
              <a:t>应用文</a:t>
            </a:r>
            <a:endParaRPr lang="zh-CN" altLang="en-US" sz="2400" b="0" baseline="-25000">
              <a:latin typeface="Times New Roman" panose="02020603050405020304" charset="0"/>
              <a:ea typeface="宋体" panose="02010600030101010101" pitchFamily="2" charset="-122"/>
            </a:endParaRPr>
          </a:p>
        </p:txBody>
      </p:sp>
      <p:sp>
        <p:nvSpPr>
          <p:cNvPr id="2" name="文本框 1"/>
          <p:cNvSpPr txBox="1"/>
          <p:nvPr/>
        </p:nvSpPr>
        <p:spPr>
          <a:xfrm>
            <a:off x="553085" y="1844675"/>
            <a:ext cx="1080008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We invite all students to submit original photos and text showcasing the unique cultures, scenic beauty and </a:t>
            </a:r>
            <a:r>
              <a:rPr lang="en-US" sz="2400" b="1">
                <a:solidFill>
                  <a:srgbClr val="FF0000"/>
                </a:solidFill>
                <a:latin typeface="Times New Roman" panose="02020603050405020304" charset="0"/>
                <a:ea typeface="宋体" panose="02010600030101010101" pitchFamily="2" charset="-122"/>
              </a:rPr>
              <a:t>distinctive</a:t>
            </a:r>
            <a:r>
              <a:rPr lang="en-US" sz="2400" b="1">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a:solidFill>
                  <a:srgbClr val="FF0000"/>
                </a:solidFill>
                <a:latin typeface="Times New Roman" panose="02020603050405020304" charset="0"/>
                <a:ea typeface="宋体" panose="02010600030101010101" pitchFamily="2" charset="-122"/>
              </a:rPr>
              <a:t>characteristics</a:t>
            </a:r>
            <a:r>
              <a:rPr lang="en-US" sz="2400" b="1">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a:solidFill>
                  <a:srgbClr val="FF0000"/>
                </a:solidFill>
                <a:latin typeface="Times New Roman" panose="02020603050405020304" charset="0"/>
                <a:ea typeface="宋体" panose="02010600030101010101" pitchFamily="2" charset="-122"/>
              </a:rPr>
              <a:t>of their hometown</a:t>
            </a:r>
            <a:r>
              <a:rPr lang="en-US" sz="2400" b="0">
                <a:latin typeface="Times New Roman" panose="02020603050405020304" charset="0"/>
                <a:ea typeface="宋体" panose="02010600030101010101" pitchFamily="2" charset="-122"/>
              </a:rPr>
              <a:t>.</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1330" y="3987800"/>
            <a:ext cx="10729595" cy="119888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As scheduled, we were given a presentation first by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 knowledgeable professor about how to identify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various plants</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depending on their characteristics.</a:t>
            </a:r>
            <a:r>
              <a:rPr lang="en-US" sz="2400" b="0">
                <a:solidFill>
                  <a:srgbClr val="FF0000"/>
                </a:solidFill>
                <a:latin typeface="Times New Roman" panose="02020603050405020304" charset="0"/>
                <a:ea typeface="宋体" panose="02010600030101010101" pitchFamily="2" charset="-122"/>
              </a:rPr>
              <a:t> </a:t>
            </a:r>
            <a:endParaRPr lang="en-US" altLang="en-US" sz="2400" b="0">
              <a:solidFill>
                <a:srgbClr val="FF0000"/>
              </a:solidFill>
              <a:latin typeface="Times New Roman" panose="02020603050405020304" charset="0"/>
              <a:ea typeface="宋体" panose="02010600030101010101" pitchFamily="2" charset="-122"/>
            </a:endParaRPr>
          </a:p>
        </p:txBody>
      </p:sp>
      <p:pic>
        <p:nvPicPr>
          <p:cNvPr id="124" name="图片 123"/>
          <p:cNvPicPr/>
          <p:nvPr>
            <p:custDataLst>
              <p:tags r:id="rId4"/>
            </p:custDataLst>
          </p:nvPr>
        </p:nvPicPr>
        <p:blipFill>
          <a:blip r:embed="rId5"/>
          <a:stretch>
            <a:fillRect/>
          </a:stretch>
        </p:blipFill>
        <p:spPr>
          <a:xfrm>
            <a:off x="8042275" y="3071495"/>
            <a:ext cx="4153535" cy="38284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“特点、特征”表达归类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908685"/>
            <a:ext cx="10544175" cy="267652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在这堂课中，你将了解到中国传统绘画的</a:t>
            </a:r>
            <a:r>
              <a:rPr lang="zh-CN" sz="2400" b="0" u="sng">
                <a:solidFill>
                  <a:schemeClr val="accent4"/>
                </a:solidFill>
                <a:latin typeface="Times New Roman" panose="02020603050405020304" charset="0"/>
                <a:ea typeface="宋体" panose="02010600030101010101" pitchFamily="2" charset="-122"/>
              </a:rPr>
              <a:t>特征</a:t>
            </a:r>
            <a:r>
              <a:rPr lang="zh-CN" sz="2400" b="0">
                <a:latin typeface="Times New Roman" panose="02020603050405020304" charset="0"/>
                <a:ea typeface="宋体" panose="02010600030101010101" pitchFamily="2" charset="-122"/>
              </a:rPr>
              <a:t>。</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latin typeface="Times New Roman" panose="02020603050405020304" charset="0"/>
                <a:ea typeface="宋体" panose="02010600030101010101" pitchFamily="2" charset="-122"/>
              </a:rPr>
              <a:t>勇气和决心这两种</a:t>
            </a:r>
            <a:r>
              <a:rPr lang="zh-CN" sz="2400" b="0" u="sng">
                <a:solidFill>
                  <a:schemeClr val="accent4"/>
                </a:solidFill>
                <a:latin typeface="Times New Roman" panose="02020603050405020304" charset="0"/>
                <a:ea typeface="宋体" panose="02010600030101010101" pitchFamily="2" charset="-122"/>
              </a:rPr>
              <a:t>品质</a:t>
            </a:r>
            <a:r>
              <a:rPr lang="zh-CN" sz="2400" b="0">
                <a:latin typeface="Times New Roman" panose="02020603050405020304" charset="0"/>
                <a:ea typeface="宋体" panose="02010600030101010101" pitchFamily="2" charset="-122"/>
              </a:rPr>
              <a:t>使她成为一名杰出的领导者。</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latin typeface="Times New Roman" panose="02020603050405020304" charset="0"/>
                <a:ea typeface="宋体" panose="02010600030101010101" pitchFamily="2" charset="-122"/>
              </a:rPr>
              <a:t>她善良的</a:t>
            </a:r>
            <a:r>
              <a:rPr lang="zh-CN" sz="2400" b="0">
                <a:solidFill>
                  <a:schemeClr val="accent4"/>
                </a:solidFill>
                <a:latin typeface="Times New Roman" panose="02020603050405020304" charset="0"/>
                <a:ea typeface="宋体" panose="02010600030101010101" pitchFamily="2" charset="-122"/>
              </a:rPr>
              <a:t>品质</a:t>
            </a:r>
            <a:r>
              <a:rPr lang="zh-CN" sz="2400" b="0">
                <a:latin typeface="Times New Roman" panose="02020603050405020304" charset="0"/>
                <a:ea typeface="宋体" panose="02010600030101010101" pitchFamily="2" charset="-122"/>
              </a:rPr>
              <a:t>吸引了每个人。</a:t>
            </a:r>
            <a:endParaRPr lang="zh-CN" altLang="en-US" sz="2400" b="0">
              <a:latin typeface="Times New Roman" panose="02020603050405020304" charset="0"/>
              <a:ea typeface="宋体" panose="02010600030101010101" pitchFamily="2" charset="-122"/>
            </a:endParaRPr>
          </a:p>
        </p:txBody>
      </p:sp>
      <p:sp>
        <p:nvSpPr>
          <p:cNvPr id="2" name="文本框 1"/>
          <p:cNvSpPr txBox="1"/>
          <p:nvPr/>
        </p:nvSpPr>
        <p:spPr>
          <a:xfrm>
            <a:off x="408940" y="1340485"/>
            <a:ext cx="1173162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You will get to know the identifying</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features</a:t>
            </a:r>
            <a:r>
              <a:rPr lang="en-US" sz="2400" b="1" u="sng">
                <a:solidFill>
                  <a:schemeClr val="tx2"/>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of traditional Chinese painting in this lecture.</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08940" y="2438400"/>
            <a:ext cx="1047623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two </a:t>
            </a:r>
            <a:r>
              <a:rPr lang="en-US" sz="2400" b="1" u="sng">
                <a:solidFill>
                  <a:schemeClr val="accent4"/>
                </a:solidFill>
                <a:latin typeface="Times New Roman" panose="02020603050405020304" charset="0"/>
                <a:ea typeface="宋体" panose="02010600030101010101" pitchFamily="2" charset="-122"/>
              </a:rPr>
              <a:t>traits</a:t>
            </a:r>
            <a:r>
              <a:rPr lang="en-US" sz="2400" b="0">
                <a:latin typeface="Times New Roman" panose="02020603050405020304" charset="0"/>
                <a:ea typeface="宋体" panose="02010600030101010101" pitchFamily="2" charset="-122"/>
              </a:rPr>
              <a:t>, courage and resolution, have made her an outstanding leader.</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81330" y="3591560"/>
            <a:ext cx="794131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Her </a:t>
            </a:r>
            <a:r>
              <a:rPr lang="en-US" sz="2400" b="1" u="sng">
                <a:solidFill>
                  <a:schemeClr val="accent4"/>
                </a:solidFill>
                <a:latin typeface="Times New Roman" panose="02020603050405020304" charset="0"/>
                <a:ea typeface="宋体" panose="02010600030101010101" pitchFamily="2" charset="-122"/>
              </a:rPr>
              <a:t>quality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of kindness appeals to everyone.</a:t>
            </a:r>
            <a:endParaRPr lang="en-US" altLang="en-US" sz="2400" b="0">
              <a:latin typeface="Times New Roman" panose="02020603050405020304" charset="0"/>
              <a:ea typeface="宋体" panose="02010600030101010101" pitchFamily="2" charset="-122"/>
            </a:endParaRPr>
          </a:p>
        </p:txBody>
      </p:sp>
      <p:pic>
        <p:nvPicPr>
          <p:cNvPr id="125" name="图片 124"/>
          <p:cNvPicPr/>
          <p:nvPr>
            <p:custDataLst>
              <p:tags r:id="rId4"/>
            </p:custDataLst>
          </p:nvPr>
        </p:nvPicPr>
        <p:blipFill>
          <a:blip r:embed="rId5"/>
          <a:stretch>
            <a:fillRect/>
          </a:stretch>
        </p:blipFill>
        <p:spPr>
          <a:xfrm>
            <a:off x="8258175" y="3140710"/>
            <a:ext cx="3975100" cy="3975100"/>
          </a:xfrm>
          <a:prstGeom prst="rect">
            <a:avLst/>
          </a:prstGeom>
          <a:noFill/>
          <a:ln w="9525">
            <a:noFill/>
          </a:ln>
        </p:spPr>
      </p:pic>
      <p:pic>
        <p:nvPicPr>
          <p:cNvPr id="130" name="图片 129"/>
          <p:cNvPicPr/>
          <p:nvPr>
            <p:custDataLst>
              <p:tags r:id="rId6"/>
            </p:custDataLst>
          </p:nvPr>
        </p:nvPicPr>
        <p:blipFill>
          <a:blip r:embed="rId7"/>
          <a:stretch>
            <a:fillRect/>
          </a:stretch>
        </p:blipFill>
        <p:spPr>
          <a:xfrm>
            <a:off x="4366260" y="4220845"/>
            <a:ext cx="3878580" cy="26371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Freeform 8"/>
          <p:cNvSpPr/>
          <p:nvPr>
            <p:custDataLst>
              <p:tags r:id="rId1"/>
            </p:custDataLst>
          </p:nvPr>
        </p:nvSpPr>
        <p:spPr bwMode="auto">
          <a:xfrm>
            <a:off x="7161213" y="3402013"/>
            <a:ext cx="2662238" cy="1216025"/>
          </a:xfrm>
          <a:custGeom>
            <a:avLst/>
            <a:gdLst>
              <a:gd name="T0" fmla="*/ 0 w 892"/>
              <a:gd name="T1" fmla="*/ 245 h 406"/>
              <a:gd name="T2" fmla="*/ 0 w 892"/>
              <a:gd name="T3" fmla="*/ 245 h 406"/>
              <a:gd name="T4" fmla="*/ 386 w 892"/>
              <a:gd name="T5" fmla="*/ 15 h 406"/>
              <a:gd name="T6" fmla="*/ 533 w 892"/>
              <a:gd name="T7" fmla="*/ 28 h 406"/>
              <a:gd name="T8" fmla="*/ 892 w 892"/>
              <a:gd name="T9" fmla="*/ 243 h 406"/>
              <a:gd name="T10" fmla="*/ 892 w 892"/>
              <a:gd name="T11" fmla="*/ 243 h 406"/>
              <a:gd name="T12" fmla="*/ 0 w 892"/>
              <a:gd name="T13" fmla="*/ 245 h 406"/>
            </a:gdLst>
            <a:ahLst/>
            <a:cxnLst>
              <a:cxn ang="0">
                <a:pos x="T0" y="T1"/>
              </a:cxn>
              <a:cxn ang="0">
                <a:pos x="T2" y="T3"/>
              </a:cxn>
              <a:cxn ang="0">
                <a:pos x="T4" y="T5"/>
              </a:cxn>
              <a:cxn ang="0">
                <a:pos x="T6" y="T7"/>
              </a:cxn>
              <a:cxn ang="0">
                <a:pos x="T8" y="T9"/>
              </a:cxn>
              <a:cxn ang="0">
                <a:pos x="T10" y="T11"/>
              </a:cxn>
              <a:cxn ang="0">
                <a:pos x="T12" y="T13"/>
              </a:cxn>
            </a:cxnLst>
            <a:rect l="0" t="0" r="r" b="b"/>
            <a:pathLst>
              <a:path w="892" h="406">
                <a:moveTo>
                  <a:pt x="0" y="245"/>
                </a:moveTo>
                <a:cubicBezTo>
                  <a:pt x="0" y="245"/>
                  <a:pt x="0" y="245"/>
                  <a:pt x="0" y="245"/>
                </a:cubicBezTo>
                <a:cubicBezTo>
                  <a:pt x="128" y="167"/>
                  <a:pt x="251" y="86"/>
                  <a:pt x="386" y="15"/>
                </a:cubicBezTo>
                <a:cubicBezTo>
                  <a:pt x="413" y="0"/>
                  <a:pt x="500" y="10"/>
                  <a:pt x="533" y="28"/>
                </a:cubicBezTo>
                <a:cubicBezTo>
                  <a:pt x="659" y="95"/>
                  <a:pt x="773" y="171"/>
                  <a:pt x="892" y="243"/>
                </a:cubicBezTo>
                <a:cubicBezTo>
                  <a:pt x="892" y="243"/>
                  <a:pt x="892" y="243"/>
                  <a:pt x="892" y="243"/>
                </a:cubicBezTo>
                <a:cubicBezTo>
                  <a:pt x="675" y="402"/>
                  <a:pt x="267" y="406"/>
                  <a:pt x="0" y="245"/>
                </a:cubicBezTo>
                <a:close/>
              </a:path>
            </a:pathLst>
          </a:custGeom>
          <a:solidFill>
            <a:schemeClr val="accent1">
              <a:lumMod val="65000"/>
            </a:schemeClr>
          </a:solidFill>
          <a:ln w="9525">
            <a:solidFill>
              <a:schemeClr val="bg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Freeform 7"/>
          <p:cNvSpPr/>
          <p:nvPr>
            <p:custDataLst>
              <p:tags r:id="rId2"/>
            </p:custDataLst>
          </p:nvPr>
        </p:nvSpPr>
        <p:spPr bwMode="auto">
          <a:xfrm>
            <a:off x="3913188" y="3411538"/>
            <a:ext cx="2757488" cy="1198563"/>
          </a:xfrm>
          <a:custGeom>
            <a:avLst/>
            <a:gdLst>
              <a:gd name="T0" fmla="*/ 924 w 924"/>
              <a:gd name="T1" fmla="*/ 252 h 400"/>
              <a:gd name="T2" fmla="*/ 0 w 924"/>
              <a:gd name="T3" fmla="*/ 250 h 400"/>
              <a:gd name="T4" fmla="*/ 0 w 924"/>
              <a:gd name="T5" fmla="*/ 250 h 400"/>
              <a:gd name="T6" fmla="*/ 406 w 924"/>
              <a:gd name="T7" fmla="*/ 14 h 400"/>
              <a:gd name="T8" fmla="*/ 539 w 924"/>
              <a:gd name="T9" fmla="*/ 21 h 400"/>
              <a:gd name="T10" fmla="*/ 924 w 924"/>
              <a:gd name="T11" fmla="*/ 252 h 400"/>
              <a:gd name="T12" fmla="*/ 924 w 924"/>
              <a:gd name="T13" fmla="*/ 252 h 400"/>
            </a:gdLst>
            <a:ahLst/>
            <a:cxnLst>
              <a:cxn ang="0">
                <a:pos x="T0" y="T1"/>
              </a:cxn>
              <a:cxn ang="0">
                <a:pos x="T2" y="T3"/>
              </a:cxn>
              <a:cxn ang="0">
                <a:pos x="T4" y="T5"/>
              </a:cxn>
              <a:cxn ang="0">
                <a:pos x="T6" y="T7"/>
              </a:cxn>
              <a:cxn ang="0">
                <a:pos x="T8" y="T9"/>
              </a:cxn>
              <a:cxn ang="0">
                <a:pos x="T10" y="T11"/>
              </a:cxn>
              <a:cxn ang="0">
                <a:pos x="T12" y="T13"/>
              </a:cxn>
            </a:cxnLst>
            <a:rect l="0" t="0" r="r" b="b"/>
            <a:pathLst>
              <a:path w="924" h="400">
                <a:moveTo>
                  <a:pt x="924" y="252"/>
                </a:moveTo>
                <a:cubicBezTo>
                  <a:pt x="624" y="400"/>
                  <a:pt x="306" y="399"/>
                  <a:pt x="0" y="250"/>
                </a:cubicBezTo>
                <a:cubicBezTo>
                  <a:pt x="0" y="250"/>
                  <a:pt x="0" y="250"/>
                  <a:pt x="0" y="250"/>
                </a:cubicBezTo>
                <a:cubicBezTo>
                  <a:pt x="137" y="168"/>
                  <a:pt x="267" y="87"/>
                  <a:pt x="406" y="14"/>
                </a:cubicBezTo>
                <a:cubicBezTo>
                  <a:pt x="431" y="0"/>
                  <a:pt x="510" y="5"/>
                  <a:pt x="539" y="21"/>
                </a:cubicBezTo>
                <a:cubicBezTo>
                  <a:pt x="668" y="92"/>
                  <a:pt x="788" y="169"/>
                  <a:pt x="924" y="252"/>
                </a:cubicBezTo>
                <a:cubicBezTo>
                  <a:pt x="924" y="252"/>
                  <a:pt x="924" y="252"/>
                  <a:pt x="924" y="252"/>
                </a:cubicBezTo>
                <a:close/>
              </a:path>
            </a:pathLst>
          </a:custGeom>
          <a:solidFill>
            <a:srgbClr val="354A51"/>
          </a:solidFill>
          <a:ln w="9525">
            <a:solidFill>
              <a:schemeClr val="bg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sym typeface="+mn-ea"/>
            </a:endParaRPr>
          </a:p>
        </p:txBody>
      </p:sp>
      <p:sp>
        <p:nvSpPr>
          <p:cNvPr id="35" name="文本框 34"/>
          <p:cNvSpPr txBox="1"/>
          <p:nvPr>
            <p:custDataLst>
              <p:tags r:id="rId3"/>
            </p:custDataLst>
          </p:nvPr>
        </p:nvSpPr>
        <p:spPr>
          <a:xfrm>
            <a:off x="222250" y="4707255"/>
            <a:ext cx="5945505" cy="855345"/>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algn="l">
              <a:buFont typeface="Arial" panose="020B0604020202020204" pitchFamily="34" charset="0"/>
            </a:pPr>
            <a:r>
              <a:rPr lang="en-US" sz="2200">
                <a:solidFill>
                  <a:srgbClr val="FF0000"/>
                </a:solidFill>
                <a:latin typeface="Times New Roman" panose="02020603050405020304" charset="0"/>
                <a:ea typeface="宋体" panose="02010600030101010101" pitchFamily="2" charset="-122"/>
                <a:sym typeface="+mn-ea"/>
              </a:rPr>
              <a:t>feature</a:t>
            </a:r>
            <a:r>
              <a:rPr lang="zh-CN" sz="2200">
                <a:latin typeface="Times New Roman" panose="02020603050405020304" charset="0"/>
                <a:ea typeface="宋体" panose="02010600030101010101" pitchFamily="2" charset="-122"/>
                <a:sym typeface="+mn-ea"/>
              </a:rPr>
              <a:t>多指事物显而易见的特点或特色，指人时常指人的外貌。</a:t>
            </a:r>
            <a:endParaRPr kumimoji="0" lang="en-US" sz="2200" b="1" i="0" u="none" strike="noStrike" kern="1200" cap="none" spc="0" normalizeH="0" baseline="0" noProof="0">
              <a:ln>
                <a:noFill/>
              </a:ln>
              <a:solidFill>
                <a:schemeClr val="accent3"/>
              </a:solidFill>
              <a:effectLst/>
              <a:uLnTx/>
              <a:uFillTx/>
              <a:latin typeface="楷体" panose="02010609060101010101" pitchFamily="49" charset="-122"/>
              <a:ea typeface="楷体" panose="02010609060101010101" pitchFamily="49" charset="-122"/>
              <a:cs typeface="PMingLiU" panose="02020500000000000000" pitchFamily="18" charset="-120"/>
              <a:sym typeface="+mn-ea"/>
            </a:endParaRPr>
          </a:p>
        </p:txBody>
      </p:sp>
      <p:sp>
        <p:nvSpPr>
          <p:cNvPr id="38" name="文本框 37"/>
          <p:cNvSpPr txBox="1"/>
          <p:nvPr>
            <p:custDataLst>
              <p:tags r:id="rId4"/>
            </p:custDataLst>
          </p:nvPr>
        </p:nvSpPr>
        <p:spPr>
          <a:xfrm>
            <a:off x="6529705" y="4580890"/>
            <a:ext cx="5781675" cy="131445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marL="0" marR="0" lvl="0" indent="0" algn="l" defTabSz="913130" rtl="0" eaLnBrk="1" fontAlgn="base" latinLnBrk="0" hangingPunct="1">
              <a:lnSpc>
                <a:spcPct val="110000"/>
              </a:lnSpc>
              <a:spcBef>
                <a:spcPct val="0"/>
              </a:spcBef>
              <a:spcAft>
                <a:spcPct val="0"/>
              </a:spcAft>
              <a:buClrTx/>
              <a:buSzTx/>
              <a:buFontTx/>
              <a:buNone/>
              <a:defRPr/>
            </a:pPr>
            <a:r>
              <a:rPr lang="en-US" sz="2100">
                <a:solidFill>
                  <a:srgbClr val="FF0000"/>
                </a:solidFill>
                <a:latin typeface="Times New Roman" panose="02020603050405020304" charset="0"/>
                <a:ea typeface="宋体" panose="02010600030101010101" pitchFamily="2" charset="-122"/>
                <a:sym typeface="+mn-ea"/>
              </a:rPr>
              <a:t>trait</a:t>
            </a:r>
            <a:r>
              <a:rPr lang="zh-CN" sz="2100">
                <a:latin typeface="Times New Roman" panose="02020603050405020304" charset="0"/>
                <a:ea typeface="宋体" panose="02010600030101010101" pitchFamily="2" charset="-122"/>
                <a:sym typeface="+mn-ea"/>
              </a:rPr>
              <a:t>特指人的品德、性格、心情或常有的行为模式，强调一种恒定的而非孤立一时的行为特征。</a:t>
            </a:r>
            <a:endParaRPr lang="en-US" sz="2100" b="0">
              <a:latin typeface="Times New Roman" panose="02020603050405020304" charset="0"/>
              <a:ea typeface="宋体" panose="02010600030101010101" pitchFamily="2" charset="-122"/>
            </a:endParaRPr>
          </a:p>
          <a:p>
            <a:pPr marL="0" marR="0" lvl="0" indent="0" algn="l" defTabSz="913130" rtl="0" eaLnBrk="1" fontAlgn="base" latinLnBrk="0" hangingPunct="1">
              <a:lnSpc>
                <a:spcPct val="110000"/>
              </a:lnSpc>
              <a:spcBef>
                <a:spcPct val="0"/>
              </a:spcBef>
              <a:spcAft>
                <a:spcPct val="0"/>
              </a:spcAft>
              <a:buClrTx/>
              <a:buSzTx/>
              <a:buFontTx/>
              <a:buNone/>
              <a:defRPr/>
            </a:pPr>
            <a:endParaRPr kumimoji="0" lang="en-US" sz="2100" b="1" i="0" u="none" strike="noStrike" kern="1200" cap="none" spc="0" normalizeH="0" baseline="0" noProof="0">
              <a:ln>
                <a:noFill/>
              </a:ln>
              <a:solidFill>
                <a:schemeClr val="accent3"/>
              </a:solidFill>
              <a:effectLst/>
              <a:uLnTx/>
              <a:uFillTx/>
              <a:latin typeface="楷体" panose="02010609060101010101" pitchFamily="49" charset="-122"/>
              <a:ea typeface="楷体" panose="02010609060101010101" pitchFamily="49" charset="-122"/>
              <a:cs typeface="PMingLiU" panose="02020500000000000000" pitchFamily="18" charset="-120"/>
              <a:sym typeface="微软雅黑" panose="020B0503020204020204" pitchFamily="34" charset="-122"/>
            </a:endParaRPr>
          </a:p>
        </p:txBody>
      </p:sp>
      <p:sp>
        <p:nvSpPr>
          <p:cNvPr id="41" name="文本框 40"/>
          <p:cNvSpPr txBox="1"/>
          <p:nvPr>
            <p:custDataLst>
              <p:tags r:id="rId5"/>
            </p:custDataLst>
          </p:nvPr>
        </p:nvSpPr>
        <p:spPr>
          <a:xfrm>
            <a:off x="5818505" y="1357630"/>
            <a:ext cx="6066155" cy="76835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noAutofit/>
          </a:bodyPr>
          <a:lstStyle/>
          <a:p>
            <a:pPr marL="0" marR="0" lvl="0" indent="0" algn="l" defTabSz="913130" rtl="0" eaLnBrk="1" fontAlgn="base" latinLnBrk="0" hangingPunct="1">
              <a:lnSpc>
                <a:spcPct val="120000"/>
              </a:lnSpc>
              <a:spcBef>
                <a:spcPct val="0"/>
              </a:spcBef>
              <a:spcAft>
                <a:spcPct val="0"/>
              </a:spcAft>
              <a:buClrTx/>
              <a:buSzTx/>
              <a:buFontTx/>
              <a:buNone/>
              <a:defRPr/>
            </a:pPr>
            <a:r>
              <a:rPr lang="en-US" sz="2200">
                <a:solidFill>
                  <a:srgbClr val="FF0000"/>
                </a:solidFill>
                <a:latin typeface="Times New Roman" panose="02020603050405020304" charset="0"/>
                <a:ea typeface="宋体" panose="02010600030101010101" pitchFamily="2" charset="-122"/>
                <a:sym typeface="+mn-ea"/>
              </a:rPr>
              <a:t>quality</a:t>
            </a:r>
            <a:r>
              <a:rPr lang="zh-CN" sz="2200">
                <a:latin typeface="Times New Roman" panose="02020603050405020304" charset="0"/>
                <a:ea typeface="宋体" panose="02010600030101010101" pitchFamily="2" charset="-122"/>
                <a:sym typeface="+mn-ea"/>
              </a:rPr>
              <a:t>指人的基本素质或事物质的优劣。</a:t>
            </a:r>
            <a:endParaRPr kumimoji="0" lang="en-US" sz="2200" b="1" i="0" u="none" strike="noStrike" kern="1200" cap="none" spc="0" normalizeH="0" baseline="0" noProof="0">
              <a:ln>
                <a:noFill/>
              </a:ln>
              <a:solidFill>
                <a:schemeClr val="accent3"/>
              </a:solidFill>
              <a:effectLst/>
              <a:uLnTx/>
              <a:uFillTx/>
              <a:latin typeface="楷体" panose="02010609060101010101" pitchFamily="49" charset="-122"/>
              <a:ea typeface="楷体" panose="02010609060101010101" pitchFamily="49" charset="-122"/>
              <a:cs typeface="PMingLiU" panose="02020500000000000000" pitchFamily="18" charset="-120"/>
              <a:sym typeface="+mn-ea"/>
            </a:endParaRPr>
          </a:p>
        </p:txBody>
      </p:sp>
      <p:sp>
        <p:nvSpPr>
          <p:cNvPr id="44" name="文本框 43"/>
          <p:cNvSpPr txBox="1"/>
          <p:nvPr>
            <p:custDataLst>
              <p:tags r:id="rId6"/>
            </p:custDataLst>
          </p:nvPr>
        </p:nvSpPr>
        <p:spPr>
          <a:xfrm>
            <a:off x="222250" y="903605"/>
            <a:ext cx="5052695" cy="1586230"/>
          </a:xfrm>
          <a:prstGeom prst="rect">
            <a:avLst/>
          </a:prstGeom>
        </p:spPr>
        <p:style>
          <a:lnRef idx="2">
            <a:schemeClr val="accent3"/>
          </a:lnRef>
          <a:fillRef idx="1">
            <a:schemeClr val="lt1"/>
          </a:fillRef>
          <a:effectRef idx="0">
            <a:schemeClr val="accent3"/>
          </a:effectRef>
          <a:fontRef idx="minor">
            <a:schemeClr val="dk1"/>
          </a:fontRef>
        </p:style>
        <p:txBody>
          <a:bodyPr wrap="square" rtlCol="0"/>
          <a:lstStyle/>
          <a:p>
            <a:pPr marL="0" marR="0" lvl="0" indent="0" algn="l" defTabSz="913130" rtl="0" eaLnBrk="1" fontAlgn="base" latinLnBrk="0" hangingPunct="1">
              <a:lnSpc>
                <a:spcPct val="150000"/>
              </a:lnSpc>
              <a:spcBef>
                <a:spcPct val="0"/>
              </a:spcBef>
              <a:spcAft>
                <a:spcPct val="0"/>
              </a:spcAft>
              <a:buClrTx/>
              <a:buSzTx/>
              <a:buFontTx/>
              <a:buNone/>
              <a:defRPr/>
            </a:pPr>
            <a:r>
              <a:rPr lang="en-US" sz="2300">
                <a:solidFill>
                  <a:srgbClr val="FF0000"/>
                </a:solidFill>
                <a:latin typeface="Times New Roman" panose="02020603050405020304" charset="0"/>
                <a:ea typeface="宋体" panose="02010600030101010101" pitchFamily="2" charset="-122"/>
                <a:sym typeface="+mn-ea"/>
              </a:rPr>
              <a:t>characteristic</a:t>
            </a:r>
            <a:r>
              <a:rPr lang="zh-CN" sz="2300">
                <a:latin typeface="Times New Roman" panose="02020603050405020304" charset="0"/>
                <a:ea typeface="宋体" panose="02010600030101010101" pitchFamily="2" charset="-122"/>
                <a:sym typeface="+mn-ea"/>
              </a:rPr>
              <a:t>是一事物区别于其他事物的独有特征，用于具体的人或事也用于抽象的东西。</a:t>
            </a:r>
            <a:endParaRPr kumimoji="0" lang="en-US" altLang="zh-CN" sz="2300" b="1" i="0" u="none" strike="noStrike" kern="1200" cap="none" spc="0" normalizeH="0" baseline="0" noProof="0" dirty="0">
              <a:ln>
                <a:noFill/>
              </a:ln>
              <a:solidFill>
                <a:schemeClr val="accent3"/>
              </a:solidFill>
              <a:effectLst/>
              <a:uLnTx/>
              <a:uFillTx/>
              <a:latin typeface="楷体" panose="02010609060101010101" pitchFamily="49" charset="-122"/>
              <a:ea typeface="楷体" panose="02010609060101010101" pitchFamily="49" charset="-122"/>
              <a:cs typeface="PMingLiU" panose="02020500000000000000" pitchFamily="18" charset="-120"/>
              <a:sym typeface="+mn-ea"/>
            </a:endParaRPr>
          </a:p>
        </p:txBody>
      </p:sp>
      <p:sp>
        <p:nvSpPr>
          <p:cNvPr id="3" name="文本框 2"/>
          <p:cNvSpPr txBox="1"/>
          <p:nvPr/>
        </p:nvSpPr>
        <p:spPr>
          <a:xfrm>
            <a:off x="6003926" y="3082925"/>
            <a:ext cx="1795462" cy="521970"/>
          </a:xfrm>
          <a:prstGeom prst="rect">
            <a:avLst/>
          </a:prstGeom>
          <a:noFill/>
          <a:ln w="9525">
            <a:noFill/>
          </a:ln>
        </p:spPr>
        <p:txBody>
          <a:bodyPr>
            <a:spAutoFit/>
          </a:bodyPr>
          <a:p>
            <a:pPr algn="dist"/>
            <a:r>
              <a:rPr lang="zh-CN" altLang="en-US" sz="2800" b="1" dirty="0">
                <a:solidFill>
                  <a:schemeClr val="bg1"/>
                </a:solidFill>
                <a:latin typeface="楷体" panose="02010609060101010101" pitchFamily="49" charset="-122"/>
                <a:ea typeface="楷体" panose="02010609060101010101" pitchFamily="49" charset="-122"/>
              </a:rPr>
              <a:t>内容结构</a:t>
            </a:r>
            <a:endParaRPr lang="zh-CN" altLang="en-US" sz="2800" b="1" dirty="0">
              <a:solidFill>
                <a:schemeClr val="bg1"/>
              </a:solidFill>
              <a:latin typeface="楷体" panose="02010609060101010101" pitchFamily="49" charset="-122"/>
              <a:ea typeface="楷体" panose="02010609060101010101" pitchFamily="49" charset="-122"/>
            </a:endParaRPr>
          </a:p>
        </p:txBody>
      </p:sp>
      <p:sp>
        <p:nvSpPr>
          <p:cNvPr id="4" name="文本框 3"/>
          <p:cNvSpPr txBox="1"/>
          <p:nvPr/>
        </p:nvSpPr>
        <p:spPr>
          <a:xfrm>
            <a:off x="4370388" y="3816350"/>
            <a:ext cx="1797050" cy="521970"/>
          </a:xfrm>
          <a:prstGeom prst="rect">
            <a:avLst/>
          </a:prstGeom>
          <a:noFill/>
          <a:ln w="9525">
            <a:noFill/>
          </a:ln>
        </p:spPr>
        <p:txBody>
          <a:bodyPr>
            <a:spAutoFit/>
          </a:bodyPr>
          <a:p>
            <a:pPr algn="dist"/>
            <a:r>
              <a:rPr lang="en-US" altLang="zh-CN" sz="2800" b="1" dirty="0">
                <a:solidFill>
                  <a:schemeClr val="bg1"/>
                </a:solidFill>
                <a:latin typeface="Times New Roman" panose="02020603050405020304" charset="0"/>
                <a:ea typeface="楷体" panose="02010609060101010101" pitchFamily="49" charset="-122"/>
                <a:cs typeface="Times New Roman" panose="02020603050405020304" charset="0"/>
              </a:rPr>
              <a:t>feature</a:t>
            </a:r>
            <a:endParaRPr lang="en-US" altLang="zh-CN" sz="2800" b="1" dirty="0">
              <a:solidFill>
                <a:schemeClr val="bg1"/>
              </a:solidFill>
              <a:latin typeface="Times New Roman" panose="02020603050405020304" charset="0"/>
              <a:ea typeface="楷体" panose="02010609060101010101" pitchFamily="49" charset="-122"/>
              <a:cs typeface="Times New Roman" panose="02020603050405020304" charset="0"/>
            </a:endParaRPr>
          </a:p>
        </p:txBody>
      </p:sp>
      <p:sp>
        <p:nvSpPr>
          <p:cNvPr id="5" name="文本框 4"/>
          <p:cNvSpPr txBox="1"/>
          <p:nvPr/>
        </p:nvSpPr>
        <p:spPr>
          <a:xfrm>
            <a:off x="7594601" y="3816350"/>
            <a:ext cx="1795463" cy="521970"/>
          </a:xfrm>
          <a:prstGeom prst="rect">
            <a:avLst/>
          </a:prstGeom>
          <a:noFill/>
        </p:spPr>
        <p:txBody>
          <a:bodyPr wrap="square" rtlCol="0">
            <a:spAutoFit/>
          </a:bodyPr>
          <a:lstStyle/>
          <a:p>
            <a:pPr marR="0" algn="dist" defTabSz="913130">
              <a:buClrTx/>
              <a:buSzTx/>
              <a:buFontTx/>
              <a:defRPr/>
            </a:pPr>
            <a:r>
              <a:rPr kumimoji="0" lang="en-US" altLang="zh-CN" sz="2800" b="1" kern="1200" cap="none" spc="0" normalizeH="0" baseline="0" noProof="0">
                <a:solidFill>
                  <a:schemeClr val="bg1"/>
                </a:solidFill>
                <a:latin typeface="Times New Roman" panose="02020603050405020304" charset="0"/>
                <a:ea typeface="楷体" panose="02010609060101010101" pitchFamily="49" charset="-122"/>
                <a:cs typeface="Times New Roman" panose="02020603050405020304" charset="0"/>
              </a:rPr>
              <a:t>trait</a:t>
            </a:r>
            <a:endParaRPr kumimoji="0" lang="en-US" altLang="zh-CN" sz="2800" b="1" kern="1200" cap="none" spc="0" normalizeH="0" baseline="0" noProof="0">
              <a:solidFill>
                <a:schemeClr val="bg1"/>
              </a:solidFill>
              <a:latin typeface="Times New Roman" panose="02020603050405020304" charset="0"/>
              <a:ea typeface="楷体" panose="02010609060101010101" pitchFamily="49" charset="-122"/>
              <a:cs typeface="Times New Roman" panose="02020603050405020304" charset="0"/>
            </a:endParaRPr>
          </a:p>
        </p:txBody>
      </p:sp>
      <p:sp>
        <p:nvSpPr>
          <p:cNvPr id="6" name="Freeform 6"/>
          <p:cNvSpPr/>
          <p:nvPr>
            <p:custDataLst>
              <p:tags r:id="rId7"/>
            </p:custDataLst>
          </p:nvPr>
        </p:nvSpPr>
        <p:spPr bwMode="auto">
          <a:xfrm>
            <a:off x="1732915" y="2653030"/>
            <a:ext cx="3345815" cy="1252855"/>
          </a:xfrm>
          <a:custGeom>
            <a:avLst/>
            <a:gdLst>
              <a:gd name="T0" fmla="*/ 0 w 942"/>
              <a:gd name="T1" fmla="*/ 162 h 418"/>
              <a:gd name="T2" fmla="*/ 942 w 942"/>
              <a:gd name="T3" fmla="*/ 166 h 418"/>
              <a:gd name="T4" fmla="*/ 942 w 942"/>
              <a:gd name="T5" fmla="*/ 166 h 418"/>
              <a:gd name="T6" fmla="*/ 543 w 942"/>
              <a:gd name="T7" fmla="*/ 402 h 418"/>
              <a:gd name="T8" fmla="*/ 396 w 942"/>
              <a:gd name="T9" fmla="*/ 399 h 418"/>
              <a:gd name="T10" fmla="*/ 0 w 942"/>
              <a:gd name="T11" fmla="*/ 162 h 418"/>
              <a:gd name="T12" fmla="*/ 0 w 942"/>
              <a:gd name="T13" fmla="*/ 162 h 418"/>
            </a:gdLst>
            <a:ahLst/>
            <a:cxnLst>
              <a:cxn ang="0">
                <a:pos x="T0" y="T1"/>
              </a:cxn>
              <a:cxn ang="0">
                <a:pos x="T2" y="T3"/>
              </a:cxn>
              <a:cxn ang="0">
                <a:pos x="T4" y="T5"/>
              </a:cxn>
              <a:cxn ang="0">
                <a:pos x="T6" y="T7"/>
              </a:cxn>
              <a:cxn ang="0">
                <a:pos x="T8" y="T9"/>
              </a:cxn>
              <a:cxn ang="0">
                <a:pos x="T10" y="T11"/>
              </a:cxn>
              <a:cxn ang="0">
                <a:pos x="T12" y="T13"/>
              </a:cxn>
            </a:cxnLst>
            <a:rect l="0" t="0" r="r" b="b"/>
            <a:pathLst>
              <a:path w="942" h="418">
                <a:moveTo>
                  <a:pt x="0" y="162"/>
                </a:moveTo>
                <a:cubicBezTo>
                  <a:pt x="299" y="0"/>
                  <a:pt x="665" y="2"/>
                  <a:pt x="942" y="166"/>
                </a:cubicBezTo>
                <a:cubicBezTo>
                  <a:pt x="942" y="166"/>
                  <a:pt x="942" y="166"/>
                  <a:pt x="942" y="166"/>
                </a:cubicBezTo>
                <a:cubicBezTo>
                  <a:pt x="809" y="246"/>
                  <a:pt x="681" y="328"/>
                  <a:pt x="543" y="402"/>
                </a:cubicBezTo>
                <a:cubicBezTo>
                  <a:pt x="513" y="418"/>
                  <a:pt x="427" y="415"/>
                  <a:pt x="396" y="399"/>
                </a:cubicBezTo>
                <a:cubicBezTo>
                  <a:pt x="261" y="326"/>
                  <a:pt x="137" y="245"/>
                  <a:pt x="0" y="162"/>
                </a:cubicBezTo>
                <a:cubicBezTo>
                  <a:pt x="0" y="162"/>
                  <a:pt x="0" y="162"/>
                  <a:pt x="0" y="162"/>
                </a:cubicBezTo>
                <a:close/>
              </a:path>
            </a:pathLst>
          </a:custGeom>
          <a:solidFill>
            <a:schemeClr val="accent1">
              <a:lumMod val="65000"/>
            </a:schemeClr>
          </a:solidFill>
          <a:ln w="9525">
            <a:solidFill>
              <a:schemeClr val="bg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8" name="Freeform 5"/>
          <p:cNvSpPr/>
          <p:nvPr>
            <p:custDataLst>
              <p:tags r:id="rId8"/>
            </p:custDataLst>
          </p:nvPr>
        </p:nvSpPr>
        <p:spPr bwMode="auto">
          <a:xfrm>
            <a:off x="5513388" y="2652713"/>
            <a:ext cx="2778125" cy="1357313"/>
          </a:xfrm>
          <a:custGeom>
            <a:avLst/>
            <a:gdLst>
              <a:gd name="T0" fmla="*/ 460 w 931"/>
              <a:gd name="T1" fmla="*/ 453 h 453"/>
              <a:gd name="T2" fmla="*/ 0 w 931"/>
              <a:gd name="T3" fmla="*/ 172 h 453"/>
              <a:gd name="T4" fmla="*/ 931 w 931"/>
              <a:gd name="T5" fmla="*/ 165 h 453"/>
              <a:gd name="T6" fmla="*/ 461 w 931"/>
              <a:gd name="T7" fmla="*/ 453 h 453"/>
              <a:gd name="T8" fmla="*/ 460 w 931"/>
              <a:gd name="T9" fmla="*/ 453 h 453"/>
            </a:gdLst>
            <a:ahLst/>
            <a:cxnLst>
              <a:cxn ang="0">
                <a:pos x="T0" y="T1"/>
              </a:cxn>
              <a:cxn ang="0">
                <a:pos x="T2" y="T3"/>
              </a:cxn>
              <a:cxn ang="0">
                <a:pos x="T4" y="T5"/>
              </a:cxn>
              <a:cxn ang="0">
                <a:pos x="T6" y="T7"/>
              </a:cxn>
              <a:cxn ang="0">
                <a:pos x="T8" y="T9"/>
              </a:cxn>
            </a:cxnLst>
            <a:rect l="0" t="0" r="r" b="b"/>
            <a:pathLst>
              <a:path w="931" h="453">
                <a:moveTo>
                  <a:pt x="460" y="453"/>
                </a:moveTo>
                <a:cubicBezTo>
                  <a:pt x="289" y="348"/>
                  <a:pt x="143" y="259"/>
                  <a:pt x="0" y="172"/>
                </a:cubicBezTo>
                <a:cubicBezTo>
                  <a:pt x="185" y="0"/>
                  <a:pt x="704" y="4"/>
                  <a:pt x="931" y="165"/>
                </a:cubicBezTo>
                <a:cubicBezTo>
                  <a:pt x="779" y="258"/>
                  <a:pt x="627" y="351"/>
                  <a:pt x="461" y="453"/>
                </a:cubicBezTo>
                <a:cubicBezTo>
                  <a:pt x="461" y="453"/>
                  <a:pt x="460" y="453"/>
                  <a:pt x="460" y="453"/>
                </a:cubicBezTo>
                <a:close/>
              </a:path>
            </a:pathLst>
          </a:custGeom>
          <a:solidFill>
            <a:srgbClr val="354A51"/>
          </a:solidFill>
          <a:ln w="9525">
            <a:solidFill>
              <a:schemeClr val="bg1"/>
            </a:solid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3" name="文本框 12"/>
          <p:cNvSpPr txBox="1"/>
          <p:nvPr/>
        </p:nvSpPr>
        <p:spPr>
          <a:xfrm>
            <a:off x="2237105" y="2968625"/>
            <a:ext cx="2319655" cy="521970"/>
          </a:xfrm>
          <a:prstGeom prst="rect">
            <a:avLst/>
          </a:prstGeom>
          <a:noFill/>
        </p:spPr>
        <p:txBody>
          <a:bodyPr wrap="square" rtlCol="0">
            <a:spAutoFit/>
          </a:bodyPr>
          <a:lstStyle/>
          <a:p>
            <a:pPr marR="0" algn="dist" defTabSz="913130">
              <a:buClrTx/>
              <a:buSzTx/>
              <a:buFontTx/>
              <a:defRPr/>
            </a:pPr>
            <a:r>
              <a:rPr kumimoji="0" lang="en-US" altLang="zh-CN" sz="2800" b="1" kern="1200" cap="none" spc="0" normalizeH="0" baseline="0" noProof="0" dirty="0">
                <a:solidFill>
                  <a:schemeClr val="bg1"/>
                </a:solidFill>
                <a:latin typeface="Times New Roman" panose="02020603050405020304" charset="0"/>
                <a:ea typeface="楷体" panose="02010609060101010101" pitchFamily="49" charset="-122"/>
                <a:cs typeface="Times New Roman" panose="02020603050405020304" charset="0"/>
              </a:rPr>
              <a:t>characteristic</a:t>
            </a:r>
            <a:endParaRPr kumimoji="0" lang="en-US" altLang="zh-CN" sz="2800" b="1" kern="1200" cap="none" spc="0" normalizeH="0" baseline="0" noProof="0" dirty="0">
              <a:solidFill>
                <a:schemeClr val="bg1"/>
              </a:solidFill>
              <a:latin typeface="Times New Roman" panose="02020603050405020304" charset="0"/>
              <a:ea typeface="楷体" panose="02010609060101010101" pitchFamily="49" charset="-122"/>
              <a:cs typeface="Times New Roman" panose="02020603050405020304" charset="0"/>
            </a:endParaRPr>
          </a:p>
        </p:txBody>
      </p:sp>
      <p:sp>
        <p:nvSpPr>
          <p:cNvPr id="18" name="文本框 17"/>
          <p:cNvSpPr txBox="1"/>
          <p:nvPr/>
        </p:nvSpPr>
        <p:spPr>
          <a:xfrm>
            <a:off x="6005513" y="2917825"/>
            <a:ext cx="1795463" cy="521970"/>
          </a:xfrm>
          <a:prstGeom prst="rect">
            <a:avLst/>
          </a:prstGeom>
          <a:noFill/>
          <a:ln w="9525">
            <a:noFill/>
          </a:ln>
        </p:spPr>
        <p:txBody>
          <a:bodyPr>
            <a:spAutoFit/>
          </a:bodyPr>
          <a:p>
            <a:pPr algn="dist"/>
            <a:r>
              <a:rPr lang="en-US" altLang="zh-CN" sz="2800" b="1" dirty="0">
                <a:solidFill>
                  <a:schemeClr val="bg1"/>
                </a:solidFill>
                <a:latin typeface="Times New Roman" panose="02020603050405020304" charset="0"/>
                <a:ea typeface="楷体" panose="02010609060101010101" pitchFamily="49" charset="-122"/>
                <a:cs typeface="Times New Roman" panose="02020603050405020304" charset="0"/>
              </a:rPr>
              <a:t>quality</a:t>
            </a:r>
            <a:endParaRPr lang="en-US" altLang="zh-CN" sz="2800" b="1" dirty="0">
              <a:solidFill>
                <a:schemeClr val="bg1"/>
              </a:solidFill>
              <a:latin typeface="Times New Roman" panose="02020603050405020304" charset="0"/>
              <a:ea typeface="楷体" panose="02010609060101010101" pitchFamily="49" charset="-122"/>
              <a:cs typeface="Times New Roman" panose="02020603050405020304" charset="0"/>
            </a:endParaRPr>
          </a:p>
        </p:txBody>
      </p:sp>
      <p:sp>
        <p:nvSpPr>
          <p:cNvPr id="14" name="文本框 13"/>
          <p:cNvSpPr txBox="1"/>
          <p:nvPr>
            <p:custDataLst>
              <p:tags r:id="rId9"/>
            </p:custDataLst>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“特点、特征”表达归类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custDataLst>
              <p:tags r:id="rId10"/>
            </p:custDataLst>
          </p:nvPr>
        </p:nvPicPr>
        <p:blipFill>
          <a:blip r:embed="rId11">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cxnSp>
        <p:nvCxnSpPr>
          <p:cNvPr id="10" name="直接连接符 9"/>
          <p:cNvCxnSpPr>
            <a:cxnSpLocks noChangeShapeType="1"/>
          </p:cNvCxnSpPr>
          <p:nvPr>
            <p:custDataLst>
              <p:tags r:id="rId12"/>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 presetClass="entr" presetSubtype="8" fill="hold" grpId="0" nodeType="withEffect">
                                  <p:stCondLst>
                                    <p:cond delay="0"/>
                                  </p:stCondLst>
                                  <p:childTnLst>
                                    <p:set>
                                      <p:cBhvr>
                                        <p:cTn id="12" dur="1000" fill="hold">
                                          <p:stCondLst>
                                            <p:cond delay="0"/>
                                          </p:stCondLst>
                                        </p:cTn>
                                        <p:tgtEl>
                                          <p:spTgt spid="44"/>
                                        </p:tgtEl>
                                        <p:attrNameLst>
                                          <p:attrName>style.visibility</p:attrName>
                                        </p:attrNameLst>
                                      </p:cBhvr>
                                      <p:to>
                                        <p:strVal val="visible"/>
                                      </p:to>
                                    </p:set>
                                    <p:anim calcmode="lin" valueType="num">
                                      <p:cBhvr additive="base">
                                        <p:cTn id="13" dur="1000" fill="hold"/>
                                        <p:tgtEl>
                                          <p:spTgt spid="44"/>
                                        </p:tgtEl>
                                        <p:attrNameLst>
                                          <p:attrName>ppt_x</p:attrName>
                                        </p:attrNameLst>
                                      </p:cBhvr>
                                      <p:tavLst>
                                        <p:tav tm="0">
                                          <p:val>
                                            <p:strVal val="0-#ppt_w/2"/>
                                          </p:val>
                                        </p:tav>
                                        <p:tav tm="100000">
                                          <p:val>
                                            <p:strVal val="#ppt_x"/>
                                          </p:val>
                                        </p:tav>
                                      </p:tavLst>
                                    </p:anim>
                                    <p:anim calcmode="lin" valueType="num">
                                      <p:cBhvr additive="base">
                                        <p:cTn id="14"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1"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 presetClass="entr" presetSubtype="2" fill="hold" grpId="0" nodeType="withEffect">
                                  <p:stCondLst>
                                    <p:cond delay="0"/>
                                  </p:stCondLst>
                                  <p:childTnLst>
                                    <p:set>
                                      <p:cBhvr>
                                        <p:cTn id="24" dur="1000" fill="hold">
                                          <p:stCondLst>
                                            <p:cond delay="0"/>
                                          </p:stCondLst>
                                        </p:cTn>
                                        <p:tgtEl>
                                          <p:spTgt spid="41"/>
                                        </p:tgtEl>
                                        <p:attrNameLst>
                                          <p:attrName>style.visibility</p:attrName>
                                        </p:attrNameLst>
                                      </p:cBhvr>
                                      <p:to>
                                        <p:strVal val="visible"/>
                                      </p:to>
                                    </p:set>
                                    <p:anim calcmode="lin" valueType="num">
                                      <p:cBhvr additive="base">
                                        <p:cTn id="25" dur="1000" fill="hold"/>
                                        <p:tgtEl>
                                          <p:spTgt spid="41"/>
                                        </p:tgtEl>
                                        <p:attrNameLst>
                                          <p:attrName>ppt_x</p:attrName>
                                        </p:attrNameLst>
                                      </p:cBhvr>
                                      <p:tavLst>
                                        <p:tav tm="0">
                                          <p:val>
                                            <p:strVal val="1+#ppt_w/2"/>
                                          </p:val>
                                        </p:tav>
                                        <p:tav tm="100000">
                                          <p:val>
                                            <p:strVal val="#ppt_x"/>
                                          </p:val>
                                        </p:tav>
                                      </p:tavLst>
                                    </p:anim>
                                    <p:anim calcmode="lin" valueType="num">
                                      <p:cBhvr additive="base">
                                        <p:cTn id="26"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par>
                                <p:cTn id="35" presetID="2" presetClass="entr" presetSubtype="8" fill="hold" grpId="0" nodeType="withEffect">
                                  <p:stCondLst>
                                    <p:cond delay="0"/>
                                  </p:stCondLst>
                                  <p:childTnLst>
                                    <p:set>
                                      <p:cBhvr>
                                        <p:cTn id="36" dur="1000" fill="hold">
                                          <p:stCondLst>
                                            <p:cond delay="0"/>
                                          </p:stCondLst>
                                        </p:cTn>
                                        <p:tgtEl>
                                          <p:spTgt spid="35"/>
                                        </p:tgtEl>
                                        <p:attrNameLst>
                                          <p:attrName>style.visibility</p:attrName>
                                        </p:attrNameLst>
                                      </p:cBhvr>
                                      <p:to>
                                        <p:strVal val="visible"/>
                                      </p:to>
                                    </p:set>
                                    <p:anim calcmode="lin" valueType="num">
                                      <p:cBhvr additive="base">
                                        <p:cTn id="37" dur="1000" fill="hold"/>
                                        <p:tgtEl>
                                          <p:spTgt spid="35"/>
                                        </p:tgtEl>
                                        <p:attrNameLst>
                                          <p:attrName>ppt_x</p:attrName>
                                        </p:attrNameLst>
                                      </p:cBhvr>
                                      <p:tavLst>
                                        <p:tav tm="0">
                                          <p:val>
                                            <p:strVal val="0-#ppt_w/2"/>
                                          </p:val>
                                        </p:tav>
                                        <p:tav tm="100000">
                                          <p:val>
                                            <p:strVal val="#ppt_x"/>
                                          </p:val>
                                        </p:tav>
                                      </p:tavLst>
                                    </p:anim>
                                    <p:anim calcmode="lin" valueType="num">
                                      <p:cBhvr additive="base">
                                        <p:cTn id="38"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par>
                                <p:cTn id="47" presetID="2" presetClass="entr" presetSubtype="2" fill="hold" grpId="0" nodeType="withEffect">
                                  <p:stCondLst>
                                    <p:cond delay="0"/>
                                  </p:stCondLst>
                                  <p:childTnLst>
                                    <p:set>
                                      <p:cBhvr>
                                        <p:cTn id="48" dur="1000" fill="hold">
                                          <p:stCondLst>
                                            <p:cond delay="0"/>
                                          </p:stCondLst>
                                        </p:cTn>
                                        <p:tgtEl>
                                          <p:spTgt spid="38"/>
                                        </p:tgtEl>
                                        <p:attrNameLst>
                                          <p:attrName>style.visibility</p:attrName>
                                        </p:attrNameLst>
                                      </p:cBhvr>
                                      <p:to>
                                        <p:strVal val="visible"/>
                                      </p:to>
                                    </p:set>
                                    <p:anim calcmode="lin" valueType="num">
                                      <p:cBhvr additive="base">
                                        <p:cTn id="49" dur="1000" fill="hold"/>
                                        <p:tgtEl>
                                          <p:spTgt spid="38"/>
                                        </p:tgtEl>
                                        <p:attrNameLst>
                                          <p:attrName>ppt_x</p:attrName>
                                        </p:attrNameLst>
                                      </p:cBhvr>
                                      <p:tavLst>
                                        <p:tav tm="0">
                                          <p:val>
                                            <p:strVal val="1+#ppt_w/2"/>
                                          </p:val>
                                        </p:tav>
                                        <p:tav tm="100000">
                                          <p:val>
                                            <p:strVal val="#ppt_x"/>
                                          </p:val>
                                        </p:tav>
                                      </p:tavLst>
                                    </p:anim>
                                    <p:anim calcmode="lin" valueType="num">
                                      <p:cBhvr additive="base">
                                        <p:cTn id="50" dur="1000" fill="hold"/>
                                        <p:tgtEl>
                                          <p:spTgt spid="38"/>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8" grpId="0" bldLvl="0" animBg="1"/>
      <p:bldP spid="41" grpId="0" bldLvl="0" animBg="1"/>
      <p:bldP spid="44" grpId="0" bldLvl="0" animBg="1"/>
      <p:bldP spid="44" grpId="1" animBg="1"/>
      <p:bldP spid="3" grpId="0"/>
      <p:bldP spid="4" grpId="0"/>
      <p:bldP spid="4" grpId="1"/>
      <p:bldP spid="5" grpId="0"/>
      <p:bldP spid="5" grpId="1"/>
      <p:bldP spid="13" grpId="0"/>
      <p:bldP spid="13"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attain/əˈteɪn/         vt.(经过努力)获得;得到</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59080" y="1124585"/>
            <a:ext cx="11022965" cy="193802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在我们</a:t>
            </a:r>
            <a:r>
              <a:rPr lang="zh-CN" sz="2400" b="0" u="sng">
                <a:solidFill>
                  <a:srgbClr val="FF0000"/>
                </a:solidFill>
                <a:ea typeface="宋体" panose="02010600030101010101" pitchFamily="2" charset="-122"/>
              </a:rPr>
              <a:t>达到目标</a:t>
            </a:r>
            <a:r>
              <a:rPr lang="zh-CN" sz="2400" b="0">
                <a:ea typeface="宋体" panose="02010600030101010101" pitchFamily="2" charset="-122"/>
              </a:rPr>
              <a:t>之前，我们需要付出巨大的努力。</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自互联网出现以来，许多机构都慷慨地在网上免费提供</a:t>
            </a:r>
            <a:endParaRPr lang="zh-CN" sz="2400" b="0">
              <a:ea typeface="宋体" panose="02010600030101010101" pitchFamily="2" charset="-122"/>
            </a:endParaRPr>
          </a:p>
          <a:p>
            <a:pPr indent="0"/>
            <a:r>
              <a:rPr lang="zh-CN" sz="2400" b="0">
                <a:ea typeface="宋体" panose="02010600030101010101" pitchFamily="2" charset="-122"/>
              </a:rPr>
              <a:t>相关课程和学术成果，这有助于</a:t>
            </a:r>
            <a:r>
              <a:rPr lang="zh-CN" sz="2400" b="0" u="sng">
                <a:solidFill>
                  <a:srgbClr val="FF0000"/>
                </a:solidFill>
                <a:ea typeface="宋体" panose="02010600030101010101" pitchFamily="2" charset="-122"/>
              </a:rPr>
              <a:t>实现教育资源的公平分配</a:t>
            </a:r>
            <a:r>
              <a:rPr lang="zh-CN" sz="2400" b="0">
                <a:ea typeface="宋体" panose="02010600030101010101" pitchFamily="2" charset="-122"/>
              </a:rPr>
              <a:t>。</a:t>
            </a:r>
            <a:endParaRPr lang="zh-CN" altLang="en-US" sz="2400" b="0">
              <a:ea typeface="宋体" panose="02010600030101010101" pitchFamily="2" charset="-122"/>
            </a:endParaRPr>
          </a:p>
        </p:txBody>
      </p:sp>
      <p:sp>
        <p:nvSpPr>
          <p:cNvPr id="2" name="文本框 1"/>
          <p:cNvSpPr txBox="1"/>
          <p:nvPr/>
        </p:nvSpPr>
        <p:spPr>
          <a:xfrm>
            <a:off x="265430" y="1628775"/>
            <a:ext cx="941641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Great efforts are needed before we can</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attain our goal</a:t>
            </a:r>
            <a:r>
              <a:rPr lang="en-US" sz="2400">
                <a:solidFill>
                  <a:srgbClr val="FF0000"/>
                </a:solidFill>
                <a:latin typeface="Times New Roman" panose="02020603050405020304" charset="0"/>
                <a:ea typeface="宋体" panose="02010600030101010101" pitchFamily="2" charset="-122"/>
              </a:rPr>
              <a:t>.</a:t>
            </a:r>
            <a:endParaRPr lang="en-US" altLang="en-US" sz="2400">
              <a:solidFill>
                <a:srgbClr val="FF0000"/>
              </a:solidFill>
              <a:latin typeface="Times New Roman" panose="02020603050405020304" charset="0"/>
              <a:ea typeface="宋体" panose="02010600030101010101" pitchFamily="2" charset="-122"/>
            </a:endParaRPr>
          </a:p>
        </p:txBody>
      </p:sp>
      <p:sp>
        <p:nvSpPr>
          <p:cNvPr id="3" name="文本框 2"/>
          <p:cNvSpPr txBox="1"/>
          <p:nvPr/>
        </p:nvSpPr>
        <p:spPr>
          <a:xfrm>
            <a:off x="265430" y="3140710"/>
            <a:ext cx="10837545" cy="156845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Since the advent of the internet, many institutions have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been generously offering relevant courses and academic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achievements online for free, which can work to </a:t>
            </a:r>
            <a:r>
              <a:rPr lang="en-US" sz="2400" b="1" u="sng">
                <a:solidFill>
                  <a:srgbClr val="FF0000"/>
                </a:solidFill>
                <a:latin typeface="Times New Roman" panose="02020603050405020304" charset="0"/>
                <a:ea typeface="宋体" panose="02010600030101010101" pitchFamily="2" charset="-122"/>
              </a:rPr>
              <a:t>attain </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the equal distribution of educational resources</a:t>
            </a:r>
            <a:r>
              <a:rPr lang="en-US" sz="2400">
                <a:solidFill>
                  <a:srgbClr val="FF0000"/>
                </a:solidFill>
                <a:latin typeface="Times New Roman" panose="02020603050405020304" charset="0"/>
                <a:ea typeface="宋体" panose="02010600030101010101" pitchFamily="2" charset="-122"/>
              </a:rPr>
              <a:t>.</a:t>
            </a:r>
            <a:endParaRPr lang="en-US" altLang="en-US" sz="2400">
              <a:solidFill>
                <a:srgbClr val="FF0000"/>
              </a:solidFill>
              <a:latin typeface="Times New Roman" panose="02020603050405020304" charset="0"/>
              <a:ea typeface="宋体" panose="02010600030101010101" pitchFamily="2" charset="-122"/>
            </a:endParaRPr>
          </a:p>
        </p:txBody>
      </p:sp>
      <p:pic>
        <p:nvPicPr>
          <p:cNvPr id="4" name="图片 3"/>
          <p:cNvPicPr/>
          <p:nvPr/>
        </p:nvPicPr>
        <p:blipFill>
          <a:blip r:embed="rId4"/>
          <a:stretch>
            <a:fillRect/>
          </a:stretch>
        </p:blipFill>
        <p:spPr>
          <a:xfrm>
            <a:off x="7969885" y="3015615"/>
            <a:ext cx="4177665" cy="38423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“获得;得到”表达归类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36295"/>
            <a:ext cx="11068050" cy="452310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许多年轻的学生在音乐厅外等候，希望得到这位流行歌手的签名。</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latin typeface="Times New Roman" panose="02020603050405020304" charset="0"/>
                <a:ea typeface="宋体" panose="02010600030101010101" pitchFamily="2" charset="-122"/>
              </a:rPr>
              <a:t>这位年轻教师在过去两年中获得了一些宝贵的教学经验。</a:t>
            </a:r>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latin typeface="Times New Roman" panose="02020603050405020304" charset="0"/>
                <a:ea typeface="宋体" panose="02010600030101010101" pitchFamily="2" charset="-122"/>
              </a:rPr>
              <a:t>父母应该帮助孩子养成良好的习惯。</a:t>
            </a:r>
            <a:endParaRPr lang="zh-CN"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4.</a:t>
            </a:r>
            <a:r>
              <a:rPr lang="zh-CN" sz="2400" b="0">
                <a:latin typeface="Times New Roman" panose="02020603050405020304" charset="0"/>
                <a:ea typeface="宋体" panose="02010600030101010101" pitchFamily="2" charset="-122"/>
              </a:rPr>
              <a:t>没有什么能阻止我实现我的抱负。</a:t>
            </a:r>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5.</a:t>
            </a:r>
            <a:r>
              <a:rPr lang="zh-CN" sz="2400" b="0">
                <a:latin typeface="Times New Roman" panose="02020603050405020304" charset="0"/>
                <a:ea typeface="宋体" panose="02010600030101010101" pitchFamily="2" charset="-122"/>
              </a:rPr>
              <a:t>他们之间没有达成任何协议。</a:t>
            </a:r>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6.</a:t>
            </a:r>
            <a:r>
              <a:rPr lang="zh-CN" sz="2400" b="0">
                <a:latin typeface="Times New Roman" panose="02020603050405020304" charset="0"/>
                <a:ea typeface="宋体" panose="02010600030101010101" pitchFamily="2" charset="-122"/>
              </a:rPr>
              <a:t>只有建立信心，我们才能实现目标。</a:t>
            </a:r>
            <a:endParaRPr lang="zh-CN" altLang="en-US" sz="2400" b="0">
              <a:latin typeface="Times New Roman" panose="02020603050405020304" charset="0"/>
              <a:ea typeface="宋体" panose="02010600030101010101" pitchFamily="2" charset="-122"/>
            </a:endParaRPr>
          </a:p>
        </p:txBody>
      </p:sp>
      <p:sp>
        <p:nvSpPr>
          <p:cNvPr id="2" name="文本框 1"/>
          <p:cNvSpPr txBox="1"/>
          <p:nvPr/>
        </p:nvSpPr>
        <p:spPr>
          <a:xfrm>
            <a:off x="553085" y="1124585"/>
            <a:ext cx="1108900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Many young students waited outside the concert hall, wishing to </a:t>
            </a:r>
            <a:r>
              <a:rPr lang="en-US" sz="2400" b="1" u="sng">
                <a:solidFill>
                  <a:schemeClr val="accent4"/>
                </a:solidFill>
                <a:latin typeface="Times New Roman" panose="02020603050405020304" charset="0"/>
                <a:ea typeface="宋体" panose="02010600030101010101" pitchFamily="2" charset="-122"/>
              </a:rPr>
              <a:t>obtain </a:t>
            </a:r>
            <a:r>
              <a:rPr lang="en-US" sz="2400" b="0">
                <a:latin typeface="Times New Roman" panose="02020603050405020304" charset="0"/>
                <a:ea typeface="宋体" panose="02010600030101010101" pitchFamily="2" charset="-122"/>
              </a:rPr>
              <a:t>an autograph of the popular singer.</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553085" y="2276475"/>
            <a:ext cx="1134745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young teacher has </a:t>
            </a:r>
            <a:r>
              <a:rPr lang="en-US" sz="2400" b="1" u="sng">
                <a:solidFill>
                  <a:schemeClr val="accent4"/>
                </a:solidFill>
                <a:latin typeface="Times New Roman" panose="02020603050405020304" charset="0"/>
                <a:ea typeface="宋体" panose="02010600030101010101" pitchFamily="2" charset="-122"/>
              </a:rPr>
              <a:t>gained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some valuable teaching experience in the past two years.</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575945" y="3068955"/>
            <a:ext cx="958723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Parents should help their children</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acquire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develop good habits.</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553085" y="3789045"/>
            <a:ext cx="894905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Nothing could stop me from</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achieving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my ambition.</a:t>
            </a:r>
            <a:endParaRPr lang="en-US" altLang="en-US" sz="2400" b="0">
              <a:latin typeface="Times New Roman" panose="02020603050405020304" charset="0"/>
              <a:ea typeface="宋体" panose="02010600030101010101" pitchFamily="2" charset="-122"/>
            </a:endParaRPr>
          </a:p>
        </p:txBody>
      </p:sp>
      <p:sp>
        <p:nvSpPr>
          <p:cNvPr id="7" name="文本框 6"/>
          <p:cNvSpPr txBox="1"/>
          <p:nvPr/>
        </p:nvSpPr>
        <p:spPr>
          <a:xfrm>
            <a:off x="575945" y="4509135"/>
            <a:ext cx="756539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No agreement had been </a:t>
            </a:r>
            <a:r>
              <a:rPr lang="en-US" sz="2400" b="1" u="sng">
                <a:solidFill>
                  <a:schemeClr val="accent4"/>
                </a:solidFill>
                <a:latin typeface="Times New Roman" panose="02020603050405020304" charset="0"/>
                <a:ea typeface="宋体" panose="02010600030101010101" pitchFamily="2" charset="-122"/>
              </a:rPr>
              <a:t>reached</a:t>
            </a:r>
            <a:r>
              <a:rPr lang="en-US" sz="2400" b="1" u="sng">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between them.</a:t>
            </a:r>
            <a:endParaRPr lang="en-US" altLang="en-US" sz="2400" b="0">
              <a:latin typeface="Times New Roman" panose="02020603050405020304" charset="0"/>
              <a:ea typeface="宋体" panose="02010600030101010101" pitchFamily="2" charset="-122"/>
            </a:endParaRPr>
          </a:p>
        </p:txBody>
      </p:sp>
      <p:sp>
        <p:nvSpPr>
          <p:cNvPr id="9" name="文本框 8"/>
          <p:cNvSpPr txBox="1"/>
          <p:nvPr/>
        </p:nvSpPr>
        <p:spPr>
          <a:xfrm>
            <a:off x="481330" y="5300980"/>
            <a:ext cx="1026541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Only by establishing confidence can we</a:t>
            </a:r>
            <a:r>
              <a:rPr lang="en-US" sz="2400" b="0">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accomplish</a:t>
            </a:r>
            <a:r>
              <a:rPr lang="en-US" sz="2400" b="0">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our goals.</a:t>
            </a:r>
            <a:endParaRPr lang="en-US" altLang="en-US" sz="2400" b="0">
              <a:latin typeface="Times New Roman" panose="02020603050405020304" charset="0"/>
              <a:ea typeface="宋体" panose="02010600030101010101" pitchFamily="2" charset="-122"/>
            </a:endParaRPr>
          </a:p>
        </p:txBody>
      </p:sp>
      <p:pic>
        <p:nvPicPr>
          <p:cNvPr id="10" name="图片 9"/>
          <p:cNvPicPr>
            <a:picLocks noChangeAspect="1"/>
          </p:cNvPicPr>
          <p:nvPr>
            <p:custDataLst>
              <p:tags r:id="rId4"/>
            </p:custDataLst>
          </p:nvPr>
        </p:nvPicPr>
        <p:blipFill>
          <a:blip r:embed="rId5"/>
          <a:stretch>
            <a:fillRect/>
          </a:stretch>
        </p:blipFill>
        <p:spPr>
          <a:xfrm>
            <a:off x="8838565" y="3495675"/>
            <a:ext cx="3392170" cy="33496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custDataLst>
              <p:tags r:id="rId1"/>
            </p:custDataLst>
          </p:nvPr>
        </p:nvPicPr>
        <p:blipFill>
          <a:blip r:embed="rId2"/>
          <a:stretch>
            <a:fillRect/>
          </a:stretch>
        </p:blipFill>
        <p:spPr>
          <a:xfrm>
            <a:off x="6350" y="-7620"/>
            <a:ext cx="12179935" cy="6866255"/>
          </a:xfrm>
          <a:prstGeom prst="rect">
            <a:avLst/>
          </a:prstGeom>
        </p:spPr>
      </p:pic>
      <p:sp>
        <p:nvSpPr>
          <p:cNvPr id="19" name="文本框 18"/>
          <p:cNvSpPr txBox="1"/>
          <p:nvPr>
            <p:custDataLst>
              <p:tags r:id="rId3"/>
            </p:custDataLst>
          </p:nvPr>
        </p:nvSpPr>
        <p:spPr>
          <a:xfrm>
            <a:off x="3360738" y="3716655"/>
            <a:ext cx="8982075" cy="1614805"/>
          </a:xfrm>
          <a:prstGeom prst="rect">
            <a:avLst/>
          </a:prstGeom>
          <a:noFill/>
        </p:spPr>
        <p:txBody>
          <a:bodyPr wrap="square" rtlCol="0">
            <a:spAutoFit/>
          </a:bodyPr>
          <a:p>
            <a:pPr algn="ctr" fontAlgn="auto">
              <a:lnSpc>
                <a:spcPct val="150000"/>
              </a:lnSpc>
            </a:pPr>
            <a:r>
              <a:rPr lang="en-US" altLang="zh-CN"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B4</a:t>
            </a: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a:t>
            </a:r>
            <a:r>
              <a:rPr lang="en-US" altLang="zh-CN"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6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3361055" y="3140710"/>
            <a:ext cx="8601075" cy="829945"/>
          </a:xfrm>
          <a:prstGeom prst="rect">
            <a:avLst/>
          </a:prstGeom>
          <a:noFill/>
        </p:spPr>
        <p:txBody>
          <a:bodyPr wrap="square" rtlCol="0" anchor="t">
            <a:spAutoFit/>
          </a:bodyPr>
          <a:p>
            <a:pPr marL="457200" indent="-457200">
              <a:buFont typeface="Arial" panose="020B0604020202020204" pitchFamily="34" charset="0"/>
              <a:buChar char="•"/>
            </a:pPr>
            <a:r>
              <a:rPr lang="zh-CN" altLang="en-US" sz="4800" b="1">
                <a:solidFill>
                  <a:schemeClr val="tx1"/>
                </a:solidFill>
                <a:latin typeface="微软雅黑" panose="020B0503020204020204" pitchFamily="34" charset="-122"/>
                <a:ea typeface="微软雅黑" panose="020B0503020204020204" pitchFamily="34" charset="-122"/>
              </a:rPr>
              <a:t>活用教材词汇，靶向高考写作</a:t>
            </a:r>
            <a:endParaRPr lang="zh-CN" altLang="en-US" sz="4800" b="1">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4"/>
            </p:custDataLst>
          </p:nvPr>
        </p:nvSpPr>
        <p:spPr>
          <a:xfrm>
            <a:off x="6745711" y="5666297"/>
            <a:ext cx="2926080" cy="36830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rPr>
              <a:t>武汉开发区汉阳三中：廖英</a:t>
            </a:r>
            <a:endPar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 name="图片 24"/>
          <p:cNvPicPr>
            <a:picLocks noChangeAspect="1"/>
          </p:cNvPicPr>
          <p:nvPr>
            <p:custDataLst>
              <p:tags r:id="rId1"/>
            </p:custDataLst>
          </p:nvPr>
        </p:nvPicPr>
        <p:blipFill>
          <a:blip r:embed="rId2"/>
          <a:stretch>
            <a:fillRect/>
          </a:stretch>
        </p:blipFill>
        <p:spPr>
          <a:xfrm>
            <a:off x="5177155" y="3174365"/>
            <a:ext cx="1687830" cy="1418590"/>
          </a:xfrm>
          <a:prstGeom prst="rect">
            <a:avLst/>
          </a:prstGeom>
        </p:spPr>
      </p:pic>
      <p:sp>
        <p:nvSpPr>
          <p:cNvPr id="358" name="文本框 357"/>
          <p:cNvSpPr txBox="1"/>
          <p:nvPr>
            <p:custDataLst>
              <p:tags r:id="rId3"/>
            </p:custDataLst>
          </p:nvPr>
        </p:nvSpPr>
        <p:spPr>
          <a:xfrm>
            <a:off x="8098790" y="5517515"/>
            <a:ext cx="4077335" cy="1158240"/>
          </a:xfrm>
          <a:prstGeom prst="rect">
            <a:avLst/>
          </a:prstGeom>
          <a:noFill/>
          <a:ln w="28575" cap="flat" cmpd="sng">
            <a:solidFill>
              <a:schemeClr val="tx2"/>
            </a:solidFill>
            <a:prstDash val="solid"/>
            <a:miter/>
            <a:headEnd type="none" w="med" len="med"/>
            <a:tailEnd type="none" w="med" len="med"/>
          </a:ln>
        </p:spPr>
        <p:txBody>
          <a:bodyPr lIns="90000" tIns="46800" rIns="90000" bIns="46800" anchor="ctr"/>
          <a:p>
            <a:pPr indent="0"/>
            <a:r>
              <a:rPr lang="en-US" sz="2800">
                <a:solidFill>
                  <a:srgbClr val="FF0000"/>
                </a:solidFill>
                <a:latin typeface="Times New Roman" panose="02020603050405020304" charset="0"/>
                <a:ea typeface="宋体" panose="02010600030101010101" pitchFamily="2" charset="-122"/>
                <a:sym typeface="+mn-ea"/>
              </a:rPr>
              <a:t>acquire</a:t>
            </a:r>
            <a:r>
              <a:rPr lang="zh-CN" sz="2800">
                <a:latin typeface="Times New Roman" panose="02020603050405020304" charset="0"/>
                <a:ea typeface="宋体" panose="02010600030101010101" pitchFamily="2" charset="-122"/>
                <a:sym typeface="+mn-ea"/>
              </a:rPr>
              <a:t>强调经过点滴艰苦努力而获得知识、技能等。</a:t>
            </a:r>
            <a:endParaRPr lang="zh-CN" altLang="en-US" sz="2800" b="1" dirty="0">
              <a:solidFill>
                <a:srgbClr val="D32E2E"/>
              </a:solidFill>
              <a:latin typeface="楷体" panose="02010609060101010101" pitchFamily="49" charset="-122"/>
              <a:ea typeface="楷体" panose="02010609060101010101" pitchFamily="49" charset="-122"/>
              <a:sym typeface="微软雅黑" panose="020B0503020204020204" pitchFamily="34" charset="-122"/>
            </a:endParaRPr>
          </a:p>
        </p:txBody>
      </p:sp>
      <p:sp>
        <p:nvSpPr>
          <p:cNvPr id="359" name="文本框 358"/>
          <p:cNvSpPr txBox="1"/>
          <p:nvPr>
            <p:custDataLst>
              <p:tags r:id="rId4"/>
            </p:custDataLst>
          </p:nvPr>
        </p:nvSpPr>
        <p:spPr>
          <a:xfrm>
            <a:off x="7825740" y="405130"/>
            <a:ext cx="4307205" cy="2877185"/>
          </a:xfrm>
          <a:prstGeom prst="rect">
            <a:avLst/>
          </a:prstGeom>
          <a:noFill/>
          <a:ln w="28575" cap="flat" cmpd="sng">
            <a:solidFill>
              <a:schemeClr val="tx2"/>
            </a:solidFill>
            <a:prstDash val="solid"/>
            <a:miter/>
            <a:headEnd type="none" w="med" len="med"/>
            <a:tailEnd type="none" w="med" len="med"/>
          </a:ln>
        </p:spPr>
        <p:txBody>
          <a:bodyPr lIns="90000" tIns="46800" rIns="90000" bIns="46800" anchor="ctr"/>
          <a:p>
            <a:pPr algn="l">
              <a:buFont typeface="Arial" panose="020B0604020202020204" pitchFamily="34" charset="0"/>
            </a:pPr>
            <a:r>
              <a:rPr lang="en-US" sz="2800">
                <a:solidFill>
                  <a:srgbClr val="FF0000"/>
                </a:solidFill>
                <a:latin typeface="Times New Roman" panose="02020603050405020304" charset="0"/>
                <a:ea typeface="宋体" panose="02010600030101010101" pitchFamily="2" charset="-122"/>
                <a:sym typeface="+mn-ea"/>
              </a:rPr>
              <a:t>reach</a:t>
            </a:r>
            <a:r>
              <a:rPr lang="zh-CN" sz="2800">
                <a:latin typeface="Times New Roman" panose="02020603050405020304" charset="0"/>
                <a:ea typeface="宋体" panose="02010600030101010101" pitchFamily="2" charset="-122"/>
                <a:sym typeface="+mn-ea"/>
              </a:rPr>
              <a:t>较普通，可以指达到任何目标，包括目的地、奋斗目标或某种显赫地位。强调“到达”，不涉及目标是否事先择定，付出多大努力。</a:t>
            </a:r>
            <a:endParaRPr lang="zh-CN" altLang="en-US" sz="2800" b="0">
              <a:latin typeface="Times New Roman" panose="02020603050405020304" charset="0"/>
              <a:ea typeface="宋体" panose="02010600030101010101" pitchFamily="2" charset="-122"/>
            </a:endParaRPr>
          </a:p>
          <a:p>
            <a:pPr algn="l">
              <a:buFont typeface="Arial" panose="020B0604020202020204" pitchFamily="34" charset="0"/>
            </a:pPr>
            <a:endParaRPr lang="zh-CN" altLang="en-US" sz="2800" b="1" dirty="0">
              <a:solidFill>
                <a:srgbClr val="D32E2E"/>
              </a:solidFill>
              <a:latin typeface="楷体" panose="02010609060101010101" pitchFamily="49" charset="-122"/>
              <a:ea typeface="楷体" panose="02010609060101010101" pitchFamily="49" charset="-122"/>
              <a:sym typeface="微软雅黑" panose="020B0503020204020204" pitchFamily="34" charset="-122"/>
            </a:endParaRPr>
          </a:p>
        </p:txBody>
      </p:sp>
      <p:sp>
        <p:nvSpPr>
          <p:cNvPr id="360" name="文本框 359"/>
          <p:cNvSpPr txBox="1"/>
          <p:nvPr>
            <p:custDataLst>
              <p:tags r:id="rId5"/>
            </p:custDataLst>
          </p:nvPr>
        </p:nvSpPr>
        <p:spPr>
          <a:xfrm>
            <a:off x="120650" y="5301615"/>
            <a:ext cx="4023360" cy="1305560"/>
          </a:xfrm>
          <a:prstGeom prst="rect">
            <a:avLst/>
          </a:prstGeom>
          <a:noFill/>
          <a:ln w="28575" cap="flat" cmpd="sng">
            <a:solidFill>
              <a:schemeClr val="tx2"/>
            </a:solidFill>
            <a:prstDash val="solid"/>
            <a:miter/>
            <a:headEnd type="none" w="med" len="med"/>
            <a:tailEnd type="none" w="med" len="med"/>
          </a:ln>
        </p:spPr>
        <p:txBody>
          <a:bodyPr lIns="90000" tIns="46800" rIns="90000" bIns="46800" anchor="ctr"/>
          <a:p>
            <a:pPr indent="0"/>
            <a:r>
              <a:rPr lang="en-US" sz="2800">
                <a:solidFill>
                  <a:srgbClr val="FF0000"/>
                </a:solidFill>
                <a:latin typeface="Times New Roman" panose="02020603050405020304" charset="0"/>
                <a:ea typeface="宋体" panose="02010600030101010101" pitchFamily="2" charset="-122"/>
                <a:sym typeface="+mn-ea"/>
              </a:rPr>
              <a:t>obtain</a:t>
            </a:r>
            <a:r>
              <a:rPr lang="zh-CN" sz="2800">
                <a:latin typeface="Times New Roman" panose="02020603050405020304" charset="0"/>
                <a:ea typeface="宋体" panose="02010600030101010101" pitchFamily="2" charset="-122"/>
                <a:sym typeface="+mn-ea"/>
              </a:rPr>
              <a:t>比较正式，指付出一定努力后才能得到渴望的事物。</a:t>
            </a:r>
            <a:endParaRPr lang="zh-CN" altLang="en-US" sz="2800" b="1" dirty="0">
              <a:solidFill>
                <a:srgbClr val="D32E2E"/>
              </a:solidFill>
              <a:latin typeface="楷体" panose="02010609060101010101" pitchFamily="49" charset="-122"/>
              <a:ea typeface="楷体" panose="02010609060101010101" pitchFamily="49" charset="-122"/>
              <a:sym typeface="微软雅黑" panose="020B0503020204020204" pitchFamily="34" charset="-122"/>
            </a:endParaRPr>
          </a:p>
        </p:txBody>
      </p:sp>
      <p:sp>
        <p:nvSpPr>
          <p:cNvPr id="361" name="文本框 360"/>
          <p:cNvSpPr txBox="1"/>
          <p:nvPr>
            <p:custDataLst>
              <p:tags r:id="rId6"/>
            </p:custDataLst>
          </p:nvPr>
        </p:nvSpPr>
        <p:spPr>
          <a:xfrm>
            <a:off x="182880" y="1029335"/>
            <a:ext cx="5019040" cy="1738630"/>
          </a:xfrm>
          <a:prstGeom prst="rect">
            <a:avLst/>
          </a:prstGeom>
          <a:noFill/>
          <a:ln w="28575" cap="flat" cmpd="sng">
            <a:solidFill>
              <a:schemeClr val="accent1">
                <a:shade val="50000"/>
              </a:schemeClr>
            </a:solidFill>
            <a:prstDash val="solid"/>
            <a:miter/>
            <a:headEnd type="none" w="med" len="med"/>
            <a:tailEnd type="none" w="med" len="med"/>
          </a:ln>
        </p:spPr>
        <p:txBody>
          <a:bodyPr lIns="90000" tIns="46800" rIns="90000" bIns="46800" anchor="ctr"/>
          <a:p>
            <a:pPr indent="0"/>
            <a:r>
              <a:rPr lang="en-US" sz="2800">
                <a:solidFill>
                  <a:srgbClr val="FF0000"/>
                </a:solidFill>
                <a:latin typeface="Times New Roman" panose="02020603050405020304" charset="0"/>
                <a:ea typeface="宋体" panose="02010600030101010101" pitchFamily="2" charset="-122"/>
                <a:sym typeface="+mn-ea"/>
              </a:rPr>
              <a:t>attain</a:t>
            </a:r>
            <a:r>
              <a:rPr lang="zh-CN" sz="2800">
                <a:latin typeface="Times New Roman" panose="02020603050405020304" charset="0"/>
                <a:ea typeface="宋体" panose="02010600030101010101" pitchFamily="2" charset="-122"/>
                <a:sym typeface="+mn-ea"/>
              </a:rPr>
              <a:t>是比较郑重的说法，有较强的抱负和渴望的意味，常用于一般人不易达到的目标。</a:t>
            </a:r>
            <a:endParaRPr lang="zh-CN" altLang="en-US" sz="2800" b="1" dirty="0">
              <a:solidFill>
                <a:srgbClr val="D32E2E"/>
              </a:solidFill>
              <a:latin typeface="楷体" panose="02010609060101010101" pitchFamily="49" charset="-122"/>
              <a:ea typeface="楷体" panose="02010609060101010101" pitchFamily="49" charset="-122"/>
              <a:sym typeface="微软雅黑" panose="020B0503020204020204" pitchFamily="34" charset="-122"/>
            </a:endParaRPr>
          </a:p>
        </p:txBody>
      </p:sp>
      <p:sp>
        <p:nvSpPr>
          <p:cNvPr id="64520" name="任意多边形 109"/>
          <p:cNvSpPr/>
          <p:nvPr>
            <p:custDataLst>
              <p:tags r:id="rId7"/>
            </p:custDataLst>
          </p:nvPr>
        </p:nvSpPr>
        <p:spPr>
          <a:xfrm rot="6102227">
            <a:off x="4598163" y="3614782"/>
            <a:ext cx="813855" cy="931919"/>
          </a:xfrm>
          <a:custGeom>
            <a:avLst/>
            <a:gdLst/>
            <a:ahLst/>
            <a:cxnLst>
              <a:cxn ang="0">
                <a:pos x="0" y="940436"/>
              </a:cxn>
              <a:cxn ang="0">
                <a:pos x="27429" y="49404"/>
              </a:cxn>
              <a:cxn ang="0">
                <a:pos x="110754" y="56585"/>
              </a:cxn>
              <a:cxn ang="0">
                <a:pos x="230732" y="43620"/>
              </a:cxn>
              <a:cxn ang="0">
                <a:pos x="345984" y="7829"/>
              </a:cxn>
              <a:cxn ang="0">
                <a:pos x="360497" y="0"/>
              </a:cxn>
              <a:cxn ang="0">
                <a:pos x="820420" y="732910"/>
              </a:cxn>
              <a:cxn ang="0">
                <a:pos x="0" y="940436"/>
              </a:cxn>
            </a:cxnLst>
            <a:pathLst>
              <a:path w="750920" h="860884">
                <a:moveTo>
                  <a:pt x="0" y="860304"/>
                </a:moveTo>
                <a:lnTo>
                  <a:pt x="25105" y="45194"/>
                </a:lnTo>
                <a:lnTo>
                  <a:pt x="101372" y="51764"/>
                </a:lnTo>
                <a:cubicBezTo>
                  <a:pt x="137562" y="51406"/>
                  <a:pt x="174310" y="47542"/>
                  <a:pt x="211186" y="39903"/>
                </a:cubicBezTo>
                <a:cubicBezTo>
                  <a:pt x="248062" y="32264"/>
                  <a:pt x="283320" y="21211"/>
                  <a:pt x="316675" y="7162"/>
                </a:cubicBezTo>
                <a:lnTo>
                  <a:pt x="329958" y="0"/>
                </a:lnTo>
                <a:lnTo>
                  <a:pt x="750920" y="670461"/>
                </a:lnTo>
                <a:cubicBezTo>
                  <a:pt x="524798" y="801919"/>
                  <a:pt x="264072" y="867834"/>
                  <a:pt x="0" y="860304"/>
                </a:cubicBezTo>
                <a:close/>
              </a:path>
            </a:pathLst>
          </a:custGeom>
          <a:solidFill>
            <a:srgbClr val="F4B183">
              <a:alpha val="100000"/>
            </a:srgbClr>
          </a:solidFill>
          <a:ln w="12700">
            <a:noFill/>
          </a:ln>
        </p:spPr>
        <p:txBody>
          <a:bodyPr/>
          <a:p>
            <a:endParaRPr lang="zh-CN" altLang="en-US"/>
          </a:p>
        </p:txBody>
      </p:sp>
      <p:sp>
        <p:nvSpPr>
          <p:cNvPr id="64521" name="任意多边形 107"/>
          <p:cNvSpPr/>
          <p:nvPr>
            <p:custDataLst>
              <p:tags r:id="rId8"/>
            </p:custDataLst>
          </p:nvPr>
        </p:nvSpPr>
        <p:spPr>
          <a:xfrm rot="4148986">
            <a:off x="4900407" y="4252328"/>
            <a:ext cx="1526962" cy="1249905"/>
          </a:xfrm>
          <a:custGeom>
            <a:avLst/>
            <a:gdLst/>
            <a:ahLst/>
            <a:cxnLst>
              <a:cxn ang="0">
                <a:pos x="22084" y="542929"/>
              </a:cxn>
              <a:cxn ang="0">
                <a:pos x="94791" y="548297"/>
              </a:cxn>
              <a:cxn ang="0">
                <a:pos x="623207" y="183983"/>
              </a:cxn>
              <a:cxn ang="0">
                <a:pos x="653033" y="71639"/>
              </a:cxn>
              <a:cxn ang="0">
                <a:pos x="656745" y="0"/>
              </a:cxn>
              <a:cxn ang="0">
                <a:pos x="1540510" y="327056"/>
              </a:cxn>
              <a:cxn ang="0">
                <a:pos x="0" y="1259871"/>
              </a:cxn>
            </a:cxnLst>
            <a:pathLst>
              <a:path w="1409447" h="1153204">
                <a:moveTo>
                  <a:pt x="20205" y="496724"/>
                </a:moveTo>
                <a:lnTo>
                  <a:pt x="86726" y="501635"/>
                </a:lnTo>
                <a:cubicBezTo>
                  <a:pt x="298049" y="496869"/>
                  <a:pt x="492815" y="371470"/>
                  <a:pt x="570186" y="168325"/>
                </a:cubicBezTo>
                <a:cubicBezTo>
                  <a:pt x="583081" y="134468"/>
                  <a:pt x="592105" y="100054"/>
                  <a:pt x="597474" y="65542"/>
                </a:cubicBezTo>
                <a:lnTo>
                  <a:pt x="600871" y="0"/>
                </a:lnTo>
                <a:lnTo>
                  <a:pt x="1409447" y="299222"/>
                </a:lnTo>
                <a:cubicBezTo>
                  <a:pt x="1179725" y="828183"/>
                  <a:pt x="617111" y="1168849"/>
                  <a:pt x="0" y="1152651"/>
                </a:cubicBezTo>
                <a:close/>
              </a:path>
            </a:pathLst>
          </a:custGeom>
          <a:solidFill>
            <a:srgbClr val="ED7D31">
              <a:alpha val="100000"/>
            </a:srgbClr>
          </a:solidFill>
          <a:ln w="12700">
            <a:noFill/>
          </a:ln>
        </p:spPr>
        <p:txBody>
          <a:bodyPr/>
          <a:p>
            <a:endParaRPr lang="zh-CN" altLang="en-US"/>
          </a:p>
        </p:txBody>
      </p:sp>
      <p:sp>
        <p:nvSpPr>
          <p:cNvPr id="64522" name="任意多边形 105"/>
          <p:cNvSpPr/>
          <p:nvPr>
            <p:custDataLst>
              <p:tags r:id="rId9"/>
            </p:custDataLst>
          </p:nvPr>
        </p:nvSpPr>
        <p:spPr>
          <a:xfrm>
            <a:off x="6233744" y="4175193"/>
            <a:ext cx="1367970" cy="1366395"/>
          </a:xfrm>
          <a:custGeom>
            <a:avLst/>
            <a:gdLst/>
            <a:ahLst/>
            <a:cxnLst>
              <a:cxn ang="0">
                <a:pos x="332329" y="0"/>
              </a:cxn>
              <a:cxn ang="0">
                <a:pos x="1379220" y="444376"/>
              </a:cxn>
              <a:cxn ang="0">
                <a:pos x="42762" y="1377950"/>
              </a:cxn>
              <a:cxn ang="0">
                <a:pos x="0" y="1377291"/>
              </a:cxn>
              <a:cxn ang="0">
                <a:pos x="29122" y="355631"/>
              </a:cxn>
              <a:cxn ang="0">
                <a:pos x="110299" y="309842"/>
              </a:cxn>
              <a:cxn ang="0">
                <a:pos x="318119" y="47574"/>
              </a:cxn>
            </a:cxnLst>
            <a:pathLst>
              <a:path w="1261875" h="1260973">
                <a:moveTo>
                  <a:pt x="304054" y="0"/>
                </a:moveTo>
                <a:lnTo>
                  <a:pt x="1261875" y="406652"/>
                </a:lnTo>
                <a:cubicBezTo>
                  <a:pt x="1059041" y="923309"/>
                  <a:pt x="575757" y="1260973"/>
                  <a:pt x="39124" y="1260973"/>
                </a:cubicBezTo>
                <a:cubicBezTo>
                  <a:pt x="26081" y="1260973"/>
                  <a:pt x="13038" y="1260772"/>
                  <a:pt x="0" y="1260370"/>
                </a:cubicBezTo>
                <a:lnTo>
                  <a:pt x="26644" y="325441"/>
                </a:lnTo>
                <a:lnTo>
                  <a:pt x="100915" y="283539"/>
                </a:lnTo>
                <a:cubicBezTo>
                  <a:pt x="184674" y="224720"/>
                  <a:pt x="251218" y="141429"/>
                  <a:pt x="291053" y="43535"/>
                </a:cubicBezTo>
                <a:close/>
              </a:path>
            </a:pathLst>
          </a:custGeom>
          <a:solidFill>
            <a:srgbClr val="F6A382">
              <a:alpha val="100000"/>
            </a:srgbClr>
          </a:solidFill>
          <a:ln w="9525">
            <a:noFill/>
          </a:ln>
        </p:spPr>
        <p:txBody>
          <a:bodyPr/>
          <a:p>
            <a:endParaRPr lang="zh-CN" altLang="en-US"/>
          </a:p>
        </p:txBody>
      </p:sp>
      <p:sp>
        <p:nvSpPr>
          <p:cNvPr id="64523" name="任意多边形 103"/>
          <p:cNvSpPr/>
          <p:nvPr>
            <p:custDataLst>
              <p:tags r:id="rId10"/>
            </p:custDataLst>
          </p:nvPr>
        </p:nvSpPr>
        <p:spPr>
          <a:xfrm rot="-4356542">
            <a:off x="6800452" y="3366060"/>
            <a:ext cx="754037" cy="1134990"/>
          </a:xfrm>
          <a:custGeom>
            <a:avLst/>
            <a:gdLst/>
            <a:ahLst/>
            <a:cxnLst>
              <a:cxn ang="0">
                <a:pos x="761365" y="968981"/>
              </a:cxn>
              <a:cxn ang="0">
                <a:pos x="0" y="1143636"/>
              </a:cxn>
              <a:cxn ang="0">
                <a:pos x="33622" y="52096"/>
              </a:cxn>
              <a:cxn ang="0">
                <a:pos x="147417" y="28219"/>
              </a:cxn>
              <a:cxn ang="0">
                <a:pos x="214129" y="0"/>
              </a:cxn>
            </a:cxnLst>
            <a:pathLst>
              <a:path w="696424" h="1046796">
                <a:moveTo>
                  <a:pt x="696424" y="886439"/>
                </a:moveTo>
                <a:cubicBezTo>
                  <a:pt x="483045" y="998006"/>
                  <a:pt x="242738" y="1053138"/>
                  <a:pt x="0" y="1046216"/>
                </a:cubicBezTo>
                <a:lnTo>
                  <a:pt x="30754" y="47658"/>
                </a:lnTo>
                <a:lnTo>
                  <a:pt x="134843" y="25815"/>
                </a:lnTo>
                <a:lnTo>
                  <a:pt x="195865" y="0"/>
                </a:lnTo>
                <a:close/>
              </a:path>
            </a:pathLst>
          </a:custGeom>
          <a:solidFill>
            <a:srgbClr val="F4B183">
              <a:alpha val="100000"/>
            </a:srgbClr>
          </a:solidFill>
          <a:ln w="12700">
            <a:noFill/>
          </a:ln>
        </p:spPr>
        <p:txBody>
          <a:bodyPr/>
          <a:p>
            <a:endParaRPr lang="zh-CN" altLang="en-US"/>
          </a:p>
        </p:txBody>
      </p:sp>
      <p:sp>
        <p:nvSpPr>
          <p:cNvPr id="64524" name="任意多边形 93"/>
          <p:cNvSpPr/>
          <p:nvPr>
            <p:custDataLst>
              <p:tags r:id="rId11"/>
            </p:custDataLst>
          </p:nvPr>
        </p:nvSpPr>
        <p:spPr>
          <a:xfrm rot="-7002733">
            <a:off x="6315602" y="2627766"/>
            <a:ext cx="1388434" cy="1305001"/>
          </a:xfrm>
          <a:custGeom>
            <a:avLst/>
            <a:gdLst/>
            <a:ahLst/>
            <a:cxnLst>
              <a:cxn ang="0">
                <a:pos x="1399540" y="970558"/>
              </a:cxn>
              <a:cxn ang="0">
                <a:pos x="0" y="1230197"/>
              </a:cxn>
              <a:cxn ang="0">
                <a:pos x="382469" y="7278"/>
              </a:cxn>
              <a:cxn ang="0">
                <a:pos x="475420" y="23816"/>
              </a:cxn>
              <a:cxn ang="0">
                <a:pos x="589632" y="22100"/>
              </a:cxn>
              <a:cxn ang="0">
                <a:pos x="696031" y="0"/>
              </a:cxn>
            </a:cxnLst>
            <a:pathLst>
              <a:path w="1280794" h="1203632">
                <a:moveTo>
                  <a:pt x="1280794" y="887875"/>
                </a:moveTo>
                <a:cubicBezTo>
                  <a:pt x="918311" y="1196352"/>
                  <a:pt x="436557" y="1285692"/>
                  <a:pt x="0" y="1125395"/>
                </a:cubicBezTo>
                <a:lnTo>
                  <a:pt x="350018" y="6658"/>
                </a:lnTo>
                <a:lnTo>
                  <a:pt x="435082" y="21787"/>
                </a:lnTo>
                <a:cubicBezTo>
                  <a:pt x="470199" y="24594"/>
                  <a:pt x="505201" y="24020"/>
                  <a:pt x="539604" y="20217"/>
                </a:cubicBezTo>
                <a:lnTo>
                  <a:pt x="636975" y="0"/>
                </a:lnTo>
                <a:close/>
              </a:path>
            </a:pathLst>
          </a:custGeom>
          <a:solidFill>
            <a:srgbClr val="ED7D31">
              <a:alpha val="100000"/>
            </a:srgbClr>
          </a:solidFill>
          <a:ln w="12700">
            <a:noFill/>
          </a:ln>
        </p:spPr>
        <p:txBody>
          <a:bodyPr/>
          <a:p>
            <a:endParaRPr lang="zh-CN" altLang="en-US"/>
          </a:p>
        </p:txBody>
      </p:sp>
      <p:sp>
        <p:nvSpPr>
          <p:cNvPr id="64525" name="任意多边形 111"/>
          <p:cNvSpPr/>
          <p:nvPr>
            <p:custDataLst>
              <p:tags r:id="rId12"/>
            </p:custDataLst>
          </p:nvPr>
        </p:nvSpPr>
        <p:spPr>
          <a:xfrm rot="-9900000">
            <a:off x="4908278" y="2328670"/>
            <a:ext cx="1788278" cy="1489182"/>
          </a:xfrm>
          <a:custGeom>
            <a:avLst/>
            <a:gdLst/>
            <a:ahLst/>
            <a:cxnLst>
              <a:cxn ang="0">
                <a:pos x="789199" y="1433652"/>
              </a:cxn>
              <a:cxn ang="0">
                <a:pos x="359699" y="1501140"/>
              </a:cxn>
              <a:cxn ang="0">
                <a:pos x="0" y="1453844"/>
              </a:cxn>
              <a:cxn ang="0">
                <a:pos x="244680" y="464883"/>
              </a:cxn>
              <a:cxn ang="0">
                <a:pos x="263467" y="473892"/>
              </a:cxn>
              <a:cxn ang="0">
                <a:pos x="599563" y="489243"/>
              </a:cxn>
              <a:cxn ang="0">
                <a:pos x="1015783" y="721"/>
              </a:cxn>
              <a:cxn ang="0">
                <a:pos x="1015804" y="0"/>
              </a:cxn>
              <a:cxn ang="0">
                <a:pos x="1804035" y="0"/>
              </a:cxn>
              <a:cxn ang="0">
                <a:pos x="789199" y="1433652"/>
              </a:cxn>
            </a:cxnLst>
            <a:pathLst>
              <a:path w="1650735" h="1373450">
                <a:moveTo>
                  <a:pt x="722136" y="1311703"/>
                </a:moveTo>
                <a:cubicBezTo>
                  <a:pt x="597986" y="1351832"/>
                  <a:pt x="465989" y="1373450"/>
                  <a:pt x="329133" y="1373450"/>
                </a:cubicBezTo>
                <a:cubicBezTo>
                  <a:pt x="218108" y="1373450"/>
                  <a:pt x="107526" y="1358911"/>
                  <a:pt x="0" y="1330177"/>
                </a:cubicBezTo>
                <a:lnTo>
                  <a:pt x="223888" y="425339"/>
                </a:lnTo>
                <a:lnTo>
                  <a:pt x="241079" y="433582"/>
                </a:lnTo>
                <a:cubicBezTo>
                  <a:pt x="337207" y="468718"/>
                  <a:pt x="443628" y="475758"/>
                  <a:pt x="548614" y="447627"/>
                </a:cubicBezTo>
                <a:cubicBezTo>
                  <a:pt x="758586" y="391366"/>
                  <a:pt x="903185" y="210396"/>
                  <a:pt x="929466" y="660"/>
                </a:cubicBezTo>
                <a:lnTo>
                  <a:pt x="929485" y="0"/>
                </a:lnTo>
                <a:lnTo>
                  <a:pt x="1650735" y="0"/>
                </a:lnTo>
                <a:cubicBezTo>
                  <a:pt x="1650735" y="616310"/>
                  <a:pt x="1260119" y="1137808"/>
                  <a:pt x="722136" y="1311703"/>
                </a:cubicBezTo>
                <a:close/>
              </a:path>
            </a:pathLst>
          </a:custGeom>
          <a:solidFill>
            <a:srgbClr val="F6A382">
              <a:alpha val="100000"/>
            </a:srgbClr>
          </a:solidFill>
          <a:ln w="9525">
            <a:noFill/>
          </a:ln>
        </p:spPr>
        <p:txBody>
          <a:bodyPr/>
          <a:p>
            <a:endParaRPr lang="zh-CN" altLang="en-US"/>
          </a:p>
        </p:txBody>
      </p:sp>
      <p:grpSp>
        <p:nvGrpSpPr>
          <p:cNvPr id="6" name="组合 381"/>
          <p:cNvGrpSpPr/>
          <p:nvPr>
            <p:custDataLst>
              <p:tags r:id="rId13"/>
            </p:custDataLst>
          </p:nvPr>
        </p:nvGrpSpPr>
        <p:grpSpPr>
          <a:xfrm>
            <a:off x="6993890" y="2277110"/>
            <a:ext cx="1025525" cy="829945"/>
            <a:chOff x="7148503" y="2251818"/>
            <a:chExt cx="975048" cy="585716"/>
          </a:xfrm>
          <a:solidFill>
            <a:schemeClr val="accent5">
              <a:lumMod val="50000"/>
            </a:schemeClr>
          </a:solidFill>
        </p:grpSpPr>
        <p:grpSp>
          <p:nvGrpSpPr>
            <p:cNvPr id="7" name="Group 13"/>
            <p:cNvGrpSpPr/>
            <p:nvPr/>
          </p:nvGrpSpPr>
          <p:grpSpPr bwMode="auto">
            <a:xfrm>
              <a:off x="7186547" y="2251818"/>
              <a:ext cx="937004" cy="544145"/>
              <a:chOff x="0" y="0"/>
              <a:chExt cx="936967" cy="544387"/>
            </a:xfrm>
            <a:grpFill/>
          </p:grpSpPr>
          <p:sp>
            <p:nvSpPr>
              <p:cNvPr id="384" name="直接连接符 11"/>
              <p:cNvSpPr>
                <a:spLocks noChangeShapeType="1"/>
              </p:cNvSpPr>
              <p:nvPr/>
            </p:nvSpPr>
            <p:spPr bwMode="auto">
              <a:xfrm flipV="1">
                <a:off x="56" y="-71"/>
                <a:ext cx="479406" cy="544754"/>
              </a:xfrm>
              <a:prstGeom prst="line">
                <a:avLst/>
              </a:prstGeom>
              <a:grpFill/>
              <a:ln w="38100">
                <a:solidFill>
                  <a:srgbClr val="0D255B"/>
                </a:solidFill>
                <a:bevel/>
              </a:ln>
            </p:spPr>
            <p:txBody>
              <a:bodyPr wrap="square" lIns="90000" tIns="46800" rIns="90000" bIns="46800">
                <a:normAutofit/>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85" name="直接连接符 13"/>
              <p:cNvSpPr>
                <a:spLocks noChangeShapeType="1"/>
              </p:cNvSpPr>
              <p:nvPr/>
            </p:nvSpPr>
            <p:spPr bwMode="auto">
              <a:xfrm>
                <a:off x="479462" y="-71"/>
                <a:ext cx="457182" cy="0"/>
              </a:xfrm>
              <a:prstGeom prst="line">
                <a:avLst/>
              </a:prstGeom>
              <a:grpFill/>
              <a:ln w="38100">
                <a:solidFill>
                  <a:srgbClr val="0D255B"/>
                </a:solidFill>
                <a:bevel/>
              </a:ln>
            </p:spPr>
            <p:txBody>
              <a:bodyPr wrap="square" lIns="90000" tIns="46800" rIns="90000" bIns="46800">
                <a:normAutofit fontScale="25000" lnSpcReduction="20000"/>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386" name="椭圆 15"/>
            <p:cNvSpPr>
              <a:spLocks noChangeArrowheads="1"/>
            </p:cNvSpPr>
            <p:nvPr/>
          </p:nvSpPr>
          <p:spPr bwMode="auto">
            <a:xfrm>
              <a:off x="7148503" y="2780829"/>
              <a:ext cx="56732" cy="56705"/>
            </a:xfrm>
            <a:prstGeom prst="ellipse">
              <a:avLst/>
            </a:prstGeom>
            <a:grpFill/>
            <a:ln w="38100">
              <a:solidFill>
                <a:srgbClr val="0D255B"/>
              </a:solidFill>
            </a:ln>
          </p:spPr>
          <p:txBody>
            <a:bodyPr wrap="square" lIns="90000" tIns="46800" rIns="90000" bIns="46800" anchor="ctr">
              <a:normAutofit fontScale="250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pitchFamily="3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pitchFamily="3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pitchFamily="3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9pP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charset="-122"/>
                <a:cs typeface="+mn-cs"/>
                <a:sym typeface="Calibri" panose="020F0502020204030204" charset="0"/>
              </a:endParaRPr>
            </a:p>
          </p:txBody>
        </p:sp>
      </p:grpSp>
      <p:grpSp>
        <p:nvGrpSpPr>
          <p:cNvPr id="8" name="组合 386"/>
          <p:cNvGrpSpPr/>
          <p:nvPr>
            <p:custDataLst>
              <p:tags r:id="rId14"/>
            </p:custDataLst>
          </p:nvPr>
        </p:nvGrpSpPr>
        <p:grpSpPr>
          <a:xfrm>
            <a:off x="6864668" y="5085715"/>
            <a:ext cx="1250315" cy="640080"/>
            <a:chOff x="7191366" y="3493172"/>
            <a:chExt cx="1341765" cy="585872"/>
          </a:xfrm>
          <a:solidFill>
            <a:schemeClr val="accent5">
              <a:lumMod val="50000"/>
            </a:schemeClr>
          </a:solidFill>
        </p:grpSpPr>
        <p:grpSp>
          <p:nvGrpSpPr>
            <p:cNvPr id="9" name="Group 20"/>
            <p:cNvGrpSpPr/>
            <p:nvPr/>
          </p:nvGrpSpPr>
          <p:grpSpPr bwMode="auto">
            <a:xfrm flipV="1">
              <a:off x="7229399" y="3534754"/>
              <a:ext cx="1303732" cy="544290"/>
              <a:chOff x="0" y="0"/>
              <a:chExt cx="1304070" cy="544387"/>
            </a:xfrm>
            <a:grpFill/>
          </p:grpSpPr>
          <p:sp>
            <p:nvSpPr>
              <p:cNvPr id="389" name="直接连接符 24"/>
              <p:cNvSpPr>
                <a:spLocks noChangeShapeType="1"/>
              </p:cNvSpPr>
              <p:nvPr/>
            </p:nvSpPr>
            <p:spPr bwMode="auto">
              <a:xfrm flipV="1">
                <a:off x="67" y="85"/>
                <a:ext cx="479549" cy="544609"/>
              </a:xfrm>
              <a:prstGeom prst="line">
                <a:avLst/>
              </a:prstGeom>
              <a:grpFill/>
              <a:ln w="38100">
                <a:solidFill>
                  <a:srgbClr val="0D255B"/>
                </a:solidFill>
                <a:bevel/>
              </a:ln>
            </p:spPr>
            <p:txBody>
              <a:bodyPr wrap="square" lIns="90000" tIns="46800" rIns="90000" bIns="46800">
                <a:normAutofit/>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90" name="直接连接符 25"/>
              <p:cNvSpPr>
                <a:spLocks noChangeShapeType="1"/>
              </p:cNvSpPr>
              <p:nvPr/>
            </p:nvSpPr>
            <p:spPr bwMode="auto">
              <a:xfrm>
                <a:off x="479616" y="85"/>
                <a:ext cx="824126" cy="0"/>
              </a:xfrm>
              <a:prstGeom prst="line">
                <a:avLst/>
              </a:prstGeom>
              <a:grpFill/>
              <a:ln w="38100">
                <a:solidFill>
                  <a:srgbClr val="0D255B"/>
                </a:solidFill>
                <a:bevel/>
              </a:ln>
            </p:spPr>
            <p:txBody>
              <a:bodyPr wrap="square" lIns="90000" tIns="46800" rIns="90000" bIns="46800">
                <a:normAutofit fontScale="25000" lnSpcReduction="20000"/>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391" name="椭圆 23"/>
            <p:cNvSpPr>
              <a:spLocks noChangeArrowheads="1"/>
            </p:cNvSpPr>
            <p:nvPr/>
          </p:nvSpPr>
          <p:spPr bwMode="auto">
            <a:xfrm flipV="1">
              <a:off x="7191366" y="3493172"/>
              <a:ext cx="56715" cy="56720"/>
            </a:xfrm>
            <a:prstGeom prst="ellipse">
              <a:avLst/>
            </a:prstGeom>
            <a:grpFill/>
            <a:ln w="38100">
              <a:solidFill>
                <a:srgbClr val="0D255B"/>
              </a:solidFill>
            </a:ln>
          </p:spPr>
          <p:txBody>
            <a:bodyPr wrap="square" lIns="90000" tIns="46800" rIns="90000" bIns="46800" anchor="ctr">
              <a:normAutofit fontScale="250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pitchFamily="3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pitchFamily="3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pitchFamily="3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9pP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charset="-122"/>
                <a:cs typeface="+mn-cs"/>
                <a:sym typeface="Calibri" panose="020F0502020204030204" charset="0"/>
              </a:endParaRPr>
            </a:p>
          </p:txBody>
        </p:sp>
      </p:grpSp>
      <p:grpSp>
        <p:nvGrpSpPr>
          <p:cNvPr id="10" name="组合 391"/>
          <p:cNvGrpSpPr/>
          <p:nvPr>
            <p:custDataLst>
              <p:tags r:id="rId15"/>
            </p:custDataLst>
          </p:nvPr>
        </p:nvGrpSpPr>
        <p:grpSpPr>
          <a:xfrm>
            <a:off x="5150485" y="1989455"/>
            <a:ext cx="945515" cy="1029970"/>
            <a:chOff x="4710460" y="2045372"/>
            <a:chExt cx="974368" cy="585787"/>
          </a:xfrm>
          <a:solidFill>
            <a:schemeClr val="accent5">
              <a:lumMod val="50000"/>
            </a:schemeClr>
          </a:solidFill>
        </p:grpSpPr>
        <p:grpSp>
          <p:nvGrpSpPr>
            <p:cNvPr id="11" name="Group 27"/>
            <p:cNvGrpSpPr/>
            <p:nvPr/>
          </p:nvGrpSpPr>
          <p:grpSpPr bwMode="auto">
            <a:xfrm flipH="1">
              <a:off x="4710460" y="2045372"/>
              <a:ext cx="936268" cy="544512"/>
              <a:chOff x="73" y="-494"/>
              <a:chExt cx="936660" cy="545147"/>
            </a:xfrm>
            <a:grpFill/>
          </p:grpSpPr>
          <p:sp>
            <p:nvSpPr>
              <p:cNvPr id="394" name="直接连接符 31"/>
              <p:cNvSpPr>
                <a:spLocks noChangeShapeType="1"/>
              </p:cNvSpPr>
              <p:nvPr/>
            </p:nvSpPr>
            <p:spPr bwMode="auto">
              <a:xfrm flipV="1">
                <a:off x="73" y="-494"/>
                <a:ext cx="479626" cy="545147"/>
              </a:xfrm>
              <a:prstGeom prst="line">
                <a:avLst/>
              </a:prstGeom>
              <a:grpFill/>
              <a:ln w="38100">
                <a:solidFill>
                  <a:srgbClr val="0D255B"/>
                </a:solidFill>
                <a:bevel/>
              </a:ln>
            </p:spPr>
            <p:txBody>
              <a:bodyPr wrap="square" lIns="90000" tIns="46800" rIns="90000" bIns="46800">
                <a:normAutofit/>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95" name="直接连接符 32"/>
              <p:cNvSpPr>
                <a:spLocks noChangeShapeType="1"/>
              </p:cNvSpPr>
              <p:nvPr/>
            </p:nvSpPr>
            <p:spPr bwMode="auto">
              <a:xfrm>
                <a:off x="479701" y="-494"/>
                <a:ext cx="457032" cy="0"/>
              </a:xfrm>
              <a:prstGeom prst="line">
                <a:avLst/>
              </a:prstGeom>
              <a:grpFill/>
              <a:ln w="38100">
                <a:solidFill>
                  <a:srgbClr val="0D255B"/>
                </a:solidFill>
                <a:bevel/>
              </a:ln>
            </p:spPr>
            <p:txBody>
              <a:bodyPr wrap="square" lIns="90000" tIns="46800" rIns="90000" bIns="46800">
                <a:normAutofit fontScale="25000" lnSpcReduction="20000"/>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396" name="椭圆 30"/>
            <p:cNvSpPr>
              <a:spLocks noChangeArrowheads="1"/>
            </p:cNvSpPr>
            <p:nvPr/>
          </p:nvSpPr>
          <p:spPr bwMode="auto">
            <a:xfrm flipH="1">
              <a:off x="5628122" y="2574495"/>
              <a:ext cx="56706" cy="56664"/>
            </a:xfrm>
            <a:prstGeom prst="ellipse">
              <a:avLst/>
            </a:prstGeom>
            <a:grpFill/>
            <a:ln w="38100">
              <a:solidFill>
                <a:srgbClr val="0D255B"/>
              </a:solidFill>
            </a:ln>
          </p:spPr>
          <p:txBody>
            <a:bodyPr wrap="square" lIns="90000" tIns="46800" rIns="90000" bIns="46800" anchor="ctr">
              <a:normAutofit fontScale="250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pitchFamily="3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pitchFamily="3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pitchFamily="3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9pP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charset="-122"/>
                <a:cs typeface="+mn-cs"/>
                <a:sym typeface="Calibri" panose="020F0502020204030204" charset="0"/>
              </a:endParaRPr>
            </a:p>
          </p:txBody>
        </p:sp>
      </p:grpSp>
      <p:grpSp>
        <p:nvGrpSpPr>
          <p:cNvPr id="12" name="组合 396"/>
          <p:cNvGrpSpPr/>
          <p:nvPr>
            <p:custDataLst>
              <p:tags r:id="rId16"/>
            </p:custDataLst>
          </p:nvPr>
        </p:nvGrpSpPr>
        <p:grpSpPr>
          <a:xfrm>
            <a:off x="4049078" y="5177790"/>
            <a:ext cx="1319530" cy="734060"/>
            <a:chOff x="4429165" y="4329784"/>
            <a:chExt cx="1068338" cy="586369"/>
          </a:xfrm>
          <a:solidFill>
            <a:schemeClr val="accent5">
              <a:lumMod val="50000"/>
            </a:schemeClr>
          </a:solidFill>
        </p:grpSpPr>
        <p:grpSp>
          <p:nvGrpSpPr>
            <p:cNvPr id="13" name="Group 47"/>
            <p:cNvGrpSpPr/>
            <p:nvPr/>
          </p:nvGrpSpPr>
          <p:grpSpPr bwMode="auto">
            <a:xfrm flipH="1" flipV="1">
              <a:off x="4429165" y="4371059"/>
              <a:ext cx="1030238" cy="545094"/>
              <a:chOff x="59" y="-497"/>
              <a:chExt cx="1030292" cy="545191"/>
            </a:xfrm>
            <a:grpFill/>
          </p:grpSpPr>
          <p:sp>
            <p:nvSpPr>
              <p:cNvPr id="399" name="直接连接符 56"/>
              <p:cNvSpPr>
                <a:spLocks noChangeShapeType="1"/>
              </p:cNvSpPr>
              <p:nvPr/>
            </p:nvSpPr>
            <p:spPr bwMode="auto">
              <a:xfrm flipV="1">
                <a:off x="59" y="84"/>
                <a:ext cx="479450" cy="544610"/>
              </a:xfrm>
              <a:prstGeom prst="line">
                <a:avLst/>
              </a:prstGeom>
              <a:grpFill/>
              <a:ln w="38100">
                <a:solidFill>
                  <a:srgbClr val="0D255B"/>
                </a:solidFill>
                <a:bevel/>
              </a:ln>
            </p:spPr>
            <p:txBody>
              <a:bodyPr wrap="square" lIns="90000" tIns="46800" rIns="90000" bIns="46800">
                <a:normAutofit/>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0" name="直接连接符 57"/>
              <p:cNvSpPr>
                <a:spLocks noChangeShapeType="1"/>
              </p:cNvSpPr>
              <p:nvPr/>
            </p:nvSpPr>
            <p:spPr bwMode="auto">
              <a:xfrm flipV="1">
                <a:off x="479467" y="-497"/>
                <a:ext cx="550884" cy="581"/>
              </a:xfrm>
              <a:prstGeom prst="line">
                <a:avLst/>
              </a:prstGeom>
              <a:grpFill/>
              <a:ln w="38100">
                <a:solidFill>
                  <a:srgbClr val="0D255B"/>
                </a:solidFill>
                <a:bevel/>
              </a:ln>
            </p:spPr>
            <p:txBody>
              <a:bodyPr wrap="square" lIns="90000" tIns="46800" rIns="90000" bIns="46800">
                <a:normAutofit fontScale="25000" lnSpcReduction="20000"/>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401" name="椭圆 55"/>
            <p:cNvSpPr>
              <a:spLocks noChangeArrowheads="1"/>
            </p:cNvSpPr>
            <p:nvPr/>
          </p:nvSpPr>
          <p:spPr bwMode="auto">
            <a:xfrm flipH="1" flipV="1">
              <a:off x="5440776" y="4329784"/>
              <a:ext cx="56727" cy="56720"/>
            </a:xfrm>
            <a:prstGeom prst="ellipse">
              <a:avLst/>
            </a:prstGeom>
            <a:grpFill/>
            <a:ln w="38100">
              <a:solidFill>
                <a:srgbClr val="0D255B"/>
              </a:solidFill>
            </a:ln>
          </p:spPr>
          <p:txBody>
            <a:bodyPr wrap="square" lIns="90000" tIns="46800" rIns="90000" bIns="46800" anchor="ctr">
              <a:normAutofit fontScale="250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pitchFamily="3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pitchFamily="3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pitchFamily="3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9pP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charset="-122"/>
                <a:cs typeface="+mn-cs"/>
                <a:sym typeface="Calibri" panose="020F0502020204030204" charset="0"/>
              </a:endParaRPr>
            </a:p>
          </p:txBody>
        </p:sp>
      </p:grpSp>
      <p:sp>
        <p:nvSpPr>
          <p:cNvPr id="14" name="文本框 13"/>
          <p:cNvSpPr txBox="1"/>
          <p:nvPr>
            <p:custDataLst>
              <p:tags r:id="rId17"/>
            </p:custDataLst>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sym typeface="+mn-ea"/>
              </a:rPr>
              <a:t>“获得;得到”表达归类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custDataLst>
              <p:tags r:id="rId18"/>
            </p:custDataLst>
          </p:nvPr>
        </p:nvPicPr>
        <p:blipFill>
          <a:blip r:embed="rId19">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cxnSp>
        <p:nvCxnSpPr>
          <p:cNvPr id="18" name="直接连接符 17"/>
          <p:cNvCxnSpPr>
            <a:cxnSpLocks noChangeShapeType="1"/>
          </p:cNvCxnSpPr>
          <p:nvPr>
            <p:custDataLst>
              <p:tags r:id="rId20"/>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2" name="文本框 1"/>
          <p:cNvSpPr txBox="1"/>
          <p:nvPr>
            <p:custDataLst>
              <p:tags r:id="rId21"/>
            </p:custDataLst>
          </p:nvPr>
        </p:nvSpPr>
        <p:spPr>
          <a:xfrm>
            <a:off x="8041640" y="3717290"/>
            <a:ext cx="4091305" cy="944245"/>
          </a:xfrm>
          <a:prstGeom prst="rect">
            <a:avLst/>
          </a:prstGeom>
          <a:noFill/>
          <a:ln w="28575" cap="flat" cmpd="sng">
            <a:solidFill>
              <a:schemeClr val="tx2"/>
            </a:solidFill>
            <a:prstDash val="solid"/>
            <a:miter/>
            <a:headEnd type="none" w="med" len="med"/>
            <a:tailEnd type="none" w="med" len="med"/>
          </a:ln>
        </p:spPr>
        <p:txBody>
          <a:bodyPr lIns="90000" tIns="46800" rIns="90000" bIns="46800" anchor="ctr"/>
          <a:p>
            <a:pPr indent="0"/>
            <a:r>
              <a:rPr lang="en-US" sz="2800">
                <a:solidFill>
                  <a:srgbClr val="FF0000"/>
                </a:solidFill>
                <a:latin typeface="Times New Roman" panose="02020603050405020304" charset="0"/>
                <a:ea typeface="宋体" panose="02010600030101010101" pitchFamily="2" charset="-122"/>
                <a:sym typeface="+mn-ea"/>
              </a:rPr>
              <a:t>gain</a:t>
            </a:r>
            <a:r>
              <a:rPr lang="zh-CN" sz="2800">
                <a:latin typeface="Times New Roman" panose="02020603050405020304" charset="0"/>
                <a:ea typeface="宋体" panose="02010600030101010101" pitchFamily="2" charset="-122"/>
                <a:sym typeface="+mn-ea"/>
              </a:rPr>
              <a:t>指通过竞争或经过一段时间的努力得到。</a:t>
            </a:r>
            <a:endParaRPr lang="zh-CN" altLang="en-US" sz="2800" b="1" dirty="0">
              <a:solidFill>
                <a:srgbClr val="D32E2E"/>
              </a:solidFill>
              <a:latin typeface="楷体" panose="02010609060101010101" pitchFamily="49" charset="-122"/>
              <a:ea typeface="楷体" panose="02010609060101010101" pitchFamily="49" charset="-122"/>
              <a:sym typeface="微软雅黑" panose="020B0503020204020204" pitchFamily="34" charset="-122"/>
            </a:endParaRPr>
          </a:p>
        </p:txBody>
      </p:sp>
      <p:sp>
        <p:nvSpPr>
          <p:cNvPr id="3" name="文本框 2"/>
          <p:cNvSpPr txBox="1"/>
          <p:nvPr>
            <p:custDataLst>
              <p:tags r:id="rId22"/>
            </p:custDataLst>
          </p:nvPr>
        </p:nvSpPr>
        <p:spPr>
          <a:xfrm>
            <a:off x="264795" y="3047365"/>
            <a:ext cx="4255135" cy="1793240"/>
          </a:xfrm>
          <a:prstGeom prst="rect">
            <a:avLst/>
          </a:prstGeom>
          <a:noFill/>
          <a:ln w="28575" cap="flat" cmpd="sng">
            <a:solidFill>
              <a:schemeClr val="accent1">
                <a:shade val="50000"/>
              </a:schemeClr>
            </a:solidFill>
            <a:prstDash val="solid"/>
            <a:miter/>
            <a:headEnd type="none" w="med" len="med"/>
            <a:tailEnd type="none" w="med" len="med"/>
          </a:ln>
        </p:spPr>
        <p:txBody>
          <a:bodyPr lIns="90000" tIns="46800" rIns="90000" bIns="46800" anchor="ctr"/>
          <a:p>
            <a:pPr indent="0"/>
            <a:r>
              <a:rPr lang="en-US" sz="2800">
                <a:solidFill>
                  <a:srgbClr val="FF0000"/>
                </a:solidFill>
                <a:latin typeface="Times New Roman" panose="02020603050405020304" charset="0"/>
                <a:ea typeface="宋体" panose="02010600030101010101" pitchFamily="2" charset="-122"/>
                <a:sym typeface="+mn-ea"/>
              </a:rPr>
              <a:t>achieve</a:t>
            </a:r>
            <a:r>
              <a:rPr lang="zh-CN" sz="2800">
                <a:latin typeface="Times New Roman" panose="02020603050405020304" charset="0"/>
                <a:ea typeface="宋体" panose="02010600030101010101" pitchFamily="2" charset="-122"/>
                <a:sym typeface="+mn-ea"/>
              </a:rPr>
              <a:t>强调为达到某一既定目标需要技能、耐性和努力。但一般指按常规步骤去达到这一目的。</a:t>
            </a:r>
            <a:endParaRPr lang="zh-CN" altLang="en-US" sz="2800" b="1" dirty="0">
              <a:solidFill>
                <a:srgbClr val="D32E2E"/>
              </a:solidFill>
              <a:latin typeface="楷体" panose="02010609060101010101" pitchFamily="49" charset="-122"/>
              <a:ea typeface="楷体" panose="02010609060101010101" pitchFamily="49" charset="-122"/>
              <a:sym typeface="微软雅黑" panose="020B0503020204020204" pitchFamily="34" charset="-122"/>
            </a:endParaRPr>
          </a:p>
        </p:txBody>
      </p:sp>
      <p:grpSp>
        <p:nvGrpSpPr>
          <p:cNvPr id="4" name="组合 396"/>
          <p:cNvGrpSpPr/>
          <p:nvPr>
            <p:custDataLst>
              <p:tags r:id="rId23"/>
            </p:custDataLst>
          </p:nvPr>
        </p:nvGrpSpPr>
        <p:grpSpPr>
          <a:xfrm>
            <a:off x="3843020" y="4213225"/>
            <a:ext cx="960755" cy="269240"/>
            <a:chOff x="4429165" y="4329784"/>
            <a:chExt cx="1068338" cy="586369"/>
          </a:xfrm>
          <a:solidFill>
            <a:schemeClr val="accent5">
              <a:lumMod val="50000"/>
            </a:schemeClr>
          </a:solidFill>
        </p:grpSpPr>
        <p:grpSp>
          <p:nvGrpSpPr>
            <p:cNvPr id="5" name="Group 47"/>
            <p:cNvGrpSpPr/>
            <p:nvPr/>
          </p:nvGrpSpPr>
          <p:grpSpPr bwMode="auto">
            <a:xfrm flipH="1" flipV="1">
              <a:off x="4429165" y="4371059"/>
              <a:ext cx="1030238" cy="545094"/>
              <a:chOff x="59" y="-497"/>
              <a:chExt cx="1030292" cy="545191"/>
            </a:xfrm>
            <a:grpFill/>
          </p:grpSpPr>
          <p:sp>
            <p:nvSpPr>
              <p:cNvPr id="16" name="直接连接符 56"/>
              <p:cNvSpPr>
                <a:spLocks noChangeShapeType="1"/>
              </p:cNvSpPr>
              <p:nvPr>
                <p:custDataLst>
                  <p:tags r:id="rId24"/>
                </p:custDataLst>
              </p:nvPr>
            </p:nvSpPr>
            <p:spPr bwMode="auto">
              <a:xfrm flipV="1">
                <a:off x="59" y="84"/>
                <a:ext cx="479450" cy="544610"/>
              </a:xfrm>
              <a:prstGeom prst="line">
                <a:avLst/>
              </a:prstGeom>
              <a:grpFill/>
              <a:ln w="38100">
                <a:solidFill>
                  <a:srgbClr val="0D255B"/>
                </a:solidFill>
                <a:bevel/>
              </a:ln>
            </p:spPr>
            <p:txBody>
              <a:bodyPr wrap="square" lIns="90000" tIns="46800" rIns="90000" bIns="46800">
                <a:normAutofit fontScale="55000"/>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直接连接符 57"/>
              <p:cNvSpPr>
                <a:spLocks noChangeShapeType="1"/>
              </p:cNvSpPr>
              <p:nvPr>
                <p:custDataLst>
                  <p:tags r:id="rId25"/>
                </p:custDataLst>
              </p:nvPr>
            </p:nvSpPr>
            <p:spPr bwMode="auto">
              <a:xfrm flipV="1">
                <a:off x="479467" y="-497"/>
                <a:ext cx="550884" cy="581"/>
              </a:xfrm>
              <a:prstGeom prst="line">
                <a:avLst/>
              </a:prstGeom>
              <a:grpFill/>
              <a:ln w="38100">
                <a:solidFill>
                  <a:srgbClr val="0D255B"/>
                </a:solidFill>
                <a:bevel/>
              </a:ln>
            </p:spPr>
            <p:txBody>
              <a:bodyPr wrap="square" lIns="90000" tIns="46800" rIns="90000" bIns="46800">
                <a:normAutofit fontScale="25000" lnSpcReduction="20000"/>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9" name="椭圆 55"/>
            <p:cNvSpPr>
              <a:spLocks noChangeArrowheads="1"/>
            </p:cNvSpPr>
            <p:nvPr>
              <p:custDataLst>
                <p:tags r:id="rId26"/>
              </p:custDataLst>
            </p:nvPr>
          </p:nvSpPr>
          <p:spPr bwMode="auto">
            <a:xfrm flipH="1" flipV="1">
              <a:off x="5440776" y="4329784"/>
              <a:ext cx="56727" cy="56720"/>
            </a:xfrm>
            <a:prstGeom prst="ellipse">
              <a:avLst/>
            </a:prstGeom>
            <a:grpFill/>
            <a:ln w="38100">
              <a:solidFill>
                <a:srgbClr val="0D255B"/>
              </a:solidFill>
            </a:ln>
          </p:spPr>
          <p:txBody>
            <a:bodyPr wrap="square" lIns="90000" tIns="46800" rIns="90000" bIns="46800" anchor="ctr">
              <a:normAutofit fontScale="250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pitchFamily="3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pitchFamily="3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pitchFamily="3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9pP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charset="-122"/>
                <a:cs typeface="+mn-cs"/>
                <a:sym typeface="Calibri" panose="020F0502020204030204" charset="0"/>
              </a:endParaRPr>
            </a:p>
          </p:txBody>
        </p:sp>
      </p:grpSp>
      <p:grpSp>
        <p:nvGrpSpPr>
          <p:cNvPr id="20" name="组合 386"/>
          <p:cNvGrpSpPr/>
          <p:nvPr>
            <p:custDataLst>
              <p:tags r:id="rId27"/>
            </p:custDataLst>
          </p:nvPr>
        </p:nvGrpSpPr>
        <p:grpSpPr>
          <a:xfrm>
            <a:off x="7087235" y="4043045"/>
            <a:ext cx="931545" cy="344170"/>
            <a:chOff x="7191366" y="3493172"/>
            <a:chExt cx="1341765" cy="585872"/>
          </a:xfrm>
          <a:solidFill>
            <a:schemeClr val="accent5">
              <a:lumMod val="50000"/>
            </a:schemeClr>
          </a:solidFill>
        </p:grpSpPr>
        <p:grpSp>
          <p:nvGrpSpPr>
            <p:cNvPr id="21" name="Group 20"/>
            <p:cNvGrpSpPr/>
            <p:nvPr/>
          </p:nvGrpSpPr>
          <p:grpSpPr bwMode="auto">
            <a:xfrm flipV="1">
              <a:off x="7229399" y="3534754"/>
              <a:ext cx="1303732" cy="544290"/>
              <a:chOff x="0" y="0"/>
              <a:chExt cx="1304070" cy="544387"/>
            </a:xfrm>
            <a:grpFill/>
          </p:grpSpPr>
          <p:sp>
            <p:nvSpPr>
              <p:cNvPr id="22" name="直接连接符 24"/>
              <p:cNvSpPr>
                <a:spLocks noChangeShapeType="1"/>
              </p:cNvSpPr>
              <p:nvPr>
                <p:custDataLst>
                  <p:tags r:id="rId28"/>
                </p:custDataLst>
              </p:nvPr>
            </p:nvSpPr>
            <p:spPr bwMode="auto">
              <a:xfrm flipV="1">
                <a:off x="67" y="85"/>
                <a:ext cx="479549" cy="544609"/>
              </a:xfrm>
              <a:prstGeom prst="line">
                <a:avLst/>
              </a:prstGeom>
              <a:grpFill/>
              <a:ln w="38100">
                <a:solidFill>
                  <a:srgbClr val="0D255B"/>
                </a:solidFill>
                <a:bevel/>
              </a:ln>
            </p:spPr>
            <p:txBody>
              <a:bodyPr wrap="square" lIns="90000" tIns="46800" rIns="90000" bIns="46800">
                <a:normAutofit fontScale="90000" lnSpcReduction="20000"/>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3" name="直接连接符 25"/>
              <p:cNvSpPr>
                <a:spLocks noChangeShapeType="1"/>
              </p:cNvSpPr>
              <p:nvPr>
                <p:custDataLst>
                  <p:tags r:id="rId29"/>
                </p:custDataLst>
              </p:nvPr>
            </p:nvSpPr>
            <p:spPr bwMode="auto">
              <a:xfrm>
                <a:off x="479616" y="85"/>
                <a:ext cx="824126" cy="0"/>
              </a:xfrm>
              <a:prstGeom prst="line">
                <a:avLst/>
              </a:prstGeom>
              <a:grpFill/>
              <a:ln w="38100">
                <a:solidFill>
                  <a:srgbClr val="0D255B"/>
                </a:solidFill>
                <a:bevel/>
              </a:ln>
            </p:spPr>
            <p:txBody>
              <a:bodyPr wrap="square" lIns="90000" tIns="46800" rIns="90000" bIns="46800">
                <a:normAutofit fontScale="25000" lnSpcReduction="20000"/>
              </a:bodyPr>
              <a:lstStyle/>
              <a:p>
                <a:pPr marL="0" marR="0" lvl="0" indent="0" algn="l" defTabSz="91313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24" name="椭圆 23"/>
            <p:cNvSpPr>
              <a:spLocks noChangeArrowheads="1"/>
            </p:cNvSpPr>
            <p:nvPr>
              <p:custDataLst>
                <p:tags r:id="rId30"/>
              </p:custDataLst>
            </p:nvPr>
          </p:nvSpPr>
          <p:spPr bwMode="auto">
            <a:xfrm flipV="1">
              <a:off x="7191366" y="3493172"/>
              <a:ext cx="56715" cy="56720"/>
            </a:xfrm>
            <a:prstGeom prst="ellipse">
              <a:avLst/>
            </a:prstGeom>
            <a:grpFill/>
            <a:ln w="38100">
              <a:solidFill>
                <a:srgbClr val="0D255B"/>
              </a:solidFill>
            </a:ln>
          </p:spPr>
          <p:txBody>
            <a:bodyPr wrap="square" lIns="90000" tIns="46800" rIns="90000" bIns="46800" anchor="ctr">
              <a:normAutofit fontScale="25000" lnSpcReduction="20000"/>
            </a:bodyPr>
            <a:lstStyle>
              <a:lvl1pPr>
                <a:lnSpc>
                  <a:spcPct val="90000"/>
                </a:lnSpc>
                <a:spcBef>
                  <a:spcPts val="1000"/>
                </a:spcBef>
                <a:buFont typeface="Arial" panose="020B0604020202020204" pitchFamily="34" charset="0"/>
                <a:buChar char="•"/>
                <a:defRPr sz="2800">
                  <a:solidFill>
                    <a:srgbClr val="000000"/>
                  </a:solidFill>
                  <a:latin typeface="Calibri" panose="020F0502020204030204" charset="0"/>
                  <a:ea typeface="微软雅黑" panose="020B0503020204020204" pitchFamily="34" charset="-122"/>
                  <a:sym typeface="Calibri" panose="020F0502020204030204" charset="0"/>
                </a:defRPr>
              </a:lvl1pPr>
              <a:lvl2pPr marL="742950" indent="-285750">
                <a:lnSpc>
                  <a:spcPct val="90000"/>
                </a:lnSpc>
                <a:spcBef>
                  <a:spcPts val="500"/>
                </a:spcBef>
                <a:buFont typeface="Arial" panose="020B0604020202020204" pitchFamily="34" charset="0"/>
                <a:buChar char="•"/>
                <a:defRPr sz="2400">
                  <a:solidFill>
                    <a:srgbClr val="000000"/>
                  </a:solidFill>
                  <a:latin typeface="Calibri" panose="020F0502020204030204" charset="0"/>
                  <a:ea typeface="微软雅黑" panose="020B0503020204020204" pitchFamily="34" charset="-122"/>
                  <a:sym typeface="Calibri" panose="020F0502020204030204" charset="0"/>
                </a:defRPr>
              </a:lvl2pPr>
              <a:lvl3pPr marL="1143000" indent="-228600">
                <a:lnSpc>
                  <a:spcPct val="90000"/>
                </a:lnSpc>
                <a:spcBef>
                  <a:spcPts val="500"/>
                </a:spcBef>
                <a:buFont typeface="Arial" panose="020B0604020202020204" pitchFamily="34" charset="0"/>
                <a:buChar char="•"/>
                <a:defRPr sz="2000">
                  <a:solidFill>
                    <a:srgbClr val="000000"/>
                  </a:solidFill>
                  <a:latin typeface="Calibri" panose="020F0502020204030204" charset="0"/>
                  <a:ea typeface="微软雅黑" panose="020B0503020204020204" pitchFamily="34" charset="-122"/>
                  <a:sym typeface="Calibri" panose="020F0502020204030204" charset="0"/>
                </a:defRPr>
              </a:lvl3pPr>
              <a:lvl4pPr marL="16002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4pPr>
              <a:lvl5pPr marL="2057400" indent="-228600">
                <a:lnSpc>
                  <a:spcPct val="90000"/>
                </a:lnSpc>
                <a:spcBef>
                  <a:spcPts val="500"/>
                </a:spcBef>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000000"/>
                  </a:solidFill>
                  <a:latin typeface="Calibri" panose="020F0502020204030204" charset="0"/>
                  <a:ea typeface="微软雅黑" panose="020B0503020204020204" pitchFamily="34" charset="-122"/>
                  <a:sym typeface="Calibri" panose="020F0502020204030204" charset="0"/>
                </a:defRPr>
              </a:lvl9pP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Arial" panose="020B0604020202020204" pitchFamily="34" charset="0"/>
                <a:ea typeface="黑体" panose="02010609060101010101" charset="-122"/>
                <a:cs typeface="+mn-cs"/>
                <a:sym typeface="Calibri" panose="020F0502020204030204" charset="0"/>
              </a:endParaRPr>
            </a:p>
          </p:txBody>
        </p:sp>
      </p:grpSp>
    </p:spTree>
    <p:custDataLst>
      <p:tags r:id="rId3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361"/>
                                        </p:tgtEl>
                                        <p:attrNameLst>
                                          <p:attrName>style.visibility</p:attrName>
                                        </p:attrNameLst>
                                      </p:cBhvr>
                                      <p:to>
                                        <p:strVal val="visible"/>
                                      </p:to>
                                    </p:set>
                                    <p:animEffect transition="in" filter="wipe(left)">
                                      <p:cBhvr>
                                        <p:cTn id="7" dur="10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58"/>
                                        </p:tgtEl>
                                        <p:attrNameLst>
                                          <p:attrName>style.visibility</p:attrName>
                                        </p:attrNameLst>
                                      </p:cBhvr>
                                      <p:to>
                                        <p:strVal val="visible"/>
                                      </p:to>
                                    </p:set>
                                    <p:animEffect transition="in" filter="wheel(1)">
                                      <p:cBhvr>
                                        <p:cTn id="12" dur="2000"/>
                                        <p:tgtEl>
                                          <p:spTgt spid="35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000" fill="hold">
                                          <p:stCondLst>
                                            <p:cond delay="0"/>
                                          </p:stCondLst>
                                        </p:cTn>
                                        <p:tgtEl>
                                          <p:spTgt spid="360"/>
                                        </p:tgtEl>
                                        <p:attrNameLst>
                                          <p:attrName>style.visibility</p:attrName>
                                        </p:attrNameLst>
                                      </p:cBhvr>
                                      <p:to>
                                        <p:strVal val="visible"/>
                                      </p:to>
                                    </p:set>
                                    <p:animEffect transition="in" filter="blinds(vertical)">
                                      <p:cBhvr>
                                        <p:cTn id="17" dur="1000"/>
                                        <p:tgtEl>
                                          <p:spTgt spid="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000" fill="hold">
                                          <p:stCondLst>
                                            <p:cond delay="0"/>
                                          </p:stCondLst>
                                        </p:cTn>
                                        <p:tgtEl>
                                          <p:spTgt spid="359"/>
                                        </p:tgtEl>
                                        <p:attrNameLst>
                                          <p:attrName>style.visibility</p:attrName>
                                        </p:attrNameLst>
                                      </p:cBhvr>
                                      <p:to>
                                        <p:strVal val="visible"/>
                                      </p:to>
                                    </p:set>
                                    <p:animEffect transition="in" filter="dissolve">
                                      <p:cBhvr>
                                        <p:cTn id="22" dur="1000"/>
                                        <p:tgtEl>
                                          <p:spTgt spid="359"/>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5" fill="hold" grpId="0" nodeType="click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blinds(vertical)">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heel(1)">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bldLvl="0" animBg="1"/>
      <p:bldP spid="359" grpId="0" bldLvl="0" animBg="1"/>
      <p:bldP spid="360" grpId="0" bldLvl="0" animBg="1"/>
      <p:bldP spid="361" grpId="0" bldLvl="0" animBg="1"/>
      <p:bldP spid="2" grpId="0" bldLvl="0" animBg="1"/>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70204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assumption/əˈsʌmpʃn/      n.假定;设定;(责任的)承担</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36295"/>
            <a:ext cx="10819130" cy="5003165"/>
          </a:xfrm>
          <a:prstGeom prst="rect">
            <a:avLst/>
          </a:prstGeom>
          <a:noFill/>
          <a:ln w="9525">
            <a:noFill/>
          </a:ln>
        </p:spPr>
        <p:txBody>
          <a:bodyPr wrap="square">
            <a:spAutoFit/>
          </a:bodyPr>
          <a:p>
            <a:pPr indent="0"/>
            <a:r>
              <a:rPr lang="zh-CN" sz="2400" b="0">
                <a:ea typeface="宋体" panose="02010600030101010101" pitchFamily="2" charset="-122"/>
              </a:rPr>
              <a:t>1.不出所料，克里斯托</a:t>
            </a:r>
            <a:r>
              <a:rPr lang="zh-CN" sz="2400" b="0" u="sng">
                <a:solidFill>
                  <a:srgbClr val="FF0000"/>
                </a:solidFill>
                <a:ea typeface="宋体" panose="02010600030101010101" pitchFamily="2" charset="-122"/>
              </a:rPr>
              <a:t>以为儿子是在开玩笑</a:t>
            </a:r>
            <a:r>
              <a:rPr lang="zh-CN" sz="2400" b="0">
                <a:ea typeface="宋体" panose="02010600030101010101" pitchFamily="2" charset="-122"/>
              </a:rPr>
              <a:t>，所以她没有把他的话当真，只是一笑置之。</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2.作为学生，我们应该</a:t>
            </a:r>
            <a:r>
              <a:rPr lang="zh-CN" sz="2400" b="0" u="sng">
                <a:solidFill>
                  <a:srgbClr val="FF0000"/>
                </a:solidFill>
                <a:ea typeface="宋体" panose="02010600030101010101" pitchFamily="2" charset="-122"/>
              </a:rPr>
              <a:t>承担起我们的责任</a:t>
            </a:r>
            <a:r>
              <a:rPr lang="zh-CN" sz="2400" b="0">
                <a:ea typeface="宋体" panose="02010600030101010101" pitchFamily="2" charset="-122"/>
              </a:rPr>
              <a:t>，比如保持环境清洁，有礼貌，以及为来自各个国家的运动员加油。</a:t>
            </a:r>
            <a:r>
              <a:rPr lang="zh-CN" sz="2400" b="0" baseline="-25000">
                <a:latin typeface="Times New Roman" panose="02020603050405020304" charset="0"/>
                <a:ea typeface="宋体" panose="02010600030101010101" pitchFamily="2" charset="-122"/>
              </a:rPr>
              <a:t>应用文“亚运会小主人倡议信</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3.人们普遍认为锻炼不仅能使人精神焕发，而且还能增强记忆力。</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4.假设我当选为主席，我将组织更加丰富多彩的课外活动来丰富我们的学校生活。</a:t>
            </a:r>
            <a:r>
              <a:rPr lang="zh-CN" sz="2400" b="0" baseline="-25000">
                <a:latin typeface="Times New Roman" panose="02020603050405020304" charset="0"/>
                <a:ea typeface="宋体" panose="02010600030101010101" pitchFamily="2" charset="-122"/>
              </a:rPr>
              <a:t>应用文之申请信</a:t>
            </a:r>
            <a:endParaRPr lang="zh-CN" altLang="en-US" sz="2400" b="0" baseline="-25000">
              <a:latin typeface="Times New Roman" panose="02020603050405020304" charset="0"/>
              <a:ea typeface="宋体" panose="02010600030101010101" pitchFamily="2" charset="-122"/>
            </a:endParaRPr>
          </a:p>
        </p:txBody>
      </p:sp>
      <p:sp>
        <p:nvSpPr>
          <p:cNvPr id="2" name="文本框 1"/>
          <p:cNvSpPr txBox="1"/>
          <p:nvPr/>
        </p:nvSpPr>
        <p:spPr>
          <a:xfrm>
            <a:off x="553085" y="1484630"/>
            <a:ext cx="1108329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As expected, Krystal </a:t>
            </a:r>
            <a:r>
              <a:rPr lang="en-US" sz="2400" b="1" u="sng">
                <a:solidFill>
                  <a:srgbClr val="FF0000"/>
                </a:solidFill>
                <a:latin typeface="Times New Roman" panose="02020603050405020304" charset="0"/>
                <a:ea typeface="宋体" panose="02010600030101010101" pitchFamily="2" charset="-122"/>
              </a:rPr>
              <a:t>assumed her son was playing a practical joke</a:t>
            </a:r>
            <a:r>
              <a:rPr lang="en-US" sz="2400" b="0">
                <a:latin typeface="Times New Roman" panose="02020603050405020304" charset="0"/>
                <a:ea typeface="宋体" panose="02010600030101010101" pitchFamily="2" charset="-122"/>
              </a:rPr>
              <a:t>, so she didn’t take any of his words seriously and laughed off.</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553085" y="3096260"/>
            <a:ext cx="1072642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As students, we should</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assume our responsibility</a:t>
            </a:r>
            <a:r>
              <a:rPr lang="en-US" sz="2400" b="1" u="sng">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such as keeping the surroundings clean, being polite, as well as cheering for athletes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from all Asis.</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553085" y="4364990"/>
            <a:ext cx="1097343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It is generally assumed that</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not only can taking exercise refresh people, but it can also strengthen our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memory.</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553085" y="5876925"/>
            <a:ext cx="1100518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On the assumption that/Assuming that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 am elected chairman, I will organize more colorful after-class activities to enrich our school lives.</a:t>
            </a:r>
            <a:endParaRPr lang="en-US" altLang="en-US" sz="2400" b="0">
              <a:latin typeface="Times New Roman" panose="0202060305040502030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intense/ɪnˈtens/        a.热切的;十分强烈的;激烈的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908685"/>
            <a:ext cx="10544175" cy="4744085"/>
          </a:xfrm>
          <a:prstGeom prst="rect">
            <a:avLst/>
          </a:prstGeom>
          <a:noFill/>
          <a:ln w="9525">
            <a:noFill/>
          </a:ln>
        </p:spPr>
        <p:txBody>
          <a:bodyPr wrap="square">
            <a:spAutoFit/>
          </a:bodyPr>
          <a:p>
            <a:pPr indent="0"/>
            <a:r>
              <a:rPr lang="zh-CN" sz="2400" b="0">
                <a:ea typeface="宋体" panose="02010600030101010101" pitchFamily="2" charset="-122"/>
              </a:rPr>
              <a:t>1.读完之后，她</a:t>
            </a:r>
            <a:r>
              <a:rPr lang="zh-CN" sz="2400" b="0" u="sng">
                <a:solidFill>
                  <a:srgbClr val="FF0000"/>
                </a:solidFill>
                <a:ea typeface="宋体" panose="02010600030101010101" pitchFamily="2" charset="-122"/>
              </a:rPr>
              <a:t>开心极了</a:t>
            </a:r>
            <a:r>
              <a:rPr lang="zh-CN" sz="2400" b="0">
                <a:ea typeface="宋体" panose="02010600030101010101" pitchFamily="2" charset="-122"/>
              </a:rPr>
              <a:t>，眼睛也有神了。</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en-US" altLang="zh-CN" sz="2400" b="0">
                <a:ea typeface="宋体" panose="02010600030101010101" pitchFamily="2" charset="-122"/>
              </a:rPr>
              <a:t>2.</a:t>
            </a:r>
            <a:r>
              <a:rPr lang="zh-CN" altLang="en-US" sz="2400" b="0">
                <a:ea typeface="宋体" panose="02010600030101010101" pitchFamily="2" charset="-122"/>
              </a:rPr>
              <a:t>他突然觉得背部</a:t>
            </a:r>
            <a:r>
              <a:rPr lang="zh-CN" altLang="en-US" sz="2400" b="0" u="sng">
                <a:solidFill>
                  <a:srgbClr val="FF0000"/>
                </a:solidFill>
                <a:ea typeface="宋体" panose="02010600030101010101" pitchFamily="2" charset="-122"/>
              </a:rPr>
              <a:t>一阵剧痛</a:t>
            </a:r>
            <a:r>
              <a:rPr lang="zh-CN" altLang="en-US" sz="2400" b="0">
                <a:ea typeface="宋体" panose="02010600030101010101" pitchFamily="2" charset="-122"/>
              </a:rPr>
              <a:t>。</a:t>
            </a:r>
            <a:endParaRPr lang="zh-CN" altLang="en-US" sz="2400" b="0">
              <a:ea typeface="宋体" panose="02010600030101010101" pitchFamily="2" charset="-122"/>
            </a:endParaRPr>
          </a:p>
          <a:p>
            <a:pPr indent="0"/>
            <a:endParaRPr lang="en-US" altLang="zh-CN" sz="2400" b="0">
              <a:ea typeface="宋体" panose="02010600030101010101" pitchFamily="2" charset="-122"/>
            </a:endParaRPr>
          </a:p>
          <a:p>
            <a:pPr indent="0"/>
            <a:r>
              <a:rPr lang="en-US" altLang="zh-CN" sz="2400" b="0">
                <a:ea typeface="宋体" panose="02010600030101010101" pitchFamily="2" charset="-122"/>
              </a:rPr>
              <a:t>3</a:t>
            </a:r>
            <a:r>
              <a:rPr lang="zh-CN" sz="2400" b="0">
                <a:ea typeface="宋体" panose="02010600030101010101" pitchFamily="2" charset="-122"/>
              </a:rPr>
              <a:t>.</a:t>
            </a:r>
            <a:r>
              <a:rPr lang="zh-CN" sz="2400" b="0" u="sng">
                <a:solidFill>
                  <a:srgbClr val="FF0000"/>
                </a:solidFill>
                <a:ea typeface="宋体" panose="02010600030101010101" pitchFamily="2" charset="-122"/>
              </a:rPr>
              <a:t>经过艰苦的努力</a:t>
            </a:r>
            <a:r>
              <a:rPr lang="zh-CN" sz="2400" b="0">
                <a:ea typeface="宋体" panose="02010600030101010101" pitchFamily="2" charset="-122"/>
              </a:rPr>
              <a:t>，袁隆平克服了巨大的技术困难，于1974年研制出了第一种可用于农业的杂交水稻。</a:t>
            </a:r>
            <a:r>
              <a:rPr lang="en-US" sz="2400" b="0" baseline="-25000">
                <a:latin typeface="Times New Roman" panose="02020603050405020304" charset="0"/>
                <a:ea typeface="宋体" panose="02010600030101010101" pitchFamily="2" charset="-122"/>
              </a:rPr>
              <a:t>2020</a:t>
            </a:r>
            <a:r>
              <a:rPr lang="zh-CN" sz="2400" b="0" baseline="-25000">
                <a:latin typeface="Times New Roman" panose="02020603050405020304" charset="0"/>
                <a:ea typeface="宋体" panose="02010600030101010101" pitchFamily="2" charset="-122"/>
              </a:rPr>
              <a:t>全国高考</a:t>
            </a:r>
            <a:r>
              <a:rPr lang="en-US" sz="2400" b="0" baseline="-25000">
                <a:latin typeface="Times New Roman" panose="02020603050405020304" charset="0"/>
                <a:ea typeface="宋体" panose="02010600030101010101" pitchFamily="2" charset="-122"/>
              </a:rPr>
              <a:t>I</a:t>
            </a:r>
            <a:r>
              <a:rPr lang="zh-CN" sz="2400" b="0" baseline="-25000">
                <a:latin typeface="Times New Roman" panose="02020603050405020304" charset="0"/>
                <a:ea typeface="宋体" panose="02010600030101010101" pitchFamily="2" charset="-122"/>
              </a:rPr>
              <a:t>卷应用文“身边值得尊敬和爱戴的人”</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a:ea typeface="宋体" panose="02010600030101010101" pitchFamily="2" charset="-122"/>
            </a:endParaRPr>
          </a:p>
          <a:p>
            <a:pPr indent="0"/>
            <a:r>
              <a:rPr lang="en-US" altLang="zh-CN" sz="2400" b="0">
                <a:ea typeface="宋体" panose="02010600030101010101" pitchFamily="2" charset="-122"/>
              </a:rPr>
              <a:t>4</a:t>
            </a:r>
            <a:r>
              <a:rPr lang="zh-CN" sz="2400" b="0">
                <a:ea typeface="宋体" panose="02010600030101010101" pitchFamily="2" charset="-122"/>
              </a:rPr>
              <a:t>.两队之间的冲突</a:t>
            </a:r>
            <a:r>
              <a:rPr lang="zh-CN" sz="2400" b="0" u="sng">
                <a:solidFill>
                  <a:srgbClr val="FF0000"/>
                </a:solidFill>
                <a:ea typeface="宋体" panose="02010600030101010101" pitchFamily="2" charset="-122"/>
              </a:rPr>
              <a:t>加剧了</a:t>
            </a:r>
            <a:r>
              <a:rPr lang="zh-CN" sz="2400" b="0">
                <a:ea typeface="宋体" panose="02010600030101010101" pitchFamily="2" charset="-122"/>
              </a:rPr>
              <a:t>。</a:t>
            </a:r>
            <a:endParaRPr lang="zh-CN" altLang="en-US" sz="2400" b="0">
              <a:ea typeface="宋体" panose="02010600030101010101" pitchFamily="2" charset="-122"/>
            </a:endParaRPr>
          </a:p>
        </p:txBody>
      </p:sp>
      <p:sp>
        <p:nvSpPr>
          <p:cNvPr id="2" name="文本框 1"/>
          <p:cNvSpPr txBox="1"/>
          <p:nvPr/>
        </p:nvSpPr>
        <p:spPr>
          <a:xfrm>
            <a:off x="625475" y="1268730"/>
            <a:ext cx="883094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After he read it, </a:t>
            </a:r>
            <a:r>
              <a:rPr lang="en-US" sz="2400" b="0" u="sng">
                <a:solidFill>
                  <a:srgbClr val="FF0000"/>
                </a:solidFill>
                <a:latin typeface="Times New Roman" panose="02020603050405020304" charset="0"/>
                <a:ea typeface="宋体" panose="02010600030101010101" pitchFamily="2" charset="-122"/>
              </a:rPr>
              <a:t>an expression of </a:t>
            </a:r>
            <a:r>
              <a:rPr lang="en-US" sz="2400" b="1" u="sng">
                <a:solidFill>
                  <a:srgbClr val="FF0000"/>
                </a:solidFill>
                <a:latin typeface="Times New Roman" panose="02020603050405020304" charset="0"/>
                <a:ea typeface="宋体" panose="02010600030101010101" pitchFamily="2" charset="-122"/>
              </a:rPr>
              <a:t>intense</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joy</a:t>
            </a:r>
            <a:r>
              <a:rPr lang="en-US" sz="2400" b="0">
                <a:latin typeface="Times New Roman" panose="02020603050405020304" charset="0"/>
                <a:ea typeface="宋体" panose="02010600030101010101" pitchFamily="2" charset="-122"/>
              </a:rPr>
              <a:t> illuminated his eyes.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1330" y="3860800"/>
            <a:ext cx="11054715"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Through intense effort</a:t>
            </a:r>
            <a:r>
              <a:rPr lang="en-US" sz="2400">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Yuan Longping overcame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enormous technical</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difficulties to develop the first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hybrid rice that could be used for farming in 1974.</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553085" y="5588635"/>
            <a:ext cx="697674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conflict between the two teams has </a:t>
            </a:r>
            <a:r>
              <a:rPr lang="en-US" sz="2400" b="1" u="sng">
                <a:solidFill>
                  <a:srgbClr val="FF0000"/>
                </a:solidFill>
                <a:latin typeface="Times New Roman" panose="02020603050405020304" charset="0"/>
                <a:ea typeface="宋体" panose="02010600030101010101" pitchFamily="2" charset="-122"/>
              </a:rPr>
              <a:t>intensified</a:t>
            </a:r>
            <a:r>
              <a:rPr lang="en-US" sz="2400">
                <a:solidFill>
                  <a:srgbClr val="FF0000"/>
                </a:solidFill>
                <a:latin typeface="Times New Roman" panose="02020603050405020304" charset="0"/>
                <a:ea typeface="宋体" panose="02010600030101010101" pitchFamily="2" charset="-122"/>
              </a:rPr>
              <a:t>.</a:t>
            </a:r>
            <a:endParaRPr lang="en-US" altLang="en-US" sz="2400">
              <a:solidFill>
                <a:srgbClr val="FF0000"/>
              </a:solidFill>
              <a:latin typeface="Times New Roman" panose="02020603050405020304" charset="0"/>
              <a:ea typeface="宋体" panose="02010600030101010101" pitchFamily="2" charset="-122"/>
            </a:endParaRPr>
          </a:p>
        </p:txBody>
      </p:sp>
      <p:sp>
        <p:nvSpPr>
          <p:cNvPr id="5" name="文本框 4"/>
          <p:cNvSpPr txBox="1"/>
          <p:nvPr>
            <p:custDataLst>
              <p:tags r:id="rId4"/>
            </p:custDataLst>
          </p:nvPr>
        </p:nvSpPr>
        <p:spPr>
          <a:xfrm>
            <a:off x="624840" y="2370455"/>
            <a:ext cx="697674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He suddenly felt</a:t>
            </a:r>
            <a:r>
              <a:rPr lang="en-US" sz="2400" b="0" u="sng">
                <a:solidFill>
                  <a:srgbClr val="FF0000"/>
                </a:solidFill>
                <a:latin typeface="Times New Roman" panose="02020603050405020304" charset="0"/>
                <a:ea typeface="宋体" panose="02010600030101010101" pitchFamily="2" charset="-122"/>
              </a:rPr>
              <a:t> an </a:t>
            </a:r>
            <a:r>
              <a:rPr lang="en-US" sz="2400" b="1" u="sng">
                <a:solidFill>
                  <a:srgbClr val="FF0000"/>
                </a:solidFill>
                <a:latin typeface="Times New Roman" panose="02020603050405020304" charset="0"/>
                <a:ea typeface="宋体" panose="02010600030101010101" pitchFamily="2" charset="-122"/>
              </a:rPr>
              <a:t>intense</a:t>
            </a:r>
            <a:r>
              <a:rPr lang="en-US" sz="2400" b="0" u="sng">
                <a:solidFill>
                  <a:srgbClr val="FF0000"/>
                </a:solidFill>
                <a:latin typeface="Times New Roman" panose="02020603050405020304" charset="0"/>
                <a:ea typeface="宋体" panose="02010600030101010101" pitchFamily="2" charset="-122"/>
              </a:rPr>
              <a:t> pain</a:t>
            </a:r>
            <a:r>
              <a:rPr lang="en-US" sz="2400" b="0">
                <a:latin typeface="Times New Roman" panose="02020603050405020304" charset="0"/>
                <a:ea typeface="宋体" panose="02010600030101010101" pitchFamily="2" charset="-122"/>
              </a:rPr>
              <a:t> in his back.</a:t>
            </a:r>
            <a:endParaRPr lang="zh-CN" altLang="en-US" sz="2400" b="0">
              <a:latin typeface="Times New Roman" panose="02020603050405020304" charset="0"/>
              <a:ea typeface="宋体" panose="02010600030101010101" pitchFamily="2" charset="-122"/>
            </a:endParaRPr>
          </a:p>
        </p:txBody>
      </p:sp>
      <p:pic>
        <p:nvPicPr>
          <p:cNvPr id="7" name="图片 6"/>
          <p:cNvPicPr/>
          <p:nvPr>
            <p:custDataLst>
              <p:tags r:id="rId5"/>
            </p:custDataLst>
          </p:nvPr>
        </p:nvPicPr>
        <p:blipFill>
          <a:blip r:embed="rId6"/>
          <a:stretch>
            <a:fillRect/>
          </a:stretch>
        </p:blipFill>
        <p:spPr>
          <a:xfrm>
            <a:off x="7969885" y="3970655"/>
            <a:ext cx="4105910" cy="28873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overcome/ˌəʊvəˈkʌm/       vt.克服;解决;战胜</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36295"/>
            <a:ext cx="11285855" cy="374586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他无法</a:t>
            </a:r>
            <a:r>
              <a:rPr lang="zh-CN" sz="2400" b="0" u="sng">
                <a:solidFill>
                  <a:srgbClr val="FF0000"/>
                </a:solidFill>
                <a:ea typeface="宋体" panose="02010600030101010101" pitchFamily="2" charset="-122"/>
              </a:rPr>
              <a:t>克服自己的羞怯</a:t>
            </a:r>
            <a:r>
              <a:rPr lang="zh-CN" sz="2400" b="0">
                <a:ea typeface="宋体" panose="02010600030101010101" pitchFamily="2" charset="-122"/>
              </a:rPr>
              <a:t>，一言不发地站在那里。</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良好的英语能力使我能够</a:t>
            </a:r>
            <a:r>
              <a:rPr lang="zh-CN" sz="2400" b="0" u="sng">
                <a:solidFill>
                  <a:srgbClr val="FF0000"/>
                </a:solidFill>
                <a:ea typeface="宋体" panose="02010600030101010101" pitchFamily="2" charset="-122"/>
              </a:rPr>
              <a:t>克服语言障碍</a:t>
            </a:r>
            <a:r>
              <a:rPr lang="zh-CN" sz="2400" b="0">
                <a:ea typeface="宋体" panose="02010600030101010101" pitchFamily="2" charset="-122"/>
              </a:rPr>
              <a:t>，与英国的绘画爱好者进行顺畅的交流。</a:t>
            </a:r>
            <a:r>
              <a:rPr lang="en-US" sz="2400" b="0">
                <a:solidFill>
                  <a:srgbClr val="000000"/>
                </a:solidFill>
                <a:latin typeface="Times New Roman" panose="02020603050405020304" charset="0"/>
                <a:ea typeface="宋体" panose="02010600030101010101" pitchFamily="2" charset="-122"/>
              </a:rPr>
              <a:t> </a:t>
            </a:r>
            <a:r>
              <a:rPr lang="en-US" sz="2400" b="0" baseline="-25000">
                <a:solidFill>
                  <a:srgbClr val="000000"/>
                </a:solidFill>
                <a:latin typeface="Times New Roman" panose="02020603050405020304" charset="0"/>
                <a:ea typeface="宋体" panose="02010600030101010101" pitchFamily="2" charset="-122"/>
              </a:rPr>
              <a:t>2019</a:t>
            </a:r>
            <a:r>
              <a:rPr lang="zh-CN" sz="2400" b="0" baseline="-25000">
                <a:solidFill>
                  <a:srgbClr val="000000"/>
                </a:solidFill>
                <a:ea typeface="宋体" panose="02010600030101010101" pitchFamily="2" charset="-122"/>
              </a:rPr>
              <a:t>全国卷</a:t>
            </a:r>
            <a:r>
              <a:rPr lang="en-US" sz="2400" b="0" baseline="-25000">
                <a:solidFill>
                  <a:srgbClr val="000000"/>
                </a:solidFill>
                <a:latin typeface="Times New Roman" panose="02020603050405020304" charset="0"/>
                <a:ea typeface="宋体" panose="02010600030101010101" pitchFamily="2" charset="-122"/>
              </a:rPr>
              <a:t>I</a:t>
            </a:r>
            <a:r>
              <a:rPr lang="zh-CN" sz="2400" b="0" baseline="-25000">
                <a:solidFill>
                  <a:srgbClr val="000000"/>
                </a:solidFill>
                <a:ea typeface="宋体" panose="02010600030101010101" pitchFamily="2" charset="-122"/>
              </a:rPr>
              <a:t>应用文</a:t>
            </a:r>
            <a:r>
              <a:rPr lang="en-US" sz="2400" b="0" baseline="-25000">
                <a:solidFill>
                  <a:srgbClr val="000000"/>
                </a:solidFill>
                <a:latin typeface="Times New Roman" panose="02020603050405020304" charset="0"/>
                <a:ea typeface="宋体" panose="02010600030101010101" pitchFamily="2" charset="-122"/>
              </a:rPr>
              <a:t>“</a:t>
            </a:r>
            <a:r>
              <a:rPr lang="zh-CN" sz="2400" b="0" baseline="-25000">
                <a:solidFill>
                  <a:srgbClr val="000000"/>
                </a:solidFill>
                <a:ea typeface="宋体" panose="02010600030101010101" pitchFamily="2" charset="-122"/>
              </a:rPr>
              <a:t>美术馆志愿者申请信</a:t>
            </a:r>
            <a:r>
              <a:rPr lang="en-US" sz="2400" b="0" baseline="-25000">
                <a:solidFill>
                  <a:srgbClr val="000000"/>
                </a:solidFill>
                <a:latin typeface="Times New Roman" panose="02020603050405020304" charset="0"/>
                <a:ea typeface="宋体" panose="02010600030101010101" pitchFamily="2" charset="-122"/>
              </a:rPr>
              <a:t>”</a:t>
            </a:r>
            <a:endParaRPr lang="en-US" sz="2400" b="0" baseline="-25000">
              <a:solidFill>
                <a:srgbClr val="000000"/>
              </a:solidFill>
              <a:latin typeface="Times New Roman" panose="02020603050405020304" charset="0"/>
              <a:ea typeface="宋体" panose="02010600030101010101" pitchFamily="2" charset="-122"/>
            </a:endParaRPr>
          </a:p>
          <a:p>
            <a:pPr indent="0"/>
            <a:endParaRPr lang="en-US" sz="2400" b="0" baseline="-25000">
              <a:solidFill>
                <a:srgbClr val="000000"/>
              </a:solidFill>
              <a:latin typeface="Times New Roman" panose="02020603050405020304" charset="0"/>
              <a:ea typeface="宋体" panose="02010600030101010101" pitchFamily="2" charset="-122"/>
            </a:endParaRPr>
          </a:p>
          <a:p>
            <a:pPr indent="0"/>
            <a:endParaRPr lang="en-US" sz="2400" b="0" baseline="-25000">
              <a:solidFill>
                <a:srgbClr val="000000"/>
              </a:solidFill>
              <a:latin typeface="Times New Roman" panose="02020603050405020304" charset="0"/>
              <a:ea typeface="宋体" panose="02010600030101010101" pitchFamily="2" charset="-122"/>
            </a:endParaRPr>
          </a:p>
          <a:p>
            <a:pPr indent="0"/>
            <a:endParaRPr lang="en-US" sz="2400" b="0" baseline="-25000">
              <a:solidFill>
                <a:srgbClr val="000000"/>
              </a:solidFill>
              <a:latin typeface="Times New Roman" panose="02020603050405020304" charset="0"/>
              <a:ea typeface="宋体" panose="02010600030101010101" pitchFamily="2" charset="-122"/>
            </a:endParaRPr>
          </a:p>
          <a:p>
            <a:pPr indent="0"/>
            <a:endParaRPr lang="en-US" sz="2400" b="0" baseline="-25000">
              <a:solidFill>
                <a:srgbClr val="000000"/>
              </a:solidFill>
              <a:latin typeface="Times New Roman" panose="02020603050405020304" charset="0"/>
              <a:ea typeface="宋体" panose="02010600030101010101" pitchFamily="2" charset="-122"/>
            </a:endParaRPr>
          </a:p>
          <a:p>
            <a:pPr indent="0"/>
            <a:endParaRPr lang="en-US" sz="2400" b="0" baseline="-25000">
              <a:solidFill>
                <a:srgbClr val="000000"/>
              </a:solidFill>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考试的前一天晚上，我</a:t>
            </a:r>
            <a:r>
              <a:rPr lang="zh-CN" sz="2400" b="0" u="sng">
                <a:solidFill>
                  <a:srgbClr val="FF0000"/>
                </a:solidFill>
                <a:latin typeface="Times New Roman" panose="02020603050405020304" charset="0"/>
                <a:ea typeface="宋体" panose="02010600030101010101" pitchFamily="2" charset="-122"/>
              </a:rPr>
              <a:t>充满了</a:t>
            </a:r>
            <a:r>
              <a:rPr lang="zh-CN" sz="2400" b="0" u="sng">
                <a:solidFill>
                  <a:srgbClr val="FF0000"/>
                </a:solidFill>
                <a:ea typeface="宋体" panose="02010600030101010101" pitchFamily="2" charset="-122"/>
              </a:rPr>
              <a:t>恐惧和绝望</a:t>
            </a:r>
            <a:r>
              <a:rPr lang="zh-CN" sz="2400" b="0">
                <a:ea typeface="宋体" panose="02010600030101010101" pitchFamily="2" charset="-122"/>
              </a:rPr>
              <a:t>。</a:t>
            </a:r>
            <a:endParaRPr lang="zh-CN" altLang="en-US" sz="2400" b="1">
              <a:solidFill>
                <a:srgbClr val="C00000"/>
              </a:solidFill>
              <a:latin typeface="Times New Roman" panose="02020603050405020304" charset="0"/>
              <a:ea typeface="宋体" panose="02010600030101010101" pitchFamily="2" charset="-122"/>
            </a:endParaRPr>
          </a:p>
        </p:txBody>
      </p:sp>
      <p:sp>
        <p:nvSpPr>
          <p:cNvPr id="2" name="文本框 1"/>
          <p:cNvSpPr txBox="1"/>
          <p:nvPr/>
        </p:nvSpPr>
        <p:spPr>
          <a:xfrm>
            <a:off x="553085" y="1268730"/>
            <a:ext cx="1032383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Unable to </a:t>
            </a:r>
            <a:r>
              <a:rPr lang="en-US" sz="2400" b="1" u="sng">
                <a:solidFill>
                  <a:srgbClr val="FF0000"/>
                </a:solidFill>
                <a:latin typeface="Times New Roman" panose="02020603050405020304" charset="0"/>
                <a:ea typeface="宋体" panose="02010600030101010101" pitchFamily="2" charset="-122"/>
              </a:rPr>
              <a:t>overcome his shyness</a:t>
            </a:r>
            <a:r>
              <a:rPr lang="en-US" sz="2400">
                <a:latin typeface="Times New Roman" panose="02020603050405020304" charset="0"/>
                <a:ea typeface="宋体" panose="02010600030101010101" pitchFamily="2" charset="-122"/>
              </a:rPr>
              <a:t>, </a:t>
            </a:r>
            <a:r>
              <a:rPr lang="en-US" sz="2400" b="0">
                <a:solidFill>
                  <a:srgbClr val="000000"/>
                </a:solidFill>
                <a:latin typeface="Times New Roman" panose="02020603050405020304" charset="0"/>
                <a:ea typeface="宋体" panose="02010600030101010101" pitchFamily="2" charset="-122"/>
              </a:rPr>
              <a:t>he stood there without saying anything.</a:t>
            </a:r>
            <a:endParaRPr lang="en-US" altLang="en-US" sz="2400" b="0">
              <a:solidFill>
                <a:srgbClr val="000000"/>
              </a:solidFill>
              <a:latin typeface="Times New Roman" panose="02020603050405020304" charset="0"/>
              <a:ea typeface="宋体" panose="02010600030101010101" pitchFamily="2" charset="-122"/>
            </a:endParaRPr>
          </a:p>
        </p:txBody>
      </p:sp>
      <p:sp>
        <p:nvSpPr>
          <p:cNvPr id="3" name="文本框 2"/>
          <p:cNvSpPr txBox="1"/>
          <p:nvPr/>
        </p:nvSpPr>
        <p:spPr>
          <a:xfrm>
            <a:off x="481330" y="2636520"/>
            <a:ext cx="10375900" cy="1198880"/>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With a good command of English, I can</a:t>
            </a:r>
            <a:r>
              <a:rPr lang="en-US" sz="2400" b="1" u="sng">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overcome </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the language barriers</a:t>
            </a:r>
            <a:r>
              <a:rPr lang="en-US" sz="2400" b="0">
                <a:solidFill>
                  <a:srgbClr val="000000"/>
                </a:solidFill>
                <a:latin typeface="Times New Roman" panose="02020603050405020304" charset="0"/>
                <a:ea typeface="宋体" panose="02010600030101010101" pitchFamily="2" charset="-122"/>
              </a:rPr>
              <a:t>, which allows me to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communicate smoothly with British painting lovers. </a:t>
            </a:r>
            <a:endParaRPr lang="en-US" altLang="en-US" sz="24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408940" y="4509135"/>
            <a:ext cx="926274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night before the test, I </a:t>
            </a:r>
            <a:r>
              <a:rPr lang="en-US" sz="2400" b="1" u="sng">
                <a:solidFill>
                  <a:srgbClr val="FF0000"/>
                </a:solidFill>
                <a:latin typeface="Times New Roman" panose="02020603050405020304" charset="0"/>
                <a:ea typeface="宋体" panose="02010600030101010101" pitchFamily="2" charset="-122"/>
              </a:rPr>
              <a:t>was overcome by/</a:t>
            </a:r>
            <a:r>
              <a:rPr lang="en-US" altLang="zh-CN" sz="2400" b="1" u="sng">
                <a:solidFill>
                  <a:srgbClr val="FF0000"/>
                </a:solidFill>
                <a:latin typeface="Times New Roman" panose="02020603050405020304" charset="0"/>
                <a:ea typeface="宋体" panose="02010600030101010101" pitchFamily="2" charset="-122"/>
              </a:rPr>
              <a:t>with</a:t>
            </a:r>
            <a:endParaRPr lang="en-US" altLang="zh-CN"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 fear and despair</a:t>
            </a:r>
            <a:r>
              <a:rPr lang="en-US" sz="2400" b="1">
                <a:solidFill>
                  <a:srgbClr val="FF0000"/>
                </a:solidFill>
                <a:latin typeface="Times New Roman" panose="02020603050405020304" charset="0"/>
                <a:ea typeface="宋体" panose="02010600030101010101" pitchFamily="2" charset="-122"/>
              </a:rPr>
              <a:t>.</a:t>
            </a:r>
            <a:endParaRPr lang="en-US" altLang="en-US" sz="2400" b="1">
              <a:solidFill>
                <a:srgbClr val="FF0000"/>
              </a:solidFill>
              <a:latin typeface="Times New Roman" panose="02020603050405020304" charset="0"/>
              <a:ea typeface="宋体" panose="02010600030101010101" pitchFamily="2" charset="-122"/>
            </a:endParaRPr>
          </a:p>
        </p:txBody>
      </p:sp>
      <p:pic>
        <p:nvPicPr>
          <p:cNvPr id="102" name="图片 101"/>
          <p:cNvPicPr/>
          <p:nvPr>
            <p:custDataLst>
              <p:tags r:id="rId4"/>
            </p:custDataLst>
          </p:nvPr>
        </p:nvPicPr>
        <p:blipFill>
          <a:blip r:embed="rId5"/>
          <a:stretch>
            <a:fillRect/>
          </a:stretch>
        </p:blipFill>
        <p:spPr>
          <a:xfrm>
            <a:off x="7742555" y="2719070"/>
            <a:ext cx="4452620" cy="41694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expand/ɪkˈspænd/     v.扩大;增加 vt.扩展;发展</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36295"/>
            <a:ext cx="11575415" cy="424497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袁隆平</a:t>
            </a:r>
            <a:r>
              <a:rPr lang="zh-CN" sz="2400" b="0">
                <a:ea typeface="宋体" panose="02010600030101010101" pitchFamily="2" charset="-122"/>
              </a:rPr>
              <a:t>博士发明了超级杂交水稻，在</a:t>
            </a:r>
            <a:r>
              <a:rPr lang="zh-CN" sz="2400" b="0" u="sng">
                <a:solidFill>
                  <a:srgbClr val="FF0000"/>
                </a:solidFill>
                <a:ea typeface="宋体" panose="02010600030101010101" pitchFamily="2" charset="-122"/>
              </a:rPr>
              <a:t>不扩大田地面积</a:t>
            </a:r>
            <a:r>
              <a:rPr lang="zh-CN" sz="2400" b="0">
                <a:ea typeface="宋体" panose="02010600030101010101" pitchFamily="2" charset="-122"/>
              </a:rPr>
              <a:t>的情况下</a:t>
            </a:r>
            <a:r>
              <a:rPr lang="zh-CN" sz="2400" b="0">
                <a:latin typeface="Times New Roman" panose="02020603050405020304" charset="0"/>
                <a:ea typeface="宋体" panose="02010600030101010101" pitchFamily="2" charset="-122"/>
              </a:rPr>
              <a:t>能够</a:t>
            </a:r>
            <a:r>
              <a:rPr lang="zh-CN" sz="2400" b="0">
                <a:ea typeface="宋体" panose="02010600030101010101" pitchFamily="2" charset="-122"/>
              </a:rPr>
              <a:t>增加水稻收成。</a:t>
            </a:r>
            <a:r>
              <a:rPr lang="en-US" sz="2400" b="0" baseline="-25000">
                <a:latin typeface="Times New Roman" panose="02020603050405020304" charset="0"/>
                <a:ea typeface="宋体" panose="02010600030101010101" pitchFamily="2" charset="-122"/>
              </a:rPr>
              <a:t>2020</a:t>
            </a:r>
            <a:r>
              <a:rPr lang="zh-CN" sz="2400" b="0" baseline="-25000">
                <a:latin typeface="Times New Roman" panose="02020603050405020304" charset="0"/>
                <a:ea typeface="宋体" panose="02010600030101010101" pitchFamily="2" charset="-122"/>
              </a:rPr>
              <a:t>全国高考</a:t>
            </a:r>
            <a:r>
              <a:rPr lang="en-US" sz="2400" b="0" baseline="-25000">
                <a:latin typeface="Times New Roman" panose="02020603050405020304" charset="0"/>
                <a:ea typeface="宋体" panose="02010600030101010101" pitchFamily="2" charset="-122"/>
              </a:rPr>
              <a:t>I</a:t>
            </a:r>
            <a:r>
              <a:rPr lang="zh-CN" sz="2400" b="0" baseline="-25000">
                <a:latin typeface="Times New Roman" panose="02020603050405020304" charset="0"/>
                <a:ea typeface="宋体" panose="02010600030101010101" pitchFamily="2" charset="-122"/>
              </a:rPr>
              <a:t>卷应用文“身边值得尊敬和爱戴的人”</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奶奶咯咯地笑着说</a:t>
            </a:r>
            <a:r>
              <a:rPr lang="en-US" sz="2400" b="0">
                <a:latin typeface="Times New Roman" panose="02020603050405020304" charset="0"/>
                <a:ea typeface="宋体" panose="02010600030101010101" pitchFamily="2" charset="-122"/>
              </a:rPr>
              <a:t>:“</a:t>
            </a:r>
            <a:r>
              <a:rPr lang="zh-CN" sz="2400" b="0">
                <a:ea typeface="宋体" panose="02010600030101010101" pitchFamily="2" charset="-122"/>
              </a:rPr>
              <a:t>好吧，看来我得</a:t>
            </a:r>
            <a:r>
              <a:rPr lang="zh-CN" sz="2400" b="0" u="sng">
                <a:solidFill>
                  <a:srgbClr val="FF0000"/>
                </a:solidFill>
                <a:ea typeface="宋体" panose="02010600030101010101" pitchFamily="2" charset="-122"/>
              </a:rPr>
              <a:t>扩充我们的菜单</a:t>
            </a:r>
            <a:r>
              <a:rPr lang="zh-CN" sz="2400" b="0">
                <a:ea typeface="宋体" panose="02010600030101010101" pitchFamily="2" charset="-122"/>
              </a:rPr>
              <a:t>，增加一些适合猫吃的点心。</a:t>
            </a:r>
            <a:r>
              <a:rPr lang="en-US" sz="2400" b="0">
                <a:latin typeface="Times New Roman" panose="02020603050405020304" charset="0"/>
                <a:ea typeface="宋体" panose="02010600030101010101" pitchFamily="2" charset="-122"/>
              </a:rPr>
              <a:t>”</a:t>
            </a:r>
            <a:endParaRPr lang="en-US"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它不仅为我提供了一个</a:t>
            </a:r>
            <a:r>
              <a:rPr lang="zh-CN" sz="2400" b="0" u="sng">
                <a:solidFill>
                  <a:srgbClr val="FF0000"/>
                </a:solidFill>
                <a:ea typeface="宋体" panose="02010600030101010101" pitchFamily="2" charset="-122"/>
              </a:rPr>
              <a:t>拓展视野</a:t>
            </a:r>
            <a:r>
              <a:rPr lang="zh-CN" sz="2400" b="0">
                <a:ea typeface="宋体" panose="02010600030101010101" pitchFamily="2" charset="-122"/>
              </a:rPr>
              <a:t>的平台，而且它丰富的</a:t>
            </a:r>
            <a:endParaRPr lang="zh-CN" sz="2400" b="0">
              <a:ea typeface="宋体" panose="02010600030101010101" pitchFamily="2" charset="-122"/>
            </a:endParaRPr>
          </a:p>
          <a:p>
            <a:pPr indent="0"/>
            <a:r>
              <a:rPr lang="zh-CN" sz="2400" b="0">
                <a:ea typeface="宋体" panose="02010600030101010101" pitchFamily="2" charset="-122"/>
              </a:rPr>
              <a:t>内容也能点燃我对英语的热情。</a:t>
            </a:r>
            <a:r>
              <a:rPr lang="en-US" sz="2400" b="0" baseline="-25000">
                <a:latin typeface="Times New Roman" panose="02020603050405020304" charset="0"/>
                <a:ea typeface="宋体" panose="02010600030101010101" pitchFamily="2" charset="-122"/>
              </a:rPr>
              <a:t>2021</a:t>
            </a:r>
            <a:r>
              <a:rPr lang="zh-CN" sz="2400" b="0" baseline="-25000">
                <a:latin typeface="Times New Roman" panose="02020603050405020304" charset="0"/>
                <a:ea typeface="宋体" panose="02010600030101010101" pitchFamily="2" charset="-122"/>
              </a:rPr>
              <a:t>新高考</a:t>
            </a:r>
            <a:r>
              <a:rPr lang="en-US" sz="2400" b="0" baseline="-25000">
                <a:latin typeface="Times New Roman" panose="02020603050405020304" charset="0"/>
                <a:ea typeface="宋体" panose="02010600030101010101" pitchFamily="2" charset="-122"/>
              </a:rPr>
              <a:t>I</a:t>
            </a:r>
            <a:r>
              <a:rPr lang="zh-CN" sz="2400" b="0" baseline="-25000">
                <a:latin typeface="Times New Roman" panose="02020603050405020304" charset="0"/>
                <a:ea typeface="宋体" panose="02010600030101010101" pitchFamily="2" charset="-122"/>
              </a:rPr>
              <a:t>卷应用文“</a:t>
            </a:r>
            <a:r>
              <a:rPr lang="en-US" sz="2400" b="0" baseline="-25000">
                <a:latin typeface="Times New Roman" panose="02020603050405020304" charset="0"/>
                <a:ea typeface="宋体" panose="02010600030101010101" pitchFamily="2" charset="-122"/>
              </a:rPr>
              <a:t>Youth</a:t>
            </a:r>
            <a:r>
              <a:rPr lang="zh-CN" sz="2400" b="0" baseline="-25000">
                <a:latin typeface="Times New Roman" panose="02020603050405020304" charset="0"/>
                <a:ea typeface="宋体" panose="02010600030101010101" pitchFamily="2" charset="-122"/>
              </a:rPr>
              <a:t>英语报创刊</a:t>
            </a:r>
            <a:endParaRPr lang="zh-CN" sz="2400" b="0" baseline="-25000">
              <a:latin typeface="Times New Roman" panose="02020603050405020304" charset="0"/>
              <a:ea typeface="宋体" panose="02010600030101010101" pitchFamily="2" charset="-122"/>
            </a:endParaRPr>
          </a:p>
          <a:p>
            <a:pPr indent="0"/>
            <a:r>
              <a:rPr lang="zh-CN" sz="2400" b="0" baseline="-25000">
                <a:latin typeface="Times New Roman" panose="02020603050405020304" charset="0"/>
                <a:ea typeface="宋体" panose="02010600030101010101" pitchFamily="2" charset="-122"/>
              </a:rPr>
              <a:t>十周年投稿信”</a:t>
            </a:r>
            <a:endParaRPr lang="zh-CN" altLang="en-US" sz="2400" b="0" baseline="-25000">
              <a:latin typeface="Times New Roman" panose="02020603050405020304" charset="0"/>
              <a:ea typeface="宋体" panose="02010600030101010101" pitchFamily="2" charset="-122"/>
            </a:endParaRPr>
          </a:p>
        </p:txBody>
      </p:sp>
      <p:sp>
        <p:nvSpPr>
          <p:cNvPr id="2" name="文本框 1"/>
          <p:cNvSpPr txBox="1"/>
          <p:nvPr/>
        </p:nvSpPr>
        <p:spPr>
          <a:xfrm>
            <a:off x="517525" y="1484630"/>
            <a:ext cx="1089533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Dr. Yuan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invents super hybrid rice, making it possible to increase rice harvest </a:t>
            </a:r>
            <a:r>
              <a:rPr lang="en-US" sz="2400" u="sng">
                <a:solidFill>
                  <a:srgbClr val="FF0000"/>
                </a:solidFill>
                <a:latin typeface="Times New Roman" panose="02020603050405020304" charset="0"/>
                <a:ea typeface="宋体" panose="02010600030101010101" pitchFamily="2" charset="-122"/>
              </a:rPr>
              <a:t>without</a:t>
            </a:r>
            <a:r>
              <a:rPr lang="en-US" sz="2400" b="1" u="sng">
                <a:solidFill>
                  <a:srgbClr val="FF0000"/>
                </a:solidFill>
                <a:latin typeface="Times New Roman" panose="02020603050405020304" charset="0"/>
                <a:ea typeface="宋体" panose="02010600030101010101" pitchFamily="2" charset="-122"/>
              </a:rPr>
              <a:t> expanding </a:t>
            </a:r>
            <a:r>
              <a:rPr lang="en-US" sz="2400" u="sng">
                <a:solidFill>
                  <a:srgbClr val="FF0000"/>
                </a:solidFill>
                <a:latin typeface="Times New Roman" panose="02020603050405020304" charset="0"/>
                <a:ea typeface="宋体" panose="02010600030101010101" pitchFamily="2" charset="-122"/>
              </a:rPr>
              <a:t>the area of the fields</a:t>
            </a:r>
            <a:r>
              <a:rPr lang="en-US" sz="2400" b="1">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 </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0695" y="2987040"/>
            <a:ext cx="1068768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Gramma chuckled, “Well, it looks like I’ll need to</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expand</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 our menu</a:t>
            </a:r>
            <a:r>
              <a:rPr lang="en-US" sz="2400" b="1" u="sng">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to include some cat-friendly dim sum option.</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553085" y="5012690"/>
            <a:ext cx="11041380"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Not only does it supply me with a platform to</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expand</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my horizon</a:t>
            </a:r>
            <a:r>
              <a:rPr lang="en-US" sz="240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 but its rich content can also spark my burning</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passion for English.</a:t>
            </a:r>
            <a:endParaRPr lang="en-US" altLang="en-US" sz="2400" b="0">
              <a:latin typeface="Times New Roman" panose="02020603050405020304" charset="0"/>
              <a:ea typeface="宋体" panose="02010600030101010101" pitchFamily="2" charset="-122"/>
            </a:endParaRPr>
          </a:p>
        </p:txBody>
      </p:sp>
      <p:pic>
        <p:nvPicPr>
          <p:cNvPr id="103" name="图片 102"/>
          <p:cNvPicPr/>
          <p:nvPr>
            <p:custDataLst>
              <p:tags r:id="rId4"/>
            </p:custDataLst>
          </p:nvPr>
        </p:nvPicPr>
        <p:blipFill>
          <a:blip r:embed="rId5"/>
          <a:stretch>
            <a:fillRect/>
          </a:stretch>
        </p:blipFill>
        <p:spPr>
          <a:xfrm>
            <a:off x="8453120" y="3103880"/>
            <a:ext cx="3911600" cy="37541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consumption/kənˈsʌmpʃn/     n.消耗;消耗量;消费</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170815" y="836295"/>
            <a:ext cx="12581255" cy="5794375"/>
          </a:xfrm>
          <a:prstGeom prst="rect">
            <a:avLst/>
          </a:prstGeom>
          <a:noFill/>
          <a:ln w="9525">
            <a:noFill/>
          </a:ln>
        </p:spPr>
        <p:txBody>
          <a:bodyPr wrap="square">
            <a:noAutofit/>
          </a:bodyPr>
          <a:p>
            <a:pPr indent="0"/>
            <a:r>
              <a:rPr lang="en-US" sz="2400" b="0">
                <a:solidFill>
                  <a:srgbClr val="000000"/>
                </a:solidFill>
                <a:latin typeface="Times New Roman" panose="02020603050405020304" charset="0"/>
                <a:ea typeface="宋体" panose="02010600030101010101" pitchFamily="2" charset="-122"/>
              </a:rPr>
              <a:t>1.</a:t>
            </a:r>
            <a:r>
              <a:rPr lang="zh-CN" sz="2400" b="0" u="sng">
                <a:solidFill>
                  <a:srgbClr val="FF0000"/>
                </a:solidFill>
                <a:latin typeface="Times New Roman" panose="02020603050405020304" charset="0"/>
                <a:ea typeface="宋体" panose="02010600030101010101" pitchFamily="2" charset="-122"/>
              </a:rPr>
              <a:t>消费</a:t>
            </a:r>
            <a:r>
              <a:rPr lang="zh-CN" sz="2400" b="0">
                <a:solidFill>
                  <a:srgbClr val="000000"/>
                </a:solidFill>
                <a:latin typeface="Times New Roman" panose="02020603050405020304" charset="0"/>
                <a:ea typeface="宋体" panose="02010600030101010101" pitchFamily="2" charset="-122"/>
              </a:rPr>
              <a:t>而不是储蓄已成为当代社会的主要特征。</a:t>
            </a:r>
            <a:endParaRPr lang="zh-CN" sz="2400" b="0">
              <a:solidFill>
                <a:srgbClr val="000000"/>
              </a:solidFill>
              <a:latin typeface="Times New Roman" panose="02020603050405020304" charset="0"/>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2.</a:t>
            </a:r>
            <a:r>
              <a:rPr lang="zh-CN" sz="2400" b="0">
                <a:solidFill>
                  <a:srgbClr val="000000"/>
                </a:solidFill>
                <a:latin typeface="Times New Roman" panose="02020603050405020304" charset="0"/>
                <a:ea typeface="宋体" panose="02010600030101010101" pitchFamily="2" charset="-122"/>
              </a:rPr>
              <a:t>人类</a:t>
            </a:r>
            <a:r>
              <a:rPr lang="zh-CN" sz="2400" b="0" u="sng">
                <a:solidFill>
                  <a:srgbClr val="FF0000"/>
                </a:solidFill>
                <a:latin typeface="Times New Roman" panose="02020603050405020304" charset="0"/>
                <a:ea typeface="宋体" panose="02010600030101010101" pitchFamily="2" charset="-122"/>
              </a:rPr>
              <a:t>消耗了大量的水资源</a:t>
            </a:r>
            <a:r>
              <a:rPr lang="zh-CN" sz="2400" b="0">
                <a:solidFill>
                  <a:srgbClr val="000000"/>
                </a:solidFill>
                <a:latin typeface="Times New Roman" panose="02020603050405020304" charset="0"/>
                <a:ea typeface="宋体" panose="02010600030101010101" pitchFamily="2" charset="-122"/>
              </a:rPr>
              <a:t>，使美丽的地球遭到破坏而没有得到保护。</a:t>
            </a:r>
            <a:endParaRPr lang="zh-CN" sz="2400" b="0">
              <a:solidFill>
                <a:srgbClr val="000000"/>
              </a:solidFill>
              <a:latin typeface="Times New Roman" panose="02020603050405020304" charset="0"/>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3.</a:t>
            </a:r>
            <a:r>
              <a:rPr lang="zh-CN" sz="2400" b="0">
                <a:solidFill>
                  <a:srgbClr val="000000"/>
                </a:solidFill>
                <a:latin typeface="Times New Roman" panose="02020603050405020304" charset="0"/>
                <a:ea typeface="宋体" panose="02010600030101010101" pitchFamily="2" charset="-122"/>
              </a:rPr>
              <a:t>我们应该</a:t>
            </a:r>
            <a:r>
              <a:rPr lang="zh-CN" sz="2400" b="0" u="sng">
                <a:solidFill>
                  <a:srgbClr val="FF0000"/>
                </a:solidFill>
                <a:latin typeface="Times New Roman" panose="02020603050405020304" charset="0"/>
                <a:ea typeface="宋体" panose="02010600030101010101" pitchFamily="2" charset="-122"/>
              </a:rPr>
              <a:t>多吃蔬菜和水果</a:t>
            </a:r>
            <a:r>
              <a:rPr lang="zh-CN" sz="2400" b="0">
                <a:solidFill>
                  <a:srgbClr val="000000"/>
                </a:solidFill>
                <a:latin typeface="Times New Roman" panose="02020603050405020304" charset="0"/>
                <a:ea typeface="宋体" panose="02010600030101010101" pitchFamily="2" charset="-122"/>
              </a:rPr>
              <a:t>，因为它们对我们的身体有益。</a:t>
            </a:r>
            <a:endParaRPr lang="zh-CN" sz="2400" b="0">
              <a:solidFill>
                <a:srgbClr val="000000"/>
              </a:solidFill>
              <a:latin typeface="Times New Roman" panose="02020603050405020304" charset="0"/>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4.</a:t>
            </a:r>
            <a:r>
              <a:rPr lang="zh-CN" sz="2400" b="0">
                <a:solidFill>
                  <a:srgbClr val="000000"/>
                </a:solidFill>
                <a:latin typeface="Times New Roman" panose="02020603050405020304" charset="0"/>
                <a:ea typeface="宋体" panose="02010600030101010101" pitchFamily="2" charset="-122"/>
              </a:rPr>
              <a:t>他</a:t>
            </a:r>
            <a:r>
              <a:rPr lang="zh-CN" sz="2400" b="0" u="sng">
                <a:solidFill>
                  <a:srgbClr val="FF0000"/>
                </a:solidFill>
                <a:latin typeface="Times New Roman" panose="02020603050405020304" charset="0"/>
                <a:ea typeface="宋体" panose="02010600030101010101" pitchFamily="2" charset="-122"/>
              </a:rPr>
              <a:t>深感内疚</a:t>
            </a:r>
            <a:r>
              <a:rPr lang="zh-CN" sz="2400" b="0">
                <a:solidFill>
                  <a:srgbClr val="000000"/>
                </a:solidFill>
                <a:latin typeface="Times New Roman" panose="02020603050405020304" charset="0"/>
                <a:ea typeface="宋体" panose="02010600030101010101" pitchFamily="2" charset="-122"/>
              </a:rPr>
              <a:t>。</a:t>
            </a:r>
            <a:endParaRPr lang="zh-CN" sz="2400" b="0">
              <a:solidFill>
                <a:srgbClr val="000000"/>
              </a:solidFill>
              <a:latin typeface="Times New Roman" panose="02020603050405020304" charset="0"/>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endParaRPr lang="en-US" sz="2400" b="0">
              <a:solidFill>
                <a:srgbClr val="000000"/>
              </a:solidFill>
              <a:latin typeface="Times New Roman" panose="02020603050405020304" charset="0"/>
              <a:ea typeface="宋体" panose="02010600030101010101" pitchFamily="2" charset="-122"/>
            </a:endParaRPr>
          </a:p>
          <a:p>
            <a:pPr indent="0"/>
            <a:r>
              <a:rPr lang="en-US" altLang="zh-CN" sz="2400" b="0">
                <a:solidFill>
                  <a:srgbClr val="000000"/>
                </a:solidFill>
                <a:latin typeface="Times New Roman" panose="02020603050405020304" charset="0"/>
                <a:ea typeface="宋体" panose="02010600030101010101" pitchFamily="2" charset="-122"/>
              </a:rPr>
              <a:t>5.</a:t>
            </a:r>
            <a:r>
              <a:rPr lang="zh-CN" sz="2400" b="0">
                <a:solidFill>
                  <a:srgbClr val="000000"/>
                </a:solidFill>
                <a:latin typeface="Times New Roman" panose="02020603050405020304" charset="0"/>
                <a:ea typeface="宋体" panose="02010600030101010101" pitchFamily="2" charset="-122"/>
              </a:rPr>
              <a:t>注重健康的</a:t>
            </a:r>
            <a:r>
              <a:rPr lang="zh-CN" sz="2400" b="0" u="sng">
                <a:solidFill>
                  <a:srgbClr val="FF0000"/>
                </a:solidFill>
                <a:latin typeface="Times New Roman" panose="02020603050405020304" charset="0"/>
                <a:ea typeface="宋体" panose="02010600030101010101" pitchFamily="2" charset="-122"/>
              </a:rPr>
              <a:t>消费者</a:t>
            </a:r>
            <a:r>
              <a:rPr lang="zh-CN" sz="2400" b="0">
                <a:solidFill>
                  <a:srgbClr val="000000"/>
                </a:solidFill>
                <a:latin typeface="Times New Roman" panose="02020603050405020304" charset="0"/>
                <a:ea typeface="宋体" panose="02010600030101010101" pitchFamily="2" charset="-122"/>
              </a:rPr>
              <a:t>希望了解他们所购买食品的相关信息。</a:t>
            </a:r>
            <a:endParaRPr lang="zh-CN" altLang="en-US" sz="2400" b="0">
              <a:solidFill>
                <a:srgbClr val="000000"/>
              </a:solidFill>
              <a:latin typeface="Times New Roman" panose="02020603050405020304" charset="0"/>
              <a:ea typeface="宋体" panose="02010600030101010101" pitchFamily="2" charset="-122"/>
            </a:endParaRPr>
          </a:p>
        </p:txBody>
      </p:sp>
      <p:sp>
        <p:nvSpPr>
          <p:cNvPr id="2" name="文本框 1"/>
          <p:cNvSpPr txBox="1"/>
          <p:nvPr/>
        </p:nvSpPr>
        <p:spPr>
          <a:xfrm>
            <a:off x="232410" y="1196340"/>
            <a:ext cx="11570970"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Consumption</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rather than saving has become the central feature of contemporary societies.</a:t>
            </a:r>
            <a:endParaRPr lang="en-US" altLang="en-US" sz="2400" b="0">
              <a:solidFill>
                <a:srgbClr val="000000"/>
              </a:solidFill>
              <a:latin typeface="Times New Roman" panose="02020603050405020304" charset="0"/>
              <a:ea typeface="宋体" panose="02010600030101010101" pitchFamily="2" charset="-122"/>
            </a:endParaRPr>
          </a:p>
        </p:txBody>
      </p:sp>
      <p:sp>
        <p:nvSpPr>
          <p:cNvPr id="3" name="文本框 2"/>
          <p:cNvSpPr txBox="1"/>
          <p:nvPr/>
        </p:nvSpPr>
        <p:spPr>
          <a:xfrm>
            <a:off x="232410" y="2276475"/>
            <a:ext cx="11534775"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Humans </a:t>
            </a:r>
            <a:r>
              <a:rPr lang="en-US" sz="2400" b="1" u="sng">
                <a:solidFill>
                  <a:srgbClr val="FF0000"/>
                </a:solidFill>
                <a:latin typeface="Times New Roman" panose="02020603050405020304" charset="0"/>
                <a:ea typeface="宋体" panose="02010600030101010101" pitchFamily="2" charset="-122"/>
              </a:rPr>
              <a:t>consume</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enormous amounts of water resources</a:t>
            </a:r>
            <a:r>
              <a:rPr lang="en-US" sz="2400" b="0">
                <a:solidFill>
                  <a:srgbClr val="000000"/>
                </a:solidFill>
                <a:latin typeface="Times New Roman" panose="02020603050405020304" charset="0"/>
                <a:ea typeface="宋体" panose="02010600030101010101" pitchFamily="2" charset="-122"/>
              </a:rPr>
              <a:t>, having a beautiful earth destroyed not protected.</a:t>
            </a:r>
            <a:endParaRPr lang="en-US" sz="2400" b="0">
              <a:solidFill>
                <a:srgbClr val="000000"/>
              </a:solidFill>
              <a:latin typeface="Times New Roman" panose="02020603050405020304" charset="0"/>
              <a:ea typeface="宋体" panose="02010600030101010101" pitchFamily="2" charset="-122"/>
            </a:endParaRPr>
          </a:p>
          <a:p>
            <a:pPr marL="285750" indent="-285750">
              <a:buFont typeface="Arial" panose="020B0604020202020204" pitchFamily="34" charset="0"/>
              <a:buChar char="•"/>
            </a:pPr>
            <a:endParaRPr lang="en-US" altLang="en-US" sz="24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257175" y="3429000"/>
            <a:ext cx="1142301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We should </a:t>
            </a:r>
            <a:r>
              <a:rPr lang="en-US" sz="2400" b="1" u="sng">
                <a:solidFill>
                  <a:srgbClr val="FF0000"/>
                </a:solidFill>
                <a:latin typeface="Times New Roman" panose="02020603050405020304" charset="0"/>
                <a:ea typeface="宋体" panose="02010600030101010101" pitchFamily="2" charset="-122"/>
              </a:rPr>
              <a:t>consume</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u="sng">
                <a:solidFill>
                  <a:srgbClr val="FF0000"/>
                </a:solidFill>
                <a:latin typeface="Times New Roman" panose="02020603050405020304" charset="0"/>
                <a:ea typeface="宋体" panose="02010600030101010101" pitchFamily="2" charset="-122"/>
              </a:rPr>
              <a:t>more vegetables and fruits</a:t>
            </a:r>
            <a:r>
              <a:rPr lang="en-US" sz="2400" b="0">
                <a:solidFill>
                  <a:srgbClr val="000000"/>
                </a:solidFill>
                <a:latin typeface="Times New Roman" panose="02020603050405020304" charset="0"/>
                <a:ea typeface="宋体" panose="02010600030101010101" pitchFamily="2" charset="-122"/>
              </a:rPr>
              <a:t> as they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are beneficial for our bodies.</a:t>
            </a:r>
            <a:endParaRPr lang="en-US" altLang="en-US" sz="2400" b="0">
              <a:solidFill>
                <a:srgbClr val="000000"/>
              </a:solidFill>
              <a:latin typeface="Times New Roman" panose="02020603050405020304" charset="0"/>
              <a:ea typeface="宋体" panose="02010600030101010101" pitchFamily="2" charset="-122"/>
            </a:endParaRPr>
          </a:p>
        </p:txBody>
      </p:sp>
      <p:sp>
        <p:nvSpPr>
          <p:cNvPr id="5" name="文本框 4"/>
          <p:cNvSpPr txBox="1"/>
          <p:nvPr/>
        </p:nvSpPr>
        <p:spPr>
          <a:xfrm>
            <a:off x="232410" y="4580890"/>
            <a:ext cx="1013904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He </a:t>
            </a:r>
            <a:r>
              <a:rPr lang="en-US" sz="2400" b="1" u="sng">
                <a:solidFill>
                  <a:srgbClr val="FF0000"/>
                </a:solidFill>
                <a:latin typeface="Times New Roman" panose="02020603050405020304" charset="0"/>
                <a:ea typeface="宋体" panose="02010600030101010101" pitchFamily="2" charset="-122"/>
              </a:rPr>
              <a:t>was consumed/overcome/overwhelmed with guilt</a:t>
            </a:r>
            <a:r>
              <a:rPr lang="en-US" sz="2400" b="0">
                <a:solidFill>
                  <a:srgbClr val="000000"/>
                </a:solidFill>
                <a:latin typeface="Times New Roman" panose="02020603050405020304" charset="0"/>
                <a:ea typeface="宋体" panose="02010600030101010101" pitchFamily="2" charset="-122"/>
              </a:rPr>
              <a:t>.</a:t>
            </a:r>
            <a:endParaRPr lang="en-US" altLang="en-US" sz="2400" b="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232410" y="5516880"/>
            <a:ext cx="728980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Health-conscious</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consumers</a:t>
            </a:r>
            <a:r>
              <a:rPr lang="en-US" sz="2400" b="0">
                <a:solidFill>
                  <a:schemeClr val="tx2"/>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want for information</a:t>
            </a:r>
            <a:r>
              <a:rPr lang="en-US" b="0">
                <a:solidFill>
                  <a:srgbClr val="000000"/>
                </a:solidFill>
                <a:latin typeface="Times New Roman" panose="02020603050405020304" charset="0"/>
                <a:ea typeface="宋体" panose="02010600030101010101" pitchFamily="2" charset="-122"/>
              </a:rPr>
              <a:t> </a:t>
            </a:r>
            <a:endParaRPr lang="en-US"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b="0">
                <a:solidFill>
                  <a:srgbClr val="000000"/>
                </a:solidFill>
                <a:latin typeface="Times New Roman" panose="02020603050405020304" charset="0"/>
                <a:ea typeface="宋体" panose="02010600030101010101" pitchFamily="2" charset="-122"/>
              </a:rPr>
              <a:t>     </a:t>
            </a:r>
            <a:r>
              <a:rPr lang="en-US" sz="2400" b="0">
                <a:solidFill>
                  <a:srgbClr val="000000"/>
                </a:solidFill>
                <a:latin typeface="Times New Roman" panose="02020603050405020304" charset="0"/>
                <a:ea typeface="宋体" panose="02010600030101010101" pitchFamily="2" charset="-122"/>
              </a:rPr>
              <a:t>about the food they buy.</a:t>
            </a:r>
            <a:endParaRPr lang="en-US" sz="2400" b="0">
              <a:solidFill>
                <a:srgbClr val="000000"/>
              </a:solidFill>
              <a:latin typeface="Times New Roman" panose="02020603050405020304" charset="0"/>
              <a:ea typeface="宋体" panose="02010600030101010101" pitchFamily="2" charset="-122"/>
            </a:endParaRPr>
          </a:p>
        </p:txBody>
      </p:sp>
      <p:pic>
        <p:nvPicPr>
          <p:cNvPr id="110" name="图片 109"/>
          <p:cNvPicPr/>
          <p:nvPr>
            <p:custDataLst>
              <p:tags r:id="rId4"/>
            </p:custDataLst>
          </p:nvPr>
        </p:nvPicPr>
        <p:blipFill>
          <a:blip r:embed="rId5"/>
          <a:stretch>
            <a:fillRect/>
          </a:stretch>
        </p:blipFill>
        <p:spPr>
          <a:xfrm>
            <a:off x="8185785" y="2925445"/>
            <a:ext cx="4108450" cy="39490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836507"/>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96975" y="44450"/>
            <a:ext cx="10496550" cy="720090"/>
          </a:xfrm>
          <a:prstGeom prst="rect">
            <a:avLst/>
          </a:prstGeom>
          <a:noFill/>
        </p:spPr>
        <p:txBody>
          <a:bodyPr wrap="square" rtlCol="0">
            <a:no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comprise/kəmˈpraɪz/           vt.包括;包含;由…组成</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a:p>
            <a:r>
              <a:rPr lang="en-US" altLang="zh-CN" sz="2400" b="1">
                <a:solidFill>
                  <a:schemeClr val="bg2">
                    <a:lumMod val="10000"/>
                  </a:schemeClr>
                </a:solidFill>
                <a:latin typeface="微软雅黑" panose="020B0503020204020204" pitchFamily="34" charset="-122"/>
                <a:ea typeface="微软雅黑" panose="020B0503020204020204" pitchFamily="34" charset="-122"/>
              </a:rPr>
              <a:t>be comprised of/bi kəmˈpraɪzd əv/      包括;包含;由…组成(或构成)</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27940"/>
            <a:ext cx="1196975" cy="765175"/>
          </a:xfrm>
          <a:prstGeom prst="rect">
            <a:avLst/>
          </a:prstGeom>
        </p:spPr>
      </p:pic>
      <p:sp>
        <p:nvSpPr>
          <p:cNvPr id="100" name="文本框 99"/>
          <p:cNvSpPr txBox="1"/>
          <p:nvPr/>
        </p:nvSpPr>
        <p:spPr>
          <a:xfrm>
            <a:off x="480695" y="908050"/>
            <a:ext cx="11212195" cy="463359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这次活动有数百名学生参加，活动内容多样，</a:t>
            </a:r>
            <a:r>
              <a:rPr lang="zh-CN" sz="2400" b="0" u="sng">
                <a:solidFill>
                  <a:srgbClr val="FF0000"/>
                </a:solidFill>
                <a:latin typeface="Times New Roman" panose="02020603050405020304" charset="0"/>
                <a:ea typeface="宋体" panose="02010600030101010101" pitchFamily="2" charset="-122"/>
              </a:rPr>
              <a:t>包括</a:t>
            </a:r>
            <a:r>
              <a:rPr lang="zh-CN" sz="2400" b="0">
                <a:latin typeface="Times New Roman" panose="02020603050405020304" charset="0"/>
                <a:ea typeface="宋体" panose="02010600030101010101" pitchFamily="2" charset="-122"/>
              </a:rPr>
              <a:t>自我保健讲习班、冥想课程和心理健康专家的启发性演讲。</a:t>
            </a:r>
            <a:r>
              <a:rPr lang="zh-CN" sz="2400" b="0" baseline="-25000">
                <a:latin typeface="Times New Roman" panose="02020603050405020304" charset="0"/>
                <a:ea typeface="宋体" panose="02010600030101010101" pitchFamily="2" charset="-122"/>
              </a:rPr>
              <a:t>“心理健康日活动报道”应用文</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latin typeface="Times New Roman" panose="02020603050405020304" charset="0"/>
                <a:ea typeface="宋体" panose="02010600030101010101" pitchFamily="2" charset="-122"/>
              </a:rPr>
              <a:t>贾思勰写了一本叫《齐民要术》的书，</a:t>
            </a:r>
            <a:r>
              <a:rPr lang="zh-CN" sz="2400" b="0" u="sng">
                <a:solidFill>
                  <a:srgbClr val="FF0000"/>
                </a:solidFill>
                <a:latin typeface="Times New Roman" panose="02020603050405020304" charset="0"/>
                <a:ea typeface="宋体" panose="02010600030101010101" pitchFamily="2" charset="-122"/>
              </a:rPr>
              <a:t>里面</a:t>
            </a:r>
            <a:r>
              <a:rPr lang="zh-CN" sz="2400" b="0">
                <a:latin typeface="Times New Roman" panose="02020603050405020304" charset="0"/>
                <a:ea typeface="宋体" panose="02010600030101010101" pitchFamily="2" charset="-122"/>
              </a:rPr>
              <a:t>对务农者</a:t>
            </a:r>
            <a:r>
              <a:rPr lang="zh-CN" sz="2400" b="0" u="sng">
                <a:solidFill>
                  <a:srgbClr val="FF0000"/>
                </a:solidFill>
                <a:latin typeface="Times New Roman" panose="02020603050405020304" charset="0"/>
                <a:ea typeface="宋体" panose="02010600030101010101" pitchFamily="2" charset="-122"/>
              </a:rPr>
              <a:t>有很好的建议和做法</a:t>
            </a:r>
            <a:r>
              <a:rPr lang="zh-CN" sz="2400" b="0">
                <a:latin typeface="Times New Roman" panose="02020603050405020304" charset="0"/>
                <a:ea typeface="宋体" panose="02010600030101010101" pitchFamily="2" charset="-122"/>
              </a:rPr>
              <a:t>。</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latin typeface="Times New Roman" panose="02020603050405020304" charset="0"/>
                <a:ea typeface="宋体" panose="02010600030101010101" pitchFamily="2" charset="-122"/>
              </a:rPr>
              <a:t>鼓起勇气，因为生活是</a:t>
            </a:r>
            <a:r>
              <a:rPr lang="zh-CN" sz="2400" b="0" u="sng">
                <a:solidFill>
                  <a:srgbClr val="FF0000"/>
                </a:solidFill>
                <a:latin typeface="Times New Roman" panose="02020603050405020304" charset="0"/>
                <a:ea typeface="宋体" panose="02010600030101010101" pitchFamily="2" charset="-122"/>
              </a:rPr>
              <a:t>由欢乐和悲伤组成</a:t>
            </a:r>
            <a:r>
              <a:rPr lang="zh-CN" sz="2400" b="0">
                <a:latin typeface="Times New Roman" panose="02020603050405020304" charset="0"/>
                <a:ea typeface="宋体" panose="02010600030101010101" pitchFamily="2" charset="-122"/>
              </a:rPr>
              <a:t>。</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4.</a:t>
            </a:r>
            <a:r>
              <a:rPr lang="zh-CN" sz="2400" b="0">
                <a:latin typeface="Times New Roman" panose="02020603050405020304" charset="0"/>
                <a:ea typeface="宋体" panose="02010600030101010101" pitchFamily="2" charset="-122"/>
              </a:rPr>
              <a:t>这个游乐园</a:t>
            </a:r>
            <a:r>
              <a:rPr lang="zh-CN" sz="2400" b="0" u="sng">
                <a:solidFill>
                  <a:srgbClr val="FF0000"/>
                </a:solidFill>
                <a:latin typeface="Times New Roman" panose="02020603050405020304" charset="0"/>
                <a:ea typeface="宋体" panose="02010600030101010101" pitchFamily="2" charset="-122"/>
              </a:rPr>
              <a:t>由</a:t>
            </a:r>
            <a:r>
              <a:rPr lang="zh-CN" sz="2400" b="0">
                <a:solidFill>
                  <a:srgbClr val="FF0000"/>
                </a:solidFill>
                <a:latin typeface="Times New Roman" panose="02020603050405020304" charset="0"/>
                <a:ea typeface="宋体" panose="02010600030101010101" pitchFamily="2" charset="-122"/>
              </a:rPr>
              <a:t>七个主题区</a:t>
            </a:r>
            <a:r>
              <a:rPr lang="zh-CN" sz="2400" b="0" u="sng">
                <a:solidFill>
                  <a:srgbClr val="FF0000"/>
                </a:solidFill>
                <a:latin typeface="Times New Roman" panose="02020603050405020304" charset="0"/>
                <a:ea typeface="宋体" panose="02010600030101010101" pitchFamily="2" charset="-122"/>
              </a:rPr>
              <a:t>组成</a:t>
            </a:r>
            <a:r>
              <a:rPr lang="zh-CN" sz="2400" b="0">
                <a:latin typeface="Times New Roman" panose="02020603050405020304" charset="0"/>
                <a:ea typeface="宋体" panose="02010600030101010101" pitchFamily="2" charset="-122"/>
              </a:rPr>
              <a:t>。</a:t>
            </a:r>
            <a:endParaRPr lang="zh-CN" altLang="en-US" sz="2400" b="0">
              <a:latin typeface="Times New Roman" panose="02020603050405020304" charset="0"/>
              <a:ea typeface="宋体" panose="02010600030101010101" pitchFamily="2" charset="-122"/>
            </a:endParaRPr>
          </a:p>
        </p:txBody>
      </p:sp>
      <p:sp>
        <p:nvSpPr>
          <p:cNvPr id="2" name="文本框 1"/>
          <p:cNvSpPr txBox="1"/>
          <p:nvPr/>
        </p:nvSpPr>
        <p:spPr>
          <a:xfrm>
            <a:off x="480695" y="1628775"/>
            <a:ext cx="10939145" cy="119888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With hundreds of students involved, the event featured a diverse range of activities, </a:t>
            </a:r>
            <a:r>
              <a:rPr lang="en-US" sz="2400" b="1" u="sng">
                <a:solidFill>
                  <a:srgbClr val="FF0000"/>
                </a:solidFill>
                <a:latin typeface="Times New Roman" panose="02020603050405020304" charset="0"/>
                <a:ea typeface="宋体" panose="02010600030101010101" pitchFamily="2" charset="-122"/>
              </a:rPr>
              <a:t>comprising</a:t>
            </a:r>
            <a:r>
              <a:rPr lang="en-US" sz="2400" b="0">
                <a:solidFill>
                  <a:srgbClr val="FF0000"/>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workshops on self-care, meditation sessions, and enlightening talks by mental health professionals.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0695" y="3169285"/>
            <a:ext cx="10431145" cy="801370"/>
          </a:xfrm>
          <a:prstGeom prst="rect">
            <a:avLst/>
          </a:prstGeom>
          <a:noFill/>
          <a:ln w="9525">
            <a:noFill/>
          </a:ln>
        </p:spPr>
        <p:txBody>
          <a:bodyPr wrap="square">
            <a:no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Jia Si xie wrote a book named</a:t>
            </a:r>
            <a:r>
              <a:rPr lang="en-US" sz="2400" b="0" i="1">
                <a:latin typeface="Times New Roman" panose="02020603050405020304" charset="0"/>
                <a:ea typeface="宋体" panose="02010600030101010101" pitchFamily="2" charset="-122"/>
                <a:cs typeface="Times New Roman" panose="02020603050405020304" charset="0"/>
              </a:rPr>
              <a:t> </a:t>
            </a:r>
            <a:r>
              <a:rPr lang="en-US" sz="2400" b="0" i="1">
                <a:latin typeface="Times New Roman" panose="02020603050405020304" charset="0"/>
                <a:ea typeface="宋体" panose="02010600030101010101" pitchFamily="2" charset="-122"/>
              </a:rPr>
              <a:t>Qi Min Yao Shu</a:t>
            </a:r>
            <a:r>
              <a:rPr lang="en-US" sz="2400" b="0">
                <a:latin typeface="Times New Roman" panose="02020603050405020304" charset="0"/>
                <a:ea typeface="宋体" panose="02010600030101010101" pitchFamily="2" charset="-122"/>
              </a:rPr>
              <a:t>, which </a:t>
            </a:r>
            <a:r>
              <a:rPr lang="en-US" sz="2400" b="1" u="sng">
                <a:solidFill>
                  <a:srgbClr val="FF0000"/>
                </a:solidFill>
                <a:latin typeface="Times New Roman" panose="02020603050405020304" charset="0"/>
                <a:ea typeface="宋体" panose="02010600030101010101" pitchFamily="2" charset="-122"/>
              </a:rPr>
              <a:t>is comprised of</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sound advice and practices</a:t>
            </a:r>
            <a:r>
              <a:rPr lang="en-US" sz="2400" b="0">
                <a:solidFill>
                  <a:srgbClr val="FF0000"/>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for people doing agricultural work.</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81330" y="4312285"/>
            <a:ext cx="981329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Keep up your courage, since life </a:t>
            </a:r>
            <a:r>
              <a:rPr lang="en-US" sz="2400" b="1" u="sng">
                <a:solidFill>
                  <a:schemeClr val="accent4"/>
                </a:solidFill>
                <a:latin typeface="Times New Roman" panose="02020603050405020304" charset="0"/>
                <a:ea typeface="宋体" panose="02010600030101010101" pitchFamily="2" charset="-122"/>
              </a:rPr>
              <a:t>is composed of</a:t>
            </a:r>
            <a:r>
              <a:rPr lang="en-US" sz="2400" b="0" u="sng">
                <a:solidFill>
                  <a:schemeClr val="accent4"/>
                </a:solidFill>
                <a:latin typeface="Times New Roman" panose="02020603050405020304" charset="0"/>
                <a:ea typeface="宋体" panose="02010600030101010101" pitchFamily="2" charset="-122"/>
              </a:rPr>
              <a:t> joy </a:t>
            </a:r>
            <a:endParaRPr lang="en-US" sz="2400" b="0" u="sng">
              <a:solidFill>
                <a:schemeClr val="accent4"/>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chemeClr val="accent4"/>
                </a:solidFill>
                <a:latin typeface="Times New Roman" panose="02020603050405020304" charset="0"/>
                <a:ea typeface="宋体" panose="02010600030101010101" pitchFamily="2" charset="-122"/>
              </a:rPr>
              <a:t>    </a:t>
            </a:r>
            <a:r>
              <a:rPr lang="en-US" sz="2400" b="0" u="sng">
                <a:solidFill>
                  <a:schemeClr val="accent4"/>
                </a:solidFill>
                <a:latin typeface="Times New Roman" panose="02020603050405020304" charset="0"/>
                <a:ea typeface="宋体" panose="02010600030101010101" pitchFamily="2" charset="-122"/>
              </a:rPr>
              <a:t>and sadness</a:t>
            </a:r>
            <a:r>
              <a:rPr lang="en-US" sz="2400" b="0">
                <a:solidFill>
                  <a:schemeClr val="accent4"/>
                </a:solidFill>
                <a:latin typeface="Times New Roman" panose="02020603050405020304" charset="0"/>
                <a:ea typeface="宋体" panose="02010600030101010101" pitchFamily="2" charset="-122"/>
              </a:rPr>
              <a:t>.</a:t>
            </a:r>
            <a:endParaRPr lang="en-US" altLang="en-US" sz="2400" b="0">
              <a:solidFill>
                <a:schemeClr val="accent4"/>
              </a:solidFill>
              <a:latin typeface="Times New Roman" panose="02020603050405020304" charset="0"/>
              <a:ea typeface="宋体" panose="02010600030101010101" pitchFamily="2" charset="-122"/>
            </a:endParaRPr>
          </a:p>
        </p:txBody>
      </p:sp>
      <p:sp>
        <p:nvSpPr>
          <p:cNvPr id="5" name="文本框 4"/>
          <p:cNvSpPr txBox="1"/>
          <p:nvPr/>
        </p:nvSpPr>
        <p:spPr>
          <a:xfrm>
            <a:off x="480695" y="5516880"/>
            <a:ext cx="762698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amusement park</a:t>
            </a:r>
            <a:r>
              <a:rPr lang="en-US" sz="2400" b="0">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is made up of </a:t>
            </a:r>
            <a:r>
              <a:rPr lang="en-US" sz="2400" b="0" u="sng">
                <a:solidFill>
                  <a:schemeClr val="accent4"/>
                </a:solidFill>
                <a:latin typeface="Times New Roman" panose="02020603050405020304" charset="0"/>
                <a:ea typeface="宋体" panose="02010600030101010101" pitchFamily="2" charset="-122"/>
              </a:rPr>
              <a:t>seven themed zones</a:t>
            </a:r>
            <a:r>
              <a:rPr lang="en-US" sz="2400" b="0">
                <a:solidFill>
                  <a:schemeClr val="accent4"/>
                </a:solidFill>
                <a:latin typeface="Times New Roman" panose="02020603050405020304" charset="0"/>
                <a:ea typeface="宋体" panose="02010600030101010101" pitchFamily="2" charset="-122"/>
              </a:rPr>
              <a:t>.</a:t>
            </a:r>
            <a:endParaRPr lang="en-US" altLang="en-US" sz="2400" b="0">
              <a:solidFill>
                <a:schemeClr val="accent4"/>
              </a:solidFill>
              <a:latin typeface="Times New Roman" panose="02020603050405020304" charset="0"/>
              <a:ea typeface="宋体" panose="02010600030101010101" pitchFamily="2" charset="-122"/>
            </a:endParaRPr>
          </a:p>
        </p:txBody>
      </p:sp>
      <p:pic>
        <p:nvPicPr>
          <p:cNvPr id="7" name="图片 6"/>
          <p:cNvPicPr>
            <a:picLocks noChangeAspect="1"/>
          </p:cNvPicPr>
          <p:nvPr>
            <p:custDataLst>
              <p:tags r:id="rId4"/>
            </p:custDataLst>
          </p:nvPr>
        </p:nvPicPr>
        <p:blipFill>
          <a:blip r:embed="rId5"/>
          <a:stretch>
            <a:fillRect/>
          </a:stretch>
        </p:blipFill>
        <p:spPr>
          <a:xfrm>
            <a:off x="8010525" y="3834130"/>
            <a:ext cx="4144645" cy="29629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表“包含、包括”的其他近义词</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36295"/>
            <a:ext cx="9800590" cy="378460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中华民族除汉族外，还包括</a:t>
            </a:r>
            <a:r>
              <a:rPr lang="en-US" sz="2400" b="0">
                <a:latin typeface="Times New Roman" panose="02020603050405020304" charset="0"/>
                <a:ea typeface="宋体" panose="02010600030101010101" pitchFamily="2" charset="-122"/>
              </a:rPr>
              <a:t>50</a:t>
            </a:r>
            <a:r>
              <a:rPr lang="zh-CN" sz="2400" b="0">
                <a:latin typeface="Times New Roman" panose="02020603050405020304" charset="0"/>
                <a:ea typeface="宋体" panose="02010600030101010101" pitchFamily="2" charset="-122"/>
              </a:rPr>
              <a:t>多个少数民族。</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latin typeface="Times New Roman" panose="02020603050405020304" charset="0"/>
                <a:ea typeface="宋体" panose="02010600030101010101" pitchFamily="2" charset="-122"/>
              </a:rPr>
              <a:t>我们大学由</a:t>
            </a:r>
            <a:r>
              <a:rPr lang="en-US" sz="2400" b="0">
                <a:latin typeface="Times New Roman" panose="02020603050405020304" charset="0"/>
                <a:ea typeface="宋体" panose="02010600030101010101" pitchFamily="2" charset="-122"/>
              </a:rPr>
              <a:t>25</a:t>
            </a:r>
            <a:r>
              <a:rPr lang="zh-CN" sz="2400" b="0">
                <a:latin typeface="Times New Roman" panose="02020603050405020304" charset="0"/>
                <a:ea typeface="宋体" panose="02010600030101010101" pitchFamily="2" charset="-122"/>
              </a:rPr>
              <a:t>个系组成。</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latin typeface="Times New Roman" panose="02020603050405020304" charset="0"/>
                <a:ea typeface="宋体" panose="02010600030101010101" pitchFamily="2" charset="-122"/>
              </a:rPr>
              <a:t>这是一个难度很大的实验。</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4.</a:t>
            </a:r>
            <a:r>
              <a:rPr lang="zh-CN" sz="2400" b="0">
                <a:latin typeface="Times New Roman" panose="02020603050405020304" charset="0"/>
                <a:ea typeface="宋体" panose="02010600030101010101" pitchFamily="2" charset="-122"/>
              </a:rPr>
              <a:t>海水含盐。</a:t>
            </a:r>
            <a:endParaRPr lang="zh-CN" altLang="en-US" sz="2400" b="0">
              <a:latin typeface="Times New Roman" panose="02020603050405020304" charset="0"/>
              <a:ea typeface="宋体" panose="02010600030101010101" pitchFamily="2" charset="-122"/>
            </a:endParaRPr>
          </a:p>
        </p:txBody>
      </p:sp>
      <p:sp>
        <p:nvSpPr>
          <p:cNvPr id="2" name="文本框 1"/>
          <p:cNvSpPr txBox="1"/>
          <p:nvPr/>
        </p:nvSpPr>
        <p:spPr>
          <a:xfrm>
            <a:off x="481330" y="1124585"/>
            <a:ext cx="1086167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Chinese nation</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included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more than 50 national minorities besides the Hans.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0695" y="2276475"/>
            <a:ext cx="8053070"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Our university </a:t>
            </a:r>
            <a:r>
              <a:rPr lang="en-US" sz="2400" b="1" u="sng">
                <a:solidFill>
                  <a:schemeClr val="accent4"/>
                </a:solidFill>
                <a:latin typeface="Times New Roman" panose="02020603050405020304" charset="0"/>
                <a:ea typeface="宋体" panose="02010600030101010101" pitchFamily="2" charset="-122"/>
              </a:rPr>
              <a:t>consists of </a:t>
            </a:r>
            <a:r>
              <a:rPr lang="en-US" sz="2400" b="0">
                <a:latin typeface="Times New Roman" panose="02020603050405020304" charset="0"/>
                <a:ea typeface="宋体" panose="02010600030101010101" pitchFamily="2" charset="-122"/>
              </a:rPr>
              <a:t>twenty-five departments.</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08940" y="3463290"/>
            <a:ext cx="794829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This is an experiment which</a:t>
            </a:r>
            <a:r>
              <a:rPr lang="en-US" sz="2400" b="0">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involves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 lot of difficulty.</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552768" y="4650740"/>
            <a:ext cx="5080000" cy="460375"/>
          </a:xfrm>
          <a:prstGeom prst="rect">
            <a:avLst/>
          </a:prstGeom>
          <a:noFill/>
          <a:ln w="9525">
            <a:noFill/>
          </a:ln>
        </p:spPr>
        <p:txBody>
          <a:bodyPr>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Sea water </a:t>
            </a:r>
            <a:r>
              <a:rPr lang="en-US" sz="2400" b="1" u="sng">
                <a:solidFill>
                  <a:schemeClr val="accent4"/>
                </a:solidFill>
                <a:latin typeface="Times New Roman" panose="02020603050405020304" charset="0"/>
                <a:ea typeface="宋体" panose="02010600030101010101" pitchFamily="2" charset="-122"/>
              </a:rPr>
              <a:t>contains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salt.</a:t>
            </a:r>
            <a:endParaRPr lang="en-US" altLang="en-US" sz="2400" b="0">
              <a:latin typeface="Times New Roman" panose="02020603050405020304" charset="0"/>
              <a:ea typeface="宋体" panose="02010600030101010101" pitchFamily="2" charset="-122"/>
            </a:endParaRPr>
          </a:p>
        </p:txBody>
      </p:sp>
      <p:pic>
        <p:nvPicPr>
          <p:cNvPr id="105" name="图片 104"/>
          <p:cNvPicPr/>
          <p:nvPr>
            <p:custDataLst>
              <p:tags r:id="rId4"/>
            </p:custDataLst>
          </p:nvPr>
        </p:nvPicPr>
        <p:blipFill>
          <a:blip r:embed="rId5"/>
          <a:stretch>
            <a:fillRect/>
          </a:stretch>
        </p:blipFill>
        <p:spPr>
          <a:xfrm>
            <a:off x="7753985" y="2691130"/>
            <a:ext cx="4441825" cy="41363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p:nvPr>
            <p:custDataLst>
              <p:tags r:id="rId1"/>
            </p:custDataLst>
          </p:nvPr>
        </p:nvPicPr>
        <p:blipFill>
          <a:blip r:embed="rId2"/>
          <a:stretch>
            <a:fillRect/>
          </a:stretch>
        </p:blipFill>
        <p:spPr>
          <a:xfrm>
            <a:off x="9168130" y="3777615"/>
            <a:ext cx="3027045" cy="3280410"/>
          </a:xfrm>
          <a:prstGeom prst="rect">
            <a:avLst/>
          </a:prstGeom>
          <a:noFill/>
          <a:ln w="9525">
            <a:noFill/>
          </a:ln>
        </p:spPr>
      </p:pic>
      <p:sp>
        <p:nvSpPr>
          <p:cNvPr id="2" name="文本框 1"/>
          <p:cNvSpPr txBox="1"/>
          <p:nvPr>
            <p:custDataLst>
              <p:tags r:id="rId3"/>
            </p:custDataLst>
          </p:nvPr>
        </p:nvSpPr>
        <p:spPr>
          <a:xfrm>
            <a:off x="1697355" y="951865"/>
            <a:ext cx="8966200" cy="600075"/>
          </a:xfrm>
          <a:prstGeom prst="rect">
            <a:avLst/>
          </a:prstGeom>
          <a:noFill/>
          <a:ln w="9525">
            <a:noFill/>
          </a:ln>
        </p:spPr>
        <p:txBody>
          <a:bodyPr/>
          <a:p>
            <a:pPr indent="0"/>
            <a:r>
              <a:rPr lang="en-US" sz="2800">
                <a:solidFill>
                  <a:srgbClr val="FF0000"/>
                </a:solidFill>
                <a:latin typeface="Times New Roman" panose="02020603050405020304" charset="0"/>
                <a:ea typeface="宋体" panose="02010600030101010101" pitchFamily="2" charset="-122"/>
                <a:sym typeface="+mn-ea"/>
              </a:rPr>
              <a:t>comprise</a:t>
            </a:r>
            <a:r>
              <a:rPr lang="zh-CN" sz="2800">
                <a:solidFill>
                  <a:schemeClr val="tx2"/>
                </a:solidFill>
                <a:latin typeface="Times New Roman" panose="02020603050405020304" charset="0"/>
                <a:ea typeface="宋体" panose="02010600030101010101" pitchFamily="2" charset="-122"/>
                <a:sym typeface="+mn-ea"/>
              </a:rPr>
              <a:t>较为正式，指包含的人或者事构成整体的全部。</a:t>
            </a:r>
            <a:endParaRPr lang="zh-CN" altLang="en-US" sz="2800" b="1" dirty="0">
              <a:solidFill>
                <a:schemeClr val="tx2"/>
              </a:solidFill>
              <a:latin typeface="Times New Roman" panose="02020603050405020304" charset="0"/>
              <a:ea typeface="宋体" panose="02010600030101010101" pitchFamily="2" charset="-122"/>
              <a:sym typeface="+mn-ea"/>
            </a:endParaRPr>
          </a:p>
        </p:txBody>
      </p:sp>
      <p:sp>
        <p:nvSpPr>
          <p:cNvPr id="7" name="KSO_Shape"/>
          <p:cNvSpPr/>
          <p:nvPr>
            <p:custDataLst>
              <p:tags r:id="rId4"/>
            </p:custDataLst>
          </p:nvPr>
        </p:nvSpPr>
        <p:spPr>
          <a:xfrm>
            <a:off x="979806" y="3939858"/>
            <a:ext cx="419100" cy="31432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椭圆 7"/>
          <p:cNvSpPr/>
          <p:nvPr>
            <p:custDataLst>
              <p:tags r:id="rId5"/>
            </p:custDataLst>
          </p:nvPr>
        </p:nvSpPr>
        <p:spPr>
          <a:xfrm>
            <a:off x="878206" y="2773045"/>
            <a:ext cx="685800" cy="685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845" name="KSO_Shape"/>
          <p:cNvSpPr/>
          <p:nvPr>
            <p:custDataLst>
              <p:tags r:id="rId6"/>
            </p:custDataLst>
          </p:nvPr>
        </p:nvSpPr>
        <p:spPr>
          <a:xfrm>
            <a:off x="1017906" y="2871470"/>
            <a:ext cx="406400" cy="490538"/>
          </a:xfrm>
          <a:custGeom>
            <a:avLst/>
            <a:gdLst>
              <a:gd name="txL" fmla="*/ 0 w 968375"/>
              <a:gd name="txT" fmla="*/ 0 h 1170887"/>
              <a:gd name="txR" fmla="*/ 968375 w 968375"/>
              <a:gd name="txB" fmla="*/ 1170887 h 1170887"/>
            </a:gdLst>
            <a:ahLst/>
            <a:cxnLst>
              <a:cxn ang="0">
                <a:pos x="11522" y="128764"/>
              </a:cxn>
              <a:cxn ang="0">
                <a:pos x="55607" y="148204"/>
              </a:cxn>
              <a:cxn ang="0">
                <a:pos x="99191" y="129761"/>
              </a:cxn>
              <a:cxn ang="0">
                <a:pos x="105704" y="132751"/>
              </a:cxn>
              <a:cxn ang="0">
                <a:pos x="55607" y="155680"/>
              </a:cxn>
              <a:cxn ang="0">
                <a:pos x="4509" y="131755"/>
              </a:cxn>
              <a:cxn ang="0">
                <a:pos x="11522" y="128764"/>
              </a:cxn>
              <a:cxn ang="0">
                <a:pos x="116224" y="82409"/>
              </a:cxn>
              <a:cxn ang="0">
                <a:pos x="129249" y="98359"/>
              </a:cxn>
              <a:cxn ang="0">
                <a:pos x="112717" y="114808"/>
              </a:cxn>
              <a:cxn ang="0">
                <a:pos x="106706" y="113811"/>
              </a:cxn>
              <a:cxn ang="0">
                <a:pos x="110713" y="107331"/>
              </a:cxn>
              <a:cxn ang="0">
                <a:pos x="112717" y="107829"/>
              </a:cxn>
              <a:cxn ang="0">
                <a:pos x="121735" y="98359"/>
              </a:cxn>
              <a:cxn ang="0">
                <a:pos x="115723" y="89885"/>
              </a:cxn>
              <a:cxn ang="0">
                <a:pos x="116224" y="82409"/>
              </a:cxn>
              <a:cxn ang="0">
                <a:pos x="109712" y="71442"/>
              </a:cxn>
              <a:cxn ang="0">
                <a:pos x="110713" y="81411"/>
              </a:cxn>
              <a:cxn ang="0">
                <a:pos x="55607" y="136241"/>
              </a:cxn>
              <a:cxn ang="0">
                <a:pos x="0" y="81411"/>
              </a:cxn>
              <a:cxn ang="0">
                <a:pos x="1002" y="72439"/>
              </a:cxn>
              <a:cxn ang="0">
                <a:pos x="55607" y="100851"/>
              </a:cxn>
              <a:cxn ang="0">
                <a:pos x="109712" y="72439"/>
              </a:cxn>
              <a:cxn ang="0">
                <a:pos x="109712" y="71442"/>
              </a:cxn>
              <a:cxn ang="0">
                <a:pos x="55607" y="49510"/>
              </a:cxn>
              <a:cxn ang="0">
                <a:pos x="103700" y="72439"/>
              </a:cxn>
              <a:cxn ang="0">
                <a:pos x="103199" y="75928"/>
              </a:cxn>
              <a:cxn ang="0">
                <a:pos x="55607" y="59978"/>
              </a:cxn>
              <a:cxn ang="0">
                <a:pos x="7515" y="75928"/>
              </a:cxn>
              <a:cxn ang="0">
                <a:pos x="7014" y="72439"/>
              </a:cxn>
              <a:cxn ang="0">
                <a:pos x="55607" y="49510"/>
              </a:cxn>
              <a:cxn ang="0">
                <a:pos x="72595" y="8256"/>
              </a:cxn>
              <a:cxn ang="0">
                <a:pos x="73974" y="49537"/>
              </a:cxn>
              <a:cxn ang="0">
                <a:pos x="72595" y="8256"/>
              </a:cxn>
              <a:cxn ang="0">
                <a:pos x="36725" y="5504"/>
              </a:cxn>
              <a:cxn ang="0">
                <a:pos x="38105" y="46786"/>
              </a:cxn>
              <a:cxn ang="0">
                <a:pos x="36725" y="5504"/>
              </a:cxn>
              <a:cxn ang="0">
                <a:pos x="54660" y="0"/>
              </a:cxn>
              <a:cxn ang="0">
                <a:pos x="56039" y="41281"/>
              </a:cxn>
              <a:cxn ang="0">
                <a:pos x="54660" y="0"/>
              </a:cxn>
            </a:cxnLst>
            <a:rect l="txL" t="txT" r="txR" b="txB"/>
            <a:pathLst>
              <a:path w="968375" h="1170887">
                <a:moveTo>
                  <a:pt x="86328" y="968447"/>
                </a:moveTo>
                <a:cubicBezTo>
                  <a:pt x="120108" y="1054672"/>
                  <a:pt x="258984" y="1114654"/>
                  <a:pt x="416627" y="1114654"/>
                </a:cubicBezTo>
                <a:cubicBezTo>
                  <a:pt x="566762" y="1114654"/>
                  <a:pt x="701884" y="1058421"/>
                  <a:pt x="743172" y="975945"/>
                </a:cubicBezTo>
                <a:cubicBezTo>
                  <a:pt x="791966" y="998438"/>
                  <a:pt x="791966" y="998438"/>
                  <a:pt x="791966" y="998438"/>
                </a:cubicBezTo>
                <a:cubicBezTo>
                  <a:pt x="743172" y="1103407"/>
                  <a:pt x="589283" y="1170887"/>
                  <a:pt x="416627" y="1170887"/>
                </a:cubicBezTo>
                <a:cubicBezTo>
                  <a:pt x="236464" y="1170887"/>
                  <a:pt x="78821" y="1095909"/>
                  <a:pt x="33780" y="990941"/>
                </a:cubicBezTo>
                <a:cubicBezTo>
                  <a:pt x="86328" y="968447"/>
                  <a:pt x="86328" y="968447"/>
                  <a:pt x="86328" y="968447"/>
                </a:cubicBezTo>
                <a:close/>
                <a:moveTo>
                  <a:pt x="870787" y="619801"/>
                </a:moveTo>
                <a:cubicBezTo>
                  <a:pt x="927088" y="634796"/>
                  <a:pt x="968375" y="683532"/>
                  <a:pt x="968375" y="739765"/>
                </a:cubicBezTo>
                <a:cubicBezTo>
                  <a:pt x="968375" y="810994"/>
                  <a:pt x="912074" y="863478"/>
                  <a:pt x="844513" y="863478"/>
                </a:cubicBezTo>
                <a:cubicBezTo>
                  <a:pt x="829500" y="863478"/>
                  <a:pt x="814486" y="863478"/>
                  <a:pt x="799473" y="855981"/>
                </a:cubicBezTo>
                <a:cubicBezTo>
                  <a:pt x="810733" y="840985"/>
                  <a:pt x="821993" y="822241"/>
                  <a:pt x="829500" y="807245"/>
                </a:cubicBezTo>
                <a:cubicBezTo>
                  <a:pt x="833253" y="807245"/>
                  <a:pt x="840760" y="810994"/>
                  <a:pt x="844513" y="810994"/>
                </a:cubicBezTo>
                <a:cubicBezTo>
                  <a:pt x="882047" y="810994"/>
                  <a:pt x="912074" y="777254"/>
                  <a:pt x="912074" y="739765"/>
                </a:cubicBezTo>
                <a:cubicBezTo>
                  <a:pt x="912074" y="713523"/>
                  <a:pt x="893307" y="687281"/>
                  <a:pt x="867034" y="676034"/>
                </a:cubicBezTo>
                <a:cubicBezTo>
                  <a:pt x="870787" y="661038"/>
                  <a:pt x="870787" y="642294"/>
                  <a:pt x="870787" y="619801"/>
                </a:cubicBezTo>
                <a:close/>
                <a:moveTo>
                  <a:pt x="821993" y="537325"/>
                </a:moveTo>
                <a:cubicBezTo>
                  <a:pt x="825746" y="556070"/>
                  <a:pt x="829500" y="582312"/>
                  <a:pt x="829500" y="612303"/>
                </a:cubicBezTo>
                <a:cubicBezTo>
                  <a:pt x="829500" y="840985"/>
                  <a:pt x="645584" y="1024681"/>
                  <a:pt x="416627" y="1024681"/>
                </a:cubicBezTo>
                <a:cubicBezTo>
                  <a:pt x="187669" y="1024681"/>
                  <a:pt x="0" y="840985"/>
                  <a:pt x="0" y="612303"/>
                </a:cubicBezTo>
                <a:cubicBezTo>
                  <a:pt x="0" y="586061"/>
                  <a:pt x="3753" y="563567"/>
                  <a:pt x="7507" y="544823"/>
                </a:cubicBezTo>
                <a:cubicBezTo>
                  <a:pt x="7507" y="664787"/>
                  <a:pt x="187669" y="758510"/>
                  <a:pt x="416627" y="758510"/>
                </a:cubicBezTo>
                <a:cubicBezTo>
                  <a:pt x="641830" y="758510"/>
                  <a:pt x="821993" y="664787"/>
                  <a:pt x="821993" y="544823"/>
                </a:cubicBezTo>
                <a:cubicBezTo>
                  <a:pt x="821993" y="541074"/>
                  <a:pt x="821993" y="541074"/>
                  <a:pt x="821993" y="537325"/>
                </a:cubicBezTo>
                <a:close/>
                <a:moveTo>
                  <a:pt x="416627" y="372374"/>
                </a:moveTo>
                <a:cubicBezTo>
                  <a:pt x="611803" y="372374"/>
                  <a:pt x="776952" y="451101"/>
                  <a:pt x="776952" y="544823"/>
                </a:cubicBezTo>
                <a:cubicBezTo>
                  <a:pt x="776952" y="556070"/>
                  <a:pt x="776952" y="563567"/>
                  <a:pt x="773199" y="571065"/>
                </a:cubicBezTo>
                <a:cubicBezTo>
                  <a:pt x="716898" y="499836"/>
                  <a:pt x="578023" y="451101"/>
                  <a:pt x="416627" y="451101"/>
                </a:cubicBezTo>
                <a:cubicBezTo>
                  <a:pt x="251477" y="451101"/>
                  <a:pt x="112601" y="499836"/>
                  <a:pt x="56301" y="571065"/>
                </a:cubicBezTo>
                <a:cubicBezTo>
                  <a:pt x="52547" y="563567"/>
                  <a:pt x="52547" y="556070"/>
                  <a:pt x="52547" y="544823"/>
                </a:cubicBezTo>
                <a:cubicBezTo>
                  <a:pt x="52547" y="451101"/>
                  <a:pt x="217696" y="372374"/>
                  <a:pt x="416627" y="372374"/>
                </a:cubicBezTo>
                <a:close/>
                <a:moveTo>
                  <a:pt x="543902" y="62096"/>
                </a:moveTo>
                <a:cubicBezTo>
                  <a:pt x="636930" y="186288"/>
                  <a:pt x="492220" y="196637"/>
                  <a:pt x="554238" y="372576"/>
                </a:cubicBezTo>
                <a:cubicBezTo>
                  <a:pt x="409528" y="155240"/>
                  <a:pt x="585248" y="196637"/>
                  <a:pt x="543902" y="62096"/>
                </a:cubicBezTo>
                <a:close/>
                <a:moveTo>
                  <a:pt x="275155" y="41398"/>
                </a:moveTo>
                <a:cubicBezTo>
                  <a:pt x="368183" y="175939"/>
                  <a:pt x="223472" y="175939"/>
                  <a:pt x="285491" y="351878"/>
                </a:cubicBezTo>
                <a:cubicBezTo>
                  <a:pt x="140780" y="144891"/>
                  <a:pt x="316500" y="186288"/>
                  <a:pt x="275155" y="41398"/>
                </a:cubicBezTo>
                <a:close/>
                <a:moveTo>
                  <a:pt x="409528" y="0"/>
                </a:moveTo>
                <a:cubicBezTo>
                  <a:pt x="502556" y="124192"/>
                  <a:pt x="357846" y="134542"/>
                  <a:pt x="419865" y="310480"/>
                </a:cubicBezTo>
                <a:cubicBezTo>
                  <a:pt x="275155" y="103493"/>
                  <a:pt x="450874" y="144891"/>
                  <a:pt x="409528" y="0"/>
                </a:cubicBezTo>
                <a:close/>
              </a:path>
            </a:pathLst>
          </a:custGeom>
          <a:solidFill>
            <a:schemeClr val="bg1">
              <a:alpha val="100000"/>
            </a:schemeClr>
          </a:solidFill>
          <a:ln w="9525">
            <a:noFill/>
          </a:ln>
        </p:spPr>
        <p:txBody>
          <a:bodyPr/>
          <a:p>
            <a:endParaRPr lang="zh-CN" altLang="en-US"/>
          </a:p>
        </p:txBody>
      </p:sp>
      <p:sp>
        <p:nvSpPr>
          <p:cNvPr id="9" name="椭圆 8"/>
          <p:cNvSpPr/>
          <p:nvPr>
            <p:custDataLst>
              <p:tags r:id="rId7"/>
            </p:custDataLst>
          </p:nvPr>
        </p:nvSpPr>
        <p:spPr>
          <a:xfrm>
            <a:off x="857568" y="949008"/>
            <a:ext cx="685800" cy="685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KSO_Shape"/>
          <p:cNvSpPr/>
          <p:nvPr>
            <p:custDataLst>
              <p:tags r:id="rId8"/>
            </p:custDataLst>
          </p:nvPr>
        </p:nvSpPr>
        <p:spPr>
          <a:xfrm>
            <a:off x="979806" y="1133158"/>
            <a:ext cx="441325" cy="319088"/>
          </a:xfrm>
          <a:custGeom>
            <a:avLst/>
            <a:gdLst>
              <a:gd name="connsiteX0" fmla="*/ 880442 w 1224136"/>
              <a:gd name="connsiteY0" fmla="*/ 361080 h 883138"/>
              <a:gd name="connsiteX1" fmla="*/ 1006456 w 1224136"/>
              <a:gd name="connsiteY1" fmla="*/ 487094 h 883138"/>
              <a:gd name="connsiteX2" fmla="*/ 880442 w 1224136"/>
              <a:gd name="connsiteY2" fmla="*/ 613108 h 883138"/>
              <a:gd name="connsiteX3" fmla="*/ 754428 w 1224136"/>
              <a:gd name="connsiteY3" fmla="*/ 487094 h 883138"/>
              <a:gd name="connsiteX4" fmla="*/ 880442 w 1224136"/>
              <a:gd name="connsiteY4" fmla="*/ 361080 h 883138"/>
              <a:gd name="connsiteX5" fmla="*/ 880442 w 1224136"/>
              <a:gd name="connsiteY5" fmla="*/ 235066 h 883138"/>
              <a:gd name="connsiteX6" fmla="*/ 628414 w 1224136"/>
              <a:gd name="connsiteY6" fmla="*/ 487094 h 883138"/>
              <a:gd name="connsiteX7" fmla="*/ 880442 w 1224136"/>
              <a:gd name="connsiteY7" fmla="*/ 739122 h 883138"/>
              <a:gd name="connsiteX8" fmla="*/ 1132470 w 1224136"/>
              <a:gd name="connsiteY8" fmla="*/ 487094 h 883138"/>
              <a:gd name="connsiteX9" fmla="*/ 880442 w 1224136"/>
              <a:gd name="connsiteY9" fmla="*/ 235066 h 883138"/>
              <a:gd name="connsiteX10" fmla="*/ 132017 w 1224136"/>
              <a:gd name="connsiteY10" fmla="*/ 91050 h 883138"/>
              <a:gd name="connsiteX11" fmla="*/ 1092119 w 1224136"/>
              <a:gd name="connsiteY11" fmla="*/ 91050 h 883138"/>
              <a:gd name="connsiteX12" fmla="*/ 1224136 w 1224136"/>
              <a:gd name="connsiteY12" fmla="*/ 223067 h 883138"/>
              <a:gd name="connsiteX13" fmla="*/ 1224136 w 1224136"/>
              <a:gd name="connsiteY13" fmla="*/ 751121 h 883138"/>
              <a:gd name="connsiteX14" fmla="*/ 1092119 w 1224136"/>
              <a:gd name="connsiteY14" fmla="*/ 883138 h 883138"/>
              <a:gd name="connsiteX15" fmla="*/ 132017 w 1224136"/>
              <a:gd name="connsiteY15" fmla="*/ 883138 h 883138"/>
              <a:gd name="connsiteX16" fmla="*/ 0 w 1224136"/>
              <a:gd name="connsiteY16" fmla="*/ 751121 h 883138"/>
              <a:gd name="connsiteX17" fmla="*/ 0 w 1224136"/>
              <a:gd name="connsiteY17" fmla="*/ 223067 h 883138"/>
              <a:gd name="connsiteX18" fmla="*/ 132017 w 1224136"/>
              <a:gd name="connsiteY18" fmla="*/ 91050 h 883138"/>
              <a:gd name="connsiteX19" fmla="*/ 156016 w 1224136"/>
              <a:gd name="connsiteY19" fmla="*/ 0 h 883138"/>
              <a:gd name="connsiteX20" fmla="*/ 348040 w 1224136"/>
              <a:gd name="connsiteY20" fmla="*/ 0 h 883138"/>
              <a:gd name="connsiteX21" fmla="*/ 360040 w 1224136"/>
              <a:gd name="connsiteY21" fmla="*/ 12000 h 883138"/>
              <a:gd name="connsiteX22" fmla="*/ 360040 w 1224136"/>
              <a:gd name="connsiteY22" fmla="*/ 60000 h 883138"/>
              <a:gd name="connsiteX23" fmla="*/ 348040 w 1224136"/>
              <a:gd name="connsiteY23" fmla="*/ 72000 h 883138"/>
              <a:gd name="connsiteX24" fmla="*/ 156016 w 1224136"/>
              <a:gd name="connsiteY24" fmla="*/ 72000 h 883138"/>
              <a:gd name="connsiteX25" fmla="*/ 144016 w 1224136"/>
              <a:gd name="connsiteY25" fmla="*/ 60000 h 883138"/>
              <a:gd name="connsiteX26" fmla="*/ 144016 w 1224136"/>
              <a:gd name="connsiteY26" fmla="*/ 12000 h 883138"/>
              <a:gd name="connsiteX27" fmla="*/ 156016 w 1224136"/>
              <a:gd name="connsiteY27" fmla="*/ 0 h 88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4136" h="883138">
                <a:moveTo>
                  <a:pt x="880442" y="361080"/>
                </a:moveTo>
                <a:cubicBezTo>
                  <a:pt x="950038" y="361080"/>
                  <a:pt x="1006456" y="417498"/>
                  <a:pt x="1006456" y="487094"/>
                </a:cubicBezTo>
                <a:cubicBezTo>
                  <a:pt x="1006456" y="556690"/>
                  <a:pt x="950038" y="613108"/>
                  <a:pt x="880442" y="613108"/>
                </a:cubicBezTo>
                <a:cubicBezTo>
                  <a:pt x="810846" y="613108"/>
                  <a:pt x="754428" y="556690"/>
                  <a:pt x="754428" y="487094"/>
                </a:cubicBezTo>
                <a:cubicBezTo>
                  <a:pt x="754428" y="417498"/>
                  <a:pt x="810846" y="361080"/>
                  <a:pt x="880442" y="361080"/>
                </a:cubicBezTo>
                <a:close/>
                <a:moveTo>
                  <a:pt x="880442" y="235066"/>
                </a:moveTo>
                <a:cubicBezTo>
                  <a:pt x="741251" y="235066"/>
                  <a:pt x="628414" y="347903"/>
                  <a:pt x="628414" y="487094"/>
                </a:cubicBezTo>
                <a:cubicBezTo>
                  <a:pt x="628414" y="626285"/>
                  <a:pt x="741251" y="739122"/>
                  <a:pt x="880442" y="739122"/>
                </a:cubicBezTo>
                <a:cubicBezTo>
                  <a:pt x="1019633" y="739122"/>
                  <a:pt x="1132470" y="626285"/>
                  <a:pt x="1132470" y="487094"/>
                </a:cubicBezTo>
                <a:cubicBezTo>
                  <a:pt x="1132470" y="347903"/>
                  <a:pt x="1019633" y="235066"/>
                  <a:pt x="880442" y="235066"/>
                </a:cubicBezTo>
                <a:close/>
                <a:moveTo>
                  <a:pt x="132017" y="91050"/>
                </a:moveTo>
                <a:lnTo>
                  <a:pt x="1092119" y="91050"/>
                </a:lnTo>
                <a:cubicBezTo>
                  <a:pt x="1165030" y="91050"/>
                  <a:pt x="1224136" y="150156"/>
                  <a:pt x="1224136" y="223067"/>
                </a:cubicBezTo>
                <a:lnTo>
                  <a:pt x="1224136" y="751121"/>
                </a:lnTo>
                <a:cubicBezTo>
                  <a:pt x="1224136" y="824032"/>
                  <a:pt x="1165030" y="883138"/>
                  <a:pt x="1092119" y="883138"/>
                </a:cubicBezTo>
                <a:lnTo>
                  <a:pt x="132017" y="883138"/>
                </a:lnTo>
                <a:cubicBezTo>
                  <a:pt x="59106" y="883138"/>
                  <a:pt x="0" y="824032"/>
                  <a:pt x="0" y="751121"/>
                </a:cubicBezTo>
                <a:lnTo>
                  <a:pt x="0" y="223067"/>
                </a:lnTo>
                <a:cubicBezTo>
                  <a:pt x="0" y="150156"/>
                  <a:pt x="59106" y="91050"/>
                  <a:pt x="132017" y="91050"/>
                </a:cubicBezTo>
                <a:close/>
                <a:moveTo>
                  <a:pt x="156016" y="0"/>
                </a:moveTo>
                <a:lnTo>
                  <a:pt x="348040" y="0"/>
                </a:lnTo>
                <a:cubicBezTo>
                  <a:pt x="354667" y="0"/>
                  <a:pt x="360040" y="5373"/>
                  <a:pt x="360040" y="12000"/>
                </a:cubicBezTo>
                <a:lnTo>
                  <a:pt x="360040" y="60000"/>
                </a:lnTo>
                <a:cubicBezTo>
                  <a:pt x="360040" y="66627"/>
                  <a:pt x="354667" y="72000"/>
                  <a:pt x="348040" y="72000"/>
                </a:cubicBezTo>
                <a:lnTo>
                  <a:pt x="156016" y="72000"/>
                </a:lnTo>
                <a:cubicBezTo>
                  <a:pt x="149389" y="72000"/>
                  <a:pt x="144016" y="66627"/>
                  <a:pt x="144016" y="60000"/>
                </a:cubicBezTo>
                <a:lnTo>
                  <a:pt x="144016" y="12000"/>
                </a:lnTo>
                <a:cubicBezTo>
                  <a:pt x="144016" y="5373"/>
                  <a:pt x="149389" y="0"/>
                  <a:pt x="1560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 name="椭圆 27"/>
          <p:cNvSpPr/>
          <p:nvPr>
            <p:custDataLst>
              <p:tags r:id="rId9"/>
            </p:custDataLst>
          </p:nvPr>
        </p:nvSpPr>
        <p:spPr>
          <a:xfrm>
            <a:off x="851218" y="1857058"/>
            <a:ext cx="685800" cy="685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9" name="KSO_Shape"/>
          <p:cNvSpPr/>
          <p:nvPr>
            <p:custDataLst>
              <p:tags r:id="rId10"/>
            </p:custDataLst>
          </p:nvPr>
        </p:nvSpPr>
        <p:spPr>
          <a:xfrm>
            <a:off x="981393" y="2039620"/>
            <a:ext cx="425450" cy="322263"/>
          </a:xfrm>
          <a:custGeom>
            <a:avLst/>
            <a:gdLst>
              <a:gd name="connsiteX0" fmla="*/ 367281 w 529316"/>
              <a:gd name="connsiteY0" fmla="*/ 196274 h 401026"/>
              <a:gd name="connsiteX1" fmla="*/ 355293 w 529316"/>
              <a:gd name="connsiteY1" fmla="*/ 208263 h 401026"/>
              <a:gd name="connsiteX2" fmla="*/ 465090 w 529316"/>
              <a:gd name="connsiteY2" fmla="*/ 318060 h 401026"/>
              <a:gd name="connsiteX3" fmla="*/ 466739 w 529316"/>
              <a:gd name="connsiteY3" fmla="*/ 320716 h 401026"/>
              <a:gd name="connsiteX4" fmla="*/ 491723 w 529316"/>
              <a:gd name="connsiteY4" fmla="*/ 320716 h 401026"/>
              <a:gd name="connsiteX5" fmla="*/ 162035 w 529316"/>
              <a:gd name="connsiteY5" fmla="*/ 196274 h 401026"/>
              <a:gd name="connsiteX6" fmla="*/ 37593 w 529316"/>
              <a:gd name="connsiteY6" fmla="*/ 320716 h 401026"/>
              <a:gd name="connsiteX7" fmla="*/ 62577 w 529316"/>
              <a:gd name="connsiteY7" fmla="*/ 320716 h 401026"/>
              <a:gd name="connsiteX8" fmla="*/ 64225 w 529316"/>
              <a:gd name="connsiteY8" fmla="*/ 318061 h 401026"/>
              <a:gd name="connsiteX9" fmla="*/ 174023 w 529316"/>
              <a:gd name="connsiteY9" fmla="*/ 208263 h 401026"/>
              <a:gd name="connsiteX10" fmla="*/ 46349 w 529316"/>
              <a:gd name="connsiteY10" fmla="*/ 80311 h 401026"/>
              <a:gd name="connsiteX11" fmla="*/ 222791 w 529316"/>
              <a:gd name="connsiteY11" fmla="*/ 256753 h 401026"/>
              <a:gd name="connsiteX12" fmla="*/ 263500 w 529316"/>
              <a:gd name="connsiteY12" fmla="*/ 273616 h 401026"/>
              <a:gd name="connsiteX13" fmla="*/ 264659 w 529316"/>
              <a:gd name="connsiteY13" fmla="*/ 273504 h 401026"/>
              <a:gd name="connsiteX14" fmla="*/ 306525 w 529316"/>
              <a:gd name="connsiteY14" fmla="*/ 256753 h 401026"/>
              <a:gd name="connsiteX15" fmla="*/ 482968 w 529316"/>
              <a:gd name="connsiteY15" fmla="*/ 80311 h 401026"/>
              <a:gd name="connsiteX16" fmla="*/ 458990 w 529316"/>
              <a:gd name="connsiteY16" fmla="*/ 80311 h 401026"/>
              <a:gd name="connsiteX17" fmla="*/ 300904 w 529316"/>
              <a:gd name="connsiteY17" fmla="*/ 238397 h 401026"/>
              <a:gd name="connsiteX18" fmla="*/ 264659 w 529316"/>
              <a:gd name="connsiteY18" fmla="*/ 252899 h 401026"/>
              <a:gd name="connsiteX19" fmla="*/ 263656 w 529316"/>
              <a:gd name="connsiteY19" fmla="*/ 252995 h 401026"/>
              <a:gd name="connsiteX20" fmla="*/ 228412 w 529316"/>
              <a:gd name="connsiteY20" fmla="*/ 238397 h 401026"/>
              <a:gd name="connsiteX21" fmla="*/ 70326 w 529316"/>
              <a:gd name="connsiteY21" fmla="*/ 80311 h 401026"/>
              <a:gd name="connsiteX22" fmla="*/ 92015 w 529316"/>
              <a:gd name="connsiteY22" fmla="*/ 0 h 401026"/>
              <a:gd name="connsiteX23" fmla="*/ 437301 w 529316"/>
              <a:gd name="connsiteY23" fmla="*/ 0 h 401026"/>
              <a:gd name="connsiteX24" fmla="*/ 529316 w 529316"/>
              <a:gd name="connsiteY24" fmla="*/ 92015 h 401026"/>
              <a:gd name="connsiteX25" fmla="*/ 529316 w 529316"/>
              <a:gd name="connsiteY25" fmla="*/ 309011 h 401026"/>
              <a:gd name="connsiteX26" fmla="*/ 437301 w 529316"/>
              <a:gd name="connsiteY26" fmla="*/ 401026 h 401026"/>
              <a:gd name="connsiteX27" fmla="*/ 92015 w 529316"/>
              <a:gd name="connsiteY27" fmla="*/ 401026 h 401026"/>
              <a:gd name="connsiteX28" fmla="*/ 0 w 529316"/>
              <a:gd name="connsiteY28" fmla="*/ 309011 h 401026"/>
              <a:gd name="connsiteX29" fmla="*/ 0 w 529316"/>
              <a:gd name="connsiteY29" fmla="*/ 92015 h 401026"/>
              <a:gd name="connsiteX30" fmla="*/ 92015 w 529316"/>
              <a:gd name="connsiteY30" fmla="*/ 0 h 40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9316" h="401026">
                <a:moveTo>
                  <a:pt x="367281" y="196274"/>
                </a:moveTo>
                <a:lnTo>
                  <a:pt x="355293" y="208263"/>
                </a:lnTo>
                <a:lnTo>
                  <a:pt x="465090" y="318060"/>
                </a:lnTo>
                <a:cubicBezTo>
                  <a:pt x="465822" y="318792"/>
                  <a:pt x="466527" y="319541"/>
                  <a:pt x="466739" y="320716"/>
                </a:cubicBezTo>
                <a:lnTo>
                  <a:pt x="491723" y="320716"/>
                </a:lnTo>
                <a:close/>
                <a:moveTo>
                  <a:pt x="162035" y="196274"/>
                </a:moveTo>
                <a:lnTo>
                  <a:pt x="37593" y="320716"/>
                </a:lnTo>
                <a:lnTo>
                  <a:pt x="62577" y="320716"/>
                </a:lnTo>
                <a:lnTo>
                  <a:pt x="64225" y="318061"/>
                </a:lnTo>
                <a:lnTo>
                  <a:pt x="174023" y="208263"/>
                </a:lnTo>
                <a:close/>
                <a:moveTo>
                  <a:pt x="46349" y="80311"/>
                </a:moveTo>
                <a:lnTo>
                  <a:pt x="222791" y="256753"/>
                </a:lnTo>
                <a:cubicBezTo>
                  <a:pt x="234032" y="267995"/>
                  <a:pt x="248767" y="273616"/>
                  <a:pt x="263500" y="273616"/>
                </a:cubicBezTo>
                <a:cubicBezTo>
                  <a:pt x="263887" y="273616"/>
                  <a:pt x="264274" y="273611"/>
                  <a:pt x="264659" y="273504"/>
                </a:cubicBezTo>
                <a:cubicBezTo>
                  <a:pt x="279774" y="273906"/>
                  <a:pt x="294989" y="268289"/>
                  <a:pt x="306525" y="256753"/>
                </a:cubicBezTo>
                <a:lnTo>
                  <a:pt x="482968" y="80311"/>
                </a:lnTo>
                <a:lnTo>
                  <a:pt x="458990" y="80311"/>
                </a:lnTo>
                <a:lnTo>
                  <a:pt x="300904" y="238397"/>
                </a:lnTo>
                <a:cubicBezTo>
                  <a:pt x="290917" y="248385"/>
                  <a:pt x="277745" y="253247"/>
                  <a:pt x="264659" y="252899"/>
                </a:cubicBezTo>
                <a:cubicBezTo>
                  <a:pt x="264325" y="252991"/>
                  <a:pt x="263990" y="252995"/>
                  <a:pt x="263656" y="252995"/>
                </a:cubicBezTo>
                <a:cubicBezTo>
                  <a:pt x="250900" y="252995"/>
                  <a:pt x="238144" y="248128"/>
                  <a:pt x="228412" y="238397"/>
                </a:cubicBezTo>
                <a:lnTo>
                  <a:pt x="70326" y="80311"/>
                </a:lnTo>
                <a:close/>
                <a:moveTo>
                  <a:pt x="92015" y="0"/>
                </a:moveTo>
                <a:lnTo>
                  <a:pt x="437301" y="0"/>
                </a:lnTo>
                <a:cubicBezTo>
                  <a:pt x="488119" y="0"/>
                  <a:pt x="529316" y="41197"/>
                  <a:pt x="529316" y="92015"/>
                </a:cubicBezTo>
                <a:lnTo>
                  <a:pt x="529316" y="309011"/>
                </a:lnTo>
                <a:cubicBezTo>
                  <a:pt x="529316" y="359829"/>
                  <a:pt x="488119" y="401026"/>
                  <a:pt x="437301" y="401026"/>
                </a:cubicBezTo>
                <a:lnTo>
                  <a:pt x="92015" y="401026"/>
                </a:lnTo>
                <a:cubicBezTo>
                  <a:pt x="41197" y="401026"/>
                  <a:pt x="0" y="359829"/>
                  <a:pt x="0" y="309011"/>
                </a:cubicBezTo>
                <a:lnTo>
                  <a:pt x="0" y="92015"/>
                </a:lnTo>
                <a:cubicBezTo>
                  <a:pt x="0" y="41197"/>
                  <a:pt x="41197" y="0"/>
                  <a:pt x="920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0" name="文本框 29"/>
          <p:cNvSpPr txBox="1"/>
          <p:nvPr>
            <p:custDataLst>
              <p:tags r:id="rId11"/>
            </p:custDataLst>
          </p:nvPr>
        </p:nvSpPr>
        <p:spPr>
          <a:xfrm>
            <a:off x="1697355" y="1855470"/>
            <a:ext cx="8712200" cy="479425"/>
          </a:xfrm>
          <a:prstGeom prst="rect">
            <a:avLst/>
          </a:prstGeom>
          <a:noFill/>
          <a:ln>
            <a:noFill/>
          </a:ln>
        </p:spPr>
        <p:txBody>
          <a:bodyPr wrap="square"/>
          <a:lstStyle>
            <a:defPPr>
              <a:defRPr lang="zh-CN"/>
            </a:defPPr>
            <a:lvl1pPr eaLnBrk="1" hangingPunct="1">
              <a:lnSpc>
                <a:spcPct val="100000"/>
              </a:lnSpc>
              <a:buFontTx/>
              <a:buNone/>
              <a:defRPr sz="1800">
                <a:solidFill>
                  <a:srgbClr val="40404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pPr marL="0" marR="0" lvl="0" indent="0" algn="l" defTabSz="913130" rtl="0" eaLnBrk="1" fontAlgn="base" latinLnBrk="0" hangingPunct="1">
              <a:lnSpc>
                <a:spcPct val="130000"/>
              </a:lnSpc>
              <a:spcBef>
                <a:spcPts val="600"/>
              </a:spcBef>
              <a:spcAft>
                <a:spcPct val="0"/>
              </a:spcAft>
              <a:buClrTx/>
              <a:buSzTx/>
              <a:buFont typeface="Arial" panose="020B0604020202020204" pitchFamily="34" charset="0"/>
              <a:buNone/>
              <a:defRPr/>
            </a:pPr>
            <a:r>
              <a:rPr lang="en-US" sz="2800">
                <a:solidFill>
                  <a:srgbClr val="FF0000"/>
                </a:solidFill>
                <a:latin typeface="Times New Roman" panose="02020603050405020304" charset="0"/>
                <a:ea typeface="宋体" panose="02010600030101010101" pitchFamily="2" charset="-122"/>
                <a:sym typeface="+mn-ea"/>
              </a:rPr>
              <a:t>include</a:t>
            </a:r>
            <a:r>
              <a:rPr lang="zh-CN" sz="2800">
                <a:solidFill>
                  <a:schemeClr val="accent2"/>
                </a:solidFill>
                <a:latin typeface="Times New Roman" panose="02020603050405020304" charset="0"/>
                <a:ea typeface="宋体" panose="02010600030101010101" pitchFamily="2" charset="-122"/>
                <a:sym typeface="+mn-ea"/>
              </a:rPr>
              <a:t>一般用语，所包含的人或事是整体的组成部分。</a:t>
            </a:r>
            <a:endParaRPr kumimoji="0" lang="zh-CN" altLang="en-US" sz="2800" b="1" i="0" u="none" strike="noStrike" kern="1200" cap="none" spc="0" normalizeH="0" baseline="0" noProof="0" dirty="0">
              <a:ln>
                <a:noFill/>
              </a:ln>
              <a:solidFill>
                <a:schemeClr val="accent2"/>
              </a:solidFill>
              <a:effectLst/>
              <a:uLnTx/>
              <a:uFillTx/>
              <a:latin typeface="Times New Roman" panose="02020603050405020304" charset="0"/>
              <a:ea typeface="宋体" panose="02010600030101010101" pitchFamily="2" charset="-122"/>
              <a:cs typeface="+mj-cs"/>
              <a:sym typeface="+mn-ea"/>
            </a:endParaRPr>
          </a:p>
        </p:txBody>
      </p:sp>
      <p:sp>
        <p:nvSpPr>
          <p:cNvPr id="32" name="KSO_Shape"/>
          <p:cNvSpPr/>
          <p:nvPr>
            <p:custDataLst>
              <p:tags r:id="rId12"/>
            </p:custDataLst>
          </p:nvPr>
        </p:nvSpPr>
        <p:spPr>
          <a:xfrm>
            <a:off x="979806" y="3693795"/>
            <a:ext cx="419100" cy="31432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3" name="椭圆 32"/>
          <p:cNvSpPr/>
          <p:nvPr>
            <p:custDataLst>
              <p:tags r:id="rId13"/>
            </p:custDataLst>
          </p:nvPr>
        </p:nvSpPr>
        <p:spPr>
          <a:xfrm>
            <a:off x="878206" y="3669983"/>
            <a:ext cx="685800" cy="685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4" name="KSO_Shape"/>
          <p:cNvSpPr/>
          <p:nvPr>
            <p:custDataLst>
              <p:tags r:id="rId14"/>
            </p:custDataLst>
          </p:nvPr>
        </p:nvSpPr>
        <p:spPr>
          <a:xfrm>
            <a:off x="998856" y="3855720"/>
            <a:ext cx="419100" cy="31432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 name="椭圆 34"/>
          <p:cNvSpPr/>
          <p:nvPr>
            <p:custDataLst>
              <p:tags r:id="rId15"/>
            </p:custDataLst>
          </p:nvPr>
        </p:nvSpPr>
        <p:spPr>
          <a:xfrm>
            <a:off x="878206" y="4751070"/>
            <a:ext cx="685800" cy="685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5858" name="KSO_Shape"/>
          <p:cNvSpPr/>
          <p:nvPr>
            <p:custDataLst>
              <p:tags r:id="rId16"/>
            </p:custDataLst>
          </p:nvPr>
        </p:nvSpPr>
        <p:spPr>
          <a:xfrm>
            <a:off x="1017906" y="4847908"/>
            <a:ext cx="406400" cy="490537"/>
          </a:xfrm>
          <a:custGeom>
            <a:avLst/>
            <a:gdLst>
              <a:gd name="txL" fmla="*/ 0 w 968375"/>
              <a:gd name="txT" fmla="*/ 0 h 1170887"/>
              <a:gd name="txR" fmla="*/ 968375 w 968375"/>
              <a:gd name="txB" fmla="*/ 1170887 h 1170887"/>
            </a:gdLst>
            <a:ahLst/>
            <a:cxnLst>
              <a:cxn ang="0">
                <a:pos x="11522" y="128764"/>
              </a:cxn>
              <a:cxn ang="0">
                <a:pos x="55607" y="148204"/>
              </a:cxn>
              <a:cxn ang="0">
                <a:pos x="99191" y="129761"/>
              </a:cxn>
              <a:cxn ang="0">
                <a:pos x="105704" y="132751"/>
              </a:cxn>
              <a:cxn ang="0">
                <a:pos x="55607" y="155680"/>
              </a:cxn>
              <a:cxn ang="0">
                <a:pos x="4509" y="131755"/>
              </a:cxn>
              <a:cxn ang="0">
                <a:pos x="11522" y="128764"/>
              </a:cxn>
              <a:cxn ang="0">
                <a:pos x="116224" y="82409"/>
              </a:cxn>
              <a:cxn ang="0">
                <a:pos x="129249" y="98359"/>
              </a:cxn>
              <a:cxn ang="0">
                <a:pos x="112717" y="114808"/>
              </a:cxn>
              <a:cxn ang="0">
                <a:pos x="106706" y="113811"/>
              </a:cxn>
              <a:cxn ang="0">
                <a:pos x="110713" y="107331"/>
              </a:cxn>
              <a:cxn ang="0">
                <a:pos x="112717" y="107829"/>
              </a:cxn>
              <a:cxn ang="0">
                <a:pos x="121735" y="98359"/>
              </a:cxn>
              <a:cxn ang="0">
                <a:pos x="115723" y="89885"/>
              </a:cxn>
              <a:cxn ang="0">
                <a:pos x="116224" y="82409"/>
              </a:cxn>
              <a:cxn ang="0">
                <a:pos x="109712" y="71442"/>
              </a:cxn>
              <a:cxn ang="0">
                <a:pos x="110713" y="81411"/>
              </a:cxn>
              <a:cxn ang="0">
                <a:pos x="55607" y="136241"/>
              </a:cxn>
              <a:cxn ang="0">
                <a:pos x="0" y="81411"/>
              </a:cxn>
              <a:cxn ang="0">
                <a:pos x="1002" y="72439"/>
              </a:cxn>
              <a:cxn ang="0">
                <a:pos x="55607" y="100851"/>
              </a:cxn>
              <a:cxn ang="0">
                <a:pos x="109712" y="72439"/>
              </a:cxn>
              <a:cxn ang="0">
                <a:pos x="109712" y="71442"/>
              </a:cxn>
              <a:cxn ang="0">
                <a:pos x="55607" y="49510"/>
              </a:cxn>
              <a:cxn ang="0">
                <a:pos x="103700" y="72439"/>
              </a:cxn>
              <a:cxn ang="0">
                <a:pos x="103199" y="75928"/>
              </a:cxn>
              <a:cxn ang="0">
                <a:pos x="55607" y="59978"/>
              </a:cxn>
              <a:cxn ang="0">
                <a:pos x="7515" y="75928"/>
              </a:cxn>
              <a:cxn ang="0">
                <a:pos x="7014" y="72439"/>
              </a:cxn>
              <a:cxn ang="0">
                <a:pos x="55607" y="49510"/>
              </a:cxn>
              <a:cxn ang="0">
                <a:pos x="72595" y="8256"/>
              </a:cxn>
              <a:cxn ang="0">
                <a:pos x="73974" y="49537"/>
              </a:cxn>
              <a:cxn ang="0">
                <a:pos x="72595" y="8256"/>
              </a:cxn>
              <a:cxn ang="0">
                <a:pos x="36725" y="5504"/>
              </a:cxn>
              <a:cxn ang="0">
                <a:pos x="38105" y="46786"/>
              </a:cxn>
              <a:cxn ang="0">
                <a:pos x="36725" y="5504"/>
              </a:cxn>
              <a:cxn ang="0">
                <a:pos x="54660" y="0"/>
              </a:cxn>
              <a:cxn ang="0">
                <a:pos x="56039" y="41281"/>
              </a:cxn>
              <a:cxn ang="0">
                <a:pos x="54660" y="0"/>
              </a:cxn>
            </a:cxnLst>
            <a:rect l="txL" t="txT" r="txR" b="txB"/>
            <a:pathLst>
              <a:path w="968375" h="1170887">
                <a:moveTo>
                  <a:pt x="86328" y="968447"/>
                </a:moveTo>
                <a:cubicBezTo>
                  <a:pt x="120108" y="1054672"/>
                  <a:pt x="258984" y="1114654"/>
                  <a:pt x="416627" y="1114654"/>
                </a:cubicBezTo>
                <a:cubicBezTo>
                  <a:pt x="566762" y="1114654"/>
                  <a:pt x="701884" y="1058421"/>
                  <a:pt x="743172" y="975945"/>
                </a:cubicBezTo>
                <a:cubicBezTo>
                  <a:pt x="791966" y="998438"/>
                  <a:pt x="791966" y="998438"/>
                  <a:pt x="791966" y="998438"/>
                </a:cubicBezTo>
                <a:cubicBezTo>
                  <a:pt x="743172" y="1103407"/>
                  <a:pt x="589283" y="1170887"/>
                  <a:pt x="416627" y="1170887"/>
                </a:cubicBezTo>
                <a:cubicBezTo>
                  <a:pt x="236464" y="1170887"/>
                  <a:pt x="78821" y="1095909"/>
                  <a:pt x="33780" y="990941"/>
                </a:cubicBezTo>
                <a:cubicBezTo>
                  <a:pt x="86328" y="968447"/>
                  <a:pt x="86328" y="968447"/>
                  <a:pt x="86328" y="968447"/>
                </a:cubicBezTo>
                <a:close/>
                <a:moveTo>
                  <a:pt x="870787" y="619801"/>
                </a:moveTo>
                <a:cubicBezTo>
                  <a:pt x="927088" y="634796"/>
                  <a:pt x="968375" y="683532"/>
                  <a:pt x="968375" y="739765"/>
                </a:cubicBezTo>
                <a:cubicBezTo>
                  <a:pt x="968375" y="810994"/>
                  <a:pt x="912074" y="863478"/>
                  <a:pt x="844513" y="863478"/>
                </a:cubicBezTo>
                <a:cubicBezTo>
                  <a:pt x="829500" y="863478"/>
                  <a:pt x="814486" y="863478"/>
                  <a:pt x="799473" y="855981"/>
                </a:cubicBezTo>
                <a:cubicBezTo>
                  <a:pt x="810733" y="840985"/>
                  <a:pt x="821993" y="822241"/>
                  <a:pt x="829500" y="807245"/>
                </a:cubicBezTo>
                <a:cubicBezTo>
                  <a:pt x="833253" y="807245"/>
                  <a:pt x="840760" y="810994"/>
                  <a:pt x="844513" y="810994"/>
                </a:cubicBezTo>
                <a:cubicBezTo>
                  <a:pt x="882047" y="810994"/>
                  <a:pt x="912074" y="777254"/>
                  <a:pt x="912074" y="739765"/>
                </a:cubicBezTo>
                <a:cubicBezTo>
                  <a:pt x="912074" y="713523"/>
                  <a:pt x="893307" y="687281"/>
                  <a:pt x="867034" y="676034"/>
                </a:cubicBezTo>
                <a:cubicBezTo>
                  <a:pt x="870787" y="661038"/>
                  <a:pt x="870787" y="642294"/>
                  <a:pt x="870787" y="619801"/>
                </a:cubicBezTo>
                <a:close/>
                <a:moveTo>
                  <a:pt x="821993" y="537325"/>
                </a:moveTo>
                <a:cubicBezTo>
                  <a:pt x="825746" y="556070"/>
                  <a:pt x="829500" y="582312"/>
                  <a:pt x="829500" y="612303"/>
                </a:cubicBezTo>
                <a:cubicBezTo>
                  <a:pt x="829500" y="840985"/>
                  <a:pt x="645584" y="1024681"/>
                  <a:pt x="416627" y="1024681"/>
                </a:cubicBezTo>
                <a:cubicBezTo>
                  <a:pt x="187669" y="1024681"/>
                  <a:pt x="0" y="840985"/>
                  <a:pt x="0" y="612303"/>
                </a:cubicBezTo>
                <a:cubicBezTo>
                  <a:pt x="0" y="586061"/>
                  <a:pt x="3753" y="563567"/>
                  <a:pt x="7507" y="544823"/>
                </a:cubicBezTo>
                <a:cubicBezTo>
                  <a:pt x="7507" y="664787"/>
                  <a:pt x="187669" y="758510"/>
                  <a:pt x="416627" y="758510"/>
                </a:cubicBezTo>
                <a:cubicBezTo>
                  <a:pt x="641830" y="758510"/>
                  <a:pt x="821993" y="664787"/>
                  <a:pt x="821993" y="544823"/>
                </a:cubicBezTo>
                <a:cubicBezTo>
                  <a:pt x="821993" y="541074"/>
                  <a:pt x="821993" y="541074"/>
                  <a:pt x="821993" y="537325"/>
                </a:cubicBezTo>
                <a:close/>
                <a:moveTo>
                  <a:pt x="416627" y="372374"/>
                </a:moveTo>
                <a:cubicBezTo>
                  <a:pt x="611803" y="372374"/>
                  <a:pt x="776952" y="451101"/>
                  <a:pt x="776952" y="544823"/>
                </a:cubicBezTo>
                <a:cubicBezTo>
                  <a:pt x="776952" y="556070"/>
                  <a:pt x="776952" y="563567"/>
                  <a:pt x="773199" y="571065"/>
                </a:cubicBezTo>
                <a:cubicBezTo>
                  <a:pt x="716898" y="499836"/>
                  <a:pt x="578023" y="451101"/>
                  <a:pt x="416627" y="451101"/>
                </a:cubicBezTo>
                <a:cubicBezTo>
                  <a:pt x="251477" y="451101"/>
                  <a:pt x="112601" y="499836"/>
                  <a:pt x="56301" y="571065"/>
                </a:cubicBezTo>
                <a:cubicBezTo>
                  <a:pt x="52547" y="563567"/>
                  <a:pt x="52547" y="556070"/>
                  <a:pt x="52547" y="544823"/>
                </a:cubicBezTo>
                <a:cubicBezTo>
                  <a:pt x="52547" y="451101"/>
                  <a:pt x="217696" y="372374"/>
                  <a:pt x="416627" y="372374"/>
                </a:cubicBezTo>
                <a:close/>
                <a:moveTo>
                  <a:pt x="543902" y="62096"/>
                </a:moveTo>
                <a:cubicBezTo>
                  <a:pt x="636930" y="186288"/>
                  <a:pt x="492220" y="196637"/>
                  <a:pt x="554238" y="372576"/>
                </a:cubicBezTo>
                <a:cubicBezTo>
                  <a:pt x="409528" y="155240"/>
                  <a:pt x="585248" y="196637"/>
                  <a:pt x="543902" y="62096"/>
                </a:cubicBezTo>
                <a:close/>
                <a:moveTo>
                  <a:pt x="275155" y="41398"/>
                </a:moveTo>
                <a:cubicBezTo>
                  <a:pt x="368183" y="175939"/>
                  <a:pt x="223472" y="175939"/>
                  <a:pt x="285491" y="351878"/>
                </a:cubicBezTo>
                <a:cubicBezTo>
                  <a:pt x="140780" y="144891"/>
                  <a:pt x="316500" y="186288"/>
                  <a:pt x="275155" y="41398"/>
                </a:cubicBezTo>
                <a:close/>
                <a:moveTo>
                  <a:pt x="409528" y="0"/>
                </a:moveTo>
                <a:cubicBezTo>
                  <a:pt x="502556" y="124192"/>
                  <a:pt x="357846" y="134542"/>
                  <a:pt x="419865" y="310480"/>
                </a:cubicBezTo>
                <a:cubicBezTo>
                  <a:pt x="275155" y="103493"/>
                  <a:pt x="450874" y="144891"/>
                  <a:pt x="409528" y="0"/>
                </a:cubicBezTo>
                <a:close/>
              </a:path>
            </a:pathLst>
          </a:custGeom>
          <a:solidFill>
            <a:schemeClr val="bg1">
              <a:alpha val="100000"/>
            </a:schemeClr>
          </a:solidFill>
          <a:ln w="9525">
            <a:noFill/>
          </a:ln>
        </p:spPr>
        <p:txBody>
          <a:bodyPr/>
          <a:p>
            <a:endParaRPr lang="zh-CN" altLang="en-US"/>
          </a:p>
        </p:txBody>
      </p:sp>
      <p:sp>
        <p:nvSpPr>
          <p:cNvPr id="38" name="文本框 37"/>
          <p:cNvSpPr txBox="1"/>
          <p:nvPr>
            <p:custDataLst>
              <p:tags r:id="rId17"/>
            </p:custDataLst>
          </p:nvPr>
        </p:nvSpPr>
        <p:spPr>
          <a:xfrm>
            <a:off x="1722755" y="2800985"/>
            <a:ext cx="9047480" cy="479425"/>
          </a:xfrm>
          <a:prstGeom prst="rect">
            <a:avLst/>
          </a:prstGeom>
          <a:noFill/>
          <a:ln>
            <a:noFill/>
          </a:ln>
        </p:spPr>
        <p:txBody>
          <a:bodyPr wrap="square"/>
          <a:lstStyle>
            <a:defPPr>
              <a:defRPr lang="zh-CN"/>
            </a:defPPr>
            <a:lvl1pPr eaLnBrk="1" hangingPunct="1">
              <a:lnSpc>
                <a:spcPct val="100000"/>
              </a:lnSpc>
              <a:buFontTx/>
              <a:buNone/>
              <a:defRPr sz="1800">
                <a:solidFill>
                  <a:srgbClr val="40404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pPr indent="0"/>
            <a:r>
              <a:rPr lang="en-US" sz="2800">
                <a:solidFill>
                  <a:srgbClr val="FF0000"/>
                </a:solidFill>
                <a:latin typeface="Times New Roman" panose="02020603050405020304" charset="0"/>
                <a:ea typeface="宋体" panose="02010600030101010101" pitchFamily="2" charset="-122"/>
                <a:sym typeface="+mn-ea"/>
              </a:rPr>
              <a:t>consist of</a:t>
            </a:r>
            <a:r>
              <a:rPr lang="zh-CN" sz="2800">
                <a:solidFill>
                  <a:schemeClr val="tx2"/>
                </a:solidFill>
                <a:latin typeface="Times New Roman" panose="02020603050405020304" charset="0"/>
                <a:ea typeface="宋体" panose="02010600030101010101" pitchFamily="2" charset="-122"/>
                <a:sym typeface="+mn-ea"/>
              </a:rPr>
              <a:t>指由几个部分构成一个整体，不能用被动语句。</a:t>
            </a:r>
            <a:endParaRPr kumimoji="0" lang="zh-CN" altLang="en-US" sz="2800" b="1" i="0" u="none" strike="noStrike" kern="1200" cap="none" spc="0" normalizeH="0" baseline="0" noProof="0" dirty="0">
              <a:ln>
                <a:noFill/>
              </a:ln>
              <a:solidFill>
                <a:schemeClr val="tx2"/>
              </a:solidFill>
              <a:effectLst/>
              <a:uLnTx/>
              <a:uFillTx/>
              <a:latin typeface="Times New Roman" panose="02020603050405020304" charset="0"/>
              <a:ea typeface="宋体" panose="02010600030101010101" pitchFamily="2" charset="-122"/>
              <a:cs typeface="+mj-cs"/>
              <a:sym typeface="+mn-ea"/>
            </a:endParaRPr>
          </a:p>
        </p:txBody>
      </p:sp>
      <p:sp>
        <p:nvSpPr>
          <p:cNvPr id="39" name="文本框 38"/>
          <p:cNvSpPr txBox="1"/>
          <p:nvPr>
            <p:custDataLst>
              <p:tags r:id="rId18"/>
            </p:custDataLst>
          </p:nvPr>
        </p:nvSpPr>
        <p:spPr>
          <a:xfrm>
            <a:off x="1632903" y="3717290"/>
            <a:ext cx="9174163" cy="479425"/>
          </a:xfrm>
          <a:prstGeom prst="rect">
            <a:avLst/>
          </a:prstGeom>
          <a:noFill/>
          <a:ln w="9525">
            <a:noFill/>
          </a:ln>
        </p:spPr>
        <p:txBody>
          <a:bodyPr/>
          <a:p>
            <a:pPr>
              <a:lnSpc>
                <a:spcPct val="130000"/>
              </a:lnSpc>
              <a:spcBef>
                <a:spcPts val="600"/>
              </a:spcBef>
              <a:buFont typeface="Arial" panose="020B0604020202020204" pitchFamily="34" charset="0"/>
            </a:pPr>
            <a:r>
              <a:rPr lang="en-US" sz="2800">
                <a:solidFill>
                  <a:srgbClr val="FF0000"/>
                </a:solidFill>
                <a:latin typeface="Times New Roman" panose="02020603050405020304" charset="0"/>
                <a:ea typeface="宋体" panose="02010600030101010101" pitchFamily="2" charset="-122"/>
                <a:sym typeface="+mn-ea"/>
              </a:rPr>
              <a:t>involve</a:t>
            </a:r>
            <a:r>
              <a:rPr lang="zh-CN" sz="2800">
                <a:solidFill>
                  <a:schemeClr val="accent2"/>
                </a:solidFill>
                <a:latin typeface="Times New Roman" panose="02020603050405020304" charset="0"/>
                <a:ea typeface="宋体" panose="02010600030101010101" pitchFamily="2" charset="-122"/>
                <a:sym typeface="+mn-ea"/>
              </a:rPr>
              <a:t>指根据整体的性质决定应包含有哪些成分或结果。</a:t>
            </a:r>
            <a:endParaRPr lang="en-US" sz="2800" b="0">
              <a:latin typeface="Times New Roman" panose="02020603050405020304" charset="0"/>
              <a:ea typeface="宋体" panose="02010600030101010101" pitchFamily="2" charset="-122"/>
            </a:endParaRPr>
          </a:p>
          <a:p>
            <a:pPr>
              <a:lnSpc>
                <a:spcPct val="130000"/>
              </a:lnSpc>
              <a:spcBef>
                <a:spcPts val="600"/>
              </a:spcBef>
              <a:buFont typeface="Arial" panose="020B0604020202020204" pitchFamily="34" charset="0"/>
            </a:pPr>
            <a:endParaRPr lang="zh-CN" altLang="en-US" sz="2800" b="1" dirty="0">
              <a:solidFill>
                <a:srgbClr val="D32E2E"/>
              </a:solidFill>
              <a:latin typeface="楷体" panose="02010609060101010101" pitchFamily="49" charset="-122"/>
              <a:ea typeface="楷体" panose="02010609060101010101" pitchFamily="49" charset="-122"/>
              <a:sym typeface="Impact" panose="020B0806030902050204" pitchFamily="34" charset="0"/>
            </a:endParaRPr>
          </a:p>
        </p:txBody>
      </p:sp>
      <p:sp>
        <p:nvSpPr>
          <p:cNvPr id="40" name="文本框 39"/>
          <p:cNvSpPr txBox="1"/>
          <p:nvPr>
            <p:custDataLst>
              <p:tags r:id="rId19"/>
            </p:custDataLst>
          </p:nvPr>
        </p:nvSpPr>
        <p:spPr>
          <a:xfrm>
            <a:off x="1639888" y="4668520"/>
            <a:ext cx="7353300" cy="479425"/>
          </a:xfrm>
          <a:prstGeom prst="rect">
            <a:avLst/>
          </a:prstGeom>
          <a:noFill/>
          <a:ln w="9525">
            <a:noFill/>
          </a:ln>
        </p:spPr>
        <p:txBody>
          <a:bodyPr/>
          <a:p>
            <a:pPr indent="0"/>
            <a:r>
              <a:rPr lang="en-US" sz="2800">
                <a:solidFill>
                  <a:srgbClr val="FF0000"/>
                </a:solidFill>
                <a:latin typeface="Times New Roman" panose="02020603050405020304" charset="0"/>
                <a:ea typeface="宋体" panose="02010600030101010101" pitchFamily="2" charset="-122"/>
                <a:sym typeface="+mn-ea"/>
              </a:rPr>
              <a:t>contain</a:t>
            </a:r>
            <a:r>
              <a:rPr lang="zh-CN" sz="2800">
                <a:solidFill>
                  <a:schemeClr val="tx2"/>
                </a:solidFill>
                <a:latin typeface="Times New Roman" panose="02020603050405020304" charset="0"/>
                <a:ea typeface="宋体" panose="02010600030101010101" pitchFamily="2" charset="-122"/>
                <a:sym typeface="+mn-ea"/>
              </a:rPr>
              <a:t>一般用语，指所容纳的东西是其组成</a:t>
            </a:r>
            <a:endParaRPr lang="zh-CN" sz="2800">
              <a:solidFill>
                <a:schemeClr val="tx2"/>
              </a:solidFill>
              <a:latin typeface="Times New Roman" panose="02020603050405020304" charset="0"/>
              <a:ea typeface="宋体" panose="02010600030101010101" pitchFamily="2" charset="-122"/>
              <a:sym typeface="+mn-ea"/>
            </a:endParaRPr>
          </a:p>
          <a:p>
            <a:pPr indent="0"/>
            <a:r>
              <a:rPr lang="zh-CN" sz="2800">
                <a:solidFill>
                  <a:schemeClr val="tx2"/>
                </a:solidFill>
                <a:latin typeface="Times New Roman" panose="02020603050405020304" charset="0"/>
                <a:ea typeface="宋体" panose="02010600030101010101" pitchFamily="2" charset="-122"/>
                <a:sym typeface="+mn-ea"/>
              </a:rPr>
              <a:t>的一部分，有时指一大物体容纳许多小物体。</a:t>
            </a:r>
            <a:endParaRPr lang="zh-CN" altLang="en-US" sz="2800" b="1" dirty="0">
              <a:solidFill>
                <a:schemeClr val="tx2"/>
              </a:solidFill>
              <a:latin typeface="Times New Roman" panose="02020603050405020304" charset="0"/>
              <a:ea typeface="宋体" panose="02010600030101010101" pitchFamily="2" charset="-122"/>
              <a:sym typeface="+mn-ea"/>
            </a:endParaRPr>
          </a:p>
        </p:txBody>
      </p:sp>
      <p:sp>
        <p:nvSpPr>
          <p:cNvPr id="6" name="文本框 5"/>
          <p:cNvSpPr txBox="1"/>
          <p:nvPr>
            <p:custDataLst>
              <p:tags r:id="rId20"/>
            </p:custDataLst>
          </p:nvPr>
        </p:nvSpPr>
        <p:spPr>
          <a:xfrm>
            <a:off x="1201420" y="188595"/>
            <a:ext cx="7505700" cy="460375"/>
          </a:xfrm>
          <a:prstGeom prst="rect">
            <a:avLst/>
          </a:prstGeom>
          <a:noFill/>
        </p:spPr>
        <p:txBody>
          <a:bodyPr wrap="square" rtlCol="0">
            <a:spAutoFit/>
          </a:bodyPr>
          <a:p>
            <a:r>
              <a:rPr lang="en-US" altLang="zh-CN" sz="2400" b="1">
                <a:solidFill>
                  <a:schemeClr val="bg2">
                    <a:lumMod val="1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表“包含、包括”的其他近义词</a:t>
            </a:r>
            <a:endParaRPr lang="en-US" altLang="zh-CN" sz="2400" b="1">
              <a:solidFill>
                <a:schemeClr val="bg2">
                  <a:lumMod val="1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21"/>
            </p:custDataLst>
          </p:nvPr>
        </p:nvPicPr>
        <p:blipFill>
          <a:blip r:embed="rId2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cxnSp>
        <p:nvCxnSpPr>
          <p:cNvPr id="4" name="直接连接符 3"/>
          <p:cNvCxnSpPr>
            <a:cxnSpLocks noChangeShapeType="1"/>
          </p:cNvCxnSpPr>
          <p:nvPr>
            <p:custDataLst>
              <p:tags r:id="rId2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Tree>
    <p:custDataLst>
      <p:tags r:id="rId24"/>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strain/streɪn/        n.(动、植物)系;品种;拉伤</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77520" y="908685"/>
            <a:ext cx="10804525" cy="5262245"/>
          </a:xfrm>
          <a:prstGeom prst="rect">
            <a:avLst/>
          </a:prstGeom>
          <a:noFill/>
          <a:ln w="9525">
            <a:noFill/>
          </a:ln>
        </p:spPr>
        <p:txBody>
          <a:bodyPr wrap="square">
            <a:spAutoFit/>
          </a:bodyPr>
          <a:p>
            <a:pPr indent="0"/>
            <a:r>
              <a:rPr lang="en-US" sz="2400" b="0">
                <a:solidFill>
                  <a:srgbClr val="000000"/>
                </a:solidFill>
                <a:latin typeface="Times New Roman" panose="02020603050405020304" charset="0"/>
                <a:ea typeface="宋体" panose="02010600030101010101" pitchFamily="2" charset="-122"/>
              </a:rPr>
              <a:t>1.</a:t>
            </a:r>
            <a:r>
              <a:rPr lang="zh-CN" sz="2400" b="0">
                <a:solidFill>
                  <a:srgbClr val="000000"/>
                </a:solidFill>
                <a:latin typeface="Times New Roman" panose="02020603050405020304" charset="0"/>
                <a:ea typeface="宋体" panose="02010600030101010101" pitchFamily="2" charset="-122"/>
              </a:rPr>
              <a:t>不及时进餐，血糖水平下降，会</a:t>
            </a:r>
            <a:r>
              <a:rPr lang="zh-CN" sz="2400" b="0" u="sng">
                <a:solidFill>
                  <a:srgbClr val="FF0000"/>
                </a:solidFill>
                <a:latin typeface="Times New Roman" panose="02020603050405020304" charset="0"/>
                <a:ea typeface="宋体" panose="02010600030101010101" pitchFamily="2" charset="-122"/>
              </a:rPr>
              <a:t>使你的大脑紧张</a:t>
            </a:r>
            <a:r>
              <a:rPr lang="zh-CN" sz="2400" b="0">
                <a:solidFill>
                  <a:srgbClr val="000000"/>
                </a:solidFill>
                <a:ea typeface="宋体" panose="02010600030101010101" pitchFamily="2" charset="-122"/>
              </a:rPr>
              <a:t>。</a:t>
            </a:r>
            <a:endParaRPr lang="zh-CN" sz="2400" b="0">
              <a:solidFill>
                <a:srgbClr val="000000"/>
              </a:solidFill>
              <a:ea typeface="宋体" panose="02010600030101010101" pitchFamily="2" charset="-122"/>
            </a:endParaRPr>
          </a:p>
          <a:p>
            <a:pPr indent="0"/>
            <a:endParaRPr lang="zh-CN" sz="2400" b="0">
              <a:solidFill>
                <a:srgbClr val="000000"/>
              </a:solidFill>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2.</a:t>
            </a:r>
            <a:r>
              <a:rPr lang="zh-CN" sz="2400" b="0">
                <a:solidFill>
                  <a:srgbClr val="000000"/>
                </a:solidFill>
                <a:latin typeface="Times New Roman" panose="02020603050405020304" charset="0"/>
                <a:ea typeface="宋体" panose="02010600030101010101" pitchFamily="2" charset="-122"/>
              </a:rPr>
              <a:t>工作情况很糟糕，</a:t>
            </a:r>
            <a:r>
              <a:rPr lang="zh-CN" sz="2400" b="0" u="sng">
                <a:solidFill>
                  <a:srgbClr val="FF0000"/>
                </a:solidFill>
                <a:latin typeface="Times New Roman" panose="02020603050405020304" charset="0"/>
                <a:ea typeface="宋体" panose="02010600030101010101" pitchFamily="2" charset="-122"/>
              </a:rPr>
              <a:t>在压力下</a:t>
            </a:r>
            <a:r>
              <a:rPr lang="zh-CN" sz="2400" b="0">
                <a:solidFill>
                  <a:srgbClr val="000000"/>
                </a:solidFill>
                <a:latin typeface="Times New Roman" panose="02020603050405020304" charset="0"/>
                <a:ea typeface="宋体" panose="02010600030101010101" pitchFamily="2" charset="-122"/>
              </a:rPr>
              <a:t>人们越来越吃不消了。</a:t>
            </a:r>
            <a:endParaRPr lang="zh-CN" sz="2400" b="0">
              <a:solidFill>
                <a:srgbClr val="000000"/>
              </a:solidFill>
              <a:latin typeface="Times New Roman" panose="02020603050405020304" charset="0"/>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3.</a:t>
            </a:r>
            <a:r>
              <a:rPr lang="zh-CN" sz="2400" b="0">
                <a:solidFill>
                  <a:srgbClr val="000000"/>
                </a:solidFill>
                <a:ea typeface="宋体" panose="02010600030101010101" pitchFamily="2" charset="-122"/>
              </a:rPr>
              <a:t>这件事让我意识到，我不应该</a:t>
            </a:r>
            <a:r>
              <a:rPr lang="zh-CN" sz="2400" b="0">
                <a:solidFill>
                  <a:srgbClr val="FF0000"/>
                </a:solidFill>
                <a:ea typeface="宋体" panose="02010600030101010101" pitchFamily="2" charset="-122"/>
              </a:rPr>
              <a:t>让</a:t>
            </a:r>
            <a:r>
              <a:rPr lang="zh-CN" sz="2400" b="0" u="sng">
                <a:solidFill>
                  <a:srgbClr val="FF0000"/>
                </a:solidFill>
                <a:ea typeface="宋体" panose="02010600030101010101" pitchFamily="2" charset="-122"/>
              </a:rPr>
              <a:t>情绪紧张和焦虑</a:t>
            </a:r>
            <a:r>
              <a:rPr lang="zh-CN" sz="2400" b="0">
                <a:solidFill>
                  <a:srgbClr val="000000"/>
                </a:solidFill>
                <a:ea typeface="宋体" panose="02010600030101010101" pitchFamily="2" charset="-122"/>
              </a:rPr>
              <a:t>阻止我公开愉快地与人交流。</a:t>
            </a:r>
            <a:endParaRPr lang="zh-CN" sz="2400" b="0">
              <a:solidFill>
                <a:srgbClr val="000000"/>
              </a:solidFill>
              <a:ea typeface="宋体" panose="02010600030101010101" pitchFamily="2" charset="-122"/>
            </a:endParaRPr>
          </a:p>
          <a:p>
            <a:pPr indent="0"/>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4.</a:t>
            </a:r>
            <a:r>
              <a:rPr lang="zh-CN" sz="2400" b="0">
                <a:solidFill>
                  <a:srgbClr val="000000"/>
                </a:solidFill>
                <a:latin typeface="Times New Roman" panose="02020603050405020304" charset="0"/>
                <a:ea typeface="宋体" panose="02010600030101010101" pitchFamily="2" charset="-122"/>
              </a:rPr>
              <a:t>他没完没了的抱怨</a:t>
            </a:r>
            <a:r>
              <a:rPr lang="zh-CN" sz="2400" b="0" u="sng">
                <a:solidFill>
                  <a:srgbClr val="FF0000"/>
                </a:solidFill>
                <a:latin typeface="Times New Roman" panose="02020603050405020304" charset="0"/>
                <a:ea typeface="宋体" panose="02010600030101010101" pitchFamily="2" charset="-122"/>
              </a:rPr>
              <a:t>让我们忍无可忍</a:t>
            </a:r>
            <a:r>
              <a:rPr lang="zh-CN" sz="2400" b="0">
                <a:solidFill>
                  <a:srgbClr val="000000"/>
                </a:solidFill>
                <a:latin typeface="Times New Roman" panose="02020603050405020304" charset="0"/>
                <a:ea typeface="宋体" panose="02010600030101010101" pitchFamily="2" charset="-122"/>
              </a:rPr>
              <a:t>。</a:t>
            </a:r>
            <a:endParaRPr lang="zh-CN" sz="2400" b="0">
              <a:solidFill>
                <a:srgbClr val="000000"/>
              </a:solidFill>
              <a:latin typeface="Times New Roman" panose="02020603050405020304" charset="0"/>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5.</a:t>
            </a:r>
            <a:r>
              <a:rPr lang="zh-CN" sz="2400" b="0">
                <a:ea typeface="宋体" panose="02010600030101010101" pitchFamily="2" charset="-122"/>
              </a:rPr>
              <a:t>我们</a:t>
            </a:r>
            <a:r>
              <a:rPr lang="zh-CN" sz="2400" b="0" u="sng">
                <a:solidFill>
                  <a:srgbClr val="FF0000"/>
                </a:solidFill>
                <a:ea typeface="宋体" panose="02010600030101010101" pitchFamily="2" charset="-122"/>
              </a:rPr>
              <a:t>竭尽全力</a:t>
            </a:r>
            <a:r>
              <a:rPr lang="zh-CN" sz="2400" b="0">
                <a:ea typeface="宋体" panose="02010600030101010101" pitchFamily="2" charset="-122"/>
              </a:rPr>
              <a:t>划船，终于看到了我祖母的房子。</a:t>
            </a:r>
            <a:endParaRPr lang="zh-CN" altLang="en-US" sz="2400" b="0">
              <a:ea typeface="宋体" panose="02010600030101010101" pitchFamily="2" charset="-122"/>
            </a:endParaRPr>
          </a:p>
        </p:txBody>
      </p:sp>
      <p:sp>
        <p:nvSpPr>
          <p:cNvPr id="2" name="文本框 1"/>
          <p:cNvSpPr txBox="1"/>
          <p:nvPr/>
        </p:nvSpPr>
        <p:spPr>
          <a:xfrm>
            <a:off x="499110" y="1268730"/>
            <a:ext cx="1078293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Missed meals </a:t>
            </a:r>
            <a:r>
              <a:rPr lang="en-US" sz="2400" b="1" u="sng">
                <a:solidFill>
                  <a:srgbClr val="FF0000"/>
                </a:solidFill>
                <a:latin typeface="Times New Roman" panose="02020603050405020304" charset="0"/>
                <a:ea typeface="宋体" panose="02010600030101010101" pitchFamily="2" charset="-122"/>
              </a:rPr>
              <a:t>put a strain on your brain</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as your blood sugar level drops.</a:t>
            </a:r>
            <a:endParaRPr lang="en-US" altLang="en-US" sz="2400" b="0">
              <a:solidFill>
                <a:srgbClr val="000000"/>
              </a:solidFill>
              <a:latin typeface="Times New Roman" panose="02020603050405020304" charset="0"/>
              <a:ea typeface="宋体" panose="02010600030101010101" pitchFamily="2" charset="-122"/>
            </a:endParaRPr>
          </a:p>
        </p:txBody>
      </p:sp>
      <p:sp>
        <p:nvSpPr>
          <p:cNvPr id="3" name="文本框 2"/>
          <p:cNvSpPr txBox="1"/>
          <p:nvPr/>
        </p:nvSpPr>
        <p:spPr>
          <a:xfrm>
            <a:off x="481330" y="2385060"/>
            <a:ext cx="1081913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Things are getting terrible at work and people are cracking</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under the strain</a:t>
            </a:r>
            <a:r>
              <a:rPr lang="en-US" sz="2400" b="1" u="sng">
                <a:solidFill>
                  <a:srgbClr val="000000"/>
                </a:solidFill>
                <a:latin typeface="Times New Roman" panose="02020603050405020304" charset="0"/>
                <a:ea typeface="宋体" panose="02010600030101010101" pitchFamily="2" charset="-122"/>
              </a:rPr>
              <a:t>.</a:t>
            </a:r>
            <a:endParaRPr lang="en-US" altLang="en-US" sz="2400" b="1" u="sng">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408940" y="3500755"/>
            <a:ext cx="1078928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The incident helped me realized that I should not let </a:t>
            </a:r>
            <a:r>
              <a:rPr lang="en-US" sz="2400" b="1" u="sng">
                <a:solidFill>
                  <a:srgbClr val="FF0000"/>
                </a:solidFill>
                <a:latin typeface="Times New Roman" panose="02020603050405020304" charset="0"/>
                <a:ea typeface="宋体" panose="02010600030101010101" pitchFamily="2" charset="-122"/>
              </a:rPr>
              <a:t>emotional strain and anxiety</a:t>
            </a:r>
            <a:r>
              <a:rPr lang="en-US" sz="2400" b="0">
                <a:solidFill>
                  <a:schemeClr val="tx2"/>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prevent me from communicating with people openly and pleasantly.</a:t>
            </a:r>
            <a:endParaRPr lang="en-US" altLang="en-US" sz="2400" b="0">
              <a:solidFill>
                <a:srgbClr val="000000"/>
              </a:solidFill>
              <a:latin typeface="Times New Roman" panose="02020603050405020304" charset="0"/>
              <a:ea typeface="宋体" panose="02010600030101010101" pitchFamily="2" charset="-122"/>
            </a:endParaRPr>
          </a:p>
        </p:txBody>
      </p:sp>
      <p:sp>
        <p:nvSpPr>
          <p:cNvPr id="5" name="文本框 4"/>
          <p:cNvSpPr txBox="1"/>
          <p:nvPr/>
        </p:nvSpPr>
        <p:spPr>
          <a:xfrm>
            <a:off x="408940" y="4905375"/>
            <a:ext cx="744855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His constant complaint </a:t>
            </a:r>
            <a:r>
              <a:rPr lang="en-US" sz="2400" b="1" u="sng">
                <a:solidFill>
                  <a:srgbClr val="FF0000"/>
                </a:solidFill>
                <a:latin typeface="Times New Roman" panose="02020603050405020304" charset="0"/>
                <a:ea typeface="宋体" panose="02010600030101010101" pitchFamily="2" charset="-122"/>
              </a:rPr>
              <a:t>were straining our patience</a:t>
            </a:r>
            <a:r>
              <a:rPr lang="en-US" sz="2400" b="0">
                <a:solidFill>
                  <a:srgbClr val="000000"/>
                </a:solidFill>
                <a:latin typeface="Times New Roman" panose="02020603050405020304" charset="0"/>
                <a:ea typeface="宋体" panose="02010600030101010101" pitchFamily="2" charset="-122"/>
              </a:rPr>
              <a:t>.</a:t>
            </a:r>
            <a:endParaRPr lang="en-US" altLang="en-US" sz="2400" b="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477520" y="5995670"/>
            <a:ext cx="1089850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Straining every nerve</a:t>
            </a:r>
            <a:r>
              <a:rPr lang="en-US" sz="2400" b="1" u="sng">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to row, we eventually saw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my grandmother’s house. </a:t>
            </a:r>
            <a:endParaRPr lang="en-US" altLang="en-US" sz="2400" b="0">
              <a:latin typeface="Times New Roman" panose="02020603050405020304" charset="0"/>
              <a:ea typeface="宋体" panose="02010600030101010101" pitchFamily="2" charset="-122"/>
            </a:endParaRPr>
          </a:p>
        </p:txBody>
      </p:sp>
      <p:pic>
        <p:nvPicPr>
          <p:cNvPr id="103" name="图片 102"/>
          <p:cNvPicPr/>
          <p:nvPr>
            <p:custDataLst>
              <p:tags r:id="rId4"/>
            </p:custDataLst>
          </p:nvPr>
        </p:nvPicPr>
        <p:blipFill>
          <a:blip r:embed="rId5"/>
          <a:stretch>
            <a:fillRect/>
          </a:stretch>
        </p:blipFill>
        <p:spPr>
          <a:xfrm>
            <a:off x="7826375" y="4351655"/>
            <a:ext cx="4404360" cy="24853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95489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devote/dɪˈvəʊt/        vt.把…献(给);把…专用</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337185" y="908685"/>
            <a:ext cx="11122660" cy="460375"/>
          </a:xfrm>
          <a:prstGeom prst="rect">
            <a:avLst/>
          </a:prstGeom>
          <a:noFill/>
          <a:ln w="9525">
            <a:noFill/>
          </a:ln>
        </p:spPr>
        <p:txBody>
          <a:bodyPr wrap="square">
            <a:spAutoFit/>
          </a:bodyPr>
          <a:p>
            <a:pPr indent="0"/>
            <a:r>
              <a:rPr lang="en-US" sz="2400" b="0">
                <a:solidFill>
                  <a:srgbClr val="000000"/>
                </a:solidFill>
                <a:latin typeface="Times New Roman" panose="02020603050405020304" charset="0"/>
                <a:ea typeface="宋体" panose="02010600030101010101" pitchFamily="2" charset="-122"/>
              </a:rPr>
              <a:t>1.</a:t>
            </a:r>
            <a:r>
              <a:rPr lang="zh-CN" sz="2400" b="0">
                <a:solidFill>
                  <a:srgbClr val="000000"/>
                </a:solidFill>
                <a:latin typeface="Times New Roman" panose="02020603050405020304" charset="0"/>
                <a:ea typeface="宋体" panose="02010600030101010101" pitchFamily="2" charset="-122"/>
              </a:rPr>
              <a:t>如果我被选中，我将</a:t>
            </a:r>
            <a:r>
              <a:rPr lang="zh-CN" sz="2400" b="0" u="sng">
                <a:solidFill>
                  <a:srgbClr val="FF0000"/>
                </a:solidFill>
                <a:latin typeface="Times New Roman" panose="02020603050405020304" charset="0"/>
                <a:ea typeface="宋体" panose="02010600030101010101" pitchFamily="2" charset="-122"/>
              </a:rPr>
              <a:t>致力于成为一名合格的志愿者</a:t>
            </a:r>
            <a:r>
              <a:rPr lang="zh-CN" sz="2400" b="0">
                <a:solidFill>
                  <a:srgbClr val="000000"/>
                </a:solidFill>
                <a:latin typeface="Times New Roman" panose="02020603050405020304" charset="0"/>
                <a:ea typeface="宋体" panose="02010600030101010101" pitchFamily="2" charset="-122"/>
              </a:rPr>
              <a:t>。</a:t>
            </a:r>
            <a:r>
              <a:rPr lang="en-US" sz="2400" b="0" baseline="-25000">
                <a:solidFill>
                  <a:srgbClr val="000000"/>
                </a:solidFill>
                <a:latin typeface="Times New Roman" panose="02020603050405020304" charset="0"/>
                <a:ea typeface="宋体" panose="02010600030101010101" pitchFamily="2" charset="-122"/>
              </a:rPr>
              <a:t>2019</a:t>
            </a:r>
            <a:r>
              <a:rPr lang="zh-CN" sz="2400" b="0" baseline="-25000">
                <a:solidFill>
                  <a:srgbClr val="000000"/>
                </a:solidFill>
                <a:ea typeface="宋体" panose="02010600030101010101" pitchFamily="2" charset="-122"/>
              </a:rPr>
              <a:t>全国卷</a:t>
            </a:r>
            <a:r>
              <a:rPr lang="en-US" sz="2400" b="0" baseline="-25000">
                <a:solidFill>
                  <a:srgbClr val="000000"/>
                </a:solidFill>
                <a:latin typeface="Times New Roman" panose="02020603050405020304" charset="0"/>
                <a:ea typeface="宋体" panose="02010600030101010101" pitchFamily="2" charset="-122"/>
              </a:rPr>
              <a:t>I</a:t>
            </a:r>
            <a:r>
              <a:rPr lang="zh-CN" sz="2400" b="0" baseline="-25000">
                <a:solidFill>
                  <a:srgbClr val="000000"/>
                </a:solidFill>
                <a:ea typeface="宋体" panose="02010600030101010101" pitchFamily="2" charset="-122"/>
              </a:rPr>
              <a:t>应用文</a:t>
            </a:r>
            <a:r>
              <a:rPr lang="en-US" sz="2400" b="0" baseline="-25000">
                <a:solidFill>
                  <a:srgbClr val="000000"/>
                </a:solidFill>
                <a:latin typeface="Times New Roman" panose="02020603050405020304" charset="0"/>
                <a:ea typeface="宋体" panose="02010600030101010101" pitchFamily="2" charset="-122"/>
              </a:rPr>
              <a:t>“</a:t>
            </a:r>
            <a:r>
              <a:rPr lang="zh-CN" sz="2400" b="0" baseline="-25000">
                <a:solidFill>
                  <a:srgbClr val="000000"/>
                </a:solidFill>
                <a:ea typeface="宋体" panose="02010600030101010101" pitchFamily="2" charset="-122"/>
              </a:rPr>
              <a:t>美术馆志愿者申请信</a:t>
            </a:r>
            <a:r>
              <a:rPr lang="en-US" sz="2400" b="0" baseline="-25000">
                <a:solidFill>
                  <a:srgbClr val="000000"/>
                </a:solidFill>
                <a:latin typeface="Times New Roman" panose="02020603050405020304" charset="0"/>
                <a:ea typeface="宋体" panose="02010600030101010101" pitchFamily="2" charset="-122"/>
              </a:rPr>
              <a:t>”</a:t>
            </a:r>
            <a:endParaRPr lang="en-US" altLang="en-US" sz="2400" b="0" baseline="-25000">
              <a:solidFill>
                <a:srgbClr val="000000"/>
              </a:solidFill>
              <a:latin typeface="Times New Roman" panose="02020603050405020304" charset="0"/>
              <a:ea typeface="宋体" panose="02010600030101010101" pitchFamily="2" charset="-122"/>
            </a:endParaRPr>
          </a:p>
        </p:txBody>
      </p:sp>
      <p:sp>
        <p:nvSpPr>
          <p:cNvPr id="2" name="文本框 1"/>
          <p:cNvSpPr txBox="1"/>
          <p:nvPr/>
        </p:nvSpPr>
        <p:spPr>
          <a:xfrm>
            <a:off x="408940" y="2291080"/>
            <a:ext cx="10424795" cy="1972945"/>
          </a:xfrm>
          <a:prstGeom prst="rect">
            <a:avLst/>
          </a:prstGeom>
          <a:noFill/>
          <a:ln w="9525">
            <a:noFill/>
          </a:ln>
        </p:spPr>
        <p:txBody>
          <a:bodyPr wrap="square">
            <a:noAutofit/>
          </a:bodyPr>
          <a:p>
            <a:pPr indent="0"/>
            <a:r>
              <a:rPr lang="en-US" sz="2400" b="0">
                <a:solidFill>
                  <a:srgbClr val="000000"/>
                </a:solidFill>
                <a:latin typeface="Times New Roman" panose="02020603050405020304" charset="0"/>
                <a:ea typeface="宋体" panose="02010600030101010101" pitchFamily="2" charset="-122"/>
              </a:rPr>
              <a:t>2.</a:t>
            </a:r>
            <a:r>
              <a:rPr lang="zh-CN" sz="2400" b="0">
                <a:solidFill>
                  <a:srgbClr val="000000"/>
                </a:solidFill>
                <a:latin typeface="Times New Roman" panose="02020603050405020304" charset="0"/>
                <a:ea typeface="宋体" panose="02010600030101010101" pitchFamily="2" charset="-122"/>
              </a:rPr>
              <a:t>邻居们</a:t>
            </a:r>
            <a:r>
              <a:rPr lang="zh-CN" sz="2400" b="0" u="sng">
                <a:solidFill>
                  <a:srgbClr val="FF0000"/>
                </a:solidFill>
                <a:latin typeface="Times New Roman" panose="02020603050405020304" charset="0"/>
                <a:ea typeface="宋体" panose="02010600030101010101" pitchFamily="2" charset="-122"/>
              </a:rPr>
              <a:t>利用业余时间帮助</a:t>
            </a:r>
            <a:r>
              <a:rPr lang="zh-CN" sz="2400" b="0">
                <a:solidFill>
                  <a:srgbClr val="000000"/>
                </a:solidFill>
                <a:latin typeface="Times New Roman" panose="02020603050405020304" charset="0"/>
                <a:ea typeface="宋体" panose="02010600030101010101" pitchFamily="2" charset="-122"/>
              </a:rPr>
              <a:t>他人重建房屋。</a:t>
            </a:r>
            <a:endParaRPr lang="zh-CN" sz="2400" b="0">
              <a:solidFill>
                <a:srgbClr val="000000"/>
              </a:solidFill>
              <a:latin typeface="Times New Roman" panose="02020603050405020304" charset="0"/>
              <a:ea typeface="宋体" panose="02010600030101010101" pitchFamily="2" charset="-122"/>
            </a:endParaRPr>
          </a:p>
          <a:p>
            <a:pPr indent="0"/>
            <a:endParaRPr lang="en-US" sz="2400" b="0">
              <a:solidFill>
                <a:srgbClr val="000000"/>
              </a:solidFill>
              <a:latin typeface="Times New Roman" panose="02020603050405020304" charset="0"/>
              <a:ea typeface="宋体" panose="02010600030101010101" pitchFamily="2" charset="-122"/>
            </a:endParaRPr>
          </a:p>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Neighbors </a:t>
            </a:r>
            <a:r>
              <a:rPr lang="en-US" sz="2400" b="1" u="sng">
                <a:solidFill>
                  <a:srgbClr val="FF0000"/>
                </a:solidFill>
                <a:latin typeface="Times New Roman" panose="02020603050405020304" charset="0"/>
                <a:ea typeface="宋体" panose="02010600030101010101" pitchFamily="2" charset="-122"/>
              </a:rPr>
              <a:t>devoted their spare time to helping</a:t>
            </a:r>
            <a:r>
              <a:rPr lang="en-US" sz="2400" b="0">
                <a:solidFill>
                  <a:srgbClr val="000000"/>
                </a:solidFill>
                <a:latin typeface="Times New Roman" panose="02020603050405020304" charset="0"/>
                <a:ea typeface="宋体" panose="02010600030101010101" pitchFamily="2" charset="-122"/>
              </a:rPr>
              <a:t> others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rebuild their houses.</a:t>
            </a:r>
            <a:endParaRPr lang="en-US"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3.</a:t>
            </a:r>
            <a:r>
              <a:rPr lang="zh-CN" sz="2400" b="0">
                <a:solidFill>
                  <a:srgbClr val="000000"/>
                </a:solidFill>
                <a:ea typeface="宋体" panose="02010600030101010101" pitchFamily="2" charset="-122"/>
              </a:rPr>
              <a:t>王先生</a:t>
            </a:r>
            <a:r>
              <a:rPr lang="zh-CN" sz="2400" b="0" u="sng">
                <a:solidFill>
                  <a:srgbClr val="FF0000"/>
                </a:solidFill>
                <a:ea typeface="宋体" panose="02010600030101010101" pitchFamily="2" charset="-122"/>
              </a:rPr>
              <a:t>致力于培养</a:t>
            </a:r>
            <a:r>
              <a:rPr lang="zh-CN" sz="2400" b="0">
                <a:solidFill>
                  <a:srgbClr val="000000"/>
                </a:solidFill>
                <a:ea typeface="宋体" panose="02010600030101010101" pitchFamily="2" charset="-122"/>
              </a:rPr>
              <a:t>学生对科学的兴趣。</a:t>
            </a:r>
            <a:endParaRPr lang="zh-CN" sz="2400" b="0">
              <a:solidFill>
                <a:srgbClr val="000000"/>
              </a:solidFill>
              <a:ea typeface="宋体" panose="02010600030101010101" pitchFamily="2" charset="-122"/>
            </a:endParaRPr>
          </a:p>
          <a:p>
            <a:pPr indent="0"/>
            <a:endParaRPr lang="en-US" sz="2400" b="0">
              <a:solidFill>
                <a:srgbClr val="000000"/>
              </a:solidFill>
              <a:latin typeface="Times New Roman" panose="02020603050405020304" charset="0"/>
              <a:ea typeface="宋体" panose="02010600030101010101" pitchFamily="2" charset="-122"/>
            </a:endParaRPr>
          </a:p>
          <a:p>
            <a:endParaRPr lang="zh-CN" altLang="en-US" sz="2400" b="0" baseline="-25000">
              <a:solidFill>
                <a:srgbClr val="000000"/>
              </a:solidFill>
              <a:latin typeface="Times New Roman" panose="02020603050405020304" charset="0"/>
              <a:ea typeface="宋体" panose="02010600030101010101" pitchFamily="2" charset="-122"/>
            </a:endParaRPr>
          </a:p>
        </p:txBody>
      </p:sp>
      <p:sp>
        <p:nvSpPr>
          <p:cNvPr id="3" name="文本框 2"/>
          <p:cNvSpPr txBox="1"/>
          <p:nvPr/>
        </p:nvSpPr>
        <p:spPr>
          <a:xfrm>
            <a:off x="408940" y="1513205"/>
            <a:ext cx="923925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If I am chosen, I would</a:t>
            </a:r>
            <a:r>
              <a:rPr lang="en-US" sz="2400" b="0">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devote myself to being a qualified volunteer</a:t>
            </a:r>
            <a:r>
              <a:rPr lang="en-US" sz="2400" b="0">
                <a:solidFill>
                  <a:schemeClr val="tx2"/>
                </a:solidFill>
                <a:latin typeface="Times New Roman" panose="02020603050405020304" charset="0"/>
                <a:ea typeface="宋体" panose="02010600030101010101" pitchFamily="2" charset="-122"/>
              </a:rPr>
              <a:t>.</a:t>
            </a:r>
            <a:r>
              <a:rPr lang="en-US" sz="2400" b="0">
                <a:solidFill>
                  <a:srgbClr val="000000"/>
                </a:solidFill>
                <a:latin typeface="Times New Roman" panose="02020603050405020304" charset="0"/>
                <a:ea typeface="宋体" panose="02010600030101010101" pitchFamily="2" charset="-122"/>
              </a:rPr>
              <a:t> </a:t>
            </a:r>
            <a:endParaRPr lang="en-US" altLang="en-US" sz="24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481330" y="4580890"/>
            <a:ext cx="967549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Mr. Wang</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is devoted to developing</a:t>
            </a:r>
            <a:r>
              <a:rPr lang="en-US" sz="2400" b="0" u="sng">
                <a:solidFill>
                  <a:schemeClr val="tx2"/>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students’</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interest in</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science.</a:t>
            </a:r>
            <a:endParaRPr lang="en-US" altLang="en-US" sz="2400" b="0">
              <a:solidFill>
                <a:srgbClr val="000000"/>
              </a:solidFill>
              <a:latin typeface="Times New Roman" panose="02020603050405020304" charset="0"/>
              <a:ea typeface="宋体" panose="02010600030101010101" pitchFamily="2" charset="-122"/>
            </a:endParaRPr>
          </a:p>
        </p:txBody>
      </p:sp>
      <p:pic>
        <p:nvPicPr>
          <p:cNvPr id="102" name="图片 101"/>
          <p:cNvPicPr/>
          <p:nvPr>
            <p:custDataLst>
              <p:tags r:id="rId4"/>
            </p:custDataLst>
          </p:nvPr>
        </p:nvPicPr>
        <p:blipFill>
          <a:blip r:embed="rId5"/>
          <a:stretch>
            <a:fillRect/>
          </a:stretch>
        </p:blipFill>
        <p:spPr>
          <a:xfrm>
            <a:off x="8258175" y="2546350"/>
            <a:ext cx="3975100" cy="46412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linds(horizont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linds(horizontal)">
                                      <p:cBhvr>
                                        <p:cTn id="25" dur="500"/>
                                        <p:tgtEl>
                                          <p:spTgt spid="4">
                                            <p:txEl>
                                              <p:pRg st="0" end="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linds(horizontal)">
                                      <p:cBhvr>
                                        <p:cTn id="2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leisure/ˈleʒə(r)/   n.闲暇;休闲;空闲</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908685"/>
            <a:ext cx="10751820" cy="2306955"/>
          </a:xfrm>
          <a:prstGeom prst="rect">
            <a:avLst/>
          </a:prstGeom>
          <a:noFill/>
          <a:ln w="9525">
            <a:noFill/>
          </a:ln>
        </p:spPr>
        <p:txBody>
          <a:bodyPr wrap="square">
            <a:spAutoFit/>
          </a:bodyPr>
          <a:p>
            <a:pPr indent="0"/>
            <a:r>
              <a:rPr lang="en-US" sz="2400" b="0">
                <a:latin typeface="Calibri" panose="020F0502020204030204" charset="0"/>
                <a:ea typeface="宋体" panose="02010600030101010101" pitchFamily="2" charset="-122"/>
                <a:cs typeface="Times New Roman" panose="02020603050405020304" charset="0"/>
              </a:rPr>
              <a:t>1.</a:t>
            </a:r>
            <a:r>
              <a:rPr lang="zh-CN" sz="2400" b="0" u="sng">
                <a:solidFill>
                  <a:srgbClr val="FF0000"/>
                </a:solidFill>
                <a:ea typeface="宋体" panose="02010600030101010101" pitchFamily="2" charset="-122"/>
              </a:rPr>
              <a:t>闲暇时间</a:t>
            </a:r>
            <a:r>
              <a:rPr lang="zh-CN" sz="2400" b="0">
                <a:ea typeface="宋体" panose="02010600030101010101" pitchFamily="2" charset="-122"/>
              </a:rPr>
              <a:t>对身体和心理都有好处，可以减少压力、焦虑和抑郁，改善情绪，提高积极情绪。</a:t>
            </a:r>
            <a:endParaRPr lang="zh-CN" sz="2400" b="0">
              <a:ea typeface="宋体" panose="02010600030101010101" pitchFamily="2" charset="-122"/>
            </a:endParaRPr>
          </a:p>
          <a:p>
            <a:pPr indent="0"/>
            <a:endParaRPr lang="zh-CN" sz="2400" b="0">
              <a:latin typeface="Calibri" panose="020F0502020204030204" charset="0"/>
              <a:ea typeface="宋体" panose="02010600030101010101" pitchFamily="2" charset="-122"/>
              <a:cs typeface="Times New Roman" panose="02020603050405020304" charset="0"/>
            </a:endParaRPr>
          </a:p>
          <a:p>
            <a:pPr indent="0"/>
            <a:endParaRPr lang="zh-CN" sz="2400" b="0">
              <a:latin typeface="Calibri" panose="020F05020202040302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2.</a:t>
            </a:r>
            <a:r>
              <a:rPr lang="zh-CN" sz="2400" b="0">
                <a:ea typeface="宋体" panose="02010600030101010101" pitchFamily="2" charset="-122"/>
              </a:rPr>
              <a:t>晚饭后，他们</a:t>
            </a:r>
            <a:r>
              <a:rPr lang="zh-CN" sz="2400" b="0" u="sng">
                <a:solidFill>
                  <a:srgbClr val="FF0000"/>
                </a:solidFill>
                <a:ea typeface="宋体" panose="02010600030101010101" pitchFamily="2" charset="-122"/>
              </a:rPr>
              <a:t>悠闲地散步</a:t>
            </a:r>
            <a:r>
              <a:rPr lang="zh-CN" sz="2400" b="0">
                <a:ea typeface="宋体" panose="02010600030101010101" pitchFamily="2" charset="-122"/>
              </a:rPr>
              <a:t>，感受微风拂过脸颊。</a:t>
            </a:r>
            <a:endParaRPr lang="zh-CN" altLang="en-US" sz="2400" b="0">
              <a:ea typeface="宋体" panose="02010600030101010101" pitchFamily="2" charset="-122"/>
            </a:endParaRPr>
          </a:p>
        </p:txBody>
      </p:sp>
      <p:sp>
        <p:nvSpPr>
          <p:cNvPr id="2" name="文本框 1"/>
          <p:cNvSpPr txBox="1"/>
          <p:nvPr/>
        </p:nvSpPr>
        <p:spPr>
          <a:xfrm>
            <a:off x="408940" y="1700530"/>
            <a:ext cx="1144460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There are both physical and psychological benefits of </a:t>
            </a:r>
            <a:r>
              <a:rPr lang="en-US" sz="2400" b="1" u="sng">
                <a:solidFill>
                  <a:srgbClr val="FF0000"/>
                </a:solidFill>
                <a:latin typeface="Times New Roman" panose="02020603050405020304" charset="0"/>
                <a:ea typeface="宋体" panose="02010600030101010101" pitchFamily="2" charset="-122"/>
              </a:rPr>
              <a:t>leisure time</a:t>
            </a:r>
            <a:r>
              <a:rPr lang="en-US" sz="2400" b="0">
                <a:latin typeface="Times New Roman" panose="02020603050405020304" charset="0"/>
                <a:ea typeface="宋体" panose="02010600030101010101" pitchFamily="2" charset="-122"/>
              </a:rPr>
              <a:t>, with reduced levels of stress, anxiety and depression, improved mood and higher levels of positive emotion.</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08940" y="3212465"/>
            <a:ext cx="1110424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After dinner, they </a:t>
            </a:r>
            <a:r>
              <a:rPr lang="en-US" sz="2400" b="1" u="sng">
                <a:solidFill>
                  <a:srgbClr val="FF0000"/>
                </a:solidFill>
                <a:latin typeface="Times New Roman" panose="02020603050405020304" charset="0"/>
                <a:ea typeface="宋体" panose="02010600030101010101" pitchFamily="2" charset="-122"/>
              </a:rPr>
              <a:t>went for</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a leisurely walk</a:t>
            </a:r>
            <a:r>
              <a:rPr lang="en-US" sz="2400" b="0">
                <a:latin typeface="Times New Roman" panose="02020603050405020304" charset="0"/>
                <a:ea typeface="宋体" panose="02010600030101010101" pitchFamily="2" charset="-122"/>
              </a:rPr>
              <a:t>, feeling the gentle breeze brush against their cheek.</a:t>
            </a:r>
            <a:endParaRPr lang="en-US" altLang="en-US" sz="2400" b="0">
              <a:latin typeface="Times New Roman" panose="02020603050405020304" charset="0"/>
              <a:ea typeface="宋体" panose="02010600030101010101" pitchFamily="2" charset="-122"/>
            </a:endParaRPr>
          </a:p>
        </p:txBody>
      </p:sp>
      <p:pic>
        <p:nvPicPr>
          <p:cNvPr id="132" name="图片 131"/>
          <p:cNvPicPr/>
          <p:nvPr>
            <p:custDataLst>
              <p:tags r:id="rId4"/>
            </p:custDataLst>
          </p:nvPr>
        </p:nvPicPr>
        <p:blipFill>
          <a:blip r:embed="rId5"/>
          <a:stretch>
            <a:fillRect/>
          </a:stretch>
        </p:blipFill>
        <p:spPr>
          <a:xfrm>
            <a:off x="7379335" y="3774440"/>
            <a:ext cx="4781550" cy="30683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868743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deep down/di:p daʊn/           在内心深处;本质上;实际上</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26135"/>
            <a:ext cx="11511280" cy="5223510"/>
          </a:xfrm>
          <a:prstGeom prst="rect">
            <a:avLst/>
          </a:prstGeom>
          <a:noFill/>
          <a:ln w="9525">
            <a:noFill/>
          </a:ln>
        </p:spPr>
        <p:txBody>
          <a:bodyPr wrap="square">
            <a:spAutoFit/>
          </a:bodyPr>
          <a:p>
            <a:pPr indent="0"/>
            <a:r>
              <a:rPr lang="zh-CN" sz="2400" b="0">
                <a:ea typeface="宋体" panose="02010600030101010101" pitchFamily="2" charset="-122"/>
              </a:rPr>
              <a:t>1.我有很多朋友，但</a:t>
            </a:r>
            <a:r>
              <a:rPr lang="zh-CN" sz="2400" b="0" u="sng">
                <a:solidFill>
                  <a:srgbClr val="FF0000"/>
                </a:solidFill>
                <a:ea typeface="宋体" panose="02010600030101010101" pitchFamily="2" charset="-122"/>
              </a:rPr>
              <a:t>在内心深处</a:t>
            </a:r>
            <a:r>
              <a:rPr lang="zh-CN" sz="2400" b="0">
                <a:ea typeface="宋体" panose="02010600030101010101" pitchFamily="2" charset="-122"/>
              </a:rPr>
              <a:t>，我害怕孤独。</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2.</a:t>
            </a:r>
            <a:r>
              <a:rPr lang="zh-CN" sz="2400" b="0" u="sng">
                <a:solidFill>
                  <a:srgbClr val="FF0000"/>
                </a:solidFill>
                <a:ea typeface="宋体" panose="02010600030101010101" pitchFamily="2" charset="-122"/>
              </a:rPr>
              <a:t>在内心深处</a:t>
            </a:r>
            <a:r>
              <a:rPr lang="zh-CN" sz="2400" b="0">
                <a:ea typeface="宋体" panose="02010600030101010101" pitchFamily="2" charset="-122"/>
              </a:rPr>
              <a:t>，我知道打篮球的渴望之火从未熄灭。</a:t>
            </a:r>
            <a:endParaRPr lang="zh-CN" sz="2400" b="0">
              <a:ea typeface="宋体" panose="02010600030101010101" pitchFamily="2" charset="-122"/>
            </a:endParaRPr>
          </a:p>
          <a:p>
            <a:pPr indent="0"/>
            <a:r>
              <a:rPr lang="en-US" sz="2400" b="0" baseline="-25000">
                <a:latin typeface="Times New Roman" panose="02020603050405020304" charset="0"/>
                <a:ea typeface="宋体" panose="02010600030101010101" pitchFamily="2" charset="-122"/>
              </a:rPr>
              <a:t>2023</a:t>
            </a:r>
            <a:r>
              <a:rPr lang="zh-CN" sz="2400" b="0" baseline="-25000">
                <a:latin typeface="Times New Roman" panose="02020603050405020304" charset="0"/>
                <a:ea typeface="宋体" panose="02010600030101010101" pitchFamily="2" charset="-122"/>
              </a:rPr>
              <a:t>年南京三模读后续写“轮椅上的篮球梦”</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altLang="en-US" sz="2400" b="0" baseline="-25000">
              <a:latin typeface="Times New Roman" panose="02020603050405020304" charset="0"/>
              <a:ea typeface="宋体" panose="02010600030101010101" pitchFamily="2" charset="-122"/>
            </a:endParaRPr>
          </a:p>
          <a:p>
            <a:pPr indent="0"/>
            <a:endParaRPr lang="zh-CN" altLang="en-US" sz="2400" b="0" baseline="-25000">
              <a:latin typeface="Times New Roman" panose="02020603050405020304" charset="0"/>
              <a:ea typeface="宋体" panose="02010600030101010101" pitchFamily="2" charset="-122"/>
            </a:endParaRPr>
          </a:p>
          <a:p>
            <a:pPr indent="0"/>
            <a:endParaRPr lang="zh-CN" altLang="en-US" sz="2400" b="0" baseline="-25000">
              <a:latin typeface="Times New Roman" panose="02020603050405020304" charset="0"/>
              <a:ea typeface="宋体" panose="02010600030101010101" pitchFamily="2" charset="-122"/>
            </a:endParaRPr>
          </a:p>
          <a:p>
            <a:pPr indent="0"/>
            <a:r>
              <a:rPr lang="en-US" altLang="zh-CN" sz="2400" b="0">
                <a:latin typeface="Times New Roman" panose="02020603050405020304" charset="0"/>
                <a:ea typeface="宋体" panose="02010600030101010101" pitchFamily="2" charset="-122"/>
                <a:cs typeface="Times New Roman" panose="02020603050405020304" charset="0"/>
              </a:rPr>
              <a:t>3.</a:t>
            </a:r>
            <a:r>
              <a:rPr lang="en-US" altLang="zh-CN" sz="2400" b="0" u="sng">
                <a:solidFill>
                  <a:srgbClr val="FF0000"/>
                </a:solidFill>
                <a:latin typeface="Times New Roman" panose="02020603050405020304" charset="0"/>
                <a:ea typeface="宋体" panose="02010600030101010101" pitchFamily="2" charset="-122"/>
                <a:cs typeface="Times New Roman" panose="02020603050405020304" charset="0"/>
              </a:rPr>
              <a:t>在我的内心深处</a:t>
            </a:r>
            <a:r>
              <a:rPr lang="en-US" altLang="zh-CN" sz="2400" b="0">
                <a:latin typeface="Times New Roman" panose="02020603050405020304" charset="0"/>
                <a:ea typeface="宋体" panose="02010600030101010101" pitchFamily="2" charset="-122"/>
                <a:cs typeface="Times New Roman" panose="02020603050405020304" charset="0"/>
              </a:rPr>
              <a:t>，我被铭文深深地打动了，</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r>
              <a:rPr lang="en-US" altLang="zh-CN" sz="2400" b="0">
                <a:latin typeface="Times New Roman" panose="02020603050405020304" charset="0"/>
                <a:ea typeface="宋体" panose="02010600030101010101" pitchFamily="2" charset="-122"/>
                <a:cs typeface="Times New Roman" panose="02020603050405020304" charset="0"/>
              </a:rPr>
              <a:t>感受到了就好像我是他的家人一样。</a:t>
            </a:r>
            <a:endParaRPr lang="en-US" altLang="zh-CN" sz="2400" b="0">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r>
              <a:rPr lang="en-US" altLang="zh-CN" sz="2400" b="0" u="sng">
                <a:solidFill>
                  <a:srgbClr val="7030A0"/>
                </a:solidFill>
                <a:latin typeface="Times New Roman" panose="02020603050405020304" charset="0"/>
                <a:ea typeface="宋体" panose="02010600030101010101" pitchFamily="2" charset="-122"/>
                <a:cs typeface="Times New Roman" panose="02020603050405020304" charset="0"/>
              </a:rPr>
              <a:t>Down at the bottom of my heart</a:t>
            </a:r>
            <a:r>
              <a:rPr lang="en-US" altLang="zh-CN" sz="2400" b="0">
                <a:latin typeface="Times New Roman" panose="02020603050405020304" charset="0"/>
                <a:ea typeface="宋体" panose="02010600030101010101" pitchFamily="2" charset="-122"/>
                <a:cs typeface="Times New Roman" panose="02020603050405020304" charset="0"/>
              </a:rPr>
              <a:t>, I was deeply</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Font typeface="Arial" panose="020B0604020202020204" pitchFamily="34" charset="0"/>
              <a:buNone/>
            </a:pPr>
            <a:r>
              <a:rPr lang="en-US" altLang="zh-CN" sz="2400" b="0">
                <a:latin typeface="Times New Roman" panose="02020603050405020304" charset="0"/>
                <a:ea typeface="宋体" panose="02010600030101010101" pitchFamily="2" charset="-122"/>
                <a:cs typeface="Times New Roman" panose="02020603050405020304" charset="0"/>
              </a:rPr>
              <a:t>    touched by the inscription and felt as if I was </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Font typeface="Arial" panose="020B0604020202020204" pitchFamily="34" charset="0"/>
              <a:buNone/>
            </a:pPr>
            <a:r>
              <a:rPr lang="en-US" altLang="zh-CN" sz="2400" b="0">
                <a:latin typeface="Times New Roman" panose="02020603050405020304" charset="0"/>
                <a:ea typeface="宋体" panose="02010600030101010101" pitchFamily="2" charset="-122"/>
                <a:cs typeface="Times New Roman" panose="02020603050405020304" charset="0"/>
              </a:rPr>
              <a:t>    part of his family.</a:t>
            </a:r>
            <a:endParaRPr lang="en-US" altLang="zh-CN" sz="2400" b="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553085" y="1268730"/>
            <a:ext cx="871474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I have so many friends, but</a:t>
            </a:r>
            <a:r>
              <a:rPr lang="en-US" sz="2400" b="1">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deep down</a:t>
            </a:r>
            <a:r>
              <a:rPr lang="en-US" sz="2400" b="1">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 have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 fear of loneliness.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1330" y="2924810"/>
            <a:ext cx="1114615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Deep down</a:t>
            </a:r>
            <a:r>
              <a:rPr lang="en-US" sz="2400" b="0">
                <a:solidFill>
                  <a:schemeClr val="tx2"/>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 know the flames of desiring playing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basketballs were never extinguished.</a:t>
            </a:r>
            <a:endParaRPr lang="en-US" altLang="en-US" sz="2400" b="0">
              <a:latin typeface="Times New Roman" panose="02020603050405020304" charset="0"/>
              <a:ea typeface="宋体" panose="02010600030101010101" pitchFamily="2" charset="-122"/>
            </a:endParaRPr>
          </a:p>
        </p:txBody>
      </p:sp>
      <p:pic>
        <p:nvPicPr>
          <p:cNvPr id="133" name="图片 132"/>
          <p:cNvPicPr/>
          <p:nvPr>
            <p:custDataLst>
              <p:tags r:id="rId4"/>
            </p:custDataLst>
          </p:nvPr>
        </p:nvPicPr>
        <p:blipFill>
          <a:blip r:embed="rId5"/>
          <a:stretch>
            <a:fillRect/>
          </a:stretch>
        </p:blipFill>
        <p:spPr>
          <a:xfrm>
            <a:off x="7969885" y="798830"/>
            <a:ext cx="4184015" cy="2891790"/>
          </a:xfrm>
          <a:prstGeom prst="rect">
            <a:avLst/>
          </a:prstGeom>
          <a:noFill/>
          <a:ln w="9525">
            <a:noFill/>
          </a:ln>
        </p:spPr>
      </p:pic>
      <p:pic>
        <p:nvPicPr>
          <p:cNvPr id="9" name="图片 8"/>
          <p:cNvPicPr>
            <a:picLocks noChangeAspect="1"/>
          </p:cNvPicPr>
          <p:nvPr>
            <p:custDataLst>
              <p:tags r:id="rId6"/>
            </p:custDataLst>
          </p:nvPr>
        </p:nvPicPr>
        <p:blipFill>
          <a:blip r:embed="rId7"/>
          <a:stretch>
            <a:fillRect/>
          </a:stretch>
        </p:blipFill>
        <p:spPr>
          <a:xfrm>
            <a:off x="7860030" y="3625215"/>
            <a:ext cx="4312285" cy="32334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0">
                                            <p:txEl>
                                              <p:pRg st="12" end="12"/>
                                            </p:txEl>
                                          </p:spTgt>
                                        </p:tgtEl>
                                        <p:attrNameLst>
                                          <p:attrName>style.visibility</p:attrName>
                                        </p:attrNameLst>
                                      </p:cBhvr>
                                      <p:to>
                                        <p:strVal val="visible"/>
                                      </p:to>
                                    </p:set>
                                    <p:animEffect transition="in" filter="blinds(horizontal)">
                                      <p:cBhvr>
                                        <p:cTn id="22" dur="500"/>
                                        <p:tgtEl>
                                          <p:spTgt spid="100">
                                            <p:txEl>
                                              <p:pRg st="12" end="1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00">
                                            <p:txEl>
                                              <p:pRg st="13" end="13"/>
                                            </p:txEl>
                                          </p:spTgt>
                                        </p:tgtEl>
                                        <p:attrNameLst>
                                          <p:attrName>style.visibility</p:attrName>
                                        </p:attrNameLst>
                                      </p:cBhvr>
                                      <p:to>
                                        <p:strVal val="visible"/>
                                      </p:to>
                                    </p:set>
                                    <p:animEffect transition="in" filter="blinds(horizontal)">
                                      <p:cBhvr>
                                        <p:cTn id="25" dur="500"/>
                                        <p:tgtEl>
                                          <p:spTgt spid="100">
                                            <p:txEl>
                                              <p:pRg st="13" end="13"/>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00">
                                            <p:txEl>
                                              <p:pRg st="14" end="14"/>
                                            </p:txEl>
                                          </p:spTgt>
                                        </p:tgtEl>
                                        <p:attrNameLst>
                                          <p:attrName>style.visibility</p:attrName>
                                        </p:attrNameLst>
                                      </p:cBhvr>
                                      <p:to>
                                        <p:strVal val="visible"/>
                                      </p:to>
                                    </p:set>
                                    <p:animEffect transition="in" filter="blinds(horizontal)">
                                      <p:cBhvr>
                                        <p:cTn id="28" dur="500"/>
                                        <p:tgtEl>
                                          <p:spTgt spid="10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grain/greɪn/          n.谷物;谷粒;颗粒</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65505"/>
            <a:ext cx="8263890" cy="4523105"/>
          </a:xfrm>
          <a:prstGeom prst="rect">
            <a:avLst/>
          </a:prstGeom>
          <a:noFill/>
          <a:ln w="9525">
            <a:noFill/>
          </a:ln>
        </p:spPr>
        <p:txBody>
          <a:bodyPr wrap="square">
            <a:spAutoFit/>
          </a:bodyPr>
          <a:p>
            <a:pPr indent="0"/>
            <a:r>
              <a:rPr lang="zh-CN" sz="2400" b="0">
                <a:ea typeface="宋体" panose="02010600030101010101" pitchFamily="2" charset="-122"/>
              </a:rPr>
              <a:t>1.李绅的《悯农》这首诗告诉我们要感恩农民，</a:t>
            </a:r>
            <a:r>
              <a:rPr lang="zh-CN" sz="2400" b="0">
                <a:solidFill>
                  <a:srgbClr val="FF0000"/>
                </a:solidFill>
                <a:ea typeface="宋体" panose="02010600030101010101" pitchFamily="2" charset="-122"/>
              </a:rPr>
              <a:t>珍惜每一粒粮食</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2.</a:t>
            </a:r>
            <a:r>
              <a:rPr lang="zh-CN" sz="2400" b="0" u="sng">
                <a:solidFill>
                  <a:srgbClr val="FF0000"/>
                </a:solidFill>
                <a:ea typeface="宋体" panose="02010600030101010101" pitchFamily="2" charset="-122"/>
              </a:rPr>
              <a:t>谷雨</a:t>
            </a:r>
            <a:r>
              <a:rPr lang="zh-CN" sz="2400" b="0">
                <a:ea typeface="宋体" panose="02010600030101010101" pitchFamily="2" charset="-122"/>
              </a:rPr>
              <a:t>源于古语“雨生</a:t>
            </a:r>
            <a:r>
              <a:rPr lang="zh-CN" sz="2400" b="0" u="sng">
                <a:solidFill>
                  <a:srgbClr val="FF0000"/>
                </a:solidFill>
                <a:ea typeface="宋体" panose="02010600030101010101" pitchFamily="2" charset="-122"/>
              </a:rPr>
              <a:t>百谷</a:t>
            </a:r>
            <a:r>
              <a:rPr lang="zh-CN" sz="2400" b="0">
                <a:ea typeface="宋体" panose="02010600030101010101" pitchFamily="2" charset="-122"/>
              </a:rPr>
              <a:t>”，可见这一时期的降雨对农作物的生长极为重要。</a:t>
            </a:r>
            <a:r>
              <a:rPr lang="zh-CN" sz="2400" b="0" u="sng">
                <a:solidFill>
                  <a:srgbClr val="FF0000"/>
                </a:solidFill>
                <a:ea typeface="宋体" panose="02010600030101010101" pitchFamily="2" charset="-122"/>
              </a:rPr>
              <a:t>谷雨</a:t>
            </a:r>
            <a:r>
              <a:rPr lang="zh-CN" sz="2400" b="0">
                <a:ea typeface="宋体" panose="02010600030101010101" pitchFamily="2" charset="-122"/>
              </a:rPr>
              <a:t>预示着寒冷天气的结束和气温的迅速上升。</a:t>
            </a:r>
            <a:endParaRPr lang="zh-CN" sz="2400" b="0">
              <a:ea typeface="宋体" panose="02010600030101010101" pitchFamily="2" charset="-122"/>
            </a:endParaRPr>
          </a:p>
          <a:p>
            <a:pPr indent="0"/>
            <a:endParaRPr lang="zh-CN" sz="2400" b="0">
              <a:latin typeface="宋体" panose="02010600030101010101" pitchFamily="2" charset="-122"/>
              <a:ea typeface="宋体" panose="02010600030101010101" pitchFamily="2" charset="-122"/>
            </a:endParaRPr>
          </a:p>
          <a:p>
            <a:pPr indent="0"/>
            <a:endParaRPr lang="en-US" sz="2400" b="0">
              <a:latin typeface="宋体" panose="02010600030101010101" pitchFamily="2" charset="-122"/>
              <a:ea typeface="宋体" panose="02010600030101010101" pitchFamily="2" charset="-122"/>
            </a:endParaRPr>
          </a:p>
          <a:p>
            <a:endParaRPr lang="zh-CN" altLang="en-US" sz="2400" b="0">
              <a:ea typeface="宋体" panose="02010600030101010101" pitchFamily="2" charset="-122"/>
            </a:endParaRPr>
          </a:p>
        </p:txBody>
      </p:sp>
      <p:sp>
        <p:nvSpPr>
          <p:cNvPr id="2" name="文本框 1"/>
          <p:cNvSpPr txBox="1"/>
          <p:nvPr/>
        </p:nvSpPr>
        <p:spPr>
          <a:xfrm>
            <a:off x="492760" y="1628775"/>
            <a:ext cx="8389620"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The poem </a:t>
            </a:r>
            <a:r>
              <a:rPr lang="en-US" sz="2400" b="0" i="1">
                <a:latin typeface="Times New Roman" panose="02020603050405020304" charset="0"/>
                <a:ea typeface="宋体" panose="02010600030101010101" pitchFamily="2" charset="-122"/>
              </a:rPr>
              <a:t>the peasants </a:t>
            </a:r>
            <a:r>
              <a:rPr lang="en-US" sz="2400" b="0">
                <a:latin typeface="Times New Roman" panose="02020603050405020304" charset="0"/>
                <a:ea typeface="宋体" panose="02010600030101010101" pitchFamily="2" charset="-122"/>
              </a:rPr>
              <a:t>by Li Shen conveys the message that we should show gratitude to farmers and </a:t>
            </a:r>
            <a:r>
              <a:rPr lang="en-US" sz="2400" b="1" u="sng">
                <a:solidFill>
                  <a:srgbClr val="FF0000"/>
                </a:solidFill>
                <a:latin typeface="Times New Roman" panose="02020603050405020304" charset="0"/>
                <a:ea typeface="宋体" panose="02010600030101010101" pitchFamily="2" charset="-122"/>
              </a:rPr>
              <a:t>treasure every grain of rice.</a:t>
            </a:r>
            <a:endParaRPr lang="en-US" altLang="en-US" sz="2400" b="1" u="sng">
              <a:solidFill>
                <a:srgbClr val="FF0000"/>
              </a:solidFill>
              <a:latin typeface="Times New Roman" panose="02020603050405020304" charset="0"/>
              <a:ea typeface="宋体" panose="02010600030101010101" pitchFamily="2" charset="-122"/>
            </a:endParaRPr>
          </a:p>
        </p:txBody>
      </p:sp>
      <p:sp>
        <p:nvSpPr>
          <p:cNvPr id="3" name="文本框 2"/>
          <p:cNvSpPr txBox="1"/>
          <p:nvPr/>
        </p:nvSpPr>
        <p:spPr>
          <a:xfrm>
            <a:off x="481330" y="4220845"/>
            <a:ext cx="10621645" cy="1938020"/>
          </a:xfrm>
          <a:prstGeom prst="rect">
            <a:avLst/>
          </a:prstGeom>
          <a:noFill/>
          <a:ln w="9525">
            <a:noFill/>
          </a:ln>
        </p:spPr>
        <p:txBody>
          <a:bodyPr wrap="square">
            <a:spAutoFit/>
          </a:bodyPr>
          <a:p>
            <a:pPr marL="285750" indent="-28575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Grain Rain</a:t>
            </a:r>
            <a:r>
              <a:rPr lang="en-US" sz="2400" b="1" u="sng">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originates from the old saying, “Rain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brings up the growth of </a:t>
            </a:r>
            <a:r>
              <a:rPr lang="en-US" sz="2400" b="1" u="sng">
                <a:solidFill>
                  <a:srgbClr val="FF0000"/>
                </a:solidFill>
                <a:latin typeface="Times New Roman" panose="02020603050405020304" charset="0"/>
                <a:ea typeface="宋体" panose="02010600030101010101" pitchFamily="2" charset="-122"/>
              </a:rPr>
              <a:t>hundreds of grains</a:t>
            </a:r>
            <a:r>
              <a:rPr lang="en-US" sz="240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which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shows that this period of rainfall is extremely important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for the growth of crops. </a:t>
            </a:r>
            <a:r>
              <a:rPr lang="en-US" sz="2400" b="1" u="sng">
                <a:solidFill>
                  <a:srgbClr val="FF0000"/>
                </a:solidFill>
                <a:latin typeface="Times New Roman" panose="02020603050405020304" charset="0"/>
                <a:ea typeface="宋体" panose="02010600030101010101" pitchFamily="2" charset="-122"/>
              </a:rPr>
              <a:t>The Grain Rain</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signals the end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of cold weather and a rapid rise in temperature.</a:t>
            </a:r>
            <a:endParaRPr lang="en-US" altLang="en-US" sz="2400" b="0">
              <a:latin typeface="Times New Roman" panose="02020603050405020304" charset="0"/>
              <a:ea typeface="宋体" panose="02010600030101010101" pitchFamily="2" charset="-122"/>
            </a:endParaRPr>
          </a:p>
        </p:txBody>
      </p:sp>
      <p:pic>
        <p:nvPicPr>
          <p:cNvPr id="134" name="图片 133"/>
          <p:cNvPicPr/>
          <p:nvPr>
            <p:custDataLst>
              <p:tags r:id="rId4"/>
            </p:custDataLst>
          </p:nvPr>
        </p:nvPicPr>
        <p:blipFill>
          <a:blip r:embed="rId5"/>
          <a:stretch>
            <a:fillRect/>
          </a:stretch>
        </p:blipFill>
        <p:spPr>
          <a:xfrm>
            <a:off x="8905875" y="675640"/>
            <a:ext cx="3162935" cy="2790825"/>
          </a:xfrm>
          <a:prstGeom prst="rect">
            <a:avLst/>
          </a:prstGeom>
          <a:noFill/>
          <a:ln w="9525">
            <a:noFill/>
          </a:ln>
        </p:spPr>
      </p:pic>
      <p:pic>
        <p:nvPicPr>
          <p:cNvPr id="4" name="图片 3"/>
          <p:cNvPicPr/>
          <p:nvPr/>
        </p:nvPicPr>
        <p:blipFill>
          <a:blip r:embed="rId6"/>
          <a:stretch>
            <a:fillRect/>
          </a:stretch>
        </p:blipFill>
        <p:spPr>
          <a:xfrm>
            <a:off x="8882380" y="3466465"/>
            <a:ext cx="3303905" cy="33915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grain/greɪn/          n.谷物;谷粒;颗粒</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65505"/>
            <a:ext cx="10861040" cy="4154170"/>
          </a:xfrm>
          <a:prstGeom prst="rect">
            <a:avLst/>
          </a:prstGeom>
          <a:noFill/>
          <a:ln w="9525">
            <a:noFill/>
          </a:ln>
        </p:spPr>
        <p:txBody>
          <a:bodyPr wrap="square">
            <a:spAutoFit/>
          </a:bodyPr>
          <a:p>
            <a:pPr indent="0"/>
            <a:r>
              <a:rPr lang="en-US" sz="2400" b="0">
                <a:latin typeface="宋体" panose="02010600030101010101" pitchFamily="2" charset="-122"/>
                <a:ea typeface="宋体" panose="02010600030101010101" pitchFamily="2" charset="-122"/>
              </a:rPr>
              <a:t>3.</a:t>
            </a:r>
            <a:r>
              <a:rPr lang="zh-CN" sz="2400" b="0" u="sng">
                <a:solidFill>
                  <a:srgbClr val="FF0000"/>
                </a:solidFill>
                <a:ea typeface="宋体" panose="02010600030101010101" pitchFamily="2" charset="-122"/>
              </a:rPr>
              <a:t>小满</a:t>
            </a:r>
            <a:r>
              <a:rPr lang="zh-CN" sz="2400" b="0">
                <a:ea typeface="宋体" panose="02010600030101010101" pitchFamily="2" charset="-122"/>
              </a:rPr>
              <a:t>是夏季的第二个节气，也是谷雨之后的第一个节气。在华北，“满”意味着</a:t>
            </a:r>
            <a:r>
              <a:rPr lang="zh-CN" sz="2400" b="0" u="sng">
                <a:solidFill>
                  <a:srgbClr val="FF0000"/>
                </a:solidFill>
                <a:ea typeface="宋体" panose="02010600030101010101" pitchFamily="2" charset="-122"/>
              </a:rPr>
              <a:t>谷物的饱满</a:t>
            </a:r>
            <a:r>
              <a:rPr lang="zh-CN" sz="2400" b="0">
                <a:ea typeface="宋体" panose="02010600030101010101" pitchFamily="2" charset="-122"/>
              </a:rPr>
              <a:t>，而“小满”则表示谷物正处于成长期但还未饱满。在华南，这个节气则表示降雨量大。</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4.</a:t>
            </a:r>
            <a:r>
              <a:rPr lang="zh-CN" sz="2400" b="0" u="sng">
                <a:solidFill>
                  <a:srgbClr val="FF0000"/>
                </a:solidFill>
                <a:ea typeface="宋体" panose="02010600030101010101" pitchFamily="2" charset="-122"/>
              </a:rPr>
              <a:t>芒种</a:t>
            </a:r>
            <a:r>
              <a:rPr lang="zh-CN" sz="2400" b="0">
                <a:ea typeface="宋体" panose="02010600030101010101" pitchFamily="2" charset="-122"/>
              </a:rPr>
              <a:t>是一年中的第九个节气，意味着</a:t>
            </a:r>
            <a:endParaRPr lang="zh-CN" sz="2400" b="0">
              <a:ea typeface="宋体" panose="02010600030101010101" pitchFamily="2" charset="-122"/>
            </a:endParaRPr>
          </a:p>
          <a:p>
            <a:pPr indent="0"/>
            <a:r>
              <a:rPr lang="zh-CN" sz="2400" b="0" u="sng">
                <a:solidFill>
                  <a:srgbClr val="FF0000"/>
                </a:solidFill>
                <a:ea typeface="宋体" panose="02010600030101010101" pitchFamily="2" charset="-122"/>
              </a:rPr>
              <a:t>谷物成熟了</a:t>
            </a:r>
            <a:r>
              <a:rPr lang="zh-CN" sz="2400" b="0">
                <a:ea typeface="宋体" panose="02010600030101010101" pitchFamily="2" charset="-122"/>
              </a:rPr>
              <a:t>，可以收割了。它也标志着</a:t>
            </a:r>
            <a:endParaRPr lang="zh-CN" sz="2400" b="0">
              <a:ea typeface="宋体" panose="02010600030101010101" pitchFamily="2" charset="-122"/>
            </a:endParaRPr>
          </a:p>
          <a:p>
            <a:pPr indent="0"/>
            <a:r>
              <a:rPr lang="zh-CN" sz="2400" b="0">
                <a:ea typeface="宋体" panose="02010600030101010101" pitchFamily="2" charset="-122"/>
              </a:rPr>
              <a:t>种植水稻和其他作物的旺季。</a:t>
            </a:r>
            <a:endParaRPr lang="zh-CN" altLang="en-US" sz="2400" b="0">
              <a:ea typeface="宋体" panose="02010600030101010101" pitchFamily="2" charset="-122"/>
            </a:endParaRPr>
          </a:p>
        </p:txBody>
      </p:sp>
      <p:sp>
        <p:nvSpPr>
          <p:cNvPr id="2" name="文本框 1"/>
          <p:cNvSpPr txBox="1"/>
          <p:nvPr/>
        </p:nvSpPr>
        <p:spPr>
          <a:xfrm>
            <a:off x="481330" y="1916430"/>
            <a:ext cx="10971530" cy="1568450"/>
          </a:xfrm>
          <a:prstGeom prst="rect">
            <a:avLst/>
          </a:prstGeom>
          <a:noFill/>
          <a:ln w="9525">
            <a:noFill/>
          </a:ln>
        </p:spPr>
        <p:txBody>
          <a:bodyPr wrap="square">
            <a:spAutoFit/>
          </a:bodyPr>
          <a:p>
            <a:pPr marL="285750" indent="-28575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Grain Buds</a:t>
            </a:r>
            <a:r>
              <a:rPr lang="en-US" sz="2400" b="0">
                <a:latin typeface="Times New Roman" panose="02020603050405020304" charset="0"/>
                <a:ea typeface="宋体" panose="02010600030101010101" pitchFamily="2" charset="-122"/>
              </a:rPr>
              <a:t>, also named Xiao Man in Chinese, is the second solar term of summer. In North China, “Man”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means</a:t>
            </a:r>
            <a:r>
              <a:rPr lang="en-US" sz="2400" b="0">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the fullness of grain</a:t>
            </a:r>
            <a:r>
              <a:rPr lang="en-US" sz="2400" b="0">
                <a:latin typeface="Times New Roman" panose="02020603050405020304" charset="0"/>
                <a:ea typeface="宋体" panose="02010600030101010101" pitchFamily="2" charset="-122"/>
              </a:rPr>
              <a:t>, and “Xiao Man”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means that the grains are growing full but are not yet at their fullest. In South China, this solar term indicates an abundance of rain.</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337185" y="4869180"/>
            <a:ext cx="5665470" cy="1938020"/>
          </a:xfrm>
          <a:prstGeom prst="rect">
            <a:avLst/>
          </a:prstGeom>
          <a:noFill/>
          <a:ln w="9525">
            <a:noFill/>
          </a:ln>
        </p:spPr>
        <p:txBody>
          <a:bodyPr wrap="square">
            <a:spAutoFit/>
          </a:bodyPr>
          <a:p>
            <a:pPr marL="285750" indent="-28575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Grain in Ear</a:t>
            </a:r>
            <a:r>
              <a:rPr lang="en-US" sz="2400" b="0">
                <a:latin typeface="Times New Roman" panose="02020603050405020304" charset="0"/>
                <a:ea typeface="宋体" panose="02010600030101010101" pitchFamily="2" charset="-122"/>
              </a:rPr>
              <a:t>, the ninth solar term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of a year, means the </a:t>
            </a:r>
            <a:r>
              <a:rPr lang="en-US" sz="2400" b="1" u="sng">
                <a:solidFill>
                  <a:srgbClr val="FF0000"/>
                </a:solidFill>
                <a:latin typeface="Times New Roman" panose="02020603050405020304" charset="0"/>
                <a:ea typeface="宋体" panose="02010600030101010101" pitchFamily="2" charset="-122"/>
              </a:rPr>
              <a:t>grains are mature</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and ready to be harvested. It also marks</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the busy season for planting rice and other</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crops.</a:t>
            </a:r>
            <a:endParaRPr lang="en-US" altLang="en-US" sz="2400" b="0">
              <a:latin typeface="Times New Roman" panose="02020603050405020304" charset="0"/>
              <a:ea typeface="宋体" panose="02010600030101010101" pitchFamily="2" charset="-122"/>
            </a:endParaRPr>
          </a:p>
        </p:txBody>
      </p:sp>
      <p:pic>
        <p:nvPicPr>
          <p:cNvPr id="101" name="图片 100"/>
          <p:cNvPicPr/>
          <p:nvPr/>
        </p:nvPicPr>
        <p:blipFill>
          <a:blip r:embed="rId4"/>
          <a:stretch>
            <a:fillRect/>
          </a:stretch>
        </p:blipFill>
        <p:spPr>
          <a:xfrm>
            <a:off x="9142095" y="3743325"/>
            <a:ext cx="2994025" cy="3014345"/>
          </a:xfrm>
          <a:prstGeom prst="rect">
            <a:avLst/>
          </a:prstGeom>
          <a:noFill/>
          <a:ln w="9525">
            <a:noFill/>
          </a:ln>
        </p:spPr>
      </p:pic>
      <p:pic>
        <p:nvPicPr>
          <p:cNvPr id="5" name="图片 4"/>
          <p:cNvPicPr>
            <a:picLocks noChangeAspect="1"/>
          </p:cNvPicPr>
          <p:nvPr>
            <p:custDataLst>
              <p:tags r:id="rId5"/>
            </p:custDataLst>
          </p:nvPr>
        </p:nvPicPr>
        <p:blipFill>
          <a:blip r:embed="rId6"/>
          <a:stretch>
            <a:fillRect/>
          </a:stretch>
        </p:blipFill>
        <p:spPr>
          <a:xfrm>
            <a:off x="6002655" y="3763645"/>
            <a:ext cx="3181985" cy="30435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tretch>
            <a:fillRect/>
          </a:stretch>
        </p:blipFill>
        <p:spPr>
          <a:xfrm>
            <a:off x="8884920" y="1296035"/>
            <a:ext cx="3286125" cy="2353945"/>
          </a:xfrm>
          <a:prstGeom prst="rect">
            <a:avLst/>
          </a:prstGeom>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vision/ˈvɪʒn/      n.想象;视力;视野;影像</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826135"/>
            <a:ext cx="11300460" cy="5003165"/>
          </a:xfrm>
          <a:prstGeom prst="rect">
            <a:avLst/>
          </a:prstGeom>
          <a:noFill/>
          <a:ln w="9525">
            <a:noFill/>
          </a:ln>
        </p:spPr>
        <p:txBody>
          <a:bodyPr wrap="square">
            <a:spAutoFit/>
          </a:bodyPr>
          <a:p>
            <a:pPr indent="0"/>
            <a:r>
              <a:rPr lang="zh-CN" sz="2400" b="0">
                <a:ea typeface="宋体" panose="02010600030101010101" pitchFamily="2" charset="-122"/>
              </a:rPr>
              <a:t>1.</a:t>
            </a:r>
            <a:r>
              <a:rPr lang="zh-CN" sz="2400" b="0" u="sng">
                <a:solidFill>
                  <a:srgbClr val="FF0000"/>
                </a:solidFill>
                <a:ea typeface="宋体" panose="02010600030101010101" pitchFamily="2" charset="-122"/>
              </a:rPr>
              <a:t>儿童的视力健康</a:t>
            </a:r>
            <a:r>
              <a:rPr lang="zh-CN" sz="2400" b="0">
                <a:ea typeface="宋体" panose="02010600030101010101" pitchFamily="2" charset="-122"/>
              </a:rPr>
              <a:t>正面临越来越大的威胁。他们的习惯可能包括在昏暗的光线下阅读，过度接触手机和平板电脑等电子产品。</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2.突然，一只小猫，它的毛被水和泥土弄皱弄脏了，</a:t>
            </a:r>
            <a:r>
              <a:rPr lang="zh-CN" sz="2400" b="0" u="sng">
                <a:solidFill>
                  <a:srgbClr val="FF0000"/>
                </a:solidFill>
                <a:ea typeface="宋体" panose="02010600030101010101" pitchFamily="2" charset="-122"/>
              </a:rPr>
              <a:t>进入了我的视野</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3.就在这时，我注意到他灰白的头发和僵硬的脖子，意识到他任劳任怨地辛苦工作，为这个家庭做出了多大的贡献。泪水</a:t>
            </a:r>
            <a:r>
              <a:rPr lang="zh-CN" sz="2400" b="0" u="sng">
                <a:solidFill>
                  <a:srgbClr val="FF0000"/>
                </a:solidFill>
                <a:ea typeface="宋体" panose="02010600030101010101" pitchFamily="2" charset="-122"/>
              </a:rPr>
              <a:t>模糊了我的双眼</a:t>
            </a:r>
            <a:r>
              <a:rPr lang="zh-CN" sz="2400" b="0">
                <a:ea typeface="宋体" panose="02010600030101010101" pitchFamily="2" charset="-122"/>
              </a:rPr>
              <a:t>。</a:t>
            </a:r>
            <a:r>
              <a:rPr lang="en-US" sz="2400" b="0" baseline="-25000">
                <a:latin typeface="Times New Roman" panose="02020603050405020304" charset="0"/>
                <a:ea typeface="宋体" panose="02010600030101010101" pitchFamily="2" charset="-122"/>
              </a:rPr>
              <a:t>202106</a:t>
            </a:r>
            <a:r>
              <a:rPr lang="zh-CN" sz="2400" b="0" baseline="-25000">
                <a:latin typeface="Times New Roman" panose="02020603050405020304" charset="0"/>
                <a:ea typeface="宋体" panose="02010600030101010101" pitchFamily="2" charset="-122"/>
              </a:rPr>
              <a:t>浙江卷读后续写“第一份薪水”</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r>
              <a:rPr lang="zh-CN" sz="2400" b="0">
                <a:ea typeface="宋体" panose="02010600030101010101" pitchFamily="2" charset="-122"/>
              </a:rPr>
              <a:t>4. 我可以</a:t>
            </a:r>
            <a:r>
              <a:rPr lang="zh-CN" sz="2400" b="0" u="sng">
                <a:solidFill>
                  <a:srgbClr val="FF0000"/>
                </a:solidFill>
                <a:ea typeface="宋体" panose="02010600030101010101" pitchFamily="2" charset="-122"/>
              </a:rPr>
              <a:t>想象这样一个未来</a:t>
            </a:r>
            <a:r>
              <a:rPr lang="zh-CN" sz="2400" b="0">
                <a:ea typeface="宋体" panose="02010600030101010101" pitchFamily="2" charset="-122"/>
              </a:rPr>
              <a:t>，机器人设备将成为我们日常生活中必不可少的一部分。</a:t>
            </a:r>
            <a:endParaRPr lang="zh-CN" altLang="en-US" sz="2400" b="0">
              <a:ea typeface="宋体" panose="02010600030101010101" pitchFamily="2" charset="-122"/>
            </a:endParaRPr>
          </a:p>
        </p:txBody>
      </p:sp>
      <p:sp>
        <p:nvSpPr>
          <p:cNvPr id="2" name="文本框 1"/>
          <p:cNvSpPr txBox="1"/>
          <p:nvPr/>
        </p:nvSpPr>
        <p:spPr>
          <a:xfrm>
            <a:off x="408940" y="1556385"/>
            <a:ext cx="10780395"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u="sng">
                <a:solidFill>
                  <a:srgbClr val="FF0000"/>
                </a:solidFill>
                <a:latin typeface="Times New Roman" panose="02020603050405020304" charset="0"/>
                <a:ea typeface="宋体" panose="02010600030101010101" pitchFamily="2" charset="-122"/>
              </a:rPr>
              <a:t>The health of children’s </a:t>
            </a:r>
            <a:r>
              <a:rPr lang="en-US" sz="2400" b="1" u="sng">
                <a:solidFill>
                  <a:srgbClr val="FF0000"/>
                </a:solidFill>
                <a:latin typeface="Times New Roman" panose="02020603050405020304" charset="0"/>
                <a:ea typeface="宋体" panose="02010600030101010101" pitchFamily="2" charset="-122"/>
              </a:rPr>
              <a:t>vision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is facing a growing threat. Their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habits might range from reading in a dim light to overexposure to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electronic products like mobile phones and computer tablets.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08940" y="2996565"/>
            <a:ext cx="1160145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Suddenly, a kitty, whose fur was crumpled and dirtied by water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and mud,</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entered my vision</a:t>
            </a:r>
            <a:r>
              <a:rPr lang="en-US" sz="2400" b="0">
                <a:solidFill>
                  <a:srgbClr val="FF0000"/>
                </a:solidFill>
                <a:latin typeface="Times New Roman" panose="02020603050405020304" charset="0"/>
                <a:ea typeface="宋体" panose="02010600030101010101" pitchFamily="2" charset="-122"/>
              </a:rPr>
              <a:t>.</a:t>
            </a:r>
            <a:endParaRPr lang="en-US" altLang="en-US" sz="2400" b="0">
              <a:solidFill>
                <a:srgbClr val="FF0000"/>
              </a:solidFill>
              <a:latin typeface="Times New Roman" panose="02020603050405020304" charset="0"/>
              <a:ea typeface="宋体" panose="02010600030101010101" pitchFamily="2" charset="-122"/>
            </a:endParaRPr>
          </a:p>
        </p:txBody>
      </p:sp>
      <p:sp>
        <p:nvSpPr>
          <p:cNvPr id="4" name="文本框 3"/>
          <p:cNvSpPr txBox="1"/>
          <p:nvPr/>
        </p:nvSpPr>
        <p:spPr>
          <a:xfrm>
            <a:off x="408940" y="4509135"/>
            <a:ext cx="1097407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Just at that moment I noticed his grey hair and stiff neck, realizing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how much he had contributed to the family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through his tiring work. Tears began to </a:t>
            </a:r>
            <a:r>
              <a:rPr lang="en-US" sz="2400" b="1" u="sng">
                <a:solidFill>
                  <a:srgbClr val="FF0000"/>
                </a:solidFill>
                <a:latin typeface="Times New Roman" panose="02020603050405020304" charset="0"/>
                <a:ea typeface="宋体" panose="02010600030101010101" pitchFamily="2" charset="-122"/>
              </a:rPr>
              <a:t>blur my vision.</a:t>
            </a:r>
            <a:endParaRPr lang="en-US" altLang="en-US" sz="2400" b="1" u="sng">
              <a:solidFill>
                <a:srgbClr val="FF0000"/>
              </a:solidFill>
              <a:latin typeface="Times New Roman" panose="02020603050405020304" charset="0"/>
              <a:ea typeface="宋体" panose="02010600030101010101" pitchFamily="2" charset="-122"/>
            </a:endParaRPr>
          </a:p>
        </p:txBody>
      </p:sp>
      <p:sp>
        <p:nvSpPr>
          <p:cNvPr id="5" name="文本框 4"/>
          <p:cNvSpPr txBox="1"/>
          <p:nvPr/>
        </p:nvSpPr>
        <p:spPr>
          <a:xfrm>
            <a:off x="408940" y="5734050"/>
            <a:ext cx="10970260" cy="985520"/>
          </a:xfrm>
          <a:prstGeom prst="rect">
            <a:avLst/>
          </a:prstGeom>
          <a:noFill/>
          <a:ln w="9525">
            <a:noFill/>
          </a:ln>
        </p:spPr>
        <p:txBody>
          <a:bodyPr wrap="square">
            <a:no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I can </a:t>
            </a:r>
            <a:r>
              <a:rPr lang="en-US" sz="2400" b="1" u="sng">
                <a:solidFill>
                  <a:srgbClr val="FF0000"/>
                </a:solidFill>
                <a:latin typeface="Times New Roman" panose="02020603050405020304" charset="0"/>
                <a:ea typeface="宋体" panose="02010600030101010101" pitchFamily="2" charset="-122"/>
              </a:rPr>
              <a:t>envision</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a future</a:t>
            </a:r>
            <a:r>
              <a:rPr lang="en-US" sz="2400" b="0">
                <a:latin typeface="Times New Roman" panose="02020603050405020304" charset="0"/>
                <a:ea typeface="宋体" panose="02010600030101010101" pitchFamily="2" charset="-122"/>
              </a:rPr>
              <a:t> in which robotic devices will become a necessary part in our daily life.</a:t>
            </a:r>
            <a:endParaRPr lang="en-US" altLang="en-US" sz="2400" b="0">
              <a:latin typeface="Times New Roman" panose="0202060305040502030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reality/riˈæləti/      n.现实;实际情况;事实</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36295"/>
            <a:ext cx="11376025" cy="4244975"/>
          </a:xfrm>
          <a:prstGeom prst="rect">
            <a:avLst/>
          </a:prstGeom>
          <a:noFill/>
          <a:ln w="9525">
            <a:noFill/>
          </a:ln>
        </p:spPr>
        <p:txBody>
          <a:bodyPr wrap="square">
            <a:spAutoFit/>
          </a:bodyPr>
          <a:p>
            <a:pPr indent="0"/>
            <a:r>
              <a:rPr lang="zh-CN" sz="2400" b="0">
                <a:ea typeface="宋体" panose="02010600030101010101" pitchFamily="2" charset="-122"/>
              </a:rPr>
              <a:t>1.我们渴望知道你为</a:t>
            </a:r>
            <a:r>
              <a:rPr lang="zh-CN" sz="2400" b="0" u="sng">
                <a:solidFill>
                  <a:srgbClr val="FF0000"/>
                </a:solidFill>
                <a:ea typeface="宋体" panose="02010600030101010101" pitchFamily="2" charset="-122"/>
              </a:rPr>
              <a:t>实现梦想</a:t>
            </a:r>
            <a:r>
              <a:rPr lang="zh-CN" sz="2400" b="0">
                <a:ea typeface="宋体" panose="02010600030101010101" pitchFamily="2" charset="-122"/>
              </a:rPr>
              <a:t>所付出的努力。</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2.我仿佛突然</a:t>
            </a:r>
            <a:r>
              <a:rPr lang="zh-CN" sz="2400" b="0" u="sng">
                <a:solidFill>
                  <a:srgbClr val="FF0000"/>
                </a:solidFill>
                <a:ea typeface="宋体" panose="02010600030101010101" pitchFamily="2" charset="-122"/>
              </a:rPr>
              <a:t>从可怕的噩梦中惊醒</a:t>
            </a:r>
            <a:r>
              <a:rPr lang="zh-CN" sz="2400" b="0">
                <a:ea typeface="宋体" panose="02010600030101010101" pitchFamily="2" charset="-122"/>
              </a:rPr>
              <a:t>，简直不敢相信我所听到的。</a:t>
            </a:r>
            <a:endParaRPr lang="zh-CN" sz="2400" b="0">
              <a:ea typeface="宋体" panose="02010600030101010101" pitchFamily="2" charset="-122"/>
            </a:endParaRPr>
          </a:p>
          <a:p>
            <a:pPr indent="0"/>
            <a:r>
              <a:rPr lang="en-US" sz="2400" b="0" baseline="-25000">
                <a:latin typeface="Times New Roman" panose="02020603050405020304" charset="0"/>
                <a:ea typeface="宋体" panose="02010600030101010101" pitchFamily="2" charset="-122"/>
              </a:rPr>
              <a:t>202106</a:t>
            </a:r>
            <a:r>
              <a:rPr lang="zh-CN" sz="2400" b="0" baseline="-25000">
                <a:latin typeface="Times New Roman" panose="02020603050405020304" charset="0"/>
                <a:ea typeface="宋体" panose="02010600030101010101" pitchFamily="2" charset="-122"/>
              </a:rPr>
              <a:t>浙江卷读后续写“第一份薪水”</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r>
              <a:rPr lang="zh-CN" sz="2400" b="0">
                <a:ea typeface="宋体" panose="02010600030101010101" pitchFamily="2" charset="-122"/>
              </a:rPr>
              <a:t>3.根据她的经验，贝尔斯知道她的徒步旅行是</a:t>
            </a:r>
            <a:r>
              <a:rPr lang="zh-CN" sz="2400" b="0" u="sng">
                <a:solidFill>
                  <a:srgbClr val="FF0000"/>
                </a:solidFill>
                <a:ea typeface="宋体" panose="02010600030101010101" pitchFamily="2" charset="-122"/>
              </a:rPr>
              <a:t>可行的</a:t>
            </a:r>
            <a:r>
              <a:rPr lang="zh-CN" sz="2400" b="0">
                <a:ea typeface="宋体" panose="02010600030101010101" pitchFamily="2" charset="-122"/>
              </a:rPr>
              <a:t>，</a:t>
            </a:r>
            <a:endParaRPr lang="zh-CN" sz="2400" b="0">
              <a:ea typeface="宋体" panose="02010600030101010101" pitchFamily="2" charset="-122"/>
            </a:endParaRPr>
          </a:p>
          <a:p>
            <a:pPr indent="0"/>
            <a:r>
              <a:rPr lang="zh-CN" sz="2400" b="0">
                <a:ea typeface="宋体" panose="02010600030101010101" pitchFamily="2" charset="-122"/>
              </a:rPr>
              <a:t> </a:t>
            </a:r>
            <a:r>
              <a:rPr lang="en-US" altLang="zh-CN" sz="2400" b="0">
                <a:ea typeface="宋体" panose="02010600030101010101" pitchFamily="2" charset="-122"/>
              </a:rPr>
              <a:t>   </a:t>
            </a:r>
            <a:r>
              <a:rPr lang="zh-CN" sz="2400" b="0">
                <a:ea typeface="宋体" panose="02010600030101010101" pitchFamily="2" charset="-122"/>
              </a:rPr>
              <a:t>尽管天气预报说条件不利。</a:t>
            </a:r>
            <a:endParaRPr lang="zh-CN" altLang="en-US" sz="2400" b="0">
              <a:ea typeface="宋体" panose="02010600030101010101" pitchFamily="2" charset="-122"/>
            </a:endParaRPr>
          </a:p>
        </p:txBody>
      </p:sp>
      <p:sp>
        <p:nvSpPr>
          <p:cNvPr id="2" name="文本框 1"/>
          <p:cNvSpPr txBox="1"/>
          <p:nvPr/>
        </p:nvSpPr>
        <p:spPr>
          <a:xfrm>
            <a:off x="553085" y="1196340"/>
            <a:ext cx="1058291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We are eager to know the efforts you made to </a:t>
            </a:r>
            <a:r>
              <a:rPr lang="en-US" sz="2400" b="1" u="sng">
                <a:solidFill>
                  <a:srgbClr val="FF0000"/>
                </a:solidFill>
                <a:latin typeface="Times New Roman" panose="02020603050405020304" charset="0"/>
                <a:ea typeface="宋体" panose="02010600030101010101" pitchFamily="2" charset="-122"/>
              </a:rPr>
              <a:t>make your dream </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a reality</a:t>
            </a:r>
            <a:r>
              <a:rPr lang="en-US" sz="2400">
                <a:solidFill>
                  <a:srgbClr val="FF0000"/>
                </a:solidFill>
                <a:latin typeface="Times New Roman" panose="02020603050405020304" charset="0"/>
                <a:ea typeface="宋体" panose="02010600030101010101" pitchFamily="2" charset="-122"/>
              </a:rPr>
              <a:t>.</a:t>
            </a:r>
            <a:endParaRPr lang="en-US" altLang="en-US" sz="2400">
              <a:solidFill>
                <a:srgbClr val="FF0000"/>
              </a:solidFill>
              <a:latin typeface="Times New Roman" panose="02020603050405020304" charset="0"/>
              <a:ea typeface="宋体" panose="02010600030101010101" pitchFamily="2" charset="-122"/>
            </a:endParaRPr>
          </a:p>
        </p:txBody>
      </p:sp>
      <p:sp>
        <p:nvSpPr>
          <p:cNvPr id="3" name="文本框 2"/>
          <p:cNvSpPr txBox="1"/>
          <p:nvPr/>
        </p:nvSpPr>
        <p:spPr>
          <a:xfrm>
            <a:off x="408940" y="3014345"/>
            <a:ext cx="1093914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As if suddenly</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jerked to reality</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from a terrible nightmare</a:t>
            </a:r>
            <a:r>
              <a:rPr lang="en-US" sz="2400" b="0">
                <a:latin typeface="Times New Roman" panose="02020603050405020304" charset="0"/>
                <a:ea typeface="宋体" panose="02010600030101010101" pitchFamily="2" charset="-122"/>
              </a:rPr>
              <a:t>,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I could hardly believe what I was hearing.</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08940" y="4940935"/>
            <a:ext cx="10628630"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Based on her experience, Bales knew her hike was </a:t>
            </a:r>
            <a:r>
              <a:rPr lang="en-US" sz="2400" b="1" u="sng">
                <a:solidFill>
                  <a:srgbClr val="FF0000"/>
                </a:solidFill>
                <a:latin typeface="Times New Roman" panose="02020603050405020304" charset="0"/>
                <a:ea typeface="宋体" panose="02010600030101010101" pitchFamily="2" charset="-122"/>
              </a:rPr>
              <a:t>realistic</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although the weather forecast described the conditions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as unfavorable.</a:t>
            </a:r>
            <a:endParaRPr lang="en-US" altLang="en-US" sz="2400" b="0">
              <a:latin typeface="Times New Roman" panose="02020603050405020304" charset="0"/>
              <a:ea typeface="宋体" panose="02010600030101010101" pitchFamily="2" charset="-122"/>
            </a:endParaRPr>
          </a:p>
        </p:txBody>
      </p:sp>
      <p:pic>
        <p:nvPicPr>
          <p:cNvPr id="7" name="图片 6"/>
          <p:cNvPicPr>
            <a:picLocks noChangeAspect="1"/>
          </p:cNvPicPr>
          <p:nvPr>
            <p:custDataLst>
              <p:tags r:id="rId4"/>
            </p:custDataLst>
          </p:nvPr>
        </p:nvPicPr>
        <p:blipFill>
          <a:blip r:embed="rId5"/>
          <a:stretch>
            <a:fillRect/>
          </a:stretch>
        </p:blipFill>
        <p:spPr>
          <a:xfrm>
            <a:off x="8977630" y="764540"/>
            <a:ext cx="3235960" cy="60820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extension/ɪkˈstenʃn/  n.扩建部分;扩大;电话分机</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836295"/>
            <a:ext cx="10833100" cy="2676525"/>
          </a:xfrm>
          <a:prstGeom prst="rect">
            <a:avLst/>
          </a:prstGeom>
          <a:noFill/>
          <a:ln w="9525">
            <a:noFill/>
          </a:ln>
        </p:spPr>
        <p:txBody>
          <a:bodyPr wrap="square">
            <a:spAutoFit/>
          </a:bodyPr>
          <a:p>
            <a:pPr indent="0"/>
            <a:r>
              <a:rPr lang="zh-CN" sz="2400" b="0">
                <a:ea typeface="宋体" panose="02010600030101010101" pitchFamily="2" charset="-122"/>
              </a:rPr>
              <a:t>1.创造力是我们热情的自然</a:t>
            </a:r>
            <a:r>
              <a:rPr lang="zh-CN" sz="2400" b="0" u="sng">
                <a:solidFill>
                  <a:srgbClr val="FF0000"/>
                </a:solidFill>
                <a:ea typeface="宋体" panose="02010600030101010101" pitchFamily="2" charset="-122"/>
              </a:rPr>
              <a:t>延伸</a:t>
            </a:r>
            <a:r>
              <a:rPr lang="zh-CN" sz="2400" b="0">
                <a:ea typeface="宋体" panose="02010600030101010101" pitchFamily="2" charset="-122"/>
              </a:rPr>
              <a:t>。——厄尔南丁格尔</a:t>
            </a:r>
            <a:endParaRPr lang="zh-CN" sz="2400" b="0">
              <a:ea typeface="宋体" panose="02010600030101010101" pitchFamily="2" charset="-122"/>
            </a:endParaRPr>
          </a:p>
          <a:p>
            <a:pPr indent="0"/>
            <a:r>
              <a:rPr lang="zh-CN" sz="2400" b="0">
                <a:ea typeface="宋体" panose="02010600030101010101" pitchFamily="2" charset="-122"/>
              </a:rPr>
              <a:t>2.他上课总是认真听讲，空闲时间总是</a:t>
            </a:r>
            <a:r>
              <a:rPr lang="zh-CN" sz="2400" b="0" u="sng">
                <a:solidFill>
                  <a:srgbClr val="FF0000"/>
                </a:solidFill>
                <a:ea typeface="宋体" panose="02010600030101010101" pitchFamily="2" charset="-122"/>
              </a:rPr>
              <a:t>广泛阅读</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3.首先，</a:t>
            </a:r>
            <a:r>
              <a:rPr lang="zh-CN" sz="2400" b="0" u="sng">
                <a:solidFill>
                  <a:srgbClr val="FF0000"/>
                </a:solidFill>
                <a:ea typeface="宋体" panose="02010600030101010101" pitchFamily="2" charset="-122"/>
              </a:rPr>
              <a:t>我要衷心感谢</a:t>
            </a:r>
            <a:r>
              <a:rPr lang="zh-CN" sz="2400" b="0">
                <a:ea typeface="宋体" panose="02010600030101010101" pitchFamily="2" charset="-122"/>
              </a:rPr>
              <a:t>您和您的团队组织了如此精彩的</a:t>
            </a:r>
            <a:endParaRPr lang="zh-CN" sz="2400" b="0">
              <a:ea typeface="宋体" panose="02010600030101010101" pitchFamily="2" charset="-122"/>
            </a:endParaRPr>
          </a:p>
          <a:p>
            <a:pPr indent="0"/>
            <a:r>
              <a:rPr lang="zh-CN" sz="2400" b="0">
                <a:ea typeface="宋体" panose="02010600030101010101" pitchFamily="2" charset="-122"/>
              </a:rPr>
              <a:t>英语周。</a:t>
            </a:r>
            <a:r>
              <a:rPr lang="en-US" sz="2400" b="0" baseline="-25000">
                <a:latin typeface="Times New Roman" panose="02020603050405020304" charset="0"/>
                <a:ea typeface="宋体" panose="02010600030101010101" pitchFamily="2" charset="-122"/>
              </a:rPr>
              <a:t>202309</a:t>
            </a:r>
            <a:r>
              <a:rPr lang="zh-CN" sz="2400" b="0" baseline="-25000">
                <a:latin typeface="Times New Roman" panose="02020603050405020304" charset="0"/>
                <a:ea typeface="宋体" panose="02010600030101010101" pitchFamily="2" charset="-122"/>
              </a:rPr>
              <a:t>浙江名校联合体应用文“英语周活动反馈信”</a:t>
            </a:r>
            <a:endParaRPr lang="zh-CN" altLang="en-US" sz="2400" b="0" baseline="-25000">
              <a:latin typeface="Times New Roman" panose="02020603050405020304" charset="0"/>
              <a:ea typeface="宋体" panose="02010600030101010101" pitchFamily="2" charset="-122"/>
            </a:endParaRPr>
          </a:p>
        </p:txBody>
      </p:sp>
      <p:sp>
        <p:nvSpPr>
          <p:cNvPr id="2" name="文本框 1"/>
          <p:cNvSpPr txBox="1"/>
          <p:nvPr/>
        </p:nvSpPr>
        <p:spPr>
          <a:xfrm>
            <a:off x="414655" y="1196340"/>
            <a:ext cx="10841990"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Creativity is a natural </a:t>
            </a:r>
            <a:r>
              <a:rPr lang="en-US" sz="2400" b="1" u="sng">
                <a:solidFill>
                  <a:srgbClr val="FF0000"/>
                </a:solidFill>
                <a:latin typeface="Times New Roman" panose="02020603050405020304" charset="0"/>
                <a:ea typeface="宋体" panose="02010600030101010101" pitchFamily="2" charset="-122"/>
              </a:rPr>
              <a:t>extension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of our enthusiasm.---Earl Nightingale</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30530" y="1916430"/>
            <a:ext cx="1082611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He was always listening to his teacher attentively in class and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FF0000"/>
                </a:solidFill>
                <a:latin typeface="Times New Roman" panose="02020603050405020304" charset="0"/>
                <a:ea typeface="宋体" panose="02010600030101010101" pitchFamily="2" charset="-122"/>
              </a:rPr>
              <a:t>    </a:t>
            </a:r>
            <a:r>
              <a:rPr lang="en-US" sz="2400" b="0" u="sng">
                <a:solidFill>
                  <a:srgbClr val="FF0000"/>
                </a:solidFill>
                <a:latin typeface="Times New Roman" panose="02020603050405020304" charset="0"/>
                <a:ea typeface="宋体" panose="02010600030101010101" pitchFamily="2" charset="-122"/>
              </a:rPr>
              <a:t>reading</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extensively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 his free time.</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08940" y="3409950"/>
            <a:ext cx="1098677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Firstly, I would like to </a:t>
            </a:r>
            <a:r>
              <a:rPr lang="en-US" sz="2400" b="1" u="sng">
                <a:solidFill>
                  <a:srgbClr val="FF0000"/>
                </a:solidFill>
                <a:latin typeface="Times New Roman" panose="02020603050405020304" charset="0"/>
                <a:ea typeface="宋体" panose="02010600030101010101" pitchFamily="2" charset="-122"/>
              </a:rPr>
              <a:t>extend my heartfelt gratitude </a:t>
            </a:r>
            <a:r>
              <a:rPr lang="en-US" sz="2400" b="0">
                <a:latin typeface="Times New Roman" panose="02020603050405020304" charset="0"/>
                <a:ea typeface="宋体" panose="02010600030101010101" pitchFamily="2" charset="-122"/>
              </a:rPr>
              <a:t>to you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and your team for organizing such a remarkable English Week.</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408940" y="4239895"/>
            <a:ext cx="8161020" cy="1938020"/>
          </a:xfrm>
          <a:prstGeom prst="rect">
            <a:avLst/>
          </a:prstGeom>
          <a:noFill/>
        </p:spPr>
        <p:txBody>
          <a:bodyPr wrap="square" rtlCol="0" anchor="t">
            <a:spAutoFit/>
          </a:bodyPr>
          <a:p>
            <a:r>
              <a:rPr lang="en-US" altLang="zh-CN" sz="2400">
                <a:sym typeface="+mn-ea"/>
              </a:rPr>
              <a:t>4.如果您认为最后期限不够，我们可以</a:t>
            </a:r>
            <a:r>
              <a:rPr lang="en-US" altLang="zh-CN" sz="2400" u="sng">
                <a:solidFill>
                  <a:srgbClr val="FF0000"/>
                </a:solidFill>
                <a:sym typeface="+mn-ea"/>
              </a:rPr>
              <a:t>延长期限</a:t>
            </a:r>
            <a:r>
              <a:rPr lang="en-US" altLang="zh-CN" sz="2400">
                <a:sym typeface="+mn-ea"/>
              </a:rPr>
              <a:t>。</a:t>
            </a:r>
            <a:endParaRPr lang="en-US" altLang="zh-CN" sz="2400"/>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 We will </a:t>
            </a:r>
            <a:r>
              <a:rPr lang="en-US" altLang="zh-CN" sz="2400" b="1" u="sng">
                <a:solidFill>
                  <a:srgbClr val="FF0000"/>
                </a:solidFill>
                <a:latin typeface="Times New Roman" panose="02020603050405020304" charset="0"/>
                <a:cs typeface="Times New Roman" panose="02020603050405020304" charset="0"/>
                <a:sym typeface="+mn-ea"/>
              </a:rPr>
              <a:t>extend the  deadline</a:t>
            </a:r>
            <a:r>
              <a:rPr lang="en-US" altLang="zh-CN" sz="2400" u="sng">
                <a:solidFill>
                  <a:schemeClr val="accent1"/>
                </a:solidFill>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if you consider  the deadline is not enough.</a:t>
            </a:r>
            <a:endParaRPr lang="en-US" altLang="zh-CN" sz="2400">
              <a:latin typeface="Times New Roman" panose="02020603050405020304" charset="0"/>
              <a:cs typeface="Times New Roman" panose="02020603050405020304" charset="0"/>
              <a:sym typeface="+mn-ea"/>
            </a:endParaRPr>
          </a:p>
          <a:p>
            <a:pPr indent="0">
              <a:buFont typeface="Arial" panose="020B0604020202020204" pitchFamily="34" charset="0"/>
              <a:buNone/>
            </a:pPr>
            <a:r>
              <a:rPr lang="en-US" altLang="zh-CN" sz="2400">
                <a:latin typeface="Times New Roman" panose="02020603050405020304" charset="0"/>
                <a:cs typeface="Times New Roman" panose="02020603050405020304" charset="0"/>
                <a:sym typeface="+mn-ea"/>
              </a:rPr>
              <a:t>5.</a:t>
            </a:r>
            <a:r>
              <a:rPr lang="zh-CN" altLang="en-US" sz="2400">
                <a:latin typeface="Times New Roman" panose="02020603050405020304" charset="0"/>
                <a:cs typeface="Times New Roman" panose="02020603050405020304" charset="0"/>
                <a:sym typeface="+mn-ea"/>
              </a:rPr>
              <a:t>男孩</a:t>
            </a:r>
            <a:r>
              <a:rPr lang="zh-CN" altLang="en-US" sz="2400" u="sng">
                <a:solidFill>
                  <a:srgbClr val="FF0000"/>
                </a:solidFill>
                <a:latin typeface="Times New Roman" panose="02020603050405020304" charset="0"/>
                <a:cs typeface="Times New Roman" panose="02020603050405020304" charset="0"/>
                <a:sym typeface="+mn-ea"/>
              </a:rPr>
              <a:t>伸手</a:t>
            </a:r>
            <a:r>
              <a:rPr lang="zh-CN" altLang="en-US" sz="2400">
                <a:latin typeface="Times New Roman" panose="02020603050405020304" charset="0"/>
                <a:cs typeface="Times New Roman" panose="02020603050405020304" charset="0"/>
                <a:sym typeface="+mn-ea"/>
              </a:rPr>
              <a:t>接球。</a:t>
            </a:r>
            <a:endParaRPr lang="zh-CN" altLang="en-US" sz="2400">
              <a:latin typeface="Times New Roman" panose="02020603050405020304" charset="0"/>
              <a:cs typeface="Times New Roman" panose="02020603050405020304" charset="0"/>
              <a:sym typeface="+mn-ea"/>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The boy </a:t>
            </a:r>
            <a:r>
              <a:rPr lang="en-US" altLang="zh-CN" sz="2400" b="1" u="sng">
                <a:solidFill>
                  <a:srgbClr val="FF0000"/>
                </a:solidFill>
                <a:latin typeface="Times New Roman" panose="02020603050405020304" charset="0"/>
                <a:cs typeface="Times New Roman" panose="02020603050405020304" charset="0"/>
                <a:sym typeface="+mn-ea"/>
              </a:rPr>
              <a:t>extended his hand</a:t>
            </a:r>
            <a:r>
              <a:rPr lang="en-US" altLang="zh-CN" sz="2400">
                <a:latin typeface="Times New Roman" panose="02020603050405020304" charset="0"/>
                <a:cs typeface="Times New Roman" panose="02020603050405020304" charset="0"/>
                <a:sym typeface="+mn-ea"/>
              </a:rPr>
              <a:t> to catch the ball.</a:t>
            </a:r>
            <a:endParaRPr lang="en-US" altLang="zh-CN" sz="2400">
              <a:latin typeface="Times New Roman" panose="02020603050405020304" charset="0"/>
              <a:cs typeface="Times New Roman" panose="02020603050405020304" charset="0"/>
              <a:sym typeface="+mn-ea"/>
            </a:endParaRPr>
          </a:p>
        </p:txBody>
      </p:sp>
      <p:pic>
        <p:nvPicPr>
          <p:cNvPr id="104" name="图片 103"/>
          <p:cNvPicPr/>
          <p:nvPr/>
        </p:nvPicPr>
        <p:blipFill>
          <a:blip r:embed="rId4"/>
          <a:stretch>
            <a:fillRect/>
          </a:stretch>
        </p:blipFill>
        <p:spPr>
          <a:xfrm>
            <a:off x="8822055" y="1677035"/>
            <a:ext cx="3373755" cy="51460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blinds(horizontal)">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chemical/ˈkemɪkl/     a.与化学有关的 n.化学制品</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305" y="826135"/>
            <a:ext cx="10784840" cy="2700655"/>
          </a:xfrm>
          <a:prstGeom prst="rect">
            <a:avLst/>
          </a:prstGeom>
          <a:noFill/>
          <a:ln w="9525">
            <a:noFill/>
          </a:ln>
        </p:spPr>
        <p:txBody>
          <a:bodyPr wrap="square">
            <a:noAutofit/>
          </a:bodyPr>
          <a:p>
            <a:pPr indent="0"/>
            <a:r>
              <a:rPr lang="zh-CN" sz="2400" b="0">
                <a:ea typeface="宋体" panose="02010600030101010101" pitchFamily="2" charset="-122"/>
              </a:rPr>
              <a:t>1.整个食物链都受到农业中过度使用</a:t>
            </a:r>
            <a:r>
              <a:rPr lang="zh-CN" sz="2400" b="0" u="sng">
                <a:solidFill>
                  <a:srgbClr val="FF0000"/>
                </a:solidFill>
                <a:ea typeface="宋体" panose="02010600030101010101" pitchFamily="2" charset="-122"/>
              </a:rPr>
              <a:t>化学品</a:t>
            </a:r>
            <a:r>
              <a:rPr lang="zh-CN" sz="2400" b="0">
                <a:ea typeface="宋体" panose="02010600030101010101" pitchFamily="2" charset="-122"/>
              </a:rPr>
              <a:t>的影响。</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zh-CN" sz="2400" b="0">
                <a:ea typeface="宋体" panose="02010600030101010101" pitchFamily="2" charset="-122"/>
              </a:rPr>
              <a:t>2.然而，尽管</a:t>
            </a:r>
            <a:r>
              <a:rPr lang="zh-CN" sz="2400" b="0" u="sng">
                <a:solidFill>
                  <a:srgbClr val="FF0000"/>
                </a:solidFill>
                <a:ea typeface="宋体" panose="02010600030101010101" pitchFamily="2" charset="-122"/>
              </a:rPr>
              <a:t>化学耕作</a:t>
            </a:r>
            <a:r>
              <a:rPr lang="zh-CN" sz="2400" b="0">
                <a:ea typeface="宋体" panose="02010600030101010101" pitchFamily="2" charset="-122"/>
              </a:rPr>
              <a:t>具有产量高、作物病害少的明显优势，</a:t>
            </a:r>
            <a:endParaRPr lang="zh-CN" sz="2400" b="0">
              <a:ea typeface="宋体" panose="02010600030101010101" pitchFamily="2" charset="-122"/>
            </a:endParaRPr>
          </a:p>
          <a:p>
            <a:pPr indent="0"/>
            <a:r>
              <a:rPr lang="zh-CN" sz="2400" b="0">
                <a:ea typeface="宋体" panose="02010600030101010101" pitchFamily="2" charset="-122"/>
              </a:rPr>
              <a:t>但科学家已经证实了</a:t>
            </a:r>
            <a:r>
              <a:rPr lang="zh-CN" sz="2400" b="0" u="sng">
                <a:solidFill>
                  <a:srgbClr val="FF0000"/>
                </a:solidFill>
                <a:ea typeface="宋体" panose="02010600030101010101" pitchFamily="2" charset="-122"/>
              </a:rPr>
              <a:t>化学耕作</a:t>
            </a:r>
            <a:r>
              <a:rPr lang="zh-CN" sz="2400" b="0">
                <a:ea typeface="宋体" panose="02010600030101010101" pitchFamily="2" charset="-122"/>
              </a:rPr>
              <a:t>造成的危害。这些</a:t>
            </a:r>
            <a:r>
              <a:rPr lang="zh-CN" sz="2400" b="0" u="sng">
                <a:solidFill>
                  <a:srgbClr val="FF0000"/>
                </a:solidFill>
                <a:ea typeface="宋体" panose="02010600030101010101" pitchFamily="2" charset="-122"/>
              </a:rPr>
              <a:t>化学物质</a:t>
            </a:r>
            <a:r>
              <a:rPr lang="zh-CN" sz="2400" b="0">
                <a:ea typeface="宋体" panose="02010600030101010101" pitchFamily="2" charset="-122"/>
              </a:rPr>
              <a:t>倾向</a:t>
            </a:r>
            <a:endParaRPr lang="zh-CN" sz="2400" b="0">
              <a:ea typeface="宋体" panose="02010600030101010101" pitchFamily="2" charset="-122"/>
            </a:endParaRPr>
          </a:p>
          <a:p>
            <a:pPr indent="0"/>
            <a:r>
              <a:rPr lang="zh-CN" sz="2400" b="0">
                <a:ea typeface="宋体" panose="02010600030101010101" pitchFamily="2" charset="-122"/>
              </a:rPr>
              <a:t>于在土壤和水中积累，并被食物链吸收。因此，我们吃的植物、</a:t>
            </a:r>
            <a:endParaRPr lang="zh-CN" sz="2400" b="0">
              <a:ea typeface="宋体" panose="02010600030101010101" pitchFamily="2" charset="-122"/>
            </a:endParaRPr>
          </a:p>
          <a:p>
            <a:pPr indent="0"/>
            <a:r>
              <a:rPr lang="zh-CN" sz="2400" b="0">
                <a:ea typeface="宋体" panose="02010600030101010101" pitchFamily="2" charset="-122"/>
              </a:rPr>
              <a:t>奶制品、鸡蛋和肉类都含有高浓度的农药。</a:t>
            </a:r>
            <a:endParaRPr lang="zh-CN" altLang="en-US" sz="2400" b="0">
              <a:ea typeface="宋体" panose="02010600030101010101" pitchFamily="2" charset="-122"/>
            </a:endParaRPr>
          </a:p>
        </p:txBody>
      </p:sp>
      <p:sp>
        <p:nvSpPr>
          <p:cNvPr id="2" name="文本框 1"/>
          <p:cNvSpPr txBox="1"/>
          <p:nvPr/>
        </p:nvSpPr>
        <p:spPr>
          <a:xfrm>
            <a:off x="481330" y="1196340"/>
            <a:ext cx="1078928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The whole food chain has been affected by the overuse of </a:t>
            </a:r>
            <a:r>
              <a:rPr lang="en-US" sz="2400" b="1" u="sng">
                <a:solidFill>
                  <a:srgbClr val="FF0000"/>
                </a:solidFill>
                <a:latin typeface="Times New Roman" panose="02020603050405020304" charset="0"/>
                <a:ea typeface="宋体" panose="02010600030101010101" pitchFamily="2" charset="-122"/>
              </a:rPr>
              <a:t>chemicals</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 agriculture.</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366395" y="3429000"/>
            <a:ext cx="8874760" cy="2295525"/>
          </a:xfrm>
          <a:prstGeom prst="rect">
            <a:avLst/>
          </a:prstGeom>
          <a:noFill/>
          <a:ln w="9525">
            <a:noFill/>
          </a:ln>
        </p:spPr>
        <p:txBody>
          <a:bodyPr wrap="square">
            <a:no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However, despite its obvious advantages of high production and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less crop disease, scientists have confirmed the damage caused by</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chemical farming</a:t>
            </a:r>
            <a:r>
              <a:rPr lang="en-US" sz="2400" b="0">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The chemicals</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tend to accumulate in the soil</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and water, which are absorbed in the food chain. As a result, we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end up eating plants, dairy products, eggs and meats that have high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level of pesticides.</a:t>
            </a:r>
            <a:endParaRPr lang="en-US" altLang="en-US" sz="2400" b="0">
              <a:latin typeface="Times New Roman" panose="02020603050405020304" charset="0"/>
              <a:ea typeface="宋体" panose="02010600030101010101" pitchFamily="2" charset="-122"/>
            </a:endParaRPr>
          </a:p>
        </p:txBody>
      </p:sp>
      <p:pic>
        <p:nvPicPr>
          <p:cNvPr id="105" name="图片 104"/>
          <p:cNvPicPr/>
          <p:nvPr>
            <p:custDataLst>
              <p:tags r:id="rId4"/>
            </p:custDataLst>
          </p:nvPr>
        </p:nvPicPr>
        <p:blipFill>
          <a:blip r:embed="rId5"/>
          <a:stretch>
            <a:fillRect/>
          </a:stretch>
        </p:blipFill>
        <p:spPr>
          <a:xfrm>
            <a:off x="9009380" y="2369185"/>
            <a:ext cx="3048635" cy="44589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flavor/ˈfleɪvə(r)/     n.味道;特点;特色</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836295"/>
            <a:ext cx="8682355" cy="5113020"/>
          </a:xfrm>
          <a:prstGeom prst="rect">
            <a:avLst/>
          </a:prstGeom>
          <a:noFill/>
          <a:ln w="9525">
            <a:noFill/>
          </a:ln>
        </p:spPr>
        <p:txBody>
          <a:bodyPr wrap="square">
            <a:spAutoFit/>
          </a:bodyPr>
          <a:p>
            <a:pPr indent="0"/>
            <a:r>
              <a:rPr lang="en-US" sz="2400" b="0">
                <a:solidFill>
                  <a:srgbClr val="000000"/>
                </a:solidFill>
                <a:latin typeface="Times New Roman" panose="02020603050405020304" charset="0"/>
                <a:ea typeface="宋体" panose="02010600030101010101" pitchFamily="2" charset="-122"/>
              </a:rPr>
              <a:t>1.</a:t>
            </a:r>
            <a:r>
              <a:rPr lang="zh-CN" sz="2400" b="0">
                <a:solidFill>
                  <a:srgbClr val="000000"/>
                </a:solidFill>
                <a:ea typeface="宋体" panose="02010600030101010101" pitchFamily="2" charset="-122"/>
              </a:rPr>
              <a:t>我很荣幸和大家分享一道传统的中国菜，红烧肉。它</a:t>
            </a:r>
            <a:r>
              <a:rPr lang="zh-CN" sz="2400" b="0" u="sng">
                <a:solidFill>
                  <a:srgbClr val="FF0000"/>
                </a:solidFill>
                <a:ea typeface="宋体" panose="02010600030101010101" pitchFamily="2" charset="-122"/>
              </a:rPr>
              <a:t>具有色、</a:t>
            </a:r>
            <a:endParaRPr lang="zh-CN" sz="2400" b="0" u="sng">
              <a:solidFill>
                <a:srgbClr val="FF0000"/>
              </a:solidFill>
              <a:ea typeface="宋体" panose="02010600030101010101" pitchFamily="2" charset="-122"/>
            </a:endParaRPr>
          </a:p>
          <a:p>
            <a:pPr indent="0"/>
            <a:r>
              <a:rPr lang="zh-CN" sz="2400" b="0">
                <a:solidFill>
                  <a:srgbClr val="FF0000"/>
                </a:solidFill>
                <a:ea typeface="宋体" panose="02010600030101010101" pitchFamily="2" charset="-122"/>
              </a:rPr>
              <a:t> </a:t>
            </a:r>
            <a:r>
              <a:rPr lang="en-US" altLang="zh-CN" sz="2400" b="0">
                <a:solidFill>
                  <a:srgbClr val="FF0000"/>
                </a:solidFill>
                <a:ea typeface="宋体" panose="02010600030101010101" pitchFamily="2" charset="-122"/>
              </a:rPr>
              <a:t> </a:t>
            </a:r>
            <a:r>
              <a:rPr lang="zh-CN" sz="2400" b="0" u="sng">
                <a:solidFill>
                  <a:srgbClr val="FF0000"/>
                </a:solidFill>
                <a:ea typeface="宋体" panose="02010600030101010101" pitchFamily="2" charset="-122"/>
              </a:rPr>
              <a:t>香、味的完美结合</a:t>
            </a:r>
            <a:r>
              <a:rPr lang="zh-CN" sz="2400" b="0">
                <a:solidFill>
                  <a:srgbClr val="000000"/>
                </a:solidFill>
                <a:ea typeface="宋体" panose="02010600030101010101" pitchFamily="2" charset="-122"/>
              </a:rPr>
              <a:t>，受到越来越多的人的欢迎。</a:t>
            </a:r>
            <a:r>
              <a:rPr lang="en-US" sz="2400" b="0" baseline="-25000">
                <a:solidFill>
                  <a:srgbClr val="000000"/>
                </a:solidFill>
                <a:latin typeface="Times New Roman" panose="02020603050405020304" charset="0"/>
                <a:ea typeface="宋体" panose="02010600030101010101" pitchFamily="2" charset="-122"/>
              </a:rPr>
              <a:t>2023</a:t>
            </a:r>
            <a:r>
              <a:rPr lang="zh-CN" sz="2400" b="0" baseline="-25000">
                <a:solidFill>
                  <a:srgbClr val="000000"/>
                </a:solidFill>
                <a:latin typeface="Times New Roman" panose="02020603050405020304" charset="0"/>
                <a:ea typeface="宋体" panose="02010600030101010101" pitchFamily="2" charset="-122"/>
              </a:rPr>
              <a:t>温州一模应用文</a:t>
            </a:r>
            <a:endParaRPr lang="zh-CN" sz="2400" b="0" baseline="-25000">
              <a:solidFill>
                <a:srgbClr val="000000"/>
              </a:solidFill>
              <a:latin typeface="Times New Roman" panose="02020603050405020304" charset="0"/>
              <a:ea typeface="宋体" panose="02010600030101010101" pitchFamily="2" charset="-122"/>
            </a:endParaRPr>
          </a:p>
          <a:p>
            <a:pPr indent="0"/>
            <a:r>
              <a:rPr lang="zh-CN" sz="2400" b="0" baseline="-25000">
                <a:solidFill>
                  <a:srgbClr val="000000"/>
                </a:solidFill>
                <a:latin typeface="Times New Roman" panose="02020603050405020304" charset="0"/>
                <a:ea typeface="宋体" panose="02010600030101010101" pitchFamily="2" charset="-122"/>
              </a:rPr>
              <a:t>“介绍中国美食演讲稿”</a:t>
            </a:r>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en-US"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2.</a:t>
            </a:r>
            <a:r>
              <a:rPr lang="zh-CN" sz="2400" b="0">
                <a:solidFill>
                  <a:srgbClr val="000000"/>
                </a:solidFill>
                <a:ea typeface="宋体" panose="02010600030101010101" pitchFamily="2" charset="-122"/>
              </a:rPr>
              <a:t>总之，宫保鸡丁是一道美味的标志性中国菜，应该出现</a:t>
            </a:r>
            <a:endParaRPr lang="zh-CN" sz="2400" b="0">
              <a:solidFill>
                <a:srgbClr val="000000"/>
              </a:solidFill>
              <a:ea typeface="宋体" panose="02010600030101010101" pitchFamily="2" charset="-122"/>
            </a:endParaRPr>
          </a:p>
          <a:p>
            <a:pPr indent="0"/>
            <a:r>
              <a:rPr lang="zh-CN" sz="2400" b="0">
                <a:solidFill>
                  <a:srgbClr val="000000"/>
                </a:solidFill>
                <a:ea typeface="宋体" panose="02010600030101010101" pitchFamily="2" charset="-122"/>
              </a:rPr>
              <a:t>在每个美食爱好者的清单上。它</a:t>
            </a:r>
            <a:r>
              <a:rPr lang="zh-CN" sz="2400" b="0" u="sng">
                <a:solidFill>
                  <a:srgbClr val="FF0000"/>
                </a:solidFill>
                <a:ea typeface="宋体" panose="02010600030101010101" pitchFamily="2" charset="-122"/>
              </a:rPr>
              <a:t>浓郁的味道</a:t>
            </a:r>
            <a:r>
              <a:rPr lang="zh-CN" sz="2400" b="0">
                <a:solidFill>
                  <a:srgbClr val="000000"/>
                </a:solidFill>
                <a:ea typeface="宋体" panose="02010600030101010101" pitchFamily="2" charset="-122"/>
              </a:rPr>
              <a:t>、通用性和健</a:t>
            </a:r>
            <a:endParaRPr lang="zh-CN" sz="2400" b="0">
              <a:solidFill>
                <a:srgbClr val="000000"/>
              </a:solidFill>
              <a:ea typeface="宋体" panose="02010600030101010101" pitchFamily="2" charset="-122"/>
            </a:endParaRPr>
          </a:p>
          <a:p>
            <a:pPr indent="0"/>
            <a:r>
              <a:rPr lang="zh-CN" sz="2400" b="0">
                <a:solidFill>
                  <a:srgbClr val="000000"/>
                </a:solidFill>
                <a:ea typeface="宋体" panose="02010600030101010101" pitchFamily="2" charset="-122"/>
              </a:rPr>
              <a:t>康益处使它成为任何对探索传统中国美食感兴趣的人必尝</a:t>
            </a:r>
            <a:endParaRPr lang="zh-CN" sz="2400" b="0">
              <a:solidFill>
                <a:srgbClr val="000000"/>
              </a:solidFill>
              <a:ea typeface="宋体" panose="02010600030101010101" pitchFamily="2" charset="-122"/>
            </a:endParaRPr>
          </a:p>
          <a:p>
            <a:pPr indent="0"/>
            <a:r>
              <a:rPr lang="zh-CN" sz="2400" b="0">
                <a:solidFill>
                  <a:srgbClr val="000000"/>
                </a:solidFill>
                <a:ea typeface="宋体" panose="02010600030101010101" pitchFamily="2" charset="-122"/>
              </a:rPr>
              <a:t>的一道菜。</a:t>
            </a:r>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endParaRPr lang="en-US" sz="2400" b="0">
              <a:solidFill>
                <a:srgbClr val="000000"/>
              </a:solidFill>
              <a:latin typeface="Times New Roman" panose="02020603050405020304" charset="0"/>
              <a:ea typeface="宋体" panose="02010600030101010101" pitchFamily="2" charset="-122"/>
            </a:endParaRPr>
          </a:p>
          <a:p>
            <a:endParaRPr lang="zh-CN" altLang="en-US" sz="2400" b="0">
              <a:solidFill>
                <a:srgbClr val="000000"/>
              </a:solidFill>
              <a:ea typeface="宋体" panose="02010600030101010101" pitchFamily="2" charset="-122"/>
            </a:endParaRPr>
          </a:p>
        </p:txBody>
      </p:sp>
      <p:sp>
        <p:nvSpPr>
          <p:cNvPr id="2" name="文本框 1"/>
          <p:cNvSpPr txBox="1"/>
          <p:nvPr/>
        </p:nvSpPr>
        <p:spPr>
          <a:xfrm>
            <a:off x="553085" y="1917065"/>
            <a:ext cx="10866755"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I’m privileged</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to share a traditional Chinse cuisine, red braised pork.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Featuring</a:t>
            </a:r>
            <a:r>
              <a:rPr lang="en-US" sz="2400" b="0">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in a perfect combination of color, flavor</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and taste</a:t>
            </a:r>
            <a:r>
              <a:rPr lang="en-US" sz="2400" b="0">
                <a:solidFill>
                  <a:srgbClr val="000000"/>
                </a:solidFill>
                <a:latin typeface="Times New Roman" panose="02020603050405020304" charset="0"/>
                <a:ea typeface="宋体" panose="02010600030101010101" pitchFamily="2" charset="-122"/>
              </a:rPr>
              <a:t>,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it gains popularity among an increasing number of people.</a:t>
            </a:r>
            <a:endParaRPr lang="en-US" altLang="en-US" sz="2400" b="0">
              <a:solidFill>
                <a:srgbClr val="000000"/>
              </a:solidFill>
              <a:latin typeface="Times New Roman" panose="02020603050405020304" charset="0"/>
              <a:ea typeface="宋体" panose="02010600030101010101" pitchFamily="2" charset="-122"/>
            </a:endParaRPr>
          </a:p>
        </p:txBody>
      </p:sp>
      <p:sp>
        <p:nvSpPr>
          <p:cNvPr id="3" name="文本框 2"/>
          <p:cNvSpPr txBox="1"/>
          <p:nvPr/>
        </p:nvSpPr>
        <p:spPr>
          <a:xfrm>
            <a:off x="485140" y="4725670"/>
            <a:ext cx="7953375" cy="1938020"/>
          </a:xfrm>
          <a:prstGeom prst="rect">
            <a:avLst/>
          </a:prstGeom>
          <a:noFill/>
          <a:ln w="9525">
            <a:noFill/>
          </a:ln>
        </p:spPr>
        <p:txBody>
          <a:bodyPr wrap="square">
            <a:spAutoFit/>
          </a:bodyPr>
          <a:p>
            <a:pPr marL="285750" indent="-28575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In conclusion, Kung Pao Chicken is a delicious and iconic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Chinese dish that should be on every food lover’s list. Its</a:t>
            </a:r>
            <a:r>
              <a:rPr lang="en-US" sz="2400" b="0">
                <a:solidFill>
                  <a:srgbClr val="FF0000"/>
                </a:solidFill>
                <a:latin typeface="Times New Roman" panose="02020603050405020304" charset="0"/>
                <a:ea typeface="宋体" panose="02010600030101010101" pitchFamily="2" charset="-122"/>
              </a:rPr>
              <a:t> </a:t>
            </a:r>
            <a:endParaRPr lang="en-US" sz="2400" b="0">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bold flavors</a:t>
            </a:r>
            <a:r>
              <a:rPr lang="en-US" sz="2400" b="0">
                <a:solidFill>
                  <a:srgbClr val="000000"/>
                </a:solidFill>
                <a:latin typeface="Times New Roman" panose="02020603050405020304" charset="0"/>
                <a:ea typeface="宋体" panose="02010600030101010101" pitchFamily="2" charset="-122"/>
              </a:rPr>
              <a:t>, versality and health benefits make it a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must-try dish for anyone interested in exploring traditional       Chinese  cuisine.</a:t>
            </a:r>
            <a:endParaRPr lang="en-US" altLang="en-US" sz="2400" b="0">
              <a:solidFill>
                <a:srgbClr val="000000"/>
              </a:solidFill>
              <a:latin typeface="Times New Roman" panose="02020603050405020304" charset="0"/>
              <a:ea typeface="宋体" panose="02010600030101010101" pitchFamily="2" charset="-122"/>
            </a:endParaRPr>
          </a:p>
        </p:txBody>
      </p:sp>
      <p:pic>
        <p:nvPicPr>
          <p:cNvPr id="109" name="图片 108"/>
          <p:cNvPicPr/>
          <p:nvPr/>
        </p:nvPicPr>
        <p:blipFill>
          <a:blip r:embed="rId4"/>
          <a:stretch>
            <a:fillRect/>
          </a:stretch>
        </p:blipFill>
        <p:spPr>
          <a:xfrm>
            <a:off x="9410065" y="826135"/>
            <a:ext cx="2764155" cy="3157855"/>
          </a:xfrm>
          <a:prstGeom prst="rect">
            <a:avLst/>
          </a:prstGeom>
          <a:noFill/>
          <a:ln w="9525">
            <a:noFill/>
          </a:ln>
        </p:spPr>
      </p:pic>
      <p:pic>
        <p:nvPicPr>
          <p:cNvPr id="4" name="图片 3"/>
          <p:cNvPicPr>
            <a:picLocks noChangeAspect="1"/>
          </p:cNvPicPr>
          <p:nvPr>
            <p:custDataLst>
              <p:tags r:id="rId5"/>
            </p:custDataLst>
          </p:nvPr>
        </p:nvPicPr>
        <p:blipFill>
          <a:blip r:embed="rId6"/>
          <a:stretch>
            <a:fillRect/>
          </a:stretch>
        </p:blipFill>
        <p:spPr>
          <a:xfrm>
            <a:off x="8986520" y="3729355"/>
            <a:ext cx="3261995" cy="31286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flavor/ˈfleɪvə(r)/     n.味道;特点;特色</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836295"/>
            <a:ext cx="10611485" cy="3415030"/>
          </a:xfrm>
          <a:prstGeom prst="rect">
            <a:avLst/>
          </a:prstGeom>
          <a:noFill/>
          <a:ln w="9525">
            <a:noFill/>
          </a:ln>
        </p:spPr>
        <p:txBody>
          <a:bodyPr wrap="square">
            <a:spAutoFit/>
          </a:bodyPr>
          <a:p>
            <a:pPr indent="0"/>
            <a:r>
              <a:rPr lang="en-US" sz="2400" b="0">
                <a:solidFill>
                  <a:srgbClr val="000000"/>
                </a:solidFill>
                <a:latin typeface="Times New Roman" panose="02020603050405020304" charset="0"/>
                <a:ea typeface="宋体" panose="02010600030101010101" pitchFamily="2" charset="-122"/>
              </a:rPr>
              <a:t>3.</a:t>
            </a:r>
            <a:r>
              <a:rPr lang="zh-CN" sz="2400" b="0" u="sng">
                <a:solidFill>
                  <a:srgbClr val="FF0000"/>
                </a:solidFill>
                <a:ea typeface="宋体" panose="02010600030101010101" pitchFamily="2" charset="-122"/>
              </a:rPr>
              <a:t>浓汤口味各异</a:t>
            </a:r>
            <a:r>
              <a:rPr lang="zh-CN" sz="2400" b="0">
                <a:solidFill>
                  <a:srgbClr val="000000"/>
                </a:solidFill>
                <a:ea typeface="宋体" panose="02010600030101010101" pitchFamily="2" charset="-122"/>
              </a:rPr>
              <a:t>，从辣牛肉汤到海鲜汤，</a:t>
            </a:r>
            <a:endParaRPr lang="zh-CN" sz="2400" b="0">
              <a:solidFill>
                <a:srgbClr val="000000"/>
              </a:solidFill>
              <a:ea typeface="宋体" panose="02010600030101010101" pitchFamily="2" charset="-122"/>
            </a:endParaRPr>
          </a:p>
          <a:p>
            <a:pPr indent="0"/>
            <a:r>
              <a:rPr lang="zh-CN" sz="2400" b="0">
                <a:solidFill>
                  <a:srgbClr val="000000"/>
                </a:solidFill>
                <a:ea typeface="宋体" panose="02010600030101010101" pitchFamily="2" charset="-122"/>
              </a:rPr>
              <a:t>火锅一定能满足每个人的喜好。</a:t>
            </a:r>
            <a:endParaRPr lang="zh-CN" sz="2400" b="0">
              <a:solidFill>
                <a:srgbClr val="000000"/>
              </a:solidFill>
              <a:ea typeface="宋体" panose="02010600030101010101" pitchFamily="2" charset="-122"/>
            </a:endParaRPr>
          </a:p>
          <a:p>
            <a:pPr indent="0"/>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endParaRPr lang="en-US"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4.</a:t>
            </a:r>
            <a:r>
              <a:rPr lang="zh-CN" sz="2400" b="0">
                <a:solidFill>
                  <a:srgbClr val="000000"/>
                </a:solidFill>
                <a:ea typeface="宋体" panose="02010600030101010101" pitchFamily="2" charset="-122"/>
              </a:rPr>
              <a:t>从我的角度来看，与朋友和家人进行一些</a:t>
            </a:r>
            <a:endParaRPr lang="zh-CN" sz="2400" b="0">
              <a:solidFill>
                <a:srgbClr val="000000"/>
              </a:solidFill>
              <a:ea typeface="宋体" panose="02010600030101010101" pitchFamily="2" charset="-122"/>
            </a:endParaRPr>
          </a:p>
          <a:p>
            <a:pPr indent="0"/>
            <a:r>
              <a:rPr lang="zh-CN" sz="2400" b="0">
                <a:solidFill>
                  <a:srgbClr val="000000"/>
                </a:solidFill>
                <a:ea typeface="宋体" panose="02010600030101010101" pitchFamily="2" charset="-122"/>
              </a:rPr>
              <a:t>户外娱乐可以</a:t>
            </a:r>
            <a:r>
              <a:rPr lang="zh-CN" sz="2400" b="0" u="sng">
                <a:solidFill>
                  <a:srgbClr val="FF0000"/>
                </a:solidFill>
                <a:ea typeface="宋体" panose="02010600030101010101" pitchFamily="2" charset="-122"/>
              </a:rPr>
              <a:t>为我们的日常生活</a:t>
            </a:r>
            <a:r>
              <a:rPr lang="zh-CN" sz="2400" b="0" u="sng">
                <a:solidFill>
                  <a:srgbClr val="FF0000"/>
                </a:solidFill>
                <a:latin typeface="Times New Roman" panose="02020603050405020304" charset="0"/>
                <a:ea typeface="宋体" panose="02010600030101010101" pitchFamily="2" charset="-122"/>
              </a:rPr>
              <a:t>增光添彩</a:t>
            </a:r>
            <a:r>
              <a:rPr lang="zh-CN" sz="2400" b="0" u="sng">
                <a:solidFill>
                  <a:srgbClr val="FF0000"/>
                </a:solidFill>
                <a:ea typeface="宋体" panose="02010600030101010101" pitchFamily="2" charset="-122"/>
              </a:rPr>
              <a:t>。</a:t>
            </a:r>
            <a:endParaRPr lang="zh-CN" altLang="en-US" sz="2400" b="0" u="sng">
              <a:solidFill>
                <a:srgbClr val="FF0000"/>
              </a:solidFill>
              <a:ea typeface="宋体" panose="02010600030101010101" pitchFamily="2" charset="-122"/>
            </a:endParaRPr>
          </a:p>
        </p:txBody>
      </p:sp>
      <p:sp>
        <p:nvSpPr>
          <p:cNvPr id="3" name="文本框 2"/>
          <p:cNvSpPr txBox="1"/>
          <p:nvPr/>
        </p:nvSpPr>
        <p:spPr>
          <a:xfrm>
            <a:off x="553085" y="1484630"/>
            <a:ext cx="11011535"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With </a:t>
            </a:r>
            <a:r>
              <a:rPr lang="en-US" sz="2400" b="1" u="sng">
                <a:solidFill>
                  <a:srgbClr val="FF0000"/>
                </a:solidFill>
                <a:latin typeface="Times New Roman" panose="02020603050405020304" charset="0"/>
                <a:ea typeface="宋体" panose="02010600030101010101" pitchFamily="2" charset="-122"/>
              </a:rPr>
              <a:t>differently flavored thick soup</a:t>
            </a:r>
            <a:r>
              <a:rPr lang="en-US" sz="2400" b="0">
                <a:solidFill>
                  <a:srgbClr val="000000"/>
                </a:solidFill>
                <a:latin typeface="Times New Roman" panose="02020603050405020304" charset="0"/>
                <a:ea typeface="宋体" panose="02010600030101010101" pitchFamily="2" charset="-122"/>
              </a:rPr>
              <a:t>, from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spicy beef soup to seafood-based soup, Hotpot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is bound to meet everyone’s preference.</a:t>
            </a:r>
            <a:endParaRPr lang="en-US" altLang="en-US" sz="24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553085" y="4220845"/>
            <a:ext cx="6769100"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From my perspective, undergoing some outdoors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entertainment with our friends and family can </a:t>
            </a:r>
            <a:r>
              <a:rPr lang="en-US" sz="2400" b="1" u="sng">
                <a:solidFill>
                  <a:srgbClr val="FF0000"/>
                </a:solidFill>
                <a:latin typeface="Times New Roman" panose="02020603050405020304" charset="0"/>
                <a:ea typeface="宋体" panose="02010600030101010101" pitchFamily="2" charset="-122"/>
              </a:rPr>
              <a:t>add </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much flavor/spice to</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our daily life</a:t>
            </a:r>
            <a:r>
              <a:rPr lang="en-US" sz="2400" b="0">
                <a:solidFill>
                  <a:srgbClr val="000000"/>
                </a:solidFill>
                <a:latin typeface="Times New Roman" panose="02020603050405020304" charset="0"/>
                <a:ea typeface="宋体" panose="02010600030101010101" pitchFamily="2" charset="-122"/>
              </a:rPr>
              <a:t>.</a:t>
            </a:r>
            <a:endParaRPr lang="en-US" altLang="en-US" sz="2400" b="0">
              <a:solidFill>
                <a:srgbClr val="000000"/>
              </a:solidFill>
              <a:latin typeface="Times New Roman" panose="02020603050405020304" charset="0"/>
              <a:ea typeface="宋体" panose="02010600030101010101" pitchFamily="2" charset="-122"/>
            </a:endParaRPr>
          </a:p>
        </p:txBody>
      </p:sp>
      <p:pic>
        <p:nvPicPr>
          <p:cNvPr id="107" name="图片 106"/>
          <p:cNvPicPr/>
          <p:nvPr/>
        </p:nvPicPr>
        <p:blipFill>
          <a:blip r:embed="rId4"/>
          <a:stretch>
            <a:fillRect/>
          </a:stretch>
        </p:blipFill>
        <p:spPr>
          <a:xfrm>
            <a:off x="7432675" y="768350"/>
            <a:ext cx="4762500" cy="3019425"/>
          </a:xfrm>
          <a:prstGeom prst="rect">
            <a:avLst/>
          </a:prstGeom>
          <a:noFill/>
          <a:ln w="9525">
            <a:noFill/>
          </a:ln>
        </p:spPr>
      </p:pic>
      <p:pic>
        <p:nvPicPr>
          <p:cNvPr id="103" name="图片 102"/>
          <p:cNvPicPr/>
          <p:nvPr>
            <p:custDataLst>
              <p:tags r:id="rId5"/>
            </p:custDataLst>
          </p:nvPr>
        </p:nvPicPr>
        <p:blipFill>
          <a:blip r:embed="rId6"/>
          <a:stretch>
            <a:fillRect/>
          </a:stretch>
        </p:blipFill>
        <p:spPr>
          <a:xfrm>
            <a:off x="7432675" y="3775075"/>
            <a:ext cx="4762500" cy="30397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954895"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devote/dɪˈvəʊt/        vt.把…献(给);把…专用</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408940" y="822960"/>
            <a:ext cx="10424795" cy="843280"/>
          </a:xfrm>
          <a:prstGeom prst="rect">
            <a:avLst/>
          </a:prstGeom>
          <a:noFill/>
          <a:ln w="9525">
            <a:noFill/>
          </a:ln>
        </p:spPr>
        <p:txBody>
          <a:bodyPr wrap="square">
            <a:noAutofit/>
          </a:bodyPr>
          <a:p>
            <a:pPr indent="0"/>
            <a:r>
              <a:rPr lang="en-US" sz="2400" b="0">
                <a:solidFill>
                  <a:srgbClr val="000000"/>
                </a:solidFill>
                <a:latin typeface="Times New Roman" panose="02020603050405020304" charset="0"/>
                <a:ea typeface="宋体" panose="02010600030101010101" pitchFamily="2" charset="-122"/>
              </a:rPr>
              <a:t>4.</a:t>
            </a:r>
            <a:r>
              <a:rPr lang="zh-CN" sz="2400" b="0">
                <a:solidFill>
                  <a:srgbClr val="000000"/>
                </a:solidFill>
                <a:latin typeface="Times New Roman" panose="02020603050405020304" charset="0"/>
                <a:ea typeface="宋体" panose="02010600030101010101" pitchFamily="2" charset="-122"/>
              </a:rPr>
              <a:t>雷锋</a:t>
            </a:r>
            <a:r>
              <a:rPr lang="zh-CN" sz="2400" b="0">
                <a:solidFill>
                  <a:srgbClr val="000000"/>
                </a:solidFill>
                <a:ea typeface="宋体" panose="02010600030101010101" pitchFamily="2" charset="-122"/>
              </a:rPr>
              <a:t>精神，以中国人民解放军</a:t>
            </a:r>
            <a:r>
              <a:rPr lang="zh-CN" sz="2400" b="0" u="sng">
                <a:solidFill>
                  <a:srgbClr val="FF0000"/>
                </a:solidFill>
                <a:ea typeface="宋体" panose="02010600030101010101" pitchFamily="2" charset="-122"/>
              </a:rPr>
              <a:t>一名忠诚的战士</a:t>
            </a:r>
            <a:r>
              <a:rPr lang="zh-CN" sz="2400" b="0">
                <a:solidFill>
                  <a:srgbClr val="000000"/>
                </a:solidFill>
                <a:ea typeface="宋体" panose="02010600030101010101" pitchFamily="2" charset="-122"/>
              </a:rPr>
              <a:t>雷锋的名字命名，代表着奉献、无私和善良。</a:t>
            </a:r>
            <a:r>
              <a:rPr lang="zh-CN" sz="2400" b="0" baseline="-25000">
                <a:solidFill>
                  <a:srgbClr val="000000"/>
                </a:solidFill>
                <a:latin typeface="Times New Roman" panose="02020603050405020304" charset="0"/>
                <a:ea typeface="宋体" panose="02010600030101010101" pitchFamily="2" charset="-122"/>
              </a:rPr>
              <a:t>沈阳三模应用文“介绍雷锋精神”</a:t>
            </a:r>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5.</a:t>
            </a:r>
            <a:r>
              <a:rPr lang="zh-CN" sz="2400" b="0">
                <a:solidFill>
                  <a:srgbClr val="000000"/>
                </a:solidFill>
                <a:latin typeface="Times New Roman" panose="02020603050405020304" charset="0"/>
                <a:ea typeface="宋体" panose="02010600030101010101" pitchFamily="2" charset="-122"/>
              </a:rPr>
              <a:t>我们之所以授予</a:t>
            </a:r>
            <a:r>
              <a:rPr lang="en-US" sz="2400" b="0">
                <a:solidFill>
                  <a:srgbClr val="000000"/>
                </a:solidFill>
                <a:latin typeface="Times New Roman" panose="02020603050405020304" charset="0"/>
                <a:ea typeface="宋体" panose="02010600030101010101" pitchFamily="2" charset="-122"/>
              </a:rPr>
              <a:t>Mike</a:t>
            </a:r>
            <a:r>
              <a:rPr lang="zh-CN" sz="2400" b="0">
                <a:solidFill>
                  <a:srgbClr val="000000"/>
                </a:solidFill>
                <a:latin typeface="Times New Roman" panose="02020603050405020304" charset="0"/>
                <a:ea typeface="宋体" panose="02010600030101010101" pitchFamily="2" charset="-122"/>
              </a:rPr>
              <a:t>这个称号，是希望更多的</a:t>
            </a:r>
            <a:endParaRPr lang="zh-CN" sz="2400" b="0">
              <a:solidFill>
                <a:srgbClr val="000000"/>
              </a:solidFill>
              <a:latin typeface="Times New Roman" panose="02020603050405020304" charset="0"/>
              <a:ea typeface="宋体" panose="02010600030101010101" pitchFamily="2" charset="-122"/>
            </a:endParaRPr>
          </a:p>
          <a:p>
            <a:pPr indent="0"/>
            <a:r>
              <a:rPr lang="zh-CN" sz="2400" b="0">
                <a:solidFill>
                  <a:srgbClr val="000000"/>
                </a:solidFill>
                <a:latin typeface="Times New Roman" panose="02020603050405020304" charset="0"/>
                <a:ea typeface="宋体" panose="02010600030101010101" pitchFamily="2" charset="-122"/>
              </a:rPr>
              <a:t>老师和员工能够学习</a:t>
            </a:r>
            <a:r>
              <a:rPr lang="en-US" sz="2400" b="0">
                <a:solidFill>
                  <a:srgbClr val="000000"/>
                </a:solidFill>
                <a:latin typeface="Times New Roman" panose="02020603050405020304" charset="0"/>
                <a:ea typeface="宋体" panose="02010600030101010101" pitchFamily="2" charset="-122"/>
              </a:rPr>
              <a:t>Mike</a:t>
            </a:r>
            <a:r>
              <a:rPr lang="zh-CN" sz="2400" b="0">
                <a:solidFill>
                  <a:srgbClr val="000000"/>
                </a:solidFill>
                <a:latin typeface="Times New Roman" panose="02020603050405020304" charset="0"/>
                <a:ea typeface="宋体" panose="02010600030101010101" pitchFamily="2" charset="-122"/>
              </a:rPr>
              <a:t>的专业精神和</a:t>
            </a:r>
            <a:r>
              <a:rPr lang="zh-CN" sz="2400" b="0" u="sng">
                <a:solidFill>
                  <a:srgbClr val="FF0000"/>
                </a:solidFill>
                <a:latin typeface="Times New Roman" panose="02020603050405020304" charset="0"/>
                <a:ea typeface="宋体" panose="02010600030101010101" pitchFamily="2" charset="-122"/>
              </a:rPr>
              <a:t>奉献精神</a:t>
            </a:r>
            <a:r>
              <a:rPr lang="zh-CN" sz="2400" b="0">
                <a:solidFill>
                  <a:srgbClr val="000000"/>
                </a:solidFill>
                <a:latin typeface="Times New Roman" panose="02020603050405020304" charset="0"/>
                <a:ea typeface="宋体" panose="02010600030101010101" pitchFamily="2" charset="-122"/>
              </a:rPr>
              <a:t>，</a:t>
            </a:r>
            <a:endParaRPr lang="zh-CN" sz="2400" b="0">
              <a:solidFill>
                <a:srgbClr val="000000"/>
              </a:solidFill>
              <a:latin typeface="Times New Roman" panose="02020603050405020304" charset="0"/>
              <a:ea typeface="宋体" panose="02010600030101010101" pitchFamily="2" charset="-122"/>
            </a:endParaRPr>
          </a:p>
          <a:p>
            <a:pPr indent="0"/>
            <a:r>
              <a:rPr lang="zh-CN" sz="2400" b="0">
                <a:solidFill>
                  <a:srgbClr val="000000"/>
                </a:solidFill>
                <a:latin typeface="Times New Roman" panose="02020603050405020304" charset="0"/>
                <a:ea typeface="宋体" panose="02010600030101010101" pitchFamily="2" charset="-122"/>
              </a:rPr>
              <a:t>并进一步追随他的脚步。</a:t>
            </a:r>
            <a:r>
              <a:rPr lang="zh-CN" sz="2400" b="0" baseline="-25000">
                <a:solidFill>
                  <a:srgbClr val="000000"/>
                </a:solidFill>
                <a:latin typeface="Times New Roman" panose="02020603050405020304" charset="0"/>
                <a:ea typeface="宋体" panose="02010600030101010101" pitchFamily="2" charset="-122"/>
              </a:rPr>
              <a:t>南京三模应用文“最受欢迎教师颁奖词”</a:t>
            </a:r>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sz="2400" b="0" baseline="-25000">
              <a:solidFill>
                <a:srgbClr val="000000"/>
              </a:solidFill>
              <a:latin typeface="Times New Roman" panose="02020603050405020304" charset="0"/>
              <a:ea typeface="宋体" panose="02010600030101010101" pitchFamily="2" charset="-122"/>
            </a:endParaRPr>
          </a:p>
          <a:p>
            <a:pPr indent="0"/>
            <a:endParaRPr lang="zh-CN" altLang="en-US" sz="2400" b="0" baseline="-25000">
              <a:solidFill>
                <a:srgbClr val="000000"/>
              </a:solidFill>
              <a:latin typeface="Times New Roman" panose="02020603050405020304" charset="0"/>
              <a:ea typeface="宋体" panose="02010600030101010101" pitchFamily="2" charset="-122"/>
            </a:endParaRPr>
          </a:p>
        </p:txBody>
      </p:sp>
      <p:sp>
        <p:nvSpPr>
          <p:cNvPr id="3" name="文本框 2"/>
          <p:cNvSpPr txBox="1"/>
          <p:nvPr/>
        </p:nvSpPr>
        <p:spPr>
          <a:xfrm>
            <a:off x="302260" y="1629410"/>
            <a:ext cx="1063879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LeiFeng Spirit, named after Lei Feng,</a:t>
            </a:r>
            <a:r>
              <a:rPr lang="en-US" sz="2400" b="1" u="sng">
                <a:solidFill>
                  <a:schemeClr val="tx2"/>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a devoted soldier</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of PLA,</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stands for commitment, selflessness</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and kindness.</a:t>
            </a:r>
            <a:endParaRPr lang="en-US" altLang="en-US" sz="24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408940" y="4004945"/>
            <a:ext cx="6821170" cy="1568450"/>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The reason why we award this title to Mike is that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we want more teachers and staff to learn from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Mike’s professionalism, </a:t>
            </a:r>
            <a:r>
              <a:rPr lang="en-US" sz="2400" b="1" u="sng">
                <a:solidFill>
                  <a:srgbClr val="FF0000"/>
                </a:solidFill>
                <a:latin typeface="Times New Roman" panose="02020603050405020304" charset="0"/>
                <a:ea typeface="宋体" panose="02010600030101010101" pitchFamily="2" charset="-122"/>
              </a:rPr>
              <a:t>devotion</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and further </a:t>
            </a:r>
            <a:endParaRPr lang="en-US" sz="2400" b="0">
              <a:solidFill>
                <a:srgbClr val="00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follow his footstep.</a:t>
            </a:r>
            <a:endParaRPr lang="en-US" altLang="en-US" sz="2400" b="0">
              <a:solidFill>
                <a:srgbClr val="000000"/>
              </a:solidFill>
              <a:latin typeface="Times New Roman" panose="02020603050405020304" charset="0"/>
              <a:ea typeface="宋体" panose="02010600030101010101" pitchFamily="2" charset="-122"/>
            </a:endParaRPr>
          </a:p>
        </p:txBody>
      </p:sp>
      <p:pic>
        <p:nvPicPr>
          <p:cNvPr id="102" name="图片 101"/>
          <p:cNvPicPr/>
          <p:nvPr/>
        </p:nvPicPr>
        <p:blipFill>
          <a:blip r:embed="rId4"/>
          <a:stretch>
            <a:fillRect/>
          </a:stretch>
        </p:blipFill>
        <p:spPr>
          <a:xfrm>
            <a:off x="7308215" y="2132965"/>
            <a:ext cx="4825365" cy="47358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96975" y="-635"/>
            <a:ext cx="958024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nutritious/njuˈtrɪʃəs/      a.有营养的;营养丰富的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a:p>
            <a:r>
              <a:rPr lang="en-US" altLang="zh-CN" sz="2400" b="1">
                <a:solidFill>
                  <a:schemeClr val="bg2">
                    <a:lumMod val="10000"/>
                  </a:schemeClr>
                </a:solidFill>
                <a:latin typeface="微软雅黑" panose="020B0503020204020204" pitchFamily="34" charset="-122"/>
                <a:ea typeface="微软雅黑" panose="020B0503020204020204" pitchFamily="34" charset="-122"/>
              </a:rPr>
              <a:t>nutrition/njuˈtrɪʃn/         n.营养;滋养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836295"/>
            <a:ext cx="11174730" cy="339598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食用</a:t>
            </a:r>
            <a:r>
              <a:rPr lang="zh-CN" sz="2400" b="0" u="sng">
                <a:solidFill>
                  <a:srgbClr val="FF0000"/>
                </a:solidFill>
                <a:ea typeface="宋体" panose="02010600030101010101" pitchFamily="2" charset="-122"/>
              </a:rPr>
              <a:t>有营养的食物</a:t>
            </a:r>
            <a:r>
              <a:rPr lang="zh-CN" sz="2400" b="0">
                <a:ea typeface="宋体" panose="02010600030101010101" pitchFamily="2" charset="-122"/>
              </a:rPr>
              <a:t>可以增强我们的</a:t>
            </a:r>
            <a:r>
              <a:rPr lang="zh-CN" sz="2400" b="0">
                <a:latin typeface="Times New Roman" panose="02020603050405020304" charset="0"/>
                <a:ea typeface="宋体" panose="02010600030101010101" pitchFamily="2" charset="-122"/>
              </a:rPr>
              <a:t>体能</a:t>
            </a:r>
            <a:r>
              <a:rPr lang="zh-CN" sz="2400" b="0">
                <a:ea typeface="宋体" panose="02010600030101010101" pitchFamily="2" charset="-122"/>
              </a:rPr>
              <a:t>和幸福感</a:t>
            </a:r>
            <a:r>
              <a:rPr lang="zh-CN" sz="2400" b="0">
                <a:latin typeface="Times New Roman" panose="02020603050405020304" charset="0"/>
                <a:ea typeface="宋体" panose="02010600030101010101" pitchFamily="2" charset="-122"/>
              </a:rPr>
              <a:t>。</a:t>
            </a:r>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这是一个充满教育和实践机会的盛会。我们举办了</a:t>
            </a:r>
            <a:r>
              <a:rPr lang="zh-CN" sz="2400" b="0" u="sng">
                <a:solidFill>
                  <a:srgbClr val="FF0000"/>
                </a:solidFill>
                <a:ea typeface="宋体" panose="02010600030101010101" pitchFamily="2" charset="-122"/>
              </a:rPr>
              <a:t>营养和运动方面内容丰富的研讨会</a:t>
            </a:r>
            <a:r>
              <a:rPr lang="zh-CN" sz="2400" b="0">
                <a:ea typeface="宋体" panose="02010600030101010101" pitchFamily="2" charset="-122"/>
              </a:rPr>
              <a:t>，烹饪方面的互动讲习班，体育比赛和健身课程。</a:t>
            </a:r>
            <a:r>
              <a:rPr lang="zh-CN" sz="2400" b="0" baseline="-25000">
                <a:latin typeface="Times New Roman" panose="02020603050405020304" charset="0"/>
                <a:ea typeface="宋体" panose="02010600030101010101" pitchFamily="2" charset="-122"/>
              </a:rPr>
              <a:t>应用文</a:t>
            </a:r>
            <a:r>
              <a:rPr lang="en-US" sz="2400" b="0" baseline="-25000">
                <a:latin typeface="Times New Roman" panose="02020603050405020304" charset="0"/>
                <a:ea typeface="宋体" panose="02010600030101010101" pitchFamily="2" charset="-122"/>
              </a:rPr>
              <a:t>“</a:t>
            </a:r>
            <a:r>
              <a:rPr lang="zh-CN" sz="2400" b="0" baseline="-25000">
                <a:latin typeface="Times New Roman" panose="02020603050405020304" charset="0"/>
                <a:ea typeface="宋体" panose="02010600030101010101" pitchFamily="2" charset="-122"/>
              </a:rPr>
              <a:t>健康生活主题系列活动介绍</a:t>
            </a:r>
            <a:r>
              <a:rPr lang="en-US" sz="2400" b="0" baseline="-25000">
                <a:latin typeface="Times New Roman" panose="02020603050405020304" charset="0"/>
                <a:ea typeface="宋体" panose="02010600030101010101" pitchFamily="2" charset="-122"/>
              </a:rPr>
              <a:t>”</a:t>
            </a:r>
            <a:endParaRPr lang="en-US" sz="2400" b="0" baseline="-25000">
              <a:latin typeface="Times New Roman" panose="02020603050405020304" charset="0"/>
              <a:ea typeface="宋体" panose="02010600030101010101" pitchFamily="2" charset="-122"/>
            </a:endParaRPr>
          </a:p>
          <a:p>
            <a:pPr indent="0"/>
            <a:endParaRPr lang="en-US" sz="2400" b="0" baseline="-25000">
              <a:latin typeface="Times New Roman" panose="02020603050405020304" charset="0"/>
              <a:ea typeface="宋体" panose="02010600030101010101" pitchFamily="2" charset="-122"/>
            </a:endParaRPr>
          </a:p>
          <a:p>
            <a:pPr indent="0"/>
            <a:endParaRPr lang="en-US" sz="2400" b="0" baseline="-25000">
              <a:latin typeface="Times New Roman" panose="02020603050405020304" charset="0"/>
              <a:ea typeface="宋体" panose="02010600030101010101" pitchFamily="2" charset="-122"/>
            </a:endParaRPr>
          </a:p>
          <a:p>
            <a:pPr indent="0"/>
            <a:endParaRPr lang="en-US" sz="2400" b="0" baseline="-2500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大多数即食食品都是用额外的盐和脂肪加工而成的，以增加风味，而且不像蔬菜或沙拉那样</a:t>
            </a:r>
            <a:r>
              <a:rPr lang="zh-CN" sz="2400" b="0" u="sng">
                <a:solidFill>
                  <a:srgbClr val="FF0000"/>
                </a:solidFill>
                <a:ea typeface="宋体" panose="02010600030101010101" pitchFamily="2" charset="-122"/>
              </a:rPr>
              <a:t>含有足够的营养物</a:t>
            </a:r>
            <a:r>
              <a:rPr lang="zh-CN" sz="2400" b="0">
                <a:ea typeface="宋体" panose="02010600030101010101" pitchFamily="2" charset="-122"/>
              </a:rPr>
              <a:t>。</a:t>
            </a:r>
            <a:endParaRPr lang="zh-CN" altLang="en-US" sz="2400" b="0">
              <a:ea typeface="宋体" panose="02010600030101010101" pitchFamily="2" charset="-122"/>
            </a:endParaRPr>
          </a:p>
        </p:txBody>
      </p:sp>
      <p:sp>
        <p:nvSpPr>
          <p:cNvPr id="2" name="文本框 1"/>
          <p:cNvSpPr txBox="1"/>
          <p:nvPr/>
        </p:nvSpPr>
        <p:spPr>
          <a:xfrm>
            <a:off x="481330" y="1196340"/>
            <a:ext cx="1014666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Consuming</a:t>
            </a:r>
            <a:r>
              <a:rPr lang="en-US" sz="2400" b="0" u="sng">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nutritious</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food </a:t>
            </a:r>
            <a:r>
              <a:rPr lang="en-US" sz="2400" b="0">
                <a:latin typeface="Times New Roman" panose="02020603050405020304" charset="0"/>
                <a:ea typeface="宋体" panose="02010600030101010101" pitchFamily="2" charset="-122"/>
              </a:rPr>
              <a:t>can enhance our strength and happiness.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08940" y="2276475"/>
            <a:ext cx="11246485" cy="119888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It was a great event filled with both education and hands-on opportunities. We had </a:t>
            </a:r>
            <a:r>
              <a:rPr lang="en-US" sz="2400" b="0" u="sng">
                <a:solidFill>
                  <a:srgbClr val="FF0000"/>
                </a:solidFill>
                <a:latin typeface="Times New Roman" panose="02020603050405020304" charset="0"/>
                <a:ea typeface="宋体" panose="02010600030101010101" pitchFamily="2" charset="-122"/>
              </a:rPr>
              <a:t>informative seminars on </a:t>
            </a:r>
            <a:r>
              <a:rPr lang="en-US" sz="2400" b="1" u="sng">
                <a:solidFill>
                  <a:srgbClr val="FF0000"/>
                </a:solidFill>
                <a:latin typeface="Times New Roman" panose="02020603050405020304" charset="0"/>
                <a:ea typeface="宋体" panose="02010600030101010101" pitchFamily="2" charset="-122"/>
              </a:rPr>
              <a:t>nutrition</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and exercise</a:t>
            </a:r>
            <a:r>
              <a:rPr lang="en-US" sz="2400" b="0">
                <a:latin typeface="Times New Roman" panose="02020603050405020304" charset="0"/>
                <a:ea typeface="宋体" panose="02010600030101010101" pitchFamily="2" charset="-122"/>
              </a:rPr>
              <a:t>, interactive workshops on cooking, sports competitions and fitness sessions.</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80695" y="4095115"/>
            <a:ext cx="1097661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Most ready-made meals are processed with extra salt and fat to add flavor and do not </a:t>
            </a:r>
            <a:r>
              <a:rPr lang="en-US" sz="2400" u="sng">
                <a:solidFill>
                  <a:srgbClr val="FF0000"/>
                </a:solidFill>
                <a:latin typeface="Times New Roman" panose="02020603050405020304" charset="0"/>
                <a:ea typeface="宋体" panose="02010600030101010101" pitchFamily="2" charset="-122"/>
              </a:rPr>
              <a:t>contain enough</a:t>
            </a:r>
            <a:r>
              <a:rPr lang="en-US" sz="2400" b="1" u="sng">
                <a:solidFill>
                  <a:srgbClr val="FF0000"/>
                </a:solidFill>
                <a:latin typeface="Times New Roman" panose="02020603050405020304" charset="0"/>
                <a:ea typeface="宋体" panose="02010600030101010101" pitchFamily="2" charset="-122"/>
              </a:rPr>
              <a:t> nutrients</a:t>
            </a:r>
            <a:r>
              <a:rPr lang="en-US" sz="2400" b="1" u="sng">
                <a:solidFill>
                  <a:schemeClr val="tx2"/>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in the form of vegetables or salad.</a:t>
            </a:r>
            <a:endParaRPr lang="en-US" altLang="en-US" sz="2400" b="0">
              <a:latin typeface="Times New Roman" panose="02020603050405020304" charset="0"/>
              <a:ea typeface="宋体" panose="02010600030101010101" pitchFamily="2" charset="-122"/>
            </a:endParaRPr>
          </a:p>
        </p:txBody>
      </p:sp>
      <p:pic>
        <p:nvPicPr>
          <p:cNvPr id="5" name="图片 4"/>
          <p:cNvPicPr>
            <a:picLocks noChangeAspect="1"/>
          </p:cNvPicPr>
          <p:nvPr>
            <p:custDataLst>
              <p:tags r:id="rId4"/>
            </p:custDataLst>
          </p:nvPr>
        </p:nvPicPr>
        <p:blipFill>
          <a:blip r:embed="rId5"/>
          <a:stretch>
            <a:fillRect/>
          </a:stretch>
        </p:blipFill>
        <p:spPr>
          <a:xfrm>
            <a:off x="7105650" y="4897120"/>
            <a:ext cx="5026025" cy="1979930"/>
          </a:xfrm>
          <a:prstGeom prst="rect">
            <a:avLst/>
          </a:prstGeom>
        </p:spPr>
      </p:pic>
      <p:pic>
        <p:nvPicPr>
          <p:cNvPr id="103" name="图片 102"/>
          <p:cNvPicPr/>
          <p:nvPr>
            <p:custDataLst>
              <p:tags r:id="rId6"/>
            </p:custDataLst>
          </p:nvPr>
        </p:nvPicPr>
        <p:blipFill>
          <a:blip r:embed="rId7"/>
          <a:stretch>
            <a:fillRect/>
          </a:stretch>
        </p:blipFill>
        <p:spPr>
          <a:xfrm>
            <a:off x="3505200" y="4860925"/>
            <a:ext cx="3975100" cy="19970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alleviate/əˈli:vieɪt/     vt.减轻;缓解</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826135"/>
            <a:ext cx="11009630" cy="304609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altLang="en-US" sz="2400" b="0">
                <a:latin typeface="Times New Roman" panose="02020603050405020304" charset="0"/>
                <a:ea typeface="宋体" panose="02010600030101010101" pitchFamily="2" charset="-122"/>
              </a:rPr>
              <a:t>他</a:t>
            </a:r>
            <a:r>
              <a:rPr lang="en-US" sz="2400" b="0">
                <a:latin typeface="Times New Roman" panose="02020603050405020304" charset="0"/>
                <a:ea typeface="宋体" panose="02010600030101010101" pitchFamily="2" charset="-122"/>
              </a:rPr>
              <a:t>们会让你头疼吗?如果是这样，吃一片阿司匹林来</a:t>
            </a:r>
            <a:r>
              <a:rPr lang="en-US" sz="2400" b="0" u="sng">
                <a:solidFill>
                  <a:srgbClr val="FF0000"/>
                </a:solidFill>
                <a:latin typeface="Times New Roman" panose="02020603050405020304" charset="0"/>
                <a:ea typeface="宋体" panose="02010600030101010101" pitchFamily="2" charset="-122"/>
              </a:rPr>
              <a:t>减轻疼痛</a:t>
            </a:r>
            <a:r>
              <a:rPr lang="en-US" sz="2400" b="0">
                <a:latin typeface="Times New Roman" panose="02020603050405020304" charset="0"/>
                <a:ea typeface="宋体" panose="02010600030101010101" pitchFamily="2" charset="-122"/>
              </a:rPr>
              <a:t>。</a:t>
            </a:r>
            <a:endParaRPr lang="en-US" sz="2400" b="0">
              <a:latin typeface="Times New Roman" panose="02020603050405020304" charset="0"/>
              <a:ea typeface="宋体" panose="02010600030101010101" pitchFamily="2" charset="-122"/>
            </a:endParaRPr>
          </a:p>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Do they make your head ache? If so, take an aspirin to </a:t>
            </a:r>
            <a:r>
              <a:rPr lang="en-US" sz="2400" b="1" u="sng">
                <a:solidFill>
                  <a:srgbClr val="FF0000"/>
                </a:solidFill>
                <a:latin typeface="Times New Roman" panose="02020603050405020304" charset="0"/>
                <a:ea typeface="宋体" panose="02010600030101010101" pitchFamily="2" charset="-122"/>
              </a:rPr>
              <a:t>alleviate</a:t>
            </a:r>
            <a:r>
              <a:rPr lang="en-US" sz="2400" b="0" u="sng">
                <a:solidFill>
                  <a:srgbClr val="FF0000"/>
                </a:solidFill>
                <a:latin typeface="Times New Roman" panose="02020603050405020304" charset="0"/>
                <a:ea typeface="宋体" panose="02010600030101010101" pitchFamily="2" charset="-122"/>
              </a:rPr>
              <a:t>, or relieve, your pain</a:t>
            </a:r>
            <a:r>
              <a:rPr lang="en-US" sz="2400" b="0">
                <a:latin typeface="Times New Roman" panose="02020603050405020304" charset="0"/>
                <a:ea typeface="宋体" panose="02010600030101010101" pitchFamily="2" charset="-122"/>
              </a:rPr>
              <a:t>.</a:t>
            </a:r>
            <a:endParaRPr lang="en-US"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2.</a:t>
            </a:r>
            <a:r>
              <a:rPr lang="zh-CN" sz="2400" b="0">
                <a:ea typeface="宋体" panose="02010600030101010101" pitchFamily="2" charset="-122"/>
              </a:rPr>
              <a:t>适量的运动可以</a:t>
            </a:r>
            <a:r>
              <a:rPr lang="zh-CN" sz="2400" b="0" u="sng">
                <a:solidFill>
                  <a:srgbClr val="FF0000"/>
                </a:solidFill>
                <a:ea typeface="宋体" panose="02010600030101010101" pitchFamily="2" charset="-122"/>
              </a:rPr>
              <a:t>减轻压力或抑郁</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该组织呼吁人们捐款以</a:t>
            </a:r>
            <a:r>
              <a:rPr lang="zh-CN" sz="2400" b="0" u="sng">
                <a:solidFill>
                  <a:srgbClr val="FF0000"/>
                </a:solidFill>
                <a:ea typeface="宋体" panose="02010600030101010101" pitchFamily="2" charset="-122"/>
              </a:rPr>
              <a:t>缓解世界饥饿</a:t>
            </a:r>
            <a:endParaRPr lang="zh-CN" sz="2400" b="0" u="sng">
              <a:solidFill>
                <a:srgbClr val="FF0000"/>
              </a:solidFill>
              <a:ea typeface="宋体" panose="02010600030101010101" pitchFamily="2" charset="-122"/>
            </a:endParaRPr>
          </a:p>
          <a:p>
            <a:pPr indent="0"/>
            <a:r>
              <a:rPr lang="zh-CN" sz="2400" b="0" u="sng">
                <a:solidFill>
                  <a:srgbClr val="FF0000"/>
                </a:solidFill>
                <a:ea typeface="宋体" panose="02010600030101010101" pitchFamily="2" charset="-122"/>
              </a:rPr>
              <a:t>和疾病</a:t>
            </a:r>
            <a:r>
              <a:rPr lang="zh-CN" sz="2400" b="0">
                <a:ea typeface="宋体" panose="02010600030101010101" pitchFamily="2" charset="-122"/>
              </a:rPr>
              <a:t>。</a:t>
            </a:r>
            <a:endParaRPr lang="zh-CN" altLang="en-US" sz="2400" b="0">
              <a:ea typeface="宋体" panose="02010600030101010101" pitchFamily="2" charset="-122"/>
            </a:endParaRPr>
          </a:p>
        </p:txBody>
      </p:sp>
      <p:sp>
        <p:nvSpPr>
          <p:cNvPr id="2" name="文本框 1"/>
          <p:cNvSpPr txBox="1"/>
          <p:nvPr/>
        </p:nvSpPr>
        <p:spPr>
          <a:xfrm>
            <a:off x="408940" y="2354580"/>
            <a:ext cx="8538210"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A proper amount of exercise can </a:t>
            </a:r>
            <a:r>
              <a:rPr lang="en-US" sz="2400" b="1" u="sng">
                <a:solidFill>
                  <a:srgbClr val="FF0000"/>
                </a:solidFill>
                <a:latin typeface="Times New Roman" panose="02020603050405020304" charset="0"/>
                <a:ea typeface="宋体" panose="02010600030101010101" pitchFamily="2" charset="-122"/>
              </a:rPr>
              <a:t>alleviate</a:t>
            </a:r>
            <a:r>
              <a:rPr lang="en-US" sz="2400" u="sng">
                <a:solidFill>
                  <a:srgbClr val="FF0000"/>
                </a:solidFill>
                <a:latin typeface="Times New Roman" panose="02020603050405020304" charset="0"/>
                <a:ea typeface="宋体" panose="02010600030101010101" pitchFamily="2" charset="-122"/>
              </a:rPr>
              <a:t> stress or depression</a:t>
            </a:r>
            <a:r>
              <a:rPr lang="en-US" sz="2400">
                <a:solidFill>
                  <a:srgbClr val="FF0000"/>
                </a:solidFill>
                <a:latin typeface="Times New Roman" panose="02020603050405020304" charset="0"/>
                <a:ea typeface="宋体" panose="02010600030101010101" pitchFamily="2" charset="-122"/>
              </a:rPr>
              <a:t>.</a:t>
            </a:r>
            <a:endParaRPr lang="en-US" altLang="en-US" sz="2400">
              <a:solidFill>
                <a:srgbClr val="FF0000"/>
              </a:solidFill>
              <a:latin typeface="Times New Roman" panose="02020603050405020304" charset="0"/>
              <a:ea typeface="宋体" panose="02010600030101010101" pitchFamily="2" charset="-122"/>
            </a:endParaRPr>
          </a:p>
        </p:txBody>
      </p:sp>
      <p:sp>
        <p:nvSpPr>
          <p:cNvPr id="3" name="文本框 2"/>
          <p:cNvSpPr txBox="1"/>
          <p:nvPr/>
        </p:nvSpPr>
        <p:spPr>
          <a:xfrm>
            <a:off x="408940" y="3789045"/>
            <a:ext cx="5619115"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The organization is calling on people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to donate funds to </a:t>
            </a:r>
            <a:r>
              <a:rPr lang="en-US" sz="2400" b="1" u="sng">
                <a:solidFill>
                  <a:srgbClr val="FF0000"/>
                </a:solidFill>
                <a:latin typeface="Times New Roman" panose="02020603050405020304" charset="0"/>
                <a:ea typeface="宋体" panose="02010600030101010101" pitchFamily="2" charset="-122"/>
              </a:rPr>
              <a:t>alleviate </a:t>
            </a:r>
            <a:r>
              <a:rPr lang="en-US" sz="2400" u="sng">
                <a:solidFill>
                  <a:srgbClr val="FF0000"/>
                </a:solidFill>
                <a:latin typeface="Times New Roman" panose="02020603050405020304" charset="0"/>
                <a:ea typeface="宋体" panose="02010600030101010101" pitchFamily="2" charset="-122"/>
              </a:rPr>
              <a:t>world hunger and disease</a:t>
            </a:r>
            <a:r>
              <a:rPr lang="en-US" sz="2400">
                <a:solidFill>
                  <a:srgbClr val="FF0000"/>
                </a:solidFill>
                <a:latin typeface="Times New Roman" panose="02020603050405020304" charset="0"/>
                <a:ea typeface="宋体" panose="02010600030101010101" pitchFamily="2" charset="-122"/>
              </a:rPr>
              <a:t>.</a:t>
            </a:r>
            <a:endParaRPr lang="en-US" sz="2400">
              <a:solidFill>
                <a:srgbClr val="FF0000"/>
              </a:solidFill>
              <a:latin typeface="Times New Roman" panose="02020603050405020304" charset="0"/>
              <a:ea typeface="宋体" panose="02010600030101010101" pitchFamily="2" charset="-122"/>
            </a:endParaRPr>
          </a:p>
        </p:txBody>
      </p:sp>
      <p:pic>
        <p:nvPicPr>
          <p:cNvPr id="110" name="图片 109"/>
          <p:cNvPicPr/>
          <p:nvPr>
            <p:custDataLst>
              <p:tags r:id="rId4"/>
            </p:custDataLst>
          </p:nvPr>
        </p:nvPicPr>
        <p:blipFill>
          <a:blip r:embed="rId5"/>
          <a:stretch>
            <a:fillRect/>
          </a:stretch>
        </p:blipFill>
        <p:spPr>
          <a:xfrm>
            <a:off x="6042660" y="3140710"/>
            <a:ext cx="6152515" cy="36918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a:t>
            </a:r>
            <a:r>
              <a:rPr lang="en-US" altLang="zh-CN" sz="2400" b="1">
                <a:solidFill>
                  <a:schemeClr val="bg2">
                    <a:lumMod val="10000"/>
                  </a:schemeClr>
                </a:solidFill>
                <a:latin typeface="微软雅黑" panose="020B0503020204020204" pitchFamily="34" charset="-122"/>
                <a:ea typeface="微软雅黑" panose="020B0503020204020204" pitchFamily="34" charset="-122"/>
                <a:sym typeface="+mn-ea"/>
              </a:rPr>
              <a:t>减轻;缓解</a:t>
            </a:r>
            <a:r>
              <a:rPr lang="en-US" altLang="zh-CN" sz="2400" b="1">
                <a:solidFill>
                  <a:schemeClr val="bg2">
                    <a:lumMod val="10000"/>
                  </a:schemeClr>
                </a:solidFill>
                <a:latin typeface="微软雅黑" panose="020B0503020204020204" pitchFamily="34" charset="-122"/>
                <a:ea typeface="微软雅黑" panose="020B0503020204020204" pitchFamily="34" charset="-122"/>
              </a:rPr>
              <a:t>”表达归纳：</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0695" y="765175"/>
            <a:ext cx="11145520" cy="415417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为了减轻学习带来的巨大压力，鼓励学生尝试各种各样的休闲活动。</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积极参加课外活动可以放松我们的思想，开阔我们的视野。</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适当的社会活动不仅可以缓解压力，还可以培养学生的社区意识和归属感。</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4.</a:t>
            </a:r>
            <a:r>
              <a:rPr lang="zh-CN" sz="2400" b="0">
                <a:ea typeface="宋体" panose="02010600030101010101" pitchFamily="2" charset="-122"/>
              </a:rPr>
              <a:t>每一次拜访，我都能感觉到内心的痛苦减轻了。</a:t>
            </a:r>
            <a:endParaRPr lang="zh-CN" sz="2400" b="0">
              <a:ea typeface="宋体" panose="02010600030101010101" pitchFamily="2" charset="-122"/>
            </a:endParaRPr>
          </a:p>
          <a:p>
            <a:pPr indent="0"/>
            <a:r>
              <a:rPr lang="zh-CN" sz="2400" b="0">
                <a:ea typeface="宋体" panose="02010600030101010101" pitchFamily="2" charset="-122"/>
              </a:rPr>
              <a:t>看到他帮助我度过了深深的悲伤。</a:t>
            </a:r>
            <a:endParaRPr lang="zh-CN" altLang="en-US" sz="2400" b="0">
              <a:ea typeface="宋体" panose="02010600030101010101" pitchFamily="2" charset="-122"/>
            </a:endParaRPr>
          </a:p>
        </p:txBody>
      </p:sp>
      <p:sp>
        <p:nvSpPr>
          <p:cNvPr id="4" name="文本框 3"/>
          <p:cNvSpPr txBox="1"/>
          <p:nvPr/>
        </p:nvSpPr>
        <p:spPr>
          <a:xfrm>
            <a:off x="481330" y="1196340"/>
            <a:ext cx="1074801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To </a:t>
            </a:r>
            <a:r>
              <a:rPr lang="en-US" sz="2400" b="1" u="sng">
                <a:solidFill>
                  <a:schemeClr val="accent4"/>
                </a:solidFill>
                <a:latin typeface="Times New Roman" panose="02020603050405020304" charset="0"/>
                <a:ea typeface="宋体" panose="02010600030101010101" pitchFamily="2" charset="-122"/>
              </a:rPr>
              <a:t>reduce the intense stress </a:t>
            </a:r>
            <a:r>
              <a:rPr lang="en-US" sz="2400" b="0">
                <a:latin typeface="Times New Roman" panose="02020603050405020304" charset="0"/>
                <a:ea typeface="宋体" panose="02010600030101010101" pitchFamily="2" charset="-122"/>
              </a:rPr>
              <a:t>from studying, students are encouraged to try a variety of leisure activities.</a:t>
            </a:r>
            <a:endParaRPr lang="en-US" altLang="en-US" sz="2400" b="0">
              <a:latin typeface="Times New Roman" panose="02020603050405020304" charset="0"/>
              <a:ea typeface="宋体" panose="02010600030101010101" pitchFamily="2" charset="-122"/>
            </a:endParaRPr>
          </a:p>
        </p:txBody>
      </p:sp>
      <p:sp>
        <p:nvSpPr>
          <p:cNvPr id="2" name="文本框 1"/>
          <p:cNvSpPr txBox="1"/>
          <p:nvPr/>
        </p:nvSpPr>
        <p:spPr>
          <a:xfrm>
            <a:off x="481330" y="2277110"/>
            <a:ext cx="1086612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Taking an active part in extra-curriculum activities can </a:t>
            </a:r>
            <a:r>
              <a:rPr lang="en-US" sz="2400" b="1" u="sng">
                <a:solidFill>
                  <a:schemeClr val="accent4"/>
                </a:solidFill>
                <a:latin typeface="Times New Roman" panose="02020603050405020304" charset="0"/>
                <a:ea typeface="宋体" panose="02010600030101010101" pitchFamily="2" charset="-122"/>
              </a:rPr>
              <a:t>ease our mind</a:t>
            </a:r>
            <a:r>
              <a:rPr lang="en-US" sz="2400" b="0">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broaden our horizons.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553085" y="3357880"/>
            <a:ext cx="1056894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Proper social activities can not only </a:t>
            </a:r>
            <a:r>
              <a:rPr lang="en-US" sz="2400" b="1" u="sng">
                <a:solidFill>
                  <a:schemeClr val="accent4"/>
                </a:solidFill>
                <a:latin typeface="Times New Roman" panose="02020603050405020304" charset="0"/>
                <a:ea typeface="宋体" panose="02010600030101010101" pitchFamily="2" charset="-122"/>
              </a:rPr>
              <a:t>relieve the pressure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but also develop a sense of community and belonging among students.</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553085" y="4869180"/>
            <a:ext cx="1116457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With each visit, I could feel </a:t>
            </a:r>
            <a:r>
              <a:rPr lang="en-US" sz="2400" b="1" u="sng">
                <a:solidFill>
                  <a:schemeClr val="accent4"/>
                </a:solidFill>
                <a:latin typeface="Times New Roman" panose="02020603050405020304" charset="0"/>
                <a:ea typeface="宋体" panose="02010600030101010101" pitchFamily="2" charset="-122"/>
              </a:rPr>
              <a:t>the ache in my heart lessen</a:t>
            </a:r>
            <a:r>
              <a:rPr lang="en-US" sz="2400" b="0">
                <a:latin typeface="Times New Roman" panose="02020603050405020304" charset="0"/>
                <a:ea typeface="宋体" panose="02010600030101010101" pitchFamily="2" charset="-122"/>
              </a:rPr>
              <a:t>.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Seeing him was helping me work through my deep sorrow.</a:t>
            </a:r>
            <a:endParaRPr lang="en-US" altLang="en-US" sz="2400" b="0">
              <a:latin typeface="Times New Roman" panose="02020603050405020304" charset="0"/>
              <a:ea typeface="宋体" panose="02010600030101010101" pitchFamily="2" charset="-122"/>
            </a:endParaRPr>
          </a:p>
        </p:txBody>
      </p:sp>
      <p:pic>
        <p:nvPicPr>
          <p:cNvPr id="111" name="图片 110"/>
          <p:cNvPicPr/>
          <p:nvPr>
            <p:custDataLst>
              <p:tags r:id="rId4"/>
            </p:custDataLst>
          </p:nvPr>
        </p:nvPicPr>
        <p:blipFill>
          <a:blip r:embed="rId5"/>
          <a:stretch>
            <a:fillRect/>
          </a:stretch>
        </p:blipFill>
        <p:spPr>
          <a:xfrm>
            <a:off x="8298815" y="3866515"/>
            <a:ext cx="3790315" cy="29908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poverty/ˈpɒvəti/  n.贫穷;贫困</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908685"/>
            <a:ext cx="10729595" cy="489267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这个男孩</a:t>
            </a:r>
            <a:r>
              <a:rPr lang="zh-CN" sz="2400" b="0" u="sng">
                <a:solidFill>
                  <a:srgbClr val="FF0000"/>
                </a:solidFill>
                <a:ea typeface="宋体" panose="02010600030101010101" pitchFamily="2" charset="-122"/>
              </a:rPr>
              <a:t>穷困潦倒</a:t>
            </a:r>
            <a:r>
              <a:rPr lang="zh-CN" sz="2400" b="0">
                <a:ea typeface="宋体" panose="02010600030101010101" pitchFamily="2" charset="-122"/>
              </a:rPr>
              <a:t>，连一双新鞋都买不起。</a:t>
            </a:r>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他们</a:t>
            </a:r>
            <a:r>
              <a:rPr lang="zh-CN" sz="2400" b="0" u="sng">
                <a:solidFill>
                  <a:srgbClr val="FF0000"/>
                </a:solidFill>
                <a:ea typeface="宋体" panose="02010600030101010101" pitchFamily="2" charset="-122"/>
              </a:rPr>
              <a:t>陷入赤贫</a:t>
            </a:r>
            <a:r>
              <a:rPr lang="zh-CN" sz="2400" b="0">
                <a:ea typeface="宋体" panose="02010600030101010101" pitchFamily="2" charset="-122"/>
              </a:rPr>
              <a:t>。</a:t>
            </a:r>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我们主张你捐款帮助那些</a:t>
            </a:r>
            <a:r>
              <a:rPr lang="zh-CN" sz="2400" b="0" u="sng">
                <a:solidFill>
                  <a:srgbClr val="FF0000"/>
                </a:solidFill>
                <a:ea typeface="宋体" panose="02010600030101010101" pitchFamily="2" charset="-122"/>
              </a:rPr>
              <a:t>贫困户</a:t>
            </a:r>
            <a:r>
              <a:rPr lang="zh-CN" sz="2400" b="0">
                <a:ea typeface="宋体" panose="02010600030101010101" pitchFamily="2" charset="-122"/>
              </a:rPr>
              <a:t>。</a:t>
            </a:r>
            <a:endParaRPr lang="zh-CN" sz="2400" b="0">
              <a:ea typeface="宋体" panose="02010600030101010101" pitchFamily="2" charset="-122"/>
            </a:endParaRPr>
          </a:p>
          <a:p>
            <a:pPr indent="0"/>
            <a:endParaRPr lang="zh-CN" altLang="en-US" sz="2400" b="0">
              <a:ea typeface="宋体" panose="02010600030101010101" pitchFamily="2" charset="-122"/>
            </a:endParaRPr>
          </a:p>
          <a:p>
            <a:pPr indent="0"/>
            <a:endParaRPr lang="zh-CN" altLang="en-US" sz="2400" b="0">
              <a:ea typeface="宋体" panose="02010600030101010101" pitchFamily="2" charset="-122"/>
            </a:endParaRPr>
          </a:p>
          <a:p>
            <a:pPr indent="0"/>
            <a:r>
              <a:rPr lang="en-US" altLang="zh-CN" sz="2400" b="0">
                <a:ea typeface="宋体" panose="02010600030101010101" pitchFamily="2" charset="-122"/>
              </a:rPr>
              <a:t>4.</a:t>
            </a:r>
            <a:r>
              <a:rPr lang="zh-CN" altLang="en-US" sz="2400" b="0">
                <a:ea typeface="宋体" panose="02010600030101010101" pitchFamily="2" charset="-122"/>
              </a:rPr>
              <a:t>我们</a:t>
            </a:r>
            <a:r>
              <a:rPr lang="zh-CN" altLang="en-US" sz="2400" b="0" u="sng">
                <a:solidFill>
                  <a:srgbClr val="FF0000"/>
                </a:solidFill>
                <a:ea typeface="宋体" panose="02010600030101010101" pitchFamily="2" charset="-122"/>
              </a:rPr>
              <a:t>不是那么穷</a:t>
            </a:r>
            <a:r>
              <a:rPr lang="zh-CN" altLang="en-US" sz="2400" b="0">
                <a:ea typeface="宋体" panose="02010600030101010101" pitchFamily="2" charset="-122"/>
              </a:rPr>
              <a:t>，但是我们负担不起一次那么奢侈的</a:t>
            </a:r>
            <a:endParaRPr lang="zh-CN" altLang="en-US" sz="2400" b="0">
              <a:ea typeface="宋体" panose="02010600030101010101" pitchFamily="2" charset="-122"/>
            </a:endParaRPr>
          </a:p>
          <a:p>
            <a:pPr indent="0"/>
            <a:r>
              <a:rPr lang="zh-CN" altLang="en-US" sz="2400" b="0">
                <a:ea typeface="宋体" panose="02010600030101010101" pitchFamily="2" charset="-122"/>
              </a:rPr>
              <a:t>旅行。</a:t>
            </a:r>
            <a:endParaRPr lang="zh-CN" altLang="en-US" sz="2400" b="0">
              <a:ea typeface="宋体" panose="02010600030101010101" pitchFamily="2" charset="-122"/>
            </a:endParaRPr>
          </a:p>
          <a:p>
            <a:pPr marL="342900" indent="-342900">
              <a:buFont typeface="Arial" panose="020B0604020202020204" pitchFamily="34" charset="0"/>
              <a:buChar char="•"/>
            </a:pPr>
            <a:r>
              <a:rPr lang="en-US" altLang="zh-CN" sz="2400" b="0">
                <a:latin typeface="Times New Roman" panose="02020603050405020304" charset="0"/>
                <a:ea typeface="宋体" panose="02010600030101010101" pitchFamily="2" charset="-122"/>
                <a:cs typeface="Times New Roman" panose="02020603050405020304" charset="0"/>
              </a:rPr>
              <a:t>We </a:t>
            </a:r>
            <a:r>
              <a:rPr lang="en-US" altLang="zh-CN" sz="2400" b="0" u="sng">
                <a:solidFill>
                  <a:schemeClr val="accent4"/>
                </a:solidFill>
                <a:latin typeface="Times New Roman" panose="02020603050405020304" charset="0"/>
                <a:ea typeface="宋体" panose="02010600030101010101" pitchFamily="2" charset="-122"/>
                <a:cs typeface="Times New Roman" panose="02020603050405020304" charset="0"/>
              </a:rPr>
              <a:t>aren’t too badly off</a:t>
            </a:r>
            <a:r>
              <a:rPr lang="en-US" altLang="zh-CN" sz="2400" b="0">
                <a:latin typeface="Times New Roman" panose="02020603050405020304" charset="0"/>
                <a:ea typeface="宋体" panose="02010600030101010101" pitchFamily="2" charset="-122"/>
                <a:cs typeface="Times New Roman" panose="02020603050405020304" charset="0"/>
              </a:rPr>
              <a:t> but we can’t afford a luxury trip </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Font typeface="Arial" panose="020B0604020202020204" pitchFamily="34" charset="0"/>
              <a:buNone/>
            </a:pPr>
            <a:r>
              <a:rPr lang="en-US" altLang="zh-CN" sz="2400" b="0">
                <a:latin typeface="Times New Roman" panose="02020603050405020304" charset="0"/>
                <a:ea typeface="宋体" panose="02010600030101010101" pitchFamily="2" charset="-122"/>
                <a:cs typeface="Times New Roman" panose="02020603050405020304" charset="0"/>
              </a:rPr>
              <a:t>    like that.</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Font typeface="Arial" panose="020B0604020202020204" pitchFamily="34" charset="0"/>
              <a:buNone/>
            </a:pPr>
            <a:r>
              <a:rPr lang="en-US" altLang="zh-CN" sz="2400" b="0">
                <a:ea typeface="宋体" panose="02010600030101010101" pitchFamily="2" charset="-122"/>
              </a:rPr>
              <a:t>5.他们</a:t>
            </a:r>
            <a:r>
              <a:rPr lang="en-US" altLang="zh-CN" sz="2400" b="0" u="sng">
                <a:solidFill>
                  <a:srgbClr val="FF0000"/>
                </a:solidFill>
                <a:ea typeface="宋体" panose="02010600030101010101" pitchFamily="2" charset="-122"/>
              </a:rPr>
              <a:t>勉强维持开支</a:t>
            </a:r>
            <a:r>
              <a:rPr lang="zh-CN" altLang="en-US" sz="2400" b="0">
                <a:ea typeface="宋体" panose="02010600030101010101" pitchFamily="2" charset="-122"/>
              </a:rPr>
              <a:t>。</a:t>
            </a:r>
            <a:endParaRPr lang="zh-CN" altLang="en-US" sz="2400" b="0">
              <a:ea typeface="宋体" panose="02010600030101010101" pitchFamily="2" charset="-122"/>
            </a:endParaRPr>
          </a:p>
          <a:p>
            <a:pPr marL="342900" indent="-342900">
              <a:buFont typeface="Arial" panose="020B0604020202020204" pitchFamily="34" charset="0"/>
              <a:buChar char="•"/>
            </a:pPr>
            <a:r>
              <a:rPr lang="en-US" altLang="zh-CN" sz="2400" b="0">
                <a:latin typeface="Times New Roman" panose="02020603050405020304" charset="0"/>
                <a:ea typeface="宋体" panose="02010600030101010101" pitchFamily="2" charset="-122"/>
                <a:cs typeface="Times New Roman" panose="02020603050405020304" charset="0"/>
              </a:rPr>
              <a:t>They are struggling to</a:t>
            </a:r>
            <a:r>
              <a:rPr lang="en-US" altLang="zh-CN" sz="2400" b="0" u="sng">
                <a:solidFill>
                  <a:schemeClr val="accent4"/>
                </a:solidFill>
                <a:latin typeface="Times New Roman" panose="02020603050405020304" charset="0"/>
                <a:ea typeface="宋体" panose="02010600030101010101" pitchFamily="2" charset="-122"/>
                <a:cs typeface="Times New Roman" panose="02020603050405020304" charset="0"/>
              </a:rPr>
              <a:t> make both ends meet</a:t>
            </a:r>
            <a:r>
              <a:rPr lang="en-US" altLang="zh-CN" sz="2400" b="0">
                <a:latin typeface="Times New Roman" panose="02020603050405020304" charset="0"/>
                <a:ea typeface="宋体" panose="02010600030101010101" pitchFamily="2" charset="-122"/>
                <a:cs typeface="Times New Roman" panose="02020603050405020304" charset="0"/>
              </a:rPr>
              <a:t>.</a:t>
            </a:r>
            <a:endParaRPr lang="en-US" altLang="zh-CN" sz="2400" b="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553085" y="1268730"/>
            <a:ext cx="967549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The boys is </a:t>
            </a:r>
            <a:r>
              <a:rPr lang="en-US" sz="2400" b="1" u="sng">
                <a:solidFill>
                  <a:srgbClr val="FF0000"/>
                </a:solidFill>
                <a:latin typeface="Times New Roman" panose="02020603050405020304" charset="0"/>
                <a:ea typeface="宋体" panose="02010600030101010101" pitchFamily="2" charset="-122"/>
              </a:rPr>
              <a:t>in such poverty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that he can’t afford a new pair of shoes.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553085" y="1989455"/>
            <a:ext cx="7702550"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They </a:t>
            </a:r>
            <a:r>
              <a:rPr lang="en-US" sz="2400" b="1" u="sng">
                <a:solidFill>
                  <a:srgbClr val="FF0000"/>
                </a:solidFill>
                <a:latin typeface="Times New Roman" panose="02020603050405020304" charset="0"/>
                <a:ea typeface="宋体" panose="02010600030101010101" pitchFamily="2" charset="-122"/>
              </a:rPr>
              <a:t>were reduced to extreme poverty.</a:t>
            </a:r>
            <a:endParaRPr lang="en-US" altLang="en-US" sz="2400" b="1" u="sng">
              <a:solidFill>
                <a:schemeClr val="tx2"/>
              </a:solidFill>
              <a:latin typeface="Times New Roman" panose="02020603050405020304" charset="0"/>
              <a:ea typeface="宋体" panose="02010600030101010101" pitchFamily="2" charset="-122"/>
            </a:endParaRPr>
          </a:p>
        </p:txBody>
      </p:sp>
      <p:sp>
        <p:nvSpPr>
          <p:cNvPr id="4" name="文本框 3"/>
          <p:cNvSpPr txBox="1"/>
          <p:nvPr/>
        </p:nvSpPr>
        <p:spPr>
          <a:xfrm>
            <a:off x="553085" y="2710180"/>
            <a:ext cx="561594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We advocate you to make a donation to help those </a:t>
            </a:r>
            <a:r>
              <a:rPr lang="en-US" sz="2400" b="1" u="sng">
                <a:solidFill>
                  <a:srgbClr val="FF0000"/>
                </a:solidFill>
                <a:latin typeface="Times New Roman" panose="02020603050405020304" charset="0"/>
                <a:ea typeface="宋体" panose="02010600030101010101" pitchFamily="2" charset="-122"/>
              </a:rPr>
              <a:t>poverty-stricken households</a:t>
            </a:r>
            <a:r>
              <a:rPr lang="en-US" sz="2400" b="1">
                <a:latin typeface="Times New Roman" panose="02020603050405020304" charset="0"/>
                <a:ea typeface="宋体" panose="02010600030101010101" pitchFamily="2" charset="-122"/>
              </a:rPr>
              <a:t>.</a:t>
            </a:r>
            <a:endParaRPr lang="en-US" altLang="en-US" sz="2400" b="1">
              <a:latin typeface="Times New Roman" panose="02020603050405020304" charset="0"/>
              <a:ea typeface="宋体" panose="02010600030101010101" pitchFamily="2" charset="-122"/>
            </a:endParaRPr>
          </a:p>
        </p:txBody>
      </p:sp>
      <p:pic>
        <p:nvPicPr>
          <p:cNvPr id="112" name="图片 111"/>
          <p:cNvPicPr/>
          <p:nvPr>
            <p:custDataLst>
              <p:tags r:id="rId4"/>
            </p:custDataLst>
          </p:nvPr>
        </p:nvPicPr>
        <p:blipFill>
          <a:blip r:embed="rId5"/>
          <a:stretch>
            <a:fillRect/>
          </a:stretch>
        </p:blipFill>
        <p:spPr>
          <a:xfrm>
            <a:off x="8243570" y="1728470"/>
            <a:ext cx="3961130" cy="50838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0">
                                            <p:txEl>
                                              <p:pRg st="7" end="7"/>
                                            </p:txEl>
                                          </p:spTgt>
                                        </p:tgtEl>
                                        <p:attrNameLst>
                                          <p:attrName>style.visibility</p:attrName>
                                        </p:attrNameLst>
                                      </p:cBhvr>
                                      <p:to>
                                        <p:strVal val="visible"/>
                                      </p:to>
                                    </p:set>
                                    <p:animEffect transition="in" filter="blinds(horizontal)">
                                      <p:cBhvr>
                                        <p:cTn id="27" dur="500"/>
                                        <p:tgtEl>
                                          <p:spTgt spid="100">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0">
                                            <p:txEl>
                                              <p:pRg st="8" end="8"/>
                                            </p:txEl>
                                          </p:spTgt>
                                        </p:tgtEl>
                                        <p:attrNameLst>
                                          <p:attrName>style.visibility</p:attrName>
                                        </p:attrNameLst>
                                      </p:cBhvr>
                                      <p:to>
                                        <p:strVal val="visible"/>
                                      </p:to>
                                    </p:set>
                                    <p:animEffect transition="in" filter="blinds(horizontal)">
                                      <p:cBhvr>
                                        <p:cTn id="30" dur="500"/>
                                        <p:tgtEl>
                                          <p:spTgt spid="100">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0">
                                            <p:txEl>
                                              <p:pRg st="10" end="10"/>
                                            </p:txEl>
                                          </p:spTgt>
                                        </p:tgtEl>
                                        <p:attrNameLst>
                                          <p:attrName>style.visibility</p:attrName>
                                        </p:attrNameLst>
                                      </p:cBhvr>
                                      <p:to>
                                        <p:strVal val="visible"/>
                                      </p:to>
                                    </p:set>
                                    <p:animEffect transition="in" filter="blinds(horizontal)">
                                      <p:cBhvr>
                                        <p:cTn id="35" dur="500"/>
                                        <p:tgtEl>
                                          <p:spTgt spid="10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organic/ɔ:ˈgænɪk/      a.有机的;不使用化肥的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335915" y="764540"/>
            <a:ext cx="11584305" cy="400494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首先，导游会</a:t>
            </a:r>
            <a:r>
              <a:rPr lang="zh-CN" sz="2400" b="0">
                <a:latin typeface="Times New Roman" panose="02020603050405020304" charset="0"/>
                <a:ea typeface="宋体" panose="02010600030101010101" pitchFamily="2" charset="-122"/>
              </a:rPr>
              <a:t>带领我们</a:t>
            </a:r>
            <a:r>
              <a:rPr lang="zh-CN" sz="2400" b="0">
                <a:ea typeface="宋体" panose="02010600030101010101" pitchFamily="2" charset="-122"/>
              </a:rPr>
              <a:t>参观农场，</a:t>
            </a:r>
            <a:r>
              <a:rPr lang="zh-CN" sz="2400" b="0">
                <a:latin typeface="Times New Roman" panose="02020603050405020304" charset="0"/>
                <a:ea typeface="宋体" panose="02010600030101010101" pitchFamily="2" charset="-122"/>
              </a:rPr>
              <a:t>从中</a:t>
            </a:r>
            <a:r>
              <a:rPr lang="zh-CN" sz="2400" b="0">
                <a:ea typeface="宋体" panose="02010600030101010101" pitchFamily="2" charset="-122"/>
              </a:rPr>
              <a:t>我们可以了解</a:t>
            </a:r>
            <a:r>
              <a:rPr lang="zh-CN" sz="2400" b="0" u="sng">
                <a:solidFill>
                  <a:srgbClr val="FF0000"/>
                </a:solidFill>
                <a:ea typeface="宋体" panose="02010600030101010101" pitchFamily="2" charset="-122"/>
              </a:rPr>
              <a:t>有机蔬菜</a:t>
            </a:r>
            <a:endParaRPr lang="zh-CN" sz="2400" b="0" u="sng">
              <a:solidFill>
                <a:srgbClr val="FF0000"/>
              </a:solidFill>
              <a:ea typeface="宋体" panose="02010600030101010101" pitchFamily="2" charset="-122"/>
            </a:endParaRPr>
          </a:p>
          <a:p>
            <a:pPr indent="0"/>
            <a:r>
              <a:rPr lang="zh-CN" sz="2400" b="0">
                <a:ea typeface="宋体" panose="02010600030101010101" pitchFamily="2" charset="-122"/>
              </a:rPr>
              <a:t>是如何种植的。然后我们将分成小组采摘各种有机蔬菜，这些蔬</a:t>
            </a:r>
            <a:endParaRPr lang="zh-CN" sz="2400" b="0">
              <a:ea typeface="宋体" panose="02010600030101010101" pitchFamily="2" charset="-122"/>
            </a:endParaRPr>
          </a:p>
          <a:p>
            <a:pPr indent="0"/>
            <a:r>
              <a:rPr lang="zh-CN" sz="2400" b="0">
                <a:ea typeface="宋体" panose="02010600030101010101" pitchFamily="2" charset="-122"/>
              </a:rPr>
              <a:t>菜将作为我们的午餐食材。</a:t>
            </a:r>
            <a:r>
              <a:rPr lang="zh-CN" sz="2400" b="0" baseline="-25000">
                <a:latin typeface="Times New Roman" panose="02020603050405020304" charset="0"/>
                <a:ea typeface="宋体" panose="02010600030101010101" pitchFamily="2" charset="-122"/>
              </a:rPr>
              <a:t>应用文</a:t>
            </a:r>
            <a:r>
              <a:rPr lang="en-US" sz="2400" b="0" baseline="-25000">
                <a:latin typeface="Times New Roman" panose="02020603050405020304" charset="0"/>
                <a:ea typeface="宋体" panose="02010600030101010101" pitchFamily="2" charset="-122"/>
              </a:rPr>
              <a:t>“</a:t>
            </a:r>
            <a:r>
              <a:rPr lang="zh-CN" sz="2400" b="0" baseline="-25000">
                <a:latin typeface="Times New Roman" panose="02020603050405020304" charset="0"/>
                <a:ea typeface="宋体" panose="02010600030101010101" pitchFamily="2" charset="-122"/>
              </a:rPr>
              <a:t>有机蔬菜采摘活动邀请信</a:t>
            </a:r>
            <a:r>
              <a:rPr lang="en-US" sz="2400" b="0" baseline="-25000">
                <a:latin typeface="Times New Roman" panose="02020603050405020304" charset="0"/>
                <a:ea typeface="宋体" panose="02010600030101010101" pitchFamily="2" charset="-122"/>
              </a:rPr>
              <a:t>”</a:t>
            </a:r>
            <a:endParaRPr lang="en-US" sz="2400" b="0" baseline="-25000">
              <a:latin typeface="Times New Roman" panose="02020603050405020304" charset="0"/>
              <a:ea typeface="宋体" panose="02010600030101010101" pitchFamily="2" charset="-122"/>
            </a:endParaRPr>
          </a:p>
          <a:p>
            <a:pPr indent="0"/>
            <a:endParaRPr lang="en-US" sz="2400" b="0" baseline="-25000">
              <a:latin typeface="Times New Roman" panose="02020603050405020304" charset="0"/>
              <a:ea typeface="宋体" panose="02010600030101010101" pitchFamily="2" charset="-122"/>
            </a:endParaRPr>
          </a:p>
          <a:p>
            <a:pPr indent="0"/>
            <a:endParaRPr lang="en-US" sz="2400" b="0" baseline="-25000">
              <a:latin typeface="Times New Roman" panose="02020603050405020304" charset="0"/>
              <a:ea typeface="宋体" panose="02010600030101010101" pitchFamily="2" charset="-122"/>
            </a:endParaRPr>
          </a:p>
          <a:p>
            <a:pPr indent="0"/>
            <a:endParaRPr lang="en-US" sz="2400" b="0" baseline="-25000">
              <a:latin typeface="Times New Roman" panose="02020603050405020304" charset="0"/>
              <a:ea typeface="宋体" panose="02010600030101010101" pitchFamily="2" charset="-122"/>
            </a:endParaRPr>
          </a:p>
          <a:p>
            <a:pPr indent="0"/>
            <a:endParaRPr lang="en-US" sz="2400" b="0" baseline="-2500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在我看来，为了可持续发展，</a:t>
            </a:r>
            <a:r>
              <a:rPr lang="zh-CN" sz="2400" b="0" u="sng">
                <a:solidFill>
                  <a:srgbClr val="FF0000"/>
                </a:solidFill>
                <a:ea typeface="宋体" panose="02010600030101010101" pitchFamily="2" charset="-122"/>
              </a:rPr>
              <a:t>有机农业</a:t>
            </a:r>
            <a:r>
              <a:rPr lang="zh-CN" sz="2400" b="0">
                <a:ea typeface="宋体" panose="02010600030101010101" pitchFamily="2" charset="-122"/>
              </a:rPr>
              <a:t>比化学农业更好。有机农业就是不使用任何化学物质的农业。</a:t>
            </a:r>
            <a:r>
              <a:rPr lang="zh-CN" sz="2400" b="0" u="sng">
                <a:solidFill>
                  <a:srgbClr val="FF0000"/>
                </a:solidFill>
                <a:latin typeface="Times New Roman" panose="02020603050405020304" charset="0"/>
                <a:ea typeface="宋体" panose="02010600030101010101" pitchFamily="2" charset="-122"/>
              </a:rPr>
              <a:t>开展</a:t>
            </a:r>
            <a:r>
              <a:rPr lang="zh-CN" sz="2400" b="0" u="sng">
                <a:solidFill>
                  <a:srgbClr val="FF0000"/>
                </a:solidFill>
                <a:ea typeface="宋体" panose="02010600030101010101" pitchFamily="2" charset="-122"/>
              </a:rPr>
              <a:t>有机</a:t>
            </a:r>
            <a:r>
              <a:rPr lang="zh-CN" sz="2400" b="0" u="sng">
                <a:solidFill>
                  <a:srgbClr val="FF0000"/>
                </a:solidFill>
                <a:latin typeface="Times New Roman" panose="02020603050405020304" charset="0"/>
                <a:ea typeface="宋体" panose="02010600030101010101" pitchFamily="2" charset="-122"/>
              </a:rPr>
              <a:t>农作的农民</a:t>
            </a:r>
            <a:r>
              <a:rPr lang="zh-CN" sz="2400" b="0">
                <a:ea typeface="宋体" panose="02010600030101010101" pitchFamily="2" charset="-122"/>
              </a:rPr>
              <a:t>专注于通过自然手段，如动物的自然废物作为肥料，保持土壤肥沃和无疾病。</a:t>
            </a:r>
            <a:r>
              <a:rPr lang="zh-CN" sz="2400" b="0" u="sng">
                <a:solidFill>
                  <a:srgbClr val="FF0000"/>
                </a:solidFill>
                <a:ea typeface="宋体" panose="02010600030101010101" pitchFamily="2" charset="-122"/>
              </a:rPr>
              <a:t>有机食品</a:t>
            </a:r>
            <a:r>
              <a:rPr lang="zh-CN" sz="2400" b="0">
                <a:ea typeface="宋体" panose="02010600030101010101" pitchFamily="2" charset="-122"/>
              </a:rPr>
              <a:t>通常比用人造化学品种植的食品更有营养。虽然价格高一点，但是我们多付出的一点小代价，最终会给我们带来巨大的回报。</a:t>
            </a:r>
            <a:endParaRPr lang="zh-CN" altLang="en-US" sz="2400" b="0">
              <a:ea typeface="宋体" panose="02010600030101010101" pitchFamily="2" charset="-122"/>
            </a:endParaRPr>
          </a:p>
        </p:txBody>
      </p:sp>
      <p:sp>
        <p:nvSpPr>
          <p:cNvPr id="2" name="文本框 1"/>
          <p:cNvSpPr txBox="1"/>
          <p:nvPr/>
        </p:nvSpPr>
        <p:spPr>
          <a:xfrm>
            <a:off x="336550" y="1844675"/>
            <a:ext cx="11257915"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First of all, there will be a guided tour of the farm, through which we can know how </a:t>
            </a:r>
            <a:r>
              <a:rPr lang="en-US" sz="2400" b="1" u="sng">
                <a:solidFill>
                  <a:srgbClr val="FF0000"/>
                </a:solidFill>
                <a:latin typeface="Times New Roman" panose="02020603050405020304" charset="0"/>
                <a:ea typeface="宋体" panose="02010600030101010101" pitchFamily="2" charset="-122"/>
              </a:rPr>
              <a:t>organic vegetables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are grown. Then we will be divided into groups to pick various organic vegetables, which will be used as our lunch ingredients.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316865" y="4631055"/>
            <a:ext cx="11564620" cy="2185035"/>
          </a:xfrm>
          <a:prstGeom prst="rect">
            <a:avLst/>
          </a:prstGeom>
          <a:noFill/>
          <a:ln w="9525">
            <a:noFill/>
          </a:ln>
        </p:spPr>
        <p:txBody>
          <a:bodyPr wrap="square">
            <a:no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In my opinion, </a:t>
            </a:r>
            <a:r>
              <a:rPr lang="en-US" sz="2400" b="1" u="sng">
                <a:solidFill>
                  <a:srgbClr val="FF0000"/>
                </a:solidFill>
                <a:latin typeface="Times New Roman" panose="02020603050405020304" charset="0"/>
                <a:ea typeface="宋体" panose="02010600030101010101" pitchFamily="2" charset="-122"/>
              </a:rPr>
              <a:t>organic farming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is preferable to chemical farming for the sake of sustainable development. Organic farming is simply farming without using any chemicals.</a:t>
            </a:r>
            <a:r>
              <a:rPr lang="en-US" sz="2400" b="1" u="sng">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Organic farmers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focus on keeping their soil rich and free of disease through natural means, such as natural waste from animals as fertilizer. </a:t>
            </a:r>
            <a:r>
              <a:rPr lang="en-US" sz="2400" b="1" u="sng">
                <a:solidFill>
                  <a:srgbClr val="FF0000"/>
                </a:solidFill>
                <a:latin typeface="Times New Roman" panose="02020603050405020304" charset="0"/>
                <a:ea typeface="宋体" panose="02010600030101010101" pitchFamily="2" charset="-122"/>
              </a:rPr>
              <a:t>Organic food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is generally more nutritious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than food grown with man-made chemicals. Although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price is a little higher, but the small price we pay extra will bring us huge rewards in the end.</a:t>
            </a:r>
            <a:endParaRPr lang="en-US" altLang="en-US" sz="2400" b="0">
              <a:latin typeface="Times New Roman" panose="02020603050405020304" charset="0"/>
              <a:ea typeface="宋体" panose="02010600030101010101" pitchFamily="2" charset="-122"/>
            </a:endParaRPr>
          </a:p>
        </p:txBody>
      </p:sp>
      <p:pic>
        <p:nvPicPr>
          <p:cNvPr id="4" name="图片 3"/>
          <p:cNvPicPr>
            <a:picLocks noChangeAspect="1"/>
          </p:cNvPicPr>
          <p:nvPr>
            <p:custDataLst>
              <p:tags r:id="rId4"/>
            </p:custDataLst>
          </p:nvPr>
        </p:nvPicPr>
        <p:blipFill>
          <a:blip r:embed="rId5"/>
          <a:stretch>
            <a:fillRect/>
          </a:stretch>
        </p:blipFill>
        <p:spPr>
          <a:xfrm>
            <a:off x="9356725" y="0"/>
            <a:ext cx="2838450" cy="1816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1059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widespread/ˈwaɪdspred/    a.分布广的;普遍的;广泛的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553085" y="836930"/>
            <a:ext cx="11379835" cy="304609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en-US" sz="2400">
                <a:latin typeface="Times New Roman" panose="02020603050405020304" charset="0"/>
                <a:ea typeface="宋体" panose="02010600030101010101" pitchFamily="2" charset="-122"/>
                <a:sym typeface="+mn-ea"/>
              </a:rPr>
              <a:t>COVID-19</a:t>
            </a:r>
            <a:r>
              <a:rPr lang="zh-CN" altLang="en-US" sz="2400">
                <a:latin typeface="Times New Roman" panose="02020603050405020304" charset="0"/>
                <a:ea typeface="宋体" panose="02010600030101010101" pitchFamily="2" charset="-122"/>
                <a:sym typeface="+mn-ea"/>
              </a:rPr>
              <a:t>是</a:t>
            </a:r>
            <a:r>
              <a:rPr lang="zh-CN" altLang="en-US" sz="2400" u="sng">
                <a:solidFill>
                  <a:srgbClr val="FF0000"/>
                </a:solidFill>
                <a:latin typeface="Times New Roman" panose="02020603050405020304" charset="0"/>
                <a:ea typeface="宋体" panose="02010600030101010101" pitchFamily="2" charset="-122"/>
                <a:sym typeface="+mn-ea"/>
              </a:rPr>
              <a:t>一种广泛传播的疾病</a:t>
            </a:r>
            <a:r>
              <a:rPr lang="zh-CN" altLang="en-US" sz="2400">
                <a:latin typeface="Times New Roman" panose="02020603050405020304" charset="0"/>
                <a:ea typeface="宋体" panose="02010600030101010101" pitchFamily="2" charset="-122"/>
                <a:sym typeface="+mn-ea"/>
              </a:rPr>
              <a:t>，已经影响全球数百万人。</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当旅程结束时，他的冒险经历</a:t>
            </a:r>
            <a:r>
              <a:rPr lang="zh-CN" sz="2400" b="0" u="sng">
                <a:solidFill>
                  <a:srgbClr val="FF0000"/>
                </a:solidFill>
                <a:ea typeface="宋体" panose="02010600030101010101" pitchFamily="2" charset="-122"/>
              </a:rPr>
              <a:t>得到了媒体的广泛报道</a:t>
            </a:r>
            <a:r>
              <a:rPr lang="zh-CN" sz="2400" b="0">
                <a:ea typeface="宋体" panose="02010600030101010101" pitchFamily="2" charset="-122"/>
              </a:rPr>
              <a:t>。</a:t>
            </a:r>
            <a:endParaRPr lang="zh-CN" sz="2400" b="0">
              <a:ea typeface="宋体" panose="02010600030101010101" pitchFamily="2" charset="-122"/>
            </a:endParaRPr>
          </a:p>
          <a:p>
            <a:pPr indent="0"/>
            <a:endParaRPr lang="zh-CN" altLang="en-US" sz="2400" b="0">
              <a:ea typeface="宋体" panose="02010600030101010101" pitchFamily="2" charset="-122"/>
            </a:endParaRPr>
          </a:p>
          <a:p>
            <a:pPr indent="0"/>
            <a:endParaRPr lang="zh-CN" altLang="en-US" sz="2400" b="0">
              <a:ea typeface="宋体" panose="02010600030101010101" pitchFamily="2" charset="-122"/>
            </a:endParaRPr>
          </a:p>
          <a:p>
            <a:pPr indent="0"/>
            <a:r>
              <a:rPr lang="en-US" altLang="zh-CN" sz="2400" b="0">
                <a:ea typeface="宋体" panose="02010600030101010101" pitchFamily="2" charset="-122"/>
              </a:rPr>
              <a:t>3.</a:t>
            </a:r>
            <a:r>
              <a:rPr lang="en-US" altLang="zh-CN" sz="2400" b="0">
                <a:latin typeface="Times New Roman" panose="02020603050405020304" charset="0"/>
                <a:ea typeface="宋体" panose="02010600030101010101" pitchFamily="2" charset="-122"/>
                <a:cs typeface="Times New Roman" panose="02020603050405020304" charset="0"/>
              </a:rPr>
              <a:t>这段视频几个小时就</a:t>
            </a:r>
            <a:r>
              <a:rPr lang="en-US" altLang="zh-CN" sz="2400" b="0" u="sng">
                <a:solidFill>
                  <a:srgbClr val="FF0000"/>
                </a:solidFill>
                <a:latin typeface="Times New Roman" panose="02020603050405020304" charset="0"/>
                <a:ea typeface="宋体" panose="02010600030101010101" pitchFamily="2" charset="-122"/>
                <a:cs typeface="Times New Roman" panose="02020603050405020304" charset="0"/>
              </a:rPr>
              <a:t>在网上传疯了</a:t>
            </a:r>
            <a:r>
              <a:rPr lang="zh-CN" altLang="en-US" sz="2400" b="0">
                <a:ea typeface="宋体" panose="02010600030101010101" pitchFamily="2" charset="-122"/>
              </a:rPr>
              <a:t>。</a:t>
            </a:r>
            <a:endParaRPr lang="zh-CN" altLang="en-US" sz="2400" b="0">
              <a:ea typeface="宋体" panose="02010600030101010101" pitchFamily="2" charset="-122"/>
            </a:endParaRPr>
          </a:p>
          <a:p>
            <a:pPr marL="342900" indent="-342900">
              <a:buFont typeface="Arial" panose="020B0604020202020204" pitchFamily="34" charset="0"/>
              <a:buChar char="•"/>
            </a:pPr>
            <a:r>
              <a:rPr lang="en-US" altLang="zh-CN" sz="2400" b="0">
                <a:latin typeface="Times New Roman" panose="02020603050405020304" charset="0"/>
                <a:ea typeface="宋体" panose="02010600030101010101" pitchFamily="2" charset="-122"/>
                <a:cs typeface="Times New Roman" panose="02020603050405020304" charset="0"/>
              </a:rPr>
              <a:t>Within hours the video had </a:t>
            </a:r>
            <a:r>
              <a:rPr lang="en-US" altLang="zh-CN" sz="2400" b="0">
                <a:solidFill>
                  <a:schemeClr val="accent4"/>
                </a:solidFill>
                <a:latin typeface="Times New Roman" panose="02020603050405020304" charset="0"/>
                <a:ea typeface="宋体" panose="02010600030101010101" pitchFamily="2" charset="-122"/>
                <a:cs typeface="Times New Roman" panose="02020603050405020304" charset="0"/>
              </a:rPr>
              <a:t>gone viral</a:t>
            </a:r>
            <a:r>
              <a:rPr lang="en-US" altLang="zh-CN" sz="2400" b="0">
                <a:latin typeface="Times New Roman" panose="02020603050405020304" charset="0"/>
                <a:ea typeface="宋体" panose="02010600030101010101" pitchFamily="2" charset="-122"/>
                <a:cs typeface="Times New Roman" panose="02020603050405020304" charset="0"/>
              </a:rPr>
              <a:t>.</a:t>
            </a:r>
            <a:endParaRPr lang="en-US" altLang="zh-CN" sz="2400" b="0">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nvSpPr>
        <p:spPr>
          <a:xfrm>
            <a:off x="553085" y="1197610"/>
            <a:ext cx="1154430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COVID-19 is </a:t>
            </a:r>
            <a:r>
              <a:rPr lang="en-US" sz="2400" u="sng">
                <a:solidFill>
                  <a:srgbClr val="FF0000"/>
                </a:solidFill>
                <a:latin typeface="Times New Roman" panose="02020603050405020304" charset="0"/>
                <a:ea typeface="宋体" panose="02010600030101010101" pitchFamily="2" charset="-122"/>
              </a:rPr>
              <a:t>a </a:t>
            </a:r>
            <a:r>
              <a:rPr lang="en-US" sz="2400" b="1" u="sng">
                <a:solidFill>
                  <a:srgbClr val="FF0000"/>
                </a:solidFill>
                <a:latin typeface="Times New Roman" panose="02020603050405020304" charset="0"/>
                <a:ea typeface="宋体" panose="02010600030101010101" pitchFamily="2" charset="-122"/>
              </a:rPr>
              <a:t>widespread </a:t>
            </a:r>
            <a:r>
              <a:rPr lang="en-US" sz="2400" u="sng">
                <a:solidFill>
                  <a:srgbClr val="FF0000"/>
                </a:solidFill>
                <a:latin typeface="Times New Roman" panose="02020603050405020304" charset="0"/>
                <a:ea typeface="宋体" panose="02010600030101010101" pitchFamily="2" charset="-122"/>
              </a:rPr>
              <a:t>disease</a:t>
            </a:r>
            <a:r>
              <a:rPr lang="en-US" sz="2400" b="0">
                <a:latin typeface="Times New Roman" panose="02020603050405020304" charset="0"/>
                <a:ea typeface="宋体" panose="02010600030101010101" pitchFamily="2" charset="-122"/>
              </a:rPr>
              <a:t> that has affected millions of people worldwide.</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553085" y="2348865"/>
            <a:ext cx="1079944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When the journey ended, his adventure </a:t>
            </a:r>
            <a:r>
              <a:rPr lang="en-US" sz="2400" u="sng">
                <a:solidFill>
                  <a:srgbClr val="FF0000"/>
                </a:solidFill>
                <a:latin typeface="Times New Roman" panose="02020603050405020304" charset="0"/>
                <a:ea typeface="宋体" panose="02010600030101010101" pitchFamily="2" charset="-122"/>
              </a:rPr>
              <a:t>received </a:t>
            </a:r>
            <a:r>
              <a:rPr lang="en-US" sz="2400" b="1" u="sng">
                <a:solidFill>
                  <a:srgbClr val="FF0000"/>
                </a:solidFill>
                <a:latin typeface="Times New Roman" panose="02020603050405020304" charset="0"/>
                <a:ea typeface="宋体" panose="02010600030101010101" pitchFamily="2" charset="-122"/>
              </a:rPr>
              <a:t>widespread </a:t>
            </a:r>
            <a:r>
              <a:rPr lang="en-US" sz="2400" u="sng">
                <a:solidFill>
                  <a:srgbClr val="FF0000"/>
                </a:solidFill>
                <a:latin typeface="Times New Roman" panose="02020603050405020304" charset="0"/>
                <a:ea typeface="宋体" panose="02010600030101010101" pitchFamily="2" charset="-122"/>
              </a:rPr>
              <a:t>media coverage</a:t>
            </a:r>
            <a:r>
              <a:rPr lang="en-US" sz="2400">
                <a:latin typeface="Times New Roman" panose="02020603050405020304" charset="0"/>
                <a:ea typeface="宋体" panose="02010600030101010101" pitchFamily="2" charset="-122"/>
              </a:rPr>
              <a:t>.</a:t>
            </a:r>
            <a:endParaRPr lang="en-US" altLang="en-US" sz="2400">
              <a:latin typeface="Times New Roman" panose="02020603050405020304" charset="0"/>
              <a:ea typeface="宋体" panose="02010600030101010101" pitchFamily="2" charset="-122"/>
            </a:endParaRPr>
          </a:p>
        </p:txBody>
      </p:sp>
      <p:pic>
        <p:nvPicPr>
          <p:cNvPr id="113" name="图片 112"/>
          <p:cNvPicPr/>
          <p:nvPr>
            <p:custDataLst>
              <p:tags r:id="rId4"/>
            </p:custDataLst>
          </p:nvPr>
        </p:nvPicPr>
        <p:blipFill>
          <a:blip r:embed="rId5"/>
          <a:stretch>
            <a:fillRect/>
          </a:stretch>
        </p:blipFill>
        <p:spPr>
          <a:xfrm>
            <a:off x="8220075" y="3961765"/>
            <a:ext cx="3975100" cy="2946400"/>
          </a:xfrm>
          <a:prstGeom prst="rect">
            <a:avLst/>
          </a:prstGeom>
          <a:noFill/>
          <a:ln w="9525">
            <a:noFill/>
          </a:ln>
        </p:spPr>
      </p:pic>
      <p:pic>
        <p:nvPicPr>
          <p:cNvPr id="115" name="图片 114"/>
          <p:cNvPicPr/>
          <p:nvPr>
            <p:custDataLst>
              <p:tags r:id="rId6"/>
            </p:custDataLst>
          </p:nvPr>
        </p:nvPicPr>
        <p:blipFill>
          <a:blip r:embed="rId7"/>
          <a:stretch>
            <a:fillRect/>
          </a:stretch>
        </p:blipFill>
        <p:spPr>
          <a:xfrm>
            <a:off x="3942715" y="3996690"/>
            <a:ext cx="4329430" cy="29641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linds(horizontal)">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in turn/ɪn tɜ:n/         相应地;转而;依次;轮流</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624840" y="826135"/>
            <a:ext cx="11141710" cy="452310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孩子们</a:t>
            </a:r>
            <a:r>
              <a:rPr lang="zh-CN" sz="2400" b="0" u="sng">
                <a:solidFill>
                  <a:srgbClr val="FF0000"/>
                </a:solidFill>
                <a:latin typeface="Times New Roman" panose="02020603050405020304" charset="0"/>
                <a:ea typeface="宋体" panose="02010600030101010101" pitchFamily="2" charset="-122"/>
              </a:rPr>
              <a:t>逐一</a:t>
            </a:r>
            <a:r>
              <a:rPr lang="zh-CN" sz="2400" b="0">
                <a:latin typeface="Times New Roman" panose="02020603050405020304" charset="0"/>
                <a:ea typeface="宋体" panose="02010600030101010101" pitchFamily="2" charset="-122"/>
              </a:rPr>
              <a:t>自报姓名。</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altLang="zh-CN" sz="2400" b="0">
                <a:latin typeface="Times New Roman" panose="02020603050405020304" charset="0"/>
                <a:ea typeface="宋体" panose="02010600030101010101" pitchFamily="2" charset="-122"/>
                <a:cs typeface="Times New Roman" panose="02020603050405020304" charset="0"/>
              </a:rPr>
              <a:t>2.</a:t>
            </a:r>
            <a:r>
              <a:rPr lang="zh-CN" altLang="en-US" sz="2400" b="0">
                <a:latin typeface="Times New Roman" panose="02020603050405020304" charset="0"/>
                <a:ea typeface="宋体" panose="02010600030101010101" pitchFamily="2" charset="-122"/>
                <a:cs typeface="Times New Roman" panose="02020603050405020304" charset="0"/>
              </a:rPr>
              <a:t>看到他们的女儿如此快乐，</a:t>
            </a:r>
            <a:r>
              <a:rPr lang="zh-CN" altLang="en-US" sz="2400" b="0" u="sng">
                <a:solidFill>
                  <a:srgbClr val="FF0000"/>
                </a:solidFill>
                <a:latin typeface="Times New Roman" panose="02020603050405020304" charset="0"/>
                <a:ea typeface="宋体" panose="02010600030101010101" pitchFamily="2" charset="-122"/>
                <a:cs typeface="Times New Roman" panose="02020603050405020304" charset="0"/>
              </a:rPr>
              <a:t>相应的</a:t>
            </a:r>
            <a:r>
              <a:rPr lang="zh-CN" altLang="en-US" sz="2400" b="0">
                <a:latin typeface="Times New Roman" panose="02020603050405020304" charset="0"/>
                <a:ea typeface="宋体" panose="02010600030101010101" pitchFamily="2" charset="-122"/>
                <a:cs typeface="Times New Roman" panose="02020603050405020304" charset="0"/>
              </a:rPr>
              <a:t>也让劳拉的父母更加放松。</a:t>
            </a:r>
            <a:endParaRPr lang="zh-CN" altLang="en-US" sz="2400" b="0">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r>
              <a:rPr lang="en-US" altLang="zh-CN" sz="2400" b="0">
                <a:latin typeface="Times New Roman" panose="02020603050405020304" charset="0"/>
                <a:ea typeface="宋体" panose="02010600030101010101" pitchFamily="2" charset="-122"/>
                <a:cs typeface="Times New Roman" panose="02020603050405020304" charset="0"/>
              </a:rPr>
              <a:t>Seeing their daughter so much happier has</a:t>
            </a:r>
            <a:r>
              <a:rPr lang="en-US" altLang="zh-CN" sz="2400" b="1" u="sng">
                <a:solidFill>
                  <a:srgbClr val="FF0000"/>
                </a:solidFill>
                <a:latin typeface="Times New Roman" panose="02020603050405020304" charset="0"/>
                <a:ea typeface="宋体" panose="02010600030101010101" pitchFamily="2" charset="-122"/>
                <a:cs typeface="Times New Roman" panose="02020603050405020304" charset="0"/>
              </a:rPr>
              <a:t> in turn</a:t>
            </a:r>
            <a:r>
              <a:rPr lang="en-US" altLang="zh-CN" sz="2400" b="0">
                <a:latin typeface="Times New Roman" panose="02020603050405020304" charset="0"/>
                <a:ea typeface="宋体" panose="02010600030101010101" pitchFamily="2" charset="-122"/>
                <a:cs typeface="Times New Roman" panose="02020603050405020304" charset="0"/>
              </a:rPr>
              <a:t> made Lara’s parents more relaxed.</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endParaRPr lang="en-US" altLang="zh-CN" sz="2400" b="0">
              <a:latin typeface="Times New Roman" panose="02020603050405020304" charset="0"/>
              <a:ea typeface="宋体" panose="02010600030101010101" pitchFamily="2" charset="-122"/>
              <a:cs typeface="Times New Roman" panose="02020603050405020304" charset="0"/>
            </a:endParaRPr>
          </a:p>
          <a:p>
            <a:pPr indent="0"/>
            <a:r>
              <a:rPr lang="en-US" altLang="zh-CN" sz="2400" b="0">
                <a:latin typeface="Times New Roman" panose="02020603050405020304" charset="0"/>
                <a:ea typeface="宋体" panose="02010600030101010101" pitchFamily="2" charset="-122"/>
                <a:cs typeface="Times New Roman" panose="02020603050405020304" charset="0"/>
              </a:rPr>
              <a:t>3.</a:t>
            </a:r>
            <a:r>
              <a:rPr lang="zh-CN" altLang="en-US" sz="2400" b="0">
                <a:latin typeface="Times New Roman" panose="02020603050405020304" charset="0"/>
                <a:ea typeface="宋体" panose="02010600030101010101" pitchFamily="2" charset="-122"/>
                <a:cs typeface="Times New Roman" panose="02020603050405020304" charset="0"/>
              </a:rPr>
              <a:t>任何理论都来源于实践，</a:t>
            </a:r>
            <a:r>
              <a:rPr lang="zh-CN" altLang="en-US" sz="2400" b="0" u="sng">
                <a:solidFill>
                  <a:srgbClr val="FF0000"/>
                </a:solidFill>
                <a:latin typeface="Times New Roman" panose="02020603050405020304" charset="0"/>
                <a:ea typeface="宋体" panose="02010600030101010101" pitchFamily="2" charset="-122"/>
                <a:cs typeface="Times New Roman" panose="02020603050405020304" charset="0"/>
              </a:rPr>
              <a:t>反过来</a:t>
            </a:r>
            <a:r>
              <a:rPr lang="zh-CN" altLang="en-US" sz="2400" b="0">
                <a:latin typeface="Times New Roman" panose="02020603050405020304" charset="0"/>
                <a:ea typeface="宋体" panose="02010600030101010101" pitchFamily="2" charset="-122"/>
                <a:cs typeface="Times New Roman" panose="02020603050405020304" charset="0"/>
              </a:rPr>
              <a:t>又为实践服务。</a:t>
            </a:r>
            <a:endParaRPr lang="zh-CN" altLang="en-US" sz="2400" b="0">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r>
              <a:rPr lang="en-US" altLang="zh-CN" sz="2400" b="0">
                <a:latin typeface="Times New Roman" panose="02020603050405020304" charset="0"/>
                <a:ea typeface="宋体" panose="02010600030101010101" pitchFamily="2" charset="-122"/>
                <a:cs typeface="Times New Roman" panose="02020603050405020304" charset="0"/>
              </a:rPr>
              <a:t>All theories originate from practice and </a:t>
            </a:r>
            <a:r>
              <a:rPr lang="en-US" altLang="zh-CN" sz="2400" b="1" u="sng">
                <a:solidFill>
                  <a:srgbClr val="FF0000"/>
                </a:solidFill>
                <a:latin typeface="Times New Roman" panose="02020603050405020304" charset="0"/>
                <a:ea typeface="宋体" panose="02010600030101010101" pitchFamily="2" charset="-122"/>
                <a:cs typeface="Times New Roman" panose="02020603050405020304" charset="0"/>
              </a:rPr>
              <a:t>in turn</a:t>
            </a:r>
            <a:r>
              <a:rPr lang="en-US" altLang="zh-CN" sz="2400" b="0">
                <a:latin typeface="Times New Roman" panose="02020603050405020304" charset="0"/>
                <a:ea typeface="宋体" panose="02010600030101010101" pitchFamily="2" charset="-122"/>
                <a:cs typeface="Times New Roman" panose="02020603050405020304" charset="0"/>
              </a:rPr>
              <a:t> serve practice.</a:t>
            </a:r>
            <a:endParaRPr lang="en-US" altLang="zh-CN" sz="2400" b="0">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Font typeface="Arial" panose="020B0604020202020204" pitchFamily="34" charset="0"/>
              <a:buNone/>
            </a:pPr>
            <a:r>
              <a:rPr lang="en-US" altLang="zh-CN" sz="2400" b="0">
                <a:latin typeface="Times New Roman" panose="02020603050405020304" charset="0"/>
                <a:ea typeface="宋体" panose="02010600030101010101" pitchFamily="2" charset="-122"/>
                <a:cs typeface="Times New Roman" panose="02020603050405020304" charset="0"/>
              </a:rPr>
              <a:t>4.</a:t>
            </a:r>
            <a:r>
              <a:rPr lang="zh-CN" altLang="en-US" sz="2400" b="0">
                <a:latin typeface="Times New Roman" panose="02020603050405020304" charset="0"/>
                <a:ea typeface="宋体" panose="02010600030101010101" pitchFamily="2" charset="-122"/>
                <a:cs typeface="Times New Roman" panose="02020603050405020304" charset="0"/>
              </a:rPr>
              <a:t>我</a:t>
            </a:r>
            <a:r>
              <a:rPr lang="en-US" altLang="zh-CN" sz="2400" b="0">
                <a:latin typeface="Times New Roman" panose="02020603050405020304" charset="0"/>
                <a:ea typeface="宋体" panose="02010600030101010101" pitchFamily="2" charset="-122"/>
                <a:cs typeface="Times New Roman" panose="02020603050405020304" charset="0"/>
              </a:rPr>
              <a:t>们</a:t>
            </a:r>
            <a:r>
              <a:rPr lang="en-US" altLang="zh-CN" sz="2400" b="0" u="sng">
                <a:solidFill>
                  <a:srgbClr val="FF0000"/>
                </a:solidFill>
                <a:latin typeface="Times New Roman" panose="02020603050405020304" charset="0"/>
                <a:ea typeface="宋体" panose="02010600030101010101" pitchFamily="2" charset="-122"/>
                <a:cs typeface="Times New Roman" panose="02020603050405020304" charset="0"/>
              </a:rPr>
              <a:t>轮流</a:t>
            </a:r>
            <a:r>
              <a:rPr lang="en-US" altLang="zh-CN" sz="2400" b="0">
                <a:latin typeface="Times New Roman" panose="02020603050405020304" charset="0"/>
                <a:ea typeface="宋体" panose="02010600030101010101" pitchFamily="2" charset="-122"/>
                <a:cs typeface="Times New Roman" panose="02020603050405020304" charset="0"/>
              </a:rPr>
              <a:t>当导游，向客人介绍景点。</a:t>
            </a:r>
            <a:endParaRPr lang="en-US" altLang="zh-CN" sz="2400" b="0">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r>
              <a:rPr lang="en-US" altLang="zh-CN" sz="2400" b="0">
                <a:latin typeface="Times New Roman" panose="02020603050405020304" charset="0"/>
                <a:ea typeface="宋体" panose="02010600030101010101" pitchFamily="2" charset="-122"/>
                <a:cs typeface="Times New Roman" panose="02020603050405020304" charset="0"/>
              </a:rPr>
              <a:t>We </a:t>
            </a:r>
            <a:r>
              <a:rPr lang="en-US" altLang="zh-CN" sz="2400" b="0" u="sng">
                <a:solidFill>
                  <a:srgbClr val="FF0000"/>
                </a:solidFill>
                <a:latin typeface="Times New Roman" panose="02020603050405020304" charset="0"/>
                <a:ea typeface="宋体" panose="02010600030101010101" pitchFamily="2" charset="-122"/>
                <a:cs typeface="Times New Roman" panose="02020603050405020304" charset="0"/>
              </a:rPr>
              <a:t>take turns to be a guide </a:t>
            </a:r>
            <a:r>
              <a:rPr lang="en-US" altLang="zh-CN" sz="2400" b="0">
                <a:latin typeface="Times New Roman" panose="02020603050405020304" charset="0"/>
                <a:ea typeface="宋体" panose="02010600030101010101" pitchFamily="2" charset="-122"/>
                <a:cs typeface="Times New Roman" panose="02020603050405020304" charset="0"/>
              </a:rPr>
              <a:t>and introduce the scenic spots to </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Font typeface="Arial" panose="020B0604020202020204" pitchFamily="34" charset="0"/>
              <a:buNone/>
            </a:pPr>
            <a:r>
              <a:rPr lang="en-US" altLang="zh-CN" sz="2400" b="0">
                <a:latin typeface="Times New Roman" panose="02020603050405020304" charset="0"/>
                <a:ea typeface="宋体" panose="02010600030101010101" pitchFamily="2" charset="-122"/>
                <a:cs typeface="Times New Roman" panose="02020603050405020304" charset="0"/>
              </a:rPr>
              <a:t>the guests.</a:t>
            </a:r>
            <a:endParaRPr lang="en-US" altLang="zh-CN" sz="2400" b="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553085" y="1196975"/>
            <a:ext cx="745236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The children called out their names</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in turn</a:t>
            </a:r>
            <a:r>
              <a:rPr lang="en-US" sz="2400" b="0">
                <a:latin typeface="Times New Roman" panose="02020603050405020304" charset="0"/>
                <a:ea typeface="宋体" panose="02010600030101010101" pitchFamily="2" charset="-122"/>
              </a:rPr>
              <a:t>.</a:t>
            </a:r>
            <a:endParaRPr lang="en-US" altLang="en-US" sz="2400" b="0">
              <a:latin typeface="Times New Roman" panose="02020603050405020304" charset="0"/>
              <a:ea typeface="宋体" panose="02010600030101010101" pitchFamily="2" charset="-122"/>
            </a:endParaRPr>
          </a:p>
        </p:txBody>
      </p:sp>
      <p:pic>
        <p:nvPicPr>
          <p:cNvPr id="129" name="图片 128"/>
          <p:cNvPicPr/>
          <p:nvPr>
            <p:custDataLst>
              <p:tags r:id="rId4"/>
            </p:custDataLst>
          </p:nvPr>
        </p:nvPicPr>
        <p:blipFill>
          <a:blip r:embed="rId5"/>
          <a:stretch>
            <a:fillRect/>
          </a:stretch>
        </p:blipFill>
        <p:spPr>
          <a:xfrm>
            <a:off x="8693785" y="3568700"/>
            <a:ext cx="3500755" cy="32594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0">
                                            <p:txEl>
                                              <p:pRg st="4" end="4"/>
                                            </p:txEl>
                                          </p:spTgt>
                                        </p:tgtEl>
                                        <p:attrNameLst>
                                          <p:attrName>style.visibility</p:attrName>
                                        </p:attrNameLst>
                                      </p:cBhvr>
                                      <p:to>
                                        <p:strVal val="visible"/>
                                      </p:to>
                                    </p:set>
                                    <p:animEffect transition="in" filter="blinds(horizontal)">
                                      <p:cBhvr>
                                        <p:cTn id="17" dur="500"/>
                                        <p:tgtEl>
                                          <p:spTgt spid="10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0">
                                            <p:txEl>
                                              <p:pRg st="7" end="7"/>
                                            </p:txEl>
                                          </p:spTgt>
                                        </p:tgtEl>
                                        <p:attrNameLst>
                                          <p:attrName>style.visibility</p:attrName>
                                        </p:attrNameLst>
                                      </p:cBhvr>
                                      <p:to>
                                        <p:strVal val="visible"/>
                                      </p:to>
                                    </p:set>
                                    <p:animEffect transition="in" filter="blinds(horizontal)">
                                      <p:cBhvr>
                                        <p:cTn id="22" dur="500"/>
                                        <p:tgtEl>
                                          <p:spTgt spid="10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0">
                                            <p:txEl>
                                              <p:pRg st="10" end="10"/>
                                            </p:txEl>
                                          </p:spTgt>
                                        </p:tgtEl>
                                        <p:attrNameLst>
                                          <p:attrName>style.visibility</p:attrName>
                                        </p:attrNameLst>
                                      </p:cBhvr>
                                      <p:to>
                                        <p:strVal val="visible"/>
                                      </p:to>
                                    </p:set>
                                    <p:animEffect transition="in" filter="blinds(horizontal)">
                                      <p:cBhvr>
                                        <p:cTn id="27" dur="500"/>
                                        <p:tgtEl>
                                          <p:spTgt spid="100">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0">
                                            <p:txEl>
                                              <p:pRg st="11" end="11"/>
                                            </p:txEl>
                                          </p:spTgt>
                                        </p:tgtEl>
                                        <p:attrNameLst>
                                          <p:attrName>style.visibility</p:attrName>
                                        </p:attrNameLst>
                                      </p:cBhvr>
                                      <p:to>
                                        <p:strVal val="visible"/>
                                      </p:to>
                                    </p:set>
                                    <p:animEffect transition="in" filter="blinds(horizontal)">
                                      <p:cBhvr>
                                        <p:cTn id="30" dur="500"/>
                                        <p:tgtEl>
                                          <p:spTgt spid="10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digest/daɪˈdʒest/       v.消化;领会;领悟 n.摘要</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908685"/>
            <a:ext cx="10873105" cy="3046095"/>
          </a:xfrm>
          <a:prstGeom prst="rect">
            <a:avLst/>
          </a:prstGeom>
          <a:noFill/>
          <a:ln w="9525">
            <a:noFill/>
          </a:ln>
        </p:spPr>
        <p:txBody>
          <a:bodyPr wrap="square">
            <a:spAutoFit/>
          </a:bodyPr>
          <a:p>
            <a:pPr indent="0"/>
            <a:r>
              <a:rPr lang="en-US" sz="2400" b="0">
                <a:latin typeface="Calibri" panose="020F0502020204030204" charset="0"/>
                <a:ea typeface="宋体" panose="02010600030101010101" pitchFamily="2" charset="-122"/>
                <a:cs typeface="Times New Roman" panose="02020603050405020304" charset="0"/>
              </a:rPr>
              <a:t>1.</a:t>
            </a:r>
            <a:r>
              <a:rPr lang="zh-CN" altLang="en-US" sz="2400" b="0">
                <a:latin typeface="Calibri" panose="020F0502020204030204" charset="0"/>
                <a:ea typeface="宋体" panose="02010600030101010101" pitchFamily="2" charset="-122"/>
                <a:cs typeface="Times New Roman" panose="02020603050405020304" charset="0"/>
              </a:rPr>
              <a:t>饭后你应该留点时间让食物</a:t>
            </a:r>
            <a:r>
              <a:rPr lang="zh-CN" altLang="en-US" sz="2400" u="sng">
                <a:solidFill>
                  <a:srgbClr val="FF0000"/>
                </a:solidFill>
                <a:latin typeface="Calibri" panose="020F0502020204030204" charset="0"/>
                <a:ea typeface="宋体" panose="02010600030101010101" pitchFamily="2" charset="-122"/>
                <a:cs typeface="Times New Roman" panose="02020603050405020304" charset="0"/>
              </a:rPr>
              <a:t>消化</a:t>
            </a:r>
            <a:r>
              <a:rPr lang="zh-CN" altLang="en-US" sz="2400" b="0">
                <a:latin typeface="Calibri" panose="020F0502020204030204" charset="0"/>
                <a:ea typeface="宋体" panose="02010600030101010101" pitchFamily="2" charset="-122"/>
                <a:cs typeface="Times New Roman" panose="02020603050405020304" charset="0"/>
              </a:rPr>
              <a:t>。</a:t>
            </a:r>
            <a:endParaRPr lang="zh-CN" altLang="en-US" sz="2400" b="0">
              <a:latin typeface="Calibri" panose="020F05020202040302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cs typeface="Times New Roman" panose="02020603050405020304" charset="0"/>
              </a:rPr>
              <a:t>You should allow a little time after a meal for the food to </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digest</a:t>
            </a:r>
            <a:r>
              <a:rPr lang="en-US" sz="2400" b="0">
                <a:latin typeface="Times New Roman" panose="02020603050405020304" charset="0"/>
                <a:ea typeface="宋体" panose="02010600030101010101" pitchFamily="2" charset="-122"/>
                <a:cs typeface="Times New Roman" panose="02020603050405020304" charset="0"/>
              </a:rPr>
              <a:t>.</a:t>
            </a:r>
            <a:endParaRPr lang="en-US" sz="2400" b="0">
              <a:latin typeface="Times New Roman" panose="02020603050405020304" charset="0"/>
              <a:ea typeface="宋体" panose="02010600030101010101" pitchFamily="2" charset="-122"/>
              <a:cs typeface="Times New Roman" panose="02020603050405020304" charset="0"/>
            </a:endParaRPr>
          </a:p>
          <a:p>
            <a:pPr indent="0"/>
            <a:endParaRPr lang="en-US" sz="2400" b="0">
              <a:latin typeface="Times New Roman" panose="020206030504050203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2.</a:t>
            </a:r>
            <a:r>
              <a:rPr lang="zh-CN" sz="2400" b="0">
                <a:ea typeface="宋体" panose="02010600030101010101" pitchFamily="2" charset="-122"/>
              </a:rPr>
              <a:t>她什么都读，在充分领会</a:t>
            </a:r>
            <a:r>
              <a:rPr lang="zh-CN" sz="2400" b="0">
                <a:latin typeface="Calibri" panose="020F0502020204030204" charset="0"/>
                <a:ea typeface="宋体" panose="02010600030101010101" pitchFamily="2" charset="-122"/>
              </a:rPr>
              <a:t>新闻的每一个细节点</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latin typeface="Calibri" panose="020F05020202040302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3.</a:t>
            </a:r>
            <a:r>
              <a:rPr lang="zh-CN" sz="2400" b="0">
                <a:ea typeface="宋体" panose="02010600030101010101" pitchFamily="2" charset="-122"/>
              </a:rPr>
              <a:t>有些书可浅尝，有些书可囫囵吞枣，少数书则需</a:t>
            </a:r>
            <a:endParaRPr lang="zh-CN" sz="2400" b="0">
              <a:ea typeface="宋体" panose="02010600030101010101" pitchFamily="2" charset="-122"/>
            </a:endParaRPr>
          </a:p>
          <a:p>
            <a:pPr indent="0"/>
            <a:r>
              <a:rPr lang="zh-CN" sz="2400" b="0">
                <a:ea typeface="宋体" panose="02010600030101010101" pitchFamily="2" charset="-122"/>
              </a:rPr>
              <a:t>细细</a:t>
            </a:r>
            <a:r>
              <a:rPr lang="zh-CN" sz="2400" b="0" u="sng">
                <a:solidFill>
                  <a:srgbClr val="FF0000"/>
                </a:solidFill>
                <a:ea typeface="宋体" panose="02010600030101010101" pitchFamily="2" charset="-122"/>
              </a:rPr>
              <a:t>咀嚼消化</a:t>
            </a:r>
            <a:r>
              <a:rPr lang="zh-CN" sz="2400" b="0">
                <a:ea typeface="宋体" panose="02010600030101010101" pitchFamily="2" charset="-122"/>
              </a:rPr>
              <a:t>。</a:t>
            </a:r>
            <a:endParaRPr lang="zh-CN" altLang="en-US" sz="2400" b="0">
              <a:ea typeface="宋体" panose="02010600030101010101" pitchFamily="2" charset="-122"/>
            </a:endParaRPr>
          </a:p>
        </p:txBody>
      </p:sp>
      <p:sp>
        <p:nvSpPr>
          <p:cNvPr id="2" name="文本框 1"/>
          <p:cNvSpPr txBox="1"/>
          <p:nvPr/>
        </p:nvSpPr>
        <p:spPr>
          <a:xfrm>
            <a:off x="480695" y="2420620"/>
            <a:ext cx="9395460"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She read everything, </a:t>
            </a:r>
            <a:r>
              <a:rPr lang="en-US" sz="2400" b="1" u="sng">
                <a:solidFill>
                  <a:srgbClr val="FF0000"/>
                </a:solidFill>
                <a:latin typeface="Times New Roman" panose="02020603050405020304" charset="0"/>
                <a:ea typeface="宋体" panose="02010600030101010101" pitchFamily="2" charset="-122"/>
              </a:rPr>
              <a:t>digesting</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every fragment of news.</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337185" y="3933190"/>
            <a:ext cx="9795510" cy="525780"/>
          </a:xfrm>
          <a:prstGeom prst="rect">
            <a:avLst/>
          </a:prstGeom>
          <a:noFill/>
          <a:ln w="9525">
            <a:noFill/>
          </a:ln>
        </p:spPr>
        <p:txBody>
          <a:bodyPr wrap="square">
            <a:no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Some books are to be tasted, others to be swallowed,</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and some few to be chewed and</a:t>
            </a:r>
            <a:r>
              <a:rPr lang="en-US" sz="2400" b="0">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digested</a:t>
            </a:r>
            <a:r>
              <a:rPr lang="en-US" sz="2400" b="1">
                <a:latin typeface="Times New Roman" panose="02020603050405020304" charset="0"/>
                <a:ea typeface="宋体" panose="02010600030101010101" pitchFamily="2" charset="-122"/>
              </a:rPr>
              <a:t>.</a:t>
            </a:r>
            <a:endParaRPr lang="en-US" altLang="en-US" sz="2400" b="1">
              <a:latin typeface="Times New Roman" panose="02020603050405020304" charset="0"/>
              <a:ea typeface="宋体" panose="02010600030101010101" pitchFamily="2" charset="-122"/>
            </a:endParaRPr>
          </a:p>
        </p:txBody>
      </p:sp>
      <p:pic>
        <p:nvPicPr>
          <p:cNvPr id="116" name="图片 115"/>
          <p:cNvPicPr/>
          <p:nvPr>
            <p:custDataLst>
              <p:tags r:id="rId4"/>
            </p:custDataLst>
          </p:nvPr>
        </p:nvPicPr>
        <p:blipFill>
          <a:blip r:embed="rId5"/>
          <a:stretch>
            <a:fillRect/>
          </a:stretch>
        </p:blipFill>
        <p:spPr>
          <a:xfrm>
            <a:off x="8072120" y="1775460"/>
            <a:ext cx="4088765" cy="50222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0">
                                            <p:txEl>
                                              <p:pRg st="1" end="1"/>
                                            </p:txEl>
                                          </p:spTgt>
                                        </p:tgtEl>
                                        <p:attrNameLst>
                                          <p:attrName>style.visibility</p:attrName>
                                        </p:attrNameLst>
                                      </p:cBhvr>
                                      <p:to>
                                        <p:strVal val="visible"/>
                                      </p:to>
                                    </p:set>
                                    <p:animEffect transition="in" filter="blinds(horizontal)">
                                      <p:cBhvr>
                                        <p:cTn id="12" dur="500"/>
                                        <p:tgtEl>
                                          <p:spTgt spid="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essential/ɪˈsenʃl/     a.完全必要的;极其重要的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337185" y="826135"/>
            <a:ext cx="11647170" cy="415417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作为评委，你应该根据演讲者的发音、流利程度和听众参与度对</a:t>
            </a:r>
            <a:r>
              <a:rPr lang="en-US" sz="2400" b="0">
                <a:latin typeface="Times New Roman" panose="02020603050405020304" charset="0"/>
                <a:ea typeface="宋体" panose="02010600030101010101" pitchFamily="2" charset="-122"/>
              </a:rPr>
              <a:t>10</a:t>
            </a:r>
            <a:r>
              <a:rPr lang="zh-CN" sz="2400" b="0">
                <a:ea typeface="宋体" panose="02010600030101010101" pitchFamily="2" charset="-122"/>
              </a:rPr>
              <a:t>篇演讲进行评分。这些都是评委的</a:t>
            </a:r>
            <a:r>
              <a:rPr lang="zh-CN" sz="2400" b="0" u="sng">
                <a:solidFill>
                  <a:srgbClr val="FF0000"/>
                </a:solidFill>
                <a:ea typeface="宋体" panose="02010600030101010101" pitchFamily="2" charset="-122"/>
              </a:rPr>
              <a:t>基本职责</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缝纫是我最喜欢的课程之一。我从中获得的一些</a:t>
            </a:r>
            <a:endParaRPr lang="zh-CN" sz="2400" b="0">
              <a:ea typeface="宋体" panose="02010600030101010101" pitchFamily="2" charset="-122"/>
            </a:endParaRPr>
          </a:p>
          <a:p>
            <a:pPr indent="0"/>
            <a:r>
              <a:rPr lang="zh-CN" sz="2400" b="0">
                <a:ea typeface="宋体" panose="02010600030101010101" pitchFamily="2" charset="-122"/>
              </a:rPr>
              <a:t> </a:t>
            </a:r>
            <a:r>
              <a:rPr lang="en-US" altLang="zh-CN" sz="2400" b="0">
                <a:ea typeface="宋体" panose="02010600030101010101" pitchFamily="2" charset="-122"/>
              </a:rPr>
              <a:t>  </a:t>
            </a:r>
            <a:r>
              <a:rPr lang="zh-CN" sz="2400" b="0" u="sng">
                <a:solidFill>
                  <a:srgbClr val="FF0000"/>
                </a:solidFill>
                <a:ea typeface="宋体" panose="02010600030101010101" pitchFamily="2" charset="-122"/>
              </a:rPr>
              <a:t>基本的生活技能</a:t>
            </a:r>
            <a:r>
              <a:rPr lang="zh-CN" sz="2400" b="0">
                <a:ea typeface="宋体" panose="02010600030101010101" pitchFamily="2" charset="-122"/>
              </a:rPr>
              <a:t>，比如缝纽扣，</a:t>
            </a:r>
            <a:r>
              <a:rPr lang="zh-CN" sz="2400" b="0">
                <a:latin typeface="Times New Roman" panose="02020603050405020304" charset="0"/>
                <a:ea typeface="宋体" panose="02010600030101010101" pitchFamily="2" charset="-122"/>
              </a:rPr>
              <a:t>织围巾。</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她</a:t>
            </a:r>
            <a:r>
              <a:rPr lang="zh-CN" sz="2400" b="0" u="sng">
                <a:solidFill>
                  <a:srgbClr val="FF0000"/>
                </a:solidFill>
                <a:ea typeface="宋体" panose="02010600030101010101" pitchFamily="2" charset="-122"/>
              </a:rPr>
              <a:t>收拾了一些必需品</a:t>
            </a:r>
            <a:r>
              <a:rPr lang="zh-CN" sz="2400" b="0">
                <a:ea typeface="宋体" panose="02010600030101010101" pitchFamily="2" charset="-122"/>
              </a:rPr>
              <a:t>，然后去了农村。</a:t>
            </a:r>
            <a:endParaRPr lang="zh-CN" altLang="en-US" sz="2400" b="0">
              <a:ea typeface="宋体" panose="02010600030101010101" pitchFamily="2" charset="-122"/>
            </a:endParaRPr>
          </a:p>
        </p:txBody>
      </p:sp>
      <p:sp>
        <p:nvSpPr>
          <p:cNvPr id="2" name="文本框 1"/>
          <p:cNvSpPr txBox="1"/>
          <p:nvPr/>
        </p:nvSpPr>
        <p:spPr>
          <a:xfrm>
            <a:off x="234950" y="1557020"/>
            <a:ext cx="1172464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As a judge, you should rate each of the ten speeches in terms of the speakers’ pronunciation, fluency and audience engagement. These are the</a:t>
            </a:r>
            <a:r>
              <a:rPr lang="en-US" sz="2400" b="1" u="sng">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essential duties</a:t>
            </a:r>
            <a:r>
              <a:rPr lang="en-US" sz="2400" b="0">
                <a:latin typeface="Times New Roman" panose="02020603050405020304" charset="0"/>
                <a:ea typeface="宋体" panose="02010600030101010101" pitchFamily="2" charset="-122"/>
              </a:rPr>
              <a:t> of a judge.</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325755" y="3293745"/>
            <a:ext cx="1139952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Sewing is one of my favorite courses, where I obtained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essential</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life skills</a:t>
            </a:r>
            <a:r>
              <a:rPr lang="en-US" sz="2400" b="0">
                <a:latin typeface="Times New Roman" panose="02020603050405020304" charset="0"/>
                <a:ea typeface="宋体" panose="02010600030101010101" pitchFamily="2" charset="-122"/>
              </a:rPr>
              <a:t> such as sewing a button, knitting a scarf.</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264795" y="4941570"/>
            <a:ext cx="1140015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She </a:t>
            </a:r>
            <a:r>
              <a:rPr lang="en-US" sz="2400" b="1" u="sng">
                <a:solidFill>
                  <a:srgbClr val="FF0000"/>
                </a:solidFill>
                <a:latin typeface="Times New Roman" panose="02020603050405020304" charset="0"/>
                <a:ea typeface="宋体" panose="02010600030101010101" pitchFamily="2" charset="-122"/>
              </a:rPr>
              <a:t>packed a few essentials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headed for the countryside.</a:t>
            </a:r>
            <a:endParaRPr lang="en-US" altLang="en-US" sz="2400" b="0">
              <a:latin typeface="Times New Roman" panose="02020603050405020304" charset="0"/>
              <a:ea typeface="宋体" panose="02010600030101010101" pitchFamily="2" charset="-122"/>
            </a:endParaRPr>
          </a:p>
        </p:txBody>
      </p:sp>
      <p:pic>
        <p:nvPicPr>
          <p:cNvPr id="117" name="图片 116"/>
          <p:cNvPicPr/>
          <p:nvPr>
            <p:custDataLst>
              <p:tags r:id="rId4"/>
            </p:custDataLst>
          </p:nvPr>
        </p:nvPicPr>
        <p:blipFill>
          <a:blip r:embed="rId5"/>
          <a:stretch>
            <a:fillRect/>
          </a:stretch>
        </p:blipFill>
        <p:spPr>
          <a:xfrm>
            <a:off x="8329930" y="2852420"/>
            <a:ext cx="3975100" cy="38315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“重要的…”表达归类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0695" y="764540"/>
            <a:ext cx="11096625" cy="452310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众所周知，良好的第一印象在很多方面都至关重要。</a:t>
            </a:r>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积极的生活态度很重要，因为态度决定一切。</a:t>
            </a:r>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泰勒当时并没有意识到她刚刚失去了关键的着陆设备。</a:t>
            </a:r>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4.</a:t>
            </a:r>
            <a:r>
              <a:rPr lang="zh-CN" sz="2400" b="0">
                <a:ea typeface="宋体" panose="02010600030101010101" pitchFamily="2" charset="-122"/>
              </a:rPr>
              <a:t>作为一名学生，这绝对是至关重要的。优先考虑你的学习。过度沉迷于深夜的比赛可能会分散你的学习注意力。</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5.</a:t>
            </a:r>
            <a:r>
              <a:rPr lang="zh-CN" sz="2400" b="0">
                <a:ea typeface="宋体" panose="02010600030101010101" pitchFamily="2" charset="-122"/>
              </a:rPr>
              <a:t>没有什么比健康更好，没有健康我们将一无所有</a:t>
            </a:r>
            <a:r>
              <a:rPr lang="en-US" sz="2400" b="0">
                <a:latin typeface="Times New Roman" panose="02020603050405020304" charset="0"/>
                <a:ea typeface="宋体" panose="02010600030101010101" pitchFamily="2" charset="-122"/>
              </a:rPr>
              <a:t>!</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0695" y="1125220"/>
            <a:ext cx="1069848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It is well known that a good first impression is </a:t>
            </a:r>
            <a:r>
              <a:rPr lang="en-US" sz="2400" b="1" u="sng">
                <a:solidFill>
                  <a:schemeClr val="accent4"/>
                </a:solidFill>
                <a:latin typeface="Times New Roman" panose="02020603050405020304" charset="0"/>
                <a:ea typeface="宋体" panose="02010600030101010101" pitchFamily="2" charset="-122"/>
              </a:rPr>
              <a:t>vital</a:t>
            </a:r>
            <a:r>
              <a:rPr lang="en-US" sz="2400" b="1">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 many aspects.</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08940" y="1845310"/>
            <a:ext cx="1014285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A positive attitude towards life is</a:t>
            </a:r>
            <a:r>
              <a:rPr lang="en-US" sz="2400" b="0">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significant</a:t>
            </a:r>
            <a:r>
              <a:rPr lang="en-US" sz="2400" b="0">
                <a:solidFill>
                  <a:schemeClr val="accent4"/>
                </a:solidFill>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because  attitude is everything.</a:t>
            </a:r>
            <a:r>
              <a:rPr lang="en-US" b="0">
                <a:latin typeface="Times New Roman" panose="02020603050405020304" charset="0"/>
                <a:ea typeface="宋体" panose="02010600030101010101" pitchFamily="2" charset="-122"/>
              </a:rPr>
              <a:t> </a:t>
            </a:r>
            <a:endParaRPr lang="en-US" altLang="en-US" b="0">
              <a:latin typeface="Times New Roman" panose="02020603050405020304" charset="0"/>
              <a:ea typeface="宋体" panose="02010600030101010101" pitchFamily="2" charset="-122"/>
            </a:endParaRPr>
          </a:p>
        </p:txBody>
      </p:sp>
      <p:sp>
        <p:nvSpPr>
          <p:cNvPr id="5" name="文本框 4"/>
          <p:cNvSpPr txBox="1"/>
          <p:nvPr/>
        </p:nvSpPr>
        <p:spPr>
          <a:xfrm>
            <a:off x="408940" y="2565400"/>
            <a:ext cx="1140333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Taylor was unaware at that point that she had just lost </a:t>
            </a:r>
            <a:r>
              <a:rPr lang="en-US" sz="2400" b="1" u="sng">
                <a:solidFill>
                  <a:schemeClr val="accent4"/>
                </a:solidFill>
                <a:latin typeface="Times New Roman" panose="02020603050405020304" charset="0"/>
                <a:ea typeface="宋体" panose="02010600030101010101" pitchFamily="2" charset="-122"/>
              </a:rPr>
              <a:t>crucial</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landing equipment.</a:t>
            </a:r>
            <a:endParaRPr lang="en-US" altLang="en-US" sz="2400" b="0">
              <a:latin typeface="Times New Roman" panose="02020603050405020304" charset="0"/>
              <a:ea typeface="宋体" panose="02010600030101010101" pitchFamily="2" charset="-122"/>
            </a:endParaRPr>
          </a:p>
        </p:txBody>
      </p:sp>
      <p:sp>
        <p:nvSpPr>
          <p:cNvPr id="7" name="文本框 6"/>
          <p:cNvSpPr txBox="1"/>
          <p:nvPr/>
        </p:nvSpPr>
        <p:spPr>
          <a:xfrm>
            <a:off x="408940" y="3652520"/>
            <a:ext cx="11207115" cy="1191895"/>
          </a:xfrm>
          <a:prstGeom prst="rect">
            <a:avLst/>
          </a:prstGeom>
          <a:noFill/>
          <a:ln w="9525">
            <a:noFill/>
          </a:ln>
        </p:spPr>
        <p:txBody>
          <a:bodyPr wrap="square">
            <a:no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 student, it </a:t>
            </a:r>
            <a:r>
              <a:rPr lang="en-US" sz="2400" b="1" u="sng">
                <a:solidFill>
                  <a:schemeClr val="accent4"/>
                </a:solidFill>
                <a:latin typeface="Times New Roman" panose="02020603050405020304" charset="0"/>
                <a:ea typeface="宋体" panose="02010600030101010101" pitchFamily="2" charset="-122"/>
              </a:rPr>
              <a:t>is</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definitely of critical importance</a:t>
            </a:r>
            <a:r>
              <a:rPr lang="en-US" sz="2400" b="0">
                <a:latin typeface="Times New Roman" panose="02020603050405020304" charset="0"/>
                <a:ea typeface="宋体" panose="02010600030101010101" pitchFamily="2" charset="-122"/>
              </a:rPr>
              <a:t> to prioritize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your studies.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Overindulging in late-night matches can potentially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distract you from your academic work.</a:t>
            </a:r>
            <a:endParaRPr lang="en-US" altLang="en-US" sz="2400" b="0">
              <a:latin typeface="Times New Roman" panose="02020603050405020304" charset="0"/>
              <a:ea typeface="宋体" panose="02010600030101010101" pitchFamily="2" charset="-122"/>
            </a:endParaRPr>
          </a:p>
        </p:txBody>
      </p:sp>
      <p:sp>
        <p:nvSpPr>
          <p:cNvPr id="9" name="文本框 8"/>
          <p:cNvSpPr txBox="1"/>
          <p:nvPr/>
        </p:nvSpPr>
        <p:spPr>
          <a:xfrm>
            <a:off x="422275" y="5157470"/>
            <a:ext cx="1085977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1" u="sng">
                <a:solidFill>
                  <a:schemeClr val="accent4"/>
                </a:solidFill>
                <a:latin typeface="Times New Roman" panose="02020603050405020304" charset="0"/>
                <a:ea typeface="宋体" panose="02010600030101010101" pitchFamily="2" charset="-122"/>
              </a:rPr>
              <a:t>Nothing can be better than health</a:t>
            </a:r>
            <a:r>
              <a:rPr lang="en-US" sz="2400" b="0">
                <a:latin typeface="Times New Roman" panose="02020603050405020304" charset="0"/>
                <a:ea typeface="宋体" panose="02010600030101010101" pitchFamily="2" charset="-122"/>
              </a:rPr>
              <a:t>, without which we would</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have nothing!</a:t>
            </a:r>
            <a:endParaRPr lang="en-US" altLang="en-US" sz="2400" b="0">
              <a:latin typeface="Times New Roman" panose="02020603050405020304" charset="0"/>
              <a:ea typeface="宋体" panose="02010600030101010101" pitchFamily="2" charset="-122"/>
            </a:endParaRPr>
          </a:p>
        </p:txBody>
      </p:sp>
      <p:pic>
        <p:nvPicPr>
          <p:cNvPr id="118" name="图片 117"/>
          <p:cNvPicPr/>
          <p:nvPr>
            <p:custDataLst>
              <p:tags r:id="rId4"/>
            </p:custDataLst>
          </p:nvPr>
        </p:nvPicPr>
        <p:blipFill>
          <a:blip r:embed="rId5"/>
          <a:stretch>
            <a:fillRect/>
          </a:stretch>
        </p:blipFill>
        <p:spPr>
          <a:xfrm>
            <a:off x="8892540" y="3544570"/>
            <a:ext cx="3302635" cy="32797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p:nvPr>
            <p:custDataLst>
              <p:tags r:id="rId1"/>
            </p:custDataLst>
          </p:nvPr>
        </p:nvPicPr>
        <p:blipFill>
          <a:blip r:embed="rId2"/>
          <a:stretch>
            <a:fillRect/>
          </a:stretch>
        </p:blipFill>
        <p:spPr>
          <a:xfrm>
            <a:off x="7959090" y="3086735"/>
            <a:ext cx="4265295" cy="3771265"/>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“专心于…、致力于…”表达归类：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4"/>
            </p:custDataLst>
          </p:nvPr>
        </p:nvPicPr>
        <p:blipFill>
          <a:blip r:embed="rId5">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908685"/>
            <a:ext cx="11198225" cy="4892675"/>
          </a:xfrm>
          <a:prstGeom prst="rect">
            <a:avLst/>
          </a:prstGeom>
          <a:noFill/>
          <a:ln w="9525">
            <a:noFill/>
          </a:ln>
        </p:spPr>
        <p:txBody>
          <a:bodyPr wrap="square">
            <a:spAutoFit/>
          </a:bodyPr>
          <a:p>
            <a:pPr indent="0"/>
            <a:r>
              <a:rPr lang="en-US" sz="2400" b="0">
                <a:solidFill>
                  <a:srgbClr val="000000"/>
                </a:solidFill>
                <a:latin typeface="Times New Roman" panose="02020603050405020304" charset="0"/>
                <a:ea typeface="宋体" panose="02010600030101010101" pitchFamily="2" charset="-122"/>
              </a:rPr>
              <a:t>1.</a:t>
            </a:r>
            <a:r>
              <a:rPr lang="zh-CN" sz="2400" b="0">
                <a:solidFill>
                  <a:srgbClr val="000000"/>
                </a:solidFill>
                <a:ea typeface="宋体" panose="02010600030101010101" pitchFamily="2" charset="-122"/>
              </a:rPr>
              <a:t>他</a:t>
            </a:r>
            <a:r>
              <a:rPr lang="zh-CN" sz="2400" b="0">
                <a:solidFill>
                  <a:srgbClr val="000000"/>
                </a:solidFill>
                <a:latin typeface="Times New Roman" panose="02020603050405020304" charset="0"/>
                <a:ea typeface="宋体" panose="02010600030101010101" pitchFamily="2" charset="-122"/>
              </a:rPr>
              <a:t>不分日夜地</a:t>
            </a:r>
            <a:r>
              <a:rPr lang="zh-CN" sz="2400" b="0" u="sng">
                <a:solidFill>
                  <a:schemeClr val="accent4"/>
                </a:solidFill>
                <a:latin typeface="Times New Roman" panose="02020603050405020304" charset="0"/>
                <a:ea typeface="宋体" panose="02010600030101010101" pitchFamily="2" charset="-122"/>
              </a:rPr>
              <a:t>努力</a:t>
            </a:r>
            <a:r>
              <a:rPr lang="zh-CN" sz="2400" b="0">
                <a:solidFill>
                  <a:srgbClr val="000000"/>
                </a:solidFill>
                <a:ea typeface="宋体" panose="02010600030101010101" pitchFamily="2" charset="-122"/>
              </a:rPr>
              <a:t>工作。他的敬业为他赢得了很高的声誉。</a:t>
            </a:r>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2.</a:t>
            </a:r>
            <a:r>
              <a:rPr lang="zh-CN" sz="2400" b="0">
                <a:solidFill>
                  <a:srgbClr val="000000"/>
                </a:solidFill>
                <a:ea typeface="宋体" panose="02010600030101010101" pitchFamily="2" charset="-122"/>
              </a:rPr>
              <a:t>钟扬常年在偏远原始地区寻找和采集种子，</a:t>
            </a:r>
            <a:r>
              <a:rPr lang="zh-CN" sz="2400" b="0" u="sng">
                <a:solidFill>
                  <a:schemeClr val="accent4"/>
                </a:solidFill>
                <a:ea typeface="宋体" panose="02010600030101010101" pitchFamily="2" charset="-122"/>
              </a:rPr>
              <a:t>一生致力于种子研究</a:t>
            </a:r>
            <a:r>
              <a:rPr lang="zh-CN" sz="2400" b="0">
                <a:solidFill>
                  <a:srgbClr val="000000"/>
                </a:solidFill>
                <a:ea typeface="宋体" panose="02010600030101010101" pitchFamily="2" charset="-122"/>
              </a:rPr>
              <a:t>。</a:t>
            </a:r>
            <a:endParaRPr lang="zh-CN" sz="2400" b="0">
              <a:solidFill>
                <a:srgbClr val="000000"/>
              </a:solidFill>
              <a:ea typeface="宋体" panose="02010600030101010101" pitchFamily="2" charset="-122"/>
            </a:endParaRPr>
          </a:p>
          <a:p>
            <a:pPr indent="0"/>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endParaRPr lang="en-US"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3.</a:t>
            </a:r>
            <a:r>
              <a:rPr lang="zh-CN" sz="2400" b="0">
                <a:solidFill>
                  <a:srgbClr val="000000"/>
                </a:solidFill>
                <a:ea typeface="宋体" panose="02010600030101010101" pitchFamily="2" charset="-122"/>
              </a:rPr>
              <a:t>她做任何事都</a:t>
            </a:r>
            <a:r>
              <a:rPr lang="zh-CN" sz="2400" b="0" u="sng">
                <a:solidFill>
                  <a:schemeClr val="accent4"/>
                </a:solidFill>
                <a:ea typeface="宋体" panose="02010600030101010101" pitchFamily="2" charset="-122"/>
              </a:rPr>
              <a:t>力求卓越</a:t>
            </a:r>
            <a:r>
              <a:rPr lang="zh-CN" sz="2400" b="0">
                <a:solidFill>
                  <a:srgbClr val="000000"/>
                </a:solidFill>
                <a:ea typeface="宋体" panose="02010600030101010101" pitchFamily="2" charset="-122"/>
              </a:rPr>
              <a:t>。</a:t>
            </a:r>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4.</a:t>
            </a:r>
            <a:r>
              <a:rPr lang="zh-CN" sz="2400" b="0">
                <a:solidFill>
                  <a:srgbClr val="000000"/>
                </a:solidFill>
                <a:ea typeface="宋体" panose="02010600030101010101" pitchFamily="2" charset="-122"/>
              </a:rPr>
              <a:t>家长和学校应该</a:t>
            </a:r>
            <a:r>
              <a:rPr lang="zh-CN" sz="2400" b="0" u="sng">
                <a:solidFill>
                  <a:schemeClr val="accent4"/>
                </a:solidFill>
                <a:ea typeface="宋体" panose="02010600030101010101" pitchFamily="2" charset="-122"/>
              </a:rPr>
              <a:t>努力鼓励</a:t>
            </a:r>
            <a:r>
              <a:rPr lang="zh-CN" sz="2400" b="0">
                <a:solidFill>
                  <a:srgbClr val="000000"/>
                </a:solidFill>
                <a:ea typeface="宋体" panose="02010600030101010101" pitchFamily="2" charset="-122"/>
              </a:rPr>
              <a:t>学生更频繁地参加户外活动。</a:t>
            </a:r>
            <a:endParaRPr lang="zh-CN" altLang="en-US" sz="2400" b="0">
              <a:solidFill>
                <a:srgbClr val="000000"/>
              </a:solidFill>
              <a:ea typeface="宋体" panose="02010600030101010101" pitchFamily="2" charset="-122"/>
            </a:endParaRPr>
          </a:p>
        </p:txBody>
      </p:sp>
      <p:sp>
        <p:nvSpPr>
          <p:cNvPr id="2" name="文本框 1"/>
          <p:cNvSpPr txBox="1"/>
          <p:nvPr/>
        </p:nvSpPr>
        <p:spPr>
          <a:xfrm>
            <a:off x="440690" y="1412240"/>
            <a:ext cx="1069911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He </a:t>
            </a:r>
            <a:r>
              <a:rPr lang="en-US" sz="2400" b="1" u="sng">
                <a:solidFill>
                  <a:schemeClr val="accent4"/>
                </a:solidFill>
                <a:latin typeface="Times New Roman" panose="02020603050405020304" charset="0"/>
                <a:ea typeface="宋体" panose="02010600030101010101" pitchFamily="2" charset="-122"/>
              </a:rPr>
              <a:t>committed himself to working </a:t>
            </a:r>
            <a:r>
              <a:rPr lang="en-US" sz="2400" b="0">
                <a:solidFill>
                  <a:srgbClr val="000000"/>
                </a:solidFill>
                <a:latin typeface="Times New Roman" panose="02020603050405020304" charset="0"/>
                <a:ea typeface="宋体" panose="02010600030101010101" pitchFamily="2" charset="-122"/>
              </a:rPr>
              <a:t>day and night. His commitment won him</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a great reputation.</a:t>
            </a:r>
            <a:endParaRPr lang="en-US" altLang="en-US" sz="2400" b="0">
              <a:solidFill>
                <a:srgbClr val="000000"/>
              </a:solidFill>
              <a:latin typeface="Times New Roman" panose="02020603050405020304" charset="0"/>
              <a:ea typeface="宋体" panose="02010600030101010101" pitchFamily="2" charset="-122"/>
            </a:endParaRPr>
          </a:p>
        </p:txBody>
      </p:sp>
      <p:sp>
        <p:nvSpPr>
          <p:cNvPr id="3" name="文本框 2"/>
          <p:cNvSpPr txBox="1"/>
          <p:nvPr/>
        </p:nvSpPr>
        <p:spPr>
          <a:xfrm>
            <a:off x="493395" y="2852420"/>
            <a:ext cx="7692390" cy="1568450"/>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Zhong Yang, who spent years in remote and primitive areas searching for and collecting seed, </a:t>
            </a:r>
            <a:r>
              <a:rPr lang="en-US" sz="2400" b="1" u="sng">
                <a:solidFill>
                  <a:schemeClr val="accent4"/>
                </a:solidFill>
                <a:latin typeface="Times New Roman" panose="02020603050405020304" charset="0"/>
                <a:ea typeface="宋体" panose="02010600030101010101" pitchFamily="2" charset="-122"/>
              </a:rPr>
              <a:t>dedicated his life to research on seeds.</a:t>
            </a:r>
            <a:r>
              <a:rPr lang="en-US" sz="2400" b="1" u="sng">
                <a:solidFill>
                  <a:srgbClr val="000000"/>
                </a:solidFill>
                <a:latin typeface="Times New Roman" panose="02020603050405020304" charset="0"/>
                <a:ea typeface="宋体" panose="02010600030101010101" pitchFamily="2" charset="-122"/>
                <a:cs typeface="Times New Roman" panose="02020603050405020304" charset="0"/>
              </a:rPr>
              <a:t> </a:t>
            </a:r>
            <a:endParaRPr lang="en-US" sz="2400" b="1" u="sng">
              <a:solidFill>
                <a:srgbClr val="000000"/>
              </a:solidFill>
              <a:latin typeface="Times New Roman" panose="02020603050405020304" charset="0"/>
              <a:ea typeface="宋体" panose="02010600030101010101" pitchFamily="2" charset="-122"/>
              <a:cs typeface="Times New Roman" panose="02020603050405020304" charset="0"/>
            </a:endParaRPr>
          </a:p>
          <a:p>
            <a:pPr marL="342900" indent="-342900">
              <a:buFont typeface="Arial" panose="020B0604020202020204" pitchFamily="34" charset="0"/>
              <a:buChar char="•"/>
            </a:pPr>
            <a:endParaRPr lang="en-US" altLang="en-US" sz="2400" b="1" u="sng">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408940" y="4652645"/>
            <a:ext cx="668591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She</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strives for excellence</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in everything she does.</a:t>
            </a:r>
            <a:endParaRPr lang="en-US" altLang="en-US" sz="2400" b="0">
              <a:solidFill>
                <a:srgbClr val="000000"/>
              </a:solidFill>
              <a:latin typeface="Times New Roman" panose="02020603050405020304" charset="0"/>
              <a:ea typeface="宋体" panose="02010600030101010101" pitchFamily="2" charset="-122"/>
            </a:endParaRPr>
          </a:p>
        </p:txBody>
      </p:sp>
      <p:sp>
        <p:nvSpPr>
          <p:cNvPr id="5" name="文本框 4"/>
          <p:cNvSpPr txBox="1"/>
          <p:nvPr/>
        </p:nvSpPr>
        <p:spPr>
          <a:xfrm>
            <a:off x="408940" y="5732780"/>
            <a:ext cx="1007935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Parents and schools should </a:t>
            </a:r>
            <a:r>
              <a:rPr lang="en-US" sz="2400" b="1" u="sng">
                <a:solidFill>
                  <a:schemeClr val="accent4"/>
                </a:solidFill>
                <a:latin typeface="Times New Roman" panose="02020603050405020304" charset="0"/>
                <a:ea typeface="宋体" panose="02010600030101010101" pitchFamily="2" charset="-122"/>
              </a:rPr>
              <a:t>make an effort to encourage</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endParaRPr lang="en-US" sz="2400" b="0">
              <a:solidFill>
                <a:srgbClr val="000000"/>
              </a:solidFill>
              <a:latin typeface="Times New Roman" panose="02020603050405020304" charset="0"/>
              <a:ea typeface="宋体" panose="02010600030101010101" pitchFamily="2" charset="-122"/>
              <a:cs typeface="Times New Roman" panose="02020603050405020304" charset="0"/>
            </a:endParaRPr>
          </a:p>
          <a:p>
            <a:pPr indent="0">
              <a:buFont typeface="Arial" panose="020B0604020202020204" pitchFamily="34" charset="0"/>
              <a:buNone/>
            </a:pPr>
            <a:r>
              <a:rPr lang="en-US" sz="2400" b="0">
                <a:solidFill>
                  <a:srgbClr val="000000"/>
                </a:solidFill>
                <a:latin typeface="Times New Roman" panose="02020603050405020304" charset="0"/>
                <a:ea typeface="宋体" panose="02010600030101010101" pitchFamily="2" charset="-122"/>
              </a:rPr>
              <a:t>     students to engage in outdoor activities</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more frequently.</a:t>
            </a:r>
            <a:endParaRPr lang="en-US" altLang="en-US" sz="2400" b="0">
              <a:solidFill>
                <a:srgbClr val="000000"/>
              </a:solidFill>
              <a:latin typeface="Times New Roman" panose="0202060305040502030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910844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alternative/ɔ:lˈtɜ:nətɪv/    n.可选的事物 a.可供替代的</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764540"/>
            <a:ext cx="10802620" cy="339598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在大城市，自行车正在取代私家车，成为短途交通的</a:t>
            </a:r>
            <a:r>
              <a:rPr lang="zh-CN" sz="2400" b="0" u="sng">
                <a:solidFill>
                  <a:srgbClr val="FF0000"/>
                </a:solidFill>
                <a:ea typeface="宋体" panose="02010600030101010101" pitchFamily="2" charset="-122"/>
              </a:rPr>
              <a:t>另一种方式</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由于忙于准备期末考试，我</a:t>
            </a:r>
            <a:r>
              <a:rPr lang="zh-CN" sz="2400" b="0" u="sng">
                <a:solidFill>
                  <a:srgbClr val="FF0000"/>
                </a:solidFill>
                <a:ea typeface="宋体" panose="02010600030101010101" pitchFamily="2" charset="-122"/>
              </a:rPr>
              <a:t>不得不</a:t>
            </a:r>
            <a:r>
              <a:rPr lang="zh-CN" sz="2400" b="0">
                <a:ea typeface="宋体" panose="02010600030101010101" pitchFamily="2" charset="-122"/>
              </a:rPr>
              <a:t>谢绝您的邀请。</a:t>
            </a:r>
            <a:r>
              <a:rPr lang="zh-CN" sz="2400" b="0" baseline="-25000">
                <a:latin typeface="Times New Roman" panose="02020603050405020304" charset="0"/>
                <a:ea typeface="宋体" panose="02010600030101010101" pitchFamily="2" charset="-122"/>
              </a:rPr>
              <a:t>应用文之谢绝信</a:t>
            </a:r>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endParaRPr lang="zh-CN" sz="2400" b="0" baseline="-2500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您可以通过电子邮件</a:t>
            </a:r>
            <a:r>
              <a:rPr lang="zh-CN" sz="2400" b="0" u="sng">
                <a:solidFill>
                  <a:srgbClr val="FF0000"/>
                </a:solidFill>
                <a:ea typeface="宋体" panose="02010600030101010101" pitchFamily="2" charset="-122"/>
              </a:rPr>
              <a:t>或</a:t>
            </a:r>
            <a:r>
              <a:rPr lang="zh-CN" sz="2400" b="0">
                <a:ea typeface="宋体" panose="02010600030101010101" pitchFamily="2" charset="-122"/>
              </a:rPr>
              <a:t>微信发送您的作品。</a:t>
            </a:r>
            <a:endParaRPr lang="zh-CN" altLang="en-US" sz="2400" b="0">
              <a:ea typeface="宋体" panose="02010600030101010101" pitchFamily="2" charset="-122"/>
            </a:endParaRPr>
          </a:p>
        </p:txBody>
      </p:sp>
      <p:sp>
        <p:nvSpPr>
          <p:cNvPr id="2" name="文本框 1"/>
          <p:cNvSpPr txBox="1"/>
          <p:nvPr/>
        </p:nvSpPr>
        <p:spPr>
          <a:xfrm>
            <a:off x="480695" y="1124585"/>
            <a:ext cx="1120711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In big cities, bicycles are replacing private cars and becoming </a:t>
            </a:r>
            <a:r>
              <a:rPr lang="en-US" sz="2400" b="1" u="sng">
                <a:solidFill>
                  <a:srgbClr val="FF0000"/>
                </a:solidFill>
                <a:latin typeface="Times New Roman" panose="02020603050405020304" charset="0"/>
                <a:ea typeface="宋体" panose="02010600030101010101" pitchFamily="2" charset="-122"/>
              </a:rPr>
              <a:t>an alternative means</a:t>
            </a:r>
            <a:r>
              <a:rPr lang="en-US" sz="2400" b="1">
                <a:latin typeface="Times New Roman" panose="02020603050405020304" charset="0"/>
                <a:ea typeface="宋体" panose="02010600030101010101" pitchFamily="2" charset="-122"/>
              </a:rPr>
              <a:t> </a:t>
            </a:r>
            <a:r>
              <a:rPr lang="en-US" sz="2400" b="0">
                <a:latin typeface="Times New Roman" panose="02020603050405020304" charset="0"/>
                <a:ea typeface="宋体" panose="02010600030101010101" pitchFamily="2" charset="-122"/>
              </a:rPr>
              <a:t>of short-distance transport.</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08940" y="2637155"/>
            <a:ext cx="939546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Occupied in preparing for my final exam, I</a:t>
            </a:r>
            <a:r>
              <a:rPr lang="en-US" sz="2400" b="1">
                <a:solidFill>
                  <a:schemeClr val="tx2"/>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have no alternative but to</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decline your invitation.</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80695" y="4088130"/>
            <a:ext cx="10259695"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You can send your works by email or </a:t>
            </a:r>
            <a:r>
              <a:rPr lang="en-US" sz="2400" b="1" u="sng">
                <a:solidFill>
                  <a:srgbClr val="FF0000"/>
                </a:solidFill>
                <a:latin typeface="Times New Roman" panose="02020603050405020304" charset="0"/>
                <a:ea typeface="宋体" panose="02010600030101010101" pitchFamily="2" charset="-122"/>
              </a:rPr>
              <a:t>alternatively</a:t>
            </a:r>
            <a:r>
              <a:rPr lang="en-US" sz="2400" b="0">
                <a:latin typeface="Times New Roman" panose="02020603050405020304" charset="0"/>
                <a:ea typeface="宋体" panose="02010600030101010101" pitchFamily="2" charset="-122"/>
              </a:rPr>
              <a:t>,</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through WeChat.</a:t>
            </a:r>
            <a:endParaRPr lang="en-US" altLang="en-US" sz="2400" b="0">
              <a:latin typeface="Times New Roman" panose="02020603050405020304" charset="0"/>
              <a:ea typeface="宋体" panose="02010600030101010101" pitchFamily="2" charset="-122"/>
            </a:endParaRPr>
          </a:p>
        </p:txBody>
      </p:sp>
      <p:pic>
        <p:nvPicPr>
          <p:cNvPr id="119" name="图片 118"/>
          <p:cNvPicPr/>
          <p:nvPr>
            <p:custDataLst>
              <p:tags r:id="rId4"/>
            </p:custDataLst>
          </p:nvPr>
        </p:nvPicPr>
        <p:blipFill>
          <a:blip r:embed="rId5"/>
          <a:stretch>
            <a:fillRect/>
          </a:stretch>
        </p:blipFill>
        <p:spPr>
          <a:xfrm>
            <a:off x="7415530" y="3287395"/>
            <a:ext cx="4779645" cy="32219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44450"/>
            <a:ext cx="8387715" cy="82994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instance/ˈɪnstəns/    n.例子；实例；事例</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a:p>
            <a:r>
              <a:rPr lang="en-US" altLang="zh-CN" sz="2400" b="1">
                <a:solidFill>
                  <a:schemeClr val="bg2">
                    <a:lumMod val="10000"/>
                  </a:schemeClr>
                </a:solidFill>
                <a:latin typeface="微软雅黑" panose="020B0503020204020204" pitchFamily="34" charset="-122"/>
                <a:ea typeface="微软雅黑" panose="020B0503020204020204" pitchFamily="34" charset="-122"/>
              </a:rPr>
              <a:t>for instance/fə(r) ˈɪnstəns/    例如;比如</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0695" y="891540"/>
            <a:ext cx="10801350" cy="415417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当被要求</a:t>
            </a:r>
            <a:r>
              <a:rPr lang="zh-CN" sz="2400" b="0" u="sng">
                <a:solidFill>
                  <a:srgbClr val="FF0000"/>
                </a:solidFill>
                <a:latin typeface="Times New Roman" panose="02020603050405020304" charset="0"/>
                <a:ea typeface="宋体" panose="02010600030101010101" pitchFamily="2" charset="-122"/>
              </a:rPr>
              <a:t>举出一些有用昆虫的例子</a:t>
            </a:r>
            <a:r>
              <a:rPr lang="zh-CN" sz="2400" b="0">
                <a:latin typeface="Times New Roman" panose="02020603050405020304" charset="0"/>
                <a:ea typeface="宋体" panose="02010600030101010101" pitchFamily="2" charset="-122"/>
              </a:rPr>
              <a:t>时，他想到了瓢虫。</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 </a:t>
            </a:r>
            <a:r>
              <a:rPr lang="zh-CN" sz="2400" b="0">
                <a:latin typeface="Times New Roman" panose="02020603050405020304" charset="0"/>
                <a:ea typeface="宋体" panose="02010600030101010101" pitchFamily="2" charset="-122"/>
              </a:rPr>
              <a:t>城市里有各种各样的交通方式可供选择。</a:t>
            </a:r>
            <a:r>
              <a:rPr lang="zh-CN" sz="2400" b="0" u="sng">
                <a:solidFill>
                  <a:srgbClr val="FF0000"/>
                </a:solidFill>
                <a:latin typeface="Times New Roman" panose="02020603050405020304" charset="0"/>
                <a:ea typeface="宋体" panose="02010600030101010101" pitchFamily="2" charset="-122"/>
              </a:rPr>
              <a:t>例如</a:t>
            </a:r>
            <a:r>
              <a:rPr lang="zh-CN" sz="2400" b="0">
                <a:latin typeface="Times New Roman" panose="02020603050405020304" charset="0"/>
                <a:ea typeface="宋体" panose="02010600030101010101" pitchFamily="2" charset="-122"/>
              </a:rPr>
              <a:t>，你可以乘坐地铁，骑自行车或使用出租车。</a:t>
            </a:r>
            <a:endParaRPr lang="zh-CN" sz="2400" b="0">
              <a:latin typeface="Times New Roman" panose="02020603050405020304" charset="0"/>
              <a:ea typeface="宋体" panose="02010600030101010101" pitchFamily="2" charset="-122"/>
            </a:endParaRPr>
          </a:p>
          <a:p>
            <a:pPr indent="0"/>
            <a:endParaRPr lang="zh-CN" altLang="en-US" sz="2400" b="0">
              <a:latin typeface="Times New Roman" panose="02020603050405020304" charset="0"/>
              <a:ea typeface="宋体" panose="02010600030101010101" pitchFamily="2" charset="-122"/>
            </a:endParaRPr>
          </a:p>
          <a:p>
            <a:pPr indent="0"/>
            <a:endParaRPr lang="zh-CN" altLang="en-US" sz="2400" b="0">
              <a:latin typeface="Times New Roman" panose="02020603050405020304" charset="0"/>
              <a:ea typeface="宋体" panose="02010600030101010101" pitchFamily="2" charset="-122"/>
            </a:endParaRPr>
          </a:p>
          <a:p>
            <a:pPr indent="0"/>
            <a:endParaRPr lang="zh-CN" altLang="en-US" sz="2400" b="0">
              <a:latin typeface="Times New Roman" panose="02020603050405020304" charset="0"/>
              <a:ea typeface="宋体" panose="02010600030101010101" pitchFamily="2" charset="-122"/>
            </a:endParaRPr>
          </a:p>
          <a:p>
            <a:pPr indent="0"/>
            <a:r>
              <a:rPr lang="en-US" altLang="zh-CN" sz="2400" b="0">
                <a:latin typeface="Times New Roman" panose="02020603050405020304" charset="0"/>
                <a:ea typeface="宋体" panose="02010600030101010101" pitchFamily="2" charset="-122"/>
              </a:rPr>
              <a:t>3.</a:t>
            </a:r>
            <a:r>
              <a:rPr lang="zh-CN" altLang="en-US" sz="2400" b="0" u="sng">
                <a:solidFill>
                  <a:srgbClr val="FF0000"/>
                </a:solidFill>
                <a:latin typeface="Times New Roman" panose="02020603050405020304" charset="0"/>
                <a:ea typeface="宋体" panose="02010600030101010101" pitchFamily="2" charset="-122"/>
              </a:rPr>
              <a:t>在这种情况下</a:t>
            </a:r>
            <a:r>
              <a:rPr lang="zh-CN" altLang="en-US" sz="2400" b="0">
                <a:latin typeface="Times New Roman" panose="02020603050405020304" charset="0"/>
                <a:ea typeface="宋体" panose="02010600030101010101" pitchFamily="2" charset="-122"/>
              </a:rPr>
              <a:t>，我建议采用不同的方法。</a:t>
            </a:r>
            <a:endParaRPr lang="zh-CN" altLang="en-US" sz="2400" b="0">
              <a:latin typeface="Times New Roman" panose="02020603050405020304" charset="0"/>
              <a:ea typeface="宋体" panose="02010600030101010101" pitchFamily="2" charset="-122"/>
            </a:endParaRPr>
          </a:p>
          <a:p>
            <a:pPr marL="342900" indent="-342900">
              <a:buFont typeface="Arial" panose="020B0604020202020204" pitchFamily="34" charset="0"/>
              <a:buChar char="•"/>
            </a:pPr>
            <a:r>
              <a:rPr lang="en-US" altLang="zh-CN" sz="2400" b="0">
                <a:latin typeface="Times New Roman" panose="02020603050405020304" charset="0"/>
                <a:ea typeface="宋体" panose="02010600030101010101" pitchFamily="2" charset="-122"/>
              </a:rPr>
              <a:t>I would recommend using a different approach </a:t>
            </a:r>
            <a:endParaRPr lang="en-US" altLang="zh-CN" sz="2400" b="0">
              <a:latin typeface="Times New Roman" panose="02020603050405020304" charset="0"/>
              <a:ea typeface="宋体" panose="02010600030101010101" pitchFamily="2" charset="-122"/>
            </a:endParaRPr>
          </a:p>
          <a:p>
            <a:pPr indent="0"/>
            <a:r>
              <a:rPr lang="en-US" altLang="zh-CN" sz="2400" b="0" u="sng">
                <a:solidFill>
                  <a:srgbClr val="FF0000"/>
                </a:solidFill>
                <a:latin typeface="Times New Roman" panose="02020603050405020304" charset="0"/>
                <a:ea typeface="宋体" panose="02010600030101010101" pitchFamily="2" charset="-122"/>
              </a:rPr>
              <a:t>in this instance/case</a:t>
            </a:r>
            <a:r>
              <a:rPr lang="en-US" altLang="zh-CN" sz="2400" b="0">
                <a:latin typeface="Times New Roman" panose="02020603050405020304" charset="0"/>
                <a:ea typeface="宋体" panose="02010600030101010101" pitchFamily="2" charset="-122"/>
              </a:rPr>
              <a:t>.</a:t>
            </a:r>
            <a:endParaRPr lang="en-US" altLang="zh-CN" sz="2400" b="0">
              <a:latin typeface="Times New Roman" panose="02020603050405020304" charset="0"/>
              <a:ea typeface="宋体" panose="02010600030101010101" pitchFamily="2" charset="-122"/>
            </a:endParaRPr>
          </a:p>
        </p:txBody>
      </p:sp>
      <p:sp>
        <p:nvSpPr>
          <p:cNvPr id="2" name="文本框 1"/>
          <p:cNvSpPr txBox="1"/>
          <p:nvPr/>
        </p:nvSpPr>
        <p:spPr>
          <a:xfrm>
            <a:off x="480695" y="1340485"/>
            <a:ext cx="1109154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When asked to</a:t>
            </a:r>
            <a:r>
              <a:rPr lang="en-US" sz="2400" b="0">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cite some instances</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of useful insects</a:t>
            </a:r>
            <a:r>
              <a:rPr lang="en-US" sz="2400" b="0">
                <a:latin typeface="Times New Roman" panose="02020603050405020304" charset="0"/>
                <a:ea typeface="宋体" panose="02010600030101010101" pitchFamily="2" charset="-122"/>
              </a:rPr>
              <a:t>, he came up with the ladybird.</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0695" y="2781300"/>
            <a:ext cx="1080135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There are various options for transportation in the city. </a:t>
            </a:r>
            <a:r>
              <a:rPr lang="en-US" sz="2400" b="1" u="sng">
                <a:solidFill>
                  <a:srgbClr val="FF0000"/>
                </a:solidFill>
                <a:latin typeface="Times New Roman" panose="02020603050405020304" charset="0"/>
                <a:ea typeface="宋体" panose="02010600030101010101" pitchFamily="2" charset="-122"/>
              </a:rPr>
              <a:t>For instance</a:t>
            </a:r>
            <a:r>
              <a:rPr lang="en-US" sz="2400" b="0">
                <a:latin typeface="Times New Roman" panose="02020603050405020304" charset="0"/>
                <a:ea typeface="宋体" panose="02010600030101010101" pitchFamily="2" charset="-122"/>
              </a:rPr>
              <a:t>, you can take the subway, ride a bike or use a taxi.</a:t>
            </a:r>
            <a:endParaRPr lang="en-US" altLang="en-US" sz="2400" b="0">
              <a:latin typeface="Times New Roman" panose="02020603050405020304" charset="0"/>
              <a:ea typeface="宋体" panose="02010600030101010101" pitchFamily="2" charset="-122"/>
            </a:endParaRPr>
          </a:p>
        </p:txBody>
      </p:sp>
      <p:pic>
        <p:nvPicPr>
          <p:cNvPr id="121" name="图片 120"/>
          <p:cNvPicPr/>
          <p:nvPr>
            <p:custDataLst>
              <p:tags r:id="rId4"/>
            </p:custDataLst>
          </p:nvPr>
        </p:nvPicPr>
        <p:blipFill>
          <a:blip r:embed="rId5"/>
          <a:stretch>
            <a:fillRect/>
          </a:stretch>
        </p:blipFill>
        <p:spPr>
          <a:xfrm>
            <a:off x="8291830" y="3429000"/>
            <a:ext cx="3855085" cy="3429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0">
                                            <p:txEl>
                                              <p:pRg st="7" end="7"/>
                                            </p:txEl>
                                          </p:spTgt>
                                        </p:tgtEl>
                                        <p:attrNameLst>
                                          <p:attrName>style.visibility</p:attrName>
                                        </p:attrNameLst>
                                      </p:cBhvr>
                                      <p:to>
                                        <p:strVal val="visible"/>
                                      </p:to>
                                    </p:set>
                                    <p:animEffect transition="in" filter="blinds(horizontal)">
                                      <p:cBhvr>
                                        <p:cTn id="22" dur="500"/>
                                        <p:tgtEl>
                                          <p:spTgt spid="100">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00">
                                            <p:txEl>
                                              <p:pRg st="8" end="8"/>
                                            </p:txEl>
                                          </p:spTgt>
                                        </p:tgtEl>
                                        <p:attrNameLst>
                                          <p:attrName>style.visibility</p:attrName>
                                        </p:attrNameLst>
                                      </p:cBhvr>
                                      <p:to>
                                        <p:strVal val="visible"/>
                                      </p:to>
                                    </p:set>
                                    <p:animEffect transition="in" filter="blinds(horizontal)">
                                      <p:cBhvr>
                                        <p:cTn id="25" dur="500"/>
                                        <p:tgtEl>
                                          <p:spTgt spid="1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“例如；比如“表达归类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826135"/>
            <a:ext cx="11389995" cy="304609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latin typeface="Times New Roman" panose="02020603050405020304" charset="0"/>
                <a:ea typeface="宋体" panose="02010600030101010101" pitchFamily="2" charset="-122"/>
              </a:rPr>
              <a:t>许多水果富含维生素。例如，橙子是维生素</a:t>
            </a:r>
            <a:r>
              <a:rPr lang="en-US" sz="2400" b="0">
                <a:latin typeface="Times New Roman" panose="02020603050405020304" charset="0"/>
                <a:ea typeface="宋体" panose="02010600030101010101" pitchFamily="2" charset="-122"/>
              </a:rPr>
              <a:t>C</a:t>
            </a:r>
            <a:r>
              <a:rPr lang="zh-CN" sz="2400" b="0">
                <a:latin typeface="Times New Roman" panose="02020603050405020304" charset="0"/>
                <a:ea typeface="宋体" panose="02010600030101010101" pitchFamily="2" charset="-122"/>
              </a:rPr>
              <a:t>的极好来源。</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 </a:t>
            </a:r>
            <a:r>
              <a:rPr lang="zh-CN" sz="2400" b="0">
                <a:latin typeface="Times New Roman" panose="02020603050405020304" charset="0"/>
                <a:ea typeface="宋体" panose="02010600030101010101" pitchFamily="2" charset="-122"/>
              </a:rPr>
              <a:t>获得清洁水对社区至关重要。例如，一个村庄曾因缺乏干净的水，导致居民的健康问题增加。</a:t>
            </a:r>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latin typeface="Times New Roman" panose="02020603050405020304" charset="0"/>
                <a:ea typeface="宋体" panose="02010600030101010101" pitchFamily="2" charset="-122"/>
              </a:rPr>
              <a:t>气候变化对生态系统有各种影响。例如，气温上升会导致珊瑚礁生物多样性的丧失。</a:t>
            </a:r>
            <a:endParaRPr lang="zh-CN" altLang="en-US" sz="2400" b="0">
              <a:latin typeface="Times New Roman" panose="02020603050405020304" charset="0"/>
              <a:ea typeface="宋体" panose="02010600030101010101" pitchFamily="2" charset="-122"/>
            </a:endParaRPr>
          </a:p>
        </p:txBody>
      </p:sp>
      <p:sp>
        <p:nvSpPr>
          <p:cNvPr id="2" name="文本框 1"/>
          <p:cNvSpPr txBox="1"/>
          <p:nvPr/>
        </p:nvSpPr>
        <p:spPr>
          <a:xfrm>
            <a:off x="408940" y="1196975"/>
            <a:ext cx="1075182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Many fruits are rich in vitamins.</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For example</a:t>
            </a:r>
            <a:r>
              <a:rPr lang="en-US" sz="2400" b="0">
                <a:latin typeface="Times New Roman" panose="02020603050405020304" charset="0"/>
                <a:ea typeface="宋体" panose="02010600030101010101" pitchFamily="2" charset="-122"/>
              </a:rPr>
              <a:t>, oranges are an excellent source of vitamin C.</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0695" y="2565400"/>
            <a:ext cx="1080770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Access to clean water is crucial for communities. </a:t>
            </a:r>
            <a:r>
              <a:rPr lang="en-US" sz="2400" b="1" u="sng">
                <a:solidFill>
                  <a:schemeClr val="accent4"/>
                </a:solidFill>
                <a:latin typeface="Times New Roman" panose="02020603050405020304" charset="0"/>
                <a:ea typeface="宋体" panose="02010600030101010101" pitchFamily="2" charset="-122"/>
              </a:rPr>
              <a:t>As a case in point</a:t>
            </a:r>
            <a:r>
              <a:rPr lang="en-US" sz="2400" b="0">
                <a:solidFill>
                  <a:schemeClr val="accent4"/>
                </a:solidFill>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 the lack of clean water in a village resulted in increased health issues among the residents.</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80695" y="3789045"/>
            <a:ext cx="1106043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Climate change has various impacts on ecosystems. </a:t>
            </a:r>
            <a:r>
              <a:rPr lang="en-US" sz="2400" b="1" u="sng">
                <a:solidFill>
                  <a:schemeClr val="accent4"/>
                </a:solidFill>
                <a:latin typeface="Times New Roman" panose="02020603050405020304" charset="0"/>
                <a:ea typeface="宋体" panose="02010600030101010101" pitchFamily="2" charset="-122"/>
              </a:rPr>
              <a:t>As an illustration</a:t>
            </a:r>
            <a:r>
              <a:rPr lang="en-US" sz="2400" b="0">
                <a:latin typeface="Times New Roman" panose="02020603050405020304" charset="0"/>
                <a:ea typeface="宋体" panose="02010600030101010101" pitchFamily="2" charset="-122"/>
              </a:rPr>
              <a:t>, rising temperatures can lead to the loss of biodiversity in coral reefs.</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408940" y="4869180"/>
            <a:ext cx="11534775" cy="460375"/>
          </a:xfrm>
          <a:prstGeom prst="rect">
            <a:avLst/>
          </a:prstGeom>
          <a:noFill/>
          <a:ln w="9525">
            <a:noFill/>
          </a:ln>
        </p:spPr>
        <p:txBody>
          <a:bodyPr wrap="square">
            <a:spAutoFit/>
          </a:bodyPr>
          <a:p>
            <a:pPr indent="0"/>
            <a:endParaRPr lang="zh-CN" altLang="en-US" sz="2400" b="0">
              <a:latin typeface="Times New Roman" panose="02020603050405020304" charset="0"/>
              <a:ea typeface="宋体" panose="02010600030101010101" pitchFamily="2" charset="-122"/>
            </a:endParaRPr>
          </a:p>
        </p:txBody>
      </p:sp>
      <p:pic>
        <p:nvPicPr>
          <p:cNvPr id="7" name="图片 6"/>
          <p:cNvPicPr>
            <a:picLocks noChangeAspect="1"/>
          </p:cNvPicPr>
          <p:nvPr>
            <p:custDataLst>
              <p:tags r:id="rId4"/>
            </p:custDataLst>
          </p:nvPr>
        </p:nvPicPr>
        <p:blipFill>
          <a:blip r:embed="rId5"/>
          <a:stretch>
            <a:fillRect/>
          </a:stretch>
        </p:blipFill>
        <p:spPr>
          <a:xfrm>
            <a:off x="9199880" y="-27305"/>
            <a:ext cx="2990850" cy="1263015"/>
          </a:xfrm>
          <a:prstGeom prst="rect">
            <a:avLst/>
          </a:prstGeom>
        </p:spPr>
      </p:pic>
      <p:sp>
        <p:nvSpPr>
          <p:cNvPr id="361" name="文本框 360"/>
          <p:cNvSpPr txBox="1"/>
          <p:nvPr>
            <p:custDataLst>
              <p:tags r:id="rId6"/>
            </p:custDataLst>
          </p:nvPr>
        </p:nvSpPr>
        <p:spPr>
          <a:xfrm>
            <a:off x="480695" y="4941570"/>
            <a:ext cx="11463020" cy="1371600"/>
          </a:xfrm>
          <a:prstGeom prst="rect">
            <a:avLst/>
          </a:prstGeom>
          <a:noFill/>
          <a:ln w="28575" cap="flat" cmpd="sng">
            <a:solidFill>
              <a:schemeClr val="accent4"/>
            </a:solidFill>
            <a:prstDash val="solid"/>
            <a:miter/>
            <a:headEnd type="none" w="med" len="med"/>
            <a:tailEnd type="none" w="med" len="med"/>
          </a:ln>
        </p:spPr>
        <p:txBody>
          <a:bodyPr lIns="90000" tIns="46800" rIns="90000" bIns="46800" anchor="ctr"/>
          <a:p>
            <a:pPr indent="0"/>
            <a:r>
              <a:rPr lang="en-US" sz="2400">
                <a:solidFill>
                  <a:srgbClr val="FF0000"/>
                </a:solidFill>
                <a:latin typeface="Times New Roman" panose="02020603050405020304" charset="0"/>
                <a:ea typeface="宋体" panose="02010600030101010101" pitchFamily="2" charset="-122"/>
                <a:sym typeface="+mn-ea"/>
              </a:rPr>
              <a:t>instance</a:t>
            </a:r>
            <a:r>
              <a:rPr lang="zh-CN" sz="2400">
                <a:latin typeface="Times New Roman" panose="02020603050405020304" charset="0"/>
                <a:ea typeface="宋体" panose="02010600030101010101" pitchFamily="2" charset="-122"/>
                <a:sym typeface="+mn-ea"/>
              </a:rPr>
              <a:t>指很具体的例子，如人、物、行为等，用以解释、说明、证明等总结性描述。</a:t>
            </a:r>
            <a:endParaRPr lang="en-US" sz="2400" b="0">
              <a:latin typeface="Times New Roman" panose="02020603050405020304" charset="0"/>
              <a:ea typeface="宋体" panose="02010600030101010101" pitchFamily="2" charset="-122"/>
            </a:endParaRPr>
          </a:p>
          <a:p>
            <a:pPr indent="0"/>
            <a:r>
              <a:rPr lang="en-US" sz="2400">
                <a:solidFill>
                  <a:srgbClr val="FF0000"/>
                </a:solidFill>
                <a:latin typeface="Times New Roman" panose="02020603050405020304" charset="0"/>
                <a:ea typeface="宋体" panose="02010600030101010101" pitchFamily="2" charset="-122"/>
                <a:sym typeface="+mn-ea"/>
              </a:rPr>
              <a:t>case</a:t>
            </a:r>
            <a:r>
              <a:rPr lang="zh-CN" sz="2400">
                <a:latin typeface="Times New Roman" panose="02020603050405020304" charset="0"/>
                <a:ea typeface="宋体" panose="02010600030101010101" pitchFamily="2" charset="-122"/>
                <a:sym typeface="+mn-ea"/>
              </a:rPr>
              <a:t>案例，事例。此种例子引起人们对某种待考虑、研究或处理的情况予以注意。</a:t>
            </a:r>
            <a:endParaRPr lang="en-US" sz="2400" b="0">
              <a:latin typeface="Times New Roman" panose="02020603050405020304" charset="0"/>
              <a:ea typeface="宋体" panose="02010600030101010101" pitchFamily="2" charset="-122"/>
            </a:endParaRPr>
          </a:p>
          <a:p>
            <a:pPr indent="0"/>
            <a:r>
              <a:rPr lang="en-US" sz="2400">
                <a:solidFill>
                  <a:srgbClr val="FF0000"/>
                </a:solidFill>
                <a:latin typeface="Times New Roman" panose="02020603050405020304" charset="0"/>
                <a:ea typeface="宋体" panose="02010600030101010101" pitchFamily="2" charset="-122"/>
                <a:sym typeface="+mn-ea"/>
              </a:rPr>
              <a:t>example</a:t>
            </a:r>
            <a:r>
              <a:rPr lang="zh-CN" sz="2400">
                <a:latin typeface="Times New Roman" panose="02020603050405020304" charset="0"/>
                <a:ea typeface="宋体" panose="02010600030101010101" pitchFamily="2" charset="-122"/>
                <a:sym typeface="+mn-ea"/>
              </a:rPr>
              <a:t>例子，榜样。最常用的，可以指一种具体例子，但更多指引用的补充材料。</a:t>
            </a:r>
            <a:endParaRPr lang="zh-CN" altLang="en-US" sz="2400" b="1" dirty="0">
              <a:solidFill>
                <a:srgbClr val="D32E2E"/>
              </a:solidFill>
              <a:latin typeface="楷体" panose="02010609060101010101" pitchFamily="49" charset="-122"/>
              <a:ea typeface="楷体" panose="02010609060101010101" pitchFamily="49" charset="-122"/>
              <a:sym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000" fill="hold">
                                          <p:stCondLst>
                                            <p:cond delay="0"/>
                                          </p:stCondLst>
                                        </p:cTn>
                                        <p:tgtEl>
                                          <p:spTgt spid="361"/>
                                        </p:tgtEl>
                                        <p:attrNameLst>
                                          <p:attrName>style.visibility</p:attrName>
                                        </p:attrNameLst>
                                      </p:cBhvr>
                                      <p:to>
                                        <p:strVal val="visible"/>
                                      </p:to>
                                    </p:set>
                                    <p:animEffect transition="in" filter="wipe(left)">
                                      <p:cBhvr>
                                        <p:cTn id="32"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361"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depth/depθ/      n.向下(或向里)距离;深(度)</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836930"/>
            <a:ext cx="10687685" cy="452310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没有人知道她</a:t>
            </a:r>
            <a:r>
              <a:rPr lang="zh-CN" sz="2400" b="0" u="sng">
                <a:solidFill>
                  <a:srgbClr val="FF0000"/>
                </a:solidFill>
                <a:ea typeface="宋体" panose="02010600030101010101" pitchFamily="2" charset="-122"/>
              </a:rPr>
              <a:t>对孩子的爱有多深</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在参观展览的过程中，我被中国戏曲所蕴含的</a:t>
            </a:r>
            <a:r>
              <a:rPr lang="zh-CN" sz="2400" b="0" u="sng">
                <a:solidFill>
                  <a:srgbClr val="FF0000"/>
                </a:solidFill>
                <a:ea typeface="宋体" panose="02010600030101010101" pitchFamily="2" charset="-122"/>
              </a:rPr>
              <a:t>巨大文化深度</a:t>
            </a:r>
            <a:r>
              <a:rPr lang="zh-CN" sz="2400" b="0">
                <a:ea typeface="宋体" panose="02010600030101010101" pitchFamily="2" charset="-122"/>
              </a:rPr>
              <a:t>所震撼。</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3.</a:t>
            </a:r>
            <a:r>
              <a:rPr lang="zh-CN" sz="2400" b="0">
                <a:ea typeface="宋体" panose="02010600030101010101" pitchFamily="2" charset="-122"/>
              </a:rPr>
              <a:t>他陷入了</a:t>
            </a:r>
            <a:r>
              <a:rPr lang="zh-CN" sz="2400" b="0" u="sng">
                <a:solidFill>
                  <a:srgbClr val="FF0000"/>
                </a:solidFill>
                <a:ea typeface="宋体" panose="02010600030101010101" pitchFamily="2" charset="-122"/>
              </a:rPr>
              <a:t>绝望的深渊</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4.</a:t>
            </a:r>
            <a:r>
              <a:rPr lang="zh-CN" sz="2400" b="0">
                <a:ea typeface="宋体" panose="02010600030101010101" pitchFamily="2" charset="-122"/>
              </a:rPr>
              <a:t>在开发</a:t>
            </a:r>
            <a:r>
              <a:rPr lang="zh-CN" sz="2400" b="0" u="sng">
                <a:solidFill>
                  <a:srgbClr val="FF0000"/>
                </a:solidFill>
                <a:ea typeface="宋体" panose="02010600030101010101" pitchFamily="2" charset="-122"/>
              </a:rPr>
              <a:t>海洋深处</a:t>
            </a:r>
            <a:r>
              <a:rPr lang="zh-CN" sz="2400" b="0">
                <a:ea typeface="宋体" panose="02010600030101010101" pitchFamily="2" charset="-122"/>
              </a:rPr>
              <a:t>各种海洋资源的同时，我们也应该</a:t>
            </a:r>
            <a:endParaRPr lang="zh-CN" sz="2400" b="0">
              <a:ea typeface="宋体" panose="02010600030101010101" pitchFamily="2" charset="-122"/>
            </a:endParaRPr>
          </a:p>
          <a:p>
            <a:pPr indent="0"/>
            <a:r>
              <a:rPr lang="zh-CN" sz="2400" b="0">
                <a:ea typeface="宋体" panose="02010600030101010101" pitchFamily="2" charset="-122"/>
              </a:rPr>
              <a:t> </a:t>
            </a:r>
            <a:r>
              <a:rPr lang="en-US" altLang="zh-CN" sz="2400" b="0">
                <a:ea typeface="宋体" panose="02010600030101010101" pitchFamily="2" charset="-122"/>
              </a:rPr>
              <a:t> </a:t>
            </a:r>
            <a:r>
              <a:rPr lang="zh-CN" sz="2400" b="0">
                <a:ea typeface="宋体" panose="02010600030101010101" pitchFamily="2" charset="-122"/>
              </a:rPr>
              <a:t>让人们意识到保护海洋的重要性。</a:t>
            </a:r>
            <a:endParaRPr lang="zh-CN" altLang="en-US" sz="2400" b="0">
              <a:ea typeface="宋体" panose="02010600030101010101" pitchFamily="2" charset="-122"/>
            </a:endParaRPr>
          </a:p>
        </p:txBody>
      </p:sp>
      <p:sp>
        <p:nvSpPr>
          <p:cNvPr id="2" name="文本框 1"/>
          <p:cNvSpPr txBox="1"/>
          <p:nvPr/>
        </p:nvSpPr>
        <p:spPr>
          <a:xfrm>
            <a:off x="553720" y="1196975"/>
            <a:ext cx="1054417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Nobody knew </a:t>
            </a:r>
            <a:r>
              <a:rPr lang="en-US" sz="2400" b="1" u="sng">
                <a:solidFill>
                  <a:srgbClr val="FF0000"/>
                </a:solidFill>
                <a:latin typeface="Times New Roman" panose="02020603050405020304" charset="0"/>
                <a:ea typeface="宋体" panose="02010600030101010101" pitchFamily="2" charset="-122"/>
              </a:rPr>
              <a:t>the</a:t>
            </a:r>
            <a:r>
              <a:rPr lang="en-US" sz="2400" b="1"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depth of her love</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for the child</a:t>
            </a:r>
            <a:r>
              <a:rPr lang="en-US" sz="2400" b="0">
                <a:latin typeface="Times New Roman" panose="02020603050405020304" charset="0"/>
                <a:ea typeface="宋体" panose="02010600030101010101" pitchFamily="2" charset="-122"/>
              </a:rPr>
              <a:t>.</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553085" y="2276475"/>
            <a:ext cx="1045400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As I explored the exhibition, I was struck by the</a:t>
            </a:r>
            <a:r>
              <a:rPr lang="en-US" sz="2400" b="0">
                <a:solidFill>
                  <a:srgbClr val="FF0000"/>
                </a:solidFill>
                <a:latin typeface="Times New Roman" panose="02020603050405020304" charset="0"/>
                <a:ea typeface="宋体" panose="02010600030101010101" pitchFamily="2" charset="-122"/>
              </a:rPr>
              <a:t> </a:t>
            </a:r>
            <a:endParaRPr lang="en-US" sz="2400" b="0">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immense cultural depth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that Chinese opera embodies.</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552768" y="3717290"/>
            <a:ext cx="5080000" cy="460375"/>
          </a:xfrm>
          <a:prstGeom prst="rect">
            <a:avLst/>
          </a:prstGeom>
          <a:noFill/>
          <a:ln w="9525">
            <a:noFill/>
          </a:ln>
        </p:spPr>
        <p:txBody>
          <a:bodyPr>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He was </a:t>
            </a:r>
            <a:r>
              <a:rPr lang="en-US" sz="2400" b="1" u="sng">
                <a:solidFill>
                  <a:srgbClr val="FF0000"/>
                </a:solidFill>
                <a:latin typeface="Times New Roman" panose="02020603050405020304" charset="0"/>
                <a:ea typeface="宋体" panose="02010600030101010101" pitchFamily="2" charset="-122"/>
              </a:rPr>
              <a:t>in the depths of despair</a:t>
            </a:r>
            <a:r>
              <a:rPr lang="en-US" sz="2400" b="1" u="sng">
                <a:latin typeface="Times New Roman" panose="02020603050405020304" charset="0"/>
                <a:ea typeface="宋体" panose="02010600030101010101" pitchFamily="2" charset="-122"/>
              </a:rPr>
              <a:t>.</a:t>
            </a:r>
            <a:endParaRPr lang="en-US" altLang="en-US" sz="2400" b="1" u="sng">
              <a:latin typeface="Times New Roman" panose="02020603050405020304" charset="0"/>
              <a:ea typeface="宋体" panose="02010600030101010101" pitchFamily="2" charset="-122"/>
            </a:endParaRPr>
          </a:p>
        </p:txBody>
      </p:sp>
      <p:sp>
        <p:nvSpPr>
          <p:cNvPr id="5" name="文本框 4"/>
          <p:cNvSpPr txBox="1"/>
          <p:nvPr/>
        </p:nvSpPr>
        <p:spPr>
          <a:xfrm>
            <a:off x="480695" y="5229225"/>
            <a:ext cx="10499090" cy="119888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While exploiting various marine resources</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in the </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depths of the sea</a:t>
            </a:r>
            <a:r>
              <a:rPr lang="en-US" sz="2400" b="0">
                <a:latin typeface="Times New Roman" panose="02020603050405020304" charset="0"/>
                <a:ea typeface="宋体" panose="02010600030101010101" pitchFamily="2" charset="-122"/>
              </a:rPr>
              <a:t>, we should also make people aware</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of the importance of protecting the ocean.</a:t>
            </a:r>
            <a:endParaRPr lang="en-US" altLang="en-US" sz="2400" b="0">
              <a:latin typeface="Times New Roman" panose="02020603050405020304" charset="0"/>
              <a:ea typeface="宋体" panose="02010600030101010101" pitchFamily="2" charset="-122"/>
            </a:endParaRPr>
          </a:p>
        </p:txBody>
      </p:sp>
      <p:pic>
        <p:nvPicPr>
          <p:cNvPr id="122" name="图片 121"/>
          <p:cNvPicPr/>
          <p:nvPr>
            <p:custDataLst>
              <p:tags r:id="rId4"/>
            </p:custDataLst>
          </p:nvPr>
        </p:nvPicPr>
        <p:blipFill>
          <a:blip r:embed="rId5"/>
          <a:stretch>
            <a:fillRect/>
          </a:stretch>
        </p:blipFill>
        <p:spPr>
          <a:xfrm>
            <a:off x="8063865" y="2870835"/>
            <a:ext cx="4130675" cy="39116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root/ru:t/       n.根;根茎;根部;根源</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826135"/>
            <a:ext cx="10941050" cy="489267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我申请的动机</a:t>
            </a:r>
            <a:r>
              <a:rPr lang="zh-CN" sz="2400" b="0" u="sng">
                <a:solidFill>
                  <a:srgbClr val="FF0000"/>
                </a:solidFill>
                <a:ea typeface="宋体" panose="02010600030101010101" pitchFamily="2" charset="-122"/>
              </a:rPr>
              <a:t>源于</a:t>
            </a:r>
            <a:r>
              <a:rPr lang="zh-CN" sz="2400" b="0">
                <a:ea typeface="宋体" panose="02010600030101010101" pitchFamily="2" charset="-122"/>
              </a:rPr>
              <a:t>我对各种体育项目的热爱。</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从那时起，对中餐的热爱就</a:t>
            </a:r>
            <a:r>
              <a:rPr lang="zh-CN" sz="2400" b="0" u="sng">
                <a:solidFill>
                  <a:srgbClr val="FF0000"/>
                </a:solidFill>
                <a:ea typeface="宋体" panose="02010600030101010101" pitchFamily="2" charset="-122"/>
              </a:rPr>
              <a:t>在他心中扎下了根</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3.</a:t>
            </a:r>
            <a:r>
              <a:rPr lang="zh-CN" sz="2400" b="0">
                <a:ea typeface="宋体" panose="02010600030101010101" pitchFamily="2" charset="-122"/>
              </a:rPr>
              <a:t>听到这个坏消息，玛丽震惊得僵住了，</a:t>
            </a:r>
            <a:r>
              <a:rPr lang="zh-CN" sz="2400" b="0" u="sng">
                <a:solidFill>
                  <a:srgbClr val="FF0000"/>
                </a:solidFill>
                <a:ea typeface="宋体" panose="02010600030101010101" pitchFamily="2" charset="-122"/>
              </a:rPr>
              <a:t>仿佛在地上扎了根</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4.</a:t>
            </a:r>
            <a:r>
              <a:rPr lang="zh-CN" sz="2400" b="0">
                <a:ea typeface="宋体" panose="02010600030101010101" pitchFamily="2" charset="-122"/>
              </a:rPr>
              <a:t>火锅</a:t>
            </a:r>
            <a:r>
              <a:rPr lang="zh-CN" sz="2400" b="0" u="sng">
                <a:solidFill>
                  <a:srgbClr val="FF0000"/>
                </a:solidFill>
                <a:ea typeface="宋体" panose="02010600030101010101" pitchFamily="2" charset="-122"/>
              </a:rPr>
              <a:t>在中国文化中根深蒂固</a:t>
            </a:r>
            <a:r>
              <a:rPr lang="zh-CN" sz="2400" b="0">
                <a:ea typeface="宋体" panose="02010600030101010101" pitchFamily="2" charset="-122"/>
              </a:rPr>
              <a:t>，它不仅是一种历史悠久的</a:t>
            </a:r>
            <a:endParaRPr lang="zh-CN" sz="2400" b="0">
              <a:ea typeface="宋体" panose="02010600030101010101" pitchFamily="2" charset="-122"/>
            </a:endParaRPr>
          </a:p>
          <a:p>
            <a:pPr indent="0"/>
            <a:r>
              <a:rPr lang="en-US" altLang="zh-CN" sz="2400" b="0">
                <a:ea typeface="宋体" panose="02010600030101010101" pitchFamily="2" charset="-122"/>
              </a:rPr>
              <a:t>    </a:t>
            </a:r>
            <a:r>
              <a:rPr lang="zh-CN" sz="2400" b="0">
                <a:ea typeface="宋体" panose="02010600030101010101" pitchFamily="2" charset="-122"/>
              </a:rPr>
              <a:t>美食，也是一种象征着家人和朋友团聚的社交活动。</a:t>
            </a:r>
            <a:endParaRPr lang="zh-CN" altLang="en-US" sz="2400" b="0">
              <a:ea typeface="宋体" panose="02010600030101010101" pitchFamily="2" charset="-122"/>
            </a:endParaRPr>
          </a:p>
        </p:txBody>
      </p:sp>
      <p:sp>
        <p:nvSpPr>
          <p:cNvPr id="2" name="文本框 1"/>
          <p:cNvSpPr txBox="1"/>
          <p:nvPr/>
        </p:nvSpPr>
        <p:spPr>
          <a:xfrm>
            <a:off x="408940" y="1196975"/>
            <a:ext cx="11171555" cy="46037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Motivation of my application</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lies/has its roots in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my passion for various sports event.</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08940" y="2308225"/>
            <a:ext cx="947293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Ever since then, a love for Chinese food has</a:t>
            </a:r>
            <a:r>
              <a:rPr lang="en-US" sz="2400" b="1">
                <a:solidFill>
                  <a:schemeClr val="tx2"/>
                </a:solidFill>
                <a:latin typeface="Times New Roman" panose="02020603050405020304" charset="0"/>
                <a:ea typeface="宋体" panose="02010600030101010101" pitchFamily="2" charset="-122"/>
                <a:cs typeface="Times New Roman" panose="02020603050405020304" charset="0"/>
              </a:rPr>
              <a:t> </a:t>
            </a:r>
            <a:r>
              <a:rPr lang="en-US" sz="2400" b="1" u="sng">
                <a:solidFill>
                  <a:srgbClr val="FF0000"/>
                </a:solidFill>
                <a:latin typeface="Times New Roman" panose="02020603050405020304" charset="0"/>
                <a:ea typeface="宋体" panose="02010600030101010101" pitchFamily="2" charset="-122"/>
              </a:rPr>
              <a:t>taken root </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in his heart</a:t>
            </a:r>
            <a:r>
              <a:rPr lang="en-US" sz="2400" b="1">
                <a:latin typeface="Times New Roman" panose="02020603050405020304" charset="0"/>
                <a:ea typeface="宋体" panose="02010600030101010101" pitchFamily="2" charset="-122"/>
              </a:rPr>
              <a:t>.</a:t>
            </a:r>
            <a:endParaRPr lang="en-US" altLang="en-US" sz="2400" b="1">
              <a:latin typeface="Times New Roman" panose="02020603050405020304" charset="0"/>
              <a:ea typeface="宋体" panose="02010600030101010101" pitchFamily="2" charset="-122"/>
            </a:endParaRPr>
          </a:p>
        </p:txBody>
      </p:sp>
      <p:sp>
        <p:nvSpPr>
          <p:cNvPr id="4" name="文本框 3"/>
          <p:cNvSpPr txBox="1"/>
          <p:nvPr/>
        </p:nvSpPr>
        <p:spPr>
          <a:xfrm>
            <a:off x="408940" y="3789045"/>
            <a:ext cx="10641330" cy="829945"/>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At the bad news, Mary froze with shock, </a:t>
            </a:r>
            <a:r>
              <a:rPr lang="en-US" sz="2400" b="1" u="sng">
                <a:solidFill>
                  <a:srgbClr val="FF0000"/>
                </a:solidFill>
                <a:latin typeface="Times New Roman" panose="02020603050405020304" charset="0"/>
                <a:ea typeface="宋体" panose="02010600030101010101" pitchFamily="2" charset="-122"/>
              </a:rPr>
              <a:t>as if rooted to </a:t>
            </a:r>
            <a:endParaRPr lang="en-US" sz="2400" b="1" u="sng">
              <a:solidFill>
                <a:srgbClr val="FF0000"/>
              </a:solidFill>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the ground</a:t>
            </a:r>
            <a:r>
              <a:rPr lang="en-US" sz="2400" b="1" u="sng">
                <a:latin typeface="Times New Roman" panose="02020603050405020304" charset="0"/>
                <a:ea typeface="宋体" panose="02010600030101010101" pitchFamily="2" charset="-122"/>
              </a:rPr>
              <a:t>.</a:t>
            </a:r>
            <a:endParaRPr lang="en-US" altLang="en-US" sz="2400" b="1" u="sng">
              <a:latin typeface="Times New Roman" panose="02020603050405020304" charset="0"/>
              <a:ea typeface="宋体" panose="02010600030101010101" pitchFamily="2" charset="-122"/>
            </a:endParaRPr>
          </a:p>
        </p:txBody>
      </p:sp>
      <p:sp>
        <p:nvSpPr>
          <p:cNvPr id="5" name="文本框 4"/>
          <p:cNvSpPr txBox="1"/>
          <p:nvPr/>
        </p:nvSpPr>
        <p:spPr>
          <a:xfrm>
            <a:off x="408940" y="5517515"/>
            <a:ext cx="10840720" cy="1198880"/>
          </a:xfrm>
          <a:prstGeom prst="rect">
            <a:avLst/>
          </a:prstGeom>
          <a:noFill/>
          <a:ln w="9525">
            <a:noFill/>
          </a:ln>
        </p:spPr>
        <p:txBody>
          <a:bodyPr wrap="square">
            <a:spAutoFit/>
          </a:bodyPr>
          <a:p>
            <a:pPr marL="342900" indent="-342900">
              <a:buFont typeface="Arial" panose="020B0604020202020204" pitchFamily="34" charset="0"/>
              <a:buChar char="•"/>
            </a:pPr>
            <a:r>
              <a:rPr lang="en-US" sz="2400" b="1" u="sng">
                <a:solidFill>
                  <a:srgbClr val="FF0000"/>
                </a:solidFill>
                <a:latin typeface="Times New Roman" panose="02020603050405020304" charset="0"/>
                <a:ea typeface="宋体" panose="02010600030101010101" pitchFamily="2" charset="-122"/>
              </a:rPr>
              <a:t>Deeply rooted/ingrained in Chinese culture</a:t>
            </a:r>
            <a:r>
              <a:rPr lang="en-US" sz="2400" b="0">
                <a:latin typeface="Times New Roman" panose="02020603050405020304" charset="0"/>
                <a:ea typeface="宋体" panose="02010600030101010101" pitchFamily="2" charset="-122"/>
              </a:rPr>
              <a:t>, Hotpot is not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only a time-honored meal but also a social gathering activity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symbolizing reunion of families and friends.</a:t>
            </a:r>
            <a:endParaRPr lang="en-US" altLang="en-US" sz="2400" b="0">
              <a:latin typeface="Times New Roman" panose="02020603050405020304" charset="0"/>
              <a:ea typeface="宋体" panose="02010600030101010101" pitchFamily="2" charset="-122"/>
            </a:endParaRPr>
          </a:p>
        </p:txBody>
      </p:sp>
      <p:pic>
        <p:nvPicPr>
          <p:cNvPr id="125" name="图片 124"/>
          <p:cNvPicPr/>
          <p:nvPr>
            <p:custDataLst>
              <p:tags r:id="rId4"/>
            </p:custDataLst>
          </p:nvPr>
        </p:nvPicPr>
        <p:blipFill>
          <a:blip r:embed="rId5"/>
          <a:stretch>
            <a:fillRect/>
          </a:stretch>
        </p:blipFill>
        <p:spPr>
          <a:xfrm>
            <a:off x="8579485" y="2075180"/>
            <a:ext cx="3581400" cy="47377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entirely/ɪnˈtaɪəli/         ad.全部地;完整地;完全地</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908685"/>
            <a:ext cx="10770235" cy="3415030"/>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对自己</a:t>
            </a:r>
            <a:r>
              <a:rPr lang="zh-CN" sz="2400" b="0" u="sng">
                <a:solidFill>
                  <a:srgbClr val="FF0000"/>
                </a:solidFill>
                <a:ea typeface="宋体" panose="02010600030101010101" pitchFamily="2" charset="-122"/>
              </a:rPr>
              <a:t>完全</a:t>
            </a:r>
            <a:r>
              <a:rPr lang="zh-CN" sz="2400" b="0">
                <a:ea typeface="宋体" panose="02010600030101010101" pitchFamily="2" charset="-122"/>
              </a:rPr>
              <a:t>诚实是一种很好的锻炼。</a:t>
            </a:r>
            <a:r>
              <a:rPr lang="en-US" sz="2400" b="0">
                <a:latin typeface="Times New Roman" panose="02020603050405020304" charset="0"/>
                <a:ea typeface="宋体" panose="02010600030101010101" pitchFamily="2" charset="-122"/>
              </a:rPr>
              <a:t>- - -</a:t>
            </a:r>
            <a:r>
              <a:rPr lang="zh-CN" sz="2400" b="0">
                <a:ea typeface="宋体" panose="02010600030101010101" pitchFamily="2" charset="-122"/>
              </a:rPr>
              <a:t>西格蒙德</a:t>
            </a:r>
            <a:r>
              <a:rPr lang="en-US" sz="2400" b="0">
                <a:latin typeface="Times New Roman" panose="02020603050405020304" charset="0"/>
                <a:ea typeface="宋体" panose="02010600030101010101" pitchFamily="2" charset="-122"/>
              </a:rPr>
              <a:t>•</a:t>
            </a:r>
            <a:r>
              <a:rPr lang="zh-CN" sz="2400" b="0">
                <a:ea typeface="宋体" panose="02010600030101010101" pitchFamily="2" charset="-122"/>
              </a:rPr>
              <a:t>弗洛伊德</a:t>
            </a:r>
            <a:endParaRPr lang="zh-CN" sz="2400" b="0">
              <a:ea typeface="宋体" panose="02010600030101010101" pitchFamily="2" charset="-122"/>
            </a:endParaRPr>
          </a:p>
          <a:p>
            <a:pPr indent="0"/>
            <a:endParaRPr lang="zh-CN" sz="2400" b="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一阵恐惧</a:t>
            </a:r>
            <a:r>
              <a:rPr lang="zh-CN" sz="2400" b="0" u="sng">
                <a:solidFill>
                  <a:srgbClr val="FF0000"/>
                </a:solidFill>
                <a:ea typeface="宋体" panose="02010600030101010101" pitchFamily="2" charset="-122"/>
              </a:rPr>
              <a:t>攫住了我</a:t>
            </a:r>
            <a:r>
              <a:rPr lang="zh-CN" sz="2400" b="0">
                <a:ea typeface="宋体" panose="02010600030101010101" pitchFamily="2" charset="-122"/>
              </a:rPr>
              <a:t>，我一动也不能动。</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3.</a:t>
            </a:r>
            <a:r>
              <a:rPr lang="zh-CN" sz="2400" b="0" u="sng">
                <a:solidFill>
                  <a:srgbClr val="FF0000"/>
                </a:solidFill>
                <a:ea typeface="宋体" panose="02010600030101010101" pitchFamily="2" charset="-122"/>
              </a:rPr>
              <a:t>全班</a:t>
            </a:r>
            <a:r>
              <a:rPr lang="zh-CN" sz="2400" b="0">
                <a:ea typeface="宋体" panose="02010600030101010101" pitchFamily="2" charset="-122"/>
              </a:rPr>
              <a:t>突然爆发出一阵笑声，老师严肃的表情</a:t>
            </a:r>
            <a:endParaRPr lang="zh-CN" sz="2400" b="0">
              <a:ea typeface="宋体" panose="02010600030101010101" pitchFamily="2" charset="-122"/>
            </a:endParaRPr>
          </a:p>
          <a:p>
            <a:pPr indent="0"/>
            <a:r>
              <a:rPr lang="zh-CN" sz="2400" b="0">
                <a:ea typeface="宋体" panose="02010600030101010101" pitchFamily="2" charset="-122"/>
              </a:rPr>
              <a:t>也变成了笑容。</a:t>
            </a:r>
            <a:endParaRPr lang="zh-CN" altLang="en-US" sz="2400" b="0">
              <a:ea typeface="宋体" panose="02010600030101010101" pitchFamily="2" charset="-122"/>
            </a:endParaRPr>
          </a:p>
        </p:txBody>
      </p:sp>
      <p:sp>
        <p:nvSpPr>
          <p:cNvPr id="2" name="文本框 1"/>
          <p:cNvSpPr txBox="1"/>
          <p:nvPr/>
        </p:nvSpPr>
        <p:spPr>
          <a:xfrm>
            <a:off x="553085" y="1268730"/>
            <a:ext cx="930338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Being</a:t>
            </a:r>
            <a:r>
              <a:rPr lang="en-US" sz="2400" b="0">
                <a:solidFill>
                  <a:schemeClr val="tx2"/>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entirely</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honest with oneself is a good exercise.---Sigmund Freud</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80695" y="2421255"/>
            <a:ext cx="669925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A burst of horror </a:t>
            </a:r>
            <a:r>
              <a:rPr lang="en-US" sz="2400" b="1" u="sng">
                <a:solidFill>
                  <a:srgbClr val="FF0000"/>
                </a:solidFill>
                <a:latin typeface="Times New Roman" panose="02020603050405020304" charset="0"/>
                <a:ea typeface="宋体" panose="02010600030101010101" pitchFamily="2" charset="-122"/>
              </a:rPr>
              <a:t>held me entirely in its power</a:t>
            </a:r>
            <a:r>
              <a:rPr lang="en-US" sz="2400" b="0">
                <a:latin typeface="Times New Roman" panose="02020603050405020304" charset="0"/>
                <a:ea typeface="宋体" panose="02010600030101010101" pitchFamily="2" charset="-122"/>
              </a:rPr>
              <a:t>,</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and I was unable to move an inch.</a:t>
            </a:r>
            <a:endParaRPr lang="en-US" altLang="en-US" sz="2400" b="0">
              <a:latin typeface="Times New Roman" panose="02020603050405020304" charset="0"/>
              <a:ea typeface="宋体" panose="02010600030101010101" pitchFamily="2" charset="-122"/>
            </a:endParaRPr>
          </a:p>
        </p:txBody>
      </p:sp>
      <p:sp>
        <p:nvSpPr>
          <p:cNvPr id="4" name="文本框 3"/>
          <p:cNvSpPr txBox="1"/>
          <p:nvPr/>
        </p:nvSpPr>
        <p:spPr>
          <a:xfrm>
            <a:off x="480695" y="4221480"/>
            <a:ext cx="741045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FF0000"/>
                </a:solidFill>
                <a:latin typeface="Times New Roman" panose="02020603050405020304" charset="0"/>
                <a:ea typeface="宋体" panose="02010600030101010101" pitchFamily="2" charset="-122"/>
              </a:rPr>
              <a:t>The </a:t>
            </a:r>
            <a:r>
              <a:rPr lang="en-US" sz="2400" b="1" u="sng">
                <a:solidFill>
                  <a:srgbClr val="FF0000"/>
                </a:solidFill>
                <a:latin typeface="Times New Roman" panose="02020603050405020304" charset="0"/>
                <a:ea typeface="宋体" panose="02010600030101010101" pitchFamily="2" charset="-122"/>
              </a:rPr>
              <a:t>entire</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FF0000"/>
                </a:solidFill>
                <a:latin typeface="Times New Roman" panose="02020603050405020304" charset="0"/>
                <a:ea typeface="宋体" panose="02010600030101010101" pitchFamily="2" charset="-122"/>
              </a:rPr>
              <a:t>class</a:t>
            </a:r>
            <a:r>
              <a:rPr lang="en-US" sz="2400" b="0">
                <a:latin typeface="Times New Roman" panose="02020603050405020304" charset="0"/>
                <a:ea typeface="宋体" panose="02010600030101010101" pitchFamily="2" charset="-122"/>
              </a:rPr>
              <a:t> suddenly exploded with laughter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and the teacher’s serious expression softened into a grin.</a:t>
            </a:r>
            <a:endParaRPr lang="en-US" altLang="en-US" sz="2400" b="0">
              <a:latin typeface="Times New Roman" panose="02020603050405020304" charset="0"/>
              <a:ea typeface="宋体" panose="02010600030101010101" pitchFamily="2" charset="-122"/>
            </a:endParaRPr>
          </a:p>
        </p:txBody>
      </p:sp>
      <p:pic>
        <p:nvPicPr>
          <p:cNvPr id="126" name="图片 125"/>
          <p:cNvPicPr/>
          <p:nvPr>
            <p:custDataLst>
              <p:tags r:id="rId4"/>
            </p:custDataLst>
          </p:nvPr>
        </p:nvPicPr>
        <p:blipFill>
          <a:blip r:embed="rId5"/>
          <a:stretch>
            <a:fillRect/>
          </a:stretch>
        </p:blipFill>
        <p:spPr>
          <a:xfrm>
            <a:off x="8067040" y="3408045"/>
            <a:ext cx="4165600" cy="34499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aspect/ˈæspekt/        n.方面;层面</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553085" y="836930"/>
            <a:ext cx="10886440" cy="3784600"/>
          </a:xfrm>
          <a:prstGeom prst="rect">
            <a:avLst/>
          </a:prstGeom>
          <a:noFill/>
          <a:ln w="9525">
            <a:noFill/>
          </a:ln>
        </p:spPr>
        <p:txBody>
          <a:bodyPr wrap="square">
            <a:spAutoFit/>
          </a:bodyPr>
          <a:p>
            <a:pPr indent="0"/>
            <a:r>
              <a:rPr lang="en-US" sz="2400" b="0">
                <a:latin typeface="Calibri" panose="020F0502020204030204" charset="0"/>
                <a:ea typeface="宋体" panose="02010600030101010101" pitchFamily="2" charset="-122"/>
                <a:cs typeface="Times New Roman" panose="02020603050405020304" charset="0"/>
              </a:rPr>
              <a:t>1.</a:t>
            </a:r>
            <a:r>
              <a:rPr lang="zh-CN" sz="2400" b="0">
                <a:ea typeface="宋体" panose="02010600030101010101" pitchFamily="2" charset="-122"/>
              </a:rPr>
              <a:t>就我个人而言，我认为风筝是我们文化遗产的象征，需要得到保护和推广，以确保后代</a:t>
            </a:r>
            <a:r>
              <a:rPr lang="zh-CN" sz="2400" b="0">
                <a:latin typeface="Calibri" panose="020F0502020204030204" charset="0"/>
                <a:ea typeface="宋体" panose="02010600030101010101" pitchFamily="2" charset="-122"/>
              </a:rPr>
              <a:t>子孙能</a:t>
            </a:r>
            <a:r>
              <a:rPr lang="zh-CN" sz="2400" b="0">
                <a:ea typeface="宋体" panose="02010600030101010101" pitchFamily="2" charset="-122"/>
              </a:rPr>
              <a:t>继续欣赏中国传统文化美好的</a:t>
            </a:r>
            <a:r>
              <a:rPr lang="zh-CN" sz="2400" b="0" u="sng">
                <a:solidFill>
                  <a:srgbClr val="FF0000"/>
                </a:solidFill>
                <a:ea typeface="宋体" panose="02010600030101010101" pitchFamily="2" charset="-122"/>
              </a:rPr>
              <a:t>这一面</a:t>
            </a:r>
            <a:r>
              <a:rPr lang="zh-CN" sz="2400" b="0">
                <a:ea typeface="宋体" panose="02010600030101010101" pitchFamily="2" charset="-122"/>
              </a:rPr>
              <a:t>。</a:t>
            </a:r>
            <a:endParaRPr lang="zh-CN" sz="2400" b="0">
              <a:ea typeface="宋体" panose="02010600030101010101" pitchFamily="2" charset="-122"/>
            </a:endParaRPr>
          </a:p>
          <a:p>
            <a:pPr indent="0"/>
            <a:endParaRPr lang="zh-CN" sz="2400" b="0">
              <a:ea typeface="宋体" panose="02010600030101010101" pitchFamily="2" charset="-122"/>
            </a:endParaRPr>
          </a:p>
          <a:p>
            <a:pPr indent="0"/>
            <a:endParaRPr lang="zh-CN" sz="2400" b="0">
              <a:latin typeface="Calibri" panose="020F0502020204030204" charset="0"/>
              <a:ea typeface="宋体" panose="02010600030101010101" pitchFamily="2" charset="-122"/>
              <a:cs typeface="Times New Roman" panose="02020603050405020304" charset="0"/>
            </a:endParaRPr>
          </a:p>
          <a:p>
            <a:pPr indent="0"/>
            <a:endParaRPr lang="zh-CN" sz="2400" b="0">
              <a:latin typeface="Calibri" panose="020F0502020204030204" charset="0"/>
              <a:ea typeface="宋体" panose="02010600030101010101" pitchFamily="2" charset="-122"/>
              <a:cs typeface="Times New Roman" panose="02020603050405020304" charset="0"/>
            </a:endParaRPr>
          </a:p>
          <a:p>
            <a:pPr indent="0"/>
            <a:r>
              <a:rPr lang="en-US" sz="2400" b="0">
                <a:latin typeface="Calibri" panose="020F0502020204030204" charset="0"/>
                <a:ea typeface="宋体" panose="02010600030101010101" pitchFamily="2" charset="-122"/>
                <a:cs typeface="Times New Roman" panose="02020603050405020304" charset="0"/>
              </a:rPr>
              <a:t>2.</a:t>
            </a:r>
            <a:r>
              <a:rPr lang="zh-CN" sz="2400" b="0">
                <a:ea typeface="宋体" panose="02010600030101010101" pitchFamily="2" charset="-122"/>
              </a:rPr>
              <a:t>事实上，劳动是</a:t>
            </a:r>
            <a:r>
              <a:rPr lang="zh-CN" sz="2400" b="0" u="sng">
                <a:solidFill>
                  <a:srgbClr val="FF0000"/>
                </a:solidFill>
                <a:ea typeface="宋体" panose="02010600030101010101" pitchFamily="2" charset="-122"/>
              </a:rPr>
              <a:t>生活中最重要的内容之一</a:t>
            </a:r>
            <a:r>
              <a:rPr lang="zh-CN" sz="2400" b="0">
                <a:ea typeface="宋体" panose="02010600030101010101" pitchFamily="2" charset="-122"/>
              </a:rPr>
              <a:t>，它</a:t>
            </a:r>
            <a:endParaRPr lang="zh-CN" sz="2400" b="0">
              <a:ea typeface="宋体" panose="02010600030101010101" pitchFamily="2" charset="-122"/>
            </a:endParaRPr>
          </a:p>
          <a:p>
            <a:pPr indent="0"/>
            <a:r>
              <a:rPr lang="zh-CN" sz="2400" b="0">
                <a:ea typeface="宋体" panose="02010600030101010101" pitchFamily="2" charset="-122"/>
              </a:rPr>
              <a:t>教会了我们纪律、责任和努力工作的价值。通过</a:t>
            </a:r>
            <a:endParaRPr lang="zh-CN" sz="2400" b="0">
              <a:ea typeface="宋体" panose="02010600030101010101" pitchFamily="2" charset="-122"/>
            </a:endParaRPr>
          </a:p>
          <a:p>
            <a:pPr indent="0"/>
            <a:r>
              <a:rPr lang="zh-CN" sz="2400" b="0">
                <a:ea typeface="宋体" panose="02010600030101010101" pitchFamily="2" charset="-122"/>
              </a:rPr>
              <a:t>从事劳动，我们获得实用技能，塑造品格，并为</a:t>
            </a:r>
            <a:endParaRPr lang="zh-CN" sz="2400" b="0">
              <a:ea typeface="宋体" panose="02010600030101010101" pitchFamily="2" charset="-122"/>
            </a:endParaRPr>
          </a:p>
          <a:p>
            <a:pPr indent="0"/>
            <a:r>
              <a:rPr lang="zh-CN" sz="2400" b="0">
                <a:ea typeface="宋体" panose="02010600030101010101" pitchFamily="2" charset="-122"/>
              </a:rPr>
              <a:t>改善我们的社区做出贡献。</a:t>
            </a:r>
            <a:r>
              <a:rPr lang="en-US" sz="2400" b="0" baseline="-25000">
                <a:latin typeface="Times New Roman" panose="02020603050405020304" charset="0"/>
                <a:ea typeface="宋体" panose="02010600030101010101" pitchFamily="2" charset="-122"/>
              </a:rPr>
              <a:t>202309Z20</a:t>
            </a:r>
            <a:r>
              <a:rPr lang="zh-CN" sz="2400" b="0" baseline="-25000">
                <a:latin typeface="Times New Roman" panose="02020603050405020304" charset="0"/>
                <a:ea typeface="宋体" panose="02010600030101010101" pitchFamily="2" charset="-122"/>
              </a:rPr>
              <a:t>名校联盟应用文“劳动周倡议信”</a:t>
            </a:r>
            <a:endParaRPr lang="zh-CN" altLang="en-US" sz="2400" b="0" baseline="-25000">
              <a:latin typeface="Times New Roman" panose="02020603050405020304" charset="0"/>
              <a:ea typeface="宋体" panose="02010600030101010101" pitchFamily="2" charset="-122"/>
            </a:endParaRPr>
          </a:p>
        </p:txBody>
      </p:sp>
      <p:sp>
        <p:nvSpPr>
          <p:cNvPr id="2" name="文本框 1"/>
          <p:cNvSpPr txBox="1"/>
          <p:nvPr/>
        </p:nvSpPr>
        <p:spPr>
          <a:xfrm>
            <a:off x="624840" y="1557020"/>
            <a:ext cx="10920095" cy="1198880"/>
          </a:xfrm>
          <a:prstGeom prst="rect">
            <a:avLst/>
          </a:prstGeom>
          <a:noFill/>
          <a:ln w="9525">
            <a:noFill/>
          </a:ln>
        </p:spPr>
        <p:txBody>
          <a:bodyPr wrap="square">
            <a:spAutoFit/>
          </a:bodyPr>
          <a:p>
            <a:pPr marL="285750" indent="-285750">
              <a:buFont typeface="Arial" panose="020B0604020202020204" pitchFamily="34" charset="0"/>
              <a:buChar char="•"/>
            </a:pPr>
            <a:r>
              <a:rPr lang="en-US" sz="2400" b="0">
                <a:latin typeface="Times New Roman" panose="02020603050405020304" charset="0"/>
                <a:ea typeface="宋体" panose="02010600030101010101" pitchFamily="2" charset="-122"/>
              </a:rPr>
              <a:t>Personally, I see kites as a symbol of our culture heritages that need to be safeguarded and promoted, ensuring future generations continue to appreciate this beautiful </a:t>
            </a:r>
            <a:r>
              <a:rPr lang="en-US" sz="2400" b="1" u="sng">
                <a:solidFill>
                  <a:srgbClr val="FF0000"/>
                </a:solidFill>
                <a:latin typeface="Times New Roman" panose="02020603050405020304" charset="0"/>
                <a:ea typeface="宋体" panose="02010600030101010101" pitchFamily="2" charset="-122"/>
              </a:rPr>
              <a:t>aspect</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of traditional Chinese culture.</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408940" y="4581525"/>
            <a:ext cx="8715375" cy="1938020"/>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In fact, labor is </a:t>
            </a:r>
            <a:r>
              <a:rPr lang="en-US" sz="2400" b="0" u="sng">
                <a:solidFill>
                  <a:srgbClr val="FF0000"/>
                </a:solidFill>
                <a:latin typeface="Times New Roman" panose="02020603050405020304" charset="0"/>
                <a:ea typeface="宋体" panose="02010600030101010101" pitchFamily="2" charset="-122"/>
              </a:rPr>
              <a:t>one of the most important </a:t>
            </a:r>
            <a:r>
              <a:rPr lang="en-US" sz="2400" b="1" u="sng">
                <a:solidFill>
                  <a:srgbClr val="FF0000"/>
                </a:solidFill>
                <a:latin typeface="Times New Roman" panose="02020603050405020304" charset="0"/>
                <a:ea typeface="宋体" panose="02010600030101010101" pitchFamily="2" charset="-122"/>
              </a:rPr>
              <a:t>aspects</a:t>
            </a:r>
            <a:r>
              <a:rPr lang="en-US" sz="2400" b="0" u="sng">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u="sng">
                <a:solidFill>
                  <a:srgbClr val="FF0000"/>
                </a:solidFill>
                <a:latin typeface="Times New Roman" panose="02020603050405020304" charset="0"/>
                <a:ea typeface="宋体" panose="02010600030101010101" pitchFamily="2" charset="-122"/>
              </a:rPr>
              <a:t>of life</a:t>
            </a:r>
            <a:r>
              <a:rPr lang="en-US" sz="2400" b="0">
                <a:latin typeface="Times New Roman" panose="02020603050405020304" charset="0"/>
                <a:ea typeface="宋体" panose="02010600030101010101" pitchFamily="2" charset="-122"/>
              </a:rPr>
              <a:t>,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which teaches us discipline, responsibility and the value of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hard work. By engaging in labor, we gain practical skills,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build character and contribute to the betterment of our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community.</a:t>
            </a:r>
            <a:endParaRPr lang="en-US" altLang="en-US" sz="2400" b="0">
              <a:latin typeface="Times New Roman" panose="02020603050405020304" charset="0"/>
              <a:ea typeface="宋体" panose="02010600030101010101" pitchFamily="2" charset="-122"/>
            </a:endParaRPr>
          </a:p>
        </p:txBody>
      </p:sp>
      <p:pic>
        <p:nvPicPr>
          <p:cNvPr id="128" name="图片 127"/>
          <p:cNvPicPr/>
          <p:nvPr>
            <p:custDataLst>
              <p:tags r:id="rId4"/>
            </p:custDataLst>
          </p:nvPr>
        </p:nvPicPr>
        <p:blipFill>
          <a:blip r:embed="rId5"/>
          <a:stretch>
            <a:fillRect/>
          </a:stretch>
        </p:blipFill>
        <p:spPr>
          <a:xfrm>
            <a:off x="8369935" y="3271520"/>
            <a:ext cx="3825240" cy="358330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7" name="图片 136"/>
          <p:cNvPicPr/>
          <p:nvPr>
            <p:custDataLst>
              <p:tags r:id="rId1"/>
            </p:custDataLst>
          </p:nvPr>
        </p:nvPicPr>
        <p:blipFill>
          <a:blip r:embed="rId2"/>
          <a:srcRect b="21447"/>
          <a:stretch>
            <a:fillRect/>
          </a:stretch>
        </p:blipFill>
        <p:spPr>
          <a:xfrm>
            <a:off x="29845" y="1144270"/>
            <a:ext cx="11550650" cy="5202555"/>
          </a:xfrm>
          <a:prstGeom prst="rect">
            <a:avLst/>
          </a:prstGeom>
          <a:noFill/>
          <a:ln w="9525">
            <a:noFill/>
          </a:ln>
        </p:spPr>
      </p:pic>
      <p:cxnSp>
        <p:nvCxnSpPr>
          <p:cNvPr id="18" name="直接连接符 17"/>
          <p:cNvCxnSpPr>
            <a:cxnSpLocks noChangeShapeType="1"/>
          </p:cNvCxnSpPr>
          <p:nvPr>
            <p:custDataLst>
              <p:tags r:id="rId3"/>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pic>
        <p:nvPicPr>
          <p:cNvPr id="4" name="图片 3"/>
          <p:cNvPicPr>
            <a:picLocks noChangeAspect="1"/>
          </p:cNvPicPr>
          <p:nvPr>
            <p:custDataLst>
              <p:tags r:id="rId4"/>
            </p:custDataLst>
          </p:nvPr>
        </p:nvPicPr>
        <p:blipFill rotWithShape="1">
          <a:blip r:embed="rId5">
            <a:extLst>
              <a:ext uri="{BEBA8EAE-BF5A-486C-A8C5-ECC9F3942E4B}">
                <a14:imgProps xmlns:a14="http://schemas.microsoft.com/office/drawing/2010/main">
                  <a14:imgLayer r:embed="rId6">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193040" y="0"/>
            <a:ext cx="1517015" cy="824865"/>
          </a:xfrm>
          <a:prstGeom prst="rect">
            <a:avLst/>
          </a:prstGeom>
        </p:spPr>
      </p:pic>
      <p:sp>
        <p:nvSpPr>
          <p:cNvPr id="7" name="矩形 6"/>
          <p:cNvSpPr/>
          <p:nvPr>
            <p:custDataLst>
              <p:tags r:id="rId7"/>
            </p:custDataLst>
          </p:nvPr>
        </p:nvSpPr>
        <p:spPr>
          <a:xfrm>
            <a:off x="1849120" y="332740"/>
            <a:ext cx="3309620" cy="423545"/>
          </a:xfrm>
          <a:prstGeom prst="rect">
            <a:avLst/>
          </a:prstGeom>
        </p:spPr>
        <p:txBody>
          <a:bodyPr wrap="square">
            <a:spAutoFit/>
          </a:bodyPr>
          <a:p>
            <a:pPr algn="ctr">
              <a:lnSpc>
                <a:spcPct val="120000"/>
              </a:lnSpc>
            </a:pPr>
            <a:r>
              <a:rPr lang="en-US" altLang="zh-CN" b="1"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b="1"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8" name="组合 7"/>
          <p:cNvGrpSpPr/>
          <p:nvPr/>
        </p:nvGrpSpPr>
        <p:grpSpPr>
          <a:xfrm>
            <a:off x="593090" y="981075"/>
            <a:ext cx="11091545" cy="5506720"/>
            <a:chOff x="1073090" y="1986000"/>
            <a:chExt cx="10045820" cy="3804131"/>
          </a:xfrm>
          <a:solidFill>
            <a:srgbClr val="07C1CC">
              <a:lumMod val="50000"/>
            </a:srgbClr>
          </a:solidFill>
          <a:effectLst>
            <a:outerShdw blurRad="50800" dist="38100" dir="2700000" algn="tl" rotWithShape="0">
              <a:prstClr val="black">
                <a:alpha val="40000"/>
              </a:prstClr>
            </a:outerShdw>
          </a:effectLst>
        </p:grpSpPr>
        <p:sp>
          <p:nvSpPr>
            <p:cNvPr id="9" name="L 形 8"/>
            <p:cNvSpPr/>
            <p:nvPr>
              <p:custDataLst>
                <p:tags r:id="rId8"/>
              </p:custDataLst>
            </p:nvPr>
          </p:nvSpPr>
          <p:spPr>
            <a:xfrm>
              <a:off x="1073090" y="4914900"/>
              <a:ext cx="5022909" cy="875231"/>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1" name="L 形 30"/>
            <p:cNvSpPr/>
            <p:nvPr>
              <p:custDataLst>
                <p:tags r:id="rId9"/>
              </p:custDataLst>
            </p:nvPr>
          </p:nvSpPr>
          <p:spPr>
            <a:xfrm flipH="1">
              <a:off x="5924550" y="4927823"/>
              <a:ext cx="5194360" cy="860945"/>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3" name="L 形 32"/>
            <p:cNvSpPr/>
            <p:nvPr>
              <p:custDataLst>
                <p:tags r:id="rId10"/>
              </p:custDataLst>
            </p:nvPr>
          </p:nvSpPr>
          <p:spPr>
            <a:xfrm flipV="1">
              <a:off x="1073091" y="1986000"/>
              <a:ext cx="3905250" cy="928650"/>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sp>
          <p:nvSpPr>
            <p:cNvPr id="34" name="L 形 33"/>
            <p:cNvSpPr/>
            <p:nvPr>
              <p:custDataLst>
                <p:tags r:id="rId11"/>
              </p:custDataLst>
            </p:nvPr>
          </p:nvSpPr>
          <p:spPr>
            <a:xfrm flipH="1" flipV="1">
              <a:off x="7213660" y="1998518"/>
              <a:ext cx="3905250" cy="916132"/>
            </a:xfrm>
            <a:prstGeom prst="corner">
              <a:avLst>
                <a:gd name="adj1" fmla="val 9196"/>
                <a:gd name="adj2" fmla="val 9195"/>
              </a:avLst>
            </a:prstGeom>
            <a:grpFill/>
            <a:ln w="12700" cap="flat" cmpd="sng" algn="ctr">
              <a:solidFill>
                <a:srgbClr val="07C1CC">
                  <a:lumMod val="50000"/>
                </a:srgbClr>
              </a:solidFill>
              <a:prstDash val="solid"/>
              <a:miter lim="800000"/>
            </a:ln>
            <a:effectLst/>
          </p:spPr>
          <p:txBody>
            <a:bodyPr rtlCol="0" anchor="ctr"/>
            <a:p>
              <a:pPr algn="ctr"/>
              <a:endParaRPr lang="zh-CN" altLang="en-US"/>
            </a:p>
          </p:txBody>
        </p:sp>
      </p:grpSp>
      <p:sp>
        <p:nvSpPr>
          <p:cNvPr id="187396" name="矩形 187395"/>
          <p:cNvSpPr/>
          <p:nvPr>
            <p:custDataLst>
              <p:tags r:id="rId12"/>
            </p:custDataLst>
          </p:nvPr>
        </p:nvSpPr>
        <p:spPr>
          <a:xfrm>
            <a:off x="1344930" y="1557020"/>
            <a:ext cx="7828915" cy="1613535"/>
          </a:xfrm>
          <a:prstGeom prst="rect">
            <a:avLst/>
          </a:prstGeom>
        </p:spPr>
        <p:txBody>
          <a:bodyPr wrap="none" fromWordArt="1">
            <a:prstTxWarp prst="textDoubleWave1">
              <a:avLst>
                <a:gd name="adj1" fmla="val 6500"/>
                <a:gd name="adj2" fmla="val 0"/>
              </a:avLst>
            </a:prstTxWarp>
            <a:normAutofit/>
          </a:bodyPr>
          <a:p>
            <a:pPr algn="ctr"/>
            <a:r>
              <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rPr>
              <a:t>Thank You!</a:t>
            </a:r>
            <a:endParaRPr lang="zh-CN" altLang="en-US" sz="6600" b="1" spc="-660">
              <a:ln w="12700" cap="flat" cmpd="sng">
                <a:noFill/>
                <a:prstDash val="solid"/>
                <a:headEnd type="none" w="med" len="med"/>
                <a:tailEnd type="none" w="med" len="med"/>
              </a:ln>
              <a:solidFill>
                <a:srgbClr val="07C1CC">
                  <a:lumMod val="50000"/>
                </a:srgbClr>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6" presetClass="entr" presetSubtype="21"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35" presetClass="entr" presetSubtype="0" fill="hold" grpId="0" nodeType="withEffect">
                                  <p:stCondLst>
                                    <p:cond delay="0"/>
                                  </p:stCondLst>
                                  <p:childTnLst>
                                    <p:set>
                                      <p:cBhvr>
                                        <p:cTn id="19" dur="1" fill="hold">
                                          <p:stCondLst>
                                            <p:cond delay="0"/>
                                          </p:stCondLst>
                                        </p:cTn>
                                        <p:tgtEl>
                                          <p:spTgt spid="187396"/>
                                        </p:tgtEl>
                                        <p:attrNameLst>
                                          <p:attrName>style.visibility</p:attrName>
                                        </p:attrNameLst>
                                      </p:cBhvr>
                                      <p:to>
                                        <p:strVal val="visible"/>
                                      </p:to>
                                    </p:set>
                                    <p:animEffect transition="in" filter="fade">
                                      <p:cBhvr>
                                        <p:cTn id="20" dur="2000"/>
                                        <p:tgtEl>
                                          <p:spTgt spid="187396"/>
                                        </p:tgtEl>
                                      </p:cBhvr>
                                    </p:animEffect>
                                    <p:anim calcmode="lin" valueType="num">
                                      <p:cBhvr>
                                        <p:cTn id="21" dur="2000" fill="hold"/>
                                        <p:tgtEl>
                                          <p:spTgt spid="187396"/>
                                        </p:tgtEl>
                                        <p:attrNameLst>
                                          <p:attrName>style.rotation</p:attrName>
                                        </p:attrNameLst>
                                      </p:cBhvr>
                                      <p:tavLst>
                                        <p:tav tm="0">
                                          <p:val>
                                            <p:fltVal val="720"/>
                                          </p:val>
                                        </p:tav>
                                        <p:tav tm="100000">
                                          <p:val>
                                            <p:fltVal val="0"/>
                                          </p:val>
                                        </p:tav>
                                      </p:tavLst>
                                    </p:anim>
                                    <p:anim calcmode="lin" valueType="num">
                                      <p:cBhvr>
                                        <p:cTn id="22" dur="2000" fill="hold"/>
                                        <p:tgtEl>
                                          <p:spTgt spid="187396"/>
                                        </p:tgtEl>
                                        <p:attrNameLst>
                                          <p:attrName>ppt_h</p:attrName>
                                        </p:attrNameLst>
                                      </p:cBhvr>
                                      <p:tavLst>
                                        <p:tav tm="0">
                                          <p:val>
                                            <p:fltVal val="0"/>
                                          </p:val>
                                        </p:tav>
                                        <p:tav tm="100000">
                                          <p:val>
                                            <p:strVal val="#ppt_h"/>
                                          </p:val>
                                        </p:tav>
                                      </p:tavLst>
                                    </p:anim>
                                    <p:anim calcmode="lin" valueType="num">
                                      <p:cBhvr>
                                        <p:cTn id="23" dur="2000" fill="hold"/>
                                        <p:tgtEl>
                                          <p:spTgt spid="1873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87396" grpId="0"/>
      <p:bldP spid="18739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sym typeface="+mn-ea"/>
              </a:rPr>
              <a:t>“专心于…、致力于…”表达归类：</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08940" y="764540"/>
            <a:ext cx="10457180" cy="5262245"/>
          </a:xfrm>
          <a:prstGeom prst="rect">
            <a:avLst/>
          </a:prstGeom>
          <a:noFill/>
          <a:ln w="9525">
            <a:noFill/>
          </a:ln>
        </p:spPr>
        <p:txBody>
          <a:bodyPr wrap="square">
            <a:spAutoFit/>
          </a:bodyPr>
          <a:p>
            <a:pPr indent="0"/>
            <a:r>
              <a:rPr lang="en-US" sz="2400" b="0">
                <a:solidFill>
                  <a:srgbClr val="000000"/>
                </a:solidFill>
                <a:latin typeface="Times New Roman" panose="02020603050405020304" charset="0"/>
                <a:ea typeface="宋体" panose="02010600030101010101" pitchFamily="2" charset="-122"/>
              </a:rPr>
              <a:t>5.</a:t>
            </a:r>
            <a:r>
              <a:rPr lang="zh-CN" sz="2400" b="0">
                <a:solidFill>
                  <a:srgbClr val="000000"/>
                </a:solidFill>
                <a:ea typeface="宋体" panose="02010600030101010101" pitchFamily="2" charset="-122"/>
              </a:rPr>
              <a:t>我们应该</a:t>
            </a:r>
            <a:r>
              <a:rPr lang="zh-CN" sz="2400" b="0" u="sng">
                <a:solidFill>
                  <a:schemeClr val="accent4"/>
                </a:solidFill>
                <a:ea typeface="宋体" panose="02010600030101010101" pitchFamily="2" charset="-122"/>
              </a:rPr>
              <a:t>不遗余力地</a:t>
            </a:r>
            <a:r>
              <a:rPr lang="zh-CN" sz="2400" b="0">
                <a:solidFill>
                  <a:srgbClr val="000000"/>
                </a:solidFill>
                <a:ea typeface="宋体" panose="02010600030101010101" pitchFamily="2" charset="-122"/>
              </a:rPr>
              <a:t>构建和谐社会。</a:t>
            </a:r>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6.</a:t>
            </a:r>
            <a:r>
              <a:rPr lang="zh-CN" sz="2400" b="0">
                <a:solidFill>
                  <a:srgbClr val="000000"/>
                </a:solidFill>
                <a:ea typeface="宋体" panose="02010600030101010101" pitchFamily="2" charset="-122"/>
              </a:rPr>
              <a:t>随着就业前景的黯淡，成千上万的毕业生</a:t>
            </a:r>
            <a:r>
              <a:rPr lang="zh-CN" sz="2400" b="0" u="sng">
                <a:solidFill>
                  <a:schemeClr val="accent4"/>
                </a:solidFill>
                <a:ea typeface="宋体" panose="02010600030101010101" pitchFamily="2" charset="-122"/>
              </a:rPr>
              <a:t>想尽办法</a:t>
            </a:r>
            <a:r>
              <a:rPr lang="zh-CN" sz="2400" b="0">
                <a:solidFill>
                  <a:srgbClr val="000000"/>
                </a:solidFill>
                <a:ea typeface="宋体" panose="02010600030101010101" pitchFamily="2" charset="-122"/>
              </a:rPr>
              <a:t>找到一份好工作。</a:t>
            </a:r>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endParaRPr lang="en-US"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7.</a:t>
            </a:r>
            <a:r>
              <a:rPr lang="zh-CN" sz="2400" b="0">
                <a:solidFill>
                  <a:srgbClr val="000000"/>
                </a:solidFill>
                <a:ea typeface="宋体" panose="02010600030101010101" pitchFamily="2" charset="-122"/>
              </a:rPr>
              <a:t>这个可爱的女孩</a:t>
            </a:r>
            <a:r>
              <a:rPr lang="zh-CN" sz="2400" b="0" u="sng">
                <a:solidFill>
                  <a:schemeClr val="accent4"/>
                </a:solidFill>
                <a:ea typeface="宋体" panose="02010600030101010101" pitchFamily="2" charset="-122"/>
              </a:rPr>
              <a:t>正竭尽全力</a:t>
            </a:r>
            <a:r>
              <a:rPr lang="zh-CN" sz="2400" b="0">
                <a:solidFill>
                  <a:srgbClr val="000000"/>
                </a:solidFill>
                <a:ea typeface="宋体" panose="02010600030101010101" pitchFamily="2" charset="-122"/>
              </a:rPr>
              <a:t>帮她妈妈做家务。</a:t>
            </a:r>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8.</a:t>
            </a:r>
            <a:r>
              <a:rPr lang="zh-CN" sz="2400" b="0">
                <a:solidFill>
                  <a:srgbClr val="000000"/>
                </a:solidFill>
                <a:ea typeface="宋体" panose="02010600030101010101" pitchFamily="2" charset="-122"/>
              </a:rPr>
              <a:t>如果我</a:t>
            </a:r>
            <a:r>
              <a:rPr lang="zh-CN" sz="2400" b="0">
                <a:solidFill>
                  <a:srgbClr val="000000"/>
                </a:solidFill>
                <a:latin typeface="Times New Roman" panose="02020603050405020304" charset="0"/>
                <a:ea typeface="宋体" panose="02010600030101010101" pitchFamily="2" charset="-122"/>
              </a:rPr>
              <a:t>之前</a:t>
            </a:r>
            <a:r>
              <a:rPr lang="zh-CN" sz="2400" b="0" u="sng">
                <a:solidFill>
                  <a:schemeClr val="accent4"/>
                </a:solidFill>
                <a:latin typeface="Times New Roman" panose="02020603050405020304" charset="0"/>
                <a:ea typeface="宋体" panose="02010600030101010101" pitchFamily="2" charset="-122"/>
              </a:rPr>
              <a:t>全力以赴</a:t>
            </a:r>
            <a:r>
              <a:rPr lang="zh-CN" sz="2400" b="0">
                <a:solidFill>
                  <a:srgbClr val="000000"/>
                </a:solidFill>
                <a:ea typeface="宋体" panose="02010600030101010101" pitchFamily="2" charset="-122"/>
              </a:rPr>
              <a:t>，我就能通过考试了。</a:t>
            </a:r>
            <a:endParaRPr lang="zh-CN" sz="2400" b="0">
              <a:solidFill>
                <a:srgbClr val="000000"/>
              </a:solidFill>
              <a:ea typeface="宋体" panose="02010600030101010101" pitchFamily="2" charset="-122"/>
            </a:endParaRPr>
          </a:p>
          <a:p>
            <a:pPr indent="0"/>
            <a:endParaRPr lang="zh-CN" sz="2400" b="0">
              <a:solidFill>
                <a:srgbClr val="000000"/>
              </a:solidFill>
              <a:latin typeface="Times New Roman" panose="02020603050405020304" charset="0"/>
              <a:ea typeface="宋体" panose="02010600030101010101" pitchFamily="2" charset="-122"/>
            </a:endParaRPr>
          </a:p>
          <a:p>
            <a:pPr indent="0"/>
            <a:r>
              <a:rPr lang="en-US" sz="2400" b="0">
                <a:solidFill>
                  <a:srgbClr val="000000"/>
                </a:solidFill>
                <a:latin typeface="Times New Roman" panose="02020603050405020304" charset="0"/>
                <a:ea typeface="宋体" panose="02010600030101010101" pitchFamily="2" charset="-122"/>
              </a:rPr>
              <a:t>9.</a:t>
            </a:r>
            <a:r>
              <a:rPr lang="zh-CN" sz="2400" b="0">
                <a:solidFill>
                  <a:srgbClr val="000000"/>
                </a:solidFill>
                <a:ea typeface="宋体" panose="02010600030101010101" pitchFamily="2" charset="-122"/>
              </a:rPr>
              <a:t>他们在今天下午的比赛中</a:t>
            </a:r>
            <a:r>
              <a:rPr lang="zh-CN" sz="2400" b="0" u="sng">
                <a:solidFill>
                  <a:schemeClr val="accent4"/>
                </a:solidFill>
                <a:ea typeface="宋体" panose="02010600030101010101" pitchFamily="2" charset="-122"/>
              </a:rPr>
              <a:t>全力以赴争取胜利</a:t>
            </a:r>
            <a:r>
              <a:rPr lang="zh-CN" sz="2400" b="0">
                <a:solidFill>
                  <a:srgbClr val="000000"/>
                </a:solidFill>
                <a:ea typeface="宋体" panose="02010600030101010101" pitchFamily="2" charset="-122"/>
              </a:rPr>
              <a:t>。</a:t>
            </a:r>
            <a:endParaRPr lang="zh-CN" altLang="en-US" sz="2400" b="0">
              <a:solidFill>
                <a:srgbClr val="000000"/>
              </a:solidFill>
              <a:ea typeface="宋体" panose="02010600030101010101" pitchFamily="2" charset="-122"/>
            </a:endParaRPr>
          </a:p>
        </p:txBody>
      </p:sp>
      <p:sp>
        <p:nvSpPr>
          <p:cNvPr id="2" name="文本框 1"/>
          <p:cNvSpPr txBox="1"/>
          <p:nvPr/>
        </p:nvSpPr>
        <p:spPr>
          <a:xfrm>
            <a:off x="529590" y="1196340"/>
            <a:ext cx="894080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We should</a:t>
            </a:r>
            <a:r>
              <a:rPr lang="en-US" sz="2400" b="1">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spare no efforts to construct</a:t>
            </a:r>
            <a:r>
              <a:rPr lang="en-US" sz="2400" b="0">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a harmonious society.</a:t>
            </a:r>
            <a:endParaRPr lang="en-US" altLang="en-US" sz="2400" b="0">
              <a:solidFill>
                <a:srgbClr val="000000"/>
              </a:solidFill>
              <a:latin typeface="Times New Roman" panose="02020603050405020304" charset="0"/>
              <a:ea typeface="宋体" panose="02010600030101010101" pitchFamily="2" charset="-122"/>
            </a:endParaRPr>
          </a:p>
        </p:txBody>
      </p:sp>
      <p:sp>
        <p:nvSpPr>
          <p:cNvPr id="3" name="文本框 2"/>
          <p:cNvSpPr txBox="1"/>
          <p:nvPr/>
        </p:nvSpPr>
        <p:spPr>
          <a:xfrm>
            <a:off x="529590" y="2315845"/>
            <a:ext cx="9947910" cy="814070"/>
          </a:xfrm>
          <a:prstGeom prst="rect">
            <a:avLst/>
          </a:prstGeom>
          <a:noFill/>
          <a:ln w="9525">
            <a:noFill/>
          </a:ln>
        </p:spPr>
        <p:txBody>
          <a:bodyPr wrap="square">
            <a:noAutofit/>
          </a:bodyPr>
          <a:p>
            <a:pPr marL="285750" indent="-285750">
              <a:buFont typeface="Arial" panose="020B0604020202020204" pitchFamily="34" charset="0"/>
              <a:buChar char="•"/>
            </a:pPr>
            <a:r>
              <a:rPr lang="en-US"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With job prospects dimming, hundreds of thousands of graduates</a:t>
            </a:r>
            <a:r>
              <a:rPr lang="en-US" sz="2400" b="1" u="sng">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go to great lengths to get a decent job.</a:t>
            </a:r>
            <a:endParaRPr lang="en-US" altLang="en-US" sz="2400" b="1" u="sng">
              <a:solidFill>
                <a:schemeClr val="accent4"/>
              </a:solidFill>
              <a:latin typeface="Times New Roman" panose="02020603050405020304" charset="0"/>
              <a:ea typeface="宋体" panose="02010600030101010101" pitchFamily="2" charset="-122"/>
            </a:endParaRPr>
          </a:p>
        </p:txBody>
      </p:sp>
      <p:sp>
        <p:nvSpPr>
          <p:cNvPr id="4" name="文本框 3"/>
          <p:cNvSpPr txBox="1"/>
          <p:nvPr/>
        </p:nvSpPr>
        <p:spPr>
          <a:xfrm>
            <a:off x="529590" y="3716655"/>
            <a:ext cx="1077912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The sweet girl</a:t>
            </a:r>
            <a:r>
              <a:rPr lang="en-US" sz="2400" b="1">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is bending over backwards</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to help her mother with the housework.</a:t>
            </a:r>
            <a:endParaRPr lang="en-US" altLang="en-US" sz="2400" b="0">
              <a:solidFill>
                <a:srgbClr val="000000"/>
              </a:solidFill>
              <a:latin typeface="Times New Roman" panose="02020603050405020304" charset="0"/>
              <a:ea typeface="宋体" panose="02010600030101010101" pitchFamily="2" charset="-122"/>
            </a:endParaRPr>
          </a:p>
        </p:txBody>
      </p:sp>
      <p:sp>
        <p:nvSpPr>
          <p:cNvPr id="5" name="文本框 4"/>
          <p:cNvSpPr txBox="1"/>
          <p:nvPr/>
        </p:nvSpPr>
        <p:spPr>
          <a:xfrm>
            <a:off x="553085" y="4868545"/>
            <a:ext cx="773176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I would have passes the exams if I had </a:t>
            </a:r>
            <a:r>
              <a:rPr lang="en-US" sz="2400" b="1" u="sng">
                <a:solidFill>
                  <a:schemeClr val="accent4"/>
                </a:solidFill>
                <a:latin typeface="Times New Roman" panose="02020603050405020304" charset="0"/>
                <a:ea typeface="宋体" panose="02010600030101010101" pitchFamily="2" charset="-122"/>
              </a:rPr>
              <a:t>applied myself.</a:t>
            </a:r>
            <a:endParaRPr lang="en-US" altLang="en-US" sz="2400" b="1" u="sng">
              <a:solidFill>
                <a:schemeClr val="accent4"/>
              </a:solidFill>
              <a:latin typeface="Times New Roman" panose="02020603050405020304" charset="0"/>
              <a:ea typeface="宋体" panose="02010600030101010101" pitchFamily="2" charset="-122"/>
            </a:endParaRPr>
          </a:p>
        </p:txBody>
      </p:sp>
      <p:sp>
        <p:nvSpPr>
          <p:cNvPr id="7" name="文本框 6"/>
          <p:cNvSpPr txBox="1"/>
          <p:nvPr/>
        </p:nvSpPr>
        <p:spPr>
          <a:xfrm>
            <a:off x="490220" y="6026785"/>
            <a:ext cx="900366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solidFill>
                  <a:srgbClr val="000000"/>
                </a:solidFill>
                <a:latin typeface="Times New Roman" panose="02020603050405020304" charset="0"/>
                <a:ea typeface="宋体" panose="02010600030101010101" pitchFamily="2" charset="-122"/>
              </a:rPr>
              <a:t>They are</a:t>
            </a:r>
            <a:r>
              <a:rPr lang="en-US" sz="2400" b="0">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going all out for victory</a:t>
            </a:r>
            <a:r>
              <a:rPr lang="en-US" sz="2400" b="0">
                <a:solidFill>
                  <a:srgbClr val="000000"/>
                </a:solidFill>
                <a:latin typeface="Times New Roman" panose="02020603050405020304" charset="0"/>
                <a:ea typeface="宋体" panose="02010600030101010101" pitchFamily="2" charset="-122"/>
                <a:cs typeface="Times New Roman" panose="02020603050405020304" charset="0"/>
              </a:rPr>
              <a:t> </a:t>
            </a:r>
            <a:r>
              <a:rPr lang="en-US" sz="2400" b="0">
                <a:solidFill>
                  <a:srgbClr val="000000"/>
                </a:solidFill>
                <a:latin typeface="Times New Roman" panose="02020603050405020304" charset="0"/>
                <a:ea typeface="宋体" panose="02010600030101010101" pitchFamily="2" charset="-122"/>
              </a:rPr>
              <a:t>in this afternoon’s game.</a:t>
            </a:r>
            <a:endParaRPr lang="en-US" altLang="en-US" sz="2400" b="0">
              <a:solidFill>
                <a:srgbClr val="000000"/>
              </a:solidFill>
              <a:latin typeface="Times New Roman" panose="02020603050405020304" charset="0"/>
              <a:ea typeface="宋体" panose="02010600030101010101" pitchFamily="2" charset="-122"/>
            </a:endParaRPr>
          </a:p>
        </p:txBody>
      </p:sp>
      <p:pic>
        <p:nvPicPr>
          <p:cNvPr id="107" name="图片 106"/>
          <p:cNvPicPr/>
          <p:nvPr>
            <p:custDataLst>
              <p:tags r:id="rId4"/>
            </p:custDataLst>
          </p:nvPr>
        </p:nvPicPr>
        <p:blipFill>
          <a:blip r:embed="rId5"/>
          <a:stretch>
            <a:fillRect/>
          </a:stretch>
        </p:blipFill>
        <p:spPr>
          <a:xfrm>
            <a:off x="9110980" y="4345940"/>
            <a:ext cx="3084195" cy="25120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tackle/ˈtækl/       vt.解决(难题);应付(局面)</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65430" y="980440"/>
            <a:ext cx="10382250" cy="2306955"/>
          </a:xfrm>
          <a:prstGeom prst="rect">
            <a:avLst/>
          </a:prstGeom>
          <a:noFill/>
          <a:ln w="9525">
            <a:noFill/>
          </a:ln>
        </p:spPr>
        <p:txBody>
          <a:bodyPr wrap="square">
            <a:spAutoFit/>
          </a:bodyPr>
          <a:p>
            <a:pPr indent="0"/>
            <a:r>
              <a:rPr lang="en-US" sz="2400" b="0">
                <a:latin typeface="Times New Roman" panose="02020603050405020304" charset="0"/>
                <a:ea typeface="宋体" panose="02010600030101010101" pitchFamily="2" charset="-122"/>
              </a:rPr>
              <a:t>1.</a:t>
            </a:r>
            <a:r>
              <a:rPr lang="zh-CN" sz="2400" b="0">
                <a:ea typeface="宋体" panose="02010600030101010101" pitchFamily="2" charset="-122"/>
              </a:rPr>
              <a:t>我认为要</a:t>
            </a:r>
            <a:r>
              <a:rPr lang="zh-CN" sz="2400" b="0" u="sng">
                <a:solidFill>
                  <a:srgbClr val="FF0000"/>
                </a:solidFill>
                <a:ea typeface="宋体" panose="02010600030101010101" pitchFamily="2" charset="-122"/>
              </a:rPr>
              <a:t>解决</a:t>
            </a:r>
            <a:r>
              <a:rPr lang="zh-CN" sz="2400" b="0">
                <a:ea typeface="宋体" panose="02010600030101010101" pitchFamily="2" charset="-122"/>
              </a:rPr>
              <a:t>污染问题，需要开发更清洁的燃料。</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2.</a:t>
            </a:r>
            <a:r>
              <a:rPr lang="zh-CN" sz="2400" b="0">
                <a:ea typeface="宋体" panose="02010600030101010101" pitchFamily="2" charset="-122"/>
              </a:rPr>
              <a:t>我陷入了两难的境地，心中充满了悲伤，仍然不明白为什么事情会变得那么复杂，不知道如何</a:t>
            </a:r>
            <a:r>
              <a:rPr lang="zh-CN" sz="2400" b="0" u="sng">
                <a:solidFill>
                  <a:srgbClr val="FF0000"/>
                </a:solidFill>
                <a:ea typeface="宋体" panose="02010600030101010101" pitchFamily="2" charset="-122"/>
              </a:rPr>
              <a:t>解决</a:t>
            </a:r>
            <a:r>
              <a:rPr lang="zh-CN" sz="2400" b="0">
                <a:ea typeface="宋体" panose="02010600030101010101" pitchFamily="2" charset="-122"/>
              </a:rPr>
              <a:t>这个问题。</a:t>
            </a:r>
            <a:r>
              <a:rPr lang="zh-CN" sz="2400" b="0" baseline="-25000">
                <a:latin typeface="Times New Roman" panose="02020603050405020304" charset="0"/>
                <a:ea typeface="宋体" panose="02010600030101010101" pitchFamily="2" charset="-122"/>
              </a:rPr>
              <a:t>长沙一模读后续写“三人友情”</a:t>
            </a:r>
            <a:endParaRPr lang="zh-CN" altLang="en-US" sz="2400" b="0" baseline="-25000">
              <a:latin typeface="Times New Roman" panose="02020603050405020304" charset="0"/>
              <a:ea typeface="宋体" panose="02010600030101010101" pitchFamily="2" charset="-122"/>
            </a:endParaRPr>
          </a:p>
        </p:txBody>
      </p:sp>
      <p:sp>
        <p:nvSpPr>
          <p:cNvPr id="2" name="文本框 1"/>
          <p:cNvSpPr txBox="1"/>
          <p:nvPr/>
        </p:nvSpPr>
        <p:spPr>
          <a:xfrm>
            <a:off x="264795" y="1484630"/>
            <a:ext cx="1069721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 think to</a:t>
            </a:r>
            <a:r>
              <a:rPr lang="en-US" sz="2400" b="0">
                <a:solidFill>
                  <a:srgbClr val="FF0000"/>
                </a:solidFill>
                <a:latin typeface="Times New Roman" panose="02020603050405020304" charset="0"/>
                <a:ea typeface="宋体" panose="02010600030101010101" pitchFamily="2" charset="-122"/>
              </a:rPr>
              <a:t> </a:t>
            </a:r>
            <a:r>
              <a:rPr lang="en-US" sz="2400" b="1" u="sng">
                <a:solidFill>
                  <a:srgbClr val="FF0000"/>
                </a:solidFill>
                <a:latin typeface="Times New Roman" panose="02020603050405020304" charset="0"/>
                <a:ea typeface="宋体" panose="02010600030101010101" pitchFamily="2" charset="-122"/>
              </a:rPr>
              <a:t>tackle</a:t>
            </a:r>
            <a:r>
              <a:rPr lang="en-US" sz="2400" b="0">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problem of pollution, cleaner fuels need to be developed.</a:t>
            </a:r>
            <a:endParaRPr lang="en-US" altLang="en-US" sz="2400" b="0">
              <a:latin typeface="Times New Roman" panose="02020603050405020304" charset="0"/>
              <a:ea typeface="宋体" panose="02010600030101010101" pitchFamily="2" charset="-122"/>
            </a:endParaRPr>
          </a:p>
        </p:txBody>
      </p:sp>
      <p:sp>
        <p:nvSpPr>
          <p:cNvPr id="3" name="文本框 2"/>
          <p:cNvSpPr txBox="1"/>
          <p:nvPr/>
        </p:nvSpPr>
        <p:spPr>
          <a:xfrm>
            <a:off x="265430" y="3287395"/>
            <a:ext cx="1040828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Trapped in a dilemma, I was seized by a sense of sorrow, still confused why things turned out to be that complicated, not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knowing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how to </a:t>
            </a:r>
            <a:r>
              <a:rPr lang="en-US" sz="2400" b="1" u="sng">
                <a:solidFill>
                  <a:srgbClr val="FF0000"/>
                </a:solidFill>
                <a:latin typeface="Times New Roman" panose="02020603050405020304" charset="0"/>
                <a:ea typeface="宋体" panose="02010600030101010101" pitchFamily="2" charset="-122"/>
              </a:rPr>
              <a:t>tackle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problem.</a:t>
            </a:r>
            <a:endParaRPr lang="en-US" altLang="en-US" sz="2400" b="0">
              <a:latin typeface="Times New Roman" panose="02020603050405020304" charset="0"/>
              <a:ea typeface="宋体" panose="02010600030101010101" pitchFamily="2" charset="-122"/>
            </a:endParaRPr>
          </a:p>
        </p:txBody>
      </p:sp>
      <p:pic>
        <p:nvPicPr>
          <p:cNvPr id="4" name="图片 3"/>
          <p:cNvPicPr>
            <a:picLocks noChangeAspect="1"/>
          </p:cNvPicPr>
          <p:nvPr>
            <p:custDataLst>
              <p:tags r:id="rId4"/>
            </p:custDataLst>
          </p:nvPr>
        </p:nvPicPr>
        <p:blipFill>
          <a:blip r:embed="rId5"/>
          <a:stretch>
            <a:fillRect/>
          </a:stretch>
        </p:blipFill>
        <p:spPr>
          <a:xfrm>
            <a:off x="7854950" y="4191000"/>
            <a:ext cx="4340225" cy="26873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“解决…”表达归纳：</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481330" y="980440"/>
            <a:ext cx="10382250" cy="4873625"/>
          </a:xfrm>
          <a:prstGeom prst="rect">
            <a:avLst/>
          </a:prstGeom>
          <a:noFill/>
          <a:ln w="9525">
            <a:noFill/>
          </a:ln>
        </p:spPr>
        <p:txBody>
          <a:bodyPr wrap="square">
            <a:spAutoFit/>
          </a:bodyPr>
          <a:p>
            <a:pPr indent="0"/>
            <a:r>
              <a:rPr sz="2400" b="0">
                <a:ea typeface="宋体" panose="02010600030101010101" pitchFamily="2" charset="-122"/>
              </a:rPr>
              <a:t>1.一切都解决了，父亲离开了厨房，答应保守秘密。</a:t>
            </a:r>
            <a:r>
              <a:rPr sz="2400" b="0" baseline="30000">
                <a:ea typeface="宋体" panose="02010600030101010101" pitchFamily="2" charset="-122"/>
              </a:rPr>
              <a:t>2021全国卷I读后续写”母亲节惊喜”</a:t>
            </a:r>
            <a:endParaRPr sz="2400" b="0" baseline="30000">
              <a:ea typeface="宋体" panose="02010600030101010101" pitchFamily="2" charset="-122"/>
            </a:endParaRPr>
          </a:p>
          <a:p>
            <a:pPr indent="0"/>
            <a:endParaRPr sz="2400" b="0" baseline="30000">
              <a:ea typeface="宋体" panose="02010600030101010101" pitchFamily="2" charset="-122"/>
            </a:endParaRPr>
          </a:p>
          <a:p>
            <a:pPr indent="0"/>
            <a:endParaRPr sz="2400" b="0" baseline="30000">
              <a:ea typeface="宋体" panose="02010600030101010101" pitchFamily="2" charset="-122"/>
            </a:endParaRPr>
          </a:p>
          <a:p>
            <a:pPr indent="0"/>
            <a:endParaRPr sz="2400" b="0" baseline="30000">
              <a:ea typeface="宋体" panose="02010600030101010101" pitchFamily="2" charset="-122"/>
            </a:endParaRPr>
          </a:p>
          <a:p>
            <a:pPr indent="0"/>
            <a:r>
              <a:rPr sz="2400" b="0">
                <a:ea typeface="宋体" panose="02010600030101010101" pitchFamily="2" charset="-122"/>
              </a:rPr>
              <a:t>2.他已经准备好处理今天要面对的一切。</a:t>
            </a:r>
            <a:endParaRPr sz="2400" b="0">
              <a:ea typeface="宋体" panose="02010600030101010101" pitchFamily="2" charset="-122"/>
            </a:endParaRPr>
          </a:p>
          <a:p>
            <a:pPr marL="342900" indent="-342900">
              <a:buFont typeface="Arial" panose="020B0604020202020204" pitchFamily="34" charset="0"/>
              <a:buChar char="•"/>
            </a:pPr>
            <a:endParaRPr sz="2400" b="0">
              <a:ea typeface="宋体" panose="02010600030101010101" pitchFamily="2" charset="-122"/>
            </a:endParaRPr>
          </a:p>
          <a:p>
            <a:pPr indent="0"/>
            <a:endParaRPr sz="2400" b="0">
              <a:ea typeface="宋体" panose="02010600030101010101" pitchFamily="2" charset="-122"/>
            </a:endParaRPr>
          </a:p>
          <a:p>
            <a:pPr indent="0"/>
            <a:r>
              <a:rPr sz="2400" b="0">
                <a:ea typeface="宋体" panose="02010600030101010101" pitchFamily="2" charset="-122"/>
              </a:rPr>
              <a:t>3.我需要解决一个关于在网站帐户登录错误的问题。</a:t>
            </a:r>
            <a:endParaRPr sz="2400" b="0">
              <a:ea typeface="宋体" panose="02010600030101010101" pitchFamily="2" charset="-122"/>
            </a:endParaRPr>
          </a:p>
          <a:p>
            <a:pPr indent="0"/>
            <a:endParaRPr sz="2400" b="0">
              <a:ea typeface="宋体" panose="02010600030101010101" pitchFamily="2" charset="-122"/>
            </a:endParaRPr>
          </a:p>
          <a:p>
            <a:pPr indent="0"/>
            <a:endParaRPr sz="2400" b="0">
              <a:ea typeface="宋体" panose="02010600030101010101" pitchFamily="2" charset="-122"/>
            </a:endParaRPr>
          </a:p>
          <a:p>
            <a:pPr indent="0"/>
            <a:r>
              <a:rPr sz="2400" b="0">
                <a:ea typeface="宋体" panose="02010600030101010101" pitchFamily="2" charset="-122"/>
              </a:rPr>
              <a:t>4.如果您能帮助我尽快解决这个问题，我将不胜感激。</a:t>
            </a:r>
            <a:endParaRPr sz="2400" b="0">
              <a:ea typeface="宋体" panose="02010600030101010101" pitchFamily="2" charset="-122"/>
            </a:endParaRPr>
          </a:p>
          <a:p>
            <a:pPr marL="342900" indent="-342900">
              <a:buFont typeface="Arial" panose="020B0604020202020204" pitchFamily="34" charset="0"/>
              <a:buChar char="•"/>
            </a:pPr>
            <a:endParaRPr sz="2400" b="0">
              <a:ea typeface="宋体" panose="02010600030101010101" pitchFamily="2" charset="-122"/>
            </a:endParaRPr>
          </a:p>
          <a:p>
            <a:pPr indent="0"/>
            <a:endParaRPr sz="2400" b="0">
              <a:ea typeface="宋体" panose="02010600030101010101" pitchFamily="2" charset="-122"/>
            </a:endParaRPr>
          </a:p>
          <a:p>
            <a:pPr indent="0"/>
            <a:endParaRPr sz="2400" b="0">
              <a:ea typeface="宋体" panose="02010600030101010101" pitchFamily="2" charset="-122"/>
            </a:endParaRPr>
          </a:p>
        </p:txBody>
      </p:sp>
      <p:sp>
        <p:nvSpPr>
          <p:cNvPr id="4" name="文本框 3"/>
          <p:cNvSpPr txBox="1"/>
          <p:nvPr/>
        </p:nvSpPr>
        <p:spPr>
          <a:xfrm>
            <a:off x="609600" y="1412240"/>
            <a:ext cx="987615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Everything</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settled</a:t>
            </a:r>
            <a:r>
              <a:rPr lang="en-US" sz="2400" b="0">
                <a:latin typeface="Times New Roman" panose="02020603050405020304" charset="0"/>
                <a:ea typeface="宋体" panose="02010600030101010101" pitchFamily="2" charset="-122"/>
              </a:rPr>
              <a:t>, father left the kitchen, promising to keep their secret.</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610235" y="2492375"/>
            <a:ext cx="852106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He is ready to</a:t>
            </a:r>
            <a:r>
              <a:rPr lang="en-US" sz="2400" b="1" u="sng">
                <a:solidFill>
                  <a:schemeClr val="accent4"/>
                </a:solidFill>
                <a:latin typeface="Times New Roman" panose="02020603050405020304" charset="0"/>
                <a:ea typeface="宋体" panose="02010600030101010101" pitchFamily="2" charset="-122"/>
                <a:cs typeface="Times New Roman" panose="02020603050405020304" charset="0"/>
              </a:rPr>
              <a:t> </a:t>
            </a:r>
            <a:r>
              <a:rPr lang="en-US" sz="2400" b="1" u="sng">
                <a:solidFill>
                  <a:schemeClr val="accent4"/>
                </a:solidFill>
                <a:latin typeface="Times New Roman" panose="02020603050405020304" charset="0"/>
                <a:ea typeface="宋体" panose="02010600030101010101" pitchFamily="2" charset="-122"/>
              </a:rPr>
              <a:t>handle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whatever is ahead of him for the day.</a:t>
            </a:r>
            <a:endParaRPr lang="en-US" altLang="en-US" sz="2400" b="0">
              <a:latin typeface="Times New Roman" panose="02020603050405020304" charset="0"/>
              <a:ea typeface="宋体" panose="02010600030101010101" pitchFamily="2" charset="-122"/>
            </a:endParaRPr>
          </a:p>
        </p:txBody>
      </p:sp>
      <p:sp>
        <p:nvSpPr>
          <p:cNvPr id="7" name="文本框 6"/>
          <p:cNvSpPr txBox="1"/>
          <p:nvPr/>
        </p:nvSpPr>
        <p:spPr>
          <a:xfrm>
            <a:off x="641350" y="3572510"/>
            <a:ext cx="10138410"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 need to </a:t>
            </a:r>
            <a:r>
              <a:rPr lang="en-US" sz="2400" b="1" u="sng">
                <a:solidFill>
                  <a:schemeClr val="accent4"/>
                </a:solidFill>
                <a:latin typeface="Times New Roman" panose="02020603050405020304" charset="0"/>
                <a:ea typeface="宋体" panose="02010600030101010101" pitchFamily="2" charset="-122"/>
              </a:rPr>
              <a:t>address a problem </a:t>
            </a:r>
            <a:r>
              <a:rPr lang="en-US" sz="2400" b="0">
                <a:latin typeface="Times New Roman" panose="02020603050405020304" charset="0"/>
                <a:ea typeface="宋体" panose="02010600030101010101" pitchFamily="2" charset="-122"/>
              </a:rPr>
              <a:t>concerning an error in website account logging.</a:t>
            </a:r>
            <a:endParaRPr lang="en-US" altLang="en-US" sz="2400" b="0">
              <a:latin typeface="Times New Roman" panose="02020603050405020304" charset="0"/>
              <a:ea typeface="宋体" panose="02010600030101010101" pitchFamily="2" charset="-122"/>
            </a:endParaRPr>
          </a:p>
        </p:txBody>
      </p:sp>
      <p:sp>
        <p:nvSpPr>
          <p:cNvPr id="9" name="文本框 8"/>
          <p:cNvSpPr txBox="1"/>
          <p:nvPr/>
        </p:nvSpPr>
        <p:spPr>
          <a:xfrm>
            <a:off x="525780" y="4652645"/>
            <a:ext cx="1004951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I would greatly appreciate it if you could assist me in</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0">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resolving</a:t>
            </a:r>
            <a:r>
              <a:rPr lang="en-US" sz="2400" b="0">
                <a:latin typeface="Times New Roman" panose="02020603050405020304" charset="0"/>
                <a:ea typeface="宋体" panose="02010600030101010101" pitchFamily="2" charset="-122"/>
              </a:rPr>
              <a:t> this issue as soon as possible.  </a:t>
            </a:r>
            <a:endParaRPr lang="en-US" altLang="en-US" sz="2400" b="0">
              <a:latin typeface="Times New Roman" panose="02020603050405020304" charset="0"/>
              <a:ea typeface="宋体" panose="02010600030101010101" pitchFamily="2" charset="-122"/>
            </a:endParaRPr>
          </a:p>
        </p:txBody>
      </p:sp>
      <p:pic>
        <p:nvPicPr>
          <p:cNvPr id="117" name="图片 116"/>
          <p:cNvPicPr/>
          <p:nvPr>
            <p:custDataLst>
              <p:tags r:id="rId4"/>
            </p:custDataLst>
          </p:nvPr>
        </p:nvPicPr>
        <p:blipFill>
          <a:blip r:embed="rId5"/>
          <a:stretch>
            <a:fillRect/>
          </a:stretch>
        </p:blipFill>
        <p:spPr>
          <a:xfrm>
            <a:off x="8257858" y="4102100"/>
            <a:ext cx="3975100" cy="27559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tx2">
                <a:lumMod val="50000"/>
              </a:schemeClr>
            </a:solidFill>
            <a:prstDash val="dashDot"/>
            <a:round/>
          </a:ln>
          <a:extLst>
            <a:ext uri="{909E8E84-426E-40DD-AFC4-6F175D3DCCD1}">
              <a14:hiddenFill xmlns:a14="http://schemas.microsoft.com/office/drawing/2010/main">
                <a:noFill/>
              </a14:hiddenFill>
            </a:ext>
          </a:extLst>
        </p:spPr>
      </p:cxnSp>
      <p:sp>
        <p:nvSpPr>
          <p:cNvPr id="6" name="文本框 5"/>
          <p:cNvSpPr txBox="1"/>
          <p:nvPr/>
        </p:nvSpPr>
        <p:spPr>
          <a:xfrm>
            <a:off x="1129030" y="242570"/>
            <a:ext cx="750570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pitchFamily="34" charset="-122"/>
                <a:ea typeface="微软雅黑" panose="020B0503020204020204" pitchFamily="34" charset="-122"/>
              </a:rPr>
              <a:t>“解决…”表达归纳：</a:t>
            </a:r>
            <a:endParaRPr lang="en-US" altLang="zh-CN" sz="2400" b="1">
              <a:solidFill>
                <a:schemeClr val="bg2">
                  <a:lumMod val="1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913130" y="1052195"/>
            <a:ext cx="6096000" cy="460375"/>
          </a:xfrm>
          <a:prstGeom prst="rect">
            <a:avLst/>
          </a:prstGeom>
          <a:noFill/>
        </p:spPr>
        <p:txBody>
          <a:bodyPr wrap="square" rtlCol="0" anchor="t">
            <a:spAutoFit/>
          </a:bodyPr>
          <a:p>
            <a:pPr indent="0"/>
            <a:r>
              <a:rPr sz="2400">
                <a:ea typeface="宋体" panose="02010600030101010101" pitchFamily="2" charset="-122"/>
                <a:sym typeface="+mn-ea"/>
              </a:rPr>
              <a:t>5.必须采取措施来处理这些问题。</a:t>
            </a:r>
            <a:endParaRPr lang="zh-CN" altLang="en-US" sz="2400">
              <a:ea typeface="宋体" panose="02010600030101010101" pitchFamily="2" charset="-122"/>
              <a:sym typeface="+mn-ea"/>
            </a:endParaRPr>
          </a:p>
        </p:txBody>
      </p:sp>
      <p:sp>
        <p:nvSpPr>
          <p:cNvPr id="3" name="文本框 2"/>
          <p:cNvSpPr txBox="1"/>
          <p:nvPr/>
        </p:nvSpPr>
        <p:spPr>
          <a:xfrm>
            <a:off x="841375" y="2172335"/>
            <a:ext cx="9420225" cy="1990090"/>
          </a:xfrm>
          <a:prstGeom prst="rect">
            <a:avLst/>
          </a:prstGeom>
          <a:noFill/>
          <a:ln w="9525">
            <a:noFill/>
          </a:ln>
        </p:spPr>
        <p:txBody>
          <a:bodyPr wrap="square">
            <a:noAutofit/>
          </a:bodyPr>
          <a:p>
            <a:pPr indent="0"/>
            <a:r>
              <a:rPr lang="en-US" sz="2400" b="0">
                <a:latin typeface="Times New Roman" panose="02020603050405020304" charset="0"/>
                <a:ea typeface="宋体" panose="02010600030101010101" pitchFamily="2" charset="-122"/>
              </a:rPr>
              <a:t>6.</a:t>
            </a:r>
            <a:r>
              <a:rPr lang="zh-CN" sz="2400" b="0">
                <a:ea typeface="宋体" panose="02010600030101010101" pitchFamily="2" charset="-122"/>
              </a:rPr>
              <a:t>地方政府被要求进一步改善服务，以迅速有效地应对突发事件。</a:t>
            </a:r>
            <a:endParaRPr lang="zh-CN" sz="2400" b="0">
              <a:ea typeface="宋体" panose="02010600030101010101" pitchFamily="2" charset="-122"/>
            </a:endParaRPr>
          </a:p>
          <a:p>
            <a:pPr indent="0"/>
            <a:endParaRPr lang="zh-CN" sz="2400" b="0">
              <a:latin typeface="Times New Roman" panose="02020603050405020304" charset="0"/>
              <a:ea typeface="宋体" panose="02010600030101010101" pitchFamily="2" charset="-122"/>
            </a:endParaRPr>
          </a:p>
          <a:p>
            <a:pPr indent="0"/>
            <a:endParaRPr lang="en-US" sz="2400" b="0">
              <a:latin typeface="Times New Roman" panose="02020603050405020304" charset="0"/>
              <a:ea typeface="宋体" panose="02010600030101010101" pitchFamily="2" charset="-122"/>
            </a:endParaRPr>
          </a:p>
          <a:p>
            <a:pPr indent="0"/>
            <a:r>
              <a:rPr lang="en-US" sz="2400" b="0">
                <a:latin typeface="Times New Roman" panose="02020603050405020304" charset="0"/>
                <a:ea typeface="宋体" panose="02010600030101010101" pitchFamily="2" charset="-122"/>
              </a:rPr>
              <a:t>7.</a:t>
            </a:r>
            <a:r>
              <a:rPr lang="zh-CN" sz="2400" b="0">
                <a:ea typeface="宋体" panose="02010600030101010101" pitchFamily="2" charset="-122"/>
              </a:rPr>
              <a:t>他请了短假去处理私人事务。</a:t>
            </a:r>
            <a:endParaRPr lang="zh-CN" altLang="en-US" sz="2400" b="0">
              <a:ea typeface="宋体" panose="02010600030101010101" pitchFamily="2" charset="-122"/>
            </a:endParaRPr>
          </a:p>
        </p:txBody>
      </p:sp>
      <p:sp>
        <p:nvSpPr>
          <p:cNvPr id="4" name="文本框 3"/>
          <p:cNvSpPr txBox="1"/>
          <p:nvPr/>
        </p:nvSpPr>
        <p:spPr>
          <a:xfrm>
            <a:off x="1017905" y="1484630"/>
            <a:ext cx="7356475" cy="46037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Measures must be taken to</a:t>
            </a:r>
            <a:r>
              <a:rPr lang="en-US" sz="2400" b="0">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deal with</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these problems.</a:t>
            </a:r>
            <a:endParaRPr lang="en-US" altLang="en-US" sz="2400" b="0">
              <a:latin typeface="Times New Roman" panose="02020603050405020304" charset="0"/>
              <a:ea typeface="宋体" panose="02010600030101010101" pitchFamily="2" charset="-122"/>
            </a:endParaRPr>
          </a:p>
        </p:txBody>
      </p:sp>
      <p:sp>
        <p:nvSpPr>
          <p:cNvPr id="5" name="文本框 4"/>
          <p:cNvSpPr txBox="1"/>
          <p:nvPr/>
        </p:nvSpPr>
        <p:spPr>
          <a:xfrm>
            <a:off x="941070" y="2665095"/>
            <a:ext cx="10728325"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Local governments have been asked to further improve services to</a:t>
            </a:r>
            <a:r>
              <a:rPr lang="en-US" sz="2400" b="0">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cope with </a:t>
            </a:r>
            <a:r>
              <a:rPr lang="en-US" sz="2400">
                <a:latin typeface="Times New Roman" panose="02020603050405020304" charset="0"/>
                <a:ea typeface="宋体" panose="02010600030101010101" pitchFamily="2" charset="-122"/>
              </a:rPr>
              <a:t>emergencies </a:t>
            </a:r>
            <a:r>
              <a:rPr lang="en-US" sz="2400" b="0">
                <a:latin typeface="Times New Roman" panose="02020603050405020304" charset="0"/>
                <a:ea typeface="宋体" panose="02010600030101010101" pitchFamily="2" charset="-122"/>
              </a:rPr>
              <a:t>swiftly and effectively.</a:t>
            </a:r>
            <a:endParaRPr lang="en-US" altLang="en-US" sz="2400" b="0">
              <a:latin typeface="Times New Roman" panose="02020603050405020304" charset="0"/>
              <a:ea typeface="宋体" panose="02010600030101010101" pitchFamily="2" charset="-122"/>
            </a:endParaRPr>
          </a:p>
        </p:txBody>
      </p:sp>
      <p:sp>
        <p:nvSpPr>
          <p:cNvPr id="7" name="文本框 6"/>
          <p:cNvSpPr txBox="1"/>
          <p:nvPr/>
        </p:nvSpPr>
        <p:spPr>
          <a:xfrm>
            <a:off x="841375" y="4215130"/>
            <a:ext cx="9754870" cy="829945"/>
          </a:xfrm>
          <a:prstGeom prst="rect">
            <a:avLst/>
          </a:prstGeom>
          <a:noFill/>
          <a:ln w="9525">
            <a:noFill/>
          </a:ln>
        </p:spPr>
        <p:txBody>
          <a:bodyPr wrap="square">
            <a:spAutoFit/>
          </a:bodyPr>
          <a:p>
            <a:pPr marL="342900" indent="-342900">
              <a:buFont typeface="Arial" panose="020B0604020202020204" pitchFamily="34" charset="0"/>
              <a:buChar char="•"/>
            </a:pPr>
            <a:r>
              <a:rPr lang="en-US" sz="2400" b="0">
                <a:latin typeface="Times New Roman" panose="02020603050405020304" charset="0"/>
                <a:ea typeface="宋体" panose="02010600030101010101" pitchFamily="2" charset="-122"/>
              </a:rPr>
              <a:t>He took a short leave of absence to </a:t>
            </a:r>
            <a:endParaRPr lang="en-US" sz="2400" b="0">
              <a:latin typeface="Times New Roman" panose="02020603050405020304" charset="0"/>
              <a:ea typeface="宋体" panose="02010600030101010101" pitchFamily="2" charset="-122"/>
            </a:endParaRPr>
          </a:p>
          <a:p>
            <a:pPr indent="0">
              <a:buFont typeface="Arial" panose="020B0604020202020204" pitchFamily="34" charset="0"/>
              <a:buNone/>
            </a:pPr>
            <a:r>
              <a:rPr lang="en-US" sz="2400" b="1">
                <a:solidFill>
                  <a:schemeClr val="accent4"/>
                </a:solidFill>
                <a:latin typeface="Times New Roman" panose="02020603050405020304" charset="0"/>
                <a:ea typeface="宋体" panose="02010600030101010101" pitchFamily="2" charset="-122"/>
              </a:rPr>
              <a:t>    </a:t>
            </a:r>
            <a:r>
              <a:rPr lang="en-US" sz="2400" b="1" u="sng">
                <a:solidFill>
                  <a:schemeClr val="accent4"/>
                </a:solidFill>
                <a:latin typeface="Times New Roman" panose="02020603050405020304" charset="0"/>
                <a:ea typeface="宋体" panose="02010600030101010101" pitchFamily="2" charset="-122"/>
              </a:rPr>
              <a:t>attend to</a:t>
            </a:r>
            <a:r>
              <a:rPr lang="en-US" sz="2400" b="1" u="sng">
                <a:latin typeface="Times New Roman" panose="02020603050405020304" charset="0"/>
                <a:ea typeface="宋体" panose="02010600030101010101" pitchFamily="2" charset="-122"/>
              </a:rPr>
              <a:t> </a:t>
            </a:r>
            <a:r>
              <a:rPr lang="en-US" sz="2400">
                <a:latin typeface="Times New Roman" panose="02020603050405020304" charset="0"/>
                <a:ea typeface="宋体" panose="02010600030101010101" pitchFamily="2" charset="-122"/>
              </a:rPr>
              <a:t>personal business.</a:t>
            </a:r>
            <a:endParaRPr lang="en-US" altLang="en-US" sz="2400">
              <a:latin typeface="Times New Roman" panose="02020603050405020304" charset="0"/>
              <a:ea typeface="宋体" panose="02010600030101010101" pitchFamily="2" charset="-122"/>
            </a:endParaRPr>
          </a:p>
        </p:txBody>
      </p:sp>
      <p:pic>
        <p:nvPicPr>
          <p:cNvPr id="114" name="图片 113"/>
          <p:cNvPicPr/>
          <p:nvPr>
            <p:custDataLst>
              <p:tags r:id="rId4"/>
            </p:custDataLst>
          </p:nvPr>
        </p:nvPicPr>
        <p:blipFill>
          <a:blip r:embed="rId5"/>
          <a:stretch>
            <a:fillRect/>
          </a:stretch>
        </p:blipFill>
        <p:spPr>
          <a:xfrm>
            <a:off x="8185785" y="3494405"/>
            <a:ext cx="3975100" cy="32994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tags/tag1.xml><?xml version="1.0" encoding="utf-8"?>
<p:tagLst xmlns:p="http://schemas.openxmlformats.org/presentationml/2006/main">
  <p:tag name="AS_UNIQUEID" val="166"/>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AS_UNIQUEID" val="283"/>
</p:tagLst>
</file>

<file path=ppt/tags/tag101.xml><?xml version="1.0" encoding="utf-8"?>
<p:tagLst xmlns:p="http://schemas.openxmlformats.org/presentationml/2006/main">
  <p:tag name="AS_UNIQUEID" val="285"/>
</p:tagLst>
</file>

<file path=ppt/tags/tag102.xml><?xml version="1.0" encoding="utf-8"?>
<p:tagLst xmlns:p="http://schemas.openxmlformats.org/presentationml/2006/main">
  <p:tag name="AS_UNIQUEID" val="286"/>
</p:tagLst>
</file>

<file path=ppt/tags/tag103.xml><?xml version="1.0" encoding="utf-8"?>
<p:tagLst xmlns:p="http://schemas.openxmlformats.org/presentationml/2006/main">
  <p:tag name="AS_UNIQUEID" val="287"/>
</p:tagLst>
</file>

<file path=ppt/tags/tag104.xml><?xml version="1.0" encoding="utf-8"?>
<p:tagLst xmlns:p="http://schemas.openxmlformats.org/presentationml/2006/main">
  <p:tag name="AS_UNIQUEID" val="288"/>
</p:tagLst>
</file>

<file path=ppt/tags/tag105.xml><?xml version="1.0" encoding="utf-8"?>
<p:tagLst xmlns:p="http://schemas.openxmlformats.org/presentationml/2006/main">
  <p:tag name="AS_UNIQUEID" val="289"/>
</p:tagLst>
</file>

<file path=ppt/tags/tag106.xml><?xml version="1.0" encoding="utf-8"?>
<p:tagLst xmlns:p="http://schemas.openxmlformats.org/presentationml/2006/main">
  <p:tag name="AS_UNIQUEID" val="290"/>
</p:tagLst>
</file>

<file path=ppt/tags/tag107.xml><?xml version="1.0" encoding="utf-8"?>
<p:tagLst xmlns:p="http://schemas.openxmlformats.org/presentationml/2006/main">
  <p:tag name="AS_UNIQUEID" val="292"/>
</p:tagLst>
</file>

<file path=ppt/tags/tag108.xml><?xml version="1.0" encoding="utf-8"?>
<p:tagLst xmlns:p="http://schemas.openxmlformats.org/presentationml/2006/main">
  <p:tag name="AS_UNIQUEID" val="293"/>
</p:tagLst>
</file>

<file path=ppt/tags/tag109.xml><?xml version="1.0" encoding="utf-8"?>
<p:tagLst xmlns:p="http://schemas.openxmlformats.org/presentationml/2006/main">
  <p:tag name="AS_UNIQUEID" val="294"/>
</p:tagLst>
</file>

<file path=ppt/tags/tag11.xml><?xml version="1.0" encoding="utf-8"?>
<p:tagLst xmlns:p="http://schemas.openxmlformats.org/presentationml/2006/main">
  <p:tag name="AS_UNIQUEID" val="178"/>
</p:tagLst>
</file>

<file path=ppt/tags/tag110.xml><?xml version="1.0" encoding="utf-8"?>
<p:tagLst xmlns:p="http://schemas.openxmlformats.org/presentationml/2006/main">
  <p:tag name="AS_UNIQUEID" val="295"/>
</p:tagLst>
</file>

<file path=ppt/tags/tag111.xml><?xml version="1.0" encoding="utf-8"?>
<p:tagLst xmlns:p="http://schemas.openxmlformats.org/presentationml/2006/main">
  <p:tag name="AS_UNIQUEID" val="296"/>
</p:tagLst>
</file>

<file path=ppt/tags/tag112.xml><?xml version="1.0" encoding="utf-8"?>
<p:tagLst xmlns:p="http://schemas.openxmlformats.org/presentationml/2006/main">
  <p:tag name="AS_UNIQUEID" val="298"/>
</p:tagLst>
</file>

<file path=ppt/tags/tag113.xml><?xml version="1.0" encoding="utf-8"?>
<p:tagLst xmlns:p="http://schemas.openxmlformats.org/presentationml/2006/main">
  <p:tag name="AS_UNIQUEID" val="300"/>
</p:tagLst>
</file>

<file path=ppt/tags/tag114.xml><?xml version="1.0" encoding="utf-8"?>
<p:tagLst xmlns:p="http://schemas.openxmlformats.org/presentationml/2006/main">
  <p:tag name="AS_UNIQUEID" val="301"/>
</p:tagLst>
</file>

<file path=ppt/tags/tag115.xml><?xml version="1.0" encoding="utf-8"?>
<p:tagLst xmlns:p="http://schemas.openxmlformats.org/presentationml/2006/main">
  <p:tag name="AS_UNIQUEID" val="302"/>
</p:tagLst>
</file>

<file path=ppt/tags/tag116.xml><?xml version="1.0" encoding="utf-8"?>
<p:tagLst xmlns:p="http://schemas.openxmlformats.org/presentationml/2006/main">
  <p:tag name="AS_UNIQUEID" val="303"/>
</p:tagLst>
</file>

<file path=ppt/tags/tag117.xml><?xml version="1.0" encoding="utf-8"?>
<p:tagLst xmlns:p="http://schemas.openxmlformats.org/presentationml/2006/main">
  <p:tag name="AS_UNIQUEID" val="304"/>
</p:tagLst>
</file>

<file path=ppt/tags/tag118.xml><?xml version="1.0" encoding="utf-8"?>
<p:tagLst xmlns:p="http://schemas.openxmlformats.org/presentationml/2006/main">
  <p:tag name="AS_UNIQUEID" val="306"/>
</p:tagLst>
</file>

<file path=ppt/tags/tag119.xml><?xml version="1.0" encoding="utf-8"?>
<p:tagLst xmlns:p="http://schemas.openxmlformats.org/presentationml/2006/main">
  <p:tag name="AS_UNIQUEID" val="307"/>
</p:tagLst>
</file>

<file path=ppt/tags/tag12.xml><?xml version="1.0" encoding="utf-8"?>
<p:tagLst xmlns:p="http://schemas.openxmlformats.org/presentationml/2006/main">
  <p:tag name="AS_UNIQUEID" val="179"/>
</p:tagLst>
</file>

<file path=ppt/tags/tag120.xml><?xml version="1.0" encoding="utf-8"?>
<p:tagLst xmlns:p="http://schemas.openxmlformats.org/presentationml/2006/main">
  <p:tag name="AS_UNIQUEID" val="308"/>
</p:tagLst>
</file>

<file path=ppt/tags/tag121.xml><?xml version="1.0" encoding="utf-8"?>
<p:tagLst xmlns:p="http://schemas.openxmlformats.org/presentationml/2006/main">
  <p:tag name="AS_UNIQUEID" val="309"/>
</p:tagLst>
</file>

<file path=ppt/tags/tag122.xml><?xml version="1.0" encoding="utf-8"?>
<p:tagLst xmlns:p="http://schemas.openxmlformats.org/presentationml/2006/main">
  <p:tag name="AS_UNIQUEID" val="310"/>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AS_UNIQUEID" val="37"/>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AS_UNIQUEID" val="809"/>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AS_UNIQUEID" val="809"/>
</p:tagLst>
</file>

<file path=ppt/tags/tag13.xml><?xml version="1.0" encoding="utf-8"?>
<p:tagLst xmlns:p="http://schemas.openxmlformats.org/presentationml/2006/main">
  <p:tag name="AS_UNIQUEID" val="180"/>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AS_UNIQUEID" val="809"/>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AS_UNIQUEID" val="809"/>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AS_UNIQUEID" val="809"/>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AS_UNIQUEID" val="181"/>
</p:tagLst>
</file>

<file path=ppt/tags/tag140.xml><?xml version="1.0" encoding="utf-8"?>
<p:tagLst xmlns:p="http://schemas.openxmlformats.org/presentationml/2006/main">
  <p:tag name="AS_UNIQUEID" val="809"/>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AS_UNIQUEID" val="809"/>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AS_UNIQUEID" val="809"/>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182"/>
</p:tagLst>
</file>

<file path=ppt/tags/tag150.xml><?xml version="1.0" encoding="utf-8"?>
<p:tagLst xmlns:p="http://schemas.openxmlformats.org/presentationml/2006/main">
  <p:tag name="AS_UNIQUEID" val="809"/>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AS_UNIQUEID" val="809"/>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AS_UNIQUEID" val="809"/>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AS_UNIQUEID" val="809"/>
</p:tagLst>
</file>

<file path=ppt/tags/tag16.xml><?xml version="1.0" encoding="utf-8"?>
<p:tagLst xmlns:p="http://schemas.openxmlformats.org/presentationml/2006/main">
  <p:tag name="AS_UNIQUEID" val="184"/>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AS_UNIQUEID" val="809"/>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AS_UNIQUEID" val="809"/>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m_h_i"/>
  <p:tag name="KSO_WM_UNIT_INDEX" val="1_4_3"/>
  <p:tag name="KSO_WM_UNIT_LAYERLEVEL" val="1_1_1"/>
  <p:tag name="KSO_WM_DIAGRAM_GROUP_CODE" val="m1-1"/>
  <p:tag name="KSO_WM_UNIT_ID" val="custom20176741_20*m_h_i*1_4_3"/>
  <p:tag name="KSO_WM_UNIT_FILL_FORE_SCHEMECOLOR_INDEX" val="5"/>
  <p:tag name="KSO_WM_UNIT_FILL_TYPE" val="1"/>
  <p:tag name="KSO_WM_UNIT_LINE_FORE_SCHEMECOLOR_INDEX" val="14"/>
  <p:tag name="KSO_WM_UNIT_LINE_FILL_TYPE" val="2"/>
  <p:tag name="KSO_WM_UNIT_USESOURCEFORMAT_APPLY" val="1"/>
</p:tagLst>
</file>

<file path=ppt/tags/tag17.xml><?xml version="1.0" encoding="utf-8"?>
<p:tagLst xmlns:p="http://schemas.openxmlformats.org/presentationml/2006/main">
  <p:tag name="AS_UNIQUEID" val="185"/>
</p:tagLst>
</file>

<file path=ppt/tags/tag170.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m_h_i"/>
  <p:tag name="KSO_WM_UNIT_INDEX" val="1_2_7"/>
  <p:tag name="KSO_WM_UNIT_LAYERLEVEL" val="1_1_1"/>
  <p:tag name="KSO_WM_DIAGRAM_GROUP_CODE" val="m1-1"/>
  <p:tag name="KSO_WM_UNIT_ID" val="custom20176741_20*m_h_i*1_2_7"/>
  <p:tag name="KSO_WM_UNIT_FILL_FORE_SCHEMECOLOR_INDEX" val="6"/>
  <p:tag name="KSO_WM_UNIT_FILL_TYPE" val="1"/>
  <p:tag name="KSO_WM_UNIT_USESOURCEFORMAT_APPLY" val="1"/>
</p:tagLst>
</file>

<file path=ppt/tags/tag171.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m_h_f"/>
  <p:tag name="KSO_WM_UNIT_INDEX" val="1_2_1"/>
  <p:tag name="KSO_WM_UNIT_LAYERLEVEL" val="1_1_1"/>
  <p:tag name="KSO_WM_UNIT_VALUE" val="22"/>
  <p:tag name="KSO_WM_UNIT_HIGHLIGHT" val="0"/>
  <p:tag name="KSO_WM_UNIT_COMPATIBLE" val="0"/>
  <p:tag name="KSO_WM_UNIT_CLEAR" val="0"/>
  <p:tag name="KSO_WM_UNIT_PRESET_TEXT_INDEX" val="4"/>
  <p:tag name="KSO_WM_UNIT_PRESET_TEXT_LEN" val="57"/>
  <p:tag name="KSO_WM_DIAGRAM_GROUP_CODE" val="m1-1"/>
  <p:tag name="KSO_WM_UNIT_ID" val="custom20176741_20*m_h_f*1_2_1"/>
  <p:tag name="KSO_WM_UNIT_TEXT_FILL_FORE_SCHEMECOLOR_INDEX" val="13"/>
  <p:tag name="KSO_WM_UNIT_TEXT_FILL_TYPE" val="1"/>
  <p:tag name="KSO_WM_UNIT_USESOURCEFORMAT_APPLY" val="1"/>
</p:tagLst>
</file>

<file path=ppt/tags/tag172.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m_h_f"/>
  <p:tag name="KSO_WM_UNIT_INDEX" val="1_4_1"/>
  <p:tag name="KSO_WM_UNIT_LAYERLEVEL" val="1_1_1"/>
  <p:tag name="KSO_WM_UNIT_VALUE" val="22"/>
  <p:tag name="KSO_WM_UNIT_HIGHLIGHT" val="0"/>
  <p:tag name="KSO_WM_UNIT_COMPATIBLE" val="0"/>
  <p:tag name="KSO_WM_UNIT_CLEAR" val="0"/>
  <p:tag name="KSO_WM_UNIT_PRESET_TEXT_INDEX" val="4"/>
  <p:tag name="KSO_WM_UNIT_PRESET_TEXT_LEN" val="57"/>
  <p:tag name="KSO_WM_DIAGRAM_GROUP_CODE" val="m1-1"/>
  <p:tag name="KSO_WM_UNIT_ID" val="custom20176741_20*m_h_f*1_4_1"/>
  <p:tag name="KSO_WM_UNIT_TEXT_FILL_FORE_SCHEMECOLOR_INDEX" val="13"/>
  <p:tag name="KSO_WM_UNIT_TEXT_FILL_TYPE" val="1"/>
  <p:tag name="KSO_WM_UNIT_USESOURCEFORMAT_APPLY" val="1"/>
</p:tagLst>
</file>

<file path=ppt/tags/tag173.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m_h_f"/>
  <p:tag name="KSO_WM_UNIT_INDEX" val="1_3_1"/>
  <p:tag name="KSO_WM_UNIT_LAYERLEVEL" val="1_1_1"/>
  <p:tag name="KSO_WM_UNIT_VALUE" val="22"/>
  <p:tag name="KSO_WM_UNIT_HIGHLIGHT" val="0"/>
  <p:tag name="KSO_WM_UNIT_COMPATIBLE" val="0"/>
  <p:tag name="KSO_WM_UNIT_CLEAR" val="0"/>
  <p:tag name="KSO_WM_UNIT_PRESET_TEXT_INDEX" val="4"/>
  <p:tag name="KSO_WM_UNIT_PRESET_TEXT_LEN" val="57"/>
  <p:tag name="KSO_WM_DIAGRAM_GROUP_CODE" val="m1-1"/>
  <p:tag name="KSO_WM_UNIT_ID" val="custom20176741_20*m_h_f*1_3_1"/>
  <p:tag name="KSO_WM_UNIT_TEXT_FILL_FORE_SCHEMECOLOR_INDEX" val="13"/>
  <p:tag name="KSO_WM_UNIT_TEXT_FILL_TYPE" val="1"/>
  <p:tag name="KSO_WM_UNIT_USESOURCEFORMAT_APPLY" val="1"/>
</p:tagLst>
</file>

<file path=ppt/tags/tag174.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m_h_f"/>
  <p:tag name="KSO_WM_UNIT_INDEX" val="1_1_1"/>
  <p:tag name="KSO_WM_UNIT_LAYERLEVEL" val="1_1_1"/>
  <p:tag name="KSO_WM_UNIT_VALUE" val="22"/>
  <p:tag name="KSO_WM_UNIT_HIGHLIGHT" val="0"/>
  <p:tag name="KSO_WM_UNIT_COMPATIBLE" val="0"/>
  <p:tag name="KSO_WM_UNIT_CLEAR" val="0"/>
  <p:tag name="KSO_WM_UNIT_PRESET_TEXT_INDEX" val="4"/>
  <p:tag name="KSO_WM_UNIT_PRESET_TEXT_LEN" val="57"/>
  <p:tag name="KSO_WM_DIAGRAM_GROUP_CODE" val="m1-1"/>
  <p:tag name="KSO_WM_UNIT_ID" val="custom20176741_20*m_h_f*1_1_1"/>
  <p:tag name="KSO_WM_UNIT_TEXT_FILL_FORE_SCHEMECOLOR_INDEX" val="13"/>
  <p:tag name="KSO_WM_UNIT_TEXT_FILL_TYPE" val="1"/>
  <p:tag name="KSO_WM_UNIT_USESOURCEFORMAT_APPLY" val="1"/>
</p:tagLst>
</file>

<file path=ppt/tags/tag175.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m_h_i"/>
  <p:tag name="KSO_WM_UNIT_INDEX" val="1_1_5"/>
  <p:tag name="KSO_WM_UNIT_LAYERLEVEL" val="1_1_1"/>
  <p:tag name="KSO_WM_DIAGRAM_GROUP_CODE" val="m1-1"/>
  <p:tag name="KSO_WM_UNIT_ID" val="custom20176741_20*m_h_i*1_1_5"/>
  <p:tag name="KSO_WM_UNIT_FILL_FORE_SCHEMECOLOR_INDEX" val="5"/>
  <p:tag name="KSO_WM_UNIT_FILL_TYPE" val="1"/>
  <p:tag name="KSO_WM_UNIT_LINE_FORE_SCHEMECOLOR_INDEX" val="14"/>
  <p:tag name="KSO_WM_UNIT_LINE_FILL_TYPE" val="2"/>
  <p:tag name="KSO_WM_UNIT_USESOURCEFORMAT_APPLY" val="1"/>
</p:tagLst>
</file>

<file path=ppt/tags/tag176.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m_h_i"/>
  <p:tag name="KSO_WM_UNIT_INDEX" val="1_3_5"/>
  <p:tag name="KSO_WM_UNIT_LAYERLEVEL" val="1_1_1"/>
  <p:tag name="KSO_WM_DIAGRAM_GROUP_CODE" val="m1-1"/>
  <p:tag name="KSO_WM_UNIT_ID" val="custom20176741_20*m_h_i*1_3_5"/>
  <p:tag name="KSO_WM_UNIT_FILL_FORE_SCHEMECOLOR_INDEX" val="6"/>
  <p:tag name="KSO_WM_UNIT_FILL_TYPE" val="1"/>
  <p:tag name="KSO_WM_UNIT_LINE_FORE_SCHEMECOLOR_INDEX" val="14"/>
  <p:tag name="KSO_WM_UNIT_LINE_FILL_TYPE" val="2"/>
  <p:tag name="KSO_WM_UNIT_USESOURCEFORMAT_APPLY" val="1"/>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AS_UNIQUEID" val="809"/>
  <p:tag name="KSO_WM_BEAUTIFY_FLAG" val=""/>
</p:tagLst>
</file>

<file path=ppt/tags/tag18.xml><?xml version="1.0" encoding="utf-8"?>
<p:tagLst xmlns:p="http://schemas.openxmlformats.org/presentationml/2006/main">
  <p:tag name="AS_UNIQUEID" val="186"/>
</p:tagLst>
</file>

<file path=ppt/tags/tag180.xml><?xml version="1.0" encoding="utf-8"?>
<p:tagLst xmlns:p="http://schemas.openxmlformats.org/presentationml/2006/main">
  <p:tag name="KSO_WM_TAG_VERSION" val="1.0"/>
  <p:tag name="KSO_WM_SLIDE_ITEM_CNT" val="4"/>
  <p:tag name="KSO_WM_SLIDE_LAYOUT" val="a_m"/>
  <p:tag name="KSO_WM_SLIDE_LAYOUT_CNT" val="1_1"/>
  <p:tag name="KSO_WM_SLIDE_TYPE" val="text"/>
  <p:tag name="KSO_WM_BEAUTIFY_FLAG" val="#wm#"/>
  <p:tag name="KSO_WM_SLIDE_POSITION" val="180*120"/>
  <p:tag name="KSO_WM_SLIDE_SIZE" val="598*368"/>
  <p:tag name="KSO_WM_COMBINE_RELATE_SLIDE_ID" val="diagram20174754_4"/>
  <p:tag name="KSO_WM_TEMPLATE_CATEGORY" val="custom"/>
  <p:tag name="KSO_WM_TEMPLATE_INDEX" val="20176741"/>
  <p:tag name="KSO_WM_SLIDE_ID" val="custom20176741_20"/>
  <p:tag name="KSO_WM_SLIDE_INDEX" val="20"/>
  <p:tag name="KSO_WM_DIAGRAM_GROUP_CODE" val="m1-1"/>
  <p:tag name="KSO_WM_TEMPLATE_SUBCATEGORY" val="combine"/>
</p:tagLst>
</file>

<file path=ppt/tags/tag181.xml><?xml version="1.0" encoding="utf-8"?>
<p:tagLst xmlns:p="http://schemas.openxmlformats.org/presentationml/2006/main">
  <p:tag name="AS_UNIQUEID" val="809"/>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AS_UNIQUEID" val="809"/>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TAG_VERSION" val="1.0"/>
  <p:tag name="KSO_WM_BEAUTIFY_FLAG" val="#wm#"/>
  <p:tag name="KSO_WM_TEMPLATE_CATEGORY" val="diagram"/>
  <p:tag name="KSO_WM_TEMPLATE_INDEX" val="20170420"/>
  <p:tag name="KSO_WM_UNIT_TYPE" val="q_h_f"/>
  <p:tag name="KSO_WM_UNIT_INDEX" val="1_2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420_3*q_h_f*1_2_1"/>
  <p:tag name="KSO_WM_UNIT_LINE_FORE_SCHEMECOLOR_INDEX" val="15"/>
  <p:tag name="KSO_WM_UNIT_LINE_FILL_TYPE" val="2"/>
  <p:tag name="KSO_WM_UNIT_TEXT_FILL_FORE_SCHEMECOLOR_INDEX" val="13"/>
  <p:tag name="KSO_WM_UNIT_TEXT_FILL_TYPE" val="1"/>
  <p:tag name="KSO_WM_UNIT_USESOURCEFORMAT_APPLY" val="1"/>
</p:tagLst>
</file>

<file path=ppt/tags/tag188.xml><?xml version="1.0" encoding="utf-8"?>
<p:tagLst xmlns:p="http://schemas.openxmlformats.org/presentationml/2006/main">
  <p:tag name="KSO_WM_TAG_VERSION" val="1.0"/>
  <p:tag name="KSO_WM_BEAUTIFY_FLAG" val="#wm#"/>
  <p:tag name="KSO_WM_TEMPLATE_CATEGORY" val="diagram"/>
  <p:tag name="KSO_WM_TEMPLATE_INDEX" val="20170420"/>
  <p:tag name="KSO_WM_UNIT_TYPE" val="q_h_f"/>
  <p:tag name="KSO_WM_UNIT_INDEX" val="1_3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420_3*q_h_f*1_3_1"/>
  <p:tag name="KSO_WM_UNIT_LINE_FORE_SCHEMECOLOR_INDEX" val="15"/>
  <p:tag name="KSO_WM_UNIT_LINE_FILL_TYPE" val="2"/>
  <p:tag name="KSO_WM_UNIT_TEXT_FILL_FORE_SCHEMECOLOR_INDEX" val="13"/>
  <p:tag name="KSO_WM_UNIT_TEXT_FILL_TYPE" val="1"/>
  <p:tag name="KSO_WM_UNIT_USESOURCEFORMAT_APPLY" val="1"/>
</p:tagLst>
</file>

<file path=ppt/tags/tag189.xml><?xml version="1.0" encoding="utf-8"?>
<p:tagLst xmlns:p="http://schemas.openxmlformats.org/presentationml/2006/main">
  <p:tag name="KSO_WM_TAG_VERSION" val="1.0"/>
  <p:tag name="KSO_WM_BEAUTIFY_FLAG" val="#wm#"/>
  <p:tag name="KSO_WM_TEMPLATE_CATEGORY" val="diagram"/>
  <p:tag name="KSO_WM_TEMPLATE_INDEX" val="20170420"/>
  <p:tag name="KSO_WM_UNIT_TYPE" val="q_h_f"/>
  <p:tag name="KSO_WM_UNIT_INDEX" val="1_4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420_3*q_h_f*1_4_1"/>
  <p:tag name="KSO_WM_UNIT_LINE_FORE_SCHEMECOLOR_INDEX" val="15"/>
  <p:tag name="KSO_WM_UNIT_LINE_FILL_TYPE" val="2"/>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AS_UNIQUEID" val="187"/>
</p:tagLst>
</file>

<file path=ppt/tags/tag190.xml><?xml version="1.0" encoding="utf-8"?>
<p:tagLst xmlns:p="http://schemas.openxmlformats.org/presentationml/2006/main">
  <p:tag name="KSO_WM_TAG_VERSION" val="1.0"/>
  <p:tag name="KSO_WM_BEAUTIFY_FLAG" val="#wm#"/>
  <p:tag name="KSO_WM_TEMPLATE_CATEGORY" val="diagram"/>
  <p:tag name="KSO_WM_TEMPLATE_INDEX" val="20170420"/>
  <p:tag name="KSO_WM_UNIT_TYPE" val="q_h_f"/>
  <p:tag name="KSO_WM_UNIT_INDEX" val="1_1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420_3*q_h_f*1_1_1"/>
  <p:tag name="KSO_WM_UNIT_LINE_FORE_SCHEMECOLOR_INDEX" val="15"/>
  <p:tag name="KSO_WM_UNIT_LINE_FILL_TYPE" val="2"/>
  <p:tag name="KSO_WM_UNIT_TEXT_FILL_FORE_SCHEMECOLOR_INDEX" val="13"/>
  <p:tag name="KSO_WM_UNIT_TEXT_FILL_TYPE" val="1"/>
  <p:tag name="KSO_WM_UNIT_USESOURCEFORMAT_APPLY" val="1"/>
</p:tagLst>
</file>

<file path=ppt/tags/tag191.xml><?xml version="1.0" encoding="utf-8"?>
<p:tagLst xmlns:p="http://schemas.openxmlformats.org/presentationml/2006/main">
  <p:tag name="KSO_WM_TAG_VERSION" val="1.0"/>
  <p:tag name="KSO_WM_BEAUTIFY_FLAG" val="#wm#"/>
  <p:tag name="KSO_WM_TEMPLATE_CATEGORY" val="diagram"/>
  <p:tag name="KSO_WM_TEMPLATE_INDEX" val="20170420"/>
  <p:tag name="KSO_WM_UNIT_TYPE" val="q_i"/>
  <p:tag name="KSO_WM_UNIT_INDEX" val="1_1"/>
  <p:tag name="KSO_WM_UNIT_ID" val="diagram20170420_3*q_i*1_1"/>
  <p:tag name="KSO_WM_UNIT_LAYERLEVEL" val="1_1"/>
  <p:tag name="KSO_WM_DIAGRAM_GROUP_CODE" val="q1-1"/>
  <p:tag name="KSO_WM_UNIT_FILL_FORE_SCHEMECOLOR_INDEX" val="6"/>
  <p:tag name="KSO_WM_UNIT_FILL_TYPE" val="1"/>
  <p:tag name="KSO_WM_UNIT_TEXT_FILL_FORE_SCHEMECOLOR_INDEX" val="13"/>
  <p:tag name="KSO_WM_UNIT_TEXT_FILL_TYPE" val="1"/>
  <p:tag name="KSO_WM_UNIT_USESOURCEFORMAT_APPLY" val="1"/>
</p:tagLst>
</file>

<file path=ppt/tags/tag192.xml><?xml version="1.0" encoding="utf-8"?>
<p:tagLst xmlns:p="http://schemas.openxmlformats.org/presentationml/2006/main">
  <p:tag name="KSO_WM_TAG_VERSION" val="1.0"/>
  <p:tag name="KSO_WM_BEAUTIFY_FLAG" val="#wm#"/>
  <p:tag name="KSO_WM_TEMPLATE_CATEGORY" val="diagram"/>
  <p:tag name="KSO_WM_TEMPLATE_INDEX" val="20170420"/>
  <p:tag name="KSO_WM_DIAGRAM_GROUP_CODE" val="q1-1"/>
  <p:tag name="KSO_WM_UNIT_TYPE" val="q_h_i"/>
  <p:tag name="KSO_WM_UNIT_INDEX" val="1_4_7"/>
  <p:tag name="KSO_WM_UNIT_ID" val="diagram20170420_3*q_h_i*1_4_7"/>
  <p:tag name="KSO_WM_UNIT_LAYERLEVEL" val="1_1_1"/>
  <p:tag name="KSO_WM_UNIT_FILL_FORE_SCHEMECOLOR_INDEX" val="6"/>
  <p:tag name="KSO_WM_UNIT_FILL_TYPE" val="1"/>
  <p:tag name="KSO_WM_UNIT_TEXT_FILL_FORE_SCHEMECOLOR_INDEX" val="13"/>
  <p:tag name="KSO_WM_UNIT_TEXT_FILL_TYPE" val="1"/>
  <p:tag name="KSO_WM_UNIT_USESOURCEFORMAT_APPLY" val="1"/>
</p:tagLst>
</file>

<file path=ppt/tags/tag193.xml><?xml version="1.0" encoding="utf-8"?>
<p:tagLst xmlns:p="http://schemas.openxmlformats.org/presentationml/2006/main">
  <p:tag name="KSO_WM_TAG_VERSION" val="1.0"/>
  <p:tag name="KSO_WM_BEAUTIFY_FLAG" val="#wm#"/>
  <p:tag name="KSO_WM_TEMPLATE_CATEGORY" val="diagram"/>
  <p:tag name="KSO_WM_TEMPLATE_INDEX" val="20170420"/>
  <p:tag name="KSO_WM_DIAGRAM_GROUP_CODE" val="q1-1"/>
  <p:tag name="KSO_WM_UNIT_TYPE" val="q_h_i"/>
  <p:tag name="KSO_WM_UNIT_INDEX" val="1_3_7"/>
  <p:tag name="KSO_WM_UNIT_ID" val="diagram20170420_3*q_h_i*1_3_7"/>
  <p:tag name="KSO_WM_UNIT_LAYERLEVEL" val="1_1_1"/>
  <p:tag name="KSO_WM_UNIT_FILL_FORE_SCHEMECOLOR_INDEX" val="5"/>
  <p:tag name="KSO_WM_UNIT_FILL_TYPE" val="1"/>
  <p:tag name="KSO_WM_UNIT_TEXT_FILL_FORE_SCHEMECOLOR_INDEX" val="13"/>
  <p:tag name="KSO_WM_UNIT_TEXT_FILL_TYPE" val="1"/>
  <p:tag name="KSO_WM_UNIT_USESOURCEFORMAT_APPLY" val="1"/>
</p:tagLst>
</file>

<file path=ppt/tags/tag194.xml><?xml version="1.0" encoding="utf-8"?>
<p:tagLst xmlns:p="http://schemas.openxmlformats.org/presentationml/2006/main">
  <p:tag name="KSO_WM_TAG_VERSION" val="1.0"/>
  <p:tag name="KSO_WM_BEAUTIFY_FLAG" val="#wm#"/>
  <p:tag name="KSO_WM_TEMPLATE_CATEGORY" val="diagram"/>
  <p:tag name="KSO_WM_TEMPLATE_INDEX" val="20170420"/>
  <p:tag name="KSO_WM_UNIT_TYPE" val="q_i"/>
  <p:tag name="KSO_WM_UNIT_INDEX" val="1_4"/>
  <p:tag name="KSO_WM_UNIT_ID" val="diagram20170420_3*q_i*1_4"/>
  <p:tag name="KSO_WM_UNIT_LAYERLEVEL" val="1_1"/>
  <p:tag name="KSO_WM_DIAGRAM_GROUP_CODE" val="q1-1"/>
  <p:tag name="KSO_WM_UNIT_FILL_FORE_SCHEMECOLOR_INDEX" val="6"/>
  <p:tag name="KSO_WM_UNIT_FILL_TYPE" val="1"/>
  <p:tag name="KSO_WM_UNIT_TEXT_FILL_FORE_SCHEMECOLOR_INDEX" val="13"/>
  <p:tag name="KSO_WM_UNIT_TEXT_FILL_TYPE" val="1"/>
  <p:tag name="KSO_WM_UNIT_USESOURCEFORMAT_APPLY" val="1"/>
</p:tagLst>
</file>

<file path=ppt/tags/tag195.xml><?xml version="1.0" encoding="utf-8"?>
<p:tagLst xmlns:p="http://schemas.openxmlformats.org/presentationml/2006/main">
  <p:tag name="KSO_WM_TAG_VERSION" val="1.0"/>
  <p:tag name="KSO_WM_BEAUTIFY_FLAG" val="#wm#"/>
  <p:tag name="KSO_WM_TEMPLATE_CATEGORY" val="diagram"/>
  <p:tag name="KSO_WM_TEMPLATE_INDEX" val="20170420"/>
  <p:tag name="KSO_WM_DIAGRAM_GROUP_CODE" val="q1-1"/>
  <p:tag name="KSO_WM_UNIT_TYPE" val="q_h_i"/>
  <p:tag name="KSO_WM_UNIT_INDEX" val="1_2_6"/>
  <p:tag name="KSO_WM_UNIT_ID" val="diagram20170420_3*q_h_i*1_2_6"/>
  <p:tag name="KSO_WM_UNIT_LAYERLEVEL" val="1_1_1"/>
  <p:tag name="KSO_WM_UNIT_FILL_FORE_SCHEMECOLOR_INDEX" val="6"/>
  <p:tag name="KSO_WM_UNIT_FILL_TYPE" val="1"/>
  <p:tag name="KSO_WM_UNIT_TEXT_FILL_FORE_SCHEMECOLOR_INDEX" val="13"/>
  <p:tag name="KSO_WM_UNIT_TEXT_FILL_TYPE" val="1"/>
  <p:tag name="KSO_WM_UNIT_USESOURCEFORMAT_APPLY" val="1"/>
</p:tagLst>
</file>

<file path=ppt/tags/tag196.xml><?xml version="1.0" encoding="utf-8"?>
<p:tagLst xmlns:p="http://schemas.openxmlformats.org/presentationml/2006/main">
  <p:tag name="KSO_WM_TAG_VERSION" val="1.0"/>
  <p:tag name="KSO_WM_BEAUTIFY_FLAG" val="#wm#"/>
  <p:tag name="KSO_WM_TEMPLATE_CATEGORY" val="diagram"/>
  <p:tag name="KSO_WM_TEMPLATE_INDEX" val="20170420"/>
  <p:tag name="KSO_WM_DIAGRAM_GROUP_CODE" val="q1-1"/>
  <p:tag name="KSO_WM_UNIT_TYPE" val="q_h_i"/>
  <p:tag name="KSO_WM_UNIT_INDEX" val="1_1_6"/>
  <p:tag name="KSO_WM_UNIT_ID" val="diagram20170420_3*q_h_i*1_1_6"/>
  <p:tag name="KSO_WM_UNIT_LAYERLEVEL" val="1_1_1"/>
  <p:tag name="KSO_WM_UNIT_FILL_FORE_SCHEMECOLOR_INDEX" val="5"/>
  <p:tag name="KSO_WM_UNIT_FILL_TYPE" val="1"/>
  <p:tag name="KSO_WM_UNIT_TEXT_FILL_FORE_SCHEMECOLOR_INDEX" val="13"/>
  <p:tag name="KSO_WM_UNIT_TEXT_FILL_TYPE" val="1"/>
  <p:tag name="KSO_WM_UNIT_USESOURCEFORMAT_APPLY" val="1"/>
</p:tagLst>
</file>

<file path=ppt/tags/tag197.xml><?xml version="1.0" encoding="utf-8"?>
<p:tagLst xmlns:p="http://schemas.openxmlformats.org/presentationml/2006/main">
  <p:tag name="KSO_WM_TAG_VERSION" val="1.0"/>
  <p:tag name="KSO_WM_BEAUTIFY_FLAG" val="#wm#"/>
  <p:tag name="KSO_WM_UNIT_TYPE" val="i"/>
  <p:tag name="KSO_WM_UNIT_ID" val="diagram20170420_3*i*35"/>
  <p:tag name="KSO_WM_TEMPLATE_CATEGORY" val="diagram"/>
  <p:tag name="KSO_WM_TEMPLATE_INDEX" val="20170420"/>
  <p:tag name="KSO_WM_UNIT_INDEX" val="35"/>
</p:tagLst>
</file>

<file path=ppt/tags/tag198.xml><?xml version="1.0" encoding="utf-8"?>
<p:tagLst xmlns:p="http://schemas.openxmlformats.org/presentationml/2006/main">
  <p:tag name="KSO_WM_TAG_VERSION" val="1.0"/>
  <p:tag name="KSO_WM_BEAUTIFY_FLAG" val="#wm#"/>
  <p:tag name="KSO_WM_UNIT_TYPE" val="i"/>
  <p:tag name="KSO_WM_UNIT_ID" val="diagram20170420_3*i*42"/>
  <p:tag name="KSO_WM_TEMPLATE_CATEGORY" val="diagram"/>
  <p:tag name="KSO_WM_TEMPLATE_INDEX" val="20170420"/>
  <p:tag name="KSO_WM_UNIT_INDEX" val="42"/>
</p:tagLst>
</file>

<file path=ppt/tags/tag199.xml><?xml version="1.0" encoding="utf-8"?>
<p:tagLst xmlns:p="http://schemas.openxmlformats.org/presentationml/2006/main">
  <p:tag name="KSO_WM_TAG_VERSION" val="1.0"/>
  <p:tag name="KSO_WM_BEAUTIFY_FLAG" val="#wm#"/>
  <p:tag name="KSO_WM_UNIT_TYPE" val="i"/>
  <p:tag name="KSO_WM_UNIT_ID" val="diagram20170420_3*i*49"/>
  <p:tag name="KSO_WM_TEMPLATE_CATEGORY" val="diagram"/>
  <p:tag name="KSO_WM_TEMPLATE_INDEX" val="20170420"/>
  <p:tag name="KSO_WM_UNIT_INDEX" val="49"/>
</p:tagLst>
</file>

<file path=ppt/tags/tag2.xml><?xml version="1.0" encoding="utf-8"?>
<p:tagLst xmlns:p="http://schemas.openxmlformats.org/presentationml/2006/main">
  <p:tag name="AS_UNIQUEID" val="167"/>
</p:tagLst>
</file>

<file path=ppt/tags/tag20.xml><?xml version="1.0" encoding="utf-8"?>
<p:tagLst xmlns:p="http://schemas.openxmlformats.org/presentationml/2006/main">
  <p:tag name="AS_UNIQUEID" val="188"/>
</p:tagLst>
</file>

<file path=ppt/tags/tag200.xml><?xml version="1.0" encoding="utf-8"?>
<p:tagLst xmlns:p="http://schemas.openxmlformats.org/presentationml/2006/main">
  <p:tag name="KSO_WM_TAG_VERSION" val="1.0"/>
  <p:tag name="KSO_WM_BEAUTIFY_FLAG" val="#wm#"/>
  <p:tag name="KSO_WM_UNIT_TYPE" val="i"/>
  <p:tag name="KSO_WM_UNIT_ID" val="diagram20170420_3*i*56"/>
  <p:tag name="KSO_WM_TEMPLATE_CATEGORY" val="diagram"/>
  <p:tag name="KSO_WM_TEMPLATE_INDEX" val="20170420"/>
  <p:tag name="KSO_WM_UNIT_INDEX" val="56"/>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AS_UNIQUEID" val="809"/>
  <p:tag name="KSO_WM_BEAUTIFY_FLAG" val=""/>
</p:tagLst>
</file>

<file path=ppt/tags/tag204.xml><?xml version="1.0" encoding="utf-8"?>
<p:tagLst xmlns:p="http://schemas.openxmlformats.org/presentationml/2006/main">
  <p:tag name="KSO_WM_TAG_VERSION" val="1.0"/>
  <p:tag name="KSO_WM_BEAUTIFY_FLAG" val=""/>
  <p:tag name="KSO_WM_TEMPLATE_CATEGORY" val="diagram"/>
  <p:tag name="KSO_WM_TEMPLATE_INDEX" val="20170420"/>
  <p:tag name="KSO_WM_UNIT_TYPE" val="q_h_f"/>
  <p:tag name="KSO_WM_UNIT_INDEX" val="1_4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420_3*q_h_f*1_4_1"/>
  <p:tag name="KSO_WM_UNIT_LINE_FORE_SCHEMECOLOR_INDEX" val="15"/>
  <p:tag name="KSO_WM_UNIT_LINE_FILL_TYPE" val="2"/>
  <p:tag name="KSO_WM_UNIT_TEXT_FILL_FORE_SCHEMECOLOR_INDEX" val="13"/>
  <p:tag name="KSO_WM_UNIT_TEXT_FILL_TYPE" val="1"/>
  <p:tag name="KSO_WM_UNIT_USESOURCEFORMAT_APPLY" val="1"/>
</p:tagLst>
</file>

<file path=ppt/tags/tag205.xml><?xml version="1.0" encoding="utf-8"?>
<p:tagLst xmlns:p="http://schemas.openxmlformats.org/presentationml/2006/main">
  <p:tag name="KSO_WM_TAG_VERSION" val="1.0"/>
  <p:tag name="KSO_WM_BEAUTIFY_FLAG" val=""/>
  <p:tag name="KSO_WM_TEMPLATE_CATEGORY" val="diagram"/>
  <p:tag name="KSO_WM_TEMPLATE_INDEX" val="20170420"/>
  <p:tag name="KSO_WM_UNIT_TYPE" val="q_h_f"/>
  <p:tag name="KSO_WM_UNIT_INDEX" val="1_2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420_3*q_h_f*1_2_1"/>
  <p:tag name="KSO_WM_UNIT_LINE_FORE_SCHEMECOLOR_INDEX" val="15"/>
  <p:tag name="KSO_WM_UNIT_LINE_FILL_TYPE" val="2"/>
  <p:tag name="KSO_WM_UNIT_TEXT_FILL_FORE_SCHEMECOLOR_INDEX" val="13"/>
  <p:tag name="KSO_WM_UNIT_TEXT_FILL_TYPE" val="1"/>
  <p:tag name="KSO_WM_UNIT_USESOURCEFORMAT_APPLY" val="1"/>
</p:tagLst>
</file>

<file path=ppt/tags/tag206.xml><?xml version="1.0" encoding="utf-8"?>
<p:tagLst xmlns:p="http://schemas.openxmlformats.org/presentationml/2006/main">
  <p:tag name="KSO_WM_TAG_VERSION" val="1.0"/>
  <p:tag name="KSO_WM_BEAUTIFY_FLAG" val="#wm#"/>
  <p:tag name="KSO_WM_UNIT_TYPE" val="i"/>
  <p:tag name="KSO_WM_UNIT_ID" val="diagram20170420_3*i*56"/>
  <p:tag name="KSO_WM_TEMPLATE_CATEGORY" val="diagram"/>
  <p:tag name="KSO_WM_TEMPLATE_INDEX" val="20170420"/>
  <p:tag name="KSO_WM_UNIT_INDEX" val="56"/>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AS_UNIQUEID" val="189"/>
</p:tagLst>
</file>

<file path=ppt/tags/tag210.xml><?xml version="1.0" encoding="utf-8"?>
<p:tagLst xmlns:p="http://schemas.openxmlformats.org/presentationml/2006/main">
  <p:tag name="KSO_WM_TAG_VERSION" val="1.0"/>
  <p:tag name="KSO_WM_BEAUTIFY_FLAG" val="#wm#"/>
  <p:tag name="KSO_WM_UNIT_TYPE" val="i"/>
  <p:tag name="KSO_WM_UNIT_ID" val="diagram20170420_3*i*42"/>
  <p:tag name="KSO_WM_TEMPLATE_CATEGORY" val="diagram"/>
  <p:tag name="KSO_WM_TEMPLATE_INDEX" val="20170420"/>
  <p:tag name="KSO_WM_UNIT_INDEX" val="42"/>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TAG_VERSION" val="1.0"/>
  <p:tag name="KSO_WM_SLIDE_ITEM_CNT" val="4"/>
  <p:tag name="KSO_WM_SLIDE_LAYOUT" val="a_l"/>
  <p:tag name="KSO_WM_SLIDE_LAYOUT_CNT" val="1_1"/>
  <p:tag name="KSO_WM_SLIDE_TYPE" val="contents"/>
  <p:tag name="KSO_WM_BEAUTIFY_FLAG" val="#wm#"/>
  <p:tag name="KSO_WM_SLIDE_POSITION" val="30*229"/>
  <p:tag name="KSO_WM_SLIDE_SIZE" val="904*212"/>
  <p:tag name="KSO_WM_COMBINE_RELATE_SLIDE_ID" val="diagram20169960_4"/>
  <p:tag name="KSO_WM_TEMPLATE_CATEGORY" val="custom"/>
  <p:tag name="KSO_WM_TEMPLATE_INDEX" val="20176741"/>
  <p:tag name="KSO_WM_SLIDE_ID" val="custom20176741_9"/>
  <p:tag name="KSO_WM_SLIDE_INDEX" val="9"/>
  <p:tag name="KSO_WM_DIAGRAM_GROUP_CODE" val="l1-1"/>
  <p:tag name="KSO_WM_TEMPLATE_SUBCATEGORY" val="combine"/>
</p:tagLst>
</file>

<file path=ppt/tags/tag215.xml><?xml version="1.0" encoding="utf-8"?>
<p:tagLst xmlns:p="http://schemas.openxmlformats.org/presentationml/2006/main">
  <p:tag name="AS_UNIQUEID" val="809"/>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AS_UNIQUEID" val="809"/>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AS_UNIQUEID" val="191"/>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AS_UNIQUEID" val="809"/>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AS_UNIQUEID" val="809"/>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AS_UNIQUEID" val="809"/>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AS_UNIQUEID" val="192"/>
</p:tagLst>
</file>

<file path=ppt/tags/tag230.xml><?xml version="1.0" encoding="utf-8"?>
<p:tagLst xmlns:p="http://schemas.openxmlformats.org/presentationml/2006/main">
  <p:tag name="AS_UNIQUEID" val="809"/>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AS_UNIQUEID" val="809"/>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f"/>
  <p:tag name="KSO_WM_UNIT_INDEX" val="1"/>
  <p:tag name="KSO_WM_UNIT_LAYERLEVEL" val="1"/>
  <p:tag name="KSO_WM_UNIT_VALUE" val="114"/>
  <p:tag name="KSO_WM_UNIT_HIGHLIGHT" val="0"/>
  <p:tag name="KSO_WM_UNIT_COMPATIBLE" val="0"/>
  <p:tag name="KSO_WM_UNIT_CLEAR" val="0"/>
  <p:tag name="KSO_WM_UNIT_PRESET_TEXT_INDEX" val="5"/>
  <p:tag name="KSO_WM_UNIT_PRESET_TEXT_LEN" val="232"/>
  <p:tag name="KSO_WM_DIAGRAM_GROUP_CODE" val="l1_1"/>
  <p:tag name="KSO_WM_UNIT_ID" val="custom20176741_14*f*1"/>
  <p:tag name="KSO_WM_UNIT_TEXT_FILL_FORE_SCHEMECOLOR_INDEX" val="13"/>
  <p:tag name="KSO_WM_UNIT_TEXT_FILL_TYPE" val="1"/>
  <p:tag name="KSO_WM_UNIT_USESOURCEFORMAT_APPLY" val="1"/>
</p:tagLst>
</file>

<file path=ppt/tags/tag238.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3_2"/>
  <p:tag name="KSO_WM_UNIT_LAYERLEVEL" val="1_1_1"/>
  <p:tag name="KSO_WM_DIAGRAM_GROUP_CODE" val="l1-1"/>
  <p:tag name="KSO_WM_UNIT_ID" val="custom20176741_14*l_h_i*1_3_2"/>
  <p:tag name="KSO_WM_UNIT_FILL_FORE_SCHEMECOLOR_INDEX" val="14"/>
  <p:tag name="KSO_WM_UNIT_FILL_TYPE" val="1"/>
  <p:tag name="KSO_WM_UNIT_TEXT_FILL_FORE_SCHEMECOLOR_INDEX" val="13"/>
  <p:tag name="KSO_WM_UNIT_TEXT_FILL_TYPE" val="1"/>
  <p:tag name="KSO_WM_UNIT_USESOURCEFORMAT_APPLY" val="1"/>
</p:tagLst>
</file>

<file path=ppt/tags/tag239.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2_1"/>
  <p:tag name="KSO_WM_UNIT_LAYERLEVEL" val="1_1_1"/>
  <p:tag name="KSO_WM_DIAGRAM_GROUP_CODE" val="l1-1"/>
  <p:tag name="KSO_WM_UNIT_ID" val="custom20176741_14*l_h_i*1_2_1"/>
  <p:tag name="KSO_WM_UNIT_FILL_FORE_SCHEMECOLOR_INDEX" val="9"/>
  <p:tag name="KSO_WM_UNIT_FILL_TYPE" val="1"/>
  <p:tag name="KSO_WM_UNIT_TEXT_FILL_FORE_SCHEMECOLOR_INDEX" val="13"/>
  <p:tag name="KSO_WM_UNIT_TEXT_FILL_TYPE" val="1"/>
  <p:tag name="KSO_WM_UNIT_USESOURCEFORMAT_APPLY" val="1"/>
</p:tagLst>
</file>

<file path=ppt/tags/tag24.xml><?xml version="1.0" encoding="utf-8"?>
<p:tagLst xmlns:p="http://schemas.openxmlformats.org/presentationml/2006/main">
  <p:tag name="AS_UNIQUEID" val="193"/>
</p:tagLst>
</file>

<file path=ppt/tags/tag240.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2_2"/>
  <p:tag name="KSO_WM_UNIT_LAYERLEVEL" val="1_1_1"/>
  <p:tag name="KSO_WM_DIAGRAM_GROUP_CODE" val="l1-1"/>
  <p:tag name="KSO_WM_UNIT_ID" val="custom20176741_14*l_h_i*1_2_2"/>
  <p:tag name="KSO_WM_UNIT_FILL_FORE_SCHEMECOLOR_INDEX" val="14"/>
  <p:tag name="KSO_WM_UNIT_FILL_TYPE" val="1"/>
  <p:tag name="KSO_WM_UNIT_TEXT_FILL_FORE_SCHEMECOLOR_INDEX" val="13"/>
  <p:tag name="KSO_WM_UNIT_TEXT_FILL_TYPE" val="1"/>
  <p:tag name="KSO_WM_UNIT_USESOURCEFORMAT_APPLY" val="1"/>
</p:tagLst>
</file>

<file path=ppt/tags/tag241.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4_1"/>
  <p:tag name="KSO_WM_UNIT_LAYERLEVEL" val="1_1_1"/>
  <p:tag name="KSO_WM_DIAGRAM_GROUP_CODE" val="l1-1"/>
  <p:tag name="KSO_WM_UNIT_ID" val="custom20176741_15*l_h_i*1_4_1"/>
  <p:tag name="KSO_WM_UNIT_FILL_FORE_SCHEMECOLOR_INDEX" val="9"/>
  <p:tag name="KSO_WM_UNIT_FILL_TYPE" val="1"/>
  <p:tag name="KSO_WM_UNIT_TEXT_FILL_FORE_SCHEMECOLOR_INDEX" val="13"/>
  <p:tag name="KSO_WM_UNIT_TEXT_FILL_TYPE" val="1"/>
  <p:tag name="KSO_WM_UNIT_USESOURCEFORMAT_APPLY" val="1"/>
</p:tagLst>
</file>

<file path=ppt/tags/tag242.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4_2"/>
  <p:tag name="KSO_WM_UNIT_LAYERLEVEL" val="1_1_1"/>
  <p:tag name="KSO_WM_DIAGRAM_GROUP_CODE" val="l1-1"/>
  <p:tag name="KSO_WM_UNIT_ID" val="custom20176741_15*l_h_i*1_4_2"/>
  <p:tag name="KSO_WM_UNIT_FILL_FORE_SCHEMECOLOR_INDEX" val="14"/>
  <p:tag name="KSO_WM_UNIT_FILL_TYPE" val="1"/>
  <p:tag name="KSO_WM_UNIT_TEXT_FILL_FORE_SCHEMECOLOR_INDEX" val="13"/>
  <p:tag name="KSO_WM_UNIT_TEXT_FILL_TYPE" val="1"/>
  <p:tag name="KSO_WM_UNIT_USESOURCEFORMAT_APPLY" val="1"/>
</p:tagLst>
</file>

<file path=ppt/tags/tag243.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1_1"/>
  <p:tag name="KSO_WM_UNIT_LAYERLEVEL" val="1_1_1"/>
  <p:tag name="KSO_WM_DIAGRAM_GROUP_CODE" val="l1-1"/>
  <p:tag name="KSO_WM_UNIT_ID" val="custom20176741_14*l_h_i*1_1_1"/>
  <p:tag name="KSO_WM_UNIT_FILL_FORE_SCHEMECOLOR_INDEX" val="7"/>
  <p:tag name="KSO_WM_UNIT_FILL_TYPE" val="1"/>
  <p:tag name="KSO_WM_UNIT_TEXT_FILL_FORE_SCHEMECOLOR_INDEX" val="13"/>
  <p:tag name="KSO_WM_UNIT_TEXT_FILL_TYPE" val="1"/>
  <p:tag name="KSO_WM_UNIT_USESOURCEFORMAT_APPLY" val="1"/>
</p:tagLst>
</file>

<file path=ppt/tags/tag244.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1_2"/>
  <p:tag name="KSO_WM_UNIT_LAYERLEVEL" val="1_1_1"/>
  <p:tag name="KSO_WM_DIAGRAM_GROUP_CODE" val="l1-1"/>
  <p:tag name="KSO_WM_UNIT_ID" val="custom20176741_14*l_h_i*1_1_2"/>
  <p:tag name="KSO_WM_UNIT_FILL_FORE_SCHEMECOLOR_INDEX" val="14"/>
  <p:tag name="KSO_WM_UNIT_FILL_TYPE" val="1"/>
  <p:tag name="KSO_WM_UNIT_TEXT_FILL_FORE_SCHEMECOLOR_INDEX" val="13"/>
  <p:tag name="KSO_WM_UNIT_TEXT_FILL_TYPE" val="1"/>
  <p:tag name="KSO_WM_UNIT_USESOURCEFORMAT_APPLY" val="1"/>
</p:tagLst>
</file>

<file path=ppt/tags/tag245.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a"/>
  <p:tag name="KSO_WM_UNIT_INDEX" val="1_1_1"/>
  <p:tag name="KSO_WM_UNIT_LAYERLEVEL" val="1_1_1"/>
  <p:tag name="KSO_WM_UNIT_VALUE" val="8"/>
  <p:tag name="KSO_WM_UNIT_HIGHLIGHT" val="0"/>
  <p:tag name="KSO_WM_UNIT_COMPATIBLE" val="0"/>
  <p:tag name="KSO_WM_UNIT_CLEAR" val="0"/>
  <p:tag name="KSO_WM_UNIT_PRESET_TEXT_INDEX" val="3"/>
  <p:tag name="KSO_WM_UNIT_PRESET_TEXT_LEN" val="12"/>
  <p:tag name="KSO_WM_DIAGRAM_GROUP_CODE" val="l1-1"/>
  <p:tag name="KSO_WM_UNIT_ID" val="custom20176741_14*l_h_a*1_1_1"/>
  <p:tag name="KSO_WM_UNIT_TEXT_FILL_FORE_SCHEMECOLOR_INDEX" val="13"/>
  <p:tag name="KSO_WM_UNIT_TEXT_FILL_TYPE" val="1"/>
  <p:tag name="KSO_WM_UNIT_USESOURCEFORMAT_APPLY" val="1"/>
</p:tagLst>
</file>

<file path=ppt/tags/tag246.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3_2"/>
  <p:tag name="KSO_WM_UNIT_LAYERLEVEL" val="1_1_1"/>
  <p:tag name="KSO_WM_DIAGRAM_GROUP_CODE" val="l1-1"/>
  <p:tag name="KSO_WM_UNIT_ID" val="custom20176741_14*l_h_i*1_3_2"/>
  <p:tag name="KSO_WM_UNIT_FILL_FORE_SCHEMECOLOR_INDEX" val="14"/>
  <p:tag name="KSO_WM_UNIT_FILL_TYPE" val="1"/>
  <p:tag name="KSO_WM_UNIT_TEXT_FILL_FORE_SCHEMECOLOR_INDEX" val="13"/>
  <p:tag name="KSO_WM_UNIT_TEXT_FILL_TYPE" val="1"/>
  <p:tag name="KSO_WM_UNIT_USESOURCEFORMAT_APPLY" val="1"/>
</p:tagLst>
</file>

<file path=ppt/tags/tag247.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3_1"/>
  <p:tag name="KSO_WM_UNIT_LAYERLEVEL" val="1_1_1"/>
  <p:tag name="KSO_WM_DIAGRAM_GROUP_CODE" val="l1-1"/>
  <p:tag name="KSO_WM_UNIT_ID" val="custom20176741_14*l_h_i*1_3_1"/>
  <p:tag name="KSO_WM_UNIT_FILL_FORE_SCHEMECOLOR_INDEX" val="7"/>
  <p:tag name="KSO_WM_UNIT_FILL_TYPE" val="1"/>
  <p:tag name="KSO_WM_UNIT_TEXT_FILL_FORE_SCHEMECOLOR_INDEX" val="13"/>
  <p:tag name="KSO_WM_UNIT_TEXT_FILL_TYPE" val="1"/>
  <p:tag name="KSO_WM_UNIT_USESOURCEFORMAT_APPLY" val="1"/>
</p:tagLst>
</file>

<file path=ppt/tags/tag248.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3_2"/>
  <p:tag name="KSO_WM_UNIT_LAYERLEVEL" val="1_1_1"/>
  <p:tag name="KSO_WM_DIAGRAM_GROUP_CODE" val="l1-1"/>
  <p:tag name="KSO_WM_UNIT_ID" val="custom20176741_14*l_h_i*1_3_2"/>
  <p:tag name="KSO_WM_UNIT_FILL_FORE_SCHEMECOLOR_INDEX" val="14"/>
  <p:tag name="KSO_WM_UNIT_FILL_TYPE" val="1"/>
  <p:tag name="KSO_WM_UNIT_TEXT_FILL_FORE_SCHEMECOLOR_INDEX" val="13"/>
  <p:tag name="KSO_WM_UNIT_TEXT_FILL_TYPE" val="1"/>
  <p:tag name="KSO_WM_UNIT_USESOURCEFORMAT_APPLY" val="1"/>
</p:tagLst>
</file>

<file path=ppt/tags/tag249.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2_1"/>
  <p:tag name="KSO_WM_UNIT_LAYERLEVEL" val="1_1_1"/>
  <p:tag name="KSO_WM_DIAGRAM_GROUP_CODE" val="l1-1"/>
  <p:tag name="KSO_WM_UNIT_ID" val="custom20176741_14*l_h_i*1_2_1"/>
  <p:tag name="KSO_WM_UNIT_FILL_FORE_SCHEMECOLOR_INDEX" val="9"/>
  <p:tag name="KSO_WM_UNIT_FILL_TYPE" val="1"/>
  <p:tag name="KSO_WM_UNIT_TEXT_FILL_FORE_SCHEMECOLOR_INDEX" val="13"/>
  <p:tag name="KSO_WM_UNIT_TEXT_FILL_TYPE" val="1"/>
  <p:tag name="KSO_WM_UNIT_USESOURCEFORMAT_APPLY" val="1"/>
</p:tagLst>
</file>

<file path=ppt/tags/tag25.xml><?xml version="1.0" encoding="utf-8"?>
<p:tagLst xmlns:p="http://schemas.openxmlformats.org/presentationml/2006/main">
  <p:tag name="AS_UNIQUEID" val="194"/>
</p:tagLst>
</file>

<file path=ppt/tags/tag250.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i"/>
  <p:tag name="KSO_WM_UNIT_INDEX" val="1_2_2"/>
  <p:tag name="KSO_WM_UNIT_LAYERLEVEL" val="1_1_1"/>
  <p:tag name="KSO_WM_DIAGRAM_GROUP_CODE" val="l1-1"/>
  <p:tag name="KSO_WM_UNIT_ID" val="custom20176741_14*l_h_i*1_2_2"/>
  <p:tag name="KSO_WM_UNIT_FILL_FORE_SCHEMECOLOR_INDEX" val="14"/>
  <p:tag name="KSO_WM_UNIT_FILL_TYPE" val="1"/>
  <p:tag name="KSO_WM_UNIT_TEXT_FILL_FORE_SCHEMECOLOR_INDEX" val="13"/>
  <p:tag name="KSO_WM_UNIT_TEXT_FILL_TYPE" val="1"/>
  <p:tag name="KSO_WM_UNIT_USESOURCEFORMAT_APPLY" val="1"/>
</p:tagLst>
</file>

<file path=ppt/tags/tag251.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a"/>
  <p:tag name="KSO_WM_UNIT_INDEX" val="1_1_1"/>
  <p:tag name="KSO_WM_UNIT_LAYERLEVEL" val="1_1_1"/>
  <p:tag name="KSO_WM_UNIT_VALUE" val="8"/>
  <p:tag name="KSO_WM_UNIT_HIGHLIGHT" val="0"/>
  <p:tag name="KSO_WM_UNIT_COMPATIBLE" val="0"/>
  <p:tag name="KSO_WM_UNIT_CLEAR" val="0"/>
  <p:tag name="KSO_WM_UNIT_PRESET_TEXT_INDEX" val="3"/>
  <p:tag name="KSO_WM_UNIT_PRESET_TEXT_LEN" val="12"/>
  <p:tag name="KSO_WM_DIAGRAM_GROUP_CODE" val="l1-1"/>
  <p:tag name="KSO_WM_UNIT_ID" val="custom20176741_14*l_h_a*1_1_1"/>
  <p:tag name="KSO_WM_UNIT_TEXT_FILL_FORE_SCHEMECOLOR_INDEX" val="13"/>
  <p:tag name="KSO_WM_UNIT_TEXT_FILL_TYPE" val="1"/>
  <p:tag name="KSO_WM_UNIT_USESOURCEFORMAT_APPLY" val="1"/>
</p:tagLst>
</file>

<file path=ppt/tags/tag252.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a"/>
  <p:tag name="KSO_WM_UNIT_INDEX" val="1_1_1"/>
  <p:tag name="KSO_WM_UNIT_LAYERLEVEL" val="1_1_1"/>
  <p:tag name="KSO_WM_UNIT_VALUE" val="8"/>
  <p:tag name="KSO_WM_UNIT_HIGHLIGHT" val="0"/>
  <p:tag name="KSO_WM_UNIT_COMPATIBLE" val="0"/>
  <p:tag name="KSO_WM_UNIT_CLEAR" val="0"/>
  <p:tag name="KSO_WM_UNIT_PRESET_TEXT_INDEX" val="3"/>
  <p:tag name="KSO_WM_UNIT_PRESET_TEXT_LEN" val="12"/>
  <p:tag name="KSO_WM_DIAGRAM_GROUP_CODE" val="l1-1"/>
  <p:tag name="KSO_WM_UNIT_ID" val="custom20176741_14*l_h_a*1_1_1"/>
  <p:tag name="KSO_WM_UNIT_TEXT_FILL_FORE_SCHEMECOLOR_INDEX" val="13"/>
  <p:tag name="KSO_WM_UNIT_TEXT_FILL_TYPE" val="1"/>
  <p:tag name="KSO_WM_UNIT_USESOURCEFORMAT_APPLY" val="1"/>
</p:tagLst>
</file>

<file path=ppt/tags/tag253.xml><?xml version="1.0" encoding="utf-8"?>
<p:tagLst xmlns:p="http://schemas.openxmlformats.org/presentationml/2006/main">
  <p:tag name="KSO_WM_TAG_VERSION" val="1.0"/>
  <p:tag name="KSO_WM_BEAUTIFY_FLAG" val="#wm#"/>
  <p:tag name="KSO_WM_TEMPLATE_CATEGORY" val="custom"/>
  <p:tag name="KSO_WM_TEMPLATE_INDEX" val="20176741"/>
  <p:tag name="KSO_WM_UNIT_TYPE" val="l_h_a"/>
  <p:tag name="KSO_WM_UNIT_INDEX" val="1_1_1"/>
  <p:tag name="KSO_WM_UNIT_LAYERLEVEL" val="1_1_1"/>
  <p:tag name="KSO_WM_UNIT_VALUE" val="8"/>
  <p:tag name="KSO_WM_UNIT_HIGHLIGHT" val="0"/>
  <p:tag name="KSO_WM_UNIT_COMPATIBLE" val="0"/>
  <p:tag name="KSO_WM_UNIT_CLEAR" val="0"/>
  <p:tag name="KSO_WM_UNIT_PRESET_TEXT_INDEX" val="3"/>
  <p:tag name="KSO_WM_UNIT_PRESET_TEXT_LEN" val="12"/>
  <p:tag name="KSO_WM_DIAGRAM_GROUP_CODE" val="l1-1"/>
  <p:tag name="KSO_WM_UNIT_ID" val="custom20176741_14*l_h_a*1_1_1"/>
  <p:tag name="KSO_WM_UNIT_TEXT_FILL_FORE_SCHEMECOLOR_INDEX" val="13"/>
  <p:tag name="KSO_WM_UNIT_TEXT_FILL_TYPE" val="1"/>
  <p:tag name="KSO_WM_UNIT_USESOURCEFORMAT_APPLY" val="1"/>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AS_UNIQUEID" val="809"/>
  <p:tag name="KSO_WM_BEAUTIFY_FLAG" val=""/>
</p:tagLst>
</file>

<file path=ppt/tags/tag257.xml><?xml version="1.0" encoding="utf-8"?>
<p:tagLst xmlns:p="http://schemas.openxmlformats.org/presentationml/2006/main">
  <p:tag name="KSO_WM_TAG_VERSION" val="1.0"/>
  <p:tag name="KSO_WM_SLIDE_ITEM_CNT" val="4"/>
  <p:tag name="KSO_WM_SLIDE_LAYOUT" val="a_f_d_l"/>
  <p:tag name="KSO_WM_SLIDE_LAYOUT_CNT" val="1_1_1_1"/>
  <p:tag name="KSO_WM_SLIDE_TYPE" val="text"/>
  <p:tag name="KSO_WM_BEAUTIFY_FLAG" val="#wm#"/>
  <p:tag name="KSO_WM_SLIDE_POSITION" val="0*112"/>
  <p:tag name="KSO_WM_SLIDE_SIZE" val="884*396"/>
  <p:tag name="KSO_WM_COMBINE_RELATE_SLIDE_ID" val="diagram20170482_2"/>
  <p:tag name="KSO_WM_TEMPLATE_CATEGORY" val="custom"/>
  <p:tag name="KSO_WM_TEMPLATE_INDEX" val="20176741"/>
  <p:tag name="KSO_WM_SLIDE_ID" val="custom20176741_14"/>
  <p:tag name="KSO_WM_SLIDE_INDEX" val="14"/>
  <p:tag name="KSO_WM_DIAGRAM_GROUP_CODE" val="l1-1"/>
  <p:tag name="KSO_WM_TEMPLATE_SUBCATEGORY" val="combine"/>
</p:tagLst>
</file>

<file path=ppt/tags/tag258.xml><?xml version="1.0" encoding="utf-8"?>
<p:tagLst xmlns:p="http://schemas.openxmlformats.org/presentationml/2006/main">
  <p:tag name="AS_UNIQUEID" val="809"/>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AS_UNIQUEID" val="195"/>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AS_UNIQUEID" val="809"/>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AS_UNIQUEID" val="809"/>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AS_UNIQUEID" val="809"/>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196"/>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AS_UNIQUEID" val="809"/>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AS_UNIQUEID" val="809"/>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AS_UNIQUEID" val="809"/>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AS_UNIQUEID" val="197"/>
</p:tagLst>
</file>

<file path=ppt/tags/tag280.xml><?xml version="1.0" encoding="utf-8"?>
<p:tagLst xmlns:p="http://schemas.openxmlformats.org/presentationml/2006/main">
  <p:tag name="AS_UNIQUEID" val="809"/>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AS_UNIQUEID" val="809"/>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AS_UNIQUEID" val="809"/>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AS_UNIQUEID" val="809"/>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AS_UNIQUEID" val="198"/>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AS_UNIQUEID" val="809"/>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AS_UNIQUEID" val="809"/>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AS_UNIQUEID" val="809"/>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AS_UNIQUEID" val="168"/>
</p:tagLst>
</file>

<file path=ppt/tags/tag30.xml><?xml version="1.0" encoding="utf-8"?>
<p:tagLst xmlns:p="http://schemas.openxmlformats.org/presentationml/2006/main">
  <p:tag name="AS_UNIQUEID" val="200"/>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AS_UNIQUEID" val="809"/>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AS_UNIQUEID" val="809"/>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AS_UNIQUEID" val="809"/>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AS_UNIQUEID" val="201"/>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AS_UNIQUEID" val="809"/>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AS_UNIQUEID" val="809"/>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AS_UNIQUEID" val="809"/>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AS_UNIQUEID" val="202"/>
</p:tagLst>
</file>

<file path=ppt/tags/tag320.xml><?xml version="1.0" encoding="utf-8"?>
<p:tagLst xmlns:p="http://schemas.openxmlformats.org/presentationml/2006/main">
  <p:tag name="AS_UNIQUEID" val="809"/>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AS_UNIQUEID" val="809"/>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AS_UNIQUEID" val="809"/>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AS_UNIQUEID" val="809"/>
</p:tagLst>
</file>

<file path=ppt/tags/tag33.xml><?xml version="1.0" encoding="utf-8"?>
<p:tagLst xmlns:p="http://schemas.openxmlformats.org/presentationml/2006/main">
  <p:tag name="AS_UNIQUEID" val="203"/>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TAG_VERSION" val="1.0"/>
  <p:tag name="KSO_WM_BEAUTIFY_FLAG" val=""/>
  <p:tag name="KSO_WM_TEMPLATE_CATEGORY" val="diagram"/>
  <p:tag name="KSO_WM_TEMPLATE_INDEX" val="20170420"/>
  <p:tag name="KSO_WM_UNIT_TYPE" val="q_h_f"/>
  <p:tag name="KSO_WM_UNIT_INDEX" val="1_1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420_3*q_h_f*1_1_1"/>
  <p:tag name="KSO_WM_UNIT_LINE_FORE_SCHEMECOLOR_INDEX" val="15"/>
  <p:tag name="KSO_WM_UNIT_LINE_FILL_TYPE" val="2"/>
  <p:tag name="KSO_WM_UNIT_TEXT_FILL_FORE_SCHEMECOLOR_INDEX" val="13"/>
  <p:tag name="KSO_WM_UNIT_TEXT_FILL_TYPE" val="1"/>
  <p:tag name="KSO_WM_UNIT_USESOURCEFORMAT_APPLY" val="1"/>
</p:tagLst>
</file>

<file path=ppt/tags/tag333.xml><?xml version="1.0" encoding="utf-8"?>
<p:tagLst xmlns:p="http://schemas.openxmlformats.org/presentationml/2006/main">
  <p:tag name="AS_UNIQUEID" val="809"/>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AS_UNIQUEID" val="809"/>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AS_UNIQUEID" val="809"/>
</p:tagLst>
</file>

<file path=ppt/tags/tag34.xml><?xml version="1.0" encoding="utf-8"?>
<p:tagLst xmlns:p="http://schemas.openxmlformats.org/presentationml/2006/main">
  <p:tag name="AS_UNIQUEID" val="205"/>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AS_UNIQUEID" val="809"/>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AS_UNIQUEID" val="809"/>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AS_UNIQUEID" val="206"/>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FULL_TEXT_BEAUTIFY_COPY_ID" val="187396"/>
  <p:tag name="KSO_WM_BEAUTIFY_FLAG" val=""/>
</p:tagLst>
</file>

<file path=ppt/tags/tag354.xml><?xml version="1.0" encoding="utf-8"?>
<p:tagLst xmlns:p="http://schemas.openxmlformats.org/presentationml/2006/main">
  <p:tag name="AS_UNIQUEID" val="387"/>
</p:tagLst>
</file>

<file path=ppt/tags/tag355.xml><?xml version="1.0" encoding="utf-8"?>
<p:tagLst xmlns:p="http://schemas.openxmlformats.org/presentationml/2006/main">
  <p:tag name="AS_UNIQUEID" val="388"/>
</p:tagLst>
</file>

<file path=ppt/tags/tag356.xml><?xml version="1.0" encoding="utf-8"?>
<p:tagLst xmlns:p="http://schemas.openxmlformats.org/presentationml/2006/main">
  <p:tag name="AS_UNIQUEID" val="389"/>
</p:tagLst>
</file>

<file path=ppt/tags/tag357.xml><?xml version="1.0" encoding="utf-8"?>
<p:tagLst xmlns:p="http://schemas.openxmlformats.org/presentationml/2006/main">
  <p:tag name="AS_UNIQUEID" val="390"/>
</p:tagLst>
</file>

<file path=ppt/tags/tag358.xml><?xml version="1.0" encoding="utf-8"?>
<p:tagLst xmlns:p="http://schemas.openxmlformats.org/presentationml/2006/main">
  <p:tag name="AS_UNIQUEID" val="391"/>
</p:tagLst>
</file>

<file path=ppt/tags/tag359.xml><?xml version="1.0" encoding="utf-8"?>
<p:tagLst xmlns:p="http://schemas.openxmlformats.org/presentationml/2006/main">
  <p:tag name="AS_UNIQUEID" val="392"/>
</p:tagLst>
</file>

<file path=ppt/tags/tag36.xml><?xml version="1.0" encoding="utf-8"?>
<p:tagLst xmlns:p="http://schemas.openxmlformats.org/presentationml/2006/main">
  <p:tag name="AS_UNIQUEID" val="207"/>
</p:tagLst>
</file>

<file path=ppt/tags/tag37.xml><?xml version="1.0" encoding="utf-8"?>
<p:tagLst xmlns:p="http://schemas.openxmlformats.org/presentationml/2006/main">
  <p:tag name="AS_UNIQUEID" val="209"/>
</p:tagLst>
</file>

<file path=ppt/tags/tag38.xml><?xml version="1.0" encoding="utf-8"?>
<p:tagLst xmlns:p="http://schemas.openxmlformats.org/presentationml/2006/main">
  <p:tag name="AS_UNIQUEID" val="210"/>
</p:tagLst>
</file>

<file path=ppt/tags/tag39.xml><?xml version="1.0" encoding="utf-8"?>
<p:tagLst xmlns:p="http://schemas.openxmlformats.org/presentationml/2006/main">
  <p:tag name="AS_UNIQUEID" val="211"/>
</p:tagLst>
</file>

<file path=ppt/tags/tag4.xml><?xml version="1.0" encoding="utf-8"?>
<p:tagLst xmlns:p="http://schemas.openxmlformats.org/presentationml/2006/main">
  <p:tag name="AS_UNIQUEID" val="169"/>
</p:tagLst>
</file>

<file path=ppt/tags/tag40.xml><?xml version="1.0" encoding="utf-8"?>
<p:tagLst xmlns:p="http://schemas.openxmlformats.org/presentationml/2006/main">
  <p:tag name="AS_UNIQUEID" val="212"/>
</p:tagLst>
</file>

<file path=ppt/tags/tag41.xml><?xml version="1.0" encoding="utf-8"?>
<p:tagLst xmlns:p="http://schemas.openxmlformats.org/presentationml/2006/main">
  <p:tag name="AS_UNIQUEID" val="213"/>
</p:tagLst>
</file>

<file path=ppt/tags/tag42.xml><?xml version="1.0" encoding="utf-8"?>
<p:tagLst xmlns:p="http://schemas.openxmlformats.org/presentationml/2006/main">
  <p:tag name="AS_UNIQUEID" val="214"/>
</p:tagLst>
</file>

<file path=ppt/tags/tag43.xml><?xml version="1.0" encoding="utf-8"?>
<p:tagLst xmlns:p="http://schemas.openxmlformats.org/presentationml/2006/main">
  <p:tag name="AS_UNIQUEID" val="216"/>
</p:tagLst>
</file>

<file path=ppt/tags/tag44.xml><?xml version="1.0" encoding="utf-8"?>
<p:tagLst xmlns:p="http://schemas.openxmlformats.org/presentationml/2006/main">
  <p:tag name="AS_UNIQUEID" val="217"/>
</p:tagLst>
</file>

<file path=ppt/tags/tag45.xml><?xml version="1.0" encoding="utf-8"?>
<p:tagLst xmlns:p="http://schemas.openxmlformats.org/presentationml/2006/main">
  <p:tag name="AS_UNIQUEID" val="218"/>
</p:tagLst>
</file>

<file path=ppt/tags/tag46.xml><?xml version="1.0" encoding="utf-8"?>
<p:tagLst xmlns:p="http://schemas.openxmlformats.org/presentationml/2006/main">
  <p:tag name="AS_UNIQUEID" val="219"/>
</p:tagLst>
</file>

<file path=ppt/tags/tag47.xml><?xml version="1.0" encoding="utf-8"?>
<p:tagLst xmlns:p="http://schemas.openxmlformats.org/presentationml/2006/main">
  <p:tag name="AS_UNIQUEID" val="220"/>
</p:tagLst>
</file>

<file path=ppt/tags/tag48.xml><?xml version="1.0" encoding="utf-8"?>
<p:tagLst xmlns:p="http://schemas.openxmlformats.org/presentationml/2006/main">
  <p:tag name="AS_UNIQUEID" val="221"/>
</p:tagLst>
</file>

<file path=ppt/tags/tag49.xml><?xml version="1.0" encoding="utf-8"?>
<p:tagLst xmlns:p="http://schemas.openxmlformats.org/presentationml/2006/main">
  <p:tag name="AS_UNIQUEID" val="223"/>
</p:tagLst>
</file>

<file path=ppt/tags/tag5.xml><?xml version="1.0" encoding="utf-8"?>
<p:tagLst xmlns:p="http://schemas.openxmlformats.org/presentationml/2006/main">
  <p:tag name="AS_UNIQUEID" val="170"/>
</p:tagLst>
</file>

<file path=ppt/tags/tag50.xml><?xml version="1.0" encoding="utf-8"?>
<p:tagLst xmlns:p="http://schemas.openxmlformats.org/presentationml/2006/main">
  <p:tag name="AS_UNIQUEID" val="224"/>
</p:tagLst>
</file>

<file path=ppt/tags/tag51.xml><?xml version="1.0" encoding="utf-8"?>
<p:tagLst xmlns:p="http://schemas.openxmlformats.org/presentationml/2006/main">
  <p:tag name="AS_UNIQUEID" val="225"/>
</p:tagLst>
</file>

<file path=ppt/tags/tag52.xml><?xml version="1.0" encoding="utf-8"?>
<p:tagLst xmlns:p="http://schemas.openxmlformats.org/presentationml/2006/main">
  <p:tag name="AS_UNIQUEID" val="226"/>
</p:tagLst>
</file>

<file path=ppt/tags/tag53.xml><?xml version="1.0" encoding="utf-8"?>
<p:tagLst xmlns:p="http://schemas.openxmlformats.org/presentationml/2006/main">
  <p:tag name="AS_UNIQUEID" val="227"/>
</p:tagLst>
</file>

<file path=ppt/tags/tag54.xml><?xml version="1.0" encoding="utf-8"?>
<p:tagLst xmlns:p="http://schemas.openxmlformats.org/presentationml/2006/main">
  <p:tag name="AS_UNIQUEID" val="229"/>
</p:tagLst>
</file>

<file path=ppt/tags/tag55.xml><?xml version="1.0" encoding="utf-8"?>
<p:tagLst xmlns:p="http://schemas.openxmlformats.org/presentationml/2006/main">
  <p:tag name="AS_UNIQUEID" val="230"/>
</p:tagLst>
</file>

<file path=ppt/tags/tag56.xml><?xml version="1.0" encoding="utf-8"?>
<p:tagLst xmlns:p="http://schemas.openxmlformats.org/presentationml/2006/main">
  <p:tag name="AS_UNIQUEID" val="231"/>
</p:tagLst>
</file>

<file path=ppt/tags/tag57.xml><?xml version="1.0" encoding="utf-8"?>
<p:tagLst xmlns:p="http://schemas.openxmlformats.org/presentationml/2006/main">
  <p:tag name="AS_UNIQUEID" val="232"/>
</p:tagLst>
</file>

<file path=ppt/tags/tag58.xml><?xml version="1.0" encoding="utf-8"?>
<p:tagLst xmlns:p="http://schemas.openxmlformats.org/presentationml/2006/main">
  <p:tag name="AS_UNIQUEID" val="233"/>
</p:tagLst>
</file>

<file path=ppt/tags/tag59.xml><?xml version="1.0" encoding="utf-8"?>
<p:tagLst xmlns:p="http://schemas.openxmlformats.org/presentationml/2006/main">
  <p:tag name="AS_UNIQUEID" val="235"/>
</p:tagLst>
</file>

<file path=ppt/tags/tag6.xml><?xml version="1.0" encoding="utf-8"?>
<p:tagLst xmlns:p="http://schemas.openxmlformats.org/presentationml/2006/main">
  <p:tag name="AS_UNIQUEID" val="172"/>
</p:tagLst>
</file>

<file path=ppt/tags/tag60.xml><?xml version="1.0" encoding="utf-8"?>
<p:tagLst xmlns:p="http://schemas.openxmlformats.org/presentationml/2006/main">
  <p:tag name="AS_UNIQUEID" val="236"/>
</p:tagLst>
</file>

<file path=ppt/tags/tag61.xml><?xml version="1.0" encoding="utf-8"?>
<p:tagLst xmlns:p="http://schemas.openxmlformats.org/presentationml/2006/main">
  <p:tag name="AS_UNIQUEID" val="237"/>
</p:tagLst>
</file>

<file path=ppt/tags/tag62.xml><?xml version="1.0" encoding="utf-8"?>
<p:tagLst xmlns:p="http://schemas.openxmlformats.org/presentationml/2006/main">
  <p:tag name="AS_UNIQUEID" val="238"/>
</p:tagLst>
</file>

<file path=ppt/tags/tag63.xml><?xml version="1.0" encoding="utf-8"?>
<p:tagLst xmlns:p="http://schemas.openxmlformats.org/presentationml/2006/main">
  <p:tag name="AS_UNIQUEID" val="239"/>
</p:tagLst>
</file>

<file path=ppt/tags/tag64.xml><?xml version="1.0" encoding="utf-8"?>
<p:tagLst xmlns:p="http://schemas.openxmlformats.org/presentationml/2006/main">
  <p:tag name="AS_UNIQUEID" val="241"/>
</p:tagLst>
</file>

<file path=ppt/tags/tag65.xml><?xml version="1.0" encoding="utf-8"?>
<p:tagLst xmlns:p="http://schemas.openxmlformats.org/presentationml/2006/main">
  <p:tag name="AS_UNIQUEID" val="242"/>
</p:tagLst>
</file>

<file path=ppt/tags/tag66.xml><?xml version="1.0" encoding="utf-8"?>
<p:tagLst xmlns:p="http://schemas.openxmlformats.org/presentationml/2006/main">
  <p:tag name="AS_UNIQUEID" val="243"/>
</p:tagLst>
</file>

<file path=ppt/tags/tag67.xml><?xml version="1.0" encoding="utf-8"?>
<p:tagLst xmlns:p="http://schemas.openxmlformats.org/presentationml/2006/main">
  <p:tag name="AS_UNIQUEID" val="244"/>
</p:tagLst>
</file>

<file path=ppt/tags/tag68.xml><?xml version="1.0" encoding="utf-8"?>
<p:tagLst xmlns:p="http://schemas.openxmlformats.org/presentationml/2006/main">
  <p:tag name="AS_UNIQUEID" val="245"/>
</p:tagLst>
</file>

<file path=ppt/tags/tag69.xml><?xml version="1.0" encoding="utf-8"?>
<p:tagLst xmlns:p="http://schemas.openxmlformats.org/presentationml/2006/main">
  <p:tag name="AS_UNIQUEID" val="247"/>
</p:tagLst>
</file>

<file path=ppt/tags/tag7.xml><?xml version="1.0" encoding="utf-8"?>
<p:tagLst xmlns:p="http://schemas.openxmlformats.org/presentationml/2006/main">
  <p:tag name="AS_UNIQUEID" val="173"/>
</p:tagLst>
</file>

<file path=ppt/tags/tag70.xml><?xml version="1.0" encoding="utf-8"?>
<p:tagLst xmlns:p="http://schemas.openxmlformats.org/presentationml/2006/main">
  <p:tag name="AS_UNIQUEID" val="248"/>
</p:tagLst>
</file>

<file path=ppt/tags/tag71.xml><?xml version="1.0" encoding="utf-8"?>
<p:tagLst xmlns:p="http://schemas.openxmlformats.org/presentationml/2006/main">
  <p:tag name="AS_UNIQUEID" val="249"/>
</p:tagLst>
</file>

<file path=ppt/tags/tag72.xml><?xml version="1.0" encoding="utf-8"?>
<p:tagLst xmlns:p="http://schemas.openxmlformats.org/presentationml/2006/main">
  <p:tag name="AS_UNIQUEID" val="250"/>
</p:tagLst>
</file>

<file path=ppt/tags/tag73.xml><?xml version="1.0" encoding="utf-8"?>
<p:tagLst xmlns:p="http://schemas.openxmlformats.org/presentationml/2006/main">
  <p:tag name="AS_UNIQUEID" val="251"/>
</p:tagLst>
</file>

<file path=ppt/tags/tag74.xml><?xml version="1.0" encoding="utf-8"?>
<p:tagLst xmlns:p="http://schemas.openxmlformats.org/presentationml/2006/main">
  <p:tag name="AS_UNIQUEID" val="252"/>
</p:tagLst>
</file>

<file path=ppt/tags/tag75.xml><?xml version="1.0" encoding="utf-8"?>
<p:tagLst xmlns:p="http://schemas.openxmlformats.org/presentationml/2006/main">
  <p:tag name="AS_UNIQUEID" val="254"/>
</p:tagLst>
</file>

<file path=ppt/tags/tag76.xml><?xml version="1.0" encoding="utf-8"?>
<p:tagLst xmlns:p="http://schemas.openxmlformats.org/presentationml/2006/main">
  <p:tag name="AS_UNIQUEID" val="255"/>
</p:tagLst>
</file>

<file path=ppt/tags/tag77.xml><?xml version="1.0" encoding="utf-8"?>
<p:tagLst xmlns:p="http://schemas.openxmlformats.org/presentationml/2006/main">
  <p:tag name="AS_UNIQUEID" val="256"/>
</p:tagLst>
</file>

<file path=ppt/tags/tag78.xml><?xml version="1.0" encoding="utf-8"?>
<p:tagLst xmlns:p="http://schemas.openxmlformats.org/presentationml/2006/main">
  <p:tag name="AS_UNIQUEID" val="257"/>
</p:tagLst>
</file>

<file path=ppt/tags/tag79.xml><?xml version="1.0" encoding="utf-8"?>
<p:tagLst xmlns:p="http://schemas.openxmlformats.org/presentationml/2006/main">
  <p:tag name="AS_UNIQUEID" val="258"/>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AS_UNIQUEID" val="260"/>
</p:tagLst>
</file>

<file path=ppt/tags/tag81.xml><?xml version="1.0" encoding="utf-8"?>
<p:tagLst xmlns:p="http://schemas.openxmlformats.org/presentationml/2006/main">
  <p:tag name="AS_UNIQUEID" val="261"/>
</p:tagLst>
</file>

<file path=ppt/tags/tag82.xml><?xml version="1.0" encoding="utf-8"?>
<p:tagLst xmlns:p="http://schemas.openxmlformats.org/presentationml/2006/main">
  <p:tag name="AS_UNIQUEID" val="262"/>
</p:tagLst>
</file>

<file path=ppt/tags/tag83.xml><?xml version="1.0" encoding="utf-8"?>
<p:tagLst xmlns:p="http://schemas.openxmlformats.org/presentationml/2006/main">
  <p:tag name="AS_UNIQUEID" val="263"/>
</p:tagLst>
</file>

<file path=ppt/tags/tag84.xml><?xml version="1.0" encoding="utf-8"?>
<p:tagLst xmlns:p="http://schemas.openxmlformats.org/presentationml/2006/main">
  <p:tag name="AS_UNIQUEID" val="264"/>
</p:tagLst>
</file>

<file path=ppt/tags/tag85.xml><?xml version="1.0" encoding="utf-8"?>
<p:tagLst xmlns:p="http://schemas.openxmlformats.org/presentationml/2006/main">
  <p:tag name="AS_UNIQUEID" val="265"/>
</p:tagLst>
</file>

<file path=ppt/tags/tag86.xml><?xml version="1.0" encoding="utf-8"?>
<p:tagLst xmlns:p="http://schemas.openxmlformats.org/presentationml/2006/main">
  <p:tag name="AS_UNIQUEID" val="267"/>
</p:tagLst>
</file>

<file path=ppt/tags/tag87.xml><?xml version="1.0" encoding="utf-8"?>
<p:tagLst xmlns:p="http://schemas.openxmlformats.org/presentationml/2006/main">
  <p:tag name="AS_UNIQUEID" val="268"/>
</p:tagLst>
</file>

<file path=ppt/tags/tag88.xml><?xml version="1.0" encoding="utf-8"?>
<p:tagLst xmlns:p="http://schemas.openxmlformats.org/presentationml/2006/main">
  <p:tag name="AS_UNIQUEID" val="269"/>
</p:tagLst>
</file>

<file path=ppt/tags/tag89.xml><?xml version="1.0" encoding="utf-8"?>
<p:tagLst xmlns:p="http://schemas.openxmlformats.org/presentationml/2006/main">
  <p:tag name="AS_UNIQUEID" val="270"/>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AS_UNIQUEID" val="271"/>
</p:tagLst>
</file>

<file path=ppt/tags/tag91.xml><?xml version="1.0" encoding="utf-8"?>
<p:tagLst xmlns:p="http://schemas.openxmlformats.org/presentationml/2006/main">
  <p:tag name="AS_UNIQUEID" val="272"/>
</p:tagLst>
</file>

<file path=ppt/tags/tag92.xml><?xml version="1.0" encoding="utf-8"?>
<p:tagLst xmlns:p="http://schemas.openxmlformats.org/presentationml/2006/main">
  <p:tag name="AS_UNIQUEID" val="273"/>
</p:tagLst>
</file>

<file path=ppt/tags/tag93.xml><?xml version="1.0" encoding="utf-8"?>
<p:tagLst xmlns:p="http://schemas.openxmlformats.org/presentationml/2006/main">
  <p:tag name="AS_UNIQUEID" val="274"/>
</p:tagLst>
</file>

<file path=ppt/tags/tag94.xml><?xml version="1.0" encoding="utf-8"?>
<p:tagLst xmlns:p="http://schemas.openxmlformats.org/presentationml/2006/main">
  <p:tag name="AS_UNIQUEID" val="276"/>
</p:tagLst>
</file>

<file path=ppt/tags/tag95.xml><?xml version="1.0" encoding="utf-8"?>
<p:tagLst xmlns:p="http://schemas.openxmlformats.org/presentationml/2006/main">
  <p:tag name="AS_UNIQUEID" val="277"/>
</p:tagLst>
</file>

<file path=ppt/tags/tag96.xml><?xml version="1.0" encoding="utf-8"?>
<p:tagLst xmlns:p="http://schemas.openxmlformats.org/presentationml/2006/main">
  <p:tag name="AS_UNIQUEID" val="278"/>
</p:tagLst>
</file>

<file path=ppt/tags/tag97.xml><?xml version="1.0" encoding="utf-8"?>
<p:tagLst xmlns:p="http://schemas.openxmlformats.org/presentationml/2006/main">
  <p:tag name="AS_UNIQUEID" val="279"/>
</p:tagLst>
</file>

<file path=ppt/tags/tag98.xml><?xml version="1.0" encoding="utf-8"?>
<p:tagLst xmlns:p="http://schemas.openxmlformats.org/presentationml/2006/main">
  <p:tag name="AS_UNIQUEID" val="281"/>
</p:tagLst>
</file>

<file path=ppt/tags/tag99.xml><?xml version="1.0" encoding="utf-8"?>
<p:tagLst xmlns:p="http://schemas.openxmlformats.org/presentationml/2006/main">
  <p:tag name="AS_UNIQUEID" val="2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26596</Words>
  <Application>WPS 演示</Application>
  <PresentationFormat/>
  <Paragraphs>1142</Paragraphs>
  <Slides>57</Slides>
  <Notes>35</Notes>
  <HiddenSlides>0</HiddenSlides>
  <MMClips>2</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57</vt:i4>
      </vt:variant>
    </vt:vector>
  </HeadingPairs>
  <TitlesOfParts>
    <vt:vector size="76" baseType="lpstr">
      <vt:lpstr>Arial</vt:lpstr>
      <vt:lpstr>宋体</vt:lpstr>
      <vt:lpstr>Wingdings</vt:lpstr>
      <vt:lpstr>微软雅黑</vt:lpstr>
      <vt:lpstr>Arial</vt:lpstr>
      <vt:lpstr>Times New Roman</vt:lpstr>
      <vt:lpstr>Calibri</vt:lpstr>
      <vt:lpstr>Arial Unicode MS</vt:lpstr>
      <vt:lpstr>Calibri Light</vt:lpstr>
      <vt:lpstr>楷体</vt:lpstr>
      <vt:lpstr>PMingLiU</vt:lpstr>
      <vt:lpstr>黑体</vt:lpstr>
      <vt:lpstr>Impact</vt:lpstr>
      <vt:lpstr>HelveticaNeue</vt:lpstr>
      <vt:lpstr>华文新魏</vt:lpstr>
      <vt:lpstr>Segoe Print</vt:lpstr>
      <vt:lpstr>PMingLiU-ExtB</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106</cp:revision>
  <cp:lastPrinted>2021-10-24T20:52:00Z</cp:lastPrinted>
  <dcterms:created xsi:type="dcterms:W3CDTF">2021-10-24T20:52:00Z</dcterms:created>
  <dcterms:modified xsi:type="dcterms:W3CDTF">2023-11-01T05:56:00Z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09761F172DFE4D21862D5449302CA503</vt:lpwstr>
  </property>
  <property fmtid="{D5CDD505-2E9C-101B-9397-08002B2CF9AE}" pid="7" name="KSOProductBuildVer">
    <vt:lpwstr>2052-11.8.2.7978</vt:lpwstr>
  </property>
</Properties>
</file>