
<file path=[Content_Types].xml><?xml version="1.0" encoding="utf-8"?>
<Types xmlns="http://schemas.openxmlformats.org/package/2006/content-types">
  <Default Extension="png" ContentType="image/png"/>
  <Default Extension="jpeg" ContentType="image/jpeg"/>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fonts/font1.fntdata" ContentType="application/x-fontdata"/>
  <Override PartName="/ppt/fonts/font10.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7"/>
  </p:notesMasterIdLst>
  <p:sldIdLst>
    <p:sldId id="508" r:id="rId3"/>
    <p:sldId id="270" r:id="rId4"/>
    <p:sldId id="416" r:id="rId5"/>
    <p:sldId id="417" r:id="rId6"/>
    <p:sldId id="468" r:id="rId8"/>
    <p:sldId id="441" r:id="rId9"/>
    <p:sldId id="448" r:id="rId10"/>
    <p:sldId id="477" r:id="rId11"/>
    <p:sldId id="481" r:id="rId12"/>
    <p:sldId id="482" r:id="rId13"/>
    <p:sldId id="483" r:id="rId14"/>
    <p:sldId id="488" r:id="rId15"/>
    <p:sldId id="489" r:id="rId16"/>
    <p:sldId id="490" r:id="rId17"/>
    <p:sldId id="491" r:id="rId18"/>
    <p:sldId id="496" r:id="rId19"/>
    <p:sldId id="497" r:id="rId20"/>
    <p:sldId id="498" r:id="rId21"/>
    <p:sldId id="499" r:id="rId22"/>
    <p:sldId id="500" r:id="rId23"/>
    <p:sldId id="501" r:id="rId24"/>
    <p:sldId id="502" r:id="rId25"/>
    <p:sldId id="503" r:id="rId26"/>
    <p:sldId id="454" r:id="rId27"/>
    <p:sldId id="277" r:id="rId28"/>
    <p:sldId id="439" r:id="rId29"/>
    <p:sldId id="399" r:id="rId30"/>
  </p:sldIdLst>
  <p:sldSz cx="12192000" cy="6858000"/>
  <p:notesSz cx="6858000" cy="9144000"/>
  <p:embeddedFontLst>
    <p:embeddedFont>
      <p:font typeface="Trebuchet MS" panose="020B0603020202020204"/>
      <p:regular r:id="rId35"/>
      <p:bold r:id="rId36"/>
      <p:italic r:id="rId37"/>
      <p:boldItalic r:id="rId38"/>
    </p:embeddedFont>
    <p:embeddedFont>
      <p:font typeface="微软雅黑" panose="020B0503020204020204" charset="-122"/>
      <p:regular r:id="rId39"/>
    </p:embeddedFont>
    <p:embeddedFont>
      <p:font typeface="华文中宋" panose="02010600040101010101" charset="-122"/>
      <p:regular r:id="rId40"/>
    </p:embeddedFont>
    <p:embeddedFont>
      <p:font typeface="Calibri" panose="020F0502020204030204" charset="0"/>
      <p:regular r:id="rId41"/>
      <p:bold r:id="rId42"/>
      <p:italic r:id="rId43"/>
      <p:boldItalic r:id="rId44"/>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istrator" initials="A"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D9D9D9"/>
    <a:srgbClr val="FFFFFF"/>
    <a:srgbClr val="DCDCDC"/>
    <a:srgbClr val="F0F0F0"/>
    <a:srgbClr val="E6E6E6"/>
    <a:srgbClr val="C8C8C8"/>
    <a:srgbClr val="FAFAFA"/>
    <a:srgbClr val="BEBEB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78" autoAdjust="0"/>
    <p:restoredTop sz="94660"/>
  </p:normalViewPr>
  <p:slideViewPr>
    <p:cSldViewPr snapToGrid="0" showGuides="1">
      <p:cViewPr varScale="1">
        <p:scale>
          <a:sx n="99" d="100"/>
          <a:sy n="99" d="100"/>
        </p:scale>
        <p:origin x="84" y="582"/>
      </p:cViewPr>
      <p:guideLst>
        <p:guide orient="horz" pos="2160"/>
        <p:guide pos="3840"/>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notesMaster" Target="notesMasters/notesMaster1.xml"/><Relationship Id="rId6" Type="http://schemas.openxmlformats.org/officeDocument/2006/relationships/slide" Target="slides/slide4.xml"/><Relationship Id="rId5" Type="http://schemas.openxmlformats.org/officeDocument/2006/relationships/slide" Target="slides/slide3.xml"/><Relationship Id="rId44" Type="http://schemas.openxmlformats.org/officeDocument/2006/relationships/font" Target="fonts/font10.fntdata"/><Relationship Id="rId43" Type="http://schemas.openxmlformats.org/officeDocument/2006/relationships/font" Target="fonts/font9.fntdata"/><Relationship Id="rId42" Type="http://schemas.openxmlformats.org/officeDocument/2006/relationships/font" Target="fonts/font8.fntdata"/><Relationship Id="rId41" Type="http://schemas.openxmlformats.org/officeDocument/2006/relationships/font" Target="fonts/font7.fntdata"/><Relationship Id="rId40" Type="http://schemas.openxmlformats.org/officeDocument/2006/relationships/font" Target="fonts/font6.fntdata"/><Relationship Id="rId4" Type="http://schemas.openxmlformats.org/officeDocument/2006/relationships/slide" Target="slides/slide2.xml"/><Relationship Id="rId39" Type="http://schemas.openxmlformats.org/officeDocument/2006/relationships/font" Target="fonts/font5.fntdata"/><Relationship Id="rId38" Type="http://schemas.openxmlformats.org/officeDocument/2006/relationships/font" Target="fonts/font4.fntdata"/><Relationship Id="rId37" Type="http://schemas.openxmlformats.org/officeDocument/2006/relationships/font" Target="fonts/font3.fntdata"/><Relationship Id="rId36" Type="http://schemas.openxmlformats.org/officeDocument/2006/relationships/font" Target="fonts/font2.fntdata"/><Relationship Id="rId35" Type="http://schemas.openxmlformats.org/officeDocument/2006/relationships/font" Target="fonts/font1.fntdata"/><Relationship Id="rId34" Type="http://schemas.openxmlformats.org/officeDocument/2006/relationships/commentAuthors" Target="commentAuthors.xml"/><Relationship Id="rId33" Type="http://schemas.openxmlformats.org/officeDocument/2006/relationships/tableStyles" Target="tableStyles.xml"/><Relationship Id="rId32" Type="http://schemas.openxmlformats.org/officeDocument/2006/relationships/viewProps" Target="viewProps.xml"/><Relationship Id="rId31" Type="http://schemas.openxmlformats.org/officeDocument/2006/relationships/presProps" Target="presProps.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p:nvPr>
        </p:nvSpPr>
        <p:spPr/>
      </p:sp>
      <p:sp>
        <p:nvSpPr>
          <p:cNvPr id="3" name="文本占位符 2"/>
          <p:cNvSpPr/>
          <p:nvPr>
            <p:ph type="body" idx="1"/>
          </p:nvPr>
        </p:nvSpPr>
        <p:spPr/>
        <p:txBody>
          <a:bodyPr/>
          <a:p>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 </a:t>
            </a:r>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image" Target="../media/image1.pn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fld>
            <a:endParaRPr lang="zh-CN" altLang="en-US"/>
          </a:p>
        </p:txBody>
      </p:sp>
      <p:pic>
        <p:nvPicPr>
          <p:cNvPr id="5124" name="图片 11" descr="水印"/>
          <p:cNvPicPr>
            <a:picLocks noChangeAspect="1"/>
          </p:cNvPicPr>
          <p:nvPr userDrawn="1"/>
        </p:nvPicPr>
        <p:blipFill>
          <a:blip r:embed="rId12"/>
          <a:stretch>
            <a:fillRect/>
          </a:stretch>
        </p:blipFill>
        <p:spPr>
          <a:xfrm>
            <a:off x="7186613" y="63500"/>
            <a:ext cx="4902200" cy="1587500"/>
          </a:xfrm>
          <a:prstGeom prst="rect">
            <a:avLst/>
          </a:prstGeom>
          <a:noFill/>
          <a:ln w="9525">
            <a:noFill/>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png"/><Relationship Id="rId1"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4.jpeg"/></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5.jpeg"/></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6.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17.jpeg"/><Relationship Id="rId1" Type="http://schemas.openxmlformats.org/officeDocument/2006/relationships/tags" Target="../tags/tag5.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xml"/><Relationship Id="rId1" Type="http://schemas.openxmlformats.org/officeDocument/2006/relationships/tags" Target="../tags/tag6.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7.xml"/></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8.xm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3.png"/></Relationships>
</file>

<file path=ppt/slides/_rels/slide20.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18.png"/><Relationship Id="rId2" Type="http://schemas.openxmlformats.org/officeDocument/2006/relationships/tags" Target="../tags/tag10.xml"/><Relationship Id="rId1" Type="http://schemas.openxmlformats.org/officeDocument/2006/relationships/tags" Target="../tags/tag9.xml"/></Relationships>
</file>

<file path=ppt/slides/_rels/slide21.xml.rels><?xml version="1.0" encoding="UTF-8" standalone="yes"?>
<Relationships xmlns="http://schemas.openxmlformats.org/package/2006/relationships"><Relationship Id="rId4" Type="http://schemas.openxmlformats.org/officeDocument/2006/relationships/notesSlide" Target="../notesSlides/notesSlide8.xml"/><Relationship Id="rId3" Type="http://schemas.openxmlformats.org/officeDocument/2006/relationships/slideLayout" Target="../slideLayouts/slideLayout1.xml"/><Relationship Id="rId2" Type="http://schemas.openxmlformats.org/officeDocument/2006/relationships/tags" Target="../tags/tag12.xml"/><Relationship Id="rId1" Type="http://schemas.openxmlformats.org/officeDocument/2006/relationships/tags" Target="../tags/tag11.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13.xml"/></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4.xml"/></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9.jpeg"/></Relationships>
</file>

<file path=ppt/slides/_rels/slide25.xml.rels><?xml version="1.0" encoding="UTF-8" standalone="yes"?>
<Relationships xmlns="http://schemas.openxmlformats.org/package/2006/relationships"><Relationship Id="rId7" Type="http://schemas.openxmlformats.org/officeDocument/2006/relationships/notesSlide" Target="../notesSlides/notesSlide10.xml"/><Relationship Id="rId6" Type="http://schemas.openxmlformats.org/officeDocument/2006/relationships/slideLayout" Target="../slideLayouts/slideLayout2.xml"/><Relationship Id="rId5" Type="http://schemas.microsoft.com/office/2007/relationships/media" Target="../media/media2.mp3"/><Relationship Id="rId4" Type="http://schemas.openxmlformats.org/officeDocument/2006/relationships/audio" Target="../media/media2.mp3"/><Relationship Id="rId3" Type="http://schemas.openxmlformats.org/officeDocument/2006/relationships/image" Target="../media/image20.png"/><Relationship Id="rId2" Type="http://schemas.microsoft.com/office/2007/relationships/media" Target="../media/media1.mp3"/><Relationship Id="rId1" Type="http://schemas.openxmlformats.org/officeDocument/2006/relationships/audio" Target="../media/media1.mp3"/></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15.xml"/></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6.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4.png"/></Relationships>
</file>

<file path=ppt/slides/_rels/slide4.xml.rels><?xml version="1.0" encoding="UTF-8" standalone="yes"?>
<Relationships xmlns="http://schemas.openxmlformats.org/package/2006/relationships"><Relationship Id="rId8" Type="http://schemas.openxmlformats.org/officeDocument/2006/relationships/notesSlide" Target="../notesSlides/notesSlide1.xml"/><Relationship Id="rId7"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2.jpe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endParaRPr lang="zh-CN" altLang="en-US"/>
          </a:p>
        </p:txBody>
      </p:sp>
      <p:sp>
        <p:nvSpPr>
          <p:cNvPr id="3" name="内容占位符 2"/>
          <p:cNvSpPr>
            <a:spLocks noGrp="1"/>
          </p:cNvSpPr>
          <p:nvPr>
            <p:ph idx="1"/>
          </p:nvPr>
        </p:nvSpPr>
        <p:spPr/>
        <p:txBody>
          <a:bodyPr/>
          <a:p>
            <a:endParaRPr lang="zh-CN" altLang="en-US"/>
          </a:p>
        </p:txBody>
      </p:sp>
      <p:sp>
        <p:nvSpPr>
          <p:cNvPr id="4" name="文本框 3"/>
          <p:cNvSpPr txBox="1"/>
          <p:nvPr/>
        </p:nvSpPr>
        <p:spPr>
          <a:xfrm>
            <a:off x="4826000" y="3244850"/>
            <a:ext cx="2540000" cy="368300"/>
          </a:xfrm>
          <a:prstGeom prst="rect">
            <a:avLst/>
          </a:prstGeom>
          <a:noFill/>
        </p:spPr>
        <p:txBody>
          <a:bodyPr wrap="square" rtlCol="0" anchor="t">
            <a:spAutoFit/>
          </a:bodyPr>
          <a:p>
            <a:r>
              <a:rPr lang="zh-CN" altLang="en-US"/>
              <a:t>试卷</a:t>
            </a:r>
            <a:endParaRPr lang="zh-CN" altLang="en-US"/>
          </a:p>
        </p:txBody>
      </p:sp>
      <p:sp>
        <p:nvSpPr>
          <p:cNvPr id="5121" name="矩形 1"/>
          <p:cNvSpPr/>
          <p:nvPr/>
        </p:nvSpPr>
        <p:spPr>
          <a:xfrm>
            <a:off x="762000" y="1246188"/>
            <a:ext cx="6538913" cy="5016500"/>
          </a:xfrm>
          <a:prstGeom prst="rect">
            <a:avLst/>
          </a:prstGeom>
          <a:noFill/>
          <a:ln w="9525">
            <a:noFill/>
          </a:ln>
        </p:spPr>
        <p:txBody>
          <a:bodyPr wrap="square" anchor="t">
            <a:spAutoFit/>
          </a:bodyPr>
          <a:p>
            <a:r>
              <a:rPr lang="zh-CN" altLang="en-US" sz="4000" b="1">
                <a:solidFill>
                  <a:srgbClr val="FF0000"/>
                </a:solidFill>
                <a:latin typeface="HelveticaNeue" pitchFamily="2" charset="0"/>
                <a:ea typeface="宋体" panose="02010600030101010101" pitchFamily="2" charset="-122"/>
              </a:rPr>
              <a:t>感恩遇见，相互成就，本课件资料仅供您个人参考、教学使用，严禁自行在网络传播，违者依知识产权法追究法律责任。</a:t>
            </a:r>
            <a:endParaRPr lang="en-US" altLang="zh-CN" sz="4000" b="1">
              <a:solidFill>
                <a:srgbClr val="FF0000"/>
              </a:solidFill>
              <a:latin typeface="HelveticaNeue" pitchFamily="2" charset="0"/>
              <a:ea typeface="宋体" panose="02010600030101010101" pitchFamily="2" charset="-122"/>
            </a:endParaRPr>
          </a:p>
          <a:p>
            <a:endParaRPr lang="en-US" altLang="zh-CN" sz="4000" b="1">
              <a:solidFill>
                <a:srgbClr val="FF0000"/>
              </a:solidFill>
              <a:latin typeface="HelveticaNeue" pitchFamily="2" charset="0"/>
              <a:ea typeface="宋体" panose="02010600030101010101" pitchFamily="2" charset="-122"/>
            </a:endParaRPr>
          </a:p>
          <a:p>
            <a:r>
              <a:rPr lang="zh-CN" altLang="en-US" sz="4000" b="1">
                <a:solidFill>
                  <a:srgbClr val="FF0000"/>
                </a:solidFill>
                <a:latin typeface="HelveticaNeue" pitchFamily="2" charset="0"/>
                <a:ea typeface="宋体" panose="02010600030101010101" pitchFamily="2" charset="-122"/>
              </a:rPr>
              <a:t>更多教学资源请关注</a:t>
            </a:r>
            <a:endParaRPr lang="en-US" altLang="zh-CN" sz="4000" b="1">
              <a:solidFill>
                <a:srgbClr val="FF0000"/>
              </a:solidFill>
              <a:latin typeface="HelveticaNeue" pitchFamily="2" charset="0"/>
              <a:ea typeface="宋体" panose="02010600030101010101" pitchFamily="2" charset="-122"/>
            </a:endParaRPr>
          </a:p>
          <a:p>
            <a:r>
              <a:rPr lang="zh-CN" altLang="en-US" sz="4000" b="1">
                <a:solidFill>
                  <a:srgbClr val="FF0000"/>
                </a:solidFill>
                <a:latin typeface="HelveticaNeue" pitchFamily="2" charset="0"/>
                <a:ea typeface="宋体" panose="02010600030101010101" pitchFamily="2" charset="-122"/>
              </a:rPr>
              <a:t>公众号：溯恩高中英语</a:t>
            </a:r>
            <a:endParaRPr lang="zh-CN" altLang="en-US" sz="4000" b="1">
              <a:solidFill>
                <a:srgbClr val="FF0000"/>
              </a:solidFill>
              <a:latin typeface="HelveticaNeue" pitchFamily="2" charset="0"/>
              <a:ea typeface="宋体" panose="02010600030101010101" pitchFamily="2" charset="-122"/>
            </a:endParaRPr>
          </a:p>
        </p:txBody>
      </p:sp>
      <p:pic>
        <p:nvPicPr>
          <p:cNvPr id="5122" name="图片 2"/>
          <p:cNvPicPr>
            <a:picLocks noChangeAspect="1"/>
          </p:cNvPicPr>
          <p:nvPr/>
        </p:nvPicPr>
        <p:blipFill>
          <a:blip r:embed="rId1"/>
          <a:stretch>
            <a:fillRect/>
          </a:stretch>
        </p:blipFill>
        <p:spPr>
          <a:xfrm>
            <a:off x="7270750" y="2273300"/>
            <a:ext cx="3359150" cy="3359150"/>
          </a:xfrm>
          <a:prstGeom prst="rect">
            <a:avLst/>
          </a:prstGeom>
          <a:noFill/>
          <a:ln w="9525">
            <a:noFill/>
          </a:ln>
        </p:spPr>
      </p:pic>
      <p:sp>
        <p:nvSpPr>
          <p:cNvPr id="5123" name="矩形 3"/>
          <p:cNvSpPr/>
          <p:nvPr/>
        </p:nvSpPr>
        <p:spPr>
          <a:xfrm>
            <a:off x="7312025" y="1616075"/>
            <a:ext cx="3603625" cy="708025"/>
          </a:xfrm>
          <a:prstGeom prst="rect">
            <a:avLst/>
          </a:prstGeom>
          <a:noFill/>
          <a:ln w="9525">
            <a:noFill/>
          </a:ln>
        </p:spPr>
        <p:txBody>
          <a:bodyPr wrap="square" anchor="t">
            <a:spAutoFit/>
          </a:bodyPr>
          <a:p>
            <a:r>
              <a:rPr lang="zh-CN" altLang="en-US" sz="4000" b="1">
                <a:latin typeface="华文新魏" pitchFamily="2" charset="-122"/>
                <a:ea typeface="宋体" panose="02010600030101010101" pitchFamily="2" charset="-122"/>
              </a:rPr>
              <a:t>知识产权声明</a:t>
            </a:r>
            <a:endParaRPr lang="zh-CN" altLang="en-US" sz="4000" b="1">
              <a:latin typeface="华文新魏" pitchFamily="2" charset="-122"/>
              <a:ea typeface="宋体" panose="02010600030101010101" pitchFamily="2" charset="-122"/>
            </a:endParaRPr>
          </a:p>
        </p:txBody>
      </p:sp>
      <p:pic>
        <p:nvPicPr>
          <p:cNvPr id="5124" name="图片 11" descr="水印"/>
          <p:cNvPicPr>
            <a:picLocks noChangeAspect="1"/>
          </p:cNvPicPr>
          <p:nvPr/>
        </p:nvPicPr>
        <p:blipFill>
          <a:blip r:embed="rId2"/>
          <a:stretch>
            <a:fillRect/>
          </a:stretch>
        </p:blipFill>
        <p:spPr>
          <a:xfrm>
            <a:off x="7186613" y="63500"/>
            <a:ext cx="4902200" cy="1587500"/>
          </a:xfrm>
          <a:prstGeom prst="rect">
            <a:avLst/>
          </a:prstGeom>
          <a:noFill/>
          <a:ln w="9525">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3637280" y="143510"/>
            <a:ext cx="4982845" cy="521970"/>
          </a:xfrm>
          <a:prstGeom prst="rect">
            <a:avLst/>
          </a:prstGeom>
          <a:noFill/>
        </p:spPr>
        <p:txBody>
          <a:bodyPr wrap="square" rtlCol="0">
            <a:spAutoFit/>
          </a:bodyPr>
          <a:p>
            <a:r>
              <a:rPr lang="en-US" sz="2800" smtClean="0">
                <a:latin typeface="Times New Roman" panose="02020603050405020304" charset="0"/>
                <a:ea typeface="华文中宋" panose="02010600040101010101" charset="-122"/>
                <a:cs typeface="Times New Roman" panose="02020603050405020304" charset="0"/>
                <a:sym typeface="+mn-ea"/>
              </a:rPr>
              <a:t>Vandenberg Space Force Base</a:t>
            </a:r>
            <a:endParaRPr lang="en-US" sz="2800" smtClean="0">
              <a:latin typeface="Times New Roman" panose="02020603050405020304" charset="0"/>
              <a:ea typeface="华文中宋" panose="02010600040101010101" charset="-122"/>
              <a:cs typeface="Times New Roman" panose="02020603050405020304" charset="0"/>
              <a:sym typeface="+mn-ea"/>
            </a:endParaRPr>
          </a:p>
        </p:txBody>
      </p:sp>
      <p:pic>
        <p:nvPicPr>
          <p:cNvPr id="104" name="图片 103"/>
          <p:cNvPicPr>
            <a:picLocks noChangeAspect="1"/>
          </p:cNvPicPr>
          <p:nvPr/>
        </p:nvPicPr>
        <p:blipFill>
          <a:blip r:embed="rId1"/>
          <a:stretch>
            <a:fillRect/>
          </a:stretch>
        </p:blipFill>
        <p:spPr>
          <a:xfrm>
            <a:off x="652145" y="738505"/>
            <a:ext cx="10953115" cy="6024245"/>
          </a:xfrm>
          <a:prstGeom prst="rect">
            <a:avLst/>
          </a:prstGeom>
          <a:noFill/>
          <a:ln w="9525">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4526280" y="132715"/>
            <a:ext cx="3140710" cy="521970"/>
          </a:xfrm>
          <a:prstGeom prst="rect">
            <a:avLst/>
          </a:prstGeom>
          <a:noFill/>
        </p:spPr>
        <p:txBody>
          <a:bodyPr wrap="square" rtlCol="0">
            <a:spAutoFit/>
          </a:bodyPr>
          <a:p>
            <a:r>
              <a:rPr lang="en-US" sz="2800" smtClean="0">
                <a:latin typeface="Times New Roman" panose="02020603050405020304" charset="0"/>
                <a:ea typeface="华文中宋" panose="02010600040101010101" charset="-122"/>
                <a:cs typeface="Times New Roman" panose="02020603050405020304" charset="0"/>
                <a:sym typeface="+mn-ea"/>
              </a:rPr>
              <a:t>SpaceX Starbase</a:t>
            </a:r>
            <a:endParaRPr lang="en-US" altLang="en-US" sz="2800" smtClean="0">
              <a:latin typeface="Times New Roman" panose="02020603050405020304" charset="0"/>
              <a:ea typeface="华文中宋" panose="02010600040101010101" charset="-122"/>
              <a:cs typeface="Times New Roman" panose="02020603050405020304" charset="0"/>
              <a:sym typeface="+mn-ea"/>
            </a:endParaRPr>
          </a:p>
        </p:txBody>
      </p:sp>
      <p:pic>
        <p:nvPicPr>
          <p:cNvPr id="105" name="图片 104"/>
          <p:cNvPicPr/>
          <p:nvPr/>
        </p:nvPicPr>
        <p:blipFill>
          <a:blip r:embed="rId1"/>
          <a:stretch>
            <a:fillRect/>
          </a:stretch>
        </p:blipFill>
        <p:spPr>
          <a:xfrm>
            <a:off x="1038860" y="654685"/>
            <a:ext cx="10115550" cy="6048375"/>
          </a:xfrm>
          <a:prstGeom prst="rect">
            <a:avLst/>
          </a:prstGeom>
          <a:noFill/>
          <a:ln w="9525">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 name="文本框 7"/>
          <p:cNvSpPr txBox="1"/>
          <p:nvPr/>
        </p:nvSpPr>
        <p:spPr>
          <a:xfrm>
            <a:off x="163195" y="0"/>
            <a:ext cx="11864975" cy="1014730"/>
          </a:xfrm>
          <a:prstGeom prst="rect">
            <a:avLst/>
          </a:prstGeom>
          <a:noFill/>
        </p:spPr>
        <p:txBody>
          <a:bodyPr wrap="square" rtlCol="0" anchor="t">
            <a:spAutoFit/>
          </a:bodyPr>
          <a:p>
            <a:pPr algn="ctr"/>
            <a:r>
              <a:rPr lang="en-US" altLang="zh-CN" sz="3000" b="1">
                <a:latin typeface="Times New Roman" panose="02020603050405020304" charset="0"/>
                <a:cs typeface="Times New Roman" panose="02020603050405020304" charset="0"/>
              </a:rPr>
              <a:t>2. Digit adds pointer in the debate about AI                                              </a:t>
            </a:r>
            <a:r>
              <a:rPr sz="3000" b="1">
                <a:solidFill>
                  <a:srgbClr val="ED7D31"/>
                </a:solidFill>
                <a:latin typeface="微软雅黑" panose="020B0503020204020204" charset="-122"/>
                <a:ea typeface="微软雅黑" panose="020B0503020204020204" charset="-122"/>
                <a:cs typeface="微软雅黑" panose="020B0503020204020204" charset="-122"/>
              </a:rPr>
              <a:t>亚马逊人工智能新动向</a:t>
            </a:r>
            <a:endParaRPr lang="en-US" sz="3000" b="1">
              <a:solidFill>
                <a:srgbClr val="ED7D31"/>
              </a:solidFill>
              <a:latin typeface="微软雅黑" panose="020B0503020204020204" charset="-122"/>
              <a:ea typeface="微软雅黑" panose="020B0503020204020204" charset="-122"/>
              <a:cs typeface="微软雅黑" panose="020B0503020204020204" charset="-122"/>
            </a:endParaRPr>
          </a:p>
        </p:txBody>
      </p:sp>
      <p:pic>
        <p:nvPicPr>
          <p:cNvPr id="2" name="图片 1"/>
          <p:cNvPicPr>
            <a:picLocks noChangeAspect="1"/>
          </p:cNvPicPr>
          <p:nvPr/>
        </p:nvPicPr>
        <p:blipFill>
          <a:blip r:embed="rId1"/>
          <a:stretch>
            <a:fillRect/>
          </a:stretch>
        </p:blipFill>
        <p:spPr>
          <a:xfrm>
            <a:off x="4912360" y="1014730"/>
            <a:ext cx="2536190" cy="5396865"/>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文本框 4"/>
          <p:cNvSpPr txBox="1"/>
          <p:nvPr/>
        </p:nvSpPr>
        <p:spPr>
          <a:xfrm>
            <a:off x="0" y="596265"/>
            <a:ext cx="12192000" cy="6054725"/>
          </a:xfrm>
          <a:prstGeom prst="rect">
            <a:avLst/>
          </a:prstGeom>
          <a:noFill/>
        </p:spPr>
        <p:txBody>
          <a:bodyPr wrap="square" rtlCol="0" anchor="t">
            <a:spAutoFit/>
          </a:bodyPr>
          <a:p>
            <a:pPr indent="0" fontAlgn="auto">
              <a:lnSpc>
                <a:spcPts val="3100"/>
              </a:lnSpc>
            </a:pPr>
            <a:r>
              <a:rPr lang="en-US" sz="2600">
                <a:latin typeface="Times New Roman" panose="02020603050405020304" charset="0"/>
                <a:cs typeface="Times New Roman" panose="02020603050405020304" charset="0"/>
              </a:rPr>
              <a:t>      </a:t>
            </a:r>
            <a:r>
              <a:rPr sz="2600">
                <a:latin typeface="Times New Roman" panose="02020603050405020304" charset="0"/>
                <a:cs typeface="Times New Roman" panose="02020603050405020304" charset="0"/>
              </a:rPr>
              <a:t>When Amazon introduced the outside world to its </a:t>
            </a:r>
            <a:r>
              <a:rPr lang="en-US" sz="2600">
                <a:latin typeface="Times New Roman" panose="02020603050405020304" charset="0"/>
                <a:cs typeface="Times New Roman" panose="02020603050405020304" charset="0"/>
              </a:rPr>
              <a:t>______ (</a:t>
            </a:r>
            <a:r>
              <a:rPr sz="2600">
                <a:latin typeface="Times New Roman" panose="02020603050405020304" charset="0"/>
                <a:cs typeface="Times New Roman" panose="02020603050405020304" charset="0"/>
              </a:rPr>
              <a:t>late</a:t>
            </a:r>
            <a:r>
              <a:rPr lang="en-US" sz="2600">
                <a:latin typeface="Times New Roman" panose="02020603050405020304" charset="0"/>
                <a:cs typeface="Times New Roman" panose="02020603050405020304" charset="0"/>
              </a:rPr>
              <a:t>)</a:t>
            </a:r>
            <a:r>
              <a:rPr sz="2600">
                <a:latin typeface="Times New Roman" panose="02020603050405020304" charset="0"/>
                <a:cs typeface="Times New Roman" panose="02020603050405020304" charset="0"/>
              </a:rPr>
              <a:t> new recruit, the reac</a:t>
            </a:r>
            <a:r>
              <a:rPr lang="en-US" sz="2600">
                <a:latin typeface="Times New Roman" panose="02020603050405020304" charset="0"/>
                <a:cs typeface="Times New Roman" panose="02020603050405020304" charset="0"/>
              </a:rPr>
              <a:t>-</a:t>
            </a:r>
            <a:r>
              <a:rPr sz="2600">
                <a:latin typeface="Times New Roman" panose="02020603050405020304" charset="0"/>
                <a:cs typeface="Times New Roman" panose="02020603050405020304" charset="0"/>
              </a:rPr>
              <a:t>tion was not entirely </a:t>
            </a:r>
            <a:r>
              <a:rPr lang="en-US" sz="2600">
                <a:latin typeface="Times New Roman" panose="02020603050405020304" charset="0"/>
                <a:cs typeface="Times New Roman" panose="02020603050405020304" charset="0"/>
              </a:rPr>
              <a:t>______</a:t>
            </a:r>
            <a:r>
              <a:rPr sz="2600">
                <a:latin typeface="Times New Roman" panose="02020603050405020304" charset="0"/>
                <a:cs typeface="Times New Roman" panose="02020603050405020304" charset="0"/>
              </a:rPr>
              <a:t> it had hoped for. The new figure </a:t>
            </a:r>
            <a:r>
              <a:rPr lang="en-US" altLang="zh-CN" sz="2600">
                <a:solidFill>
                  <a:srgbClr val="0000FF"/>
                </a:solidFill>
                <a:latin typeface="Times New Roman" panose="02020603050405020304" charset="0"/>
                <a:cs typeface="Times New Roman" panose="02020603050405020304" charset="0"/>
              </a:rPr>
              <a:t>stack</a:t>
            </a:r>
            <a:r>
              <a:rPr sz="2600">
                <a:latin typeface="Times New Roman" panose="02020603050405020304" charset="0"/>
                <a:cs typeface="Times New Roman" panose="02020603050405020304" charset="0"/>
              </a:rPr>
              <a:t>ing boxes on shelves in its vast warehouse in Seattle was a robot, one, moreover,that </a:t>
            </a:r>
            <a:r>
              <a:rPr lang="en-US" sz="2600">
                <a:latin typeface="Times New Roman" panose="02020603050405020304" charset="0"/>
                <a:cs typeface="Times New Roman" panose="02020603050405020304" charset="0"/>
              </a:rPr>
              <a:t>_________ (</a:t>
            </a:r>
            <a:r>
              <a:rPr sz="2600">
                <a:latin typeface="Times New Roman" panose="02020603050405020304" charset="0"/>
                <a:cs typeface="Times New Roman" panose="02020603050405020304" charset="0"/>
              </a:rPr>
              <a:t>resemble</a:t>
            </a:r>
            <a:r>
              <a:rPr lang="en-US" sz="2600">
                <a:latin typeface="Times New Roman" panose="02020603050405020304" charset="0"/>
                <a:cs typeface="Times New Roman" panose="02020603050405020304" charset="0"/>
              </a:rPr>
              <a:t>)</a:t>
            </a:r>
            <a:r>
              <a:rPr sz="2600">
                <a:latin typeface="Times New Roman" panose="02020603050405020304" charset="0"/>
                <a:cs typeface="Times New Roman" panose="02020603050405020304" charset="0"/>
              </a:rPr>
              <a:t> a human and was doing a job that until now a human being would do.</a:t>
            </a:r>
            <a:endParaRPr sz="2600">
              <a:latin typeface="Times New Roman" panose="02020603050405020304" charset="0"/>
              <a:cs typeface="Times New Roman" panose="02020603050405020304" charset="0"/>
            </a:endParaRPr>
          </a:p>
          <a:p>
            <a:pPr indent="0" fontAlgn="auto">
              <a:lnSpc>
                <a:spcPts val="3100"/>
              </a:lnSpc>
            </a:pPr>
            <a:r>
              <a:rPr lang="en-US" sz="2600">
                <a:latin typeface="Times New Roman" panose="02020603050405020304" charset="0"/>
                <a:cs typeface="Times New Roman" panose="02020603050405020304" charset="0"/>
              </a:rPr>
              <a:t>      </a:t>
            </a:r>
            <a:r>
              <a:rPr sz="2600">
                <a:latin typeface="Times New Roman" panose="02020603050405020304" charset="0"/>
                <a:cs typeface="Times New Roman" panose="02020603050405020304" charset="0"/>
              </a:rPr>
              <a:t>Yet the robot, 175cm tall, able to carry up to 16kg and named “Digit”, is not alone. Amazon is intent on using automation to speed up its vast retail operation </a:t>
            </a:r>
            <a:r>
              <a:rPr lang="en-US" sz="2600">
                <a:latin typeface="Times New Roman" panose="02020603050405020304" charset="0"/>
                <a:cs typeface="Times New Roman" panose="02020603050405020304" charset="0"/>
              </a:rPr>
              <a:t>_____</a:t>
            </a:r>
            <a:r>
              <a:rPr sz="2600">
                <a:latin typeface="Times New Roman" panose="02020603050405020304" charset="0"/>
                <a:cs typeface="Times New Roman" panose="02020603050405020304" charset="0"/>
              </a:rPr>
              <a:t>this, in turn, has posed questions about the future of its human employees and the advance of artificial intelligence more </a:t>
            </a:r>
            <a:r>
              <a:rPr lang="en-US" sz="2600">
                <a:latin typeface="Times New Roman" panose="02020603050405020304" charset="0"/>
                <a:cs typeface="Times New Roman" panose="02020603050405020304" charset="0"/>
              </a:rPr>
              <a:t>_________ (</a:t>
            </a:r>
            <a:r>
              <a:rPr sz="2600">
                <a:latin typeface="Times New Roman" panose="02020603050405020304" charset="0"/>
                <a:cs typeface="Times New Roman" panose="02020603050405020304" charset="0"/>
              </a:rPr>
              <a:t>general</a:t>
            </a:r>
            <a:r>
              <a:rPr lang="en-US" sz="2600">
                <a:latin typeface="Times New Roman" panose="02020603050405020304" charset="0"/>
                <a:cs typeface="Times New Roman" panose="02020603050405020304" charset="0"/>
              </a:rPr>
              <a:t>)</a:t>
            </a:r>
            <a:r>
              <a:rPr sz="2600">
                <a:latin typeface="Times New Roman" panose="02020603050405020304" charset="0"/>
                <a:cs typeface="Times New Roman" panose="02020603050405020304" charset="0"/>
              </a:rPr>
              <a:t>. </a:t>
            </a:r>
            <a:endParaRPr sz="2600">
              <a:latin typeface="Times New Roman" panose="02020603050405020304" charset="0"/>
              <a:cs typeface="Times New Roman" panose="02020603050405020304" charset="0"/>
            </a:endParaRPr>
          </a:p>
          <a:p>
            <a:pPr indent="0" fontAlgn="auto">
              <a:lnSpc>
                <a:spcPts val="3100"/>
              </a:lnSpc>
            </a:pPr>
            <a:r>
              <a:rPr lang="en-US" sz="2600">
                <a:latin typeface="Times New Roman" panose="02020603050405020304" charset="0"/>
                <a:cs typeface="Times New Roman" panose="02020603050405020304" charset="0"/>
              </a:rPr>
              <a:t>      </a:t>
            </a:r>
            <a:r>
              <a:rPr sz="2600">
                <a:latin typeface="Times New Roman" panose="02020603050405020304" charset="0"/>
                <a:cs typeface="Times New Roman" panose="02020603050405020304" charset="0"/>
              </a:rPr>
              <a:t>Digit can walk forwards and backwards, can crouch and can sense, avoid and </a:t>
            </a:r>
            <a:r>
              <a:rPr lang="en-US" altLang="zh-CN" sz="2600">
                <a:solidFill>
                  <a:srgbClr val="0000FF"/>
                </a:solidFill>
                <a:latin typeface="Times New Roman" panose="02020603050405020304" charset="0"/>
                <a:cs typeface="Times New Roman" panose="02020603050405020304" charset="0"/>
              </a:rPr>
              <a:t>navigate</a:t>
            </a:r>
            <a:r>
              <a:rPr sz="2600">
                <a:latin typeface="Times New Roman" panose="02020603050405020304" charset="0"/>
                <a:cs typeface="Times New Roman" panose="02020603050405020304" charset="0"/>
              </a:rPr>
              <a:t> around </a:t>
            </a:r>
            <a:r>
              <a:rPr lang="en-US" sz="2600">
                <a:latin typeface="Times New Roman" panose="02020603050405020304" charset="0"/>
                <a:cs typeface="Times New Roman" panose="02020603050405020304" charset="0"/>
              </a:rPr>
              <a:t>_________ (</a:t>
            </a:r>
            <a:r>
              <a:rPr sz="2600">
                <a:latin typeface="Times New Roman" panose="02020603050405020304" charset="0"/>
                <a:cs typeface="Times New Roman" panose="02020603050405020304" charset="0"/>
              </a:rPr>
              <a:t>obstacle</a:t>
            </a:r>
            <a:r>
              <a:rPr lang="en-US" sz="2600">
                <a:latin typeface="Times New Roman" panose="02020603050405020304" charset="0"/>
                <a:cs typeface="Times New Roman" panose="02020603050405020304" charset="0"/>
              </a:rPr>
              <a:t>)</a:t>
            </a:r>
            <a:r>
              <a:rPr sz="2600">
                <a:latin typeface="Times New Roman" panose="02020603050405020304" charset="0"/>
                <a:cs typeface="Times New Roman" panose="02020603050405020304" charset="0"/>
              </a:rPr>
              <a:t>, including its human colleagues. It points to the fact </a:t>
            </a:r>
            <a:r>
              <a:rPr lang="en-US" sz="2600">
                <a:latin typeface="Times New Roman" panose="02020603050405020304" charset="0"/>
                <a:cs typeface="Times New Roman" panose="02020603050405020304" charset="0"/>
              </a:rPr>
              <a:t>_____ </a:t>
            </a:r>
            <a:r>
              <a:rPr sz="2600">
                <a:latin typeface="Times New Roman" panose="02020603050405020304" charset="0"/>
                <a:cs typeface="Times New Roman" panose="02020603050405020304" charset="0"/>
              </a:rPr>
              <a:t> Digit’s human-like form is not entirely incidental. It was designed to work in environments suited to people. It has the ability </a:t>
            </a:r>
            <a:r>
              <a:rPr lang="en-US" sz="2600">
                <a:latin typeface="Times New Roman" panose="02020603050405020304" charset="0"/>
                <a:cs typeface="Times New Roman" panose="02020603050405020304" charset="0"/>
              </a:rPr>
              <a:t>______ </a:t>
            </a:r>
            <a:r>
              <a:rPr sz="2600">
                <a:latin typeface="Times New Roman" panose="02020603050405020304" charset="0"/>
                <a:cs typeface="Times New Roman" panose="02020603050405020304" charset="0"/>
              </a:rPr>
              <a:t> its arms and legs and to rebalance itself if </a:t>
            </a:r>
            <a:r>
              <a:rPr lang="en-US" sz="2600">
                <a:latin typeface="Times New Roman" panose="02020603050405020304" charset="0"/>
                <a:cs typeface="Times New Roman" panose="02020603050405020304" charset="0"/>
              </a:rPr>
              <a:t>_________ (</a:t>
            </a:r>
            <a:r>
              <a:rPr sz="2600">
                <a:latin typeface="Times New Roman" panose="02020603050405020304" charset="0"/>
                <a:cs typeface="Times New Roman" panose="02020603050405020304" charset="0"/>
              </a:rPr>
              <a:t>knock</a:t>
            </a:r>
            <a:r>
              <a:rPr lang="en-US" sz="2600">
                <a:latin typeface="Times New Roman" panose="02020603050405020304" charset="0"/>
                <a:cs typeface="Times New Roman" panose="02020603050405020304" charset="0"/>
              </a:rPr>
              <a:t>)</a:t>
            </a:r>
            <a:r>
              <a:rPr sz="2600">
                <a:latin typeface="Times New Roman" panose="02020603050405020304" charset="0"/>
                <a:cs typeface="Times New Roman" panose="02020603050405020304" charset="0"/>
              </a:rPr>
              <a:t>, according to Agility’s website, which — conspicuously — also points out that the robot is able to run for 16 of 24 hours, double the average daily shift of </a:t>
            </a:r>
            <a:r>
              <a:rPr lang="en-US" sz="2600">
                <a:latin typeface="Times New Roman" panose="02020603050405020304" charset="0"/>
                <a:cs typeface="Times New Roman" panose="02020603050405020304" charset="0"/>
              </a:rPr>
              <a:t>___ </a:t>
            </a:r>
            <a:r>
              <a:rPr sz="2600">
                <a:latin typeface="Times New Roman" panose="02020603050405020304" charset="0"/>
                <a:cs typeface="Times New Roman" panose="02020603050405020304" charset="0"/>
              </a:rPr>
              <a:t>full-time human employee.</a:t>
            </a:r>
            <a:endParaRPr sz="2600">
              <a:latin typeface="Times New Roman" panose="02020603050405020304" charset="0"/>
              <a:cs typeface="Times New Roman" panose="02020603050405020304" charset="0"/>
            </a:endParaRPr>
          </a:p>
        </p:txBody>
      </p:sp>
      <p:sp>
        <p:nvSpPr>
          <p:cNvPr id="1048598" name="文本框 4"/>
          <p:cNvSpPr txBox="1"/>
          <p:nvPr/>
        </p:nvSpPr>
        <p:spPr>
          <a:xfrm>
            <a:off x="1900555" y="50800"/>
            <a:ext cx="8896985" cy="460375"/>
          </a:xfrm>
          <a:prstGeom prst="rect">
            <a:avLst/>
          </a:prstGeom>
          <a:noFill/>
        </p:spPr>
        <p:txBody>
          <a:bodyPr wrap="square" rtlCol="0">
            <a:spAutoFit/>
          </a:bodyPr>
          <a:p>
            <a:pPr algn="l">
              <a:buClrTx/>
              <a:buSzTx/>
              <a:buFontTx/>
            </a:pPr>
            <a:r>
              <a:rPr sz="2400" b="1">
                <a:solidFill>
                  <a:srgbClr val="ED7D31"/>
                </a:solidFill>
                <a:latin typeface="微软雅黑" panose="020B0503020204020204" charset="-122"/>
                <a:ea typeface="微软雅黑" panose="020B0503020204020204" charset="-122"/>
                <a:cs typeface="微软雅黑" panose="020B0503020204020204" charset="-122"/>
              </a:rPr>
              <a:t>（《</a:t>
            </a:r>
            <a:r>
              <a:rPr lang="zh-CN" sz="2400" b="1">
                <a:solidFill>
                  <a:srgbClr val="ED7D31"/>
                </a:solidFill>
                <a:latin typeface="微软雅黑" panose="020B0503020204020204" charset="-122"/>
                <a:ea typeface="微软雅黑" panose="020B0503020204020204" charset="-122"/>
                <a:cs typeface="微软雅黑" panose="020B0503020204020204" charset="-122"/>
              </a:rPr>
              <a:t>泰晤士报</a:t>
            </a:r>
            <a:r>
              <a:rPr sz="2400" b="1">
                <a:solidFill>
                  <a:srgbClr val="ED7D31"/>
                </a:solidFill>
                <a:latin typeface="微软雅黑" panose="020B0503020204020204" charset="-122"/>
                <a:ea typeface="微软雅黑" panose="020B0503020204020204" charset="-122"/>
                <a:cs typeface="微软雅黑" panose="020B0503020204020204" charset="-122"/>
              </a:rPr>
              <a:t>》2023年10月</a:t>
            </a:r>
            <a:r>
              <a:rPr lang="en-US" sz="2400" b="1">
                <a:solidFill>
                  <a:srgbClr val="ED7D31"/>
                </a:solidFill>
                <a:latin typeface="微软雅黑" panose="020B0503020204020204" charset="-122"/>
                <a:ea typeface="微软雅黑" panose="020B0503020204020204" charset="-122"/>
                <a:cs typeface="微软雅黑" panose="020B0503020204020204" charset="-122"/>
              </a:rPr>
              <a:t>21</a:t>
            </a:r>
            <a:r>
              <a:rPr lang="zh-CN" altLang="en-US" sz="2400" b="1">
                <a:solidFill>
                  <a:srgbClr val="ED7D31"/>
                </a:solidFill>
                <a:latin typeface="微软雅黑" panose="020B0503020204020204" charset="-122"/>
                <a:ea typeface="微软雅黑" panose="020B0503020204020204" charset="-122"/>
                <a:cs typeface="微软雅黑" panose="020B0503020204020204" charset="-122"/>
              </a:rPr>
              <a:t>日</a:t>
            </a:r>
            <a:r>
              <a:rPr lang="en-US" sz="2400" b="1">
                <a:solidFill>
                  <a:srgbClr val="ED7D31"/>
                </a:solidFill>
                <a:latin typeface="微软雅黑" panose="020B0503020204020204" charset="-122"/>
                <a:ea typeface="微软雅黑" panose="020B0503020204020204" charset="-122"/>
                <a:cs typeface="微软雅黑" panose="020B0503020204020204" charset="-122"/>
              </a:rPr>
              <a:t> 50</a:t>
            </a:r>
            <a:r>
              <a:rPr lang="zh-CN" altLang="en-US" sz="2400" b="1">
                <a:solidFill>
                  <a:srgbClr val="ED7D31"/>
                </a:solidFill>
                <a:latin typeface="微软雅黑" panose="020B0503020204020204" charset="-122"/>
                <a:ea typeface="微软雅黑" panose="020B0503020204020204" charset="-122"/>
                <a:cs typeface="微软雅黑" panose="020B0503020204020204" charset="-122"/>
              </a:rPr>
              <a:t>页</a:t>
            </a:r>
            <a:r>
              <a:rPr sz="2400" b="1">
                <a:solidFill>
                  <a:srgbClr val="ED7D31"/>
                </a:solidFill>
                <a:latin typeface="微软雅黑" panose="020B0503020204020204" charset="-122"/>
                <a:ea typeface="微软雅黑" panose="020B0503020204020204" charset="-122"/>
                <a:cs typeface="微软雅黑" panose="020B0503020204020204" charset="-122"/>
              </a:rPr>
              <a:t>）</a:t>
            </a:r>
            <a:endParaRPr sz="2400" b="1">
              <a:solidFill>
                <a:srgbClr val="ED7D31"/>
              </a:solidFill>
              <a:latin typeface="微软雅黑" panose="020B0503020204020204" charset="-122"/>
              <a:ea typeface="微软雅黑" panose="020B0503020204020204" charset="-122"/>
              <a:cs typeface="微软雅黑" panose="020B0503020204020204" charset="-122"/>
            </a:endParaRPr>
          </a:p>
        </p:txBody>
      </p:sp>
      <p:sp>
        <p:nvSpPr>
          <p:cNvPr id="6" name="文本框 16"/>
          <p:cNvSpPr txBox="1"/>
          <p:nvPr/>
        </p:nvSpPr>
        <p:spPr>
          <a:xfrm>
            <a:off x="0" y="0"/>
            <a:ext cx="1692275" cy="521970"/>
          </a:xfrm>
          <a:prstGeom prst="rect">
            <a:avLst/>
          </a:prstGeom>
          <a:solidFill>
            <a:srgbClr val="70AD47"/>
          </a:solidFill>
        </p:spPr>
        <p:txBody>
          <a:bodyPr wrap="square" rtlCol="0">
            <a:spAutoFit/>
          </a:bodyPr>
          <a:p>
            <a:pPr lvl="0" algn="l">
              <a:buClrTx/>
              <a:buSzTx/>
              <a:buFontTx/>
            </a:pPr>
            <a:r>
              <a:rPr kumimoji="1" lang="zh-CN" altLang="zh-CN" sz="2800" b="1" dirty="0">
                <a:solidFill>
                  <a:sysClr val="window" lastClr="FFFFFF"/>
                </a:solidFill>
                <a:sym typeface="微软雅黑" panose="020B0503020204020204" charset="-122"/>
              </a:rPr>
              <a:t>语篇填空</a:t>
            </a:r>
            <a:endParaRPr kumimoji="1" lang="zh-CN" altLang="zh-CN" sz="2800" b="1" dirty="0">
              <a:solidFill>
                <a:sysClr val="window" lastClr="FFFFFF"/>
              </a:solidFill>
              <a:sym typeface="微软雅黑" panose="020B0503020204020204" charset="-122"/>
            </a:endParaRPr>
          </a:p>
        </p:txBody>
      </p:sp>
      <p:sp>
        <p:nvSpPr>
          <p:cNvPr id="15" name="文本框 14"/>
          <p:cNvSpPr txBox="1"/>
          <p:nvPr/>
        </p:nvSpPr>
        <p:spPr>
          <a:xfrm>
            <a:off x="7360920" y="653415"/>
            <a:ext cx="1082040" cy="40005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600">
                <a:solidFill>
                  <a:srgbClr val="FF0000"/>
                </a:solidFill>
                <a:latin typeface="Times New Roman" panose="02020603050405020304" charset="0"/>
                <a:cs typeface="Times New Roman" panose="02020603050405020304" charset="0"/>
                <a:sym typeface="+mn-ea"/>
              </a:rPr>
              <a:t>latest </a:t>
            </a:r>
            <a:endParaRPr sz="2600">
              <a:solidFill>
                <a:srgbClr val="FF0000"/>
              </a:solidFill>
              <a:latin typeface="Times New Roman" panose="02020603050405020304" charset="0"/>
              <a:cs typeface="Times New Roman" panose="02020603050405020304" charset="0"/>
              <a:sym typeface="+mn-ea"/>
            </a:endParaRPr>
          </a:p>
        </p:txBody>
      </p:sp>
      <p:sp>
        <p:nvSpPr>
          <p:cNvPr id="2" name="文本框 1"/>
          <p:cNvSpPr txBox="1"/>
          <p:nvPr/>
        </p:nvSpPr>
        <p:spPr>
          <a:xfrm>
            <a:off x="8228965" y="1386205"/>
            <a:ext cx="1581150" cy="40005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600">
                <a:solidFill>
                  <a:srgbClr val="FF0000"/>
                </a:solidFill>
                <a:latin typeface="Times New Roman" panose="02020603050405020304" charset="0"/>
                <a:cs typeface="Times New Roman" panose="02020603050405020304" charset="0"/>
                <a:sym typeface="+mn-ea"/>
              </a:rPr>
              <a:t>resembled</a:t>
            </a:r>
            <a:endParaRPr sz="2600">
              <a:solidFill>
                <a:srgbClr val="FF0000"/>
              </a:solidFill>
              <a:latin typeface="Times New Roman" panose="02020603050405020304" charset="0"/>
              <a:cs typeface="Times New Roman" panose="02020603050405020304" charset="0"/>
              <a:sym typeface="+mn-ea"/>
            </a:endParaRPr>
          </a:p>
        </p:txBody>
      </p:sp>
      <p:sp>
        <p:nvSpPr>
          <p:cNvPr id="3" name="文本框 2"/>
          <p:cNvSpPr txBox="1"/>
          <p:nvPr/>
        </p:nvSpPr>
        <p:spPr>
          <a:xfrm>
            <a:off x="3846830" y="3366135"/>
            <a:ext cx="1966595" cy="40005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600">
                <a:solidFill>
                  <a:srgbClr val="FF0000"/>
                </a:solidFill>
                <a:latin typeface="Times New Roman" panose="02020603050405020304" charset="0"/>
                <a:cs typeface="Times New Roman" panose="02020603050405020304" charset="0"/>
                <a:sym typeface="+mn-ea"/>
              </a:rPr>
              <a:t>generally</a:t>
            </a:r>
            <a:r>
              <a:rPr sz="2600">
                <a:latin typeface="Times New Roman" panose="02020603050405020304" charset="0"/>
                <a:cs typeface="Times New Roman" panose="02020603050405020304" charset="0"/>
                <a:sym typeface="+mn-ea"/>
              </a:rPr>
              <a:t> </a:t>
            </a:r>
            <a:endParaRPr sz="2600">
              <a:solidFill>
                <a:srgbClr val="FF0000"/>
              </a:solidFill>
              <a:latin typeface="Times New Roman" panose="02020603050405020304" charset="0"/>
              <a:cs typeface="Times New Roman" panose="02020603050405020304" charset="0"/>
              <a:sym typeface="+mn-ea"/>
            </a:endParaRPr>
          </a:p>
        </p:txBody>
      </p:sp>
      <p:sp>
        <p:nvSpPr>
          <p:cNvPr id="4" name="文本框 3"/>
          <p:cNvSpPr txBox="1"/>
          <p:nvPr/>
        </p:nvSpPr>
        <p:spPr>
          <a:xfrm>
            <a:off x="10066655" y="2614295"/>
            <a:ext cx="730885" cy="40005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600">
                <a:solidFill>
                  <a:srgbClr val="FF0000"/>
                </a:solidFill>
                <a:latin typeface="Times New Roman" panose="02020603050405020304" charset="0"/>
                <a:cs typeface="Times New Roman" panose="02020603050405020304" charset="0"/>
                <a:sym typeface="+mn-ea"/>
              </a:rPr>
              <a:t>and </a:t>
            </a:r>
            <a:endParaRPr sz="2600">
              <a:solidFill>
                <a:srgbClr val="FF0000"/>
              </a:solidFill>
              <a:latin typeface="Times New Roman" panose="02020603050405020304" charset="0"/>
              <a:cs typeface="Times New Roman" panose="02020603050405020304" charset="0"/>
              <a:sym typeface="+mn-ea"/>
            </a:endParaRPr>
          </a:p>
        </p:txBody>
      </p:sp>
      <p:sp>
        <p:nvSpPr>
          <p:cNvPr id="7" name="文本框 6"/>
          <p:cNvSpPr txBox="1"/>
          <p:nvPr/>
        </p:nvSpPr>
        <p:spPr>
          <a:xfrm>
            <a:off x="3041015" y="1053465"/>
            <a:ext cx="891540" cy="40005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600">
                <a:solidFill>
                  <a:srgbClr val="FF0000"/>
                </a:solidFill>
                <a:latin typeface="Times New Roman" panose="02020603050405020304" charset="0"/>
                <a:cs typeface="Times New Roman" panose="02020603050405020304" charset="0"/>
                <a:sym typeface="+mn-ea"/>
              </a:rPr>
              <a:t>what </a:t>
            </a:r>
            <a:endParaRPr sz="2600">
              <a:solidFill>
                <a:srgbClr val="FF0000"/>
              </a:solidFill>
              <a:latin typeface="Times New Roman" panose="02020603050405020304" charset="0"/>
              <a:cs typeface="Times New Roman" panose="02020603050405020304" charset="0"/>
              <a:sym typeface="+mn-ea"/>
            </a:endParaRPr>
          </a:p>
        </p:txBody>
      </p:sp>
      <p:sp>
        <p:nvSpPr>
          <p:cNvPr id="8" name="文本框 7"/>
          <p:cNvSpPr txBox="1"/>
          <p:nvPr/>
        </p:nvSpPr>
        <p:spPr>
          <a:xfrm>
            <a:off x="1240155" y="4187825"/>
            <a:ext cx="1466850" cy="40005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600">
                <a:solidFill>
                  <a:srgbClr val="FF0000"/>
                </a:solidFill>
                <a:latin typeface="Times New Roman" panose="02020603050405020304" charset="0"/>
                <a:cs typeface="Times New Roman" panose="02020603050405020304" charset="0"/>
                <a:sym typeface="+mn-ea"/>
              </a:rPr>
              <a:t>obstacles</a:t>
            </a:r>
            <a:endParaRPr sz="2600">
              <a:solidFill>
                <a:srgbClr val="FF0000"/>
              </a:solidFill>
              <a:latin typeface="Times New Roman" panose="02020603050405020304" charset="0"/>
              <a:cs typeface="Times New Roman" panose="02020603050405020304" charset="0"/>
              <a:sym typeface="+mn-ea"/>
            </a:endParaRPr>
          </a:p>
        </p:txBody>
      </p:sp>
      <p:sp>
        <p:nvSpPr>
          <p:cNvPr id="9" name="文本框 8"/>
          <p:cNvSpPr txBox="1"/>
          <p:nvPr/>
        </p:nvSpPr>
        <p:spPr>
          <a:xfrm>
            <a:off x="1240155" y="5346065"/>
            <a:ext cx="1301115" cy="40005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lang="en-US" sz="2600">
                <a:solidFill>
                  <a:srgbClr val="FF0000"/>
                </a:solidFill>
                <a:latin typeface="Times New Roman" panose="02020603050405020304" charset="0"/>
                <a:cs typeface="Times New Roman" panose="02020603050405020304" charset="0"/>
                <a:sym typeface="+mn-ea"/>
              </a:rPr>
              <a:t>knocked</a:t>
            </a:r>
            <a:r>
              <a:rPr sz="2600">
                <a:solidFill>
                  <a:srgbClr val="FF0000"/>
                </a:solidFill>
                <a:latin typeface="Times New Roman" panose="02020603050405020304" charset="0"/>
                <a:cs typeface="Times New Roman" panose="02020603050405020304" charset="0"/>
                <a:sym typeface="+mn-ea"/>
              </a:rPr>
              <a:t> </a:t>
            </a:r>
            <a:endParaRPr sz="2600">
              <a:solidFill>
                <a:srgbClr val="FF0000"/>
              </a:solidFill>
              <a:latin typeface="Times New Roman" panose="02020603050405020304" charset="0"/>
              <a:cs typeface="Times New Roman" panose="02020603050405020304" charset="0"/>
              <a:sym typeface="+mn-ea"/>
            </a:endParaRPr>
          </a:p>
        </p:txBody>
      </p:sp>
      <p:sp>
        <p:nvSpPr>
          <p:cNvPr id="10" name="文本框 9"/>
          <p:cNvSpPr txBox="1"/>
          <p:nvPr/>
        </p:nvSpPr>
        <p:spPr>
          <a:xfrm>
            <a:off x="6550660" y="4946015"/>
            <a:ext cx="996950" cy="40005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lang="en-US" sz="2600">
                <a:solidFill>
                  <a:srgbClr val="FF0000"/>
                </a:solidFill>
                <a:latin typeface="Times New Roman" panose="02020603050405020304" charset="0"/>
                <a:cs typeface="Times New Roman" panose="02020603050405020304" charset="0"/>
                <a:sym typeface="+mn-ea"/>
              </a:rPr>
              <a:t>to use</a:t>
            </a:r>
            <a:endParaRPr lang="en-US" sz="2600">
              <a:solidFill>
                <a:srgbClr val="FF0000"/>
              </a:solidFill>
              <a:latin typeface="Times New Roman" panose="02020603050405020304" charset="0"/>
              <a:cs typeface="Times New Roman" panose="02020603050405020304" charset="0"/>
              <a:sym typeface="+mn-ea"/>
            </a:endParaRPr>
          </a:p>
        </p:txBody>
      </p:sp>
      <p:sp>
        <p:nvSpPr>
          <p:cNvPr id="11" name="文本框 10"/>
          <p:cNvSpPr txBox="1"/>
          <p:nvPr/>
        </p:nvSpPr>
        <p:spPr>
          <a:xfrm>
            <a:off x="11075670" y="4187825"/>
            <a:ext cx="642620" cy="40005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600">
                <a:solidFill>
                  <a:srgbClr val="FF0000"/>
                </a:solidFill>
                <a:latin typeface="Times New Roman" panose="02020603050405020304" charset="0"/>
                <a:cs typeface="Times New Roman" panose="02020603050405020304" charset="0"/>
                <a:sym typeface="+mn-ea"/>
              </a:rPr>
              <a:t>that </a:t>
            </a:r>
            <a:endParaRPr sz="2600">
              <a:solidFill>
                <a:srgbClr val="FF0000"/>
              </a:solidFill>
              <a:latin typeface="Times New Roman" panose="02020603050405020304" charset="0"/>
              <a:cs typeface="Times New Roman" panose="02020603050405020304" charset="0"/>
              <a:sym typeface="+mn-ea"/>
            </a:endParaRPr>
          </a:p>
        </p:txBody>
      </p:sp>
      <p:sp>
        <p:nvSpPr>
          <p:cNvPr id="12" name="文本框 11"/>
          <p:cNvSpPr txBox="1"/>
          <p:nvPr/>
        </p:nvSpPr>
        <p:spPr>
          <a:xfrm>
            <a:off x="1284605" y="6158230"/>
            <a:ext cx="407670" cy="40005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600">
                <a:solidFill>
                  <a:srgbClr val="FF0000"/>
                </a:solidFill>
                <a:latin typeface="Times New Roman" panose="02020603050405020304" charset="0"/>
                <a:cs typeface="Times New Roman" panose="02020603050405020304" charset="0"/>
                <a:sym typeface="+mn-ea"/>
              </a:rPr>
              <a:t>a </a:t>
            </a:r>
            <a:endParaRPr sz="2600">
              <a:solidFill>
                <a:srgbClr val="FF0000"/>
              </a:solidFill>
              <a:latin typeface="Times New Roman" panose="02020603050405020304" charset="0"/>
              <a:cs typeface="Times New Roman" panose="02020603050405020304" charset="0"/>
              <a:sym typeface="+mn-ea"/>
            </a:endParaRPr>
          </a:p>
        </p:txBody>
      </p:sp>
    </p:spTree>
  </p:cSld>
  <p:clrMapOvr>
    <a:masterClrMapping/>
  </p:clrMapOvr>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down)">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down)">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wipe(down)">
                                      <p:cBhvr>
                                        <p:cTn id="27" dur="50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ipe(down)">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wipe(down)">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wipe(down)">
                                      <p:cBhvr>
                                        <p:cTn id="42" dur="500"/>
                                        <p:tgtEl>
                                          <p:spTgt spid="10"/>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wipe(down)">
                                      <p:cBhvr>
                                        <p:cTn id="47" dur="500"/>
                                        <p:tgtEl>
                                          <p:spTgt spid="9"/>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wipe(down)">
                                      <p:cBhvr>
                                        <p:cTn id="5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1"/>
      <p:bldP spid="15" grpId="0" bldLvl="0" animBg="1"/>
      <p:bldP spid="2" grpId="0" bldLvl="0" animBg="1"/>
      <p:bldP spid="3" grpId="0" bldLvl="0" animBg="1"/>
      <p:bldP spid="4" grpId="0" bldLvl="0" animBg="1"/>
      <p:bldP spid="7" grpId="0" bldLvl="0" animBg="1"/>
      <p:bldP spid="8" grpId="0" bldLvl="0" animBg="1"/>
      <p:bldP spid="9" grpId="0" bldLvl="0" animBg="1"/>
      <p:bldP spid="10" grpId="0" bldLvl="0" animBg="1"/>
      <p:bldP spid="11" grpId="0" bldLvl="0" animBg="1"/>
      <p:bldP spid="12" grpId="0" bldLvl="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2" name="文本框 3"/>
          <p:cNvSpPr txBox="1"/>
          <p:nvPr/>
        </p:nvSpPr>
        <p:spPr>
          <a:xfrm>
            <a:off x="93345" y="603885"/>
            <a:ext cx="11944350" cy="5104130"/>
          </a:xfrm>
          <a:prstGeom prst="rect">
            <a:avLst/>
          </a:prstGeom>
          <a:noFill/>
        </p:spPr>
        <p:txBody>
          <a:bodyPr wrap="square" rtlCol="0">
            <a:spAutoFit/>
          </a:bodyPr>
          <a:lstStyle/>
          <a:p>
            <a:pPr indent="0" algn="l">
              <a:lnSpc>
                <a:spcPct val="90000"/>
              </a:lnSpc>
              <a:spcBef>
                <a:spcPts val="1000"/>
              </a:spcBef>
              <a:buClrTx/>
              <a:buSzTx/>
              <a:buFont typeface="Arial" panose="020B0604020202020204" pitchFamily="34" charset="0"/>
              <a:buNone/>
            </a:pPr>
            <a:r>
              <a:rPr lang="zh-CN" altLang="en-US" sz="2800">
                <a:latin typeface="Times New Roman" panose="02020603050405020304" charset="0"/>
                <a:ea typeface="华文中宋" panose="02010600040101010101" charset="-122"/>
                <a:cs typeface="Times New Roman" panose="02020603050405020304" charset="0"/>
                <a:sym typeface="+mn-ea"/>
              </a:rPr>
              <a:t>1. </a:t>
            </a:r>
            <a:r>
              <a:rPr sz="2800">
                <a:latin typeface="Times New Roman" panose="02020603050405020304" charset="0"/>
                <a:cs typeface="Times New Roman" panose="02020603050405020304" charset="0"/>
                <a:sym typeface="+mn-ea"/>
              </a:rPr>
              <a:t> </a:t>
            </a:r>
            <a:r>
              <a:rPr lang="en-US" altLang="zh-CN" sz="2800">
                <a:solidFill>
                  <a:srgbClr val="0000FF"/>
                </a:solidFill>
                <a:latin typeface="Times New Roman" panose="02020603050405020304" charset="0"/>
                <a:cs typeface="Times New Roman" panose="02020603050405020304" charset="0"/>
                <a:sym typeface="+mn-ea"/>
              </a:rPr>
              <a:t>stack</a:t>
            </a:r>
            <a:r>
              <a:rPr lang="en-US" altLang="zh-CN" sz="2800">
                <a:latin typeface="Times New Roman" panose="02020603050405020304" charset="0"/>
                <a:ea typeface="华文中宋" panose="02010600040101010101" charset="-122"/>
                <a:cs typeface="Times New Roman" panose="02020603050405020304" charset="0"/>
                <a:sym typeface="+mn-ea"/>
              </a:rPr>
              <a:t>: </a:t>
            </a:r>
            <a:r>
              <a:rPr lang="en-US" sz="2800">
                <a:latin typeface="Times New Roman" panose="02020603050405020304" charset="0"/>
                <a:ea typeface="华文中宋" panose="02010600040101010101" charset="-122"/>
                <a:cs typeface="Times New Roman" panose="02020603050405020304" charset="0"/>
                <a:sym typeface="+mn-ea"/>
              </a:rPr>
              <a:t>to arrange objects neatly in a pile; to be arranged in this way             </a:t>
            </a:r>
            <a:r>
              <a:rPr lang="zh-CN" sz="2800">
                <a:latin typeface="Times New Roman" panose="02020603050405020304" charset="0"/>
                <a:ea typeface="华文中宋" panose="02010600040101010101" charset="-122"/>
                <a:cs typeface="Times New Roman" panose="02020603050405020304" charset="0"/>
                <a:sym typeface="+mn-ea"/>
              </a:rPr>
              <a:t>（使）放成整齐的一叠（或一摞、一堆）</a:t>
            </a:r>
            <a:endParaRPr sz="2800">
              <a:latin typeface="Times New Roman" panose="02020603050405020304" charset="0"/>
              <a:ea typeface="华文中宋" panose="02010600040101010101" charset="-122"/>
              <a:cs typeface="Times New Roman" panose="02020603050405020304" charset="0"/>
              <a:sym typeface="+mn-ea"/>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ea typeface="华文中宋" panose="02010600040101010101" charset="-122"/>
                <a:cs typeface="Times New Roman" panose="02020603050405020304" charset="0"/>
              </a:rPr>
              <a:t>Their regular and standardized shapes would have made them simple to stack and store.  </a:t>
            </a:r>
            <a:r>
              <a:rPr sz="2800">
                <a:latin typeface="Times New Roman" panose="02020603050405020304" charset="0"/>
                <a:ea typeface="华文中宋" panose="02010600040101010101" charset="-122"/>
                <a:cs typeface="Times New Roman" panose="02020603050405020304" charset="0"/>
              </a:rPr>
              <a:t>它们形状规则且标准，极易堆放储藏</a:t>
            </a:r>
            <a:r>
              <a:rPr lang="zh-CN" sz="2800">
                <a:latin typeface="Times New Roman" panose="02020603050405020304" charset="0"/>
                <a:ea typeface="华文中宋" panose="02010600040101010101" charset="-122"/>
                <a:cs typeface="Times New Roman" panose="02020603050405020304" charset="0"/>
              </a:rPr>
              <a:t>。</a:t>
            </a:r>
            <a:endParaRPr lang="en-US" altLang="zh-CN" sz="2800">
              <a:latin typeface="Times New Roman" panose="02020603050405020304" charset="0"/>
              <a:ea typeface="华文中宋" panose="02010600040101010101" charset="-122"/>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ea typeface="华文中宋" panose="02010600040101010101" charset="-122"/>
                <a:cs typeface="Times New Roman" panose="02020603050405020304" charset="0"/>
              </a:rPr>
              <a:t>         </a:t>
            </a:r>
            <a:r>
              <a:rPr lang="en-US"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lang="en-US"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lang="en-US" altLang="zh-CN" sz="3200">
                <a:latin typeface="Times New Roman" panose="02020603050405020304" charset="0"/>
                <a:cs typeface="Times New Roman" panose="02020603050405020304" charset="0"/>
              </a:rPr>
              <a:t> </a:t>
            </a:r>
            <a:endParaRPr lang="en-US" altLang="zh-CN" sz="32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cs typeface="Times New Roman" panose="02020603050405020304" charset="0"/>
              </a:rPr>
              <a:t>2</a:t>
            </a:r>
            <a:r>
              <a:rPr lang="en-US" altLang="zh-CN" sz="3200">
                <a:latin typeface="Times New Roman" panose="02020603050405020304" charset="0"/>
                <a:cs typeface="Times New Roman" panose="02020603050405020304" charset="0"/>
              </a:rPr>
              <a:t>. </a:t>
            </a:r>
            <a:r>
              <a:rPr lang="en-US" altLang="zh-CN" sz="2800">
                <a:solidFill>
                  <a:srgbClr val="0000FF"/>
                </a:solidFill>
                <a:latin typeface="Times New Roman" panose="02020603050405020304" charset="0"/>
                <a:cs typeface="Times New Roman" panose="02020603050405020304" charset="0"/>
                <a:sym typeface="+mn-ea"/>
              </a:rPr>
              <a:t>navigate</a:t>
            </a:r>
            <a:r>
              <a:rPr lang="en-US" altLang="zh-CN" sz="2800"/>
              <a:t>: </a:t>
            </a:r>
            <a:r>
              <a:rPr lang="en-US" sz="2800">
                <a:latin typeface="Times New Roman" panose="02020603050405020304" charset="0"/>
                <a:ea typeface="华文中宋" panose="02010600040101010101" charset="-122"/>
                <a:cs typeface="Times New Roman" panose="02020603050405020304" charset="0"/>
                <a:sym typeface="+mn-ea"/>
              </a:rPr>
              <a:t> to find your position or the position of your ship, plane, car etc. and the direction you need to go in    </a:t>
            </a:r>
            <a:r>
              <a:rPr lang="zh-CN" altLang="en-US" sz="2800">
                <a:latin typeface="Times New Roman" panose="02020603050405020304" charset="0"/>
                <a:ea typeface="华文中宋" panose="02010600040101010101" charset="-122"/>
                <a:cs typeface="Times New Roman" panose="02020603050405020304" charset="0"/>
                <a:sym typeface="+mn-ea"/>
              </a:rPr>
              <a:t>导航；确定（船、飞机、汽车等）的位置和方向</a:t>
            </a:r>
            <a:endParaRPr lang="zh-CN" altLang="en-US" sz="2800">
              <a:latin typeface="Times New Roman" panose="02020603050405020304" charset="0"/>
              <a:ea typeface="华文中宋" panose="02010600040101010101" charset="-122"/>
              <a:cs typeface="Times New Roman" panose="02020603050405020304" charset="0"/>
              <a:sym typeface="+mn-ea"/>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cs typeface="Times New Roman" panose="02020603050405020304" charset="0"/>
              </a:rPr>
              <a:t> I'll drive, and you can navigate.                                                                        </a:t>
            </a:r>
            <a:r>
              <a:rPr lang="zh-CN" altLang="en-US" sz="2800">
                <a:latin typeface="Times New Roman" panose="02020603050405020304" charset="0"/>
                <a:ea typeface="华文中宋" panose="02010600040101010101" charset="-122"/>
                <a:cs typeface="Times New Roman" panose="02020603050405020304" charset="0"/>
              </a:rPr>
              <a:t>我开车，你引路。</a:t>
            </a:r>
            <a:r>
              <a:rPr lang="en-US" altLang="zh-CN" sz="2800">
                <a:latin typeface="Times New Roman" panose="02020603050405020304" charset="0"/>
                <a:cs typeface="Times New Roman" panose="02020603050405020304" charset="0"/>
              </a:rPr>
              <a:t>                                                                                                </a:t>
            </a:r>
            <a:endParaRPr lang="en-US" altLang="zh-CN" sz="2800">
              <a:latin typeface="Times New Roman" panose="02020603050405020304" charset="0"/>
              <a:cs typeface="Times New Roman" panose="02020603050405020304" charset="0"/>
            </a:endParaRPr>
          </a:p>
        </p:txBody>
      </p:sp>
      <p:sp>
        <p:nvSpPr>
          <p:cNvPr id="1048604" name="文本框 1"/>
          <p:cNvSpPr txBox="1"/>
          <p:nvPr/>
        </p:nvSpPr>
        <p:spPr>
          <a:xfrm>
            <a:off x="225425" y="2533650"/>
            <a:ext cx="1626870" cy="521970"/>
          </a:xfrm>
          <a:prstGeom prst="rect">
            <a:avLst/>
          </a:prstGeom>
          <a:solidFill>
            <a:srgbClr val="0070C0"/>
          </a:solidFill>
        </p:spPr>
        <p:txBody>
          <a:bodyPr wrap="square" rtlCol="0">
            <a:spAutoFit/>
          </a:bodyPr>
          <a:lstStyle/>
          <a:p>
            <a:r>
              <a:rPr kumimoji="1" lang="zh-CN" sz="2800" b="1" dirty="0">
                <a:solidFill>
                  <a:schemeClr val="lt1"/>
                </a:solidFill>
              </a:rPr>
              <a:t>翻译句子</a:t>
            </a:r>
            <a:endParaRPr kumimoji="1" lang="zh-CN" sz="2800" b="1" dirty="0">
              <a:solidFill>
                <a:schemeClr val="lt1"/>
              </a:solidFill>
            </a:endParaRPr>
          </a:p>
        </p:txBody>
      </p:sp>
      <p:sp>
        <p:nvSpPr>
          <p:cNvPr id="1048605" name="文本框 2"/>
          <p:cNvSpPr txBox="1"/>
          <p:nvPr/>
        </p:nvSpPr>
        <p:spPr>
          <a:xfrm>
            <a:off x="161925" y="3055620"/>
            <a:ext cx="10276840" cy="521970"/>
          </a:xfrm>
          <a:prstGeom prst="rect">
            <a:avLst/>
          </a:prstGeom>
          <a:noFill/>
        </p:spPr>
        <p:txBody>
          <a:bodyPr wrap="square" rtlCol="0">
            <a:spAutoFit/>
          </a:bodyPr>
          <a:lstStyle/>
          <a:p>
            <a:r>
              <a:rPr lang="en-US" altLang="zh-CN" sz="2800">
                <a:solidFill>
                  <a:srgbClr val="FF0000"/>
                </a:solidFill>
                <a:latin typeface="Times New Roman" panose="02020603050405020304" charset="0"/>
                <a:ea typeface="华文中宋" panose="02010600040101010101" charset="-122"/>
                <a:cs typeface="Times New Roman" panose="02020603050405020304" charset="0"/>
                <a:sym typeface="+mn-ea"/>
              </a:rPr>
              <a:t>He ordered them to stack up pillows behind his back. </a:t>
            </a:r>
            <a:endParaRPr lang="en-US" altLang="zh-CN" sz="2800">
              <a:solidFill>
                <a:srgbClr val="FF0000"/>
              </a:solidFill>
              <a:latin typeface="Times New Roman" panose="02020603050405020304" charset="0"/>
              <a:ea typeface="华文中宋" panose="02010600040101010101" charset="-122"/>
              <a:cs typeface="Times New Roman" panose="02020603050405020304" charset="0"/>
              <a:sym typeface="+mn-ea"/>
            </a:endParaRPr>
          </a:p>
        </p:txBody>
      </p:sp>
      <p:sp>
        <p:nvSpPr>
          <p:cNvPr id="1048606" name="文本框 4"/>
          <p:cNvSpPr txBox="1"/>
          <p:nvPr/>
        </p:nvSpPr>
        <p:spPr>
          <a:xfrm>
            <a:off x="320675" y="5767070"/>
            <a:ext cx="1626870" cy="521970"/>
          </a:xfrm>
          <a:prstGeom prst="rect">
            <a:avLst/>
          </a:prstGeom>
          <a:solidFill>
            <a:srgbClr val="0070C0"/>
          </a:solidFill>
        </p:spPr>
        <p:txBody>
          <a:bodyPr wrap="square" rtlCol="0">
            <a:spAutoFit/>
          </a:bodyPr>
          <a:lstStyle/>
          <a:p>
            <a:pPr lvl="0" algn="l">
              <a:buClrTx/>
              <a:buSzTx/>
              <a:buFontTx/>
            </a:pPr>
            <a:r>
              <a:rPr kumimoji="1" lang="zh-CN" sz="2800" b="1" dirty="0">
                <a:solidFill>
                  <a:schemeClr val="lt1"/>
                </a:solidFill>
                <a:sym typeface="+mn-ea"/>
              </a:rPr>
              <a:t>翻译句子</a:t>
            </a:r>
            <a:endParaRPr kumimoji="1" lang="zh-CN" sz="2800" b="1" dirty="0">
              <a:solidFill>
                <a:schemeClr val="lt1"/>
              </a:solidFill>
              <a:sym typeface="+mn-ea"/>
            </a:endParaRPr>
          </a:p>
        </p:txBody>
      </p:sp>
      <p:sp>
        <p:nvSpPr>
          <p:cNvPr id="1048607" name="文本框 5"/>
          <p:cNvSpPr txBox="1"/>
          <p:nvPr/>
        </p:nvSpPr>
        <p:spPr>
          <a:xfrm>
            <a:off x="225425" y="6263005"/>
            <a:ext cx="10393680" cy="521970"/>
          </a:xfrm>
          <a:prstGeom prst="rect">
            <a:avLst/>
          </a:prstGeom>
          <a:noFill/>
        </p:spPr>
        <p:txBody>
          <a:bodyPr wrap="square" rtlCol="0">
            <a:spAutoFit/>
          </a:bodyPr>
          <a:lstStyle/>
          <a:p>
            <a:r>
              <a:rPr lang="en-US" sz="2800">
                <a:solidFill>
                  <a:srgbClr val="FF0000"/>
                </a:solidFill>
                <a:latin typeface="Times New Roman" panose="02020603050405020304" charset="0"/>
                <a:cs typeface="Times New Roman" panose="02020603050405020304" charset="0"/>
              </a:rPr>
              <a:t>How do you navigate your way through a forest? </a:t>
            </a:r>
            <a:endParaRPr sz="2800">
              <a:solidFill>
                <a:srgbClr val="FF0000"/>
              </a:solidFill>
              <a:latin typeface="Times New Roman" panose="02020603050405020304" charset="0"/>
              <a:cs typeface="Times New Roman" panose="02020603050405020304" charset="0"/>
            </a:endParaRPr>
          </a:p>
        </p:txBody>
      </p:sp>
      <p:sp>
        <p:nvSpPr>
          <p:cNvPr id="1048608" name="文本框 7"/>
          <p:cNvSpPr txBox="1"/>
          <p:nvPr/>
        </p:nvSpPr>
        <p:spPr>
          <a:xfrm>
            <a:off x="1947545" y="2533650"/>
            <a:ext cx="9491980" cy="521970"/>
          </a:xfrm>
          <a:prstGeom prst="rect">
            <a:avLst/>
          </a:prstGeom>
          <a:noFill/>
        </p:spPr>
        <p:txBody>
          <a:bodyPr wrap="square" rtlCol="0" anchor="t">
            <a:spAutoFit/>
          </a:bodyPr>
          <a:lstStyle/>
          <a:p>
            <a:r>
              <a:rPr lang="zh-CN" sz="2800">
                <a:ea typeface="华文中宋" panose="02010600040101010101" charset="-122"/>
              </a:rPr>
              <a:t>他命令他们在他背后堆放一些枕头</a:t>
            </a:r>
            <a:r>
              <a:rPr lang="zh-CN" altLang="en-US" sz="2800">
                <a:ea typeface="华文中宋" panose="02010600040101010101" charset="-122"/>
              </a:rPr>
              <a:t>。</a:t>
            </a:r>
            <a:endParaRPr lang="zh-CN" altLang="en-US" sz="2800">
              <a:ea typeface="华文中宋" panose="02010600040101010101" charset="-122"/>
            </a:endParaRPr>
          </a:p>
        </p:txBody>
      </p:sp>
      <p:cxnSp>
        <p:nvCxnSpPr>
          <p:cNvPr id="3145728" name="直接连接符 8"/>
          <p:cNvCxnSpPr/>
          <p:nvPr/>
        </p:nvCxnSpPr>
        <p:spPr>
          <a:xfrm>
            <a:off x="257175" y="3484245"/>
            <a:ext cx="7704455" cy="635"/>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145729" name="直接连接符 11"/>
          <p:cNvCxnSpPr/>
          <p:nvPr/>
        </p:nvCxnSpPr>
        <p:spPr>
          <a:xfrm flipV="1">
            <a:off x="257175" y="6717665"/>
            <a:ext cx="7267575" cy="1905"/>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17" name="文本框 16"/>
          <p:cNvSpPr txBox="1"/>
          <p:nvPr/>
        </p:nvSpPr>
        <p:spPr>
          <a:xfrm>
            <a:off x="0" y="0"/>
            <a:ext cx="1609090" cy="521970"/>
          </a:xfrm>
          <a:prstGeom prst="rect">
            <a:avLst/>
          </a:prstGeom>
          <a:solidFill>
            <a:schemeClr val="accent6"/>
          </a:solidFill>
        </p:spPr>
        <p:txBody>
          <a:bodyPr wrap="square" rtlCol="0">
            <a:spAutoFit/>
          </a:bodyPr>
          <a:p>
            <a:pPr lvl="0" algn="l">
              <a:buClrTx/>
              <a:buSzTx/>
              <a:buFontTx/>
            </a:pPr>
            <a:r>
              <a:rPr kumimoji="1" lang="zh-CN" sz="2800" b="1" dirty="0">
                <a:solidFill>
                  <a:schemeClr val="lt1"/>
                </a:solidFill>
                <a:sym typeface="+mn-ea"/>
              </a:rPr>
              <a:t>词汇讲解</a:t>
            </a:r>
            <a:endParaRPr kumimoji="1" lang="en-US" altLang="zh-CN" sz="2800" b="1" dirty="0">
              <a:solidFill>
                <a:schemeClr val="lt1"/>
              </a:solidFill>
              <a:sym typeface="+mn-ea"/>
            </a:endParaRPr>
          </a:p>
        </p:txBody>
      </p:sp>
      <p:sp>
        <p:nvSpPr>
          <p:cNvPr id="3" name="文本框 6"/>
          <p:cNvSpPr txBox="1"/>
          <p:nvPr/>
        </p:nvSpPr>
        <p:spPr>
          <a:xfrm>
            <a:off x="2003425" y="5777865"/>
            <a:ext cx="8297545" cy="521970"/>
          </a:xfrm>
          <a:prstGeom prst="rect">
            <a:avLst/>
          </a:prstGeom>
          <a:noFill/>
        </p:spPr>
        <p:txBody>
          <a:bodyPr wrap="square" rtlCol="0" anchor="t">
            <a:spAutoFit/>
          </a:bodyPr>
          <a:p>
            <a:r>
              <a:rPr lang="zh-CN" altLang="en-US" sz="2800">
                <a:ea typeface="华文中宋" panose="02010600040101010101" charset="-122"/>
              </a:rPr>
              <a:t> 你怎么才能设法走出森林？</a:t>
            </a:r>
            <a:endParaRPr lang="zh-CN" altLang="en-US" sz="2800">
              <a:ea typeface="华文中宋" panose="02010600040101010101" charset="-122"/>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48602">
                                            <p:txEl>
                                              <p:pRg st="1" end="1"/>
                                            </p:txEl>
                                          </p:spTgt>
                                        </p:tgtEl>
                                        <p:attrNameLst>
                                          <p:attrName>style.visibility</p:attrName>
                                        </p:attrNameLst>
                                      </p:cBhvr>
                                      <p:to>
                                        <p:strVal val="visible"/>
                                      </p:to>
                                    </p:set>
                                    <p:animEffect transition="in" filter="blinds(horizontal)">
                                      <p:cBhvr>
                                        <p:cTn id="7" dur="500"/>
                                        <p:tgtEl>
                                          <p:spTgt spid="104860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048604"/>
                                        </p:tgtEl>
                                        <p:attrNameLst>
                                          <p:attrName>style.visibility</p:attrName>
                                        </p:attrNameLst>
                                      </p:cBhvr>
                                      <p:to>
                                        <p:strVal val="visible"/>
                                      </p:to>
                                    </p:set>
                                    <p:animEffect transition="in" filter="blinds(horizontal)">
                                      <p:cBhvr>
                                        <p:cTn id="12" dur="500"/>
                                        <p:tgtEl>
                                          <p:spTgt spid="1048604"/>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1048608"/>
                                        </p:tgtEl>
                                        <p:attrNameLst>
                                          <p:attrName>style.visibility</p:attrName>
                                        </p:attrNameLst>
                                      </p:cBhvr>
                                      <p:to>
                                        <p:strVal val="visible"/>
                                      </p:to>
                                    </p:set>
                                    <p:animEffect transition="in" filter="blinds(horizontal)">
                                      <p:cBhvr>
                                        <p:cTn id="15" dur="500"/>
                                        <p:tgtEl>
                                          <p:spTgt spid="1048608"/>
                                        </p:tgtEl>
                                      </p:cBhvr>
                                    </p:animEffect>
                                  </p:childTnLst>
                                </p:cTn>
                              </p:par>
                              <p:par>
                                <p:cTn id="16" presetID="3" presetClass="entr" presetSubtype="10" fill="hold" nodeType="withEffect">
                                  <p:stCondLst>
                                    <p:cond delay="0"/>
                                  </p:stCondLst>
                                  <p:childTnLst>
                                    <p:set>
                                      <p:cBhvr>
                                        <p:cTn id="17" dur="1" fill="hold">
                                          <p:stCondLst>
                                            <p:cond delay="0"/>
                                          </p:stCondLst>
                                        </p:cTn>
                                        <p:tgtEl>
                                          <p:spTgt spid="3145728"/>
                                        </p:tgtEl>
                                        <p:attrNameLst>
                                          <p:attrName>style.visibility</p:attrName>
                                        </p:attrNameLst>
                                      </p:cBhvr>
                                      <p:to>
                                        <p:strVal val="visible"/>
                                      </p:to>
                                    </p:set>
                                    <p:animEffect transition="in" filter="blinds(horizontal)">
                                      <p:cBhvr>
                                        <p:cTn id="18" dur="500"/>
                                        <p:tgtEl>
                                          <p:spTgt spid="3145728"/>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1048605"/>
                                        </p:tgtEl>
                                        <p:attrNameLst>
                                          <p:attrName>style.visibility</p:attrName>
                                        </p:attrNameLst>
                                      </p:cBhvr>
                                      <p:to>
                                        <p:strVal val="visible"/>
                                      </p:to>
                                    </p:set>
                                    <p:animEffect transition="in" filter="blinds(horizontal)">
                                      <p:cBhvr>
                                        <p:cTn id="23" dur="500"/>
                                        <p:tgtEl>
                                          <p:spTgt spid="1048605"/>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nodeType="clickEffect">
                                  <p:stCondLst>
                                    <p:cond delay="0"/>
                                  </p:stCondLst>
                                  <p:childTnLst>
                                    <p:set>
                                      <p:cBhvr>
                                        <p:cTn id="27" dur="1" fill="hold">
                                          <p:stCondLst>
                                            <p:cond delay="0"/>
                                          </p:stCondLst>
                                        </p:cTn>
                                        <p:tgtEl>
                                          <p:spTgt spid="1048602">
                                            <p:txEl>
                                              <p:pRg st="5" end="5"/>
                                            </p:txEl>
                                          </p:spTgt>
                                        </p:tgtEl>
                                        <p:attrNameLst>
                                          <p:attrName>style.visibility</p:attrName>
                                        </p:attrNameLst>
                                      </p:cBhvr>
                                      <p:to>
                                        <p:strVal val="visible"/>
                                      </p:to>
                                    </p:set>
                                    <p:animEffect transition="in" filter="blinds(horizontal)">
                                      <p:cBhvr>
                                        <p:cTn id="28" dur="500"/>
                                        <p:tgtEl>
                                          <p:spTgt spid="1048602">
                                            <p:txEl>
                                              <p:pRg st="5" end="5"/>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grpId="0" nodeType="clickEffect">
                                  <p:stCondLst>
                                    <p:cond delay="0"/>
                                  </p:stCondLst>
                                  <p:childTnLst>
                                    <p:set>
                                      <p:cBhvr>
                                        <p:cTn id="32" dur="1" fill="hold">
                                          <p:stCondLst>
                                            <p:cond delay="0"/>
                                          </p:stCondLst>
                                        </p:cTn>
                                        <p:tgtEl>
                                          <p:spTgt spid="1048606"/>
                                        </p:tgtEl>
                                        <p:attrNameLst>
                                          <p:attrName>style.visibility</p:attrName>
                                        </p:attrNameLst>
                                      </p:cBhvr>
                                      <p:to>
                                        <p:strVal val="visible"/>
                                      </p:to>
                                    </p:set>
                                    <p:animEffect transition="in" filter="blinds(horizontal)">
                                      <p:cBhvr>
                                        <p:cTn id="33" dur="500"/>
                                        <p:tgtEl>
                                          <p:spTgt spid="1048606"/>
                                        </p:tgtEl>
                                      </p:cBhvr>
                                    </p:animEffect>
                                  </p:childTnLst>
                                </p:cTn>
                              </p:par>
                              <p:par>
                                <p:cTn id="34" presetID="22" presetClass="entr" presetSubtype="4" fill="hold" nodeType="withEffect">
                                  <p:stCondLst>
                                    <p:cond delay="0"/>
                                  </p:stCondLst>
                                  <p:childTnLst>
                                    <p:set>
                                      <p:cBhvr>
                                        <p:cTn id="35" dur="1" fill="hold">
                                          <p:stCondLst>
                                            <p:cond delay="0"/>
                                          </p:stCondLst>
                                        </p:cTn>
                                        <p:tgtEl>
                                          <p:spTgt spid="3145729"/>
                                        </p:tgtEl>
                                        <p:attrNameLst>
                                          <p:attrName>style.visibility</p:attrName>
                                        </p:attrNameLst>
                                      </p:cBhvr>
                                      <p:to>
                                        <p:strVal val="visible"/>
                                      </p:to>
                                    </p:set>
                                    <p:animEffect transition="in" filter="wipe(down)">
                                      <p:cBhvr>
                                        <p:cTn id="36" dur="500"/>
                                        <p:tgtEl>
                                          <p:spTgt spid="3145729"/>
                                        </p:tgtEl>
                                      </p:cBhvr>
                                    </p:animEffect>
                                  </p:childTnLst>
                                </p:cTn>
                              </p:par>
                              <p:par>
                                <p:cTn id="37" presetID="3" presetClass="entr" presetSubtype="10" fill="hold" grpId="0" nodeType="with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blinds(horizontal)">
                                      <p:cBhvr>
                                        <p:cTn id="39" dur="500"/>
                                        <p:tgtEl>
                                          <p:spTgt spid="3"/>
                                        </p:tgtEl>
                                      </p:cBhvr>
                                    </p:animEffect>
                                  </p:childTnLst>
                                </p:cTn>
                              </p:par>
                            </p:childTnLst>
                          </p:cTn>
                        </p:par>
                      </p:childTnLst>
                    </p:cTn>
                  </p:par>
                  <p:par>
                    <p:cTn id="40" fill="hold">
                      <p:stCondLst>
                        <p:cond delay="indefinite"/>
                      </p:stCondLst>
                      <p:childTnLst>
                        <p:par>
                          <p:cTn id="41" fill="hold">
                            <p:stCondLst>
                              <p:cond delay="0"/>
                            </p:stCondLst>
                            <p:childTnLst>
                              <p:par>
                                <p:cTn id="42" presetID="3" presetClass="entr" presetSubtype="10" fill="hold" grpId="0" nodeType="clickEffect">
                                  <p:stCondLst>
                                    <p:cond delay="0"/>
                                  </p:stCondLst>
                                  <p:childTnLst>
                                    <p:set>
                                      <p:cBhvr>
                                        <p:cTn id="43" dur="1" fill="hold">
                                          <p:stCondLst>
                                            <p:cond delay="0"/>
                                          </p:stCondLst>
                                        </p:cTn>
                                        <p:tgtEl>
                                          <p:spTgt spid="1048607"/>
                                        </p:tgtEl>
                                        <p:attrNameLst>
                                          <p:attrName>style.visibility</p:attrName>
                                        </p:attrNameLst>
                                      </p:cBhvr>
                                      <p:to>
                                        <p:strVal val="visible"/>
                                      </p:to>
                                    </p:set>
                                    <p:animEffect transition="in" filter="blinds(horizontal)">
                                      <p:cBhvr>
                                        <p:cTn id="44" dur="500"/>
                                        <p:tgtEl>
                                          <p:spTgt spid="10486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04" grpId="0" bldLvl="0" animBg="1"/>
      <p:bldP spid="1048605" grpId="0"/>
      <p:bldP spid="1048605" grpId="1"/>
      <p:bldP spid="1048606" grpId="0" bldLvl="0" animBg="1"/>
      <p:bldP spid="1048606" grpId="1" animBg="1"/>
      <p:bldP spid="1048607" grpId="0"/>
      <p:bldP spid="1048607" grpId="1"/>
      <p:bldP spid="1048608" grpId="0"/>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角矩形 6"/>
          <p:cNvSpPr/>
          <p:nvPr/>
        </p:nvSpPr>
        <p:spPr>
          <a:xfrm>
            <a:off x="296545" y="519430"/>
            <a:ext cx="11701780" cy="2349500"/>
          </a:xfrm>
          <a:prstGeom prst="roundRect">
            <a:avLst>
              <a:gd name="adj" fmla="val 16667"/>
            </a:avLst>
          </a:prstGeom>
          <a:noFill/>
          <a:ln w="63500" cap="flat" cmpd="sng">
            <a:solidFill>
              <a:schemeClr val="accent2"/>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9" name="文本框 8"/>
          <p:cNvSpPr txBox="1"/>
          <p:nvPr/>
        </p:nvSpPr>
        <p:spPr>
          <a:xfrm>
            <a:off x="378460" y="521970"/>
            <a:ext cx="11669395" cy="1291590"/>
          </a:xfrm>
          <a:prstGeom prst="rect">
            <a:avLst/>
          </a:prstGeom>
          <a:noFill/>
        </p:spPr>
        <p:txBody>
          <a:bodyPr wrap="square">
            <a:spAutoFit/>
          </a:bodyPr>
          <a:lstStyle/>
          <a:p>
            <a:pPr algn="l">
              <a:buClrTx/>
              <a:buSzTx/>
              <a:buFontTx/>
            </a:pPr>
            <a:r>
              <a:rPr sz="2600">
                <a:latin typeface="Times New Roman" panose="02020603050405020304" charset="0"/>
                <a:cs typeface="Times New Roman" panose="02020603050405020304" charset="0"/>
                <a:sym typeface="+mn-ea"/>
              </a:rPr>
              <a:t> The new figure stacking boxes on shelves in its vast warehouse in Seattle was a robot, one, moreover,that resembled a human and was doing a job that until now a human being would do.</a:t>
            </a:r>
            <a:endParaRPr sz="2600">
              <a:latin typeface="Times New Roman" panose="02020603050405020304" charset="0"/>
              <a:cs typeface="Times New Roman" panose="02020603050405020304" charset="0"/>
              <a:sym typeface="+mn-ea"/>
            </a:endParaRPr>
          </a:p>
        </p:txBody>
      </p:sp>
      <p:sp>
        <p:nvSpPr>
          <p:cNvPr id="4" name="文本框 3"/>
          <p:cNvSpPr txBox="1"/>
          <p:nvPr/>
        </p:nvSpPr>
        <p:spPr>
          <a:xfrm>
            <a:off x="378460" y="1752600"/>
            <a:ext cx="967740" cy="521970"/>
          </a:xfrm>
          <a:prstGeom prst="rect">
            <a:avLst/>
          </a:prstGeom>
          <a:solidFill>
            <a:srgbClr val="0070C0"/>
          </a:solidFill>
        </p:spPr>
        <p:txBody>
          <a:bodyPr wrap="square" rtlCol="0">
            <a:spAutoFit/>
          </a:bodyPr>
          <a:lstStyle/>
          <a:p>
            <a:r>
              <a:rPr kumimoji="1" lang="zh-CN" altLang="en-US" sz="2800" b="1" dirty="0">
                <a:solidFill>
                  <a:schemeClr val="lt1"/>
                </a:solidFill>
              </a:rPr>
              <a:t>翻译</a:t>
            </a:r>
            <a:endParaRPr kumimoji="1" lang="zh-CN" altLang="en-US" sz="2800" b="1" dirty="0">
              <a:solidFill>
                <a:schemeClr val="lt1"/>
              </a:solidFill>
            </a:endParaRPr>
          </a:p>
        </p:txBody>
      </p:sp>
      <p:sp>
        <p:nvSpPr>
          <p:cNvPr id="10" name="文本框 9"/>
          <p:cNvSpPr txBox="1"/>
          <p:nvPr/>
        </p:nvSpPr>
        <p:spPr>
          <a:xfrm>
            <a:off x="1386840" y="1694815"/>
            <a:ext cx="10519410" cy="891540"/>
          </a:xfrm>
          <a:prstGeom prst="rect">
            <a:avLst/>
          </a:prstGeom>
          <a:noFill/>
        </p:spPr>
        <p:txBody>
          <a:bodyPr wrap="square" rtlCol="0">
            <a:spAutoFit/>
          </a:bodyPr>
          <a:lstStyle/>
          <a:p>
            <a:pPr algn="l">
              <a:buClrTx/>
              <a:buSzTx/>
              <a:buFontTx/>
            </a:pPr>
            <a:r>
              <a:rPr sz="2600">
                <a:ea typeface="华文中宋" panose="02010600040101010101" charset="-122"/>
              </a:rPr>
              <a:t>在其位于西雅图的巨大仓库里，在货架上堆放箱子的新身影是一个机器人，而且，它长得像一个人，正在做迄今为止人类才会做的工作。</a:t>
            </a:r>
            <a:endParaRPr sz="2600">
              <a:ea typeface="华文中宋" panose="02010600040101010101" charset="-122"/>
            </a:endParaRPr>
          </a:p>
        </p:txBody>
      </p:sp>
      <p:sp>
        <p:nvSpPr>
          <p:cNvPr id="1048610" name="文本框 16"/>
          <p:cNvSpPr txBox="1"/>
          <p:nvPr/>
        </p:nvSpPr>
        <p:spPr>
          <a:xfrm>
            <a:off x="0" y="0"/>
            <a:ext cx="1670050" cy="521970"/>
          </a:xfrm>
          <a:prstGeom prst="rect">
            <a:avLst/>
          </a:prstGeom>
          <a:solidFill>
            <a:schemeClr val="accent6"/>
          </a:solidFill>
        </p:spPr>
        <p:txBody>
          <a:bodyPr wrap="square" rtlCol="0">
            <a:spAutoFit/>
          </a:bodyPr>
          <a:lstStyle/>
          <a:p>
            <a:pPr algn="ctr"/>
            <a:r>
              <a:rPr kumimoji="1" lang="zh-CN" altLang="en-US" sz="2800" b="1" dirty="0">
                <a:solidFill>
                  <a:schemeClr val="lt1"/>
                </a:solidFill>
              </a:rPr>
              <a:t>句子翻译</a:t>
            </a:r>
            <a:endParaRPr kumimoji="1" lang="zh-CN" altLang="en-US" sz="2800" b="1" dirty="0">
              <a:solidFill>
                <a:schemeClr val="lt1"/>
              </a:solidFill>
            </a:endParaRPr>
          </a:p>
        </p:txBody>
      </p:sp>
      <p:sp>
        <p:nvSpPr>
          <p:cNvPr id="5" name="圆角矩形 4"/>
          <p:cNvSpPr/>
          <p:nvPr/>
        </p:nvSpPr>
        <p:spPr>
          <a:xfrm>
            <a:off x="246380" y="3103245"/>
            <a:ext cx="11751310" cy="3426460"/>
          </a:xfrm>
          <a:prstGeom prst="roundRect">
            <a:avLst>
              <a:gd name="adj" fmla="val 16667"/>
            </a:avLst>
          </a:prstGeom>
          <a:noFill/>
          <a:ln w="63500" cap="flat" cmpd="sng">
            <a:solidFill>
              <a:schemeClr val="accent6"/>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 name="文本框 5"/>
          <p:cNvSpPr txBox="1"/>
          <p:nvPr/>
        </p:nvSpPr>
        <p:spPr>
          <a:xfrm>
            <a:off x="408305" y="3191510"/>
            <a:ext cx="11589385" cy="1691640"/>
          </a:xfrm>
          <a:prstGeom prst="rect">
            <a:avLst/>
          </a:prstGeom>
          <a:noFill/>
        </p:spPr>
        <p:txBody>
          <a:bodyPr wrap="square">
            <a:spAutoFit/>
          </a:bodyPr>
          <a:lstStyle/>
          <a:p>
            <a:pPr algn="l"/>
            <a:r>
              <a:rPr sz="2600">
                <a:latin typeface="Times New Roman" panose="02020603050405020304" charset="0"/>
                <a:cs typeface="Times New Roman" panose="02020603050405020304" charset="0"/>
                <a:sym typeface="+mn-ea"/>
              </a:rPr>
              <a:t>It has the ability to use its arms and legs and to rebalance itself if knocked, according to Agility’s website, which — conspicuously — also points out that the robot is able to run for 16 of 24 hours, double the average daily shift of a full-time human employee</a:t>
            </a:r>
            <a:r>
              <a:rPr lang="en-US" sz="2600">
                <a:latin typeface="Times New Roman" panose="02020603050405020304" charset="0"/>
                <a:cs typeface="Times New Roman" panose="02020603050405020304" charset="0"/>
                <a:sym typeface="+mn-ea"/>
              </a:rPr>
              <a:t>.</a:t>
            </a:r>
            <a:endParaRPr lang="en-US" sz="2600">
              <a:latin typeface="Times New Roman" panose="02020603050405020304" charset="0"/>
              <a:cs typeface="Times New Roman" panose="02020603050405020304" charset="0"/>
              <a:sym typeface="+mn-ea"/>
            </a:endParaRPr>
          </a:p>
        </p:txBody>
      </p:sp>
      <p:sp>
        <p:nvSpPr>
          <p:cNvPr id="12" name="文本框 11"/>
          <p:cNvSpPr txBox="1"/>
          <p:nvPr/>
        </p:nvSpPr>
        <p:spPr>
          <a:xfrm>
            <a:off x="351155" y="4954905"/>
            <a:ext cx="967740" cy="521970"/>
          </a:xfrm>
          <a:prstGeom prst="rect">
            <a:avLst/>
          </a:prstGeom>
          <a:solidFill>
            <a:srgbClr val="0070C0"/>
          </a:solidFill>
        </p:spPr>
        <p:txBody>
          <a:bodyPr wrap="square" rtlCol="0">
            <a:spAutoFit/>
          </a:bodyPr>
          <a:lstStyle/>
          <a:p>
            <a:r>
              <a:rPr kumimoji="1" lang="zh-CN" altLang="en-US" sz="2800" b="1" dirty="0">
                <a:solidFill>
                  <a:schemeClr val="lt1"/>
                </a:solidFill>
              </a:rPr>
              <a:t>翻译</a:t>
            </a:r>
            <a:endParaRPr kumimoji="1" lang="zh-CN" altLang="en-US" sz="2800" b="1" dirty="0">
              <a:solidFill>
                <a:schemeClr val="lt1"/>
              </a:solidFill>
            </a:endParaRPr>
          </a:p>
        </p:txBody>
      </p:sp>
      <p:sp>
        <p:nvSpPr>
          <p:cNvPr id="8" name="文本框 7"/>
          <p:cNvSpPr txBox="1"/>
          <p:nvPr/>
        </p:nvSpPr>
        <p:spPr>
          <a:xfrm>
            <a:off x="1477963" y="4954905"/>
            <a:ext cx="10427970" cy="1291590"/>
          </a:xfrm>
          <a:prstGeom prst="rect">
            <a:avLst/>
          </a:prstGeom>
          <a:noFill/>
        </p:spPr>
        <p:txBody>
          <a:bodyPr wrap="square" rtlCol="0">
            <a:spAutoFit/>
          </a:bodyPr>
          <a:lstStyle/>
          <a:p>
            <a:pPr algn="l">
              <a:buClrTx/>
              <a:buSzTx/>
              <a:buFontTx/>
            </a:pPr>
            <a:r>
              <a:rPr sz="2600">
                <a:latin typeface="Times New Roman" panose="02020603050405020304" charset="0"/>
                <a:ea typeface="华文中宋" panose="02010600040101010101" charset="-122"/>
                <a:cs typeface="Times New Roman" panose="02020603050405020304" charset="0"/>
              </a:rPr>
              <a:t>据Agility的网站介绍，它有能力使用自己的手臂和腿，并且在被撞的情况下能够重新平衡自己。网站还特别指出，这款机器人可以在24小时内工作16小时，是全职人类员工平均每天工作时间的两倍。</a:t>
            </a:r>
            <a:endParaRPr sz="2600">
              <a:latin typeface="Times New Roman" panose="02020603050405020304" charset="0"/>
              <a:ea typeface="华文中宋" panose="02010600040101010101" charset="-122"/>
              <a:cs typeface="Times New Roman" panose="02020603050405020304" charset="0"/>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linds(horizont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1" animBg="1"/>
      <p:bldP spid="10" grpId="0"/>
      <p:bldP spid="12" grpId="1" animBg="1"/>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 name="文本框 7"/>
          <p:cNvSpPr txBox="1"/>
          <p:nvPr>
            <p:custDataLst>
              <p:tags r:id="rId1"/>
            </p:custDataLst>
          </p:nvPr>
        </p:nvSpPr>
        <p:spPr>
          <a:xfrm>
            <a:off x="1309053" y="164465"/>
            <a:ext cx="9573895" cy="1076325"/>
          </a:xfrm>
          <a:prstGeom prst="rect">
            <a:avLst/>
          </a:prstGeom>
          <a:noFill/>
        </p:spPr>
        <p:txBody>
          <a:bodyPr wrap="square" rtlCol="0" anchor="t">
            <a:spAutoFit/>
          </a:bodyPr>
          <a:p>
            <a:pPr algn="ctr">
              <a:buClrTx/>
              <a:buSzTx/>
              <a:buFontTx/>
            </a:pPr>
            <a:r>
              <a:rPr lang="en-US" altLang="zh-CN" sz="3200" b="1"/>
              <a:t>3. Empty offices may contain solution to housing crisis</a:t>
            </a:r>
            <a:endParaRPr lang="en-US" altLang="zh-CN" sz="3200" b="1"/>
          </a:p>
          <a:p>
            <a:pPr algn="ctr">
              <a:buClrTx/>
              <a:buSzTx/>
              <a:buFontTx/>
            </a:pPr>
            <a:r>
              <a:rPr lang="en-US" altLang="zh-CN" sz="3200" b="1"/>
              <a:t> </a:t>
            </a:r>
            <a:r>
              <a:rPr sz="2800" b="1" kern="0">
                <a:solidFill>
                  <a:srgbClr val="ED7D31"/>
                </a:solidFill>
                <a:latin typeface="微软雅黑" panose="020B0503020204020204" charset="-122"/>
                <a:ea typeface="微软雅黑" panose="020B0503020204020204" charset="-122"/>
                <a:cs typeface="Arial" panose="020B0604020202020204" pitchFamily="34" charset="0"/>
              </a:rPr>
              <a:t> 空置的办公室可缓解住房问题</a:t>
            </a:r>
            <a:endParaRPr sz="2800" b="1" kern="0">
              <a:solidFill>
                <a:srgbClr val="ED7D31"/>
              </a:solidFill>
              <a:latin typeface="微软雅黑" panose="020B0503020204020204" charset="-122"/>
              <a:ea typeface="微软雅黑" panose="020B0503020204020204" charset="-122"/>
              <a:cs typeface="Arial" panose="020B0604020202020204" pitchFamily="34" charset="0"/>
            </a:endParaRPr>
          </a:p>
        </p:txBody>
      </p:sp>
      <p:pic>
        <p:nvPicPr>
          <p:cNvPr id="100" name="图片 99"/>
          <p:cNvPicPr>
            <a:picLocks noChangeAspect="1"/>
          </p:cNvPicPr>
          <p:nvPr/>
        </p:nvPicPr>
        <p:blipFill>
          <a:blip r:embed="rId2"/>
          <a:stretch>
            <a:fillRect/>
          </a:stretch>
        </p:blipFill>
        <p:spPr>
          <a:xfrm>
            <a:off x="2293755" y="1389126"/>
            <a:ext cx="7604491" cy="5076000"/>
          </a:xfrm>
          <a:prstGeom prst="rect">
            <a:avLst/>
          </a:prstGeom>
          <a:noFill/>
          <a:ln w="9525">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0" name="文本框 99"/>
          <p:cNvSpPr txBox="1"/>
          <p:nvPr/>
        </p:nvSpPr>
        <p:spPr>
          <a:xfrm>
            <a:off x="-19050" y="657225"/>
            <a:ext cx="12112625" cy="5934075"/>
          </a:xfrm>
          <a:prstGeom prst="rect">
            <a:avLst/>
          </a:prstGeom>
          <a:noFill/>
          <a:ln w="9525">
            <a:noFill/>
          </a:ln>
        </p:spPr>
        <p:txBody>
          <a:bodyPr wrap="square">
            <a:spAutoFit/>
          </a:bodyPr>
          <a:p>
            <a:pPr indent="266700" fontAlgn="auto">
              <a:lnSpc>
                <a:spcPts val="2680"/>
              </a:lnSpc>
            </a:pPr>
            <a:r>
              <a:rPr lang="en-US" sz="2400" b="0">
                <a:latin typeface="Times New Roman" panose="02020603050405020304" charset="0"/>
                <a:ea typeface="宋体" panose="02010600030101010101" pitchFamily="2" charset="-122"/>
              </a:rPr>
              <a:t>Thousands of homes could __________ (create) in London if owners of empty office buildings converted them </a:t>
            </a:r>
            <a:r>
              <a:rPr lang="en-US" sz="2400" b="0">
                <a:solidFill>
                  <a:schemeClr val="tx1"/>
                </a:solidFill>
                <a:latin typeface="Times New Roman" panose="02020603050405020304" charset="0"/>
                <a:ea typeface="宋体" panose="02010600030101010101" pitchFamily="2" charset="-122"/>
              </a:rPr>
              <a:t>into </a:t>
            </a:r>
            <a:r>
              <a:rPr lang="en-US" sz="2400" b="0">
                <a:latin typeface="Times New Roman" panose="02020603050405020304" charset="0"/>
                <a:ea typeface="宋体" panose="02010600030101010101" pitchFamily="2" charset="-122"/>
              </a:rPr>
              <a:t>flats, a report has claimed.    The proportion of vacant office space in the capital has almost doubled since the onset of the pandemic __ about 8.5 percent, according to CBRE, the property agent behind the report. In all, there is an </a:t>
            </a:r>
            <a:r>
              <a:rPr lang="en-US" sz="2400" b="0">
                <a:solidFill>
                  <a:schemeClr val="tx1"/>
                </a:solidFill>
                <a:latin typeface="Times New Roman" panose="02020603050405020304" charset="0"/>
                <a:ea typeface="宋体" panose="02010600030101010101" pitchFamily="2" charset="-122"/>
              </a:rPr>
              <a:t>estimated </a:t>
            </a:r>
            <a:r>
              <a:rPr lang="en-US" sz="2400" b="0">
                <a:latin typeface="Times New Roman" panose="02020603050405020304" charset="0"/>
                <a:ea typeface="宋体" panose="02010600030101010101" pitchFamily="2" charset="-122"/>
              </a:rPr>
              <a:t>16 million sq ft of older, empty blocks that, ___ re-purposed, could create close to 28,000 new homes, the report said.  London, like the rest of the country, is </a:t>
            </a:r>
            <a:r>
              <a:rPr lang="en-US" sz="2400" b="0">
                <a:solidFill>
                  <a:srgbClr val="0000FF"/>
                </a:solidFill>
                <a:latin typeface="Times New Roman" panose="02020603050405020304" charset="0"/>
                <a:ea typeface="宋体" panose="02010600030101010101" pitchFamily="2" charset="-122"/>
              </a:rPr>
              <a:t>in the grip of</a:t>
            </a:r>
            <a:r>
              <a:rPr lang="en-US" sz="2400" b="0">
                <a:solidFill>
                  <a:srgbClr val="FF0000"/>
                </a:solidFill>
                <a:latin typeface="Times New Roman" panose="02020603050405020304" charset="0"/>
                <a:ea typeface="宋体" panose="02010600030101010101" pitchFamily="2" charset="-122"/>
              </a:rPr>
              <a:t> </a:t>
            </a:r>
            <a:r>
              <a:rPr lang="en-US" sz="2400" b="0">
                <a:latin typeface="Times New Roman" panose="02020603050405020304" charset="0"/>
                <a:ea typeface="宋体" panose="02010600030101010101" pitchFamily="2" charset="-122"/>
              </a:rPr>
              <a:t>a housing crisis: CBRE estimates that 90,000 fewer homes ______________ (build) over the past decade than</a:t>
            </a:r>
            <a:r>
              <a:rPr lang="en-US" sz="2400" b="0">
                <a:latin typeface="Times New Roman" panose="02020603050405020304" charset="0"/>
                <a:ea typeface="宋体" panose="02010600030101010101" pitchFamily="2" charset="-122"/>
                <a:cs typeface="Times New Roman" panose="02020603050405020304" charset="0"/>
              </a:rPr>
              <a:t> </a:t>
            </a:r>
            <a:r>
              <a:rPr lang="en-US" sz="2400" b="0">
                <a:latin typeface="Times New Roman" panose="02020603050405020304" charset="0"/>
                <a:ea typeface="宋体" panose="02010600030101010101" pitchFamily="2" charset="-122"/>
              </a:rPr>
              <a:t>were needed. The ________ (</a:t>
            </a:r>
            <a:r>
              <a:rPr lang="en-US" sz="2400">
                <a:latin typeface="Times New Roman" panose="02020603050405020304" charset="0"/>
                <a:ea typeface="宋体" panose="02010600030101010101" pitchFamily="2" charset="-122"/>
                <a:sym typeface="+mn-ea"/>
              </a:rPr>
              <a:t>short</a:t>
            </a:r>
            <a:r>
              <a:rPr lang="en-US" sz="2400" b="0">
                <a:latin typeface="Times New Roman" panose="02020603050405020304" charset="0"/>
                <a:ea typeface="宋体" panose="02010600030101010101" pitchFamily="2" charset="-122"/>
              </a:rPr>
              <a:t>) is likely to worsen over</a:t>
            </a:r>
            <a:r>
              <a:rPr lang="en-US" sz="2400" b="0">
                <a:latin typeface="Times New Roman" panose="02020603050405020304" charset="0"/>
                <a:ea typeface="宋体" panose="02010600030101010101" pitchFamily="2" charset="-122"/>
                <a:cs typeface="Times New Roman" panose="02020603050405020304" charset="0"/>
              </a:rPr>
              <a:t> </a:t>
            </a:r>
            <a:r>
              <a:rPr lang="en-US" sz="2400" b="0">
                <a:latin typeface="Times New Roman" panose="02020603050405020304" charset="0"/>
                <a:ea typeface="宋体" panose="02010600030101010101" pitchFamily="2" charset="-122"/>
              </a:rPr>
              <a:t>the coming</a:t>
            </a:r>
            <a:r>
              <a:rPr lang="en-US" sz="2400" b="0">
                <a:latin typeface="Times New Roman" panose="02020603050405020304" charset="0"/>
                <a:ea typeface="宋体" panose="02010600030101010101" pitchFamily="2" charset="-122"/>
                <a:cs typeface="Times New Roman" panose="02020603050405020304" charset="0"/>
              </a:rPr>
              <a:t> </a:t>
            </a:r>
            <a:r>
              <a:rPr lang="en-US" sz="2400" b="0">
                <a:latin typeface="Times New Roman" panose="02020603050405020304" charset="0"/>
                <a:ea typeface="宋体" panose="02010600030101010101" pitchFamily="2" charset="-122"/>
              </a:rPr>
              <a:t>years, with</a:t>
            </a:r>
            <a:r>
              <a:rPr lang="en-US" sz="2400" b="0">
                <a:latin typeface="Times New Roman" panose="02020603050405020304" charset="0"/>
                <a:ea typeface="宋体" panose="02010600030101010101" pitchFamily="2" charset="-122"/>
                <a:cs typeface="Times New Roman" panose="02020603050405020304" charset="0"/>
              </a:rPr>
              <a:t> </a:t>
            </a:r>
            <a:r>
              <a:rPr lang="en-US" sz="2400" b="0">
                <a:latin typeface="Times New Roman" panose="02020603050405020304" charset="0"/>
                <a:ea typeface="宋体" panose="02010600030101010101" pitchFamily="2" charset="-122"/>
              </a:rPr>
              <a:t>new home</a:t>
            </a:r>
            <a:r>
              <a:rPr lang="en-US" sz="2400" b="0">
                <a:latin typeface="Times New Roman" panose="02020603050405020304" charset="0"/>
                <a:ea typeface="宋体" panose="02010600030101010101" pitchFamily="2" charset="-122"/>
                <a:cs typeface="Times New Roman" panose="02020603050405020304" charset="0"/>
              </a:rPr>
              <a:t> </a:t>
            </a:r>
            <a:r>
              <a:rPr lang="en-US" sz="2400" b="0">
                <a:latin typeface="Times New Roman" panose="02020603050405020304" charset="0"/>
                <a:ea typeface="宋体" panose="02010600030101010101" pitchFamily="2" charset="-122"/>
              </a:rPr>
              <a:t>applications and planning permissions </a:t>
            </a:r>
            <a:r>
              <a:rPr lang="en-US" sz="2400" b="0">
                <a:solidFill>
                  <a:schemeClr val="tx1"/>
                </a:solidFill>
                <a:latin typeface="Times New Roman" panose="02020603050405020304" charset="0"/>
                <a:ea typeface="宋体" panose="02010600030101010101" pitchFamily="2" charset="-122"/>
              </a:rPr>
              <a:t>falling </a:t>
            </a:r>
            <a:r>
              <a:rPr lang="en-US" sz="2400" b="0">
                <a:latin typeface="Times New Roman" panose="02020603050405020304" charset="0"/>
                <a:ea typeface="宋体" panose="02010600030101010101" pitchFamily="2" charset="-122"/>
              </a:rPr>
              <a:t>this year given the jump in financing costs and ___ onerous planning process, which CBRE’s report said</a:t>
            </a:r>
            <a:r>
              <a:rPr lang="en-US" sz="2400" b="0">
                <a:latin typeface="Times New Roman" panose="02020603050405020304" charset="0"/>
                <a:ea typeface="宋体" panose="02010600030101010101" pitchFamily="2" charset="-122"/>
                <a:cs typeface="Times New Roman" panose="02020603050405020304" charset="0"/>
              </a:rPr>
              <a:t> </a:t>
            </a:r>
            <a:r>
              <a:rPr lang="en-US" sz="2400" b="0">
                <a:latin typeface="Times New Roman" panose="02020603050405020304" charset="0"/>
                <a:ea typeface="宋体" panose="02010600030101010101" pitchFamily="2" charset="-122"/>
              </a:rPr>
              <a:t>“remains a</a:t>
            </a:r>
            <a:r>
              <a:rPr lang="en-US" sz="2400" b="0">
                <a:latin typeface="Times New Roman" panose="02020603050405020304" charset="0"/>
                <a:ea typeface="宋体" panose="02010600030101010101" pitchFamily="2" charset="-122"/>
                <a:cs typeface="Times New Roman" panose="02020603050405020304" charset="0"/>
              </a:rPr>
              <a:t> </a:t>
            </a:r>
            <a:r>
              <a:rPr lang="en-US" sz="2400" b="0">
                <a:latin typeface="Times New Roman" panose="02020603050405020304" charset="0"/>
                <a:ea typeface="宋体" panose="02010600030101010101" pitchFamily="2" charset="-122"/>
              </a:rPr>
              <a:t>key </a:t>
            </a:r>
            <a:r>
              <a:rPr lang="en-US" sz="2400" b="0">
                <a:solidFill>
                  <a:srgbClr val="0000FF"/>
                </a:solidFill>
                <a:latin typeface="Times New Roman" panose="02020603050405020304" charset="0"/>
                <a:ea typeface="宋体" panose="02010600030101010101" pitchFamily="2" charset="-122"/>
              </a:rPr>
              <a:t>hindrance</a:t>
            </a:r>
            <a:r>
              <a:rPr lang="en-US" sz="2400" b="0">
                <a:latin typeface="Times New Roman" panose="02020603050405020304" charset="0"/>
                <a:ea typeface="宋体" panose="02010600030101010101" pitchFamily="2" charset="-122"/>
              </a:rPr>
              <a:t>”.</a:t>
            </a:r>
            <a:r>
              <a:rPr lang="en-US" sz="2400" b="0">
                <a:latin typeface="Times New Roman" panose="02020603050405020304" charset="0"/>
                <a:ea typeface="宋体" panose="02010600030101010101" pitchFamily="2" charset="-122"/>
                <a:cs typeface="Times New Roman" panose="02020603050405020304" charset="0"/>
              </a:rPr>
              <a:t> </a:t>
            </a:r>
            <a:r>
              <a:rPr lang="en-US" sz="2400" b="0">
                <a:latin typeface="Times New Roman" panose="02020603050405020304" charset="0"/>
                <a:ea typeface="宋体" panose="02010600030101010101" pitchFamily="2" charset="-122"/>
              </a:rPr>
              <a:t>At the</a:t>
            </a:r>
            <a:r>
              <a:rPr lang="en-US" sz="2400" b="0">
                <a:latin typeface="Times New Roman" panose="02020603050405020304" charset="0"/>
                <a:ea typeface="宋体" panose="02010600030101010101" pitchFamily="2" charset="-122"/>
                <a:cs typeface="Times New Roman" panose="02020603050405020304" charset="0"/>
              </a:rPr>
              <a:t> </a:t>
            </a:r>
            <a:r>
              <a:rPr lang="en-US" sz="2400" b="0">
                <a:latin typeface="Times New Roman" panose="02020603050405020304" charset="0"/>
                <a:ea typeface="宋体" panose="02010600030101010101" pitchFamily="2" charset="-122"/>
              </a:rPr>
              <a:t>same</a:t>
            </a:r>
            <a:r>
              <a:rPr lang="en-US" sz="2400" b="0">
                <a:latin typeface="Times New Roman" panose="02020603050405020304" charset="0"/>
                <a:ea typeface="宋体" panose="02010600030101010101" pitchFamily="2" charset="-122"/>
                <a:cs typeface="Times New Roman" panose="02020603050405020304" charset="0"/>
              </a:rPr>
              <a:t> </a:t>
            </a:r>
            <a:r>
              <a:rPr lang="en-US" sz="2400" b="0">
                <a:latin typeface="Times New Roman" panose="02020603050405020304" charset="0"/>
                <a:ea typeface="宋体" panose="02010600030101010101" pitchFamily="2" charset="-122"/>
              </a:rPr>
              <a:t>time,</a:t>
            </a:r>
            <a:r>
              <a:rPr lang="en-US" sz="2400" b="0">
                <a:latin typeface="Times New Roman" panose="02020603050405020304" charset="0"/>
                <a:ea typeface="宋体" panose="02010600030101010101" pitchFamily="2" charset="-122"/>
                <a:cs typeface="Times New Roman" panose="02020603050405020304" charset="0"/>
              </a:rPr>
              <a:t> </a:t>
            </a:r>
            <a:r>
              <a:rPr lang="en-US" sz="2400" b="0">
                <a:latin typeface="Times New Roman" panose="02020603050405020304" charset="0"/>
                <a:ea typeface="宋体" panose="02010600030101010101" pitchFamily="2" charset="-122"/>
              </a:rPr>
              <a:t>there is an excess of office space.</a:t>
            </a:r>
            <a:r>
              <a:rPr lang="en-US" sz="2400" b="0">
                <a:latin typeface="Times New Roman" panose="02020603050405020304" charset="0"/>
                <a:ea typeface="宋体" panose="02010600030101010101" pitchFamily="2" charset="-122"/>
                <a:cs typeface="Times New Roman" panose="02020603050405020304" charset="0"/>
              </a:rPr>
              <a:t> ________ (turn) </a:t>
            </a:r>
            <a:r>
              <a:rPr lang="en-US" sz="2400" b="0">
                <a:latin typeface="Times New Roman" panose="02020603050405020304" charset="0"/>
                <a:ea typeface="宋体" panose="02010600030101010101" pitchFamily="2" charset="-122"/>
              </a:rPr>
              <a:t>empty offices into homes</a:t>
            </a:r>
            <a:r>
              <a:rPr lang="en-US" sz="2400" b="0">
                <a:latin typeface="Times New Roman" panose="02020603050405020304" charset="0"/>
                <a:ea typeface="宋体" panose="02010600030101010101" pitchFamily="2" charset="-122"/>
                <a:cs typeface="Times New Roman" panose="02020603050405020304" charset="0"/>
              </a:rPr>
              <a:t> </a:t>
            </a:r>
            <a:r>
              <a:rPr lang="en-US" sz="2400" b="0">
                <a:latin typeface="Times New Roman" panose="02020603050405020304" charset="0"/>
                <a:ea typeface="宋体" panose="02010600030101010101" pitchFamily="2" charset="-122"/>
              </a:rPr>
              <a:t>would help to solve both of those problems. Re-purposing is on the minds of</a:t>
            </a:r>
            <a:r>
              <a:rPr lang="en-US" sz="2400" b="0">
                <a:latin typeface="Times New Roman" panose="02020603050405020304" charset="0"/>
                <a:ea typeface="宋体" panose="02010600030101010101" pitchFamily="2" charset="-122"/>
                <a:cs typeface="Times New Roman" panose="02020603050405020304" charset="0"/>
              </a:rPr>
              <a:t> </a:t>
            </a:r>
            <a:r>
              <a:rPr lang="en-US" sz="2400" b="0">
                <a:latin typeface="Times New Roman" panose="02020603050405020304" charset="0"/>
                <a:ea typeface="宋体" panose="02010600030101010101" pitchFamily="2" charset="-122"/>
              </a:rPr>
              <a:t>some investors,</a:t>
            </a:r>
            <a:r>
              <a:rPr lang="en-US" sz="2400" b="0">
                <a:latin typeface="Times New Roman" panose="02020603050405020304" charset="0"/>
                <a:ea typeface="宋体" panose="02010600030101010101" pitchFamily="2" charset="-122"/>
                <a:cs typeface="Times New Roman" panose="02020603050405020304" charset="0"/>
              </a:rPr>
              <a:t> _____ </a:t>
            </a:r>
            <a:r>
              <a:rPr lang="en-US" sz="2400" b="0">
                <a:latin typeface="Times New Roman" panose="02020603050405020304" charset="0"/>
                <a:ea typeface="宋体" panose="02010600030101010101" pitchFamily="2" charset="-122"/>
              </a:rPr>
              <a:t>since last year</a:t>
            </a:r>
            <a:r>
              <a:rPr lang="en-US" sz="2400" b="0">
                <a:latin typeface="Times New Roman" panose="02020603050405020304" charset="0"/>
                <a:ea typeface="宋体" panose="02010600030101010101" pitchFamily="2" charset="-122"/>
                <a:cs typeface="Times New Roman" panose="02020603050405020304" charset="0"/>
              </a:rPr>
              <a:t> </a:t>
            </a:r>
            <a:r>
              <a:rPr lang="en-US" sz="2400" b="0">
                <a:latin typeface="Times New Roman" panose="02020603050405020304" charset="0"/>
                <a:ea typeface="宋体" panose="02010600030101010101" pitchFamily="2" charset="-122"/>
              </a:rPr>
              <a:t>have spent </a:t>
            </a:r>
            <a:r>
              <a:rPr lang="zh-CN" sz="2400" b="0">
                <a:ea typeface="宋体" panose="02010600030101010101" pitchFamily="2" charset="-122"/>
              </a:rPr>
              <a:t>￡</a:t>
            </a:r>
            <a:r>
              <a:rPr lang="en-US" sz="2400" b="0">
                <a:latin typeface="Times New Roman" panose="02020603050405020304" charset="0"/>
                <a:ea typeface="宋体" panose="02010600030101010101" pitchFamily="2" charset="-122"/>
              </a:rPr>
              <a:t>l.3 billion buying offices in</a:t>
            </a:r>
            <a:r>
              <a:rPr lang="en-US" sz="2400" b="0">
                <a:latin typeface="Times New Roman" panose="02020603050405020304" charset="0"/>
                <a:ea typeface="宋体" panose="02010600030101010101" pitchFamily="2" charset="-122"/>
                <a:cs typeface="Times New Roman" panose="02020603050405020304" charset="0"/>
              </a:rPr>
              <a:t> </a:t>
            </a:r>
            <a:r>
              <a:rPr lang="en-US" sz="2400" b="0">
                <a:latin typeface="Times New Roman" panose="02020603050405020304" charset="0"/>
                <a:ea typeface="宋体" panose="02010600030101010101" pitchFamily="2" charset="-122"/>
              </a:rPr>
              <a:t>London for re-purposing, albeit most of</a:t>
            </a:r>
            <a:r>
              <a:rPr lang="en-US" sz="2400" b="0">
                <a:latin typeface="Times New Roman" panose="02020603050405020304" charset="0"/>
                <a:ea typeface="宋体" panose="02010600030101010101" pitchFamily="2" charset="-122"/>
                <a:cs typeface="Times New Roman" panose="02020603050405020304" charset="0"/>
              </a:rPr>
              <a:t> </a:t>
            </a:r>
            <a:r>
              <a:rPr lang="en-US" sz="2400" b="0">
                <a:latin typeface="Times New Roman" panose="02020603050405020304" charset="0"/>
                <a:ea typeface="宋体" panose="02010600030101010101" pitchFamily="2" charset="-122"/>
              </a:rPr>
              <a:t>those are for hotels or ___________ (</a:t>
            </a:r>
            <a:r>
              <a:rPr lang="en-US" sz="2400">
                <a:solidFill>
                  <a:schemeClr val="tx1"/>
                </a:solidFill>
                <a:latin typeface="Times New Roman" panose="02020603050405020304" charset="0"/>
                <a:ea typeface="宋体" panose="02010600030101010101" pitchFamily="2" charset="-122"/>
                <a:sym typeface="+mn-ea"/>
              </a:rPr>
              <a:t>laboratory</a:t>
            </a:r>
            <a:r>
              <a:rPr lang="en-US" sz="2400" b="0">
                <a:latin typeface="Times New Roman" panose="02020603050405020304" charset="0"/>
                <a:ea typeface="宋体" panose="02010600030101010101" pitchFamily="2" charset="-122"/>
              </a:rPr>
              <a:t>).    CBRE expects more and more office</a:t>
            </a:r>
            <a:r>
              <a:rPr lang="en-US" sz="2400" b="0">
                <a:latin typeface="Times New Roman" panose="02020603050405020304" charset="0"/>
                <a:ea typeface="宋体" panose="02010600030101010101" pitchFamily="2" charset="-122"/>
                <a:cs typeface="Times New Roman" panose="02020603050405020304" charset="0"/>
              </a:rPr>
              <a:t> </a:t>
            </a:r>
            <a:r>
              <a:rPr lang="en-US" sz="2400" b="0">
                <a:latin typeface="Times New Roman" panose="02020603050405020304" charset="0"/>
                <a:ea typeface="宋体" panose="02010600030101010101" pitchFamily="2" charset="-122"/>
              </a:rPr>
              <a:t>buildings will have to be retrofitted or</a:t>
            </a:r>
            <a:r>
              <a:rPr lang="en-US" sz="2400" b="0">
                <a:latin typeface="Times New Roman" panose="02020603050405020304" charset="0"/>
                <a:ea typeface="宋体" panose="02010600030101010101" pitchFamily="2" charset="-122"/>
                <a:cs typeface="Times New Roman" panose="02020603050405020304" charset="0"/>
              </a:rPr>
              <a:t> </a:t>
            </a:r>
            <a:r>
              <a:rPr lang="en-US" sz="2400" b="0">
                <a:latin typeface="Times New Roman" panose="02020603050405020304" charset="0"/>
                <a:ea typeface="宋体" panose="02010600030101010101" pitchFamily="2" charset="-122"/>
              </a:rPr>
              <a:t>repurposed.</a:t>
            </a:r>
            <a:r>
              <a:rPr lang="en-US" sz="2400" b="0">
                <a:latin typeface="Times New Roman" panose="02020603050405020304" charset="0"/>
                <a:ea typeface="宋体" panose="02010600030101010101" pitchFamily="2" charset="-122"/>
                <a:cs typeface="Times New Roman" panose="02020603050405020304" charset="0"/>
              </a:rPr>
              <a:t> </a:t>
            </a:r>
            <a:r>
              <a:rPr lang="en-US" sz="2400" b="0">
                <a:latin typeface="Times New Roman" panose="02020603050405020304" charset="0"/>
                <a:ea typeface="宋体" panose="02010600030101010101" pitchFamily="2" charset="-122"/>
              </a:rPr>
              <a:t>“The previous strategy of</a:t>
            </a:r>
            <a:r>
              <a:rPr lang="en-US" sz="2400" b="0">
                <a:latin typeface="Times New Roman" panose="02020603050405020304" charset="0"/>
                <a:ea typeface="宋体" panose="02010600030101010101" pitchFamily="2" charset="-122"/>
                <a:cs typeface="Times New Roman" panose="02020603050405020304" charset="0"/>
              </a:rPr>
              <a:t> _______ (simple) </a:t>
            </a:r>
            <a:r>
              <a:rPr lang="en-US" sz="2400" b="0">
                <a:latin typeface="Times New Roman" panose="02020603050405020304" charset="0"/>
                <a:ea typeface="宋体" panose="02010600030101010101" pitchFamily="2" charset="-122"/>
              </a:rPr>
              <a:t>demolishing an old office to replace</a:t>
            </a:r>
            <a:r>
              <a:rPr lang="en-US" sz="2400" b="0">
                <a:latin typeface="Times New Roman" panose="02020603050405020304" charset="0"/>
                <a:ea typeface="宋体" panose="02010600030101010101" pitchFamily="2" charset="-122"/>
                <a:cs typeface="Times New Roman" panose="02020603050405020304" charset="0"/>
              </a:rPr>
              <a:t> </a:t>
            </a:r>
            <a:r>
              <a:rPr lang="en-US" sz="2400" b="0">
                <a:latin typeface="Times New Roman" panose="02020603050405020304" charset="0"/>
                <a:ea typeface="宋体" panose="02010600030101010101" pitchFamily="2" charset="-122"/>
              </a:rPr>
              <a:t>it with</a:t>
            </a:r>
            <a:r>
              <a:rPr lang="en-US" sz="2400" b="0">
                <a:latin typeface="Times New Roman" panose="02020603050405020304" charset="0"/>
                <a:ea typeface="宋体" panose="02010600030101010101" pitchFamily="2" charset="-122"/>
                <a:cs typeface="Times New Roman" panose="02020603050405020304" charset="0"/>
              </a:rPr>
              <a:t> </a:t>
            </a:r>
            <a:r>
              <a:rPr lang="en-US" sz="2400" b="0">
                <a:latin typeface="Times New Roman" panose="02020603050405020304" charset="0"/>
                <a:ea typeface="宋体" panose="02010600030101010101" pitchFamily="2" charset="-122"/>
              </a:rPr>
              <a:t>a new building is becoming</a:t>
            </a:r>
            <a:r>
              <a:rPr lang="en-US" sz="2400" b="0">
                <a:latin typeface="Times New Roman" panose="02020603050405020304" charset="0"/>
                <a:ea typeface="宋体" panose="02010600030101010101" pitchFamily="2" charset="-122"/>
                <a:cs typeface="Times New Roman" panose="02020603050405020304" charset="0"/>
              </a:rPr>
              <a:t> </a:t>
            </a:r>
            <a:r>
              <a:rPr lang="en-US" sz="2400" b="0">
                <a:latin typeface="Times New Roman" panose="02020603050405020304" charset="0"/>
                <a:ea typeface="宋体" panose="02010600030101010101" pitchFamily="2" charset="-122"/>
              </a:rPr>
              <a:t>largely redundant,”</a:t>
            </a:r>
            <a:r>
              <a:rPr lang="en-US" sz="2400" b="0">
                <a:latin typeface="Times New Roman" panose="02020603050405020304" charset="0"/>
                <a:ea typeface="宋体" panose="02010600030101010101" pitchFamily="2" charset="-122"/>
                <a:cs typeface="Times New Roman" panose="02020603050405020304" charset="0"/>
              </a:rPr>
              <a:t> </a:t>
            </a:r>
            <a:r>
              <a:rPr lang="en-US" sz="2400" b="0">
                <a:latin typeface="Times New Roman" panose="02020603050405020304" charset="0"/>
                <a:ea typeface="宋体" panose="02010600030101010101" pitchFamily="2" charset="-122"/>
              </a:rPr>
              <a:t>the report said.</a:t>
            </a:r>
            <a:endParaRPr lang="en-US" altLang="en-US" sz="2400" b="0">
              <a:latin typeface="Times New Roman" panose="02020603050405020304" charset="0"/>
              <a:ea typeface="宋体" panose="02010600030101010101" pitchFamily="2" charset="-122"/>
            </a:endParaRPr>
          </a:p>
        </p:txBody>
      </p:sp>
      <p:sp>
        <p:nvSpPr>
          <p:cNvPr id="10" name="文本框 16"/>
          <p:cNvSpPr txBox="1"/>
          <p:nvPr>
            <p:custDataLst>
              <p:tags r:id="rId1"/>
            </p:custDataLst>
          </p:nvPr>
        </p:nvSpPr>
        <p:spPr>
          <a:xfrm>
            <a:off x="-19050" y="0"/>
            <a:ext cx="1623060" cy="521970"/>
          </a:xfrm>
          <a:prstGeom prst="rect">
            <a:avLst/>
          </a:prstGeom>
          <a:solidFill>
            <a:srgbClr val="70AD47"/>
          </a:solidFill>
        </p:spPr>
        <p:txBody>
          <a:bodyPr wrap="square" rtlCol="0">
            <a:spAutoFit/>
          </a:bodyPr>
          <a:p>
            <a:pPr lvl="0" algn="l">
              <a:buClrTx/>
              <a:buSzTx/>
              <a:buFontTx/>
            </a:pPr>
            <a:r>
              <a:rPr kumimoji="1" lang="zh-CN" altLang="zh-CN" sz="2800" b="1" dirty="0">
                <a:solidFill>
                  <a:sysClr val="window" lastClr="FFFFFF"/>
                </a:solidFill>
                <a:sym typeface="微软雅黑" panose="020B0503020204020204" charset="-122"/>
              </a:rPr>
              <a:t>语篇填空</a:t>
            </a:r>
            <a:endParaRPr kumimoji="1" lang="en-US" altLang="zh-CN" sz="2800" b="1" dirty="0">
              <a:solidFill>
                <a:sysClr val="window" lastClr="FFFFFF"/>
              </a:solidFill>
              <a:sym typeface="微软雅黑" panose="020B0503020204020204" charset="-122"/>
            </a:endParaRPr>
          </a:p>
        </p:txBody>
      </p:sp>
      <p:sp>
        <p:nvSpPr>
          <p:cNvPr id="6" name="文本框 5"/>
          <p:cNvSpPr txBox="1"/>
          <p:nvPr/>
        </p:nvSpPr>
        <p:spPr>
          <a:xfrm>
            <a:off x="1955800" y="76835"/>
            <a:ext cx="6096000" cy="445135"/>
          </a:xfrm>
          <a:prstGeom prst="rect">
            <a:avLst/>
          </a:prstGeom>
          <a:noFill/>
        </p:spPr>
        <p:txBody>
          <a:bodyPr wrap="square" rtlCol="0" anchor="t">
            <a:spAutoFit/>
          </a:bodyPr>
          <a:p>
            <a:pPr algn="l">
              <a:buClrTx/>
              <a:buSzTx/>
              <a:buFontTx/>
            </a:pPr>
            <a:r>
              <a:rPr sz="2300" b="1">
                <a:solidFill>
                  <a:srgbClr val="ED7D31"/>
                </a:solidFill>
                <a:latin typeface="微软雅黑" panose="020B0503020204020204" charset="-122"/>
                <a:ea typeface="微软雅黑" panose="020B0503020204020204" charset="-122"/>
                <a:cs typeface="微软雅黑" panose="020B0503020204020204" charset="-122"/>
                <a:sym typeface="+mn-ea"/>
              </a:rPr>
              <a:t>（《泰晤士报》2023年10月19日 36页）</a:t>
            </a:r>
            <a:endParaRPr lang="zh-CN" altLang="en-US" sz="2300" b="1">
              <a:solidFill>
                <a:srgbClr val="ED7D31"/>
              </a:solidFill>
              <a:latin typeface="微软雅黑" panose="020B0503020204020204" charset="-122"/>
              <a:ea typeface="微软雅黑" panose="020B0503020204020204" charset="-122"/>
              <a:cs typeface="微软雅黑" panose="020B0503020204020204" charset="-122"/>
              <a:sym typeface="+mn-ea"/>
            </a:endParaRPr>
          </a:p>
        </p:txBody>
      </p:sp>
      <p:sp>
        <p:nvSpPr>
          <p:cNvPr id="2" name="文本框 1"/>
          <p:cNvSpPr txBox="1"/>
          <p:nvPr/>
        </p:nvSpPr>
        <p:spPr>
          <a:xfrm>
            <a:off x="3729355" y="657225"/>
            <a:ext cx="1579880" cy="460375"/>
          </a:xfrm>
          <a:prstGeom prst="rect">
            <a:avLst/>
          </a:prstGeom>
          <a:noFill/>
        </p:spPr>
        <p:txBody>
          <a:bodyPr wrap="square" rtlCol="0" anchor="t">
            <a:spAutoFit/>
          </a:bodyPr>
          <a:p>
            <a:r>
              <a:rPr lang="en-US" sz="2400">
                <a:solidFill>
                  <a:srgbClr val="FF0000"/>
                </a:solidFill>
                <a:latin typeface="Times New Roman" panose="02020603050405020304" charset="0"/>
                <a:ea typeface="宋体" panose="02010600030101010101" pitchFamily="2" charset="-122"/>
                <a:sym typeface="+mn-ea"/>
              </a:rPr>
              <a:t>be created</a:t>
            </a:r>
            <a:endParaRPr lang="en-US" altLang="en-US" sz="2400">
              <a:solidFill>
                <a:srgbClr val="FF0000"/>
              </a:solidFill>
              <a:latin typeface="Times New Roman" panose="02020603050405020304" charset="0"/>
              <a:ea typeface="宋体" panose="02010600030101010101" pitchFamily="2" charset="-122"/>
              <a:sym typeface="+mn-ea"/>
            </a:endParaRPr>
          </a:p>
        </p:txBody>
      </p:sp>
      <p:sp>
        <p:nvSpPr>
          <p:cNvPr id="3" name="文本框 2"/>
          <p:cNvSpPr txBox="1"/>
          <p:nvPr/>
        </p:nvSpPr>
        <p:spPr>
          <a:xfrm>
            <a:off x="1268095" y="1651000"/>
            <a:ext cx="496570" cy="460375"/>
          </a:xfrm>
          <a:prstGeom prst="rect">
            <a:avLst/>
          </a:prstGeom>
          <a:noFill/>
        </p:spPr>
        <p:txBody>
          <a:bodyPr wrap="square" rtlCol="0" anchor="t">
            <a:spAutoFit/>
          </a:bodyPr>
          <a:p>
            <a:r>
              <a:rPr lang="en-US" sz="2400">
                <a:solidFill>
                  <a:srgbClr val="FF0000"/>
                </a:solidFill>
                <a:latin typeface="Times New Roman" panose="02020603050405020304" charset="0"/>
                <a:ea typeface="宋体" panose="02010600030101010101" pitchFamily="2" charset="-122"/>
                <a:sym typeface="+mn-ea"/>
              </a:rPr>
              <a:t>to </a:t>
            </a:r>
            <a:endParaRPr lang="en-US" altLang="en-US" sz="2400">
              <a:solidFill>
                <a:srgbClr val="FF0000"/>
              </a:solidFill>
              <a:latin typeface="Times New Roman" panose="02020603050405020304" charset="0"/>
              <a:ea typeface="宋体" panose="02010600030101010101" pitchFamily="2" charset="-122"/>
              <a:sym typeface="+mn-ea"/>
            </a:endParaRPr>
          </a:p>
        </p:txBody>
      </p:sp>
      <p:sp>
        <p:nvSpPr>
          <p:cNvPr id="4" name="文本框 3"/>
          <p:cNvSpPr txBox="1"/>
          <p:nvPr/>
        </p:nvSpPr>
        <p:spPr>
          <a:xfrm>
            <a:off x="8051800" y="2009140"/>
            <a:ext cx="417830" cy="460375"/>
          </a:xfrm>
          <a:prstGeom prst="rect">
            <a:avLst/>
          </a:prstGeom>
          <a:noFill/>
        </p:spPr>
        <p:txBody>
          <a:bodyPr wrap="square" rtlCol="0" anchor="t">
            <a:spAutoFit/>
          </a:bodyPr>
          <a:p>
            <a:r>
              <a:rPr lang="en-US" sz="2400">
                <a:solidFill>
                  <a:srgbClr val="FF0000"/>
                </a:solidFill>
                <a:latin typeface="Times New Roman" panose="02020603050405020304" charset="0"/>
                <a:ea typeface="宋体" panose="02010600030101010101" pitchFamily="2" charset="-122"/>
                <a:sym typeface="+mn-ea"/>
              </a:rPr>
              <a:t>if</a:t>
            </a:r>
            <a:r>
              <a:rPr lang="en-US" sz="2400">
                <a:latin typeface="Times New Roman" panose="02020603050405020304" charset="0"/>
                <a:ea typeface="宋体" panose="02010600030101010101" pitchFamily="2" charset="-122"/>
                <a:sym typeface="+mn-ea"/>
              </a:rPr>
              <a:t> </a:t>
            </a:r>
            <a:endParaRPr lang="en-US" altLang="en-US" sz="2400">
              <a:latin typeface="Times New Roman" panose="02020603050405020304" charset="0"/>
              <a:ea typeface="宋体" panose="02010600030101010101" pitchFamily="2" charset="-122"/>
              <a:sym typeface="+mn-ea"/>
            </a:endParaRPr>
          </a:p>
        </p:txBody>
      </p:sp>
      <p:sp>
        <p:nvSpPr>
          <p:cNvPr id="5" name="文本框 4"/>
          <p:cNvSpPr txBox="1"/>
          <p:nvPr/>
        </p:nvSpPr>
        <p:spPr>
          <a:xfrm>
            <a:off x="7319645" y="2662555"/>
            <a:ext cx="2103755" cy="460375"/>
          </a:xfrm>
          <a:prstGeom prst="rect">
            <a:avLst/>
          </a:prstGeom>
          <a:noFill/>
        </p:spPr>
        <p:txBody>
          <a:bodyPr wrap="square" rtlCol="0" anchor="t">
            <a:spAutoFit/>
          </a:bodyPr>
          <a:p>
            <a:r>
              <a:rPr lang="en-US" sz="2400">
                <a:solidFill>
                  <a:srgbClr val="FF0000"/>
                </a:solidFill>
                <a:latin typeface="Times New Roman" panose="02020603050405020304" charset="0"/>
                <a:ea typeface="宋体" panose="02010600030101010101" pitchFamily="2" charset="-122"/>
                <a:sym typeface="+mn-ea"/>
              </a:rPr>
              <a:t>have</a:t>
            </a:r>
            <a:r>
              <a:rPr lang="en-US" sz="2400">
                <a:solidFill>
                  <a:srgbClr val="FF0000"/>
                </a:solidFill>
                <a:latin typeface="Times New Roman" panose="02020603050405020304" charset="0"/>
                <a:ea typeface="宋体" panose="02010600030101010101" pitchFamily="2" charset="-122"/>
                <a:cs typeface="Times New Roman" panose="02020603050405020304" charset="0"/>
                <a:sym typeface="+mn-ea"/>
              </a:rPr>
              <a:t> </a:t>
            </a:r>
            <a:r>
              <a:rPr lang="en-US" sz="2400">
                <a:solidFill>
                  <a:srgbClr val="FF0000"/>
                </a:solidFill>
                <a:latin typeface="Times New Roman" panose="02020603050405020304" charset="0"/>
                <a:ea typeface="宋体" panose="02010600030101010101" pitchFamily="2" charset="-122"/>
                <a:sym typeface="+mn-ea"/>
              </a:rPr>
              <a:t>been built</a:t>
            </a:r>
            <a:endParaRPr lang="en-US" altLang="en-US" sz="2400">
              <a:solidFill>
                <a:srgbClr val="FF0000"/>
              </a:solidFill>
              <a:latin typeface="Times New Roman" panose="02020603050405020304" charset="0"/>
              <a:ea typeface="宋体" panose="02010600030101010101" pitchFamily="2" charset="-122"/>
              <a:sym typeface="+mn-ea"/>
            </a:endParaRPr>
          </a:p>
        </p:txBody>
      </p:sp>
      <p:sp>
        <p:nvSpPr>
          <p:cNvPr id="7" name="文本框 6"/>
          <p:cNvSpPr txBox="1"/>
          <p:nvPr/>
        </p:nvSpPr>
        <p:spPr>
          <a:xfrm>
            <a:off x="3826510" y="2995930"/>
            <a:ext cx="1273810" cy="460375"/>
          </a:xfrm>
          <a:prstGeom prst="rect">
            <a:avLst/>
          </a:prstGeom>
          <a:noFill/>
        </p:spPr>
        <p:txBody>
          <a:bodyPr wrap="square" rtlCol="0" anchor="t">
            <a:spAutoFit/>
          </a:bodyPr>
          <a:p>
            <a:r>
              <a:rPr lang="en-US" sz="2400">
                <a:solidFill>
                  <a:srgbClr val="FF0000"/>
                </a:solidFill>
                <a:latin typeface="Times New Roman" panose="02020603050405020304" charset="0"/>
                <a:ea typeface="宋体" panose="02010600030101010101" pitchFamily="2" charset="-122"/>
                <a:sym typeface="+mn-ea"/>
              </a:rPr>
              <a:t>shortage </a:t>
            </a:r>
            <a:endParaRPr lang="en-US" altLang="en-US" sz="2400">
              <a:solidFill>
                <a:srgbClr val="FF0000"/>
              </a:solidFill>
              <a:latin typeface="Times New Roman" panose="02020603050405020304" charset="0"/>
              <a:ea typeface="宋体" panose="02010600030101010101" pitchFamily="2" charset="-122"/>
              <a:sym typeface="+mn-ea"/>
            </a:endParaRPr>
          </a:p>
        </p:txBody>
      </p:sp>
      <p:sp>
        <p:nvSpPr>
          <p:cNvPr id="8" name="文本框 7"/>
          <p:cNvSpPr txBox="1"/>
          <p:nvPr/>
        </p:nvSpPr>
        <p:spPr>
          <a:xfrm>
            <a:off x="1216025" y="3669030"/>
            <a:ext cx="548640" cy="460375"/>
          </a:xfrm>
          <a:prstGeom prst="rect">
            <a:avLst/>
          </a:prstGeom>
          <a:noFill/>
        </p:spPr>
        <p:txBody>
          <a:bodyPr wrap="square" rtlCol="0" anchor="t">
            <a:spAutoFit/>
          </a:bodyPr>
          <a:p>
            <a:r>
              <a:rPr lang="en-US" sz="2400">
                <a:solidFill>
                  <a:srgbClr val="FF0000"/>
                </a:solidFill>
                <a:latin typeface="Times New Roman" panose="02020603050405020304" charset="0"/>
                <a:ea typeface="宋体" panose="02010600030101010101" pitchFamily="2" charset="-122"/>
                <a:sym typeface="+mn-ea"/>
              </a:rPr>
              <a:t>an </a:t>
            </a:r>
            <a:endParaRPr lang="en-US" altLang="en-US" sz="2400">
              <a:solidFill>
                <a:srgbClr val="FF0000"/>
              </a:solidFill>
              <a:latin typeface="Times New Roman" panose="02020603050405020304" charset="0"/>
              <a:ea typeface="宋体" panose="02010600030101010101" pitchFamily="2" charset="-122"/>
              <a:sym typeface="+mn-ea"/>
            </a:endParaRPr>
          </a:p>
        </p:txBody>
      </p:sp>
      <p:sp>
        <p:nvSpPr>
          <p:cNvPr id="9" name="文本框 8"/>
          <p:cNvSpPr txBox="1"/>
          <p:nvPr/>
        </p:nvSpPr>
        <p:spPr>
          <a:xfrm>
            <a:off x="6429375" y="4010025"/>
            <a:ext cx="1239520" cy="460375"/>
          </a:xfrm>
          <a:prstGeom prst="rect">
            <a:avLst/>
          </a:prstGeom>
          <a:noFill/>
        </p:spPr>
        <p:txBody>
          <a:bodyPr wrap="square" rtlCol="0" anchor="t">
            <a:spAutoFit/>
          </a:bodyPr>
          <a:p>
            <a:r>
              <a:rPr lang="en-US" sz="2400">
                <a:solidFill>
                  <a:srgbClr val="FF0000"/>
                </a:solidFill>
                <a:latin typeface="Times New Roman" panose="02020603050405020304" charset="0"/>
                <a:ea typeface="宋体" panose="02010600030101010101" pitchFamily="2" charset="-122"/>
                <a:sym typeface="+mn-ea"/>
              </a:rPr>
              <a:t>Turning </a:t>
            </a:r>
            <a:endParaRPr lang="en-US" altLang="en-US" sz="2400">
              <a:solidFill>
                <a:srgbClr val="FF0000"/>
              </a:solidFill>
              <a:latin typeface="Times New Roman" panose="02020603050405020304" charset="0"/>
              <a:ea typeface="宋体" panose="02010600030101010101" pitchFamily="2" charset="-122"/>
              <a:sym typeface="+mn-ea"/>
            </a:endParaRPr>
          </a:p>
        </p:txBody>
      </p:sp>
      <p:sp>
        <p:nvSpPr>
          <p:cNvPr id="11" name="文本框 10"/>
          <p:cNvSpPr txBox="1"/>
          <p:nvPr/>
        </p:nvSpPr>
        <p:spPr>
          <a:xfrm>
            <a:off x="3721100" y="5046980"/>
            <a:ext cx="1693545" cy="460375"/>
          </a:xfrm>
          <a:prstGeom prst="rect">
            <a:avLst/>
          </a:prstGeom>
          <a:noFill/>
        </p:spPr>
        <p:txBody>
          <a:bodyPr wrap="square" rtlCol="0" anchor="t">
            <a:spAutoFit/>
          </a:bodyPr>
          <a:p>
            <a:r>
              <a:rPr lang="en-US" sz="2400">
                <a:solidFill>
                  <a:srgbClr val="FF0000"/>
                </a:solidFill>
                <a:latin typeface="Times New Roman" panose="02020603050405020304" charset="0"/>
                <a:ea typeface="宋体" panose="02010600030101010101" pitchFamily="2" charset="-122"/>
                <a:sym typeface="+mn-ea"/>
              </a:rPr>
              <a:t>laboratories</a:t>
            </a:r>
            <a:endParaRPr lang="en-US" altLang="en-US" sz="2400">
              <a:solidFill>
                <a:srgbClr val="FF0000"/>
              </a:solidFill>
              <a:latin typeface="Times New Roman" panose="02020603050405020304" charset="0"/>
              <a:ea typeface="宋体" panose="02010600030101010101" pitchFamily="2" charset="-122"/>
              <a:sym typeface="+mn-ea"/>
            </a:endParaRPr>
          </a:p>
        </p:txBody>
      </p:sp>
      <p:sp>
        <p:nvSpPr>
          <p:cNvPr id="12" name="文本框 11"/>
          <p:cNvSpPr txBox="1"/>
          <p:nvPr/>
        </p:nvSpPr>
        <p:spPr>
          <a:xfrm>
            <a:off x="2611120" y="5711190"/>
            <a:ext cx="1047115" cy="460375"/>
          </a:xfrm>
          <a:prstGeom prst="rect">
            <a:avLst/>
          </a:prstGeom>
          <a:noFill/>
        </p:spPr>
        <p:txBody>
          <a:bodyPr wrap="square" rtlCol="0" anchor="t">
            <a:spAutoFit/>
          </a:bodyPr>
          <a:p>
            <a:r>
              <a:rPr lang="en-US" sz="2400">
                <a:solidFill>
                  <a:srgbClr val="FF0000"/>
                </a:solidFill>
                <a:latin typeface="Times New Roman" panose="02020603050405020304" charset="0"/>
                <a:ea typeface="宋体" panose="02010600030101010101" pitchFamily="2" charset="-122"/>
                <a:sym typeface="+mn-ea"/>
              </a:rPr>
              <a:t>simply </a:t>
            </a:r>
            <a:endParaRPr lang="en-US" altLang="en-US" sz="2400">
              <a:solidFill>
                <a:srgbClr val="FF0000"/>
              </a:solidFill>
              <a:latin typeface="Times New Roman" panose="02020603050405020304" charset="0"/>
              <a:ea typeface="宋体" panose="02010600030101010101" pitchFamily="2" charset="-122"/>
              <a:sym typeface="+mn-ea"/>
            </a:endParaRPr>
          </a:p>
        </p:txBody>
      </p:sp>
      <p:sp>
        <p:nvSpPr>
          <p:cNvPr id="13" name="文本框 12"/>
          <p:cNvSpPr txBox="1"/>
          <p:nvPr/>
        </p:nvSpPr>
        <p:spPr>
          <a:xfrm>
            <a:off x="77470" y="4682490"/>
            <a:ext cx="778510" cy="460375"/>
          </a:xfrm>
          <a:prstGeom prst="rect">
            <a:avLst/>
          </a:prstGeom>
          <a:noFill/>
        </p:spPr>
        <p:txBody>
          <a:bodyPr wrap="square" rtlCol="0" anchor="t">
            <a:spAutoFit/>
          </a:bodyPr>
          <a:p>
            <a:r>
              <a:rPr lang="en-US" sz="2400">
                <a:solidFill>
                  <a:srgbClr val="FF0000"/>
                </a:solidFill>
                <a:latin typeface="Times New Roman" panose="02020603050405020304" charset="0"/>
                <a:ea typeface="宋体" panose="02010600030101010101" pitchFamily="2" charset="-122"/>
                <a:sym typeface="+mn-ea"/>
              </a:rPr>
              <a:t>who </a:t>
            </a:r>
            <a:endParaRPr lang="en-US" altLang="en-US" sz="2400">
              <a:solidFill>
                <a:srgbClr val="FF0000"/>
              </a:solidFill>
              <a:latin typeface="Times New Roman" panose="02020603050405020304" charset="0"/>
              <a:ea typeface="宋体" panose="02010600030101010101" pitchFamily="2" charset="-122"/>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down)">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down)">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ipe(down)">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wipe(down)">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wipe(down)">
                                      <p:cBhvr>
                                        <p:cTn id="42" dur="5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wipe(down)">
                                      <p:cBhvr>
                                        <p:cTn id="47" dur="500"/>
                                        <p:tgtEl>
                                          <p:spTgt spid="11"/>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wipe(down)">
                                      <p:cBhvr>
                                        <p:cTn id="5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7" grpId="0"/>
      <p:bldP spid="8" grpId="0"/>
      <p:bldP spid="9" grpId="0"/>
      <p:bldP spid="11" grpId="0"/>
      <p:bldP spid="12" grpId="0"/>
      <p:bldP spid="13" grpId="0"/>
      <p:bldP spid="2" grpId="1"/>
      <p:bldP spid="3" grpId="1"/>
      <p:bldP spid="4" grpId="1"/>
      <p:bldP spid="5" grpId="1"/>
      <p:bldP spid="7" grpId="1"/>
      <p:bldP spid="8" grpId="1"/>
      <p:bldP spid="9" grpId="1"/>
      <p:bldP spid="11" grpId="1"/>
      <p:bldP spid="12" grpId="1"/>
      <p:bldP spid="13"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2" name="文本框 3"/>
          <p:cNvSpPr txBox="1"/>
          <p:nvPr/>
        </p:nvSpPr>
        <p:spPr>
          <a:xfrm>
            <a:off x="93345" y="603885"/>
            <a:ext cx="12098655" cy="4828540"/>
          </a:xfrm>
          <a:prstGeom prst="rect">
            <a:avLst/>
          </a:prstGeom>
          <a:noFill/>
        </p:spPr>
        <p:txBody>
          <a:bodyPr wrap="square" rtlCol="0">
            <a:spAutoFit/>
          </a:bodyPr>
          <a:lstStyle/>
          <a:p>
            <a:pPr indent="0" algn="l">
              <a:lnSpc>
                <a:spcPct val="90000"/>
              </a:lnSpc>
              <a:spcBef>
                <a:spcPts val="1000"/>
              </a:spcBef>
              <a:buClrTx/>
              <a:buSzTx/>
              <a:buFont typeface="Arial" panose="020B0604020202020204" pitchFamily="34" charset="0"/>
              <a:buNone/>
            </a:pPr>
            <a:r>
              <a:rPr lang="zh-CN" altLang="en-US" sz="2800">
                <a:latin typeface="Times New Roman" panose="02020603050405020304" charset="0"/>
                <a:ea typeface="华文中宋" panose="02010600040101010101" charset="-122"/>
                <a:cs typeface="Times New Roman" panose="02020603050405020304" charset="0"/>
                <a:sym typeface="+mn-ea"/>
              </a:rPr>
              <a:t>1. </a:t>
            </a:r>
            <a:r>
              <a:rPr lang="zh-CN" altLang="en-US" sz="2800">
                <a:solidFill>
                  <a:srgbClr val="0000FF"/>
                </a:solidFill>
                <a:latin typeface="Times New Roman" panose="02020603050405020304" charset="0"/>
                <a:cs typeface="Times New Roman" panose="02020603050405020304" charset="0"/>
                <a:sym typeface="+mn-ea"/>
              </a:rPr>
              <a:t>in the grip of</a:t>
            </a:r>
            <a:r>
              <a:rPr lang="en-US" altLang="zh-CN" sz="2800">
                <a:latin typeface="Times New Roman" panose="02020603050405020304" charset="0"/>
                <a:ea typeface="华文中宋" panose="02010600040101010101" charset="-122"/>
                <a:cs typeface="Times New Roman" panose="02020603050405020304" charset="0"/>
                <a:sym typeface="+mn-ea"/>
              </a:rPr>
              <a:t>: </a:t>
            </a:r>
            <a:r>
              <a:rPr sz="2800">
                <a:latin typeface="Times New Roman" panose="02020603050405020304" charset="0"/>
                <a:ea typeface="华文中宋" panose="02010600040101010101" charset="-122"/>
                <a:cs typeface="Times New Roman" panose="02020603050405020304" charset="0"/>
                <a:sym typeface="+mn-ea"/>
              </a:rPr>
              <a:t>experiencing sth unpleasant that cannot be stopped 处于不快却无法制止的境遇；受制于某事</a:t>
            </a:r>
            <a:endParaRPr sz="2800">
              <a:latin typeface="Times New Roman" panose="02020603050405020304" charset="0"/>
              <a:ea typeface="华文中宋" panose="02010600040101010101" charset="-122"/>
              <a:cs typeface="Times New Roman" panose="02020603050405020304" charset="0"/>
              <a:sym typeface="+mn-ea"/>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ea typeface="华文中宋" panose="02010600040101010101" charset="-122"/>
                <a:cs typeface="Times New Roman" panose="02020603050405020304" charset="0"/>
              </a:rPr>
              <a:t>The country is in the grip of a teenage crime wave.                                                               </a:t>
            </a:r>
            <a:r>
              <a:rPr sz="2800">
                <a:latin typeface="Times New Roman" panose="02020603050405020304" charset="0"/>
                <a:ea typeface="华文中宋" panose="02010600040101010101" charset="-122"/>
                <a:cs typeface="Times New Roman" panose="02020603050405020304" charset="0"/>
              </a:rPr>
              <a:t>青少年犯罪的激增让该国陷入困境。</a:t>
            </a:r>
            <a:r>
              <a:rPr lang="en-US" altLang="zh-CN" sz="2800">
                <a:latin typeface="Times New Roman" panose="02020603050405020304" charset="0"/>
                <a:ea typeface="华文中宋" panose="02010600040101010101" charset="-122"/>
                <a:cs typeface="Times New Roman" panose="02020603050405020304" charset="0"/>
              </a:rPr>
              <a:t>                           </a:t>
            </a:r>
            <a:r>
              <a:rPr lang="en-US"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lang="en-US"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lang="en-US" altLang="zh-CN" sz="3200">
                <a:latin typeface="Times New Roman" panose="02020603050405020304" charset="0"/>
                <a:cs typeface="Times New Roman" panose="02020603050405020304" charset="0"/>
              </a:rPr>
              <a:t> </a:t>
            </a:r>
            <a:endParaRPr lang="en-US" altLang="zh-CN" sz="32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endParaRPr lang="en-US" altLang="zh-CN" sz="32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endParaRPr lang="en-US" altLang="zh-CN" sz="32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cs typeface="Times New Roman" panose="02020603050405020304" charset="0"/>
              </a:rPr>
              <a:t>2</a:t>
            </a:r>
            <a:r>
              <a:rPr lang="en-US" altLang="zh-CN" sz="3200">
                <a:latin typeface="Times New Roman" panose="02020603050405020304" charset="0"/>
                <a:cs typeface="Times New Roman" panose="02020603050405020304" charset="0"/>
              </a:rPr>
              <a:t>. </a:t>
            </a:r>
            <a:r>
              <a:rPr sz="2800">
                <a:solidFill>
                  <a:srgbClr val="0000FF"/>
                </a:solidFill>
                <a:latin typeface="Times New Roman" panose="02020603050405020304" charset="0"/>
                <a:cs typeface="Times New Roman" panose="02020603050405020304" charset="0"/>
                <a:sym typeface="+mn-ea"/>
              </a:rPr>
              <a:t>hindrance</a:t>
            </a:r>
            <a:r>
              <a:rPr lang="en-US" altLang="zh-CN" sz="2800"/>
              <a:t>: </a:t>
            </a:r>
            <a:r>
              <a:rPr sz="2800">
                <a:latin typeface="Times New Roman" panose="02020603050405020304" charset="0"/>
                <a:ea typeface="华文中宋" panose="02010600040101010101" charset="-122"/>
                <a:cs typeface="Times New Roman" panose="02020603050405020304" charset="0"/>
              </a:rPr>
              <a:t>a person or thing that makes it more difficult for sb to do sth or for sth to happen 造成妨碍的人（或事物）</a:t>
            </a:r>
            <a:endParaRPr sz="2800">
              <a:latin typeface="Times New Roman" panose="02020603050405020304" charset="0"/>
              <a:ea typeface="华文中宋" panose="02010600040101010101" charset="-122"/>
              <a:cs typeface="Times New Roman" panose="02020603050405020304" charset="0"/>
            </a:endParaRPr>
          </a:p>
          <a:p>
            <a:pPr marL="457200" indent="-457200" algn="l">
              <a:lnSpc>
                <a:spcPct val="90000"/>
              </a:lnSpc>
              <a:spcBef>
                <a:spcPts val="1000"/>
              </a:spcBef>
              <a:buClrTx/>
              <a:buSzTx/>
              <a:buFont typeface="Wingdings" panose="05000000000000000000" charset="0"/>
              <a:buChar char="ü"/>
            </a:pPr>
            <a:r>
              <a:rPr sz="2800">
                <a:latin typeface="Times New Roman" panose="02020603050405020304" charset="0"/>
                <a:cs typeface="Times New Roman" panose="02020603050405020304" charset="0"/>
              </a:rPr>
              <a:t>To be honest, she was more of a hindrance than a help.  </a:t>
            </a:r>
            <a:r>
              <a:rPr lang="en-US" altLang="zh-CN" sz="2800">
                <a:latin typeface="Times New Roman" panose="02020603050405020304" charset="0"/>
                <a:cs typeface="Times New Roman" panose="02020603050405020304" charset="0"/>
              </a:rPr>
              <a:t>                                     </a:t>
            </a:r>
            <a:r>
              <a:rPr sz="2800">
                <a:latin typeface="Times New Roman" panose="02020603050405020304" charset="0"/>
                <a:ea typeface="华文中宋" panose="02010600040101010101" charset="-122"/>
                <a:cs typeface="Times New Roman" panose="02020603050405020304" charset="0"/>
              </a:rPr>
              <a:t>说实在的，她没帮上忙，反而成了累赘。</a:t>
            </a:r>
            <a:r>
              <a:rPr lang="en-US" altLang="zh-CN" sz="2800">
                <a:latin typeface="Times New Roman" panose="02020603050405020304" charset="0"/>
                <a:cs typeface="Times New Roman" panose="02020603050405020304" charset="0"/>
              </a:rPr>
              <a:t>                                                    </a:t>
            </a:r>
            <a:endParaRPr lang="en-US" altLang="zh-CN" sz="2800">
              <a:latin typeface="Times New Roman" panose="02020603050405020304" charset="0"/>
              <a:cs typeface="Times New Roman" panose="02020603050405020304" charset="0"/>
            </a:endParaRPr>
          </a:p>
        </p:txBody>
      </p:sp>
      <p:sp>
        <p:nvSpPr>
          <p:cNvPr id="1048604" name="文本框 1"/>
          <p:cNvSpPr txBox="1"/>
          <p:nvPr/>
        </p:nvSpPr>
        <p:spPr>
          <a:xfrm>
            <a:off x="259715" y="2449195"/>
            <a:ext cx="1626870" cy="521970"/>
          </a:xfrm>
          <a:prstGeom prst="rect">
            <a:avLst/>
          </a:prstGeom>
          <a:solidFill>
            <a:srgbClr val="0070C0"/>
          </a:solidFill>
        </p:spPr>
        <p:txBody>
          <a:bodyPr wrap="square" rtlCol="0">
            <a:spAutoFit/>
          </a:bodyPr>
          <a:lstStyle/>
          <a:p>
            <a:r>
              <a:rPr kumimoji="1" lang="zh-CN" sz="2800" b="1" dirty="0">
                <a:solidFill>
                  <a:schemeClr val="lt1"/>
                </a:solidFill>
              </a:rPr>
              <a:t>翻译句子</a:t>
            </a:r>
            <a:endParaRPr kumimoji="1" lang="zh-CN" sz="2800" b="1" dirty="0">
              <a:solidFill>
                <a:schemeClr val="lt1"/>
              </a:solidFill>
            </a:endParaRPr>
          </a:p>
        </p:txBody>
      </p:sp>
      <p:sp>
        <p:nvSpPr>
          <p:cNvPr id="1048605" name="文本框 2"/>
          <p:cNvSpPr txBox="1"/>
          <p:nvPr/>
        </p:nvSpPr>
        <p:spPr>
          <a:xfrm>
            <a:off x="259715" y="2952115"/>
            <a:ext cx="9529445" cy="521970"/>
          </a:xfrm>
          <a:prstGeom prst="rect">
            <a:avLst/>
          </a:prstGeom>
          <a:noFill/>
        </p:spPr>
        <p:txBody>
          <a:bodyPr wrap="square" rtlCol="0">
            <a:spAutoFit/>
          </a:bodyPr>
          <a:lstStyle/>
          <a:p>
            <a:r>
              <a:rPr lang="en-US" altLang="zh-CN" sz="2800">
                <a:solidFill>
                  <a:srgbClr val="FF0000"/>
                </a:solidFill>
                <a:latin typeface="Times New Roman" panose="02020603050405020304" charset="0"/>
                <a:ea typeface="华文中宋" panose="02010600040101010101" charset="-122"/>
                <a:cs typeface="Times New Roman" panose="02020603050405020304" charset="0"/>
                <a:sym typeface="+mn-ea"/>
              </a:rPr>
              <a:t>The country was in the grip of economic depression. </a:t>
            </a:r>
            <a:endParaRPr lang="en-US" altLang="zh-CN" sz="2800">
              <a:solidFill>
                <a:srgbClr val="FF0000"/>
              </a:solidFill>
              <a:latin typeface="Times New Roman" panose="02020603050405020304" charset="0"/>
              <a:ea typeface="华文中宋" panose="02010600040101010101" charset="-122"/>
              <a:cs typeface="Times New Roman" panose="02020603050405020304" charset="0"/>
              <a:sym typeface="+mn-ea"/>
            </a:endParaRPr>
          </a:p>
        </p:txBody>
      </p:sp>
      <p:sp>
        <p:nvSpPr>
          <p:cNvPr id="1048606" name="文本框 4"/>
          <p:cNvSpPr txBox="1"/>
          <p:nvPr/>
        </p:nvSpPr>
        <p:spPr>
          <a:xfrm>
            <a:off x="269240" y="5467985"/>
            <a:ext cx="1626870" cy="521970"/>
          </a:xfrm>
          <a:prstGeom prst="rect">
            <a:avLst/>
          </a:prstGeom>
          <a:solidFill>
            <a:srgbClr val="0070C0"/>
          </a:solidFill>
        </p:spPr>
        <p:txBody>
          <a:bodyPr wrap="square" rtlCol="0">
            <a:spAutoFit/>
          </a:bodyPr>
          <a:lstStyle/>
          <a:p>
            <a:pPr lvl="0" algn="l">
              <a:buClrTx/>
              <a:buSzTx/>
              <a:buFontTx/>
            </a:pPr>
            <a:r>
              <a:rPr kumimoji="1" lang="zh-CN" sz="2800" b="1" dirty="0">
                <a:solidFill>
                  <a:schemeClr val="lt1"/>
                </a:solidFill>
                <a:sym typeface="+mn-ea"/>
              </a:rPr>
              <a:t>翻译句子</a:t>
            </a:r>
            <a:endParaRPr kumimoji="1" lang="zh-CN" sz="2800" b="1" dirty="0">
              <a:solidFill>
                <a:schemeClr val="lt1"/>
              </a:solidFill>
              <a:sym typeface="+mn-ea"/>
            </a:endParaRPr>
          </a:p>
        </p:txBody>
      </p:sp>
      <p:sp>
        <p:nvSpPr>
          <p:cNvPr id="1048607" name="文本框 5"/>
          <p:cNvSpPr txBox="1"/>
          <p:nvPr/>
        </p:nvSpPr>
        <p:spPr>
          <a:xfrm>
            <a:off x="269240" y="6009640"/>
            <a:ext cx="8057515" cy="521970"/>
          </a:xfrm>
          <a:prstGeom prst="rect">
            <a:avLst/>
          </a:prstGeom>
          <a:noFill/>
        </p:spPr>
        <p:txBody>
          <a:bodyPr wrap="square" rtlCol="0">
            <a:spAutoFit/>
          </a:bodyPr>
          <a:lstStyle/>
          <a:p>
            <a:r>
              <a:rPr sz="2800">
                <a:solidFill>
                  <a:srgbClr val="FF0000"/>
                </a:solidFill>
                <a:latin typeface="Times New Roman" panose="02020603050405020304" charset="0"/>
                <a:cs typeface="Times New Roman" panose="02020603050405020304" charset="0"/>
              </a:rPr>
              <a:t>The high price is a major hindrance to potential buyers. </a:t>
            </a:r>
            <a:endParaRPr sz="2800">
              <a:solidFill>
                <a:srgbClr val="FF0000"/>
              </a:solidFill>
              <a:latin typeface="Times New Roman" panose="02020603050405020304" charset="0"/>
              <a:cs typeface="Times New Roman" panose="02020603050405020304" charset="0"/>
            </a:endParaRPr>
          </a:p>
        </p:txBody>
      </p:sp>
      <p:sp>
        <p:nvSpPr>
          <p:cNvPr id="1048608" name="文本框 7"/>
          <p:cNvSpPr txBox="1"/>
          <p:nvPr/>
        </p:nvSpPr>
        <p:spPr>
          <a:xfrm>
            <a:off x="2042795" y="2449195"/>
            <a:ext cx="7684770" cy="521970"/>
          </a:xfrm>
          <a:prstGeom prst="rect">
            <a:avLst/>
          </a:prstGeom>
          <a:noFill/>
        </p:spPr>
        <p:txBody>
          <a:bodyPr wrap="square" rtlCol="0" anchor="t">
            <a:spAutoFit/>
          </a:bodyPr>
          <a:lstStyle/>
          <a:p>
            <a:r>
              <a:rPr lang="zh-CN" altLang="en-US" sz="2800">
                <a:ea typeface="华文中宋" panose="02010600040101010101" charset="-122"/>
              </a:rPr>
              <a:t>当时国家处于经济萧条期。</a:t>
            </a:r>
            <a:endParaRPr lang="zh-CN" altLang="en-US" sz="2800">
              <a:ea typeface="华文中宋" panose="02010600040101010101" charset="-122"/>
            </a:endParaRPr>
          </a:p>
        </p:txBody>
      </p:sp>
      <p:cxnSp>
        <p:nvCxnSpPr>
          <p:cNvPr id="3145728" name="直接连接符 8"/>
          <p:cNvCxnSpPr/>
          <p:nvPr/>
        </p:nvCxnSpPr>
        <p:spPr>
          <a:xfrm flipV="1">
            <a:off x="311150" y="3388995"/>
            <a:ext cx="7597140" cy="52070"/>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145729" name="直接连接符 11"/>
          <p:cNvCxnSpPr/>
          <p:nvPr/>
        </p:nvCxnSpPr>
        <p:spPr>
          <a:xfrm flipV="1">
            <a:off x="320675" y="6472555"/>
            <a:ext cx="8006715" cy="52070"/>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17" name="文本框 16"/>
          <p:cNvSpPr txBox="1"/>
          <p:nvPr/>
        </p:nvSpPr>
        <p:spPr>
          <a:xfrm>
            <a:off x="0" y="0"/>
            <a:ext cx="1645285" cy="521970"/>
          </a:xfrm>
          <a:prstGeom prst="rect">
            <a:avLst/>
          </a:prstGeom>
          <a:solidFill>
            <a:schemeClr val="accent6"/>
          </a:solidFill>
        </p:spPr>
        <p:txBody>
          <a:bodyPr wrap="square" rtlCol="0">
            <a:spAutoFit/>
          </a:bodyPr>
          <a:p>
            <a:pPr lvl="0" algn="l">
              <a:buClrTx/>
              <a:buSzTx/>
              <a:buFontTx/>
            </a:pPr>
            <a:r>
              <a:rPr kumimoji="1" lang="zh-CN" sz="2800" b="1" dirty="0">
                <a:solidFill>
                  <a:schemeClr val="lt1"/>
                </a:solidFill>
                <a:sym typeface="+mn-ea"/>
              </a:rPr>
              <a:t>词汇讲解</a:t>
            </a:r>
            <a:endParaRPr kumimoji="1" lang="en-US" altLang="zh-CN" sz="2800" b="1" dirty="0">
              <a:solidFill>
                <a:schemeClr val="lt1"/>
              </a:solidFill>
              <a:sym typeface="+mn-ea"/>
            </a:endParaRPr>
          </a:p>
        </p:txBody>
      </p:sp>
      <p:sp>
        <p:nvSpPr>
          <p:cNvPr id="3" name="文本框 6"/>
          <p:cNvSpPr txBox="1"/>
          <p:nvPr/>
        </p:nvSpPr>
        <p:spPr>
          <a:xfrm>
            <a:off x="2052320" y="5467985"/>
            <a:ext cx="6627495" cy="521970"/>
          </a:xfrm>
          <a:prstGeom prst="rect">
            <a:avLst/>
          </a:prstGeom>
          <a:noFill/>
        </p:spPr>
        <p:txBody>
          <a:bodyPr wrap="square" rtlCol="0" anchor="t">
            <a:spAutoFit/>
          </a:bodyPr>
          <a:p>
            <a:r>
              <a:rPr lang="zh-CN" altLang="en-US" sz="2800">
                <a:ea typeface="华文中宋" panose="02010600040101010101" charset="-122"/>
              </a:rPr>
              <a:t>价格高是使潜在买主却步的主要阻碍。</a:t>
            </a:r>
            <a:endParaRPr lang="zh-CN" altLang="en-US" sz="2800">
              <a:ea typeface="华文中宋" panose="02010600040101010101" charset="-122"/>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48602">
                                            <p:txEl>
                                              <p:pRg st="1" end="1"/>
                                            </p:txEl>
                                          </p:spTgt>
                                        </p:tgtEl>
                                        <p:attrNameLst>
                                          <p:attrName>style.visibility</p:attrName>
                                        </p:attrNameLst>
                                      </p:cBhvr>
                                      <p:to>
                                        <p:strVal val="visible"/>
                                      </p:to>
                                    </p:set>
                                    <p:animEffect transition="in" filter="blinds(horizontal)">
                                      <p:cBhvr>
                                        <p:cTn id="7" dur="500"/>
                                        <p:tgtEl>
                                          <p:spTgt spid="104860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048604"/>
                                        </p:tgtEl>
                                        <p:attrNameLst>
                                          <p:attrName>style.visibility</p:attrName>
                                        </p:attrNameLst>
                                      </p:cBhvr>
                                      <p:to>
                                        <p:strVal val="visible"/>
                                      </p:to>
                                    </p:set>
                                    <p:animEffect transition="in" filter="blinds(horizontal)">
                                      <p:cBhvr>
                                        <p:cTn id="12" dur="500"/>
                                        <p:tgtEl>
                                          <p:spTgt spid="1048604"/>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1048608"/>
                                        </p:tgtEl>
                                        <p:attrNameLst>
                                          <p:attrName>style.visibility</p:attrName>
                                        </p:attrNameLst>
                                      </p:cBhvr>
                                      <p:to>
                                        <p:strVal val="visible"/>
                                      </p:to>
                                    </p:set>
                                    <p:animEffect transition="in" filter="blinds(horizontal)">
                                      <p:cBhvr>
                                        <p:cTn id="15" dur="500"/>
                                        <p:tgtEl>
                                          <p:spTgt spid="1048608"/>
                                        </p:tgtEl>
                                      </p:cBhvr>
                                    </p:animEffect>
                                  </p:childTnLst>
                                </p:cTn>
                              </p:par>
                              <p:par>
                                <p:cTn id="16" presetID="3" presetClass="entr" presetSubtype="10" fill="hold" nodeType="withEffect">
                                  <p:stCondLst>
                                    <p:cond delay="0"/>
                                  </p:stCondLst>
                                  <p:childTnLst>
                                    <p:set>
                                      <p:cBhvr>
                                        <p:cTn id="17" dur="1" fill="hold">
                                          <p:stCondLst>
                                            <p:cond delay="0"/>
                                          </p:stCondLst>
                                        </p:cTn>
                                        <p:tgtEl>
                                          <p:spTgt spid="3145728"/>
                                        </p:tgtEl>
                                        <p:attrNameLst>
                                          <p:attrName>style.visibility</p:attrName>
                                        </p:attrNameLst>
                                      </p:cBhvr>
                                      <p:to>
                                        <p:strVal val="visible"/>
                                      </p:to>
                                    </p:set>
                                    <p:animEffect transition="in" filter="blinds(horizontal)">
                                      <p:cBhvr>
                                        <p:cTn id="18" dur="500"/>
                                        <p:tgtEl>
                                          <p:spTgt spid="3145728"/>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1048605"/>
                                        </p:tgtEl>
                                        <p:attrNameLst>
                                          <p:attrName>style.visibility</p:attrName>
                                        </p:attrNameLst>
                                      </p:cBhvr>
                                      <p:to>
                                        <p:strVal val="visible"/>
                                      </p:to>
                                    </p:set>
                                    <p:animEffect transition="in" filter="blinds(horizontal)">
                                      <p:cBhvr>
                                        <p:cTn id="23" dur="500"/>
                                        <p:tgtEl>
                                          <p:spTgt spid="104860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048602">
                                            <p:txEl>
                                              <p:pRg st="5" end="5"/>
                                            </p:txEl>
                                          </p:spTgt>
                                        </p:tgtEl>
                                        <p:attrNameLst>
                                          <p:attrName>style.visibility</p:attrName>
                                        </p:attrNameLst>
                                      </p:cBhvr>
                                      <p:to>
                                        <p:strVal val="visible"/>
                                      </p:to>
                                    </p:set>
                                    <p:animEffect transition="in" filter="wipe(down)">
                                      <p:cBhvr>
                                        <p:cTn id="28" dur="500"/>
                                        <p:tgtEl>
                                          <p:spTgt spid="1048602">
                                            <p:txEl>
                                              <p:pRg st="5" end="5"/>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grpId="0" nodeType="clickEffect">
                                  <p:stCondLst>
                                    <p:cond delay="0"/>
                                  </p:stCondLst>
                                  <p:childTnLst>
                                    <p:set>
                                      <p:cBhvr>
                                        <p:cTn id="32" dur="1" fill="hold">
                                          <p:stCondLst>
                                            <p:cond delay="0"/>
                                          </p:stCondLst>
                                        </p:cTn>
                                        <p:tgtEl>
                                          <p:spTgt spid="1048606"/>
                                        </p:tgtEl>
                                        <p:attrNameLst>
                                          <p:attrName>style.visibility</p:attrName>
                                        </p:attrNameLst>
                                      </p:cBhvr>
                                      <p:to>
                                        <p:strVal val="visible"/>
                                      </p:to>
                                    </p:set>
                                    <p:animEffect transition="in" filter="blinds(horizontal)">
                                      <p:cBhvr>
                                        <p:cTn id="33" dur="500"/>
                                        <p:tgtEl>
                                          <p:spTgt spid="1048606"/>
                                        </p:tgtEl>
                                      </p:cBhvr>
                                    </p:animEffect>
                                  </p:childTnLst>
                                </p:cTn>
                              </p:par>
                              <p:par>
                                <p:cTn id="34" presetID="22" presetClass="entr" presetSubtype="4" fill="hold" nodeType="withEffect">
                                  <p:stCondLst>
                                    <p:cond delay="0"/>
                                  </p:stCondLst>
                                  <p:childTnLst>
                                    <p:set>
                                      <p:cBhvr>
                                        <p:cTn id="35" dur="1" fill="hold">
                                          <p:stCondLst>
                                            <p:cond delay="0"/>
                                          </p:stCondLst>
                                        </p:cTn>
                                        <p:tgtEl>
                                          <p:spTgt spid="3145729"/>
                                        </p:tgtEl>
                                        <p:attrNameLst>
                                          <p:attrName>style.visibility</p:attrName>
                                        </p:attrNameLst>
                                      </p:cBhvr>
                                      <p:to>
                                        <p:strVal val="visible"/>
                                      </p:to>
                                    </p:set>
                                    <p:animEffect transition="in" filter="wipe(down)">
                                      <p:cBhvr>
                                        <p:cTn id="36" dur="500"/>
                                        <p:tgtEl>
                                          <p:spTgt spid="3145729"/>
                                        </p:tgtEl>
                                      </p:cBhvr>
                                    </p:animEffect>
                                  </p:childTnLst>
                                </p:cTn>
                              </p:par>
                              <p:par>
                                <p:cTn id="37" presetID="3" presetClass="entr" presetSubtype="10" fill="hold" grpId="0" nodeType="with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blinds(horizontal)">
                                      <p:cBhvr>
                                        <p:cTn id="39" dur="500"/>
                                        <p:tgtEl>
                                          <p:spTgt spid="3"/>
                                        </p:tgtEl>
                                      </p:cBhvr>
                                    </p:animEffect>
                                  </p:childTnLst>
                                </p:cTn>
                              </p:par>
                            </p:childTnLst>
                          </p:cTn>
                        </p:par>
                      </p:childTnLst>
                    </p:cTn>
                  </p:par>
                  <p:par>
                    <p:cTn id="40" fill="hold">
                      <p:stCondLst>
                        <p:cond delay="indefinite"/>
                      </p:stCondLst>
                      <p:childTnLst>
                        <p:par>
                          <p:cTn id="41" fill="hold">
                            <p:stCondLst>
                              <p:cond delay="0"/>
                            </p:stCondLst>
                            <p:childTnLst>
                              <p:par>
                                <p:cTn id="42" presetID="3" presetClass="entr" presetSubtype="10" fill="hold" grpId="0" nodeType="clickEffect">
                                  <p:stCondLst>
                                    <p:cond delay="0"/>
                                  </p:stCondLst>
                                  <p:childTnLst>
                                    <p:set>
                                      <p:cBhvr>
                                        <p:cTn id="43" dur="1" fill="hold">
                                          <p:stCondLst>
                                            <p:cond delay="0"/>
                                          </p:stCondLst>
                                        </p:cTn>
                                        <p:tgtEl>
                                          <p:spTgt spid="1048607"/>
                                        </p:tgtEl>
                                        <p:attrNameLst>
                                          <p:attrName>style.visibility</p:attrName>
                                        </p:attrNameLst>
                                      </p:cBhvr>
                                      <p:to>
                                        <p:strVal val="visible"/>
                                      </p:to>
                                    </p:set>
                                    <p:animEffect transition="in" filter="blinds(horizontal)">
                                      <p:cBhvr>
                                        <p:cTn id="44" dur="500"/>
                                        <p:tgtEl>
                                          <p:spTgt spid="10486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04" grpId="0" bldLvl="0" animBg="1"/>
      <p:bldP spid="1048605" grpId="0"/>
      <p:bldP spid="1048605" grpId="1"/>
      <p:bldP spid="1048606" grpId="0" bldLvl="0" animBg="1"/>
      <p:bldP spid="1048606" grpId="1" animBg="1"/>
      <p:bldP spid="1048607" grpId="0"/>
      <p:bldP spid="1048607" grpId="1"/>
      <p:bldP spid="1048608" grpId="0"/>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角矩形 6"/>
          <p:cNvSpPr/>
          <p:nvPr/>
        </p:nvSpPr>
        <p:spPr>
          <a:xfrm>
            <a:off x="245745" y="892810"/>
            <a:ext cx="11588750" cy="2313305"/>
          </a:xfrm>
          <a:prstGeom prst="roundRect">
            <a:avLst>
              <a:gd name="adj" fmla="val 16667"/>
            </a:avLst>
          </a:prstGeom>
          <a:noFill/>
          <a:ln w="63500" cap="flat" cmpd="sng">
            <a:solidFill>
              <a:schemeClr val="accent2"/>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9" name="文本框 8"/>
          <p:cNvSpPr txBox="1"/>
          <p:nvPr/>
        </p:nvSpPr>
        <p:spPr>
          <a:xfrm>
            <a:off x="438150" y="931545"/>
            <a:ext cx="11396345" cy="1291590"/>
          </a:xfrm>
          <a:prstGeom prst="rect">
            <a:avLst/>
          </a:prstGeom>
          <a:noFill/>
        </p:spPr>
        <p:txBody>
          <a:bodyPr wrap="square">
            <a:spAutoFit/>
          </a:bodyPr>
          <a:lstStyle/>
          <a:p>
            <a:pPr algn="l"/>
            <a:r>
              <a:rPr lang="en-US" altLang="zh-CN" sz="2600">
                <a:latin typeface="Times New Roman" panose="02020603050405020304" charset="0"/>
                <a:cs typeface="Times New Roman" panose="02020603050405020304" charset="0"/>
                <a:sym typeface="+mn-ea"/>
              </a:rPr>
              <a:t>The shortage is likely to worsen over the coming years, with new home applications and planning permissions falling this year given the jump in financing costs and an onerous planning process, which CBRE’s report said “remains a key hindrance”. </a:t>
            </a:r>
            <a:endParaRPr lang="en-US" altLang="zh-CN" sz="2600">
              <a:latin typeface="Times New Roman" panose="02020603050405020304" charset="0"/>
              <a:cs typeface="Times New Roman" panose="02020603050405020304" charset="0"/>
              <a:sym typeface="+mn-ea"/>
            </a:endParaRPr>
          </a:p>
        </p:txBody>
      </p:sp>
      <p:sp>
        <p:nvSpPr>
          <p:cNvPr id="4" name="文本框 3"/>
          <p:cNvSpPr txBox="1"/>
          <p:nvPr/>
        </p:nvSpPr>
        <p:spPr>
          <a:xfrm>
            <a:off x="351155" y="2355215"/>
            <a:ext cx="967740" cy="521970"/>
          </a:xfrm>
          <a:prstGeom prst="rect">
            <a:avLst/>
          </a:prstGeom>
          <a:solidFill>
            <a:srgbClr val="0070C0"/>
          </a:solidFill>
        </p:spPr>
        <p:txBody>
          <a:bodyPr wrap="square" rtlCol="0">
            <a:spAutoFit/>
          </a:bodyPr>
          <a:lstStyle/>
          <a:p>
            <a:r>
              <a:rPr kumimoji="1" lang="zh-CN" altLang="en-US" sz="2800" b="1" dirty="0">
                <a:solidFill>
                  <a:schemeClr val="lt1"/>
                </a:solidFill>
              </a:rPr>
              <a:t>翻译</a:t>
            </a:r>
            <a:endParaRPr kumimoji="1" lang="zh-CN" altLang="en-US" sz="2800" b="1" dirty="0">
              <a:solidFill>
                <a:schemeClr val="lt1"/>
              </a:solidFill>
            </a:endParaRPr>
          </a:p>
        </p:txBody>
      </p:sp>
      <p:sp>
        <p:nvSpPr>
          <p:cNvPr id="10" name="文本框 9"/>
          <p:cNvSpPr txBox="1"/>
          <p:nvPr/>
        </p:nvSpPr>
        <p:spPr>
          <a:xfrm>
            <a:off x="1318895" y="2218690"/>
            <a:ext cx="10427970" cy="829945"/>
          </a:xfrm>
          <a:prstGeom prst="rect">
            <a:avLst/>
          </a:prstGeom>
          <a:noFill/>
        </p:spPr>
        <p:txBody>
          <a:bodyPr wrap="square" rtlCol="0">
            <a:spAutoFit/>
          </a:bodyPr>
          <a:lstStyle/>
          <a:p>
            <a:pPr algn="l">
              <a:buClrTx/>
              <a:buSzTx/>
              <a:buFontTx/>
            </a:pPr>
            <a:r>
              <a:rPr sz="2400">
                <a:latin typeface="华文中宋" panose="02010600040101010101" charset="-122"/>
                <a:ea typeface="华文中宋" panose="02010600040101010101" charset="-122"/>
                <a:cs typeface="华文中宋" panose="02010600040101010101" charset="-122"/>
              </a:rPr>
              <a:t>未来几年，这种短缺可能会加剧，由于融资成本飙升和繁琐的规划程序，今年的新房申请和规划许可将下降，</a:t>
            </a:r>
            <a:r>
              <a:rPr sz="2400">
                <a:latin typeface="Times New Roman" panose="02020603050405020304" charset="0"/>
                <a:ea typeface="华文中宋" panose="02010600040101010101" charset="-122"/>
                <a:cs typeface="Times New Roman" panose="02020603050405020304" charset="0"/>
              </a:rPr>
              <a:t>CBRE的报告称</a:t>
            </a:r>
            <a:r>
              <a:rPr sz="2400">
                <a:latin typeface="华文中宋" panose="02010600040101010101" charset="-122"/>
                <a:ea typeface="华文中宋" panose="02010600040101010101" charset="-122"/>
                <a:cs typeface="华文中宋" panose="02010600040101010101" charset="-122"/>
              </a:rPr>
              <a:t>，这“仍是一个关键障碍”。</a:t>
            </a:r>
            <a:endParaRPr sz="2400">
              <a:latin typeface="华文中宋" panose="02010600040101010101" charset="-122"/>
              <a:ea typeface="华文中宋" panose="02010600040101010101" charset="-122"/>
              <a:cs typeface="华文中宋" panose="02010600040101010101" charset="-122"/>
            </a:endParaRPr>
          </a:p>
        </p:txBody>
      </p:sp>
      <p:sp>
        <p:nvSpPr>
          <p:cNvPr id="1048610" name="文本框 16"/>
          <p:cNvSpPr txBox="1"/>
          <p:nvPr/>
        </p:nvSpPr>
        <p:spPr>
          <a:xfrm>
            <a:off x="0" y="0"/>
            <a:ext cx="1670050" cy="521970"/>
          </a:xfrm>
          <a:prstGeom prst="rect">
            <a:avLst/>
          </a:prstGeom>
          <a:solidFill>
            <a:schemeClr val="accent6"/>
          </a:solidFill>
        </p:spPr>
        <p:txBody>
          <a:bodyPr wrap="square" rtlCol="0">
            <a:spAutoFit/>
          </a:bodyPr>
          <a:lstStyle/>
          <a:p>
            <a:pPr algn="ctr"/>
            <a:r>
              <a:rPr kumimoji="1" lang="zh-CN" altLang="en-US" sz="2800" b="1" dirty="0">
                <a:solidFill>
                  <a:schemeClr val="lt1"/>
                </a:solidFill>
              </a:rPr>
              <a:t>句子翻译</a:t>
            </a:r>
            <a:endParaRPr kumimoji="1" lang="zh-CN" altLang="en-US" sz="2800" b="1" dirty="0">
              <a:solidFill>
                <a:schemeClr val="lt1"/>
              </a:solidFill>
            </a:endParaRPr>
          </a:p>
        </p:txBody>
      </p:sp>
      <p:sp>
        <p:nvSpPr>
          <p:cNvPr id="5" name="圆角矩形 4"/>
          <p:cNvSpPr/>
          <p:nvPr/>
        </p:nvSpPr>
        <p:spPr>
          <a:xfrm>
            <a:off x="311150" y="3904615"/>
            <a:ext cx="11579860" cy="2256155"/>
          </a:xfrm>
          <a:prstGeom prst="roundRect">
            <a:avLst>
              <a:gd name="adj" fmla="val 16667"/>
            </a:avLst>
          </a:prstGeom>
          <a:noFill/>
          <a:ln w="63500" cap="flat" cmpd="sng">
            <a:solidFill>
              <a:schemeClr val="accent6"/>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 name="文本框 5"/>
          <p:cNvSpPr txBox="1"/>
          <p:nvPr/>
        </p:nvSpPr>
        <p:spPr>
          <a:xfrm>
            <a:off x="499110" y="3956050"/>
            <a:ext cx="11558270" cy="1291590"/>
          </a:xfrm>
          <a:prstGeom prst="rect">
            <a:avLst/>
          </a:prstGeom>
          <a:noFill/>
        </p:spPr>
        <p:txBody>
          <a:bodyPr wrap="square">
            <a:spAutoFit/>
          </a:bodyPr>
          <a:lstStyle/>
          <a:p>
            <a:pPr algn="l"/>
            <a:r>
              <a:rPr sz="2600">
                <a:latin typeface="Times New Roman" panose="02020603050405020304" charset="0"/>
                <a:cs typeface="Times New Roman" panose="02020603050405020304" charset="0"/>
                <a:sym typeface="+mn-ea"/>
              </a:rPr>
              <a:t>CBRE expects more and more office buildings will have to be retrofitted or repurposed. “The previous strategy of simply demolishing an old office to replace it with a new building is becoming largely redundant,” the report said.</a:t>
            </a:r>
            <a:endParaRPr sz="2600">
              <a:latin typeface="Times New Roman" panose="02020603050405020304" charset="0"/>
              <a:cs typeface="Times New Roman" panose="02020603050405020304" charset="0"/>
              <a:sym typeface="+mn-ea"/>
            </a:endParaRPr>
          </a:p>
        </p:txBody>
      </p:sp>
      <p:sp>
        <p:nvSpPr>
          <p:cNvPr id="12" name="文本框 11"/>
          <p:cNvSpPr txBox="1"/>
          <p:nvPr/>
        </p:nvSpPr>
        <p:spPr>
          <a:xfrm>
            <a:off x="438785" y="5363210"/>
            <a:ext cx="967740" cy="521970"/>
          </a:xfrm>
          <a:prstGeom prst="rect">
            <a:avLst/>
          </a:prstGeom>
          <a:solidFill>
            <a:srgbClr val="0070C0"/>
          </a:solidFill>
        </p:spPr>
        <p:txBody>
          <a:bodyPr wrap="square" rtlCol="0">
            <a:spAutoFit/>
          </a:bodyPr>
          <a:lstStyle/>
          <a:p>
            <a:r>
              <a:rPr kumimoji="1" lang="zh-CN" altLang="en-US" sz="2800" b="1" dirty="0">
                <a:solidFill>
                  <a:schemeClr val="lt1"/>
                </a:solidFill>
              </a:rPr>
              <a:t>翻译</a:t>
            </a:r>
            <a:endParaRPr kumimoji="1" lang="zh-CN" altLang="en-US" sz="2800" b="1" dirty="0">
              <a:solidFill>
                <a:schemeClr val="lt1"/>
              </a:solidFill>
            </a:endParaRPr>
          </a:p>
        </p:txBody>
      </p:sp>
      <p:sp>
        <p:nvSpPr>
          <p:cNvPr id="14" name="文本框 13"/>
          <p:cNvSpPr txBox="1"/>
          <p:nvPr/>
        </p:nvSpPr>
        <p:spPr>
          <a:xfrm>
            <a:off x="1462723" y="5191125"/>
            <a:ext cx="10427970" cy="829945"/>
          </a:xfrm>
          <a:prstGeom prst="rect">
            <a:avLst/>
          </a:prstGeom>
          <a:noFill/>
        </p:spPr>
        <p:txBody>
          <a:bodyPr wrap="square" rtlCol="0">
            <a:spAutoFit/>
          </a:bodyPr>
          <a:lstStyle/>
          <a:p>
            <a:pPr algn="l">
              <a:buClrTx/>
              <a:buSzTx/>
              <a:buFontTx/>
            </a:pPr>
            <a:r>
              <a:rPr sz="2400">
                <a:latin typeface="Times New Roman" panose="02020603050405020304" charset="0"/>
                <a:ea typeface="华文中宋" panose="02010600040101010101" charset="-122"/>
                <a:cs typeface="Times New Roman" panose="02020603050405020304" charset="0"/>
              </a:rPr>
              <a:t>CBRE预计，将有越来越多的写字楼需要翻新或改作用途。</a:t>
            </a:r>
            <a:r>
              <a:rPr sz="2400">
                <a:latin typeface="华文中宋" panose="02010600040101010101" charset="-122"/>
                <a:ea typeface="华文中宋" panose="02010600040101010101" charset="-122"/>
                <a:cs typeface="华文中宋" panose="02010600040101010101" charset="-122"/>
              </a:rPr>
              <a:t>报告称:“以前简单地拆除旧办公室，用新楼取而代之的策略在很大程度上变得多余了。”</a:t>
            </a:r>
            <a:endParaRPr sz="2400">
              <a:latin typeface="华文中宋" panose="02010600040101010101" charset="-122"/>
              <a:ea typeface="华文中宋" panose="02010600040101010101" charset="-122"/>
              <a:cs typeface="华文中宋" panose="02010600040101010101" charset="-122"/>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linds(horizontal)">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1" animBg="1"/>
      <p:bldP spid="10" grpId="0"/>
      <p:bldP spid="12" grpId="1" animBg="1"/>
      <p:bldP spid="1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p:txBody>
          <a:bodyPr/>
          <a:p>
            <a:endParaRPr lang="zh-CN" altLang="en-US"/>
          </a:p>
        </p:txBody>
      </p:sp>
      <p:sp>
        <p:nvSpPr>
          <p:cNvPr id="3" name="副标题 2"/>
          <p:cNvSpPr>
            <a:spLocks noGrp="1"/>
          </p:cNvSpPr>
          <p:nvPr>
            <p:ph type="subTitle" idx="1"/>
          </p:nvPr>
        </p:nvSpPr>
        <p:spPr/>
        <p:txBody>
          <a:bodyPr/>
          <a:p>
            <a:endParaRPr lang="zh-CN" altLang="en-US"/>
          </a:p>
        </p:txBody>
      </p:sp>
      <p:grpSp>
        <p:nvGrpSpPr>
          <p:cNvPr id="259" name="组合 4"/>
          <p:cNvGrpSpPr/>
          <p:nvPr/>
        </p:nvGrpSpPr>
        <p:grpSpPr>
          <a:xfrm>
            <a:off x="-19082" y="609"/>
            <a:ext cx="12214284" cy="6857409"/>
            <a:chOff x="-1" y="-1"/>
            <a:chExt cx="12214282" cy="6857407"/>
          </a:xfrm>
        </p:grpSpPr>
        <p:pic>
          <p:nvPicPr>
            <p:cNvPr id="256" name="图片 101" descr="图片 101"/>
            <p:cNvPicPr>
              <a:picLocks noChangeAspect="1"/>
            </p:cNvPicPr>
            <p:nvPr/>
          </p:nvPicPr>
          <p:blipFill>
            <a:blip r:embed="rId1"/>
            <a:stretch>
              <a:fillRect/>
            </a:stretch>
          </p:blipFill>
          <p:spPr>
            <a:xfrm>
              <a:off x="501650" y="1"/>
              <a:ext cx="11228128" cy="6857406"/>
            </a:xfrm>
            <a:prstGeom prst="rect">
              <a:avLst/>
            </a:prstGeom>
            <a:ln w="12700" cap="flat">
              <a:noFill/>
              <a:miter lim="400000"/>
              <a:headEnd/>
              <a:tailEnd/>
            </a:ln>
            <a:effectLst/>
          </p:spPr>
        </p:pic>
        <p:sp>
          <p:nvSpPr>
            <p:cNvPr id="257" name="矩形 2"/>
            <p:cNvSpPr/>
            <p:nvPr/>
          </p:nvSpPr>
          <p:spPr>
            <a:xfrm>
              <a:off x="-2" y="-2"/>
              <a:ext cx="514369" cy="6857407"/>
            </a:xfrm>
            <a:prstGeom prst="rect">
              <a:avLst/>
            </a:prstGeom>
            <a:solidFill>
              <a:srgbClr val="99CCFF"/>
            </a:solidFill>
            <a:ln w="12700" cap="flat">
              <a:noFill/>
              <a:miter lim="400000"/>
            </a:ln>
            <a:effectLst/>
          </p:spPr>
          <p:txBody>
            <a:bodyPr wrap="square" lIns="0" tIns="0" rIns="0" bIns="0" numCol="1" anchor="ctr">
              <a:noAutofit/>
            </a:bodyPr>
            <a:lstStyle/>
            <a:p>
              <a:pPr algn="ctr">
                <a:defRPr>
                  <a:solidFill>
                    <a:srgbClr val="FFFFFF"/>
                  </a:solidFill>
                </a:defRPr>
              </a:pPr>
            </a:p>
          </p:txBody>
        </p:sp>
        <p:sp>
          <p:nvSpPr>
            <p:cNvPr id="258" name="矩形 3"/>
            <p:cNvSpPr/>
            <p:nvPr/>
          </p:nvSpPr>
          <p:spPr>
            <a:xfrm>
              <a:off x="11699912" y="-2"/>
              <a:ext cx="514370" cy="6857407"/>
            </a:xfrm>
            <a:prstGeom prst="rect">
              <a:avLst/>
            </a:prstGeom>
            <a:solidFill>
              <a:srgbClr val="99CCFF"/>
            </a:solidFill>
            <a:ln w="12700" cap="flat">
              <a:noFill/>
              <a:miter lim="400000"/>
            </a:ln>
            <a:effectLst/>
          </p:spPr>
          <p:txBody>
            <a:bodyPr wrap="square" lIns="0" tIns="0" rIns="0" bIns="0" numCol="1" anchor="ctr">
              <a:noAutofit/>
            </a:bodyPr>
            <a:lstStyle/>
            <a:p>
              <a:pPr algn="ctr">
                <a:defRPr>
                  <a:solidFill>
                    <a:srgbClr val="FFFFFF"/>
                  </a:solidFill>
                </a:defRPr>
              </a:pPr>
            </a:p>
          </p:txBody>
        </p:sp>
      </p:grpSp>
      <p:sp>
        <p:nvSpPr>
          <p:cNvPr id="260" name="文本框 1"/>
          <p:cNvSpPr txBox="1"/>
          <p:nvPr/>
        </p:nvSpPr>
        <p:spPr>
          <a:xfrm>
            <a:off x="3141980" y="4930775"/>
            <a:ext cx="7052310" cy="1936750"/>
          </a:xfrm>
          <a:prstGeom prst="rect">
            <a:avLst/>
          </a:prstGeom>
          <a:ln w="12700">
            <a:miter lim="400000"/>
          </a:ln>
        </p:spPr>
        <p:txBody>
          <a:bodyPr wrap="square" lIns="45718" tIns="45718" rIns="45718" bIns="45718">
            <a:spAutoFit/>
          </a:bodyPr>
          <a:lstStyle/>
          <a:p>
            <a:pPr algn="ctr">
              <a:defRPr sz="8000" b="1" i="1">
                <a:solidFill>
                  <a:srgbClr val="7030A0"/>
                </a:solidFill>
                <a:latin typeface="Trebuchet MS" panose="020B0603020202020204"/>
                <a:ea typeface="Trebuchet MS" panose="020B0603020202020204"/>
                <a:cs typeface="Trebuchet MS" panose="020B0603020202020204"/>
                <a:sym typeface="Trebuchet MS" panose="020B0603020202020204"/>
              </a:defRPr>
            </a:pPr>
            <a:r>
              <a:t>The </a:t>
            </a:r>
            <a:r>
              <a:rPr lang="en-US"/>
              <a:t>World</a:t>
            </a:r>
            <a:endParaRPr sz="4000"/>
          </a:p>
          <a:p>
            <a:pPr algn="ctr">
              <a:defRPr sz="4000" b="1" i="1">
                <a:solidFill>
                  <a:srgbClr val="7030A0"/>
                </a:solidFill>
                <a:latin typeface="Trebuchet MS" panose="020B0603020202020204"/>
                <a:ea typeface="Trebuchet MS" panose="020B0603020202020204"/>
                <a:cs typeface="Trebuchet MS" panose="020B0603020202020204"/>
                <a:sym typeface="Trebuchet MS" panose="020B0603020202020204"/>
              </a:defRPr>
            </a:pPr>
            <a:r>
              <a:rPr lang="en-US"/>
              <a:t>October 16th</a:t>
            </a:r>
            <a:r>
              <a:t>-</a:t>
            </a:r>
            <a:r>
              <a:rPr lang="en-US"/>
              <a:t>31st</a:t>
            </a:r>
            <a:r>
              <a:t>, 202</a:t>
            </a:r>
            <a:r>
              <a:rPr lang="en-US"/>
              <a:t>3</a:t>
            </a:r>
            <a:endParaRPr lang="en-US"/>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 name="文本框 7"/>
          <p:cNvSpPr txBox="1"/>
          <p:nvPr>
            <p:custDataLst>
              <p:tags r:id="rId1"/>
            </p:custDataLst>
          </p:nvPr>
        </p:nvSpPr>
        <p:spPr>
          <a:xfrm>
            <a:off x="1675448" y="164465"/>
            <a:ext cx="8841105" cy="1014730"/>
          </a:xfrm>
          <a:prstGeom prst="rect">
            <a:avLst/>
          </a:prstGeom>
          <a:noFill/>
        </p:spPr>
        <p:txBody>
          <a:bodyPr wrap="square" rtlCol="0" anchor="t">
            <a:spAutoFit/>
          </a:bodyPr>
          <a:p>
            <a:pPr algn="ctr">
              <a:buClrTx/>
              <a:buSzTx/>
              <a:buFontTx/>
            </a:pPr>
            <a:r>
              <a:rPr lang="en-US" altLang="zh-CN" sz="3200" b="1"/>
              <a:t>4. Telescopes caught a star gobbling up a planet</a:t>
            </a:r>
            <a:endParaRPr lang="en-US" altLang="zh-CN" sz="3200" b="1"/>
          </a:p>
          <a:p>
            <a:pPr algn="ctr">
              <a:buClrTx/>
              <a:buSzTx/>
              <a:buFontTx/>
            </a:pPr>
            <a:r>
              <a:rPr sz="2800" b="1" kern="0">
                <a:ln>
                  <a:noFill/>
                </a:ln>
                <a:solidFill>
                  <a:srgbClr val="ED7D31"/>
                </a:solidFill>
                <a:effectLst/>
                <a:uFillTx/>
                <a:latin typeface="微软雅黑" panose="020B0503020204020204" charset="-122"/>
                <a:ea typeface="微软雅黑" panose="020B0503020204020204" charset="-122"/>
                <a:cs typeface="Arial" panose="020B0604020202020204" pitchFamily="34" charset="0"/>
              </a:rPr>
              <a:t>望远镜捕捉到一颗恒星正在吞噬一颗行星</a:t>
            </a:r>
            <a:endParaRPr sz="2800" b="1" kern="0">
              <a:ln>
                <a:noFill/>
              </a:ln>
              <a:solidFill>
                <a:srgbClr val="ED7D31"/>
              </a:solidFill>
              <a:effectLst/>
              <a:uFillTx/>
              <a:latin typeface="微软雅黑" panose="020B0503020204020204" charset="-122"/>
              <a:ea typeface="微软雅黑" panose="020B0503020204020204" charset="-122"/>
              <a:cs typeface="Arial" panose="020B0604020202020204" pitchFamily="34" charset="0"/>
            </a:endParaRPr>
          </a:p>
        </p:txBody>
      </p:sp>
      <p:pic>
        <p:nvPicPr>
          <p:cNvPr id="3" name="图片 2"/>
          <p:cNvPicPr>
            <a:picLocks noChangeAspect="1"/>
          </p:cNvPicPr>
          <p:nvPr>
            <p:custDataLst>
              <p:tags r:id="rId2"/>
            </p:custDataLst>
          </p:nvPr>
        </p:nvPicPr>
        <p:blipFill>
          <a:blip r:embed="rId3"/>
          <a:stretch>
            <a:fillRect/>
          </a:stretch>
        </p:blipFill>
        <p:spPr>
          <a:xfrm>
            <a:off x="3489690" y="1294765"/>
            <a:ext cx="5212619" cy="5400000"/>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0" name="文本框 99"/>
          <p:cNvSpPr txBox="1"/>
          <p:nvPr/>
        </p:nvSpPr>
        <p:spPr>
          <a:xfrm>
            <a:off x="0" y="613410"/>
            <a:ext cx="12192635" cy="6195695"/>
          </a:xfrm>
          <a:prstGeom prst="rect">
            <a:avLst/>
          </a:prstGeom>
          <a:noFill/>
          <a:ln w="9525">
            <a:noFill/>
          </a:ln>
        </p:spPr>
        <p:txBody>
          <a:bodyPr wrap="square">
            <a:spAutoFit/>
          </a:bodyPr>
          <a:p>
            <a:pPr indent="266700" fontAlgn="auto">
              <a:lnSpc>
                <a:spcPts val="2800"/>
              </a:lnSpc>
            </a:pPr>
            <a:r>
              <a:rPr lang="en-US" sz="2500" b="0">
                <a:latin typeface="Times New Roman" panose="02020603050405020304" charset="0"/>
                <a:ea typeface="宋体" panose="02010600030101010101" pitchFamily="2" charset="-122"/>
              </a:rPr>
              <a:t>For the first time, scientists—have spotted a star _____ (eat) a planet. The planet was </a:t>
            </a:r>
            <a:r>
              <a:rPr lang="en-US" sz="2500" b="0">
                <a:solidFill>
                  <a:schemeClr val="tx1"/>
                </a:solidFill>
                <a:latin typeface="Times New Roman" panose="02020603050405020304" charset="0"/>
                <a:ea typeface="宋体" panose="02010600030101010101" pitchFamily="2" charset="-122"/>
              </a:rPr>
              <a:t>probably </a:t>
            </a:r>
            <a:r>
              <a:rPr lang="en-US" sz="2500" b="0">
                <a:latin typeface="Times New Roman" panose="02020603050405020304" charset="0"/>
                <a:ea typeface="宋体" panose="02010600030101010101" pitchFamily="2" charset="-122"/>
              </a:rPr>
              <a:t>about 10 times the mass of Jupiter and orbited a star about 10,000 light-years away. The stellar meal gave off a burst of light ________ (capture) by telescopes on Earth and in space. Stars were long suspected to eat their own planets, says Kishalay De. ____ no one knew how often this happened.  </a:t>
            </a:r>
            <a:endParaRPr lang="en-US" sz="2500" b="0">
              <a:latin typeface="Times New Roman" panose="02020603050405020304" charset="0"/>
              <a:ea typeface="宋体" panose="02010600030101010101" pitchFamily="2" charset="-122"/>
            </a:endParaRPr>
          </a:p>
          <a:p>
            <a:pPr indent="266700" fontAlgn="auto">
              <a:lnSpc>
                <a:spcPts val="2800"/>
              </a:lnSpc>
            </a:pPr>
            <a:r>
              <a:rPr lang="en-US" sz="2500" b="0">
                <a:latin typeface="Times New Roman" panose="02020603050405020304" charset="0"/>
                <a:ea typeface="宋体" panose="02010600030101010101" pitchFamily="2" charset="-122"/>
              </a:rPr>
              <a:t>He’s </a:t>
            </a:r>
            <a:r>
              <a:rPr lang="en-US" sz="2500" b="0">
                <a:solidFill>
                  <a:schemeClr val="tx1"/>
                </a:solidFill>
                <a:latin typeface="Times New Roman" panose="02020603050405020304" charset="0"/>
                <a:ea typeface="宋体" panose="02010600030101010101" pitchFamily="2" charset="-122"/>
              </a:rPr>
              <a:t>an </a:t>
            </a:r>
            <a:r>
              <a:rPr lang="en-US" sz="2500" b="0">
                <a:latin typeface="Times New Roman" panose="02020603050405020304" charset="0"/>
                <a:ea typeface="宋体" panose="02010600030101010101" pitchFamily="2" charset="-122"/>
              </a:rPr>
              <a:t>astrophysicist at MIT _________ led the research. De was hunting for pairs of stars that orbit each other. One cosmic event from 2020 caught his eye. A spot of light in the sky quickly got about 100 times as bright as it was before —maybe two stars </a:t>
            </a:r>
            <a:r>
              <a:rPr lang="en-US" sz="2500" b="0">
                <a:solidFill>
                  <a:srgbClr val="0000FF"/>
                </a:solidFill>
                <a:latin typeface="Times New Roman" panose="02020603050405020304" charset="0"/>
                <a:ea typeface="宋体" panose="02010600030101010101" pitchFamily="2" charset="-122"/>
              </a:rPr>
              <a:t>merging</a:t>
            </a:r>
            <a:r>
              <a:rPr lang="en-US" sz="2500" b="0">
                <a:latin typeface="Times New Roman" panose="02020603050405020304" charset="0"/>
                <a:ea typeface="宋体" panose="02010600030101010101" pitchFamily="2" charset="-122"/>
              </a:rPr>
              <a:t>? But a ______ (close) look revealed one one-thousandth of the energy that would __________ (expect) from merging stars. Plus, the area lacked the hot plasma De expected _____ a star </a:t>
            </a:r>
            <a:r>
              <a:rPr lang="en-US" sz="2500" b="0">
                <a:solidFill>
                  <a:srgbClr val="0000FF"/>
                </a:solidFill>
                <a:latin typeface="Times New Roman" panose="02020603050405020304" charset="0"/>
                <a:ea typeface="宋体" panose="02010600030101010101" pitchFamily="2" charset="-122"/>
              </a:rPr>
              <a:t>collision</a:t>
            </a:r>
            <a:r>
              <a:rPr lang="en-US" sz="2500" b="0">
                <a:latin typeface="Times New Roman" panose="02020603050405020304" charset="0"/>
                <a:ea typeface="宋体" panose="02010600030101010101" pitchFamily="2" charset="-122"/>
              </a:rPr>
              <a:t>. Instead, it was full of chilly dust.</a:t>
            </a:r>
            <a:endParaRPr lang="en-US" sz="2500" b="0">
              <a:latin typeface="Times New Roman" panose="02020603050405020304" charset="0"/>
              <a:ea typeface="宋体" panose="02010600030101010101" pitchFamily="2" charset="-122"/>
            </a:endParaRPr>
          </a:p>
          <a:p>
            <a:pPr indent="266700" fontAlgn="auto">
              <a:lnSpc>
                <a:spcPts val="2800"/>
              </a:lnSpc>
            </a:pPr>
            <a:r>
              <a:rPr lang="en-US" sz="2500" b="0">
                <a:latin typeface="Times New Roman" panose="02020603050405020304" charset="0"/>
                <a:ea typeface="宋体" panose="02010600030101010101" pitchFamily="2" charset="-122"/>
              </a:rPr>
              <a:t>If the flash was from two objects smashing </a:t>
            </a:r>
            <a:r>
              <a:rPr lang="en-US" sz="2500" b="0">
                <a:solidFill>
                  <a:schemeClr val="tx1"/>
                </a:solidFill>
                <a:latin typeface="Times New Roman" panose="02020603050405020304" charset="0"/>
                <a:ea typeface="宋体" panose="02010600030101010101" pitchFamily="2" charset="-122"/>
              </a:rPr>
              <a:t>into </a:t>
            </a:r>
            <a:r>
              <a:rPr lang="en-US" sz="2500" b="0">
                <a:latin typeface="Times New Roman" panose="02020603050405020304" charset="0"/>
                <a:ea typeface="宋体" panose="02010600030101010101" pitchFamily="2" charset="-122"/>
              </a:rPr>
              <a:t>each other, he determined, they weren’t both stars. One was probably __ giant planet. As the star chowed down on the planet, a stream of cold dust sailed away like cosmic breadcrumbs. His team shared the discovery in </a:t>
            </a:r>
            <a:r>
              <a:rPr lang="en-US" sz="2500" b="0" i="1">
                <a:latin typeface="Times New Roman" panose="02020603050405020304" charset="0"/>
                <a:ea typeface="宋体" panose="02010600030101010101" pitchFamily="2" charset="-122"/>
              </a:rPr>
              <a:t>Nature</a:t>
            </a:r>
            <a:r>
              <a:rPr lang="en-US" sz="2500" b="0">
                <a:latin typeface="Times New Roman" panose="02020603050405020304" charset="0"/>
                <a:ea typeface="宋体" panose="02010600030101010101" pitchFamily="2" charset="-122"/>
              </a:rPr>
              <a:t>. The planet-eating star in this study is turning into a red giant. But it’s still early in its _____________ (transform). This dramatic end may give a glimpse of Earth’s future. Our sun will _________ (eventual) evolve into a red giant, consuming Earth—in about 5 billion years.</a:t>
            </a:r>
            <a:endParaRPr lang="en-US" altLang="en-US" sz="2500" b="0">
              <a:latin typeface="Times New Roman" panose="02020603050405020304" charset="0"/>
              <a:ea typeface="宋体" panose="02010600030101010101" pitchFamily="2" charset="-122"/>
            </a:endParaRPr>
          </a:p>
        </p:txBody>
      </p:sp>
      <p:sp>
        <p:nvSpPr>
          <p:cNvPr id="1048598" name="文本框 4"/>
          <p:cNvSpPr txBox="1"/>
          <p:nvPr>
            <p:custDataLst>
              <p:tags r:id="rId1"/>
            </p:custDataLst>
          </p:nvPr>
        </p:nvSpPr>
        <p:spPr>
          <a:xfrm>
            <a:off x="1852930" y="65405"/>
            <a:ext cx="6134100" cy="445135"/>
          </a:xfrm>
          <a:prstGeom prst="rect">
            <a:avLst/>
          </a:prstGeom>
          <a:noFill/>
        </p:spPr>
        <p:txBody>
          <a:bodyPr wrap="square" rtlCol="0">
            <a:spAutoFit/>
          </a:bodyPr>
          <a:p>
            <a:pPr algn="l">
              <a:buClrTx/>
              <a:buSzTx/>
              <a:buFontTx/>
            </a:pPr>
            <a:r>
              <a:rPr sz="2300" b="1">
                <a:solidFill>
                  <a:srgbClr val="ED7D31"/>
                </a:solidFill>
                <a:latin typeface="微软雅黑" panose="020B0503020204020204" charset="-122"/>
                <a:ea typeface="微软雅黑" panose="020B0503020204020204" charset="-122"/>
                <a:cs typeface="微软雅黑" panose="020B0503020204020204" charset="-122"/>
              </a:rPr>
              <a:t>（《科学新闻探索》2023年10月刊 4页）</a:t>
            </a:r>
            <a:endParaRPr sz="2300" b="1">
              <a:solidFill>
                <a:srgbClr val="ED7D31"/>
              </a:solidFill>
              <a:latin typeface="微软雅黑" panose="020B0503020204020204" charset="-122"/>
              <a:ea typeface="微软雅黑" panose="020B0503020204020204" charset="-122"/>
              <a:cs typeface="微软雅黑" panose="020B0503020204020204" charset="-122"/>
            </a:endParaRPr>
          </a:p>
        </p:txBody>
      </p:sp>
      <p:sp>
        <p:nvSpPr>
          <p:cNvPr id="10" name="文本框 16"/>
          <p:cNvSpPr txBox="1"/>
          <p:nvPr>
            <p:custDataLst>
              <p:tags r:id="rId2"/>
            </p:custDataLst>
          </p:nvPr>
        </p:nvSpPr>
        <p:spPr>
          <a:xfrm>
            <a:off x="-19050" y="0"/>
            <a:ext cx="1623060" cy="521970"/>
          </a:xfrm>
          <a:prstGeom prst="rect">
            <a:avLst/>
          </a:prstGeom>
          <a:solidFill>
            <a:srgbClr val="70AD47"/>
          </a:solidFill>
        </p:spPr>
        <p:txBody>
          <a:bodyPr wrap="square" rtlCol="0">
            <a:spAutoFit/>
          </a:bodyPr>
          <a:p>
            <a:pPr lvl="0" algn="l">
              <a:buClrTx/>
              <a:buSzTx/>
              <a:buFontTx/>
            </a:pPr>
            <a:r>
              <a:rPr kumimoji="1" lang="zh-CN" altLang="zh-CN" sz="2800" b="1" dirty="0">
                <a:solidFill>
                  <a:sysClr val="window" lastClr="FFFFFF"/>
                </a:solidFill>
                <a:sym typeface="微软雅黑" panose="020B0503020204020204" charset="-122"/>
              </a:rPr>
              <a:t>语篇填空</a:t>
            </a:r>
            <a:endParaRPr kumimoji="1" lang="en-US" altLang="zh-CN" sz="2800" b="1" dirty="0">
              <a:solidFill>
                <a:sysClr val="window" lastClr="FFFFFF"/>
              </a:solidFill>
              <a:sym typeface="微软雅黑" panose="020B0503020204020204" charset="-122"/>
            </a:endParaRPr>
          </a:p>
        </p:txBody>
      </p:sp>
      <p:sp>
        <p:nvSpPr>
          <p:cNvPr id="2" name="文本框 1"/>
          <p:cNvSpPr txBox="1"/>
          <p:nvPr/>
        </p:nvSpPr>
        <p:spPr>
          <a:xfrm>
            <a:off x="6517005" y="571500"/>
            <a:ext cx="975995" cy="475615"/>
          </a:xfrm>
          <a:prstGeom prst="rect">
            <a:avLst/>
          </a:prstGeom>
          <a:noFill/>
        </p:spPr>
        <p:txBody>
          <a:bodyPr wrap="square" rtlCol="0" anchor="t">
            <a:spAutoFit/>
          </a:bodyPr>
          <a:p>
            <a:r>
              <a:rPr lang="en-US" sz="2500">
                <a:solidFill>
                  <a:srgbClr val="FF0000"/>
                </a:solidFill>
                <a:latin typeface="Times New Roman" panose="02020603050405020304" charset="0"/>
                <a:ea typeface="宋体" panose="02010600030101010101" pitchFamily="2" charset="-122"/>
                <a:sym typeface="+mn-ea"/>
              </a:rPr>
              <a:t>eating </a:t>
            </a:r>
            <a:endParaRPr lang="en-US" altLang="en-US" sz="2500">
              <a:solidFill>
                <a:srgbClr val="FF0000"/>
              </a:solidFill>
              <a:latin typeface="Times New Roman" panose="02020603050405020304" charset="0"/>
              <a:ea typeface="宋体" panose="02010600030101010101" pitchFamily="2" charset="-122"/>
              <a:sym typeface="+mn-ea"/>
            </a:endParaRPr>
          </a:p>
        </p:txBody>
      </p:sp>
      <p:sp>
        <p:nvSpPr>
          <p:cNvPr id="3" name="文本框 2"/>
          <p:cNvSpPr txBox="1"/>
          <p:nvPr/>
        </p:nvSpPr>
        <p:spPr>
          <a:xfrm>
            <a:off x="5234940" y="1285875"/>
            <a:ext cx="1282065" cy="475615"/>
          </a:xfrm>
          <a:prstGeom prst="rect">
            <a:avLst/>
          </a:prstGeom>
          <a:noFill/>
        </p:spPr>
        <p:txBody>
          <a:bodyPr wrap="square" rtlCol="0" anchor="t">
            <a:spAutoFit/>
          </a:bodyPr>
          <a:p>
            <a:r>
              <a:rPr lang="en-US" sz="2500">
                <a:solidFill>
                  <a:srgbClr val="FF0000"/>
                </a:solidFill>
                <a:latin typeface="Times New Roman" panose="02020603050405020304" charset="0"/>
                <a:ea typeface="宋体" panose="02010600030101010101" pitchFamily="2" charset="-122"/>
                <a:sym typeface="+mn-ea"/>
              </a:rPr>
              <a:t>captured </a:t>
            </a:r>
            <a:endParaRPr lang="en-US" altLang="en-US" sz="2500">
              <a:solidFill>
                <a:srgbClr val="FF0000"/>
              </a:solidFill>
              <a:latin typeface="Times New Roman" panose="02020603050405020304" charset="0"/>
              <a:ea typeface="宋体" panose="02010600030101010101" pitchFamily="2" charset="-122"/>
              <a:sym typeface="+mn-ea"/>
            </a:endParaRPr>
          </a:p>
        </p:txBody>
      </p:sp>
      <p:sp>
        <p:nvSpPr>
          <p:cNvPr id="4" name="文本框 3"/>
          <p:cNvSpPr txBox="1"/>
          <p:nvPr/>
        </p:nvSpPr>
        <p:spPr>
          <a:xfrm>
            <a:off x="9827895" y="1652905"/>
            <a:ext cx="654050" cy="475615"/>
          </a:xfrm>
          <a:prstGeom prst="rect">
            <a:avLst/>
          </a:prstGeom>
          <a:noFill/>
        </p:spPr>
        <p:txBody>
          <a:bodyPr wrap="square" rtlCol="0" anchor="t">
            <a:spAutoFit/>
          </a:bodyPr>
          <a:p>
            <a:r>
              <a:rPr lang="en-US" sz="2500">
                <a:solidFill>
                  <a:srgbClr val="FF0000"/>
                </a:solidFill>
                <a:latin typeface="Times New Roman" panose="02020603050405020304" charset="0"/>
                <a:ea typeface="宋体" panose="02010600030101010101" pitchFamily="2" charset="-122"/>
                <a:sym typeface="+mn-ea"/>
              </a:rPr>
              <a:t>But</a:t>
            </a:r>
            <a:endParaRPr lang="en-US" altLang="en-US" sz="2500">
              <a:solidFill>
                <a:srgbClr val="FF0000"/>
              </a:solidFill>
              <a:latin typeface="Times New Roman" panose="02020603050405020304" charset="0"/>
              <a:ea typeface="宋体" panose="02010600030101010101" pitchFamily="2" charset="-122"/>
              <a:sym typeface="+mn-ea"/>
            </a:endParaRPr>
          </a:p>
        </p:txBody>
      </p:sp>
      <p:sp>
        <p:nvSpPr>
          <p:cNvPr id="5" name="文本框 4"/>
          <p:cNvSpPr txBox="1"/>
          <p:nvPr/>
        </p:nvSpPr>
        <p:spPr>
          <a:xfrm>
            <a:off x="4191000" y="2326005"/>
            <a:ext cx="1457325" cy="475615"/>
          </a:xfrm>
          <a:prstGeom prst="rect">
            <a:avLst/>
          </a:prstGeom>
          <a:noFill/>
        </p:spPr>
        <p:txBody>
          <a:bodyPr wrap="square" rtlCol="0" anchor="t">
            <a:spAutoFit/>
          </a:bodyPr>
          <a:p>
            <a:r>
              <a:rPr lang="en-US" sz="2500">
                <a:solidFill>
                  <a:srgbClr val="FF0000"/>
                </a:solidFill>
                <a:latin typeface="Times New Roman" panose="02020603050405020304" charset="0"/>
                <a:ea typeface="宋体" panose="02010600030101010101" pitchFamily="2" charset="-122"/>
                <a:sym typeface="+mn-ea"/>
              </a:rPr>
              <a:t>who / that</a:t>
            </a:r>
            <a:endParaRPr lang="en-US" altLang="en-US" sz="2500">
              <a:solidFill>
                <a:srgbClr val="FF0000"/>
              </a:solidFill>
              <a:latin typeface="Times New Roman" panose="02020603050405020304" charset="0"/>
              <a:ea typeface="宋体" panose="02010600030101010101" pitchFamily="2" charset="-122"/>
              <a:sym typeface="+mn-ea"/>
            </a:endParaRPr>
          </a:p>
        </p:txBody>
      </p:sp>
      <p:sp>
        <p:nvSpPr>
          <p:cNvPr id="6" name="文本框 5"/>
          <p:cNvSpPr txBox="1"/>
          <p:nvPr/>
        </p:nvSpPr>
        <p:spPr>
          <a:xfrm>
            <a:off x="60325" y="3473450"/>
            <a:ext cx="941705" cy="475615"/>
          </a:xfrm>
          <a:prstGeom prst="rect">
            <a:avLst/>
          </a:prstGeom>
          <a:noFill/>
        </p:spPr>
        <p:txBody>
          <a:bodyPr wrap="square" rtlCol="0" anchor="t">
            <a:spAutoFit/>
          </a:bodyPr>
          <a:p>
            <a:r>
              <a:rPr lang="en-US" sz="2500">
                <a:solidFill>
                  <a:srgbClr val="FF0000"/>
                </a:solidFill>
                <a:latin typeface="Times New Roman" panose="02020603050405020304" charset="0"/>
                <a:ea typeface="宋体" panose="02010600030101010101" pitchFamily="2" charset="-122"/>
                <a:sym typeface="+mn-ea"/>
              </a:rPr>
              <a:t>closer </a:t>
            </a:r>
            <a:endParaRPr lang="en-US" altLang="en-US" sz="2500">
              <a:solidFill>
                <a:srgbClr val="FF0000"/>
              </a:solidFill>
              <a:latin typeface="Times New Roman" panose="02020603050405020304" charset="0"/>
              <a:ea typeface="宋体" panose="02010600030101010101" pitchFamily="2" charset="-122"/>
              <a:sym typeface="+mn-ea"/>
            </a:endParaRPr>
          </a:p>
        </p:txBody>
      </p:sp>
      <p:sp>
        <p:nvSpPr>
          <p:cNvPr id="7" name="文本框 6"/>
          <p:cNvSpPr txBox="1"/>
          <p:nvPr/>
        </p:nvSpPr>
        <p:spPr>
          <a:xfrm>
            <a:off x="9626600" y="3429000"/>
            <a:ext cx="1770380" cy="475615"/>
          </a:xfrm>
          <a:prstGeom prst="rect">
            <a:avLst/>
          </a:prstGeom>
          <a:noFill/>
        </p:spPr>
        <p:txBody>
          <a:bodyPr wrap="square" rtlCol="0" anchor="t">
            <a:spAutoFit/>
          </a:bodyPr>
          <a:p>
            <a:r>
              <a:rPr lang="en-US" sz="2500">
                <a:solidFill>
                  <a:srgbClr val="FF0000"/>
                </a:solidFill>
                <a:latin typeface="Times New Roman" panose="02020603050405020304" charset="0"/>
                <a:ea typeface="宋体" panose="02010600030101010101" pitchFamily="2" charset="-122"/>
                <a:sym typeface="+mn-ea"/>
              </a:rPr>
              <a:t>be expected</a:t>
            </a:r>
            <a:endParaRPr lang="en-US" altLang="en-US" sz="2500">
              <a:solidFill>
                <a:srgbClr val="FF0000"/>
              </a:solidFill>
              <a:latin typeface="Times New Roman" panose="02020603050405020304" charset="0"/>
              <a:ea typeface="宋体" panose="02010600030101010101" pitchFamily="2" charset="-122"/>
              <a:sym typeface="+mn-ea"/>
            </a:endParaRPr>
          </a:p>
        </p:txBody>
      </p:sp>
      <p:sp>
        <p:nvSpPr>
          <p:cNvPr id="8" name="文本框 7"/>
          <p:cNvSpPr txBox="1"/>
          <p:nvPr/>
        </p:nvSpPr>
        <p:spPr>
          <a:xfrm>
            <a:off x="10092690" y="3794125"/>
            <a:ext cx="837565" cy="475615"/>
          </a:xfrm>
          <a:prstGeom prst="rect">
            <a:avLst/>
          </a:prstGeom>
          <a:noFill/>
        </p:spPr>
        <p:txBody>
          <a:bodyPr wrap="square" rtlCol="0" anchor="t">
            <a:spAutoFit/>
          </a:bodyPr>
          <a:p>
            <a:r>
              <a:rPr lang="en-US" sz="2500">
                <a:solidFill>
                  <a:srgbClr val="FF0000"/>
                </a:solidFill>
                <a:latin typeface="Times New Roman" panose="02020603050405020304" charset="0"/>
                <a:ea typeface="宋体" panose="02010600030101010101" pitchFamily="2" charset="-122"/>
                <a:sym typeface="+mn-ea"/>
              </a:rPr>
              <a:t>from </a:t>
            </a:r>
            <a:endParaRPr lang="en-US" altLang="en-US" sz="2500">
              <a:solidFill>
                <a:srgbClr val="FF0000"/>
              </a:solidFill>
              <a:latin typeface="Times New Roman" panose="02020603050405020304" charset="0"/>
              <a:ea typeface="宋体" panose="02010600030101010101" pitchFamily="2" charset="-122"/>
              <a:sym typeface="+mn-ea"/>
            </a:endParaRPr>
          </a:p>
        </p:txBody>
      </p:sp>
      <p:sp>
        <p:nvSpPr>
          <p:cNvPr id="9" name="文本框 8"/>
          <p:cNvSpPr txBox="1"/>
          <p:nvPr/>
        </p:nvSpPr>
        <p:spPr>
          <a:xfrm>
            <a:off x="3843020" y="4832985"/>
            <a:ext cx="347980" cy="475615"/>
          </a:xfrm>
          <a:prstGeom prst="rect">
            <a:avLst/>
          </a:prstGeom>
          <a:noFill/>
        </p:spPr>
        <p:txBody>
          <a:bodyPr wrap="square" rtlCol="0" anchor="t">
            <a:spAutoFit/>
          </a:bodyPr>
          <a:p>
            <a:r>
              <a:rPr lang="en-US" sz="2500">
                <a:solidFill>
                  <a:srgbClr val="FF0000"/>
                </a:solidFill>
                <a:latin typeface="Times New Roman" panose="02020603050405020304" charset="0"/>
                <a:ea typeface="宋体" panose="02010600030101010101" pitchFamily="2" charset="-122"/>
                <a:sym typeface="+mn-ea"/>
              </a:rPr>
              <a:t>a </a:t>
            </a:r>
            <a:endParaRPr lang="en-US" altLang="en-US" sz="2500">
              <a:solidFill>
                <a:srgbClr val="FF0000"/>
              </a:solidFill>
              <a:latin typeface="Times New Roman" panose="02020603050405020304" charset="0"/>
              <a:ea typeface="宋体" panose="02010600030101010101" pitchFamily="2" charset="-122"/>
              <a:sym typeface="+mn-ea"/>
            </a:endParaRPr>
          </a:p>
        </p:txBody>
      </p:sp>
      <p:sp>
        <p:nvSpPr>
          <p:cNvPr id="11" name="文本框 10"/>
          <p:cNvSpPr txBox="1"/>
          <p:nvPr/>
        </p:nvSpPr>
        <p:spPr>
          <a:xfrm>
            <a:off x="101600" y="5908040"/>
            <a:ext cx="2112010" cy="475615"/>
          </a:xfrm>
          <a:prstGeom prst="rect">
            <a:avLst/>
          </a:prstGeom>
          <a:noFill/>
        </p:spPr>
        <p:txBody>
          <a:bodyPr wrap="square" rtlCol="0" anchor="t">
            <a:spAutoFit/>
          </a:bodyPr>
          <a:p>
            <a:r>
              <a:rPr lang="en-US" sz="2500">
                <a:solidFill>
                  <a:srgbClr val="FF0000"/>
                </a:solidFill>
                <a:latin typeface="Times New Roman" panose="02020603050405020304" charset="0"/>
                <a:ea typeface="宋体" panose="02010600030101010101" pitchFamily="2" charset="-122"/>
                <a:sym typeface="+mn-ea"/>
              </a:rPr>
              <a:t>transformation</a:t>
            </a:r>
            <a:endParaRPr lang="en-US" altLang="en-US" sz="2500">
              <a:solidFill>
                <a:srgbClr val="FF0000"/>
              </a:solidFill>
              <a:latin typeface="Times New Roman" panose="02020603050405020304" charset="0"/>
              <a:ea typeface="宋体" panose="02010600030101010101" pitchFamily="2" charset="-122"/>
              <a:sym typeface="+mn-ea"/>
            </a:endParaRPr>
          </a:p>
        </p:txBody>
      </p:sp>
      <p:sp>
        <p:nvSpPr>
          <p:cNvPr id="12" name="文本框 11"/>
          <p:cNvSpPr txBox="1"/>
          <p:nvPr/>
        </p:nvSpPr>
        <p:spPr>
          <a:xfrm>
            <a:off x="619125" y="6257290"/>
            <a:ext cx="1518285" cy="475615"/>
          </a:xfrm>
          <a:prstGeom prst="rect">
            <a:avLst/>
          </a:prstGeom>
          <a:noFill/>
        </p:spPr>
        <p:txBody>
          <a:bodyPr wrap="square" rtlCol="0" anchor="t">
            <a:spAutoFit/>
          </a:bodyPr>
          <a:p>
            <a:r>
              <a:rPr lang="en-US" sz="2500">
                <a:solidFill>
                  <a:srgbClr val="FF0000"/>
                </a:solidFill>
                <a:latin typeface="Times New Roman" panose="02020603050405020304" charset="0"/>
                <a:ea typeface="宋体" panose="02010600030101010101" pitchFamily="2" charset="-122"/>
                <a:sym typeface="+mn-ea"/>
              </a:rPr>
              <a:t>eventually </a:t>
            </a:r>
            <a:endParaRPr lang="en-US" altLang="en-US" sz="2500">
              <a:solidFill>
                <a:srgbClr val="FF0000"/>
              </a:solidFill>
              <a:latin typeface="Times New Roman" panose="02020603050405020304" charset="0"/>
              <a:ea typeface="宋体" panose="02010600030101010101" pitchFamily="2" charset="-122"/>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down)">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down)">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wipe(down)">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wipe(down)">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wipe(down)">
                                      <p:cBhvr>
                                        <p:cTn id="42" dur="500"/>
                                        <p:tgtEl>
                                          <p:spTgt spid="9"/>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wipe(down)">
                                      <p:cBhvr>
                                        <p:cTn id="47" dur="500"/>
                                        <p:tgtEl>
                                          <p:spTgt spid="11"/>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wipe(down)">
                                      <p:cBhvr>
                                        <p:cTn id="5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8" grpId="0"/>
      <p:bldP spid="9" grpId="0"/>
      <p:bldP spid="11" grpId="0"/>
      <p:bldP spid="3" grpId="1"/>
      <p:bldP spid="4" grpId="1"/>
      <p:bldP spid="5" grpId="1"/>
      <p:bldP spid="6" grpId="1"/>
      <p:bldP spid="7" grpId="1"/>
      <p:bldP spid="8" grpId="1"/>
      <p:bldP spid="9" grpId="1"/>
      <p:bldP spid="11" grpId="1"/>
      <p:bldP spid="2" grpId="0"/>
      <p:bldP spid="2" grpId="1"/>
      <p:bldP spid="12" grpId="0"/>
      <p:bldP spid="12" grpId="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2" name="文本框 3"/>
          <p:cNvSpPr txBox="1"/>
          <p:nvPr/>
        </p:nvSpPr>
        <p:spPr>
          <a:xfrm>
            <a:off x="93345" y="603885"/>
            <a:ext cx="11739245" cy="4900930"/>
          </a:xfrm>
          <a:prstGeom prst="rect">
            <a:avLst/>
          </a:prstGeom>
          <a:noFill/>
        </p:spPr>
        <p:txBody>
          <a:bodyPr wrap="square" rtlCol="0">
            <a:spAutoFit/>
          </a:bodyPr>
          <a:lstStyle/>
          <a:p>
            <a:pPr indent="0" algn="l">
              <a:lnSpc>
                <a:spcPct val="90000"/>
              </a:lnSpc>
              <a:spcBef>
                <a:spcPts val="1000"/>
              </a:spcBef>
              <a:buClrTx/>
              <a:buSzTx/>
              <a:buFont typeface="Arial" panose="020B0604020202020204" pitchFamily="34" charset="0"/>
              <a:buNone/>
            </a:pPr>
            <a:r>
              <a:rPr lang="zh-CN" altLang="en-US" sz="2800">
                <a:latin typeface="Times New Roman" panose="02020603050405020304" charset="0"/>
                <a:ea typeface="华文中宋" panose="02010600040101010101" charset="-122"/>
                <a:cs typeface="Times New Roman" panose="02020603050405020304" charset="0"/>
                <a:sym typeface="+mn-ea"/>
              </a:rPr>
              <a:t>1. </a:t>
            </a:r>
            <a:r>
              <a:rPr lang="zh-CN" altLang="en-US" sz="2800">
                <a:solidFill>
                  <a:srgbClr val="0000FF"/>
                </a:solidFill>
                <a:latin typeface="Times New Roman" panose="02020603050405020304" charset="0"/>
                <a:cs typeface="Times New Roman" panose="02020603050405020304" charset="0"/>
                <a:sym typeface="+mn-ea"/>
              </a:rPr>
              <a:t>merg</a:t>
            </a:r>
            <a:r>
              <a:rPr lang="en-US" altLang="zh-CN" sz="2800">
                <a:solidFill>
                  <a:srgbClr val="0000FF"/>
                </a:solidFill>
                <a:latin typeface="Times New Roman" panose="02020603050405020304" charset="0"/>
                <a:cs typeface="Times New Roman" panose="02020603050405020304" charset="0"/>
                <a:sym typeface="+mn-ea"/>
              </a:rPr>
              <a:t>e</a:t>
            </a:r>
            <a:r>
              <a:rPr lang="en-US" altLang="zh-CN" sz="2800">
                <a:latin typeface="Times New Roman" panose="02020603050405020304" charset="0"/>
                <a:ea typeface="华文中宋" panose="02010600040101010101" charset="-122"/>
                <a:cs typeface="Times New Roman" panose="02020603050405020304" charset="0"/>
                <a:sym typeface="+mn-ea"/>
              </a:rPr>
              <a:t>: </a:t>
            </a:r>
            <a:r>
              <a:rPr sz="2800">
                <a:latin typeface="Times New Roman" panose="02020603050405020304" charset="0"/>
                <a:ea typeface="华文中宋" panose="02010600040101010101" charset="-122"/>
                <a:cs typeface="Times New Roman" panose="02020603050405020304" charset="0"/>
                <a:sym typeface="+mn-ea"/>
              </a:rPr>
              <a:t>to combine or make two or more things combine to form a single thing （使）合并，结合，并入</a:t>
            </a:r>
            <a:endParaRPr sz="2800">
              <a:latin typeface="Times New Roman" panose="02020603050405020304" charset="0"/>
              <a:ea typeface="华文中宋" panose="02010600040101010101" charset="-122"/>
              <a:cs typeface="Times New Roman" panose="02020603050405020304" charset="0"/>
              <a:sym typeface="+mn-ea"/>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ea typeface="华文中宋" panose="02010600040101010101" charset="-122"/>
                <a:cs typeface="Times New Roman" panose="02020603050405020304" charset="0"/>
              </a:rPr>
              <a:t>The banks are set to merge next year. 这几家银行准备明年合并。                                                                                          </a:t>
            </a:r>
            <a:r>
              <a:rPr lang="en-US"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lang="en-US"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lang="en-US" altLang="zh-CN" sz="3200">
                <a:latin typeface="Times New Roman" panose="02020603050405020304" charset="0"/>
                <a:cs typeface="Times New Roman" panose="02020603050405020304" charset="0"/>
              </a:rPr>
              <a:t> </a:t>
            </a:r>
            <a:endParaRPr lang="en-US" altLang="zh-CN" sz="32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endParaRPr lang="en-US" altLang="zh-CN" sz="32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cs typeface="Times New Roman" panose="02020603050405020304" charset="0"/>
              </a:rPr>
              <a:t>2</a:t>
            </a:r>
            <a:r>
              <a:rPr lang="en-US" altLang="zh-CN" sz="3200">
                <a:latin typeface="Times New Roman" panose="02020603050405020304" charset="0"/>
                <a:cs typeface="Times New Roman" panose="02020603050405020304" charset="0"/>
              </a:rPr>
              <a:t>. </a:t>
            </a:r>
            <a:r>
              <a:rPr sz="2800">
                <a:solidFill>
                  <a:srgbClr val="0000FF"/>
                </a:solidFill>
                <a:latin typeface="Times New Roman" panose="02020603050405020304" charset="0"/>
                <a:cs typeface="Times New Roman" panose="02020603050405020304" charset="0"/>
                <a:sym typeface="+mn-ea"/>
              </a:rPr>
              <a:t>collision</a:t>
            </a:r>
            <a:r>
              <a:rPr lang="en-US" altLang="zh-CN" sz="2800"/>
              <a:t>: </a:t>
            </a:r>
            <a:r>
              <a:rPr sz="2800">
                <a:latin typeface="Times New Roman" panose="02020603050405020304" charset="0"/>
                <a:ea typeface="华文中宋" panose="02010600040101010101" charset="-122"/>
                <a:cs typeface="Times New Roman" panose="02020603050405020304" charset="0"/>
              </a:rPr>
              <a:t>an accident in which two vehicles or people crash into each other 碰撞，互撞</a:t>
            </a:r>
            <a:endParaRPr sz="2800">
              <a:latin typeface="Times New Roman" panose="02020603050405020304" charset="0"/>
              <a:ea typeface="华文中宋" panose="02010600040101010101" charset="-122"/>
              <a:cs typeface="Times New Roman" panose="02020603050405020304" charset="0"/>
            </a:endParaRPr>
          </a:p>
          <a:p>
            <a:pPr marL="457200" indent="-457200" algn="l">
              <a:lnSpc>
                <a:spcPct val="90000"/>
              </a:lnSpc>
              <a:spcBef>
                <a:spcPts val="1000"/>
              </a:spcBef>
              <a:buClrTx/>
              <a:buSzTx/>
              <a:buFont typeface="Wingdings" panose="05000000000000000000" charset="0"/>
              <a:buChar char="ü"/>
            </a:pPr>
            <a:r>
              <a:rPr sz="2800">
                <a:latin typeface="Times New Roman" panose="02020603050405020304" charset="0"/>
                <a:cs typeface="Times New Roman" panose="02020603050405020304" charset="0"/>
              </a:rPr>
              <a:t>There has been a collision on the southbound stretch of the motorway. </a:t>
            </a:r>
            <a:r>
              <a:rPr lang="en-US" altLang="zh-CN" sz="2800">
                <a:latin typeface="Times New Roman" panose="02020603050405020304" charset="0"/>
                <a:cs typeface="Times New Roman" panose="02020603050405020304" charset="0"/>
              </a:rPr>
              <a:t>                                     </a:t>
            </a:r>
            <a:r>
              <a:rPr sz="2800">
                <a:latin typeface="Times New Roman" panose="02020603050405020304" charset="0"/>
                <a:ea typeface="华文中宋" panose="02010600040101010101" charset="-122"/>
                <a:cs typeface="Times New Roman" panose="02020603050405020304" charset="0"/>
              </a:rPr>
              <a:t>在高速公路南向路段上发生了一起撞车事故。</a:t>
            </a:r>
            <a:r>
              <a:rPr lang="en-US" altLang="zh-CN" sz="2800">
                <a:latin typeface="Times New Roman" panose="02020603050405020304" charset="0"/>
                <a:cs typeface="Times New Roman" panose="02020603050405020304" charset="0"/>
              </a:rPr>
              <a:t>                                                    </a:t>
            </a:r>
            <a:endParaRPr lang="en-US" altLang="zh-CN" sz="2800">
              <a:latin typeface="Times New Roman" panose="02020603050405020304" charset="0"/>
              <a:cs typeface="Times New Roman" panose="02020603050405020304" charset="0"/>
            </a:endParaRPr>
          </a:p>
        </p:txBody>
      </p:sp>
      <p:sp>
        <p:nvSpPr>
          <p:cNvPr id="1048604" name="文本框 1"/>
          <p:cNvSpPr txBox="1"/>
          <p:nvPr/>
        </p:nvSpPr>
        <p:spPr>
          <a:xfrm>
            <a:off x="259715" y="1983740"/>
            <a:ext cx="1626870" cy="521970"/>
          </a:xfrm>
          <a:prstGeom prst="rect">
            <a:avLst/>
          </a:prstGeom>
          <a:solidFill>
            <a:srgbClr val="0070C0"/>
          </a:solidFill>
        </p:spPr>
        <p:txBody>
          <a:bodyPr wrap="square" rtlCol="0">
            <a:spAutoFit/>
          </a:bodyPr>
          <a:lstStyle/>
          <a:p>
            <a:r>
              <a:rPr kumimoji="1" lang="zh-CN" sz="2800" b="1" dirty="0">
                <a:solidFill>
                  <a:schemeClr val="lt1"/>
                </a:solidFill>
              </a:rPr>
              <a:t>翻译句子</a:t>
            </a:r>
            <a:endParaRPr kumimoji="1" lang="zh-CN" sz="2800" b="1" dirty="0">
              <a:solidFill>
                <a:schemeClr val="lt1"/>
              </a:solidFill>
            </a:endParaRPr>
          </a:p>
        </p:txBody>
      </p:sp>
      <p:sp>
        <p:nvSpPr>
          <p:cNvPr id="1048605" name="文本框 2"/>
          <p:cNvSpPr txBox="1"/>
          <p:nvPr/>
        </p:nvSpPr>
        <p:spPr>
          <a:xfrm>
            <a:off x="259715" y="2486660"/>
            <a:ext cx="9529445" cy="521970"/>
          </a:xfrm>
          <a:prstGeom prst="rect">
            <a:avLst/>
          </a:prstGeom>
          <a:noFill/>
        </p:spPr>
        <p:txBody>
          <a:bodyPr wrap="square" rtlCol="0">
            <a:spAutoFit/>
          </a:bodyPr>
          <a:lstStyle/>
          <a:p>
            <a:r>
              <a:rPr lang="en-US" altLang="zh-CN" sz="2800">
                <a:solidFill>
                  <a:srgbClr val="FF0000"/>
                </a:solidFill>
                <a:latin typeface="Times New Roman" panose="02020603050405020304" charset="0"/>
                <a:ea typeface="华文中宋" panose="02010600040101010101" charset="-122"/>
                <a:cs typeface="Times New Roman" panose="02020603050405020304" charset="0"/>
                <a:sym typeface="+mn-ea"/>
              </a:rPr>
              <a:t>The villages expanded and merged into one large town. </a:t>
            </a:r>
            <a:endParaRPr lang="en-US" altLang="zh-CN" sz="2800">
              <a:solidFill>
                <a:srgbClr val="FF0000"/>
              </a:solidFill>
              <a:latin typeface="Times New Roman" panose="02020603050405020304" charset="0"/>
              <a:ea typeface="华文中宋" panose="02010600040101010101" charset="-122"/>
              <a:cs typeface="Times New Roman" panose="02020603050405020304" charset="0"/>
              <a:sym typeface="+mn-ea"/>
            </a:endParaRPr>
          </a:p>
        </p:txBody>
      </p:sp>
      <p:sp>
        <p:nvSpPr>
          <p:cNvPr id="1048606" name="文本框 4"/>
          <p:cNvSpPr txBox="1"/>
          <p:nvPr/>
        </p:nvSpPr>
        <p:spPr>
          <a:xfrm>
            <a:off x="269240" y="5467985"/>
            <a:ext cx="1626870" cy="521970"/>
          </a:xfrm>
          <a:prstGeom prst="rect">
            <a:avLst/>
          </a:prstGeom>
          <a:solidFill>
            <a:srgbClr val="0070C0"/>
          </a:solidFill>
        </p:spPr>
        <p:txBody>
          <a:bodyPr wrap="square" rtlCol="0">
            <a:spAutoFit/>
          </a:bodyPr>
          <a:lstStyle/>
          <a:p>
            <a:pPr lvl="0" algn="l">
              <a:buClrTx/>
              <a:buSzTx/>
              <a:buFontTx/>
            </a:pPr>
            <a:r>
              <a:rPr kumimoji="1" lang="zh-CN" sz="2800" b="1" dirty="0">
                <a:solidFill>
                  <a:schemeClr val="lt1"/>
                </a:solidFill>
                <a:sym typeface="+mn-ea"/>
              </a:rPr>
              <a:t>翻译句子</a:t>
            </a:r>
            <a:endParaRPr kumimoji="1" lang="zh-CN" sz="2800" b="1" dirty="0">
              <a:solidFill>
                <a:schemeClr val="lt1"/>
              </a:solidFill>
              <a:sym typeface="+mn-ea"/>
            </a:endParaRPr>
          </a:p>
        </p:txBody>
      </p:sp>
      <p:sp>
        <p:nvSpPr>
          <p:cNvPr id="1048607" name="文本框 5"/>
          <p:cNvSpPr txBox="1"/>
          <p:nvPr/>
        </p:nvSpPr>
        <p:spPr>
          <a:xfrm>
            <a:off x="269240" y="6009640"/>
            <a:ext cx="7192010" cy="521970"/>
          </a:xfrm>
          <a:prstGeom prst="rect">
            <a:avLst/>
          </a:prstGeom>
          <a:noFill/>
        </p:spPr>
        <p:txBody>
          <a:bodyPr wrap="square" rtlCol="0">
            <a:spAutoFit/>
          </a:bodyPr>
          <a:lstStyle/>
          <a:p>
            <a:r>
              <a:rPr sz="2800">
                <a:solidFill>
                  <a:srgbClr val="FF0000"/>
                </a:solidFill>
                <a:latin typeface="Times New Roman" panose="02020603050405020304" charset="0"/>
                <a:cs typeface="Times New Roman" panose="02020603050405020304" charset="0"/>
              </a:rPr>
              <a:t>His car was in collision with a motorbike. </a:t>
            </a:r>
            <a:endParaRPr sz="2800">
              <a:solidFill>
                <a:srgbClr val="FF0000"/>
              </a:solidFill>
              <a:latin typeface="Times New Roman" panose="02020603050405020304" charset="0"/>
              <a:cs typeface="Times New Roman" panose="02020603050405020304" charset="0"/>
            </a:endParaRPr>
          </a:p>
        </p:txBody>
      </p:sp>
      <p:sp>
        <p:nvSpPr>
          <p:cNvPr id="1048608" name="文本框 7"/>
          <p:cNvSpPr txBox="1"/>
          <p:nvPr/>
        </p:nvSpPr>
        <p:spPr>
          <a:xfrm>
            <a:off x="2042795" y="1983740"/>
            <a:ext cx="7684770" cy="521970"/>
          </a:xfrm>
          <a:prstGeom prst="rect">
            <a:avLst/>
          </a:prstGeom>
          <a:noFill/>
        </p:spPr>
        <p:txBody>
          <a:bodyPr wrap="square" rtlCol="0" anchor="t">
            <a:spAutoFit/>
          </a:bodyPr>
          <a:lstStyle/>
          <a:p>
            <a:r>
              <a:rPr lang="zh-CN" altLang="en-US" sz="2800">
                <a:ea typeface="华文中宋" panose="02010600040101010101" charset="-122"/>
              </a:rPr>
              <a:t>这些村庄扩大了并且结合成了一个大集镇。</a:t>
            </a:r>
            <a:endParaRPr lang="zh-CN" altLang="en-US" sz="2800">
              <a:ea typeface="华文中宋" panose="02010600040101010101" charset="-122"/>
            </a:endParaRPr>
          </a:p>
        </p:txBody>
      </p:sp>
      <p:cxnSp>
        <p:nvCxnSpPr>
          <p:cNvPr id="3145728" name="直接连接符 8"/>
          <p:cNvCxnSpPr/>
          <p:nvPr/>
        </p:nvCxnSpPr>
        <p:spPr>
          <a:xfrm flipV="1">
            <a:off x="311150" y="2958465"/>
            <a:ext cx="7983855" cy="17145"/>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145729" name="直接连接符 11"/>
          <p:cNvCxnSpPr/>
          <p:nvPr/>
        </p:nvCxnSpPr>
        <p:spPr>
          <a:xfrm flipV="1">
            <a:off x="320675" y="6472555"/>
            <a:ext cx="6123940" cy="52070"/>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17" name="文本框 16"/>
          <p:cNvSpPr txBox="1"/>
          <p:nvPr/>
        </p:nvSpPr>
        <p:spPr>
          <a:xfrm>
            <a:off x="0" y="0"/>
            <a:ext cx="1645285" cy="521970"/>
          </a:xfrm>
          <a:prstGeom prst="rect">
            <a:avLst/>
          </a:prstGeom>
          <a:solidFill>
            <a:schemeClr val="accent6"/>
          </a:solidFill>
        </p:spPr>
        <p:txBody>
          <a:bodyPr wrap="square" rtlCol="0">
            <a:spAutoFit/>
          </a:bodyPr>
          <a:p>
            <a:pPr lvl="0" algn="l">
              <a:buClrTx/>
              <a:buSzTx/>
              <a:buFontTx/>
            </a:pPr>
            <a:r>
              <a:rPr kumimoji="1" lang="zh-CN" sz="2800" b="1" dirty="0">
                <a:solidFill>
                  <a:schemeClr val="lt1"/>
                </a:solidFill>
                <a:sym typeface="+mn-ea"/>
              </a:rPr>
              <a:t>词汇讲解</a:t>
            </a:r>
            <a:endParaRPr kumimoji="1" lang="en-US" altLang="zh-CN" sz="2800" b="1" dirty="0">
              <a:solidFill>
                <a:schemeClr val="lt1"/>
              </a:solidFill>
              <a:sym typeface="+mn-ea"/>
            </a:endParaRPr>
          </a:p>
        </p:txBody>
      </p:sp>
      <p:sp>
        <p:nvSpPr>
          <p:cNvPr id="3" name="文本框 6"/>
          <p:cNvSpPr txBox="1"/>
          <p:nvPr/>
        </p:nvSpPr>
        <p:spPr>
          <a:xfrm>
            <a:off x="2052320" y="5467985"/>
            <a:ext cx="5614670" cy="521970"/>
          </a:xfrm>
          <a:prstGeom prst="rect">
            <a:avLst/>
          </a:prstGeom>
          <a:noFill/>
        </p:spPr>
        <p:txBody>
          <a:bodyPr wrap="square" rtlCol="0" anchor="t">
            <a:spAutoFit/>
          </a:bodyPr>
          <a:p>
            <a:r>
              <a:rPr lang="zh-CN" altLang="en-US" sz="2800">
                <a:ea typeface="华文中宋" panose="02010600040101010101" charset="-122"/>
              </a:rPr>
              <a:t>他的车和一辆摩托车撞上了。</a:t>
            </a:r>
            <a:endParaRPr lang="zh-CN" altLang="en-US" sz="2800">
              <a:ea typeface="华文中宋" panose="02010600040101010101" charset="-122"/>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48602">
                                            <p:txEl>
                                              <p:pRg st="1" end="1"/>
                                            </p:txEl>
                                          </p:spTgt>
                                        </p:tgtEl>
                                        <p:attrNameLst>
                                          <p:attrName>style.visibility</p:attrName>
                                        </p:attrNameLst>
                                      </p:cBhvr>
                                      <p:to>
                                        <p:strVal val="visible"/>
                                      </p:to>
                                    </p:set>
                                    <p:animEffect transition="in" filter="blinds(horizontal)">
                                      <p:cBhvr>
                                        <p:cTn id="7" dur="500"/>
                                        <p:tgtEl>
                                          <p:spTgt spid="104860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048604"/>
                                        </p:tgtEl>
                                        <p:attrNameLst>
                                          <p:attrName>style.visibility</p:attrName>
                                        </p:attrNameLst>
                                      </p:cBhvr>
                                      <p:to>
                                        <p:strVal val="visible"/>
                                      </p:to>
                                    </p:set>
                                    <p:animEffect transition="in" filter="blinds(horizontal)">
                                      <p:cBhvr>
                                        <p:cTn id="12" dur="500"/>
                                        <p:tgtEl>
                                          <p:spTgt spid="1048604"/>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1048608"/>
                                        </p:tgtEl>
                                        <p:attrNameLst>
                                          <p:attrName>style.visibility</p:attrName>
                                        </p:attrNameLst>
                                      </p:cBhvr>
                                      <p:to>
                                        <p:strVal val="visible"/>
                                      </p:to>
                                    </p:set>
                                    <p:animEffect transition="in" filter="blinds(horizontal)">
                                      <p:cBhvr>
                                        <p:cTn id="15" dur="500"/>
                                        <p:tgtEl>
                                          <p:spTgt spid="1048608"/>
                                        </p:tgtEl>
                                      </p:cBhvr>
                                    </p:animEffect>
                                  </p:childTnLst>
                                </p:cTn>
                              </p:par>
                              <p:par>
                                <p:cTn id="16" presetID="3" presetClass="entr" presetSubtype="10" fill="hold" nodeType="withEffect">
                                  <p:stCondLst>
                                    <p:cond delay="0"/>
                                  </p:stCondLst>
                                  <p:childTnLst>
                                    <p:set>
                                      <p:cBhvr>
                                        <p:cTn id="17" dur="1" fill="hold">
                                          <p:stCondLst>
                                            <p:cond delay="0"/>
                                          </p:stCondLst>
                                        </p:cTn>
                                        <p:tgtEl>
                                          <p:spTgt spid="3145728"/>
                                        </p:tgtEl>
                                        <p:attrNameLst>
                                          <p:attrName>style.visibility</p:attrName>
                                        </p:attrNameLst>
                                      </p:cBhvr>
                                      <p:to>
                                        <p:strVal val="visible"/>
                                      </p:to>
                                    </p:set>
                                    <p:animEffect transition="in" filter="blinds(horizontal)">
                                      <p:cBhvr>
                                        <p:cTn id="18" dur="500"/>
                                        <p:tgtEl>
                                          <p:spTgt spid="3145728"/>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1048605"/>
                                        </p:tgtEl>
                                        <p:attrNameLst>
                                          <p:attrName>style.visibility</p:attrName>
                                        </p:attrNameLst>
                                      </p:cBhvr>
                                      <p:to>
                                        <p:strVal val="visible"/>
                                      </p:to>
                                    </p:set>
                                    <p:animEffect transition="in" filter="blinds(horizontal)">
                                      <p:cBhvr>
                                        <p:cTn id="23" dur="500"/>
                                        <p:tgtEl>
                                          <p:spTgt spid="104860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048602">
                                            <p:txEl>
                                              <p:pRg st="6" end="6"/>
                                            </p:txEl>
                                          </p:spTgt>
                                        </p:tgtEl>
                                        <p:attrNameLst>
                                          <p:attrName>style.visibility</p:attrName>
                                        </p:attrNameLst>
                                      </p:cBhvr>
                                      <p:to>
                                        <p:strVal val="visible"/>
                                      </p:to>
                                    </p:set>
                                    <p:animEffect transition="in" filter="wipe(down)">
                                      <p:cBhvr>
                                        <p:cTn id="28" dur="500"/>
                                        <p:tgtEl>
                                          <p:spTgt spid="1048602">
                                            <p:txEl>
                                              <p:pRg st="6" end="6"/>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grpId="0" nodeType="clickEffect">
                                  <p:stCondLst>
                                    <p:cond delay="0"/>
                                  </p:stCondLst>
                                  <p:childTnLst>
                                    <p:set>
                                      <p:cBhvr>
                                        <p:cTn id="32" dur="1" fill="hold">
                                          <p:stCondLst>
                                            <p:cond delay="0"/>
                                          </p:stCondLst>
                                        </p:cTn>
                                        <p:tgtEl>
                                          <p:spTgt spid="1048606"/>
                                        </p:tgtEl>
                                        <p:attrNameLst>
                                          <p:attrName>style.visibility</p:attrName>
                                        </p:attrNameLst>
                                      </p:cBhvr>
                                      <p:to>
                                        <p:strVal val="visible"/>
                                      </p:to>
                                    </p:set>
                                    <p:animEffect transition="in" filter="blinds(horizontal)">
                                      <p:cBhvr>
                                        <p:cTn id="33" dur="500"/>
                                        <p:tgtEl>
                                          <p:spTgt spid="1048606"/>
                                        </p:tgtEl>
                                      </p:cBhvr>
                                    </p:animEffect>
                                  </p:childTnLst>
                                </p:cTn>
                              </p:par>
                              <p:par>
                                <p:cTn id="34" presetID="22" presetClass="entr" presetSubtype="4" fill="hold" nodeType="withEffect">
                                  <p:stCondLst>
                                    <p:cond delay="0"/>
                                  </p:stCondLst>
                                  <p:childTnLst>
                                    <p:set>
                                      <p:cBhvr>
                                        <p:cTn id="35" dur="1" fill="hold">
                                          <p:stCondLst>
                                            <p:cond delay="0"/>
                                          </p:stCondLst>
                                        </p:cTn>
                                        <p:tgtEl>
                                          <p:spTgt spid="3145729"/>
                                        </p:tgtEl>
                                        <p:attrNameLst>
                                          <p:attrName>style.visibility</p:attrName>
                                        </p:attrNameLst>
                                      </p:cBhvr>
                                      <p:to>
                                        <p:strVal val="visible"/>
                                      </p:to>
                                    </p:set>
                                    <p:animEffect transition="in" filter="wipe(down)">
                                      <p:cBhvr>
                                        <p:cTn id="36" dur="500"/>
                                        <p:tgtEl>
                                          <p:spTgt spid="3145729"/>
                                        </p:tgtEl>
                                      </p:cBhvr>
                                    </p:animEffect>
                                  </p:childTnLst>
                                </p:cTn>
                              </p:par>
                              <p:par>
                                <p:cTn id="37" presetID="3" presetClass="entr" presetSubtype="10" fill="hold" grpId="0" nodeType="with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blinds(horizontal)">
                                      <p:cBhvr>
                                        <p:cTn id="39" dur="500"/>
                                        <p:tgtEl>
                                          <p:spTgt spid="3"/>
                                        </p:tgtEl>
                                      </p:cBhvr>
                                    </p:animEffect>
                                  </p:childTnLst>
                                </p:cTn>
                              </p:par>
                            </p:childTnLst>
                          </p:cTn>
                        </p:par>
                      </p:childTnLst>
                    </p:cTn>
                  </p:par>
                  <p:par>
                    <p:cTn id="40" fill="hold">
                      <p:stCondLst>
                        <p:cond delay="indefinite"/>
                      </p:stCondLst>
                      <p:childTnLst>
                        <p:par>
                          <p:cTn id="41" fill="hold">
                            <p:stCondLst>
                              <p:cond delay="0"/>
                            </p:stCondLst>
                            <p:childTnLst>
                              <p:par>
                                <p:cTn id="42" presetID="3" presetClass="entr" presetSubtype="10" fill="hold" grpId="0" nodeType="clickEffect">
                                  <p:stCondLst>
                                    <p:cond delay="0"/>
                                  </p:stCondLst>
                                  <p:childTnLst>
                                    <p:set>
                                      <p:cBhvr>
                                        <p:cTn id="43" dur="1" fill="hold">
                                          <p:stCondLst>
                                            <p:cond delay="0"/>
                                          </p:stCondLst>
                                        </p:cTn>
                                        <p:tgtEl>
                                          <p:spTgt spid="1048607"/>
                                        </p:tgtEl>
                                        <p:attrNameLst>
                                          <p:attrName>style.visibility</p:attrName>
                                        </p:attrNameLst>
                                      </p:cBhvr>
                                      <p:to>
                                        <p:strVal val="visible"/>
                                      </p:to>
                                    </p:set>
                                    <p:animEffect transition="in" filter="blinds(horizontal)">
                                      <p:cBhvr>
                                        <p:cTn id="44" dur="500"/>
                                        <p:tgtEl>
                                          <p:spTgt spid="10486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04" grpId="0" bldLvl="0" animBg="1"/>
      <p:bldP spid="1048605" grpId="0"/>
      <p:bldP spid="1048605" grpId="1"/>
      <p:bldP spid="1048606" grpId="0" bldLvl="0" animBg="1"/>
      <p:bldP spid="1048606" grpId="1" animBg="1"/>
      <p:bldP spid="1048607" grpId="0"/>
      <p:bldP spid="1048607" grpId="1"/>
      <p:bldP spid="1048608" grpId="0"/>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角矩形 6"/>
          <p:cNvSpPr/>
          <p:nvPr/>
        </p:nvSpPr>
        <p:spPr>
          <a:xfrm>
            <a:off x="245745" y="892810"/>
            <a:ext cx="11588750" cy="2313305"/>
          </a:xfrm>
          <a:prstGeom prst="roundRect">
            <a:avLst>
              <a:gd name="adj" fmla="val 16667"/>
            </a:avLst>
          </a:prstGeom>
          <a:noFill/>
          <a:ln w="63500" cap="flat" cmpd="sng">
            <a:solidFill>
              <a:schemeClr val="accent2"/>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9" name="文本框 8"/>
          <p:cNvSpPr txBox="1"/>
          <p:nvPr/>
        </p:nvSpPr>
        <p:spPr>
          <a:xfrm>
            <a:off x="438150" y="931545"/>
            <a:ext cx="11396345" cy="1291590"/>
          </a:xfrm>
          <a:prstGeom prst="rect">
            <a:avLst/>
          </a:prstGeom>
          <a:noFill/>
        </p:spPr>
        <p:txBody>
          <a:bodyPr wrap="square">
            <a:spAutoFit/>
          </a:bodyPr>
          <a:lstStyle/>
          <a:p>
            <a:pPr algn="l"/>
            <a:r>
              <a:rPr lang="en-US" altLang="zh-CN" sz="2600">
                <a:latin typeface="Times New Roman" panose="02020603050405020304" charset="0"/>
                <a:cs typeface="Times New Roman" panose="02020603050405020304" charset="0"/>
                <a:sym typeface="+mn-ea"/>
              </a:rPr>
              <a:t>But a closer look revealed one one-thousandth of the energy that would be expected from merging stars. Plus, the area lacked the hot plasma De expected from a star collision. Instead, it was full of chilly dust.</a:t>
            </a:r>
            <a:endParaRPr lang="en-US" altLang="zh-CN" sz="2600">
              <a:latin typeface="Times New Roman" panose="02020603050405020304" charset="0"/>
              <a:cs typeface="Times New Roman" panose="02020603050405020304" charset="0"/>
              <a:sym typeface="+mn-ea"/>
            </a:endParaRPr>
          </a:p>
        </p:txBody>
      </p:sp>
      <p:sp>
        <p:nvSpPr>
          <p:cNvPr id="4" name="文本框 3"/>
          <p:cNvSpPr txBox="1"/>
          <p:nvPr/>
        </p:nvSpPr>
        <p:spPr>
          <a:xfrm>
            <a:off x="438150" y="2372995"/>
            <a:ext cx="967740" cy="521970"/>
          </a:xfrm>
          <a:prstGeom prst="rect">
            <a:avLst/>
          </a:prstGeom>
          <a:solidFill>
            <a:srgbClr val="0070C0"/>
          </a:solidFill>
        </p:spPr>
        <p:txBody>
          <a:bodyPr wrap="square" rtlCol="0">
            <a:spAutoFit/>
          </a:bodyPr>
          <a:lstStyle/>
          <a:p>
            <a:r>
              <a:rPr kumimoji="1" lang="zh-CN" altLang="en-US" sz="2800" b="1" dirty="0">
                <a:solidFill>
                  <a:schemeClr val="lt1"/>
                </a:solidFill>
              </a:rPr>
              <a:t>翻译</a:t>
            </a:r>
            <a:endParaRPr kumimoji="1" lang="zh-CN" altLang="en-US" sz="2800" b="1" dirty="0">
              <a:solidFill>
                <a:schemeClr val="lt1"/>
              </a:solidFill>
            </a:endParaRPr>
          </a:p>
        </p:txBody>
      </p:sp>
      <p:sp>
        <p:nvSpPr>
          <p:cNvPr id="10" name="文本框 9"/>
          <p:cNvSpPr txBox="1"/>
          <p:nvPr/>
        </p:nvSpPr>
        <p:spPr>
          <a:xfrm>
            <a:off x="1463040" y="2218690"/>
            <a:ext cx="10301605" cy="829945"/>
          </a:xfrm>
          <a:prstGeom prst="rect">
            <a:avLst/>
          </a:prstGeom>
          <a:noFill/>
        </p:spPr>
        <p:txBody>
          <a:bodyPr wrap="square" rtlCol="0">
            <a:spAutoFit/>
          </a:bodyPr>
          <a:lstStyle/>
          <a:p>
            <a:pPr algn="l">
              <a:buClrTx/>
              <a:buSzTx/>
              <a:buFontTx/>
            </a:pPr>
            <a:r>
              <a:rPr sz="2400">
                <a:latin typeface="Times New Roman" panose="02020603050405020304" charset="0"/>
                <a:ea typeface="华文中宋" panose="02010600040101010101" charset="-122"/>
                <a:cs typeface="Times New Roman" panose="02020603050405020304" charset="0"/>
              </a:rPr>
              <a:t>但仔细观察发现，它的能量只有预期恒星合并所产生能量的千分之一。此外，该区域缺乏恒星碰撞所产生的热等离子体De。相反，它充满了寒冷的灰尘。</a:t>
            </a:r>
            <a:endParaRPr sz="2400">
              <a:latin typeface="Times New Roman" panose="02020603050405020304" charset="0"/>
              <a:ea typeface="华文中宋" panose="02010600040101010101" charset="-122"/>
              <a:cs typeface="Times New Roman" panose="02020603050405020304" charset="0"/>
            </a:endParaRPr>
          </a:p>
        </p:txBody>
      </p:sp>
      <p:sp>
        <p:nvSpPr>
          <p:cNvPr id="1048610" name="文本框 16"/>
          <p:cNvSpPr txBox="1"/>
          <p:nvPr/>
        </p:nvSpPr>
        <p:spPr>
          <a:xfrm>
            <a:off x="0" y="0"/>
            <a:ext cx="1670050" cy="521970"/>
          </a:xfrm>
          <a:prstGeom prst="rect">
            <a:avLst/>
          </a:prstGeom>
          <a:solidFill>
            <a:schemeClr val="accent6"/>
          </a:solidFill>
        </p:spPr>
        <p:txBody>
          <a:bodyPr wrap="square" rtlCol="0">
            <a:spAutoFit/>
          </a:bodyPr>
          <a:lstStyle/>
          <a:p>
            <a:pPr algn="ctr"/>
            <a:r>
              <a:rPr kumimoji="1" lang="zh-CN" altLang="en-US" sz="2800" b="1" dirty="0">
                <a:solidFill>
                  <a:schemeClr val="lt1"/>
                </a:solidFill>
              </a:rPr>
              <a:t>句子翻译</a:t>
            </a:r>
            <a:endParaRPr kumimoji="1" lang="zh-CN" altLang="en-US" sz="2800" b="1" dirty="0">
              <a:solidFill>
                <a:schemeClr val="lt1"/>
              </a:solidFill>
            </a:endParaRPr>
          </a:p>
        </p:txBody>
      </p:sp>
      <p:sp>
        <p:nvSpPr>
          <p:cNvPr id="5" name="圆角矩形 4"/>
          <p:cNvSpPr/>
          <p:nvPr/>
        </p:nvSpPr>
        <p:spPr>
          <a:xfrm>
            <a:off x="245745" y="3576320"/>
            <a:ext cx="11588115" cy="2584450"/>
          </a:xfrm>
          <a:prstGeom prst="roundRect">
            <a:avLst>
              <a:gd name="adj" fmla="val 16667"/>
            </a:avLst>
          </a:prstGeom>
          <a:noFill/>
          <a:ln w="63500" cap="flat" cmpd="sng">
            <a:solidFill>
              <a:schemeClr val="accent6"/>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 name="文本框 5"/>
          <p:cNvSpPr txBox="1"/>
          <p:nvPr/>
        </p:nvSpPr>
        <p:spPr>
          <a:xfrm>
            <a:off x="438150" y="3697605"/>
            <a:ext cx="11558270" cy="1291590"/>
          </a:xfrm>
          <a:prstGeom prst="rect">
            <a:avLst/>
          </a:prstGeom>
          <a:noFill/>
        </p:spPr>
        <p:txBody>
          <a:bodyPr wrap="square">
            <a:spAutoFit/>
          </a:bodyPr>
          <a:lstStyle/>
          <a:p>
            <a:pPr algn="l"/>
            <a:r>
              <a:rPr lang="en-US" sz="2600">
                <a:latin typeface="Times New Roman" panose="02020603050405020304" charset="0"/>
                <a:cs typeface="Times New Roman" panose="02020603050405020304" charset="0"/>
                <a:sym typeface="+mn-ea"/>
              </a:rPr>
              <a:t>T</a:t>
            </a:r>
            <a:r>
              <a:rPr sz="2600">
                <a:latin typeface="Times New Roman" panose="02020603050405020304" charset="0"/>
                <a:cs typeface="Times New Roman" panose="02020603050405020304" charset="0"/>
                <a:sym typeface="+mn-ea"/>
              </a:rPr>
              <a:t>he planet-eating star in this study is turning into a red giant. But it’s still early in its transformation. This dramatic end may give a glimpse of Earth’s future. Our sun will eventually evolve into a red giant, consuming Earth—in about 5 billion years.</a:t>
            </a:r>
            <a:endParaRPr sz="2600">
              <a:latin typeface="Times New Roman" panose="02020603050405020304" charset="0"/>
              <a:cs typeface="Times New Roman" panose="02020603050405020304" charset="0"/>
              <a:sym typeface="+mn-ea"/>
            </a:endParaRPr>
          </a:p>
        </p:txBody>
      </p:sp>
      <p:sp>
        <p:nvSpPr>
          <p:cNvPr id="12" name="文本框 11"/>
          <p:cNvSpPr txBox="1"/>
          <p:nvPr/>
        </p:nvSpPr>
        <p:spPr>
          <a:xfrm>
            <a:off x="438785" y="5363210"/>
            <a:ext cx="967740" cy="521970"/>
          </a:xfrm>
          <a:prstGeom prst="rect">
            <a:avLst/>
          </a:prstGeom>
          <a:solidFill>
            <a:srgbClr val="0070C0"/>
          </a:solidFill>
        </p:spPr>
        <p:txBody>
          <a:bodyPr wrap="square" rtlCol="0">
            <a:spAutoFit/>
          </a:bodyPr>
          <a:lstStyle/>
          <a:p>
            <a:r>
              <a:rPr kumimoji="1" lang="zh-CN" altLang="en-US" sz="2800" b="1" dirty="0">
                <a:solidFill>
                  <a:schemeClr val="lt1"/>
                </a:solidFill>
              </a:rPr>
              <a:t>翻译</a:t>
            </a:r>
            <a:endParaRPr kumimoji="1" lang="zh-CN" altLang="en-US" sz="2800" b="1" dirty="0">
              <a:solidFill>
                <a:schemeClr val="lt1"/>
              </a:solidFill>
            </a:endParaRPr>
          </a:p>
        </p:txBody>
      </p:sp>
      <p:sp>
        <p:nvSpPr>
          <p:cNvPr id="14" name="文本框 13"/>
          <p:cNvSpPr txBox="1"/>
          <p:nvPr/>
        </p:nvSpPr>
        <p:spPr>
          <a:xfrm>
            <a:off x="1462723" y="4897120"/>
            <a:ext cx="10427970" cy="1198880"/>
          </a:xfrm>
          <a:prstGeom prst="rect">
            <a:avLst/>
          </a:prstGeom>
          <a:noFill/>
        </p:spPr>
        <p:txBody>
          <a:bodyPr wrap="square" rtlCol="0">
            <a:spAutoFit/>
          </a:bodyPr>
          <a:lstStyle/>
          <a:p>
            <a:pPr algn="l">
              <a:buClrTx/>
              <a:buSzTx/>
              <a:buFontTx/>
            </a:pPr>
            <a:r>
              <a:rPr sz="2400">
                <a:latin typeface="Times New Roman" panose="02020603050405020304" charset="0"/>
                <a:ea typeface="华文中宋" panose="02010600040101010101" charset="-122"/>
                <a:cs typeface="Times New Roman" panose="02020603050405020304" charset="0"/>
              </a:rPr>
              <a:t>在这项研究中，这颗吞噬行星的恒星正在变成一颗红巨星。但它仍处于转型的早期阶段。这个戏剧性的结局或许能让我们窥见地球的未来。我们的太阳最终会演化成一颗红巨星，在大约50亿年后吞噬地球。</a:t>
            </a:r>
            <a:endParaRPr sz="2400">
              <a:latin typeface="Times New Roman" panose="02020603050405020304" charset="0"/>
              <a:ea typeface="华文中宋" panose="02010600040101010101" charset="-122"/>
              <a:cs typeface="Times New Roman" panose="02020603050405020304" charset="0"/>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linds(horizontal)">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1" animBg="1"/>
      <p:bldP spid="10" grpId="0"/>
      <p:bldP spid="12" grpId="1" animBg="1"/>
      <p:bldP spid="1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文本框 4"/>
          <p:cNvSpPr txBox="1"/>
          <p:nvPr/>
        </p:nvSpPr>
        <p:spPr>
          <a:xfrm>
            <a:off x="3284856" y="122555"/>
            <a:ext cx="5624195" cy="553085"/>
          </a:xfrm>
          <a:prstGeom prst="rect">
            <a:avLst/>
          </a:prstGeom>
          <a:noFill/>
        </p:spPr>
        <p:txBody>
          <a:bodyPr wrap="none" rtlCol="0" anchor="t">
            <a:spAutoFit/>
          </a:bodyPr>
          <a:p>
            <a:pPr algn="ctr"/>
            <a:r>
              <a:rPr lang="zh-CN" altLang="en-US" sz="3000" b="1" dirty="0" smtClean="0">
                <a:solidFill>
                  <a:srgbClr val="ED7D31"/>
                </a:solidFill>
                <a:latin typeface="微软雅黑" panose="020B0503020204020204" charset="-122"/>
                <a:ea typeface="微软雅黑" panose="020B0503020204020204" charset="-122"/>
                <a:cs typeface="微软雅黑" panose="020B0503020204020204" charset="-122"/>
                <a:sym typeface="+mn-ea"/>
              </a:rPr>
              <a:t>5. </a:t>
            </a:r>
            <a:r>
              <a:rPr lang="en-US" sz="3000" b="1" dirty="0" smtClean="0">
                <a:solidFill>
                  <a:srgbClr val="ED7D31"/>
                </a:solidFill>
                <a:latin typeface="微软雅黑" panose="020B0503020204020204" charset="-122"/>
                <a:ea typeface="微软雅黑" panose="020B0503020204020204" charset="-122"/>
                <a:cs typeface="微软雅黑" panose="020B0503020204020204" charset="-122"/>
                <a:sym typeface="+mn-ea"/>
              </a:rPr>
              <a:t>BBC News 10</a:t>
            </a:r>
            <a:r>
              <a:rPr lang="zh-CN" altLang="en-US" sz="3000" b="1" dirty="0" smtClean="0">
                <a:solidFill>
                  <a:srgbClr val="ED7D31"/>
                </a:solidFill>
                <a:latin typeface="微软雅黑" panose="020B0503020204020204" charset="-122"/>
                <a:ea typeface="微软雅黑" panose="020B0503020204020204" charset="-122"/>
                <a:cs typeface="微软雅黑" panose="020B0503020204020204" charset="-122"/>
                <a:sym typeface="+mn-ea"/>
              </a:rPr>
              <a:t>/</a:t>
            </a:r>
            <a:r>
              <a:rPr lang="en-US" altLang="zh-CN" sz="3000" b="1" dirty="0" smtClean="0">
                <a:solidFill>
                  <a:srgbClr val="ED7D31"/>
                </a:solidFill>
                <a:latin typeface="微软雅黑" panose="020B0503020204020204" charset="-122"/>
                <a:ea typeface="微软雅黑" panose="020B0503020204020204" charset="-122"/>
                <a:cs typeface="微软雅黑" panose="020B0503020204020204" charset="-122"/>
                <a:sym typeface="+mn-ea"/>
              </a:rPr>
              <a:t>16</a:t>
            </a:r>
            <a:r>
              <a:rPr lang="zh-CN" altLang="en-US" sz="3000" b="1" dirty="0" smtClean="0">
                <a:solidFill>
                  <a:srgbClr val="ED7D31"/>
                </a:solidFill>
                <a:latin typeface="微软雅黑" panose="020B0503020204020204" charset="-122"/>
                <a:ea typeface="微软雅黑" panose="020B0503020204020204" charset="-122"/>
                <a:cs typeface="微软雅黑" panose="020B0503020204020204" charset="-122"/>
                <a:sym typeface="+mn-ea"/>
              </a:rPr>
              <a:t>/2023      </a:t>
            </a:r>
            <a:endParaRPr lang="zh-CN" altLang="en-US" sz="3000" b="1" dirty="0" smtClean="0">
              <a:solidFill>
                <a:srgbClr val="ED7D31"/>
              </a:solidFill>
              <a:latin typeface="微软雅黑" panose="020B0503020204020204" charset="-122"/>
              <a:ea typeface="微软雅黑" panose="020B0503020204020204" charset="-122"/>
              <a:cs typeface="微软雅黑" panose="020B0503020204020204" charset="-122"/>
              <a:sym typeface="+mn-ea"/>
            </a:endParaRPr>
          </a:p>
        </p:txBody>
      </p:sp>
      <p:pic>
        <p:nvPicPr>
          <p:cNvPr id="100" name="图片 99"/>
          <p:cNvPicPr>
            <a:picLocks noChangeAspect="1"/>
          </p:cNvPicPr>
          <p:nvPr/>
        </p:nvPicPr>
        <p:blipFill>
          <a:blip r:embed="rId1"/>
          <a:stretch>
            <a:fillRect/>
          </a:stretch>
        </p:blipFill>
        <p:spPr>
          <a:xfrm>
            <a:off x="998220" y="739140"/>
            <a:ext cx="10198100" cy="6118860"/>
          </a:xfrm>
          <a:prstGeom prst="rect">
            <a:avLst/>
          </a:prstGeom>
          <a:noFill/>
          <a:ln w="9525">
            <a:noFill/>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 name="文本框 15"/>
          <p:cNvSpPr txBox="1"/>
          <p:nvPr/>
        </p:nvSpPr>
        <p:spPr>
          <a:xfrm>
            <a:off x="23495" y="459105"/>
            <a:ext cx="12082145" cy="5999480"/>
          </a:xfrm>
          <a:prstGeom prst="rect">
            <a:avLst/>
          </a:prstGeom>
          <a:ln w="12700">
            <a:miter lim="400000"/>
          </a:ln>
        </p:spPr>
        <p:txBody>
          <a:bodyPr wrap="square" lIns="45718" tIns="45718" rIns="45718" bIns="45718">
            <a:spAutoFit/>
          </a:bodyPr>
          <a:lstStyle/>
          <a:p>
            <a:pPr eaLnBrk="1">
              <a:lnSpc>
                <a:spcPct val="100000"/>
              </a:lnSpc>
              <a:defRPr sz="2500">
                <a:latin typeface="Times New Roman" panose="02020603050405020304"/>
                <a:ea typeface="Times New Roman" panose="02020603050405020304"/>
                <a:cs typeface="Times New Roman" panose="02020603050405020304"/>
                <a:sym typeface="Times New Roman" panose="02020603050405020304"/>
              </a:defRPr>
            </a:pPr>
            <a:r>
              <a:rPr lang="en-US" sz="2400">
                <a:latin typeface="Times New Roman" panose="02020603050405020304" charset="0"/>
                <a:cs typeface="Times New Roman" panose="02020603050405020304" charset="0"/>
              </a:rPr>
              <a:t>     </a:t>
            </a:r>
            <a:r>
              <a:rPr sz="2400">
                <a:latin typeface="Times New Roman" panose="02020603050405020304" charset="0"/>
                <a:cs typeface="Times New Roman" panose="02020603050405020304" charset="0"/>
              </a:rPr>
              <a:t>A prominent Italian journalist has been found guilty of </a:t>
            </a:r>
            <a:r>
              <a:rPr lang="en-US" sz="2400">
                <a:latin typeface="Times New Roman" panose="02020603050405020304" charset="0"/>
                <a:cs typeface="Times New Roman" panose="02020603050405020304" charset="0"/>
              </a:rPr>
              <a:t>________</a:t>
            </a:r>
            <a:r>
              <a:rPr sz="2400">
                <a:solidFill>
                  <a:srgbClr val="FF0000"/>
                </a:solidFill>
                <a:latin typeface="Times New Roman" panose="02020603050405020304" charset="0"/>
                <a:cs typeface="Times New Roman" panose="02020603050405020304" charset="0"/>
              </a:rPr>
              <a:t> </a:t>
            </a:r>
            <a:r>
              <a:rPr sz="2400">
                <a:latin typeface="Times New Roman" panose="02020603050405020304" charset="0"/>
                <a:cs typeface="Times New Roman" panose="02020603050405020304" charset="0"/>
              </a:rPr>
              <a:t>the prime minister Giorgia Meloni and handed a </a:t>
            </a:r>
            <a:r>
              <a:rPr lang="en-US" sz="2400">
                <a:latin typeface="Times New Roman" panose="02020603050405020304" charset="0"/>
                <a:cs typeface="Times New Roman" panose="02020603050405020304" charset="0"/>
              </a:rPr>
              <a:t>________ </a:t>
            </a:r>
            <a:r>
              <a:rPr sz="2400">
                <a:latin typeface="Times New Roman" panose="02020603050405020304" charset="0"/>
                <a:cs typeface="Times New Roman" panose="02020603050405020304" charset="0"/>
              </a:rPr>
              <a:t>fine. Roberto Saviano had called her a bastard because of her hardline views on immigration. His fine of 1,000 euros was much less than prosecutors wanted, and he’ll only have to pay it if he repeats the </a:t>
            </a:r>
            <a:r>
              <a:rPr lang="en-US" sz="2400">
                <a:latin typeface="Times New Roman" panose="02020603050405020304" charset="0"/>
                <a:cs typeface="Times New Roman" panose="02020603050405020304" charset="0"/>
              </a:rPr>
              <a:t>_______</a:t>
            </a:r>
            <a:r>
              <a:rPr sz="2400">
                <a:latin typeface="Times New Roman" panose="02020603050405020304" charset="0"/>
                <a:cs typeface="Times New Roman" panose="02020603050405020304" charset="0"/>
              </a:rPr>
              <a:t>. Mr. Saviano is best known for his book about the mafia “Gomorrah”.</a:t>
            </a:r>
            <a:endParaRPr sz="2400">
              <a:latin typeface="Times New Roman" panose="02020603050405020304" charset="0"/>
              <a:cs typeface="Times New Roman" panose="02020603050405020304" charset="0"/>
            </a:endParaRPr>
          </a:p>
          <a:p>
            <a:pPr eaLnBrk="1">
              <a:lnSpc>
                <a:spcPct val="100000"/>
              </a:lnSpc>
              <a:defRPr sz="2500">
                <a:latin typeface="Times New Roman" panose="02020603050405020304"/>
                <a:ea typeface="Times New Roman" panose="02020603050405020304"/>
                <a:cs typeface="Times New Roman" panose="02020603050405020304"/>
                <a:sym typeface="Times New Roman" panose="02020603050405020304"/>
              </a:defRPr>
            </a:pPr>
            <a:r>
              <a:rPr lang="en-US" sz="2400">
                <a:latin typeface="Times New Roman" panose="02020603050405020304" charset="0"/>
                <a:cs typeface="Times New Roman" panose="02020603050405020304" charset="0"/>
              </a:rPr>
              <a:t>     </a:t>
            </a:r>
            <a:r>
              <a:rPr sz="2400">
                <a:latin typeface="Times New Roman" panose="02020603050405020304" charset="0"/>
                <a:cs typeface="Times New Roman" panose="02020603050405020304" charset="0"/>
              </a:rPr>
              <a:t>A judge in Brazil has overturned a ruling against the former Brazilian Formula One racing champion, Nelson Piquet for </a:t>
            </a:r>
            <a:r>
              <a:rPr lang="en-US" altLang="zh-CN" sz="2400">
                <a:solidFill>
                  <a:srgbClr val="0000FF"/>
                </a:solidFill>
                <a:latin typeface="Times New Roman" panose="02020603050405020304" charset="0"/>
                <a:ea typeface="+mn-ea"/>
                <a:cs typeface="Times New Roman" panose="02020603050405020304" charset="0"/>
              </a:rPr>
              <a:t>alleged </a:t>
            </a:r>
            <a:r>
              <a:rPr sz="2400">
                <a:latin typeface="Times New Roman" panose="02020603050405020304" charset="0"/>
                <a:cs typeface="Times New Roman" panose="02020603050405020304" charset="0"/>
              </a:rPr>
              <a:t>racist and homophobia </a:t>
            </a:r>
            <a:r>
              <a:rPr lang="en-US" sz="2400">
                <a:latin typeface="Times New Roman" panose="02020603050405020304" charset="0"/>
                <a:cs typeface="Times New Roman" panose="02020603050405020304" charset="0"/>
              </a:rPr>
              <a:t>_________ </a:t>
            </a:r>
            <a:r>
              <a:rPr sz="2400">
                <a:latin typeface="Times New Roman" panose="02020603050405020304" charset="0"/>
                <a:cs typeface="Times New Roman" panose="02020603050405020304" charset="0"/>
              </a:rPr>
              <a:t>he made about the British driver Lewis Hamilton. Piquet had been ordered to pay $1 million </a:t>
            </a:r>
            <a:r>
              <a:rPr lang="en-US" sz="2400">
                <a:latin typeface="Times New Roman" panose="02020603050405020304" charset="0"/>
                <a:cs typeface="Times New Roman" panose="02020603050405020304" charset="0"/>
              </a:rPr>
              <a:t>________________</a:t>
            </a:r>
            <a:r>
              <a:rPr sz="2400">
                <a:latin typeface="Times New Roman" panose="02020603050405020304" charset="0"/>
                <a:cs typeface="Times New Roman" panose="02020603050405020304" charset="0"/>
              </a:rPr>
              <a:t> Hamilton. The Brazilian anti-racism groups that initiated the case are expected to </a:t>
            </a:r>
            <a:r>
              <a:rPr lang="en-US" sz="2400">
                <a:latin typeface="Times New Roman" panose="02020603050405020304" charset="0"/>
                <a:cs typeface="Times New Roman" panose="02020603050405020304" charset="0"/>
              </a:rPr>
              <a:t>______</a:t>
            </a:r>
            <a:r>
              <a:rPr sz="2400">
                <a:latin typeface="Times New Roman" panose="02020603050405020304" charset="0"/>
                <a:cs typeface="Times New Roman" panose="02020603050405020304" charset="0"/>
              </a:rPr>
              <a:t>.</a:t>
            </a:r>
            <a:endParaRPr sz="2400">
              <a:latin typeface="Times New Roman" panose="02020603050405020304" charset="0"/>
              <a:cs typeface="Times New Roman" panose="02020603050405020304" charset="0"/>
            </a:endParaRPr>
          </a:p>
          <a:p>
            <a:pPr eaLnBrk="1">
              <a:lnSpc>
                <a:spcPct val="100000"/>
              </a:lnSpc>
              <a:defRPr sz="2500">
                <a:latin typeface="Times New Roman" panose="02020603050405020304"/>
                <a:ea typeface="Times New Roman" panose="02020603050405020304"/>
                <a:cs typeface="Times New Roman" panose="02020603050405020304"/>
                <a:sym typeface="Times New Roman" panose="02020603050405020304"/>
              </a:defRPr>
            </a:pPr>
            <a:r>
              <a:rPr lang="en-US" sz="2400">
                <a:latin typeface="Times New Roman" panose="02020603050405020304" charset="0"/>
                <a:cs typeface="Times New Roman" panose="02020603050405020304" charset="0"/>
              </a:rPr>
              <a:t>     </a:t>
            </a:r>
            <a:r>
              <a:rPr sz="2400">
                <a:latin typeface="Times New Roman" panose="02020603050405020304" charset="0"/>
                <a:cs typeface="Times New Roman" panose="02020603050405020304" charset="0"/>
              </a:rPr>
              <a:t>India has rejected the latest global </a:t>
            </a:r>
            <a:r>
              <a:rPr lang="en-US" sz="2400">
                <a:latin typeface="Times New Roman" panose="02020603050405020304" charset="0"/>
                <a:cs typeface="Times New Roman" panose="02020603050405020304" charset="0"/>
              </a:rPr>
              <a:t>___________</a:t>
            </a:r>
            <a:r>
              <a:rPr sz="2400">
                <a:latin typeface="Times New Roman" panose="02020603050405020304" charset="0"/>
                <a:cs typeface="Times New Roman" panose="02020603050405020304" charset="0"/>
              </a:rPr>
              <a:t> that ranks the country 111 out of 125 surveyed nations. India’s ranking has dropped by four places in this year’s report, </a:t>
            </a:r>
            <a:r>
              <a:rPr lang="en-US" sz="2400">
                <a:latin typeface="Times New Roman" panose="02020603050405020304" charset="0"/>
                <a:cs typeface="Times New Roman" panose="02020603050405020304" charset="0"/>
              </a:rPr>
              <a:t>____________</a:t>
            </a:r>
            <a:r>
              <a:rPr sz="2400">
                <a:latin typeface="Times New Roman" panose="02020603050405020304" charset="0"/>
                <a:cs typeface="Times New Roman" panose="02020603050405020304" charset="0"/>
              </a:rPr>
              <a:t> most South Asian countries except Afghanistan. The report is compiled by the Irish aid agency Concern Worldwide and German organization Welthungerhilfe. The index looks at </a:t>
            </a:r>
            <a:r>
              <a:rPr lang="en-US" altLang="zh-CN" sz="2400">
                <a:solidFill>
                  <a:srgbClr val="0000FF"/>
                </a:solidFill>
                <a:latin typeface="Times New Roman" panose="02020603050405020304" charset="0"/>
                <a:ea typeface="+mn-ea"/>
                <a:cs typeface="Times New Roman" panose="02020603050405020304" charset="0"/>
              </a:rPr>
              <a:t>undernourishment</a:t>
            </a:r>
            <a:r>
              <a:rPr sz="2400">
                <a:latin typeface="Times New Roman" panose="02020603050405020304" charset="0"/>
                <a:cs typeface="Times New Roman" panose="02020603050405020304" charset="0"/>
              </a:rPr>
              <a:t>, the number of children under the age of five with the low height and weight and child </a:t>
            </a:r>
            <a:r>
              <a:rPr lang="en-US" sz="2400">
                <a:latin typeface="Times New Roman" panose="02020603050405020304" charset="0"/>
                <a:cs typeface="Times New Roman" panose="02020603050405020304" charset="0"/>
              </a:rPr>
              <a:t>________</a:t>
            </a:r>
            <a:r>
              <a:rPr sz="2400">
                <a:latin typeface="Times New Roman" panose="02020603050405020304" charset="0"/>
                <a:cs typeface="Times New Roman" panose="02020603050405020304" charset="0"/>
              </a:rPr>
              <a:t>. India, the world’s 5th biggest economy has fallen into the “serious” category. But the Indian government says the </a:t>
            </a:r>
            <a:r>
              <a:rPr lang="en-US" sz="2400">
                <a:latin typeface="Times New Roman" panose="02020603050405020304" charset="0"/>
                <a:cs typeface="Times New Roman" panose="02020603050405020304" charset="0"/>
              </a:rPr>
              <a:t>__________</a:t>
            </a:r>
            <a:r>
              <a:rPr sz="2400">
                <a:latin typeface="Times New Roman" panose="02020603050405020304" charset="0"/>
                <a:cs typeface="Times New Roman" panose="02020603050405020304" charset="0"/>
              </a:rPr>
              <a:t> for the report was too small.</a:t>
            </a:r>
            <a:endParaRPr sz="2400">
              <a:latin typeface="Times New Roman" panose="02020603050405020304" charset="0"/>
              <a:cs typeface="Times New Roman" panose="02020603050405020304" charset="0"/>
            </a:endParaRPr>
          </a:p>
        </p:txBody>
      </p:sp>
      <p:pic>
        <p:nvPicPr>
          <p:cNvPr id="304" name="AP News Minute 03.15.22" descr="AP News Minute 03.15.22"/>
          <p:cNvPicPr/>
          <p:nvPr>
            <a:audioFile r:link="rId1"/>
            <p:extLst>
              <p:ext uri="{DAA4B4D4-6D71-4841-9C94-3DE7FCFB9230}">
                <p14:media xmlns:p14="http://schemas.microsoft.com/office/powerpoint/2010/main" r:embed="rId2"/>
              </p:ext>
            </p:extLst>
          </p:nvPr>
        </p:nvPicPr>
        <p:blipFill>
          <a:blip r:embed="rId3"/>
          <a:stretch>
            <a:fillRect/>
          </a:stretch>
        </p:blipFill>
        <p:spPr>
          <a:xfrm>
            <a:off x="11562080" y="6238875"/>
            <a:ext cx="1" cy="1"/>
          </a:xfrm>
          <a:prstGeom prst="rect">
            <a:avLst/>
          </a:prstGeom>
          <a:ln w="12700">
            <a:miter lim="400000"/>
            <a:headEnd/>
            <a:tailEnd/>
          </a:ln>
        </p:spPr>
      </p:pic>
      <p:sp>
        <p:nvSpPr>
          <p:cNvPr id="2" name="文本框 16"/>
          <p:cNvSpPr txBox="1"/>
          <p:nvPr/>
        </p:nvSpPr>
        <p:spPr>
          <a:xfrm>
            <a:off x="0" y="0"/>
            <a:ext cx="1326515" cy="428625"/>
          </a:xfrm>
          <a:prstGeom prst="rect">
            <a:avLst/>
          </a:prstGeom>
          <a:solidFill>
            <a:schemeClr val="accent6"/>
          </a:solidFill>
          <a:ln w="12700">
            <a:miter lim="400000"/>
          </a:ln>
        </p:spPr>
        <p:txBody>
          <a:bodyPr wrap="square" lIns="45718" tIns="45718" rIns="45718" bIns="45718">
            <a:spAutoFit/>
          </a:bodyPr>
          <a:lstStyle>
            <a:lvl1pPr>
              <a:defRPr sz="2800" b="1">
                <a:solidFill>
                  <a:srgbClr val="FFFFFF"/>
                </a:solidFill>
                <a:latin typeface="微软雅黑" panose="020B0503020204020204" charset="-122"/>
                <a:ea typeface="微软雅黑" panose="020B0503020204020204" charset="-122"/>
                <a:cs typeface="微软雅黑" panose="020B0503020204020204" charset="-122"/>
                <a:sym typeface="微软雅黑" panose="020B0503020204020204" charset="-122"/>
              </a:defRPr>
            </a:lvl1pPr>
          </a:lstStyle>
          <a:p>
            <a:r>
              <a:rPr sz="2200"/>
              <a:t>听力填空</a:t>
            </a:r>
            <a:r>
              <a:rPr lang="en-US" sz="2200"/>
              <a:t> </a:t>
            </a:r>
            <a:endParaRPr lang="en-US" sz="2200"/>
          </a:p>
        </p:txBody>
      </p:sp>
      <p:sp>
        <p:nvSpPr>
          <p:cNvPr id="4" name="文本框 3"/>
          <p:cNvSpPr txBox="1"/>
          <p:nvPr/>
        </p:nvSpPr>
        <p:spPr>
          <a:xfrm>
            <a:off x="7242810" y="513080"/>
            <a:ext cx="1972310" cy="36893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400">
                <a:solidFill>
                  <a:srgbClr val="FF0000"/>
                </a:solidFill>
                <a:latin typeface="Times New Roman" panose="02020603050405020304" charset="0"/>
                <a:cs typeface="Times New Roman" panose="02020603050405020304" charset="0"/>
                <a:sym typeface="+mn-ea"/>
              </a:rPr>
              <a:t>insulting</a:t>
            </a:r>
            <a:endParaRPr kumimoji="0" lang="zh-CN" altLang="en-US" sz="2400" b="0" i="0" u="none" strike="noStrike" cap="none" spc="0" normalizeH="0" baseline="0">
              <a:ln>
                <a:noFill/>
              </a:ln>
              <a:solidFill>
                <a:srgbClr val="FF0000"/>
              </a:solidFill>
              <a:effectLst/>
              <a:uFillTx/>
              <a:latin typeface="Times New Roman" panose="02020603050405020304" charset="0"/>
              <a:ea typeface="+mj-ea"/>
              <a:cs typeface="Times New Roman" panose="02020603050405020304" charset="0"/>
              <a:sym typeface="+mn-ea"/>
            </a:endParaRPr>
          </a:p>
        </p:txBody>
      </p:sp>
      <p:sp>
        <p:nvSpPr>
          <p:cNvPr id="14" name="文本框 13"/>
          <p:cNvSpPr txBox="1"/>
          <p:nvPr/>
        </p:nvSpPr>
        <p:spPr>
          <a:xfrm>
            <a:off x="7505065" y="2702560"/>
            <a:ext cx="2515235" cy="36893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400">
                <a:solidFill>
                  <a:srgbClr val="FF0000"/>
                </a:solidFill>
                <a:latin typeface="Times New Roman" panose="02020603050405020304" charset="0"/>
                <a:cs typeface="Times New Roman" panose="02020603050405020304" charset="0"/>
                <a:sym typeface="+mn-ea"/>
              </a:rPr>
              <a:t>comments </a:t>
            </a:r>
            <a:endParaRPr sz="2400" b="1">
              <a:solidFill>
                <a:srgbClr val="FF0000"/>
              </a:solidFill>
              <a:latin typeface="Times New Roman" panose="02020603050405020304" charset="0"/>
              <a:cs typeface="Times New Roman" panose="02020603050405020304" charset="0"/>
              <a:sym typeface="+mn-ea"/>
            </a:endParaRPr>
          </a:p>
        </p:txBody>
      </p:sp>
      <p:sp>
        <p:nvSpPr>
          <p:cNvPr id="16" name="文本框 15"/>
          <p:cNvSpPr txBox="1"/>
          <p:nvPr/>
        </p:nvSpPr>
        <p:spPr>
          <a:xfrm>
            <a:off x="4729480" y="3808095"/>
            <a:ext cx="4003040" cy="36893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400">
                <a:solidFill>
                  <a:srgbClr val="FF0000"/>
                </a:solidFill>
                <a:latin typeface="Times New Roman" panose="02020603050405020304" charset="0"/>
                <a:cs typeface="Times New Roman" panose="02020603050405020304" charset="0"/>
                <a:sym typeface="+mn-ea"/>
              </a:rPr>
              <a:t>hunger index</a:t>
            </a:r>
            <a:endParaRPr sz="2400">
              <a:solidFill>
                <a:srgbClr val="FF0000"/>
              </a:solidFill>
              <a:latin typeface="Times New Roman" panose="02020603050405020304" charset="0"/>
              <a:cs typeface="Times New Roman" panose="02020603050405020304" charset="0"/>
              <a:sym typeface="+mn-ea"/>
            </a:endParaRPr>
          </a:p>
        </p:txBody>
      </p:sp>
      <p:sp>
        <p:nvSpPr>
          <p:cNvPr id="17" name="文本框 16"/>
          <p:cNvSpPr txBox="1"/>
          <p:nvPr/>
        </p:nvSpPr>
        <p:spPr>
          <a:xfrm>
            <a:off x="10153015" y="4177030"/>
            <a:ext cx="1844675" cy="36893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400">
                <a:solidFill>
                  <a:srgbClr val="FF0000"/>
                </a:solidFill>
                <a:latin typeface="Times New Roman" panose="02020603050405020304" charset="0"/>
                <a:cs typeface="Times New Roman" panose="02020603050405020304" charset="0"/>
                <a:sym typeface="+mn-ea"/>
              </a:rPr>
              <a:t>falling behind</a:t>
            </a:r>
            <a:endParaRPr sz="2400">
              <a:solidFill>
                <a:srgbClr val="FF0000"/>
              </a:solidFill>
              <a:latin typeface="Times New Roman" panose="02020603050405020304" charset="0"/>
              <a:cs typeface="Times New Roman" panose="02020603050405020304" charset="0"/>
              <a:sym typeface="+mn-ea"/>
            </a:endParaRPr>
          </a:p>
        </p:txBody>
      </p:sp>
      <p:sp>
        <p:nvSpPr>
          <p:cNvPr id="18" name="文本框 17"/>
          <p:cNvSpPr txBox="1"/>
          <p:nvPr/>
        </p:nvSpPr>
        <p:spPr>
          <a:xfrm>
            <a:off x="1326515" y="5645150"/>
            <a:ext cx="2346325" cy="36893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400">
                <a:solidFill>
                  <a:srgbClr val="FF0000"/>
                </a:solidFill>
                <a:latin typeface="Times New Roman" panose="02020603050405020304" charset="0"/>
                <a:cs typeface="Times New Roman" panose="02020603050405020304" charset="0"/>
                <a:sym typeface="+mn-ea"/>
              </a:rPr>
              <a:t>mortality</a:t>
            </a:r>
            <a:endParaRPr kumimoji="0" lang="en-US" sz="2400" b="0" i="0" u="none" strike="noStrike" cap="none" spc="0" normalizeH="0" baseline="0">
              <a:ln>
                <a:noFill/>
              </a:ln>
              <a:solidFill>
                <a:srgbClr val="FF0000"/>
              </a:solidFill>
              <a:effectLst/>
              <a:uFillTx/>
              <a:latin typeface="Times New Roman" panose="02020603050405020304" charset="0"/>
              <a:ea typeface="+mj-ea"/>
              <a:cs typeface="Times New Roman" panose="02020603050405020304" charset="0"/>
              <a:sym typeface="+mn-ea"/>
            </a:endParaRPr>
          </a:p>
        </p:txBody>
      </p:sp>
      <p:sp>
        <p:nvSpPr>
          <p:cNvPr id="20" name="文本框 19"/>
          <p:cNvSpPr txBox="1"/>
          <p:nvPr/>
        </p:nvSpPr>
        <p:spPr>
          <a:xfrm>
            <a:off x="4531995" y="5986780"/>
            <a:ext cx="3696970" cy="36893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400">
                <a:solidFill>
                  <a:srgbClr val="FF0000"/>
                </a:solidFill>
                <a:latin typeface="Times New Roman" panose="02020603050405020304" charset="0"/>
                <a:cs typeface="Times New Roman" panose="02020603050405020304" charset="0"/>
                <a:sym typeface="+mn-ea"/>
              </a:rPr>
              <a:t>sample size</a:t>
            </a:r>
            <a:endParaRPr kumimoji="0" lang="en-US" sz="2400" b="0" i="0" u="none" strike="noStrike" cap="none" spc="0" normalizeH="0" baseline="0">
              <a:ln>
                <a:noFill/>
              </a:ln>
              <a:solidFill>
                <a:srgbClr val="FF0000"/>
              </a:solidFill>
              <a:effectLst/>
              <a:uFillTx/>
              <a:latin typeface="Times New Roman" panose="02020603050405020304" charset="0"/>
              <a:ea typeface="+mj-ea"/>
              <a:cs typeface="Times New Roman" panose="02020603050405020304" charset="0"/>
              <a:sym typeface="+mn-ea"/>
            </a:endParaRPr>
          </a:p>
        </p:txBody>
      </p:sp>
      <p:sp>
        <p:nvSpPr>
          <p:cNvPr id="21" name="文本框 20"/>
          <p:cNvSpPr txBox="1"/>
          <p:nvPr/>
        </p:nvSpPr>
        <p:spPr>
          <a:xfrm>
            <a:off x="8776335" y="3439160"/>
            <a:ext cx="2070735" cy="36893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400">
                <a:solidFill>
                  <a:srgbClr val="FF0000"/>
                </a:solidFill>
                <a:latin typeface="Times New Roman" panose="02020603050405020304" charset="0"/>
                <a:cs typeface="Times New Roman" panose="02020603050405020304" charset="0"/>
                <a:sym typeface="+mn-ea"/>
              </a:rPr>
              <a:t>appeal</a:t>
            </a:r>
            <a:endParaRPr kumimoji="0" lang="en-US" sz="2400" b="0" i="0" u="none" strike="noStrike" cap="none" spc="0" normalizeH="0" baseline="0">
              <a:ln>
                <a:noFill/>
              </a:ln>
              <a:solidFill>
                <a:srgbClr val="FF0000"/>
              </a:solidFill>
              <a:effectLst/>
              <a:uFillTx/>
              <a:latin typeface="Times New Roman" panose="02020603050405020304" charset="0"/>
              <a:ea typeface="+mj-ea"/>
              <a:cs typeface="Times New Roman" panose="02020603050405020304" charset="0"/>
              <a:sym typeface="+mn-ea"/>
            </a:endParaRPr>
          </a:p>
        </p:txBody>
      </p:sp>
      <p:sp>
        <p:nvSpPr>
          <p:cNvPr id="22" name="文本框 21"/>
          <p:cNvSpPr txBox="1"/>
          <p:nvPr/>
        </p:nvSpPr>
        <p:spPr>
          <a:xfrm>
            <a:off x="8196580" y="3070225"/>
            <a:ext cx="2672080" cy="36893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lang="en-US" sz="2400">
                <a:solidFill>
                  <a:srgbClr val="FF0000"/>
                </a:solidFill>
                <a:latin typeface="Times New Roman" panose="02020603050405020304" charset="0"/>
                <a:cs typeface="Times New Roman" panose="02020603050405020304" charset="0"/>
                <a:sym typeface="+mn-ea"/>
              </a:rPr>
              <a:t> </a:t>
            </a:r>
            <a:r>
              <a:rPr sz="2400">
                <a:solidFill>
                  <a:srgbClr val="FF0000"/>
                </a:solidFill>
                <a:latin typeface="Times New Roman" panose="02020603050405020304" charset="0"/>
                <a:cs typeface="Times New Roman" panose="02020603050405020304" charset="0"/>
                <a:sym typeface="+mn-ea"/>
              </a:rPr>
              <a:t>in compensation to</a:t>
            </a:r>
            <a:endParaRPr sz="2400">
              <a:solidFill>
                <a:srgbClr val="FF0000"/>
              </a:solidFill>
              <a:latin typeface="Times New Roman" panose="02020603050405020304" charset="0"/>
              <a:cs typeface="Times New Roman" panose="02020603050405020304" charset="0"/>
              <a:sym typeface="+mn-ea"/>
            </a:endParaRPr>
          </a:p>
        </p:txBody>
      </p:sp>
      <p:sp>
        <p:nvSpPr>
          <p:cNvPr id="23" name="文本框 22"/>
          <p:cNvSpPr txBox="1"/>
          <p:nvPr/>
        </p:nvSpPr>
        <p:spPr>
          <a:xfrm>
            <a:off x="2675890" y="883920"/>
            <a:ext cx="3727450" cy="36893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400">
                <a:solidFill>
                  <a:srgbClr val="FF0000"/>
                </a:solidFill>
                <a:latin typeface="Times New Roman" panose="02020603050405020304" charset="0"/>
                <a:cs typeface="Times New Roman" panose="02020603050405020304" charset="0"/>
                <a:sym typeface="+mn-ea"/>
              </a:rPr>
              <a:t> symbolic </a:t>
            </a:r>
            <a:endParaRPr sz="2400">
              <a:solidFill>
                <a:srgbClr val="FF0000"/>
              </a:solidFill>
              <a:latin typeface="Times New Roman" panose="02020603050405020304" charset="0"/>
              <a:cs typeface="Times New Roman" panose="02020603050405020304" charset="0"/>
              <a:sym typeface="+mn-ea"/>
            </a:endParaRPr>
          </a:p>
        </p:txBody>
      </p:sp>
      <p:sp>
        <p:nvSpPr>
          <p:cNvPr id="15" name="文本框 14"/>
          <p:cNvSpPr txBox="1"/>
          <p:nvPr/>
        </p:nvSpPr>
        <p:spPr>
          <a:xfrm>
            <a:off x="5657850" y="1629410"/>
            <a:ext cx="2414905" cy="36893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400">
                <a:solidFill>
                  <a:srgbClr val="FF0000"/>
                </a:solidFill>
                <a:latin typeface="Times New Roman" panose="02020603050405020304" charset="0"/>
                <a:cs typeface="Times New Roman" panose="02020603050405020304" charset="0"/>
                <a:sym typeface="+mn-ea"/>
              </a:rPr>
              <a:t>offense</a:t>
            </a:r>
            <a:endParaRPr sz="2400">
              <a:solidFill>
                <a:srgbClr val="FF0000"/>
              </a:solidFill>
              <a:latin typeface="Times New Roman" panose="02020603050405020304" charset="0"/>
              <a:cs typeface="Times New Roman" panose="02020603050405020304" charset="0"/>
              <a:sym typeface="+mn-ea"/>
            </a:endParaRPr>
          </a:p>
        </p:txBody>
      </p:sp>
      <p:pic>
        <p:nvPicPr>
          <p:cNvPr id="3" name="VOA.10.16.2023">
            <a:hlinkClick r:id="" action="ppaction://media"/>
          </p:cNvPr>
          <p:cNvPicPr/>
          <p:nvPr>
            <a:audioFile r:link="rId4"/>
            <p:extLst>
              <p:ext uri="{DAA4B4D4-6D71-4841-9C94-3DE7FCFB9230}">
                <p14:media xmlns:p14="http://schemas.microsoft.com/office/powerpoint/2010/main" r:embed="rId5"/>
              </p:ext>
            </p:extLst>
          </p:nvPr>
        </p:nvPicPr>
        <p:blipFill>
          <a:blip r:embed="rId3"/>
          <a:stretch>
            <a:fillRect/>
          </a:stretch>
        </p:blipFill>
        <p:spPr>
          <a:xfrm>
            <a:off x="11378565" y="6104255"/>
            <a:ext cx="619125" cy="619125"/>
          </a:xfrm>
          <a:prstGeom prst="rect">
            <a:avLst/>
          </a:prstGeom>
        </p:spPr>
      </p:pic>
    </p:spTree>
  </p:cSld>
  <p:clrMapOvr>
    <a:masterClrMapping/>
  </p:clrMapOvr>
  <p:transition spd="med"/>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down)">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down)">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down)">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wipe(down)">
                                      <p:cBhvr>
                                        <p:cTn id="27" dur="500"/>
                                        <p:tgtEl>
                                          <p:spTgt spid="2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wipe(down)">
                                      <p:cBhvr>
                                        <p:cTn id="32" dur="500"/>
                                        <p:tgtEl>
                                          <p:spTgt spid="2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wipe(down)">
                                      <p:cBhvr>
                                        <p:cTn id="37" dur="5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wipe(down)">
                                      <p:cBhvr>
                                        <p:cTn id="42" dur="500"/>
                                        <p:tgtEl>
                                          <p:spTgt spid="17"/>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wipe(down)">
                                      <p:cBhvr>
                                        <p:cTn id="47" dur="500"/>
                                        <p:tgtEl>
                                          <p:spTgt spid="18"/>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wipe(down)">
                                      <p:cBhvr>
                                        <p:cTn id="5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0">
              <p:cMediaNode numSld="1" showWhenStopped="0">
                <p:cTn id="53" fill="hold" display="0">
                  <p:stCondLst>
                    <p:cond delay="indefinite"/>
                  </p:stCondLst>
                </p:cTn>
                <p:tgtEl>
                  <p:spTgt spid="304"/>
                </p:tgtEl>
              </p:cMediaNode>
            </p:audio>
            <p:audio>
              <p:cMediaNode>
                <p:cTn id="54" fill="hold" display="1">
                  <p:stCondLst>
                    <p:cond delay="indefinite"/>
                  </p:stCondLst>
                  <p:endCondLst>
                    <p:cond evt="onStopAudio">
                      <p:tgtEl>
                        <p:sldTgt/>
                      </p:tgtEl>
                    </p:cond>
                  </p:endCondLst>
                </p:cTn>
                <p:tgtEl>
                  <p:spTgt spid="3"/>
                </p:tgtEl>
              </p:cMediaNode>
            </p:audio>
          </p:childTnLst>
        </p:cTn>
      </p:par>
    </p:tnLst>
    <p:bldLst>
      <p:bldP spid="4" grpId="0" bldLvl="0" animBg="1"/>
      <p:bldP spid="14" grpId="0" bldLvl="0" animBg="1"/>
      <p:bldP spid="16" grpId="0" bldLvl="0" animBg="1"/>
      <p:bldP spid="17" grpId="0" bldLvl="0" animBg="1"/>
      <p:bldP spid="18" grpId="0" bldLvl="0" animBg="1"/>
      <p:bldP spid="20" grpId="0" bldLvl="0" animBg="1"/>
      <p:bldP spid="21" grpId="0" bldLvl="0" animBg="1"/>
      <p:bldP spid="22" grpId="0" bldLvl="0" animBg="1"/>
      <p:bldP spid="23" grpId="0" bldLvl="0" animBg="1"/>
      <p:bldP spid="15" grpId="0" bldLvl="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2" name="文本框 3"/>
          <p:cNvSpPr txBox="1"/>
          <p:nvPr/>
        </p:nvSpPr>
        <p:spPr>
          <a:xfrm>
            <a:off x="93345" y="603885"/>
            <a:ext cx="11970385" cy="5360670"/>
          </a:xfrm>
          <a:prstGeom prst="rect">
            <a:avLst/>
          </a:prstGeom>
          <a:noFill/>
        </p:spPr>
        <p:txBody>
          <a:bodyPr wrap="square" rtlCol="0">
            <a:spAutoFit/>
          </a:bodyPr>
          <a:lstStyle/>
          <a:p>
            <a:pPr indent="0" algn="l">
              <a:lnSpc>
                <a:spcPct val="90000"/>
              </a:lnSpc>
              <a:spcBef>
                <a:spcPts val="1000"/>
              </a:spcBef>
              <a:buClrTx/>
              <a:buSzTx/>
              <a:buFont typeface="Arial" panose="020B0604020202020204" pitchFamily="34" charset="0"/>
              <a:buNone/>
            </a:pPr>
            <a:r>
              <a:rPr lang="zh-CN" altLang="en-US" sz="2800">
                <a:latin typeface="Times New Roman" panose="02020603050405020304" charset="0"/>
                <a:ea typeface="华文中宋" panose="02010600040101010101" charset="-122"/>
                <a:cs typeface="Times New Roman" panose="02020603050405020304" charset="0"/>
                <a:sym typeface="+mn-ea"/>
              </a:rPr>
              <a:t>1. </a:t>
            </a:r>
            <a:r>
              <a:rPr sz="2800">
                <a:latin typeface="Times New Roman" panose="02020603050405020304" charset="0"/>
                <a:cs typeface="Times New Roman" panose="02020603050405020304" charset="0"/>
                <a:sym typeface="+mn-ea"/>
              </a:rPr>
              <a:t> </a:t>
            </a:r>
            <a:r>
              <a:rPr lang="en-US" altLang="zh-CN" sz="2800">
                <a:solidFill>
                  <a:srgbClr val="0000FF"/>
                </a:solidFill>
                <a:latin typeface="Times New Roman" panose="02020603050405020304" charset="0"/>
                <a:cs typeface="Times New Roman" panose="02020603050405020304" charset="0"/>
                <a:sym typeface="+mn-ea"/>
              </a:rPr>
              <a:t>alleged</a:t>
            </a:r>
            <a:r>
              <a:rPr lang="en-US" altLang="zh-CN" sz="2800">
                <a:latin typeface="Times New Roman" panose="02020603050405020304" charset="0"/>
                <a:ea typeface="华文中宋" panose="02010600040101010101" charset="-122"/>
                <a:cs typeface="Times New Roman" panose="02020603050405020304" charset="0"/>
                <a:sym typeface="+mn-ea"/>
              </a:rPr>
              <a:t>: </a:t>
            </a:r>
            <a:r>
              <a:rPr lang="en-US" sz="2800">
                <a:latin typeface="Times New Roman" panose="02020603050405020304" charset="0"/>
                <a:ea typeface="华文中宋" panose="02010600040101010101" charset="-122"/>
                <a:cs typeface="Times New Roman" panose="02020603050405020304" charset="0"/>
                <a:sym typeface="+mn-ea"/>
              </a:rPr>
              <a:t>An alleged fact has been stated but has not been proved to be true.        </a:t>
            </a:r>
            <a:r>
              <a:rPr sz="2800">
                <a:latin typeface="Times New Roman" panose="02020603050405020304" charset="0"/>
                <a:ea typeface="华文中宋" panose="02010600040101010101" charset="-122"/>
                <a:cs typeface="Times New Roman" panose="02020603050405020304" charset="0"/>
                <a:sym typeface="+mn-ea"/>
              </a:rPr>
              <a:t>声称的；被断言的；涉嫌的</a:t>
            </a:r>
            <a:endParaRPr sz="2800">
              <a:latin typeface="Times New Roman" panose="02020603050405020304" charset="0"/>
              <a:ea typeface="华文中宋" panose="02010600040101010101" charset="-122"/>
              <a:cs typeface="Times New Roman" panose="02020603050405020304" charset="0"/>
              <a:sym typeface="+mn-ea"/>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ea typeface="华文中宋" panose="02010600040101010101" charset="-122"/>
                <a:cs typeface="Times New Roman" panose="02020603050405020304" charset="0"/>
              </a:rPr>
              <a:t>They have begun a hunger strike in protest at the alleged beating.  </a:t>
            </a:r>
            <a:endParaRPr lang="en-US" altLang="zh-CN" sz="2800">
              <a:latin typeface="Times New Roman" panose="02020603050405020304" charset="0"/>
              <a:ea typeface="华文中宋" panose="02010600040101010101" charset="-122"/>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ea typeface="华文中宋" panose="02010600040101010101" charset="-122"/>
                <a:cs typeface="Times New Roman" panose="02020603050405020304" charset="0"/>
              </a:rPr>
              <a:t>     </a:t>
            </a:r>
            <a:r>
              <a:rPr sz="2800">
                <a:latin typeface="Times New Roman" panose="02020603050405020304" charset="0"/>
                <a:ea typeface="华文中宋" panose="02010600040101010101" charset="-122"/>
                <a:cs typeface="Times New Roman" panose="02020603050405020304" charset="0"/>
              </a:rPr>
              <a:t>他们开始绝食以抗议有人所宣称的殴打行为</a:t>
            </a:r>
            <a:r>
              <a:rPr lang="zh-CN" sz="2800">
                <a:latin typeface="Times New Roman" panose="02020603050405020304" charset="0"/>
                <a:ea typeface="华文中宋" panose="02010600040101010101" charset="-122"/>
                <a:cs typeface="Times New Roman" panose="02020603050405020304" charset="0"/>
              </a:rPr>
              <a:t>。</a:t>
            </a:r>
            <a:endParaRPr lang="en-US" altLang="zh-CN" sz="2800">
              <a:latin typeface="Times New Roman" panose="02020603050405020304" charset="0"/>
              <a:ea typeface="华文中宋" panose="02010600040101010101" charset="-122"/>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ea typeface="华文中宋" panose="02010600040101010101" charset="-122"/>
                <a:cs typeface="Times New Roman" panose="02020603050405020304" charset="0"/>
              </a:rPr>
              <a:t>          </a:t>
            </a:r>
            <a:r>
              <a:rPr lang="en-US"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lang="en-US"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lang="en-US" altLang="zh-CN" sz="3200">
                <a:latin typeface="Times New Roman" panose="02020603050405020304" charset="0"/>
                <a:cs typeface="Times New Roman" panose="02020603050405020304" charset="0"/>
              </a:rPr>
              <a:t> </a:t>
            </a:r>
            <a:endParaRPr lang="en-US" altLang="zh-CN" sz="2800">
              <a:latin typeface="Times New Roman" panose="02020603050405020304" charset="0"/>
              <a:ea typeface="华文中宋" panose="02010600040101010101" charset="-122"/>
              <a:cs typeface="Times New Roman" panose="02020603050405020304" charset="0"/>
            </a:endParaRPr>
          </a:p>
          <a:p>
            <a:pPr indent="0" algn="l">
              <a:lnSpc>
                <a:spcPct val="90000"/>
              </a:lnSpc>
              <a:spcBef>
                <a:spcPts val="1000"/>
              </a:spcBef>
              <a:buClrTx/>
              <a:buSzTx/>
              <a:buFont typeface="Wingdings" panose="05000000000000000000" charset="0"/>
              <a:buNone/>
            </a:pP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cs typeface="Times New Roman" panose="02020603050405020304" charset="0"/>
              </a:rPr>
              <a:t>2</a:t>
            </a:r>
            <a:r>
              <a:rPr lang="en-US" altLang="zh-CN" sz="3200">
                <a:latin typeface="Times New Roman" panose="02020603050405020304" charset="0"/>
                <a:cs typeface="Times New Roman" panose="02020603050405020304" charset="0"/>
              </a:rPr>
              <a:t>. </a:t>
            </a:r>
            <a:r>
              <a:rPr lang="en-US" altLang="zh-CN" sz="2800">
                <a:solidFill>
                  <a:srgbClr val="0000FF"/>
                </a:solidFill>
                <a:latin typeface="Times New Roman" panose="02020603050405020304" charset="0"/>
                <a:cs typeface="Times New Roman" panose="02020603050405020304" charset="0"/>
                <a:sym typeface="+mn-ea"/>
              </a:rPr>
              <a:t>undernourishment</a:t>
            </a:r>
            <a:r>
              <a:rPr lang="en-US" altLang="zh-CN" sz="2800"/>
              <a:t>: </a:t>
            </a:r>
            <a:r>
              <a:rPr lang="en-US" sz="2800">
                <a:latin typeface="Times New Roman" panose="02020603050405020304" charset="0"/>
                <a:ea typeface="华文中宋" panose="02010600040101010101" charset="-122"/>
                <a:cs typeface="Times New Roman" panose="02020603050405020304" charset="0"/>
                <a:sym typeface="+mn-ea"/>
              </a:rPr>
              <a:t>If someone is suffering from undernourishment, they have poor health because they are not eating enough food or are eating the wrong kind of food.    </a:t>
            </a:r>
            <a:r>
              <a:rPr lang="zh-CN" altLang="en-US" sz="2800">
                <a:latin typeface="Times New Roman" panose="02020603050405020304" charset="0"/>
                <a:ea typeface="华文中宋" panose="02010600040101010101" charset="-122"/>
                <a:cs typeface="Times New Roman" panose="02020603050405020304" charset="0"/>
                <a:sym typeface="+mn-ea"/>
              </a:rPr>
              <a:t>营养不足；营养不良</a:t>
            </a:r>
            <a:endParaRPr lang="zh-CN" altLang="en-US" sz="2800">
              <a:latin typeface="Times New Roman" panose="02020603050405020304" charset="0"/>
              <a:ea typeface="华文中宋" panose="02010600040101010101" charset="-122"/>
              <a:cs typeface="Times New Roman" panose="02020603050405020304" charset="0"/>
              <a:sym typeface="+mn-ea"/>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cs typeface="Times New Roman" panose="02020603050405020304" charset="0"/>
              </a:rPr>
              <a:t> Many children in Africa are short for their age because of undernourishment.</a:t>
            </a: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cs typeface="Times New Roman" panose="02020603050405020304" charset="0"/>
              </a:rPr>
              <a:t>     </a:t>
            </a:r>
            <a:r>
              <a:rPr sz="2800">
                <a:latin typeface="华文中宋" panose="02010600040101010101" charset="-122"/>
                <a:ea typeface="华文中宋" panose="02010600040101010101" charset="-122"/>
                <a:cs typeface="华文中宋" panose="02010600040101010101" charset="-122"/>
              </a:rPr>
              <a:t> 非洲很多孩子因为营养不良而身高偏低。</a:t>
            </a:r>
            <a:r>
              <a:rPr lang="en-US" altLang="zh-CN" sz="2800">
                <a:latin typeface="Times New Roman" panose="02020603050405020304" charset="0"/>
                <a:cs typeface="Times New Roman" panose="02020603050405020304" charset="0"/>
              </a:rPr>
              <a:t>                                                                                                 </a:t>
            </a:r>
            <a:endParaRPr lang="en-US" altLang="zh-CN" sz="2800">
              <a:latin typeface="Times New Roman" panose="02020603050405020304" charset="0"/>
              <a:cs typeface="Times New Roman" panose="02020603050405020304" charset="0"/>
            </a:endParaRPr>
          </a:p>
        </p:txBody>
      </p:sp>
      <p:sp>
        <p:nvSpPr>
          <p:cNvPr id="1048604" name="文本框 1"/>
          <p:cNvSpPr txBox="1"/>
          <p:nvPr/>
        </p:nvSpPr>
        <p:spPr>
          <a:xfrm>
            <a:off x="211455" y="2529840"/>
            <a:ext cx="1626870" cy="521970"/>
          </a:xfrm>
          <a:prstGeom prst="rect">
            <a:avLst/>
          </a:prstGeom>
          <a:solidFill>
            <a:srgbClr val="0070C0"/>
          </a:solidFill>
        </p:spPr>
        <p:txBody>
          <a:bodyPr wrap="square" rtlCol="0">
            <a:spAutoFit/>
          </a:bodyPr>
          <a:lstStyle/>
          <a:p>
            <a:r>
              <a:rPr kumimoji="1" lang="zh-CN" sz="2800" b="1" dirty="0">
                <a:solidFill>
                  <a:schemeClr val="lt1"/>
                </a:solidFill>
              </a:rPr>
              <a:t>翻译句子</a:t>
            </a:r>
            <a:endParaRPr kumimoji="1" lang="zh-CN" sz="2800" b="1" dirty="0">
              <a:solidFill>
                <a:schemeClr val="lt1"/>
              </a:solidFill>
            </a:endParaRPr>
          </a:p>
        </p:txBody>
      </p:sp>
      <p:sp>
        <p:nvSpPr>
          <p:cNvPr id="1048605" name="文本框 2"/>
          <p:cNvSpPr txBox="1"/>
          <p:nvPr/>
        </p:nvSpPr>
        <p:spPr>
          <a:xfrm>
            <a:off x="147320" y="3102610"/>
            <a:ext cx="5822315" cy="521970"/>
          </a:xfrm>
          <a:prstGeom prst="rect">
            <a:avLst/>
          </a:prstGeom>
          <a:noFill/>
        </p:spPr>
        <p:txBody>
          <a:bodyPr wrap="square" rtlCol="0">
            <a:spAutoFit/>
          </a:bodyPr>
          <a:lstStyle/>
          <a:p>
            <a:r>
              <a:rPr lang="en-US" altLang="zh-CN" sz="2800">
                <a:solidFill>
                  <a:srgbClr val="FF0000"/>
                </a:solidFill>
                <a:latin typeface="Times New Roman" panose="02020603050405020304" charset="0"/>
                <a:ea typeface="华文中宋" panose="02010600040101010101" charset="-122"/>
                <a:cs typeface="Times New Roman" panose="02020603050405020304" charset="0"/>
                <a:sym typeface="+mn-ea"/>
              </a:rPr>
              <a:t>The alleged suspect was arrested today. </a:t>
            </a:r>
            <a:endParaRPr lang="en-US" altLang="zh-CN" sz="2800">
              <a:solidFill>
                <a:srgbClr val="FF0000"/>
              </a:solidFill>
              <a:latin typeface="Times New Roman" panose="02020603050405020304" charset="0"/>
              <a:ea typeface="华文中宋" panose="02010600040101010101" charset="-122"/>
              <a:cs typeface="Times New Roman" panose="02020603050405020304" charset="0"/>
              <a:sym typeface="+mn-ea"/>
            </a:endParaRPr>
          </a:p>
        </p:txBody>
      </p:sp>
      <p:sp>
        <p:nvSpPr>
          <p:cNvPr id="1048606" name="文本框 4"/>
          <p:cNvSpPr txBox="1"/>
          <p:nvPr/>
        </p:nvSpPr>
        <p:spPr>
          <a:xfrm>
            <a:off x="169545" y="5885815"/>
            <a:ext cx="1626870" cy="521970"/>
          </a:xfrm>
          <a:prstGeom prst="rect">
            <a:avLst/>
          </a:prstGeom>
          <a:solidFill>
            <a:srgbClr val="0070C0"/>
          </a:solidFill>
        </p:spPr>
        <p:txBody>
          <a:bodyPr wrap="square" rtlCol="0">
            <a:spAutoFit/>
          </a:bodyPr>
          <a:lstStyle/>
          <a:p>
            <a:pPr lvl="0" algn="l">
              <a:buClrTx/>
              <a:buSzTx/>
              <a:buFontTx/>
            </a:pPr>
            <a:r>
              <a:rPr kumimoji="1" lang="zh-CN" sz="2800" b="1" dirty="0">
                <a:solidFill>
                  <a:schemeClr val="lt1"/>
                </a:solidFill>
                <a:sym typeface="+mn-ea"/>
              </a:rPr>
              <a:t>翻译句子</a:t>
            </a:r>
            <a:endParaRPr kumimoji="1" lang="zh-CN" sz="2800" b="1" dirty="0">
              <a:solidFill>
                <a:schemeClr val="lt1"/>
              </a:solidFill>
              <a:sym typeface="+mn-ea"/>
            </a:endParaRPr>
          </a:p>
        </p:txBody>
      </p:sp>
      <p:sp>
        <p:nvSpPr>
          <p:cNvPr id="1048607" name="文本框 5"/>
          <p:cNvSpPr txBox="1"/>
          <p:nvPr/>
        </p:nvSpPr>
        <p:spPr>
          <a:xfrm>
            <a:off x="20320" y="6349365"/>
            <a:ext cx="11967210" cy="521970"/>
          </a:xfrm>
          <a:prstGeom prst="rect">
            <a:avLst/>
          </a:prstGeom>
          <a:noFill/>
        </p:spPr>
        <p:txBody>
          <a:bodyPr wrap="square" rtlCol="0">
            <a:spAutoFit/>
          </a:bodyPr>
          <a:lstStyle/>
          <a:p>
            <a:r>
              <a:rPr lang="en-US" sz="2800">
                <a:solidFill>
                  <a:srgbClr val="FF0000"/>
                </a:solidFill>
                <a:latin typeface="Times New Roman" panose="02020603050405020304" charset="0"/>
                <a:cs typeface="Times New Roman" panose="02020603050405020304" charset="0"/>
              </a:rPr>
              <a:t>The number of people suffering from undernourishment in the world has increased.</a:t>
            </a:r>
            <a:endParaRPr sz="2800">
              <a:solidFill>
                <a:srgbClr val="FF0000"/>
              </a:solidFill>
              <a:latin typeface="Times New Roman" panose="02020603050405020304" charset="0"/>
              <a:cs typeface="Times New Roman" panose="02020603050405020304" charset="0"/>
            </a:endParaRPr>
          </a:p>
        </p:txBody>
      </p:sp>
      <p:sp>
        <p:nvSpPr>
          <p:cNvPr id="1048608" name="文本框 7"/>
          <p:cNvSpPr txBox="1"/>
          <p:nvPr/>
        </p:nvSpPr>
        <p:spPr>
          <a:xfrm>
            <a:off x="2003425" y="2551430"/>
            <a:ext cx="9491980" cy="521970"/>
          </a:xfrm>
          <a:prstGeom prst="rect">
            <a:avLst/>
          </a:prstGeom>
          <a:noFill/>
        </p:spPr>
        <p:txBody>
          <a:bodyPr wrap="square" rtlCol="0" anchor="t">
            <a:spAutoFit/>
          </a:bodyPr>
          <a:lstStyle/>
          <a:p>
            <a:r>
              <a:rPr lang="zh-CN" sz="2800">
                <a:ea typeface="华文中宋" panose="02010600040101010101" charset="-122"/>
              </a:rPr>
              <a:t>嫌疑犯今天被逮捕了。</a:t>
            </a:r>
            <a:endParaRPr lang="zh-CN" sz="2800">
              <a:ea typeface="华文中宋" panose="02010600040101010101" charset="-122"/>
            </a:endParaRPr>
          </a:p>
        </p:txBody>
      </p:sp>
      <p:cxnSp>
        <p:nvCxnSpPr>
          <p:cNvPr id="3145728" name="直接连接符 8"/>
          <p:cNvCxnSpPr/>
          <p:nvPr/>
        </p:nvCxnSpPr>
        <p:spPr>
          <a:xfrm flipV="1">
            <a:off x="211455" y="3561715"/>
            <a:ext cx="5744845" cy="26035"/>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145729" name="直接连接符 11"/>
          <p:cNvCxnSpPr/>
          <p:nvPr/>
        </p:nvCxnSpPr>
        <p:spPr>
          <a:xfrm flipV="1">
            <a:off x="169545" y="6781800"/>
            <a:ext cx="11890375" cy="13970"/>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17" name="文本框 16"/>
          <p:cNvSpPr txBox="1"/>
          <p:nvPr/>
        </p:nvSpPr>
        <p:spPr>
          <a:xfrm>
            <a:off x="0" y="0"/>
            <a:ext cx="1609090" cy="521970"/>
          </a:xfrm>
          <a:prstGeom prst="rect">
            <a:avLst/>
          </a:prstGeom>
          <a:solidFill>
            <a:schemeClr val="accent6"/>
          </a:solidFill>
        </p:spPr>
        <p:txBody>
          <a:bodyPr wrap="square" rtlCol="0">
            <a:spAutoFit/>
          </a:bodyPr>
          <a:p>
            <a:pPr lvl="0" algn="l">
              <a:buClrTx/>
              <a:buSzTx/>
              <a:buFontTx/>
            </a:pPr>
            <a:r>
              <a:rPr kumimoji="1" lang="zh-CN" sz="2800" b="1" dirty="0">
                <a:solidFill>
                  <a:schemeClr val="lt1"/>
                </a:solidFill>
                <a:sym typeface="+mn-ea"/>
              </a:rPr>
              <a:t>词汇讲解</a:t>
            </a:r>
            <a:endParaRPr kumimoji="1" lang="en-US" altLang="zh-CN" sz="2800" b="1" dirty="0">
              <a:solidFill>
                <a:schemeClr val="lt1"/>
              </a:solidFill>
              <a:sym typeface="+mn-ea"/>
            </a:endParaRPr>
          </a:p>
        </p:txBody>
      </p:sp>
      <p:sp>
        <p:nvSpPr>
          <p:cNvPr id="3" name="文本框 6"/>
          <p:cNvSpPr txBox="1"/>
          <p:nvPr/>
        </p:nvSpPr>
        <p:spPr>
          <a:xfrm>
            <a:off x="1852295" y="5885815"/>
            <a:ext cx="8297545" cy="521970"/>
          </a:xfrm>
          <a:prstGeom prst="rect">
            <a:avLst/>
          </a:prstGeom>
          <a:noFill/>
        </p:spPr>
        <p:txBody>
          <a:bodyPr wrap="square" rtlCol="0" anchor="t">
            <a:spAutoFit/>
          </a:bodyPr>
          <a:p>
            <a:r>
              <a:rPr lang="zh-CN" altLang="en-US" sz="2800">
                <a:ea typeface="华文中宋" panose="02010600040101010101" charset="-122"/>
              </a:rPr>
              <a:t>世界上营养不良的人数有所增加。</a:t>
            </a:r>
            <a:endParaRPr lang="zh-CN" altLang="en-US" sz="2800">
              <a:ea typeface="华文中宋" panose="02010600040101010101" charset="-122"/>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48602">
                                            <p:txEl>
                                              <p:pRg st="1" end="1"/>
                                            </p:txEl>
                                          </p:spTgt>
                                        </p:tgtEl>
                                        <p:attrNameLst>
                                          <p:attrName>style.visibility</p:attrName>
                                        </p:attrNameLst>
                                      </p:cBhvr>
                                      <p:to>
                                        <p:strVal val="visible"/>
                                      </p:to>
                                    </p:set>
                                    <p:animEffect transition="in" filter="blinds(horizontal)">
                                      <p:cBhvr>
                                        <p:cTn id="7" dur="500"/>
                                        <p:tgtEl>
                                          <p:spTgt spid="1048602">
                                            <p:txEl>
                                              <p:pRg st="1" end="1"/>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1048602">
                                            <p:txEl>
                                              <p:pRg st="2" end="2"/>
                                            </p:txEl>
                                          </p:spTgt>
                                        </p:tgtEl>
                                        <p:attrNameLst>
                                          <p:attrName>style.visibility</p:attrName>
                                        </p:attrNameLst>
                                      </p:cBhvr>
                                      <p:to>
                                        <p:strVal val="visible"/>
                                      </p:to>
                                    </p:set>
                                    <p:animEffect transition="in" filter="blinds(horizontal)">
                                      <p:cBhvr>
                                        <p:cTn id="10" dur="500"/>
                                        <p:tgtEl>
                                          <p:spTgt spid="1048602">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1048604"/>
                                        </p:tgtEl>
                                        <p:attrNameLst>
                                          <p:attrName>style.visibility</p:attrName>
                                        </p:attrNameLst>
                                      </p:cBhvr>
                                      <p:to>
                                        <p:strVal val="visible"/>
                                      </p:to>
                                    </p:set>
                                    <p:animEffect transition="in" filter="blinds(horizontal)">
                                      <p:cBhvr>
                                        <p:cTn id="15" dur="500"/>
                                        <p:tgtEl>
                                          <p:spTgt spid="1048604"/>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1048608"/>
                                        </p:tgtEl>
                                        <p:attrNameLst>
                                          <p:attrName>style.visibility</p:attrName>
                                        </p:attrNameLst>
                                      </p:cBhvr>
                                      <p:to>
                                        <p:strVal val="visible"/>
                                      </p:to>
                                    </p:set>
                                    <p:animEffect transition="in" filter="blinds(horizontal)">
                                      <p:cBhvr>
                                        <p:cTn id="18" dur="500"/>
                                        <p:tgtEl>
                                          <p:spTgt spid="1048608"/>
                                        </p:tgtEl>
                                      </p:cBhvr>
                                    </p:animEffect>
                                  </p:childTnLst>
                                </p:cTn>
                              </p:par>
                              <p:par>
                                <p:cTn id="19" presetID="3" presetClass="entr" presetSubtype="10" fill="hold" nodeType="withEffect">
                                  <p:stCondLst>
                                    <p:cond delay="0"/>
                                  </p:stCondLst>
                                  <p:childTnLst>
                                    <p:set>
                                      <p:cBhvr>
                                        <p:cTn id="20" dur="1" fill="hold">
                                          <p:stCondLst>
                                            <p:cond delay="0"/>
                                          </p:stCondLst>
                                        </p:cTn>
                                        <p:tgtEl>
                                          <p:spTgt spid="3145728"/>
                                        </p:tgtEl>
                                        <p:attrNameLst>
                                          <p:attrName>style.visibility</p:attrName>
                                        </p:attrNameLst>
                                      </p:cBhvr>
                                      <p:to>
                                        <p:strVal val="visible"/>
                                      </p:to>
                                    </p:set>
                                    <p:animEffect transition="in" filter="blinds(horizontal)">
                                      <p:cBhvr>
                                        <p:cTn id="21" dur="500"/>
                                        <p:tgtEl>
                                          <p:spTgt spid="3145728"/>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1048605"/>
                                        </p:tgtEl>
                                        <p:attrNameLst>
                                          <p:attrName>style.visibility</p:attrName>
                                        </p:attrNameLst>
                                      </p:cBhvr>
                                      <p:to>
                                        <p:strVal val="visible"/>
                                      </p:to>
                                    </p:set>
                                    <p:animEffect transition="in" filter="blinds(horizontal)">
                                      <p:cBhvr>
                                        <p:cTn id="26" dur="500"/>
                                        <p:tgtEl>
                                          <p:spTgt spid="1048605"/>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1048602">
                                            <p:txEl>
                                              <p:pRg st="6" end="6"/>
                                            </p:txEl>
                                          </p:spTgt>
                                        </p:tgtEl>
                                        <p:attrNameLst>
                                          <p:attrName>style.visibility</p:attrName>
                                        </p:attrNameLst>
                                      </p:cBhvr>
                                      <p:to>
                                        <p:strVal val="visible"/>
                                      </p:to>
                                    </p:set>
                                    <p:animEffect transition="in" filter="wipe(down)">
                                      <p:cBhvr>
                                        <p:cTn id="31" dur="500"/>
                                        <p:tgtEl>
                                          <p:spTgt spid="1048602">
                                            <p:txEl>
                                              <p:pRg st="6" end="6"/>
                                            </p:txEl>
                                          </p:spTgt>
                                        </p:tgtEl>
                                      </p:cBhvr>
                                    </p:animEffect>
                                  </p:childTnLst>
                                </p:cTn>
                              </p:par>
                              <p:par>
                                <p:cTn id="32" presetID="22" presetClass="entr" presetSubtype="4" fill="hold" nodeType="withEffect">
                                  <p:stCondLst>
                                    <p:cond delay="0"/>
                                  </p:stCondLst>
                                  <p:childTnLst>
                                    <p:set>
                                      <p:cBhvr>
                                        <p:cTn id="33" dur="1" fill="hold">
                                          <p:stCondLst>
                                            <p:cond delay="0"/>
                                          </p:stCondLst>
                                        </p:cTn>
                                        <p:tgtEl>
                                          <p:spTgt spid="1048602">
                                            <p:txEl>
                                              <p:pRg st="7" end="7"/>
                                            </p:txEl>
                                          </p:spTgt>
                                        </p:tgtEl>
                                        <p:attrNameLst>
                                          <p:attrName>style.visibility</p:attrName>
                                        </p:attrNameLst>
                                      </p:cBhvr>
                                      <p:to>
                                        <p:strVal val="visible"/>
                                      </p:to>
                                    </p:set>
                                    <p:animEffect transition="in" filter="wipe(down)">
                                      <p:cBhvr>
                                        <p:cTn id="34" dur="500"/>
                                        <p:tgtEl>
                                          <p:spTgt spid="1048602">
                                            <p:txEl>
                                              <p:pRg st="7" end="7"/>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3" presetClass="entr" presetSubtype="10" fill="hold" grpId="0" nodeType="clickEffect">
                                  <p:stCondLst>
                                    <p:cond delay="0"/>
                                  </p:stCondLst>
                                  <p:childTnLst>
                                    <p:set>
                                      <p:cBhvr>
                                        <p:cTn id="38" dur="1" fill="hold">
                                          <p:stCondLst>
                                            <p:cond delay="0"/>
                                          </p:stCondLst>
                                        </p:cTn>
                                        <p:tgtEl>
                                          <p:spTgt spid="1048606"/>
                                        </p:tgtEl>
                                        <p:attrNameLst>
                                          <p:attrName>style.visibility</p:attrName>
                                        </p:attrNameLst>
                                      </p:cBhvr>
                                      <p:to>
                                        <p:strVal val="visible"/>
                                      </p:to>
                                    </p:set>
                                    <p:animEffect transition="in" filter="blinds(horizontal)">
                                      <p:cBhvr>
                                        <p:cTn id="39" dur="500"/>
                                        <p:tgtEl>
                                          <p:spTgt spid="1048606"/>
                                        </p:tgtEl>
                                      </p:cBhvr>
                                    </p:animEffect>
                                  </p:childTnLst>
                                </p:cTn>
                              </p:par>
                              <p:par>
                                <p:cTn id="40" presetID="22" presetClass="entr" presetSubtype="4" fill="hold" nodeType="withEffect">
                                  <p:stCondLst>
                                    <p:cond delay="0"/>
                                  </p:stCondLst>
                                  <p:childTnLst>
                                    <p:set>
                                      <p:cBhvr>
                                        <p:cTn id="41" dur="1" fill="hold">
                                          <p:stCondLst>
                                            <p:cond delay="0"/>
                                          </p:stCondLst>
                                        </p:cTn>
                                        <p:tgtEl>
                                          <p:spTgt spid="3145729"/>
                                        </p:tgtEl>
                                        <p:attrNameLst>
                                          <p:attrName>style.visibility</p:attrName>
                                        </p:attrNameLst>
                                      </p:cBhvr>
                                      <p:to>
                                        <p:strVal val="visible"/>
                                      </p:to>
                                    </p:set>
                                    <p:animEffect transition="in" filter="wipe(down)">
                                      <p:cBhvr>
                                        <p:cTn id="42" dur="500"/>
                                        <p:tgtEl>
                                          <p:spTgt spid="3145729"/>
                                        </p:tgtEl>
                                      </p:cBhvr>
                                    </p:animEffect>
                                  </p:childTnLst>
                                </p:cTn>
                              </p:par>
                              <p:par>
                                <p:cTn id="43" presetID="3" presetClass="entr" presetSubtype="10" fill="hold" grpId="0" nodeType="withEffect">
                                  <p:stCondLst>
                                    <p:cond delay="0"/>
                                  </p:stCondLst>
                                  <p:childTnLst>
                                    <p:set>
                                      <p:cBhvr>
                                        <p:cTn id="44" dur="1" fill="hold">
                                          <p:stCondLst>
                                            <p:cond delay="0"/>
                                          </p:stCondLst>
                                        </p:cTn>
                                        <p:tgtEl>
                                          <p:spTgt spid="3"/>
                                        </p:tgtEl>
                                        <p:attrNameLst>
                                          <p:attrName>style.visibility</p:attrName>
                                        </p:attrNameLst>
                                      </p:cBhvr>
                                      <p:to>
                                        <p:strVal val="visible"/>
                                      </p:to>
                                    </p:set>
                                    <p:animEffect transition="in" filter="blinds(horizontal)">
                                      <p:cBhvr>
                                        <p:cTn id="45" dur="500"/>
                                        <p:tgtEl>
                                          <p:spTgt spid="3"/>
                                        </p:tgtEl>
                                      </p:cBhvr>
                                    </p:animEffect>
                                  </p:childTnLst>
                                </p:cTn>
                              </p:par>
                            </p:childTnLst>
                          </p:cTn>
                        </p:par>
                      </p:childTnLst>
                    </p:cTn>
                  </p:par>
                  <p:par>
                    <p:cTn id="46" fill="hold">
                      <p:stCondLst>
                        <p:cond delay="indefinite"/>
                      </p:stCondLst>
                      <p:childTnLst>
                        <p:par>
                          <p:cTn id="47" fill="hold">
                            <p:stCondLst>
                              <p:cond delay="0"/>
                            </p:stCondLst>
                            <p:childTnLst>
                              <p:par>
                                <p:cTn id="48" presetID="3" presetClass="entr" presetSubtype="10" fill="hold" grpId="0" nodeType="clickEffect">
                                  <p:stCondLst>
                                    <p:cond delay="0"/>
                                  </p:stCondLst>
                                  <p:childTnLst>
                                    <p:set>
                                      <p:cBhvr>
                                        <p:cTn id="49" dur="1" fill="hold">
                                          <p:stCondLst>
                                            <p:cond delay="0"/>
                                          </p:stCondLst>
                                        </p:cTn>
                                        <p:tgtEl>
                                          <p:spTgt spid="1048607"/>
                                        </p:tgtEl>
                                        <p:attrNameLst>
                                          <p:attrName>style.visibility</p:attrName>
                                        </p:attrNameLst>
                                      </p:cBhvr>
                                      <p:to>
                                        <p:strVal val="visible"/>
                                      </p:to>
                                    </p:set>
                                    <p:animEffect transition="in" filter="blinds(horizontal)">
                                      <p:cBhvr>
                                        <p:cTn id="50" dur="500"/>
                                        <p:tgtEl>
                                          <p:spTgt spid="10486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04" grpId="0" bldLvl="0" animBg="1"/>
      <p:bldP spid="1048605" grpId="0"/>
      <p:bldP spid="1048605" grpId="1"/>
      <p:bldP spid="1048606" grpId="0" bldLvl="0" animBg="1"/>
      <p:bldP spid="1048606" grpId="1" animBg="1"/>
      <p:bldP spid="1048607" grpId="0"/>
      <p:bldP spid="1048607" grpId="1"/>
      <p:bldP spid="1048608" grpId="0"/>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角矩形 6"/>
          <p:cNvSpPr/>
          <p:nvPr/>
        </p:nvSpPr>
        <p:spPr>
          <a:xfrm>
            <a:off x="236855" y="762635"/>
            <a:ext cx="11751310" cy="2692400"/>
          </a:xfrm>
          <a:prstGeom prst="roundRect">
            <a:avLst>
              <a:gd name="adj" fmla="val 16667"/>
            </a:avLst>
          </a:prstGeom>
          <a:noFill/>
          <a:ln w="63500" cap="flat" cmpd="sng">
            <a:solidFill>
              <a:schemeClr val="accent2"/>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9" name="文本框 8"/>
          <p:cNvSpPr txBox="1"/>
          <p:nvPr/>
        </p:nvSpPr>
        <p:spPr>
          <a:xfrm>
            <a:off x="394335" y="821690"/>
            <a:ext cx="11502390" cy="1383665"/>
          </a:xfrm>
          <a:prstGeom prst="rect">
            <a:avLst/>
          </a:prstGeom>
          <a:noFill/>
        </p:spPr>
        <p:txBody>
          <a:bodyPr wrap="square">
            <a:spAutoFit/>
          </a:bodyPr>
          <a:lstStyle/>
          <a:p>
            <a:pPr algn="l"/>
            <a:r>
              <a:rPr lang="en-US" altLang="zh-CN" sz="2800">
                <a:latin typeface="Times New Roman" panose="02020603050405020304" charset="0"/>
                <a:cs typeface="Times New Roman" panose="02020603050405020304" charset="0"/>
                <a:sym typeface="+mn-ea"/>
              </a:rPr>
              <a:t>A prominent Italian journalist has been found guilty of insulting the prime minister Giorgia Meloni and handed a symbolic fine. Roberto Saviano had called her a bastard because of her hardline views on immigration. </a:t>
            </a:r>
            <a:endParaRPr lang="en-US" altLang="zh-CN" sz="2800">
              <a:latin typeface="Times New Roman" panose="02020603050405020304" charset="0"/>
              <a:cs typeface="Times New Roman" panose="02020603050405020304" charset="0"/>
              <a:sym typeface="+mn-ea"/>
            </a:endParaRPr>
          </a:p>
        </p:txBody>
      </p:sp>
      <p:sp>
        <p:nvSpPr>
          <p:cNvPr id="4" name="文本框 3"/>
          <p:cNvSpPr txBox="1"/>
          <p:nvPr/>
        </p:nvSpPr>
        <p:spPr>
          <a:xfrm>
            <a:off x="405130" y="2339340"/>
            <a:ext cx="967740" cy="521970"/>
          </a:xfrm>
          <a:prstGeom prst="rect">
            <a:avLst/>
          </a:prstGeom>
          <a:solidFill>
            <a:srgbClr val="0070C0"/>
          </a:solidFill>
          <a:ln>
            <a:solidFill>
              <a:schemeClr val="accent4">
                <a:lumMod val="75000"/>
              </a:schemeClr>
            </a:solidFill>
          </a:ln>
        </p:spPr>
        <p:txBody>
          <a:bodyPr wrap="square" rtlCol="0">
            <a:spAutoFit/>
          </a:bodyPr>
          <a:lstStyle/>
          <a:p>
            <a:r>
              <a:rPr kumimoji="1" lang="zh-CN" altLang="en-US" sz="2800" b="1" dirty="0">
                <a:solidFill>
                  <a:schemeClr val="lt1"/>
                </a:solidFill>
              </a:rPr>
              <a:t>翻译</a:t>
            </a:r>
            <a:endParaRPr kumimoji="1" lang="zh-CN" altLang="en-US" sz="2800" b="1" dirty="0">
              <a:solidFill>
                <a:schemeClr val="lt1"/>
              </a:solidFill>
            </a:endParaRPr>
          </a:p>
        </p:txBody>
      </p:sp>
      <p:sp>
        <p:nvSpPr>
          <p:cNvPr id="10" name="文本框 9"/>
          <p:cNvSpPr txBox="1"/>
          <p:nvPr/>
        </p:nvSpPr>
        <p:spPr>
          <a:xfrm>
            <a:off x="1450975" y="2275840"/>
            <a:ext cx="10544810" cy="860425"/>
          </a:xfrm>
          <a:prstGeom prst="rect">
            <a:avLst/>
          </a:prstGeom>
          <a:noFill/>
        </p:spPr>
        <p:txBody>
          <a:bodyPr wrap="square" rtlCol="0">
            <a:spAutoFit/>
          </a:bodyPr>
          <a:lstStyle/>
          <a:p>
            <a:pPr algn="l">
              <a:buClrTx/>
              <a:buSzTx/>
              <a:buFontTx/>
            </a:pPr>
            <a:r>
              <a:rPr sz="2500">
                <a:latin typeface="Times New Roman" panose="02020603050405020304" charset="0"/>
                <a:ea typeface="华文中宋" panose="02010600040101010101" charset="-122"/>
                <a:cs typeface="Times New Roman" panose="02020603050405020304" charset="0"/>
              </a:rPr>
              <a:t>意大利一名著名记者因侮辱总理乔治娅·梅洛尼被判有罪，并被象征性地处以罚款。由于她在移民问题上的强硬立场，罗伯特·萨维亚诺称她为混蛋。</a:t>
            </a:r>
            <a:endParaRPr sz="2500">
              <a:latin typeface="Times New Roman" panose="02020603050405020304" charset="0"/>
              <a:ea typeface="华文中宋" panose="02010600040101010101" charset="-122"/>
              <a:cs typeface="Times New Roman" panose="02020603050405020304" charset="0"/>
            </a:endParaRPr>
          </a:p>
        </p:txBody>
      </p:sp>
      <p:sp>
        <p:nvSpPr>
          <p:cNvPr id="1048610" name="文本框 16"/>
          <p:cNvSpPr txBox="1"/>
          <p:nvPr/>
        </p:nvSpPr>
        <p:spPr>
          <a:xfrm>
            <a:off x="0" y="0"/>
            <a:ext cx="1670050" cy="521970"/>
          </a:xfrm>
          <a:prstGeom prst="rect">
            <a:avLst/>
          </a:prstGeom>
          <a:solidFill>
            <a:schemeClr val="accent6"/>
          </a:solidFill>
        </p:spPr>
        <p:txBody>
          <a:bodyPr wrap="square" rtlCol="0">
            <a:spAutoFit/>
          </a:bodyPr>
          <a:lstStyle/>
          <a:p>
            <a:pPr algn="ctr"/>
            <a:r>
              <a:rPr kumimoji="1" lang="zh-CN" altLang="en-US" sz="2800" b="1" dirty="0">
                <a:solidFill>
                  <a:schemeClr val="lt1"/>
                </a:solidFill>
              </a:rPr>
              <a:t>句子翻译</a:t>
            </a:r>
            <a:endParaRPr kumimoji="1" lang="zh-CN" altLang="en-US" sz="2800" b="1" dirty="0">
              <a:solidFill>
                <a:schemeClr val="lt1"/>
              </a:solidFill>
            </a:endParaRPr>
          </a:p>
        </p:txBody>
      </p:sp>
      <p:sp>
        <p:nvSpPr>
          <p:cNvPr id="5" name="圆角矩形 4"/>
          <p:cNvSpPr/>
          <p:nvPr/>
        </p:nvSpPr>
        <p:spPr>
          <a:xfrm>
            <a:off x="245110" y="3862070"/>
            <a:ext cx="11751310" cy="2875280"/>
          </a:xfrm>
          <a:prstGeom prst="roundRect">
            <a:avLst>
              <a:gd name="adj" fmla="val 16667"/>
            </a:avLst>
          </a:prstGeom>
          <a:noFill/>
          <a:ln w="63500" cap="flat" cmpd="sng">
            <a:solidFill>
              <a:schemeClr val="accent6"/>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 name="文本框 5"/>
          <p:cNvSpPr txBox="1"/>
          <p:nvPr/>
        </p:nvSpPr>
        <p:spPr>
          <a:xfrm>
            <a:off x="384810" y="3939540"/>
            <a:ext cx="11603355" cy="1383665"/>
          </a:xfrm>
          <a:prstGeom prst="rect">
            <a:avLst/>
          </a:prstGeom>
          <a:noFill/>
        </p:spPr>
        <p:txBody>
          <a:bodyPr wrap="square">
            <a:spAutoFit/>
          </a:bodyPr>
          <a:lstStyle/>
          <a:p>
            <a:pPr algn="l"/>
            <a:r>
              <a:rPr sz="2800">
                <a:latin typeface="Times New Roman" panose="02020603050405020304" charset="0"/>
                <a:cs typeface="Times New Roman" panose="02020603050405020304" charset="0"/>
                <a:sym typeface="+mn-ea"/>
              </a:rPr>
              <a:t>India has rejected the latest global hunger index that ranks the country 111 out of 125 surveyed nations. India</a:t>
            </a:r>
            <a:r>
              <a:rPr lang="en-US" sz="2800">
                <a:latin typeface="Times New Roman" panose="02020603050405020304" charset="0"/>
                <a:cs typeface="Times New Roman" panose="02020603050405020304" charset="0"/>
                <a:sym typeface="+mn-ea"/>
              </a:rPr>
              <a:t>’</a:t>
            </a:r>
            <a:r>
              <a:rPr sz="2800">
                <a:latin typeface="Times New Roman" panose="02020603050405020304" charset="0"/>
                <a:cs typeface="Times New Roman" panose="02020603050405020304" charset="0"/>
                <a:sym typeface="+mn-ea"/>
              </a:rPr>
              <a:t>s ranking has dropped by four places in this year</a:t>
            </a:r>
            <a:r>
              <a:rPr lang="en-US" sz="2800">
                <a:latin typeface="Times New Roman" panose="02020603050405020304" charset="0"/>
                <a:cs typeface="Times New Roman" panose="02020603050405020304" charset="0"/>
                <a:sym typeface="+mn-ea"/>
              </a:rPr>
              <a:t>’</a:t>
            </a:r>
            <a:r>
              <a:rPr sz="2800">
                <a:latin typeface="Times New Roman" panose="02020603050405020304" charset="0"/>
                <a:cs typeface="Times New Roman" panose="02020603050405020304" charset="0"/>
                <a:sym typeface="+mn-ea"/>
              </a:rPr>
              <a:t>s report, falling behind most South Asian countries except Afghanistan. </a:t>
            </a:r>
            <a:endParaRPr sz="2800">
              <a:latin typeface="Times New Roman" panose="02020603050405020304" charset="0"/>
              <a:cs typeface="Times New Roman" panose="02020603050405020304" charset="0"/>
              <a:sym typeface="+mn-ea"/>
            </a:endParaRPr>
          </a:p>
        </p:txBody>
      </p:sp>
      <p:sp>
        <p:nvSpPr>
          <p:cNvPr id="12" name="文本框 11"/>
          <p:cNvSpPr txBox="1"/>
          <p:nvPr/>
        </p:nvSpPr>
        <p:spPr>
          <a:xfrm>
            <a:off x="425450" y="5425440"/>
            <a:ext cx="967740" cy="521970"/>
          </a:xfrm>
          <a:prstGeom prst="rect">
            <a:avLst/>
          </a:prstGeom>
          <a:solidFill>
            <a:srgbClr val="0070C0"/>
          </a:solidFill>
        </p:spPr>
        <p:txBody>
          <a:bodyPr wrap="square" rtlCol="0">
            <a:spAutoFit/>
          </a:bodyPr>
          <a:lstStyle/>
          <a:p>
            <a:r>
              <a:rPr kumimoji="1" lang="zh-CN" altLang="en-US" sz="2800" b="1" dirty="0">
                <a:solidFill>
                  <a:schemeClr val="lt1"/>
                </a:solidFill>
              </a:rPr>
              <a:t>翻译</a:t>
            </a:r>
            <a:endParaRPr kumimoji="1" lang="zh-CN" altLang="en-US" sz="2800" b="1" dirty="0">
              <a:solidFill>
                <a:schemeClr val="lt1"/>
              </a:solidFill>
            </a:endParaRPr>
          </a:p>
        </p:txBody>
      </p:sp>
      <p:sp>
        <p:nvSpPr>
          <p:cNvPr id="14" name="文本框 13"/>
          <p:cNvSpPr txBox="1"/>
          <p:nvPr/>
        </p:nvSpPr>
        <p:spPr>
          <a:xfrm>
            <a:off x="1393190" y="5306695"/>
            <a:ext cx="10603230" cy="1245235"/>
          </a:xfrm>
          <a:prstGeom prst="rect">
            <a:avLst/>
          </a:prstGeom>
          <a:noFill/>
        </p:spPr>
        <p:txBody>
          <a:bodyPr wrap="square" rtlCol="0">
            <a:spAutoFit/>
          </a:bodyPr>
          <a:lstStyle/>
          <a:p>
            <a:pPr algn="l">
              <a:buClrTx/>
              <a:buSzTx/>
              <a:buFontTx/>
            </a:pPr>
            <a:r>
              <a:rPr sz="2500">
                <a:latin typeface="Times New Roman" panose="02020603050405020304" charset="0"/>
                <a:ea typeface="华文中宋" panose="02010600040101010101" charset="-122"/>
                <a:cs typeface="Times New Roman" panose="02020603050405020304" charset="0"/>
              </a:rPr>
              <a:t>印度</a:t>
            </a:r>
            <a:r>
              <a:rPr lang="zh-CN" sz="2500">
                <a:latin typeface="Times New Roman" panose="02020603050405020304" charset="0"/>
                <a:ea typeface="华文中宋" panose="02010600040101010101" charset="-122"/>
                <a:cs typeface="Times New Roman" panose="02020603050405020304" charset="0"/>
              </a:rPr>
              <a:t>否认</a:t>
            </a:r>
            <a:r>
              <a:rPr sz="2500">
                <a:latin typeface="Times New Roman" panose="02020603050405020304" charset="0"/>
                <a:ea typeface="华文中宋" panose="02010600040101010101" charset="-122"/>
                <a:cs typeface="Times New Roman" panose="02020603050405020304" charset="0"/>
              </a:rPr>
              <a:t>最新的全球饥饿指数，在接受调查的125个国家中</a:t>
            </a:r>
            <a:r>
              <a:rPr lang="zh-CN" sz="2500">
                <a:latin typeface="Times New Roman" panose="02020603050405020304" charset="0"/>
                <a:ea typeface="华文中宋" panose="02010600040101010101" charset="-122"/>
                <a:cs typeface="Times New Roman" panose="02020603050405020304" charset="0"/>
              </a:rPr>
              <a:t>，</a:t>
            </a:r>
            <a:r>
              <a:rPr sz="2500">
                <a:latin typeface="Times New Roman" panose="02020603050405020304" charset="0"/>
                <a:ea typeface="华文中宋" panose="02010600040101010101" charset="-122"/>
                <a:cs typeface="Times New Roman" panose="02020603050405020304" charset="0"/>
              </a:rPr>
              <a:t>印度排在第111位。在今年的报告中，印度的排名下降了4位，落后于除阿富汗以外的大多数南亚国家。</a:t>
            </a:r>
            <a:endParaRPr sz="2500">
              <a:latin typeface="Times New Roman" panose="02020603050405020304" charset="0"/>
              <a:ea typeface="华文中宋" panose="02010600040101010101" charset="-122"/>
              <a:cs typeface="Times New Roman" panose="02020603050405020304" charset="0"/>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linds(horizontal)">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1" animBg="1"/>
      <p:bldP spid="10" grpId="0"/>
      <p:bldP spid="12" grpId="1" animBg="1"/>
      <p:bldP spid="1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 name="文本框 7"/>
          <p:cNvSpPr txBox="1"/>
          <p:nvPr/>
        </p:nvSpPr>
        <p:spPr>
          <a:xfrm>
            <a:off x="163195" y="118745"/>
            <a:ext cx="11864975" cy="553085"/>
          </a:xfrm>
          <a:prstGeom prst="rect">
            <a:avLst/>
          </a:prstGeom>
          <a:noFill/>
        </p:spPr>
        <p:txBody>
          <a:bodyPr wrap="square" rtlCol="0" anchor="t">
            <a:spAutoFit/>
          </a:bodyPr>
          <a:p>
            <a:pPr algn="ctr"/>
            <a:r>
              <a:rPr lang="en-US" altLang="zh-CN" sz="3000" b="1">
                <a:latin typeface="Times New Roman" panose="02020603050405020304" charset="0"/>
                <a:cs typeface="Times New Roman" panose="02020603050405020304" charset="0"/>
              </a:rPr>
              <a:t>1. Rocket Launch Tourism    </a:t>
            </a:r>
            <a:r>
              <a:rPr lang="zh-CN" altLang="en-US" sz="3000" b="1">
                <a:solidFill>
                  <a:srgbClr val="ED7D31"/>
                </a:solidFill>
                <a:latin typeface="微软雅黑" panose="020B0503020204020204" charset="-122"/>
                <a:ea typeface="微软雅黑" panose="020B0503020204020204" charset="-122"/>
                <a:cs typeface="微软雅黑" panose="020B0503020204020204" charset="-122"/>
              </a:rPr>
              <a:t>观看火箭发射</a:t>
            </a:r>
            <a:endParaRPr lang="zh-CN" altLang="en-US" sz="3000" b="1">
              <a:solidFill>
                <a:srgbClr val="ED7D31"/>
              </a:solidFill>
              <a:latin typeface="微软雅黑" panose="020B0503020204020204" charset="-122"/>
              <a:ea typeface="微软雅黑" panose="020B0503020204020204" charset="-122"/>
              <a:cs typeface="微软雅黑" panose="020B0503020204020204" charset="-122"/>
            </a:endParaRPr>
          </a:p>
        </p:txBody>
      </p:sp>
      <p:pic>
        <p:nvPicPr>
          <p:cNvPr id="3" name="图片 2"/>
          <p:cNvPicPr>
            <a:picLocks noChangeAspect="1"/>
          </p:cNvPicPr>
          <p:nvPr/>
        </p:nvPicPr>
        <p:blipFill>
          <a:blip r:embed="rId1"/>
          <a:stretch>
            <a:fillRect/>
          </a:stretch>
        </p:blipFill>
        <p:spPr>
          <a:xfrm>
            <a:off x="2350770" y="771525"/>
            <a:ext cx="7489190" cy="6086475"/>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 name="图片 2"/>
          <p:cNvPicPr>
            <a:picLocks noChangeAspect="1"/>
          </p:cNvPicPr>
          <p:nvPr/>
        </p:nvPicPr>
        <p:blipFill>
          <a:blip r:embed="rId1"/>
          <a:stretch>
            <a:fillRect/>
          </a:stretch>
        </p:blipFill>
        <p:spPr>
          <a:xfrm>
            <a:off x="0" y="0"/>
            <a:ext cx="8552180" cy="600075"/>
          </a:xfrm>
          <a:prstGeom prst="rect">
            <a:avLst/>
          </a:prstGeom>
        </p:spPr>
      </p:pic>
      <p:pic>
        <p:nvPicPr>
          <p:cNvPr id="4" name="图片 3"/>
          <p:cNvPicPr>
            <a:picLocks noChangeAspect="1"/>
          </p:cNvPicPr>
          <p:nvPr/>
        </p:nvPicPr>
        <p:blipFill>
          <a:blip r:embed="rId2"/>
          <a:stretch>
            <a:fillRect/>
          </a:stretch>
        </p:blipFill>
        <p:spPr>
          <a:xfrm>
            <a:off x="0" y="600075"/>
            <a:ext cx="3468370" cy="6272530"/>
          </a:xfrm>
          <a:prstGeom prst="rect">
            <a:avLst/>
          </a:prstGeom>
        </p:spPr>
      </p:pic>
      <p:pic>
        <p:nvPicPr>
          <p:cNvPr id="7" name="图片 6"/>
          <p:cNvPicPr>
            <a:picLocks noChangeAspect="1"/>
          </p:cNvPicPr>
          <p:nvPr/>
        </p:nvPicPr>
        <p:blipFill>
          <a:blip r:embed="rId3"/>
          <a:stretch>
            <a:fillRect/>
          </a:stretch>
        </p:blipFill>
        <p:spPr>
          <a:xfrm>
            <a:off x="3475990" y="600075"/>
            <a:ext cx="2835910" cy="6320790"/>
          </a:xfrm>
          <a:prstGeom prst="rect">
            <a:avLst/>
          </a:prstGeom>
        </p:spPr>
      </p:pic>
      <p:pic>
        <p:nvPicPr>
          <p:cNvPr id="8" name="图片 7"/>
          <p:cNvPicPr>
            <a:picLocks noChangeAspect="1"/>
          </p:cNvPicPr>
          <p:nvPr/>
        </p:nvPicPr>
        <p:blipFill>
          <a:blip r:embed="rId4"/>
          <a:stretch>
            <a:fillRect/>
          </a:stretch>
        </p:blipFill>
        <p:spPr>
          <a:xfrm>
            <a:off x="6319520" y="600075"/>
            <a:ext cx="2232025" cy="6257925"/>
          </a:xfrm>
          <a:prstGeom prst="rect">
            <a:avLst/>
          </a:prstGeom>
        </p:spPr>
      </p:pic>
      <p:pic>
        <p:nvPicPr>
          <p:cNvPr id="9" name="图片 8"/>
          <p:cNvPicPr>
            <a:picLocks noChangeAspect="1"/>
          </p:cNvPicPr>
          <p:nvPr/>
        </p:nvPicPr>
        <p:blipFill>
          <a:blip r:embed="rId5"/>
          <a:stretch>
            <a:fillRect/>
          </a:stretch>
        </p:blipFill>
        <p:spPr>
          <a:xfrm>
            <a:off x="9152890" y="0"/>
            <a:ext cx="2411095" cy="4965065"/>
          </a:xfrm>
          <a:prstGeom prst="rect">
            <a:avLst/>
          </a:prstGeom>
        </p:spPr>
      </p:pic>
      <p:pic>
        <p:nvPicPr>
          <p:cNvPr id="10" name="图片 9"/>
          <p:cNvPicPr>
            <a:picLocks noChangeAspect="1"/>
          </p:cNvPicPr>
          <p:nvPr/>
        </p:nvPicPr>
        <p:blipFill>
          <a:blip r:embed="rId6"/>
          <a:stretch>
            <a:fillRect/>
          </a:stretch>
        </p:blipFill>
        <p:spPr>
          <a:xfrm>
            <a:off x="9152890" y="4886960"/>
            <a:ext cx="2715895" cy="1971040"/>
          </a:xfrm>
          <a:prstGeom prst="rect">
            <a:avLst/>
          </a:prstGeom>
        </p:spPr>
      </p:pic>
      <p:cxnSp>
        <p:nvCxnSpPr>
          <p:cNvPr id="5" name="直接连接符 4"/>
          <p:cNvCxnSpPr/>
          <p:nvPr/>
        </p:nvCxnSpPr>
        <p:spPr>
          <a:xfrm>
            <a:off x="4963795" y="3477260"/>
            <a:ext cx="765175" cy="1143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6" name="直接连接符 5"/>
          <p:cNvCxnSpPr/>
          <p:nvPr/>
        </p:nvCxnSpPr>
        <p:spPr>
          <a:xfrm flipV="1">
            <a:off x="10462260" y="3284220"/>
            <a:ext cx="732155" cy="889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spTree>
  </p:cSld>
  <p:clrMapOvr>
    <a:masterClrMapping/>
  </p:clrMapOvr>
  <p:timing>
    <p:tnLst>
      <p:par>
        <p:cTn id="1" dur="indefinite" restart="never" fill="hold"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 name="矩形 6"/>
          <p:cNvSpPr/>
          <p:nvPr/>
        </p:nvSpPr>
        <p:spPr>
          <a:xfrm>
            <a:off x="2066290" y="5539105"/>
            <a:ext cx="8470265" cy="1168400"/>
          </a:xfrm>
          <a:prstGeom prst="rect">
            <a:avLst/>
          </a:prstGeom>
          <a:solidFill>
            <a:schemeClr val="accent2">
              <a:lumMod val="20000"/>
              <a:lumOff val="80000"/>
            </a:schemeClr>
          </a:solidFill>
          <a:ln w="34925" cmpd="sng">
            <a:noFill/>
            <a:prstDash val="sysDash"/>
          </a:ln>
        </p:spPr>
        <p:txBody>
          <a:bodyPr wrap="square">
            <a:spAutoFit/>
          </a:bodyPr>
          <a:p>
            <a:pPr indent="0" algn="just" fontAlgn="auto">
              <a:lnSpc>
                <a:spcPts val="2800"/>
              </a:lnSpc>
            </a:pPr>
            <a:r>
              <a:rPr sz="2500" b="0" i="0" smtClean="0">
                <a:latin typeface="Times New Roman" panose="02020603050405020304" charset="0"/>
                <a:ea typeface="华文中宋" panose="02010600040101010101" charset="-122"/>
                <a:cs typeface="Times New Roman" panose="02020603050405020304" charset="0"/>
              </a:rPr>
              <a:t>3.</a:t>
            </a:r>
            <a:r>
              <a:rPr lang="en-US" sz="2500" b="0" i="0" smtClean="0">
                <a:latin typeface="Times New Roman" panose="02020603050405020304" charset="0"/>
                <a:ea typeface="华文中宋" panose="02010600040101010101" charset="-122"/>
                <a:cs typeface="Times New Roman" panose="02020603050405020304" charset="0"/>
              </a:rPr>
              <a:t> </a:t>
            </a:r>
            <a:r>
              <a:rPr sz="2500" b="0" i="0" smtClean="0">
                <a:latin typeface="Times New Roman" panose="02020603050405020304" charset="0"/>
                <a:ea typeface="华文中宋" panose="02010600040101010101" charset="-122"/>
                <a:cs typeface="Times New Roman" panose="02020603050405020304" charset="0"/>
              </a:rPr>
              <a:t>W</a:t>
            </a:r>
            <a:r>
              <a:rPr lang="en-US" sz="2500" b="0" i="0" smtClean="0">
                <a:latin typeface="Times New Roman" panose="02020603050405020304" charset="0"/>
                <a:ea typeface="华文中宋" panose="02010600040101010101" charset="-122"/>
                <a:cs typeface="Times New Roman" panose="02020603050405020304" charset="0"/>
              </a:rPr>
              <a:t>here is the text probably taken from</a:t>
            </a:r>
            <a:r>
              <a:rPr sz="2500" b="0" i="0" smtClean="0">
                <a:latin typeface="Times New Roman" panose="02020603050405020304" charset="0"/>
                <a:ea typeface="华文中宋" panose="02010600040101010101" charset="-122"/>
                <a:cs typeface="Times New Roman" panose="02020603050405020304" charset="0"/>
              </a:rPr>
              <a:t>? </a:t>
            </a:r>
            <a:endParaRPr sz="2500" b="0" i="0" smtClean="0">
              <a:latin typeface="Times New Roman" panose="02020603050405020304" charset="0"/>
              <a:ea typeface="华文中宋" panose="02010600040101010101" charset="-122"/>
              <a:cs typeface="Times New Roman" panose="02020603050405020304" charset="0"/>
            </a:endParaRPr>
          </a:p>
          <a:p>
            <a:pPr indent="0" algn="just" fontAlgn="auto">
              <a:lnSpc>
                <a:spcPts val="2800"/>
              </a:lnSpc>
            </a:pPr>
            <a:r>
              <a:rPr sz="2500" b="0" i="0" smtClean="0">
                <a:latin typeface="Times New Roman" panose="02020603050405020304" charset="0"/>
                <a:ea typeface="华文中宋" panose="02010600040101010101" charset="-122"/>
                <a:cs typeface="Times New Roman" panose="02020603050405020304" charset="0"/>
              </a:rPr>
              <a:t>A.</a:t>
            </a:r>
            <a:r>
              <a:rPr lang="en-US" sz="2500" b="0" i="0" smtClean="0">
                <a:latin typeface="Times New Roman" panose="02020603050405020304" charset="0"/>
                <a:ea typeface="华文中宋" panose="02010600040101010101" charset="-122"/>
                <a:cs typeface="Times New Roman" panose="02020603050405020304" charset="0"/>
              </a:rPr>
              <a:t> An engineering book.        </a:t>
            </a:r>
            <a:r>
              <a:rPr sz="2500" b="0" i="0" smtClean="0">
                <a:latin typeface="Times New Roman" panose="02020603050405020304" charset="0"/>
                <a:ea typeface="华文中宋" panose="02010600040101010101" charset="-122"/>
                <a:cs typeface="Times New Roman" panose="02020603050405020304" charset="0"/>
              </a:rPr>
              <a:t>     </a:t>
            </a:r>
            <a:r>
              <a:rPr lang="en-US" sz="2500" b="0" i="0" smtClean="0">
                <a:latin typeface="Times New Roman" panose="02020603050405020304" charset="0"/>
                <a:ea typeface="华文中宋" panose="02010600040101010101" charset="-122"/>
                <a:cs typeface="Times New Roman" panose="02020603050405020304" charset="0"/>
              </a:rPr>
              <a:t>   </a:t>
            </a:r>
            <a:r>
              <a:rPr sz="2500" b="0" i="0" smtClean="0">
                <a:latin typeface="Times New Roman" panose="02020603050405020304" charset="0"/>
                <a:ea typeface="华文中宋" panose="02010600040101010101" charset="-122"/>
                <a:cs typeface="Times New Roman" panose="02020603050405020304" charset="0"/>
              </a:rPr>
              <a:t>B. </a:t>
            </a:r>
            <a:r>
              <a:rPr lang="en-US" sz="2500" b="0" i="0" smtClean="0">
                <a:latin typeface="Times New Roman" panose="02020603050405020304" charset="0"/>
                <a:ea typeface="华文中宋" panose="02010600040101010101" charset="-122"/>
                <a:cs typeface="Times New Roman" panose="02020603050405020304" charset="0"/>
              </a:rPr>
              <a:t>An astronomy magazine.</a:t>
            </a:r>
            <a:r>
              <a:rPr sz="2500" b="0" i="0" smtClean="0">
                <a:latin typeface="Times New Roman" panose="02020603050405020304" charset="0"/>
                <a:ea typeface="华文中宋" panose="02010600040101010101" charset="-122"/>
                <a:cs typeface="Times New Roman" panose="02020603050405020304" charset="0"/>
              </a:rPr>
              <a:t>        </a:t>
            </a:r>
            <a:endParaRPr sz="2500" b="0" i="0" smtClean="0">
              <a:latin typeface="Times New Roman" panose="02020603050405020304" charset="0"/>
              <a:ea typeface="华文中宋" panose="02010600040101010101" charset="-122"/>
              <a:cs typeface="Times New Roman" panose="02020603050405020304" charset="0"/>
            </a:endParaRPr>
          </a:p>
          <a:p>
            <a:pPr indent="0" algn="just" fontAlgn="auto">
              <a:lnSpc>
                <a:spcPts val="2800"/>
              </a:lnSpc>
            </a:pPr>
            <a:r>
              <a:rPr sz="2500" b="0" i="0" smtClean="0">
                <a:latin typeface="Times New Roman" panose="02020603050405020304" charset="0"/>
                <a:ea typeface="华文中宋" panose="02010600040101010101" charset="-122"/>
                <a:cs typeface="Times New Roman" panose="02020603050405020304" charset="0"/>
              </a:rPr>
              <a:t>C. </a:t>
            </a:r>
            <a:r>
              <a:rPr lang="en-US" sz="2500" b="0" i="0" smtClean="0">
                <a:latin typeface="Times New Roman" panose="02020603050405020304" charset="0"/>
                <a:ea typeface="华文中宋" panose="02010600040101010101" charset="-122"/>
                <a:cs typeface="Times New Roman" panose="02020603050405020304" charset="0"/>
              </a:rPr>
              <a:t>A science paper.		         </a:t>
            </a:r>
            <a:r>
              <a:rPr sz="2500" b="0" i="0" smtClean="0">
                <a:latin typeface="Times New Roman" panose="02020603050405020304" charset="0"/>
                <a:ea typeface="华文中宋" panose="02010600040101010101" charset="-122"/>
                <a:cs typeface="Times New Roman" panose="02020603050405020304" charset="0"/>
              </a:rPr>
              <a:t>D. </a:t>
            </a:r>
            <a:r>
              <a:rPr lang="en-US" sz="2500" b="0" i="0" smtClean="0">
                <a:latin typeface="Times New Roman" panose="02020603050405020304" charset="0"/>
                <a:ea typeface="华文中宋" panose="02010600040101010101" charset="-122"/>
                <a:cs typeface="Times New Roman" panose="02020603050405020304" charset="0"/>
              </a:rPr>
              <a:t>A physics textbook.</a:t>
            </a:r>
            <a:endParaRPr lang="en-US" sz="2500" b="0" i="0" smtClean="0">
              <a:latin typeface="Times New Roman" panose="02020603050405020304" charset="0"/>
              <a:ea typeface="华文中宋" panose="02010600040101010101" charset="-122"/>
              <a:cs typeface="Times New Roman" panose="02020603050405020304" charset="0"/>
            </a:endParaRPr>
          </a:p>
        </p:txBody>
      </p:sp>
      <p:sp>
        <p:nvSpPr>
          <p:cNvPr id="10" name="矩形 9"/>
          <p:cNvSpPr/>
          <p:nvPr/>
        </p:nvSpPr>
        <p:spPr>
          <a:xfrm>
            <a:off x="2066290" y="3406775"/>
            <a:ext cx="9534525" cy="1822450"/>
          </a:xfrm>
          <a:prstGeom prst="rect">
            <a:avLst/>
          </a:prstGeom>
          <a:solidFill>
            <a:schemeClr val="accent6">
              <a:lumMod val="20000"/>
              <a:lumOff val="80000"/>
            </a:schemeClr>
          </a:solidFill>
          <a:ln w="34925" cmpd="sng">
            <a:noFill/>
            <a:prstDash val="sysDash"/>
          </a:ln>
        </p:spPr>
        <p:txBody>
          <a:bodyPr wrap="square">
            <a:spAutoFit/>
          </a:bodyPr>
          <a:p>
            <a:pPr indent="0" algn="just" fontAlgn="auto">
              <a:lnSpc>
                <a:spcPct val="150000"/>
              </a:lnSpc>
            </a:pPr>
            <a:r>
              <a:rPr lang="en-US" sz="2500" b="0" i="0" smtClean="0">
                <a:latin typeface="Times New Roman" panose="02020603050405020304" charset="0"/>
                <a:ea typeface="华文中宋" panose="02010600040101010101" charset="-122"/>
                <a:cs typeface="Times New Roman" panose="02020603050405020304" charset="0"/>
              </a:rPr>
              <a:t>2. Tourists to which launch site had better have a backup plan?</a:t>
            </a:r>
            <a:endParaRPr lang="en-US" sz="2500" b="0" i="0" smtClean="0">
              <a:latin typeface="Times New Roman" panose="02020603050405020304" charset="0"/>
              <a:ea typeface="华文中宋" panose="02010600040101010101" charset="-122"/>
              <a:cs typeface="Times New Roman" panose="02020603050405020304" charset="0"/>
            </a:endParaRPr>
          </a:p>
          <a:p>
            <a:pPr indent="0" algn="just" fontAlgn="auto">
              <a:lnSpc>
                <a:spcPct val="150000"/>
              </a:lnSpc>
            </a:pPr>
            <a:r>
              <a:rPr lang="en-US" sz="2500" b="0" i="0" smtClean="0">
                <a:latin typeface="Times New Roman" panose="02020603050405020304" charset="0"/>
                <a:ea typeface="华文中宋" panose="02010600040101010101" charset="-122"/>
                <a:cs typeface="Times New Roman" panose="02020603050405020304" charset="0"/>
              </a:rPr>
              <a:t>A. Mid-Atlantic Regional Spaceport.          B. Kennedy Space Center.</a:t>
            </a:r>
            <a:endParaRPr lang="en-US" sz="2500" b="0" i="0" smtClean="0">
              <a:latin typeface="Times New Roman" panose="02020603050405020304" charset="0"/>
              <a:ea typeface="华文中宋" panose="02010600040101010101" charset="-122"/>
              <a:cs typeface="Times New Roman" panose="02020603050405020304" charset="0"/>
            </a:endParaRPr>
          </a:p>
          <a:p>
            <a:pPr indent="0" algn="just" fontAlgn="auto">
              <a:lnSpc>
                <a:spcPct val="150000"/>
              </a:lnSpc>
            </a:pPr>
            <a:r>
              <a:rPr lang="en-US" sz="2500" b="0" i="0" smtClean="0">
                <a:latin typeface="Times New Roman" panose="02020603050405020304" charset="0"/>
                <a:ea typeface="华文中宋" panose="02010600040101010101" charset="-122"/>
                <a:cs typeface="Times New Roman" panose="02020603050405020304" charset="0"/>
              </a:rPr>
              <a:t>C. Vandenberg Space Force Base.               D. SpaceX Starbase.</a:t>
            </a:r>
            <a:endParaRPr lang="en-US" sz="2500" b="0" i="0" smtClean="0">
              <a:latin typeface="Times New Roman" panose="02020603050405020304" charset="0"/>
              <a:ea typeface="华文中宋" panose="02010600040101010101" charset="-122"/>
              <a:cs typeface="Times New Roman" panose="02020603050405020304" charset="0"/>
            </a:endParaRPr>
          </a:p>
        </p:txBody>
      </p:sp>
      <p:sp>
        <p:nvSpPr>
          <p:cNvPr id="11" name="矩形 10"/>
          <p:cNvSpPr/>
          <p:nvPr/>
        </p:nvSpPr>
        <p:spPr>
          <a:xfrm>
            <a:off x="2016125" y="208915"/>
            <a:ext cx="9634220" cy="2976880"/>
          </a:xfrm>
          <a:prstGeom prst="rect">
            <a:avLst/>
          </a:prstGeom>
          <a:solidFill>
            <a:schemeClr val="bg2"/>
          </a:solidFill>
          <a:ln w="34925" cmpd="sng">
            <a:noFill/>
            <a:prstDash val="sysDash"/>
          </a:ln>
        </p:spPr>
        <p:txBody>
          <a:bodyPr wrap="square">
            <a:spAutoFit/>
          </a:bodyPr>
          <a:p>
            <a:pPr algn="just" fontAlgn="auto">
              <a:lnSpc>
                <a:spcPct val="150000"/>
              </a:lnSpc>
              <a:buClrTx/>
              <a:buSzTx/>
              <a:buFontTx/>
            </a:pPr>
            <a:r>
              <a:rPr lang="en-US" sz="2500" b="0" i="0" smtClean="0">
                <a:latin typeface="Times New Roman" panose="02020603050405020304" charset="0"/>
                <a:ea typeface="华文中宋" panose="02010600040101010101" charset="-122"/>
                <a:cs typeface="Times New Roman" panose="02020603050405020304" charset="0"/>
              </a:rPr>
              <a:t>1. Which of the following statements is correct? </a:t>
            </a:r>
            <a:endParaRPr lang="en-US" sz="2500" b="0" i="0" smtClean="0">
              <a:latin typeface="Times New Roman" panose="02020603050405020304" charset="0"/>
              <a:ea typeface="华文中宋" panose="02010600040101010101" charset="-122"/>
              <a:cs typeface="Times New Roman" panose="02020603050405020304" charset="0"/>
            </a:endParaRPr>
          </a:p>
          <a:p>
            <a:pPr algn="just" fontAlgn="auto">
              <a:lnSpc>
                <a:spcPct val="150000"/>
              </a:lnSpc>
              <a:buClrTx/>
              <a:buSzTx/>
              <a:buFontTx/>
            </a:pPr>
            <a:r>
              <a:rPr lang="en-US" sz="2500" b="0" i="0" smtClean="0">
                <a:latin typeface="Times New Roman" panose="02020603050405020304" charset="0"/>
                <a:ea typeface="华文中宋" panose="02010600040101010101" charset="-122"/>
                <a:cs typeface="Times New Roman" panose="02020603050405020304" charset="0"/>
              </a:rPr>
              <a:t>A. Manned spacecrafts will be lauched at MARS.   	</a:t>
            </a:r>
            <a:endParaRPr lang="en-US" sz="2500" b="0" i="0" smtClean="0">
              <a:latin typeface="Times New Roman" panose="02020603050405020304" charset="0"/>
              <a:ea typeface="华文中宋" panose="02010600040101010101" charset="-122"/>
              <a:cs typeface="Times New Roman" panose="02020603050405020304" charset="0"/>
            </a:endParaRPr>
          </a:p>
          <a:p>
            <a:pPr algn="just" fontAlgn="auto">
              <a:lnSpc>
                <a:spcPct val="150000"/>
              </a:lnSpc>
              <a:buClrTx/>
              <a:buSzTx/>
              <a:buFontTx/>
            </a:pPr>
            <a:r>
              <a:rPr lang="en-US" sz="2500" b="0" i="0" smtClean="0">
                <a:latin typeface="Times New Roman" panose="02020603050405020304" charset="0"/>
                <a:ea typeface="华文中宋" panose="02010600040101010101" charset="-122"/>
                <a:cs typeface="Times New Roman" panose="02020603050405020304" charset="0"/>
              </a:rPr>
              <a:t>B. Kennedy Space Center had the most visitors last year.     	</a:t>
            </a:r>
            <a:endParaRPr lang="en-US" sz="2500" b="0" i="0" smtClean="0">
              <a:latin typeface="Times New Roman" panose="02020603050405020304" charset="0"/>
              <a:ea typeface="华文中宋" panose="02010600040101010101" charset="-122"/>
              <a:cs typeface="Times New Roman" panose="02020603050405020304" charset="0"/>
            </a:endParaRPr>
          </a:p>
          <a:p>
            <a:pPr algn="just" fontAlgn="auto">
              <a:lnSpc>
                <a:spcPct val="150000"/>
              </a:lnSpc>
              <a:buClrTx/>
              <a:buSzTx/>
              <a:buFontTx/>
            </a:pPr>
            <a:r>
              <a:rPr lang="en-US" sz="2500" b="0" i="0" smtClean="0">
                <a:latin typeface="Times New Roman" panose="02020603050405020304" charset="0"/>
                <a:ea typeface="华文中宋" panose="02010600040101010101" charset="-122"/>
                <a:cs typeface="Times New Roman" panose="02020603050405020304" charset="0"/>
              </a:rPr>
              <a:t>C. Vandenberg is suitable for less experienced liftoff fans. 	</a:t>
            </a:r>
            <a:endParaRPr lang="en-US" sz="2500" b="0" i="0" smtClean="0">
              <a:latin typeface="Times New Roman" panose="02020603050405020304" charset="0"/>
              <a:ea typeface="华文中宋" panose="02010600040101010101" charset="-122"/>
              <a:cs typeface="Times New Roman" panose="02020603050405020304" charset="0"/>
            </a:endParaRPr>
          </a:p>
          <a:p>
            <a:pPr algn="just" fontAlgn="auto">
              <a:lnSpc>
                <a:spcPct val="150000"/>
              </a:lnSpc>
              <a:buClrTx/>
              <a:buSzTx/>
              <a:buFontTx/>
            </a:pPr>
            <a:r>
              <a:rPr lang="en-US" sz="2500" b="0" i="0" smtClean="0">
                <a:latin typeface="Times New Roman" panose="02020603050405020304" charset="0"/>
                <a:ea typeface="华文中宋" panose="02010600040101010101" charset="-122"/>
                <a:cs typeface="Times New Roman" panose="02020603050405020304" charset="0"/>
              </a:rPr>
              <a:t>D. Other viewing sites may not be accessible to the general public.</a:t>
            </a:r>
            <a:endParaRPr lang="en-US" sz="2500" b="0" i="0" smtClean="0">
              <a:latin typeface="Times New Roman" panose="02020603050405020304" charset="0"/>
              <a:ea typeface="华文中宋" panose="02010600040101010101" charset="-122"/>
              <a:cs typeface="Times New Roman" panose="02020603050405020304" charset="0"/>
            </a:endParaRPr>
          </a:p>
        </p:txBody>
      </p:sp>
      <p:sp>
        <p:nvSpPr>
          <p:cNvPr id="2" name="文本框 16"/>
          <p:cNvSpPr txBox="1"/>
          <p:nvPr/>
        </p:nvSpPr>
        <p:spPr>
          <a:xfrm>
            <a:off x="0" y="0"/>
            <a:ext cx="1692275" cy="521970"/>
          </a:xfrm>
          <a:prstGeom prst="rect">
            <a:avLst/>
          </a:prstGeom>
          <a:solidFill>
            <a:schemeClr val="accent6"/>
          </a:solidFill>
        </p:spPr>
        <p:txBody>
          <a:bodyPr wrap="square" rtlCol="0">
            <a:spAutoFit/>
          </a:bodyPr>
          <a:p>
            <a:pPr lvl="0" algn="l">
              <a:buClrTx/>
              <a:buSzTx/>
              <a:buFontTx/>
            </a:pPr>
            <a:r>
              <a:rPr kumimoji="1" lang="zh-CN" altLang="en-US" sz="2800" b="1" dirty="0">
                <a:solidFill>
                  <a:schemeClr val="lt1"/>
                </a:solidFill>
                <a:sym typeface="+mn-ea"/>
              </a:rPr>
              <a:t>阅读理解</a:t>
            </a:r>
            <a:endParaRPr kumimoji="1" lang="zh-CN" altLang="en-US" sz="2800" b="1" dirty="0">
              <a:solidFill>
                <a:schemeClr val="lt1"/>
              </a:solidFill>
              <a:sym typeface="+mn-ea"/>
            </a:endParaRPr>
          </a:p>
        </p:txBody>
      </p:sp>
      <p:sp>
        <p:nvSpPr>
          <p:cNvPr id="3" name="文本框 2"/>
          <p:cNvSpPr txBox="1"/>
          <p:nvPr/>
        </p:nvSpPr>
        <p:spPr>
          <a:xfrm>
            <a:off x="403860" y="1504315"/>
            <a:ext cx="1256030" cy="398780"/>
          </a:xfrm>
          <a:prstGeom prst="rect">
            <a:avLst/>
          </a:prstGeom>
          <a:solidFill>
            <a:srgbClr val="0070C0"/>
          </a:solidFill>
        </p:spPr>
        <p:txBody>
          <a:bodyPr wrap="square" rtlCol="0" anchor="t">
            <a:spAutoFit/>
          </a:bodyPr>
          <a:lstStyle/>
          <a:p>
            <a:pPr lvl="0" algn="l">
              <a:buClrTx/>
              <a:buSzTx/>
              <a:buFontTx/>
            </a:pPr>
            <a:r>
              <a:rPr kumimoji="1" lang="zh-CN" sz="2000" b="1" dirty="0">
                <a:solidFill>
                  <a:schemeClr val="lt1"/>
                </a:solidFill>
                <a:sym typeface="+mn-ea"/>
              </a:rPr>
              <a:t>细节理解</a:t>
            </a:r>
            <a:endParaRPr kumimoji="1" lang="zh-CN" sz="2000" b="1" dirty="0">
              <a:solidFill>
                <a:schemeClr val="lt1"/>
              </a:solidFill>
              <a:sym typeface="+mn-ea"/>
            </a:endParaRPr>
          </a:p>
        </p:txBody>
      </p:sp>
      <p:sp>
        <p:nvSpPr>
          <p:cNvPr id="4" name="文本框 3"/>
          <p:cNvSpPr txBox="1"/>
          <p:nvPr/>
        </p:nvSpPr>
        <p:spPr>
          <a:xfrm>
            <a:off x="403860" y="4118610"/>
            <a:ext cx="1256030" cy="398780"/>
          </a:xfrm>
          <a:prstGeom prst="rect">
            <a:avLst/>
          </a:prstGeom>
          <a:solidFill>
            <a:srgbClr val="0070C0"/>
          </a:solidFill>
        </p:spPr>
        <p:txBody>
          <a:bodyPr wrap="square" rtlCol="0" anchor="t">
            <a:spAutoFit/>
          </a:bodyPr>
          <a:lstStyle/>
          <a:p>
            <a:pPr lvl="0" algn="l">
              <a:buClrTx/>
              <a:buSzTx/>
              <a:buFontTx/>
            </a:pPr>
            <a:r>
              <a:rPr kumimoji="1" lang="zh-CN" sz="2000" b="1" dirty="0">
                <a:solidFill>
                  <a:schemeClr val="lt1"/>
                </a:solidFill>
                <a:sym typeface="+mn-ea"/>
              </a:rPr>
              <a:t>细节理解</a:t>
            </a:r>
            <a:endParaRPr kumimoji="1" lang="zh-CN" sz="2000" b="1" dirty="0">
              <a:solidFill>
                <a:schemeClr val="lt1"/>
              </a:solidFill>
              <a:sym typeface="+mn-ea"/>
            </a:endParaRPr>
          </a:p>
        </p:txBody>
      </p:sp>
      <p:sp>
        <p:nvSpPr>
          <p:cNvPr id="5" name="文本框 4"/>
          <p:cNvSpPr txBox="1"/>
          <p:nvPr/>
        </p:nvSpPr>
        <p:spPr>
          <a:xfrm>
            <a:off x="441325" y="5913120"/>
            <a:ext cx="1218565" cy="398780"/>
          </a:xfrm>
          <a:prstGeom prst="rect">
            <a:avLst/>
          </a:prstGeom>
          <a:solidFill>
            <a:srgbClr val="0070C0"/>
          </a:solidFill>
        </p:spPr>
        <p:txBody>
          <a:bodyPr wrap="square" rtlCol="0" anchor="t">
            <a:spAutoFit/>
          </a:bodyPr>
          <a:lstStyle/>
          <a:p>
            <a:pPr lvl="0" algn="l">
              <a:buClrTx/>
              <a:buSzTx/>
              <a:buFontTx/>
            </a:pPr>
            <a:r>
              <a:rPr kumimoji="1" lang="zh-CN" sz="2000" b="1" dirty="0">
                <a:solidFill>
                  <a:schemeClr val="lt1"/>
                </a:solidFill>
                <a:sym typeface="+mn-ea"/>
              </a:rPr>
              <a:t>主旨大意</a:t>
            </a:r>
            <a:endParaRPr kumimoji="1" lang="zh-CN" sz="2000" b="1" dirty="0">
              <a:solidFill>
                <a:schemeClr val="lt1"/>
              </a:solidFill>
              <a:sym typeface="+mn-ea"/>
            </a:endParaRPr>
          </a:p>
        </p:txBody>
      </p:sp>
      <p:pic>
        <p:nvPicPr>
          <p:cNvPr id="15" name="图片 14"/>
          <p:cNvPicPr>
            <a:picLocks noChangeAspect="1"/>
          </p:cNvPicPr>
          <p:nvPr/>
        </p:nvPicPr>
        <p:blipFill>
          <a:blip r:embed="rId1"/>
          <a:stretch>
            <a:fillRect/>
          </a:stretch>
        </p:blipFill>
        <p:spPr>
          <a:xfrm>
            <a:off x="7649845" y="4752975"/>
            <a:ext cx="214630" cy="474980"/>
          </a:xfrm>
          <a:prstGeom prst="rect">
            <a:avLst/>
          </a:prstGeom>
        </p:spPr>
      </p:pic>
      <p:pic>
        <p:nvPicPr>
          <p:cNvPr id="16" name="图片 15"/>
          <p:cNvPicPr>
            <a:picLocks noChangeAspect="1"/>
          </p:cNvPicPr>
          <p:nvPr/>
        </p:nvPicPr>
        <p:blipFill>
          <a:blip r:embed="rId1"/>
          <a:stretch>
            <a:fillRect/>
          </a:stretch>
        </p:blipFill>
        <p:spPr>
          <a:xfrm>
            <a:off x="2143760" y="2632710"/>
            <a:ext cx="214630" cy="474980"/>
          </a:xfrm>
          <a:prstGeom prst="rect">
            <a:avLst/>
          </a:prstGeom>
        </p:spPr>
      </p:pic>
      <p:pic>
        <p:nvPicPr>
          <p:cNvPr id="17" name="图片 16"/>
          <p:cNvPicPr>
            <a:picLocks noChangeAspect="1"/>
          </p:cNvPicPr>
          <p:nvPr/>
        </p:nvPicPr>
        <p:blipFill>
          <a:blip r:embed="rId1"/>
          <a:stretch>
            <a:fillRect/>
          </a:stretch>
        </p:blipFill>
        <p:spPr>
          <a:xfrm>
            <a:off x="6536690" y="5875020"/>
            <a:ext cx="214630" cy="47498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ppt_x"/>
                                          </p:val>
                                        </p:tav>
                                        <p:tav tm="100000">
                                          <p:val>
                                            <p:strVal val="#ppt_x"/>
                                          </p:val>
                                        </p:tav>
                                      </p:tavLst>
                                    </p:anim>
                                    <p:anim calcmode="lin" valueType="num">
                                      <p:cBhvr additive="base">
                                        <p:cTn id="2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2" name="文本框 3"/>
          <p:cNvSpPr txBox="1"/>
          <p:nvPr/>
        </p:nvSpPr>
        <p:spPr>
          <a:xfrm>
            <a:off x="93345" y="603885"/>
            <a:ext cx="11944350" cy="4973320"/>
          </a:xfrm>
          <a:prstGeom prst="rect">
            <a:avLst/>
          </a:prstGeom>
          <a:noFill/>
        </p:spPr>
        <p:txBody>
          <a:bodyPr wrap="square" rtlCol="0">
            <a:spAutoFit/>
          </a:bodyPr>
          <a:lstStyle/>
          <a:p>
            <a:pPr indent="0" algn="l">
              <a:lnSpc>
                <a:spcPct val="90000"/>
              </a:lnSpc>
              <a:spcBef>
                <a:spcPts val="1000"/>
              </a:spcBef>
              <a:buClrTx/>
              <a:buSzTx/>
              <a:buFont typeface="Arial" panose="020B0604020202020204" pitchFamily="34" charset="0"/>
              <a:buNone/>
            </a:pPr>
            <a:r>
              <a:rPr lang="zh-CN" altLang="en-US" sz="2800">
                <a:latin typeface="Times New Roman" panose="02020603050405020304" charset="0"/>
                <a:ea typeface="华文中宋" panose="02010600040101010101" charset="-122"/>
                <a:cs typeface="Times New Roman" panose="02020603050405020304" charset="0"/>
                <a:sym typeface="+mn-ea"/>
              </a:rPr>
              <a:t>1. </a:t>
            </a:r>
            <a:r>
              <a:rPr sz="2800">
                <a:latin typeface="Times New Roman" panose="02020603050405020304" charset="0"/>
                <a:cs typeface="Times New Roman" panose="02020603050405020304" charset="0"/>
                <a:sym typeface="+mn-ea"/>
              </a:rPr>
              <a:t> </a:t>
            </a:r>
            <a:r>
              <a:rPr lang="en-US" altLang="zh-CN" sz="2800">
                <a:solidFill>
                  <a:srgbClr val="0000FF"/>
                </a:solidFill>
                <a:latin typeface="Times New Roman" panose="02020603050405020304" charset="0"/>
                <a:cs typeface="Times New Roman" panose="02020603050405020304" charset="0"/>
                <a:sym typeface="+mn-ea"/>
              </a:rPr>
              <a:t>throng</a:t>
            </a:r>
            <a:r>
              <a:rPr lang="en-US" altLang="zh-CN" sz="2800">
                <a:latin typeface="Times New Roman" panose="02020603050405020304" charset="0"/>
                <a:ea typeface="华文中宋" panose="02010600040101010101" charset="-122"/>
                <a:cs typeface="Times New Roman" panose="02020603050405020304" charset="0"/>
                <a:sym typeface="+mn-ea"/>
              </a:rPr>
              <a:t>: </a:t>
            </a:r>
            <a:r>
              <a:rPr lang="en-US" sz="2800">
                <a:latin typeface="Times New Roman" panose="02020603050405020304" charset="0"/>
                <a:ea typeface="华文中宋" panose="02010600040101010101" charset="-122"/>
                <a:cs typeface="Times New Roman" panose="02020603050405020304" charset="0"/>
                <a:sym typeface="+mn-ea"/>
              </a:rPr>
              <a:t>to go somewhere or be present somewhere in large numbers    </a:t>
            </a:r>
            <a:endParaRPr lang="en-US" sz="2800">
              <a:latin typeface="Times New Roman" panose="02020603050405020304" charset="0"/>
              <a:ea typeface="华文中宋" panose="02010600040101010101" charset="-122"/>
              <a:cs typeface="Times New Roman" panose="02020603050405020304" charset="0"/>
              <a:sym typeface="+mn-ea"/>
            </a:endParaRPr>
          </a:p>
          <a:p>
            <a:pPr indent="0" algn="l">
              <a:lnSpc>
                <a:spcPct val="90000"/>
              </a:lnSpc>
              <a:spcBef>
                <a:spcPts val="1000"/>
              </a:spcBef>
              <a:buClrTx/>
              <a:buSzTx/>
              <a:buFont typeface="Arial" panose="020B0604020202020204" pitchFamily="34" charset="0"/>
              <a:buNone/>
            </a:pPr>
            <a:r>
              <a:rPr lang="en-US" sz="2800">
                <a:latin typeface="Times New Roman" panose="02020603050405020304" charset="0"/>
                <a:ea typeface="华文中宋" panose="02010600040101010101" charset="-122"/>
                <a:cs typeface="Times New Roman" panose="02020603050405020304" charset="0"/>
                <a:sym typeface="+mn-ea"/>
              </a:rPr>
              <a:t>    </a:t>
            </a:r>
            <a:r>
              <a:rPr lang="zh-CN" sz="2800">
                <a:latin typeface="Times New Roman" panose="02020603050405020304" charset="0"/>
                <a:ea typeface="华文中宋" panose="02010600040101010101" charset="-122"/>
                <a:cs typeface="Times New Roman" panose="02020603050405020304" charset="0"/>
                <a:sym typeface="+mn-ea"/>
              </a:rPr>
              <a:t>群集；拥塞；拥向</a:t>
            </a:r>
            <a:endParaRPr sz="2800">
              <a:latin typeface="Times New Roman" panose="02020603050405020304" charset="0"/>
              <a:ea typeface="华文中宋" panose="02010600040101010101" charset="-122"/>
              <a:cs typeface="Times New Roman" panose="02020603050405020304" charset="0"/>
              <a:sym typeface="+mn-ea"/>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ea typeface="华文中宋" panose="02010600040101010101" charset="-122"/>
                <a:cs typeface="Times New Roman" panose="02020603050405020304" charset="0"/>
              </a:rPr>
              <a:t>The crowds thronged into the mall.    人群涌进大厅</a:t>
            </a:r>
            <a:r>
              <a:rPr lang="zh-CN" altLang="en-US" sz="2800">
                <a:latin typeface="Times New Roman" panose="02020603050405020304" charset="0"/>
                <a:ea typeface="华文中宋" panose="02010600040101010101" charset="-122"/>
                <a:cs typeface="Times New Roman" panose="02020603050405020304" charset="0"/>
              </a:rPr>
              <a:t>。</a:t>
            </a:r>
            <a:r>
              <a:rPr lang="en-US" altLang="zh-CN" sz="2800">
                <a:latin typeface="Times New Roman" panose="02020603050405020304" charset="0"/>
                <a:ea typeface="华文中宋" panose="02010600040101010101" charset="-122"/>
                <a:cs typeface="Times New Roman" panose="02020603050405020304" charset="0"/>
              </a:rPr>
              <a:t>        </a:t>
            </a:r>
            <a:r>
              <a:rPr lang="en-US"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lang="en-US"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lang="en-US" altLang="zh-CN" sz="3200">
                <a:latin typeface="Times New Roman" panose="02020603050405020304" charset="0"/>
                <a:cs typeface="Times New Roman" panose="02020603050405020304" charset="0"/>
              </a:rPr>
              <a:t> </a:t>
            </a:r>
            <a:endParaRPr lang="en-US" altLang="zh-CN" sz="32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cs typeface="Times New Roman" panose="02020603050405020304" charset="0"/>
              </a:rPr>
              <a:t>2</a:t>
            </a:r>
            <a:r>
              <a:rPr lang="en-US" altLang="zh-CN" sz="3200">
                <a:latin typeface="Times New Roman" panose="02020603050405020304" charset="0"/>
                <a:cs typeface="Times New Roman" panose="02020603050405020304" charset="0"/>
              </a:rPr>
              <a:t>. </a:t>
            </a:r>
            <a:r>
              <a:rPr lang="en-US" altLang="zh-CN" sz="2800">
                <a:solidFill>
                  <a:srgbClr val="0000FF"/>
                </a:solidFill>
                <a:latin typeface="Times New Roman" panose="02020603050405020304" charset="0"/>
                <a:cs typeface="Times New Roman" panose="02020603050405020304" charset="0"/>
                <a:sym typeface="+mn-ea"/>
              </a:rPr>
              <a:t>prudent</a:t>
            </a:r>
            <a:r>
              <a:rPr lang="en-US" altLang="zh-CN" sz="2800"/>
              <a:t>: </a:t>
            </a:r>
            <a:r>
              <a:rPr lang="en-US" sz="2800">
                <a:latin typeface="Times New Roman" panose="02020603050405020304" charset="0"/>
                <a:ea typeface="华文中宋" panose="02010600040101010101" charset="-122"/>
                <a:cs typeface="Times New Roman" panose="02020603050405020304" charset="0"/>
                <a:sym typeface="+mn-ea"/>
              </a:rPr>
              <a:t>sensible and careful when you make judgements and decisions; avoiding unnecessary risks    </a:t>
            </a:r>
            <a:r>
              <a:rPr lang="en-US" sz="2800">
                <a:latin typeface="Times New Roman" panose="02020603050405020304" charset="0"/>
                <a:ea typeface="华文中宋" panose="02010600040101010101" charset="-122"/>
                <a:cs typeface="Times New Roman" panose="02020603050405020304" charset="0"/>
              </a:rPr>
              <a:t>    </a:t>
            </a:r>
            <a:r>
              <a:rPr lang="zh-CN" altLang="en-US" sz="2800">
                <a:latin typeface="Times New Roman" panose="02020603050405020304" charset="0"/>
                <a:ea typeface="华文中宋" panose="02010600040101010101" charset="-122"/>
                <a:cs typeface="Times New Roman" panose="02020603050405020304" charset="0"/>
                <a:sym typeface="+mn-ea"/>
              </a:rPr>
              <a:t>谨慎的；慎重的；精明的</a:t>
            </a:r>
            <a:endParaRPr sz="2800">
              <a:latin typeface="Times New Roman" panose="02020603050405020304" charset="0"/>
              <a:ea typeface="华文中宋" panose="02010600040101010101" charset="-122"/>
              <a:cs typeface="Times New Roman" panose="02020603050405020304" charset="0"/>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cs typeface="Times New Roman" panose="02020603050405020304" charset="0"/>
              </a:rPr>
              <a:t> Being a prudent and cautious person, you realise that the problem must be resolved.</a:t>
            </a: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cs typeface="Times New Roman" panose="02020603050405020304" charset="0"/>
              </a:rPr>
              <a:t>      </a:t>
            </a:r>
            <a:r>
              <a:rPr sz="2800">
                <a:latin typeface="华文中宋" panose="02010600040101010101" charset="-122"/>
                <a:ea typeface="华文中宋" panose="02010600040101010101" charset="-122"/>
                <a:cs typeface="华文中宋" panose="02010600040101010101" charset="-122"/>
              </a:rPr>
              <a:t>慎重小心的人都会意识到这个问题非解决不可。</a:t>
            </a:r>
            <a:r>
              <a:rPr lang="en-US" altLang="zh-CN" sz="2800">
                <a:latin typeface="Times New Roman" panose="02020603050405020304" charset="0"/>
                <a:cs typeface="Times New Roman" panose="02020603050405020304" charset="0"/>
              </a:rPr>
              <a:t>                                                                                                 </a:t>
            </a:r>
            <a:endParaRPr lang="en-US" altLang="zh-CN" sz="2800">
              <a:latin typeface="Times New Roman" panose="02020603050405020304" charset="0"/>
              <a:cs typeface="Times New Roman" panose="02020603050405020304" charset="0"/>
            </a:endParaRPr>
          </a:p>
        </p:txBody>
      </p:sp>
      <p:sp>
        <p:nvSpPr>
          <p:cNvPr id="1048604" name="文本框 1"/>
          <p:cNvSpPr txBox="1"/>
          <p:nvPr/>
        </p:nvSpPr>
        <p:spPr>
          <a:xfrm>
            <a:off x="211455" y="2205990"/>
            <a:ext cx="1626870" cy="521970"/>
          </a:xfrm>
          <a:prstGeom prst="rect">
            <a:avLst/>
          </a:prstGeom>
          <a:solidFill>
            <a:srgbClr val="0070C0"/>
          </a:solidFill>
        </p:spPr>
        <p:txBody>
          <a:bodyPr wrap="square" rtlCol="0">
            <a:spAutoFit/>
          </a:bodyPr>
          <a:lstStyle/>
          <a:p>
            <a:r>
              <a:rPr kumimoji="1" lang="zh-CN" sz="2800" b="1" dirty="0">
                <a:solidFill>
                  <a:schemeClr val="lt1"/>
                </a:solidFill>
              </a:rPr>
              <a:t>翻译句子</a:t>
            </a:r>
            <a:endParaRPr kumimoji="1" lang="zh-CN" sz="2800" b="1" dirty="0">
              <a:solidFill>
                <a:schemeClr val="lt1"/>
              </a:solidFill>
            </a:endParaRPr>
          </a:p>
        </p:txBody>
      </p:sp>
      <p:sp>
        <p:nvSpPr>
          <p:cNvPr id="1048605" name="文本框 2"/>
          <p:cNvSpPr txBox="1"/>
          <p:nvPr/>
        </p:nvSpPr>
        <p:spPr>
          <a:xfrm>
            <a:off x="201295" y="2727960"/>
            <a:ext cx="5978525" cy="521970"/>
          </a:xfrm>
          <a:prstGeom prst="rect">
            <a:avLst/>
          </a:prstGeom>
          <a:noFill/>
        </p:spPr>
        <p:txBody>
          <a:bodyPr wrap="square" rtlCol="0">
            <a:spAutoFit/>
          </a:bodyPr>
          <a:lstStyle/>
          <a:p>
            <a:r>
              <a:rPr lang="en-US" altLang="zh-CN" sz="2800">
                <a:solidFill>
                  <a:srgbClr val="FF0000"/>
                </a:solidFill>
                <a:latin typeface="Times New Roman" panose="02020603050405020304" charset="0"/>
                <a:ea typeface="华文中宋" panose="02010600040101010101" charset="-122"/>
                <a:cs typeface="Times New Roman" panose="02020603050405020304" charset="0"/>
                <a:sym typeface="+mn-ea"/>
              </a:rPr>
              <a:t>People are thronging to see his new play. </a:t>
            </a:r>
            <a:endParaRPr lang="en-US" altLang="zh-CN" sz="2800">
              <a:solidFill>
                <a:srgbClr val="FF0000"/>
              </a:solidFill>
              <a:latin typeface="Times New Roman" panose="02020603050405020304" charset="0"/>
              <a:ea typeface="华文中宋" panose="02010600040101010101" charset="-122"/>
              <a:cs typeface="Times New Roman" panose="02020603050405020304" charset="0"/>
              <a:sym typeface="+mn-ea"/>
            </a:endParaRPr>
          </a:p>
        </p:txBody>
      </p:sp>
      <p:sp>
        <p:nvSpPr>
          <p:cNvPr id="1048606" name="文本框 4"/>
          <p:cNvSpPr txBox="1"/>
          <p:nvPr/>
        </p:nvSpPr>
        <p:spPr>
          <a:xfrm>
            <a:off x="320675" y="5669915"/>
            <a:ext cx="1626870" cy="521970"/>
          </a:xfrm>
          <a:prstGeom prst="rect">
            <a:avLst/>
          </a:prstGeom>
          <a:solidFill>
            <a:srgbClr val="0070C0"/>
          </a:solidFill>
        </p:spPr>
        <p:txBody>
          <a:bodyPr wrap="square" rtlCol="0">
            <a:spAutoFit/>
          </a:bodyPr>
          <a:lstStyle/>
          <a:p>
            <a:pPr lvl="0" algn="l">
              <a:buClrTx/>
              <a:buSzTx/>
              <a:buFontTx/>
            </a:pPr>
            <a:r>
              <a:rPr kumimoji="1" lang="zh-CN" sz="2800" b="1" dirty="0">
                <a:solidFill>
                  <a:schemeClr val="lt1"/>
                </a:solidFill>
                <a:sym typeface="+mn-ea"/>
              </a:rPr>
              <a:t>翻译句子</a:t>
            </a:r>
            <a:endParaRPr kumimoji="1" lang="zh-CN" sz="2800" b="1" dirty="0">
              <a:solidFill>
                <a:schemeClr val="lt1"/>
              </a:solidFill>
              <a:sym typeface="+mn-ea"/>
            </a:endParaRPr>
          </a:p>
        </p:txBody>
      </p:sp>
      <p:sp>
        <p:nvSpPr>
          <p:cNvPr id="1048607" name="文本框 5"/>
          <p:cNvSpPr txBox="1"/>
          <p:nvPr/>
        </p:nvSpPr>
        <p:spPr>
          <a:xfrm>
            <a:off x="281940" y="6194425"/>
            <a:ext cx="10213340" cy="521970"/>
          </a:xfrm>
          <a:prstGeom prst="rect">
            <a:avLst/>
          </a:prstGeom>
          <a:noFill/>
        </p:spPr>
        <p:txBody>
          <a:bodyPr wrap="square" rtlCol="0">
            <a:spAutoFit/>
          </a:bodyPr>
          <a:lstStyle/>
          <a:p>
            <a:r>
              <a:rPr lang="en-US" sz="2800">
                <a:solidFill>
                  <a:srgbClr val="FF0000"/>
                </a:solidFill>
                <a:latin typeface="Times New Roman" panose="02020603050405020304" charset="0"/>
                <a:cs typeface="Times New Roman" panose="02020603050405020304" charset="0"/>
              </a:rPr>
              <a:t>It is always prudent to start any exercise programme gradually at first.</a:t>
            </a:r>
            <a:endParaRPr sz="2800">
              <a:solidFill>
                <a:srgbClr val="FF0000"/>
              </a:solidFill>
              <a:latin typeface="Times New Roman" panose="02020603050405020304" charset="0"/>
              <a:cs typeface="Times New Roman" panose="02020603050405020304" charset="0"/>
            </a:endParaRPr>
          </a:p>
        </p:txBody>
      </p:sp>
      <p:sp>
        <p:nvSpPr>
          <p:cNvPr id="1048608" name="文本框 7"/>
          <p:cNvSpPr txBox="1"/>
          <p:nvPr/>
        </p:nvSpPr>
        <p:spPr>
          <a:xfrm>
            <a:off x="2003425" y="2205990"/>
            <a:ext cx="9491980" cy="521970"/>
          </a:xfrm>
          <a:prstGeom prst="rect">
            <a:avLst/>
          </a:prstGeom>
          <a:noFill/>
        </p:spPr>
        <p:txBody>
          <a:bodyPr wrap="square" rtlCol="0" anchor="t">
            <a:spAutoFit/>
          </a:bodyPr>
          <a:lstStyle/>
          <a:p>
            <a:r>
              <a:rPr lang="zh-CN" sz="2800">
                <a:ea typeface="华文中宋" panose="02010600040101010101" charset="-122"/>
              </a:rPr>
              <a:t>人们成群结队地去看他的新戏</a:t>
            </a:r>
            <a:r>
              <a:rPr lang="zh-CN" altLang="en-US" sz="2800">
                <a:ea typeface="华文中宋" panose="02010600040101010101" charset="-122"/>
              </a:rPr>
              <a:t>。</a:t>
            </a:r>
            <a:endParaRPr lang="zh-CN" altLang="en-US" sz="2800">
              <a:ea typeface="华文中宋" panose="02010600040101010101" charset="-122"/>
            </a:endParaRPr>
          </a:p>
        </p:txBody>
      </p:sp>
      <p:cxnSp>
        <p:nvCxnSpPr>
          <p:cNvPr id="3145728" name="直接连接符 8"/>
          <p:cNvCxnSpPr/>
          <p:nvPr/>
        </p:nvCxnSpPr>
        <p:spPr>
          <a:xfrm flipV="1">
            <a:off x="211455" y="3206115"/>
            <a:ext cx="5967095" cy="8255"/>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145729" name="直接连接符 11"/>
          <p:cNvCxnSpPr/>
          <p:nvPr/>
        </p:nvCxnSpPr>
        <p:spPr>
          <a:xfrm flipV="1">
            <a:off x="320675" y="6646545"/>
            <a:ext cx="10130155" cy="30480"/>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17" name="文本框 16"/>
          <p:cNvSpPr txBox="1"/>
          <p:nvPr/>
        </p:nvSpPr>
        <p:spPr>
          <a:xfrm>
            <a:off x="0" y="0"/>
            <a:ext cx="1609090" cy="521970"/>
          </a:xfrm>
          <a:prstGeom prst="rect">
            <a:avLst/>
          </a:prstGeom>
          <a:solidFill>
            <a:schemeClr val="accent6"/>
          </a:solidFill>
        </p:spPr>
        <p:txBody>
          <a:bodyPr wrap="square" rtlCol="0">
            <a:spAutoFit/>
          </a:bodyPr>
          <a:p>
            <a:pPr lvl="0" algn="l">
              <a:buClrTx/>
              <a:buSzTx/>
              <a:buFontTx/>
            </a:pPr>
            <a:r>
              <a:rPr kumimoji="1" lang="zh-CN" sz="2800" b="1" dirty="0">
                <a:solidFill>
                  <a:schemeClr val="lt1"/>
                </a:solidFill>
                <a:sym typeface="+mn-ea"/>
              </a:rPr>
              <a:t>词汇讲解</a:t>
            </a:r>
            <a:endParaRPr kumimoji="1" lang="en-US" altLang="zh-CN" sz="2800" b="1" dirty="0">
              <a:solidFill>
                <a:schemeClr val="lt1"/>
              </a:solidFill>
              <a:sym typeface="+mn-ea"/>
            </a:endParaRPr>
          </a:p>
        </p:txBody>
      </p:sp>
      <p:sp>
        <p:nvSpPr>
          <p:cNvPr id="3" name="文本框 6"/>
          <p:cNvSpPr txBox="1"/>
          <p:nvPr/>
        </p:nvSpPr>
        <p:spPr>
          <a:xfrm>
            <a:off x="2003425" y="5669915"/>
            <a:ext cx="8297545" cy="521970"/>
          </a:xfrm>
          <a:prstGeom prst="rect">
            <a:avLst/>
          </a:prstGeom>
          <a:noFill/>
        </p:spPr>
        <p:txBody>
          <a:bodyPr wrap="square" rtlCol="0" anchor="t">
            <a:spAutoFit/>
          </a:bodyPr>
          <a:p>
            <a:r>
              <a:rPr lang="zh-CN" altLang="en-US" sz="2800">
                <a:ea typeface="华文中宋" panose="02010600040101010101" charset="-122"/>
              </a:rPr>
              <a:t>刚开始一项锻炼计划时循序渐进总是明智的。</a:t>
            </a:r>
            <a:endParaRPr lang="zh-CN" altLang="en-US" sz="2800">
              <a:ea typeface="华文中宋" panose="02010600040101010101" charset="-122"/>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48602">
                                            <p:txEl>
                                              <p:pRg st="2" end="2"/>
                                            </p:txEl>
                                          </p:spTgt>
                                        </p:tgtEl>
                                        <p:attrNameLst>
                                          <p:attrName>style.visibility</p:attrName>
                                        </p:attrNameLst>
                                      </p:cBhvr>
                                      <p:to>
                                        <p:strVal val="visible"/>
                                      </p:to>
                                    </p:set>
                                    <p:animEffect transition="in" filter="blinds(horizontal)">
                                      <p:cBhvr>
                                        <p:cTn id="7" dur="500"/>
                                        <p:tgtEl>
                                          <p:spTgt spid="1048602">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048604"/>
                                        </p:tgtEl>
                                        <p:attrNameLst>
                                          <p:attrName>style.visibility</p:attrName>
                                        </p:attrNameLst>
                                      </p:cBhvr>
                                      <p:to>
                                        <p:strVal val="visible"/>
                                      </p:to>
                                    </p:set>
                                    <p:animEffect transition="in" filter="blinds(horizontal)">
                                      <p:cBhvr>
                                        <p:cTn id="12" dur="500"/>
                                        <p:tgtEl>
                                          <p:spTgt spid="1048604"/>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1048608"/>
                                        </p:tgtEl>
                                        <p:attrNameLst>
                                          <p:attrName>style.visibility</p:attrName>
                                        </p:attrNameLst>
                                      </p:cBhvr>
                                      <p:to>
                                        <p:strVal val="visible"/>
                                      </p:to>
                                    </p:set>
                                    <p:animEffect transition="in" filter="blinds(horizontal)">
                                      <p:cBhvr>
                                        <p:cTn id="15" dur="500"/>
                                        <p:tgtEl>
                                          <p:spTgt spid="1048608"/>
                                        </p:tgtEl>
                                      </p:cBhvr>
                                    </p:animEffect>
                                  </p:childTnLst>
                                </p:cTn>
                              </p:par>
                              <p:par>
                                <p:cTn id="16" presetID="3" presetClass="entr" presetSubtype="10" fill="hold" nodeType="withEffect">
                                  <p:stCondLst>
                                    <p:cond delay="0"/>
                                  </p:stCondLst>
                                  <p:childTnLst>
                                    <p:set>
                                      <p:cBhvr>
                                        <p:cTn id="17" dur="1" fill="hold">
                                          <p:stCondLst>
                                            <p:cond delay="0"/>
                                          </p:stCondLst>
                                        </p:cTn>
                                        <p:tgtEl>
                                          <p:spTgt spid="3145728"/>
                                        </p:tgtEl>
                                        <p:attrNameLst>
                                          <p:attrName>style.visibility</p:attrName>
                                        </p:attrNameLst>
                                      </p:cBhvr>
                                      <p:to>
                                        <p:strVal val="visible"/>
                                      </p:to>
                                    </p:set>
                                    <p:animEffect transition="in" filter="blinds(horizontal)">
                                      <p:cBhvr>
                                        <p:cTn id="18" dur="500"/>
                                        <p:tgtEl>
                                          <p:spTgt spid="3145728"/>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1048605"/>
                                        </p:tgtEl>
                                        <p:attrNameLst>
                                          <p:attrName>style.visibility</p:attrName>
                                        </p:attrNameLst>
                                      </p:cBhvr>
                                      <p:to>
                                        <p:strVal val="visible"/>
                                      </p:to>
                                    </p:set>
                                    <p:animEffect transition="in" filter="blinds(horizontal)">
                                      <p:cBhvr>
                                        <p:cTn id="23" dur="500"/>
                                        <p:tgtEl>
                                          <p:spTgt spid="104860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048602">
                                            <p:txEl>
                                              <p:pRg st="6" end="6"/>
                                            </p:txEl>
                                          </p:spTgt>
                                        </p:tgtEl>
                                        <p:attrNameLst>
                                          <p:attrName>style.visibility</p:attrName>
                                        </p:attrNameLst>
                                      </p:cBhvr>
                                      <p:to>
                                        <p:strVal val="visible"/>
                                      </p:to>
                                    </p:set>
                                    <p:animEffect transition="in" filter="wipe(down)">
                                      <p:cBhvr>
                                        <p:cTn id="28" dur="500"/>
                                        <p:tgtEl>
                                          <p:spTgt spid="1048602">
                                            <p:txEl>
                                              <p:pRg st="6" end="6"/>
                                            </p:txEl>
                                          </p:spTgt>
                                        </p:tgtEl>
                                      </p:cBhvr>
                                    </p:animEffect>
                                  </p:childTnLst>
                                </p:cTn>
                              </p:par>
                              <p:par>
                                <p:cTn id="29" presetID="22" presetClass="entr" presetSubtype="4" fill="hold" nodeType="withEffect">
                                  <p:stCondLst>
                                    <p:cond delay="0"/>
                                  </p:stCondLst>
                                  <p:childTnLst>
                                    <p:set>
                                      <p:cBhvr>
                                        <p:cTn id="30" dur="1" fill="hold">
                                          <p:stCondLst>
                                            <p:cond delay="0"/>
                                          </p:stCondLst>
                                        </p:cTn>
                                        <p:tgtEl>
                                          <p:spTgt spid="1048602">
                                            <p:txEl>
                                              <p:pRg st="7" end="7"/>
                                            </p:txEl>
                                          </p:spTgt>
                                        </p:tgtEl>
                                        <p:attrNameLst>
                                          <p:attrName>style.visibility</p:attrName>
                                        </p:attrNameLst>
                                      </p:cBhvr>
                                      <p:to>
                                        <p:strVal val="visible"/>
                                      </p:to>
                                    </p:set>
                                    <p:animEffect transition="in" filter="wipe(down)">
                                      <p:cBhvr>
                                        <p:cTn id="31" dur="500"/>
                                        <p:tgtEl>
                                          <p:spTgt spid="1048602">
                                            <p:txEl>
                                              <p:pRg st="7" end="7"/>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3" presetClass="entr" presetSubtype="10" fill="hold" grpId="0" nodeType="clickEffect">
                                  <p:stCondLst>
                                    <p:cond delay="0"/>
                                  </p:stCondLst>
                                  <p:childTnLst>
                                    <p:set>
                                      <p:cBhvr>
                                        <p:cTn id="35" dur="1" fill="hold">
                                          <p:stCondLst>
                                            <p:cond delay="0"/>
                                          </p:stCondLst>
                                        </p:cTn>
                                        <p:tgtEl>
                                          <p:spTgt spid="1048606"/>
                                        </p:tgtEl>
                                        <p:attrNameLst>
                                          <p:attrName>style.visibility</p:attrName>
                                        </p:attrNameLst>
                                      </p:cBhvr>
                                      <p:to>
                                        <p:strVal val="visible"/>
                                      </p:to>
                                    </p:set>
                                    <p:animEffect transition="in" filter="blinds(horizontal)">
                                      <p:cBhvr>
                                        <p:cTn id="36" dur="500"/>
                                        <p:tgtEl>
                                          <p:spTgt spid="1048606"/>
                                        </p:tgtEl>
                                      </p:cBhvr>
                                    </p:animEffect>
                                  </p:childTnLst>
                                </p:cTn>
                              </p:par>
                              <p:par>
                                <p:cTn id="37" presetID="22" presetClass="entr" presetSubtype="4" fill="hold" nodeType="withEffect">
                                  <p:stCondLst>
                                    <p:cond delay="0"/>
                                  </p:stCondLst>
                                  <p:childTnLst>
                                    <p:set>
                                      <p:cBhvr>
                                        <p:cTn id="38" dur="1" fill="hold">
                                          <p:stCondLst>
                                            <p:cond delay="0"/>
                                          </p:stCondLst>
                                        </p:cTn>
                                        <p:tgtEl>
                                          <p:spTgt spid="3145729"/>
                                        </p:tgtEl>
                                        <p:attrNameLst>
                                          <p:attrName>style.visibility</p:attrName>
                                        </p:attrNameLst>
                                      </p:cBhvr>
                                      <p:to>
                                        <p:strVal val="visible"/>
                                      </p:to>
                                    </p:set>
                                    <p:animEffect transition="in" filter="wipe(down)">
                                      <p:cBhvr>
                                        <p:cTn id="39" dur="500"/>
                                        <p:tgtEl>
                                          <p:spTgt spid="3145729"/>
                                        </p:tgtEl>
                                      </p:cBhvr>
                                    </p:animEffect>
                                  </p:childTnLst>
                                </p:cTn>
                              </p:par>
                              <p:par>
                                <p:cTn id="40" presetID="3" presetClass="entr" presetSubtype="10" fill="hold" grpId="0" nodeType="with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blinds(horizontal)">
                                      <p:cBhvr>
                                        <p:cTn id="42" dur="500"/>
                                        <p:tgtEl>
                                          <p:spTgt spid="3"/>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1048607"/>
                                        </p:tgtEl>
                                        <p:attrNameLst>
                                          <p:attrName>style.visibility</p:attrName>
                                        </p:attrNameLst>
                                      </p:cBhvr>
                                      <p:to>
                                        <p:strVal val="visible"/>
                                      </p:to>
                                    </p:set>
                                    <p:animEffect transition="in" filter="blinds(horizontal)">
                                      <p:cBhvr>
                                        <p:cTn id="47" dur="500"/>
                                        <p:tgtEl>
                                          <p:spTgt spid="10486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04" grpId="0" bldLvl="0" animBg="1"/>
      <p:bldP spid="1048605" grpId="0"/>
      <p:bldP spid="1048605" grpId="1"/>
      <p:bldP spid="1048606" grpId="0" bldLvl="0" animBg="1"/>
      <p:bldP spid="1048606" grpId="1" animBg="1"/>
      <p:bldP spid="1048607" grpId="0"/>
      <p:bldP spid="1048607" grpId="1"/>
      <p:bldP spid="1048608" grpId="0"/>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角矩形 6"/>
          <p:cNvSpPr/>
          <p:nvPr/>
        </p:nvSpPr>
        <p:spPr>
          <a:xfrm>
            <a:off x="245745" y="681990"/>
            <a:ext cx="11751310" cy="2619375"/>
          </a:xfrm>
          <a:prstGeom prst="roundRect">
            <a:avLst>
              <a:gd name="adj" fmla="val 16667"/>
            </a:avLst>
          </a:prstGeom>
          <a:noFill/>
          <a:ln w="63500" cap="flat" cmpd="sng">
            <a:solidFill>
              <a:schemeClr val="accent2"/>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9" name="文本框 8"/>
          <p:cNvSpPr txBox="1"/>
          <p:nvPr/>
        </p:nvSpPr>
        <p:spPr>
          <a:xfrm>
            <a:off x="379730" y="834390"/>
            <a:ext cx="11669395" cy="1291590"/>
          </a:xfrm>
          <a:prstGeom prst="rect">
            <a:avLst/>
          </a:prstGeom>
          <a:noFill/>
        </p:spPr>
        <p:txBody>
          <a:bodyPr wrap="square">
            <a:spAutoFit/>
          </a:bodyPr>
          <a:lstStyle/>
          <a:p>
            <a:pPr algn="l">
              <a:buClrTx/>
              <a:buSzTx/>
              <a:buFontTx/>
            </a:pPr>
            <a:r>
              <a:rPr sz="2600">
                <a:latin typeface="Times New Roman" panose="02020603050405020304" charset="0"/>
                <a:cs typeface="Times New Roman" panose="02020603050405020304" charset="0"/>
                <a:sym typeface="+mn-ea"/>
              </a:rPr>
              <a:t>That</a:t>
            </a:r>
            <a:r>
              <a:rPr lang="en-US" sz="2600">
                <a:latin typeface="Times New Roman" panose="02020603050405020304" charset="0"/>
                <a:cs typeface="Times New Roman" panose="02020603050405020304" charset="0"/>
                <a:sym typeface="+mn-ea"/>
              </a:rPr>
              <a:t>’</a:t>
            </a:r>
            <a:r>
              <a:rPr sz="2600">
                <a:latin typeface="Times New Roman" panose="02020603050405020304" charset="0"/>
                <a:cs typeface="Times New Roman" panose="02020603050405020304" charset="0"/>
                <a:sym typeface="+mn-ea"/>
              </a:rPr>
              <a:t>s the number of people who thronged to the area around Florida</a:t>
            </a:r>
            <a:r>
              <a:rPr lang="en-US" sz="2600">
                <a:latin typeface="Times New Roman" panose="02020603050405020304" charset="0"/>
                <a:cs typeface="Times New Roman" panose="02020603050405020304" charset="0"/>
                <a:sym typeface="+mn-ea"/>
              </a:rPr>
              <a:t>’</a:t>
            </a:r>
            <a:r>
              <a:rPr sz="2600">
                <a:latin typeface="Times New Roman" panose="02020603050405020304" charset="0"/>
                <a:cs typeface="Times New Roman" panose="02020603050405020304" charset="0"/>
                <a:sym typeface="+mn-ea"/>
              </a:rPr>
              <a:t>s Kennedy Space Center last year for the launch of an Orion capsule that circled the moon —with no passengers on board.</a:t>
            </a:r>
            <a:endParaRPr sz="2600">
              <a:latin typeface="Times New Roman" panose="02020603050405020304" charset="0"/>
              <a:cs typeface="Times New Roman" panose="02020603050405020304" charset="0"/>
              <a:sym typeface="+mn-ea"/>
            </a:endParaRPr>
          </a:p>
        </p:txBody>
      </p:sp>
      <p:sp>
        <p:nvSpPr>
          <p:cNvPr id="4" name="文本框 3"/>
          <p:cNvSpPr txBox="1"/>
          <p:nvPr/>
        </p:nvSpPr>
        <p:spPr>
          <a:xfrm>
            <a:off x="408305" y="2207895"/>
            <a:ext cx="967740" cy="521970"/>
          </a:xfrm>
          <a:prstGeom prst="rect">
            <a:avLst/>
          </a:prstGeom>
          <a:solidFill>
            <a:srgbClr val="0070C0"/>
          </a:solidFill>
        </p:spPr>
        <p:txBody>
          <a:bodyPr wrap="square" rtlCol="0">
            <a:spAutoFit/>
          </a:bodyPr>
          <a:lstStyle/>
          <a:p>
            <a:r>
              <a:rPr kumimoji="1" lang="zh-CN" altLang="en-US" sz="2800" b="1" dirty="0">
                <a:solidFill>
                  <a:schemeClr val="lt1"/>
                </a:solidFill>
              </a:rPr>
              <a:t>翻译</a:t>
            </a:r>
            <a:endParaRPr kumimoji="1" lang="zh-CN" altLang="en-US" sz="2800" b="1" dirty="0">
              <a:solidFill>
                <a:schemeClr val="lt1"/>
              </a:solidFill>
            </a:endParaRPr>
          </a:p>
        </p:txBody>
      </p:sp>
      <p:sp>
        <p:nvSpPr>
          <p:cNvPr id="10" name="文本框 9"/>
          <p:cNvSpPr txBox="1"/>
          <p:nvPr/>
        </p:nvSpPr>
        <p:spPr>
          <a:xfrm>
            <a:off x="1495425" y="2175510"/>
            <a:ext cx="10241915" cy="891540"/>
          </a:xfrm>
          <a:prstGeom prst="rect">
            <a:avLst/>
          </a:prstGeom>
          <a:noFill/>
        </p:spPr>
        <p:txBody>
          <a:bodyPr wrap="square" rtlCol="0">
            <a:spAutoFit/>
          </a:bodyPr>
          <a:lstStyle/>
          <a:p>
            <a:pPr algn="l">
              <a:buClrTx/>
              <a:buSzTx/>
              <a:buFontTx/>
            </a:pPr>
            <a:r>
              <a:rPr sz="2600">
                <a:ea typeface="华文中宋" panose="02010600040101010101" charset="-122"/>
              </a:rPr>
              <a:t>这是去年聚集在佛罗里达州肯尼迪航天中心附近观看</a:t>
            </a:r>
            <a:r>
              <a:rPr lang="zh-CN" sz="2600">
                <a:ea typeface="华文中宋" panose="02010600040101010101" charset="-122"/>
              </a:rPr>
              <a:t>绕月</a:t>
            </a:r>
            <a:r>
              <a:rPr lang="en-US" sz="2600">
                <a:ea typeface="华文中宋" panose="02010600040101010101" charset="-122"/>
                <a:sym typeface="+mn-ea"/>
              </a:rPr>
              <a:t>“</a:t>
            </a:r>
            <a:r>
              <a:rPr sz="2600">
                <a:ea typeface="华文中宋" panose="02010600040101010101" charset="-122"/>
                <a:sym typeface="+mn-ea"/>
              </a:rPr>
              <a:t>猎户座”</a:t>
            </a:r>
            <a:r>
              <a:rPr lang="zh-CN" sz="2600">
                <a:ea typeface="华文中宋" panose="02010600040101010101" charset="-122"/>
              </a:rPr>
              <a:t>飞船升空</a:t>
            </a:r>
            <a:r>
              <a:rPr sz="2600">
                <a:ea typeface="华文中宋" panose="02010600040101010101" charset="-122"/>
              </a:rPr>
              <a:t>的人数——飞船没有</a:t>
            </a:r>
            <a:r>
              <a:rPr lang="zh-CN" sz="2600">
                <a:ea typeface="华文中宋" panose="02010600040101010101" charset="-122"/>
              </a:rPr>
              <a:t>载人</a:t>
            </a:r>
            <a:r>
              <a:rPr sz="2600">
                <a:ea typeface="华文中宋" panose="02010600040101010101" charset="-122"/>
              </a:rPr>
              <a:t>。</a:t>
            </a:r>
            <a:endParaRPr sz="2600">
              <a:ea typeface="华文中宋" panose="02010600040101010101" charset="-122"/>
            </a:endParaRPr>
          </a:p>
        </p:txBody>
      </p:sp>
      <p:sp>
        <p:nvSpPr>
          <p:cNvPr id="1048610" name="文本框 16"/>
          <p:cNvSpPr txBox="1"/>
          <p:nvPr/>
        </p:nvSpPr>
        <p:spPr>
          <a:xfrm>
            <a:off x="0" y="0"/>
            <a:ext cx="1670050" cy="521970"/>
          </a:xfrm>
          <a:prstGeom prst="rect">
            <a:avLst/>
          </a:prstGeom>
          <a:solidFill>
            <a:schemeClr val="accent6"/>
          </a:solidFill>
        </p:spPr>
        <p:txBody>
          <a:bodyPr wrap="square" rtlCol="0">
            <a:spAutoFit/>
          </a:bodyPr>
          <a:lstStyle/>
          <a:p>
            <a:pPr algn="ctr"/>
            <a:r>
              <a:rPr kumimoji="1" lang="zh-CN" altLang="en-US" sz="2800" b="1" dirty="0">
                <a:solidFill>
                  <a:schemeClr val="lt1"/>
                </a:solidFill>
              </a:rPr>
              <a:t>句子翻译</a:t>
            </a:r>
            <a:endParaRPr kumimoji="1" lang="zh-CN" altLang="en-US" sz="2800" b="1" dirty="0">
              <a:solidFill>
                <a:schemeClr val="lt1"/>
              </a:solidFill>
            </a:endParaRPr>
          </a:p>
        </p:txBody>
      </p:sp>
      <p:sp>
        <p:nvSpPr>
          <p:cNvPr id="5" name="圆角矩形 4"/>
          <p:cNvSpPr/>
          <p:nvPr/>
        </p:nvSpPr>
        <p:spPr>
          <a:xfrm>
            <a:off x="289560" y="3577590"/>
            <a:ext cx="11751310" cy="3098165"/>
          </a:xfrm>
          <a:prstGeom prst="roundRect">
            <a:avLst>
              <a:gd name="adj" fmla="val 16667"/>
            </a:avLst>
          </a:prstGeom>
          <a:noFill/>
          <a:ln w="63500" cap="flat" cmpd="sng">
            <a:solidFill>
              <a:schemeClr val="accent6"/>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 name="文本框 5"/>
          <p:cNvSpPr txBox="1"/>
          <p:nvPr/>
        </p:nvSpPr>
        <p:spPr>
          <a:xfrm>
            <a:off x="419100" y="3677920"/>
            <a:ext cx="11589385" cy="1691640"/>
          </a:xfrm>
          <a:prstGeom prst="rect">
            <a:avLst/>
          </a:prstGeom>
          <a:noFill/>
        </p:spPr>
        <p:txBody>
          <a:bodyPr wrap="square">
            <a:spAutoFit/>
          </a:bodyPr>
          <a:lstStyle/>
          <a:p>
            <a:pPr algn="l"/>
            <a:r>
              <a:rPr sz="2600">
                <a:latin typeface="Times New Roman" panose="02020603050405020304" charset="0"/>
                <a:cs typeface="Times New Roman" panose="02020603050405020304" charset="0"/>
                <a:sym typeface="+mn-ea"/>
              </a:rPr>
              <a:t>Its purpose is the construction and testing of new hardware. The trial and error brings uncertainties. Prudent space-launch tourists pad their itineraries to account for scrubs.</a:t>
            </a:r>
            <a:r>
              <a:rPr lang="en-US" sz="2600">
                <a:latin typeface="Times New Roman" panose="02020603050405020304" charset="0"/>
                <a:cs typeface="Times New Roman" panose="02020603050405020304" charset="0"/>
                <a:sym typeface="+mn-ea"/>
              </a:rPr>
              <a:t> Plan to be away for extra days, and fill downtime with activities that are flexible enough to shift dates.</a:t>
            </a:r>
            <a:endParaRPr lang="en-US" sz="2600">
              <a:latin typeface="Times New Roman" panose="02020603050405020304" charset="0"/>
              <a:cs typeface="Times New Roman" panose="02020603050405020304" charset="0"/>
              <a:sym typeface="+mn-ea"/>
            </a:endParaRPr>
          </a:p>
        </p:txBody>
      </p:sp>
      <p:sp>
        <p:nvSpPr>
          <p:cNvPr id="12" name="文本框 11"/>
          <p:cNvSpPr txBox="1"/>
          <p:nvPr/>
        </p:nvSpPr>
        <p:spPr>
          <a:xfrm>
            <a:off x="383540" y="5465445"/>
            <a:ext cx="967740" cy="521970"/>
          </a:xfrm>
          <a:prstGeom prst="rect">
            <a:avLst/>
          </a:prstGeom>
          <a:solidFill>
            <a:srgbClr val="0070C0"/>
          </a:solidFill>
        </p:spPr>
        <p:txBody>
          <a:bodyPr wrap="square" rtlCol="0">
            <a:spAutoFit/>
          </a:bodyPr>
          <a:lstStyle/>
          <a:p>
            <a:r>
              <a:rPr kumimoji="1" lang="zh-CN" altLang="en-US" sz="2800" b="1" dirty="0">
                <a:solidFill>
                  <a:schemeClr val="lt1"/>
                </a:solidFill>
              </a:rPr>
              <a:t>翻译</a:t>
            </a:r>
            <a:endParaRPr kumimoji="1" lang="zh-CN" altLang="en-US" sz="2800" b="1" dirty="0">
              <a:solidFill>
                <a:schemeClr val="lt1"/>
              </a:solidFill>
            </a:endParaRPr>
          </a:p>
        </p:txBody>
      </p:sp>
      <p:sp>
        <p:nvSpPr>
          <p:cNvPr id="8" name="文本框 7"/>
          <p:cNvSpPr txBox="1"/>
          <p:nvPr/>
        </p:nvSpPr>
        <p:spPr>
          <a:xfrm>
            <a:off x="1402398" y="5334635"/>
            <a:ext cx="10427970" cy="1291590"/>
          </a:xfrm>
          <a:prstGeom prst="rect">
            <a:avLst/>
          </a:prstGeom>
          <a:noFill/>
        </p:spPr>
        <p:txBody>
          <a:bodyPr wrap="square" rtlCol="0">
            <a:spAutoFit/>
          </a:bodyPr>
          <a:lstStyle/>
          <a:p>
            <a:pPr algn="l">
              <a:buClrTx/>
              <a:buSzTx/>
              <a:buFontTx/>
            </a:pPr>
            <a:r>
              <a:rPr sz="2600">
                <a:latin typeface="Times New Roman" panose="02020603050405020304" charset="0"/>
                <a:ea typeface="华文中宋" panose="02010600040101010101" charset="-122"/>
                <a:cs typeface="Times New Roman" panose="02020603050405020304" charset="0"/>
              </a:rPr>
              <a:t>其目的是构建和测试新硬件。试错带来了不确定性。谨慎的太空发射游客将他们的行程填满，以</a:t>
            </a:r>
            <a:r>
              <a:rPr lang="zh-CN" sz="2600">
                <a:latin typeface="Times New Roman" panose="02020603050405020304" charset="0"/>
                <a:ea typeface="华文中宋" panose="02010600040101010101" charset="-122"/>
                <a:cs typeface="Times New Roman" panose="02020603050405020304" charset="0"/>
              </a:rPr>
              <a:t>应对可能的发射推迟或取消</a:t>
            </a:r>
            <a:r>
              <a:rPr sz="2600">
                <a:latin typeface="Times New Roman" panose="02020603050405020304" charset="0"/>
                <a:ea typeface="华文中宋" panose="02010600040101010101" charset="-122"/>
                <a:cs typeface="Times New Roman" panose="02020603050405020304" charset="0"/>
              </a:rPr>
              <a:t>。计划多离开几天，用足够灵活的活动来填补时间。</a:t>
            </a:r>
            <a:endParaRPr sz="2600">
              <a:latin typeface="Times New Roman" panose="02020603050405020304" charset="0"/>
              <a:ea typeface="华文中宋" panose="02010600040101010101" charset="-122"/>
              <a:cs typeface="Times New Roman" panose="02020603050405020304" charset="0"/>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linds(horizont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1" animBg="1"/>
      <p:bldP spid="10" grpId="0"/>
      <p:bldP spid="12" grpId="1" animBg="1"/>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3604895" y="143510"/>
            <a:ext cx="4982845" cy="521970"/>
          </a:xfrm>
          <a:prstGeom prst="rect">
            <a:avLst/>
          </a:prstGeom>
          <a:noFill/>
        </p:spPr>
        <p:txBody>
          <a:bodyPr wrap="square" rtlCol="0">
            <a:spAutoFit/>
          </a:bodyPr>
          <a:p>
            <a:r>
              <a:rPr lang="en-US" sz="2800" smtClean="0">
                <a:latin typeface="Times New Roman" panose="02020603050405020304" charset="0"/>
                <a:ea typeface="华文中宋" panose="02010600040101010101" charset="-122"/>
                <a:cs typeface="Times New Roman" panose="02020603050405020304" charset="0"/>
                <a:sym typeface="+mn-ea"/>
              </a:rPr>
              <a:t>Mid-Atlantic Regional Spaceport</a:t>
            </a:r>
            <a:endParaRPr lang="en-US" altLang="en-US" sz="2800" smtClean="0">
              <a:latin typeface="Times New Roman" panose="02020603050405020304" charset="0"/>
              <a:ea typeface="华文中宋" panose="02010600040101010101" charset="-122"/>
              <a:cs typeface="Times New Roman" panose="02020603050405020304" charset="0"/>
              <a:sym typeface="+mn-ea"/>
            </a:endParaRPr>
          </a:p>
        </p:txBody>
      </p:sp>
      <p:pic>
        <p:nvPicPr>
          <p:cNvPr id="101" name="图片 100"/>
          <p:cNvPicPr/>
          <p:nvPr/>
        </p:nvPicPr>
        <p:blipFill>
          <a:blip r:embed="rId1"/>
          <a:stretch>
            <a:fillRect/>
          </a:stretch>
        </p:blipFill>
        <p:spPr>
          <a:xfrm>
            <a:off x="283210" y="676275"/>
            <a:ext cx="11626850" cy="5969635"/>
          </a:xfrm>
          <a:prstGeom prst="rect">
            <a:avLst/>
          </a:prstGeom>
          <a:noFill/>
          <a:ln w="9525">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4265930" y="154305"/>
            <a:ext cx="3662045" cy="521970"/>
          </a:xfrm>
          <a:prstGeom prst="rect">
            <a:avLst/>
          </a:prstGeom>
          <a:noFill/>
        </p:spPr>
        <p:txBody>
          <a:bodyPr wrap="square" rtlCol="0">
            <a:spAutoFit/>
          </a:bodyPr>
          <a:p>
            <a:r>
              <a:rPr lang="en-US" sz="2800" smtClean="0">
                <a:latin typeface="Times New Roman" panose="02020603050405020304" charset="0"/>
                <a:ea typeface="华文中宋" panose="02010600040101010101" charset="-122"/>
                <a:cs typeface="Times New Roman" panose="02020603050405020304" charset="0"/>
                <a:sym typeface="+mn-ea"/>
              </a:rPr>
              <a:t>Kennedy Space Center</a:t>
            </a:r>
            <a:endParaRPr lang="en-US" sz="2800" smtClean="0">
              <a:latin typeface="Times New Roman" panose="02020603050405020304" charset="0"/>
              <a:ea typeface="华文中宋" panose="02010600040101010101" charset="-122"/>
              <a:cs typeface="Times New Roman" panose="02020603050405020304" charset="0"/>
              <a:sym typeface="+mn-ea"/>
            </a:endParaRPr>
          </a:p>
        </p:txBody>
      </p:sp>
      <p:pic>
        <p:nvPicPr>
          <p:cNvPr id="102" name="图片 101"/>
          <p:cNvPicPr>
            <a:picLocks noChangeAspect="1"/>
          </p:cNvPicPr>
          <p:nvPr/>
        </p:nvPicPr>
        <p:blipFill>
          <a:blip r:embed="rId1"/>
          <a:stretch>
            <a:fillRect/>
          </a:stretch>
        </p:blipFill>
        <p:spPr>
          <a:xfrm>
            <a:off x="1376680" y="676275"/>
            <a:ext cx="9438005" cy="6021705"/>
          </a:xfrm>
          <a:prstGeom prst="rect">
            <a:avLst/>
          </a:prstGeom>
          <a:noFill/>
          <a:ln w="9525">
            <a:noFill/>
          </a:ln>
        </p:spPr>
      </p:pic>
    </p:spTree>
  </p:cSld>
  <p:clrMapOvr>
    <a:masterClrMapping/>
  </p:clrMapOvr>
</p:sld>
</file>

<file path=ppt/tags/tag1.xml><?xml version="1.0" encoding="utf-8"?>
<p:tagLst xmlns:p="http://schemas.openxmlformats.org/presentationml/2006/main">
  <p:tag name="KSO_WM_SPECIAL_SOURCE" val="bdnull"/>
</p:tagLst>
</file>

<file path=ppt/tags/tag10.xml><?xml version="1.0" encoding="utf-8"?>
<p:tagLst xmlns:p="http://schemas.openxmlformats.org/presentationml/2006/main">
  <p:tag name="KSO_WM_BEAUTIFY_FLAG" val=""/>
</p:tagLst>
</file>

<file path=ppt/tags/tag11.xml><?xml version="1.0" encoding="utf-8"?>
<p:tagLst xmlns:p="http://schemas.openxmlformats.org/presentationml/2006/main">
  <p:tag name="KSO_WM_BEAUTIFY_FLAG" val=""/>
</p:tagLst>
</file>

<file path=ppt/tags/tag12.xml><?xml version="1.0" encoding="utf-8"?>
<p:tagLst xmlns:p="http://schemas.openxmlformats.org/presentationml/2006/main">
  <p:tag name="KSO_WM_BEAUTIFY_FLAG" val=""/>
</p:tagLst>
</file>

<file path=ppt/tags/tag13.xml><?xml version="1.0" encoding="utf-8"?>
<p:tagLst xmlns:p="http://schemas.openxmlformats.org/presentationml/2006/main">
  <p:tag name="KSO_WM_SPECIAL_SOURCE" val="bdnull"/>
</p:tagLst>
</file>

<file path=ppt/tags/tag14.xml><?xml version="1.0" encoding="utf-8"?>
<p:tagLst xmlns:p="http://schemas.openxmlformats.org/presentationml/2006/main">
  <p:tag name="KSO_WM_SPECIAL_SOURCE" val="bdnull"/>
</p:tagLst>
</file>

<file path=ppt/tags/tag15.xml><?xml version="1.0" encoding="utf-8"?>
<p:tagLst xmlns:p="http://schemas.openxmlformats.org/presentationml/2006/main">
  <p:tag name="KSO_WM_SPECIAL_SOURCE" val="bdnull"/>
</p:tagLst>
</file>

<file path=ppt/tags/tag16.xml><?xml version="1.0" encoding="utf-8"?>
<p:tagLst xmlns:p="http://schemas.openxmlformats.org/presentationml/2006/main">
  <p:tag name="KSO_WM_SPECIAL_SOURCE" val="bdnull"/>
</p:tagLst>
</file>

<file path=ppt/tags/tag2.xml><?xml version="1.0" encoding="utf-8"?>
<p:tagLst xmlns:p="http://schemas.openxmlformats.org/presentationml/2006/main">
  <p:tag name="KSO_WM_SPECIAL_SOURCE" val="bdnull"/>
</p:tagLst>
</file>

<file path=ppt/tags/tag3.xml><?xml version="1.0" encoding="utf-8"?>
<p:tagLst xmlns:p="http://schemas.openxmlformats.org/presentationml/2006/main">
  <p:tag name="KSO_WM_SPECIAL_SOURCE" val="bdnull"/>
</p:tagLst>
</file>

<file path=ppt/tags/tag4.xml><?xml version="1.0" encoding="utf-8"?>
<p:tagLst xmlns:p="http://schemas.openxmlformats.org/presentationml/2006/main">
  <p:tag name="KSO_WM_SPECIAL_SOURCE" val="bdnull"/>
</p:tagLst>
</file>

<file path=ppt/tags/tag5.xml><?xml version="1.0" encoding="utf-8"?>
<p:tagLst xmlns:p="http://schemas.openxmlformats.org/presentationml/2006/main">
  <p:tag name="KSO_WM_BEAUTIFY_FLAG" val=""/>
</p:tagLst>
</file>

<file path=ppt/tags/tag6.xml><?xml version="1.0" encoding="utf-8"?>
<p:tagLst xmlns:p="http://schemas.openxmlformats.org/presentationml/2006/main">
  <p:tag name="KSO_WM_BEAUTIFY_FLAG" val=""/>
</p:tagLst>
</file>

<file path=ppt/tags/tag7.xml><?xml version="1.0" encoding="utf-8"?>
<p:tagLst xmlns:p="http://schemas.openxmlformats.org/presentationml/2006/main">
  <p:tag name="KSO_WM_SPECIAL_SOURCE" val="bdnull"/>
</p:tagLst>
</file>

<file path=ppt/tags/tag8.xml><?xml version="1.0" encoding="utf-8"?>
<p:tagLst xmlns:p="http://schemas.openxmlformats.org/presentationml/2006/main">
  <p:tag name="KSO_WM_SPECIAL_SOURCE" val="bdnull"/>
</p:tagLst>
</file>

<file path=ppt/tags/tag9.xml><?xml version="1.0" encoding="utf-8"?>
<p:tagLst xmlns:p="http://schemas.openxmlformats.org/presentationml/2006/main">
  <p:tag name="KSO_WM_BEAUTIFY_FLAG" val=""/>
</p:tagLst>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13606</Words>
  <Application>WPS 演示</Application>
  <PresentationFormat>宽屏</PresentationFormat>
  <Paragraphs>344</Paragraphs>
  <Slides>27</Slides>
  <Notes>4</Notes>
  <HiddenSlides>0</HiddenSlides>
  <MMClips>0</MMClips>
  <ScaleCrop>false</ScaleCrop>
  <HeadingPairs>
    <vt:vector size="6" baseType="variant">
      <vt:variant>
        <vt:lpstr>已用的字体</vt:lpstr>
      </vt:variant>
      <vt:variant>
        <vt:i4>14</vt:i4>
      </vt:variant>
      <vt:variant>
        <vt:lpstr>主题</vt:lpstr>
      </vt:variant>
      <vt:variant>
        <vt:i4>1</vt:i4>
      </vt:variant>
      <vt:variant>
        <vt:lpstr>幻灯片标题</vt:lpstr>
      </vt:variant>
      <vt:variant>
        <vt:i4>27</vt:i4>
      </vt:variant>
    </vt:vector>
  </HeadingPairs>
  <TitlesOfParts>
    <vt:vector size="42" baseType="lpstr">
      <vt:lpstr>Arial</vt:lpstr>
      <vt:lpstr>宋体</vt:lpstr>
      <vt:lpstr>Wingdings</vt:lpstr>
      <vt:lpstr>Trebuchet MS</vt:lpstr>
      <vt:lpstr>Times New Roman</vt:lpstr>
      <vt:lpstr>微软雅黑</vt:lpstr>
      <vt:lpstr>华文中宋</vt:lpstr>
      <vt:lpstr>Wingdings</vt:lpstr>
      <vt:lpstr>Calibri</vt:lpstr>
      <vt:lpstr>Arial Unicode MS</vt:lpstr>
      <vt:lpstr>Times New Roman</vt:lpstr>
      <vt:lpstr>HelveticaNeue</vt:lpstr>
      <vt:lpstr>华文新魏</vt:lpstr>
      <vt:lpstr>Segoe Print</vt:lpstr>
      <vt:lpstr>1_Office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Administrator</cp:lastModifiedBy>
  <cp:revision>678</cp:revision>
  <dcterms:created xsi:type="dcterms:W3CDTF">2019-06-19T02:08:00Z</dcterms:created>
  <dcterms:modified xsi:type="dcterms:W3CDTF">2023-11-07T02:32:35Z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2052-11.8.2.7978</vt:lpwstr>
  </property>
  <property fmtid="{D5CDD505-2E9C-101B-9397-08002B2CF9AE}" pid="3" name="ICV">
    <vt:lpwstr>F0BDA38328654EAC9B73C16DCCF405A9_12</vt:lpwstr>
  </property>
</Properties>
</file>