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489" r:id="rId3"/>
    <p:sldId id="256" r:id="rId4"/>
    <p:sldId id="258" r:id="rId5"/>
    <p:sldId id="321" r:id="rId6"/>
    <p:sldId id="379" r:id="rId8"/>
    <p:sldId id="259" r:id="rId9"/>
    <p:sldId id="260" r:id="rId10"/>
    <p:sldId id="261" r:id="rId11"/>
    <p:sldId id="262" r:id="rId12"/>
    <p:sldId id="263" r:id="rId13"/>
    <p:sldId id="264" r:id="rId14"/>
    <p:sldId id="438" r:id="rId15"/>
    <p:sldId id="439" r:id="rId16"/>
    <p:sldId id="440" r:id="rId17"/>
    <p:sldId id="268" r:id="rId18"/>
    <p:sldId id="441" r:id="rId19"/>
    <p:sldId id="442" r:id="rId20"/>
    <p:sldId id="271" r:id="rId21"/>
    <p:sldId id="272" r:id="rId22"/>
    <p:sldId id="443" r:id="rId23"/>
    <p:sldId id="274" r:id="rId24"/>
    <p:sldId id="275" r:id="rId25"/>
    <p:sldId id="276" r:id="rId26"/>
    <p:sldId id="277" r:id="rId27"/>
    <p:sldId id="322"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B2"/>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61" d="100"/>
          <a:sy n="61" d="100"/>
        </p:scale>
        <p:origin x="55" y="82"/>
      </p:cViewPr>
      <p:guideLst>
        <p:guide orient="horz" pos="2180"/>
        <p:guide pos="371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8" Type="http://schemas.openxmlformats.org/officeDocument/2006/relationships/tableStyles" Target="tableStyles.xml"/><Relationship Id="rId67" Type="http://schemas.openxmlformats.org/officeDocument/2006/relationships/viewProps" Target="viewProps.xml"/><Relationship Id="rId66" Type="http://schemas.openxmlformats.org/officeDocument/2006/relationships/presProps" Target="presProps.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11" descr="水印"/>
          <p:cNvPicPr>
            <a:picLocks noChangeAspect="1"/>
          </p:cNvPicPr>
          <p:nvPr userDrawn="1"/>
        </p:nvPicPr>
        <p:blipFill>
          <a:blip r:embed="rId17"/>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2.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6.xml"/><Relationship Id="rId4" Type="http://schemas.openxmlformats.org/officeDocument/2006/relationships/image" Target="../media/image25.png"/><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tags" Target="../tags/tag95.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8.xml"/><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tags" Target="../tags/tag97.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1.xml"/><Relationship Id="rId5" Type="http://schemas.openxmlformats.org/officeDocument/2006/relationships/image" Target="../media/image29.jpeg"/><Relationship Id="rId4" Type="http://schemas.openxmlformats.org/officeDocument/2006/relationships/tags" Target="../tags/tag100.xml"/><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tags" Target="../tags/tag99.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3.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tags" Target="../tags/tag102.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tags" Target="../tags/tag104.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image" Target="../media/image4.png"/><Relationship Id="rId1" Type="http://schemas.openxmlformats.org/officeDocument/2006/relationships/tags" Target="../tags/tag107.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13.xml"/><Relationship Id="rId6" Type="http://schemas.openxmlformats.org/officeDocument/2006/relationships/image" Target="../media/image35.png"/><Relationship Id="rId5" Type="http://schemas.openxmlformats.org/officeDocument/2006/relationships/tags" Target="../tags/tag112.xml"/><Relationship Id="rId4" Type="http://schemas.openxmlformats.org/officeDocument/2006/relationships/image" Target="../media/image34.jpeg"/><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tags" Target="../tags/tag111.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15.xml"/><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tags" Target="../tags/tag114.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tags" Target="../tags/tag116.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1.xml"/><Relationship Id="rId2" Type="http://schemas.openxmlformats.org/officeDocument/2006/relationships/image" Target="../media/image4.png"/><Relationship Id="rId1" Type="http://schemas.openxmlformats.org/officeDocument/2006/relationships/tags" Target="../tags/tag120.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image" Target="../media/image3.png"/><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3.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tags" Target="../tags/tag122.xml"/></Relationships>
</file>

<file path=ppt/slides/_rels/slide21.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image" Target="../media/image47.jpe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png"/><Relationship Id="rId13" Type="http://schemas.openxmlformats.org/officeDocument/2006/relationships/slideLayout" Target="../slideLayouts/slideLayout2.xml"/><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tags" Target="../tags/tag124.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image" Target="../media/image50.jpeg"/><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tags" Target="../tags/tag129.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tags" Target="../tags/tag132.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55.jpeg"/><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4.png"/><Relationship Id="rId1" Type="http://schemas.openxmlformats.org/officeDocument/2006/relationships/tags" Target="../tags/tag134.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9.xml"/><Relationship Id="rId6" Type="http://schemas.openxmlformats.org/officeDocument/2006/relationships/image" Target="../media/image57.jpeg"/><Relationship Id="rId5" Type="http://schemas.openxmlformats.org/officeDocument/2006/relationships/tags" Target="../tags/tag138.xml"/><Relationship Id="rId4" Type="http://schemas.openxmlformats.org/officeDocument/2006/relationships/image" Target="../media/image56.jpeg"/><Relationship Id="rId3" Type="http://schemas.openxmlformats.org/officeDocument/2006/relationships/tags" Target="../tags/tag137.xml"/><Relationship Id="rId2" Type="http://schemas.openxmlformats.org/officeDocument/2006/relationships/image" Target="../media/image4.png"/><Relationship Id="rId1" Type="http://schemas.openxmlformats.org/officeDocument/2006/relationships/tags" Target="../tags/tag136.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image" Target="../media/image58.jpeg"/><Relationship Id="rId3" Type="http://schemas.openxmlformats.org/officeDocument/2006/relationships/tags" Target="../tags/tag141.xml"/><Relationship Id="rId2" Type="http://schemas.openxmlformats.org/officeDocument/2006/relationships/image" Target="../media/image4.png"/><Relationship Id="rId1" Type="http://schemas.openxmlformats.org/officeDocument/2006/relationships/tags" Target="../tags/tag140.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5.xml"/><Relationship Id="rId3"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tags" Target="../tags/tag144.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7.xml"/><Relationship Id="rId3" Type="http://schemas.openxmlformats.org/officeDocument/2006/relationships/image" Target="../media/image60.jpeg"/><Relationship Id="rId2" Type="http://schemas.openxmlformats.org/officeDocument/2006/relationships/image" Target="../media/image4.png"/><Relationship Id="rId1" Type="http://schemas.openxmlformats.org/officeDocument/2006/relationships/tags" Target="../tags/tag146.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9.xml"/><Relationship Id="rId3" Type="http://schemas.openxmlformats.org/officeDocument/2006/relationships/image" Target="../media/image61.jpeg"/><Relationship Id="rId2" Type="http://schemas.openxmlformats.org/officeDocument/2006/relationships/image" Target="../media/image4.png"/><Relationship Id="rId1" Type="http://schemas.openxmlformats.org/officeDocument/2006/relationships/tags" Target="../tags/tag148.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1.xml"/><Relationship Id="rId4" Type="http://schemas.openxmlformats.org/officeDocument/2006/relationships/image" Target="../media/image5.png"/><Relationship Id="rId3" Type="http://schemas.openxmlformats.org/officeDocument/2006/relationships/tags" Target="../tags/tag70.xml"/><Relationship Id="rId2" Type="http://schemas.openxmlformats.org/officeDocument/2006/relationships/image" Target="../media/image4.png"/><Relationship Id="rId1" Type="http://schemas.openxmlformats.org/officeDocument/2006/relationships/tags" Target="../tags/tag69.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1.xml"/><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4.png"/><Relationship Id="rId1" Type="http://schemas.openxmlformats.org/officeDocument/2006/relationships/tags" Target="../tags/tag150.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53.xml"/><Relationship Id="rId3" Type="http://schemas.openxmlformats.org/officeDocument/2006/relationships/image" Target="../media/image64.jpeg"/><Relationship Id="rId2" Type="http://schemas.openxmlformats.org/officeDocument/2006/relationships/image" Target="../media/image4.png"/><Relationship Id="rId1" Type="http://schemas.openxmlformats.org/officeDocument/2006/relationships/tags" Target="../tags/tag152.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5.xml"/><Relationship Id="rId4" Type="http://schemas.openxmlformats.org/officeDocument/2006/relationships/image" Target="../media/image66.jpeg"/><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tags" Target="../tags/tag154.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image" Target="../media/image68.png"/><Relationship Id="rId4" Type="http://schemas.openxmlformats.org/officeDocument/2006/relationships/tags" Target="../tags/tag157.xml"/><Relationship Id="rId3" Type="http://schemas.openxmlformats.org/officeDocument/2006/relationships/image" Target="../media/image67.jpeg"/><Relationship Id="rId2" Type="http://schemas.openxmlformats.org/officeDocument/2006/relationships/image" Target="../media/image4.png"/><Relationship Id="rId1" Type="http://schemas.openxmlformats.org/officeDocument/2006/relationships/tags" Target="../tags/tag156.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1.xml"/><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4.png"/><Relationship Id="rId1" Type="http://schemas.openxmlformats.org/officeDocument/2006/relationships/tags" Target="../tags/tag160.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image" Target="../media/image72.jpeg"/><Relationship Id="rId3" Type="http://schemas.openxmlformats.org/officeDocument/2006/relationships/image" Target="../media/image71.jpeg"/><Relationship Id="rId2" Type="http://schemas.openxmlformats.org/officeDocument/2006/relationships/image" Target="../media/image4.png"/><Relationship Id="rId1" Type="http://schemas.openxmlformats.org/officeDocument/2006/relationships/tags" Target="../tags/tag162.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6.xml"/><Relationship Id="rId3" Type="http://schemas.openxmlformats.org/officeDocument/2006/relationships/image" Target="../media/image73.jpeg"/><Relationship Id="rId2" Type="http://schemas.openxmlformats.org/officeDocument/2006/relationships/image" Target="../media/image4.png"/><Relationship Id="rId1" Type="http://schemas.openxmlformats.org/officeDocument/2006/relationships/tags" Target="../tags/tag165.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8.xml"/><Relationship Id="rId3" Type="http://schemas.openxmlformats.org/officeDocument/2006/relationships/image" Target="../media/image74.jpeg"/><Relationship Id="rId2" Type="http://schemas.openxmlformats.org/officeDocument/2006/relationships/image" Target="../media/image4.png"/><Relationship Id="rId1" Type="http://schemas.openxmlformats.org/officeDocument/2006/relationships/tags" Target="../tags/tag167.xml"/></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0.xml"/><Relationship Id="rId4" Type="http://schemas.openxmlformats.org/officeDocument/2006/relationships/image" Target="../media/image76.jpeg"/><Relationship Id="rId3" Type="http://schemas.openxmlformats.org/officeDocument/2006/relationships/image" Target="../media/image75.jpeg"/><Relationship Id="rId2" Type="http://schemas.openxmlformats.org/officeDocument/2006/relationships/image" Target="../media/image4.png"/><Relationship Id="rId1" Type="http://schemas.openxmlformats.org/officeDocument/2006/relationships/tags" Target="../tags/tag169.xml"/></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72.xml"/><Relationship Id="rId3" Type="http://schemas.openxmlformats.org/officeDocument/2006/relationships/image" Target="../media/image77.jpeg"/><Relationship Id="rId2" Type="http://schemas.openxmlformats.org/officeDocument/2006/relationships/image" Target="../media/image4.png"/><Relationship Id="rId1" Type="http://schemas.openxmlformats.org/officeDocument/2006/relationships/tags" Target="../tags/tag171.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image" Target="../media/image8.jpe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4.png"/><Relationship Id="rId10" Type="http://schemas.openxmlformats.org/officeDocument/2006/relationships/notesSlide" Target="../notesSlides/notesSlide1.xml"/><Relationship Id="rId1" Type="http://schemas.openxmlformats.org/officeDocument/2006/relationships/tags" Target="../tags/tag72.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image" Target="../media/image78.jpeg"/><Relationship Id="rId2" Type="http://schemas.openxmlformats.org/officeDocument/2006/relationships/image" Target="../media/image4.png"/><Relationship Id="rId1" Type="http://schemas.openxmlformats.org/officeDocument/2006/relationships/tags" Target="../tags/tag173.xml"/></Relationships>
</file>

<file path=ppt/slides/_rels/slide4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78.xml"/><Relationship Id="rId5" Type="http://schemas.openxmlformats.org/officeDocument/2006/relationships/image" Target="../media/image80.jpeg"/><Relationship Id="rId4" Type="http://schemas.openxmlformats.org/officeDocument/2006/relationships/image" Target="../media/image79.png"/><Relationship Id="rId3" Type="http://schemas.openxmlformats.org/officeDocument/2006/relationships/tags" Target="../tags/tag177.xml"/><Relationship Id="rId2" Type="http://schemas.openxmlformats.org/officeDocument/2006/relationships/image" Target="../media/image4.png"/><Relationship Id="rId1" Type="http://schemas.openxmlformats.org/officeDocument/2006/relationships/tags" Target="../tags/tag176.xml"/></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0.xml"/><Relationship Id="rId3" Type="http://schemas.openxmlformats.org/officeDocument/2006/relationships/image" Target="../media/image81.jpeg"/><Relationship Id="rId2" Type="http://schemas.openxmlformats.org/officeDocument/2006/relationships/image" Target="../media/image4.png"/><Relationship Id="rId1" Type="http://schemas.openxmlformats.org/officeDocument/2006/relationships/tags" Target="../tags/tag179.xml"/></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2.xml"/><Relationship Id="rId3" Type="http://schemas.openxmlformats.org/officeDocument/2006/relationships/image" Target="../media/image82.jpeg"/><Relationship Id="rId2" Type="http://schemas.openxmlformats.org/officeDocument/2006/relationships/image" Target="../media/image4.png"/><Relationship Id="rId1" Type="http://schemas.openxmlformats.org/officeDocument/2006/relationships/tags" Target="../tags/tag181.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image" Target="../media/image83.jpeg"/><Relationship Id="rId2" Type="http://schemas.openxmlformats.org/officeDocument/2006/relationships/image" Target="../media/image4.png"/><Relationship Id="rId1" Type="http://schemas.openxmlformats.org/officeDocument/2006/relationships/tags" Target="../tags/tag183.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7.xml"/><Relationship Id="rId3" Type="http://schemas.openxmlformats.org/officeDocument/2006/relationships/image" Target="../media/image84.jpeg"/><Relationship Id="rId2" Type="http://schemas.openxmlformats.org/officeDocument/2006/relationships/image" Target="../media/image4.png"/><Relationship Id="rId1" Type="http://schemas.openxmlformats.org/officeDocument/2006/relationships/tags" Target="../tags/tag186.xm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9.xml"/><Relationship Id="rId3" Type="http://schemas.openxmlformats.org/officeDocument/2006/relationships/image" Target="../media/image85.jpeg"/><Relationship Id="rId2" Type="http://schemas.openxmlformats.org/officeDocument/2006/relationships/image" Target="../media/image4.png"/><Relationship Id="rId1" Type="http://schemas.openxmlformats.org/officeDocument/2006/relationships/tags" Target="../tags/tag188.xml"/></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image" Target="../media/image4.png"/><Relationship Id="rId1" Type="http://schemas.openxmlformats.org/officeDocument/2006/relationships/tags" Target="../tags/tag190.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4.xml"/><Relationship Id="rId3"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tags" Target="../tags/tag193.xml"/></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6.xml"/><Relationship Id="rId3" Type="http://schemas.openxmlformats.org/officeDocument/2006/relationships/image" Target="../media/image87.jpeg"/><Relationship Id="rId2" Type="http://schemas.openxmlformats.org/officeDocument/2006/relationships/image" Target="../media/image4.png"/><Relationship Id="rId1" Type="http://schemas.openxmlformats.org/officeDocument/2006/relationships/tags" Target="../tags/tag195.xml"/></Relationships>
</file>

<file path=ppt/slides/_rels/slide5.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image" Target="../media/image13.jpeg"/><Relationship Id="rId7" Type="http://schemas.openxmlformats.org/officeDocument/2006/relationships/image" Target="../media/image12.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4.png"/><Relationship Id="rId2" Type="http://schemas.openxmlformats.org/officeDocument/2006/relationships/tags" Target="../tags/tag77.xml"/><Relationship Id="rId10" Type="http://schemas.openxmlformats.org/officeDocument/2006/relationships/slideLayout" Target="../slideLayouts/slideLayout2.xml"/><Relationship Id="rId1" Type="http://schemas.openxmlformats.org/officeDocument/2006/relationships/tags" Target="../tags/tag76.xml"/></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8.xml"/><Relationship Id="rId3" Type="http://schemas.openxmlformats.org/officeDocument/2006/relationships/image" Target="../media/image88.jpeg"/><Relationship Id="rId2" Type="http://schemas.openxmlformats.org/officeDocument/2006/relationships/image" Target="../media/image4.png"/><Relationship Id="rId1" Type="http://schemas.openxmlformats.org/officeDocument/2006/relationships/tags" Target="../tags/tag197.xml"/></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00.xml"/><Relationship Id="rId3"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tags" Target="../tags/tag199.xml"/></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02.xml"/><Relationship Id="rId3" Type="http://schemas.openxmlformats.org/officeDocument/2006/relationships/image" Target="../media/image90.jpeg"/><Relationship Id="rId2" Type="http://schemas.openxmlformats.org/officeDocument/2006/relationships/image" Target="../media/image4.png"/><Relationship Id="rId1" Type="http://schemas.openxmlformats.org/officeDocument/2006/relationships/tags" Target="../tags/tag201.xml"/></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5.xml"/><Relationship Id="rId4" Type="http://schemas.openxmlformats.org/officeDocument/2006/relationships/image" Target="../media/image91.png"/><Relationship Id="rId3" Type="http://schemas.openxmlformats.org/officeDocument/2006/relationships/tags" Target="../tags/tag204.xml"/><Relationship Id="rId2" Type="http://schemas.openxmlformats.org/officeDocument/2006/relationships/image" Target="../media/image4.png"/><Relationship Id="rId1" Type="http://schemas.openxmlformats.org/officeDocument/2006/relationships/tags" Target="../tags/tag203.xml"/></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tags" Target="../tags/tag206.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image" Target="../media/image93.png"/><Relationship Id="rId2" Type="http://schemas.openxmlformats.org/officeDocument/2006/relationships/image" Target="../media/image4.png"/><Relationship Id="rId1" Type="http://schemas.openxmlformats.org/officeDocument/2006/relationships/tags" Target="../tags/tag209.xml"/></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4.xml"/><Relationship Id="rId4" Type="http://schemas.openxmlformats.org/officeDocument/2006/relationships/image" Target="../media/image94.jpeg"/><Relationship Id="rId3" Type="http://schemas.openxmlformats.org/officeDocument/2006/relationships/tags" Target="../tags/tag213.xml"/><Relationship Id="rId2" Type="http://schemas.openxmlformats.org/officeDocument/2006/relationships/image" Target="../media/image4.png"/><Relationship Id="rId1" Type="http://schemas.openxmlformats.org/officeDocument/2006/relationships/tags" Target="../tags/tag212.xml"/></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16.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 Id="rId3" Type="http://schemas.openxmlformats.org/officeDocument/2006/relationships/image" Target="../media/image95.jpeg"/><Relationship Id="rId2" Type="http://schemas.openxmlformats.org/officeDocument/2006/relationships/image" Target="../media/image4.png"/><Relationship Id="rId1" Type="http://schemas.openxmlformats.org/officeDocument/2006/relationships/tags" Target="../tags/tag215.xml"/></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18.xml"/><Relationship Id="rId3" Type="http://schemas.openxmlformats.org/officeDocument/2006/relationships/image" Target="../media/image99.jpeg"/><Relationship Id="rId2" Type="http://schemas.openxmlformats.org/officeDocument/2006/relationships/image" Target="../media/image4.png"/><Relationship Id="rId1" Type="http://schemas.openxmlformats.org/officeDocument/2006/relationships/tags" Target="../tags/tag217.xml"/></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20.xml"/><Relationship Id="rId3" Type="http://schemas.openxmlformats.org/officeDocument/2006/relationships/image" Target="../media/image100.jpeg"/><Relationship Id="rId2" Type="http://schemas.openxmlformats.org/officeDocument/2006/relationships/image" Target="../media/image4.png"/><Relationship Id="rId1" Type="http://schemas.openxmlformats.org/officeDocument/2006/relationships/tags" Target="../tags/tag219.xml"/></Relationships>
</file>

<file path=ppt/slides/_rels/slide6.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tags" Target="../tags/tag81.xml"/><Relationship Id="rId7" Type="http://schemas.openxmlformats.org/officeDocument/2006/relationships/image" Target="../media/image17.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tags" Target="../tags/tag80.xml"/><Relationship Id="rId2" Type="http://schemas.openxmlformats.org/officeDocument/2006/relationships/image" Target="../media/image4.png"/><Relationship Id="rId17" Type="http://schemas.openxmlformats.org/officeDocument/2006/relationships/slideLayout" Target="../slideLayouts/slideLayout2.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image" Target="../media/image19.png"/><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9.xml"/></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22.xml"/><Relationship Id="rId3" Type="http://schemas.openxmlformats.org/officeDocument/2006/relationships/image" Target="../media/image101.png"/><Relationship Id="rId2" Type="http://schemas.openxmlformats.org/officeDocument/2006/relationships/image" Target="../media/image4.png"/><Relationship Id="rId1" Type="http://schemas.openxmlformats.org/officeDocument/2006/relationships/tags" Target="../tags/tag221.xml"/></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24.xml"/><Relationship Id="rId3" Type="http://schemas.openxmlformats.org/officeDocument/2006/relationships/image" Target="../media/image102.jpeg"/><Relationship Id="rId2" Type="http://schemas.openxmlformats.org/officeDocument/2006/relationships/image" Target="../media/image4.png"/><Relationship Id="rId1" Type="http://schemas.openxmlformats.org/officeDocument/2006/relationships/tags" Target="../tags/tag223.xml"/></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26.xml"/><Relationship Id="rId3" Type="http://schemas.openxmlformats.org/officeDocument/2006/relationships/image" Target="../media/image103.jpeg"/><Relationship Id="rId2" Type="http://schemas.openxmlformats.org/officeDocument/2006/relationships/image" Target="../media/image4.png"/><Relationship Id="rId1" Type="http://schemas.openxmlformats.org/officeDocument/2006/relationships/tags" Target="../tags/tag225.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9.xml"/><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tags" Target="../tags/tag88.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1.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4.xml"/><Relationship Id="rId4" Type="http://schemas.openxmlformats.org/officeDocument/2006/relationships/image" Target="../media/image23.png"/><Relationship Id="rId3" Type="http://schemas.openxmlformats.org/officeDocument/2006/relationships/tags" Target="../tags/tag93.xml"/><Relationship Id="rId2" Type="http://schemas.openxmlformats.org/officeDocument/2006/relationships/image" Target="../media/image4.png"/><Relationship Id="rId1" Type="http://schemas.openxmlformats.org/officeDocument/2006/relationships/tags" Target="../tags/tag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dusty	/ˈdʌsti/	a.布满灰尘的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3" name="文本框 2"/>
          <p:cNvSpPr txBox="1"/>
          <p:nvPr/>
        </p:nvSpPr>
        <p:spPr>
          <a:xfrm>
            <a:off x="3192145" y="970280"/>
            <a:ext cx="8713470" cy="5501640"/>
          </a:xfrm>
          <a:prstGeom prst="rect">
            <a:avLst/>
          </a:prstGeom>
          <a:noFill/>
        </p:spPr>
        <p:txBody>
          <a:bodyPr wrap="square" rtlCol="0" anchor="t">
            <a:spAutoFit/>
          </a:bodyPr>
          <a:p>
            <a:r>
              <a:rPr lang="en-US" altLang="zh-CN" sz="2400"/>
              <a:t>一堆满是灰尘的书</a:t>
            </a:r>
            <a:endParaRPr lang="en-US" altLang="zh-CN" sz="2400"/>
          </a:p>
          <a:p>
            <a:pPr marL="342900" indent="-342900">
              <a:buFont typeface="Arial" panose="020B0604020202020204" pitchFamily="34" charset="0"/>
              <a:buChar char="•"/>
            </a:pPr>
            <a:r>
              <a:rPr lang="en-US" altLang="zh-CN" sz="2400"/>
              <a:t>a pile of </a:t>
            </a:r>
            <a:r>
              <a:rPr lang="en-US" altLang="zh-CN" sz="2400">
                <a:solidFill>
                  <a:srgbClr val="C00000"/>
                </a:solidFill>
              </a:rPr>
              <a:t>dusty</a:t>
            </a:r>
            <a:r>
              <a:rPr lang="en-US" altLang="zh-CN" sz="2400"/>
              <a:t> books</a:t>
            </a:r>
            <a:endParaRPr lang="en-US" altLang="zh-CN" sz="2400"/>
          </a:p>
          <a:p>
            <a:endParaRPr lang="en-US" altLang="zh-CN" sz="2400"/>
          </a:p>
          <a:p>
            <a:r>
              <a:rPr lang="zh-CN" altLang="en-US" sz="2400">
                <a:sym typeface="+mn-ea"/>
              </a:rPr>
              <a:t>历史不仅仅是研究尘土飞扬的老物件和过去的大事件。</a:t>
            </a:r>
            <a:endParaRPr lang="zh-CN" altLang="en-US" sz="2400">
              <a:sym typeface="+mn-ea"/>
            </a:endParaRPr>
          </a:p>
          <a:p>
            <a:r>
              <a:rPr sz="2400" baseline="-25000">
                <a:solidFill>
                  <a:schemeClr val="accent5">
                    <a:lumMod val="50000"/>
                  </a:schemeClr>
                </a:solidFill>
                <a:cs typeface="+mn-lt"/>
                <a:sym typeface="+mn-ea"/>
              </a:rPr>
              <a:t>201</a:t>
            </a:r>
            <a:r>
              <a:rPr lang="en-US" sz="2400" baseline="-25000">
                <a:solidFill>
                  <a:schemeClr val="accent5">
                    <a:lumMod val="50000"/>
                  </a:schemeClr>
                </a:solidFill>
                <a:cs typeface="+mn-lt"/>
                <a:sym typeface="+mn-ea"/>
              </a:rPr>
              <a:t>9</a:t>
            </a:r>
            <a:r>
              <a:rPr sz="2400" baseline="-25000">
                <a:solidFill>
                  <a:schemeClr val="accent5">
                    <a:lumMod val="50000"/>
                  </a:schemeClr>
                </a:solidFill>
                <a:cs typeface="+mn-lt"/>
                <a:sym typeface="+mn-ea"/>
              </a:rPr>
              <a:t>年</a:t>
            </a:r>
            <a:r>
              <a:rPr lang="en-US" sz="2400" baseline="-25000">
                <a:solidFill>
                  <a:schemeClr val="accent5">
                    <a:lumMod val="50000"/>
                  </a:schemeClr>
                </a:solidFill>
                <a:cs typeface="+mn-lt"/>
                <a:sym typeface="+mn-ea"/>
              </a:rPr>
              <a:t>6</a:t>
            </a:r>
            <a:r>
              <a:rPr sz="2400" baseline="-25000">
                <a:solidFill>
                  <a:schemeClr val="accent5">
                    <a:lumMod val="50000"/>
                  </a:schemeClr>
                </a:solidFill>
                <a:cs typeface="+mn-lt"/>
                <a:sym typeface="+mn-ea"/>
              </a:rPr>
              <a:t>月高考</a:t>
            </a:r>
            <a:r>
              <a:rPr lang="zh-CN" sz="2400" baseline="-25000">
                <a:solidFill>
                  <a:schemeClr val="accent5">
                    <a:lumMod val="50000"/>
                  </a:schemeClr>
                </a:solidFill>
                <a:cs typeface="+mn-lt"/>
                <a:sym typeface="+mn-ea"/>
              </a:rPr>
              <a:t>天津卷</a:t>
            </a:r>
            <a:endParaRPr sz="2400">
              <a:solidFill>
                <a:schemeClr val="accent5">
                  <a:lumMod val="50000"/>
                </a:schemeClr>
              </a:solidFill>
              <a:cs typeface="+mn-lt"/>
              <a:sym typeface="+mn-ea"/>
            </a:endParaRPr>
          </a:p>
          <a:p>
            <a:pPr marL="342900" indent="-342900">
              <a:buFont typeface="Arial" panose="020B0604020202020204" pitchFamily="34" charset="0"/>
              <a:buChar char="•"/>
            </a:pPr>
            <a:r>
              <a:rPr lang="zh-CN" altLang="en-US" sz="2400"/>
              <a:t>History is much more than the study of </a:t>
            </a:r>
            <a:r>
              <a:rPr lang="zh-CN" altLang="en-US" sz="2400">
                <a:solidFill>
                  <a:srgbClr val="C00000"/>
                </a:solidFill>
              </a:rPr>
              <a:t>dusty</a:t>
            </a:r>
            <a:r>
              <a:rPr lang="zh-CN" altLang="en-US" sz="2400"/>
              <a:t> old objects and events long past ． </a:t>
            </a:r>
            <a:endParaRPr lang="zh-CN" altLang="en-US" sz="2400"/>
          </a:p>
          <a:p>
            <a:endParaRPr lang="zh-CN" altLang="en-US" sz="2400"/>
          </a:p>
          <a:p>
            <a:r>
              <a:rPr lang="zh-CN" altLang="en-US" sz="2400"/>
              <a:t>城市里尘土飞扬、崎岖不平的道路使居民的生活变得悲惨。雨后，路上的稀泥浆干涸，变成了尘土。由于车辆的移动，灰尘越来越大。</a:t>
            </a:r>
            <a:endParaRPr lang="zh-CN" altLang="en-US" sz="2400"/>
          </a:p>
          <a:p>
            <a:pPr marL="342900" indent="-342900">
              <a:buFont typeface="Arial" panose="020B0604020202020204" pitchFamily="34" charset="0"/>
              <a:buChar char="•"/>
            </a:pPr>
            <a:r>
              <a:rPr lang="zh-CN" altLang="en-US" sz="2400">
                <a:solidFill>
                  <a:srgbClr val="C00000"/>
                </a:solidFill>
              </a:rPr>
              <a:t>Dusty</a:t>
            </a:r>
            <a:r>
              <a:rPr lang="zh-CN" altLang="en-US" sz="2400"/>
              <a:t> and bumpy roads in the city are making the life of residents miserable. After the rain, slush</a:t>
            </a:r>
            <a:r>
              <a:rPr lang="en-US" altLang="zh-CN" sz="2400"/>
              <a:t>(</a:t>
            </a:r>
            <a:r>
              <a:rPr lang="zh-CN" altLang="en-US" sz="2400"/>
              <a:t>泥浆</a:t>
            </a:r>
            <a:r>
              <a:rPr lang="en-US" altLang="zh-CN" sz="2400"/>
              <a:t>)</a:t>
            </a:r>
            <a:r>
              <a:rPr lang="zh-CN" altLang="en-US" sz="2400"/>
              <a:t> on the roads has dried up and transformed into </a:t>
            </a:r>
            <a:r>
              <a:rPr lang="zh-CN" altLang="en-US" sz="2400">
                <a:solidFill>
                  <a:srgbClr val="C00000"/>
                </a:solidFill>
              </a:rPr>
              <a:t>dust</a:t>
            </a:r>
            <a:r>
              <a:rPr lang="zh-CN" altLang="en-US" sz="2400"/>
              <a:t>. The </a:t>
            </a:r>
            <a:r>
              <a:rPr lang="zh-CN" altLang="en-US" sz="2400">
                <a:solidFill>
                  <a:srgbClr val="C00000"/>
                </a:solidFill>
              </a:rPr>
              <a:t>dust</a:t>
            </a:r>
            <a:r>
              <a:rPr lang="zh-CN" altLang="en-US" sz="2400"/>
              <a:t> is raising up due to vehicular movement. </a:t>
            </a:r>
            <a:endParaRPr lang="zh-CN" altLang="en-US" sz="2400"/>
          </a:p>
        </p:txBody>
      </p:sp>
      <p:pic>
        <p:nvPicPr>
          <p:cNvPr id="4" name="图片 3" descr="360_F_192630599_5knz6UQszamhWCn0n6h5SLzR0v3VHVOD"/>
          <p:cNvPicPr>
            <a:picLocks noChangeAspect="1"/>
          </p:cNvPicPr>
          <p:nvPr/>
        </p:nvPicPr>
        <p:blipFill>
          <a:blip r:embed="rId3"/>
          <a:stretch>
            <a:fillRect/>
          </a:stretch>
        </p:blipFill>
        <p:spPr>
          <a:xfrm>
            <a:off x="207645" y="1236980"/>
            <a:ext cx="2926080" cy="1950720"/>
          </a:xfrm>
          <a:prstGeom prst="rect">
            <a:avLst/>
          </a:prstGeom>
        </p:spPr>
      </p:pic>
      <p:pic>
        <p:nvPicPr>
          <p:cNvPr id="5" name="图片 4" descr="70250424"/>
          <p:cNvPicPr>
            <a:picLocks noChangeAspect="1"/>
          </p:cNvPicPr>
          <p:nvPr/>
        </p:nvPicPr>
        <p:blipFill>
          <a:blip r:embed="rId4"/>
          <a:stretch>
            <a:fillRect/>
          </a:stretch>
        </p:blipFill>
        <p:spPr>
          <a:xfrm>
            <a:off x="200025" y="4042410"/>
            <a:ext cx="2992120" cy="1948180"/>
          </a:xfrm>
          <a:prstGeom prst="rect">
            <a:avLst/>
          </a:prstGeom>
        </p:spPr>
      </p:pic>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12745" y="950595"/>
            <a:ext cx="9174480" cy="3345815"/>
          </a:xfrm>
        </p:spPr>
        <p:txBody>
          <a:bodyPr>
            <a:noAutofit/>
          </a:bodyPr>
          <a:lstStyle/>
          <a:p>
            <a:pPr marL="0" indent="0">
              <a:lnSpc>
                <a:spcPct val="100000"/>
              </a:lnSpc>
              <a:buFont typeface="Arial" panose="020B0604020202020204" pitchFamily="34" charset="0"/>
              <a:buNone/>
            </a:pPr>
            <a:r>
              <a:rPr lang="en-US" altLang="zh-CN" sz="2200">
                <a:solidFill>
                  <a:schemeClr val="tx1"/>
                </a:solidFill>
                <a:sym typeface="+mn-ea"/>
              </a:rPr>
              <a:t>通常，太阳能开发商最终会用小石头填满这个区域，并使用化学物质来控制杂草。</a:t>
            </a:r>
            <a:r>
              <a:rPr sz="2200" baseline="-25000">
                <a:solidFill>
                  <a:schemeClr val="accent5">
                    <a:lumMod val="50000"/>
                  </a:schemeClr>
                </a:solidFill>
                <a:cs typeface="+mn-lt"/>
                <a:sym typeface="+mn-ea"/>
              </a:rPr>
              <a:t>20</a:t>
            </a:r>
            <a:r>
              <a:rPr lang="en-US" sz="2200" baseline="-25000">
                <a:solidFill>
                  <a:schemeClr val="accent5">
                    <a:lumMod val="50000"/>
                  </a:schemeClr>
                </a:solidFill>
                <a:cs typeface="+mn-lt"/>
                <a:sym typeface="+mn-ea"/>
              </a:rPr>
              <a:t>23</a:t>
            </a:r>
            <a:r>
              <a:rPr sz="2200" baseline="-25000">
                <a:solidFill>
                  <a:schemeClr val="accent5">
                    <a:lumMod val="50000"/>
                  </a:schemeClr>
                </a:solidFill>
                <a:cs typeface="+mn-lt"/>
                <a:sym typeface="+mn-ea"/>
              </a:rPr>
              <a:t>年</a:t>
            </a:r>
            <a:r>
              <a:rPr lang="en-US" sz="2200" baseline="-25000">
                <a:solidFill>
                  <a:schemeClr val="accent5">
                    <a:lumMod val="50000"/>
                  </a:schemeClr>
                </a:solidFill>
                <a:cs typeface="+mn-lt"/>
                <a:sym typeface="+mn-ea"/>
              </a:rPr>
              <a:t>1</a:t>
            </a:r>
            <a:r>
              <a:rPr lang="zh-CN" altLang="en-US" sz="2200" baseline="-25000">
                <a:solidFill>
                  <a:schemeClr val="accent5">
                    <a:lumMod val="50000"/>
                  </a:schemeClr>
                </a:solidFill>
                <a:cs typeface="+mn-lt"/>
                <a:sym typeface="+mn-ea"/>
              </a:rPr>
              <a:t>月高考英语浙江卷</a:t>
            </a:r>
            <a:endParaRPr lang="en-US" altLang="zh-CN" sz="2200">
              <a:solidFill>
                <a:schemeClr val="tx1"/>
              </a:solidFill>
            </a:endParaRPr>
          </a:p>
          <a:p>
            <a:pPr>
              <a:lnSpc>
                <a:spcPct val="100000"/>
              </a:lnSpc>
              <a:buFont typeface="Arial" panose="020B0604020202020204" pitchFamily="34" charset="0"/>
              <a:buChar char="•"/>
            </a:pPr>
            <a:r>
              <a:rPr lang="en-US" altLang="zh-CN" sz="2200">
                <a:solidFill>
                  <a:schemeClr val="tx1"/>
                </a:solidFill>
                <a:sym typeface="+mn-ea"/>
              </a:rPr>
              <a:t>Often, Solar developers will end up filling the area with small stones and using chemicals to control </a:t>
            </a:r>
            <a:r>
              <a:rPr lang="en-US" altLang="zh-CN" sz="2200">
                <a:solidFill>
                  <a:srgbClr val="C00000"/>
                </a:solidFill>
                <a:sym typeface="+mn-ea"/>
              </a:rPr>
              <a:t>weeds</a:t>
            </a:r>
            <a:r>
              <a:rPr lang="en-US" altLang="zh-CN" sz="2200">
                <a:solidFill>
                  <a:schemeClr val="tx1"/>
                </a:solidFill>
                <a:sym typeface="+mn-ea"/>
              </a:rPr>
              <a:t>.</a:t>
            </a:r>
            <a:endParaRPr lang="en-US" altLang="zh-CN" sz="2200">
              <a:solidFill>
                <a:schemeClr val="tx1"/>
              </a:solidFill>
            </a:endParaRPr>
          </a:p>
          <a:p>
            <a:pPr marL="0" indent="0">
              <a:lnSpc>
                <a:spcPct val="100000"/>
              </a:lnSpc>
              <a:buFont typeface="Arial" panose="020B0604020202020204" pitchFamily="34" charset="0"/>
              <a:buNone/>
            </a:pPr>
            <a:r>
              <a:rPr lang="zh-CN" altLang="en-US" sz="2200">
                <a:solidFill>
                  <a:schemeClr val="tx1"/>
                </a:solidFill>
              </a:rPr>
              <a:t>对中学生和高中生来说，</a:t>
            </a:r>
            <a:r>
              <a:rPr lang="zh-CN" altLang="en-US" sz="2200">
                <a:solidFill>
                  <a:schemeClr val="tx1"/>
                </a:solidFill>
                <a:sym typeface="+mn-ea"/>
              </a:rPr>
              <a:t>翻土、拔草、收割卷心菜</a:t>
            </a:r>
            <a:r>
              <a:rPr lang="zh-CN" altLang="en-US" sz="2200">
                <a:solidFill>
                  <a:schemeClr val="tx1"/>
                </a:solidFill>
              </a:rPr>
              <a:t>听起来都是一项艰巨的工作。</a:t>
            </a:r>
            <a:r>
              <a:rPr sz="2200" baseline="-25000">
                <a:solidFill>
                  <a:schemeClr val="accent5">
                    <a:lumMod val="50000"/>
                  </a:schemeClr>
                </a:solidFill>
                <a:cs typeface="+mn-lt"/>
                <a:sym typeface="+mn-ea"/>
              </a:rPr>
              <a:t>20</a:t>
            </a:r>
            <a:r>
              <a:rPr lang="en-US" sz="2200" baseline="-25000">
                <a:solidFill>
                  <a:schemeClr val="accent5">
                    <a:lumMod val="50000"/>
                  </a:schemeClr>
                </a:solidFill>
                <a:cs typeface="+mn-lt"/>
                <a:sym typeface="+mn-ea"/>
              </a:rPr>
              <a:t>23</a:t>
            </a:r>
            <a:r>
              <a:rPr sz="2200" baseline="-25000">
                <a:solidFill>
                  <a:schemeClr val="accent5">
                    <a:lumMod val="50000"/>
                  </a:schemeClr>
                </a:solidFill>
                <a:cs typeface="+mn-lt"/>
                <a:sym typeface="+mn-ea"/>
              </a:rPr>
              <a:t>年</a:t>
            </a:r>
            <a:r>
              <a:rPr lang="en-US" sz="2200" baseline="-25000">
                <a:solidFill>
                  <a:schemeClr val="accent5">
                    <a:lumMod val="50000"/>
                  </a:schemeClr>
                </a:solidFill>
                <a:cs typeface="+mn-lt"/>
                <a:sym typeface="+mn-ea"/>
              </a:rPr>
              <a:t>6</a:t>
            </a:r>
            <a:r>
              <a:rPr sz="2200" baseline="-25000">
                <a:solidFill>
                  <a:schemeClr val="accent5">
                    <a:lumMod val="50000"/>
                  </a:schemeClr>
                </a:solidFill>
                <a:cs typeface="+mn-lt"/>
                <a:sym typeface="+mn-ea"/>
              </a:rPr>
              <a:t>月</a:t>
            </a:r>
            <a:r>
              <a:rPr lang="zh-CN" sz="2200" baseline="-25000">
                <a:solidFill>
                  <a:schemeClr val="accent5">
                    <a:lumMod val="50000"/>
                  </a:schemeClr>
                </a:solidFill>
                <a:cs typeface="+mn-lt"/>
                <a:sym typeface="+mn-ea"/>
              </a:rPr>
              <a:t>全国高考英语新课标</a:t>
            </a:r>
            <a:r>
              <a:rPr lang="en-US" altLang="zh-CN" sz="2200" baseline="-25000">
                <a:solidFill>
                  <a:schemeClr val="accent5">
                    <a:lumMod val="50000"/>
                  </a:schemeClr>
                </a:solidFill>
                <a:cs typeface="+mn-lt"/>
                <a:sym typeface="+mn-ea"/>
              </a:rPr>
              <a:t>II</a:t>
            </a:r>
            <a:r>
              <a:rPr lang="zh-CN" altLang="en-US" sz="2200" baseline="-25000">
                <a:solidFill>
                  <a:schemeClr val="accent5">
                    <a:lumMod val="50000"/>
                  </a:schemeClr>
                </a:solidFill>
                <a:cs typeface="+mn-lt"/>
                <a:sym typeface="+mn-ea"/>
              </a:rPr>
              <a:t>卷</a:t>
            </a:r>
            <a:endParaRPr lang="zh-CN" altLang="en-US" sz="2200" baseline="-25000">
              <a:solidFill>
                <a:schemeClr val="accent5">
                  <a:lumMod val="50000"/>
                </a:schemeClr>
              </a:solidFill>
              <a:cs typeface="+mn-lt"/>
              <a:sym typeface="+mn-ea"/>
            </a:endParaRPr>
          </a:p>
          <a:p>
            <a:pPr>
              <a:lnSpc>
                <a:spcPct val="100000"/>
              </a:lnSpc>
              <a:buFont typeface="Arial" panose="020B0604020202020204" pitchFamily="34" charset="0"/>
              <a:buChar char="•"/>
            </a:pPr>
            <a:r>
              <a:rPr lang="zh-CN" altLang="en-US" sz="2200">
                <a:solidFill>
                  <a:schemeClr val="tx1"/>
                </a:solidFill>
              </a:rPr>
              <a:t>Turning soil, pulling </a:t>
            </a:r>
            <a:r>
              <a:rPr lang="zh-CN" altLang="en-US" sz="2200">
                <a:solidFill>
                  <a:srgbClr val="C00000"/>
                </a:solidFill>
              </a:rPr>
              <a:t>weeds</a:t>
            </a:r>
            <a:r>
              <a:rPr lang="zh-CN" altLang="en-US" sz="2200">
                <a:solidFill>
                  <a:schemeClr val="tx1"/>
                </a:solidFill>
              </a:rPr>
              <a:t>, and harvesting cabbage sound like tough work for middle and high school kids. </a:t>
            </a:r>
            <a:endParaRPr lang="en-US" altLang="zh-CN" sz="2200">
              <a:solidFill>
                <a:schemeClr val="tx1"/>
              </a:solidFill>
            </a:endParaRPr>
          </a:p>
          <a:p>
            <a:pPr>
              <a:buFont typeface="Arial" panose="020B0604020202020204" pitchFamily="34" charset="0"/>
              <a:buChar char="•"/>
            </a:pPr>
            <a:endParaRPr lang="en-US" altLang="zh-CN" sz="2200">
              <a:solidFill>
                <a:schemeClr val="tx1"/>
              </a:solidFill>
            </a:endParaRPr>
          </a:p>
        </p:txBody>
      </p:sp>
      <p:sp>
        <p:nvSpPr>
          <p:cNvPr id="6" name="文本框 5"/>
          <p:cNvSpPr txBox="1"/>
          <p:nvPr/>
        </p:nvSpPr>
        <p:spPr>
          <a:xfrm>
            <a:off x="1129030" y="242570"/>
            <a:ext cx="686308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weed	/wi:d/	n.杂草;野草 vt.&amp;vi.除杂草</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pulling-weeds"/>
          <p:cNvPicPr>
            <a:picLocks noChangeAspect="1"/>
          </p:cNvPicPr>
          <p:nvPr/>
        </p:nvPicPr>
        <p:blipFill>
          <a:blip r:embed="rId3"/>
          <a:stretch>
            <a:fillRect/>
          </a:stretch>
        </p:blipFill>
        <p:spPr>
          <a:xfrm>
            <a:off x="121285" y="1155065"/>
            <a:ext cx="2743835" cy="2743835"/>
          </a:xfrm>
          <a:prstGeom prst="rect">
            <a:avLst/>
          </a:prstGeom>
        </p:spPr>
      </p:pic>
      <p:pic>
        <p:nvPicPr>
          <p:cNvPr id="7" name="图片 6" descr="in+the+weeds"/>
          <p:cNvPicPr>
            <a:picLocks noChangeAspect="1"/>
          </p:cNvPicPr>
          <p:nvPr/>
        </p:nvPicPr>
        <p:blipFill>
          <a:blip r:embed="rId4"/>
          <a:stretch>
            <a:fillRect/>
          </a:stretch>
        </p:blipFill>
        <p:spPr>
          <a:xfrm>
            <a:off x="9732010" y="4472305"/>
            <a:ext cx="2183765" cy="2183765"/>
          </a:xfrm>
          <a:prstGeom prst="rect">
            <a:avLst/>
          </a:prstGeom>
        </p:spPr>
      </p:pic>
      <p:sp>
        <p:nvSpPr>
          <p:cNvPr id="9" name="文本框 8"/>
          <p:cNvSpPr txBox="1"/>
          <p:nvPr/>
        </p:nvSpPr>
        <p:spPr>
          <a:xfrm>
            <a:off x="3025140" y="4248785"/>
            <a:ext cx="6706235" cy="2004060"/>
          </a:xfrm>
          <a:prstGeom prst="rect">
            <a:avLst/>
          </a:prstGeom>
          <a:noFill/>
        </p:spPr>
        <p:txBody>
          <a:bodyPr wrap="square" rtlCol="0" anchor="t">
            <a:spAutoFit/>
          </a:bodyPr>
          <a:p>
            <a:r>
              <a:rPr sz="2200">
                <a:solidFill>
                  <a:schemeClr val="tx1"/>
                </a:solidFill>
                <a:latin typeface="微软雅黑" panose="020B0503020204020204" charset="-122"/>
                <a:ea typeface="微软雅黑" panose="020B0503020204020204" charset="-122"/>
                <a:cs typeface="+mn-lt"/>
                <a:sym typeface="+mn-ea"/>
              </a:rPr>
              <a:t>尽管我想和他充分分享我的想法，但他似乎一直在深入分析</a:t>
            </a:r>
            <a:r>
              <a:rPr lang="zh-CN" sz="2200">
                <a:solidFill>
                  <a:schemeClr val="tx1"/>
                </a:solidFill>
                <a:latin typeface="微软雅黑" panose="020B0503020204020204" charset="-122"/>
                <a:ea typeface="微软雅黑" panose="020B0503020204020204" charset="-122"/>
                <a:cs typeface="+mn-lt"/>
                <a:sym typeface="+mn-ea"/>
              </a:rPr>
              <a:t>他</a:t>
            </a:r>
            <a:r>
              <a:rPr sz="2200">
                <a:solidFill>
                  <a:schemeClr val="tx1"/>
                </a:solidFill>
                <a:latin typeface="微软雅黑" panose="020B0503020204020204" charset="-122"/>
                <a:ea typeface="微软雅黑" panose="020B0503020204020204" charset="-122"/>
                <a:cs typeface="+mn-lt"/>
                <a:sym typeface="+mn-ea"/>
              </a:rPr>
              <a:t>自己</a:t>
            </a:r>
            <a:r>
              <a:rPr lang="zh-CN" sz="2200">
                <a:solidFill>
                  <a:schemeClr val="tx1"/>
                </a:solidFill>
                <a:latin typeface="微软雅黑" panose="020B0503020204020204" charset="-122"/>
                <a:ea typeface="微软雅黑" panose="020B0503020204020204" charset="-122"/>
                <a:cs typeface="+mn-lt"/>
                <a:sym typeface="+mn-ea"/>
              </a:rPr>
              <a:t>设想的相关</a:t>
            </a:r>
            <a:r>
              <a:rPr sz="2200">
                <a:solidFill>
                  <a:schemeClr val="tx1"/>
                </a:solidFill>
                <a:latin typeface="微软雅黑" panose="020B0503020204020204" charset="-122"/>
                <a:ea typeface="微软雅黑" panose="020B0503020204020204" charset="-122"/>
                <a:cs typeface="+mn-lt"/>
                <a:sym typeface="+mn-ea"/>
              </a:rPr>
              <a:t>数据。</a:t>
            </a:r>
            <a:r>
              <a:rPr sz="2200" baseline="-25000">
                <a:solidFill>
                  <a:schemeClr val="accent5">
                    <a:lumMod val="50000"/>
                  </a:schemeClr>
                </a:solidFill>
                <a:cs typeface="+mn-lt"/>
                <a:sym typeface="+mn-ea"/>
              </a:rPr>
              <a:t>20</a:t>
            </a:r>
            <a:r>
              <a:rPr lang="en-US" sz="2200" baseline="-25000">
                <a:solidFill>
                  <a:schemeClr val="accent5">
                    <a:lumMod val="50000"/>
                  </a:schemeClr>
                </a:solidFill>
                <a:cs typeface="+mn-lt"/>
                <a:sym typeface="+mn-ea"/>
              </a:rPr>
              <a:t>22</a:t>
            </a:r>
            <a:r>
              <a:rPr sz="2200" baseline="-25000">
                <a:solidFill>
                  <a:schemeClr val="accent5">
                    <a:lumMod val="50000"/>
                  </a:schemeClr>
                </a:solidFill>
                <a:cs typeface="+mn-lt"/>
                <a:sym typeface="+mn-ea"/>
              </a:rPr>
              <a:t>年</a:t>
            </a:r>
            <a:r>
              <a:rPr lang="en-US" sz="2200" baseline="-25000">
                <a:solidFill>
                  <a:schemeClr val="accent5">
                    <a:lumMod val="50000"/>
                  </a:schemeClr>
                </a:solidFill>
                <a:cs typeface="+mn-lt"/>
                <a:sym typeface="+mn-ea"/>
              </a:rPr>
              <a:t>1</a:t>
            </a:r>
            <a:r>
              <a:rPr lang="zh-CN" altLang="en-US" sz="2200" baseline="-25000">
                <a:solidFill>
                  <a:schemeClr val="accent5">
                    <a:lumMod val="50000"/>
                  </a:schemeClr>
                </a:solidFill>
                <a:cs typeface="+mn-lt"/>
                <a:sym typeface="+mn-ea"/>
              </a:rPr>
              <a:t>月高考英语浙江卷</a:t>
            </a:r>
            <a:r>
              <a:rPr lang="en-US" altLang="zh-CN" sz="2200" baseline="-25000">
                <a:solidFill>
                  <a:schemeClr val="accent5">
                    <a:lumMod val="50000"/>
                  </a:schemeClr>
                </a:solidFill>
                <a:cs typeface="+mn-lt"/>
                <a:sym typeface="+mn-ea"/>
              </a:rPr>
              <a:t> </a:t>
            </a:r>
            <a:r>
              <a:rPr lang="zh-CN" altLang="en-US" sz="2200" baseline="-25000">
                <a:solidFill>
                  <a:schemeClr val="accent5">
                    <a:lumMod val="50000"/>
                  </a:schemeClr>
                </a:solidFill>
                <a:cs typeface="+mn-lt"/>
                <a:sym typeface="+mn-ea"/>
              </a:rPr>
              <a:t>读后续写</a:t>
            </a:r>
            <a:endParaRPr lang="zh-CN" altLang="en-US" sz="2200" baseline="-25000">
              <a:solidFill>
                <a:schemeClr val="accent5">
                  <a:lumMod val="50000"/>
                </a:schemeClr>
              </a:solidFill>
              <a:cs typeface="+mn-lt"/>
              <a:sym typeface="+mn-ea"/>
            </a:endParaRPr>
          </a:p>
          <a:p>
            <a:pPr marL="342900" indent="-342900">
              <a:buFont typeface="Arial" panose="020B0604020202020204" pitchFamily="34" charset="0"/>
              <a:buChar char="•"/>
            </a:pPr>
            <a:r>
              <a:rPr lang="zh-CN" altLang="en-US" sz="2200"/>
              <a:t>Though I wanted to share my ideas with him fully, </a:t>
            </a:r>
            <a:r>
              <a:rPr lang="en-US" altLang="zh-CN" sz="2200"/>
              <a:t>it seemed that he had been</a:t>
            </a:r>
            <a:r>
              <a:rPr lang="zh-CN" altLang="en-US" sz="2200"/>
              <a:t> </a:t>
            </a:r>
            <a:r>
              <a:rPr lang="zh-CN" altLang="en-US" sz="2200">
                <a:solidFill>
                  <a:srgbClr val="C00000"/>
                </a:solidFill>
              </a:rPr>
              <a:t>deep in the weeds</a:t>
            </a:r>
            <a:r>
              <a:rPr lang="zh-CN" altLang="en-US" sz="2200"/>
              <a:t> analyzing </a:t>
            </a:r>
            <a:r>
              <a:rPr lang="en-US" altLang="zh-CN" sz="2200"/>
              <a:t>his own data about the </a:t>
            </a:r>
            <a:r>
              <a:rPr lang="zh-CN" altLang="en-US" sz="2200"/>
              <a:t>hypothesis.</a:t>
            </a:r>
            <a:r>
              <a:rPr lang="en-US" altLang="zh-CN" sz="2200"/>
              <a:t>  </a:t>
            </a:r>
            <a:endParaRPr lang="zh-CN" altLang="en-US" sz="2200" baseline="-25000">
              <a:solidFill>
                <a:schemeClr val="accent5">
                  <a:lumMod val="50000"/>
                </a:schemeClr>
              </a:solidFill>
              <a:cs typeface="+mn-lt"/>
              <a:sym typeface="+mn-ea"/>
            </a:endParaRPr>
          </a:p>
        </p:txBody>
      </p:sp>
      <p:sp>
        <p:nvSpPr>
          <p:cNvPr id="10" name="文本框 9"/>
          <p:cNvSpPr txBox="1"/>
          <p:nvPr/>
        </p:nvSpPr>
        <p:spPr>
          <a:xfrm>
            <a:off x="121285" y="4105275"/>
            <a:ext cx="2791460" cy="2484120"/>
          </a:xfrm>
          <a:prstGeom prst="rect">
            <a:avLst/>
          </a:prstGeom>
          <a:noFill/>
          <a:ln>
            <a:solidFill>
              <a:schemeClr val="tx1"/>
            </a:solidFill>
            <a:prstDash val="dash"/>
          </a:ln>
        </p:spPr>
        <p:txBody>
          <a:bodyPr wrap="square" rtlCol="0" anchor="t">
            <a:noAutofit/>
          </a:bodyPr>
          <a:p>
            <a:r>
              <a:rPr lang="en-US" altLang="zh-CN" sz="2000" b="1" i="1" u="sng">
                <a:solidFill>
                  <a:srgbClr val="C00000"/>
                </a:solidFill>
              </a:rPr>
              <a:t>Related Idioms:</a:t>
            </a:r>
            <a:endParaRPr lang="en-US" altLang="zh-CN" sz="2000" b="1" i="1" u="sng">
              <a:solidFill>
                <a:srgbClr val="004BB2"/>
              </a:solidFill>
            </a:endParaRPr>
          </a:p>
          <a:p>
            <a:r>
              <a:rPr lang="zh-CN" altLang="en-US" sz="2000" b="1">
                <a:solidFill>
                  <a:srgbClr val="004BB2"/>
                </a:solidFill>
              </a:rPr>
              <a:t>(deep) in the weeds</a:t>
            </a:r>
            <a:endParaRPr lang="en-US" altLang="zh-CN" sz="2000" b="1">
              <a:solidFill>
                <a:srgbClr val="004BB2"/>
              </a:solidFill>
            </a:endParaRPr>
          </a:p>
          <a:p>
            <a:r>
              <a:rPr lang="en-US" altLang="zh-CN" sz="2000" b="1">
                <a:solidFill>
                  <a:srgbClr val="004BB2"/>
                </a:solidFill>
              </a:rPr>
              <a:t>全神贯注于（某事）的细节或复杂性</a:t>
            </a:r>
            <a:endParaRPr lang="en-US" altLang="zh-CN" sz="2000" b="1">
              <a:solidFill>
                <a:srgbClr val="004BB2"/>
              </a:solidFill>
            </a:endParaRPr>
          </a:p>
          <a:p>
            <a:r>
              <a:rPr lang="en-US" altLang="zh-CN" sz="2000" b="1">
                <a:solidFill>
                  <a:srgbClr val="004BB2"/>
                </a:solidFill>
              </a:rPr>
              <a:t>totally immersed in the details or complexities (of something)</a:t>
            </a:r>
            <a:endParaRPr lang="en-US" altLang="zh-CN" sz="2000" b="1">
              <a:solidFill>
                <a:srgbClr val="004BB2"/>
              </a:solidFill>
            </a:endParaRPr>
          </a:p>
        </p:txBody>
      </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8060055" cy="82994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chorus	/ˈkɔ:rəs/	n.合唱曲;合唱团 vt.合唱</a:t>
            </a:r>
            <a:endParaRPr lang="en-US" altLang="zh-CN" sz="2400" b="1">
              <a:solidFill>
                <a:schemeClr val="bg2">
                  <a:lumMod val="10000"/>
                </a:schemeClr>
              </a:solidFill>
              <a:latin typeface="微软雅黑" panose="020B0503020204020204" charset="-122"/>
              <a:ea typeface="微软雅黑" panose="020B0503020204020204" charset="-122"/>
            </a:endParaRPr>
          </a:p>
          <a:p>
            <a:r>
              <a:rPr lang="en-US" altLang="zh-CN" sz="2400" b="1">
                <a:solidFill>
                  <a:schemeClr val="bg2">
                    <a:lumMod val="10000"/>
                  </a:schemeClr>
                </a:solidFill>
                <a:latin typeface="微软雅黑" panose="020B0503020204020204" charset="-122"/>
                <a:ea typeface="微软雅黑" panose="020B0503020204020204" charset="-122"/>
              </a:rPr>
              <a:t>a chorus of                     齐声;异口同声</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2" name="文本框 1"/>
          <p:cNvSpPr txBox="1"/>
          <p:nvPr/>
        </p:nvSpPr>
        <p:spPr>
          <a:xfrm>
            <a:off x="3323590" y="1179195"/>
            <a:ext cx="8759825" cy="5552440"/>
          </a:xfrm>
          <a:prstGeom prst="rect">
            <a:avLst/>
          </a:prstGeom>
          <a:noFill/>
        </p:spPr>
        <p:txBody>
          <a:bodyPr wrap="square" rtlCol="0" anchor="t">
            <a:spAutoFit/>
          </a:bodyPr>
          <a:p>
            <a:pPr fontAlgn="auto">
              <a:lnSpc>
                <a:spcPct val="95000"/>
              </a:lnSpc>
            </a:pPr>
            <a:r>
              <a:rPr lang="zh-CN" altLang="en-US" sz="2200">
                <a:sym typeface="+mn-ea"/>
              </a:rPr>
              <a:t>中场休息时，一支侗族合唱团以无伴奏合唱的民歌吸引了观众。一位来自陕西省西安的游客说</a:t>
            </a:r>
            <a:r>
              <a:rPr lang="en-US" altLang="zh-CN" sz="2200">
                <a:sym typeface="+mn-ea"/>
              </a:rPr>
              <a:t>: “</a:t>
            </a:r>
            <a:r>
              <a:rPr lang="zh-CN" altLang="en-US" sz="2200">
                <a:sym typeface="+mn-ea"/>
              </a:rPr>
              <a:t>我一句歌词都听不懂，但我被他们美丽的声音深深打动了，我能感受到他们对生活的热爱。</a:t>
            </a:r>
            <a:r>
              <a:rPr lang="en-US" altLang="zh-CN" sz="2200">
                <a:sym typeface="+mn-ea"/>
              </a:rPr>
              <a:t>”</a:t>
            </a:r>
            <a:endParaRPr lang="zh-CN" altLang="en-US" sz="2200"/>
          </a:p>
          <a:p>
            <a:pPr marL="342900" indent="-342900" fontAlgn="auto">
              <a:lnSpc>
                <a:spcPct val="95000"/>
              </a:lnSpc>
              <a:buFont typeface="Arial" panose="020B0604020202020204" pitchFamily="34" charset="0"/>
              <a:buChar char="•"/>
            </a:pPr>
            <a:r>
              <a:rPr lang="zh-CN" altLang="en-US" sz="2200">
                <a:sym typeface="+mn-ea"/>
              </a:rPr>
              <a:t>At halftime, an ethnic Dong </a:t>
            </a:r>
            <a:r>
              <a:rPr lang="zh-CN" altLang="en-US" sz="2200">
                <a:solidFill>
                  <a:srgbClr val="C00000"/>
                </a:solidFill>
                <a:sym typeface="+mn-ea"/>
              </a:rPr>
              <a:t>chorus</a:t>
            </a:r>
            <a:r>
              <a:rPr lang="zh-CN" altLang="en-US" sz="2200">
                <a:sym typeface="+mn-ea"/>
              </a:rPr>
              <a:t> captivated the audience with their a cappella rendition of folk songs. "I didn't understand any of the lyrics, but I was deeply moved by their beautiful voices, and I can feel their love for life," said a tourist hailing from Xi'an, in Shaanxi province.</a:t>
            </a:r>
            <a:endParaRPr lang="zh-CN" altLang="en-US" sz="2200"/>
          </a:p>
          <a:p>
            <a:pPr fontAlgn="auto">
              <a:lnSpc>
                <a:spcPct val="95000"/>
              </a:lnSpc>
            </a:pPr>
            <a:endParaRPr lang="zh-CN" altLang="en-US" sz="2200"/>
          </a:p>
          <a:p>
            <a:pPr fontAlgn="auto">
              <a:lnSpc>
                <a:spcPct val="95000"/>
              </a:lnSpc>
            </a:pPr>
            <a:r>
              <a:rPr lang="zh-CN" altLang="en-US" sz="2200"/>
              <a:t>问任何一组园丁他们最不喜欢的任务，你一定会听到他们异口同声地说</a:t>
            </a:r>
            <a:r>
              <a:rPr lang="en-US" altLang="zh-CN" sz="2200"/>
              <a:t> “</a:t>
            </a:r>
            <a:r>
              <a:rPr lang="zh-CN" altLang="en-US" sz="2200"/>
              <a:t>除草</a:t>
            </a:r>
            <a:r>
              <a:rPr lang="en-US" altLang="zh-CN" sz="2200"/>
              <a:t>!”</a:t>
            </a:r>
            <a:r>
              <a:rPr lang="zh-CN" altLang="en-US" sz="2200"/>
              <a:t>。猖獗的杂草从有益植物可能接受的土壤中窃取水分和宝贵的营养物质，而它们不那么可爱的头会影响草坪和花园的设计。</a:t>
            </a:r>
            <a:endParaRPr lang="zh-CN" altLang="en-US" sz="2200"/>
          </a:p>
          <a:p>
            <a:pPr marL="342900" indent="-342900" fontAlgn="auto">
              <a:lnSpc>
                <a:spcPct val="95000"/>
              </a:lnSpc>
              <a:buFont typeface="Arial" panose="020B0604020202020204" pitchFamily="34" charset="0"/>
              <a:buChar char="•"/>
            </a:pPr>
            <a:r>
              <a:rPr lang="zh-CN" altLang="en-US" sz="2200"/>
              <a:t>Ask any group of gardeners about their least favorite task, and you</a:t>
            </a:r>
            <a:r>
              <a:rPr lang="en-US" altLang="zh-CN" sz="2200"/>
              <a:t>’</a:t>
            </a:r>
            <a:r>
              <a:rPr lang="zh-CN" altLang="en-US" sz="2200"/>
              <a:t>re bound to hear </a:t>
            </a:r>
            <a:r>
              <a:rPr lang="zh-CN" altLang="en-US" sz="2200">
                <a:solidFill>
                  <a:srgbClr val="C00000"/>
                </a:solidFill>
              </a:rPr>
              <a:t>a chorus of </a:t>
            </a:r>
            <a:r>
              <a:rPr lang="en-US" altLang="zh-CN" sz="2200"/>
              <a:t>“</a:t>
            </a:r>
            <a:r>
              <a:rPr lang="zh-CN" altLang="en-US" sz="2200"/>
              <a:t>Weeding!</a:t>
            </a:r>
            <a:r>
              <a:rPr lang="en-US" sz="2200"/>
              <a:t>” </a:t>
            </a:r>
            <a:r>
              <a:rPr lang="zh-CN" altLang="en-US" sz="2200"/>
              <a:t>Rampant weeds steal water and valuable nutrients from the soil that beneficial plants could be receiving, and their less-than-lovely heads detract from lawn and garden design.</a:t>
            </a:r>
            <a:endParaRPr lang="zh-CN" altLang="en-US" sz="2200"/>
          </a:p>
        </p:txBody>
      </p:sp>
      <p:pic>
        <p:nvPicPr>
          <p:cNvPr id="3" name="图片 2"/>
          <p:cNvPicPr>
            <a:picLocks noChangeAspect="1"/>
          </p:cNvPicPr>
          <p:nvPr/>
        </p:nvPicPr>
        <p:blipFill>
          <a:blip r:embed="rId3"/>
          <a:stretch>
            <a:fillRect/>
          </a:stretch>
        </p:blipFill>
        <p:spPr>
          <a:xfrm>
            <a:off x="194945" y="1378585"/>
            <a:ext cx="3061970" cy="2042160"/>
          </a:xfrm>
          <a:prstGeom prst="rect">
            <a:avLst/>
          </a:prstGeom>
          <a:effectLst>
            <a:outerShdw blurRad="50800" dist="38100" dir="2700000" algn="tl" rotWithShape="0">
              <a:prstClr val="black">
                <a:alpha val="40000"/>
              </a:prstClr>
            </a:outerShdw>
          </a:effectLst>
        </p:spPr>
      </p:pic>
      <p:pic>
        <p:nvPicPr>
          <p:cNvPr id="100" name="图片 99"/>
          <p:cNvPicPr/>
          <p:nvPr>
            <p:custDataLst>
              <p:tags r:id="rId4"/>
            </p:custDataLst>
          </p:nvPr>
        </p:nvPicPr>
        <p:blipFill>
          <a:blip r:embed="rId5"/>
          <a:stretch>
            <a:fillRect/>
          </a:stretch>
        </p:blipFill>
        <p:spPr>
          <a:xfrm>
            <a:off x="123190" y="4093845"/>
            <a:ext cx="3133725" cy="2343785"/>
          </a:xfrm>
          <a:prstGeom prst="rect">
            <a:avLst/>
          </a:prstGeom>
          <a:noFill/>
          <a:ln w="9525">
            <a:noFill/>
          </a:ln>
          <a:effectLst>
            <a:outerShdw blurRad="50800" dist="38100" dir="2700000" algn="tl" rotWithShape="0">
              <a:prstClr val="black">
                <a:alpha val="40000"/>
              </a:prstClr>
            </a:outerShdw>
          </a:effectLst>
        </p:spPr>
      </p:pic>
    </p:spTree>
    <p:custDataLst>
      <p:tags r:id="rId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cotton	/ˈkɒtn/	n.棉布;棉花</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182245" y="958850"/>
            <a:ext cx="7726680" cy="2122805"/>
          </a:xfrm>
          <a:prstGeom prst="rect">
            <a:avLst/>
          </a:prstGeom>
          <a:noFill/>
          <a:ln w="9525">
            <a:noFill/>
          </a:ln>
        </p:spPr>
        <p:txBody>
          <a:bodyPr wrap="square">
            <a:spAutoFit/>
          </a:bodyPr>
          <a:p>
            <a:pPr indent="0"/>
            <a:r>
              <a:rPr lang="en-US" sz="2200" b="0">
                <a:solidFill>
                  <a:schemeClr val="tx1"/>
                </a:solidFill>
                <a:latin typeface="微软雅黑" panose="020B0503020204020204" charset="-122"/>
                <a:ea typeface="微软雅黑" panose="020B0503020204020204" charset="-122"/>
                <a:cs typeface="Arial" panose="020B0604020202020204" pitchFamily="34" charset="0"/>
              </a:rPr>
              <a:t>她戴着一顶粉红色的羊毛帽，穿着一件脏得看不出颜色的棉质夹克，通常推着一辆装着</a:t>
            </a:r>
            <a:r>
              <a:rPr lang="zh-CN" altLang="en-US" sz="2200" b="0">
                <a:solidFill>
                  <a:schemeClr val="tx1"/>
                </a:solidFill>
                <a:latin typeface="微软雅黑" panose="020B0503020204020204" charset="-122"/>
                <a:ea typeface="微软雅黑" panose="020B0503020204020204" charset="-122"/>
                <a:cs typeface="Arial" panose="020B0604020202020204" pitchFamily="34" charset="0"/>
              </a:rPr>
              <a:t>一口沸腾</a:t>
            </a:r>
            <a:r>
              <a:rPr lang="en-US" sz="2200" b="0">
                <a:solidFill>
                  <a:schemeClr val="tx1"/>
                </a:solidFill>
                <a:latin typeface="微软雅黑" panose="020B0503020204020204" charset="-122"/>
                <a:ea typeface="微软雅黑" panose="020B0503020204020204" charset="-122"/>
                <a:cs typeface="Arial" panose="020B0604020202020204" pitchFamily="34" charset="0"/>
              </a:rPr>
              <a:t>锅的手推车在车站卖煮玉米</a:t>
            </a:r>
            <a:r>
              <a:rPr lang="en-US" sz="2200" b="0">
                <a:solidFill>
                  <a:schemeClr val="tx1"/>
                </a:solidFill>
                <a:latin typeface="Arial" panose="020B0604020202020204" pitchFamily="34" charset="0"/>
                <a:ea typeface="宋体" panose="02010600030101010101" pitchFamily="2" charset="-122"/>
                <a:cs typeface="Arial" panose="020B0604020202020204" pitchFamily="34" charset="0"/>
              </a:rPr>
              <a:t>。</a:t>
            </a:r>
            <a:endParaRPr lang="en-US" sz="2200" b="0">
              <a:solidFill>
                <a:schemeClr val="tx1"/>
              </a:solidFill>
              <a:latin typeface="Arial" panose="020B0604020202020204" pitchFamily="3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r>
              <a:rPr lang="en-US" sz="2200" b="0">
                <a:solidFill>
                  <a:schemeClr val="tx1"/>
                </a:solidFill>
                <a:latin typeface="Arial" panose="020B0604020202020204" pitchFamily="34" charset="0"/>
                <a:ea typeface="宋体" panose="02010600030101010101" pitchFamily="2" charset="-122"/>
                <a:cs typeface="Arial" panose="020B0604020202020204" pitchFamily="34" charset="0"/>
              </a:rPr>
              <a:t>Wearing a pink woolen hat and dressed in a </a:t>
            </a:r>
            <a:r>
              <a:rPr lang="en-US" sz="2200" b="0">
                <a:solidFill>
                  <a:srgbClr val="C00000"/>
                </a:solidFill>
                <a:latin typeface="Arial" panose="020B0604020202020204" pitchFamily="34" charset="0"/>
                <a:ea typeface="宋体" panose="02010600030101010101" pitchFamily="2" charset="-122"/>
                <a:cs typeface="Arial" panose="020B0604020202020204" pitchFamily="34" charset="0"/>
              </a:rPr>
              <a:t>cotton</a:t>
            </a:r>
            <a:r>
              <a:rPr lang="en-US" sz="2200" b="0">
                <a:solidFill>
                  <a:schemeClr val="tx1"/>
                </a:solidFill>
                <a:latin typeface="Arial" panose="020B0604020202020204" pitchFamily="34" charset="0"/>
                <a:ea typeface="宋体" panose="02010600030101010101" pitchFamily="2" charset="-122"/>
                <a:cs typeface="Arial" panose="020B0604020202020204" pitchFamily="34" charset="0"/>
              </a:rPr>
              <a:t> jacket that was too dirty to tell the color, she usually pushed a cart bearing a bubbling pot to sell boiled corn at the station.</a:t>
            </a:r>
            <a:endParaRPr lang="en-US" altLang="en-US" sz="2200" b="0">
              <a:solidFill>
                <a:schemeClr val="tx1"/>
              </a:solidFill>
              <a:latin typeface="Arial" panose="020B0604020202020204" pitchFamily="34" charset="0"/>
              <a:ea typeface="宋体" panose="02010600030101010101" pitchFamily="2" charset="-122"/>
              <a:cs typeface="Arial" panose="020B0604020202020204" pitchFamily="34" charset="0"/>
            </a:endParaRPr>
          </a:p>
        </p:txBody>
      </p:sp>
      <p:pic>
        <p:nvPicPr>
          <p:cNvPr id="3" name="图片 2"/>
          <p:cNvPicPr>
            <a:picLocks noChangeAspect="1"/>
          </p:cNvPicPr>
          <p:nvPr/>
        </p:nvPicPr>
        <p:blipFill>
          <a:blip r:embed="rId3"/>
          <a:stretch>
            <a:fillRect/>
          </a:stretch>
        </p:blipFill>
        <p:spPr>
          <a:xfrm>
            <a:off x="8053070" y="557530"/>
            <a:ext cx="4043680" cy="292544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257810" y="3081655"/>
            <a:ext cx="11539855" cy="2066290"/>
          </a:xfrm>
          <a:prstGeom prst="rect">
            <a:avLst/>
          </a:prstGeom>
          <a:noFill/>
        </p:spPr>
        <p:txBody>
          <a:bodyPr wrap="square" rtlCol="0" anchor="t">
            <a:spAutoFit/>
          </a:bodyPr>
          <a:p>
            <a:r>
              <a:rPr lang="zh-CN" altLang="en-US" sz="2400" b="1" u="sng"/>
              <a:t>象征</a:t>
            </a:r>
            <a:r>
              <a:rPr lang="en-US" altLang="zh-CN" sz="2400" b="1" u="sng"/>
              <a:t> Symbolism:</a:t>
            </a:r>
            <a:r>
              <a:rPr lang="en-US" altLang="zh-CN" sz="2400" b="1"/>
              <a:t> pure, </a:t>
            </a:r>
            <a:r>
              <a:rPr lang="zh-CN" altLang="en-US" sz="2400" b="1"/>
              <a:t>soft, fluffy</a:t>
            </a:r>
            <a:r>
              <a:rPr lang="en-US" altLang="zh-CN" sz="2400" b="1"/>
              <a:t>,in a fog</a:t>
            </a:r>
            <a:endParaRPr lang="zh-CN" altLang="en-US"/>
          </a:p>
          <a:p>
            <a:pPr marL="212090" indent="-212090" fontAlgn="auto">
              <a:spcAft>
                <a:spcPts val="500"/>
              </a:spcAft>
              <a:buFont typeface="Arial" panose="020B0604020202020204" pitchFamily="34" charset="0"/>
              <a:buChar char="•"/>
            </a:pPr>
            <a:r>
              <a:rPr lang="en-US" altLang="zh-CN" sz="2400"/>
              <a:t>It looks as soft as </a:t>
            </a:r>
            <a:r>
              <a:rPr lang="en-US" altLang="zh-CN" sz="2400">
                <a:solidFill>
                  <a:srgbClr val="C00000"/>
                </a:solidFill>
              </a:rPr>
              <a:t>cotton</a:t>
            </a:r>
            <a:r>
              <a:rPr lang="en-US" altLang="zh-CN" sz="2400"/>
              <a:t>.</a:t>
            </a:r>
            <a:endParaRPr lang="en-US" altLang="zh-CN" sz="2400"/>
          </a:p>
          <a:p>
            <a:pPr marL="212090" indent="-212090" fontAlgn="auto">
              <a:spcAft>
                <a:spcPts val="500"/>
              </a:spcAft>
              <a:buFont typeface="Arial" panose="020B0604020202020204" pitchFamily="34" charset="0"/>
              <a:buChar char="•"/>
            </a:pPr>
            <a:r>
              <a:rPr lang="zh-CN" altLang="en-US" sz="2400"/>
              <a:t>Her head felt heavy and like it was stuffed with </a:t>
            </a:r>
            <a:r>
              <a:rPr lang="zh-CN" altLang="en-US" sz="2400">
                <a:solidFill>
                  <a:srgbClr val="C00000"/>
                </a:solidFill>
              </a:rPr>
              <a:t>cotton</a:t>
            </a:r>
            <a:r>
              <a:rPr lang="zh-CN" altLang="en-US" sz="2400"/>
              <a:t>, the way she felt when she came to after surgery.</a:t>
            </a:r>
            <a:endParaRPr lang="zh-CN" altLang="en-US" sz="2400"/>
          </a:p>
          <a:p>
            <a:pPr fontAlgn="auto">
              <a:spcAft>
                <a:spcPts val="500"/>
              </a:spcAft>
            </a:pPr>
            <a:r>
              <a:rPr lang="en-US" altLang="zh-CN" sz="2400" b="1"/>
              <a:t>                       cotton candy/candy floss </a:t>
            </a:r>
            <a:r>
              <a:rPr lang="zh-CN" altLang="en-US" sz="2400" b="1"/>
              <a:t>棉花糖</a:t>
            </a:r>
            <a:endParaRPr lang="zh-CN" altLang="en-US" sz="2400" b="1"/>
          </a:p>
        </p:txBody>
      </p:sp>
      <p:pic>
        <p:nvPicPr>
          <p:cNvPr id="4" name="图片 3"/>
          <p:cNvPicPr>
            <a:picLocks noChangeAspect="1"/>
          </p:cNvPicPr>
          <p:nvPr/>
        </p:nvPicPr>
        <p:blipFill>
          <a:blip r:embed="rId4"/>
          <a:stretch>
            <a:fillRect/>
          </a:stretch>
        </p:blipFill>
        <p:spPr>
          <a:xfrm>
            <a:off x="378460" y="4864735"/>
            <a:ext cx="1649095" cy="1760855"/>
          </a:xfrm>
          <a:prstGeom prst="rect">
            <a:avLst/>
          </a:prstGeom>
        </p:spPr>
      </p:pic>
      <p:sp>
        <p:nvSpPr>
          <p:cNvPr id="5" name="文本框 4"/>
          <p:cNvSpPr txBox="1"/>
          <p:nvPr/>
        </p:nvSpPr>
        <p:spPr>
          <a:xfrm>
            <a:off x="2027555" y="5147945"/>
            <a:ext cx="10069830" cy="1568450"/>
          </a:xfrm>
          <a:prstGeom prst="rect">
            <a:avLst/>
          </a:prstGeom>
          <a:noFill/>
        </p:spPr>
        <p:txBody>
          <a:bodyPr wrap="square" rtlCol="0" anchor="t">
            <a:spAutoFit/>
          </a:bodyPr>
          <a:p>
            <a:pPr marL="248285" indent="-248285" fontAlgn="auto">
              <a:buFont typeface="Arial" panose="020B0604020202020204" pitchFamily="34" charset="0"/>
              <a:buChar char="•"/>
            </a:pPr>
            <a:r>
              <a:rPr lang="zh-CN" altLang="en-US" sz="2400"/>
              <a:t>The</a:t>
            </a:r>
            <a:r>
              <a:rPr lang="zh-CN" altLang="en-US" sz="2400">
                <a:solidFill>
                  <a:srgbClr val="C00000"/>
                </a:solidFill>
              </a:rPr>
              <a:t> cotton candy</a:t>
            </a:r>
            <a:r>
              <a:rPr lang="zh-CN" altLang="en-US" sz="2400"/>
              <a:t> clouds had dissipated leaving us with a blank canvas.</a:t>
            </a:r>
            <a:endParaRPr lang="zh-CN" altLang="en-US" sz="2400"/>
          </a:p>
          <a:p>
            <a:pPr marL="248285" indent="-248285" fontAlgn="auto">
              <a:buFont typeface="Arial" panose="020B0604020202020204" pitchFamily="34" charset="0"/>
              <a:buChar char="•"/>
            </a:pPr>
            <a:r>
              <a:rPr lang="zh-CN" altLang="en-US" sz="2400"/>
              <a:t>Her voice was as sweet as </a:t>
            </a:r>
            <a:r>
              <a:rPr lang="zh-CN" altLang="en-US" sz="2400">
                <a:solidFill>
                  <a:srgbClr val="C00000"/>
                </a:solidFill>
              </a:rPr>
              <a:t>cotton candy</a:t>
            </a:r>
            <a:r>
              <a:rPr lang="zh-CN" altLang="en-US" sz="2400"/>
              <a:t>.</a:t>
            </a:r>
            <a:endParaRPr lang="zh-CN" altLang="en-US" sz="2400"/>
          </a:p>
          <a:p>
            <a:pPr marL="248285" indent="-248285" fontAlgn="auto">
              <a:buFont typeface="Arial" panose="020B0604020202020204" pitchFamily="34" charset="0"/>
              <a:buChar char="•"/>
            </a:pPr>
            <a:r>
              <a:rPr lang="zh-CN" altLang="en-US" sz="2400"/>
              <a:t>His monsters are tearing through our warriors like they're made of </a:t>
            </a:r>
            <a:r>
              <a:rPr lang="zh-CN" altLang="en-US" sz="2400">
                <a:solidFill>
                  <a:srgbClr val="C00000"/>
                </a:solidFill>
              </a:rPr>
              <a:t>cotton candy</a:t>
            </a:r>
            <a:r>
              <a:rPr lang="zh-CN" altLang="en-US" sz="2400"/>
              <a:t>.</a:t>
            </a:r>
            <a:endParaRPr lang="zh-CN" altLang="en-US" sz="2400"/>
          </a:p>
        </p:txBody>
      </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39013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uniform	/ˈju:nɪfɔ:m/	n.校服;制服 a.—致的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210820" y="1541145"/>
            <a:ext cx="7581265" cy="2306955"/>
          </a:xfrm>
          <a:prstGeom prst="rect">
            <a:avLst/>
          </a:prstGeom>
          <a:noFill/>
          <a:ln w="9525">
            <a:noFill/>
          </a:ln>
        </p:spPr>
        <p:txBody>
          <a:bodyPr wrap="square">
            <a:spAutoFit/>
          </a:bodyPr>
          <a:p>
            <a:pPr indent="0"/>
            <a:r>
              <a:rPr lang="zh-CN" altLang="en-US" sz="2400" b="0">
                <a:latin typeface="微软雅黑" panose="020B0503020204020204" charset="-122"/>
                <a:ea typeface="微软雅黑" panose="020B0503020204020204" charset="-122"/>
                <a:cs typeface="Arial" panose="020B0604020202020204" pitchFamily="34" charset="0"/>
              </a:rPr>
              <a:t>经理厌恶地看着他的制服衬衫。</a:t>
            </a:r>
            <a:endParaRPr lang="zh-CN" altLang="en-US" sz="2400" b="0">
              <a:latin typeface="Arial" panose="020B0604020202020204" pitchFamily="3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r>
              <a:rPr lang="en-US" sz="2400" b="0">
                <a:latin typeface="Arial" panose="020B0604020202020204" pitchFamily="34" charset="0"/>
                <a:ea typeface="宋体" panose="02010600030101010101" pitchFamily="2" charset="-122"/>
                <a:cs typeface="Arial" panose="020B0604020202020204" pitchFamily="34" charset="0"/>
              </a:rPr>
              <a:t>The chief looked at his </a:t>
            </a:r>
            <a:r>
              <a:rPr lang="en-US" sz="2400" b="0">
                <a:solidFill>
                  <a:srgbClr val="C00000"/>
                </a:solidFill>
                <a:latin typeface="Arial" panose="020B0604020202020204" pitchFamily="34" charset="0"/>
                <a:ea typeface="宋体" panose="02010600030101010101" pitchFamily="2" charset="-122"/>
                <a:cs typeface="Arial" panose="020B0604020202020204" pitchFamily="34" charset="0"/>
              </a:rPr>
              <a:t>uniform</a:t>
            </a:r>
            <a:r>
              <a:rPr lang="en-US" sz="2400" b="0">
                <a:latin typeface="Arial" panose="020B0604020202020204" pitchFamily="34" charset="0"/>
                <a:ea typeface="宋体" panose="02010600030101010101" pitchFamily="2" charset="-122"/>
                <a:cs typeface="Arial" panose="020B0604020202020204" pitchFamily="34" charset="0"/>
              </a:rPr>
              <a:t> shirt in disgust.</a:t>
            </a:r>
            <a:endParaRPr lang="en-US" sz="2400" b="0">
              <a:latin typeface="Arial" panose="020B0604020202020204" pitchFamily="34" charset="0"/>
              <a:ea typeface="宋体" panose="02010600030101010101" pitchFamily="2" charset="-122"/>
              <a:cs typeface="Arial" panose="020B0604020202020204" pitchFamily="34" charset="0"/>
            </a:endParaRPr>
          </a:p>
          <a:p>
            <a:pPr indent="0"/>
            <a:endParaRPr lang="zh-CN" altLang="en-US" sz="2400" b="0">
              <a:latin typeface="Arial" panose="020B0604020202020204" pitchFamily="34" charset="0"/>
              <a:ea typeface="宋体" panose="02010600030101010101" pitchFamily="2" charset="-122"/>
              <a:cs typeface="Arial" panose="020B0604020202020204" pitchFamily="34" charset="0"/>
            </a:endParaRPr>
          </a:p>
          <a:p>
            <a:pPr indent="0"/>
            <a:r>
              <a:rPr lang="zh-CN" altLang="en-US" sz="2400" b="0">
                <a:latin typeface="微软雅黑" panose="020B0503020204020204" charset="-122"/>
                <a:ea typeface="微软雅黑" panose="020B0503020204020204" charset="-122"/>
                <a:cs typeface="Arial" panose="020B0604020202020204" pitchFamily="34" charset="0"/>
              </a:rPr>
              <a:t>居民楼看起来外表都一致。</a:t>
            </a:r>
            <a:endParaRPr lang="zh-CN" altLang="en-US" sz="2400" b="0">
              <a:latin typeface="Arial" panose="020B0604020202020204" pitchFamily="3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r>
              <a:rPr lang="en-US" sz="2400" b="0">
                <a:latin typeface="Arial" panose="020B0604020202020204" pitchFamily="34" charset="0"/>
                <a:ea typeface="宋体" panose="02010600030101010101" pitchFamily="2" charset="-122"/>
                <a:cs typeface="Arial" panose="020B0604020202020204" pitchFamily="34" charset="0"/>
              </a:rPr>
              <a:t>The residential buildings were </a:t>
            </a:r>
            <a:r>
              <a:rPr lang="en-US" sz="2400" b="0">
                <a:solidFill>
                  <a:srgbClr val="C00000"/>
                </a:solidFill>
                <a:latin typeface="Arial" panose="020B0604020202020204" pitchFamily="34" charset="0"/>
                <a:ea typeface="宋体" panose="02010600030101010101" pitchFamily="2" charset="-122"/>
                <a:cs typeface="Arial" panose="020B0604020202020204" pitchFamily="34" charset="0"/>
              </a:rPr>
              <a:t>uniform</a:t>
            </a:r>
            <a:r>
              <a:rPr lang="en-US" sz="2400" b="0">
                <a:latin typeface="Arial" panose="020B0604020202020204" pitchFamily="34" charset="0"/>
                <a:ea typeface="宋体" panose="02010600030101010101" pitchFamily="2" charset="-122"/>
                <a:cs typeface="Arial" panose="020B0604020202020204" pitchFamily="34" charset="0"/>
              </a:rPr>
              <a:t> in appearance.</a:t>
            </a:r>
            <a:endParaRPr lang="en-US" sz="2400" b="0">
              <a:latin typeface="Arial" panose="020B0604020202020204" pitchFamily="34" charset="0"/>
              <a:ea typeface="宋体" panose="02010600030101010101" pitchFamily="2" charset="-122"/>
              <a:cs typeface="Arial" panose="020B0604020202020204" pitchFamily="34" charset="0"/>
            </a:endParaRPr>
          </a:p>
        </p:txBody>
      </p:sp>
      <p:sp>
        <p:nvSpPr>
          <p:cNvPr id="3" name="文本框 2"/>
          <p:cNvSpPr txBox="1"/>
          <p:nvPr/>
        </p:nvSpPr>
        <p:spPr>
          <a:xfrm>
            <a:off x="210820" y="3898900"/>
            <a:ext cx="11385550" cy="1198880"/>
          </a:xfrm>
          <a:prstGeom prst="rect">
            <a:avLst/>
          </a:prstGeom>
          <a:noFill/>
          <a:ln w="9525">
            <a:noFill/>
          </a:ln>
        </p:spPr>
        <p:txBody>
          <a:bodyPr wrap="square">
            <a:spAutoFit/>
          </a:bodyPr>
          <a:p>
            <a:pPr indent="0"/>
            <a:r>
              <a:rPr lang="en-US" sz="2400" b="0">
                <a:solidFill>
                  <a:srgbClr val="000000"/>
                </a:solidFill>
                <a:latin typeface="微软雅黑" panose="020B0503020204020204" charset="-122"/>
                <a:ea typeface="微软雅黑" panose="020B0503020204020204" charset="-122"/>
                <a:cs typeface="微软雅黑" panose="020B0503020204020204" charset="-122"/>
              </a:rPr>
              <a:t>由于统一和连续的</a:t>
            </a:r>
            <a:r>
              <a:rPr lang="zh-CN" altLang="en-US" sz="2400" b="0">
                <a:solidFill>
                  <a:srgbClr val="000000"/>
                </a:solidFill>
                <a:latin typeface="微软雅黑" panose="020B0503020204020204" charset="-122"/>
                <a:ea typeface="微软雅黑" panose="020B0503020204020204" charset="-122"/>
                <a:cs typeface="微软雅黑" panose="020B0503020204020204" charset="-122"/>
              </a:rPr>
              <a:t>书写</a:t>
            </a:r>
            <a:r>
              <a:rPr lang="en-US" sz="2400" b="0">
                <a:solidFill>
                  <a:srgbClr val="000000"/>
                </a:solidFill>
                <a:latin typeface="微软雅黑" panose="020B0503020204020204" charset="-122"/>
                <a:ea typeface="微软雅黑" panose="020B0503020204020204" charset="-122"/>
                <a:cs typeface="微软雅黑" panose="020B0503020204020204" charset="-122"/>
              </a:rPr>
              <a:t>系统， </a:t>
            </a:r>
            <a:r>
              <a:rPr lang="zh-CN" altLang="en-US" sz="2400" b="0">
                <a:solidFill>
                  <a:srgbClr val="000000"/>
                </a:solidFill>
                <a:latin typeface="微软雅黑" panose="020B0503020204020204" charset="-122"/>
                <a:ea typeface="微软雅黑" panose="020B0503020204020204" charset="-122"/>
                <a:cs typeface="微软雅黑" panose="020B0503020204020204" charset="-122"/>
              </a:rPr>
              <a:t>在中国</a:t>
            </a:r>
            <a:r>
              <a:rPr lang="en-US" sz="2400" b="0">
                <a:solidFill>
                  <a:srgbClr val="000000"/>
                </a:solidFill>
                <a:latin typeface="微软雅黑" panose="020B0503020204020204" charset="-122"/>
                <a:ea typeface="微软雅黑" panose="020B0503020204020204" charset="-122"/>
                <a:cs typeface="微软雅黑" panose="020B0503020204020204" charset="-122"/>
              </a:rPr>
              <a:t>一种共同的身份得以幸存并蓬勃发展。</a:t>
            </a:r>
            <a:endParaRPr lang="en-US" sz="2400" b="0">
              <a:solidFill>
                <a:srgbClr val="000000"/>
              </a:solidFill>
              <a:latin typeface="微软雅黑" panose="020B0503020204020204" charset="-122"/>
              <a:ea typeface="微软雅黑" panose="020B0503020204020204" charset="-122"/>
              <a:cs typeface="微软雅黑" panose="020B0503020204020204" charset="-122"/>
            </a:endParaRPr>
          </a:p>
          <a:p>
            <a:pPr marL="342900" indent="-342900">
              <a:buFont typeface="Arial" panose="020B0604020202020204" pitchFamily="34" charset="0"/>
              <a:buChar char="•"/>
            </a:pPr>
            <a:r>
              <a:rPr lang="en-US" sz="2400" b="0">
                <a:solidFill>
                  <a:srgbClr val="000000"/>
                </a:solidFill>
                <a:latin typeface="Arial" panose="020B0604020202020204" pitchFamily="34" charset="0"/>
                <a:ea typeface="宋体" panose="02010600030101010101" pitchFamily="2" charset="-122"/>
                <a:cs typeface="Arial" panose="020B0604020202020204" pitchFamily="34" charset="0"/>
              </a:rPr>
              <a:t>Thanks to the </a:t>
            </a:r>
            <a:r>
              <a:rPr lang="en-US" sz="2400" b="0">
                <a:solidFill>
                  <a:srgbClr val="C00000"/>
                </a:solidFill>
                <a:latin typeface="Arial" panose="020B0604020202020204" pitchFamily="34" charset="0"/>
                <a:ea typeface="宋体" panose="02010600030101010101" pitchFamily="2" charset="-122"/>
                <a:cs typeface="Arial" panose="020B0604020202020204" pitchFamily="34" charset="0"/>
              </a:rPr>
              <a:t>uniform</a:t>
            </a:r>
            <a:r>
              <a:rPr lang="en-US" sz="2400" b="0">
                <a:solidFill>
                  <a:srgbClr val="000000"/>
                </a:solidFill>
                <a:latin typeface="Arial" panose="020B0604020202020204" pitchFamily="34" charset="0"/>
                <a:ea typeface="宋体" panose="02010600030101010101" pitchFamily="2" charset="-122"/>
                <a:cs typeface="Arial" panose="020B0604020202020204" pitchFamily="34" charset="0"/>
              </a:rPr>
              <a:t> and continuous writing system, a shared identity in China has survived and boomed.</a:t>
            </a:r>
            <a:endParaRPr lang="en-US" altLang="en-US" sz="2400" b="0">
              <a:solidFill>
                <a:srgbClr val="000000"/>
              </a:solidFill>
              <a:latin typeface="Arial" panose="020B0604020202020204" pitchFamily="34" charset="0"/>
              <a:ea typeface="宋体" panose="02010600030101010101" pitchFamily="2" charset="-122"/>
              <a:cs typeface="Arial" panose="020B0604020202020204" pitchFamily="34" charset="0"/>
            </a:endParaRPr>
          </a:p>
        </p:txBody>
      </p:sp>
      <p:pic>
        <p:nvPicPr>
          <p:cNvPr id="4" name="图片 3" descr="s-l1600"/>
          <p:cNvPicPr>
            <a:picLocks noChangeAspect="1"/>
          </p:cNvPicPr>
          <p:nvPr/>
        </p:nvPicPr>
        <p:blipFill>
          <a:blip r:embed="rId3"/>
          <a:stretch>
            <a:fillRect/>
          </a:stretch>
        </p:blipFill>
        <p:spPr>
          <a:xfrm>
            <a:off x="8519160" y="977900"/>
            <a:ext cx="2696845" cy="2696845"/>
          </a:xfrm>
          <a:prstGeom prst="rect">
            <a:avLst/>
          </a:prstGeom>
        </p:spPr>
      </p:pic>
      <p:sp>
        <p:nvSpPr>
          <p:cNvPr id="5" name="文本框 4"/>
          <p:cNvSpPr txBox="1"/>
          <p:nvPr>
            <p:custDataLst>
              <p:tags r:id="rId4"/>
            </p:custDataLst>
          </p:nvPr>
        </p:nvSpPr>
        <p:spPr>
          <a:xfrm>
            <a:off x="251460" y="882650"/>
            <a:ext cx="4911725" cy="460375"/>
          </a:xfrm>
          <a:prstGeom prst="rect">
            <a:avLst/>
          </a:prstGeom>
          <a:noFill/>
          <a:ln w="12700" cmpd="sng">
            <a:solidFill>
              <a:schemeClr val="accent1">
                <a:shade val="50000"/>
              </a:schemeClr>
            </a:solidFill>
            <a:prstDash val="sysDash"/>
          </a:ln>
        </p:spPr>
        <p:txBody>
          <a:bodyPr wrap="square" rtlCol="0" anchor="t">
            <a:spAutoFit/>
          </a:bodyPr>
          <a:p>
            <a:r>
              <a:rPr lang="zh-CN" altLang="en-US" sz="2400">
                <a:solidFill>
                  <a:schemeClr val="tx1"/>
                </a:solidFill>
                <a:sym typeface="+mn-ea"/>
              </a:rPr>
              <a:t>词缀：</a:t>
            </a:r>
            <a:r>
              <a:rPr lang="en-US" sz="2400">
                <a:solidFill>
                  <a:schemeClr val="tx1"/>
                </a:solidFill>
                <a:sym typeface="+mn-ea"/>
              </a:rPr>
              <a:t>uni- </a:t>
            </a:r>
            <a:r>
              <a:rPr lang="zh-CN" altLang="en-US" sz="2400">
                <a:solidFill>
                  <a:schemeClr val="tx1"/>
                </a:solidFill>
                <a:sym typeface="+mn-ea"/>
              </a:rPr>
              <a:t>一，单一的</a:t>
            </a:r>
            <a:r>
              <a:rPr lang="en-US" altLang="zh-CN" sz="2400">
                <a:solidFill>
                  <a:schemeClr val="tx1"/>
                </a:solidFill>
                <a:sym typeface="+mn-ea"/>
              </a:rPr>
              <a:t>+ form </a:t>
            </a:r>
            <a:r>
              <a:rPr lang="zh-CN" altLang="en-US" sz="2400">
                <a:solidFill>
                  <a:schemeClr val="tx1"/>
                </a:solidFill>
                <a:sym typeface="+mn-ea"/>
              </a:rPr>
              <a:t>形式</a:t>
            </a:r>
            <a:endParaRPr lang="en-US" altLang="zh-CN" sz="2400">
              <a:solidFill>
                <a:schemeClr val="tx1"/>
              </a:solidFill>
              <a:sym typeface="+mn-ea"/>
            </a:endParaRPr>
          </a:p>
        </p:txBody>
      </p:sp>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865441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not to mention	/nɒt tə ˈmenʃn/	更不用说;且不说</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custDataLst>
              <p:tags r:id="rId3"/>
            </p:custDataLst>
          </p:nvPr>
        </p:nvSpPr>
        <p:spPr>
          <a:xfrm>
            <a:off x="142875" y="1636395"/>
            <a:ext cx="11934825" cy="4192905"/>
          </a:xfrm>
          <a:prstGeom prst="rect">
            <a:avLst/>
          </a:prstGeom>
          <a:noFill/>
          <a:ln w="9525">
            <a:noFill/>
          </a:ln>
        </p:spPr>
        <p:txBody>
          <a:bodyPr wrap="square">
            <a:noAutofit/>
          </a:bodyPr>
          <a:p>
            <a:pPr indent="0"/>
            <a:r>
              <a:rPr lang="zh-CN" altLang="en-US" sz="2400" b="0">
                <a:latin typeface="微软雅黑" panose="020B0503020204020204" charset="-122"/>
                <a:ea typeface="微软雅黑" panose="020B0503020204020204" charset="-122"/>
                <a:cs typeface="Arial" panose="020B0604020202020204" pitchFamily="34" charset="0"/>
              </a:rPr>
              <a:t>生活突然充满了可能性，更不用说一些意想不到的惊喜了。</a:t>
            </a:r>
            <a:endParaRPr lang="zh-CN" altLang="en-US" sz="2400" b="0">
              <a:latin typeface="微软雅黑" panose="020B0503020204020204" charset="-122"/>
              <a:ea typeface="微软雅黑" panose="020B0503020204020204" charset="-122"/>
              <a:cs typeface="Arial" panose="020B0604020202020204" pitchFamily="34" charset="0"/>
            </a:endParaRPr>
          </a:p>
          <a:p>
            <a:pPr marL="342900" indent="-342900">
              <a:buFont typeface="Arial" panose="020B0604020202020204" pitchFamily="34" charset="0"/>
              <a:buChar char="•"/>
            </a:pPr>
            <a:r>
              <a:rPr lang="zh-CN" altLang="en-US" sz="2400">
                <a:latin typeface="Arial" panose="020B0604020202020204" pitchFamily="34" charset="0"/>
                <a:ea typeface="宋体" panose="02010600030101010101" pitchFamily="2" charset="-122"/>
                <a:cs typeface="Arial" panose="020B0604020202020204" pitchFamily="34" charset="0"/>
                <a:sym typeface="+mn-ea"/>
              </a:rPr>
              <a:t>Life was suddenly full of possibilities,</a:t>
            </a:r>
            <a:r>
              <a:rPr lang="zh-CN" altLang="en-US" sz="2400">
                <a:solidFill>
                  <a:srgbClr val="C00000"/>
                </a:solidFill>
                <a:latin typeface="Arial" panose="020B0604020202020204" pitchFamily="34" charset="0"/>
                <a:ea typeface="宋体" panose="02010600030101010101" pitchFamily="2" charset="-122"/>
                <a:cs typeface="Arial" panose="020B0604020202020204" pitchFamily="34" charset="0"/>
                <a:sym typeface="+mn-ea"/>
              </a:rPr>
              <a:t> not to mention</a:t>
            </a:r>
            <a:r>
              <a:rPr lang="zh-CN" altLang="en-US" sz="2400">
                <a:latin typeface="Arial" panose="020B0604020202020204" pitchFamily="34" charset="0"/>
                <a:ea typeface="宋体" panose="02010600030101010101" pitchFamily="2" charset="-122"/>
                <a:cs typeface="Arial" panose="020B0604020202020204" pitchFamily="34" charset="0"/>
                <a:sym typeface="+mn-ea"/>
              </a:rPr>
              <a:t> a few unexpected surprises.</a:t>
            </a:r>
            <a:endParaRPr lang="zh-CN" altLang="en-US" sz="2400" b="0">
              <a:latin typeface="Arial" panose="020B0604020202020204" pitchFamily="34" charset="0"/>
              <a:ea typeface="宋体" panose="02010600030101010101" pitchFamily="2" charset="-122"/>
              <a:cs typeface="Arial" panose="020B0604020202020204" pitchFamily="34" charset="0"/>
            </a:endParaRPr>
          </a:p>
          <a:p>
            <a:pPr indent="0"/>
            <a:endParaRPr lang="zh-CN" altLang="en-US" sz="2400" b="0">
              <a:latin typeface="Arial" panose="020B0604020202020204" pitchFamily="34" charset="0"/>
              <a:ea typeface="宋体" panose="02010600030101010101" pitchFamily="2" charset="-122"/>
              <a:cs typeface="Arial" panose="020B0604020202020204" pitchFamily="34" charset="0"/>
            </a:endParaRPr>
          </a:p>
          <a:p>
            <a:pPr indent="0"/>
            <a:endParaRPr lang="zh-CN" altLang="en-US" sz="2400" b="0">
              <a:latin typeface="Arial" panose="020B0604020202020204" pitchFamily="34" charset="0"/>
              <a:ea typeface="宋体" panose="02010600030101010101" pitchFamily="2" charset="-122"/>
              <a:cs typeface="Arial" panose="020B0604020202020204" pitchFamily="34" charset="0"/>
            </a:endParaRPr>
          </a:p>
          <a:p>
            <a:pPr indent="0"/>
            <a:r>
              <a:rPr lang="zh-CN" altLang="en-US" sz="2400" b="0">
                <a:latin typeface="微软雅黑" panose="020B0503020204020204" charset="-122"/>
                <a:ea typeface="微软雅黑" panose="020B0503020204020204" charset="-122"/>
                <a:cs typeface="Arial" panose="020B0604020202020204" pitchFamily="34" charset="0"/>
              </a:rPr>
              <a:t>网上购物可以让你比较功能和特点，更不用说价格了。</a:t>
            </a:r>
            <a:endParaRPr lang="zh-CN" altLang="en-US" sz="2400" b="0">
              <a:latin typeface="Arial" panose="020B0604020202020204" pitchFamily="3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r>
              <a:rPr lang="en-US" sz="2400" b="0">
                <a:latin typeface="Arial" panose="020B0604020202020204" pitchFamily="34" charset="0"/>
                <a:ea typeface="宋体" panose="02010600030101010101" pitchFamily="2" charset="-122"/>
                <a:cs typeface="Arial" panose="020B0604020202020204" pitchFamily="34" charset="0"/>
              </a:rPr>
              <a:t>Shopping online allows you to compare features and functionality, </a:t>
            </a:r>
            <a:r>
              <a:rPr lang="en-US" sz="2400" b="0">
                <a:solidFill>
                  <a:srgbClr val="C00000"/>
                </a:solidFill>
                <a:latin typeface="Arial" panose="020B0604020202020204" pitchFamily="34" charset="0"/>
                <a:ea typeface="宋体" panose="02010600030101010101" pitchFamily="2" charset="-122"/>
                <a:cs typeface="Arial" panose="020B0604020202020204" pitchFamily="34" charset="0"/>
              </a:rPr>
              <a:t>not to mention</a:t>
            </a:r>
            <a:r>
              <a:rPr lang="en-US" sz="2400" b="0">
                <a:latin typeface="Arial" panose="020B0604020202020204" pitchFamily="34" charset="0"/>
                <a:ea typeface="宋体" panose="02010600030101010101" pitchFamily="2" charset="-122"/>
                <a:cs typeface="Arial" panose="020B0604020202020204" pitchFamily="34" charset="0"/>
              </a:rPr>
              <a:t> prices.</a:t>
            </a:r>
            <a:endParaRPr lang="en-US" sz="2400" b="0">
              <a:latin typeface="Arial" panose="020B0604020202020204" pitchFamily="34" charset="0"/>
              <a:ea typeface="宋体" panose="02010600030101010101" pitchFamily="2" charset="-122"/>
              <a:cs typeface="Arial" panose="020B0604020202020204" pitchFamily="34" charset="0"/>
            </a:endParaRPr>
          </a:p>
          <a:p>
            <a:pPr indent="0"/>
            <a:endParaRPr lang="en-US" altLang="zh-CN" sz="2400" b="0">
              <a:latin typeface="Arial" panose="020B0604020202020204" pitchFamily="34" charset="0"/>
              <a:ea typeface="宋体" panose="02010600030101010101" pitchFamily="2" charset="-122"/>
              <a:cs typeface="Arial" panose="020B0604020202020204" pitchFamily="34" charset="0"/>
            </a:endParaRPr>
          </a:p>
          <a:p>
            <a:pPr indent="0"/>
            <a:r>
              <a:rPr lang="en-US" altLang="zh-CN" sz="2400" b="0">
                <a:latin typeface="微软雅黑" panose="020B0503020204020204" charset="-122"/>
                <a:ea typeface="微软雅黑" panose="020B0503020204020204" charset="-122"/>
                <a:cs typeface="Arial" panose="020B0604020202020204" pitchFamily="34" charset="0"/>
              </a:rPr>
              <a:t>污染对城市里每个人的健康都有负面影响，更不用说对环境的破坏了。</a:t>
            </a:r>
            <a:endParaRPr lang="en-US" altLang="zh-CN" sz="2400" b="0">
              <a:latin typeface="Arial" panose="020B0604020202020204" pitchFamily="3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r>
              <a:rPr lang="en-US" altLang="zh-CN" sz="2400" b="0">
                <a:latin typeface="Arial" panose="020B0604020202020204" pitchFamily="34" charset="0"/>
                <a:ea typeface="宋体" panose="02010600030101010101" pitchFamily="2" charset="-122"/>
                <a:cs typeface="Arial" panose="020B0604020202020204" pitchFamily="34" charset="0"/>
              </a:rPr>
              <a:t>Pollution has a negative effect on the health of everyone living in the city, </a:t>
            </a:r>
            <a:r>
              <a:rPr lang="en-US" altLang="zh-CN" sz="2400" b="0">
                <a:solidFill>
                  <a:srgbClr val="C00000"/>
                </a:solidFill>
                <a:latin typeface="Arial" panose="020B0604020202020204" pitchFamily="34" charset="0"/>
                <a:ea typeface="宋体" panose="02010600030101010101" pitchFamily="2" charset="-122"/>
                <a:cs typeface="Arial" panose="020B0604020202020204" pitchFamily="34" charset="0"/>
              </a:rPr>
              <a:t>not to mention</a:t>
            </a:r>
            <a:r>
              <a:rPr lang="en-US" altLang="zh-CN" sz="2400" b="0">
                <a:latin typeface="Arial" panose="020B0604020202020204" pitchFamily="34" charset="0"/>
                <a:ea typeface="宋体" panose="02010600030101010101" pitchFamily="2" charset="-122"/>
                <a:cs typeface="Arial" panose="020B0604020202020204" pitchFamily="34" charset="0"/>
              </a:rPr>
              <a:t> the damage to the environment.</a:t>
            </a:r>
            <a:endParaRPr lang="en-US" altLang="zh-CN" sz="2400" b="0">
              <a:latin typeface="Arial" panose="020B0604020202020204" pitchFamily="34" charset="0"/>
              <a:ea typeface="宋体" panose="02010600030101010101" pitchFamily="2" charset="-122"/>
              <a:cs typeface="Arial" panose="020B0604020202020204" pitchFamily="34" charset="0"/>
            </a:endParaRPr>
          </a:p>
        </p:txBody>
      </p:sp>
      <p:sp>
        <p:nvSpPr>
          <p:cNvPr id="5" name="文本框 4"/>
          <p:cNvSpPr txBox="1"/>
          <p:nvPr>
            <p:custDataLst>
              <p:tags r:id="rId4"/>
            </p:custDataLst>
          </p:nvPr>
        </p:nvSpPr>
        <p:spPr>
          <a:xfrm>
            <a:off x="251460" y="882650"/>
            <a:ext cx="2974340" cy="460375"/>
          </a:xfrm>
          <a:prstGeom prst="rect">
            <a:avLst/>
          </a:prstGeom>
          <a:noFill/>
          <a:ln w="12700" cmpd="sng">
            <a:solidFill>
              <a:schemeClr val="accent1">
                <a:shade val="50000"/>
              </a:schemeClr>
            </a:solidFill>
            <a:prstDash val="sysDash"/>
          </a:ln>
        </p:spPr>
        <p:txBody>
          <a:bodyPr wrap="square" rtlCol="0" anchor="t">
            <a:spAutoFit/>
          </a:bodyPr>
          <a:p>
            <a:r>
              <a:rPr lang="zh-CN" altLang="en-US" sz="2400">
                <a:solidFill>
                  <a:schemeClr val="tx1"/>
                </a:solidFill>
                <a:sym typeface="+mn-ea"/>
              </a:rPr>
              <a:t>功能：</a:t>
            </a:r>
            <a:r>
              <a:rPr lang="zh-CN" sz="2400">
                <a:solidFill>
                  <a:schemeClr val="tx1"/>
                </a:solidFill>
                <a:sym typeface="+mn-ea"/>
              </a:rPr>
              <a:t>表达递进关系</a:t>
            </a:r>
            <a:endParaRPr lang="zh-CN" sz="2400">
              <a:solidFill>
                <a:schemeClr val="tx1"/>
              </a:solidFill>
              <a:sym typeface="+mn-ea"/>
            </a:endParaRPr>
          </a:p>
        </p:txBody>
      </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05358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tablet 	/ˈtæblət/	n.平板电脑;便笺本;药片</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3366770" y="803275"/>
            <a:ext cx="8697595" cy="5631180"/>
          </a:xfrm>
          <a:prstGeom prst="rect">
            <a:avLst/>
          </a:prstGeom>
          <a:noFill/>
          <a:ln w="9525">
            <a:noFill/>
          </a:ln>
        </p:spPr>
        <p:txBody>
          <a:bodyPr wrap="square">
            <a:spAutoFit/>
          </a:bodyPr>
          <a:p>
            <a:pPr indent="0"/>
            <a:r>
              <a:rPr lang="en-US" sz="2000">
                <a:latin typeface="微软雅黑" panose="020B0503020204020204" charset="-122"/>
                <a:ea typeface="微软雅黑" panose="020B0503020204020204" charset="-122"/>
                <a:cs typeface="Arial" panose="020B0604020202020204" pitchFamily="34" charset="0"/>
                <a:sym typeface="+mn-ea"/>
              </a:rPr>
              <a:t>由于经济和社会发展的影响，今天的儿童越来越依赖智能手机、平板电脑和电脑进行学习和娱乐。这不仅损害了他们的视力，还减少了他们与自然和社会生活联系的机会。</a:t>
            </a:r>
            <a:endParaRPr lang="en-US" sz="2000">
              <a:latin typeface="Arial" panose="020B0604020202020204" pitchFamily="34" charset="0"/>
              <a:ea typeface="宋体" panose="02010600030101010101" pitchFamily="2" charset="-122"/>
              <a:cs typeface="Arial" panose="020B0604020202020204" pitchFamily="34" charset="0"/>
              <a:sym typeface="+mn-ea"/>
            </a:endParaRPr>
          </a:p>
          <a:p>
            <a:pPr marL="342900" indent="-342900">
              <a:buFont typeface="Arial" panose="020B0604020202020204" pitchFamily="34" charset="0"/>
              <a:buChar char="•"/>
            </a:pPr>
            <a:r>
              <a:rPr lang="en-US" sz="2000">
                <a:latin typeface="Arial" panose="020B0604020202020204" pitchFamily="34" charset="0"/>
                <a:ea typeface="宋体" panose="02010600030101010101" pitchFamily="2" charset="-122"/>
                <a:cs typeface="Arial" panose="020B0604020202020204" pitchFamily="34" charset="0"/>
                <a:sym typeface="+mn-ea"/>
              </a:rPr>
              <a:t>Due to the influence of economic and social development, children today have become increasingly dependent on smartphones, </a:t>
            </a:r>
            <a:r>
              <a:rPr lang="en-US" sz="2000">
                <a:solidFill>
                  <a:srgbClr val="C00000"/>
                </a:solidFill>
                <a:latin typeface="Arial" panose="020B0604020202020204" pitchFamily="34" charset="0"/>
                <a:ea typeface="宋体" panose="02010600030101010101" pitchFamily="2" charset="-122"/>
                <a:cs typeface="Arial" panose="020B0604020202020204" pitchFamily="34" charset="0"/>
                <a:sym typeface="+mn-ea"/>
              </a:rPr>
              <a:t>tablets</a:t>
            </a:r>
            <a:r>
              <a:rPr lang="en-US" sz="2000">
                <a:latin typeface="Arial" panose="020B0604020202020204" pitchFamily="34" charset="0"/>
                <a:ea typeface="宋体" panose="02010600030101010101" pitchFamily="2" charset="-122"/>
                <a:cs typeface="Arial" panose="020B0604020202020204" pitchFamily="34" charset="0"/>
                <a:sym typeface="+mn-ea"/>
              </a:rPr>
              <a:t> and computers for both learning and entertainment. This not only harms their eyesight but also diminishes their opportunities to connect with nature and social life.</a:t>
            </a:r>
            <a:endParaRPr lang="en-US" sz="2000">
              <a:latin typeface="Arial" panose="020B0604020202020204" pitchFamily="34" charset="0"/>
              <a:ea typeface="宋体" panose="02010600030101010101" pitchFamily="2" charset="-122"/>
              <a:cs typeface="Arial" panose="020B0604020202020204" pitchFamily="34" charset="0"/>
              <a:sym typeface="+mn-ea"/>
            </a:endParaRPr>
          </a:p>
          <a:p>
            <a:pPr indent="0"/>
            <a:endParaRPr lang="en-US" sz="2000">
              <a:latin typeface="Arial" panose="020B0604020202020204" pitchFamily="34" charset="0"/>
              <a:ea typeface="宋体" panose="02010600030101010101" pitchFamily="2" charset="-122"/>
              <a:cs typeface="Arial" panose="020B0604020202020204" pitchFamily="34" charset="0"/>
              <a:sym typeface="+mn-ea"/>
            </a:endParaRPr>
          </a:p>
          <a:p>
            <a:pPr indent="0"/>
            <a:r>
              <a:rPr lang="en-US" sz="2000">
                <a:latin typeface="微软雅黑" panose="020B0503020204020204" charset="-122"/>
                <a:ea typeface="微软雅黑" panose="020B0503020204020204" charset="-122"/>
                <a:cs typeface="Arial" panose="020B0604020202020204" pitchFamily="34" charset="0"/>
                <a:sym typeface="+mn-ea"/>
              </a:rPr>
              <a:t>几个世纪以来，石碑上的铭文被无数游客的手擦掉了。</a:t>
            </a:r>
            <a:endParaRPr lang="en-US" sz="2000">
              <a:latin typeface="微软雅黑" panose="020B0503020204020204" charset="-122"/>
              <a:ea typeface="微软雅黑" panose="020B0503020204020204" charset="-122"/>
              <a:cs typeface="Arial" panose="020B0604020202020204" pitchFamily="34" charset="0"/>
              <a:sym typeface="+mn-ea"/>
            </a:endParaRPr>
          </a:p>
          <a:p>
            <a:pPr marL="342900" indent="-342900">
              <a:buFont typeface="Arial" panose="020B0604020202020204" pitchFamily="34" charset="0"/>
              <a:buChar char="•"/>
            </a:pPr>
            <a:r>
              <a:rPr lang="en-US" sz="2000">
                <a:latin typeface="Arial" panose="020B0604020202020204" pitchFamily="34" charset="0"/>
                <a:ea typeface="宋体" panose="02010600030101010101" pitchFamily="2" charset="-122"/>
                <a:cs typeface="Arial" panose="020B0604020202020204" pitchFamily="34" charset="0"/>
                <a:sym typeface="+mn-ea"/>
              </a:rPr>
              <a:t>The inscription on the stone </a:t>
            </a:r>
            <a:r>
              <a:rPr lang="en-US" sz="2000">
                <a:solidFill>
                  <a:srgbClr val="C00000"/>
                </a:solidFill>
                <a:latin typeface="Arial" panose="020B0604020202020204" pitchFamily="34" charset="0"/>
                <a:ea typeface="宋体" panose="02010600030101010101" pitchFamily="2" charset="-122"/>
                <a:cs typeface="Arial" panose="020B0604020202020204" pitchFamily="34" charset="0"/>
                <a:sym typeface="+mn-ea"/>
              </a:rPr>
              <a:t>tablet </a:t>
            </a:r>
            <a:r>
              <a:rPr lang="en-US" sz="2000">
                <a:latin typeface="Arial" panose="020B0604020202020204" pitchFamily="34" charset="0"/>
                <a:ea typeface="宋体" panose="02010600030101010101" pitchFamily="2" charset="-122"/>
                <a:cs typeface="Arial" panose="020B0604020202020204" pitchFamily="34" charset="0"/>
                <a:sym typeface="+mn-ea"/>
              </a:rPr>
              <a:t>has been rubbed away by the hands of countless tourists over the centuries.</a:t>
            </a:r>
            <a:endParaRPr lang="en-US" sz="2000">
              <a:latin typeface="Arial" panose="020B0604020202020204" pitchFamily="34" charset="0"/>
              <a:ea typeface="宋体" panose="02010600030101010101" pitchFamily="2" charset="-122"/>
              <a:cs typeface="Arial" panose="020B0604020202020204" pitchFamily="34" charset="0"/>
              <a:sym typeface="+mn-ea"/>
            </a:endParaRPr>
          </a:p>
          <a:p>
            <a:pPr indent="0"/>
            <a:endParaRPr lang="en-US" sz="2000">
              <a:latin typeface="Arial" panose="020B0604020202020204" pitchFamily="34" charset="0"/>
              <a:ea typeface="宋体" panose="02010600030101010101" pitchFamily="2" charset="-122"/>
              <a:cs typeface="Arial" panose="020B0604020202020204" pitchFamily="34" charset="0"/>
              <a:sym typeface="+mn-ea"/>
            </a:endParaRPr>
          </a:p>
          <a:p>
            <a:pPr indent="0"/>
            <a:r>
              <a:rPr lang="en-US" sz="2000">
                <a:latin typeface="微软雅黑" panose="020B0503020204020204" charset="-122"/>
                <a:ea typeface="微软雅黑" panose="020B0503020204020204" charset="-122"/>
                <a:cs typeface="Arial" panose="020B0604020202020204" pitchFamily="34" charset="0"/>
                <a:sym typeface="+mn-ea"/>
              </a:rPr>
              <a:t>当他把</a:t>
            </a:r>
            <a:r>
              <a:rPr lang="zh-CN" altLang="en-US" sz="2000">
                <a:latin typeface="微软雅黑" panose="020B0503020204020204" charset="-122"/>
                <a:ea typeface="微软雅黑" panose="020B0503020204020204" charset="-122"/>
                <a:cs typeface="Arial" panose="020B0604020202020204" pitchFamily="34" charset="0"/>
                <a:sym typeface="+mn-ea"/>
              </a:rPr>
              <a:t>便签本</a:t>
            </a:r>
            <a:r>
              <a:rPr lang="en-US" sz="2000">
                <a:latin typeface="微软雅黑" panose="020B0503020204020204" charset="-122"/>
                <a:ea typeface="微软雅黑" panose="020B0503020204020204" charset="-122"/>
                <a:cs typeface="Arial" panose="020B0604020202020204" pitchFamily="34" charset="0"/>
                <a:sym typeface="+mn-ea"/>
              </a:rPr>
              <a:t>递给她时，她看到了</a:t>
            </a:r>
            <a:r>
              <a:rPr lang="zh-CN" altLang="en-US" sz="2000">
                <a:latin typeface="微软雅黑" panose="020B0503020204020204" charset="-122"/>
                <a:ea typeface="微软雅黑" panose="020B0503020204020204" charset="-122"/>
                <a:cs typeface="Arial" panose="020B0604020202020204" pitchFamily="34" charset="0"/>
                <a:sym typeface="+mn-ea"/>
              </a:rPr>
              <a:t>歪歪扭扭</a:t>
            </a:r>
            <a:r>
              <a:rPr lang="en-US" sz="2000">
                <a:latin typeface="微软雅黑" panose="020B0503020204020204" charset="-122"/>
                <a:ea typeface="微软雅黑" panose="020B0503020204020204" charset="-122"/>
                <a:cs typeface="Arial" panose="020B0604020202020204" pitchFamily="34" charset="0"/>
                <a:sym typeface="+mn-ea"/>
              </a:rPr>
              <a:t>的字迹。</a:t>
            </a:r>
            <a:endParaRPr lang="en-US" sz="2000">
              <a:latin typeface="Arial" panose="020B0604020202020204" pitchFamily="34" charset="0"/>
              <a:ea typeface="宋体" panose="02010600030101010101" pitchFamily="2" charset="-122"/>
              <a:cs typeface="Arial" panose="020B0604020202020204" pitchFamily="34" charset="0"/>
              <a:sym typeface="+mn-ea"/>
            </a:endParaRPr>
          </a:p>
          <a:p>
            <a:pPr marL="342900" indent="-342900">
              <a:buFont typeface="Arial" panose="020B0604020202020204" pitchFamily="34" charset="0"/>
              <a:buChar char="•"/>
            </a:pPr>
            <a:r>
              <a:rPr lang="en-US" sz="2000">
                <a:latin typeface="Arial" panose="020B0604020202020204" pitchFamily="34" charset="0"/>
                <a:ea typeface="宋体" panose="02010600030101010101" pitchFamily="2" charset="-122"/>
                <a:cs typeface="Arial" panose="020B0604020202020204" pitchFamily="34" charset="0"/>
                <a:sym typeface="+mn-ea"/>
              </a:rPr>
              <a:t>When he handed her the </a:t>
            </a:r>
            <a:r>
              <a:rPr lang="en-US" sz="2000">
                <a:solidFill>
                  <a:srgbClr val="C00000"/>
                </a:solidFill>
                <a:latin typeface="Arial" panose="020B0604020202020204" pitchFamily="34" charset="0"/>
                <a:ea typeface="宋体" panose="02010600030101010101" pitchFamily="2" charset="-122"/>
                <a:cs typeface="Arial" panose="020B0604020202020204" pitchFamily="34" charset="0"/>
                <a:sym typeface="+mn-ea"/>
              </a:rPr>
              <a:t>tablet</a:t>
            </a:r>
            <a:r>
              <a:rPr lang="en-US" sz="2000">
                <a:latin typeface="Arial" panose="020B0604020202020204" pitchFamily="34" charset="0"/>
                <a:ea typeface="宋体" panose="02010600030101010101" pitchFamily="2" charset="-122"/>
                <a:cs typeface="Arial" panose="020B0604020202020204" pitchFamily="34" charset="0"/>
                <a:sym typeface="+mn-ea"/>
              </a:rPr>
              <a:t>, she read the shaky handwriting.</a:t>
            </a:r>
            <a:endParaRPr lang="en-US" sz="2000" b="0">
              <a:solidFill>
                <a:schemeClr val="tx1"/>
              </a:solidFill>
              <a:latin typeface="Arial" panose="020B0604020202020204" pitchFamily="34" charset="0"/>
              <a:ea typeface="宋体" panose="02010600030101010101" pitchFamily="2" charset="-122"/>
              <a:cs typeface="Arial" panose="020B0604020202020204" pitchFamily="34" charset="0"/>
            </a:endParaRPr>
          </a:p>
          <a:p>
            <a:pPr indent="0"/>
            <a:endParaRPr lang="en-US" sz="2000">
              <a:latin typeface="Arial" panose="020B0604020202020204" pitchFamily="34" charset="0"/>
              <a:ea typeface="宋体" panose="02010600030101010101" pitchFamily="2" charset="-122"/>
              <a:cs typeface="Arial" panose="020B0604020202020204" pitchFamily="34" charset="0"/>
              <a:sym typeface="+mn-ea"/>
            </a:endParaRPr>
          </a:p>
          <a:p>
            <a:pPr indent="0"/>
            <a:r>
              <a:rPr lang="en-US" sz="2000">
                <a:latin typeface="微软雅黑" panose="020B0503020204020204" charset="-122"/>
                <a:ea typeface="微软雅黑" panose="020B0503020204020204" charset="-122"/>
                <a:cs typeface="Arial" panose="020B0604020202020204" pitchFamily="34" charset="0"/>
                <a:sym typeface="+mn-ea"/>
              </a:rPr>
              <a:t>这种药物现在有片剂和胶囊两种形式。</a:t>
            </a:r>
            <a:endParaRPr lang="en-US" sz="2000" b="0">
              <a:solidFill>
                <a:schemeClr val="tx1"/>
              </a:solidFill>
              <a:latin typeface="微软雅黑" panose="020B0503020204020204" charset="-122"/>
              <a:ea typeface="微软雅黑" panose="020B0503020204020204" charset="-122"/>
              <a:cs typeface="Arial" panose="020B0604020202020204" pitchFamily="34" charset="0"/>
            </a:endParaRPr>
          </a:p>
          <a:p>
            <a:pPr marL="342900" indent="-342900">
              <a:buFont typeface="Arial" panose="020B0604020202020204" pitchFamily="34" charset="0"/>
              <a:buChar char="•"/>
            </a:pPr>
            <a:r>
              <a:rPr lang="en-US" sz="2000" b="0">
                <a:solidFill>
                  <a:schemeClr val="tx1"/>
                </a:solidFill>
                <a:latin typeface="Arial" panose="020B0604020202020204" pitchFamily="34" charset="0"/>
                <a:ea typeface="宋体" panose="02010600030101010101" pitchFamily="2" charset="-122"/>
                <a:cs typeface="Arial" panose="020B0604020202020204" pitchFamily="34" charset="0"/>
              </a:rPr>
              <a:t>The drug is now available in </a:t>
            </a:r>
            <a:r>
              <a:rPr lang="en-US" sz="2000" b="0">
                <a:solidFill>
                  <a:srgbClr val="C00000"/>
                </a:solidFill>
                <a:latin typeface="Arial" panose="020B0604020202020204" pitchFamily="34" charset="0"/>
                <a:ea typeface="宋体" panose="02010600030101010101" pitchFamily="2" charset="-122"/>
                <a:cs typeface="Arial" panose="020B0604020202020204" pitchFamily="34" charset="0"/>
              </a:rPr>
              <a:t>tablet</a:t>
            </a:r>
            <a:r>
              <a:rPr lang="en-US" sz="2000" b="0">
                <a:solidFill>
                  <a:schemeClr val="tx1"/>
                </a:solidFill>
                <a:latin typeface="Arial" panose="020B0604020202020204" pitchFamily="34" charset="0"/>
                <a:ea typeface="宋体" panose="02010600030101010101" pitchFamily="2" charset="-122"/>
                <a:cs typeface="Arial" panose="020B0604020202020204" pitchFamily="34" charset="0"/>
              </a:rPr>
              <a:t> and capsule form.</a:t>
            </a:r>
            <a:endParaRPr lang="en-US" sz="2000" b="0">
              <a:solidFill>
                <a:schemeClr val="tx1"/>
              </a:solidFill>
              <a:latin typeface="Arial" panose="020B0604020202020204" pitchFamily="34" charset="0"/>
              <a:ea typeface="宋体" panose="02010600030101010101" pitchFamily="2" charset="-122"/>
              <a:cs typeface="Arial" panose="020B0604020202020204" pitchFamily="34" charset="0"/>
            </a:endParaRPr>
          </a:p>
        </p:txBody>
      </p:sp>
      <p:pic>
        <p:nvPicPr>
          <p:cNvPr id="2" name="图片 1" descr="relent_tablet_15s_654904_1_0"/>
          <p:cNvPicPr>
            <a:picLocks noChangeAspect="1"/>
          </p:cNvPicPr>
          <p:nvPr/>
        </p:nvPicPr>
        <p:blipFill>
          <a:blip r:embed="rId3">
            <a:clrChange>
              <a:clrFrom>
                <a:srgbClr val="FFFFFF">
                  <a:alpha val="100000"/>
                </a:srgbClr>
              </a:clrFrom>
              <a:clrTo>
                <a:srgbClr val="FFFFFF">
                  <a:alpha val="100000"/>
                  <a:alpha val="0"/>
                </a:srgbClr>
              </a:clrTo>
            </a:clrChange>
          </a:blip>
          <a:srcRect t="25400" b="26433"/>
          <a:stretch>
            <a:fillRect/>
          </a:stretch>
        </p:blipFill>
        <p:spPr>
          <a:xfrm>
            <a:off x="371475" y="5140325"/>
            <a:ext cx="2839720" cy="1367790"/>
          </a:xfrm>
          <a:prstGeom prst="rect">
            <a:avLst/>
          </a:prstGeom>
        </p:spPr>
      </p:pic>
      <p:pic>
        <p:nvPicPr>
          <p:cNvPr id="3" name="图片 2" descr="6523555_sd"/>
          <p:cNvPicPr>
            <a:picLocks noChangeAspect="1"/>
          </p:cNvPicPr>
          <p:nvPr/>
        </p:nvPicPr>
        <p:blipFill>
          <a:blip r:embed="rId4"/>
          <a:stretch>
            <a:fillRect/>
          </a:stretch>
        </p:blipFill>
        <p:spPr>
          <a:xfrm>
            <a:off x="258445" y="3127375"/>
            <a:ext cx="1836420" cy="1836420"/>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157480" y="882650"/>
            <a:ext cx="3136265" cy="1858645"/>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86308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rubber	/ˈrʌbə(r)/	n.橡皮;黑板擦;橡胶</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7" name="文本框 6"/>
          <p:cNvSpPr txBox="1"/>
          <p:nvPr/>
        </p:nvSpPr>
        <p:spPr>
          <a:xfrm>
            <a:off x="189230" y="794385"/>
            <a:ext cx="11801475" cy="3784600"/>
          </a:xfrm>
          <a:prstGeom prst="rect">
            <a:avLst/>
          </a:prstGeom>
          <a:noFill/>
        </p:spPr>
        <p:txBody>
          <a:bodyPr wrap="square" rtlCol="0" anchor="t">
            <a:spAutoFit/>
          </a:bodyPr>
          <a:p>
            <a:r>
              <a:rPr lang="zh-CN" altLang="en-US" sz="2000"/>
              <a:t>浴缸里漂浮着一只橡皮鸭。</a:t>
            </a:r>
            <a:endParaRPr lang="zh-CN" altLang="en-US" sz="2000"/>
          </a:p>
          <a:p>
            <a:pPr marL="342900" indent="-342900">
              <a:buFont typeface="Arial" panose="020B0604020202020204" pitchFamily="34" charset="0"/>
              <a:buChar char="•"/>
            </a:pPr>
            <a:r>
              <a:rPr lang="zh-CN" altLang="en-US" sz="2000">
                <a:sym typeface="+mn-ea"/>
              </a:rPr>
              <a:t>A </a:t>
            </a:r>
            <a:r>
              <a:rPr lang="zh-CN" altLang="en-US" sz="2000">
                <a:solidFill>
                  <a:srgbClr val="C00000"/>
                </a:solidFill>
                <a:sym typeface="+mn-ea"/>
              </a:rPr>
              <a:t>rubber</a:t>
            </a:r>
            <a:r>
              <a:rPr lang="zh-CN" altLang="en-US" sz="2000">
                <a:sym typeface="+mn-ea"/>
              </a:rPr>
              <a:t> duck floated in the bath.</a:t>
            </a:r>
            <a:endParaRPr lang="zh-CN" altLang="en-US" sz="2000"/>
          </a:p>
          <a:p>
            <a:endParaRPr lang="zh-CN" altLang="en-US" sz="2000"/>
          </a:p>
          <a:p>
            <a:r>
              <a:rPr lang="zh-CN" altLang="en-US" sz="2000"/>
              <a:t>在邮局，几乎每一份通过柜台的文件都盖上了橡皮图章。</a:t>
            </a:r>
            <a:endParaRPr lang="zh-CN" altLang="en-US" sz="2000"/>
          </a:p>
          <a:p>
            <a:pPr marL="342900" indent="-342900">
              <a:buFont typeface="Arial" panose="020B0604020202020204" pitchFamily="34" charset="0"/>
              <a:buChar char="•"/>
            </a:pPr>
            <a:r>
              <a:rPr lang="zh-CN" altLang="en-US" sz="2000">
                <a:sym typeface="+mn-ea"/>
              </a:rPr>
              <a:t>In Post Offices, virtually every document that's passed across the counter is stamped with a </a:t>
            </a:r>
            <a:r>
              <a:rPr lang="zh-CN" altLang="en-US" sz="2000">
                <a:solidFill>
                  <a:srgbClr val="C00000"/>
                </a:solidFill>
                <a:sym typeface="+mn-ea"/>
              </a:rPr>
              <a:t>rubber</a:t>
            </a:r>
            <a:r>
              <a:rPr lang="zh-CN" altLang="en-US" sz="2000">
                <a:sym typeface="+mn-ea"/>
              </a:rPr>
              <a:t> stamp.</a:t>
            </a:r>
            <a:endParaRPr lang="zh-CN" altLang="en-US" sz="2000"/>
          </a:p>
          <a:p>
            <a:endParaRPr lang="zh-CN" altLang="en-US" sz="2000"/>
          </a:p>
          <a:p>
            <a:r>
              <a:rPr lang="zh-CN" altLang="en-US" sz="2000"/>
              <a:t>西非的大多数外贸公司经营橡胶、可可和植物油。</a:t>
            </a:r>
            <a:endParaRPr lang="zh-CN" altLang="en-US" sz="2000"/>
          </a:p>
          <a:p>
            <a:pPr marL="342900" indent="-342900">
              <a:buFont typeface="Arial" panose="020B0604020202020204" pitchFamily="34" charset="0"/>
              <a:buChar char="•"/>
            </a:pPr>
            <a:r>
              <a:rPr lang="zh-CN" altLang="en-US" sz="2000">
                <a:sym typeface="+mn-ea"/>
              </a:rPr>
              <a:t>Most foreign trading companies in West Africa deals in </a:t>
            </a:r>
            <a:r>
              <a:rPr lang="zh-CN" altLang="en-US" sz="2000">
                <a:solidFill>
                  <a:srgbClr val="C00000"/>
                </a:solidFill>
                <a:sym typeface="+mn-ea"/>
              </a:rPr>
              <a:t>rubber</a:t>
            </a:r>
            <a:r>
              <a:rPr lang="zh-CN" altLang="en-US" sz="2000">
                <a:sym typeface="+mn-ea"/>
              </a:rPr>
              <a:t>, cocoa and vegetable oil.</a:t>
            </a:r>
            <a:endParaRPr lang="zh-CN" altLang="en-US" sz="2000"/>
          </a:p>
          <a:p>
            <a:endParaRPr lang="zh-CN" altLang="en-US" sz="2000"/>
          </a:p>
          <a:p>
            <a:r>
              <a:rPr lang="zh-CN" altLang="en-US" sz="2000"/>
              <a:t>我总是在铅笔盒里放一块橡皮，用来修正我画的任何错误。</a:t>
            </a:r>
            <a:endParaRPr lang="zh-CN" altLang="en-US" sz="2000"/>
          </a:p>
          <a:p>
            <a:pPr marL="342900" indent="-342900">
              <a:buFont typeface="Arial" panose="020B0604020202020204" pitchFamily="34" charset="0"/>
              <a:buChar char="•"/>
            </a:pPr>
            <a:r>
              <a:rPr lang="zh-CN" altLang="en-US" sz="2000"/>
              <a:t>I always keep a </a:t>
            </a:r>
            <a:r>
              <a:rPr lang="zh-CN" altLang="en-US" sz="2000">
                <a:solidFill>
                  <a:srgbClr val="C00000"/>
                </a:solidFill>
              </a:rPr>
              <a:t>rubber</a:t>
            </a:r>
            <a:r>
              <a:rPr lang="zh-CN" altLang="en-US" sz="2000"/>
              <a:t> eraser handy in my pencil case to fix any errors in my drawings.</a:t>
            </a:r>
            <a:endParaRPr lang="zh-CN" altLang="en-US" sz="2000"/>
          </a:p>
        </p:txBody>
      </p:sp>
      <p:pic>
        <p:nvPicPr>
          <p:cNvPr id="2" name="图片 1" descr="81YY4SFVIHL._AC_UF1000,1000_QL80_"/>
          <p:cNvPicPr>
            <a:picLocks noChangeAspect="1"/>
          </p:cNvPicPr>
          <p:nvPr/>
        </p:nvPicPr>
        <p:blipFill>
          <a:blip r:embed="rId3"/>
          <a:stretch>
            <a:fillRect/>
          </a:stretch>
        </p:blipFill>
        <p:spPr>
          <a:xfrm>
            <a:off x="3772535" y="4972685"/>
            <a:ext cx="2940050" cy="1614170"/>
          </a:xfrm>
          <a:prstGeom prst="rect">
            <a:avLst/>
          </a:prstGeom>
        </p:spPr>
      </p:pic>
      <p:pic>
        <p:nvPicPr>
          <p:cNvPr id="3" name="图片 2" descr="shutterstock-70723087-752x501"/>
          <p:cNvPicPr>
            <a:picLocks noChangeAspect="1"/>
          </p:cNvPicPr>
          <p:nvPr/>
        </p:nvPicPr>
        <p:blipFill>
          <a:blip r:embed="rId4"/>
          <a:stretch>
            <a:fillRect/>
          </a:stretch>
        </p:blipFill>
        <p:spPr>
          <a:xfrm>
            <a:off x="8161020" y="4608830"/>
            <a:ext cx="2884170" cy="1921510"/>
          </a:xfrm>
          <a:prstGeom prst="rect">
            <a:avLst/>
          </a:prstGeom>
        </p:spPr>
      </p:pic>
      <p:pic>
        <p:nvPicPr>
          <p:cNvPr id="10" name="图片 9" descr="istockphoto-140167089-612x612"/>
          <p:cNvPicPr>
            <a:picLocks noChangeAspect="1"/>
          </p:cNvPicPr>
          <p:nvPr/>
        </p:nvPicPr>
        <p:blipFill>
          <a:blip r:embed="rId5"/>
          <a:stretch>
            <a:fillRect/>
          </a:stretch>
        </p:blipFill>
        <p:spPr>
          <a:xfrm>
            <a:off x="640080" y="4721225"/>
            <a:ext cx="1865630" cy="1865630"/>
          </a:xfrm>
          <a:prstGeom prst="rect">
            <a:avLst/>
          </a:prstGeom>
          <a:effectLst>
            <a:outerShdw blurRad="50800" dist="38100" dir="2700000" algn="tl" rotWithShape="0">
              <a:prstClr val="black">
                <a:alpha val="40000"/>
              </a:prstClr>
            </a:outerShdw>
          </a:effectLst>
        </p:spPr>
      </p:pic>
    </p:spTree>
    <p:custDataLst>
      <p:tags r:id="rId6"/>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42759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washroom	/ˈwɒʃru:m/	n.洗手间;厕所</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0" name="图片 99"/>
          <p:cNvPicPr/>
          <p:nvPr/>
        </p:nvPicPr>
        <p:blipFill>
          <a:blip r:embed="rId3"/>
          <a:stretch>
            <a:fillRect/>
          </a:stretch>
        </p:blipFill>
        <p:spPr>
          <a:xfrm>
            <a:off x="126365" y="1101725"/>
            <a:ext cx="3825875" cy="4220845"/>
          </a:xfrm>
          <a:prstGeom prst="rect">
            <a:avLst/>
          </a:prstGeom>
          <a:noFill/>
          <a:ln w="9525">
            <a:noFill/>
          </a:ln>
        </p:spPr>
      </p:pic>
      <p:sp>
        <p:nvSpPr>
          <p:cNvPr id="4" name="文本框 3"/>
          <p:cNvSpPr txBox="1"/>
          <p:nvPr/>
        </p:nvSpPr>
        <p:spPr>
          <a:xfrm>
            <a:off x="6229350" y="848360"/>
            <a:ext cx="5871845" cy="1445260"/>
          </a:xfrm>
          <a:prstGeom prst="rect">
            <a:avLst/>
          </a:prstGeom>
          <a:noFill/>
        </p:spPr>
        <p:txBody>
          <a:bodyPr wrap="square" rtlCol="0">
            <a:spAutoFit/>
          </a:bodyPr>
          <a:p>
            <a:pPr marL="234315" indent="-234315" fontAlgn="auto">
              <a:buFont typeface="Arial" panose="020B0604020202020204" pitchFamily="34" charset="0"/>
              <a:buChar char="•"/>
            </a:pPr>
            <a:r>
              <a:rPr lang="en-US" altLang="zh-CN" sz="2200"/>
              <a:t>I need to use the </a:t>
            </a:r>
            <a:r>
              <a:rPr lang="en-US" altLang="zh-CN" sz="2200">
                <a:solidFill>
                  <a:srgbClr val="C00000"/>
                </a:solidFill>
              </a:rPr>
              <a:t>washroom</a:t>
            </a:r>
            <a:r>
              <a:rPr lang="en-US" altLang="zh-CN" sz="2200"/>
              <a:t>.</a:t>
            </a:r>
            <a:endParaRPr lang="en-US" altLang="zh-CN" sz="2200"/>
          </a:p>
          <a:p>
            <a:pPr marL="234315" indent="-234315" fontAlgn="auto">
              <a:buFont typeface="Arial" panose="020B0604020202020204" pitchFamily="34" charset="0"/>
              <a:buChar char="•"/>
            </a:pPr>
            <a:r>
              <a:rPr lang="en-US" altLang="zh-CN" sz="2200"/>
              <a:t>I want to go to the </a:t>
            </a:r>
            <a:r>
              <a:rPr lang="en-US" altLang="zh-CN" sz="2200">
                <a:solidFill>
                  <a:srgbClr val="C00000"/>
                </a:solidFill>
              </a:rPr>
              <a:t>restroom</a:t>
            </a:r>
            <a:r>
              <a:rPr lang="en-US" altLang="zh-CN" sz="2200"/>
              <a:t>.</a:t>
            </a:r>
            <a:endParaRPr lang="en-US" altLang="zh-CN" sz="2200"/>
          </a:p>
          <a:p>
            <a:pPr marL="234315" indent="-234315" fontAlgn="auto">
              <a:buFont typeface="Arial" panose="020B0604020202020204" pitchFamily="34" charset="0"/>
              <a:buChar char="•"/>
            </a:pPr>
            <a:r>
              <a:rPr lang="en-US" altLang="zh-CN" sz="2200"/>
              <a:t>Can I use the </a:t>
            </a:r>
            <a:r>
              <a:rPr lang="en-US" altLang="zh-CN" sz="2200">
                <a:solidFill>
                  <a:srgbClr val="C00000"/>
                </a:solidFill>
              </a:rPr>
              <a:t>toilet(s)</a:t>
            </a:r>
            <a:r>
              <a:rPr lang="en-US" altLang="zh-CN" sz="2200"/>
              <a:t>?</a:t>
            </a:r>
            <a:endParaRPr lang="en-US" altLang="zh-CN" sz="2200"/>
          </a:p>
          <a:p>
            <a:pPr marL="234315" indent="-234315" fontAlgn="auto">
              <a:buFont typeface="Arial" panose="020B0604020202020204" pitchFamily="34" charset="0"/>
              <a:buChar char="•"/>
            </a:pPr>
            <a:r>
              <a:rPr lang="en-US" altLang="zh-CN" sz="2200">
                <a:sym typeface="+mn-ea"/>
              </a:rPr>
              <a:t>Where is </a:t>
            </a:r>
            <a:r>
              <a:rPr lang="en-US" altLang="zh-CN" sz="2200">
                <a:solidFill>
                  <a:srgbClr val="C00000"/>
                </a:solidFill>
                <a:sym typeface="+mn-ea"/>
              </a:rPr>
              <a:t>the ladies’s room/</a:t>
            </a:r>
            <a:r>
              <a:rPr lang="en-US" altLang="zh-CN" sz="2200">
                <a:solidFill>
                  <a:srgbClr val="C00000"/>
                </a:solidFill>
              </a:rPr>
              <a:t>men’s room</a:t>
            </a:r>
            <a:r>
              <a:rPr lang="en-US" altLang="zh-CN" sz="2200"/>
              <a:t>?</a:t>
            </a:r>
            <a:endParaRPr lang="en-US" altLang="zh-CN" sz="2200"/>
          </a:p>
        </p:txBody>
      </p:sp>
      <p:sp>
        <p:nvSpPr>
          <p:cNvPr id="5" name="文本框 4"/>
          <p:cNvSpPr txBox="1"/>
          <p:nvPr>
            <p:custDataLst>
              <p:tags r:id="rId4"/>
            </p:custDataLst>
          </p:nvPr>
        </p:nvSpPr>
        <p:spPr>
          <a:xfrm>
            <a:off x="6229350" y="2402840"/>
            <a:ext cx="5835650" cy="3138170"/>
          </a:xfrm>
          <a:prstGeom prst="rect">
            <a:avLst/>
          </a:prstGeom>
          <a:noFill/>
          <a:ln w="12700" cmpd="sng">
            <a:solidFill>
              <a:schemeClr val="accent1">
                <a:shade val="50000"/>
              </a:schemeClr>
            </a:solidFill>
            <a:prstDash val="sysDash"/>
          </a:ln>
        </p:spPr>
        <p:txBody>
          <a:bodyPr wrap="square" rtlCol="0">
            <a:spAutoFit/>
          </a:bodyPr>
          <a:p>
            <a:pPr marL="234315" indent="-234315" fontAlgn="auto">
              <a:buFont typeface="Arial" panose="020B0604020202020204" pitchFamily="34" charset="0"/>
              <a:buChar char="•"/>
            </a:pPr>
            <a:r>
              <a:rPr lang="en-US" altLang="zh-CN" sz="2200">
                <a:sym typeface="+mn-ea"/>
              </a:rPr>
              <a:t>I have to pee.</a:t>
            </a:r>
            <a:endParaRPr lang="en-US" altLang="zh-CN" sz="2200"/>
          </a:p>
          <a:p>
            <a:pPr marL="234315" indent="-234315" fontAlgn="auto">
              <a:buFont typeface="Arial" panose="020B0604020202020204" pitchFamily="34" charset="0"/>
              <a:buChar char="•"/>
            </a:pPr>
            <a:r>
              <a:rPr lang="en-US" altLang="zh-CN" sz="2200">
                <a:sym typeface="+mn-ea"/>
              </a:rPr>
              <a:t>Take a piss/leak.</a:t>
            </a:r>
            <a:endParaRPr lang="en-US" altLang="zh-CN" sz="2200"/>
          </a:p>
          <a:p>
            <a:pPr marL="234315" indent="-234315" fontAlgn="auto">
              <a:buFont typeface="Arial" panose="020B0604020202020204" pitchFamily="34" charset="0"/>
              <a:buChar char="•"/>
            </a:pPr>
            <a:r>
              <a:rPr lang="en-US" altLang="zh-CN" sz="2200"/>
              <a:t>I need to go to the loo.</a:t>
            </a:r>
            <a:endParaRPr lang="en-US" altLang="zh-CN" sz="2200"/>
          </a:p>
          <a:p>
            <a:pPr marL="234315" indent="-234315" fontAlgn="auto">
              <a:buFont typeface="Arial" panose="020B0604020202020204" pitchFamily="34" charset="0"/>
              <a:buChar char="•"/>
            </a:pPr>
            <a:r>
              <a:rPr lang="en-US" altLang="zh-CN" sz="2200">
                <a:sym typeface="+mn-ea"/>
              </a:rPr>
              <a:t>I need to relieve oneself.</a:t>
            </a:r>
            <a:endParaRPr lang="en-US" altLang="zh-CN" sz="2200"/>
          </a:p>
          <a:p>
            <a:pPr marL="234315" indent="-234315" fontAlgn="auto">
              <a:buFont typeface="Arial" panose="020B0604020202020204" pitchFamily="34" charset="0"/>
              <a:buChar char="•"/>
            </a:pPr>
            <a:r>
              <a:rPr lang="en-US" altLang="zh-CN" sz="2200"/>
              <a:t>Pay a visit to Mrs. John.</a:t>
            </a:r>
            <a:endParaRPr lang="en-US" altLang="zh-CN" sz="2200"/>
          </a:p>
          <a:p>
            <a:pPr marL="234315" indent="-234315" fontAlgn="auto">
              <a:buFont typeface="Arial" panose="020B0604020202020204" pitchFamily="34" charset="0"/>
              <a:buChar char="•"/>
            </a:pPr>
            <a:r>
              <a:rPr lang="en-US" altLang="zh-CN" sz="2200"/>
              <a:t>Sb. be in the John.</a:t>
            </a:r>
            <a:endParaRPr lang="en-US" altLang="zh-CN" sz="2200"/>
          </a:p>
          <a:p>
            <a:pPr marL="234315" indent="-234315" fontAlgn="auto">
              <a:buFont typeface="Arial" panose="020B0604020202020204" pitchFamily="34" charset="0"/>
              <a:buChar char="•"/>
            </a:pPr>
            <a:r>
              <a:rPr lang="en-US" altLang="zh-CN" sz="2200"/>
              <a:t>Visit the conveniences.</a:t>
            </a:r>
            <a:endParaRPr lang="en-US" altLang="zh-CN" sz="2200"/>
          </a:p>
          <a:p>
            <a:pPr marL="234315" indent="-234315" fontAlgn="auto">
              <a:buFont typeface="Arial" panose="020B0604020202020204" pitchFamily="34" charset="0"/>
              <a:buChar char="•"/>
            </a:pPr>
            <a:r>
              <a:rPr lang="en-US" altLang="zh-CN" sz="2200"/>
              <a:t>I need to powder my nose.</a:t>
            </a:r>
            <a:endParaRPr lang="en-US" altLang="zh-CN" sz="2200"/>
          </a:p>
          <a:p>
            <a:pPr marL="234315" indent="-234315" fontAlgn="auto">
              <a:buFont typeface="Arial" panose="020B0604020202020204" pitchFamily="34" charset="0"/>
              <a:buChar char="•"/>
            </a:pPr>
            <a:r>
              <a:rPr lang="en-US" altLang="zh-CN" sz="2200"/>
              <a:t>Gotta answer the call of nature.</a:t>
            </a:r>
            <a:endParaRPr lang="en-US" altLang="zh-CN" sz="2200"/>
          </a:p>
        </p:txBody>
      </p:sp>
      <p:sp>
        <p:nvSpPr>
          <p:cNvPr id="7" name="文本框 6"/>
          <p:cNvSpPr txBox="1"/>
          <p:nvPr/>
        </p:nvSpPr>
        <p:spPr>
          <a:xfrm>
            <a:off x="4184650" y="1067435"/>
            <a:ext cx="1967865" cy="768350"/>
          </a:xfrm>
          <a:prstGeom prst="rect">
            <a:avLst/>
          </a:prstGeom>
          <a:noFill/>
        </p:spPr>
        <p:txBody>
          <a:bodyPr wrap="square" rtlCol="0">
            <a:spAutoFit/>
          </a:bodyPr>
          <a:p>
            <a:r>
              <a:rPr lang="en-US" altLang="zh-CN" sz="2200" b="1" i="1"/>
              <a:t>Common </a:t>
            </a:r>
            <a:endParaRPr lang="en-US" altLang="zh-CN" sz="2200" b="1" i="1"/>
          </a:p>
          <a:p>
            <a:r>
              <a:rPr lang="en-US" altLang="zh-CN" sz="2200" b="1" i="1"/>
              <a:t>Expression:</a:t>
            </a:r>
            <a:endParaRPr lang="en-US" altLang="zh-CN" sz="2200" b="1" i="1"/>
          </a:p>
        </p:txBody>
      </p:sp>
      <p:sp>
        <p:nvSpPr>
          <p:cNvPr id="9" name="文本框 8"/>
          <p:cNvSpPr txBox="1"/>
          <p:nvPr>
            <p:custDataLst>
              <p:tags r:id="rId5"/>
            </p:custDataLst>
          </p:nvPr>
        </p:nvSpPr>
        <p:spPr>
          <a:xfrm>
            <a:off x="4197350" y="3634105"/>
            <a:ext cx="1786890" cy="768350"/>
          </a:xfrm>
          <a:prstGeom prst="rect">
            <a:avLst/>
          </a:prstGeom>
          <a:noFill/>
        </p:spPr>
        <p:txBody>
          <a:bodyPr wrap="square" rtlCol="0">
            <a:spAutoFit/>
          </a:bodyPr>
          <a:p>
            <a:r>
              <a:rPr lang="en-US" altLang="zh-CN" sz="2200" b="1" i="1"/>
              <a:t>Some </a:t>
            </a:r>
            <a:endParaRPr lang="en-US" altLang="zh-CN" sz="2200" b="1" i="1"/>
          </a:p>
          <a:p>
            <a:r>
              <a:rPr lang="en-US" altLang="zh-CN" sz="2200" b="1" i="1"/>
              <a:t>Slangs:</a:t>
            </a:r>
            <a:endParaRPr lang="en-US" altLang="zh-CN" sz="2200" b="1" i="1"/>
          </a:p>
        </p:txBody>
      </p:sp>
      <p:sp>
        <p:nvSpPr>
          <p:cNvPr id="3" name="文本框 2"/>
          <p:cNvSpPr txBox="1"/>
          <p:nvPr/>
        </p:nvSpPr>
        <p:spPr>
          <a:xfrm>
            <a:off x="737870" y="5721350"/>
            <a:ext cx="11327765" cy="1106805"/>
          </a:xfrm>
          <a:prstGeom prst="rect">
            <a:avLst/>
          </a:prstGeom>
          <a:noFill/>
        </p:spPr>
        <p:txBody>
          <a:bodyPr wrap="square" rtlCol="0" anchor="t">
            <a:spAutoFit/>
          </a:bodyPr>
          <a:p>
            <a:r>
              <a:rPr lang="zh-CN" altLang="en-US" sz="2200"/>
              <a:t>他以上厕所为借口逃避回答我的问题。</a:t>
            </a:r>
            <a:endParaRPr lang="zh-CN" altLang="en-US" sz="2200"/>
          </a:p>
          <a:p>
            <a:pPr marL="342900" indent="-342900">
              <a:buFont typeface="Arial" panose="020B0604020202020204" pitchFamily="34" charset="0"/>
              <a:buChar char="•"/>
            </a:pPr>
            <a:r>
              <a:rPr lang="zh-CN" altLang="en-US" sz="2200">
                <a:sym typeface="+mn-ea"/>
              </a:rPr>
              <a:t>He</a:t>
            </a:r>
            <a:r>
              <a:rPr lang="en-US" altLang="zh-CN" sz="2200">
                <a:sym typeface="+mn-ea"/>
              </a:rPr>
              <a:t> grabbed</a:t>
            </a:r>
            <a:r>
              <a:rPr lang="zh-CN" altLang="en-US" sz="2200">
                <a:sym typeface="+mn-ea"/>
              </a:rPr>
              <a:t> at </a:t>
            </a:r>
            <a:r>
              <a:rPr lang="en-US" altLang="zh-CN" sz="2200">
                <a:sym typeface="+mn-ea"/>
              </a:rPr>
              <a:t>the</a:t>
            </a:r>
            <a:r>
              <a:rPr lang="zh-CN" altLang="en-US" sz="2200">
                <a:sym typeface="+mn-ea"/>
              </a:rPr>
              <a:t> excuse</a:t>
            </a:r>
            <a:r>
              <a:rPr lang="en-US" altLang="zh-CN" sz="2200">
                <a:sym typeface="+mn-ea"/>
              </a:rPr>
              <a:t> of using the </a:t>
            </a:r>
            <a:r>
              <a:rPr lang="en-US" altLang="zh-CN" sz="2200">
                <a:solidFill>
                  <a:srgbClr val="C00000"/>
                </a:solidFill>
                <a:sym typeface="+mn-ea"/>
              </a:rPr>
              <a:t>washroom</a:t>
            </a:r>
            <a:r>
              <a:rPr lang="zh-CN" altLang="en-US" sz="2200">
                <a:sym typeface="+mn-ea"/>
              </a:rPr>
              <a:t> to avoid </a:t>
            </a:r>
            <a:r>
              <a:rPr lang="en-US" altLang="zh-CN" sz="2200">
                <a:sym typeface="+mn-ea"/>
              </a:rPr>
              <a:t>answering my question</a:t>
            </a:r>
            <a:r>
              <a:rPr lang="zh-CN" altLang="en-US" sz="2200">
                <a:sym typeface="+mn-ea"/>
              </a:rPr>
              <a:t>.</a:t>
            </a:r>
            <a:endParaRPr lang="zh-CN" altLang="en-US" sz="2200"/>
          </a:p>
          <a:p>
            <a:endParaRPr lang="zh-CN" altLang="en-US" sz="2200"/>
          </a:p>
        </p:txBody>
      </p:sp>
    </p:spTree>
    <p:custDataLst>
      <p:tags r:id="rId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04470" y="834390"/>
            <a:ext cx="11783695" cy="5742940"/>
          </a:xfrm>
        </p:spPr>
        <p:txBody>
          <a:bodyPr>
            <a:noAutofit/>
          </a:bodyPr>
          <a:lstStyle/>
          <a:p>
            <a:pPr>
              <a:lnSpc>
                <a:spcPct val="100000"/>
              </a:lnSpc>
              <a:buFont typeface="Arial" panose="020B0604020202020204" pitchFamily="34" charset="0"/>
              <a:buChar char="•"/>
            </a:pPr>
            <a:r>
              <a:rPr lang="zh-CN" altLang="en-US" sz="2000">
                <a:solidFill>
                  <a:schemeClr val="tx1"/>
                </a:solidFill>
                <a:latin typeface="Arial" panose="020B0604020202020204" pitchFamily="34" charset="0"/>
                <a:cs typeface="Arial" panose="020B0604020202020204" pitchFamily="34" charset="0"/>
              </a:rPr>
              <a:t>死板的教育方法</a:t>
            </a:r>
            <a:r>
              <a:rPr lang="en-US" altLang="zh-CN" sz="2000">
                <a:solidFill>
                  <a:schemeClr val="tx1"/>
                </a:solidFill>
                <a:latin typeface="Arial" panose="020B0604020202020204" pitchFamily="34" charset="0"/>
                <a:cs typeface="Arial" panose="020B0604020202020204" pitchFamily="34" charset="0"/>
              </a:rPr>
              <a:t>     </a:t>
            </a:r>
            <a:r>
              <a:rPr lang="en-US" altLang="zh-CN" sz="2000">
                <a:solidFill>
                  <a:srgbClr val="C00000"/>
                </a:solidFill>
                <a:latin typeface="Arial" panose="020B0604020202020204" pitchFamily="34" charset="0"/>
                <a:cs typeface="Arial" panose="020B0604020202020204" pitchFamily="34" charset="0"/>
              </a:rPr>
              <a:t>rigid</a:t>
            </a:r>
            <a:r>
              <a:rPr lang="en-US" altLang="zh-CN" sz="2000">
                <a:solidFill>
                  <a:schemeClr val="tx1"/>
                </a:solidFill>
                <a:latin typeface="Arial" panose="020B0604020202020204" pitchFamily="34" charset="0"/>
                <a:cs typeface="Arial" panose="020B0604020202020204" pitchFamily="34" charset="0"/>
              </a:rPr>
              <a:t> methods of education</a:t>
            </a:r>
            <a:endParaRPr lang="en-US" altLang="zh-CN" sz="20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en-US" altLang="zh-CN" sz="2000">
                <a:solidFill>
                  <a:schemeClr val="tx1"/>
                </a:solidFill>
                <a:latin typeface="Arial" panose="020B0604020202020204" pitchFamily="34" charset="0"/>
                <a:cs typeface="Arial" panose="020B0604020202020204" pitchFamily="34" charset="0"/>
              </a:rPr>
              <a:t>他的作品灵感不是来自</a:t>
            </a:r>
            <a:r>
              <a:rPr lang="zh-CN" altLang="en-US" sz="2000">
                <a:solidFill>
                  <a:schemeClr val="tx1"/>
                </a:solidFill>
                <a:latin typeface="Arial" panose="020B0604020202020204" pitchFamily="34" charset="0"/>
                <a:cs typeface="Arial" panose="020B0604020202020204" pitchFamily="34" charset="0"/>
              </a:rPr>
              <a:t>突发奇想</a:t>
            </a:r>
            <a:r>
              <a:rPr lang="en-US" altLang="zh-CN" sz="2000">
                <a:solidFill>
                  <a:schemeClr val="tx1"/>
                </a:solidFill>
                <a:latin typeface="Arial" panose="020B0604020202020204" pitchFamily="34" charset="0"/>
                <a:cs typeface="Arial" panose="020B0604020202020204" pitchFamily="34" charset="0"/>
              </a:rPr>
              <a:t>，而是</a:t>
            </a:r>
            <a:r>
              <a:rPr lang="zh-CN" altLang="en-US" sz="2000">
                <a:solidFill>
                  <a:schemeClr val="tx1"/>
                </a:solidFill>
                <a:latin typeface="Arial" panose="020B0604020202020204" pitchFamily="34" charset="0"/>
                <a:cs typeface="Arial" panose="020B0604020202020204" pitchFamily="34" charset="0"/>
              </a:rPr>
              <a:t>来源于</a:t>
            </a:r>
            <a:r>
              <a:rPr lang="en-US" altLang="zh-CN" sz="2000">
                <a:solidFill>
                  <a:schemeClr val="tx1"/>
                </a:solidFill>
                <a:latin typeface="Arial" panose="020B0604020202020204" pitchFamily="34" charset="0"/>
                <a:cs typeface="Arial" panose="020B0604020202020204" pitchFamily="34" charset="0"/>
              </a:rPr>
              <a:t>对传统物体的构建</a:t>
            </a:r>
            <a:r>
              <a:rPr lang="zh-CN" altLang="en-US" sz="2000">
                <a:solidFill>
                  <a:schemeClr val="tx1"/>
                </a:solidFill>
                <a:latin typeface="Arial" panose="020B0604020202020204" pitchFamily="34" charset="0"/>
                <a:cs typeface="Arial" panose="020B0604020202020204" pitchFamily="34" charset="0"/>
              </a:rPr>
              <a:t>，并</a:t>
            </a:r>
            <a:r>
              <a:rPr lang="en-US" altLang="zh-CN" sz="2000">
                <a:solidFill>
                  <a:schemeClr val="tx1"/>
                </a:solidFill>
                <a:latin typeface="Arial" panose="020B0604020202020204" pitchFamily="34" charset="0"/>
                <a:cs typeface="Arial" panose="020B0604020202020204" pitchFamily="34" charset="0"/>
                <a:sym typeface="+mn-ea"/>
              </a:rPr>
              <a:t>从功能和解构的角度汲取新思想</a:t>
            </a:r>
            <a:r>
              <a:rPr lang="zh-CN" altLang="en-US" sz="2000">
                <a:solidFill>
                  <a:schemeClr val="tx1"/>
                </a:solidFill>
                <a:latin typeface="Arial" panose="020B0604020202020204" pitchFamily="34" charset="0"/>
                <a:cs typeface="Arial" panose="020B0604020202020204" pitchFamily="34" charset="0"/>
                <a:sym typeface="+mn-ea"/>
              </a:rPr>
              <a:t>，</a:t>
            </a:r>
            <a:r>
              <a:rPr lang="en-US" altLang="zh-CN" sz="2000">
                <a:solidFill>
                  <a:schemeClr val="tx1"/>
                </a:solidFill>
                <a:latin typeface="Arial" panose="020B0604020202020204" pitchFamily="34" charset="0"/>
                <a:cs typeface="Arial" panose="020B0604020202020204" pitchFamily="34" charset="0"/>
              </a:rPr>
              <a:t>这不是对中国元素的刻板模仿。</a:t>
            </a:r>
            <a:endParaRPr lang="en-US" altLang="zh-CN" sz="20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en-US" altLang="zh-CN" sz="2000">
                <a:solidFill>
                  <a:schemeClr val="tx1"/>
                </a:solidFill>
                <a:latin typeface="Arial" panose="020B0604020202020204" pitchFamily="34" charset="0"/>
                <a:cs typeface="Arial" panose="020B0604020202020204" pitchFamily="34" charset="0"/>
              </a:rPr>
              <a:t>H</a:t>
            </a:r>
            <a:r>
              <a:rPr lang="zh-CN" altLang="en-US" sz="2000">
                <a:solidFill>
                  <a:schemeClr val="tx1"/>
                </a:solidFill>
                <a:latin typeface="Arial" panose="020B0604020202020204" pitchFamily="34" charset="0"/>
                <a:cs typeface="Arial" panose="020B0604020202020204" pitchFamily="34" charset="0"/>
              </a:rPr>
              <a:t>is works are inspired not by ideas but by the construction of traditional objects — which is not a</a:t>
            </a:r>
            <a:r>
              <a:rPr lang="zh-CN" altLang="en-US" sz="2000">
                <a:solidFill>
                  <a:srgbClr val="C00000"/>
                </a:solidFill>
                <a:latin typeface="Arial" panose="020B0604020202020204" pitchFamily="34" charset="0"/>
                <a:cs typeface="Arial" panose="020B0604020202020204" pitchFamily="34" charset="0"/>
              </a:rPr>
              <a:t> rigid</a:t>
            </a:r>
            <a:r>
              <a:rPr lang="zh-CN" altLang="en-US" sz="2000">
                <a:solidFill>
                  <a:schemeClr val="tx1"/>
                </a:solidFill>
                <a:latin typeface="Arial" panose="020B0604020202020204" pitchFamily="34" charset="0"/>
                <a:cs typeface="Arial" panose="020B0604020202020204" pitchFamily="34" charset="0"/>
              </a:rPr>
              <a:t> imitation of Chinese elements — and by drawing new ideas from the perspective of functionality and deconstruction.</a:t>
            </a:r>
            <a:endParaRPr lang="zh-CN" altLang="en-US" sz="20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zh-CN" altLang="en-US" sz="2000">
                <a:solidFill>
                  <a:schemeClr val="tx1"/>
                </a:solidFill>
                <a:latin typeface="Arial" panose="020B0604020202020204" pitchFamily="34" charset="0"/>
                <a:cs typeface="Arial" panose="020B0604020202020204" pitchFamily="34" charset="0"/>
              </a:rPr>
              <a:t>他的身体僵硬了，满脸困惑。</a:t>
            </a:r>
            <a:endParaRPr lang="zh-CN" altLang="en-US" sz="20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zh-CN" altLang="en-US" sz="2000">
                <a:solidFill>
                  <a:schemeClr val="tx1"/>
                </a:solidFill>
                <a:latin typeface="Arial" panose="020B0604020202020204" pitchFamily="34" charset="0"/>
                <a:cs typeface="Arial" panose="020B0604020202020204" pitchFamily="34" charset="0"/>
                <a:sym typeface="+mn-ea"/>
              </a:rPr>
              <a:t>His body went </a:t>
            </a:r>
            <a:r>
              <a:rPr lang="zh-CN" altLang="en-US" sz="2000">
                <a:solidFill>
                  <a:srgbClr val="C00000"/>
                </a:solidFill>
                <a:latin typeface="Arial" panose="020B0604020202020204" pitchFamily="34" charset="0"/>
                <a:cs typeface="Arial" panose="020B0604020202020204" pitchFamily="34" charset="0"/>
                <a:sym typeface="+mn-ea"/>
              </a:rPr>
              <a:t>rigid</a:t>
            </a:r>
            <a:r>
              <a:rPr lang="zh-CN" altLang="en-US" sz="2000">
                <a:solidFill>
                  <a:schemeClr val="tx1"/>
                </a:solidFill>
                <a:latin typeface="Arial" panose="020B0604020202020204" pitchFamily="34" charset="0"/>
                <a:cs typeface="Arial" panose="020B0604020202020204" pitchFamily="34" charset="0"/>
                <a:sym typeface="+mn-ea"/>
              </a:rPr>
              <a:t>, and confusion crossed his features.</a:t>
            </a:r>
            <a:endParaRPr lang="zh-CN" altLang="en-US" sz="20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zh-CN" altLang="en-US" sz="2000">
                <a:solidFill>
                  <a:schemeClr val="tx1"/>
                </a:solidFill>
                <a:latin typeface="Arial" panose="020B0604020202020204" pitchFamily="34" charset="0"/>
                <a:cs typeface="Arial" panose="020B0604020202020204" pitchFamily="34" charset="0"/>
              </a:rPr>
              <a:t>在回家的路上，亚历克斯异常安静，他的嘴唇抿成一条线，下巴僵硬。</a:t>
            </a:r>
            <a:endParaRPr lang="zh-CN" altLang="en-US" sz="20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zh-CN" altLang="en-US" sz="2000">
                <a:solidFill>
                  <a:schemeClr val="tx1"/>
                </a:solidFill>
                <a:latin typeface="Arial" panose="020B0604020202020204" pitchFamily="34" charset="0"/>
                <a:cs typeface="Arial" panose="020B0604020202020204" pitchFamily="34" charset="0"/>
              </a:rPr>
              <a:t>On the way home Alex was unusually quiet, his lips a thin line and his jaw </a:t>
            </a:r>
            <a:r>
              <a:rPr lang="zh-CN" altLang="en-US" sz="2000">
                <a:solidFill>
                  <a:srgbClr val="C00000"/>
                </a:solidFill>
                <a:latin typeface="Arial" panose="020B0604020202020204" pitchFamily="34" charset="0"/>
                <a:cs typeface="Arial" panose="020B0604020202020204" pitchFamily="34" charset="0"/>
              </a:rPr>
              <a:t>rigid</a:t>
            </a:r>
            <a:r>
              <a:rPr lang="zh-CN" altLang="en-US" sz="2000">
                <a:solidFill>
                  <a:schemeClr val="tx1"/>
                </a:solidFill>
                <a:latin typeface="Arial" panose="020B0604020202020204" pitchFamily="34" charset="0"/>
                <a:cs typeface="Arial" panose="020B0604020202020204" pitchFamily="34" charset="0"/>
              </a:rPr>
              <a:t>.</a:t>
            </a:r>
            <a:endParaRPr lang="zh-CN" altLang="en-US" sz="20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zh-CN" altLang="en-US" sz="2000">
                <a:solidFill>
                  <a:schemeClr val="tx1"/>
                </a:solidFill>
                <a:latin typeface="Arial" panose="020B0604020202020204" pitchFamily="34" charset="0"/>
                <a:cs typeface="Arial" panose="020B0604020202020204" pitchFamily="34" charset="0"/>
              </a:rPr>
              <a:t>由于在狮尾部分的舞狮演员需要托举头部的演员，所以他们需要</a:t>
            </a:r>
            <a:r>
              <a:rPr lang="zh-CN" altLang="en-US" sz="2000">
                <a:solidFill>
                  <a:schemeClr val="tx1"/>
                </a:solidFill>
                <a:latin typeface="Arial" panose="020B0604020202020204" pitchFamily="34" charset="0"/>
                <a:cs typeface="Arial" panose="020B0604020202020204" pitchFamily="34" charset="0"/>
                <a:sym typeface="+mn-ea"/>
              </a:rPr>
              <a:t>强壮的体魄，不然的话，就会令得表演僵硬而迟缓。</a:t>
            </a:r>
            <a:endParaRPr lang="zh-CN" altLang="en-US" sz="20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en-US" altLang="zh-CN" sz="2000">
                <a:solidFill>
                  <a:schemeClr val="tx1"/>
                </a:solidFill>
                <a:latin typeface="Arial" panose="020B0604020202020204" pitchFamily="34" charset="0"/>
                <a:cs typeface="Arial" panose="020B0604020202020204" pitchFamily="34" charset="0"/>
              </a:rPr>
              <a:t>The actors of dragon dance in</a:t>
            </a:r>
            <a:r>
              <a:rPr lang="zh-CN" altLang="en-US" sz="2000">
                <a:solidFill>
                  <a:schemeClr val="tx1"/>
                </a:solidFill>
                <a:latin typeface="Arial" panose="020B0604020202020204" pitchFamily="34" charset="0"/>
                <a:cs typeface="Arial" panose="020B0604020202020204" pitchFamily="34" charset="0"/>
              </a:rPr>
              <a:t> the</a:t>
            </a:r>
            <a:r>
              <a:rPr lang="en-US" altLang="zh-CN" sz="2000">
                <a:solidFill>
                  <a:schemeClr val="tx1"/>
                </a:solidFill>
                <a:latin typeface="Arial" panose="020B0604020202020204" pitchFamily="34" charset="0"/>
                <a:cs typeface="Arial" panose="020B0604020202020204" pitchFamily="34" charset="0"/>
              </a:rPr>
              <a:t> lion</a:t>
            </a:r>
            <a:r>
              <a:rPr lang="zh-CN" altLang="en-US" sz="2000">
                <a:solidFill>
                  <a:schemeClr val="tx1"/>
                </a:solidFill>
                <a:latin typeface="Arial" panose="020B0604020202020204" pitchFamily="34" charset="0"/>
                <a:cs typeface="Arial" panose="020B0604020202020204" pitchFamily="34" charset="0"/>
              </a:rPr>
              <a:t> tail have to be strong, since they often have to lift people at the head which, if not done properly, can make the performance appear </a:t>
            </a:r>
            <a:r>
              <a:rPr lang="zh-CN" altLang="en-US" sz="2000">
                <a:solidFill>
                  <a:srgbClr val="C00000"/>
                </a:solidFill>
                <a:latin typeface="Arial" panose="020B0604020202020204" pitchFamily="34" charset="0"/>
                <a:cs typeface="Arial" panose="020B0604020202020204" pitchFamily="34" charset="0"/>
              </a:rPr>
              <a:t>rigid</a:t>
            </a:r>
            <a:r>
              <a:rPr lang="zh-CN" altLang="en-US" sz="2000">
                <a:solidFill>
                  <a:schemeClr val="tx1"/>
                </a:solidFill>
                <a:latin typeface="Arial" panose="020B0604020202020204" pitchFamily="34" charset="0"/>
                <a:cs typeface="Arial" panose="020B0604020202020204" pitchFamily="34" charset="0"/>
              </a:rPr>
              <a:t> and sluggish</a:t>
            </a:r>
            <a:r>
              <a:rPr lang="en-US" altLang="zh-CN" sz="2000">
                <a:solidFill>
                  <a:schemeClr val="tx1"/>
                </a:solidFill>
                <a:latin typeface="Arial" panose="020B0604020202020204" pitchFamily="34" charset="0"/>
                <a:cs typeface="Arial" panose="020B0604020202020204" pitchFamily="34" charset="0"/>
              </a:rPr>
              <a:t>.</a:t>
            </a:r>
            <a:endParaRPr lang="en-US" altLang="zh-CN" sz="2000">
              <a:solidFill>
                <a:schemeClr val="tx1"/>
              </a:solidFill>
              <a:latin typeface="Arial" panose="020B0604020202020204" pitchFamily="34" charset="0"/>
              <a:cs typeface="Arial" panose="020B0604020202020204" pitchFamily="34" charset="0"/>
            </a:endParaRPr>
          </a:p>
        </p:txBody>
      </p:sp>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rigid	/ˈrɪdʒɪd/	a.死板的;固执的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lstStyle/>
          <a:p>
            <a:endParaRPr lang="zh-CN" altLang="zh-CN"/>
          </a:p>
        </p:txBody>
      </p:sp>
      <p:sp>
        <p:nvSpPr>
          <p:cNvPr id="3" name="副标题 2"/>
          <p:cNvSpPr>
            <a:spLocks noGrp="1"/>
          </p:cNvSpPr>
          <p:nvPr>
            <p:ph type="subTitle" idx="1"/>
            <p:custDataLst>
              <p:tags r:id="rId2"/>
            </p:custDataLst>
          </p:nvPr>
        </p:nvSpPr>
        <p:spPr/>
        <p:txBody>
          <a:bodyPr/>
          <a:lstStyle/>
          <a:p>
            <a:endParaRPr lang="zh-CN" altLang="en-US"/>
          </a:p>
        </p:txBody>
      </p:sp>
      <p:pic>
        <p:nvPicPr>
          <p:cNvPr id="4" name="内容占位符 3"/>
          <p:cNvPicPr>
            <a:picLocks noChangeAspect="1"/>
          </p:cNvPicPr>
          <p:nvPr>
            <p:custDataLst>
              <p:tags r:id="rId3"/>
            </p:custDataLst>
          </p:nvPr>
        </p:nvPicPr>
        <p:blipFill>
          <a:blip r:embed="rId4"/>
          <a:stretch>
            <a:fillRect/>
          </a:stretch>
        </p:blipFill>
        <p:spPr>
          <a:xfrm>
            <a:off x="6350" y="-7620"/>
            <a:ext cx="12179935" cy="6866255"/>
          </a:xfrm>
          <a:prstGeom prst="rect">
            <a:avLst/>
          </a:prstGeom>
        </p:spPr>
      </p:pic>
      <p:sp>
        <p:nvSpPr>
          <p:cNvPr id="19" name="文本框 18"/>
          <p:cNvSpPr txBox="1"/>
          <p:nvPr>
            <p:custDataLst>
              <p:tags r:id="rId5"/>
            </p:custDataLst>
          </p:nvPr>
        </p:nvSpPr>
        <p:spPr>
          <a:xfrm>
            <a:off x="3360738" y="3716655"/>
            <a:ext cx="8982075" cy="1614805"/>
          </a:xfrm>
          <a:prstGeom prst="rect">
            <a:avLst/>
          </a:prstGeom>
          <a:noFill/>
        </p:spPr>
        <p:txBody>
          <a:bodyPr wrap="square" rtlCol="0">
            <a:spAutoFit/>
          </a:bodyPr>
          <a:lstStyle/>
          <a:p>
            <a:pPr algn="ctr" fontAlgn="auto">
              <a:lnSpc>
                <a:spcPct val="150000"/>
              </a:lnSpc>
            </a:pPr>
            <a:r>
              <a:rPr lang="en-US" altLang="zh-CN" sz="6600" b="1">
                <a:solidFill>
                  <a:schemeClr val="tx1"/>
                </a:solidFill>
                <a:latin typeface="微软雅黑" panose="020B0503020204020204" charset="-122"/>
                <a:ea typeface="微软雅黑" panose="020B0503020204020204" charset="-122"/>
                <a:cs typeface="微软雅黑" panose="020B0503020204020204" charset="-122"/>
                <a:sym typeface="+mn-ea"/>
              </a:rPr>
              <a:t>XB4</a:t>
            </a:r>
            <a:r>
              <a:rPr lang="zh-CN" altLang="en-US" sz="6600" b="1">
                <a:solidFill>
                  <a:schemeClr val="tx1"/>
                </a:solidFill>
                <a:latin typeface="微软雅黑" panose="020B0503020204020204" charset="-122"/>
                <a:ea typeface="微软雅黑" panose="020B0503020204020204" charset="-122"/>
                <a:cs typeface="微软雅黑" panose="020B0503020204020204" charset="-122"/>
                <a:sym typeface="+mn-ea"/>
              </a:rPr>
              <a:t>U</a:t>
            </a:r>
            <a:r>
              <a:rPr lang="en-US" altLang="zh-CN" sz="6600" b="1">
                <a:solidFill>
                  <a:schemeClr val="tx1"/>
                </a:solidFill>
                <a:latin typeface="微软雅黑" panose="020B0503020204020204" charset="-122"/>
                <a:ea typeface="微软雅黑" panose="020B0503020204020204" charset="-122"/>
                <a:cs typeface="微软雅黑" panose="020B0503020204020204" charset="-122"/>
                <a:sym typeface="+mn-ea"/>
              </a:rPr>
              <a:t>4</a:t>
            </a:r>
            <a:r>
              <a:rPr lang="zh-CN" altLang="en-US" sz="6600" b="1">
                <a:solidFill>
                  <a:schemeClr val="tx1"/>
                </a:solidFill>
                <a:latin typeface="微软雅黑" panose="020B0503020204020204" charset="-122"/>
                <a:ea typeface="微软雅黑" panose="020B0503020204020204" charset="-122"/>
                <a:cs typeface="微软雅黑" panose="020B0503020204020204" charset="-122"/>
                <a:sym typeface="+mn-ea"/>
              </a:rPr>
              <a:t>单词拓展</a:t>
            </a:r>
            <a:endParaRPr lang="en-US" altLang="zh-CN" sz="32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3361055" y="3140710"/>
            <a:ext cx="8601075" cy="829945"/>
          </a:xfrm>
          <a:prstGeom prst="rect">
            <a:avLst/>
          </a:prstGeom>
          <a:noFill/>
        </p:spPr>
        <p:txBody>
          <a:bodyPr wrap="square" rtlCol="0" anchor="t">
            <a:spAutoFit/>
          </a:bodyPr>
          <a:lstStyle/>
          <a:p>
            <a:pPr marL="457200" indent="-457200">
              <a:buFont typeface="Arial" panose="020B0604020202020204" pitchFamily="34" charset="0"/>
              <a:buChar char="•"/>
            </a:pPr>
            <a:r>
              <a:rPr lang="zh-CN" altLang="en-US" sz="4800" b="1">
                <a:solidFill>
                  <a:schemeClr val="tx1"/>
                </a:solidFill>
                <a:latin typeface="微软雅黑" panose="020B0503020204020204" charset="-122"/>
                <a:ea typeface="微软雅黑" panose="020B0503020204020204" charset="-122"/>
              </a:rPr>
              <a:t>活用教材词汇，靶向高考写作</a:t>
            </a:r>
            <a:endParaRPr lang="zh-CN" altLang="en-US" sz="4800" b="1">
              <a:solidFill>
                <a:schemeClr val="tx1"/>
              </a:solidFill>
              <a:latin typeface="微软雅黑" panose="020B0503020204020204" charset="-122"/>
              <a:ea typeface="微软雅黑" panose="020B0503020204020204" charset="-122"/>
            </a:endParaRPr>
          </a:p>
        </p:txBody>
      </p:sp>
      <p:sp>
        <p:nvSpPr>
          <p:cNvPr id="12" name="文本框 11"/>
          <p:cNvSpPr txBox="1"/>
          <p:nvPr>
            <p:custDataLst>
              <p:tags r:id="rId6"/>
            </p:custDataLst>
          </p:nvPr>
        </p:nvSpPr>
        <p:spPr>
          <a:xfrm>
            <a:off x="6745711" y="5666297"/>
            <a:ext cx="3383280" cy="368300"/>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ea"/>
              </a:rPr>
              <a:t>浙江省义乌市青岩书院：普薇薇</a:t>
            </a:r>
            <a:endParaRPr kumimoji="0" lang="zh-CN" altLang="en-US"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3210" y="1049655"/>
            <a:ext cx="11614150" cy="5322570"/>
          </a:xfrm>
        </p:spPr>
        <p:txBody>
          <a:bodyPr>
            <a:noAutofit/>
          </a:bodyPr>
          <a:lstStyle/>
          <a:p>
            <a:pPr marL="0" indent="0">
              <a:lnSpc>
                <a:spcPct val="100000"/>
              </a:lnSpc>
              <a:buFont typeface="Arial" panose="020B0604020202020204" pitchFamily="34" charset="0"/>
              <a:buNone/>
            </a:pPr>
            <a:r>
              <a:rPr lang="zh-CN" altLang="en-US" sz="2200">
                <a:solidFill>
                  <a:schemeClr val="tx1"/>
                </a:solidFill>
                <a:sym typeface="+mn-ea"/>
              </a:rPr>
              <a:t>迪恩不想打破他的幻想，所以他保持沉默。</a:t>
            </a:r>
            <a:endParaRPr lang="zh-CN" altLang="en-US" sz="2200">
              <a:solidFill>
                <a:schemeClr val="tx1"/>
              </a:solidFill>
            </a:endParaRPr>
          </a:p>
          <a:p>
            <a:pPr>
              <a:lnSpc>
                <a:spcPct val="100000"/>
              </a:lnSpc>
              <a:buFont typeface="Arial" panose="020B0604020202020204" pitchFamily="34" charset="0"/>
              <a:buChar char="•"/>
            </a:pPr>
            <a:r>
              <a:rPr lang="zh-CN" altLang="en-US" sz="2200">
                <a:solidFill>
                  <a:schemeClr val="tx1"/>
                </a:solidFill>
                <a:sym typeface="+mn-ea"/>
              </a:rPr>
              <a:t>Dean didn't want to pop his </a:t>
            </a:r>
            <a:r>
              <a:rPr lang="zh-CN" altLang="en-US" sz="2200">
                <a:solidFill>
                  <a:srgbClr val="C00000"/>
                </a:solidFill>
                <a:sym typeface="+mn-ea"/>
              </a:rPr>
              <a:t>bubble</a:t>
            </a:r>
            <a:r>
              <a:rPr lang="zh-CN" altLang="en-US" sz="2200">
                <a:solidFill>
                  <a:schemeClr val="tx1"/>
                </a:solidFill>
                <a:sym typeface="+mn-ea"/>
              </a:rPr>
              <a:t>, so he remained quiet.</a:t>
            </a:r>
            <a:endParaRPr lang="zh-CN" altLang="en-US" sz="2200">
              <a:solidFill>
                <a:schemeClr val="tx1"/>
              </a:solidFill>
            </a:endParaRPr>
          </a:p>
          <a:p>
            <a:pPr marL="0" indent="0">
              <a:lnSpc>
                <a:spcPct val="100000"/>
              </a:lnSpc>
              <a:buFont typeface="Arial" panose="020B0604020202020204" pitchFamily="34" charset="0"/>
              <a:buNone/>
            </a:pPr>
            <a:r>
              <a:rPr lang="zh-CN" altLang="en-US" sz="2200">
                <a:solidFill>
                  <a:schemeClr val="tx1"/>
                </a:solidFill>
                <a:sym typeface="+mn-ea"/>
              </a:rPr>
              <a:t>如果你想在美味的菜肴中搭配甜味，Tom’s餐厅供应草莓、蜜露和其他气泡茶口味。</a:t>
            </a:r>
            <a:endParaRPr lang="zh-CN" altLang="en-US" sz="2200">
              <a:solidFill>
                <a:schemeClr val="tx1"/>
              </a:solidFill>
            </a:endParaRPr>
          </a:p>
          <a:p>
            <a:pPr>
              <a:lnSpc>
                <a:spcPct val="100000"/>
              </a:lnSpc>
              <a:buFont typeface="Arial" panose="020B0604020202020204" pitchFamily="34" charset="0"/>
              <a:buChar char="•"/>
            </a:pPr>
            <a:r>
              <a:rPr lang="zh-CN" altLang="en-US" sz="2200">
                <a:solidFill>
                  <a:schemeClr val="tx1"/>
                </a:solidFill>
                <a:sym typeface="+mn-ea"/>
              </a:rPr>
              <a:t>Tom's serves strawberry, honey dew and other </a:t>
            </a:r>
            <a:r>
              <a:rPr lang="zh-CN" altLang="en-US" sz="2200">
                <a:solidFill>
                  <a:srgbClr val="C00000"/>
                </a:solidFill>
                <a:sym typeface="+mn-ea"/>
              </a:rPr>
              <a:t>bubble</a:t>
            </a:r>
            <a:r>
              <a:rPr lang="zh-CN" altLang="en-US" sz="2200">
                <a:solidFill>
                  <a:schemeClr val="tx1"/>
                </a:solidFill>
                <a:sym typeface="+mn-ea"/>
              </a:rPr>
              <a:t> tea flavors if you are looking for sweet flavors to go with savory dishes.</a:t>
            </a:r>
            <a:endParaRPr lang="zh-CN" altLang="en-US" sz="2200">
              <a:solidFill>
                <a:schemeClr val="tx1"/>
              </a:solidFill>
            </a:endParaRPr>
          </a:p>
          <a:p>
            <a:pPr marL="0" indent="0">
              <a:lnSpc>
                <a:spcPct val="100000"/>
              </a:lnSpc>
              <a:buFont typeface="Arial" panose="020B0604020202020204" pitchFamily="34" charset="0"/>
              <a:buNone/>
            </a:pPr>
            <a:r>
              <a:rPr lang="zh-CN" altLang="en-US" sz="2200">
                <a:solidFill>
                  <a:schemeClr val="tx1"/>
                </a:solidFill>
                <a:sym typeface="+mn-ea"/>
              </a:rPr>
              <a:t>这个服饰品牌有泡泡裙、动物印花、亮片等等。</a:t>
            </a:r>
            <a:endParaRPr lang="zh-CN" altLang="en-US" sz="2200">
              <a:solidFill>
                <a:schemeClr val="tx1"/>
              </a:solidFill>
            </a:endParaRPr>
          </a:p>
          <a:p>
            <a:pPr>
              <a:lnSpc>
                <a:spcPct val="100000"/>
              </a:lnSpc>
              <a:buFont typeface="Arial" panose="020B0604020202020204" pitchFamily="34" charset="0"/>
              <a:buChar char="•"/>
            </a:pPr>
            <a:r>
              <a:rPr lang="en-US" altLang="zh-CN" sz="2200">
                <a:solidFill>
                  <a:schemeClr val="tx1"/>
                </a:solidFill>
                <a:sym typeface="+mn-ea"/>
              </a:rPr>
              <a:t>This outfit brand</a:t>
            </a:r>
            <a:r>
              <a:rPr lang="zh-CN" altLang="en-US" sz="2200">
                <a:solidFill>
                  <a:schemeClr val="tx1"/>
                </a:solidFill>
                <a:sym typeface="+mn-ea"/>
              </a:rPr>
              <a:t> has </a:t>
            </a:r>
            <a:r>
              <a:rPr lang="zh-CN" altLang="en-US" sz="2200">
                <a:solidFill>
                  <a:srgbClr val="C00000"/>
                </a:solidFill>
                <a:sym typeface="+mn-ea"/>
              </a:rPr>
              <a:t>bubble</a:t>
            </a:r>
            <a:r>
              <a:rPr lang="zh-CN" altLang="en-US" sz="2200">
                <a:solidFill>
                  <a:schemeClr val="tx1"/>
                </a:solidFill>
                <a:sym typeface="+mn-ea"/>
              </a:rPr>
              <a:t> dresses, animal print, sequins, and more.</a:t>
            </a:r>
            <a:endParaRPr lang="zh-CN" altLang="en-US" sz="2200">
              <a:solidFill>
                <a:schemeClr val="tx1"/>
              </a:solidFill>
            </a:endParaRPr>
          </a:p>
          <a:p>
            <a:pPr marL="0" indent="0">
              <a:lnSpc>
                <a:spcPct val="100000"/>
              </a:lnSpc>
              <a:buFont typeface="Arial" panose="020B0604020202020204" pitchFamily="34" charset="0"/>
              <a:buNone/>
            </a:pPr>
            <a:r>
              <a:rPr lang="zh-CN" altLang="en-US" sz="2200">
                <a:solidFill>
                  <a:schemeClr val="tx1"/>
                </a:solidFill>
                <a:sym typeface="+mn-ea"/>
              </a:rPr>
              <a:t>她感到一阵恐慌，泪水再次刺痛了她的眼睛。</a:t>
            </a:r>
            <a:endParaRPr lang="zh-CN" altLang="en-US" sz="2200">
              <a:solidFill>
                <a:schemeClr val="tx1"/>
              </a:solidFill>
            </a:endParaRPr>
          </a:p>
          <a:p>
            <a:pPr>
              <a:lnSpc>
                <a:spcPct val="100000"/>
              </a:lnSpc>
              <a:buFont typeface="Arial" panose="020B0604020202020204" pitchFamily="34" charset="0"/>
              <a:buChar char="•"/>
            </a:pPr>
            <a:r>
              <a:rPr lang="zh-CN" altLang="en-US" sz="2200">
                <a:solidFill>
                  <a:schemeClr val="tx1"/>
                </a:solidFill>
              </a:rPr>
              <a:t>She felt panic </a:t>
            </a:r>
            <a:r>
              <a:rPr lang="zh-CN" altLang="en-US" sz="2200">
                <a:solidFill>
                  <a:srgbClr val="C00000"/>
                </a:solidFill>
              </a:rPr>
              <a:t>bubbl</a:t>
            </a:r>
            <a:r>
              <a:rPr lang="en-US" altLang="zh-CN" sz="2200">
                <a:solidFill>
                  <a:srgbClr val="C00000"/>
                </a:solidFill>
              </a:rPr>
              <a:t>ing</a:t>
            </a:r>
            <a:r>
              <a:rPr lang="zh-CN" altLang="en-US" sz="2200">
                <a:solidFill>
                  <a:schemeClr val="tx1"/>
                </a:solidFill>
              </a:rPr>
              <a:t> and tears sting</a:t>
            </a:r>
            <a:r>
              <a:rPr lang="en-US" altLang="zh-CN" sz="2200">
                <a:solidFill>
                  <a:schemeClr val="tx1"/>
                </a:solidFill>
              </a:rPr>
              <a:t>ing</a:t>
            </a:r>
            <a:r>
              <a:rPr lang="zh-CN" altLang="en-US" sz="2200">
                <a:solidFill>
                  <a:schemeClr val="tx1"/>
                </a:solidFill>
              </a:rPr>
              <a:t> her eyes once again.</a:t>
            </a:r>
            <a:endParaRPr lang="zh-CN" altLang="en-US" sz="2200">
              <a:solidFill>
                <a:schemeClr val="tx1"/>
              </a:solidFill>
            </a:endParaRPr>
          </a:p>
          <a:p>
            <a:pPr marL="0" indent="0">
              <a:lnSpc>
                <a:spcPct val="100000"/>
              </a:lnSpc>
              <a:buFont typeface="Arial" panose="020B0604020202020204" pitchFamily="34" charset="0"/>
              <a:buNone/>
            </a:pPr>
            <a:r>
              <a:rPr lang="zh-CN" altLang="en-US" sz="2200">
                <a:solidFill>
                  <a:schemeClr val="tx1"/>
                </a:solidFill>
                <a:sym typeface="+mn-ea"/>
              </a:rPr>
              <a:t>塔兰感到愤怒在他心中翻腾。</a:t>
            </a:r>
            <a:endParaRPr lang="zh-CN" altLang="en-US" sz="2200">
              <a:solidFill>
                <a:schemeClr val="tx1"/>
              </a:solidFill>
            </a:endParaRPr>
          </a:p>
          <a:p>
            <a:pPr>
              <a:lnSpc>
                <a:spcPct val="100000"/>
              </a:lnSpc>
              <a:buFont typeface="Arial" panose="020B0604020202020204" pitchFamily="34" charset="0"/>
              <a:buChar char="•"/>
            </a:pPr>
            <a:r>
              <a:rPr lang="zh-CN" altLang="en-US" sz="2200">
                <a:solidFill>
                  <a:schemeClr val="tx1"/>
                </a:solidFill>
              </a:rPr>
              <a:t>Taran felt anger </a:t>
            </a:r>
            <a:r>
              <a:rPr lang="zh-CN" altLang="en-US" sz="2200">
                <a:solidFill>
                  <a:srgbClr val="C00000"/>
                </a:solidFill>
              </a:rPr>
              <a:t>bubbl</a:t>
            </a:r>
            <a:r>
              <a:rPr lang="en-US" altLang="zh-CN" sz="2200">
                <a:solidFill>
                  <a:srgbClr val="C00000"/>
                </a:solidFill>
              </a:rPr>
              <a:t>ing</a:t>
            </a:r>
            <a:r>
              <a:rPr lang="zh-CN" altLang="en-US" sz="2200">
                <a:solidFill>
                  <a:schemeClr val="tx1"/>
                </a:solidFill>
              </a:rPr>
              <a:t> within him.</a:t>
            </a:r>
            <a:endParaRPr lang="zh-CN" altLang="en-US" sz="2200">
              <a:solidFill>
                <a:schemeClr val="tx1"/>
              </a:solidFill>
            </a:endParaRPr>
          </a:p>
          <a:p>
            <a:pPr marL="0" indent="0">
              <a:lnSpc>
                <a:spcPct val="100000"/>
              </a:lnSpc>
              <a:buFont typeface="Arial" panose="020B0604020202020204" pitchFamily="34" charset="0"/>
              <a:buNone/>
            </a:pPr>
            <a:endParaRPr lang="zh-CN" altLang="en-US" sz="2200">
              <a:solidFill>
                <a:schemeClr val="tx1"/>
              </a:solidFill>
            </a:endParaRPr>
          </a:p>
        </p:txBody>
      </p:sp>
      <p:sp>
        <p:nvSpPr>
          <p:cNvPr id="6" name="文本框 5"/>
          <p:cNvSpPr txBox="1"/>
          <p:nvPr/>
        </p:nvSpPr>
        <p:spPr>
          <a:xfrm>
            <a:off x="1129030" y="242570"/>
            <a:ext cx="729361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bubble	/ˈbʌbl/	vi.起泡;沸腾</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thumb_720_450_Why_Water_Featured_xl_8353337_(Custom)_1"/>
          <p:cNvPicPr>
            <a:picLocks noChangeAspect="1"/>
          </p:cNvPicPr>
          <p:nvPr/>
        </p:nvPicPr>
        <p:blipFill>
          <a:blip r:embed="rId3"/>
          <a:stretch>
            <a:fillRect/>
          </a:stretch>
        </p:blipFill>
        <p:spPr>
          <a:xfrm>
            <a:off x="9290685" y="5050790"/>
            <a:ext cx="2748915" cy="1718310"/>
          </a:xfrm>
          <a:prstGeom prst="rect">
            <a:avLst/>
          </a:prstGeom>
        </p:spPr>
      </p:pic>
      <p:pic>
        <p:nvPicPr>
          <p:cNvPr id="5" name="图片 4" descr="下载 (2)"/>
          <p:cNvPicPr>
            <a:picLocks noChangeAspect="1"/>
          </p:cNvPicPr>
          <p:nvPr/>
        </p:nvPicPr>
        <p:blipFill>
          <a:blip r:embed="rId4"/>
          <a:stretch>
            <a:fillRect/>
          </a:stretch>
        </p:blipFill>
        <p:spPr>
          <a:xfrm>
            <a:off x="9109710" y="128905"/>
            <a:ext cx="2705100" cy="1685925"/>
          </a:xfrm>
          <a:prstGeom prst="rect">
            <a:avLst/>
          </a:prstGeom>
        </p:spPr>
      </p:pic>
    </p:spTree>
    <p:custDataLst>
      <p:tags r:id="rId5"/>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tube	/tju:b/	n.管子;管状物</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5" name="图片 4"/>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7" name="文本框 6"/>
          <p:cNvSpPr txBox="1"/>
          <p:nvPr/>
        </p:nvSpPr>
        <p:spPr>
          <a:xfrm>
            <a:off x="239395" y="802005"/>
            <a:ext cx="9685655" cy="3138170"/>
          </a:xfrm>
          <a:prstGeom prst="rect">
            <a:avLst/>
          </a:prstGeom>
          <a:noFill/>
        </p:spPr>
        <p:txBody>
          <a:bodyPr wrap="square" rtlCol="0" anchor="t">
            <a:spAutoFit/>
          </a:bodyPr>
          <a:p>
            <a:r>
              <a:rPr lang="zh-CN" altLang="en-US" sz="2200">
                <a:latin typeface="Arial" panose="020B0604020202020204" pitchFamily="34" charset="0"/>
                <a:cs typeface="Arial" panose="020B0604020202020204" pitchFamily="34" charset="0"/>
              </a:rPr>
              <a:t>琮是</a:t>
            </a:r>
            <a:r>
              <a:rPr lang="zh-CN" altLang="en-US" sz="2200">
                <a:latin typeface="Arial" panose="020B0604020202020204" pitchFamily="34" charset="0"/>
                <a:cs typeface="Arial" panose="020B0604020202020204" pitchFamily="34" charset="0"/>
                <a:sym typeface="+mn-ea"/>
              </a:rPr>
              <a:t>公元前3300年至公元前2300年之间的长江三角洲地区</a:t>
            </a:r>
            <a:r>
              <a:rPr lang="zh-CN" altLang="en-US" sz="2200">
                <a:latin typeface="Arial" panose="020B0604020202020204" pitchFamily="34" charset="0"/>
                <a:cs typeface="Arial" panose="020B0604020202020204" pitchFamily="34" charset="0"/>
              </a:rPr>
              <a:t>良渚文明最具代表性的礼玉类型，其特征是一个圆柱形的管被包裹在一个方棱柱中。</a:t>
            </a:r>
            <a:endParaRPr lang="zh-CN" altLang="en-US" sz="2200">
              <a:latin typeface="Arial" panose="020B0604020202020204" pitchFamily="34" charset="0"/>
              <a:cs typeface="Arial" panose="020B0604020202020204" pitchFamily="34" charset="0"/>
            </a:endParaRPr>
          </a:p>
          <a:p>
            <a:r>
              <a:rPr lang="zh-CN" altLang="en-US" sz="2200">
                <a:latin typeface="Arial" panose="020B0604020202020204" pitchFamily="34" charset="0"/>
                <a:cs typeface="Arial" panose="020B0604020202020204" pitchFamily="34" charset="0"/>
              </a:rPr>
              <a:t>Typically featuring a cylindrical </a:t>
            </a:r>
            <a:r>
              <a:rPr lang="zh-CN" altLang="en-US" sz="2200">
                <a:solidFill>
                  <a:srgbClr val="C00000"/>
                </a:solidFill>
                <a:latin typeface="Arial" panose="020B0604020202020204" pitchFamily="34" charset="0"/>
                <a:cs typeface="Arial" panose="020B0604020202020204" pitchFamily="34" charset="0"/>
              </a:rPr>
              <a:t>tube</a:t>
            </a:r>
            <a:r>
              <a:rPr lang="zh-CN" altLang="en-US" sz="2200">
                <a:latin typeface="Arial" panose="020B0604020202020204" pitchFamily="34" charset="0"/>
                <a:cs typeface="Arial" panose="020B0604020202020204" pitchFamily="34" charset="0"/>
              </a:rPr>
              <a:t> encased in a square prism, cong is the type of ritual jade most representative of the Liangzhu civilization, which existed in the Yangtze River Delta region between 3300 BC and 2300 BC.</a:t>
            </a:r>
            <a:endParaRPr lang="zh-CN" altLang="en-US" sz="2200">
              <a:latin typeface="Arial" panose="020B0604020202020204" pitchFamily="34" charset="0"/>
              <a:cs typeface="Arial" panose="020B0604020202020204" pitchFamily="34" charset="0"/>
            </a:endParaRPr>
          </a:p>
          <a:p>
            <a:endParaRPr lang="zh-CN" altLang="en-US" sz="2200">
              <a:latin typeface="Arial" panose="020B0604020202020204" pitchFamily="34" charset="0"/>
              <a:cs typeface="Arial" panose="020B0604020202020204" pitchFamily="34" charset="0"/>
            </a:endParaRPr>
          </a:p>
          <a:p>
            <a:r>
              <a:rPr lang="zh-CN" altLang="en-US" sz="2200">
                <a:latin typeface="Arial" panose="020B0604020202020204" pitchFamily="34" charset="0"/>
                <a:cs typeface="Arial" panose="020B0604020202020204" pitchFamily="34" charset="0"/>
              </a:rPr>
              <a:t>当食管被切换到另一侧时，他的注意力被分散了。</a:t>
            </a:r>
            <a:endParaRPr lang="zh-CN" altLang="en-US" sz="2200">
              <a:latin typeface="Arial" panose="020B0604020202020204" pitchFamily="34" charset="0"/>
              <a:cs typeface="Arial" panose="020B0604020202020204" pitchFamily="34" charset="0"/>
            </a:endParaRPr>
          </a:p>
          <a:p>
            <a:r>
              <a:rPr lang="zh-CN" altLang="en-US" sz="2200">
                <a:latin typeface="Arial" panose="020B0604020202020204" pitchFamily="34" charset="0"/>
                <a:cs typeface="Arial" panose="020B0604020202020204" pitchFamily="34" charset="0"/>
              </a:rPr>
              <a:t>His attention was distracted momentarily as the feeding </a:t>
            </a:r>
            <a:r>
              <a:rPr lang="zh-CN" altLang="en-US" sz="2200">
                <a:solidFill>
                  <a:srgbClr val="C00000"/>
                </a:solidFill>
                <a:latin typeface="Arial" panose="020B0604020202020204" pitchFamily="34" charset="0"/>
                <a:cs typeface="Arial" panose="020B0604020202020204" pitchFamily="34" charset="0"/>
              </a:rPr>
              <a:t>tube</a:t>
            </a:r>
            <a:r>
              <a:rPr lang="zh-CN" altLang="en-US" sz="2200">
                <a:latin typeface="Arial" panose="020B0604020202020204" pitchFamily="34" charset="0"/>
                <a:cs typeface="Arial" panose="020B0604020202020204" pitchFamily="34" charset="0"/>
              </a:rPr>
              <a:t> was switched to</a:t>
            </a:r>
            <a:r>
              <a:rPr lang="en-US" altLang="zh-CN" sz="2200">
                <a:latin typeface="Arial" panose="020B0604020202020204" pitchFamily="34" charset="0"/>
                <a:cs typeface="Arial" panose="020B0604020202020204" pitchFamily="34" charset="0"/>
              </a:rPr>
              <a:t> the other side.</a:t>
            </a:r>
            <a:endParaRPr lang="en-US" altLang="zh-CN" sz="2200">
              <a:latin typeface="Arial" panose="020B0604020202020204" pitchFamily="34" charset="0"/>
              <a:cs typeface="Arial" panose="020B0604020202020204" pitchFamily="34" charset="0"/>
            </a:endParaRPr>
          </a:p>
        </p:txBody>
      </p:sp>
      <p:pic>
        <p:nvPicPr>
          <p:cNvPr id="101" name="图片 100"/>
          <p:cNvPicPr/>
          <p:nvPr/>
        </p:nvPicPr>
        <p:blipFill>
          <a:blip r:embed="rId3"/>
          <a:stretch>
            <a:fillRect/>
          </a:stretch>
        </p:blipFill>
        <p:spPr>
          <a:xfrm>
            <a:off x="9925050" y="1371600"/>
            <a:ext cx="1491615" cy="1590040"/>
          </a:xfrm>
          <a:prstGeom prst="rect">
            <a:avLst/>
          </a:prstGeom>
          <a:noFill/>
          <a:ln w="9525">
            <a:noFill/>
          </a:ln>
        </p:spPr>
      </p:pic>
      <p:pic>
        <p:nvPicPr>
          <p:cNvPr id="102" name="图片 101"/>
          <p:cNvPicPr/>
          <p:nvPr/>
        </p:nvPicPr>
        <p:blipFill>
          <a:blip r:embed="rId4"/>
          <a:stretch>
            <a:fillRect/>
          </a:stretch>
        </p:blipFill>
        <p:spPr>
          <a:xfrm>
            <a:off x="10987405" y="59055"/>
            <a:ext cx="1136650" cy="1263015"/>
          </a:xfrm>
          <a:prstGeom prst="rect">
            <a:avLst/>
          </a:prstGeom>
          <a:noFill/>
          <a:ln w="9525">
            <a:noFill/>
          </a:ln>
        </p:spPr>
      </p:pic>
      <p:pic>
        <p:nvPicPr>
          <p:cNvPr id="8" name="图片 7" descr="steel-round-tube"/>
          <p:cNvPicPr>
            <a:picLocks noChangeAspect="1"/>
          </p:cNvPicPr>
          <p:nvPr/>
        </p:nvPicPr>
        <p:blipFill>
          <a:blip r:embed="rId5"/>
          <a:srcRect t="26975" b="28581"/>
          <a:stretch>
            <a:fillRect/>
          </a:stretch>
        </p:blipFill>
        <p:spPr>
          <a:xfrm>
            <a:off x="123825" y="4937760"/>
            <a:ext cx="2966085" cy="1318260"/>
          </a:xfrm>
          <a:prstGeom prst="rect">
            <a:avLst/>
          </a:prstGeom>
        </p:spPr>
      </p:pic>
      <p:pic>
        <p:nvPicPr>
          <p:cNvPr id="9" name="图片 8" descr="test-tube-big-500x500"/>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rot="2520000">
            <a:off x="3040380" y="4696460"/>
            <a:ext cx="2152650" cy="2152650"/>
          </a:xfrm>
          <a:prstGeom prst="rect">
            <a:avLst/>
          </a:prstGeom>
        </p:spPr>
      </p:pic>
      <p:pic>
        <p:nvPicPr>
          <p:cNvPr id="10" name="图片 9" descr="london-tube-night-map-2023"/>
          <p:cNvPicPr>
            <a:picLocks noChangeAspect="1"/>
          </p:cNvPicPr>
          <p:nvPr/>
        </p:nvPicPr>
        <p:blipFill>
          <a:blip r:embed="rId7"/>
          <a:stretch>
            <a:fillRect/>
          </a:stretch>
        </p:blipFill>
        <p:spPr>
          <a:xfrm>
            <a:off x="9370060" y="4521200"/>
            <a:ext cx="2717800" cy="2168525"/>
          </a:xfrm>
          <a:prstGeom prst="rect">
            <a:avLst/>
          </a:prstGeom>
        </p:spPr>
      </p:pic>
      <p:pic>
        <p:nvPicPr>
          <p:cNvPr id="11" name="图片 10" descr="631410_1000_2_-expandable-storage-tube-23-to-41-inches.webp"/>
          <p:cNvPicPr>
            <a:picLocks noChangeAspect="1"/>
          </p:cNvPicPr>
          <p:nvPr/>
        </p:nvPicPr>
        <p:blipFill>
          <a:blip r:embed="rId8"/>
          <a:srcRect t="15628" b="9372"/>
          <a:stretch>
            <a:fillRect/>
          </a:stretch>
        </p:blipFill>
        <p:spPr>
          <a:xfrm>
            <a:off x="5356225" y="4937760"/>
            <a:ext cx="2486660" cy="1864995"/>
          </a:xfrm>
          <a:prstGeom prst="rect">
            <a:avLst/>
          </a:prstGeom>
        </p:spPr>
      </p:pic>
      <p:sp>
        <p:nvSpPr>
          <p:cNvPr id="12" name="文本框 11"/>
          <p:cNvSpPr txBox="1"/>
          <p:nvPr/>
        </p:nvSpPr>
        <p:spPr>
          <a:xfrm>
            <a:off x="688975" y="4297045"/>
            <a:ext cx="1811020" cy="460375"/>
          </a:xfrm>
          <a:prstGeom prst="rect">
            <a:avLst/>
          </a:prstGeom>
          <a:noFill/>
        </p:spPr>
        <p:txBody>
          <a:bodyPr wrap="square" rtlCol="0">
            <a:spAutoFit/>
          </a:bodyPr>
          <a:p>
            <a:r>
              <a:rPr lang="en-US" altLang="zh-CN" sz="2400" b="1" i="1">
                <a:solidFill>
                  <a:srgbClr val="C00000"/>
                </a:solidFill>
              </a:rPr>
              <a:t>round tube</a:t>
            </a:r>
            <a:endParaRPr lang="en-US" altLang="zh-CN" sz="2400" b="1" i="1">
              <a:solidFill>
                <a:srgbClr val="C00000"/>
              </a:solidFill>
            </a:endParaRPr>
          </a:p>
        </p:txBody>
      </p:sp>
      <p:sp>
        <p:nvSpPr>
          <p:cNvPr id="13" name="文本框 12"/>
          <p:cNvSpPr txBox="1"/>
          <p:nvPr>
            <p:custDataLst>
              <p:tags r:id="rId9"/>
            </p:custDataLst>
          </p:nvPr>
        </p:nvSpPr>
        <p:spPr>
          <a:xfrm>
            <a:off x="3089910" y="4297045"/>
            <a:ext cx="1811020" cy="460375"/>
          </a:xfrm>
          <a:prstGeom prst="rect">
            <a:avLst/>
          </a:prstGeom>
          <a:noFill/>
        </p:spPr>
        <p:txBody>
          <a:bodyPr wrap="square" rtlCol="0">
            <a:spAutoFit/>
          </a:bodyPr>
          <a:p>
            <a:r>
              <a:rPr lang="en-US" altLang="zh-CN" sz="2400" b="1" i="1">
                <a:solidFill>
                  <a:srgbClr val="C00000"/>
                </a:solidFill>
              </a:rPr>
              <a:t>test tube</a:t>
            </a:r>
            <a:endParaRPr lang="en-US" altLang="zh-CN" sz="2400" b="1" i="1">
              <a:solidFill>
                <a:srgbClr val="C00000"/>
              </a:solidFill>
            </a:endParaRPr>
          </a:p>
        </p:txBody>
      </p:sp>
      <p:sp>
        <p:nvSpPr>
          <p:cNvPr id="14" name="文本框 13"/>
          <p:cNvSpPr txBox="1"/>
          <p:nvPr>
            <p:custDataLst>
              <p:tags r:id="rId10"/>
            </p:custDataLst>
          </p:nvPr>
        </p:nvSpPr>
        <p:spPr>
          <a:xfrm>
            <a:off x="5283200" y="4297045"/>
            <a:ext cx="2884805" cy="829945"/>
          </a:xfrm>
          <a:prstGeom prst="rect">
            <a:avLst/>
          </a:prstGeom>
          <a:noFill/>
        </p:spPr>
        <p:txBody>
          <a:bodyPr wrap="square" rtlCol="0">
            <a:spAutoFit/>
          </a:bodyPr>
          <a:p>
            <a:r>
              <a:rPr lang="en-US" altLang="zh-CN" sz="2400" b="1" i="1">
                <a:solidFill>
                  <a:srgbClr val="C00000"/>
                </a:solidFill>
              </a:rPr>
              <a:t>expandable storage tube</a:t>
            </a:r>
            <a:endParaRPr lang="en-US" altLang="zh-CN" sz="2400" b="1" i="1">
              <a:solidFill>
                <a:srgbClr val="C00000"/>
              </a:solidFill>
            </a:endParaRPr>
          </a:p>
        </p:txBody>
      </p:sp>
      <p:sp>
        <p:nvSpPr>
          <p:cNvPr id="15" name="圆角矩形 14"/>
          <p:cNvSpPr/>
          <p:nvPr/>
        </p:nvSpPr>
        <p:spPr>
          <a:xfrm>
            <a:off x="10643870" y="4507865"/>
            <a:ext cx="343535" cy="202565"/>
          </a:xfrm>
          <a:prstGeom prst="roundRect">
            <a:avLst/>
          </a:prstGeom>
          <a:noFill/>
          <a:ln w="38100"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custDataLst>
              <p:tags r:id="rId11"/>
            </p:custDataLst>
          </p:nvPr>
        </p:nvSpPr>
        <p:spPr>
          <a:xfrm>
            <a:off x="9291320" y="4039235"/>
            <a:ext cx="2900680" cy="460375"/>
          </a:xfrm>
          <a:prstGeom prst="rect">
            <a:avLst/>
          </a:prstGeom>
          <a:noFill/>
        </p:spPr>
        <p:txBody>
          <a:bodyPr wrap="square" rtlCol="0">
            <a:spAutoFit/>
          </a:bodyPr>
          <a:p>
            <a:r>
              <a:rPr lang="en-US" altLang="zh-CN" sz="2400" b="1" i="1">
                <a:solidFill>
                  <a:srgbClr val="C00000"/>
                </a:solidFill>
              </a:rPr>
              <a:t>underground train</a:t>
            </a:r>
            <a:endParaRPr lang="en-US" altLang="zh-CN" sz="2400" b="1" i="1">
              <a:solidFill>
                <a:srgbClr val="C00000"/>
              </a:solidFill>
            </a:endParaRPr>
          </a:p>
        </p:txBody>
      </p:sp>
    </p:spTree>
    <p:custDataLst>
      <p:tags r:id="rId1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circus 	/ˈsɜ:kəs/	n.马戏团</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7" name="文本框 6"/>
          <p:cNvSpPr txBox="1"/>
          <p:nvPr/>
        </p:nvSpPr>
        <p:spPr>
          <a:xfrm>
            <a:off x="348615" y="920750"/>
            <a:ext cx="9025890" cy="823595"/>
          </a:xfrm>
          <a:prstGeom prst="rect">
            <a:avLst/>
          </a:prstGeom>
          <a:noFill/>
        </p:spPr>
        <p:txBody>
          <a:bodyPr wrap="square" rtlCol="0" anchor="t">
            <a:noAutofit/>
          </a:bodyPr>
          <a:p>
            <a:r>
              <a:rPr lang="zh-CN" altLang="en-US" sz="2200"/>
              <a:t>我们带海伦去了马戏团，玩得很开心！</a:t>
            </a:r>
            <a:endParaRPr lang="zh-CN" altLang="en-US" sz="2200"/>
          </a:p>
          <a:p>
            <a:pPr marL="342900" indent="-342900">
              <a:buFont typeface="Arial" panose="020B0604020202020204" pitchFamily="34" charset="0"/>
              <a:buChar char="•"/>
            </a:pPr>
            <a:r>
              <a:rPr lang="zh-CN" altLang="en-US" sz="2200"/>
              <a:t>We took Helen to the </a:t>
            </a:r>
            <a:r>
              <a:rPr lang="zh-CN" altLang="en-US" sz="2200">
                <a:solidFill>
                  <a:srgbClr val="C00000"/>
                </a:solidFill>
              </a:rPr>
              <a:t>circus</a:t>
            </a:r>
            <a:r>
              <a:rPr lang="zh-CN" altLang="en-US" sz="2200"/>
              <a:t>, and had "the time of our lives"!</a:t>
            </a:r>
            <a:endParaRPr lang="zh-CN" altLang="en-US" sz="2200"/>
          </a:p>
          <a:p>
            <a:endParaRPr lang="en-US" altLang="zh-CN" sz="2200"/>
          </a:p>
          <a:p>
            <a:endParaRPr lang="en-US" altLang="zh-CN" sz="2200"/>
          </a:p>
        </p:txBody>
      </p:sp>
      <p:pic>
        <p:nvPicPr>
          <p:cNvPr id="10" name="图片 9" descr="circus-performance-flat-composition-vector-14798548"/>
          <p:cNvPicPr>
            <a:picLocks noChangeAspect="1"/>
          </p:cNvPicPr>
          <p:nvPr/>
        </p:nvPicPr>
        <p:blipFill>
          <a:blip r:embed="rId3"/>
          <a:srcRect r="2790" b="15194"/>
          <a:stretch>
            <a:fillRect/>
          </a:stretch>
        </p:blipFill>
        <p:spPr>
          <a:xfrm>
            <a:off x="10007600" y="172085"/>
            <a:ext cx="1969770" cy="1856740"/>
          </a:xfrm>
          <a:prstGeom prst="rect">
            <a:avLst/>
          </a:prstGeom>
          <a:effectLst>
            <a:outerShdw blurRad="50800" dist="38100" dir="2700000" algn="tl" rotWithShape="0">
              <a:prstClr val="black">
                <a:alpha val="40000"/>
              </a:prstClr>
            </a:outerShdw>
          </a:effectLst>
        </p:spPr>
      </p:pic>
      <p:pic>
        <p:nvPicPr>
          <p:cNvPr id="11" name="图片 10" descr="monkeys-3.webp"/>
          <p:cNvPicPr>
            <a:picLocks noChangeAspect="1"/>
          </p:cNvPicPr>
          <p:nvPr/>
        </p:nvPicPr>
        <p:blipFill>
          <a:blip r:embed="rId4"/>
          <a:stretch>
            <a:fillRect/>
          </a:stretch>
        </p:blipFill>
        <p:spPr>
          <a:xfrm>
            <a:off x="348615" y="4161155"/>
            <a:ext cx="2571115" cy="2571115"/>
          </a:xfrm>
          <a:prstGeom prst="rect">
            <a:avLst/>
          </a:prstGeom>
          <a:effectLst>
            <a:outerShdw blurRad="50800" dist="38100" dir="2700000" algn="tl" rotWithShape="0">
              <a:prstClr val="black">
                <a:alpha val="40000"/>
              </a:prstClr>
            </a:outerShdw>
          </a:effectLst>
        </p:spPr>
      </p:pic>
      <p:pic>
        <p:nvPicPr>
          <p:cNvPr id="12" name="图片 11" descr="800-SmThreeRingCircus_1024x1024.webp"/>
          <p:cNvPicPr>
            <a:picLocks noChangeAspect="1"/>
          </p:cNvPicPr>
          <p:nvPr/>
        </p:nvPicPr>
        <p:blipFill>
          <a:blip r:embed="rId5">
            <a:clrChange>
              <a:clrFrom>
                <a:srgbClr val="FFFFFF">
                  <a:alpha val="100000"/>
                </a:srgbClr>
              </a:clrFrom>
              <a:clrTo>
                <a:srgbClr val="FFFFFF">
                  <a:alpha val="100000"/>
                  <a:alpha val="0"/>
                </a:srgbClr>
              </a:clrTo>
            </a:clrChange>
          </a:blip>
          <a:srcRect t="20405" b="21588"/>
          <a:stretch>
            <a:fillRect/>
          </a:stretch>
        </p:blipFill>
        <p:spPr>
          <a:xfrm>
            <a:off x="-67945" y="1900555"/>
            <a:ext cx="3314065" cy="1929765"/>
          </a:xfrm>
          <a:prstGeom prst="rect">
            <a:avLst/>
          </a:prstGeom>
          <a:effectLst>
            <a:outerShdw blurRad="50800" dist="38100" dir="2700000" algn="tl" rotWithShape="0">
              <a:prstClr val="black">
                <a:alpha val="40000"/>
              </a:prstClr>
            </a:outerShdw>
          </a:effectLst>
        </p:spPr>
      </p:pic>
      <p:sp>
        <p:nvSpPr>
          <p:cNvPr id="13" name="文本框 12"/>
          <p:cNvSpPr txBox="1"/>
          <p:nvPr/>
        </p:nvSpPr>
        <p:spPr>
          <a:xfrm>
            <a:off x="3246120" y="2940685"/>
            <a:ext cx="8820785" cy="3867785"/>
          </a:xfrm>
          <a:prstGeom prst="rect">
            <a:avLst/>
          </a:prstGeom>
          <a:noFill/>
        </p:spPr>
        <p:txBody>
          <a:bodyPr wrap="square" rtlCol="0" anchor="t">
            <a:noAutofit/>
          </a:bodyPr>
          <a:p>
            <a:r>
              <a:rPr lang="en-US" altLang="zh-CN" sz="2000">
                <a:sym typeface="+mn-ea"/>
              </a:rPr>
              <a:t>两辆车在高速公路上相撞后，整个情况</a:t>
            </a:r>
            <a:r>
              <a:rPr lang="zh-CN" altLang="en-US" sz="2000">
                <a:sym typeface="+mn-ea"/>
              </a:rPr>
              <a:t>乱成一团糟</a:t>
            </a:r>
            <a:r>
              <a:rPr lang="en-US" altLang="zh-CN" sz="2000">
                <a:sym typeface="+mn-ea"/>
              </a:rPr>
              <a:t>。</a:t>
            </a:r>
            <a:endParaRPr lang="en-US" altLang="zh-CN" sz="2000"/>
          </a:p>
          <a:p>
            <a:pPr marL="342900" indent="-342900">
              <a:buFont typeface="Arial" panose="020B0604020202020204" pitchFamily="34" charset="0"/>
              <a:buChar char="•"/>
            </a:pPr>
            <a:r>
              <a:rPr lang="en-US" altLang="zh-CN" sz="2000">
                <a:sym typeface="+mn-ea"/>
              </a:rPr>
              <a:t>The whole situation was</a:t>
            </a:r>
            <a:r>
              <a:rPr lang="en-US" altLang="zh-CN" sz="2000">
                <a:solidFill>
                  <a:srgbClr val="C00000"/>
                </a:solidFill>
                <a:sym typeface="+mn-ea"/>
              </a:rPr>
              <a:t> </a:t>
            </a:r>
            <a:r>
              <a:rPr lang="zh-CN" altLang="en-US" sz="2000">
                <a:solidFill>
                  <a:srgbClr val="C00000"/>
                </a:solidFill>
                <a:sym typeface="+mn-ea"/>
              </a:rPr>
              <a:t>like a three-ring circus</a:t>
            </a:r>
            <a:r>
              <a:rPr lang="en-US" altLang="zh-CN" sz="2000">
                <a:sym typeface="+mn-ea"/>
              </a:rPr>
              <a:t> after the two vehicles crashed into each other on the highway.</a:t>
            </a:r>
            <a:endParaRPr lang="en-US" altLang="zh-CN" sz="2000">
              <a:sym typeface="+mn-ea"/>
            </a:endParaRPr>
          </a:p>
          <a:p>
            <a:pPr marL="342900" indent="-342900">
              <a:buFont typeface="Arial" panose="020B0604020202020204" pitchFamily="34" charset="0"/>
              <a:buChar char="•"/>
            </a:pPr>
            <a:r>
              <a:rPr lang="en-US" altLang="zh-CN" sz="2000"/>
              <a:t>当我照顾邻居的三个吵闹、顽皮的孩子时，我感觉自己就像在一个三环马戏团里</a:t>
            </a:r>
            <a:r>
              <a:rPr lang="zh-CN" altLang="en-US" sz="2000"/>
              <a:t>，乱成一团</a:t>
            </a:r>
            <a:r>
              <a:rPr lang="en-US" altLang="zh-CN" sz="2000"/>
              <a:t>。</a:t>
            </a:r>
            <a:endParaRPr lang="en-US" altLang="zh-CN" sz="2000"/>
          </a:p>
          <a:p>
            <a:pPr marL="342900" indent="-342900">
              <a:buFont typeface="Arial" panose="020B0604020202020204" pitchFamily="34" charset="0"/>
              <a:buChar char="•"/>
            </a:pPr>
            <a:r>
              <a:rPr lang="en-US" altLang="zh-CN" sz="2000">
                <a:sym typeface="+mn-ea"/>
              </a:rPr>
              <a:t>I felt like I was </a:t>
            </a:r>
            <a:r>
              <a:rPr lang="en-US" altLang="zh-CN" sz="2000">
                <a:solidFill>
                  <a:srgbClr val="C00000"/>
                </a:solidFill>
                <a:sym typeface="+mn-ea"/>
              </a:rPr>
              <a:t>in a three-ring circus</a:t>
            </a:r>
            <a:r>
              <a:rPr lang="en-US" altLang="zh-CN" sz="2000">
                <a:sym typeface="+mn-ea"/>
              </a:rPr>
              <a:t> when I babysat my neighbor's three noisy, mischievous children.</a:t>
            </a:r>
            <a:endParaRPr lang="en-US" altLang="zh-CN" sz="2000"/>
          </a:p>
          <a:p>
            <a:endParaRPr lang="en-US" altLang="zh-CN" sz="2000"/>
          </a:p>
          <a:p>
            <a:r>
              <a:rPr lang="en-US" altLang="zh-CN" sz="2000">
                <a:sym typeface="+mn-ea"/>
              </a:rPr>
              <a:t>--你不认为我们应该设法帮他解决这个问题吗。</a:t>
            </a:r>
            <a:endParaRPr lang="en-US" altLang="zh-CN" sz="2000"/>
          </a:p>
          <a:p>
            <a:r>
              <a:rPr lang="en-US" altLang="zh-CN" sz="2000">
                <a:sym typeface="+mn-ea"/>
              </a:rPr>
              <a:t>--是他造成了这一切。</a:t>
            </a:r>
            <a:r>
              <a:rPr lang="zh-CN" altLang="en-US" sz="2000">
                <a:sym typeface="+mn-ea"/>
              </a:rPr>
              <a:t>和我没关系</a:t>
            </a:r>
            <a:endParaRPr lang="en-US" altLang="zh-CN" sz="2000"/>
          </a:p>
          <a:p>
            <a:r>
              <a:rPr lang="en-US" altLang="zh-CN" sz="2000">
                <a:sym typeface="+mn-ea"/>
              </a:rPr>
              <a:t>-- Don't you think we should try to help him fix the problem. </a:t>
            </a:r>
            <a:endParaRPr lang="en-US" altLang="zh-CN" sz="2000"/>
          </a:p>
          <a:p>
            <a:r>
              <a:rPr lang="en-US" altLang="zh-CN" sz="2000">
                <a:sym typeface="+mn-ea"/>
              </a:rPr>
              <a:t>-- He's the one who caused it to begin with. </a:t>
            </a:r>
            <a:r>
              <a:rPr lang="en-US" altLang="zh-CN" sz="2000">
                <a:solidFill>
                  <a:srgbClr val="C00000"/>
                </a:solidFill>
                <a:effectLst/>
                <a:sym typeface="+mn-ea"/>
              </a:rPr>
              <a:t>Not my circus, not my monkeys</a:t>
            </a:r>
            <a:r>
              <a:rPr lang="en-US" altLang="zh-CN" sz="2000">
                <a:sym typeface="+mn-ea"/>
              </a:rPr>
              <a:t>.</a:t>
            </a:r>
            <a:endParaRPr lang="en-US" altLang="zh-CN" sz="2000">
              <a:sym typeface="+mn-ea"/>
            </a:endParaRPr>
          </a:p>
        </p:txBody>
      </p:sp>
      <p:sp>
        <p:nvSpPr>
          <p:cNvPr id="2" name="文本框 1"/>
          <p:cNvSpPr txBox="1"/>
          <p:nvPr>
            <p:custDataLst>
              <p:tags r:id="rId6"/>
            </p:custDataLst>
          </p:nvPr>
        </p:nvSpPr>
        <p:spPr>
          <a:xfrm>
            <a:off x="3246120" y="1744345"/>
            <a:ext cx="6473825" cy="1106805"/>
          </a:xfrm>
          <a:prstGeom prst="rect">
            <a:avLst/>
          </a:prstGeom>
          <a:noFill/>
          <a:ln>
            <a:solidFill>
              <a:schemeClr val="tx1"/>
            </a:solidFill>
            <a:prstDash val="dash"/>
          </a:ln>
        </p:spPr>
        <p:txBody>
          <a:bodyPr wrap="square" rtlCol="0" anchor="t">
            <a:spAutoFit/>
          </a:bodyPr>
          <a:p>
            <a:r>
              <a:rPr lang="en-US" altLang="zh-CN" sz="2200" b="1" i="1" u="sng">
                <a:solidFill>
                  <a:srgbClr val="C00000"/>
                </a:solidFill>
              </a:rPr>
              <a:t>Relevant Idioms</a:t>
            </a:r>
            <a:endParaRPr lang="en-US" altLang="zh-CN" sz="2200" b="1" i="1" u="sng"/>
          </a:p>
          <a:p>
            <a:r>
              <a:rPr lang="en-US" altLang="zh-CN" sz="2200">
                <a:solidFill>
                  <a:schemeClr val="tx1"/>
                </a:solidFill>
                <a:sym typeface="+mn-ea"/>
              </a:rPr>
              <a:t>be in/like </a:t>
            </a:r>
            <a:r>
              <a:rPr lang="zh-CN" altLang="en-US" sz="2200">
                <a:solidFill>
                  <a:schemeClr val="tx1"/>
                </a:solidFill>
                <a:sym typeface="+mn-ea"/>
              </a:rPr>
              <a:t>a three-ring circus</a:t>
            </a:r>
            <a:r>
              <a:rPr lang="en-US" altLang="zh-CN" sz="2200">
                <a:solidFill>
                  <a:schemeClr val="tx1"/>
                </a:solidFill>
                <a:sym typeface="+mn-ea"/>
              </a:rPr>
              <a:t>                </a:t>
            </a:r>
            <a:r>
              <a:rPr lang="zh-CN" altLang="en-US" sz="2200">
                <a:solidFill>
                  <a:schemeClr val="tx1"/>
                </a:solidFill>
                <a:sym typeface="+mn-ea"/>
              </a:rPr>
              <a:t>乱成一团</a:t>
            </a:r>
            <a:r>
              <a:rPr lang="en-US" altLang="zh-CN" sz="2200">
                <a:solidFill>
                  <a:schemeClr val="tx1"/>
                </a:solidFill>
                <a:sym typeface="+mn-ea"/>
              </a:rPr>
              <a:t>            </a:t>
            </a:r>
            <a:endParaRPr lang="zh-CN" altLang="en-US" sz="2200">
              <a:solidFill>
                <a:schemeClr val="tx1"/>
              </a:solidFill>
              <a:sym typeface="+mn-ea"/>
            </a:endParaRPr>
          </a:p>
          <a:p>
            <a:r>
              <a:rPr lang="en-US" altLang="zh-CN" sz="2200">
                <a:solidFill>
                  <a:schemeClr val="tx1"/>
                </a:solidFill>
                <a:effectLst/>
                <a:sym typeface="+mn-ea"/>
              </a:rPr>
              <a:t>Not my circus, not my monkeys.         </a:t>
            </a:r>
            <a:r>
              <a:rPr lang="zh-CN" altLang="en-US" sz="2200">
                <a:solidFill>
                  <a:schemeClr val="tx1"/>
                </a:solidFill>
                <a:effectLst/>
                <a:sym typeface="+mn-ea"/>
              </a:rPr>
              <a:t>和我无关</a:t>
            </a:r>
            <a:endParaRPr lang="zh-CN" altLang="en-US" sz="2200">
              <a:solidFill>
                <a:schemeClr val="tx1"/>
              </a:solidFill>
              <a:effectLst/>
              <a:sym typeface="+mn-ea"/>
            </a:endParaRPr>
          </a:p>
        </p:txBody>
      </p:sp>
    </p:spTree>
    <p:custDataLst>
      <p:tags r:id="rId7"/>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856107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chemist	/ˈkemɪst/	n.化学家;药剂师;药房</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186055" y="1666875"/>
            <a:ext cx="8319135" cy="4154170"/>
          </a:xfrm>
          <a:prstGeom prst="rect">
            <a:avLst/>
          </a:prstGeom>
          <a:noFill/>
        </p:spPr>
        <p:txBody>
          <a:bodyPr wrap="square" rtlCol="0" anchor="t">
            <a:spAutoFit/>
          </a:bodyPr>
          <a:p>
            <a:r>
              <a:rPr lang="zh-CN" altLang="en-US" sz="2200"/>
              <a:t>他在研究所实验室学习，并与这位瑞典药剂师建立了终身友谊。</a:t>
            </a:r>
            <a:endParaRPr lang="zh-CN" altLang="en-US" sz="2200"/>
          </a:p>
          <a:p>
            <a:pPr marL="342900" indent="-342900">
              <a:buFont typeface="Arial" panose="020B0604020202020204" pitchFamily="34" charset="0"/>
              <a:buChar char="•"/>
            </a:pPr>
            <a:r>
              <a:rPr lang="zh-CN" altLang="en-US" sz="2200"/>
              <a:t>He studied in </a:t>
            </a:r>
            <a:r>
              <a:rPr lang="en-US" altLang="zh-CN" sz="2200"/>
              <a:t>the institute’s</a:t>
            </a:r>
            <a:r>
              <a:rPr lang="zh-CN" altLang="en-US" sz="2200"/>
              <a:t> laboratory, and there began a lifelong friendship with the Swedish </a:t>
            </a:r>
            <a:r>
              <a:rPr lang="zh-CN" altLang="en-US" sz="2200">
                <a:solidFill>
                  <a:srgbClr val="C00000"/>
                </a:solidFill>
              </a:rPr>
              <a:t>chemist</a:t>
            </a:r>
            <a:r>
              <a:rPr lang="zh-CN" altLang="en-US" sz="2200"/>
              <a:t>.</a:t>
            </a:r>
            <a:endParaRPr lang="zh-CN" altLang="en-US" sz="2200"/>
          </a:p>
          <a:p>
            <a:endParaRPr lang="zh-CN" altLang="en-US" sz="2200"/>
          </a:p>
          <a:p>
            <a:r>
              <a:rPr lang="zh-CN" altLang="en-US" sz="2200"/>
              <a:t>他是一位著名的野外植物学家，但他的大部分学术生涯都是作为一名物理和工业化学家度过的。</a:t>
            </a:r>
            <a:endParaRPr lang="zh-CN" altLang="en-US" sz="2200"/>
          </a:p>
          <a:p>
            <a:pPr marL="342900" indent="-342900">
              <a:buFont typeface="Arial" panose="020B0604020202020204" pitchFamily="34" charset="0"/>
              <a:buChar char="•"/>
            </a:pPr>
            <a:r>
              <a:rPr lang="zh-CN" altLang="en-US" sz="2200"/>
              <a:t>He was well known as a field botanist but had spent most of his academic life as a physical and industrial </a:t>
            </a:r>
            <a:r>
              <a:rPr lang="zh-CN" altLang="en-US" sz="2200">
                <a:solidFill>
                  <a:srgbClr val="C00000"/>
                </a:solidFill>
              </a:rPr>
              <a:t>chemist</a:t>
            </a:r>
            <a:r>
              <a:rPr lang="zh-CN" altLang="en-US" sz="2200"/>
              <a:t>.</a:t>
            </a:r>
            <a:endParaRPr lang="zh-CN" altLang="en-US" sz="2200"/>
          </a:p>
          <a:p>
            <a:endParaRPr lang="zh-CN" altLang="en-US" sz="2200"/>
          </a:p>
          <a:p>
            <a:r>
              <a:rPr lang="zh-CN" altLang="en-US" sz="2200"/>
              <a:t>你可以从当地药店便宜地买到</a:t>
            </a:r>
            <a:r>
              <a:rPr lang="zh-CN" altLang="en-US" sz="2200">
                <a:sym typeface="+mn-ea"/>
              </a:rPr>
              <a:t>这种糖浆</a:t>
            </a:r>
            <a:r>
              <a:rPr lang="zh-CN" altLang="en-US" sz="2200"/>
              <a:t>。</a:t>
            </a:r>
            <a:endParaRPr lang="zh-CN" altLang="en-US" sz="2200"/>
          </a:p>
          <a:p>
            <a:pPr marL="342900" indent="-342900">
              <a:buFont typeface="Arial" panose="020B0604020202020204" pitchFamily="34" charset="0"/>
              <a:buChar char="•"/>
            </a:pPr>
            <a:r>
              <a:rPr lang="zh-CN" altLang="en-US" sz="2200"/>
              <a:t>This is a syrupy liquid which you can buy cheaply from your local </a:t>
            </a:r>
            <a:r>
              <a:rPr lang="zh-CN" altLang="en-US" sz="2200">
                <a:solidFill>
                  <a:srgbClr val="C00000"/>
                </a:solidFill>
              </a:rPr>
              <a:t>chemist</a:t>
            </a:r>
            <a:r>
              <a:rPr lang="zh-CN" altLang="en-US" sz="2200"/>
              <a:t>.</a:t>
            </a:r>
            <a:endParaRPr lang="zh-CN" altLang="en-US" sz="2200"/>
          </a:p>
        </p:txBody>
      </p:sp>
      <p:pic>
        <p:nvPicPr>
          <p:cNvPr id="5" name="图片 4" descr="chemist-warehouse-1"/>
          <p:cNvPicPr>
            <a:picLocks noChangeAspect="1"/>
          </p:cNvPicPr>
          <p:nvPr/>
        </p:nvPicPr>
        <p:blipFill>
          <a:blip r:embed="rId3"/>
          <a:stretch>
            <a:fillRect/>
          </a:stretch>
        </p:blipFill>
        <p:spPr>
          <a:xfrm>
            <a:off x="8623935" y="4043045"/>
            <a:ext cx="3160395" cy="1778000"/>
          </a:xfrm>
          <a:prstGeom prst="rect">
            <a:avLst/>
          </a:prstGeom>
          <a:effectLst>
            <a:outerShdw blurRad="50800" dist="38100" dir="2700000" algn="tl" rotWithShape="0">
              <a:prstClr val="black">
                <a:alpha val="40000"/>
              </a:prstClr>
            </a:outerShdw>
          </a:effectLst>
        </p:spPr>
      </p:pic>
      <p:pic>
        <p:nvPicPr>
          <p:cNvPr id="7" name="图片 6" descr="chemist"/>
          <p:cNvPicPr>
            <a:picLocks noChangeAspect="1"/>
          </p:cNvPicPr>
          <p:nvPr/>
        </p:nvPicPr>
        <p:blipFill>
          <a:blip r:embed="rId4"/>
          <a:stretch>
            <a:fillRect/>
          </a:stretch>
        </p:blipFill>
        <p:spPr>
          <a:xfrm>
            <a:off x="8624570" y="1234440"/>
            <a:ext cx="3159760" cy="2108200"/>
          </a:xfrm>
          <a:prstGeom prst="rect">
            <a:avLst/>
          </a:prstGeom>
          <a:effectLst>
            <a:outerShdw blurRad="50800" dist="38100" dir="2700000" algn="tl" rotWithShape="0">
              <a:prstClr val="black">
                <a:alpha val="40000"/>
              </a:prstClr>
            </a:outerShdw>
          </a:effectLst>
        </p:spPr>
      </p:pic>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32218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shade 	/ʃeɪd/	 vt.给…遮挡光线 n.阴凉处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5" name="文本框 4"/>
          <p:cNvSpPr txBox="1"/>
          <p:nvPr/>
        </p:nvSpPr>
        <p:spPr>
          <a:xfrm>
            <a:off x="2927985" y="1241425"/>
            <a:ext cx="9039860" cy="4745355"/>
          </a:xfrm>
          <a:prstGeom prst="rect">
            <a:avLst/>
          </a:prstGeom>
          <a:noFill/>
        </p:spPr>
        <p:txBody>
          <a:bodyPr wrap="square" rtlCol="0" anchor="t">
            <a:noAutofit/>
          </a:bodyPr>
          <a:p>
            <a:r>
              <a:rPr lang="zh-CN" altLang="en-US" sz="2400"/>
              <a:t>卡门转过身来，举起一只手遮挡阳光。</a:t>
            </a:r>
            <a:endParaRPr lang="zh-CN" altLang="en-US" sz="2400"/>
          </a:p>
          <a:p>
            <a:pPr marL="342900" indent="-342900">
              <a:buFont typeface="Arial" panose="020B0604020202020204" pitchFamily="34" charset="0"/>
              <a:buChar char="•"/>
            </a:pPr>
            <a:r>
              <a:rPr lang="zh-CN" altLang="en-US" sz="2400">
                <a:sym typeface="+mn-ea"/>
              </a:rPr>
              <a:t>Carmen turned and lifted a hand to </a:t>
            </a:r>
            <a:r>
              <a:rPr lang="zh-CN" altLang="en-US" sz="2400">
                <a:solidFill>
                  <a:srgbClr val="C00000"/>
                </a:solidFill>
                <a:sym typeface="+mn-ea"/>
              </a:rPr>
              <a:t>shade</a:t>
            </a:r>
            <a:r>
              <a:rPr lang="zh-CN" altLang="en-US" sz="2400">
                <a:sym typeface="+mn-ea"/>
              </a:rPr>
              <a:t> her eyes from the sun.</a:t>
            </a:r>
            <a:endParaRPr lang="zh-CN" altLang="en-US" sz="2400"/>
          </a:p>
          <a:p>
            <a:endParaRPr lang="zh-CN" altLang="en-US" sz="2400"/>
          </a:p>
          <a:p>
            <a:r>
              <a:rPr lang="zh-CN" altLang="en-US" sz="2400"/>
              <a:t>那棵老苹果树在池塘边的草地上披上了一层树荫。</a:t>
            </a:r>
            <a:endParaRPr lang="zh-CN" altLang="en-US" sz="2400"/>
          </a:p>
          <a:p>
            <a:pPr marL="342900" indent="-342900">
              <a:buFont typeface="Arial" panose="020B0604020202020204" pitchFamily="34" charset="0"/>
              <a:buChar char="•"/>
            </a:pPr>
            <a:r>
              <a:rPr lang="zh-CN" altLang="en-US" sz="2400">
                <a:sym typeface="+mn-ea"/>
              </a:rPr>
              <a:t>The old Apple tree spread a blanket of </a:t>
            </a:r>
            <a:r>
              <a:rPr lang="zh-CN" altLang="en-US" sz="2400">
                <a:solidFill>
                  <a:srgbClr val="C00000"/>
                </a:solidFill>
                <a:sym typeface="+mn-ea"/>
              </a:rPr>
              <a:t>shade</a:t>
            </a:r>
            <a:r>
              <a:rPr lang="zh-CN" altLang="en-US" sz="2400">
                <a:sym typeface="+mn-ea"/>
              </a:rPr>
              <a:t> in the grass beside the pond.</a:t>
            </a:r>
            <a:endParaRPr lang="zh-CN" altLang="en-US" sz="2400"/>
          </a:p>
          <a:p>
            <a:endParaRPr lang="zh-CN" altLang="en-US" sz="2400"/>
          </a:p>
          <a:p>
            <a:r>
              <a:rPr lang="zh-CN" altLang="en-US" sz="2400"/>
              <a:t>他停顿了一下，脸变成了更深的红色。</a:t>
            </a:r>
            <a:endParaRPr lang="zh-CN" altLang="en-US" sz="2400"/>
          </a:p>
          <a:p>
            <a:pPr marL="342900" indent="-342900">
              <a:buFont typeface="Arial" panose="020B0604020202020204" pitchFamily="34" charset="0"/>
              <a:buChar char="•"/>
            </a:pPr>
            <a:r>
              <a:rPr lang="zh-CN" altLang="en-US" sz="2400">
                <a:sym typeface="+mn-ea"/>
              </a:rPr>
              <a:t>He paused, his face turning a darker </a:t>
            </a:r>
            <a:r>
              <a:rPr lang="zh-CN" altLang="en-US" sz="2400">
                <a:solidFill>
                  <a:srgbClr val="C00000"/>
                </a:solidFill>
                <a:sym typeface="+mn-ea"/>
              </a:rPr>
              <a:t>shade</a:t>
            </a:r>
            <a:r>
              <a:rPr lang="zh-CN" altLang="en-US" sz="2400">
                <a:sym typeface="+mn-ea"/>
              </a:rPr>
              <a:t> of red.</a:t>
            </a:r>
            <a:endParaRPr lang="zh-CN" altLang="en-US" sz="2400"/>
          </a:p>
          <a:p>
            <a:endParaRPr lang="zh-CN" altLang="en-US" sz="2400"/>
          </a:p>
          <a:p>
            <a:r>
              <a:rPr lang="zh-CN" altLang="en-US" sz="2400"/>
              <a:t>她的眼睛和达金的一样黑，皮肤苍白。</a:t>
            </a:r>
            <a:r>
              <a:rPr lang="zh-CN" altLang="en-US" sz="2400">
                <a:solidFill>
                  <a:srgbClr val="C00000"/>
                </a:solidFill>
              </a:rPr>
              <a:t>（色度）</a:t>
            </a:r>
            <a:endParaRPr lang="zh-CN" altLang="en-US" sz="2400"/>
          </a:p>
          <a:p>
            <a:pPr marL="342900" indent="-342900">
              <a:buFont typeface="Arial" panose="020B0604020202020204" pitchFamily="34" charset="0"/>
              <a:buChar char="•"/>
            </a:pPr>
            <a:r>
              <a:rPr lang="zh-CN" altLang="en-US" sz="2400"/>
              <a:t>Her eyes were the same </a:t>
            </a:r>
            <a:r>
              <a:rPr lang="zh-CN" altLang="en-US" sz="2400">
                <a:solidFill>
                  <a:srgbClr val="C00000"/>
                </a:solidFill>
              </a:rPr>
              <a:t>shade</a:t>
            </a:r>
            <a:r>
              <a:rPr lang="zh-CN" altLang="en-US" sz="2400"/>
              <a:t> as Darkyn's, her skin pale.</a:t>
            </a:r>
            <a:endParaRPr lang="zh-CN" altLang="en-US" sz="2400"/>
          </a:p>
        </p:txBody>
      </p:sp>
      <p:pic>
        <p:nvPicPr>
          <p:cNvPr id="7" name="图片 6" descr="iStock-117951972-1-1080x722"/>
          <p:cNvPicPr>
            <a:picLocks noChangeAspect="1"/>
          </p:cNvPicPr>
          <p:nvPr/>
        </p:nvPicPr>
        <p:blipFill>
          <a:blip r:embed="rId3"/>
          <a:stretch>
            <a:fillRect/>
          </a:stretch>
        </p:blipFill>
        <p:spPr>
          <a:xfrm>
            <a:off x="222250" y="3060065"/>
            <a:ext cx="2548890" cy="1704340"/>
          </a:xfrm>
          <a:prstGeom prst="rect">
            <a:avLst/>
          </a:prstGeom>
        </p:spPr>
      </p:pic>
      <p:pic>
        <p:nvPicPr>
          <p:cNvPr id="9" name="图片 8" descr="Shade-color-wheel"/>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635000" y="4824730"/>
            <a:ext cx="1872615" cy="1872615"/>
          </a:xfrm>
          <a:prstGeom prst="rect">
            <a:avLst/>
          </a:prstGeom>
        </p:spPr>
      </p:pic>
      <p:pic>
        <p:nvPicPr>
          <p:cNvPr id="10" name="图片 9" descr="b17eca8065380cd71b674ef8a744ad34598281ae"/>
          <p:cNvPicPr>
            <a:picLocks noChangeAspect="1"/>
          </p:cNvPicPr>
          <p:nvPr/>
        </p:nvPicPr>
        <p:blipFill>
          <a:blip r:embed="rId5"/>
          <a:stretch>
            <a:fillRect/>
          </a:stretch>
        </p:blipFill>
        <p:spPr>
          <a:xfrm>
            <a:off x="264160" y="886460"/>
            <a:ext cx="2507615" cy="1990090"/>
          </a:xfrm>
          <a:prstGeom prst="rect">
            <a:avLst/>
          </a:prstGeom>
        </p:spPr>
      </p:pic>
    </p:spTree>
    <p:custDataLst>
      <p:tags r:id="rId6"/>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32218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jaw 	/dʒɔ:/	 n.额;下巴</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154940" y="809625"/>
            <a:ext cx="10554335" cy="2214880"/>
          </a:xfrm>
          <a:prstGeom prst="rect">
            <a:avLst/>
          </a:prstGeom>
          <a:noFill/>
          <a:ln w="9525">
            <a:noFill/>
          </a:ln>
        </p:spPr>
        <p:txBody>
          <a:bodyPr wrap="square">
            <a:spAutoFit/>
          </a:bodyPr>
          <a:lstStyle/>
          <a:p>
            <a:pPr indent="0"/>
            <a:r>
              <a:rPr lang="en-US" sz="2400" b="0">
                <a:latin typeface="Arial" panose="020B0604020202020204" pitchFamily="34" charset="0"/>
                <a:ea typeface="微软雅黑" panose="020B0503020204020204" charset="-122"/>
                <a:cs typeface="Arial" panose="020B0604020202020204" pitchFamily="34" charset="0"/>
              </a:rPr>
              <a:t>令人瞠目结舌的是，有多少非常好的食物被扔掉了——从被杂货商拒绝的“丑陋”（但很容易吃）的蔬菜，到被扔进餐馆垃圾桶的大量未吃完的菜。</a:t>
            </a:r>
            <a:r>
              <a:rPr lang="en-US">
                <a:solidFill>
                  <a:srgbClr val="C00000"/>
                </a:solidFill>
                <a:latin typeface="Arial" panose="020B0604020202020204" pitchFamily="34" charset="0"/>
                <a:ea typeface="微软雅黑" panose="020B0503020204020204" charset="-122"/>
                <a:cs typeface="Arial" panose="020B0604020202020204" pitchFamily="34" charset="0"/>
                <a:sym typeface="+mn-ea"/>
              </a:rPr>
              <a:t>22</a:t>
            </a:r>
            <a:r>
              <a:rPr lang="zh-CN" altLang="en-US">
                <a:solidFill>
                  <a:srgbClr val="C00000"/>
                </a:solidFill>
                <a:latin typeface="Arial" panose="020B0604020202020204" pitchFamily="34" charset="0"/>
                <a:ea typeface="微软雅黑" panose="020B0503020204020204" charset="-122"/>
                <a:cs typeface="Arial" panose="020B0604020202020204" pitchFamily="34" charset="0"/>
                <a:sym typeface="+mn-ea"/>
              </a:rPr>
              <a:t>年新课标卷</a:t>
            </a:r>
            <a:r>
              <a:rPr lang="en-US" altLang="zh-CN">
                <a:solidFill>
                  <a:srgbClr val="C00000"/>
                </a:solidFill>
                <a:latin typeface="Arial" panose="020B0604020202020204" pitchFamily="34" charset="0"/>
                <a:ea typeface="微软雅黑" panose="020B0503020204020204" charset="-122"/>
                <a:cs typeface="Arial" panose="020B0604020202020204" pitchFamily="34" charset="0"/>
                <a:sym typeface="+mn-ea"/>
              </a:rPr>
              <a:t>I</a:t>
            </a:r>
            <a:endParaRPr lang="en-US" b="0">
              <a:solidFill>
                <a:srgbClr val="C00000"/>
              </a:solidFill>
              <a:latin typeface="Arial" panose="020B0604020202020204" pitchFamily="34" charset="0"/>
              <a:ea typeface="微软雅黑" panose="020B0503020204020204" charset="-122"/>
              <a:cs typeface="Arial" panose="020B0604020202020204" pitchFamily="34" charset="0"/>
            </a:endParaRPr>
          </a:p>
          <a:p>
            <a:pPr marL="342900" indent="-342900">
              <a:buFont typeface="Arial" panose="020B0604020202020204" pitchFamily="34" charset="0"/>
              <a:buChar char="•"/>
            </a:pPr>
            <a:r>
              <a:rPr lang="en-US" sz="2400">
                <a:latin typeface="Arial" panose="020B0604020202020204" pitchFamily="34" charset="0"/>
                <a:ea typeface="微软雅黑" panose="020B0503020204020204" charset="-122"/>
                <a:cs typeface="Arial" panose="020B0604020202020204" pitchFamily="34" charset="0"/>
                <a:sym typeface="+mn-ea"/>
              </a:rPr>
              <a:t>It’s </a:t>
            </a:r>
            <a:r>
              <a:rPr lang="en-US" sz="2400">
                <a:solidFill>
                  <a:srgbClr val="C00000"/>
                </a:solidFill>
                <a:latin typeface="Arial" panose="020B0604020202020204" pitchFamily="34" charset="0"/>
                <a:ea typeface="微软雅黑" panose="020B0503020204020204" charset="-122"/>
                <a:cs typeface="Arial" panose="020B0604020202020204" pitchFamily="34" charset="0"/>
                <a:sym typeface="+mn-ea"/>
              </a:rPr>
              <a:t>jaw-dropping</a:t>
            </a:r>
            <a:r>
              <a:rPr lang="en-US" sz="2400">
                <a:latin typeface="Arial" panose="020B0604020202020204" pitchFamily="34" charset="0"/>
                <a:ea typeface="微软雅黑" panose="020B0503020204020204" charset="-122"/>
                <a:cs typeface="Arial" panose="020B0604020202020204" pitchFamily="34" charset="0"/>
                <a:sym typeface="+mn-ea"/>
              </a:rPr>
              <a:t> how much perfectly good food is thrown away - from “ugly” (but quite eatable) vegetables rejected by grocers to large amounts of uneaten dishes thrown into restaurant garbage cans. </a:t>
            </a:r>
            <a:endParaRPr lang="en-US" altLang="en-US" sz="2400" b="0">
              <a:latin typeface="Arial" panose="020B0604020202020204" pitchFamily="34" charset="0"/>
              <a:ea typeface="微软雅黑" panose="020B0503020204020204" charset="-122"/>
              <a:cs typeface="Arial" panose="020B0604020202020204" pitchFamily="34" charset="0"/>
            </a:endParaRPr>
          </a:p>
        </p:txBody>
      </p:sp>
      <p:pic>
        <p:nvPicPr>
          <p:cNvPr id="2" name="图片 1" descr="istockphoto-185546581-612x612"/>
          <p:cNvPicPr>
            <a:picLocks noChangeAspect="1"/>
          </p:cNvPicPr>
          <p:nvPr>
            <p:custDataLst>
              <p:tags r:id="rId3"/>
            </p:custDataLst>
          </p:nvPr>
        </p:nvPicPr>
        <p:blipFill>
          <a:blip r:embed="rId4">
            <a:clrChange>
              <a:clrFrom>
                <a:srgbClr val="FDFDFD">
                  <a:alpha val="100000"/>
                </a:srgbClr>
              </a:clrFrom>
              <a:clrTo>
                <a:srgbClr val="FDFDFD">
                  <a:alpha val="100000"/>
                  <a:alpha val="0"/>
                </a:srgbClr>
              </a:clrTo>
            </a:clrChange>
          </a:blip>
          <a:stretch>
            <a:fillRect/>
          </a:stretch>
        </p:blipFill>
        <p:spPr>
          <a:xfrm>
            <a:off x="10603230" y="809625"/>
            <a:ext cx="1417320" cy="1865630"/>
          </a:xfrm>
          <a:prstGeom prst="rect">
            <a:avLst/>
          </a:prstGeom>
          <a:effectLst>
            <a:outerShdw blurRad="50800" dist="38100" dir="2700000" algn="tl" rotWithShape="0">
              <a:prstClr val="black">
                <a:alpha val="40000"/>
              </a:prstClr>
            </a:outerShdw>
          </a:effectLst>
        </p:spPr>
      </p:pic>
      <p:sp>
        <p:nvSpPr>
          <p:cNvPr id="3" name="文本框 2"/>
          <p:cNvSpPr txBox="1"/>
          <p:nvPr/>
        </p:nvSpPr>
        <p:spPr>
          <a:xfrm>
            <a:off x="154940" y="3072130"/>
            <a:ext cx="11865610" cy="3538220"/>
          </a:xfrm>
          <a:prstGeom prst="rect">
            <a:avLst/>
          </a:prstGeom>
          <a:noFill/>
        </p:spPr>
        <p:txBody>
          <a:bodyPr wrap="square" rtlCol="0" anchor="t">
            <a:spAutoFit/>
          </a:bodyPr>
          <a:p>
            <a:pPr indent="0"/>
            <a:r>
              <a:rPr lang="en-US" sz="2400">
                <a:latin typeface="Arial" panose="020B0604020202020204" pitchFamily="34" charset="0"/>
                <a:ea typeface="微软雅黑" panose="020B0503020204020204" charset="-122"/>
                <a:cs typeface="Arial" panose="020B0604020202020204" pitchFamily="34" charset="0"/>
                <a:sym typeface="+mn-ea"/>
              </a:rPr>
              <a:t>后来，我们的颌骨变成了覆岩结构, 使得更容易产生这样的声音。</a:t>
            </a:r>
            <a:r>
              <a:rPr lang="en-US">
                <a:solidFill>
                  <a:srgbClr val="C00000"/>
                </a:solidFill>
                <a:latin typeface="Arial" panose="020B0604020202020204" pitchFamily="34" charset="0"/>
                <a:ea typeface="微软雅黑" panose="020B0503020204020204" charset="-122"/>
                <a:cs typeface="Arial" panose="020B0604020202020204" pitchFamily="34" charset="0"/>
                <a:sym typeface="+mn-ea"/>
              </a:rPr>
              <a:t>22</a:t>
            </a:r>
            <a:r>
              <a:rPr lang="zh-CN" altLang="en-US">
                <a:solidFill>
                  <a:srgbClr val="C00000"/>
                </a:solidFill>
                <a:latin typeface="Arial" panose="020B0604020202020204" pitchFamily="34" charset="0"/>
                <a:ea typeface="微软雅黑" panose="020B0503020204020204" charset="-122"/>
                <a:cs typeface="Arial" panose="020B0604020202020204" pitchFamily="34" charset="0"/>
                <a:sym typeface="+mn-ea"/>
              </a:rPr>
              <a:t>年新课标卷</a:t>
            </a:r>
            <a:r>
              <a:rPr lang="en-US" altLang="zh-CN">
                <a:solidFill>
                  <a:srgbClr val="C00000"/>
                </a:solidFill>
                <a:latin typeface="Arial" panose="020B0604020202020204" pitchFamily="34" charset="0"/>
                <a:ea typeface="微软雅黑" panose="020B0503020204020204" charset="-122"/>
                <a:cs typeface="Arial" panose="020B0604020202020204" pitchFamily="34" charset="0"/>
                <a:sym typeface="+mn-ea"/>
              </a:rPr>
              <a:t>I</a:t>
            </a:r>
            <a:endParaRPr lang="en-US" sz="2400" b="0">
              <a:latin typeface="Arial" panose="020B0604020202020204" pitchFamily="34" charset="0"/>
              <a:ea typeface="微软雅黑" panose="020B0503020204020204" charset="-122"/>
              <a:cs typeface="Arial" panose="020B0604020202020204" pitchFamily="34" charset="0"/>
            </a:endParaRPr>
          </a:p>
          <a:p>
            <a:pPr marL="342900" indent="-342900">
              <a:buFont typeface="Arial" panose="020B0604020202020204" pitchFamily="34" charset="0"/>
              <a:buChar char="•"/>
            </a:pPr>
            <a:r>
              <a:rPr lang="en-US" sz="2400">
                <a:latin typeface="Arial" panose="020B0604020202020204" pitchFamily="34" charset="0"/>
                <a:ea typeface="微软雅黑" panose="020B0503020204020204" charset="-122"/>
                <a:cs typeface="Arial" panose="020B0604020202020204" pitchFamily="34" charset="0"/>
                <a:sym typeface="+mn-ea"/>
              </a:rPr>
              <a:t>Later, our </a:t>
            </a:r>
            <a:r>
              <a:rPr lang="en-US" sz="2400">
                <a:solidFill>
                  <a:srgbClr val="C00000"/>
                </a:solidFill>
                <a:latin typeface="Arial" panose="020B0604020202020204" pitchFamily="34" charset="0"/>
                <a:ea typeface="微软雅黑" panose="020B0503020204020204" charset="-122"/>
                <a:cs typeface="Arial" panose="020B0604020202020204" pitchFamily="34" charset="0"/>
                <a:sym typeface="+mn-ea"/>
              </a:rPr>
              <a:t>jaws</a:t>
            </a:r>
            <a:r>
              <a:rPr lang="en-US" sz="2400">
                <a:latin typeface="Arial" panose="020B0604020202020204" pitchFamily="34" charset="0"/>
                <a:ea typeface="微软雅黑" panose="020B0503020204020204" charset="-122"/>
                <a:cs typeface="Arial" panose="020B0604020202020204" pitchFamily="34" charset="0"/>
                <a:sym typeface="+mn-ea"/>
              </a:rPr>
              <a:t> changed to an overbite structure (结构), making it easier to produce such sounds.</a:t>
            </a:r>
            <a:endParaRPr lang="en-US" sz="2400" b="0">
              <a:latin typeface="Arial" panose="020B0604020202020204" pitchFamily="34" charset="0"/>
              <a:ea typeface="微软雅黑" panose="020B0503020204020204" charset="-122"/>
              <a:cs typeface="Arial" panose="020B0604020202020204" pitchFamily="34" charset="0"/>
            </a:endParaRPr>
          </a:p>
          <a:p>
            <a:pPr indent="0"/>
            <a:r>
              <a:rPr lang="en-US" altLang="en-US" sz="1600">
                <a:latin typeface="Arial" panose="020B0604020202020204" pitchFamily="34" charset="0"/>
                <a:ea typeface="微软雅黑" panose="020B0503020204020204" charset="-122"/>
                <a:cs typeface="Arial" panose="020B0604020202020204" pitchFamily="34" charset="0"/>
                <a:sym typeface="+mn-ea"/>
              </a:rPr>
              <a:t>  </a:t>
            </a:r>
            <a:endParaRPr lang="en-US" altLang="en-US" sz="1600">
              <a:latin typeface="Arial" panose="020B0604020202020204" pitchFamily="34" charset="0"/>
              <a:ea typeface="微软雅黑" panose="020B0503020204020204" charset="-122"/>
              <a:cs typeface="Arial" panose="020B0604020202020204" pitchFamily="34" charset="0"/>
              <a:sym typeface="+mn-ea"/>
            </a:endParaRPr>
          </a:p>
          <a:p>
            <a:pPr indent="0"/>
            <a:r>
              <a:rPr lang="en-US" altLang="en-US" sz="2400">
                <a:latin typeface="Arial" panose="020B0604020202020204" pitchFamily="34" charset="0"/>
                <a:ea typeface="微软雅黑" panose="020B0503020204020204" charset="-122"/>
                <a:cs typeface="Arial" panose="020B0604020202020204" pitchFamily="34" charset="0"/>
                <a:sym typeface="+mn-ea"/>
              </a:rPr>
              <a:t>他一听到这个问题就咬牙切齿。</a:t>
            </a:r>
            <a:endParaRPr lang="en-US" altLang="en-US" sz="2400" b="0">
              <a:latin typeface="Arial" panose="020B0604020202020204" pitchFamily="34" charset="0"/>
              <a:ea typeface="微软雅黑" panose="020B0503020204020204" charset="-122"/>
              <a:cs typeface="Arial" panose="020B0604020202020204" pitchFamily="34" charset="0"/>
            </a:endParaRPr>
          </a:p>
          <a:p>
            <a:pPr marL="342900" indent="-342900">
              <a:buFont typeface="Arial" panose="020B0604020202020204" pitchFamily="34" charset="0"/>
              <a:buChar char="•"/>
            </a:pPr>
            <a:r>
              <a:rPr lang="en-US" altLang="en-US" sz="2400">
                <a:latin typeface="Arial" panose="020B0604020202020204" pitchFamily="34" charset="0"/>
                <a:ea typeface="微软雅黑" panose="020B0503020204020204" charset="-122"/>
                <a:cs typeface="Arial" panose="020B0604020202020204" pitchFamily="34" charset="0"/>
                <a:sym typeface="+mn-ea"/>
              </a:rPr>
              <a:t>His </a:t>
            </a:r>
            <a:r>
              <a:rPr lang="en-US" altLang="en-US" sz="2400">
                <a:solidFill>
                  <a:srgbClr val="C00000"/>
                </a:solidFill>
                <a:latin typeface="Arial" panose="020B0604020202020204" pitchFamily="34" charset="0"/>
                <a:ea typeface="微软雅黑" panose="020B0503020204020204" charset="-122"/>
                <a:cs typeface="Arial" panose="020B0604020202020204" pitchFamily="34" charset="0"/>
                <a:sym typeface="+mn-ea"/>
              </a:rPr>
              <a:t>jaw</a:t>
            </a:r>
            <a:r>
              <a:rPr lang="en-US" altLang="en-US" sz="2400">
                <a:latin typeface="Arial" panose="020B0604020202020204" pitchFamily="34" charset="0"/>
                <a:ea typeface="微软雅黑" panose="020B0503020204020204" charset="-122"/>
                <a:cs typeface="Arial" panose="020B0604020202020204" pitchFamily="34" charset="0"/>
                <a:sym typeface="+mn-ea"/>
              </a:rPr>
              <a:t> clenched at the question.</a:t>
            </a:r>
            <a:endParaRPr lang="en-US" altLang="en-US" sz="2400" b="0">
              <a:latin typeface="Arial" panose="020B0604020202020204" pitchFamily="34" charset="0"/>
              <a:ea typeface="微软雅黑" panose="020B0503020204020204" charset="-122"/>
              <a:cs typeface="Arial" panose="020B0604020202020204" pitchFamily="34" charset="0"/>
            </a:endParaRPr>
          </a:p>
          <a:p>
            <a:pPr indent="0"/>
            <a:r>
              <a:rPr lang="en-US" altLang="en-US" sz="1600">
                <a:latin typeface="Arial" panose="020B0604020202020204" pitchFamily="34" charset="0"/>
                <a:ea typeface="微软雅黑" panose="020B0503020204020204" charset="-122"/>
                <a:cs typeface="Arial" panose="020B0604020202020204" pitchFamily="34" charset="0"/>
                <a:sym typeface="+mn-ea"/>
              </a:rPr>
              <a:t>    </a:t>
            </a:r>
            <a:endParaRPr lang="en-US" altLang="en-US" sz="1600">
              <a:latin typeface="Arial" panose="020B0604020202020204" pitchFamily="34" charset="0"/>
              <a:ea typeface="微软雅黑" panose="020B0503020204020204" charset="-122"/>
              <a:cs typeface="Arial" panose="020B0604020202020204" pitchFamily="34" charset="0"/>
              <a:sym typeface="+mn-ea"/>
            </a:endParaRPr>
          </a:p>
          <a:p>
            <a:pPr indent="0"/>
            <a:r>
              <a:rPr lang="en-US" altLang="en-US" sz="2400">
                <a:latin typeface="Arial" panose="020B0604020202020204" pitchFamily="34" charset="0"/>
                <a:ea typeface="微软雅黑" panose="020B0503020204020204" charset="-122"/>
                <a:cs typeface="Arial" panose="020B0604020202020204" pitchFamily="34" charset="0"/>
                <a:sym typeface="+mn-ea"/>
              </a:rPr>
              <a:t>他的歌声中充满了亲切和质朴，皮埃尔试图回答，但他的下巴颤抖着，眼泪夺眶而出。</a:t>
            </a:r>
            <a:endParaRPr lang="en-US" altLang="en-US" sz="2400" b="0">
              <a:latin typeface="Arial" panose="020B0604020202020204" pitchFamily="34" charset="0"/>
              <a:ea typeface="微软雅黑" panose="020B0503020204020204" charset="-122"/>
              <a:cs typeface="Arial" panose="020B0604020202020204" pitchFamily="34" charset="0"/>
            </a:endParaRPr>
          </a:p>
          <a:p>
            <a:pPr marL="342900" indent="-342900">
              <a:buFont typeface="Arial" panose="020B0604020202020204" pitchFamily="34" charset="0"/>
              <a:buChar char="•"/>
            </a:pPr>
            <a:r>
              <a:rPr lang="en-US" altLang="en-US" sz="2400">
                <a:latin typeface="Arial" panose="020B0604020202020204" pitchFamily="34" charset="0"/>
                <a:ea typeface="微软雅黑" panose="020B0503020204020204" charset="-122"/>
                <a:cs typeface="Arial" panose="020B0604020202020204" pitchFamily="34" charset="0"/>
                <a:sym typeface="+mn-ea"/>
              </a:rPr>
              <a:t>There was so much kindliness and simplicity in his singsong voice that Pierre tried to reply, but his </a:t>
            </a:r>
            <a:r>
              <a:rPr lang="en-US" altLang="en-US" sz="2400">
                <a:solidFill>
                  <a:srgbClr val="C00000"/>
                </a:solidFill>
                <a:latin typeface="Arial" panose="020B0604020202020204" pitchFamily="34" charset="0"/>
                <a:ea typeface="微软雅黑" panose="020B0503020204020204" charset="-122"/>
                <a:cs typeface="Arial" panose="020B0604020202020204" pitchFamily="34" charset="0"/>
                <a:sym typeface="+mn-ea"/>
              </a:rPr>
              <a:t>jaw</a:t>
            </a:r>
            <a:r>
              <a:rPr lang="en-US" altLang="en-US" sz="2400">
                <a:latin typeface="Arial" panose="020B0604020202020204" pitchFamily="34" charset="0"/>
                <a:ea typeface="微软雅黑" panose="020B0503020204020204" charset="-122"/>
                <a:cs typeface="Arial" panose="020B0604020202020204" pitchFamily="34" charset="0"/>
                <a:sym typeface="+mn-ea"/>
              </a:rPr>
              <a:t> trembled and he felt tears rising to his eyes.</a:t>
            </a:r>
            <a:endParaRPr lang="en-US" altLang="en-US" sz="2400">
              <a:latin typeface="Arial" panose="020B0604020202020204" pitchFamily="34" charset="0"/>
              <a:ea typeface="微软雅黑" panose="020B0503020204020204" charset="-122"/>
              <a:cs typeface="Arial" panose="020B0604020202020204" pitchFamily="34" charset="0"/>
              <a:sym typeface="+mn-ea"/>
            </a:endParaRPr>
          </a:p>
        </p:txBody>
      </p:sp>
      <p:pic>
        <p:nvPicPr>
          <p:cNvPr id="4" name="图片 3"/>
          <p:cNvPicPr/>
          <p:nvPr>
            <p:custDataLst>
              <p:tags r:id="rId5"/>
            </p:custDataLst>
          </p:nvPr>
        </p:nvPicPr>
        <p:blipFill>
          <a:blip r:embed="rId6"/>
          <a:stretch>
            <a:fillRect/>
          </a:stretch>
        </p:blipFill>
        <p:spPr>
          <a:xfrm>
            <a:off x="4946015" y="3834765"/>
            <a:ext cx="2300605" cy="1416050"/>
          </a:xfrm>
          <a:prstGeom prst="rect">
            <a:avLst/>
          </a:prstGeom>
          <a:noFill/>
          <a:ln w="9525">
            <a:noFill/>
          </a:ln>
        </p:spPr>
      </p:pic>
    </p:spTree>
    <p:custDataLst>
      <p:tags r:id="rId7"/>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28408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wrinkle	/ˈrɪŋkl/	 v.(使脸上)起皱纹 n.皱纹</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184785" y="848995"/>
            <a:ext cx="11903075" cy="3633470"/>
          </a:xfrm>
          <a:prstGeom prst="rect">
            <a:avLst/>
          </a:prstGeom>
          <a:noFill/>
        </p:spPr>
        <p:txBody>
          <a:bodyPr wrap="square" rtlCol="0" anchor="t">
            <a:spAutoFit/>
          </a:bodyPr>
          <a:p>
            <a:pPr indent="0" fontAlgn="auto">
              <a:spcAft>
                <a:spcPts val="500"/>
              </a:spcAft>
            </a:pPr>
            <a:r>
              <a:rPr lang="zh-CN" sz="2800" baseline="-25000">
                <a:solidFill>
                  <a:schemeClr val="tx1"/>
                </a:solidFill>
                <a:latin typeface="微软雅黑" panose="020B0503020204020204" charset="-122"/>
                <a:ea typeface="微软雅黑" panose="020B0503020204020204" charset="-122"/>
                <a:cs typeface="微软雅黑" panose="020B0503020204020204" charset="-122"/>
                <a:sym typeface="+mn-ea"/>
              </a:rPr>
              <a:t>辩论者计划虽然很精彩，但也有一些不足。它从文档库和预先构建的参数中提取句子，并将它们串在一起。这可能会导致任何人都不会犯的错误。毫无疑问，这些小问题</a:t>
            </a:r>
            <a:r>
              <a:rPr lang="en-US" altLang="zh-CN" sz="2800" baseline="-250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aseline="-25000">
                <a:solidFill>
                  <a:schemeClr val="tx1"/>
                </a:solidFill>
                <a:latin typeface="微软雅黑" panose="020B0503020204020204" charset="-122"/>
                <a:ea typeface="微软雅黑" panose="020B0503020204020204" charset="-122"/>
                <a:cs typeface="微软雅黑" panose="020B0503020204020204" charset="-122"/>
                <a:sym typeface="+mn-ea"/>
              </a:rPr>
              <a:t>瑕疵</a:t>
            </a:r>
            <a:r>
              <a:rPr lang="zh-CN" sz="2800" baseline="-25000">
                <a:solidFill>
                  <a:schemeClr val="tx1"/>
                </a:solidFill>
                <a:latin typeface="微软雅黑" panose="020B0503020204020204" charset="-122"/>
                <a:ea typeface="微软雅黑" panose="020B0503020204020204" charset="-122"/>
                <a:cs typeface="微软雅黑" panose="020B0503020204020204" charset="-122"/>
                <a:sym typeface="+mn-ea"/>
              </a:rPr>
              <a:t>会被消除，但它们也指出了一个根本问题。</a:t>
            </a:r>
            <a:r>
              <a:rPr lang="en-US" altLang="zh-CN" sz="2800" baseline="-25000">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 </a:t>
            </a:r>
            <a:r>
              <a:rPr lang="en-US" sz="2000" baseline="-25000">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23</a:t>
            </a:r>
            <a:r>
              <a:rPr lang="zh-CN" altLang="en-US" sz="2000" baseline="-25000">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年</a:t>
            </a:r>
            <a:r>
              <a:rPr lang="en-US" altLang="zh-CN" sz="2000" baseline="-25000">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1</a:t>
            </a:r>
            <a:r>
              <a:rPr lang="zh-CN" altLang="en-US" sz="2000" baseline="-25000">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月高考浙江卷</a:t>
            </a:r>
            <a:endParaRPr lang="zh-CN" altLang="en-US" sz="2000" baseline="-25000">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endParaRPr>
          </a:p>
          <a:p>
            <a:pPr marL="342900" indent="-342900" fontAlgn="auto">
              <a:spcAft>
                <a:spcPts val="500"/>
              </a:spcAft>
              <a:buFont typeface="Arial" panose="020B0604020202020204" pitchFamily="34" charset="0"/>
              <a:buChar char="•"/>
            </a:pPr>
            <a:r>
              <a:rPr lang="zh-CN" altLang="en-US" sz="2000">
                <a:latin typeface="Arial" panose="020B0604020202020204" pitchFamily="34" charset="0"/>
                <a:cs typeface="Arial" panose="020B0604020202020204" pitchFamily="34" charset="0"/>
                <a:sym typeface="+mn-ea"/>
              </a:rPr>
              <a:t>Brilliant though it is, Project Debater has some weaknesses. It takes sentences from its library of documents and prebuilt arguments and strings them together. This can lead to the kinds of errors no human would make. Such</a:t>
            </a:r>
            <a:r>
              <a:rPr lang="zh-CN" altLang="en-US" sz="2000" b="1">
                <a:latin typeface="Arial" panose="020B0604020202020204" pitchFamily="34" charset="0"/>
                <a:cs typeface="Arial" panose="020B0604020202020204" pitchFamily="34" charset="0"/>
                <a:sym typeface="+mn-ea"/>
              </a:rPr>
              <a:t> </a:t>
            </a:r>
            <a:r>
              <a:rPr lang="zh-CN" altLang="en-US" sz="2000">
                <a:solidFill>
                  <a:srgbClr val="C00000"/>
                </a:solidFill>
                <a:latin typeface="Arial" panose="020B0604020202020204" pitchFamily="34" charset="0"/>
                <a:cs typeface="Arial" panose="020B0604020202020204" pitchFamily="34" charset="0"/>
                <a:sym typeface="+mn-ea"/>
              </a:rPr>
              <a:t>wrinkles</a:t>
            </a:r>
            <a:r>
              <a:rPr lang="zh-CN" altLang="en-US" sz="2000">
                <a:latin typeface="Arial" panose="020B0604020202020204" pitchFamily="34" charset="0"/>
                <a:cs typeface="Arial" panose="020B0604020202020204" pitchFamily="34" charset="0"/>
                <a:sym typeface="+mn-ea"/>
              </a:rPr>
              <a:t> will no doubt be ironed out, yet they also point to a fundamental problem. </a:t>
            </a:r>
            <a:endParaRPr lang="en-US" altLang="zh-CN" sz="2000">
              <a:latin typeface="Arial" panose="020B0604020202020204" pitchFamily="34" charset="0"/>
              <a:cs typeface="Arial" panose="020B0604020202020204" pitchFamily="34" charset="0"/>
              <a:sym typeface="+mn-ea"/>
            </a:endParaRPr>
          </a:p>
          <a:p>
            <a:pPr indent="0" fontAlgn="auto">
              <a:spcAft>
                <a:spcPts val="500"/>
              </a:spcAft>
            </a:pPr>
            <a:r>
              <a:rPr lang="en-US" altLang="zh-CN" sz="2000">
                <a:latin typeface="Arial" panose="020B0604020202020204" pitchFamily="34" charset="0"/>
                <a:cs typeface="Arial" panose="020B0604020202020204" pitchFamily="34" charset="0"/>
                <a:sym typeface="+mn-ea"/>
              </a:rPr>
              <a:t>腐烂的海藻散发出的</a:t>
            </a:r>
            <a:r>
              <a:rPr lang="zh-CN" altLang="en-US" sz="2000">
                <a:latin typeface="Arial" panose="020B0604020202020204" pitchFamily="34" charset="0"/>
                <a:cs typeface="Arial" panose="020B0604020202020204" pitchFamily="34" charset="0"/>
                <a:sym typeface="+mn-ea"/>
              </a:rPr>
              <a:t>味道</a:t>
            </a:r>
            <a:r>
              <a:rPr lang="en-US" altLang="zh-CN" sz="2000">
                <a:latin typeface="Arial" panose="020B0604020202020204" pitchFamily="34" charset="0"/>
                <a:cs typeface="Arial" panose="020B0604020202020204" pitchFamily="34" charset="0"/>
                <a:sym typeface="+mn-ea"/>
              </a:rPr>
              <a:t>使她的鼻子皱了起来。</a:t>
            </a:r>
            <a:endParaRPr lang="en-US" altLang="zh-CN" sz="2000">
              <a:latin typeface="Arial" panose="020B0604020202020204" pitchFamily="34" charset="0"/>
              <a:cs typeface="Arial" panose="020B0604020202020204" pitchFamily="34" charset="0"/>
              <a:sym typeface="+mn-ea"/>
            </a:endParaRPr>
          </a:p>
          <a:p>
            <a:pPr marL="342900" indent="-342900" fontAlgn="auto">
              <a:spcAft>
                <a:spcPts val="500"/>
              </a:spcAft>
              <a:buFont typeface="Arial" panose="020B0604020202020204" pitchFamily="34" charset="0"/>
              <a:buChar char="•"/>
            </a:pPr>
            <a:r>
              <a:rPr lang="en-US" altLang="zh-CN" sz="2000">
                <a:latin typeface="Arial" panose="020B0604020202020204" pitchFamily="34" charset="0"/>
                <a:cs typeface="Arial" panose="020B0604020202020204" pitchFamily="34" charset="0"/>
                <a:sym typeface="+mn-ea"/>
              </a:rPr>
              <a:t>The sweet scent of rotting seaweed made her nose </a:t>
            </a:r>
            <a:r>
              <a:rPr lang="en-US" altLang="zh-CN" sz="2000">
                <a:solidFill>
                  <a:srgbClr val="C00000"/>
                </a:solidFill>
                <a:latin typeface="Arial" panose="020B0604020202020204" pitchFamily="34" charset="0"/>
                <a:cs typeface="Arial" panose="020B0604020202020204" pitchFamily="34" charset="0"/>
                <a:sym typeface="+mn-ea"/>
              </a:rPr>
              <a:t>wrinkle</a:t>
            </a:r>
            <a:r>
              <a:rPr lang="en-US" altLang="zh-CN" sz="2000">
                <a:latin typeface="Arial" panose="020B0604020202020204" pitchFamily="34" charset="0"/>
                <a:cs typeface="Arial" panose="020B0604020202020204" pitchFamily="34" charset="0"/>
                <a:sym typeface="+mn-ea"/>
              </a:rPr>
              <a:t>.</a:t>
            </a:r>
            <a:endParaRPr lang="en-US" altLang="zh-CN" sz="2000">
              <a:latin typeface="Arial" panose="020B0604020202020204" pitchFamily="34" charset="0"/>
              <a:cs typeface="Arial" panose="020B0604020202020204" pitchFamily="34" charset="0"/>
              <a:sym typeface="+mn-ea"/>
            </a:endParaRPr>
          </a:p>
          <a:p>
            <a:pPr indent="0" fontAlgn="auto">
              <a:spcAft>
                <a:spcPts val="500"/>
              </a:spcAft>
            </a:pPr>
            <a:r>
              <a:rPr lang="en-US" altLang="zh-CN" sz="2000">
                <a:latin typeface="Arial" panose="020B0604020202020204" pitchFamily="34" charset="0"/>
                <a:cs typeface="Arial" panose="020B0604020202020204" pitchFamily="34" charset="0"/>
                <a:sym typeface="+mn-ea"/>
              </a:rPr>
              <a:t>每当我把这件衬衫挂在外面晾干时，我真希望它不要皱得那么厉害。</a:t>
            </a:r>
            <a:endParaRPr lang="en-US" altLang="zh-CN" sz="2000">
              <a:latin typeface="Arial" panose="020B0604020202020204" pitchFamily="34" charset="0"/>
              <a:cs typeface="Arial" panose="020B0604020202020204" pitchFamily="34" charset="0"/>
              <a:sym typeface="+mn-ea"/>
            </a:endParaRPr>
          </a:p>
          <a:p>
            <a:pPr marL="342900" indent="-342900" fontAlgn="auto">
              <a:spcAft>
                <a:spcPts val="500"/>
              </a:spcAft>
              <a:buFont typeface="Arial" panose="020B0604020202020204" pitchFamily="34" charset="0"/>
              <a:buChar char="•"/>
            </a:pPr>
            <a:r>
              <a:rPr lang="en-US" altLang="zh-CN" sz="2000">
                <a:latin typeface="Arial" panose="020B0604020202020204" pitchFamily="34" charset="0"/>
                <a:cs typeface="Arial" panose="020B0604020202020204" pitchFamily="34" charset="0"/>
                <a:sym typeface="+mn-ea"/>
              </a:rPr>
              <a:t>I wish this shirt didn't </a:t>
            </a:r>
            <a:r>
              <a:rPr lang="en-US" altLang="zh-CN" sz="2000">
                <a:solidFill>
                  <a:srgbClr val="C00000"/>
                </a:solidFill>
                <a:latin typeface="Arial" panose="020B0604020202020204" pitchFamily="34" charset="0"/>
                <a:cs typeface="Arial" panose="020B0604020202020204" pitchFamily="34" charset="0"/>
                <a:sym typeface="+mn-ea"/>
              </a:rPr>
              <a:t>wrinkle</a:t>
            </a:r>
            <a:r>
              <a:rPr lang="en-US" altLang="zh-CN" sz="2000">
                <a:latin typeface="Arial" panose="020B0604020202020204" pitchFamily="34" charset="0"/>
                <a:cs typeface="Arial" panose="020B0604020202020204" pitchFamily="34" charset="0"/>
                <a:sym typeface="+mn-ea"/>
              </a:rPr>
              <a:t> up so badly whenever I hang it out to dry.</a:t>
            </a:r>
            <a:endParaRPr lang="en-US" altLang="zh-CN" sz="2000">
              <a:latin typeface="Arial" panose="020B0604020202020204" pitchFamily="34" charset="0"/>
              <a:cs typeface="Arial" panose="020B0604020202020204" pitchFamily="34" charset="0"/>
              <a:sym typeface="+mn-ea"/>
            </a:endParaRPr>
          </a:p>
        </p:txBody>
      </p:sp>
      <p:pic>
        <p:nvPicPr>
          <p:cNvPr id="7" name="图片 6" descr="pf-c711b67a--blog-creative-83.webp"/>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0" y="5362575"/>
            <a:ext cx="2658110" cy="1495425"/>
          </a:xfrm>
          <a:prstGeom prst="rect">
            <a:avLst/>
          </a:prstGeom>
        </p:spPr>
      </p:pic>
      <p:sp>
        <p:nvSpPr>
          <p:cNvPr id="10" name="文本框 9"/>
          <p:cNvSpPr txBox="1"/>
          <p:nvPr>
            <p:custDataLst>
              <p:tags r:id="rId5"/>
            </p:custDataLst>
          </p:nvPr>
        </p:nvSpPr>
        <p:spPr>
          <a:xfrm>
            <a:off x="2924810" y="4471670"/>
            <a:ext cx="8762365" cy="2246630"/>
          </a:xfrm>
          <a:prstGeom prst="rect">
            <a:avLst/>
          </a:prstGeom>
          <a:noFill/>
          <a:ln>
            <a:solidFill>
              <a:schemeClr val="tx1"/>
            </a:solidFill>
            <a:prstDash val="dash"/>
          </a:ln>
        </p:spPr>
        <p:txBody>
          <a:bodyPr wrap="square" rtlCol="0" anchor="t">
            <a:noAutofit/>
          </a:bodyPr>
          <a:p>
            <a:r>
              <a:rPr lang="en-US" altLang="zh-CN" sz="2000" b="1" i="1" u="sng">
                <a:solidFill>
                  <a:srgbClr val="004BB2"/>
                </a:solidFill>
              </a:rPr>
              <a:t>Related Idioms:</a:t>
            </a:r>
            <a:endParaRPr lang="en-US" altLang="zh-CN" sz="2000" b="1" i="1" u="sng">
              <a:solidFill>
                <a:srgbClr val="004BB2"/>
              </a:solidFill>
            </a:endParaRPr>
          </a:p>
          <a:p>
            <a:r>
              <a:rPr lang="en-US" altLang="zh-CN" sz="2000">
                <a:sym typeface="+mn-ea"/>
              </a:rPr>
              <a:t>(add) </a:t>
            </a:r>
            <a:r>
              <a:rPr lang="zh-CN" altLang="en-US" sz="2000">
                <a:sym typeface="+mn-ea"/>
              </a:rPr>
              <a:t>a new wrinkle</a:t>
            </a:r>
            <a:r>
              <a:rPr lang="en-US" altLang="zh-CN" sz="2000">
                <a:sym typeface="+mn-ea"/>
              </a:rPr>
              <a:t> </a:t>
            </a:r>
            <a:r>
              <a:rPr lang="zh-CN" altLang="en-US" sz="2000">
                <a:sym typeface="+mn-ea"/>
              </a:rPr>
              <a:t>带来的新的，出乎意料的发展</a:t>
            </a:r>
            <a:r>
              <a:rPr lang="en-US" altLang="zh-CN" sz="2000">
                <a:sym typeface="+mn-ea"/>
              </a:rPr>
              <a:t>/</a:t>
            </a:r>
            <a:r>
              <a:rPr lang="zh-CN" altLang="en-US" sz="2000">
                <a:sym typeface="+mn-ea"/>
              </a:rPr>
              <a:t>维度</a:t>
            </a:r>
            <a:endParaRPr lang="zh-CN" altLang="en-US" sz="2000"/>
          </a:p>
          <a:p>
            <a:r>
              <a:rPr lang="zh-CN" altLang="en-US" sz="2000">
                <a:sym typeface="+mn-ea"/>
              </a:rPr>
              <a:t>iron the wrinkles out (of/in something)</a:t>
            </a:r>
            <a:r>
              <a:rPr lang="en-US" altLang="zh-CN" sz="2000">
                <a:sym typeface="+mn-ea"/>
              </a:rPr>
              <a:t> </a:t>
            </a:r>
            <a:r>
              <a:rPr lang="zh-CN" altLang="en-US" sz="2000">
                <a:sym typeface="+mn-ea"/>
              </a:rPr>
              <a:t>解决问题</a:t>
            </a:r>
            <a:r>
              <a:rPr lang="en-US" altLang="zh-CN" sz="2000">
                <a:sym typeface="+mn-ea"/>
              </a:rPr>
              <a:t>/</a:t>
            </a:r>
            <a:r>
              <a:rPr lang="zh-CN" altLang="en-US" sz="2000">
                <a:sym typeface="+mn-ea"/>
              </a:rPr>
              <a:t>麻烦</a:t>
            </a:r>
            <a:endParaRPr lang="zh-CN" altLang="en-US" sz="2000">
              <a:sym typeface="+mn-ea"/>
            </a:endParaRPr>
          </a:p>
          <a:p>
            <a:pPr marL="234315" indent="-234315" fontAlgn="auto">
              <a:buFont typeface="Arial" panose="020B0604020202020204" pitchFamily="34" charset="0"/>
              <a:buChar char="•"/>
            </a:pPr>
            <a:r>
              <a:rPr lang="zh-CN" altLang="en-US" sz="2000">
                <a:sym typeface="+mn-ea"/>
              </a:rPr>
              <a:t>If proven to be true, the discovery could </a:t>
            </a:r>
            <a:r>
              <a:rPr lang="zh-CN" altLang="en-US" sz="2000">
                <a:solidFill>
                  <a:srgbClr val="C00000"/>
                </a:solidFill>
                <a:sym typeface="+mn-ea"/>
              </a:rPr>
              <a:t>add a new wrinkle</a:t>
            </a:r>
            <a:r>
              <a:rPr lang="zh-CN" altLang="en-US" sz="2000">
                <a:sym typeface="+mn-ea"/>
              </a:rPr>
              <a:t> to the way we think about the evolutionary process.</a:t>
            </a:r>
            <a:endParaRPr lang="zh-CN" altLang="en-US" sz="2000"/>
          </a:p>
          <a:p>
            <a:pPr marL="234315" indent="-234315" fontAlgn="auto">
              <a:buFont typeface="Arial" panose="020B0604020202020204" pitchFamily="34" charset="0"/>
              <a:buChar char="•"/>
            </a:pPr>
            <a:r>
              <a:rPr lang="zh-CN" altLang="en-US" sz="2000">
                <a:sym typeface="+mn-ea"/>
              </a:rPr>
              <a:t>Your friends and family are great means of support when you need to </a:t>
            </a:r>
            <a:r>
              <a:rPr lang="zh-CN" altLang="en-US" sz="2000">
                <a:solidFill>
                  <a:srgbClr val="C00000"/>
                </a:solidFill>
                <a:sym typeface="+mn-ea"/>
              </a:rPr>
              <a:t>iron the wrinkles out in</a:t>
            </a:r>
            <a:r>
              <a:rPr lang="zh-CN" altLang="en-US" sz="2000">
                <a:sym typeface="+mn-ea"/>
              </a:rPr>
              <a:t> your life.</a:t>
            </a:r>
            <a:endParaRPr lang="zh-CN" altLang="en-US" sz="2000"/>
          </a:p>
          <a:p>
            <a:endParaRPr lang="en-US" altLang="zh-CN" sz="2000" b="1">
              <a:solidFill>
                <a:srgbClr val="004BB2"/>
              </a:solidFill>
            </a:endParaRPr>
          </a:p>
        </p:txBody>
      </p:sp>
    </p:spTree>
    <p:custDataLst>
      <p:tags r:id="rId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forehead	/ˈfɔ:hed/	n.额;前额</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286385" y="1771650"/>
            <a:ext cx="7508875" cy="3415030"/>
          </a:xfrm>
          <a:prstGeom prst="rect">
            <a:avLst/>
          </a:prstGeom>
          <a:noFill/>
        </p:spPr>
        <p:txBody>
          <a:bodyPr wrap="square" rtlCol="0" anchor="t">
            <a:spAutoFit/>
          </a:bodyPr>
          <a:p>
            <a:r>
              <a:rPr lang="zh-CN" altLang="en-US" sz="2400">
                <a:sym typeface="+mn-ea"/>
              </a:rPr>
              <a:t>他们的嗓音也很高，额头很高，皮肤也有皱纹。</a:t>
            </a:r>
            <a:endParaRPr lang="zh-CN" altLang="en-US" sz="2400">
              <a:sym typeface="+mn-ea"/>
            </a:endParaRPr>
          </a:p>
          <a:p>
            <a:pPr marL="342900" indent="-342900">
              <a:buFont typeface="Arial" panose="020B0604020202020204" pitchFamily="34" charset="0"/>
              <a:buChar char="•"/>
            </a:pPr>
            <a:r>
              <a:rPr lang="zh-CN" altLang="en-US" sz="2400">
                <a:sym typeface="+mn-ea"/>
              </a:rPr>
              <a:t>They also have high-pitched voices, high </a:t>
            </a:r>
            <a:r>
              <a:rPr lang="zh-CN" altLang="en-US" sz="2400">
                <a:solidFill>
                  <a:srgbClr val="C00000"/>
                </a:solidFill>
                <a:sym typeface="+mn-ea"/>
              </a:rPr>
              <a:t>foreheads</a:t>
            </a:r>
            <a:r>
              <a:rPr lang="zh-CN" altLang="en-US" sz="2400">
                <a:sym typeface="+mn-ea"/>
              </a:rPr>
              <a:t>, and wrinkled skin.</a:t>
            </a:r>
            <a:endParaRPr lang="zh-CN" altLang="en-US" sz="2400">
              <a:sym typeface="+mn-ea"/>
            </a:endParaRPr>
          </a:p>
          <a:p>
            <a:endParaRPr lang="zh-CN" altLang="en-US" sz="2400">
              <a:sym typeface="+mn-ea"/>
            </a:endParaRPr>
          </a:p>
          <a:p>
            <a:r>
              <a:rPr lang="zh-CN" altLang="en-US" sz="2400">
                <a:sym typeface="+mn-ea"/>
              </a:rPr>
              <a:t>克里克先生很可怕，额头上有厚厚的青筋，刻薄，小眼睛和大下巴。</a:t>
            </a:r>
            <a:endParaRPr lang="zh-CN" altLang="en-US" sz="2400">
              <a:sym typeface="+mn-ea"/>
            </a:endParaRPr>
          </a:p>
          <a:p>
            <a:pPr marL="342900" indent="-342900">
              <a:buFont typeface="Arial" panose="020B0604020202020204" pitchFamily="34" charset="0"/>
              <a:buChar char="•"/>
            </a:pPr>
            <a:r>
              <a:rPr lang="zh-CN" altLang="en-US" sz="2400">
                <a:sym typeface="+mn-ea"/>
              </a:rPr>
              <a:t>Mr Creakle was scary, with thick veins in his </a:t>
            </a:r>
            <a:r>
              <a:rPr lang="zh-CN" altLang="en-US" sz="2400">
                <a:solidFill>
                  <a:srgbClr val="C00000"/>
                </a:solidFill>
                <a:sym typeface="+mn-ea"/>
              </a:rPr>
              <a:t>forehead</a:t>
            </a:r>
            <a:r>
              <a:rPr lang="zh-CN" altLang="en-US" sz="2400">
                <a:sym typeface="+mn-ea"/>
              </a:rPr>
              <a:t>, mean, small eyes and a large chin.</a:t>
            </a:r>
            <a:r>
              <a:rPr lang="en-US" altLang="zh-CN" sz="2400">
                <a:sym typeface="+mn-ea"/>
              </a:rPr>
              <a:t> </a:t>
            </a:r>
            <a:r>
              <a:rPr lang="zh-CN" altLang="en-US" sz="2400">
                <a:sym typeface="+mn-ea"/>
              </a:rPr>
              <a:t>（</a:t>
            </a:r>
            <a:r>
              <a:rPr lang="en-US" altLang="zh-CN" sz="2400">
                <a:sym typeface="+mn-ea"/>
              </a:rPr>
              <a:t>David Copperfield</a:t>
            </a:r>
            <a:r>
              <a:rPr lang="zh-CN" altLang="en-US" sz="2400">
                <a:sym typeface="+mn-ea"/>
              </a:rPr>
              <a:t>）</a:t>
            </a:r>
            <a:endParaRPr lang="zh-CN" altLang="en-US" sz="2400">
              <a:sym typeface="+mn-ea"/>
            </a:endParaRPr>
          </a:p>
        </p:txBody>
      </p:sp>
      <p:pic>
        <p:nvPicPr>
          <p:cNvPr id="9" name="图片 8" descr="Face-Parts-for-Toddlers-and-Preschoolers"/>
          <p:cNvPicPr>
            <a:picLocks noChangeAspect="1"/>
          </p:cNvPicPr>
          <p:nvPr/>
        </p:nvPicPr>
        <p:blipFill>
          <a:blip r:embed="rId3">
            <a:clrChange>
              <a:clrFrom>
                <a:srgbClr val="FFFFFF">
                  <a:alpha val="100000"/>
                </a:srgbClr>
              </a:clrFrom>
              <a:clrTo>
                <a:srgbClr val="FFFFFF">
                  <a:alpha val="100000"/>
                  <a:alpha val="0"/>
                </a:srgbClr>
              </a:clrTo>
            </a:clrChange>
          </a:blip>
          <a:srcRect l="13883" r="15541"/>
          <a:stretch>
            <a:fillRect/>
          </a:stretch>
        </p:blipFill>
        <p:spPr>
          <a:xfrm>
            <a:off x="7660005" y="1082040"/>
            <a:ext cx="4531995" cy="4389755"/>
          </a:xfrm>
          <a:prstGeom prst="rect">
            <a:avLst/>
          </a:prstGeom>
        </p:spPr>
      </p:pic>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hut	/hʌt/	n.简陋的小房子(棚/舍)</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4274820" y="975995"/>
            <a:ext cx="7806690" cy="4453255"/>
          </a:xfrm>
          <a:prstGeom prst="rect">
            <a:avLst/>
          </a:prstGeom>
          <a:noFill/>
        </p:spPr>
        <p:txBody>
          <a:bodyPr wrap="square" rtlCol="0" anchor="t">
            <a:noAutofit/>
          </a:bodyPr>
          <a:p>
            <a:r>
              <a:rPr lang="zh-CN" altLang="en-US" sz="2400"/>
              <a:t>他给他盖了一间小茅屋，以便在夜间和暴风雨天气时有栖息之所。</a:t>
            </a:r>
            <a:endParaRPr lang="zh-CN" altLang="en-US" sz="2400"/>
          </a:p>
          <a:p>
            <a:pPr marL="342900" indent="-342900">
              <a:buFont typeface="Arial" panose="020B0604020202020204" pitchFamily="34" charset="0"/>
              <a:buChar char="•"/>
            </a:pPr>
            <a:r>
              <a:rPr lang="zh-CN" altLang="en-US" sz="2400">
                <a:sym typeface="+mn-ea"/>
              </a:rPr>
              <a:t>He built him a little </a:t>
            </a:r>
            <a:r>
              <a:rPr lang="zh-CN" altLang="en-US" sz="2400">
                <a:solidFill>
                  <a:srgbClr val="C00000"/>
                </a:solidFill>
                <a:sym typeface="+mn-ea"/>
              </a:rPr>
              <a:t>hut</a:t>
            </a:r>
            <a:r>
              <a:rPr lang="zh-CN" altLang="en-US" sz="2400">
                <a:sym typeface="+mn-ea"/>
              </a:rPr>
              <a:t> for shelter at night and in stormy weather.</a:t>
            </a:r>
            <a:endParaRPr lang="zh-CN" altLang="en-US" sz="2400"/>
          </a:p>
          <a:p>
            <a:endParaRPr lang="zh-CN" altLang="en-US" sz="2400"/>
          </a:p>
          <a:p>
            <a:r>
              <a:rPr lang="zh-CN" altLang="en-US" sz="2400"/>
              <a:t>他不愿在不了解他的情况下离开，于是就去了小屋。</a:t>
            </a:r>
            <a:endParaRPr lang="zh-CN" altLang="en-US" sz="2400"/>
          </a:p>
          <a:p>
            <a:pPr marL="342900" indent="-342900">
              <a:buFont typeface="Arial" panose="020B0604020202020204" pitchFamily="34" charset="0"/>
              <a:buChar char="•"/>
            </a:pPr>
            <a:r>
              <a:rPr lang="zh-CN" altLang="en-US" sz="2400">
                <a:sym typeface="+mn-ea"/>
              </a:rPr>
              <a:t>Unwilling to leave without learning something of him, he went to the </a:t>
            </a:r>
            <a:r>
              <a:rPr lang="zh-CN" altLang="en-US" sz="2400">
                <a:solidFill>
                  <a:srgbClr val="C00000"/>
                </a:solidFill>
                <a:sym typeface="+mn-ea"/>
              </a:rPr>
              <a:t>hut</a:t>
            </a:r>
            <a:r>
              <a:rPr lang="zh-CN" altLang="en-US" sz="2400">
                <a:sym typeface="+mn-ea"/>
              </a:rPr>
              <a:t>.</a:t>
            </a:r>
            <a:endParaRPr lang="zh-CN" altLang="en-US" sz="2400"/>
          </a:p>
          <a:p>
            <a:endParaRPr lang="zh-CN" altLang="en-US" sz="2400"/>
          </a:p>
          <a:p>
            <a:r>
              <a:rPr lang="zh-CN" altLang="en-US" sz="2400"/>
              <a:t>我们感谢汤姆多年来对小屋事务的奉献和贡献。 </a:t>
            </a:r>
            <a:endParaRPr lang="zh-CN" altLang="en-US" sz="2400"/>
          </a:p>
          <a:p>
            <a:pPr marL="342900" indent="-342900">
              <a:buFont typeface="Arial" panose="020B0604020202020204" pitchFamily="34" charset="0"/>
              <a:buChar char="•"/>
            </a:pPr>
            <a:r>
              <a:rPr lang="zh-CN" altLang="en-US" sz="2400"/>
              <a:t>We thank Tom for many years of dedication and  contributions to </a:t>
            </a:r>
            <a:r>
              <a:rPr lang="zh-CN" altLang="en-US" sz="2400">
                <a:solidFill>
                  <a:srgbClr val="C00000"/>
                </a:solidFill>
              </a:rPr>
              <a:t>hut</a:t>
            </a:r>
            <a:r>
              <a:rPr lang="zh-CN" altLang="en-US" sz="2400"/>
              <a:t> affairs.</a:t>
            </a:r>
            <a:endParaRPr lang="zh-CN" altLang="en-US" sz="2400"/>
          </a:p>
        </p:txBody>
      </p:sp>
      <p:pic>
        <p:nvPicPr>
          <p:cNvPr id="7" name="图片 6" descr="NGR_2009-021909-D052_(5654697437)"/>
          <p:cNvPicPr>
            <a:picLocks noChangeAspect="1"/>
          </p:cNvPicPr>
          <p:nvPr/>
        </p:nvPicPr>
        <p:blipFill>
          <a:blip r:embed="rId3"/>
          <a:stretch>
            <a:fillRect/>
          </a:stretch>
        </p:blipFill>
        <p:spPr>
          <a:xfrm>
            <a:off x="104140" y="1866265"/>
            <a:ext cx="3825240" cy="2868930"/>
          </a:xfrm>
          <a:prstGeom prst="rect">
            <a:avLst/>
          </a:prstGeom>
        </p:spPr>
      </p:pic>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housing	/ˈhaʊzɪŋ/	n.住房;住宅</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198120" y="764540"/>
            <a:ext cx="11696700" cy="4154170"/>
          </a:xfrm>
          <a:prstGeom prst="rect">
            <a:avLst/>
          </a:prstGeom>
          <a:noFill/>
        </p:spPr>
        <p:txBody>
          <a:bodyPr wrap="square" rtlCol="0" anchor="t">
            <a:spAutoFit/>
          </a:bodyPr>
          <a:p>
            <a:r>
              <a:rPr lang="zh-CN" altLang="en-US" sz="2400">
                <a:sym typeface="+mn-ea"/>
              </a:rPr>
              <a:t>这种麻烦</a:t>
            </a:r>
            <a:r>
              <a:rPr lang="zh-CN" altLang="en-US" sz="2400"/>
              <a:t>可以通过在初秋用蔗糖制成的优质食物喂养蜜蜂，并将它们安置在通风良好的蜂箱中，用合适的覆盖物保持温暖和干燥来解决。</a:t>
            </a:r>
            <a:endParaRPr lang="zh-CN" altLang="en-US" sz="2400"/>
          </a:p>
          <a:p>
            <a:pPr marL="342900" indent="-342900">
              <a:buFont typeface="Arial" panose="020B0604020202020204" pitchFamily="34" charset="0"/>
              <a:buChar char="•"/>
            </a:pPr>
            <a:r>
              <a:rPr lang="zh-CN" altLang="en-US" sz="2400">
                <a:sym typeface="+mn-ea"/>
              </a:rPr>
              <a:t>This trouble may be guarded against by feeding the bees in the early autumn with good food made from cane sugar, and </a:t>
            </a:r>
            <a:r>
              <a:rPr lang="zh-CN" altLang="en-US" sz="2400">
                <a:solidFill>
                  <a:srgbClr val="C00000"/>
                </a:solidFill>
                <a:sym typeface="+mn-ea"/>
              </a:rPr>
              <a:t>housing</a:t>
            </a:r>
            <a:r>
              <a:rPr lang="zh-CN" altLang="en-US" sz="2400">
                <a:sym typeface="+mn-ea"/>
              </a:rPr>
              <a:t> them in well-ventilated hives kept warm and dry by suitable coverings.</a:t>
            </a:r>
            <a:r>
              <a:rPr lang="en-US" altLang="zh-CN" sz="2400">
                <a:sym typeface="+mn-ea"/>
              </a:rPr>
              <a:t> </a:t>
            </a:r>
            <a:endParaRPr lang="en-US" altLang="zh-CN" sz="2400"/>
          </a:p>
          <a:p>
            <a:endParaRPr lang="zh-CN" altLang="en-US" sz="2400"/>
          </a:p>
          <a:p>
            <a:r>
              <a:rPr lang="zh-CN" altLang="en-US" sz="2400"/>
              <a:t>参观结束时，在小镇的一个有遮挡的住宅综合体吃了一顿自助午餐。</a:t>
            </a:r>
            <a:endParaRPr lang="zh-CN" altLang="en-US" sz="2400"/>
          </a:p>
          <a:p>
            <a:pPr marL="342900" indent="-342900">
              <a:buFont typeface="Arial" panose="020B0604020202020204" pitchFamily="34" charset="0"/>
              <a:buChar char="•"/>
            </a:pPr>
            <a:r>
              <a:rPr lang="en-US" altLang="zh-CN" sz="2400">
                <a:sym typeface="+mn-ea"/>
              </a:rPr>
              <a:t>The tour finished with a buffet lunch in a sheltered </a:t>
            </a:r>
            <a:r>
              <a:rPr lang="en-US" altLang="zh-CN" sz="2400">
                <a:solidFill>
                  <a:srgbClr val="C00000"/>
                </a:solidFill>
                <a:sym typeface="+mn-ea"/>
              </a:rPr>
              <a:t>housing</a:t>
            </a:r>
            <a:r>
              <a:rPr lang="en-US" altLang="zh-CN" sz="2400">
                <a:sym typeface="+mn-ea"/>
              </a:rPr>
              <a:t> complex in the county.</a:t>
            </a:r>
            <a:endParaRPr lang="zh-CN" altLang="en-US" sz="2400"/>
          </a:p>
          <a:p>
            <a:endParaRPr lang="zh-CN" altLang="en-US" sz="2400"/>
          </a:p>
          <a:p>
            <a:r>
              <a:rPr lang="zh-CN" altLang="en-US" sz="2400"/>
              <a:t>在公开市场上买不起房子的年轻家庭更迫切地需要住房协会的住房。</a:t>
            </a:r>
            <a:endParaRPr lang="en-US" altLang="zh-CN" sz="2400"/>
          </a:p>
          <a:p>
            <a:endParaRPr lang="en-US" altLang="zh-CN" sz="2400"/>
          </a:p>
        </p:txBody>
      </p:sp>
      <p:pic>
        <p:nvPicPr>
          <p:cNvPr id="2" name="图片 1" descr="affordable-housing-scaled"/>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067675" y="4739005"/>
            <a:ext cx="4069080" cy="2034540"/>
          </a:xfrm>
          <a:prstGeom prst="rect">
            <a:avLst/>
          </a:prstGeom>
        </p:spPr>
      </p:pic>
      <p:sp>
        <p:nvSpPr>
          <p:cNvPr id="3" name="文本框 2"/>
          <p:cNvSpPr txBox="1"/>
          <p:nvPr/>
        </p:nvSpPr>
        <p:spPr>
          <a:xfrm>
            <a:off x="273685" y="4591050"/>
            <a:ext cx="7734935" cy="1198880"/>
          </a:xfrm>
          <a:prstGeom prst="rect">
            <a:avLst/>
          </a:prstGeom>
          <a:noFill/>
        </p:spPr>
        <p:txBody>
          <a:bodyPr wrap="square" rtlCol="0" anchor="t">
            <a:spAutoFit/>
          </a:bodyPr>
          <a:p>
            <a:pPr marL="342900" indent="-342900">
              <a:buFont typeface="Arial" panose="020B0604020202020204" pitchFamily="34" charset="0"/>
              <a:buChar char="•"/>
            </a:pPr>
            <a:r>
              <a:rPr lang="en-US" altLang="zh-CN" sz="2400">
                <a:sym typeface="+mn-ea"/>
              </a:rPr>
              <a:t>Young families who can no longer afford to buy homes on the open market more urgently need </a:t>
            </a:r>
            <a:r>
              <a:rPr lang="en-US" altLang="zh-CN" sz="2400">
                <a:solidFill>
                  <a:srgbClr val="C00000"/>
                </a:solidFill>
                <a:sym typeface="+mn-ea"/>
              </a:rPr>
              <a:t>housing</a:t>
            </a:r>
            <a:r>
              <a:rPr lang="en-US" altLang="zh-CN" sz="2400">
                <a:sym typeface="+mn-ea"/>
              </a:rPr>
              <a:t> association accommodation.</a:t>
            </a:r>
            <a:endParaRPr lang="en-US" altLang="zh-CN" sz="2400">
              <a:sym typeface="+mn-ea"/>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73430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parcel	/pɑːʳsəl/	</a:t>
            </a:r>
            <a:r>
              <a:rPr sz="2400" b="1">
                <a:solidFill>
                  <a:schemeClr val="bg2">
                    <a:lumMod val="10000"/>
                  </a:schemeClr>
                </a:solidFill>
                <a:latin typeface="微软雅黑" panose="020B0503020204020204" charset="-122"/>
                <a:ea typeface="微软雅黑" panose="020B0503020204020204" charset="-122"/>
              </a:rPr>
              <a:t>n.包裹 vt.裹好;打包</a:t>
            </a:r>
            <a:endParaRPr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7" name="文本框 6"/>
          <p:cNvSpPr txBox="1"/>
          <p:nvPr/>
        </p:nvSpPr>
        <p:spPr>
          <a:xfrm>
            <a:off x="2386965" y="847090"/>
            <a:ext cx="9658985" cy="2948940"/>
          </a:xfrm>
          <a:prstGeom prst="rect">
            <a:avLst/>
          </a:prstGeom>
          <a:noFill/>
        </p:spPr>
        <p:txBody>
          <a:bodyPr wrap="square" rtlCol="0" anchor="t">
            <a:noAutofit/>
          </a:bodyPr>
          <a:lstStyle/>
          <a:p>
            <a:pPr fontAlgn="auto">
              <a:lnSpc>
                <a:spcPct val="115000"/>
              </a:lnSpc>
              <a:spcAft>
                <a:spcPts val="500"/>
              </a:spcAft>
            </a:pPr>
            <a:r>
              <a:rPr lang="en-US" sz="2400">
                <a:solidFill>
                  <a:schemeClr val="tx1"/>
                </a:solidFill>
                <a:sym typeface="+mn-ea"/>
              </a:rPr>
              <a:t>父亲</a:t>
            </a:r>
            <a:r>
              <a:rPr lang="en-US" sz="2400">
                <a:sym typeface="+mn-ea"/>
              </a:rPr>
              <a:t>左臂下夹着一个棕色的大包裹</a:t>
            </a:r>
            <a:r>
              <a:rPr lang="en-US" sz="2400">
                <a:solidFill>
                  <a:schemeClr val="tx1"/>
                </a:solidFill>
                <a:sym typeface="+mn-ea"/>
              </a:rPr>
              <a:t>走进</a:t>
            </a:r>
            <a:r>
              <a:rPr lang="zh-CN" altLang="en-US" sz="2400">
                <a:solidFill>
                  <a:schemeClr val="tx1"/>
                </a:solidFill>
                <a:sym typeface="+mn-ea"/>
              </a:rPr>
              <a:t>了</a:t>
            </a:r>
            <a:r>
              <a:rPr lang="en-US" sz="2400">
                <a:solidFill>
                  <a:schemeClr val="tx1"/>
                </a:solidFill>
                <a:sym typeface="+mn-ea"/>
              </a:rPr>
              <a:t>房间。“惊喜！”他咧嘴笑</a:t>
            </a:r>
            <a:r>
              <a:rPr lang="zh-CN" altLang="en-US" sz="2400">
                <a:solidFill>
                  <a:schemeClr val="tx1"/>
                </a:solidFill>
                <a:sym typeface="+mn-ea"/>
              </a:rPr>
              <a:t>着说</a:t>
            </a:r>
            <a:r>
              <a:rPr lang="en-US" sz="2400">
                <a:solidFill>
                  <a:schemeClr val="tx1"/>
                </a:solidFill>
                <a:sym typeface="+mn-ea"/>
              </a:rPr>
              <a:t>。</a:t>
            </a:r>
            <a:endParaRPr lang="en-US" sz="2400">
              <a:solidFill>
                <a:schemeClr val="tx1"/>
              </a:solidFill>
              <a:sym typeface="+mn-ea"/>
            </a:endParaRPr>
          </a:p>
          <a:p>
            <a:pPr marL="342900" indent="-342900" fontAlgn="auto">
              <a:lnSpc>
                <a:spcPct val="115000"/>
              </a:lnSpc>
              <a:spcAft>
                <a:spcPts val="500"/>
              </a:spcAft>
              <a:buFont typeface="Arial" panose="020B0604020202020204" pitchFamily="34" charset="0"/>
              <a:buChar char="•"/>
            </a:pPr>
            <a:r>
              <a:rPr lang="en-US" sz="2400">
                <a:solidFill>
                  <a:schemeClr val="tx1"/>
                </a:solidFill>
                <a:sym typeface="+mn-ea"/>
              </a:rPr>
              <a:t>Into the room came father with</a:t>
            </a:r>
            <a:r>
              <a:rPr sz="2400">
                <a:solidFill>
                  <a:schemeClr val="tx1"/>
                </a:solidFill>
                <a:sym typeface="+mn-ea"/>
              </a:rPr>
              <a:t> a large brown paper </a:t>
            </a:r>
            <a:r>
              <a:rPr sz="2400">
                <a:solidFill>
                  <a:srgbClr val="C00000"/>
                </a:solidFill>
                <a:sym typeface="+mn-ea"/>
              </a:rPr>
              <a:t>parcel</a:t>
            </a:r>
            <a:r>
              <a:rPr sz="2400">
                <a:solidFill>
                  <a:schemeClr val="tx1"/>
                </a:solidFill>
                <a:sym typeface="+mn-ea"/>
              </a:rPr>
              <a:t> under his left arm.</a:t>
            </a:r>
            <a:r>
              <a:rPr lang="en-US" sz="2400">
                <a:solidFill>
                  <a:schemeClr val="tx1"/>
                </a:solidFill>
                <a:sym typeface="+mn-ea"/>
              </a:rPr>
              <a:t> “Surprise!” He grinned.</a:t>
            </a:r>
            <a:r>
              <a:rPr sz="2400">
                <a:solidFill>
                  <a:schemeClr val="tx1"/>
                </a:solidFill>
                <a:sym typeface="+mn-ea"/>
              </a:rPr>
              <a:t> </a:t>
            </a:r>
            <a:endParaRPr sz="2400">
              <a:solidFill>
                <a:schemeClr val="tx1"/>
              </a:solidFill>
              <a:sym typeface="+mn-ea"/>
            </a:endParaRPr>
          </a:p>
          <a:p>
            <a:pPr fontAlgn="auto">
              <a:lnSpc>
                <a:spcPct val="115000"/>
              </a:lnSpc>
              <a:spcAft>
                <a:spcPts val="500"/>
              </a:spcAft>
            </a:pPr>
            <a:r>
              <a:rPr lang="zh-CN" altLang="en-US" sz="2400">
                <a:solidFill>
                  <a:schemeClr val="tx1"/>
                </a:solidFill>
                <a:sym typeface="+mn-ea"/>
              </a:rPr>
              <a:t>顾客们订购的商品将被打包好，与第二天发出。</a:t>
            </a:r>
            <a:endParaRPr lang="zh-CN" altLang="en-US" sz="2400">
              <a:solidFill>
                <a:schemeClr val="tx1"/>
              </a:solidFill>
              <a:sym typeface="+mn-ea"/>
            </a:endParaRPr>
          </a:p>
          <a:p>
            <a:pPr marL="342900" indent="-342900" fontAlgn="auto">
              <a:lnSpc>
                <a:spcPct val="115000"/>
              </a:lnSpc>
              <a:spcAft>
                <a:spcPts val="500"/>
              </a:spcAft>
              <a:buFont typeface="Arial" panose="020B0604020202020204" pitchFamily="34" charset="0"/>
              <a:buChar char="•"/>
            </a:pPr>
            <a:r>
              <a:rPr lang="en-US" sz="2400">
                <a:solidFill>
                  <a:schemeClr val="tx1"/>
                </a:solidFill>
                <a:sym typeface="+mn-ea"/>
              </a:rPr>
              <a:t>The products the customers ordered would </a:t>
            </a:r>
            <a:r>
              <a:rPr lang="en-US" sz="2400">
                <a:solidFill>
                  <a:srgbClr val="C00000"/>
                </a:solidFill>
                <a:sym typeface="+mn-ea"/>
              </a:rPr>
              <a:t>be</a:t>
            </a:r>
            <a:r>
              <a:rPr sz="2400">
                <a:solidFill>
                  <a:srgbClr val="C00000"/>
                </a:solidFill>
                <a:sym typeface="+mn-ea"/>
              </a:rPr>
              <a:t> parcel</a:t>
            </a:r>
            <a:r>
              <a:rPr lang="en-US" sz="2400">
                <a:solidFill>
                  <a:srgbClr val="C00000"/>
                </a:solidFill>
                <a:sym typeface="+mn-ea"/>
              </a:rPr>
              <a:t>led</a:t>
            </a:r>
            <a:r>
              <a:rPr sz="2400">
                <a:solidFill>
                  <a:srgbClr val="C00000"/>
                </a:solidFill>
                <a:sym typeface="+mn-ea"/>
              </a:rPr>
              <a:t> up</a:t>
            </a:r>
            <a:r>
              <a:rPr sz="2400">
                <a:solidFill>
                  <a:schemeClr val="tx1"/>
                </a:solidFill>
                <a:sym typeface="+mn-ea"/>
              </a:rPr>
              <a:t> and delivered </a:t>
            </a:r>
            <a:r>
              <a:rPr lang="en-US" sz="2400">
                <a:solidFill>
                  <a:schemeClr val="tx1"/>
                </a:solidFill>
                <a:sym typeface="+mn-ea"/>
              </a:rPr>
              <a:t>the next day.</a:t>
            </a:r>
            <a:endParaRPr sz="2400">
              <a:solidFill>
                <a:schemeClr val="tx1"/>
              </a:solidFill>
              <a:sym typeface="+mn-ea"/>
            </a:endParaRPr>
          </a:p>
          <a:p>
            <a:endParaRPr sz="2400">
              <a:solidFill>
                <a:schemeClr val="tx1"/>
              </a:solidFill>
              <a:sym typeface="+mn-ea"/>
            </a:endParaRPr>
          </a:p>
        </p:txBody>
      </p:sp>
      <p:sp>
        <p:nvSpPr>
          <p:cNvPr id="2" name="文本框 1"/>
          <p:cNvSpPr txBox="1"/>
          <p:nvPr>
            <p:custDataLst>
              <p:tags r:id="rId3"/>
            </p:custDataLst>
          </p:nvPr>
        </p:nvSpPr>
        <p:spPr>
          <a:xfrm>
            <a:off x="259080" y="4009390"/>
            <a:ext cx="11888470" cy="2676525"/>
          </a:xfrm>
          <a:prstGeom prst="rect">
            <a:avLst/>
          </a:prstGeom>
          <a:noFill/>
          <a:ln>
            <a:solidFill>
              <a:schemeClr val="tx1"/>
            </a:solidFill>
            <a:prstDash val="dash"/>
          </a:ln>
        </p:spPr>
        <p:txBody>
          <a:bodyPr wrap="square" rtlCol="0" anchor="t">
            <a:spAutoFit/>
          </a:bodyPr>
          <a:p>
            <a:r>
              <a:rPr lang="en-US" altLang="zh-CN" sz="2400" b="1" i="1" u="sng">
                <a:solidFill>
                  <a:srgbClr val="C00000"/>
                </a:solidFill>
              </a:rPr>
              <a:t>Relevant Idioms</a:t>
            </a:r>
            <a:endParaRPr lang="en-US" altLang="zh-CN" sz="2400" b="1" i="1" u="sng"/>
          </a:p>
          <a:p>
            <a:r>
              <a:rPr sz="2400">
                <a:solidFill>
                  <a:srgbClr val="C00000"/>
                </a:solidFill>
                <a:sym typeface="+mn-ea"/>
              </a:rPr>
              <a:t>part and parcel of sth</a:t>
            </a:r>
            <a:r>
              <a:rPr sz="2400">
                <a:sym typeface="+mn-ea"/>
              </a:rPr>
              <a:t>：an essential part of sth</a:t>
            </a:r>
            <a:endParaRPr sz="2400">
              <a:sym typeface="+mn-ea"/>
            </a:endParaRPr>
          </a:p>
          <a:p>
            <a:r>
              <a:rPr lang="zh-CN" altLang="en-US" sz="2400">
                <a:sym typeface="+mn-ea"/>
              </a:rPr>
              <a:t>服务的核心就是要让客户满意。</a:t>
            </a:r>
            <a:endParaRPr lang="zh-CN" altLang="en-US" sz="2400">
              <a:sym typeface="+mn-ea"/>
            </a:endParaRPr>
          </a:p>
          <a:p>
            <a:r>
              <a:rPr lang="en-US" sz="2400">
                <a:sym typeface="+mn-ea"/>
              </a:rPr>
              <a:t>The customer satisfaction is</a:t>
            </a:r>
            <a:r>
              <a:rPr sz="2400">
                <a:sym typeface="+mn-ea"/>
              </a:rPr>
              <a:t> </a:t>
            </a:r>
            <a:r>
              <a:rPr sz="2400">
                <a:solidFill>
                  <a:srgbClr val="C00000"/>
                </a:solidFill>
                <a:sym typeface="+mn-ea"/>
              </a:rPr>
              <a:t>part and parcel</a:t>
            </a:r>
            <a:r>
              <a:rPr sz="2400">
                <a:sym typeface="+mn-ea"/>
              </a:rPr>
              <a:t> of</a:t>
            </a:r>
            <a:r>
              <a:rPr lang="en-US" sz="2400">
                <a:sym typeface="+mn-ea"/>
              </a:rPr>
              <a:t> the service.</a:t>
            </a:r>
            <a:endParaRPr lang="en-US" sz="2400">
              <a:sym typeface="+mn-ea"/>
            </a:endParaRPr>
          </a:p>
          <a:p>
            <a:r>
              <a:rPr sz="2400">
                <a:sym typeface="+mn-ea"/>
              </a:rPr>
              <a:t>作为可持续旅游业的</a:t>
            </a:r>
            <a:r>
              <a:rPr lang="zh-CN" sz="2400">
                <a:sym typeface="+mn-ea"/>
              </a:rPr>
              <a:t>重要</a:t>
            </a:r>
            <a:r>
              <a:rPr sz="2400">
                <a:sym typeface="+mn-ea"/>
              </a:rPr>
              <a:t>部分，文化遗产复兴可能</a:t>
            </a:r>
            <a:r>
              <a:rPr lang="zh-CN" sz="2400">
                <a:sym typeface="+mn-ea"/>
              </a:rPr>
              <a:t>并非</a:t>
            </a:r>
            <a:r>
              <a:rPr sz="2400">
                <a:sym typeface="+mn-ea"/>
              </a:rPr>
              <a:t>一项艰巨的任务。资源唾手可得 </a:t>
            </a:r>
            <a:r>
              <a:rPr lang="zh-CN" sz="2400">
                <a:sym typeface="+mn-ea"/>
              </a:rPr>
              <a:t>。</a:t>
            </a:r>
            <a:r>
              <a:rPr sz="2400">
                <a:sym typeface="+mn-ea"/>
              </a:rPr>
              <a:t>                                                                           </a:t>
            </a:r>
            <a:endParaRPr sz="2400">
              <a:sym typeface="+mn-ea"/>
            </a:endParaRPr>
          </a:p>
          <a:p>
            <a:r>
              <a:rPr sz="2400">
                <a:sym typeface="+mn-ea"/>
              </a:rPr>
              <a:t>As </a:t>
            </a:r>
            <a:r>
              <a:rPr sz="2400">
                <a:solidFill>
                  <a:srgbClr val="C00000"/>
                </a:solidFill>
                <a:sym typeface="+mn-ea"/>
              </a:rPr>
              <a:t>part and parcel</a:t>
            </a:r>
            <a:r>
              <a:rPr sz="2400">
                <a:sym typeface="+mn-ea"/>
              </a:rPr>
              <a:t> of sustainable tourism, cultural heritage revival may not be such a tall order. Resources are readily available</a:t>
            </a:r>
            <a:r>
              <a:rPr lang="en-US" sz="2400">
                <a:sym typeface="+mn-ea"/>
              </a:rPr>
              <a:t>.</a:t>
            </a:r>
            <a:endParaRPr lang="en-US" sz="2400">
              <a:sym typeface="+mn-ea"/>
            </a:endParaRPr>
          </a:p>
        </p:txBody>
      </p:sp>
      <p:pic>
        <p:nvPicPr>
          <p:cNvPr id="3" name="图片 2" descr="parceljs"/>
          <p:cNvPicPr>
            <a:picLocks noChangeAspect="1"/>
          </p:cNvPicPr>
          <p:nvPr/>
        </p:nvPicPr>
        <p:blipFill>
          <a:blip r:embed="rId4">
            <a:clrChange>
              <a:clrFrom>
                <a:srgbClr val="FFFFFF">
                  <a:alpha val="100000"/>
                </a:srgbClr>
              </a:clrFrom>
              <a:clrTo>
                <a:srgbClr val="FFFFFF">
                  <a:alpha val="100000"/>
                  <a:alpha val="0"/>
                </a:srgbClr>
              </a:clrTo>
            </a:clrChange>
          </a:blip>
          <a:srcRect b="24183"/>
          <a:stretch>
            <a:fillRect/>
          </a:stretch>
        </p:blipFill>
        <p:spPr>
          <a:xfrm>
            <a:off x="-61595" y="1133475"/>
            <a:ext cx="2637155" cy="1999615"/>
          </a:xfrm>
          <a:prstGeom prst="rect">
            <a:avLst/>
          </a:prstGeom>
        </p:spPr>
      </p:pic>
    </p:spTree>
    <p:custDataLst>
      <p:tags r:id="rId5"/>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93623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platform	/ˈplætfɔ:m/	n.平台;站台;舞台</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274320" y="1056640"/>
            <a:ext cx="8507095" cy="4769485"/>
          </a:xfrm>
          <a:prstGeom prst="rect">
            <a:avLst/>
          </a:prstGeom>
          <a:noFill/>
        </p:spPr>
        <p:txBody>
          <a:bodyPr wrap="square" rtlCol="0" anchor="t">
            <a:spAutoFit/>
          </a:bodyPr>
          <a:p>
            <a:r>
              <a:rPr lang="zh-CN" altLang="en-US" sz="2200">
                <a:sym typeface="+mn-ea"/>
              </a:rPr>
              <a:t>在South Rim路Artist Point较低的平台上会面，进行简短的交谈。</a:t>
            </a:r>
            <a:r>
              <a:rPr lang="en-US" altLang="zh-CN">
                <a:solidFill>
                  <a:srgbClr val="C00000"/>
                </a:solidFill>
                <a:sym typeface="+mn-ea"/>
              </a:rPr>
              <a:t>23</a:t>
            </a:r>
            <a:r>
              <a:rPr lang="zh-CN" altLang="en-US">
                <a:solidFill>
                  <a:srgbClr val="C00000"/>
                </a:solidFill>
                <a:sym typeface="+mn-ea"/>
              </a:rPr>
              <a:t>年新课标卷</a:t>
            </a:r>
            <a:r>
              <a:rPr lang="en-US" altLang="zh-CN">
                <a:solidFill>
                  <a:srgbClr val="C00000"/>
                </a:solidFill>
                <a:sym typeface="+mn-ea"/>
              </a:rPr>
              <a:t>II</a:t>
            </a:r>
            <a:endParaRPr lang="zh-CN" altLang="en-US" sz="2200">
              <a:sym typeface="+mn-ea"/>
            </a:endParaRPr>
          </a:p>
          <a:p>
            <a:pPr marL="342900" indent="-342900">
              <a:buFont typeface="Arial" panose="020B0604020202020204" pitchFamily="34" charset="0"/>
              <a:buChar char="•"/>
            </a:pPr>
            <a:r>
              <a:rPr lang="zh-CN" altLang="en-US" sz="2200">
                <a:sym typeface="+mn-ea"/>
              </a:rPr>
              <a:t>Meet on the lower </a:t>
            </a:r>
            <a:r>
              <a:rPr lang="zh-CN" altLang="en-US" sz="2200">
                <a:solidFill>
                  <a:srgbClr val="C00000"/>
                </a:solidFill>
                <a:sym typeface="+mn-ea"/>
              </a:rPr>
              <a:t>platform</a:t>
            </a:r>
            <a:r>
              <a:rPr lang="zh-CN" altLang="en-US" sz="2200">
                <a:sym typeface="+mn-ea"/>
              </a:rPr>
              <a:t> at Artist Point on the South Rim Drive for this short talk.</a:t>
            </a:r>
            <a:endParaRPr lang="en-US" altLang="zh-CN" sz="2200">
              <a:sym typeface="+mn-ea"/>
            </a:endParaRPr>
          </a:p>
          <a:p>
            <a:endParaRPr lang="en-US" altLang="zh-CN" sz="2200">
              <a:sym typeface="+mn-ea"/>
            </a:endParaRPr>
          </a:p>
          <a:p>
            <a:r>
              <a:rPr lang="en-US" altLang="zh-CN" sz="2200">
                <a:sym typeface="+mn-ea"/>
              </a:rPr>
              <a:t>我</a:t>
            </a:r>
            <a:r>
              <a:rPr lang="zh-CN" altLang="en-US" sz="2200">
                <a:sym typeface="+mn-ea"/>
              </a:rPr>
              <a:t>几乎还未察觉</a:t>
            </a:r>
            <a:r>
              <a:rPr lang="en-US" altLang="zh-CN" sz="2200">
                <a:sym typeface="+mn-ea"/>
              </a:rPr>
              <a:t>，火车</a:t>
            </a:r>
            <a:r>
              <a:rPr lang="zh-CN" altLang="en-US" sz="2200">
                <a:sym typeface="+mn-ea"/>
              </a:rPr>
              <a:t>便</a:t>
            </a:r>
            <a:r>
              <a:rPr lang="en-US" altLang="zh-CN" sz="2200">
                <a:sym typeface="+mn-ea"/>
              </a:rPr>
              <a:t>在车站停了下来，</a:t>
            </a:r>
            <a:r>
              <a:rPr lang="zh-CN" altLang="en-US" sz="2200">
                <a:sym typeface="+mn-ea"/>
              </a:rPr>
              <a:t>整家人都站在那儿</a:t>
            </a:r>
            <a:r>
              <a:rPr lang="en-US" altLang="zh-CN" sz="2200">
                <a:sym typeface="+mn-ea"/>
              </a:rPr>
              <a:t>。</a:t>
            </a:r>
            <a:endParaRPr lang="en-US" altLang="zh-CN" sz="2200">
              <a:sym typeface="+mn-ea"/>
            </a:endParaRPr>
          </a:p>
          <a:p>
            <a:pPr marL="342900" indent="-342900">
              <a:buFont typeface="Arial" panose="020B0604020202020204" pitchFamily="34" charset="0"/>
              <a:buChar char="•"/>
            </a:pPr>
            <a:r>
              <a:rPr lang="en-US" altLang="zh-CN" sz="2200">
                <a:sym typeface="+mn-ea"/>
              </a:rPr>
              <a:t>Almost before I knew it, the train stopped at the station, and there on the </a:t>
            </a:r>
            <a:r>
              <a:rPr lang="en-US" altLang="zh-CN" sz="2200">
                <a:solidFill>
                  <a:srgbClr val="C00000"/>
                </a:solidFill>
                <a:sym typeface="+mn-ea"/>
              </a:rPr>
              <a:t>platform</a:t>
            </a:r>
            <a:r>
              <a:rPr lang="en-US" altLang="zh-CN" sz="2200">
                <a:sym typeface="+mn-ea"/>
              </a:rPr>
              <a:t> stood the whole family.</a:t>
            </a:r>
            <a:endParaRPr lang="en-US" altLang="zh-CN" sz="2200">
              <a:sym typeface="+mn-ea"/>
            </a:endParaRPr>
          </a:p>
          <a:p>
            <a:endParaRPr lang="en-US" altLang="zh-CN" sz="2200">
              <a:sym typeface="+mn-ea"/>
            </a:endParaRPr>
          </a:p>
          <a:p>
            <a:r>
              <a:rPr lang="en-US" altLang="zh-CN" sz="2200">
                <a:sym typeface="+mn-ea"/>
              </a:rPr>
              <a:t>下周首次亮相的灯会将为各界观众提供一个</a:t>
            </a:r>
            <a:r>
              <a:rPr lang="zh-CN" altLang="en-US" sz="2200">
                <a:sym typeface="+mn-ea"/>
              </a:rPr>
              <a:t>绝佳的</a:t>
            </a:r>
            <a:r>
              <a:rPr lang="en-US" altLang="zh-CN" sz="2200">
                <a:sym typeface="+mn-ea"/>
              </a:rPr>
              <a:t>平台展示中国丰富的传统文化。</a:t>
            </a:r>
            <a:endParaRPr lang="en-US" altLang="zh-CN" sz="2200">
              <a:sym typeface="+mn-ea"/>
            </a:endParaRPr>
          </a:p>
          <a:p>
            <a:pPr marL="342900" indent="-342900">
              <a:buFont typeface="Arial" panose="020B0604020202020204" pitchFamily="34" charset="0"/>
              <a:buChar char="•"/>
            </a:pPr>
            <a:r>
              <a:rPr lang="en-US" altLang="zh-CN" sz="2200">
                <a:sym typeface="+mn-ea"/>
              </a:rPr>
              <a:t>The lantern show's debut next week will offer a good </a:t>
            </a:r>
            <a:r>
              <a:rPr lang="en-US" altLang="zh-CN" sz="2200">
                <a:solidFill>
                  <a:srgbClr val="C00000"/>
                </a:solidFill>
                <a:sym typeface="+mn-ea"/>
              </a:rPr>
              <a:t>platform</a:t>
            </a:r>
            <a:r>
              <a:rPr lang="en-US" altLang="zh-CN" sz="2200">
                <a:sym typeface="+mn-ea"/>
              </a:rPr>
              <a:t> to showcase China's rich traditional culture to audience from all walks of life.</a:t>
            </a:r>
            <a:endParaRPr lang="en-US" altLang="zh-CN" sz="2200">
              <a:sym typeface="+mn-ea"/>
            </a:endParaRPr>
          </a:p>
        </p:txBody>
      </p:sp>
      <p:pic>
        <p:nvPicPr>
          <p:cNvPr id="5" name="图片 4" descr="Network Rail invites residents and passengers in Leeds to find out more about platform zero"/>
          <p:cNvPicPr>
            <a:picLocks noChangeAspect="1"/>
          </p:cNvPicPr>
          <p:nvPr/>
        </p:nvPicPr>
        <p:blipFill>
          <a:blip r:embed="rId3"/>
          <a:stretch>
            <a:fillRect/>
          </a:stretch>
        </p:blipFill>
        <p:spPr>
          <a:xfrm>
            <a:off x="8919210" y="3860165"/>
            <a:ext cx="3107055" cy="2072005"/>
          </a:xfrm>
          <a:prstGeom prst="rect">
            <a:avLst/>
          </a:prstGeom>
        </p:spPr>
      </p:pic>
      <p:pic>
        <p:nvPicPr>
          <p:cNvPr id="7" name="图片 6" descr="舞台搭建示意圖"/>
          <p:cNvPicPr>
            <a:picLocks noChangeAspect="1"/>
          </p:cNvPicPr>
          <p:nvPr/>
        </p:nvPicPr>
        <p:blipFill>
          <a:blip r:embed="rId4"/>
          <a:stretch>
            <a:fillRect/>
          </a:stretch>
        </p:blipFill>
        <p:spPr>
          <a:xfrm>
            <a:off x="8950960" y="970280"/>
            <a:ext cx="3075305" cy="2306320"/>
          </a:xfrm>
          <a:prstGeom prst="rect">
            <a:avLst/>
          </a:prstGeom>
        </p:spPr>
      </p:pic>
    </p:spTree>
    <p:custDataLst>
      <p:tags r:id="rId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fireplace	/ˈfaɪəpleɪs/	n.壁炉</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198755" y="852805"/>
            <a:ext cx="11890375" cy="3784600"/>
          </a:xfrm>
          <a:prstGeom prst="rect">
            <a:avLst/>
          </a:prstGeom>
          <a:noFill/>
        </p:spPr>
        <p:txBody>
          <a:bodyPr wrap="square" rtlCol="0" anchor="t">
            <a:spAutoFit/>
          </a:bodyPr>
          <a:p>
            <a:r>
              <a:rPr lang="zh-CN" altLang="en-US" sz="2400"/>
              <a:t>客厅里有一个壁炉，旁边有一个舒适的摇椅。</a:t>
            </a:r>
            <a:endParaRPr lang="zh-CN" altLang="en-US" sz="2400"/>
          </a:p>
          <a:p>
            <a:pPr marL="342900" indent="-342900">
              <a:buFont typeface="Arial" panose="020B0604020202020204" pitchFamily="34" charset="0"/>
              <a:buChar char="•"/>
            </a:pPr>
            <a:r>
              <a:rPr lang="zh-CN" altLang="en-US" sz="2400">
                <a:sym typeface="+mn-ea"/>
              </a:rPr>
              <a:t>There is a </a:t>
            </a:r>
            <a:r>
              <a:rPr lang="zh-CN" altLang="en-US" sz="2400">
                <a:solidFill>
                  <a:srgbClr val="C00000"/>
                </a:solidFill>
                <a:sym typeface="+mn-ea"/>
              </a:rPr>
              <a:t>fireplace</a:t>
            </a:r>
            <a:r>
              <a:rPr lang="zh-CN" altLang="en-US" sz="2400">
                <a:sym typeface="+mn-ea"/>
              </a:rPr>
              <a:t> in the living room, with a cozy rocker next to it.</a:t>
            </a:r>
            <a:endParaRPr lang="zh-CN" altLang="en-US" sz="2400"/>
          </a:p>
          <a:p>
            <a:endParaRPr lang="zh-CN" altLang="en-US" sz="2400"/>
          </a:p>
          <a:p>
            <a:r>
              <a:rPr lang="zh-CN" altLang="en-US" sz="2400"/>
              <a:t>当大厅的钟敲了十一下时，他站起身来，走向壁炉，开始封炉火。</a:t>
            </a:r>
            <a:endParaRPr lang="zh-CN" altLang="en-US" sz="2400"/>
          </a:p>
          <a:p>
            <a:pPr marL="342900" indent="-342900">
              <a:buFont typeface="Arial" panose="020B0604020202020204" pitchFamily="34" charset="0"/>
              <a:buChar char="•"/>
            </a:pPr>
            <a:r>
              <a:rPr lang="zh-CN" altLang="en-US" sz="2400">
                <a:sym typeface="+mn-ea"/>
              </a:rPr>
              <a:t>He rose and crossed to the </a:t>
            </a:r>
            <a:r>
              <a:rPr lang="zh-CN" altLang="en-US" sz="2400">
                <a:solidFill>
                  <a:srgbClr val="C00000"/>
                </a:solidFill>
                <a:sym typeface="+mn-ea"/>
              </a:rPr>
              <a:t>fireplace</a:t>
            </a:r>
            <a:r>
              <a:rPr lang="zh-CN" altLang="en-US" sz="2400">
                <a:sym typeface="+mn-ea"/>
              </a:rPr>
              <a:t> and began to bank the fire as the hall clock struck eleven times.</a:t>
            </a:r>
            <a:endParaRPr lang="zh-CN" altLang="en-US" sz="2400"/>
          </a:p>
          <a:p>
            <a:endParaRPr lang="zh-CN" altLang="en-US" sz="2400"/>
          </a:p>
          <a:p>
            <a:r>
              <a:rPr lang="zh-CN" altLang="en-US" sz="2400"/>
              <a:t>她</a:t>
            </a:r>
            <a:r>
              <a:rPr lang="zh-CN" altLang="en-US" sz="2400">
                <a:sym typeface="+mn-ea"/>
              </a:rPr>
              <a:t>在书房里等着他，</a:t>
            </a:r>
            <a:r>
              <a:rPr lang="zh-CN" altLang="en-US" sz="2400"/>
              <a:t>坐在一个燃烧着黑色火焰的壁炉旁。</a:t>
            </a:r>
            <a:endParaRPr lang="zh-CN" altLang="en-US" sz="2400"/>
          </a:p>
          <a:p>
            <a:pPr marL="342900" indent="-342900">
              <a:buFont typeface="Arial" panose="020B0604020202020204" pitchFamily="34" charset="0"/>
              <a:buChar char="•"/>
            </a:pPr>
            <a:r>
              <a:rPr lang="zh-CN" altLang="en-US" sz="2400"/>
              <a:t>S</a:t>
            </a:r>
            <a:r>
              <a:rPr lang="en-US" altLang="zh-CN" sz="2400"/>
              <a:t>he</a:t>
            </a:r>
            <a:r>
              <a:rPr lang="zh-CN" altLang="en-US" sz="2400"/>
              <a:t> was waiting for him in his study, sitting beside a </a:t>
            </a:r>
            <a:r>
              <a:rPr lang="zh-CN" altLang="en-US" sz="2400">
                <a:solidFill>
                  <a:srgbClr val="C00000"/>
                </a:solidFill>
              </a:rPr>
              <a:t>fireplace</a:t>
            </a:r>
            <a:r>
              <a:rPr lang="zh-CN" altLang="en-US" sz="2400"/>
              <a:t> that burned with black flames.</a:t>
            </a:r>
            <a:endParaRPr lang="zh-CN" altLang="en-US" sz="2400"/>
          </a:p>
        </p:txBody>
      </p:sp>
      <p:pic>
        <p:nvPicPr>
          <p:cNvPr id="5" name="图片 4" descr="61dca0774ede320018b6e40c.webp"/>
          <p:cNvPicPr>
            <a:picLocks noChangeAspect="1"/>
          </p:cNvPicPr>
          <p:nvPr/>
        </p:nvPicPr>
        <p:blipFill>
          <a:blip r:embed="rId3"/>
          <a:stretch>
            <a:fillRect/>
          </a:stretch>
        </p:blipFill>
        <p:spPr>
          <a:xfrm>
            <a:off x="3742055" y="4292600"/>
            <a:ext cx="5008880" cy="2505075"/>
          </a:xfrm>
          <a:prstGeom prst="rect">
            <a:avLst/>
          </a:prstGeom>
        </p:spPr>
      </p:pic>
    </p:spTree>
    <p:custDataLst>
      <p:tags r:id="rId4"/>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saucer	/ˈsɔ:sə(r)/	n.茶碟;杯托</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3287395" y="1686560"/>
            <a:ext cx="8672830" cy="3003550"/>
          </a:xfrm>
          <a:prstGeom prst="rect">
            <a:avLst/>
          </a:prstGeom>
          <a:noFill/>
        </p:spPr>
        <p:txBody>
          <a:bodyPr wrap="square" rtlCol="0" anchor="t">
            <a:noAutofit/>
          </a:bodyPr>
          <a:p>
            <a:r>
              <a:rPr lang="zh-CN" altLang="en-US" sz="2400">
                <a:sym typeface="+mn-ea"/>
              </a:rPr>
              <a:t>她切了一块馅饼，放在一个干净的茶托上递给他。</a:t>
            </a:r>
            <a:endParaRPr lang="zh-CN" altLang="en-US" sz="2400">
              <a:sym typeface="+mn-ea"/>
            </a:endParaRPr>
          </a:p>
          <a:p>
            <a:pPr marL="342900" indent="-342900">
              <a:buFont typeface="Arial" panose="020B0604020202020204" pitchFamily="34" charset="0"/>
              <a:buChar char="•"/>
            </a:pPr>
            <a:r>
              <a:rPr lang="zh-CN" altLang="en-US" sz="2400">
                <a:sym typeface="+mn-ea"/>
              </a:rPr>
              <a:t>She cut a piece of the pie and served it to him on a clean </a:t>
            </a:r>
            <a:r>
              <a:rPr lang="zh-CN" altLang="en-US" sz="2400">
                <a:solidFill>
                  <a:srgbClr val="C00000"/>
                </a:solidFill>
                <a:sym typeface="+mn-ea"/>
              </a:rPr>
              <a:t>saucer</a:t>
            </a:r>
            <a:r>
              <a:rPr lang="en-US" altLang="zh-CN" sz="2400">
                <a:sym typeface="+mn-ea"/>
              </a:rPr>
              <a:t>.</a:t>
            </a:r>
            <a:endParaRPr lang="en-US" altLang="zh-CN" sz="2400">
              <a:sym typeface="+mn-ea"/>
            </a:endParaRPr>
          </a:p>
          <a:p>
            <a:endParaRPr lang="en-US" altLang="zh-CN" sz="2400">
              <a:sym typeface="+mn-ea"/>
            </a:endParaRPr>
          </a:p>
          <a:p>
            <a:endParaRPr lang="zh-CN" altLang="en-US" sz="2400">
              <a:sym typeface="+mn-ea"/>
            </a:endParaRPr>
          </a:p>
          <a:p>
            <a:r>
              <a:rPr lang="zh-CN" altLang="en-US" sz="2400">
                <a:sym typeface="+mn-ea"/>
              </a:rPr>
              <a:t>你不必像看到飞碟那样大惊小怪，我笑着又说到。</a:t>
            </a:r>
            <a:endParaRPr lang="zh-CN" altLang="en-US" sz="2400">
              <a:sym typeface="+mn-ea"/>
            </a:endParaRPr>
          </a:p>
          <a:p>
            <a:pPr marL="342900" indent="-342900">
              <a:buFont typeface="Arial" panose="020B0604020202020204" pitchFamily="34" charset="0"/>
              <a:buChar char="•"/>
            </a:pPr>
            <a:r>
              <a:rPr lang="zh-CN" altLang="en-US" sz="2400">
                <a:sym typeface="+mn-ea"/>
              </a:rPr>
              <a:t>You wouldn't have to make a big deal out of; like seeing </a:t>
            </a:r>
            <a:r>
              <a:rPr lang="zh-CN" altLang="en-US" sz="2400">
                <a:solidFill>
                  <a:srgbClr val="C00000"/>
                </a:solidFill>
                <a:sym typeface="+mn-ea"/>
              </a:rPr>
              <a:t>a flying saucer</a:t>
            </a:r>
            <a:r>
              <a:rPr lang="zh-CN" altLang="en-US" sz="2400">
                <a:sym typeface="+mn-ea"/>
              </a:rPr>
              <a:t>, I added with a smile.</a:t>
            </a:r>
            <a:endParaRPr lang="zh-CN" altLang="en-US" sz="2400">
              <a:sym typeface="+mn-ea"/>
            </a:endParaRPr>
          </a:p>
        </p:txBody>
      </p:sp>
      <p:pic>
        <p:nvPicPr>
          <p:cNvPr id="5" name="图片 4" descr="saucer-plate-500x50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68630" y="452120"/>
            <a:ext cx="2341880" cy="2341880"/>
          </a:xfrm>
          <a:prstGeom prst="rect">
            <a:avLst/>
          </a:prstGeom>
        </p:spPr>
      </p:pic>
      <p:pic>
        <p:nvPicPr>
          <p:cNvPr id="7" name="图片 6" descr="flying-saucer"/>
          <p:cNvPicPr>
            <a:picLocks noChangeAspect="1"/>
          </p:cNvPicPr>
          <p:nvPr/>
        </p:nvPicPr>
        <p:blipFill>
          <a:blip r:embed="rId4">
            <a:clrChange>
              <a:clrFrom>
                <a:srgbClr val="FFFFFF">
                  <a:alpha val="100000"/>
                </a:srgbClr>
              </a:clrFrom>
              <a:clrTo>
                <a:srgbClr val="FFFFFF">
                  <a:alpha val="100000"/>
                  <a:alpha val="0"/>
                </a:srgbClr>
              </a:clrTo>
            </a:clrChange>
          </a:blip>
          <a:srcRect r="6661"/>
          <a:stretch>
            <a:fillRect/>
          </a:stretch>
        </p:blipFill>
        <p:spPr>
          <a:xfrm>
            <a:off x="-62230" y="3359785"/>
            <a:ext cx="3295015" cy="1804035"/>
          </a:xfrm>
          <a:prstGeom prst="rect">
            <a:avLst/>
          </a:prstGeom>
        </p:spPr>
      </p:pic>
    </p:spTree>
    <p:custDataLst>
      <p:tags r:id="rId5"/>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kettle	/ˈketl/	n.(烧水用的)壶;水壶</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188595" y="798830"/>
            <a:ext cx="9354820" cy="2461260"/>
          </a:xfrm>
          <a:prstGeom prst="rect">
            <a:avLst/>
          </a:prstGeom>
          <a:noFill/>
        </p:spPr>
        <p:txBody>
          <a:bodyPr wrap="square" rtlCol="0" anchor="t">
            <a:spAutoFit/>
          </a:bodyPr>
          <a:p>
            <a:r>
              <a:rPr lang="zh-CN" altLang="en-US" sz="2200"/>
              <a:t>他们进来的时候，一个茶壶已经在吹口哨了，女仆冲进厨房将它拎了起来。</a:t>
            </a:r>
            <a:endParaRPr lang="zh-CN" altLang="en-US" sz="2200"/>
          </a:p>
          <a:p>
            <a:pPr marL="342900" indent="-342900">
              <a:buFont typeface="Arial" panose="020B0604020202020204" pitchFamily="34" charset="0"/>
              <a:buChar char="•"/>
            </a:pPr>
            <a:r>
              <a:rPr lang="zh-CN" altLang="en-US" sz="2200">
                <a:sym typeface="+mn-ea"/>
              </a:rPr>
              <a:t>A tea </a:t>
            </a:r>
            <a:r>
              <a:rPr lang="zh-CN" altLang="en-US" sz="2200">
                <a:solidFill>
                  <a:srgbClr val="C00000"/>
                </a:solidFill>
                <a:sym typeface="+mn-ea"/>
              </a:rPr>
              <a:t>kettle</a:t>
            </a:r>
            <a:r>
              <a:rPr lang="zh-CN" altLang="en-US" sz="2200">
                <a:sym typeface="+mn-ea"/>
              </a:rPr>
              <a:t> was already whistling when they entered, and the maid rushed across the kitchen to grab it.</a:t>
            </a:r>
            <a:endParaRPr lang="zh-CN" altLang="en-US" sz="2200"/>
          </a:p>
          <a:p>
            <a:r>
              <a:rPr lang="zh-CN" altLang="en-US" sz="2200"/>
              <a:t>有一个持续的高音哨声，就像蒸汽火车吹响了汽笛，又或是一个正在唱歌的水壶。</a:t>
            </a:r>
            <a:endParaRPr lang="zh-CN" altLang="en-US" sz="2200"/>
          </a:p>
          <a:p>
            <a:pPr marL="342900" indent="-342900">
              <a:buFont typeface="Arial" panose="020B0604020202020204" pitchFamily="34" charset="0"/>
              <a:buChar char="•"/>
            </a:pPr>
            <a:r>
              <a:rPr lang="zh-CN" altLang="en-US" sz="2200"/>
              <a:t>There's a high-pitched continuous whistle, like a steam train sounding it's whistle, or a singing </a:t>
            </a:r>
            <a:r>
              <a:rPr lang="zh-CN" altLang="en-US" sz="2200">
                <a:solidFill>
                  <a:srgbClr val="C00000"/>
                </a:solidFill>
              </a:rPr>
              <a:t>kettle</a:t>
            </a:r>
            <a:r>
              <a:rPr lang="zh-CN" altLang="en-US" sz="2200"/>
              <a:t>.</a:t>
            </a:r>
            <a:endParaRPr lang="zh-CN" altLang="en-US" sz="2200"/>
          </a:p>
        </p:txBody>
      </p:sp>
      <p:pic>
        <p:nvPicPr>
          <p:cNvPr id="7" name="图片 6" descr="main-qimg-0eec66e61f870b5af144784abe175abd-lq"/>
          <p:cNvPicPr>
            <a:picLocks noChangeAspect="1"/>
          </p:cNvPicPr>
          <p:nvPr/>
        </p:nvPicPr>
        <p:blipFill>
          <a:blip r:embed="rId3"/>
          <a:stretch>
            <a:fillRect/>
          </a:stretch>
        </p:blipFill>
        <p:spPr>
          <a:xfrm>
            <a:off x="9742805" y="2865755"/>
            <a:ext cx="2393315" cy="1797685"/>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10277475" y="0"/>
            <a:ext cx="1858645" cy="2546985"/>
          </a:xfrm>
          <a:prstGeom prst="rect">
            <a:avLst/>
          </a:prstGeom>
        </p:spPr>
      </p:pic>
      <p:sp>
        <p:nvSpPr>
          <p:cNvPr id="2" name="文本框 1"/>
          <p:cNvSpPr txBox="1"/>
          <p:nvPr>
            <p:custDataLst>
              <p:tags r:id="rId6"/>
            </p:custDataLst>
          </p:nvPr>
        </p:nvSpPr>
        <p:spPr>
          <a:xfrm>
            <a:off x="247650" y="3380105"/>
            <a:ext cx="9080500" cy="1445260"/>
          </a:xfrm>
          <a:prstGeom prst="rect">
            <a:avLst/>
          </a:prstGeom>
          <a:noFill/>
          <a:ln>
            <a:solidFill>
              <a:schemeClr val="tx1"/>
            </a:solidFill>
            <a:prstDash val="dash"/>
          </a:ln>
        </p:spPr>
        <p:txBody>
          <a:bodyPr wrap="square" rtlCol="0" anchor="t">
            <a:spAutoFit/>
          </a:bodyPr>
          <a:p>
            <a:r>
              <a:rPr lang="en-US" altLang="zh-CN" sz="2200" b="1" i="1" u="sng">
                <a:solidFill>
                  <a:srgbClr val="C00000"/>
                </a:solidFill>
              </a:rPr>
              <a:t>Relevant Idioms</a:t>
            </a:r>
            <a:endParaRPr lang="en-US" altLang="zh-CN" sz="2200" b="1" i="1" u="sng"/>
          </a:p>
          <a:p>
            <a:r>
              <a:rPr lang="zh-CN" altLang="en-US" sz="2200">
                <a:sym typeface="+mn-ea"/>
              </a:rPr>
              <a:t>a different kettle of fish</a:t>
            </a:r>
            <a:r>
              <a:rPr lang="en-US" altLang="zh-CN" sz="2200">
                <a:sym typeface="+mn-ea"/>
              </a:rPr>
              <a:t>                  </a:t>
            </a:r>
            <a:r>
              <a:rPr lang="zh-CN" altLang="en-US" sz="2200">
                <a:sym typeface="+mn-ea"/>
              </a:rPr>
              <a:t>截然不同的事</a:t>
            </a:r>
            <a:endParaRPr lang="zh-CN" altLang="en-US" sz="2200"/>
          </a:p>
          <a:p>
            <a:r>
              <a:rPr lang="zh-CN" altLang="en-US" sz="2200">
                <a:sym typeface="+mn-ea"/>
              </a:rPr>
              <a:t>a storm in a teakettle</a:t>
            </a:r>
            <a:r>
              <a:rPr lang="en-US" altLang="zh-CN" sz="2200">
                <a:sym typeface="+mn-ea"/>
              </a:rPr>
              <a:t>                     </a:t>
            </a:r>
            <a:r>
              <a:rPr lang="zh-CN" altLang="en-US" sz="2200">
                <a:sym typeface="+mn-ea"/>
              </a:rPr>
              <a:t>小题大做</a:t>
            </a:r>
            <a:endParaRPr lang="zh-CN" altLang="en-US" sz="2200"/>
          </a:p>
          <a:p>
            <a:r>
              <a:rPr lang="zh-CN" altLang="en-US" sz="2200">
                <a:sym typeface="+mn-ea"/>
              </a:rPr>
              <a:t>the pot is calling the kettle black</a:t>
            </a:r>
            <a:r>
              <a:rPr lang="en-US" altLang="zh-CN" sz="2200">
                <a:sym typeface="+mn-ea"/>
              </a:rPr>
              <a:t>   </a:t>
            </a:r>
            <a:r>
              <a:rPr lang="zh-CN" altLang="en-US" sz="2200">
                <a:sym typeface="+mn-ea"/>
              </a:rPr>
              <a:t>锅嫌壶黑，五十步笑百步，半斤八两</a:t>
            </a:r>
            <a:endParaRPr lang="zh-CN" altLang="en-US" sz="2200">
              <a:sym typeface="+mn-ea"/>
            </a:endParaRPr>
          </a:p>
        </p:txBody>
      </p:sp>
      <p:sp>
        <p:nvSpPr>
          <p:cNvPr id="3" name="文本框 2"/>
          <p:cNvSpPr txBox="1"/>
          <p:nvPr/>
        </p:nvSpPr>
        <p:spPr>
          <a:xfrm>
            <a:off x="247650" y="4818380"/>
            <a:ext cx="11887835" cy="1783715"/>
          </a:xfrm>
          <a:prstGeom prst="rect">
            <a:avLst/>
          </a:prstGeom>
          <a:noFill/>
        </p:spPr>
        <p:txBody>
          <a:bodyPr wrap="square" rtlCol="0" anchor="t">
            <a:spAutoFit/>
          </a:bodyPr>
          <a:p>
            <a:pPr marL="234315" indent="-234315" fontAlgn="auto">
              <a:buFont typeface="Arial" panose="020B0604020202020204" pitchFamily="34" charset="0"/>
              <a:buChar char="•"/>
            </a:pPr>
            <a:r>
              <a:rPr lang="zh-CN" altLang="en-US" sz="2200">
                <a:sym typeface="+mn-ea"/>
              </a:rPr>
              <a:t>I know you think you're some hotshot just because you worked in television once, but working on a film is </a:t>
            </a:r>
            <a:r>
              <a:rPr lang="zh-CN" altLang="en-US" sz="2200">
                <a:solidFill>
                  <a:srgbClr val="C00000"/>
                </a:solidFill>
                <a:sym typeface="+mn-ea"/>
              </a:rPr>
              <a:t>a different kettle of fish</a:t>
            </a:r>
            <a:r>
              <a:rPr lang="zh-CN" altLang="en-US" sz="2200">
                <a:sym typeface="+mn-ea"/>
              </a:rPr>
              <a:t>.</a:t>
            </a:r>
            <a:endParaRPr lang="zh-CN" altLang="en-US" sz="2200"/>
          </a:p>
          <a:p>
            <a:pPr marL="234315" indent="-234315" fontAlgn="auto">
              <a:buFont typeface="Arial" panose="020B0604020202020204" pitchFamily="34" charset="0"/>
              <a:buChar char="•"/>
            </a:pPr>
            <a:r>
              <a:rPr lang="zh-CN" altLang="en-US" sz="2200">
                <a:sym typeface="+mn-ea"/>
              </a:rPr>
              <a:t>I really think you're making </a:t>
            </a:r>
            <a:r>
              <a:rPr lang="zh-CN" altLang="en-US" sz="2200">
                <a:solidFill>
                  <a:srgbClr val="C00000"/>
                </a:solidFill>
                <a:sym typeface="+mn-ea"/>
              </a:rPr>
              <a:t>a storm in a teakettle</a:t>
            </a:r>
            <a:r>
              <a:rPr lang="zh-CN" altLang="en-US" sz="2200">
                <a:sym typeface="+mn-ea"/>
              </a:rPr>
              <a:t> over this. It's just a tiny scratch on the car!</a:t>
            </a:r>
            <a:endParaRPr lang="zh-CN" altLang="en-US" sz="2200"/>
          </a:p>
          <a:p>
            <a:pPr marL="234315" indent="-234315" fontAlgn="auto">
              <a:buFont typeface="Arial" panose="020B0604020202020204" pitchFamily="34" charset="0"/>
              <a:buChar char="•"/>
            </a:pPr>
            <a:r>
              <a:rPr lang="zh-CN" altLang="en-US" sz="2200">
                <a:sym typeface="+mn-ea"/>
              </a:rPr>
              <a:t>You're judging me for </a:t>
            </a:r>
            <a:r>
              <a:rPr lang="en-US" altLang="zh-CN" sz="2200">
                <a:sym typeface="+mn-ea"/>
              </a:rPr>
              <a:t>speaking too louder in the hall?</a:t>
            </a:r>
            <a:r>
              <a:rPr lang="zh-CN" altLang="en-US" sz="2200">
                <a:sym typeface="+mn-ea"/>
              </a:rPr>
              <a:t> That's</a:t>
            </a:r>
            <a:r>
              <a:rPr lang="zh-CN" altLang="en-US" sz="2200">
                <a:solidFill>
                  <a:srgbClr val="C00000"/>
                </a:solidFill>
                <a:sym typeface="+mn-ea"/>
              </a:rPr>
              <a:t> the pot calling the kettle black</a:t>
            </a:r>
            <a:r>
              <a:rPr lang="zh-CN" altLang="en-US" sz="2200">
                <a:sym typeface="+mn-ea"/>
              </a:rPr>
              <a:t>, don't you think?</a:t>
            </a:r>
            <a:endParaRPr lang="zh-CN" altLang="en-US" sz="2200">
              <a:sym typeface="+mn-ea"/>
            </a:endParaRPr>
          </a:p>
        </p:txBody>
      </p:sp>
    </p:spTree>
    <p:custDataLst>
      <p:tags r:id="rId7"/>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pan	/pæn/	n.平底锅;烤盘</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3269615" y="1046480"/>
            <a:ext cx="8620760" cy="4831080"/>
          </a:xfrm>
          <a:prstGeom prst="rect">
            <a:avLst/>
          </a:prstGeom>
          <a:noFill/>
        </p:spPr>
        <p:txBody>
          <a:bodyPr wrap="square" rtlCol="0" anchor="t">
            <a:spAutoFit/>
          </a:bodyPr>
          <a:p>
            <a:r>
              <a:rPr lang="zh-CN" altLang="en-US" sz="2200"/>
              <a:t>他蹲下来，两只手拿着锅，把锅半浸在小溪里。</a:t>
            </a:r>
            <a:endParaRPr lang="zh-CN" altLang="en-US" sz="2200"/>
          </a:p>
          <a:p>
            <a:pPr marL="285750" indent="-285750">
              <a:buFont typeface="Arial" panose="020B0604020202020204" pitchFamily="34" charset="0"/>
              <a:buChar char="•"/>
            </a:pPr>
            <a:r>
              <a:rPr lang="zh-CN" altLang="en-US" sz="2200">
                <a:sym typeface="+mn-ea"/>
              </a:rPr>
              <a:t>He squatted down, holding the </a:t>
            </a:r>
            <a:r>
              <a:rPr lang="zh-CN" altLang="en-US" sz="2200">
                <a:solidFill>
                  <a:srgbClr val="C00000"/>
                </a:solidFill>
                <a:sym typeface="+mn-ea"/>
              </a:rPr>
              <a:t>pan</a:t>
            </a:r>
            <a:r>
              <a:rPr lang="zh-CN" altLang="en-US" sz="2200">
                <a:sym typeface="+mn-ea"/>
              </a:rPr>
              <a:t> in his two hands, and partly immersing it in the stream.</a:t>
            </a:r>
            <a:endParaRPr lang="zh-CN" altLang="en-US" sz="2200"/>
          </a:p>
          <a:p>
            <a:endParaRPr lang="zh-CN" altLang="en-US" sz="2200"/>
          </a:p>
          <a:p>
            <a:r>
              <a:rPr lang="zh-CN" altLang="en-US" sz="2200"/>
              <a:t>亚历克斯走进来时，她在烤箱里烤着饼干，正在加热平底锅煎鸡蛋。</a:t>
            </a:r>
            <a:endParaRPr lang="zh-CN" altLang="en-US" sz="2200"/>
          </a:p>
          <a:p>
            <a:pPr marL="285750" indent="-285750">
              <a:buFont typeface="Arial" panose="020B0604020202020204" pitchFamily="34" charset="0"/>
              <a:buChar char="•"/>
            </a:pPr>
            <a:r>
              <a:rPr lang="zh-CN" altLang="en-US" sz="2200">
                <a:sym typeface="+mn-ea"/>
              </a:rPr>
              <a:t>She had biscuits in the oven and was heating up a </a:t>
            </a:r>
            <a:r>
              <a:rPr lang="zh-CN" altLang="en-US" sz="2200">
                <a:solidFill>
                  <a:srgbClr val="C00000"/>
                </a:solidFill>
                <a:sym typeface="+mn-ea"/>
              </a:rPr>
              <a:t>pan</a:t>
            </a:r>
            <a:r>
              <a:rPr lang="zh-CN" altLang="en-US" sz="2200">
                <a:sym typeface="+mn-ea"/>
              </a:rPr>
              <a:t> to fry some eggs when Alex walked in.</a:t>
            </a:r>
            <a:endParaRPr lang="zh-CN" altLang="en-US" sz="2200"/>
          </a:p>
          <a:p>
            <a:endParaRPr lang="zh-CN" altLang="en-US" sz="2200"/>
          </a:p>
          <a:p>
            <a:r>
              <a:rPr lang="zh-CN" altLang="en-US" sz="2200"/>
              <a:t>她把热锅架扔到柜台上，解开围裙。</a:t>
            </a:r>
            <a:endParaRPr lang="zh-CN" altLang="en-US" sz="2200"/>
          </a:p>
          <a:p>
            <a:pPr marL="285750" indent="-285750">
              <a:buFont typeface="Arial" panose="020B0604020202020204" pitchFamily="34" charset="0"/>
              <a:buChar char="•"/>
            </a:pPr>
            <a:r>
              <a:rPr lang="zh-CN" altLang="en-US" sz="2200">
                <a:sym typeface="+mn-ea"/>
              </a:rPr>
              <a:t>Tossing the hot </a:t>
            </a:r>
            <a:r>
              <a:rPr lang="zh-CN" altLang="en-US" sz="2200">
                <a:solidFill>
                  <a:srgbClr val="C00000"/>
                </a:solidFill>
                <a:sym typeface="+mn-ea"/>
              </a:rPr>
              <a:t>pan</a:t>
            </a:r>
            <a:r>
              <a:rPr lang="zh-CN" altLang="en-US" sz="2200">
                <a:sym typeface="+mn-ea"/>
              </a:rPr>
              <a:t> holder on the counter, she untied the apron.</a:t>
            </a:r>
            <a:endParaRPr lang="zh-CN" altLang="en-US" sz="2200"/>
          </a:p>
          <a:p>
            <a:endParaRPr lang="zh-CN" altLang="en-US" sz="2200"/>
          </a:p>
          <a:p>
            <a:r>
              <a:rPr lang="zh-CN" altLang="en-US" sz="2200"/>
              <a:t>在我这么做之前，还有一件家务事要做，尽管我对此非常紧张。</a:t>
            </a:r>
            <a:endParaRPr lang="zh-CN" altLang="en-US" sz="2200"/>
          </a:p>
          <a:p>
            <a:pPr marL="285750" indent="-285750">
              <a:buFont typeface="Arial" panose="020B0604020202020204" pitchFamily="34" charset="0"/>
              <a:buChar char="•"/>
            </a:pPr>
            <a:r>
              <a:rPr lang="zh-CN" altLang="en-US" sz="2200"/>
              <a:t>One chore remained before I'd do so， though I was as nervous as a fly on a fry</a:t>
            </a:r>
            <a:r>
              <a:rPr lang="zh-CN" altLang="en-US" sz="2200">
                <a:solidFill>
                  <a:srgbClr val="C00000"/>
                </a:solidFill>
              </a:rPr>
              <a:t> pan</a:t>
            </a:r>
            <a:r>
              <a:rPr lang="zh-CN" altLang="en-US" sz="2200"/>
              <a:t> about it.</a:t>
            </a:r>
            <a:endParaRPr lang="zh-CN" altLang="en-US" sz="2200"/>
          </a:p>
        </p:txBody>
      </p:sp>
      <p:pic>
        <p:nvPicPr>
          <p:cNvPr id="2" name="图片 1" descr="CW50028UK_01"/>
          <p:cNvPicPr>
            <a:picLocks noChangeAspect="1"/>
          </p:cNvPicPr>
          <p:nvPr/>
        </p:nvPicPr>
        <p:blipFill>
          <a:blip r:embed="rId3"/>
          <a:stretch>
            <a:fillRect/>
          </a:stretch>
        </p:blipFill>
        <p:spPr>
          <a:xfrm>
            <a:off x="238125" y="1046480"/>
            <a:ext cx="2583180" cy="2583180"/>
          </a:xfrm>
          <a:prstGeom prst="rect">
            <a:avLst/>
          </a:prstGeom>
        </p:spPr>
      </p:pic>
      <p:pic>
        <p:nvPicPr>
          <p:cNvPr id="3" name="图片 2" descr="71USeqebpcS._AC_UF894,1000_QL80_"/>
          <p:cNvPicPr>
            <a:picLocks noChangeAspect="1"/>
          </p:cNvPicPr>
          <p:nvPr/>
        </p:nvPicPr>
        <p:blipFill>
          <a:blip r:embed="rId4"/>
          <a:stretch>
            <a:fillRect/>
          </a:stretch>
        </p:blipFill>
        <p:spPr>
          <a:xfrm>
            <a:off x="238125" y="4173220"/>
            <a:ext cx="2642235" cy="1504315"/>
          </a:xfrm>
          <a:prstGeom prst="rect">
            <a:avLst/>
          </a:prstGeom>
        </p:spPr>
      </p:pic>
    </p:spTree>
    <p:custDataLst>
      <p:tags r:id="rId5"/>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jar	/dʒɑ:(r)/	n.罐子;坛子</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5" name="图片 4" descr="81aVWqEmrML"/>
          <p:cNvPicPr>
            <a:picLocks noChangeAspect="1"/>
          </p:cNvPicPr>
          <p:nvPr/>
        </p:nvPicPr>
        <p:blipFill>
          <a:blip r:embed="rId3"/>
          <a:srcRect t="67519" r="49209"/>
          <a:stretch>
            <a:fillRect/>
          </a:stretch>
        </p:blipFill>
        <p:spPr>
          <a:xfrm>
            <a:off x="156845" y="1201420"/>
            <a:ext cx="3791585" cy="2227580"/>
          </a:xfrm>
          <a:prstGeom prst="rect">
            <a:avLst/>
          </a:prstGeom>
        </p:spPr>
      </p:pic>
      <p:pic>
        <p:nvPicPr>
          <p:cNvPr id="9" name="图片 8" descr="71SCAmAC7+L._AC_UF1000,1000_QL80_"/>
          <p:cNvPicPr>
            <a:picLocks noChangeAspect="1"/>
          </p:cNvPicPr>
          <p:nvPr/>
        </p:nvPicPr>
        <p:blipFill>
          <a:blip r:embed="rId4">
            <a:clrChange>
              <a:clrFrom>
                <a:srgbClr val="FFFFFF">
                  <a:alpha val="100000"/>
                </a:srgbClr>
              </a:clrFrom>
              <a:clrTo>
                <a:srgbClr val="FFFFFF">
                  <a:alpha val="100000"/>
                  <a:alpha val="0"/>
                </a:srgbClr>
              </a:clrTo>
            </a:clrChange>
          </a:blip>
          <a:srcRect r="34652" b="2639"/>
          <a:stretch>
            <a:fillRect/>
          </a:stretch>
        </p:blipFill>
        <p:spPr>
          <a:xfrm>
            <a:off x="10571480" y="4304665"/>
            <a:ext cx="1620520" cy="2553335"/>
          </a:xfrm>
          <a:prstGeom prst="rect">
            <a:avLst/>
          </a:prstGeom>
        </p:spPr>
      </p:pic>
      <p:sp>
        <p:nvSpPr>
          <p:cNvPr id="2" name="内容占位符 2"/>
          <p:cNvSpPr>
            <a:spLocks noGrp="1"/>
          </p:cNvSpPr>
          <p:nvPr>
            <p:custDataLst>
              <p:tags r:id="rId5"/>
            </p:custDataLst>
          </p:nvPr>
        </p:nvSpPr>
        <p:spPr>
          <a:xfrm>
            <a:off x="156845" y="3579495"/>
            <a:ext cx="10727690" cy="2936875"/>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altLang="en-US" sz="2200">
                <a:solidFill>
                  <a:schemeClr val="tx1"/>
                </a:solidFill>
                <a:sym typeface="+mn-ea"/>
              </a:rPr>
              <a:t>每个住宅大厅都摆放着募捐箱和钱罐。</a:t>
            </a:r>
            <a:endParaRPr lang="zh-CN" altLang="en-US" sz="2200">
              <a:solidFill>
                <a:schemeClr val="tx1"/>
              </a:solidFill>
              <a:sym typeface="+mn-ea"/>
            </a:endParaRPr>
          </a:p>
          <a:p>
            <a:pPr>
              <a:lnSpc>
                <a:spcPct val="100000"/>
              </a:lnSpc>
              <a:buFont typeface="Arial" panose="020B0604020202020204" pitchFamily="34" charset="0"/>
              <a:buChar char="•"/>
            </a:pPr>
            <a:r>
              <a:rPr lang="zh-CN" altLang="en-US" sz="2200">
                <a:solidFill>
                  <a:schemeClr val="tx1"/>
                </a:solidFill>
                <a:sym typeface="+mn-ea"/>
              </a:rPr>
              <a:t>Boxes for donations and money </a:t>
            </a:r>
            <a:r>
              <a:rPr lang="zh-CN" altLang="en-US" sz="2200">
                <a:solidFill>
                  <a:srgbClr val="C00000"/>
                </a:solidFill>
                <a:sym typeface="+mn-ea"/>
              </a:rPr>
              <a:t>jars</a:t>
            </a:r>
            <a:r>
              <a:rPr lang="zh-CN" altLang="en-US" sz="2200">
                <a:solidFill>
                  <a:schemeClr val="tx1"/>
                </a:solidFill>
                <a:sym typeface="+mn-ea"/>
              </a:rPr>
              <a:t> were placed in every residence hall.</a:t>
            </a:r>
            <a:endParaRPr lang="zh-CN" altLang="en-US" sz="2200">
              <a:solidFill>
                <a:schemeClr val="tx1"/>
              </a:solidFill>
              <a:sym typeface="+mn-ea"/>
            </a:endParaRPr>
          </a:p>
          <a:p>
            <a:pPr>
              <a:lnSpc>
                <a:spcPct val="100000"/>
              </a:lnSpc>
              <a:buFont typeface="Arial" panose="020B0604020202020204" pitchFamily="34" charset="0"/>
              <a:buChar char="•"/>
            </a:pPr>
            <a:endParaRPr lang="zh-CN" altLang="en-US" sz="2200">
              <a:solidFill>
                <a:schemeClr val="tx1"/>
              </a:solidFill>
              <a:sym typeface="+mn-ea"/>
            </a:endParaRPr>
          </a:p>
          <a:p>
            <a:pPr marL="0" indent="0">
              <a:lnSpc>
                <a:spcPct val="100000"/>
              </a:lnSpc>
              <a:buFont typeface="Arial" panose="020B0604020202020204" pitchFamily="34" charset="0"/>
              <a:buNone/>
            </a:pPr>
            <a:r>
              <a:rPr lang="zh-CN" altLang="en-US" sz="2200">
                <a:solidFill>
                  <a:schemeClr val="tx1"/>
                </a:solidFill>
                <a:sym typeface="+mn-ea"/>
              </a:rPr>
              <a:t>看着那张严厉的脸，她觉得自己就像一个把手伸进糖果罐的孩子。</a:t>
            </a:r>
            <a:endParaRPr lang="zh-CN" altLang="en-US" sz="2200">
              <a:solidFill>
                <a:schemeClr val="tx1"/>
              </a:solidFill>
              <a:sym typeface="+mn-ea"/>
            </a:endParaRPr>
          </a:p>
          <a:p>
            <a:pPr>
              <a:lnSpc>
                <a:spcPct val="100000"/>
              </a:lnSpc>
              <a:buFont typeface="Arial" panose="020B0604020202020204" pitchFamily="34" charset="0"/>
              <a:buChar char="•"/>
            </a:pPr>
            <a:r>
              <a:rPr lang="en-US" altLang="zh-CN" sz="2200">
                <a:solidFill>
                  <a:schemeClr val="tx1"/>
                </a:solidFill>
              </a:rPr>
              <a:t>Looking into that stern face, she felt like a child caught with her hand in the candy </a:t>
            </a:r>
            <a:r>
              <a:rPr lang="en-US" altLang="zh-CN" sz="2200">
                <a:solidFill>
                  <a:srgbClr val="C00000"/>
                </a:solidFill>
              </a:rPr>
              <a:t>jar</a:t>
            </a:r>
            <a:r>
              <a:rPr lang="en-US" altLang="zh-CN" sz="2200">
                <a:solidFill>
                  <a:schemeClr val="tx1"/>
                </a:solidFill>
              </a:rPr>
              <a:t>.</a:t>
            </a:r>
            <a:endParaRPr lang="en-US" altLang="zh-CN" sz="2200">
              <a:solidFill>
                <a:schemeClr val="tx1"/>
              </a:solidFill>
            </a:endParaRPr>
          </a:p>
        </p:txBody>
      </p:sp>
      <p:sp>
        <p:nvSpPr>
          <p:cNvPr id="10" name="文本框 9"/>
          <p:cNvSpPr txBox="1"/>
          <p:nvPr/>
        </p:nvSpPr>
        <p:spPr>
          <a:xfrm>
            <a:off x="4190365" y="846455"/>
            <a:ext cx="7808595" cy="2589530"/>
          </a:xfrm>
          <a:prstGeom prst="rect">
            <a:avLst/>
          </a:prstGeom>
          <a:noFill/>
        </p:spPr>
        <p:txBody>
          <a:bodyPr wrap="square" rtlCol="0" anchor="t">
            <a:spAutoFit/>
          </a:bodyPr>
          <a:p>
            <a:pPr indent="0" fontAlgn="auto">
              <a:lnSpc>
                <a:spcPct val="100000"/>
              </a:lnSpc>
              <a:spcAft>
                <a:spcPts val="1000"/>
              </a:spcAft>
              <a:buFont typeface="Arial" panose="020B0604020202020204" pitchFamily="34" charset="0"/>
              <a:buNone/>
            </a:pPr>
            <a:r>
              <a:rPr lang="zh-CN" altLang="en-US" sz="2200">
                <a:sym typeface="+mn-ea"/>
              </a:rPr>
              <a:t>零浪费在几年前是一场激进的生活方式运动。我记得我给父母看了一段比娅·约翰逊的视频，分享了我认为用罐子买杂货会有多酷，而且垃圾很少！</a:t>
            </a:r>
            <a:endParaRPr lang="zh-CN" altLang="en-US" sz="2200">
              <a:solidFill>
                <a:schemeClr val="tx1"/>
              </a:solidFill>
            </a:endParaRPr>
          </a:p>
          <a:p>
            <a:pPr indent="0" fontAlgn="auto">
              <a:lnSpc>
                <a:spcPct val="100000"/>
              </a:lnSpc>
              <a:spcAft>
                <a:spcPts val="1000"/>
              </a:spcAft>
              <a:buFont typeface="Arial" panose="020B0604020202020204" pitchFamily="34" charset="0"/>
              <a:buChar char="•"/>
            </a:pPr>
            <a:r>
              <a:rPr lang="zh-CN" altLang="en-US" sz="2200">
                <a:sym typeface="+mn-ea"/>
              </a:rPr>
              <a:t>Zero waste was a radical lifestyle movement a few years back. I remember showing my parents a video of Bea Johnson, sharing how cool I thought it would be to buy groceries with </a:t>
            </a:r>
            <a:r>
              <a:rPr lang="zh-CN" altLang="en-US" sz="2200">
                <a:solidFill>
                  <a:srgbClr val="C00000"/>
                </a:solidFill>
                <a:sym typeface="+mn-ea"/>
              </a:rPr>
              <a:t>jars</a:t>
            </a:r>
            <a:r>
              <a:rPr lang="zh-CN" altLang="en-US" sz="2200">
                <a:sym typeface="+mn-ea"/>
              </a:rPr>
              <a:t>, and have so little trash! </a:t>
            </a:r>
            <a:r>
              <a:rPr lang="en-US" altLang="zh-CN" sz="2200">
                <a:sym typeface="+mn-ea"/>
              </a:rPr>
              <a:t>(23</a:t>
            </a:r>
            <a:r>
              <a:rPr lang="zh-CN" altLang="en-US" sz="2200">
                <a:sym typeface="+mn-ea"/>
              </a:rPr>
              <a:t>年</a:t>
            </a:r>
            <a:r>
              <a:rPr lang="en-US" altLang="zh-CN" sz="2200">
                <a:sym typeface="+mn-ea"/>
              </a:rPr>
              <a:t>1</a:t>
            </a:r>
            <a:r>
              <a:rPr lang="zh-CN" altLang="en-US" sz="2200">
                <a:sym typeface="+mn-ea"/>
              </a:rPr>
              <a:t>月浙江</a:t>
            </a:r>
            <a:r>
              <a:rPr lang="en-US" altLang="zh-CN" sz="2200">
                <a:sym typeface="+mn-ea"/>
              </a:rPr>
              <a:t>)</a:t>
            </a:r>
            <a:endParaRPr lang="en-US" altLang="zh-CN" sz="2200">
              <a:sym typeface="+mn-ea"/>
            </a:endParaRPr>
          </a:p>
        </p:txBody>
      </p:sp>
    </p:spTree>
    <p:custDataLst>
      <p:tags r:id="rId6"/>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5915" y="1075055"/>
            <a:ext cx="11642090" cy="3582035"/>
          </a:xfrm>
        </p:spPr>
        <p:txBody>
          <a:bodyPr/>
          <a:lstStyle/>
          <a:p>
            <a:pPr marL="0" indent="0">
              <a:lnSpc>
                <a:spcPct val="100000"/>
              </a:lnSpc>
              <a:buFont typeface="Arial" panose="020B0604020202020204" pitchFamily="34" charset="0"/>
              <a:buNone/>
            </a:pPr>
            <a:r>
              <a:rPr lang="zh-CN" altLang="en-US" sz="2200">
                <a:solidFill>
                  <a:schemeClr val="tx1"/>
                </a:solidFill>
                <a:latin typeface="Arial" panose="020B0604020202020204" pitchFamily="34" charset="0"/>
                <a:cs typeface="Arial" panose="020B0604020202020204" pitchFamily="34" charset="0"/>
              </a:rPr>
              <a:t>她觉得在音乐俱乐部进行她的个人音乐会的时机已成熟。</a:t>
            </a:r>
            <a:endParaRPr lang="zh-CN" altLang="en-US" sz="22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en-US" altLang="zh-CN" sz="2200">
                <a:solidFill>
                  <a:schemeClr val="tx1"/>
                </a:solidFill>
                <a:latin typeface="Arial" panose="020B0604020202020204" pitchFamily="34" charset="0"/>
                <a:cs typeface="Arial" panose="020B0604020202020204" pitchFamily="34" charset="0"/>
              </a:rPr>
              <a:t>Sh</a:t>
            </a:r>
            <a:r>
              <a:rPr lang="zh-CN" altLang="en-US" sz="2200">
                <a:solidFill>
                  <a:schemeClr val="tx1"/>
                </a:solidFill>
                <a:latin typeface="Arial" panose="020B0604020202020204" pitchFamily="34" charset="0"/>
                <a:cs typeface="Arial" panose="020B0604020202020204" pitchFamily="34" charset="0"/>
              </a:rPr>
              <a:t>e found </a:t>
            </a:r>
            <a:r>
              <a:rPr lang="en-US" altLang="zh-CN" sz="2200">
                <a:solidFill>
                  <a:schemeClr val="tx1"/>
                </a:solidFill>
                <a:latin typeface="Arial" panose="020B0604020202020204" pitchFamily="34" charset="0"/>
                <a:cs typeface="Arial" panose="020B0604020202020204" pitchFamily="34" charset="0"/>
              </a:rPr>
              <a:t>the </a:t>
            </a:r>
            <a:r>
              <a:rPr lang="en-US" sz="2200">
                <a:solidFill>
                  <a:schemeClr val="tx1"/>
                </a:solidFill>
                <a:latin typeface="Arial" panose="020B0604020202020204" pitchFamily="34" charset="0"/>
                <a:cs typeface="Arial" panose="020B0604020202020204" pitchFamily="34" charset="0"/>
              </a:rPr>
              <a:t>music club</a:t>
            </a:r>
            <a:r>
              <a:rPr lang="en-US" altLang="zh-CN" sz="2200">
                <a:solidFill>
                  <a:schemeClr val="tx1"/>
                </a:solidFill>
                <a:latin typeface="Arial" panose="020B0604020202020204" pitchFamily="34" charset="0"/>
                <a:cs typeface="Arial" panose="020B0604020202020204" pitchFamily="34" charset="0"/>
              </a:rPr>
              <a:t> </a:t>
            </a:r>
            <a:r>
              <a:rPr lang="zh-CN" altLang="en-US" sz="2200">
                <a:solidFill>
                  <a:srgbClr val="C00000"/>
                </a:solidFill>
                <a:latin typeface="Arial" panose="020B0604020202020204" pitchFamily="34" charset="0"/>
                <a:cs typeface="Arial" panose="020B0604020202020204" pitchFamily="34" charset="0"/>
              </a:rPr>
              <a:t>ripe</a:t>
            </a:r>
            <a:r>
              <a:rPr lang="zh-CN" altLang="en-US" sz="2200">
                <a:solidFill>
                  <a:schemeClr val="tx1"/>
                </a:solidFill>
                <a:latin typeface="Arial" panose="020B0604020202020204" pitchFamily="34" charset="0"/>
                <a:cs typeface="Arial" panose="020B0604020202020204" pitchFamily="34" charset="0"/>
              </a:rPr>
              <a:t> for h</a:t>
            </a:r>
            <a:r>
              <a:rPr lang="en-US" altLang="zh-CN" sz="2200">
                <a:solidFill>
                  <a:schemeClr val="tx1"/>
                </a:solidFill>
                <a:latin typeface="Arial" panose="020B0604020202020204" pitchFamily="34" charset="0"/>
                <a:cs typeface="Arial" panose="020B0604020202020204" pitchFamily="34" charset="0"/>
              </a:rPr>
              <a:t>er</a:t>
            </a:r>
            <a:r>
              <a:rPr lang="zh-CN" altLang="en-US" sz="2200">
                <a:solidFill>
                  <a:schemeClr val="tx1"/>
                </a:solidFill>
                <a:latin typeface="Arial" panose="020B0604020202020204" pitchFamily="34" charset="0"/>
                <a:cs typeface="Arial" panose="020B0604020202020204" pitchFamily="34" charset="0"/>
              </a:rPr>
              <a:t> </a:t>
            </a:r>
            <a:r>
              <a:rPr lang="en-US" altLang="zh-CN" sz="2200">
                <a:solidFill>
                  <a:schemeClr val="tx1"/>
                </a:solidFill>
                <a:latin typeface="Arial" panose="020B0604020202020204" pitchFamily="34" charset="0"/>
                <a:cs typeface="Arial" panose="020B0604020202020204" pitchFamily="34" charset="0"/>
              </a:rPr>
              <a:t>solo concert</a:t>
            </a:r>
            <a:r>
              <a:rPr lang="zh-CN" altLang="en-US" sz="2200">
                <a:solidFill>
                  <a:schemeClr val="tx1"/>
                </a:solidFill>
                <a:latin typeface="Arial" panose="020B0604020202020204" pitchFamily="34" charset="0"/>
                <a:cs typeface="Arial" panose="020B0604020202020204" pitchFamily="34" charset="0"/>
              </a:rPr>
              <a:t>.</a:t>
            </a:r>
            <a:endParaRPr lang="zh-CN" altLang="en-US" sz="2200">
              <a:solidFill>
                <a:schemeClr val="tx1"/>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endParaRPr lang="zh-CN" altLang="en-US" sz="2200">
              <a:solidFill>
                <a:schemeClr val="tx1"/>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zh-CN" altLang="en-US" sz="2200">
                <a:solidFill>
                  <a:schemeClr val="tx1"/>
                </a:solidFill>
                <a:latin typeface="Arial" panose="020B0604020202020204" pitchFamily="34" charset="0"/>
                <a:cs typeface="Arial" panose="020B0604020202020204" pitchFamily="34" charset="0"/>
              </a:rPr>
              <a:t>想象一下，一个盘子里装着两个外观相同的草莓。其中一个是从超市的盒子里出来的，这意味着它可能是在未成熟时收获的。</a:t>
            </a:r>
            <a:endParaRPr lang="zh-CN" altLang="en-US" sz="22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zh-CN" altLang="en-US" sz="2200">
                <a:solidFill>
                  <a:schemeClr val="tx1"/>
                </a:solidFill>
                <a:latin typeface="Arial" panose="020B0604020202020204" pitchFamily="34" charset="0"/>
                <a:cs typeface="Arial" panose="020B0604020202020204" pitchFamily="34" charset="0"/>
                <a:sym typeface="+mn-ea"/>
              </a:rPr>
              <a:t>Imagine a plate holding two strawberries, identical in appearance. One came out of a supermarket box,  meaning it was probably harvested when it was still </a:t>
            </a:r>
            <a:r>
              <a:rPr lang="zh-CN" altLang="en-US" sz="2200">
                <a:solidFill>
                  <a:srgbClr val="C00000"/>
                </a:solidFill>
                <a:latin typeface="Arial" panose="020B0604020202020204" pitchFamily="34" charset="0"/>
                <a:cs typeface="Arial" panose="020B0604020202020204" pitchFamily="34" charset="0"/>
                <a:sym typeface="+mn-ea"/>
              </a:rPr>
              <a:t>unripe</a:t>
            </a:r>
            <a:r>
              <a:rPr lang="zh-CN" altLang="en-US" sz="2200">
                <a:solidFill>
                  <a:schemeClr val="tx1"/>
                </a:solidFill>
                <a:latin typeface="Arial" panose="020B0604020202020204" pitchFamily="34" charset="0"/>
                <a:cs typeface="Arial" panose="020B0604020202020204" pitchFamily="34" charset="0"/>
                <a:sym typeface="+mn-ea"/>
              </a:rPr>
              <a:t>.</a:t>
            </a:r>
            <a:endParaRPr lang="zh-CN" altLang="en-US" sz="22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endParaRPr lang="zh-CN" altLang="en-US" sz="2200">
              <a:solidFill>
                <a:schemeClr val="tx1"/>
              </a:solidFill>
              <a:latin typeface="Arial" panose="020B0604020202020204" pitchFamily="34" charset="0"/>
              <a:cs typeface="Arial" panose="020B0604020202020204" pitchFamily="34" charset="0"/>
            </a:endParaRPr>
          </a:p>
        </p:txBody>
      </p:sp>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ripe	/raɪp/	a.成熟的;时机成熟的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The-ripe-banana"/>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0" y="4413885"/>
            <a:ext cx="4348480" cy="2444115"/>
          </a:xfrm>
          <a:prstGeom prst="rect">
            <a:avLst/>
          </a:prstGeom>
        </p:spPr>
      </p:pic>
      <p:sp>
        <p:nvSpPr>
          <p:cNvPr id="2" name="文本框 1"/>
          <p:cNvSpPr txBox="1"/>
          <p:nvPr/>
        </p:nvSpPr>
        <p:spPr>
          <a:xfrm>
            <a:off x="4612005" y="4488180"/>
            <a:ext cx="7258685" cy="1893570"/>
          </a:xfrm>
          <a:prstGeom prst="rect">
            <a:avLst/>
          </a:prstGeom>
          <a:noFill/>
        </p:spPr>
        <p:txBody>
          <a:bodyPr wrap="square" rtlCol="0" anchor="t">
            <a:noAutofit/>
          </a:bodyPr>
          <a:p>
            <a:pPr indent="0" fontAlgn="auto">
              <a:lnSpc>
                <a:spcPct val="100000"/>
              </a:lnSpc>
              <a:spcAft>
                <a:spcPts val="1000"/>
              </a:spcAft>
              <a:buFont typeface="Arial" panose="020B0604020202020204" pitchFamily="34" charset="0"/>
              <a:buNone/>
            </a:pPr>
            <a:r>
              <a:rPr lang="zh-CN" altLang="en-US" sz="2200">
                <a:latin typeface="Arial" panose="020B0604020202020204" pitchFamily="34" charset="0"/>
                <a:cs typeface="Arial" panose="020B0604020202020204" pitchFamily="34" charset="0"/>
                <a:sym typeface="+mn-ea"/>
              </a:rPr>
              <a:t>女孩们迅速爬上小山，来到树前，在篮子里装满了最成熟的樱桃。</a:t>
            </a:r>
            <a:endParaRPr lang="zh-CN" altLang="en-US" sz="2200">
              <a:solidFill>
                <a:schemeClr val="tx1"/>
              </a:solidFill>
              <a:latin typeface="Arial" panose="020B0604020202020204" pitchFamily="34" charset="0"/>
              <a:cs typeface="Arial" panose="020B0604020202020204" pitchFamily="34" charset="0"/>
            </a:endParaRPr>
          </a:p>
          <a:p>
            <a:pPr indent="0" fontAlgn="auto">
              <a:lnSpc>
                <a:spcPct val="100000"/>
              </a:lnSpc>
              <a:spcAft>
                <a:spcPts val="1000"/>
              </a:spcAft>
              <a:buFont typeface="Arial" panose="020B0604020202020204" pitchFamily="34" charset="0"/>
              <a:buChar char="•"/>
            </a:pPr>
            <a:r>
              <a:rPr lang="zh-CN" altLang="en-US" sz="2200">
                <a:latin typeface="Arial" panose="020B0604020202020204" pitchFamily="34" charset="0"/>
                <a:cs typeface="Arial" panose="020B0604020202020204" pitchFamily="34" charset="0"/>
                <a:sym typeface="+mn-ea"/>
              </a:rPr>
              <a:t>The girls raced up the hill to the tree and filled the baskets with the </a:t>
            </a:r>
            <a:r>
              <a:rPr lang="zh-CN" altLang="en-US" sz="2200">
                <a:solidFill>
                  <a:srgbClr val="C00000"/>
                </a:solidFill>
                <a:latin typeface="Arial" panose="020B0604020202020204" pitchFamily="34" charset="0"/>
                <a:cs typeface="Arial" panose="020B0604020202020204" pitchFamily="34" charset="0"/>
                <a:sym typeface="+mn-ea"/>
              </a:rPr>
              <a:t>ripest </a:t>
            </a:r>
            <a:r>
              <a:rPr lang="en-US" altLang="zh-CN" sz="2200">
                <a:latin typeface="Arial" panose="020B0604020202020204" pitchFamily="34" charset="0"/>
                <a:cs typeface="Arial" panose="020B0604020202020204" pitchFamily="34" charset="0"/>
                <a:sym typeface="+mn-ea"/>
              </a:rPr>
              <a:t>cherries</a:t>
            </a:r>
            <a:r>
              <a:rPr lang="zh-CN" altLang="en-US" sz="2200">
                <a:latin typeface="Arial" panose="020B0604020202020204" pitchFamily="34" charset="0"/>
                <a:cs typeface="Arial" panose="020B0604020202020204" pitchFamily="34" charset="0"/>
                <a:sym typeface="+mn-ea"/>
              </a:rPr>
              <a:t>.</a:t>
            </a:r>
            <a:endParaRPr lang="zh-CN" altLang="en-US" sz="2200">
              <a:latin typeface="Arial" panose="020B0604020202020204" pitchFamily="34" charset="0"/>
              <a:cs typeface="Arial" panose="020B0604020202020204" pitchFamily="34" charset="0"/>
              <a:sym typeface="+mn-ea"/>
            </a:endParaRPr>
          </a:p>
        </p:txBody>
      </p:sp>
    </p:spTree>
    <p:custDataLst>
      <p:tags r:id="rId4"/>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grill	/grɪl/	n.烤架;烤肉餐馆</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best-charcoal-grills-hero.webp"/>
          <p:cNvPicPr>
            <a:picLocks noChangeAspect="1"/>
          </p:cNvPicPr>
          <p:nvPr/>
        </p:nvPicPr>
        <p:blipFill>
          <a:blip r:embed="rId3"/>
          <a:stretch>
            <a:fillRect/>
          </a:stretch>
        </p:blipFill>
        <p:spPr>
          <a:xfrm>
            <a:off x="3828415" y="4272915"/>
            <a:ext cx="4581525" cy="2585085"/>
          </a:xfrm>
          <a:prstGeom prst="rect">
            <a:avLst/>
          </a:prstGeom>
        </p:spPr>
      </p:pic>
      <p:sp>
        <p:nvSpPr>
          <p:cNvPr id="2" name="文本框 1"/>
          <p:cNvSpPr txBox="1"/>
          <p:nvPr/>
        </p:nvSpPr>
        <p:spPr>
          <a:xfrm>
            <a:off x="477520" y="925830"/>
            <a:ext cx="11188065" cy="3185795"/>
          </a:xfrm>
          <a:prstGeom prst="rect">
            <a:avLst/>
          </a:prstGeom>
          <a:noFill/>
        </p:spPr>
        <p:txBody>
          <a:bodyPr wrap="square" rtlCol="0" anchor="t">
            <a:noAutofit/>
          </a:bodyPr>
          <a:p>
            <a:pPr indent="0">
              <a:buFont typeface="Arial" panose="020B0604020202020204" pitchFamily="34" charset="0"/>
              <a:buNone/>
            </a:pPr>
            <a:r>
              <a:rPr lang="zh-CN" altLang="en-US" sz="2200"/>
              <a:t>当厨师在你面前的烤架上切块、切条、切丁和烹饪食物时，尽情享受娱乐吧！</a:t>
            </a:r>
            <a:endParaRPr lang="zh-CN" altLang="en-US" sz="2200"/>
          </a:p>
          <a:p>
            <a:pPr marL="285750" indent="-285750">
              <a:buFont typeface="Arial" panose="020B0604020202020204" pitchFamily="34" charset="0"/>
              <a:buChar char="•"/>
            </a:pPr>
            <a:r>
              <a:rPr lang="zh-CN" altLang="en-US" sz="2200">
                <a:sym typeface="+mn-ea"/>
              </a:rPr>
              <a:t>Enjoy the entertainment while the chef chops, slices, dices and cooks the food on a </a:t>
            </a:r>
            <a:r>
              <a:rPr lang="zh-CN" altLang="en-US" sz="2200">
                <a:solidFill>
                  <a:srgbClr val="C00000"/>
                </a:solidFill>
                <a:sym typeface="+mn-ea"/>
              </a:rPr>
              <a:t>grill</a:t>
            </a:r>
            <a:r>
              <a:rPr lang="zh-CN" altLang="en-US" sz="2200">
                <a:sym typeface="+mn-ea"/>
              </a:rPr>
              <a:t> right in front of you.</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t>水位很高；它拍打着烤架，就像一个孩子在吮吸棒棒糖，充满爱意，充满渴望。</a:t>
            </a:r>
            <a:endParaRPr lang="zh-CN" altLang="en-US" sz="2200"/>
          </a:p>
          <a:p>
            <a:pPr marL="285750" indent="-285750">
              <a:buFont typeface="Arial" panose="020B0604020202020204" pitchFamily="34" charset="0"/>
              <a:buChar char="•"/>
            </a:pPr>
            <a:r>
              <a:rPr lang="zh-CN" altLang="en-US" sz="2200">
                <a:sym typeface="+mn-ea"/>
              </a:rPr>
              <a:t>The water was high; it lapped the </a:t>
            </a:r>
            <a:r>
              <a:rPr lang="zh-CN" altLang="en-US" sz="2200">
                <a:solidFill>
                  <a:srgbClr val="C00000"/>
                </a:solidFill>
                <a:sym typeface="+mn-ea"/>
              </a:rPr>
              <a:t>grill</a:t>
            </a:r>
            <a:r>
              <a:rPr lang="zh-CN" altLang="en-US" sz="2200">
                <a:sym typeface="+mn-ea"/>
              </a:rPr>
              <a:t> like a child sucking a lollipop, lovingly, longingly.</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t>亚历克斯和乔纳森计划午餐烤牛排。</a:t>
            </a:r>
            <a:endParaRPr lang="zh-CN" altLang="en-US" sz="2200"/>
          </a:p>
          <a:p>
            <a:pPr marL="285750" indent="-285750">
              <a:buFont typeface="Arial" panose="020B0604020202020204" pitchFamily="34" charset="0"/>
              <a:buChar char="•"/>
            </a:pPr>
            <a:r>
              <a:rPr lang="zh-CN" altLang="en-US" sz="2200">
                <a:sym typeface="+mn-ea"/>
              </a:rPr>
              <a:t>Alex and Jonathan planned to </a:t>
            </a:r>
            <a:r>
              <a:rPr lang="zh-CN" altLang="en-US" sz="2200">
                <a:solidFill>
                  <a:srgbClr val="C00000"/>
                </a:solidFill>
                <a:sym typeface="+mn-ea"/>
              </a:rPr>
              <a:t>grill </a:t>
            </a:r>
            <a:r>
              <a:rPr lang="zh-CN" altLang="en-US" sz="2200">
                <a:sym typeface="+mn-ea"/>
              </a:rPr>
              <a:t>steaks for lunch.</a:t>
            </a:r>
            <a:endParaRPr lang="zh-CN" altLang="en-US" sz="2200"/>
          </a:p>
          <a:p>
            <a:endParaRPr lang="zh-CN" altLang="en-US" sz="2200"/>
          </a:p>
        </p:txBody>
      </p:sp>
    </p:spTree>
    <p:custDataLst>
      <p:tags r:id="rId4"/>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853948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doorway	/ˈdɔ:weɪ/	n.门口;出入口;门道</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397510" y="1089025"/>
            <a:ext cx="8529955" cy="5273040"/>
          </a:xfrm>
          <a:prstGeom prst="rect">
            <a:avLst/>
          </a:prstGeom>
          <a:noFill/>
          <a:ln w="9525">
            <a:noFill/>
          </a:ln>
        </p:spPr>
        <p:txBody>
          <a:bodyPr wrap="square">
            <a:noAutofit/>
          </a:bodyPr>
          <a:p>
            <a:pPr indent="0"/>
            <a:r>
              <a:rPr lang="en-US" sz="2000" b="0">
                <a:latin typeface="微软雅黑" panose="020B0503020204020204" charset="-122"/>
                <a:ea typeface="微软雅黑" panose="020B0503020204020204" charset="-122"/>
                <a:cs typeface="微软雅黑" panose="020B0503020204020204" charset="-122"/>
              </a:rPr>
              <a:t>如果你有</a:t>
            </a:r>
            <a:r>
              <a:rPr lang="zh-CN" altLang="en-US" sz="2000" b="0">
                <a:latin typeface="微软雅黑" panose="020B0503020204020204" charset="-122"/>
                <a:ea typeface="微软雅黑" panose="020B0503020204020204" charset="-122"/>
                <a:cs typeface="微软雅黑" panose="020B0503020204020204" charset="-122"/>
              </a:rPr>
              <a:t>这样的情况</a:t>
            </a:r>
            <a:r>
              <a:rPr lang="en-US" sz="2000" b="0">
                <a:latin typeface="微软雅黑" panose="020B0503020204020204" charset="-122"/>
                <a:ea typeface="微软雅黑" panose="020B0503020204020204" charset="-122"/>
                <a:cs typeface="微软雅黑" panose="020B0503020204020204" charset="-122"/>
              </a:rPr>
              <a:t>，你并不孤单。心理学家认为，穿过一扇门进入另一个房间会在大脑中产生“心理障碍”。这通常被称为门口效应。</a:t>
            </a:r>
            <a:endParaRPr lang="en-US" sz="2000" b="0">
              <a:latin typeface="微软雅黑" panose="020B0503020204020204" charset="-122"/>
              <a:ea typeface="微软雅黑" panose="020B0503020204020204" charset="-122"/>
              <a:cs typeface="微软雅黑" panose="020B0503020204020204" charset="-122"/>
            </a:endParaRPr>
          </a:p>
          <a:p>
            <a:pPr marL="342900" indent="-342900">
              <a:buFont typeface="Arial" panose="020B0604020202020204" pitchFamily="34" charset="0"/>
              <a:buChar char="•"/>
            </a:pPr>
            <a:r>
              <a:rPr lang="en-US" sz="2000">
                <a:latin typeface="Arial" panose="020B0604020202020204" pitchFamily="34" charset="0"/>
                <a:ea typeface="宋体" panose="02010600030101010101" pitchFamily="2" charset="-122"/>
                <a:cs typeface="Arial" panose="020B0604020202020204" pitchFamily="34" charset="0"/>
                <a:sym typeface="+mn-ea"/>
              </a:rPr>
              <a:t>If you have, you are not alone. Psychologists believe that walking through a door and entering another room creates a “mental block” in the brain. This is generally referred to as the </a:t>
            </a:r>
            <a:r>
              <a:rPr lang="en-US" sz="2000">
                <a:solidFill>
                  <a:srgbClr val="C00000"/>
                </a:solidFill>
                <a:latin typeface="Arial" panose="020B0604020202020204" pitchFamily="34" charset="0"/>
                <a:ea typeface="宋体" panose="02010600030101010101" pitchFamily="2" charset="-122"/>
                <a:cs typeface="Arial" panose="020B0604020202020204" pitchFamily="34" charset="0"/>
                <a:sym typeface="+mn-ea"/>
              </a:rPr>
              <a:t>doorway</a:t>
            </a:r>
            <a:r>
              <a:rPr lang="en-US" sz="2000">
                <a:latin typeface="Arial" panose="020B0604020202020204" pitchFamily="34" charset="0"/>
                <a:ea typeface="宋体" panose="02010600030101010101" pitchFamily="2" charset="-122"/>
                <a:cs typeface="Arial" panose="020B0604020202020204" pitchFamily="34" charset="0"/>
                <a:sym typeface="+mn-ea"/>
              </a:rPr>
              <a:t> effect.</a:t>
            </a:r>
            <a:endParaRPr lang="en-US" sz="2000">
              <a:latin typeface="Arial" panose="020B0604020202020204" pitchFamily="34" charset="0"/>
              <a:ea typeface="宋体" panose="02010600030101010101" pitchFamily="2" charset="-122"/>
              <a:cs typeface="Arial" panose="020B0604020202020204" pitchFamily="34" charset="0"/>
              <a:sym typeface="+mn-ea"/>
            </a:endParaRPr>
          </a:p>
          <a:p>
            <a:pPr indent="0"/>
            <a:endParaRPr lang="en-US" sz="2000" b="0">
              <a:latin typeface="Arial" panose="020B0604020202020204" pitchFamily="34" charset="0"/>
              <a:ea typeface="宋体" panose="02010600030101010101" pitchFamily="2" charset="-122"/>
              <a:cs typeface="Arial" panose="020B0604020202020204" pitchFamily="34" charset="0"/>
            </a:endParaRPr>
          </a:p>
          <a:p>
            <a:pPr indent="0"/>
            <a:r>
              <a:rPr lang="en-US" sz="2000" b="0">
                <a:latin typeface="微软雅黑" panose="020B0503020204020204" charset="-122"/>
                <a:ea typeface="微软雅黑" panose="020B0503020204020204" charset="-122"/>
                <a:cs typeface="Arial" panose="020B0604020202020204" pitchFamily="34" charset="0"/>
              </a:rPr>
              <a:t>杰克尴尬地站在我病房的门口。他一声不吭地把一个包裹放在我旁边，里面放着几</a:t>
            </a:r>
            <a:r>
              <a:rPr lang="zh-CN" altLang="en-US" sz="2000" b="0">
                <a:latin typeface="微软雅黑" panose="020B0503020204020204" charset="-122"/>
                <a:ea typeface="微软雅黑" panose="020B0503020204020204" charset="-122"/>
                <a:cs typeface="Arial" panose="020B0604020202020204" pitchFamily="34" charset="0"/>
              </a:rPr>
              <a:t>朵花苞</a:t>
            </a:r>
            <a:r>
              <a:rPr lang="en-US" sz="2000" b="0">
                <a:latin typeface="微软雅黑" panose="020B0503020204020204" charset="-122"/>
                <a:ea typeface="微软雅黑" panose="020B0503020204020204" charset="-122"/>
                <a:cs typeface="Arial" panose="020B0604020202020204" pitchFamily="34" charset="0"/>
              </a:rPr>
              <a:t>。</a:t>
            </a:r>
            <a:endParaRPr lang="en-US" sz="2000" b="0">
              <a:latin typeface="微软雅黑" panose="020B0503020204020204" charset="-122"/>
              <a:ea typeface="微软雅黑" panose="020B0503020204020204" charset="-122"/>
              <a:cs typeface="Arial" panose="020B0604020202020204" pitchFamily="34" charset="0"/>
            </a:endParaRPr>
          </a:p>
          <a:p>
            <a:pPr marL="342900" indent="-342900">
              <a:buFont typeface="Arial" panose="020B0604020202020204" pitchFamily="34" charset="0"/>
              <a:buChar char="•"/>
            </a:pPr>
            <a:r>
              <a:rPr lang="en-US" altLang="en-US" sz="2000" b="0">
                <a:latin typeface="Arial" panose="020B0604020202020204" pitchFamily="34" charset="0"/>
                <a:ea typeface="宋体" panose="02010600030101010101" pitchFamily="2" charset="-122"/>
                <a:cs typeface="Arial" panose="020B0604020202020204" pitchFamily="34" charset="0"/>
              </a:rPr>
              <a:t>Jack stood awkwardly in the </a:t>
            </a:r>
            <a:r>
              <a:rPr lang="en-US" altLang="en-US" sz="2000" b="0">
                <a:solidFill>
                  <a:srgbClr val="C00000"/>
                </a:solidFill>
                <a:latin typeface="Arial" panose="020B0604020202020204" pitchFamily="34" charset="0"/>
                <a:ea typeface="宋体" panose="02010600030101010101" pitchFamily="2" charset="-122"/>
                <a:cs typeface="Arial" panose="020B0604020202020204" pitchFamily="34" charset="0"/>
              </a:rPr>
              <a:t>doorway</a:t>
            </a:r>
            <a:r>
              <a:rPr lang="en-US" altLang="en-US" sz="2000" b="0">
                <a:latin typeface="Arial" panose="020B0604020202020204" pitchFamily="34" charset="0"/>
                <a:ea typeface="宋体" panose="02010600030101010101" pitchFamily="2" charset="-122"/>
                <a:cs typeface="Arial" panose="020B0604020202020204" pitchFamily="34" charset="0"/>
              </a:rPr>
              <a:t> of my ward. Without a word he placed a package beside me, inside which lay several bulbs.</a:t>
            </a:r>
            <a:endParaRPr lang="en-US" altLang="en-US" sz="2000" b="0">
              <a:latin typeface="Arial" panose="020B0604020202020204" pitchFamily="3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endParaRPr lang="en-US" altLang="en-US" sz="2000" b="0">
              <a:latin typeface="Arial" panose="020B0604020202020204" pitchFamily="34" charset="0"/>
              <a:ea typeface="宋体" panose="02010600030101010101" pitchFamily="2" charset="-122"/>
              <a:cs typeface="Arial" panose="020B0604020202020204" pitchFamily="34" charset="0"/>
            </a:endParaRPr>
          </a:p>
          <a:p>
            <a:pPr indent="0">
              <a:buFont typeface="Arial" panose="020B0604020202020204" pitchFamily="34" charset="0"/>
              <a:buNone/>
            </a:pPr>
            <a:r>
              <a:rPr lang="en-US" altLang="en-US" sz="2000" b="0">
                <a:latin typeface="微软雅黑" panose="020B0503020204020204" charset="-122"/>
                <a:ea typeface="微软雅黑" panose="020B0503020204020204" charset="-122"/>
                <a:cs typeface="Arial" panose="020B0604020202020204" pitchFamily="34" charset="0"/>
              </a:rPr>
              <a:t>她冲下大厅，躲进楼梯间的门</a:t>
            </a:r>
            <a:r>
              <a:rPr lang="zh-CN" altLang="en-US" sz="2000" b="0">
                <a:latin typeface="微软雅黑" panose="020B0503020204020204" charset="-122"/>
                <a:ea typeface="微软雅黑" panose="020B0503020204020204" charset="-122"/>
                <a:cs typeface="Arial" panose="020B0604020202020204" pitchFamily="34" charset="0"/>
              </a:rPr>
              <a:t>道</a:t>
            </a:r>
            <a:r>
              <a:rPr lang="en-US" altLang="en-US" sz="2000" b="0">
                <a:latin typeface="微软雅黑" panose="020B0503020204020204" charset="-122"/>
                <a:ea typeface="微软雅黑" panose="020B0503020204020204" charset="-122"/>
                <a:cs typeface="Arial" panose="020B0604020202020204" pitchFamily="34" charset="0"/>
              </a:rPr>
              <a:t>。</a:t>
            </a:r>
            <a:endParaRPr lang="en-US" altLang="en-US" sz="2000" b="0">
              <a:latin typeface="微软雅黑" panose="020B0503020204020204" charset="-122"/>
              <a:ea typeface="微软雅黑" panose="020B0503020204020204" charset="-122"/>
              <a:cs typeface="Arial" panose="020B0604020202020204" pitchFamily="34" charset="0"/>
            </a:endParaRPr>
          </a:p>
          <a:p>
            <a:pPr marL="342900" indent="-342900">
              <a:buFont typeface="Arial" panose="020B0604020202020204" pitchFamily="34" charset="0"/>
              <a:buChar char="•"/>
            </a:pPr>
            <a:r>
              <a:rPr lang="en-US" altLang="en-US" sz="2000" b="0">
                <a:latin typeface="Arial" panose="020B0604020202020204" pitchFamily="34" charset="0"/>
                <a:ea typeface="宋体" panose="02010600030101010101" pitchFamily="2" charset="-122"/>
                <a:cs typeface="Arial" panose="020B0604020202020204" pitchFamily="34" charset="0"/>
              </a:rPr>
              <a:t>She sprinted down the hall and ducked into the </a:t>
            </a:r>
            <a:r>
              <a:rPr lang="en-US" altLang="en-US" sz="2000" b="0">
                <a:solidFill>
                  <a:srgbClr val="C00000"/>
                </a:solidFill>
                <a:latin typeface="Arial" panose="020B0604020202020204" pitchFamily="34" charset="0"/>
                <a:ea typeface="宋体" panose="02010600030101010101" pitchFamily="2" charset="-122"/>
                <a:cs typeface="Arial" panose="020B0604020202020204" pitchFamily="34" charset="0"/>
              </a:rPr>
              <a:t>doorway</a:t>
            </a:r>
            <a:r>
              <a:rPr lang="en-US" altLang="en-US" sz="2000" b="0">
                <a:latin typeface="Arial" panose="020B0604020202020204" pitchFamily="34" charset="0"/>
                <a:ea typeface="宋体" panose="02010600030101010101" pitchFamily="2" charset="-122"/>
                <a:cs typeface="Arial" panose="020B0604020202020204" pitchFamily="34" charset="0"/>
              </a:rPr>
              <a:t> to the stairwell.</a:t>
            </a:r>
            <a:endParaRPr lang="en-US" altLang="en-US" sz="2000" b="0">
              <a:latin typeface="Arial" panose="020B0604020202020204" pitchFamily="3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endParaRPr lang="en-US" altLang="en-US" sz="2000" b="0">
              <a:latin typeface="Arial" panose="020B0604020202020204" pitchFamily="34" charset="0"/>
              <a:ea typeface="宋体" panose="02010600030101010101" pitchFamily="2" charset="-122"/>
              <a:cs typeface="Arial" panose="020B0604020202020204" pitchFamily="34" charset="0"/>
            </a:endParaRPr>
          </a:p>
          <a:p>
            <a:pPr indent="0">
              <a:buFont typeface="Arial" panose="020B0604020202020204" pitchFamily="34" charset="0"/>
              <a:buNone/>
            </a:pPr>
            <a:r>
              <a:rPr lang="en-US" altLang="en-US" sz="2000" b="0">
                <a:latin typeface="微软雅黑" panose="020B0503020204020204" charset="-122"/>
                <a:ea typeface="微软雅黑" panose="020B0503020204020204" charset="-122"/>
                <a:cs typeface="Arial" panose="020B0604020202020204" pitchFamily="34" charset="0"/>
              </a:rPr>
              <a:t>她的父亲站在房子的门口，门厅的灯光</a:t>
            </a:r>
            <a:r>
              <a:rPr lang="zh-CN" altLang="en-US" sz="2000" b="0">
                <a:latin typeface="微软雅黑" panose="020B0503020204020204" charset="-122"/>
                <a:ea typeface="微软雅黑" panose="020B0503020204020204" charset="-122"/>
                <a:cs typeface="Arial" panose="020B0604020202020204" pitchFamily="34" charset="0"/>
              </a:rPr>
              <a:t>将其框入其中</a:t>
            </a:r>
            <a:r>
              <a:rPr lang="en-US" altLang="en-US" sz="2000" b="0">
                <a:latin typeface="微软雅黑" panose="020B0503020204020204" charset="-122"/>
                <a:ea typeface="微软雅黑" panose="020B0503020204020204" charset="-122"/>
                <a:cs typeface="Arial" panose="020B0604020202020204" pitchFamily="34" charset="0"/>
              </a:rPr>
              <a:t>。</a:t>
            </a:r>
            <a:endParaRPr lang="en-US" altLang="en-US" sz="2000" b="0">
              <a:latin typeface="Arial" panose="020B0604020202020204" pitchFamily="34" charset="0"/>
              <a:ea typeface="宋体" panose="02010600030101010101" pitchFamily="2" charset="-122"/>
              <a:cs typeface="Arial" panose="020B0604020202020204" pitchFamily="34" charset="0"/>
            </a:endParaRPr>
          </a:p>
          <a:p>
            <a:pPr marL="342900" indent="-342900">
              <a:buFont typeface="Arial" panose="020B0604020202020204" pitchFamily="34" charset="0"/>
              <a:buChar char="•"/>
            </a:pPr>
            <a:r>
              <a:rPr lang="en-US" altLang="en-US" sz="2000" b="0">
                <a:latin typeface="Arial" panose="020B0604020202020204" pitchFamily="34" charset="0"/>
                <a:ea typeface="宋体" panose="02010600030101010101" pitchFamily="2" charset="-122"/>
                <a:cs typeface="Arial" panose="020B0604020202020204" pitchFamily="34" charset="0"/>
              </a:rPr>
              <a:t>Her father stood in the </a:t>
            </a:r>
            <a:r>
              <a:rPr lang="en-US" altLang="en-US" sz="2000" b="0">
                <a:solidFill>
                  <a:srgbClr val="C00000"/>
                </a:solidFill>
                <a:latin typeface="Arial" panose="020B0604020202020204" pitchFamily="34" charset="0"/>
                <a:ea typeface="宋体" panose="02010600030101010101" pitchFamily="2" charset="-122"/>
                <a:cs typeface="Arial" panose="020B0604020202020204" pitchFamily="34" charset="0"/>
              </a:rPr>
              <a:t>doorway</a:t>
            </a:r>
            <a:r>
              <a:rPr lang="en-US" altLang="en-US" sz="2000" b="0">
                <a:latin typeface="Arial" panose="020B0604020202020204" pitchFamily="34" charset="0"/>
                <a:ea typeface="宋体" panose="02010600030101010101" pitchFamily="2" charset="-122"/>
                <a:cs typeface="Arial" panose="020B0604020202020204" pitchFamily="34" charset="0"/>
              </a:rPr>
              <a:t> of the house, framed against the light of the foyer.</a:t>
            </a:r>
            <a:endParaRPr lang="en-US" altLang="en-US" sz="2000" b="0">
              <a:latin typeface="Arial" panose="020B0604020202020204" pitchFamily="34" charset="0"/>
              <a:ea typeface="宋体" panose="02010600030101010101" pitchFamily="2" charset="-122"/>
              <a:cs typeface="Arial" panose="020B0604020202020204" pitchFamily="34" charset="0"/>
            </a:endParaRPr>
          </a:p>
        </p:txBody>
      </p:sp>
      <p:pic>
        <p:nvPicPr>
          <p:cNvPr id="2" name="图片 1" descr="1400949319723"/>
          <p:cNvPicPr>
            <a:picLocks noChangeAspect="1"/>
          </p:cNvPicPr>
          <p:nvPr/>
        </p:nvPicPr>
        <p:blipFill>
          <a:blip r:embed="rId3"/>
          <a:stretch>
            <a:fillRect/>
          </a:stretch>
        </p:blipFill>
        <p:spPr>
          <a:xfrm>
            <a:off x="9333230" y="154305"/>
            <a:ext cx="2760345" cy="2760345"/>
          </a:xfrm>
          <a:prstGeom prst="rect">
            <a:avLst/>
          </a:prstGeom>
        </p:spPr>
      </p:pic>
      <p:pic>
        <p:nvPicPr>
          <p:cNvPr id="3" name="图片 2" descr="pexels-photo-1544420"/>
          <p:cNvPicPr>
            <a:picLocks noChangeAspect="1"/>
          </p:cNvPicPr>
          <p:nvPr/>
        </p:nvPicPr>
        <p:blipFill>
          <a:blip r:embed="rId4"/>
          <a:stretch>
            <a:fillRect/>
          </a:stretch>
        </p:blipFill>
        <p:spPr>
          <a:xfrm>
            <a:off x="9332595" y="3048635"/>
            <a:ext cx="2760980" cy="3683635"/>
          </a:xfrm>
          <a:prstGeom prst="rect">
            <a:avLst/>
          </a:prstGeom>
        </p:spPr>
      </p:pic>
    </p:spTree>
    <p:custDataLst>
      <p:tags r:id="rId5"/>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92589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leftover	/ˈleftəʊvə(r)/	a.吃剩的;残留的 n.吃剩食物</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3683635" y="911225"/>
            <a:ext cx="8387080" cy="5169535"/>
          </a:xfrm>
          <a:prstGeom prst="rect">
            <a:avLst/>
          </a:prstGeom>
          <a:noFill/>
          <a:ln w="9525">
            <a:noFill/>
          </a:ln>
        </p:spPr>
        <p:txBody>
          <a:bodyPr wrap="square">
            <a:spAutoFit/>
          </a:bodyPr>
          <a:p>
            <a:pPr indent="0" fontAlgn="auto"/>
            <a:r>
              <a:rPr lang="en-US" sz="2200" b="0">
                <a:latin typeface="Arial" panose="020B0604020202020204" pitchFamily="34" charset="0"/>
                <a:cs typeface="Arial" panose="020B0604020202020204" pitchFamily="34" charset="0"/>
              </a:rPr>
              <a:t>记住你必须把剩下的火鸡放在冰箱里</a:t>
            </a:r>
            <a:r>
              <a:rPr lang="zh-CN" altLang="en-US" sz="2200" b="0">
                <a:latin typeface="Arial" panose="020B0604020202020204" pitchFamily="34" charset="0"/>
                <a:cs typeface="Arial" panose="020B0604020202020204" pitchFamily="34" charset="0"/>
              </a:rPr>
              <a:t>保存</a:t>
            </a:r>
            <a:r>
              <a:rPr lang="en-US" sz="2200" b="0">
                <a:latin typeface="Arial" panose="020B0604020202020204" pitchFamily="34" charset="0"/>
                <a:cs typeface="Arial" panose="020B0604020202020204" pitchFamily="34" charset="0"/>
              </a:rPr>
              <a:t>。</a:t>
            </a:r>
            <a:endParaRPr lang="en-US" sz="2200" b="0">
              <a:latin typeface="Arial" panose="020B0604020202020204" pitchFamily="34" charset="0"/>
              <a:cs typeface="Arial" panose="020B0604020202020204" pitchFamily="34" charset="0"/>
            </a:endParaRPr>
          </a:p>
          <a:p>
            <a:pPr marL="342900" indent="-342900" fontAlgn="auto">
              <a:buFont typeface="Arial" panose="020B0604020202020204" pitchFamily="34" charset="0"/>
              <a:buChar char="•"/>
            </a:pPr>
            <a:r>
              <a:rPr lang="en-US" sz="2200">
                <a:latin typeface="Arial" panose="020B0604020202020204" pitchFamily="34" charset="0"/>
                <a:cs typeface="Arial" panose="020B0604020202020204" pitchFamily="34" charset="0"/>
                <a:sym typeface="+mn-ea"/>
              </a:rPr>
              <a:t>Remember you will have to store </a:t>
            </a:r>
            <a:r>
              <a:rPr lang="en-US" sz="2200">
                <a:solidFill>
                  <a:srgbClr val="C00000"/>
                </a:solidFill>
                <a:latin typeface="Arial" panose="020B0604020202020204" pitchFamily="34" charset="0"/>
                <a:cs typeface="Arial" panose="020B0604020202020204" pitchFamily="34" charset="0"/>
                <a:sym typeface="+mn-ea"/>
              </a:rPr>
              <a:t>leftover</a:t>
            </a:r>
            <a:r>
              <a:rPr lang="en-US" sz="2200">
                <a:latin typeface="Arial" panose="020B0604020202020204" pitchFamily="34" charset="0"/>
                <a:cs typeface="Arial" panose="020B0604020202020204" pitchFamily="34" charset="0"/>
                <a:sym typeface="+mn-ea"/>
              </a:rPr>
              <a:t> turkey in the fridge afterward.</a:t>
            </a:r>
            <a:endParaRPr lang="en-US" sz="2200" b="0">
              <a:latin typeface="Arial" panose="020B0604020202020204" pitchFamily="34" charset="0"/>
              <a:cs typeface="Arial" panose="020B0604020202020204" pitchFamily="34" charset="0"/>
            </a:endParaRPr>
          </a:p>
          <a:p>
            <a:pPr indent="0" fontAlgn="auto"/>
            <a:endParaRPr lang="en-US" sz="2200" b="0">
              <a:latin typeface="Arial" panose="020B0604020202020204" pitchFamily="34" charset="0"/>
              <a:cs typeface="Arial" panose="020B0604020202020204" pitchFamily="34" charset="0"/>
            </a:endParaRPr>
          </a:p>
          <a:p>
            <a:pPr indent="0" fontAlgn="auto"/>
            <a:r>
              <a:rPr lang="en-US" sz="2200" b="0">
                <a:latin typeface="Arial" panose="020B0604020202020204" pitchFamily="34" charset="0"/>
                <a:cs typeface="Arial" panose="020B0604020202020204" pitchFamily="34" charset="0"/>
              </a:rPr>
              <a:t>如果你有</a:t>
            </a:r>
            <a:r>
              <a:rPr lang="zh-CN" altLang="en-US" sz="2200" b="0">
                <a:latin typeface="Arial" panose="020B0604020202020204" pitchFamily="34" charset="0"/>
                <a:cs typeface="Arial" panose="020B0604020202020204" pitchFamily="34" charset="0"/>
              </a:rPr>
              <a:t>刷墙</a:t>
            </a:r>
            <a:r>
              <a:rPr lang="en-US" sz="2200" b="0">
                <a:latin typeface="Arial" panose="020B0604020202020204" pitchFamily="34" charset="0"/>
                <a:cs typeface="Arial" panose="020B0604020202020204" pitchFamily="34" charset="0"/>
              </a:rPr>
              <a:t>剩下的油漆，</a:t>
            </a:r>
            <a:r>
              <a:rPr lang="zh-CN" altLang="en-US" sz="2200" b="0">
                <a:latin typeface="Arial" panose="020B0604020202020204" pitchFamily="34" charset="0"/>
                <a:cs typeface="Arial" panose="020B0604020202020204" pitchFamily="34" charset="0"/>
              </a:rPr>
              <a:t>又</a:t>
            </a:r>
            <a:r>
              <a:rPr lang="en-US" sz="2200" b="0">
                <a:latin typeface="Arial" panose="020B0604020202020204" pitchFamily="34" charset="0"/>
                <a:cs typeface="Arial" panose="020B0604020202020204" pitchFamily="34" charset="0"/>
              </a:rPr>
              <a:t>不想购买额外的颜色，可以在剩下的油漆</a:t>
            </a:r>
            <a:r>
              <a:rPr lang="zh-CN" altLang="en-US" sz="2200" b="0">
                <a:latin typeface="Arial" panose="020B0604020202020204" pitchFamily="34" charset="0"/>
                <a:cs typeface="Arial" panose="020B0604020202020204" pitchFamily="34" charset="0"/>
              </a:rPr>
              <a:t>里</a:t>
            </a:r>
            <a:r>
              <a:rPr lang="en-US" sz="2200" b="0">
                <a:latin typeface="Arial" panose="020B0604020202020204" pitchFamily="34" charset="0"/>
                <a:cs typeface="Arial" panose="020B0604020202020204" pitchFamily="34" charset="0"/>
              </a:rPr>
              <a:t>加一点白色，直到得到合适的色调。</a:t>
            </a:r>
            <a:endParaRPr lang="en-US" sz="2200" b="0">
              <a:latin typeface="Arial" panose="020B0604020202020204" pitchFamily="34" charset="0"/>
              <a:cs typeface="Arial" panose="020B0604020202020204" pitchFamily="34" charset="0"/>
            </a:endParaRPr>
          </a:p>
          <a:p>
            <a:pPr marL="342900" indent="-342900" fontAlgn="auto">
              <a:buFont typeface="Arial" panose="020B0604020202020204" pitchFamily="34" charset="0"/>
              <a:buChar char="•"/>
            </a:pPr>
            <a:r>
              <a:rPr lang="en-US" sz="2200">
                <a:latin typeface="Arial" panose="020B0604020202020204" pitchFamily="34" charset="0"/>
                <a:cs typeface="Arial" panose="020B0604020202020204" pitchFamily="34" charset="0"/>
                <a:sym typeface="+mn-ea"/>
              </a:rPr>
              <a:t>If you have </a:t>
            </a:r>
            <a:r>
              <a:rPr lang="en-US" sz="2200">
                <a:solidFill>
                  <a:srgbClr val="C00000"/>
                </a:solidFill>
                <a:latin typeface="Arial" panose="020B0604020202020204" pitchFamily="34" charset="0"/>
                <a:cs typeface="Arial" panose="020B0604020202020204" pitchFamily="34" charset="0"/>
                <a:sym typeface="+mn-ea"/>
              </a:rPr>
              <a:t>leftover</a:t>
            </a:r>
            <a:r>
              <a:rPr lang="en-US" sz="2200">
                <a:latin typeface="Arial" panose="020B0604020202020204" pitchFamily="34" charset="0"/>
                <a:cs typeface="Arial" panose="020B0604020202020204" pitchFamily="34" charset="0"/>
                <a:sym typeface="+mn-ea"/>
              </a:rPr>
              <a:t> paint from the walls and don't want to purchase additional colors, add a little white to your </a:t>
            </a:r>
            <a:r>
              <a:rPr lang="en-US" sz="2200">
                <a:solidFill>
                  <a:srgbClr val="C00000"/>
                </a:solidFill>
                <a:latin typeface="Arial" panose="020B0604020202020204" pitchFamily="34" charset="0"/>
                <a:cs typeface="Arial" panose="020B0604020202020204" pitchFamily="34" charset="0"/>
                <a:sym typeface="+mn-ea"/>
              </a:rPr>
              <a:t>leftover</a:t>
            </a:r>
            <a:r>
              <a:rPr lang="en-US" sz="2200">
                <a:latin typeface="Arial" panose="020B0604020202020204" pitchFamily="34" charset="0"/>
                <a:cs typeface="Arial" panose="020B0604020202020204" pitchFamily="34" charset="0"/>
                <a:sym typeface="+mn-ea"/>
              </a:rPr>
              <a:t> until you get the right shade.</a:t>
            </a:r>
            <a:endParaRPr lang="en-US" sz="2200" b="0">
              <a:latin typeface="Arial" panose="020B0604020202020204" pitchFamily="34" charset="0"/>
              <a:cs typeface="Arial" panose="020B0604020202020204" pitchFamily="34" charset="0"/>
            </a:endParaRPr>
          </a:p>
          <a:p>
            <a:pPr indent="0" fontAlgn="auto"/>
            <a:endParaRPr lang="en-US" sz="2200" b="0">
              <a:latin typeface="Arial" panose="020B0604020202020204" pitchFamily="34" charset="0"/>
              <a:cs typeface="Arial" panose="020B0604020202020204" pitchFamily="34" charset="0"/>
            </a:endParaRPr>
          </a:p>
          <a:p>
            <a:pPr indent="0" fontAlgn="auto"/>
            <a:r>
              <a:rPr lang="en-US" sz="2200" b="0">
                <a:latin typeface="Arial" panose="020B0604020202020204" pitchFamily="34" charset="0"/>
                <a:cs typeface="Arial" panose="020B0604020202020204" pitchFamily="34" charset="0"/>
              </a:rPr>
              <a:t>最终，他取得了惊人的成功，获得了</a:t>
            </a:r>
            <a:r>
              <a:rPr lang="zh-CN" altLang="en-US" sz="2200" b="0">
                <a:latin typeface="Arial" panose="020B0604020202020204" pitchFamily="34" charset="0"/>
                <a:cs typeface="Arial" panose="020B0604020202020204" pitchFamily="34" charset="0"/>
              </a:rPr>
              <a:t>总额</a:t>
            </a:r>
            <a:r>
              <a:rPr lang="en-US" sz="2200">
                <a:latin typeface="Arial" panose="020B0604020202020204" pitchFamily="34" charset="0"/>
                <a:cs typeface="Arial" panose="020B0604020202020204" pitchFamily="34" charset="0"/>
                <a:sym typeface="+mn-ea"/>
              </a:rPr>
              <a:t>130万美元</a:t>
            </a:r>
            <a:r>
              <a:rPr lang="zh-CN" altLang="en-US" sz="2200">
                <a:latin typeface="Arial" panose="020B0604020202020204" pitchFamily="34" charset="0"/>
                <a:cs typeface="Arial" panose="020B0604020202020204" pitchFamily="34" charset="0"/>
                <a:sym typeface="+mn-ea"/>
              </a:rPr>
              <a:t>的</a:t>
            </a:r>
            <a:r>
              <a:rPr lang="en-US" sz="2200" b="0">
                <a:latin typeface="Arial" panose="020B0604020202020204" pitchFamily="34" charset="0"/>
                <a:cs typeface="Arial" panose="020B0604020202020204" pitchFamily="34" charset="0"/>
              </a:rPr>
              <a:t>34</a:t>
            </a:r>
            <a:r>
              <a:rPr lang="zh-CN" altLang="en-US" sz="2200" b="0">
                <a:latin typeface="Arial" panose="020B0604020202020204" pitchFamily="34" charset="0"/>
                <a:cs typeface="Arial" panose="020B0604020202020204" pitchFamily="34" charset="0"/>
              </a:rPr>
              <a:t>项</a:t>
            </a:r>
            <a:r>
              <a:rPr lang="en-US" sz="2200" b="0">
                <a:latin typeface="Arial" panose="020B0604020202020204" pitchFamily="34" charset="0"/>
                <a:cs typeface="Arial" panose="020B0604020202020204" pitchFamily="34" charset="0"/>
              </a:rPr>
              <a:t>奖学金，</a:t>
            </a:r>
            <a:r>
              <a:rPr lang="zh-CN" altLang="en-US" sz="2200" b="0">
                <a:latin typeface="Arial" panose="020B0604020202020204" pitchFamily="34" charset="0"/>
                <a:cs typeface="Arial" panose="020B0604020202020204" pitchFamily="34" charset="0"/>
              </a:rPr>
              <a:t>这些</a:t>
            </a:r>
            <a:r>
              <a:rPr lang="en-US" sz="2200" b="0">
                <a:latin typeface="Arial" panose="020B0604020202020204" pitchFamily="34" charset="0"/>
                <a:cs typeface="Arial" panose="020B0604020202020204" pitchFamily="34" charset="0"/>
              </a:rPr>
              <a:t>足以支付</a:t>
            </a:r>
            <a:r>
              <a:rPr lang="zh-CN" altLang="en-US" sz="2200" b="0">
                <a:latin typeface="Arial" panose="020B0604020202020204" pitchFamily="34" charset="0"/>
                <a:cs typeface="Arial" panose="020B0604020202020204" pitchFamily="34" charset="0"/>
              </a:rPr>
              <a:t>他</a:t>
            </a:r>
            <a:r>
              <a:rPr lang="en-US" sz="2200" b="0">
                <a:latin typeface="Arial" panose="020B0604020202020204" pitchFamily="34" charset="0"/>
                <a:cs typeface="Arial" panose="020B0604020202020204" pitchFamily="34" charset="0"/>
              </a:rPr>
              <a:t>多年的学费，</a:t>
            </a:r>
            <a:r>
              <a:rPr lang="zh-CN" altLang="en-US" sz="2200" b="0">
                <a:latin typeface="Arial" panose="020B0604020202020204" pitchFamily="34" charset="0"/>
                <a:cs typeface="Arial" panose="020B0604020202020204" pitchFamily="34" charset="0"/>
              </a:rPr>
              <a:t>还有</a:t>
            </a:r>
            <a:r>
              <a:rPr lang="en-US" sz="2200" b="0">
                <a:latin typeface="Arial" panose="020B0604020202020204" pitchFamily="34" charset="0"/>
                <a:cs typeface="Arial" panose="020B0604020202020204" pitchFamily="34" charset="0"/>
              </a:rPr>
              <a:t>一些剩余的</a:t>
            </a:r>
            <a:r>
              <a:rPr lang="zh-CN" altLang="en-US" sz="2200" b="0">
                <a:latin typeface="Arial" panose="020B0604020202020204" pitchFamily="34" charset="0"/>
                <a:cs typeface="Arial" panose="020B0604020202020204" pitchFamily="34" charset="0"/>
              </a:rPr>
              <a:t>可用</a:t>
            </a:r>
            <a:r>
              <a:rPr lang="en-US" sz="2200" b="0">
                <a:latin typeface="Arial" panose="020B0604020202020204" pitchFamily="34" charset="0"/>
                <a:cs typeface="Arial" panose="020B0604020202020204" pitchFamily="34" charset="0"/>
              </a:rPr>
              <a:t>来支付生活费。</a:t>
            </a:r>
            <a:endParaRPr lang="en-US" sz="2200" b="0">
              <a:latin typeface="Arial" panose="020B0604020202020204" pitchFamily="34" charset="0"/>
              <a:cs typeface="Arial" panose="020B0604020202020204" pitchFamily="34" charset="0"/>
            </a:endParaRPr>
          </a:p>
          <a:p>
            <a:pPr marL="342900" indent="-342900" fontAlgn="auto">
              <a:buFont typeface="Arial" panose="020B0604020202020204" pitchFamily="34" charset="0"/>
              <a:buChar char="•"/>
            </a:pPr>
            <a:r>
              <a:rPr lang="en-US" sz="2200" b="0">
                <a:latin typeface="Arial" panose="020B0604020202020204" pitchFamily="34" charset="0"/>
                <a:cs typeface="Arial" panose="020B0604020202020204" pitchFamily="34" charset="0"/>
              </a:rPr>
              <a:t>In the end, he had amazing success, receiving 34 scholarships worth $1.3 million—enough to pay for years of school, plus cover his living expenses with some </a:t>
            </a:r>
            <a:r>
              <a:rPr lang="en-US" sz="2200" b="0">
                <a:solidFill>
                  <a:srgbClr val="C00000"/>
                </a:solidFill>
                <a:latin typeface="Arial" panose="020B0604020202020204" pitchFamily="34" charset="0"/>
                <a:cs typeface="Arial" panose="020B0604020202020204" pitchFamily="34" charset="0"/>
              </a:rPr>
              <a:t>leftover</a:t>
            </a:r>
            <a:r>
              <a:rPr lang="en-US" sz="2200" b="0">
                <a:latin typeface="Arial" panose="020B0604020202020204" pitchFamily="34" charset="0"/>
                <a:cs typeface="Arial" panose="020B0604020202020204" pitchFamily="34" charset="0"/>
              </a:rPr>
              <a:t> to invest</a:t>
            </a:r>
            <a:r>
              <a:rPr lang="en-US" sz="2200" b="0">
                <a:latin typeface="Arial" panose="020B0604020202020204" pitchFamily="34" charset="0"/>
                <a:ea typeface="宋体" panose="02010600030101010101" pitchFamily="2" charset="-122"/>
                <a:cs typeface="Arial" panose="020B0604020202020204" pitchFamily="34" charset="0"/>
              </a:rPr>
              <a:t>.</a:t>
            </a:r>
            <a:endParaRPr lang="en-US" altLang="en-US" sz="2200" b="0">
              <a:latin typeface="Arial" panose="020B0604020202020204" pitchFamily="34" charset="0"/>
              <a:ea typeface="宋体" panose="02010600030101010101" pitchFamily="2" charset="-122"/>
              <a:cs typeface="Arial" panose="020B0604020202020204" pitchFamily="34" charset="0"/>
            </a:endParaRPr>
          </a:p>
        </p:txBody>
      </p:sp>
      <p:pic>
        <p:nvPicPr>
          <p:cNvPr id="2" name="图片 1" descr="leftovers-in-the-fridge-GettyImages-96322287"/>
          <p:cNvPicPr>
            <a:picLocks noChangeAspect="1"/>
          </p:cNvPicPr>
          <p:nvPr/>
        </p:nvPicPr>
        <p:blipFill>
          <a:blip r:embed="rId3"/>
          <a:srcRect l="9658" r="17745" b="14432"/>
          <a:stretch>
            <a:fillRect/>
          </a:stretch>
        </p:blipFill>
        <p:spPr>
          <a:xfrm>
            <a:off x="238760" y="1748790"/>
            <a:ext cx="3300730" cy="2606675"/>
          </a:xfrm>
          <a:prstGeom prst="rect">
            <a:avLst/>
          </a:prstGeom>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32410" y="2664460"/>
            <a:ext cx="9420860" cy="2251075"/>
          </a:xfrm>
        </p:spPr>
        <p:txBody>
          <a:bodyPr>
            <a:noAutofit/>
          </a:bodyPr>
          <a:lstStyle/>
          <a:p>
            <a:pPr marL="0" indent="0">
              <a:lnSpc>
                <a:spcPct val="100000"/>
              </a:lnSpc>
              <a:spcAft>
                <a:spcPts val="500"/>
              </a:spcAft>
              <a:buFont typeface="Arial" panose="020B0604020202020204" pitchFamily="34" charset="0"/>
              <a:buNone/>
            </a:pPr>
            <a:r>
              <a:rPr lang="zh-CN" sz="2200">
                <a:solidFill>
                  <a:schemeClr val="tx1"/>
                </a:solidFill>
                <a:cs typeface="+mn-lt"/>
                <a:sym typeface="+mn-ea"/>
              </a:rPr>
              <a:t>由于食堂东门在维修，最近其他出入口常常发生拥堵。因此我建议相应地调整不同年级的就餐时间。</a:t>
            </a:r>
            <a:r>
              <a:rPr lang="zh-CN" sz="2200" baseline="-25000">
                <a:solidFill>
                  <a:schemeClr val="accent5">
                    <a:lumMod val="50000"/>
                  </a:schemeClr>
                </a:solidFill>
                <a:cs typeface="+mn-lt"/>
                <a:sym typeface="+mn-ea"/>
              </a:rPr>
              <a:t>应用文</a:t>
            </a:r>
            <a:r>
              <a:rPr lang="en-US" altLang="zh-CN" sz="2200" baseline="-25000">
                <a:solidFill>
                  <a:schemeClr val="accent5">
                    <a:lumMod val="50000"/>
                  </a:schemeClr>
                </a:solidFill>
                <a:cs typeface="+mn-lt"/>
                <a:sym typeface="+mn-ea"/>
              </a:rPr>
              <a:t>-</a:t>
            </a:r>
            <a:r>
              <a:rPr lang="zh-CN" altLang="en-US" sz="2200" baseline="-25000">
                <a:solidFill>
                  <a:schemeClr val="accent5">
                    <a:lumMod val="50000"/>
                  </a:schemeClr>
                </a:solidFill>
                <a:cs typeface="+mn-lt"/>
                <a:sym typeface="+mn-ea"/>
              </a:rPr>
              <a:t>建议信</a:t>
            </a:r>
            <a:endParaRPr lang="zh-CN" sz="2200">
              <a:solidFill>
                <a:schemeClr val="tx1"/>
              </a:solidFill>
              <a:cs typeface="+mn-lt"/>
              <a:sym typeface="+mn-ea"/>
            </a:endParaRPr>
          </a:p>
          <a:p>
            <a:pPr>
              <a:lnSpc>
                <a:spcPct val="100000"/>
              </a:lnSpc>
              <a:spcAft>
                <a:spcPts val="500"/>
              </a:spcAft>
              <a:buFont typeface="Arial" panose="020B0604020202020204" pitchFamily="34" charset="0"/>
              <a:buChar char="•"/>
            </a:pPr>
            <a:r>
              <a:rPr lang="en-US" altLang="zh-CN" sz="2200">
                <a:solidFill>
                  <a:schemeClr val="tx1"/>
                </a:solidFill>
                <a:cs typeface="+mn-lt"/>
                <a:sym typeface="+mn-ea"/>
              </a:rPr>
              <a:t>Since the east doorway is under repair, </a:t>
            </a:r>
            <a:r>
              <a:rPr lang="en-US" altLang="zh-CN" sz="2200">
                <a:solidFill>
                  <a:srgbClr val="C00000"/>
                </a:solidFill>
                <a:cs typeface="+mn-lt"/>
                <a:sym typeface="+mn-ea"/>
              </a:rPr>
              <a:t>jams</a:t>
            </a:r>
            <a:r>
              <a:rPr lang="en-US" altLang="zh-CN" sz="2200">
                <a:solidFill>
                  <a:schemeClr val="tx1"/>
                </a:solidFill>
                <a:cs typeface="+mn-lt"/>
                <a:sym typeface="+mn-ea"/>
              </a:rPr>
              <a:t> usually occurs at other exits recently. Therefore, I suggest that the dinner time for different grades be adjusted accordingly.</a:t>
            </a:r>
            <a:endParaRPr lang="zh-CN" altLang="en-US" sz="2200">
              <a:solidFill>
                <a:schemeClr val="tx1"/>
              </a:solidFill>
              <a:ea typeface="微软雅黑" panose="020B0503020204020204" charset="-122"/>
              <a:cs typeface="+mn-lt"/>
            </a:endParaRPr>
          </a:p>
        </p:txBody>
      </p:sp>
      <p:sp>
        <p:nvSpPr>
          <p:cNvPr id="6" name="文本框 5"/>
          <p:cNvSpPr txBox="1"/>
          <p:nvPr/>
        </p:nvSpPr>
        <p:spPr>
          <a:xfrm>
            <a:off x="1129030" y="242570"/>
            <a:ext cx="788797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jam	/dʒæm/	n.果酱;堵塞</a:t>
            </a:r>
            <a:endParaRPr lang="zh-CN" altLang="en-US"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Heavy-rains-lash-Delhi-NCR-traffic-snarls-at-many-places"/>
          <p:cNvPicPr>
            <a:picLocks noChangeAspect="1"/>
          </p:cNvPicPr>
          <p:nvPr/>
        </p:nvPicPr>
        <p:blipFill>
          <a:blip r:embed="rId3"/>
          <a:stretch>
            <a:fillRect/>
          </a:stretch>
        </p:blipFill>
        <p:spPr>
          <a:xfrm>
            <a:off x="9012555" y="4414520"/>
            <a:ext cx="3072130" cy="1851025"/>
          </a:xfrm>
          <a:prstGeom prst="rect">
            <a:avLst/>
          </a:prstGeom>
        </p:spPr>
      </p:pic>
      <p:pic>
        <p:nvPicPr>
          <p:cNvPr id="5" name="图片 4" descr="Edinburgh-Preserves-Strawberry-Jam-340g"/>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9321165" y="-635"/>
            <a:ext cx="3276600" cy="2805430"/>
          </a:xfrm>
          <a:prstGeom prst="rect">
            <a:avLst/>
          </a:prstGeom>
        </p:spPr>
      </p:pic>
      <p:sp>
        <p:nvSpPr>
          <p:cNvPr id="7" name="文本框 6"/>
          <p:cNvSpPr txBox="1"/>
          <p:nvPr/>
        </p:nvSpPr>
        <p:spPr>
          <a:xfrm>
            <a:off x="9229090" y="4455795"/>
            <a:ext cx="2855595" cy="460375"/>
          </a:xfrm>
          <a:prstGeom prst="rect">
            <a:avLst/>
          </a:prstGeom>
          <a:noFill/>
        </p:spPr>
        <p:txBody>
          <a:bodyPr wrap="square" rtlCol="0" anchor="t">
            <a:spAutoFit/>
          </a:bodyPr>
          <a:p>
            <a:pPr algn="ctr"/>
            <a:r>
              <a:rPr lang="en-US" altLang="zh-CN" sz="2400" b="1">
                <a:solidFill>
                  <a:schemeClr val="bg1"/>
                </a:solidFill>
                <a:ea typeface="微软雅黑" panose="020B0503020204020204" charset="-122"/>
                <a:cs typeface="+mn-lt"/>
                <a:sym typeface="+mn-ea"/>
              </a:rPr>
              <a:t>the taffic</a:t>
            </a:r>
            <a:r>
              <a:rPr lang="zh-CN" altLang="en-US" sz="2400" b="1">
                <a:solidFill>
                  <a:schemeClr val="bg1"/>
                </a:solidFill>
                <a:ea typeface="微软雅黑" panose="020B0503020204020204" charset="-122"/>
                <a:cs typeface="+mn-lt"/>
                <a:sym typeface="+mn-ea"/>
              </a:rPr>
              <a:t> jam</a:t>
            </a:r>
            <a:endParaRPr lang="zh-CN" altLang="en-US" sz="2400" b="1">
              <a:solidFill>
                <a:schemeClr val="bg1"/>
              </a:solidFill>
              <a:ea typeface="微软雅黑" panose="020B0503020204020204" charset="-122"/>
              <a:cs typeface="+mn-lt"/>
              <a:sym typeface="+mn-ea"/>
            </a:endParaRPr>
          </a:p>
        </p:txBody>
      </p:sp>
      <p:pic>
        <p:nvPicPr>
          <p:cNvPr id="9" name="图片 8" descr="dezydezy170700137"/>
          <p:cNvPicPr>
            <a:picLocks noChangeAspect="1"/>
          </p:cNvPicPr>
          <p:nvPr/>
        </p:nvPicPr>
        <p:blipFill>
          <a:blip r:embed="rId5">
            <a:clrChange>
              <a:clrFrom>
                <a:srgbClr val="FFFFFF">
                  <a:alpha val="100000"/>
                </a:srgbClr>
              </a:clrFrom>
              <a:clrTo>
                <a:srgbClr val="FFFFFF">
                  <a:alpha val="100000"/>
                  <a:alpha val="0"/>
                </a:srgbClr>
              </a:clrTo>
            </a:clrChange>
          </a:blip>
          <a:srcRect l="24641" t="26932" r="20790" b="30295"/>
          <a:stretch>
            <a:fillRect/>
          </a:stretch>
        </p:blipFill>
        <p:spPr>
          <a:xfrm>
            <a:off x="10565130" y="2888615"/>
            <a:ext cx="1421765" cy="1114425"/>
          </a:xfrm>
          <a:prstGeom prst="rect">
            <a:avLst/>
          </a:prstGeom>
        </p:spPr>
      </p:pic>
      <p:sp>
        <p:nvSpPr>
          <p:cNvPr id="10" name="内容占位符 2"/>
          <p:cNvSpPr>
            <a:spLocks noGrp="1"/>
          </p:cNvSpPr>
          <p:nvPr>
            <p:custDataLst>
              <p:tags r:id="rId6"/>
            </p:custDataLst>
          </p:nvPr>
        </p:nvSpPr>
        <p:spPr>
          <a:xfrm>
            <a:off x="232410" y="765175"/>
            <a:ext cx="9523095" cy="203962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500"/>
              </a:spcAft>
              <a:buFont typeface="Arial" panose="020B0604020202020204" pitchFamily="34" charset="0"/>
              <a:buNone/>
            </a:pPr>
            <a:r>
              <a:rPr lang="zh-CN" sz="2200">
                <a:solidFill>
                  <a:schemeClr val="tx1"/>
                </a:solidFill>
                <a:cs typeface="+mn-lt"/>
                <a:sym typeface="+mn-ea"/>
              </a:rPr>
              <a:t>小型摩托车通勤方便而且便于应对交通拥堵，因此越来越多的年轻人喜欢骑它们。</a:t>
            </a:r>
            <a:endParaRPr lang="zh-CN" sz="2200">
              <a:solidFill>
                <a:schemeClr val="tx1"/>
              </a:solidFill>
              <a:cs typeface="+mn-lt"/>
              <a:sym typeface="+mn-ea"/>
            </a:endParaRPr>
          </a:p>
          <a:p>
            <a:pPr>
              <a:lnSpc>
                <a:spcPct val="100000"/>
              </a:lnSpc>
              <a:spcAft>
                <a:spcPts val="500"/>
              </a:spcAft>
              <a:buFont typeface="Arial" panose="020B0604020202020204" pitchFamily="34" charset="0"/>
              <a:buChar char="•"/>
            </a:pPr>
            <a:r>
              <a:rPr lang="en-US" altLang="zh-CN" sz="2200">
                <a:solidFill>
                  <a:schemeClr val="tx1"/>
                </a:solidFill>
                <a:cs typeface="+mn-lt"/>
                <a:sym typeface="+mn-ea"/>
              </a:rPr>
              <a:t>S</a:t>
            </a:r>
            <a:r>
              <a:rPr lang="zh-CN" sz="2200">
                <a:solidFill>
                  <a:schemeClr val="tx1"/>
                </a:solidFill>
                <a:cs typeface="+mn-lt"/>
                <a:sym typeface="+mn-ea"/>
              </a:rPr>
              <a:t>cooters are very convenient for commuting and can help navigate traffic </a:t>
            </a:r>
            <a:r>
              <a:rPr lang="zh-CN" sz="2200">
                <a:solidFill>
                  <a:srgbClr val="C00000"/>
                </a:solidFill>
                <a:cs typeface="+mn-lt"/>
                <a:sym typeface="+mn-ea"/>
              </a:rPr>
              <a:t>jams</a:t>
            </a:r>
            <a:r>
              <a:rPr lang="zh-CN" sz="2200">
                <a:solidFill>
                  <a:schemeClr val="tx1"/>
                </a:solidFill>
                <a:cs typeface="+mn-lt"/>
                <a:sym typeface="+mn-ea"/>
              </a:rPr>
              <a:t>, so </a:t>
            </a:r>
            <a:r>
              <a:rPr lang="en-US" altLang="zh-CN" sz="2200">
                <a:solidFill>
                  <a:schemeClr val="tx1"/>
                </a:solidFill>
                <a:cs typeface="+mn-lt"/>
                <a:sym typeface="+mn-ea"/>
              </a:rPr>
              <a:t>more and more young people</a:t>
            </a:r>
            <a:r>
              <a:rPr lang="zh-CN" sz="2200">
                <a:solidFill>
                  <a:schemeClr val="tx1"/>
                </a:solidFill>
                <a:cs typeface="+mn-lt"/>
                <a:sym typeface="+mn-ea"/>
              </a:rPr>
              <a:t> enjoy riding them.</a:t>
            </a:r>
            <a:endParaRPr lang="zh-CN" sz="2200">
              <a:solidFill>
                <a:schemeClr val="tx1"/>
              </a:solidFill>
              <a:cs typeface="+mn-lt"/>
              <a:sym typeface="+mn-ea"/>
            </a:endParaRPr>
          </a:p>
        </p:txBody>
      </p:sp>
      <p:sp>
        <p:nvSpPr>
          <p:cNvPr id="11" name="内容占位符 2"/>
          <p:cNvSpPr>
            <a:spLocks noGrp="1"/>
          </p:cNvSpPr>
          <p:nvPr>
            <p:custDataLst>
              <p:tags r:id="rId7"/>
            </p:custDataLst>
          </p:nvPr>
        </p:nvSpPr>
        <p:spPr>
          <a:xfrm>
            <a:off x="232410" y="4523105"/>
            <a:ext cx="8717915" cy="2011680"/>
          </a:xfrm>
          <a:prstGeom prst="rect">
            <a:avLst/>
          </a:prstGeom>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500"/>
              </a:spcAft>
              <a:buFont typeface="Arial" panose="020B0604020202020204" pitchFamily="34" charset="0"/>
              <a:buNone/>
            </a:pPr>
            <a:r>
              <a:rPr lang="zh-CN" sz="2200">
                <a:solidFill>
                  <a:schemeClr val="tx1"/>
                </a:solidFill>
                <a:cs typeface="+mn-lt"/>
                <a:sym typeface="+mn-ea"/>
              </a:rPr>
              <a:t>春节时，城市里满是欢聚和团圆，而街道上则挤满了兴高采烈的人群。</a:t>
            </a:r>
            <a:r>
              <a:rPr sz="2200" baseline="-25000">
                <a:solidFill>
                  <a:schemeClr val="accent5">
                    <a:lumMod val="50000"/>
                  </a:schemeClr>
                </a:solidFill>
                <a:cs typeface="+mn-lt"/>
                <a:sym typeface="+mn-ea"/>
              </a:rPr>
              <a:t>2017年11月浙江高考应用文</a:t>
            </a:r>
            <a:r>
              <a:rPr lang="en-US" sz="2200" baseline="-25000">
                <a:solidFill>
                  <a:schemeClr val="accent5">
                    <a:lumMod val="50000"/>
                  </a:schemeClr>
                </a:solidFill>
                <a:cs typeface="+mn-lt"/>
                <a:sym typeface="+mn-ea"/>
              </a:rPr>
              <a:t>“</a:t>
            </a:r>
            <a:r>
              <a:rPr lang="zh-CN" altLang="en-US" sz="2200" baseline="-25000">
                <a:solidFill>
                  <a:schemeClr val="accent5">
                    <a:lumMod val="50000"/>
                  </a:schemeClr>
                </a:solidFill>
                <a:cs typeface="+mn-lt"/>
                <a:sym typeface="+mn-ea"/>
              </a:rPr>
              <a:t>邀请老外过春节</a:t>
            </a:r>
            <a:r>
              <a:rPr lang="en-US" sz="2200" baseline="-25000">
                <a:solidFill>
                  <a:schemeClr val="accent5">
                    <a:lumMod val="50000"/>
                  </a:schemeClr>
                </a:solidFill>
                <a:cs typeface="+mn-lt"/>
                <a:sym typeface="+mn-ea"/>
              </a:rPr>
              <a:t>”</a:t>
            </a:r>
            <a:endParaRPr sz="2200">
              <a:solidFill>
                <a:schemeClr val="accent5">
                  <a:lumMod val="50000"/>
                </a:schemeClr>
              </a:solidFill>
              <a:cs typeface="+mn-lt"/>
              <a:sym typeface="+mn-ea"/>
            </a:endParaRPr>
          </a:p>
          <a:p>
            <a:pPr>
              <a:lnSpc>
                <a:spcPct val="100000"/>
              </a:lnSpc>
              <a:spcAft>
                <a:spcPts val="500"/>
              </a:spcAft>
              <a:buFont typeface="Arial" panose="020B0604020202020204" pitchFamily="34" charset="0"/>
              <a:buChar char="•"/>
            </a:pPr>
            <a:r>
              <a:rPr lang="zh-CN" altLang="en-US" sz="2200">
                <a:solidFill>
                  <a:schemeClr val="tx1"/>
                </a:solidFill>
                <a:ea typeface="微软雅黑" panose="020B0503020204020204" charset="-122"/>
                <a:cs typeface="+mn-lt"/>
              </a:rPr>
              <a:t>The city explode</a:t>
            </a:r>
            <a:r>
              <a:rPr lang="en-US" altLang="zh-CN" sz="2200">
                <a:solidFill>
                  <a:schemeClr val="tx1"/>
                </a:solidFill>
                <a:ea typeface="微软雅黑" panose="020B0503020204020204" charset="-122"/>
                <a:cs typeface="+mn-lt"/>
              </a:rPr>
              <a:t>s</a:t>
            </a:r>
            <a:r>
              <a:rPr lang="zh-CN" altLang="en-US" sz="2200">
                <a:solidFill>
                  <a:schemeClr val="tx1"/>
                </a:solidFill>
                <a:ea typeface="微软雅黑" panose="020B0503020204020204" charset="-122"/>
                <a:cs typeface="+mn-lt"/>
              </a:rPr>
              <a:t> into parties and </a:t>
            </a:r>
            <a:r>
              <a:rPr lang="en-US" altLang="zh-CN" sz="2200">
                <a:solidFill>
                  <a:schemeClr val="tx1"/>
                </a:solidFill>
                <a:ea typeface="微软雅黑" panose="020B0503020204020204" charset="-122"/>
                <a:cs typeface="+mn-lt"/>
              </a:rPr>
              <a:t>reunions during the Spring Festival, while</a:t>
            </a:r>
            <a:r>
              <a:rPr lang="zh-CN" altLang="en-US" sz="2200">
                <a:solidFill>
                  <a:schemeClr val="tx1"/>
                </a:solidFill>
                <a:ea typeface="微软雅黑" panose="020B0503020204020204" charset="-122"/>
                <a:cs typeface="+mn-lt"/>
              </a:rPr>
              <a:t> the streets </a:t>
            </a:r>
            <a:r>
              <a:rPr lang="en-US" altLang="zh-CN" sz="2200">
                <a:solidFill>
                  <a:srgbClr val="C00000"/>
                </a:solidFill>
                <a:ea typeface="微软雅黑" panose="020B0503020204020204" charset="-122"/>
                <a:cs typeface="+mn-lt"/>
              </a:rPr>
              <a:t>are</a:t>
            </a:r>
            <a:r>
              <a:rPr lang="zh-CN" altLang="en-US" sz="2200">
                <a:solidFill>
                  <a:srgbClr val="C00000"/>
                </a:solidFill>
                <a:ea typeface="微软雅黑" panose="020B0503020204020204" charset="-122"/>
                <a:cs typeface="+mn-lt"/>
              </a:rPr>
              <a:t> jammed</a:t>
            </a:r>
            <a:r>
              <a:rPr lang="en-US" altLang="zh-CN" sz="2200">
                <a:solidFill>
                  <a:srgbClr val="C00000"/>
                </a:solidFill>
                <a:ea typeface="微软雅黑" panose="020B0503020204020204" charset="-122"/>
                <a:cs typeface="+mn-lt"/>
              </a:rPr>
              <a:t> with</a:t>
            </a:r>
            <a:r>
              <a:rPr lang="en-US" altLang="zh-CN" sz="2200">
                <a:solidFill>
                  <a:schemeClr val="tx1"/>
                </a:solidFill>
                <a:ea typeface="微软雅黑" panose="020B0503020204020204" charset="-122"/>
                <a:cs typeface="+mn-lt"/>
              </a:rPr>
              <a:t> delighted crowds</a:t>
            </a:r>
            <a:r>
              <a:rPr lang="zh-CN" altLang="en-US" sz="2200">
                <a:solidFill>
                  <a:schemeClr val="tx1"/>
                </a:solidFill>
                <a:ea typeface="微软雅黑" panose="020B0503020204020204" charset="-122"/>
                <a:cs typeface="+mn-lt"/>
              </a:rPr>
              <a:t>.                    </a:t>
            </a:r>
            <a:endParaRPr lang="zh-CN" altLang="en-US" sz="2200">
              <a:solidFill>
                <a:schemeClr val="tx1"/>
              </a:solidFill>
              <a:ea typeface="微软雅黑" panose="020B0503020204020204" charset="-122"/>
              <a:cs typeface="+mn-lt"/>
            </a:endParaRPr>
          </a:p>
          <a:p>
            <a:pPr>
              <a:lnSpc>
                <a:spcPct val="100000"/>
              </a:lnSpc>
              <a:spcAft>
                <a:spcPts val="500"/>
              </a:spcAft>
              <a:buFont typeface="Arial" panose="020B0604020202020204" pitchFamily="34" charset="0"/>
              <a:buChar char="•"/>
            </a:pPr>
            <a:endParaRPr lang="zh-CN" altLang="en-US" sz="2200">
              <a:solidFill>
                <a:schemeClr val="tx1"/>
              </a:solidFill>
              <a:ea typeface="微软雅黑" panose="020B0503020204020204" charset="-122"/>
              <a:cs typeface="+mn-lt"/>
            </a:endParaRPr>
          </a:p>
        </p:txBody>
      </p:sp>
    </p:spTree>
    <p:custDataLst>
      <p:tags r:id="rId8"/>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handshake	/'hændʃeɪk/	n.握手</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0"/>
            <a:ext cx="1196975" cy="765175"/>
          </a:xfrm>
          <a:prstGeom prst="rect">
            <a:avLst/>
          </a:prstGeom>
        </p:spPr>
      </p:pic>
      <p:sp>
        <p:nvSpPr>
          <p:cNvPr id="4" name="文本框 3"/>
          <p:cNvSpPr txBox="1"/>
          <p:nvPr/>
        </p:nvSpPr>
        <p:spPr>
          <a:xfrm>
            <a:off x="111125" y="880110"/>
            <a:ext cx="11939270" cy="3697605"/>
          </a:xfrm>
          <a:prstGeom prst="rect">
            <a:avLst/>
          </a:prstGeom>
          <a:noFill/>
        </p:spPr>
        <p:txBody>
          <a:bodyPr wrap="square" rtlCol="0" anchor="t">
            <a:spAutoFit/>
          </a:bodyPr>
          <a:p>
            <a:pPr indent="0" fontAlgn="auto">
              <a:spcAft>
                <a:spcPts val="1000"/>
              </a:spcAft>
            </a:pPr>
            <a:r>
              <a:rPr lang="zh-CN" altLang="en-US" sz="2200">
                <a:latin typeface="Arial" panose="020B0604020202020204" pitchFamily="34" charset="0"/>
                <a:cs typeface="Arial" panose="020B0604020202020204" pitchFamily="34" charset="0"/>
              </a:rPr>
              <a:t>罗伯大胆地上下打量着他，他的握手坚定而持久。</a:t>
            </a:r>
            <a:endParaRPr lang="zh-CN" altLang="en-US" sz="2200">
              <a:latin typeface="Arial" panose="020B0604020202020204" pitchFamily="34" charset="0"/>
              <a:cs typeface="Arial" panose="020B0604020202020204" pitchFamily="34" charset="0"/>
            </a:endParaRPr>
          </a:p>
          <a:p>
            <a:pPr marL="342900" indent="-342900" fontAlgn="auto">
              <a:spcAft>
                <a:spcPts val="1000"/>
              </a:spcAft>
              <a:buFont typeface="Arial" panose="020B0604020202020204" pitchFamily="34" charset="0"/>
              <a:buChar char="•"/>
            </a:pPr>
            <a:r>
              <a:rPr lang="zh-CN" altLang="en-US" sz="2200">
                <a:latin typeface="Arial" panose="020B0604020202020204" pitchFamily="34" charset="0"/>
                <a:cs typeface="Arial" panose="020B0604020202020204" pitchFamily="34" charset="0"/>
                <a:sym typeface="+mn-ea"/>
              </a:rPr>
              <a:t>Rob boldly looked h</a:t>
            </a:r>
            <a:r>
              <a:rPr lang="en-US" altLang="zh-CN" sz="2200">
                <a:latin typeface="Arial" panose="020B0604020202020204" pitchFamily="34" charset="0"/>
                <a:cs typeface="Arial" panose="020B0604020202020204" pitchFamily="34" charset="0"/>
                <a:sym typeface="+mn-ea"/>
              </a:rPr>
              <a:t>im</a:t>
            </a:r>
            <a:r>
              <a:rPr lang="zh-CN" altLang="en-US" sz="2200">
                <a:latin typeface="Arial" panose="020B0604020202020204" pitchFamily="34" charset="0"/>
                <a:cs typeface="Arial" panose="020B0604020202020204" pitchFamily="34" charset="0"/>
                <a:sym typeface="+mn-ea"/>
              </a:rPr>
              <a:t> up and down, his </a:t>
            </a:r>
            <a:r>
              <a:rPr lang="zh-CN" altLang="en-US" sz="2200">
                <a:solidFill>
                  <a:srgbClr val="C00000"/>
                </a:solidFill>
                <a:latin typeface="Arial" panose="020B0604020202020204" pitchFamily="34" charset="0"/>
                <a:cs typeface="Arial" panose="020B0604020202020204" pitchFamily="34" charset="0"/>
                <a:sym typeface="+mn-ea"/>
              </a:rPr>
              <a:t>handshake</a:t>
            </a:r>
            <a:r>
              <a:rPr lang="zh-CN" altLang="en-US" sz="2200">
                <a:latin typeface="Arial" panose="020B0604020202020204" pitchFamily="34" charset="0"/>
                <a:cs typeface="Arial" panose="020B0604020202020204" pitchFamily="34" charset="0"/>
                <a:sym typeface="+mn-ea"/>
              </a:rPr>
              <a:t> firm and lingering.</a:t>
            </a:r>
            <a:endParaRPr lang="zh-CN" altLang="en-US" sz="2200">
              <a:latin typeface="Arial" panose="020B0604020202020204" pitchFamily="34" charset="0"/>
              <a:cs typeface="Arial" panose="020B0604020202020204" pitchFamily="34" charset="0"/>
            </a:endParaRPr>
          </a:p>
          <a:p>
            <a:pPr indent="0" fontAlgn="auto">
              <a:spcAft>
                <a:spcPts val="1000"/>
              </a:spcAft>
            </a:pPr>
            <a:r>
              <a:rPr lang="zh-CN" altLang="en-US" sz="2200">
                <a:latin typeface="Arial" panose="020B0604020202020204" pitchFamily="34" charset="0"/>
                <a:cs typeface="Arial" panose="020B0604020202020204" pitchFamily="34" charset="0"/>
              </a:rPr>
              <a:t>在讲台上微笑有点像向观众握手。</a:t>
            </a:r>
            <a:endParaRPr lang="zh-CN" altLang="en-US" sz="2200">
              <a:latin typeface="Arial" panose="020B0604020202020204" pitchFamily="34" charset="0"/>
              <a:cs typeface="Arial" panose="020B0604020202020204" pitchFamily="34" charset="0"/>
            </a:endParaRPr>
          </a:p>
          <a:p>
            <a:pPr marL="342900" indent="-342900" fontAlgn="auto">
              <a:spcAft>
                <a:spcPts val="1000"/>
              </a:spcAft>
              <a:buFont typeface="Arial" panose="020B0604020202020204" pitchFamily="34" charset="0"/>
              <a:buChar char="•"/>
            </a:pPr>
            <a:r>
              <a:rPr lang="en-US" altLang="zh-CN" sz="2200">
                <a:latin typeface="Arial" panose="020B0604020202020204" pitchFamily="34" charset="0"/>
                <a:cs typeface="Arial" panose="020B0604020202020204" pitchFamily="34" charset="0"/>
                <a:sym typeface="+mn-ea"/>
              </a:rPr>
              <a:t>Smiling on the platform is</a:t>
            </a:r>
            <a:r>
              <a:rPr lang="zh-CN" altLang="en-US" sz="2200">
                <a:latin typeface="Arial" panose="020B0604020202020204" pitchFamily="34" charset="0"/>
                <a:cs typeface="Arial" panose="020B0604020202020204" pitchFamily="34" charset="0"/>
                <a:sym typeface="+mn-ea"/>
              </a:rPr>
              <a:t> a bit like offering a </a:t>
            </a:r>
            <a:r>
              <a:rPr lang="zh-CN" altLang="en-US" sz="2200">
                <a:solidFill>
                  <a:srgbClr val="C00000"/>
                </a:solidFill>
                <a:latin typeface="Arial" panose="020B0604020202020204" pitchFamily="34" charset="0"/>
                <a:cs typeface="Arial" panose="020B0604020202020204" pitchFamily="34" charset="0"/>
                <a:sym typeface="+mn-ea"/>
              </a:rPr>
              <a:t>handshake</a:t>
            </a:r>
            <a:r>
              <a:rPr lang="zh-CN" altLang="en-US" sz="2200">
                <a:latin typeface="Arial" panose="020B0604020202020204" pitchFamily="34" charset="0"/>
                <a:cs typeface="Arial" panose="020B0604020202020204" pitchFamily="34" charset="0"/>
                <a:sym typeface="+mn-ea"/>
              </a:rPr>
              <a:t> to your audience.</a:t>
            </a:r>
            <a:endParaRPr lang="zh-CN" altLang="en-US" sz="2200">
              <a:latin typeface="Arial" panose="020B0604020202020204" pitchFamily="34" charset="0"/>
              <a:cs typeface="Arial" panose="020B0604020202020204" pitchFamily="34" charset="0"/>
            </a:endParaRPr>
          </a:p>
          <a:p>
            <a:pPr indent="0" fontAlgn="auto">
              <a:spcAft>
                <a:spcPts val="1000"/>
              </a:spcAft>
            </a:pPr>
            <a:r>
              <a:rPr lang="zh-CN" altLang="en-US" sz="2200">
                <a:latin typeface="Arial" panose="020B0604020202020204" pitchFamily="34" charset="0"/>
                <a:cs typeface="Arial" panose="020B0604020202020204" pitchFamily="34" charset="0"/>
              </a:rPr>
              <a:t>当他用灿烂的微笑和真诚的握手迎接你时，你就知道你回家了。</a:t>
            </a:r>
            <a:endParaRPr lang="zh-CN" altLang="en-US" sz="2200">
              <a:latin typeface="Arial" panose="020B0604020202020204" pitchFamily="34" charset="0"/>
              <a:cs typeface="Arial" panose="020B0604020202020204" pitchFamily="34" charset="0"/>
            </a:endParaRPr>
          </a:p>
          <a:p>
            <a:pPr marL="342900" indent="-342900" fontAlgn="auto">
              <a:spcAft>
                <a:spcPts val="1000"/>
              </a:spcAft>
              <a:buFont typeface="Arial" panose="020B0604020202020204" pitchFamily="34" charset="0"/>
              <a:buChar char="•"/>
            </a:pPr>
            <a:r>
              <a:rPr lang="zh-CN" altLang="en-US" sz="2200">
                <a:latin typeface="Arial" panose="020B0604020202020204" pitchFamily="34" charset="0"/>
                <a:cs typeface="Arial" panose="020B0604020202020204" pitchFamily="34" charset="0"/>
                <a:sym typeface="+mn-ea"/>
              </a:rPr>
              <a:t>When he greeted you with that great smile and hearty </a:t>
            </a:r>
            <a:r>
              <a:rPr lang="zh-CN" altLang="en-US" sz="2200">
                <a:solidFill>
                  <a:srgbClr val="C00000"/>
                </a:solidFill>
                <a:latin typeface="Arial" panose="020B0604020202020204" pitchFamily="34" charset="0"/>
                <a:cs typeface="Arial" panose="020B0604020202020204" pitchFamily="34" charset="0"/>
                <a:sym typeface="+mn-ea"/>
              </a:rPr>
              <a:t>handshake</a:t>
            </a:r>
            <a:r>
              <a:rPr lang="zh-CN" altLang="en-US" sz="2200">
                <a:latin typeface="Arial" panose="020B0604020202020204" pitchFamily="34" charset="0"/>
                <a:cs typeface="Arial" panose="020B0604020202020204" pitchFamily="34" charset="0"/>
                <a:sym typeface="+mn-ea"/>
              </a:rPr>
              <a:t>, you knew you were home.</a:t>
            </a:r>
            <a:endParaRPr lang="zh-CN" altLang="en-US" sz="2200">
              <a:latin typeface="Arial" panose="020B0604020202020204" pitchFamily="34" charset="0"/>
              <a:cs typeface="Arial" panose="020B0604020202020204" pitchFamily="34" charset="0"/>
            </a:endParaRPr>
          </a:p>
          <a:p>
            <a:pPr indent="0" fontAlgn="auto">
              <a:spcAft>
                <a:spcPts val="1000"/>
              </a:spcAft>
            </a:pPr>
            <a:r>
              <a:rPr lang="zh-CN" altLang="en-US" sz="2200">
                <a:latin typeface="Arial" panose="020B0604020202020204" pitchFamily="34" charset="0"/>
                <a:cs typeface="Arial" panose="020B0604020202020204" pitchFamily="34" charset="0"/>
              </a:rPr>
              <a:t>我感觉到他握手时眼神闪烁。</a:t>
            </a:r>
            <a:endParaRPr lang="zh-CN" altLang="en-US" sz="2200">
              <a:latin typeface="Arial" panose="020B0604020202020204" pitchFamily="34" charset="0"/>
              <a:cs typeface="Arial" panose="020B0604020202020204" pitchFamily="34" charset="0"/>
            </a:endParaRPr>
          </a:p>
          <a:p>
            <a:pPr marL="342900" indent="-342900" fontAlgn="auto">
              <a:spcAft>
                <a:spcPts val="1000"/>
              </a:spcAft>
              <a:buFont typeface="Arial" panose="020B0604020202020204" pitchFamily="34" charset="0"/>
              <a:buChar char="•"/>
            </a:pPr>
            <a:r>
              <a:rPr lang="zh-CN" altLang="en-US" sz="2200">
                <a:latin typeface="Arial" panose="020B0604020202020204" pitchFamily="34" charset="0"/>
                <a:cs typeface="Arial" panose="020B0604020202020204" pitchFamily="34" charset="0"/>
              </a:rPr>
              <a:t>I fe</a:t>
            </a:r>
            <a:r>
              <a:rPr lang="en-US" altLang="zh-CN" sz="2200">
                <a:latin typeface="Arial" panose="020B0604020202020204" pitchFamily="34" charset="0"/>
                <a:cs typeface="Arial" panose="020B0604020202020204" pitchFamily="34" charset="0"/>
              </a:rPr>
              <a:t>lt</a:t>
            </a:r>
            <a:r>
              <a:rPr lang="zh-CN" altLang="en-US" sz="2200">
                <a:latin typeface="Arial" panose="020B0604020202020204" pitchFamily="34" charset="0"/>
                <a:cs typeface="Arial" panose="020B0604020202020204" pitchFamily="34" charset="0"/>
              </a:rPr>
              <a:t> the twinkle of his eye in his </a:t>
            </a:r>
            <a:r>
              <a:rPr lang="zh-CN" altLang="en-US" sz="2200">
                <a:solidFill>
                  <a:srgbClr val="C00000"/>
                </a:solidFill>
                <a:latin typeface="Arial" panose="020B0604020202020204" pitchFamily="34" charset="0"/>
                <a:cs typeface="Arial" panose="020B0604020202020204" pitchFamily="34" charset="0"/>
              </a:rPr>
              <a:t>handshake</a:t>
            </a:r>
            <a:r>
              <a:rPr lang="zh-CN" altLang="en-US" sz="2200">
                <a:latin typeface="Arial" panose="020B0604020202020204" pitchFamily="34" charset="0"/>
                <a:cs typeface="Arial" panose="020B0604020202020204" pitchFamily="34" charset="0"/>
              </a:rPr>
              <a:t>.</a:t>
            </a:r>
            <a:endParaRPr lang="zh-CN" altLang="en-US" sz="2200">
              <a:latin typeface="Arial" panose="020B0604020202020204" pitchFamily="34" charset="0"/>
              <a:cs typeface="Arial" panose="020B0604020202020204" pitchFamily="34" charset="0"/>
            </a:endParaRPr>
          </a:p>
        </p:txBody>
      </p:sp>
      <p:pic>
        <p:nvPicPr>
          <p:cNvPr id="5" name="图片 4" descr="Mixed-Race-Hands"/>
          <p:cNvPicPr>
            <a:picLocks noChangeAspect="1"/>
          </p:cNvPicPr>
          <p:nvPr/>
        </p:nvPicPr>
        <p:blipFill>
          <a:blip r:embed="rId3"/>
          <a:stretch>
            <a:fillRect/>
          </a:stretch>
        </p:blipFill>
        <p:spPr>
          <a:xfrm>
            <a:off x="9403080" y="0"/>
            <a:ext cx="2788920" cy="1856105"/>
          </a:xfrm>
          <a:prstGeom prst="rect">
            <a:avLst/>
          </a:prstGeom>
        </p:spPr>
      </p:pic>
      <p:sp>
        <p:nvSpPr>
          <p:cNvPr id="9" name="文本框 8"/>
          <p:cNvSpPr txBox="1"/>
          <p:nvPr>
            <p:custDataLst>
              <p:tags r:id="rId4"/>
            </p:custDataLst>
          </p:nvPr>
        </p:nvSpPr>
        <p:spPr>
          <a:xfrm>
            <a:off x="363220" y="4754880"/>
            <a:ext cx="11435080" cy="1445260"/>
          </a:xfrm>
          <a:prstGeom prst="rect">
            <a:avLst/>
          </a:prstGeom>
          <a:noFill/>
          <a:ln>
            <a:solidFill>
              <a:schemeClr val="tx1"/>
            </a:solidFill>
            <a:prstDash val="dash"/>
          </a:ln>
        </p:spPr>
        <p:txBody>
          <a:bodyPr wrap="square" rtlCol="0" anchor="t">
            <a:spAutoFit/>
          </a:bodyPr>
          <a:p>
            <a:r>
              <a:rPr lang="en-US" altLang="zh-CN" sz="2200" b="1" i="1" u="sng">
                <a:solidFill>
                  <a:srgbClr val="C00000"/>
                </a:solidFill>
              </a:rPr>
              <a:t>Relevant Idiom</a:t>
            </a:r>
            <a:endParaRPr lang="en-US" altLang="zh-CN" sz="2200" b="1" i="1" u="sng"/>
          </a:p>
          <a:p>
            <a:r>
              <a:rPr lang="zh-CN" altLang="en-US" sz="2200">
                <a:sym typeface="+mn-ea"/>
              </a:rPr>
              <a:t>(one's) handshake is (one's) word</a:t>
            </a:r>
            <a:r>
              <a:rPr lang="en-US" altLang="zh-CN" sz="2200">
                <a:sym typeface="+mn-ea"/>
              </a:rPr>
              <a:t> </a:t>
            </a:r>
            <a:r>
              <a:rPr lang="zh-CN" altLang="en-US" sz="2200">
                <a:sym typeface="+mn-ea"/>
              </a:rPr>
              <a:t>握手即承诺</a:t>
            </a:r>
            <a:endParaRPr lang="zh-CN" altLang="en-US" sz="2200"/>
          </a:p>
          <a:p>
            <a:r>
              <a:rPr lang="zh-CN" altLang="en-US" sz="2200">
                <a:sym typeface="+mn-ea"/>
              </a:rPr>
              <a:t>汤姆的握手是他的保证，所以如果他说他会帮你的，他会的。</a:t>
            </a:r>
            <a:endParaRPr lang="zh-CN" altLang="en-US" sz="2200">
              <a:sym typeface="+mn-ea"/>
            </a:endParaRPr>
          </a:p>
          <a:p>
            <a:r>
              <a:rPr lang="zh-CN" altLang="en-US" sz="2200">
                <a:sym typeface="+mn-ea"/>
              </a:rPr>
              <a:t>Tom's </a:t>
            </a:r>
            <a:r>
              <a:rPr lang="zh-CN" altLang="en-US" sz="2200">
                <a:solidFill>
                  <a:srgbClr val="C00000"/>
                </a:solidFill>
                <a:sym typeface="+mn-ea"/>
              </a:rPr>
              <a:t>handshake</a:t>
            </a:r>
            <a:r>
              <a:rPr lang="zh-CN" altLang="en-US" sz="2200">
                <a:sym typeface="+mn-ea"/>
              </a:rPr>
              <a:t> is his word, so if he said he'd </a:t>
            </a:r>
            <a:r>
              <a:rPr lang="en-US" altLang="zh-CN" sz="2200">
                <a:sym typeface="+mn-ea"/>
              </a:rPr>
              <a:t>help you out with it</a:t>
            </a:r>
            <a:r>
              <a:rPr lang="zh-CN" altLang="en-US" sz="2200">
                <a:sym typeface="+mn-ea"/>
              </a:rPr>
              <a:t>, he will be.</a:t>
            </a:r>
            <a:endParaRPr lang="zh-CN" altLang="en-US" sz="2200">
              <a:sym typeface="+mn-ea"/>
            </a:endParaRPr>
          </a:p>
        </p:txBody>
      </p:sp>
    </p:spTree>
    <p:custDataLst>
      <p:tags r:id="rId5"/>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816610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drag	/dræg/	vt.拖;拽 vt.缓慢费力地移动</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2970530" y="965200"/>
            <a:ext cx="9004300" cy="5518150"/>
          </a:xfrm>
          <a:prstGeom prst="rect">
            <a:avLst/>
          </a:prstGeom>
          <a:noFill/>
          <a:ln w="9525">
            <a:noFill/>
          </a:ln>
        </p:spPr>
        <p:txBody>
          <a:bodyPr wrap="square">
            <a:spAutoFit/>
          </a:bodyPr>
          <a:p>
            <a:pPr indent="0" fontAlgn="auto">
              <a:spcAft>
                <a:spcPts val="1000"/>
              </a:spcAft>
            </a:pPr>
            <a:r>
              <a:rPr lang="en-US" altLang="en-US" sz="2200">
                <a:latin typeface="微软雅黑" panose="020B0503020204020204" charset="-122"/>
                <a:ea typeface="微软雅黑" panose="020B0503020204020204" charset="-122"/>
                <a:cs typeface="微软雅黑" panose="020B0503020204020204" charset="-122"/>
                <a:sym typeface="+mn-ea"/>
              </a:rPr>
              <a:t>他把40多台由多家科技公司捐赠给他们的回收电脑装在行李箱里拖到肯尼亚。</a:t>
            </a:r>
            <a:endParaRPr lang="en-US" altLang="en-US" sz="2200">
              <a:latin typeface="微软雅黑" panose="020B0503020204020204" charset="-122"/>
              <a:ea typeface="微软雅黑" panose="020B0503020204020204" charset="-122"/>
              <a:cs typeface="微软雅黑" panose="020B0503020204020204" charset="-122"/>
              <a:sym typeface="+mn-ea"/>
            </a:endParaRPr>
          </a:p>
          <a:p>
            <a:pPr marL="342900" indent="-342900" fontAlgn="auto">
              <a:spcAft>
                <a:spcPts val="1000"/>
              </a:spcAft>
              <a:buFont typeface="Arial" panose="020B0604020202020204" pitchFamily="34" charset="0"/>
              <a:buChar char="•"/>
            </a:pPr>
            <a:r>
              <a:rPr lang="en-US" altLang="en-US" sz="2200">
                <a:latin typeface="Arial" panose="020B0604020202020204" pitchFamily="34" charset="0"/>
                <a:ea typeface="宋体" panose="02010600030101010101" pitchFamily="2" charset="-122"/>
                <a:cs typeface="Arial" panose="020B0604020202020204" pitchFamily="34" charset="0"/>
                <a:sym typeface="+mn-ea"/>
              </a:rPr>
              <a:t>He physically </a:t>
            </a:r>
            <a:r>
              <a:rPr lang="en-US" altLang="en-US"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dragged</a:t>
            </a:r>
            <a:r>
              <a:rPr lang="en-US" altLang="en-US" sz="2200">
                <a:latin typeface="Arial" panose="020B0604020202020204" pitchFamily="34" charset="0"/>
                <a:ea typeface="宋体" panose="02010600030101010101" pitchFamily="2" charset="-122"/>
                <a:cs typeface="Arial" panose="020B0604020202020204" pitchFamily="34" charset="0"/>
                <a:sym typeface="+mn-ea"/>
              </a:rPr>
              <a:t> over 40 recycled computers that had been donated to them by various tech companies to Kenya in suitcases.</a:t>
            </a:r>
            <a:endParaRPr lang="en-US" altLang="en-US" sz="2200">
              <a:latin typeface="Arial" panose="020B0604020202020204" pitchFamily="34" charset="0"/>
              <a:ea typeface="宋体" panose="02010600030101010101" pitchFamily="2" charset="-122"/>
              <a:cs typeface="Arial" panose="020B0604020202020204" pitchFamily="34" charset="0"/>
              <a:sym typeface="+mn-ea"/>
            </a:endParaRPr>
          </a:p>
          <a:p>
            <a:pPr indent="0" fontAlgn="auto">
              <a:spcAft>
                <a:spcPts val="1000"/>
              </a:spcAft>
            </a:pPr>
            <a:r>
              <a:rPr lang="en-US" altLang="en-US" sz="2200">
                <a:latin typeface="微软雅黑" panose="020B0503020204020204" charset="-122"/>
                <a:ea typeface="微软雅黑" panose="020B0503020204020204" charset="-122"/>
                <a:cs typeface="Arial" panose="020B0604020202020204" pitchFamily="34" charset="0"/>
                <a:sym typeface="+mn-ea"/>
              </a:rPr>
              <a:t>他放下鱼竿，拖着脚，像蜗牛一样向我走来。</a:t>
            </a:r>
            <a:endParaRPr lang="en-US" altLang="en-US" sz="2200">
              <a:latin typeface="微软雅黑" panose="020B0503020204020204" charset="-122"/>
              <a:ea typeface="微软雅黑" panose="020B0503020204020204" charset="-122"/>
              <a:cs typeface="Arial" panose="020B0604020202020204" pitchFamily="34" charset="0"/>
              <a:sym typeface="+mn-ea"/>
            </a:endParaRPr>
          </a:p>
          <a:p>
            <a:pPr marL="342900" indent="-342900" fontAlgn="auto">
              <a:spcAft>
                <a:spcPts val="1000"/>
              </a:spcAft>
              <a:buFont typeface="Arial" panose="020B0604020202020204" pitchFamily="34" charset="0"/>
              <a:buChar char="•"/>
            </a:pPr>
            <a:r>
              <a:rPr lang="en-US" altLang="en-US" sz="2200">
                <a:latin typeface="Arial" panose="020B0604020202020204" pitchFamily="34" charset="0"/>
                <a:ea typeface="宋体" panose="02010600030101010101" pitchFamily="2" charset="-122"/>
                <a:cs typeface="Arial" panose="020B0604020202020204" pitchFamily="34" charset="0"/>
                <a:sym typeface="+mn-ea"/>
              </a:rPr>
              <a:t>He laid his fishing pole down and </a:t>
            </a:r>
            <a:r>
              <a:rPr lang="en-US" altLang="en-US"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dragged</a:t>
            </a:r>
            <a:r>
              <a:rPr lang="en-US" altLang="en-US" sz="2200">
                <a:latin typeface="Arial" panose="020B0604020202020204" pitchFamily="34" charset="0"/>
                <a:ea typeface="宋体" panose="02010600030101010101" pitchFamily="2" charset="-122"/>
                <a:cs typeface="Arial" panose="020B0604020202020204" pitchFamily="34" charset="0"/>
                <a:sym typeface="+mn-ea"/>
              </a:rPr>
              <a:t> his feet, moving toward me at a snail's pace.</a:t>
            </a:r>
            <a:endParaRPr lang="en-US" altLang="en-US" sz="2200" b="0">
              <a:latin typeface="Arial" panose="020B0604020202020204" pitchFamily="34" charset="0"/>
              <a:ea typeface="宋体" panose="02010600030101010101" pitchFamily="2" charset="-122"/>
              <a:cs typeface="Arial" panose="020B0604020202020204" pitchFamily="34" charset="0"/>
            </a:endParaRPr>
          </a:p>
          <a:p>
            <a:pPr indent="0" fontAlgn="auto">
              <a:spcAft>
                <a:spcPts val="1000"/>
              </a:spcAft>
            </a:pPr>
            <a:r>
              <a:rPr lang="en-US" altLang="en-US" sz="2200">
                <a:latin typeface="微软雅黑" panose="020B0503020204020204" charset="-122"/>
                <a:ea typeface="微软雅黑" panose="020B0503020204020204" charset="-122"/>
                <a:cs typeface="Arial" panose="020B0604020202020204" pitchFamily="34" charset="0"/>
                <a:sym typeface="+mn-ea"/>
              </a:rPr>
              <a:t>那一小群人仍然热情高涨，</a:t>
            </a:r>
            <a:r>
              <a:rPr lang="zh-CN" altLang="en-US" sz="2200">
                <a:latin typeface="微软雅黑" panose="020B0503020204020204" charset="-122"/>
                <a:ea typeface="微软雅黑" panose="020B0503020204020204" charset="-122"/>
                <a:cs typeface="Arial" panose="020B0604020202020204" pitchFamily="34" charset="0"/>
                <a:sym typeface="+mn-ea"/>
              </a:rPr>
              <a:t>使得乐队又加唱了几首。</a:t>
            </a:r>
            <a:endParaRPr lang="zh-CN" altLang="en-US" sz="2200">
              <a:latin typeface="Arial" panose="020B0604020202020204" pitchFamily="34" charset="0"/>
              <a:ea typeface="宋体" panose="02010600030101010101" pitchFamily="2" charset="-122"/>
              <a:cs typeface="Arial" panose="020B0604020202020204" pitchFamily="34" charset="0"/>
              <a:sym typeface="+mn-ea"/>
            </a:endParaRPr>
          </a:p>
          <a:p>
            <a:pPr marL="342900" indent="-342900" fontAlgn="auto">
              <a:spcAft>
                <a:spcPts val="1000"/>
              </a:spcAft>
              <a:buFont typeface="Arial" panose="020B0604020202020204" pitchFamily="34" charset="0"/>
              <a:buChar char="•"/>
            </a:pPr>
            <a:r>
              <a:rPr lang="en-US" altLang="en-US" sz="2200">
                <a:latin typeface="Arial" panose="020B0604020202020204" pitchFamily="34" charset="0"/>
                <a:ea typeface="宋体" panose="02010600030101010101" pitchFamily="2" charset="-122"/>
                <a:cs typeface="Arial" panose="020B0604020202020204" pitchFamily="34" charset="0"/>
                <a:sym typeface="+mn-ea"/>
              </a:rPr>
              <a:t>The small crowd was still enthusiastic enough to </a:t>
            </a:r>
            <a:r>
              <a:rPr lang="en-US" altLang="en-US"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drag</a:t>
            </a:r>
            <a:r>
              <a:rPr lang="en-US" altLang="en-US" sz="2200">
                <a:latin typeface="Arial" panose="020B0604020202020204" pitchFamily="34" charset="0"/>
                <a:ea typeface="宋体" panose="02010600030101010101" pitchFamily="2" charset="-122"/>
                <a:cs typeface="Arial" panose="020B0604020202020204" pitchFamily="34" charset="0"/>
                <a:sym typeface="+mn-ea"/>
              </a:rPr>
              <a:t> several encores out of the band.</a:t>
            </a:r>
            <a:endParaRPr lang="en-US" altLang="en-US" sz="2200" b="0">
              <a:latin typeface="Arial" panose="020B0604020202020204" pitchFamily="34" charset="0"/>
              <a:ea typeface="宋体" panose="02010600030101010101" pitchFamily="2" charset="-122"/>
              <a:cs typeface="Arial" panose="020B0604020202020204" pitchFamily="34" charset="0"/>
            </a:endParaRPr>
          </a:p>
          <a:p>
            <a:pPr indent="0" fontAlgn="auto">
              <a:spcAft>
                <a:spcPts val="1000"/>
              </a:spcAft>
            </a:pPr>
            <a:r>
              <a:rPr lang="en-US" altLang="en-US" sz="2200" b="0">
                <a:latin typeface="微软雅黑" panose="020B0503020204020204" charset="-122"/>
                <a:ea typeface="微软雅黑" panose="020B0503020204020204" charset="-122"/>
                <a:cs typeface="Arial" panose="020B0604020202020204" pitchFamily="34" charset="0"/>
              </a:rPr>
              <a:t>我知道清理车库很麻烦，但这是必须</a:t>
            </a:r>
            <a:r>
              <a:rPr lang="zh-CN" altLang="en-US" sz="2200" b="0">
                <a:latin typeface="微软雅黑" panose="020B0503020204020204" charset="-122"/>
                <a:ea typeface="微软雅黑" panose="020B0503020204020204" charset="-122"/>
                <a:cs typeface="Arial" panose="020B0604020202020204" pitchFamily="34" charset="0"/>
              </a:rPr>
              <a:t>要做</a:t>
            </a:r>
            <a:r>
              <a:rPr lang="en-US" altLang="en-US" sz="2200" b="0">
                <a:latin typeface="微软雅黑" panose="020B0503020204020204" charset="-122"/>
                <a:ea typeface="微软雅黑" panose="020B0503020204020204" charset="-122"/>
                <a:cs typeface="Arial" panose="020B0604020202020204" pitchFamily="34" charset="0"/>
              </a:rPr>
              <a:t>的。</a:t>
            </a:r>
            <a:endParaRPr lang="en-US" altLang="en-US" sz="2200" b="0">
              <a:latin typeface="微软雅黑" panose="020B0503020204020204" charset="-122"/>
              <a:ea typeface="微软雅黑" panose="020B0503020204020204" charset="-122"/>
              <a:cs typeface="Arial" panose="020B0604020202020204" pitchFamily="34" charset="0"/>
            </a:endParaRPr>
          </a:p>
          <a:p>
            <a:pPr marL="342900" indent="-342900" fontAlgn="auto">
              <a:spcAft>
                <a:spcPts val="1000"/>
              </a:spcAft>
              <a:buFont typeface="Arial" panose="020B0604020202020204" pitchFamily="34" charset="0"/>
              <a:buChar char="•"/>
            </a:pPr>
            <a:r>
              <a:rPr lang="en-US" altLang="en-US" sz="2200" b="0">
                <a:latin typeface="Arial" panose="020B0604020202020204" pitchFamily="34" charset="0"/>
                <a:ea typeface="宋体" panose="02010600030101010101" pitchFamily="2" charset="-122"/>
                <a:cs typeface="Arial" panose="020B0604020202020204" pitchFamily="34" charset="0"/>
              </a:rPr>
              <a:t>I know cleaning out the garage is a </a:t>
            </a:r>
            <a:r>
              <a:rPr lang="en-US" altLang="en-US" sz="2200" b="0">
                <a:solidFill>
                  <a:srgbClr val="C00000"/>
                </a:solidFill>
                <a:latin typeface="Arial" panose="020B0604020202020204" pitchFamily="34" charset="0"/>
                <a:ea typeface="宋体" panose="02010600030101010101" pitchFamily="2" charset="-122"/>
                <a:cs typeface="Arial" panose="020B0604020202020204" pitchFamily="34" charset="0"/>
              </a:rPr>
              <a:t>drag</a:t>
            </a:r>
            <a:r>
              <a:rPr lang="en-US" altLang="en-US" sz="2200" b="0">
                <a:latin typeface="Arial" panose="020B0604020202020204" pitchFamily="34" charset="0"/>
                <a:ea typeface="宋体" panose="02010600030101010101" pitchFamily="2" charset="-122"/>
                <a:cs typeface="Arial" panose="020B0604020202020204" pitchFamily="34" charset="0"/>
              </a:rPr>
              <a:t>, but it has to be done.</a:t>
            </a:r>
            <a:endParaRPr lang="en-US" altLang="en-US" sz="2200" b="0">
              <a:latin typeface="Arial" panose="020B0604020202020204" pitchFamily="34" charset="0"/>
              <a:ea typeface="宋体" panose="02010600030101010101" pitchFamily="2" charset="-122"/>
              <a:cs typeface="Arial" panose="020B0604020202020204" pitchFamily="34" charset="0"/>
            </a:endParaRPr>
          </a:p>
          <a:p>
            <a:pPr indent="0"/>
            <a:endParaRPr lang="en-US" altLang="en-US" sz="2200" b="0">
              <a:latin typeface="Arial" panose="020B0604020202020204" pitchFamily="34" charset="0"/>
              <a:ea typeface="宋体" panose="02010600030101010101" pitchFamily="2" charset="-122"/>
              <a:cs typeface="Arial" panose="020B0604020202020204" pitchFamily="34" charset="0"/>
            </a:endParaRPr>
          </a:p>
        </p:txBody>
      </p:sp>
      <p:pic>
        <p:nvPicPr>
          <p:cNvPr id="2" name="图片 1"/>
          <p:cNvPicPr>
            <a:picLocks noChangeAspect="1"/>
          </p:cNvPicPr>
          <p:nvPr>
            <p:custDataLst>
              <p:tags r:id="rId3"/>
            </p:custDataLst>
          </p:nvPr>
        </p:nvPicPr>
        <p:blipFill>
          <a:blip r:embed="rId4"/>
          <a:srcRect r="9581" b="1242"/>
          <a:stretch>
            <a:fillRect/>
          </a:stretch>
        </p:blipFill>
        <p:spPr>
          <a:xfrm>
            <a:off x="317500" y="3512820"/>
            <a:ext cx="2498090" cy="1963420"/>
          </a:xfrm>
          <a:prstGeom prst="rect">
            <a:avLst/>
          </a:prstGeom>
        </p:spPr>
      </p:pic>
      <p:pic>
        <p:nvPicPr>
          <p:cNvPr id="3" name="图片 2" descr="Marketing-Dragging-Feet-On-Demonstrating-Marketing-ROI-300x199"/>
          <p:cNvPicPr>
            <a:picLocks noChangeAspect="1"/>
          </p:cNvPicPr>
          <p:nvPr/>
        </p:nvPicPr>
        <p:blipFill>
          <a:blip r:embed="rId5"/>
          <a:stretch>
            <a:fillRect/>
          </a:stretch>
        </p:blipFill>
        <p:spPr>
          <a:xfrm>
            <a:off x="317500" y="1161415"/>
            <a:ext cx="2554605" cy="1695450"/>
          </a:xfrm>
          <a:prstGeom prst="rect">
            <a:avLst/>
          </a:prstGeom>
        </p:spPr>
      </p:pic>
    </p:spTree>
    <p:custDataLst>
      <p:tags r:id="rId6"/>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07645" y="893445"/>
            <a:ext cx="11776710" cy="4759325"/>
          </a:xfrm>
        </p:spPr>
        <p:txBody>
          <a:bodyPr>
            <a:normAutofit/>
          </a:bodyPr>
          <a:lstStyle/>
          <a:p>
            <a:pPr marL="0" indent="0">
              <a:lnSpc>
                <a:spcPct val="100000"/>
              </a:lnSpc>
              <a:buNone/>
            </a:pPr>
            <a:r>
              <a:rPr lang="zh-CN" altLang="en-US" sz="2200">
                <a:solidFill>
                  <a:schemeClr val="tx1"/>
                </a:solidFill>
                <a:latin typeface="Arial" panose="020B0604020202020204" pitchFamily="34" charset="0"/>
                <a:cs typeface="Arial" panose="020B0604020202020204" pitchFamily="34" charset="0"/>
              </a:rPr>
              <a:t>如果你想讲述整个世界的历史，一段不偏袒人类的历史，你不能仅仅通过文本来完成。</a:t>
            </a:r>
            <a:r>
              <a:rPr lang="zh-CN" altLang="en-US" sz="1000">
                <a:solidFill>
                  <a:srgbClr val="C00000"/>
                </a:solidFill>
                <a:latin typeface="Arial" panose="020B0604020202020204" pitchFamily="34" charset="0"/>
                <a:cs typeface="Arial" panose="020B0604020202020204" pitchFamily="34" charset="0"/>
              </a:rPr>
              <a:t>23年6月全国乙卷</a:t>
            </a:r>
            <a:endParaRPr lang="zh-CN" altLang="en-US" sz="22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zh-CN" altLang="en-US" sz="2200">
                <a:solidFill>
                  <a:schemeClr val="tx1"/>
                </a:solidFill>
                <a:latin typeface="Arial" panose="020B0604020202020204" pitchFamily="34" charset="0"/>
                <a:cs typeface="Arial" panose="020B0604020202020204" pitchFamily="34" charset="0"/>
                <a:sym typeface="+mn-ea"/>
              </a:rPr>
              <a:t>If you want to tell the history of the whole world, a history that does not </a:t>
            </a:r>
            <a:r>
              <a:rPr lang="zh-CN" altLang="en-US" sz="2200">
                <a:solidFill>
                  <a:srgbClr val="C00000"/>
                </a:solidFill>
                <a:latin typeface="Arial" panose="020B0604020202020204" pitchFamily="34" charset="0"/>
                <a:cs typeface="Arial" panose="020B0604020202020204" pitchFamily="34" charset="0"/>
                <a:sym typeface="+mn-ea"/>
              </a:rPr>
              <a:t>privilege</a:t>
            </a:r>
            <a:r>
              <a:rPr lang="zh-CN" altLang="en-US" sz="2200">
                <a:solidFill>
                  <a:schemeClr val="tx1"/>
                </a:solidFill>
                <a:latin typeface="Arial" panose="020B0604020202020204" pitchFamily="34" charset="0"/>
                <a:cs typeface="Arial" panose="020B0604020202020204" pitchFamily="34" charset="0"/>
                <a:sym typeface="+mn-ea"/>
              </a:rPr>
              <a:t> one part of humanity, you cannot do it through texts alone</a:t>
            </a:r>
            <a:r>
              <a:rPr lang="en-US" altLang="zh-CN" sz="2200">
                <a:solidFill>
                  <a:schemeClr val="tx1"/>
                </a:solidFill>
                <a:latin typeface="Arial" panose="020B0604020202020204" pitchFamily="34" charset="0"/>
                <a:cs typeface="Arial" panose="020B0604020202020204" pitchFamily="34" charset="0"/>
                <a:sym typeface="+mn-ea"/>
              </a:rPr>
              <a:t>. </a:t>
            </a:r>
            <a:endParaRPr lang="en-US" altLang="zh-CN" sz="2200">
              <a:solidFill>
                <a:schemeClr val="tx1"/>
              </a:solidFill>
              <a:latin typeface="Arial" panose="020B0604020202020204" pitchFamily="34" charset="0"/>
              <a:cs typeface="Arial" panose="020B0604020202020204" pitchFamily="34" charset="0"/>
            </a:endParaRPr>
          </a:p>
          <a:p>
            <a:pPr marL="0" indent="0">
              <a:lnSpc>
                <a:spcPct val="100000"/>
              </a:lnSpc>
              <a:buNone/>
            </a:pPr>
            <a:endParaRPr lang="zh-CN" altLang="en-US" sz="2200">
              <a:solidFill>
                <a:schemeClr val="tx1"/>
              </a:solidFill>
              <a:latin typeface="Arial" panose="020B0604020202020204" pitchFamily="34" charset="0"/>
              <a:cs typeface="Arial" panose="020B0604020202020204" pitchFamily="34" charset="0"/>
            </a:endParaRPr>
          </a:p>
          <a:p>
            <a:pPr marL="0" indent="0">
              <a:lnSpc>
                <a:spcPct val="100000"/>
              </a:lnSpc>
              <a:buNone/>
            </a:pPr>
            <a:r>
              <a:rPr lang="zh-CN" altLang="en-US" sz="2200">
                <a:solidFill>
                  <a:schemeClr val="tx1"/>
                </a:solidFill>
                <a:latin typeface="Arial" panose="020B0604020202020204" pitchFamily="34" charset="0"/>
                <a:cs typeface="Arial" panose="020B0604020202020204" pitchFamily="34" charset="0"/>
              </a:rPr>
              <a:t>我很荣幸与大家分享一道中国传统美食——红烧肉。</a:t>
            </a:r>
            <a:endParaRPr lang="zh-CN" altLang="en-US" sz="22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en-US" altLang="zh-CN" sz="2200">
                <a:solidFill>
                  <a:schemeClr val="tx1"/>
                </a:solidFill>
                <a:latin typeface="Arial" panose="020B0604020202020204" pitchFamily="34" charset="0"/>
                <a:cs typeface="Arial" panose="020B0604020202020204" pitchFamily="34" charset="0"/>
                <a:sym typeface="+mn-ea"/>
              </a:rPr>
              <a:t>I'm </a:t>
            </a:r>
            <a:r>
              <a:rPr lang="en-US" altLang="zh-CN" sz="2200">
                <a:solidFill>
                  <a:srgbClr val="C00000"/>
                </a:solidFill>
                <a:latin typeface="Arial" panose="020B0604020202020204" pitchFamily="34" charset="0"/>
                <a:cs typeface="Arial" panose="020B0604020202020204" pitchFamily="34" charset="0"/>
                <a:sym typeface="+mn-ea"/>
              </a:rPr>
              <a:t>privileged </a:t>
            </a:r>
            <a:r>
              <a:rPr lang="en-US" altLang="zh-CN" sz="2200">
                <a:solidFill>
                  <a:schemeClr val="tx1"/>
                </a:solidFill>
                <a:latin typeface="Arial" panose="020B0604020202020204" pitchFamily="34" charset="0"/>
                <a:cs typeface="Arial" panose="020B0604020202020204" pitchFamily="34" charset="0"/>
                <a:sym typeface="+mn-ea"/>
              </a:rPr>
              <a:t>to share a traditional Chinese cuisine—red braised pork.</a:t>
            </a:r>
            <a:endParaRPr lang="zh-CN" altLang="en-US" sz="2200">
              <a:solidFill>
                <a:schemeClr val="tx1"/>
              </a:solidFill>
              <a:latin typeface="Arial" panose="020B0604020202020204" pitchFamily="34" charset="0"/>
              <a:cs typeface="Arial" panose="020B0604020202020204" pitchFamily="34" charset="0"/>
            </a:endParaRPr>
          </a:p>
          <a:p>
            <a:pPr marL="0" indent="0">
              <a:lnSpc>
                <a:spcPct val="100000"/>
              </a:lnSpc>
              <a:buNone/>
            </a:pPr>
            <a:endParaRPr lang="zh-CN" altLang="en-US" sz="2200">
              <a:solidFill>
                <a:schemeClr val="tx1"/>
              </a:solidFill>
              <a:latin typeface="Arial" panose="020B0604020202020204" pitchFamily="34" charset="0"/>
              <a:cs typeface="Arial" panose="020B0604020202020204" pitchFamily="34" charset="0"/>
            </a:endParaRPr>
          </a:p>
          <a:p>
            <a:pPr marL="0" indent="0">
              <a:lnSpc>
                <a:spcPct val="100000"/>
              </a:lnSpc>
              <a:buNone/>
            </a:pPr>
            <a:r>
              <a:rPr lang="zh-CN" altLang="en-US" sz="2200">
                <a:solidFill>
                  <a:schemeClr val="tx1"/>
                </a:solidFill>
                <a:latin typeface="Arial" panose="020B0604020202020204" pitchFamily="34" charset="0"/>
                <a:cs typeface="Arial" panose="020B0604020202020204" pitchFamily="34" charset="0"/>
              </a:rPr>
              <a:t>我非常高兴能从安妮那里得到另一颗宝石。</a:t>
            </a:r>
            <a:endParaRPr lang="en-US" altLang="zh-CN" sz="22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zh-CN" altLang="en-US" sz="2200">
                <a:solidFill>
                  <a:schemeClr val="tx1"/>
                </a:solidFill>
                <a:latin typeface="Arial" panose="020B0604020202020204" pitchFamily="34" charset="0"/>
                <a:cs typeface="Arial" panose="020B0604020202020204" pitchFamily="34" charset="0"/>
              </a:rPr>
              <a:t>I am exceedingly glad that I am to have the </a:t>
            </a:r>
            <a:r>
              <a:rPr lang="zh-CN" altLang="en-US" sz="2200">
                <a:solidFill>
                  <a:srgbClr val="C00000"/>
                </a:solidFill>
                <a:latin typeface="Arial" panose="020B0604020202020204" pitchFamily="34" charset="0"/>
                <a:cs typeface="Arial" panose="020B0604020202020204" pitchFamily="34" charset="0"/>
              </a:rPr>
              <a:t>privilege</a:t>
            </a:r>
            <a:r>
              <a:rPr lang="zh-CN" altLang="en-US" sz="2200">
                <a:solidFill>
                  <a:schemeClr val="tx1"/>
                </a:solidFill>
                <a:latin typeface="Arial" panose="020B0604020202020204" pitchFamily="34" charset="0"/>
                <a:cs typeface="Arial" panose="020B0604020202020204" pitchFamily="34" charset="0"/>
              </a:rPr>
              <a:t> of another gem from Annie.</a:t>
            </a:r>
            <a:endParaRPr lang="zh-CN" altLang="en-US" sz="2200">
              <a:solidFill>
                <a:schemeClr val="tx1"/>
              </a:solidFill>
              <a:latin typeface="Arial" panose="020B0604020202020204" pitchFamily="34" charset="0"/>
              <a:cs typeface="Arial" panose="020B0604020202020204" pitchFamily="34" charset="0"/>
            </a:endParaRPr>
          </a:p>
        </p:txBody>
      </p:sp>
      <p:sp>
        <p:nvSpPr>
          <p:cNvPr id="6" name="文本框 5"/>
          <p:cNvSpPr txBox="1"/>
          <p:nvPr/>
        </p:nvSpPr>
        <p:spPr>
          <a:xfrm>
            <a:off x="1129030" y="242570"/>
            <a:ext cx="673735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privilege	/ˈprɪvəlɪdʒ/	n.优惠待遇;特权</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Weixin Screenshot_2023100722061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0" y="5149850"/>
            <a:ext cx="2645410" cy="1708150"/>
          </a:xfrm>
          <a:prstGeom prst="rect">
            <a:avLst/>
          </a:prstGeom>
        </p:spPr>
      </p:pic>
    </p:spTree>
    <p:custDataLst>
      <p:tags r:id="rId4"/>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1786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plug	/plʌg/	vt.封堵;补足 n.堵塞物;插头</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299085" y="1054735"/>
            <a:ext cx="8662035" cy="4831080"/>
          </a:xfrm>
          <a:prstGeom prst="rect">
            <a:avLst/>
          </a:prstGeom>
          <a:noFill/>
          <a:ln w="9525">
            <a:noFill/>
          </a:ln>
        </p:spPr>
        <p:txBody>
          <a:bodyPr wrap="square">
            <a:spAutoFit/>
          </a:bodyPr>
          <a:p>
            <a:pPr indent="0">
              <a:buFont typeface="Arial" panose="020B0604020202020204" pitchFamily="34" charset="0"/>
              <a:buNone/>
            </a:pPr>
            <a:r>
              <a:rPr lang="en-US" sz="2200" b="0">
                <a:latin typeface="微软雅黑" panose="020B0503020204020204" charset="-122"/>
                <a:ea typeface="微软雅黑" panose="020B0503020204020204" charset="-122"/>
                <a:cs typeface="Arial" panose="020B0604020202020204" pitchFamily="34" charset="0"/>
              </a:rPr>
              <a:t>在按下机器上的播放按钮之前，</a:t>
            </a:r>
            <a:r>
              <a:rPr lang="zh-CN" altLang="en-US" sz="2200" b="0">
                <a:latin typeface="微软雅黑" panose="020B0503020204020204" charset="-122"/>
                <a:ea typeface="微软雅黑" panose="020B0503020204020204" charset="-122"/>
                <a:cs typeface="Arial" panose="020B0604020202020204" pitchFamily="34" charset="0"/>
              </a:rPr>
              <a:t>你</a:t>
            </a:r>
            <a:r>
              <a:rPr lang="en-US" sz="2200" b="0">
                <a:latin typeface="微软雅黑" panose="020B0503020204020204" charset="-122"/>
                <a:ea typeface="微软雅黑" panose="020B0503020204020204" charset="-122"/>
                <a:cs typeface="Arial" panose="020B0604020202020204" pitchFamily="34" charset="0"/>
              </a:rPr>
              <a:t>应该首先检查电源插头</a:t>
            </a:r>
            <a:r>
              <a:rPr lang="zh-CN" altLang="en-US" sz="2200" b="0">
                <a:latin typeface="微软雅黑" panose="020B0503020204020204" charset="-122"/>
                <a:ea typeface="微软雅黑" panose="020B0503020204020204" charset="-122"/>
                <a:cs typeface="Arial" panose="020B0604020202020204" pitchFamily="34" charset="0"/>
              </a:rPr>
              <a:t>是否插好</a:t>
            </a:r>
            <a:r>
              <a:rPr lang="en-US" sz="2200" b="0">
                <a:latin typeface="微软雅黑" panose="020B0503020204020204" charset="-122"/>
                <a:ea typeface="微软雅黑" panose="020B0503020204020204" charset="-122"/>
                <a:cs typeface="Arial" panose="020B0604020202020204" pitchFamily="34" charset="0"/>
              </a:rPr>
              <a:t>。</a:t>
            </a:r>
            <a:endParaRPr lang="en-US" sz="2200" b="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r>
              <a:rPr lang="en-US" sz="2200">
                <a:latin typeface="Arial" panose="020B0604020202020204" pitchFamily="34" charset="0"/>
                <a:ea typeface="宋体" panose="02010600030101010101" pitchFamily="2" charset="-122"/>
                <a:cs typeface="Arial" panose="020B0604020202020204" pitchFamily="34" charset="0"/>
                <a:sym typeface="+mn-ea"/>
              </a:rPr>
              <a:t>Before you press the play button on the machine, you should first check the power </a:t>
            </a:r>
            <a:r>
              <a:rPr lang="en-US"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plug</a:t>
            </a:r>
            <a:r>
              <a:rPr lang="en-US" sz="2200">
                <a:latin typeface="Arial" panose="020B0604020202020204" pitchFamily="34" charset="0"/>
                <a:ea typeface="宋体" panose="02010600030101010101" pitchFamily="2" charset="-122"/>
                <a:cs typeface="Arial" panose="020B0604020202020204" pitchFamily="34" charset="0"/>
                <a:sym typeface="+mn-ea"/>
              </a:rPr>
              <a:t>.</a:t>
            </a:r>
            <a:endParaRPr lang="en-US" sz="2200">
              <a:latin typeface="Arial" panose="020B0604020202020204" pitchFamily="34" charset="0"/>
              <a:ea typeface="宋体" panose="02010600030101010101" pitchFamily="2" charset="-122"/>
              <a:cs typeface="Arial" panose="020B0604020202020204" pitchFamily="34" charset="0"/>
              <a:sym typeface="+mn-ea"/>
            </a:endParaRPr>
          </a:p>
          <a:p>
            <a:pPr marL="285750" indent="-285750">
              <a:buFont typeface="Arial" panose="020B0604020202020204" pitchFamily="34" charset="0"/>
              <a:buChar char="•"/>
            </a:pPr>
            <a:endParaRPr lang="en-US" sz="2200" b="0">
              <a:latin typeface="Arial" panose="020B0604020202020204" pitchFamily="34" charset="0"/>
              <a:ea typeface="宋体" panose="02010600030101010101" pitchFamily="2" charset="-122"/>
              <a:cs typeface="Arial" panose="020B0604020202020204" pitchFamily="34" charset="0"/>
            </a:endParaRPr>
          </a:p>
          <a:p>
            <a:pPr indent="0">
              <a:buFont typeface="Arial" panose="020B0604020202020204" pitchFamily="34" charset="0"/>
              <a:buNone/>
            </a:pPr>
            <a:r>
              <a:rPr lang="en-US" sz="2200" b="0">
                <a:latin typeface="微软雅黑" panose="020B0503020204020204" charset="-122"/>
                <a:ea typeface="微软雅黑" panose="020B0503020204020204" charset="-122"/>
                <a:cs typeface="Arial" panose="020B0604020202020204" pitchFamily="34" charset="0"/>
              </a:rPr>
              <a:t>工作在我们的生活中确实非常重要，但我们也应该知道什么时候该停止工作。</a:t>
            </a:r>
            <a:endParaRPr lang="en-US" sz="2200" b="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r>
              <a:rPr lang="en-US" altLang="en-US" sz="2200">
                <a:latin typeface="Arial" panose="020B0604020202020204" pitchFamily="34" charset="0"/>
                <a:ea typeface="宋体" panose="02010600030101010101" pitchFamily="2" charset="-122"/>
                <a:cs typeface="Arial" panose="020B0604020202020204" pitchFamily="34" charset="0"/>
                <a:sym typeface="+mn-ea"/>
              </a:rPr>
              <a:t>Work is of great importance in our life indeed, yet we also should know when to pull the </a:t>
            </a:r>
            <a:r>
              <a:rPr lang="en-US" altLang="en-US"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plug</a:t>
            </a:r>
            <a:r>
              <a:rPr lang="en-US" altLang="en-US" sz="2200">
                <a:latin typeface="Arial" panose="020B0604020202020204" pitchFamily="34" charset="0"/>
                <a:ea typeface="宋体" panose="02010600030101010101" pitchFamily="2" charset="-122"/>
                <a:cs typeface="Arial" panose="020B0604020202020204" pitchFamily="34" charset="0"/>
                <a:sym typeface="+mn-ea"/>
              </a:rPr>
              <a:t> on ourselves.</a:t>
            </a:r>
            <a:endParaRPr lang="en-US" altLang="en-US" sz="2200" b="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endParaRPr lang="en-US" sz="2200" b="0">
              <a:latin typeface="Arial" panose="020B0604020202020204" pitchFamily="34" charset="0"/>
              <a:ea typeface="宋体" panose="02010600030101010101" pitchFamily="2" charset="-122"/>
              <a:cs typeface="Arial" panose="020B0604020202020204" pitchFamily="34" charset="0"/>
            </a:endParaRPr>
          </a:p>
          <a:p>
            <a:pPr indent="0">
              <a:buFont typeface="Arial" panose="020B0604020202020204" pitchFamily="34" charset="0"/>
              <a:buNone/>
            </a:pPr>
            <a:r>
              <a:rPr lang="en-US" sz="2200" b="0">
                <a:latin typeface="微软雅黑" panose="020B0503020204020204" charset="-122"/>
                <a:ea typeface="微软雅黑" panose="020B0503020204020204" charset="-122"/>
                <a:cs typeface="微软雅黑" panose="020B0503020204020204" charset="-122"/>
              </a:rPr>
              <a:t>一旦你拥有了自己的</a:t>
            </a:r>
            <a:r>
              <a:rPr lang="zh-CN" altLang="en-US" sz="2200" b="0">
                <a:latin typeface="微软雅黑" panose="020B0503020204020204" charset="-122"/>
                <a:ea typeface="微软雅黑" panose="020B0503020204020204" charset="-122"/>
                <a:cs typeface="微软雅黑" panose="020B0503020204020204" charset="-122"/>
              </a:rPr>
              <a:t>唱片</a:t>
            </a:r>
            <a:r>
              <a:rPr lang="en-US" altLang="zh-CN" sz="2200" b="0">
                <a:latin typeface="微软雅黑" panose="020B0503020204020204" charset="-122"/>
                <a:ea typeface="微软雅黑" panose="020B0503020204020204" charset="-122"/>
                <a:cs typeface="微软雅黑" panose="020B0503020204020204" charset="-122"/>
              </a:rPr>
              <a:t>/</a:t>
            </a:r>
            <a:r>
              <a:rPr lang="zh-CN" altLang="en-US" sz="2200" b="0">
                <a:latin typeface="微软雅黑" panose="020B0503020204020204" charset="-122"/>
                <a:ea typeface="微软雅黑" panose="020B0503020204020204" charset="-122"/>
                <a:cs typeface="微软雅黑" panose="020B0503020204020204" charset="-122"/>
              </a:rPr>
              <a:t>拷贝</a:t>
            </a:r>
            <a:r>
              <a:rPr lang="en-US" altLang="zh-CN" sz="2200" b="0">
                <a:latin typeface="微软雅黑" panose="020B0503020204020204" charset="-122"/>
                <a:ea typeface="微软雅黑" panose="020B0503020204020204" charset="-122"/>
                <a:cs typeface="微软雅黑" panose="020B0503020204020204" charset="-122"/>
              </a:rPr>
              <a:t>/</a:t>
            </a:r>
            <a:r>
              <a:rPr lang="en-US" sz="2200" b="0">
                <a:latin typeface="微软雅黑" panose="020B0503020204020204" charset="-122"/>
                <a:ea typeface="微软雅黑" panose="020B0503020204020204" charset="-122"/>
                <a:cs typeface="微软雅黑" panose="020B0503020204020204" charset="-122"/>
              </a:rPr>
              <a:t>副本，剩下的就是插上电源享受。</a:t>
            </a:r>
            <a:endParaRPr lang="en-US" sz="2200" b="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endParaRPr lang="en-US" sz="2200" b="0">
              <a:latin typeface="Arial" panose="020B0604020202020204" pitchFamily="34" charset="0"/>
              <a:ea typeface="宋体" panose="02010600030101010101" pitchFamily="2" charset="-122"/>
              <a:cs typeface="Arial" panose="020B0604020202020204" pitchFamily="34" charset="0"/>
            </a:endParaRPr>
          </a:p>
          <a:p>
            <a:pPr marL="285750" indent="-285750">
              <a:buFont typeface="Arial" panose="020B0604020202020204" pitchFamily="34" charset="0"/>
              <a:buChar char="•"/>
            </a:pPr>
            <a:endParaRPr lang="en-US" sz="2200" b="0">
              <a:latin typeface="Arial" panose="020B0604020202020204" pitchFamily="34" charset="0"/>
              <a:ea typeface="宋体" panose="02010600030101010101" pitchFamily="2" charset="-122"/>
              <a:cs typeface="Arial" panose="020B0604020202020204" pitchFamily="34" charset="0"/>
            </a:endParaRPr>
          </a:p>
          <a:p>
            <a:pPr indent="0">
              <a:buFont typeface="Arial" panose="020B0604020202020204" pitchFamily="34" charset="0"/>
              <a:buNone/>
            </a:pPr>
            <a:r>
              <a:rPr lang="en-US" sz="2200" b="0">
                <a:latin typeface="微软雅黑" panose="020B0503020204020204" charset="-122"/>
                <a:ea typeface="微软雅黑" panose="020B0503020204020204" charset="-122"/>
                <a:cs typeface="Arial" panose="020B0604020202020204" pitchFamily="34" charset="0"/>
              </a:rPr>
              <a:t>演出结束后，我们拔下乐器，走到后台。</a:t>
            </a:r>
            <a:endParaRPr lang="en-US" sz="2200" b="0">
              <a:latin typeface="微软雅黑" panose="020B0503020204020204" charset="-122"/>
              <a:ea typeface="微软雅黑" panose="020B0503020204020204" charset="-122"/>
              <a:cs typeface="Arial" panose="020B0604020202020204" pitchFamily="34" charset="0"/>
            </a:endParaRPr>
          </a:p>
          <a:p>
            <a:pPr marL="285750" indent="-285750">
              <a:buFont typeface="Arial" panose="020B0604020202020204" pitchFamily="34" charset="0"/>
              <a:buChar char="•"/>
            </a:pPr>
            <a:endParaRPr lang="zh-CN" altLang="en-US" sz="2200" b="0">
              <a:latin typeface="微软雅黑" panose="020B0503020204020204" charset="-122"/>
              <a:ea typeface="微软雅黑" panose="020B0503020204020204" charset="-122"/>
              <a:cs typeface="Arial" panose="020B0604020202020204" pitchFamily="34" charset="0"/>
            </a:endParaRPr>
          </a:p>
        </p:txBody>
      </p:sp>
      <p:pic>
        <p:nvPicPr>
          <p:cNvPr id="2" name="图片 1" descr="GettyImages-170636629-7d6134fb43254a14b7586ca9dfe2e852"/>
          <p:cNvPicPr>
            <a:picLocks noChangeAspect="1"/>
          </p:cNvPicPr>
          <p:nvPr/>
        </p:nvPicPr>
        <p:blipFill>
          <a:blip r:embed="rId3"/>
          <a:stretch>
            <a:fillRect/>
          </a:stretch>
        </p:blipFill>
        <p:spPr>
          <a:xfrm>
            <a:off x="8918575" y="2185670"/>
            <a:ext cx="3114675" cy="2078990"/>
          </a:xfrm>
          <a:prstGeom prst="rect">
            <a:avLst/>
          </a:prstGeom>
        </p:spPr>
      </p:pic>
      <p:sp>
        <p:nvSpPr>
          <p:cNvPr id="4" name="文本框 3"/>
          <p:cNvSpPr txBox="1"/>
          <p:nvPr/>
        </p:nvSpPr>
        <p:spPr>
          <a:xfrm>
            <a:off x="299085" y="4384675"/>
            <a:ext cx="9998075" cy="429895"/>
          </a:xfrm>
          <a:prstGeom prst="rect">
            <a:avLst/>
          </a:prstGeom>
          <a:noFill/>
        </p:spPr>
        <p:txBody>
          <a:bodyPr wrap="square" rtlCol="0" anchor="t">
            <a:spAutoFit/>
          </a:bodyPr>
          <a:p>
            <a:pPr marL="285750" indent="-285750">
              <a:buFont typeface="Arial" panose="020B0604020202020204" pitchFamily="34" charset="0"/>
              <a:buChar char="•"/>
            </a:pPr>
            <a:r>
              <a:rPr lang="zh-CN" altLang="en-US" sz="2200">
                <a:latin typeface="Arial" panose="020B0604020202020204" pitchFamily="34" charset="0"/>
                <a:cs typeface="Arial" panose="020B0604020202020204" pitchFamily="34" charset="0"/>
                <a:sym typeface="+mn-ea"/>
              </a:rPr>
              <a:t>Once you own your own copy, the only thing left is to </a:t>
            </a:r>
            <a:r>
              <a:rPr lang="zh-CN" altLang="en-US" sz="2200">
                <a:solidFill>
                  <a:srgbClr val="C00000"/>
                </a:solidFill>
                <a:latin typeface="Arial" panose="020B0604020202020204" pitchFamily="34" charset="0"/>
                <a:cs typeface="Arial" panose="020B0604020202020204" pitchFamily="34" charset="0"/>
                <a:sym typeface="+mn-ea"/>
              </a:rPr>
              <a:t>plug</a:t>
            </a:r>
            <a:r>
              <a:rPr lang="zh-CN" altLang="en-US" sz="2200">
                <a:latin typeface="Arial" panose="020B0604020202020204" pitchFamily="34" charset="0"/>
                <a:cs typeface="Arial" panose="020B0604020202020204" pitchFamily="34" charset="0"/>
                <a:sym typeface="+mn-ea"/>
              </a:rPr>
              <a:t> in and enjoy.</a:t>
            </a:r>
            <a:endParaRPr lang="zh-CN" altLang="en-US" sz="2200">
              <a:latin typeface="Arial" panose="020B0604020202020204" pitchFamily="34" charset="0"/>
              <a:cs typeface="Arial" panose="020B0604020202020204" pitchFamily="34" charset="0"/>
              <a:sym typeface="+mn-ea"/>
            </a:endParaRPr>
          </a:p>
        </p:txBody>
      </p:sp>
      <p:sp>
        <p:nvSpPr>
          <p:cNvPr id="5" name="文本框 4"/>
          <p:cNvSpPr txBox="1"/>
          <p:nvPr/>
        </p:nvSpPr>
        <p:spPr>
          <a:xfrm>
            <a:off x="299085" y="5445125"/>
            <a:ext cx="11481435" cy="429895"/>
          </a:xfrm>
          <a:prstGeom prst="rect">
            <a:avLst/>
          </a:prstGeom>
          <a:noFill/>
        </p:spPr>
        <p:txBody>
          <a:bodyPr wrap="square" rtlCol="0" anchor="t">
            <a:spAutoFit/>
          </a:bodyPr>
          <a:p>
            <a:pPr marL="285750" indent="-285750">
              <a:buFont typeface="Arial" panose="020B0604020202020204" pitchFamily="34" charset="0"/>
              <a:buChar char="•"/>
            </a:pPr>
            <a:r>
              <a:rPr lang="en-US" altLang="zh-CN" sz="2200">
                <a:latin typeface="Arial" panose="020B0604020202020204" pitchFamily="34" charset="0"/>
                <a:ea typeface="宋体" panose="02010600030101010101" pitchFamily="2" charset="-122"/>
                <a:cs typeface="Arial" panose="020B0604020202020204" pitchFamily="34" charset="0"/>
                <a:sym typeface="+mn-ea"/>
              </a:rPr>
              <a:t>After the performance, w</a:t>
            </a:r>
            <a:r>
              <a:rPr lang="zh-CN" altLang="en-US" sz="2200">
                <a:latin typeface="Arial" panose="020B0604020202020204" pitchFamily="34" charset="0"/>
                <a:ea typeface="宋体" panose="02010600030101010101" pitchFamily="2" charset="-122"/>
                <a:cs typeface="Arial" panose="020B0604020202020204" pitchFamily="34" charset="0"/>
                <a:sym typeface="+mn-ea"/>
              </a:rPr>
              <a:t>e </a:t>
            </a:r>
            <a:r>
              <a:rPr lang="zh-CN" altLang="en-US" sz="2200">
                <a:solidFill>
                  <a:srgbClr val="C00000"/>
                </a:solidFill>
                <a:latin typeface="Arial" panose="020B0604020202020204" pitchFamily="34" charset="0"/>
                <a:ea typeface="宋体" panose="02010600030101010101" pitchFamily="2" charset="-122"/>
                <a:cs typeface="Arial" panose="020B0604020202020204" pitchFamily="34" charset="0"/>
                <a:sym typeface="+mn-ea"/>
              </a:rPr>
              <a:t>unplugged</a:t>
            </a:r>
            <a:r>
              <a:rPr lang="zh-CN" altLang="en-US" sz="2200">
                <a:latin typeface="Arial" panose="020B0604020202020204" pitchFamily="34" charset="0"/>
                <a:ea typeface="宋体" panose="02010600030101010101" pitchFamily="2" charset="-122"/>
                <a:cs typeface="Arial" panose="020B0604020202020204" pitchFamily="34" charset="0"/>
                <a:sym typeface="+mn-ea"/>
              </a:rPr>
              <a:t> our instruments and went backstage.</a:t>
            </a:r>
            <a:endParaRPr lang="zh-CN" altLang="en-US" sz="2200">
              <a:latin typeface="Arial" panose="020B0604020202020204" pitchFamily="34" charset="0"/>
              <a:ea typeface="宋体" panose="02010600030101010101" pitchFamily="2" charset="-122"/>
              <a:cs typeface="Arial" panose="020B0604020202020204" pitchFamily="34" charset="0"/>
              <a:sym typeface="+mn-ea"/>
            </a:endParaRPr>
          </a:p>
        </p:txBody>
      </p:sp>
    </p:spTree>
    <p:custDataLst>
      <p:tags r:id="rId4"/>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52411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disabled	/dɪsˈeɪbld/	a.有残疾的;丧失能力的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image3-min-1024x362"/>
          <p:cNvPicPr>
            <a:picLocks noChangeAspect="1"/>
          </p:cNvPicPr>
          <p:nvPr/>
        </p:nvPicPr>
        <p:blipFill>
          <a:blip r:embed="rId3">
            <a:clrChange>
              <a:clrFrom>
                <a:srgbClr val="FFFFFF">
                  <a:alpha val="100000"/>
                </a:srgbClr>
              </a:clrFrom>
              <a:clrTo>
                <a:srgbClr val="FFFFFF">
                  <a:alpha val="100000"/>
                  <a:alpha val="0"/>
                </a:srgbClr>
              </a:clrTo>
            </a:clrChange>
          </a:blip>
          <a:srcRect l="29486" b="8066"/>
          <a:stretch>
            <a:fillRect/>
          </a:stretch>
        </p:blipFill>
        <p:spPr>
          <a:xfrm>
            <a:off x="6738620" y="4225925"/>
            <a:ext cx="5565140" cy="2565400"/>
          </a:xfrm>
          <a:prstGeom prst="rect">
            <a:avLst/>
          </a:prstGeom>
        </p:spPr>
      </p:pic>
      <p:sp>
        <p:nvSpPr>
          <p:cNvPr id="5" name="文本框 4"/>
          <p:cNvSpPr txBox="1"/>
          <p:nvPr/>
        </p:nvSpPr>
        <p:spPr>
          <a:xfrm>
            <a:off x="355600" y="1111885"/>
            <a:ext cx="11622405" cy="4151630"/>
          </a:xfrm>
          <a:prstGeom prst="rect">
            <a:avLst/>
          </a:prstGeom>
          <a:noFill/>
        </p:spPr>
        <p:txBody>
          <a:bodyPr wrap="square" rtlCol="0" anchor="t">
            <a:noAutofit/>
          </a:bodyPr>
          <a:p>
            <a:pPr indent="0">
              <a:buFont typeface="Arial" panose="020B0604020202020204" pitchFamily="34" charset="0"/>
              <a:buNone/>
            </a:pPr>
            <a:r>
              <a:rPr lang="zh-CN" altLang="en-US" sz="2200"/>
              <a:t>博物馆入口附近有残疾人停车位。</a:t>
            </a:r>
            <a:endParaRPr lang="zh-CN" altLang="en-US" sz="2200"/>
          </a:p>
          <a:p>
            <a:pPr marL="285750" indent="-285750">
              <a:buFont typeface="Arial" panose="020B0604020202020204" pitchFamily="34" charset="0"/>
              <a:buChar char="•"/>
            </a:pPr>
            <a:r>
              <a:rPr lang="zh-CN" altLang="en-US" sz="2200">
                <a:sym typeface="+mn-ea"/>
              </a:rPr>
              <a:t>There are </a:t>
            </a:r>
            <a:r>
              <a:rPr lang="zh-CN" altLang="en-US" sz="2200">
                <a:solidFill>
                  <a:srgbClr val="C00000"/>
                </a:solidFill>
                <a:sym typeface="+mn-ea"/>
              </a:rPr>
              <a:t>disabled</a:t>
            </a:r>
            <a:r>
              <a:rPr lang="zh-CN" altLang="en-US" sz="2200">
                <a:sym typeface="+mn-ea"/>
              </a:rPr>
              <a:t> parking bays adjacent to the Museum entrance.</a:t>
            </a:r>
            <a:endParaRPr lang="zh-CN" altLang="en-US" sz="2200">
              <a:sym typeface="+mn-ea"/>
            </a:endParaRPr>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t>“住家照顾者”是指在私人家庭中为儿童、老人或残疾人提供无人监督的照顾服务的人。</a:t>
            </a:r>
            <a:endParaRPr lang="zh-CN" altLang="en-US" sz="2200"/>
          </a:p>
          <a:p>
            <a:pPr marL="285750" indent="-285750">
              <a:buFont typeface="Arial" panose="020B0604020202020204" pitchFamily="34" charset="0"/>
              <a:buChar char="•"/>
            </a:pPr>
            <a:r>
              <a:rPr lang="zh-CN" altLang="en-US" sz="2200">
                <a:sym typeface="+mn-ea"/>
              </a:rPr>
              <a:t>A " live-in caregiver " is someone who provides unsupervised care of children, the elderly or the </a:t>
            </a:r>
            <a:r>
              <a:rPr lang="zh-CN" altLang="en-US" sz="2200">
                <a:solidFill>
                  <a:srgbClr val="C00000"/>
                </a:solidFill>
                <a:sym typeface="+mn-ea"/>
              </a:rPr>
              <a:t>disabled</a:t>
            </a:r>
            <a:r>
              <a:rPr lang="zh-CN" altLang="en-US" sz="2200">
                <a:sym typeface="+mn-ea"/>
              </a:rPr>
              <a:t> in a private household.</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t>这次讨论的主题是：我们如何使课程适应残疾学生的需求？</a:t>
            </a:r>
            <a:endParaRPr lang="zh-CN" altLang="en-US" sz="2200"/>
          </a:p>
          <a:p>
            <a:pPr marL="342900" indent="-342900">
              <a:buFont typeface="Arial" panose="020B0604020202020204" pitchFamily="34" charset="0"/>
              <a:buChar char="•"/>
            </a:pPr>
            <a:r>
              <a:rPr lang="zh-CN" altLang="en-US" sz="2200"/>
              <a:t>The discussion is themed on: How can we adapt the curriculum to the needs of </a:t>
            </a:r>
            <a:r>
              <a:rPr lang="zh-CN" altLang="en-US" sz="2200">
                <a:solidFill>
                  <a:srgbClr val="C00000"/>
                </a:solidFill>
              </a:rPr>
              <a:t>disabled</a:t>
            </a:r>
            <a:r>
              <a:rPr lang="zh-CN" altLang="en-US" sz="2200"/>
              <a:t> learners?</a:t>
            </a:r>
            <a:endParaRPr lang="zh-CN" altLang="en-US" sz="2200"/>
          </a:p>
          <a:p>
            <a:pPr marL="342900" indent="-342900">
              <a:buFont typeface="Arial" panose="020B0604020202020204" pitchFamily="34" charset="0"/>
              <a:buChar char="•"/>
            </a:pPr>
            <a:endParaRPr lang="zh-CN" altLang="en-US" sz="2200"/>
          </a:p>
          <a:p>
            <a:pPr indent="0">
              <a:buFont typeface="Arial" panose="020B0604020202020204" pitchFamily="34" charset="0"/>
              <a:buNone/>
            </a:pPr>
            <a:r>
              <a:rPr lang="zh-CN" altLang="en-US" sz="2200"/>
              <a:t>一旦她禁用了她的翻译，他就无法与她交流。</a:t>
            </a:r>
            <a:endParaRPr lang="zh-CN" altLang="en-US" sz="2200"/>
          </a:p>
          <a:p>
            <a:pPr marL="285750" indent="-285750">
              <a:buFont typeface="Arial" panose="020B0604020202020204" pitchFamily="34" charset="0"/>
              <a:buChar char="•"/>
            </a:pPr>
            <a:r>
              <a:rPr lang="zh-CN" altLang="en-US" sz="2200">
                <a:sym typeface="+mn-ea"/>
              </a:rPr>
              <a:t>Once she </a:t>
            </a:r>
            <a:r>
              <a:rPr lang="zh-CN" altLang="en-US" sz="2200">
                <a:solidFill>
                  <a:srgbClr val="C00000"/>
                </a:solidFill>
                <a:sym typeface="+mn-ea"/>
              </a:rPr>
              <a:t>disabled</a:t>
            </a:r>
            <a:r>
              <a:rPr lang="zh-CN" altLang="en-US" sz="2200">
                <a:sym typeface="+mn-ea"/>
              </a:rPr>
              <a:t> her translator, he couldn't </a:t>
            </a:r>
            <a:endParaRPr lang="zh-CN" altLang="en-US" sz="2200">
              <a:sym typeface="+mn-ea"/>
            </a:endParaRPr>
          </a:p>
          <a:p>
            <a:pPr indent="0">
              <a:buFont typeface="Arial" panose="020B0604020202020204" pitchFamily="34" charset="0"/>
              <a:buNone/>
            </a:pPr>
            <a:r>
              <a:rPr lang="zh-CN" altLang="en-US" sz="2200">
                <a:sym typeface="+mn-ea"/>
              </a:rPr>
              <a:t>communicate with her.</a:t>
            </a:r>
            <a:endParaRPr lang="zh-CN" altLang="en-US" sz="2200"/>
          </a:p>
          <a:p>
            <a:endParaRPr lang="zh-CN" altLang="en-US" sz="2200"/>
          </a:p>
        </p:txBody>
      </p:sp>
      <p:sp>
        <p:nvSpPr>
          <p:cNvPr id="7" name="文本框 6"/>
          <p:cNvSpPr txBox="1"/>
          <p:nvPr>
            <p:custDataLst>
              <p:tags r:id="rId4"/>
            </p:custDataLst>
          </p:nvPr>
        </p:nvSpPr>
        <p:spPr>
          <a:xfrm>
            <a:off x="7667625" y="702945"/>
            <a:ext cx="4255135" cy="768350"/>
          </a:xfrm>
          <a:prstGeom prst="rect">
            <a:avLst/>
          </a:prstGeom>
          <a:noFill/>
          <a:ln w="12700" cmpd="sng">
            <a:solidFill>
              <a:schemeClr val="accent1">
                <a:shade val="50000"/>
              </a:schemeClr>
            </a:solidFill>
            <a:prstDash val="sysDash"/>
          </a:ln>
        </p:spPr>
        <p:txBody>
          <a:bodyPr wrap="square" rtlCol="0" anchor="t">
            <a:spAutoFit/>
          </a:bodyPr>
          <a:p>
            <a:r>
              <a:rPr lang="zh-CN" altLang="en-US" sz="2200">
                <a:solidFill>
                  <a:schemeClr val="tx1"/>
                </a:solidFill>
                <a:sym typeface="+mn-ea"/>
              </a:rPr>
              <a:t>词缀：</a:t>
            </a:r>
            <a:r>
              <a:rPr lang="en-US" sz="2200">
                <a:solidFill>
                  <a:schemeClr val="tx1"/>
                </a:solidFill>
                <a:sym typeface="+mn-ea"/>
              </a:rPr>
              <a:t>dis-</a:t>
            </a:r>
            <a:r>
              <a:rPr lang="zh-CN" altLang="en-US" sz="2200">
                <a:solidFill>
                  <a:schemeClr val="tx1"/>
                </a:solidFill>
                <a:sym typeface="+mn-ea"/>
              </a:rPr>
              <a:t>否定前缀</a:t>
            </a:r>
            <a:endParaRPr lang="zh-CN" altLang="en-US" sz="2200">
              <a:solidFill>
                <a:schemeClr val="tx1"/>
              </a:solidFill>
              <a:sym typeface="+mn-ea"/>
            </a:endParaRPr>
          </a:p>
          <a:p>
            <a:r>
              <a:rPr lang="zh-CN" altLang="en-US" sz="2200">
                <a:solidFill>
                  <a:schemeClr val="tx1"/>
                </a:solidFill>
                <a:sym typeface="+mn-ea"/>
              </a:rPr>
              <a:t>词形变换：</a:t>
            </a:r>
            <a:r>
              <a:rPr lang="en-US" altLang="zh-CN" sz="2200">
                <a:solidFill>
                  <a:schemeClr val="tx1"/>
                </a:solidFill>
                <a:sym typeface="+mn-ea"/>
              </a:rPr>
              <a:t>disable v.-disability n.</a:t>
            </a:r>
            <a:endParaRPr lang="en-US" altLang="zh-CN" sz="2200">
              <a:solidFill>
                <a:schemeClr val="tx1"/>
              </a:solidFill>
              <a:sym typeface="+mn-ea"/>
            </a:endParaRPr>
          </a:p>
        </p:txBody>
      </p:sp>
    </p:spTree>
    <p:custDataLst>
      <p:tags r:id="rId5"/>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87260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resign	/rɪˈzaɪn/	vi.&amp;vt.辞职;辞去</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Resignation_resized"/>
          <p:cNvPicPr>
            <a:picLocks noChangeAspect="1"/>
          </p:cNvPicPr>
          <p:nvPr/>
        </p:nvPicPr>
        <p:blipFill>
          <a:blip r:embed="rId3">
            <a:clrChange>
              <a:clrFrom>
                <a:srgbClr val="F5F5F5">
                  <a:alpha val="100000"/>
                </a:srgbClr>
              </a:clrFrom>
              <a:clrTo>
                <a:srgbClr val="F5F5F5">
                  <a:alpha val="100000"/>
                  <a:alpha val="0"/>
                </a:srgbClr>
              </a:clrTo>
            </a:clrChange>
          </a:blip>
          <a:stretch>
            <a:fillRect/>
          </a:stretch>
        </p:blipFill>
        <p:spPr>
          <a:xfrm>
            <a:off x="-570230" y="4371340"/>
            <a:ext cx="3752850" cy="2486660"/>
          </a:xfrm>
          <a:prstGeom prst="rect">
            <a:avLst/>
          </a:prstGeom>
        </p:spPr>
      </p:pic>
      <p:sp>
        <p:nvSpPr>
          <p:cNvPr id="5" name="文本框 4"/>
          <p:cNvSpPr txBox="1"/>
          <p:nvPr/>
        </p:nvSpPr>
        <p:spPr>
          <a:xfrm>
            <a:off x="722630" y="969010"/>
            <a:ext cx="11127740" cy="3815080"/>
          </a:xfrm>
          <a:prstGeom prst="rect">
            <a:avLst/>
          </a:prstGeom>
          <a:noFill/>
        </p:spPr>
        <p:txBody>
          <a:bodyPr wrap="square" rtlCol="0" anchor="t">
            <a:spAutoFit/>
          </a:bodyPr>
          <a:p>
            <a:pPr indent="0">
              <a:buFont typeface="Arial" panose="020B0604020202020204" pitchFamily="34" charset="0"/>
              <a:buNone/>
            </a:pPr>
            <a:r>
              <a:rPr lang="zh-CN" altLang="en-US" sz="2200"/>
              <a:t>如果你决定辞职，你需要给雇主写一封正式的辞职信。</a:t>
            </a:r>
            <a:endParaRPr lang="zh-CN" altLang="en-US" sz="2200"/>
          </a:p>
          <a:p>
            <a:pPr marL="285750" indent="-285750">
              <a:buFont typeface="Arial" panose="020B0604020202020204" pitchFamily="34" charset="0"/>
              <a:buChar char="•"/>
            </a:pPr>
            <a:r>
              <a:rPr lang="zh-CN" altLang="en-US" sz="2200">
                <a:sym typeface="+mn-ea"/>
              </a:rPr>
              <a:t>If you have decided to </a:t>
            </a:r>
            <a:r>
              <a:rPr lang="zh-CN" altLang="en-US" sz="2200">
                <a:solidFill>
                  <a:srgbClr val="C00000"/>
                </a:solidFill>
                <a:sym typeface="+mn-ea"/>
              </a:rPr>
              <a:t>resign</a:t>
            </a:r>
            <a:r>
              <a:rPr lang="zh-CN" altLang="en-US" sz="2200">
                <a:sym typeface="+mn-ea"/>
              </a:rPr>
              <a:t> from your job, you'll need to write and submit a formal </a:t>
            </a:r>
            <a:r>
              <a:rPr lang="zh-CN" altLang="en-US" sz="2200">
                <a:solidFill>
                  <a:srgbClr val="C00000"/>
                </a:solidFill>
                <a:sym typeface="+mn-ea"/>
              </a:rPr>
              <a:t>letter of resignation</a:t>
            </a:r>
            <a:r>
              <a:rPr lang="zh-CN" altLang="en-US" sz="2200">
                <a:sym typeface="+mn-ea"/>
              </a:rPr>
              <a:t> to your employer.</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t>在网上购买旧书并不意味着你必须接受低于标准的书籍。</a:t>
            </a:r>
            <a:endParaRPr lang="zh-CN" altLang="en-US" sz="2200"/>
          </a:p>
          <a:p>
            <a:pPr marL="285750" indent="-285750">
              <a:buFont typeface="Arial" panose="020B0604020202020204" pitchFamily="34" charset="0"/>
              <a:buChar char="•"/>
            </a:pPr>
            <a:r>
              <a:rPr lang="en-US" altLang="zh-CN" sz="2200">
                <a:sym typeface="+mn-ea"/>
              </a:rPr>
              <a:t>B</a:t>
            </a:r>
            <a:r>
              <a:rPr lang="zh-CN" altLang="en-US" sz="2200">
                <a:sym typeface="+mn-ea"/>
              </a:rPr>
              <a:t>uying </a:t>
            </a:r>
            <a:r>
              <a:rPr lang="en-US" altLang="zh-CN" sz="2200">
                <a:sym typeface="+mn-ea"/>
              </a:rPr>
              <a:t>used </a:t>
            </a:r>
            <a:r>
              <a:rPr lang="zh-CN" altLang="en-US" sz="2200">
                <a:sym typeface="+mn-ea"/>
              </a:rPr>
              <a:t>books online doesn't mean you have to </a:t>
            </a:r>
            <a:r>
              <a:rPr lang="zh-CN" altLang="en-US" sz="2200">
                <a:solidFill>
                  <a:srgbClr val="C00000"/>
                </a:solidFill>
                <a:sym typeface="+mn-ea"/>
              </a:rPr>
              <a:t>resign</a:t>
            </a:r>
            <a:r>
              <a:rPr lang="zh-CN" altLang="en-US" sz="2200">
                <a:sym typeface="+mn-ea"/>
              </a:rPr>
              <a:t> yourself to receiving books</a:t>
            </a:r>
            <a:r>
              <a:rPr lang="en-US" altLang="zh-CN" sz="2200">
                <a:sym typeface="+mn-ea"/>
              </a:rPr>
              <a:t> below standard</a:t>
            </a:r>
            <a:r>
              <a:rPr lang="zh-CN" altLang="en-US" sz="2200">
                <a:sym typeface="+mn-ea"/>
              </a:rPr>
              <a:t>.</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t>就连他的朋友马克也认为他太鲁莽了，而且他自己也很沮丧，希望辞职。</a:t>
            </a:r>
            <a:endParaRPr lang="zh-CN" altLang="en-US" sz="2200"/>
          </a:p>
          <a:p>
            <a:pPr marL="285750" indent="-285750">
              <a:buFont typeface="Arial" panose="020B0604020202020204" pitchFamily="34" charset="0"/>
              <a:buChar char="•"/>
            </a:pPr>
            <a:r>
              <a:rPr lang="zh-CN" altLang="en-US" sz="2200"/>
              <a:t>Even his friend M</a:t>
            </a:r>
            <a:r>
              <a:rPr lang="en-US" altLang="zh-CN" sz="2200"/>
              <a:t>ark</a:t>
            </a:r>
            <a:r>
              <a:rPr lang="zh-CN" altLang="en-US" sz="2200"/>
              <a:t> thought he was too rash, </a:t>
            </a:r>
            <a:r>
              <a:rPr lang="en-US" altLang="zh-CN" sz="2200"/>
              <a:t>and was, </a:t>
            </a:r>
            <a:r>
              <a:rPr lang="zh-CN" altLang="en-US" sz="2200"/>
              <a:t>moreover, himself discouraged and wished to </a:t>
            </a:r>
            <a:r>
              <a:rPr lang="zh-CN" altLang="en-US" sz="2200">
                <a:solidFill>
                  <a:srgbClr val="C00000"/>
                </a:solidFill>
              </a:rPr>
              <a:t>resign</a:t>
            </a:r>
            <a:r>
              <a:rPr lang="zh-CN" altLang="en-US" sz="2200"/>
              <a:t>.</a:t>
            </a:r>
            <a:endParaRPr lang="zh-CN" altLang="en-US" sz="2200"/>
          </a:p>
        </p:txBody>
      </p:sp>
    </p:spTree>
    <p:custDataLst>
      <p:tags r:id="rId4"/>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5525" y="755705"/>
            <a:ext cx="10969200" cy="4759200"/>
          </a:xfrm>
        </p:spPr>
        <p:txBody>
          <a:bodyPr>
            <a:normAutofit/>
          </a:bodyPr>
          <a:lstStyle/>
          <a:p>
            <a:pPr marL="0" indent="0">
              <a:lnSpc>
                <a:spcPct val="100000"/>
              </a:lnSpc>
              <a:buFont typeface="Arial" panose="020B0604020202020204" pitchFamily="34" charset="0"/>
              <a:buNone/>
            </a:pPr>
            <a:r>
              <a:rPr lang="zh-CN" altLang="en-US" sz="2200">
                <a:solidFill>
                  <a:schemeClr val="tx1"/>
                </a:solidFill>
                <a:latin typeface="Arial" panose="020B0604020202020204" pitchFamily="34" charset="0"/>
                <a:cs typeface="Arial" panose="020B0604020202020204" pitchFamily="34" charset="0"/>
              </a:rPr>
              <a:t>小孩子很容易被抛到空中再被抓住，这是他们应得的快乐。</a:t>
            </a:r>
            <a:r>
              <a:rPr lang="en-US" altLang="zh-CN" sz="2200">
                <a:solidFill>
                  <a:schemeClr val="tx1"/>
                </a:solidFill>
                <a:latin typeface="Arial" panose="020B0604020202020204" pitchFamily="34" charset="0"/>
                <a:cs typeface="Arial" panose="020B0604020202020204" pitchFamily="34" charset="0"/>
              </a:rPr>
              <a:t> </a:t>
            </a:r>
            <a:r>
              <a:rPr lang="en-US" altLang="zh-CN" sz="2200">
                <a:solidFill>
                  <a:srgbClr val="C00000"/>
                </a:solidFill>
                <a:latin typeface="Arial" panose="020B0604020202020204" pitchFamily="34" charset="0"/>
                <a:cs typeface="Arial" panose="020B0604020202020204" pitchFamily="34" charset="0"/>
              </a:rPr>
              <a:t>22</a:t>
            </a:r>
            <a:r>
              <a:rPr lang="zh-CN" altLang="en-US" sz="2200">
                <a:solidFill>
                  <a:srgbClr val="C00000"/>
                </a:solidFill>
                <a:latin typeface="Arial" panose="020B0604020202020204" pitchFamily="34" charset="0"/>
                <a:cs typeface="Arial" panose="020B0604020202020204" pitchFamily="34" charset="0"/>
              </a:rPr>
              <a:t>年6月浙江卷</a:t>
            </a:r>
            <a:endParaRPr lang="zh-CN" altLang="en-US" sz="22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zh-CN" altLang="en-US" sz="2200">
                <a:solidFill>
                  <a:schemeClr val="tx1"/>
                </a:solidFill>
                <a:latin typeface="Arial" panose="020B0604020202020204" pitchFamily="34" charset="0"/>
                <a:cs typeface="Arial" panose="020B0604020202020204" pitchFamily="34" charset="0"/>
                <a:sym typeface="+mn-ea"/>
              </a:rPr>
              <a:t>Small children are easy to throw up in the air and catch – and they </a:t>
            </a:r>
            <a:r>
              <a:rPr lang="en-US" altLang="zh-CN" sz="2200">
                <a:solidFill>
                  <a:srgbClr val="C00000"/>
                </a:solidFill>
                <a:latin typeface="Arial" panose="020B0604020202020204" pitchFamily="34" charset="0"/>
                <a:cs typeface="Arial" panose="020B0604020202020204" pitchFamily="34" charset="0"/>
                <a:sym typeface="+mn-ea"/>
              </a:rPr>
              <a:t>deserve</a:t>
            </a:r>
            <a:r>
              <a:rPr lang="zh-CN" altLang="en-US" sz="2200">
                <a:solidFill>
                  <a:schemeClr val="tx1"/>
                </a:solidFill>
                <a:latin typeface="Arial" panose="020B0604020202020204" pitchFamily="34" charset="0"/>
                <a:cs typeface="Arial" panose="020B0604020202020204" pitchFamily="34" charset="0"/>
                <a:sym typeface="+mn-ea"/>
              </a:rPr>
              <a:t> it.</a:t>
            </a:r>
            <a:endParaRPr lang="zh-CN" altLang="en-US" sz="2200">
              <a:solidFill>
                <a:schemeClr val="tx1"/>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zh-CN" altLang="en-US" sz="2200">
                <a:solidFill>
                  <a:schemeClr val="tx1"/>
                </a:solidFill>
                <a:latin typeface="Arial" panose="020B0604020202020204" pitchFamily="34" charset="0"/>
                <a:cs typeface="Arial" panose="020B0604020202020204" pitchFamily="34" charset="0"/>
              </a:rPr>
              <a:t>客人应享有一个安静而平和的旅程。</a:t>
            </a:r>
            <a:endParaRPr lang="zh-CN" altLang="en-US" sz="22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en-US" altLang="zh-CN" sz="2200">
                <a:solidFill>
                  <a:schemeClr val="tx1"/>
                </a:solidFill>
                <a:latin typeface="Arial" panose="020B0604020202020204" pitchFamily="34" charset="0"/>
                <a:cs typeface="Arial" panose="020B0604020202020204" pitchFamily="34" charset="0"/>
                <a:sym typeface="+mn-ea"/>
              </a:rPr>
              <a:t>The guests </a:t>
            </a:r>
            <a:r>
              <a:rPr lang="en-US" altLang="zh-CN" sz="2200">
                <a:solidFill>
                  <a:srgbClr val="C00000"/>
                </a:solidFill>
                <a:latin typeface="Arial" panose="020B0604020202020204" pitchFamily="34" charset="0"/>
                <a:cs typeface="Arial" panose="020B0604020202020204" pitchFamily="34" charset="0"/>
                <a:sym typeface="+mn-ea"/>
              </a:rPr>
              <a:t>deserve</a:t>
            </a:r>
            <a:r>
              <a:rPr lang="en-US" altLang="zh-CN" sz="2200">
                <a:solidFill>
                  <a:schemeClr val="tx1"/>
                </a:solidFill>
                <a:latin typeface="Arial" panose="020B0604020202020204" pitchFamily="34" charset="0"/>
                <a:cs typeface="Arial" panose="020B0604020202020204" pitchFamily="34" charset="0"/>
                <a:sym typeface="+mn-ea"/>
              </a:rPr>
              <a:t> a quiet and peaceful visit.</a:t>
            </a:r>
            <a:endParaRPr lang="en-US" altLang="zh-CN" sz="2200">
              <a:solidFill>
                <a:schemeClr val="tx1"/>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zh-CN" altLang="en-US" sz="2200">
                <a:solidFill>
                  <a:schemeClr val="tx1"/>
                </a:solidFill>
                <a:latin typeface="Arial" panose="020B0604020202020204" pitchFamily="34" charset="0"/>
                <a:cs typeface="Arial" panose="020B0604020202020204" pitchFamily="34" charset="0"/>
              </a:rPr>
              <a:t>我已经很久没有满足我的渴望了，我的勤奋值得奖励。</a:t>
            </a:r>
            <a:endParaRPr lang="zh-CN" altLang="en-US" sz="2200">
              <a:solidFill>
                <a:schemeClr val="tx1"/>
              </a:solidFill>
              <a:latin typeface="Arial" panose="020B0604020202020204" pitchFamily="34" charset="0"/>
              <a:cs typeface="Arial" panose="020B0604020202020204" pitchFamily="34" charset="0"/>
            </a:endParaRPr>
          </a:p>
          <a:p>
            <a:pPr>
              <a:lnSpc>
                <a:spcPct val="100000"/>
              </a:lnSpc>
              <a:buFont typeface="Arial" panose="020B0604020202020204" pitchFamily="34" charset="0"/>
              <a:buChar char="•"/>
            </a:pPr>
            <a:r>
              <a:rPr lang="en-US" altLang="zh-CN" sz="2200">
                <a:solidFill>
                  <a:schemeClr val="tx1"/>
                </a:solidFill>
                <a:latin typeface="Arial" panose="020B0604020202020204" pitchFamily="34" charset="0"/>
                <a:cs typeface="Arial" panose="020B0604020202020204" pitchFamily="34" charset="0"/>
                <a:sym typeface="+mn-ea"/>
              </a:rPr>
              <a:t>It's been so long since I've satisfied my cravings and I </a:t>
            </a:r>
            <a:r>
              <a:rPr lang="en-US" altLang="zh-CN" sz="2200">
                <a:solidFill>
                  <a:srgbClr val="C00000"/>
                </a:solidFill>
                <a:latin typeface="Arial" panose="020B0604020202020204" pitchFamily="34" charset="0"/>
                <a:cs typeface="Arial" panose="020B0604020202020204" pitchFamily="34" charset="0"/>
                <a:sym typeface="+mn-ea"/>
              </a:rPr>
              <a:t>deserve</a:t>
            </a:r>
            <a:r>
              <a:rPr lang="en-US" altLang="zh-CN" sz="2200">
                <a:solidFill>
                  <a:schemeClr val="tx1"/>
                </a:solidFill>
                <a:latin typeface="Arial" panose="020B0604020202020204" pitchFamily="34" charset="0"/>
                <a:cs typeface="Arial" panose="020B0604020202020204" pitchFamily="34" charset="0"/>
                <a:sym typeface="+mn-ea"/>
              </a:rPr>
              <a:t> a reward for my diligence.</a:t>
            </a:r>
            <a:endParaRPr lang="en-US" altLang="zh-CN" sz="2200">
              <a:solidFill>
                <a:schemeClr val="tx1"/>
              </a:solidFill>
              <a:latin typeface="Arial" panose="020B0604020202020204" pitchFamily="34" charset="0"/>
              <a:cs typeface="Arial" panose="020B0604020202020204" pitchFamily="34" charset="0"/>
            </a:endParaRPr>
          </a:p>
          <a:p>
            <a:pPr marL="0" indent="0">
              <a:lnSpc>
                <a:spcPct val="100000"/>
              </a:lnSpc>
              <a:buFont typeface="Arial" panose="020B0604020202020204" pitchFamily="34" charset="0"/>
              <a:buNone/>
            </a:pPr>
            <a:r>
              <a:rPr lang="zh-CN" altLang="en-US" sz="2200">
                <a:solidFill>
                  <a:schemeClr val="tx1"/>
                </a:solidFill>
                <a:latin typeface="Arial" panose="020B0604020202020204" pitchFamily="34" charset="0"/>
                <a:cs typeface="Arial" panose="020B0604020202020204" pitchFamily="34" charset="0"/>
              </a:rPr>
              <a:t>尽管她本应该接受惩罚，但她的母亲还是欣然取消了。</a:t>
            </a:r>
            <a:r>
              <a:rPr lang="en-US" altLang="zh-CN" sz="2200">
                <a:solidFill>
                  <a:schemeClr val="tx1"/>
                </a:solidFill>
                <a:latin typeface="Arial" panose="020B0604020202020204" pitchFamily="34" charset="0"/>
                <a:cs typeface="Arial" panose="020B0604020202020204" pitchFamily="34" charset="0"/>
              </a:rPr>
              <a:t>  </a:t>
            </a:r>
            <a:endParaRPr lang="en-US" altLang="zh-CN" sz="220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US" altLang="zh-CN" sz="2200">
              <a:solidFill>
                <a:schemeClr val="tx1"/>
              </a:solidFill>
              <a:latin typeface="Arial" panose="020B0604020202020204" pitchFamily="34" charset="0"/>
              <a:cs typeface="Arial" panose="020B0604020202020204" pitchFamily="34" charset="0"/>
            </a:endParaRPr>
          </a:p>
        </p:txBody>
      </p:sp>
      <p:sp>
        <p:nvSpPr>
          <p:cNvPr id="6" name="文本框 5"/>
          <p:cNvSpPr txBox="1"/>
          <p:nvPr/>
        </p:nvSpPr>
        <p:spPr>
          <a:xfrm>
            <a:off x="1129030" y="242570"/>
            <a:ext cx="725551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deserve	/dɪˈzɜ:v/	vt.值得;应得;应受</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50-I-Deserve-Better-Quotes-That-Will-Help-You-Recognize-Your-Worth.webp"/>
          <p:cNvPicPr>
            <a:picLocks noChangeAspect="1"/>
          </p:cNvPicPr>
          <p:nvPr/>
        </p:nvPicPr>
        <p:blipFill>
          <a:blip r:embed="rId3"/>
          <a:stretch>
            <a:fillRect/>
          </a:stretch>
        </p:blipFill>
        <p:spPr>
          <a:xfrm>
            <a:off x="8747125" y="4599940"/>
            <a:ext cx="3444875" cy="2293620"/>
          </a:xfrm>
          <a:prstGeom prst="rect">
            <a:avLst/>
          </a:prstGeom>
        </p:spPr>
      </p:pic>
      <p:sp>
        <p:nvSpPr>
          <p:cNvPr id="5" name="文本框 4"/>
          <p:cNvSpPr txBox="1"/>
          <p:nvPr/>
        </p:nvSpPr>
        <p:spPr>
          <a:xfrm>
            <a:off x="465455" y="4599940"/>
            <a:ext cx="8088630" cy="768350"/>
          </a:xfrm>
          <a:prstGeom prst="rect">
            <a:avLst/>
          </a:prstGeom>
          <a:noFill/>
        </p:spPr>
        <p:txBody>
          <a:bodyPr wrap="square" rtlCol="0" anchor="t">
            <a:spAutoFit/>
          </a:bodyPr>
          <a:p>
            <a:pPr>
              <a:buFont typeface="Arial" panose="020B0604020202020204" pitchFamily="34" charset="0"/>
              <a:buChar char="•"/>
            </a:pPr>
            <a:r>
              <a:rPr lang="en-US" altLang="zh-CN" sz="2200">
                <a:latin typeface="Arial" panose="020B0604020202020204" pitchFamily="34" charset="0"/>
                <a:cs typeface="Arial" panose="020B0604020202020204" pitchFamily="34" charset="0"/>
                <a:sym typeface="+mn-ea"/>
              </a:rPr>
              <a:t>  Even though she didn't </a:t>
            </a:r>
            <a:r>
              <a:rPr lang="en-US" altLang="zh-CN" sz="2200">
                <a:solidFill>
                  <a:srgbClr val="C00000"/>
                </a:solidFill>
                <a:latin typeface="Arial" panose="020B0604020202020204" pitchFamily="34" charset="0"/>
                <a:cs typeface="Arial" panose="020B0604020202020204" pitchFamily="34" charset="0"/>
                <a:sym typeface="+mn-ea"/>
              </a:rPr>
              <a:t>deserve</a:t>
            </a:r>
            <a:r>
              <a:rPr lang="en-US" altLang="zh-CN" sz="2200">
                <a:latin typeface="Arial" panose="020B0604020202020204" pitchFamily="34" charset="0"/>
                <a:cs typeface="Arial" panose="020B0604020202020204" pitchFamily="34" charset="0"/>
                <a:sym typeface="+mn-ea"/>
              </a:rPr>
              <a:t> it, her mother graciously took away the punishment.</a:t>
            </a:r>
            <a:endParaRPr lang="en-US" altLang="zh-CN" sz="2200">
              <a:latin typeface="Arial" panose="020B0604020202020204" pitchFamily="34" charset="0"/>
              <a:cs typeface="Arial" panose="020B0604020202020204" pitchFamily="34" charset="0"/>
              <a:sym typeface="+mn-ea"/>
            </a:endParaRPr>
          </a:p>
        </p:txBody>
      </p:sp>
    </p:spTree>
    <p:custDataLst>
      <p:tags r:id="rId4"/>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lately	/ˈleɪtli/	ad.最近;不久前;近来</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5114290" y="1193165"/>
            <a:ext cx="6856730" cy="4492625"/>
          </a:xfrm>
          <a:prstGeom prst="rect">
            <a:avLst/>
          </a:prstGeom>
          <a:noFill/>
        </p:spPr>
        <p:txBody>
          <a:bodyPr wrap="square" rtlCol="0" anchor="t">
            <a:spAutoFit/>
          </a:bodyPr>
          <a:p>
            <a:pPr indent="0">
              <a:buFont typeface="Arial" panose="020B0604020202020204" pitchFamily="34" charset="0"/>
              <a:buNone/>
            </a:pPr>
            <a:r>
              <a:rPr lang="en-US" altLang="zh-CN" sz="2200"/>
              <a:t>最近，这个想法在我们自己的后院得到了应用。</a:t>
            </a:r>
            <a:endParaRPr lang="en-US" altLang="zh-CN" sz="2200"/>
          </a:p>
          <a:p>
            <a:pPr marL="342900" indent="-342900">
              <a:buFont typeface="Arial" panose="020B0604020202020204" pitchFamily="34" charset="0"/>
              <a:buChar char="•"/>
            </a:pPr>
            <a:r>
              <a:rPr lang="en-US" altLang="zh-CN" sz="2200">
                <a:solidFill>
                  <a:srgbClr val="C00000"/>
                </a:solidFill>
                <a:sym typeface="+mn-ea"/>
              </a:rPr>
              <a:t>Lately</a:t>
            </a:r>
            <a:r>
              <a:rPr lang="en-US" altLang="zh-CN" sz="2200">
                <a:sym typeface="+mn-ea"/>
              </a:rPr>
              <a:t>, the idea has been applied in our own backyard.</a:t>
            </a:r>
            <a:endParaRPr lang="en-US" altLang="zh-CN" sz="2200"/>
          </a:p>
          <a:p>
            <a:pPr marL="342900" indent="-342900">
              <a:buFont typeface="Arial" panose="020B0604020202020204" pitchFamily="34" charset="0"/>
              <a:buChar char="•"/>
            </a:pPr>
            <a:endParaRPr lang="en-US" altLang="zh-CN" sz="2200"/>
          </a:p>
          <a:p>
            <a:pPr indent="0">
              <a:buFont typeface="Arial" panose="020B0604020202020204" pitchFamily="34" charset="0"/>
              <a:buNone/>
            </a:pPr>
            <a:r>
              <a:rPr lang="en-US" altLang="zh-CN" sz="2200"/>
              <a:t>最近，她的好奇心已</a:t>
            </a:r>
            <a:r>
              <a:rPr lang="zh-CN" altLang="en-US" sz="2200"/>
              <a:t>不满足于只</a:t>
            </a:r>
            <a:r>
              <a:rPr lang="en-US" altLang="zh-CN" sz="2200"/>
              <a:t>对他</a:t>
            </a:r>
            <a:r>
              <a:rPr lang="zh-CN" altLang="en-US" sz="2200"/>
              <a:t>的</a:t>
            </a:r>
            <a:r>
              <a:rPr lang="en-US" altLang="zh-CN" sz="2200"/>
              <a:t>神秘家谱</a:t>
            </a:r>
            <a:r>
              <a:rPr lang="zh-CN" altLang="en-US" sz="2200"/>
              <a:t>提一些</a:t>
            </a:r>
            <a:r>
              <a:rPr lang="en-US" altLang="zh-CN" sz="2200"/>
              <a:t>常见问题。</a:t>
            </a:r>
            <a:endParaRPr lang="en-US" altLang="zh-CN" sz="2200"/>
          </a:p>
          <a:p>
            <a:pPr marL="342900" indent="-342900">
              <a:buFont typeface="Arial" panose="020B0604020202020204" pitchFamily="34" charset="0"/>
              <a:buChar char="•"/>
            </a:pPr>
            <a:r>
              <a:rPr lang="en-US" altLang="zh-CN" sz="2200">
                <a:solidFill>
                  <a:srgbClr val="C00000"/>
                </a:solidFill>
                <a:sym typeface="+mn-ea"/>
              </a:rPr>
              <a:t>L</a:t>
            </a:r>
            <a:r>
              <a:rPr lang="zh-CN" altLang="en-US" sz="2200">
                <a:solidFill>
                  <a:srgbClr val="C00000"/>
                </a:solidFill>
                <a:sym typeface="+mn-ea"/>
              </a:rPr>
              <a:t>ately</a:t>
            </a:r>
            <a:r>
              <a:rPr lang="zh-CN" altLang="en-US" sz="2200">
                <a:sym typeface="+mn-ea"/>
              </a:rPr>
              <a:t> her curiosity had been going beyond the usual questions about his mysterious family tree.</a:t>
            </a:r>
            <a:endParaRPr lang="zh-CN" altLang="en-US" sz="2200"/>
          </a:p>
          <a:p>
            <a:pPr marL="342900" indent="-342900">
              <a:buFont typeface="Arial" panose="020B0604020202020204" pitchFamily="34" charset="0"/>
              <a:buChar char="•"/>
            </a:pPr>
            <a:endParaRPr lang="en-US" altLang="zh-CN" sz="2200"/>
          </a:p>
          <a:p>
            <a:pPr indent="0">
              <a:buFont typeface="Arial" panose="020B0604020202020204" pitchFamily="34" charset="0"/>
              <a:buNone/>
            </a:pPr>
            <a:r>
              <a:rPr lang="en-US" altLang="zh-CN" sz="2200"/>
              <a:t>她最近学到了很多关于</a:t>
            </a:r>
            <a:r>
              <a:rPr lang="zh-CN" altLang="en-US" sz="2200"/>
              <a:t>义务</a:t>
            </a:r>
            <a:r>
              <a:rPr lang="en-US" altLang="zh-CN" sz="2200"/>
              <a:t>如何在日常生活中发挥更大作用的知识。</a:t>
            </a:r>
            <a:endParaRPr lang="en-US" altLang="zh-CN" sz="2200"/>
          </a:p>
          <a:p>
            <a:pPr marL="342900" indent="-342900">
              <a:buFont typeface="Arial" panose="020B0604020202020204" pitchFamily="34" charset="0"/>
              <a:buChar char="•"/>
            </a:pPr>
            <a:r>
              <a:rPr lang="zh-CN" altLang="en-US" sz="2200"/>
              <a:t>She'd learned a lot </a:t>
            </a:r>
            <a:r>
              <a:rPr lang="zh-CN" altLang="en-US" sz="2200">
                <a:solidFill>
                  <a:srgbClr val="C00000"/>
                </a:solidFill>
              </a:rPr>
              <a:t>lately</a:t>
            </a:r>
            <a:r>
              <a:rPr lang="zh-CN" altLang="en-US" sz="2200"/>
              <a:t> about how obligation held more sway in </a:t>
            </a:r>
            <a:r>
              <a:rPr lang="en-US" altLang="zh-CN" sz="2200"/>
              <a:t>the daily life.</a:t>
            </a:r>
            <a:endParaRPr lang="en-US" altLang="zh-CN" sz="2200"/>
          </a:p>
        </p:txBody>
      </p:sp>
      <p:sp>
        <p:nvSpPr>
          <p:cNvPr id="7" name="文本框 6"/>
          <p:cNvSpPr txBox="1"/>
          <p:nvPr>
            <p:custDataLst>
              <p:tags r:id="rId3"/>
            </p:custDataLst>
          </p:nvPr>
        </p:nvSpPr>
        <p:spPr>
          <a:xfrm>
            <a:off x="160655" y="1824355"/>
            <a:ext cx="4845050" cy="3476625"/>
          </a:xfrm>
          <a:prstGeom prst="rect">
            <a:avLst/>
          </a:prstGeom>
          <a:noFill/>
          <a:ln w="12700" cmpd="sng">
            <a:solidFill>
              <a:schemeClr val="accent1">
                <a:shade val="50000"/>
              </a:schemeClr>
            </a:solidFill>
            <a:prstDash val="sysDash"/>
          </a:ln>
        </p:spPr>
        <p:txBody>
          <a:bodyPr wrap="square" rtlCol="0" anchor="t">
            <a:spAutoFit/>
          </a:bodyPr>
          <a:p>
            <a:r>
              <a:rPr lang="zh-CN" altLang="en-US" sz="2200">
                <a:solidFill>
                  <a:schemeClr val="tx1"/>
                </a:solidFill>
                <a:sym typeface="+mn-ea"/>
              </a:rPr>
              <a:t>形似词辨析：</a:t>
            </a:r>
            <a:endParaRPr lang="zh-CN" altLang="en-US" sz="2200">
              <a:solidFill>
                <a:schemeClr val="tx1"/>
              </a:solidFill>
              <a:sym typeface="+mn-ea"/>
            </a:endParaRPr>
          </a:p>
          <a:p>
            <a:pPr marL="198120" indent="-198120" fontAlgn="auto">
              <a:buFont typeface="Arial" panose="020B0604020202020204" pitchFamily="34" charset="0"/>
              <a:buChar char="•"/>
            </a:pPr>
            <a:r>
              <a:rPr lang="en-US" altLang="zh-CN" sz="2200">
                <a:solidFill>
                  <a:schemeClr val="tx1"/>
                </a:solidFill>
                <a:sym typeface="+mn-ea"/>
              </a:rPr>
              <a:t>late       </a:t>
            </a:r>
            <a:r>
              <a:rPr lang="en-US" altLang="zh-CN" sz="2200">
                <a:solidFill>
                  <a:srgbClr val="C00000"/>
                </a:solidFill>
                <a:sym typeface="+mn-ea"/>
              </a:rPr>
              <a:t>adj.&amp; adv.</a:t>
            </a:r>
            <a:r>
              <a:rPr lang="en-US" altLang="zh-CN" sz="2200">
                <a:solidFill>
                  <a:schemeClr val="tx1"/>
                </a:solidFill>
                <a:sym typeface="+mn-ea"/>
              </a:rPr>
              <a:t>  </a:t>
            </a:r>
            <a:r>
              <a:rPr lang="zh-CN" altLang="en-US" sz="2200">
                <a:solidFill>
                  <a:schemeClr val="tx1"/>
                </a:solidFill>
                <a:sym typeface="+mn-ea"/>
              </a:rPr>
              <a:t>晚的</a:t>
            </a:r>
            <a:r>
              <a:rPr lang="en-US" altLang="zh-CN" sz="2200">
                <a:solidFill>
                  <a:schemeClr val="tx1"/>
                </a:solidFill>
                <a:sym typeface="+mn-ea"/>
              </a:rPr>
              <a:t>/</a:t>
            </a:r>
            <a:r>
              <a:rPr lang="zh-CN" altLang="en-US" sz="2200">
                <a:solidFill>
                  <a:schemeClr val="tx1"/>
                </a:solidFill>
                <a:sym typeface="+mn-ea"/>
              </a:rPr>
              <a:t>地</a:t>
            </a:r>
            <a:r>
              <a:rPr lang="en-US" altLang="zh-CN" sz="2200">
                <a:solidFill>
                  <a:schemeClr val="tx1"/>
                </a:solidFill>
                <a:sym typeface="+mn-ea"/>
              </a:rPr>
              <a:t>,</a:t>
            </a:r>
            <a:r>
              <a:rPr lang="zh-CN" altLang="en-US" sz="2200">
                <a:solidFill>
                  <a:schemeClr val="tx1"/>
                </a:solidFill>
                <a:sym typeface="+mn-ea"/>
              </a:rPr>
              <a:t>迟的</a:t>
            </a:r>
            <a:r>
              <a:rPr lang="en-US" altLang="zh-CN" sz="2200">
                <a:solidFill>
                  <a:schemeClr val="tx1"/>
                </a:solidFill>
                <a:sym typeface="+mn-ea"/>
              </a:rPr>
              <a:t>/</a:t>
            </a:r>
            <a:r>
              <a:rPr lang="zh-CN" altLang="en-US" sz="2200">
                <a:solidFill>
                  <a:schemeClr val="tx1"/>
                </a:solidFill>
                <a:sym typeface="+mn-ea"/>
              </a:rPr>
              <a:t>地</a:t>
            </a:r>
            <a:endParaRPr lang="zh-CN" altLang="en-US" sz="2200">
              <a:solidFill>
                <a:schemeClr val="tx1"/>
              </a:solidFill>
              <a:sym typeface="+mn-ea"/>
            </a:endParaRPr>
          </a:p>
          <a:p>
            <a:r>
              <a:rPr lang="zh-CN" altLang="en-US" sz="2200">
                <a:solidFill>
                  <a:schemeClr val="tx1"/>
                </a:solidFill>
                <a:sym typeface="+mn-ea"/>
              </a:rPr>
              <a:t> </a:t>
            </a:r>
            <a:r>
              <a:rPr lang="en-US" altLang="zh-CN" sz="2200">
                <a:solidFill>
                  <a:schemeClr val="tx1"/>
                </a:solidFill>
                <a:sym typeface="+mn-ea"/>
              </a:rPr>
              <a:t>                              </a:t>
            </a:r>
            <a:r>
              <a:rPr lang="zh-CN" altLang="en-US" sz="2200">
                <a:solidFill>
                  <a:schemeClr val="tx1"/>
                </a:solidFill>
                <a:sym typeface="+mn-ea"/>
              </a:rPr>
              <a:t>已故的</a:t>
            </a:r>
            <a:endParaRPr lang="zh-CN" altLang="en-US" sz="2200">
              <a:solidFill>
                <a:schemeClr val="tx1"/>
              </a:solidFill>
              <a:sym typeface="+mn-ea"/>
            </a:endParaRPr>
          </a:p>
          <a:p>
            <a:r>
              <a:rPr lang="en-US" altLang="zh-CN" sz="2200" i="1">
                <a:solidFill>
                  <a:schemeClr val="tx1"/>
                </a:solidFill>
                <a:sym typeface="+mn-ea"/>
              </a:rPr>
              <a:t>e.g. be late for</a:t>
            </a:r>
            <a:endParaRPr lang="en-US" altLang="zh-CN" sz="2200" i="1">
              <a:solidFill>
                <a:schemeClr val="tx1"/>
              </a:solidFill>
              <a:sym typeface="+mn-ea"/>
            </a:endParaRPr>
          </a:p>
          <a:p>
            <a:r>
              <a:rPr lang="en-US" altLang="zh-CN" sz="2200" i="1">
                <a:solidFill>
                  <a:schemeClr val="tx1"/>
                </a:solidFill>
                <a:sym typeface="+mn-ea"/>
              </a:rPr>
              <a:t>       his late father</a:t>
            </a:r>
            <a:endParaRPr lang="en-US" altLang="zh-CN" sz="2200" i="1">
              <a:solidFill>
                <a:schemeClr val="tx1"/>
              </a:solidFill>
              <a:sym typeface="+mn-ea"/>
            </a:endParaRPr>
          </a:p>
          <a:p>
            <a:endParaRPr lang="en-US" altLang="zh-CN" sz="2200">
              <a:solidFill>
                <a:schemeClr val="tx1"/>
              </a:solidFill>
              <a:sym typeface="+mn-ea"/>
            </a:endParaRPr>
          </a:p>
          <a:p>
            <a:pPr marL="198120" indent="-198120" fontAlgn="auto">
              <a:buFont typeface="Arial" panose="020B0604020202020204" pitchFamily="34" charset="0"/>
              <a:buChar char="•"/>
            </a:pPr>
            <a:r>
              <a:rPr lang="en-US" altLang="zh-CN" sz="2200">
                <a:solidFill>
                  <a:schemeClr val="tx1"/>
                </a:solidFill>
                <a:sym typeface="+mn-ea"/>
              </a:rPr>
              <a:t>later      </a:t>
            </a:r>
            <a:r>
              <a:rPr lang="en-US" altLang="zh-CN" sz="2200">
                <a:solidFill>
                  <a:srgbClr val="C00000"/>
                </a:solidFill>
                <a:sym typeface="+mn-ea"/>
              </a:rPr>
              <a:t>adj.&amp; adv.</a:t>
            </a:r>
            <a:r>
              <a:rPr lang="en-US" altLang="zh-CN" sz="2200">
                <a:sym typeface="+mn-ea"/>
              </a:rPr>
              <a:t>  </a:t>
            </a:r>
            <a:r>
              <a:rPr lang="zh-CN" altLang="en-US" sz="2200">
                <a:solidFill>
                  <a:schemeClr val="tx1"/>
                </a:solidFill>
                <a:sym typeface="+mn-ea"/>
              </a:rPr>
              <a:t>后来</a:t>
            </a:r>
            <a:r>
              <a:rPr lang="en-US" altLang="zh-CN" sz="2200">
                <a:solidFill>
                  <a:schemeClr val="tx1"/>
                </a:solidFill>
                <a:sym typeface="+mn-ea"/>
              </a:rPr>
              <a:t>; </a:t>
            </a:r>
            <a:r>
              <a:rPr lang="zh-CN" altLang="en-US" sz="2200">
                <a:solidFill>
                  <a:schemeClr val="tx1"/>
                </a:solidFill>
                <a:sym typeface="+mn-ea"/>
              </a:rPr>
              <a:t>后来地</a:t>
            </a:r>
            <a:endParaRPr lang="zh-CN" altLang="en-US" sz="2200">
              <a:solidFill>
                <a:schemeClr val="tx1"/>
              </a:solidFill>
              <a:sym typeface="+mn-ea"/>
            </a:endParaRPr>
          </a:p>
          <a:p>
            <a:endParaRPr lang="zh-CN" altLang="en-US" sz="2200">
              <a:solidFill>
                <a:schemeClr val="tx1"/>
              </a:solidFill>
              <a:sym typeface="+mn-ea"/>
            </a:endParaRPr>
          </a:p>
          <a:p>
            <a:pPr marL="198120" indent="-198120" fontAlgn="auto">
              <a:buFont typeface="Arial" panose="020B0604020202020204" pitchFamily="34" charset="0"/>
              <a:buChar char="•"/>
            </a:pPr>
            <a:r>
              <a:rPr lang="en-US" altLang="zh-CN" sz="2200">
                <a:solidFill>
                  <a:schemeClr val="tx1"/>
                </a:solidFill>
                <a:sym typeface="+mn-ea"/>
              </a:rPr>
              <a:t>latest    </a:t>
            </a:r>
            <a:r>
              <a:rPr lang="en-US" altLang="zh-CN" sz="2200">
                <a:solidFill>
                  <a:srgbClr val="C00000"/>
                </a:solidFill>
                <a:sym typeface="+mn-ea"/>
              </a:rPr>
              <a:t>adj.&amp; n. </a:t>
            </a:r>
            <a:r>
              <a:rPr lang="en-US" altLang="zh-CN" sz="2200">
                <a:sym typeface="+mn-ea"/>
              </a:rPr>
              <a:t>    </a:t>
            </a:r>
            <a:r>
              <a:rPr lang="zh-CN" altLang="en-US" sz="2200">
                <a:solidFill>
                  <a:schemeClr val="tx1"/>
                </a:solidFill>
                <a:sym typeface="+mn-ea"/>
              </a:rPr>
              <a:t>最新的</a:t>
            </a:r>
            <a:r>
              <a:rPr lang="en-US" altLang="zh-CN" sz="2200">
                <a:solidFill>
                  <a:schemeClr val="tx1"/>
                </a:solidFill>
                <a:sym typeface="+mn-ea"/>
              </a:rPr>
              <a:t>;</a:t>
            </a:r>
            <a:r>
              <a:rPr lang="zh-CN" altLang="en-US" sz="2200">
                <a:solidFill>
                  <a:schemeClr val="tx1"/>
                </a:solidFill>
                <a:sym typeface="+mn-ea"/>
              </a:rPr>
              <a:t>最新</a:t>
            </a:r>
            <a:r>
              <a:rPr lang="zh-CN" sz="2200">
                <a:solidFill>
                  <a:schemeClr val="tx1"/>
                </a:solidFill>
                <a:sym typeface="+mn-ea"/>
              </a:rPr>
              <a:t>事物</a:t>
            </a:r>
            <a:endParaRPr lang="zh-CN" sz="2200">
              <a:solidFill>
                <a:schemeClr val="tx1"/>
              </a:solidFill>
              <a:sym typeface="+mn-ea"/>
            </a:endParaRPr>
          </a:p>
          <a:p>
            <a:r>
              <a:rPr lang="en-US" altLang="zh-CN" sz="2200">
                <a:solidFill>
                  <a:schemeClr val="tx1"/>
                </a:solidFill>
                <a:sym typeface="+mn-ea"/>
              </a:rPr>
              <a:t>at the latest  </a:t>
            </a:r>
            <a:r>
              <a:rPr lang="en-US" altLang="zh-CN" sz="2200">
                <a:solidFill>
                  <a:srgbClr val="C00000"/>
                </a:solidFill>
                <a:sym typeface="+mn-ea"/>
              </a:rPr>
              <a:t>adv.</a:t>
            </a:r>
            <a:r>
              <a:rPr lang="en-US" altLang="zh-CN" sz="2200">
                <a:solidFill>
                  <a:schemeClr val="tx1"/>
                </a:solidFill>
                <a:sym typeface="+mn-ea"/>
              </a:rPr>
              <a:t>   </a:t>
            </a:r>
            <a:r>
              <a:rPr lang="zh-CN" altLang="en-US" sz="2200">
                <a:solidFill>
                  <a:schemeClr val="tx1"/>
                </a:solidFill>
                <a:sym typeface="+mn-ea"/>
              </a:rPr>
              <a:t>迟，晚</a:t>
            </a:r>
            <a:endParaRPr lang="zh-CN" altLang="en-US" sz="2200">
              <a:solidFill>
                <a:schemeClr val="tx1"/>
              </a:solidFill>
              <a:sym typeface="+mn-ea"/>
            </a:endParaRPr>
          </a:p>
        </p:txBody>
      </p:sp>
    </p:spTree>
    <p:custDataLst>
      <p:tags r:id="rId4"/>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26503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input	/ˈɪnpʊt/	n.情况;信息;投入 vt.输入</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1532221130716"/>
          <p:cNvPicPr>
            <a:picLocks noChangeAspect="1"/>
          </p:cNvPicPr>
          <p:nvPr/>
        </p:nvPicPr>
        <p:blipFill>
          <a:blip r:embed="rId3">
            <a:clrChange>
              <a:clrFrom>
                <a:srgbClr val="FFFFFF">
                  <a:alpha val="100000"/>
                </a:srgbClr>
              </a:clrFrom>
              <a:clrTo>
                <a:srgbClr val="FFFFFF">
                  <a:alpha val="100000"/>
                  <a:alpha val="0"/>
                </a:srgbClr>
              </a:clrTo>
            </a:clrChange>
          </a:blip>
          <a:srcRect l="31900" r="31338"/>
          <a:stretch>
            <a:fillRect/>
          </a:stretch>
        </p:blipFill>
        <p:spPr>
          <a:xfrm>
            <a:off x="42545" y="1744980"/>
            <a:ext cx="2190115" cy="3509010"/>
          </a:xfrm>
          <a:prstGeom prst="rect">
            <a:avLst/>
          </a:prstGeom>
        </p:spPr>
      </p:pic>
      <p:sp>
        <p:nvSpPr>
          <p:cNvPr id="2" name="文本框 1"/>
          <p:cNvSpPr txBox="1"/>
          <p:nvPr/>
        </p:nvSpPr>
        <p:spPr>
          <a:xfrm>
            <a:off x="2396490" y="1657985"/>
            <a:ext cx="9487535" cy="3476625"/>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要轻松做到这一点，请输入您选择的关键词，例如棒球，并使用搜索选项。</a:t>
            </a:r>
            <a:endParaRPr lang="zh-CN" altLang="en-US" sz="2200"/>
          </a:p>
          <a:p>
            <a:pPr marL="342900" indent="-342900">
              <a:buFont typeface="Arial" panose="020B0604020202020204" pitchFamily="34" charset="0"/>
              <a:buChar char="•"/>
            </a:pPr>
            <a:r>
              <a:rPr sz="2200">
                <a:sym typeface="+mn-ea"/>
              </a:rPr>
              <a:t>To do this easily, </a:t>
            </a:r>
            <a:r>
              <a:rPr sz="2200">
                <a:solidFill>
                  <a:srgbClr val="C00000"/>
                </a:solidFill>
                <a:sym typeface="+mn-ea"/>
              </a:rPr>
              <a:t>input</a:t>
            </a:r>
            <a:r>
              <a:rPr sz="2200">
                <a:sym typeface="+mn-ea"/>
              </a:rPr>
              <a:t> your chosen keyword, e.g. basebal</a:t>
            </a:r>
            <a:r>
              <a:rPr lang="en-US" sz="2200">
                <a:sym typeface="+mn-ea"/>
              </a:rPr>
              <a:t>l</a:t>
            </a:r>
            <a:r>
              <a:rPr sz="2200">
                <a:sym typeface="+mn-ea"/>
              </a:rPr>
              <a:t>, and use the search option.</a:t>
            </a:r>
            <a:endParaRPr sz="2200">
              <a:sym typeface="+mn-ea"/>
            </a:endParaRPr>
          </a:p>
          <a:p>
            <a:pPr indent="0">
              <a:buFont typeface="Arial" panose="020B0604020202020204" pitchFamily="34" charset="0"/>
              <a:buNone/>
            </a:pPr>
            <a:endParaRPr lang="zh-CN" altLang="en-US" sz="2200"/>
          </a:p>
          <a:p>
            <a:pPr indent="0">
              <a:buFont typeface="Arial" panose="020B0604020202020204" pitchFamily="34" charset="0"/>
              <a:buNone/>
            </a:pPr>
            <a:r>
              <a:rPr lang="zh-CN" altLang="en-US" sz="2200"/>
              <a:t>如果你们不介意的话，我想我想听听你们的意见。</a:t>
            </a:r>
            <a:endParaRPr lang="zh-CN" altLang="en-US" sz="2200"/>
          </a:p>
          <a:p>
            <a:pPr marL="342900" indent="-342900">
              <a:buFont typeface="Arial" panose="020B0604020202020204" pitchFamily="34" charset="0"/>
              <a:buChar char="•"/>
            </a:pPr>
            <a:r>
              <a:rPr lang="zh-CN" altLang="en-US" sz="2200">
                <a:sym typeface="+mn-ea"/>
              </a:rPr>
              <a:t>I guess I'd like a little </a:t>
            </a:r>
            <a:r>
              <a:rPr lang="zh-CN" altLang="en-US" sz="2200">
                <a:solidFill>
                  <a:srgbClr val="C00000"/>
                </a:solidFill>
                <a:sym typeface="+mn-ea"/>
              </a:rPr>
              <a:t>input</a:t>
            </a:r>
            <a:r>
              <a:rPr lang="zh-CN" altLang="en-US" sz="2200">
                <a:sym typeface="+mn-ea"/>
              </a:rPr>
              <a:t> from you guys, if you don't mind.</a:t>
            </a:r>
            <a:endParaRPr lang="zh-CN" altLang="en-US" sz="2200"/>
          </a:p>
          <a:p>
            <a:pPr marL="342900" indent="-342900">
              <a:buFont typeface="Arial" panose="020B0604020202020204" pitchFamily="34" charset="0"/>
              <a:buChar char="•"/>
            </a:pPr>
            <a:endParaRPr lang="zh-CN" altLang="en-US" sz="2200"/>
          </a:p>
          <a:p>
            <a:pPr indent="0">
              <a:buFont typeface="Arial" panose="020B0604020202020204" pitchFamily="34" charset="0"/>
              <a:buNone/>
            </a:pPr>
            <a:r>
              <a:rPr lang="zh-CN" altLang="en-US" sz="2200"/>
              <a:t>我们现在希望任命一位经验丰富的成员为我们即将举行的活动提供相关意见。</a:t>
            </a:r>
            <a:endParaRPr sz="2200"/>
          </a:p>
          <a:p>
            <a:pPr marL="342900" indent="-342900">
              <a:buFont typeface="Arial" panose="020B0604020202020204" pitchFamily="34" charset="0"/>
              <a:buChar char="•"/>
            </a:pPr>
            <a:r>
              <a:rPr lang="zh-CN" altLang="en-US" sz="2200"/>
              <a:t>We are now looking to appoint an experienced </a:t>
            </a:r>
            <a:r>
              <a:rPr lang="en-US" altLang="zh-CN" sz="2200"/>
              <a:t>member</a:t>
            </a:r>
            <a:r>
              <a:rPr lang="zh-CN" altLang="en-US" sz="2200"/>
              <a:t> to provide </a:t>
            </a:r>
            <a:r>
              <a:rPr lang="en-US" altLang="zh-CN" sz="2200"/>
              <a:t>related</a:t>
            </a:r>
            <a:r>
              <a:rPr lang="zh-CN" altLang="en-US" sz="2200"/>
              <a:t> </a:t>
            </a:r>
            <a:r>
              <a:rPr lang="zh-CN" altLang="en-US" sz="2200">
                <a:solidFill>
                  <a:srgbClr val="C00000"/>
                </a:solidFill>
              </a:rPr>
              <a:t>input</a:t>
            </a:r>
            <a:r>
              <a:rPr lang="zh-CN" altLang="en-US" sz="2200"/>
              <a:t> into our </a:t>
            </a:r>
            <a:r>
              <a:rPr lang="en-US" altLang="zh-CN" sz="2200"/>
              <a:t>coming event.</a:t>
            </a:r>
            <a:endParaRPr lang="en-US" altLang="zh-CN" sz="2200"/>
          </a:p>
        </p:txBody>
      </p:sp>
    </p:spTree>
    <p:custDataLst>
      <p:tags r:id="rId4"/>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07326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tune	/tju:n/	n.曲调;曲子vt.调音;调节</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200025" y="980440"/>
            <a:ext cx="11440160" cy="5846445"/>
          </a:xfrm>
          <a:prstGeom prst="rect">
            <a:avLst/>
          </a:prstGeom>
          <a:noFill/>
        </p:spPr>
        <p:txBody>
          <a:bodyPr wrap="square" rtlCol="0" anchor="t">
            <a:spAutoFit/>
          </a:bodyPr>
          <a:p>
            <a:r>
              <a:rPr lang="en-US" altLang="zh-CN" sz="2200">
                <a:sym typeface="+mn-ea"/>
              </a:rPr>
              <a:t>她微笑着，</a:t>
            </a:r>
            <a:r>
              <a:rPr lang="zh-CN" altLang="en-US" sz="2200">
                <a:sym typeface="+mn-ea"/>
              </a:rPr>
              <a:t>庆幸</a:t>
            </a:r>
            <a:r>
              <a:rPr lang="en-US" altLang="zh-CN" sz="2200">
                <a:sym typeface="+mn-ea"/>
              </a:rPr>
              <a:t>亚历克斯不知道他跑调了。</a:t>
            </a:r>
            <a:endParaRPr lang="en-US" altLang="zh-CN" sz="2200">
              <a:sym typeface="+mn-ea"/>
            </a:endParaRPr>
          </a:p>
          <a:p>
            <a:pPr marL="285750" indent="-285750">
              <a:buFont typeface="Arial" panose="020B0604020202020204" pitchFamily="34" charset="0"/>
              <a:buChar char="•"/>
            </a:pPr>
            <a:r>
              <a:rPr lang="en-US" altLang="zh-CN" sz="2200">
                <a:sym typeface="+mn-ea"/>
              </a:rPr>
              <a:t>She smiled, grateful that Alex didn't know he was </a:t>
            </a:r>
            <a:r>
              <a:rPr lang="en-US" altLang="zh-CN" sz="2200">
                <a:solidFill>
                  <a:srgbClr val="C00000"/>
                </a:solidFill>
                <a:sym typeface="+mn-ea"/>
              </a:rPr>
              <a:t>out of tune</a:t>
            </a:r>
            <a:r>
              <a:rPr lang="en-US" altLang="zh-CN" sz="2200">
                <a:sym typeface="+mn-ea"/>
              </a:rPr>
              <a:t>.</a:t>
            </a:r>
            <a:endParaRPr lang="en-US" altLang="zh-CN" sz="2200">
              <a:sym typeface="+mn-ea"/>
            </a:endParaRPr>
          </a:p>
          <a:p>
            <a:endParaRPr lang="en-US" altLang="zh-CN" sz="2200">
              <a:sym typeface="+mn-ea"/>
            </a:endParaRPr>
          </a:p>
          <a:p>
            <a:r>
              <a:rPr lang="en-US" altLang="zh-CN" sz="2200">
                <a:sym typeface="+mn-ea"/>
              </a:rPr>
              <a:t>手机响了，刺耳的铃声把她吓得魂不附体。</a:t>
            </a:r>
            <a:endParaRPr lang="en-US" altLang="zh-CN" sz="2200">
              <a:sym typeface="+mn-ea"/>
            </a:endParaRPr>
          </a:p>
          <a:p>
            <a:pPr marL="285750" indent="-285750">
              <a:buFont typeface="Arial" panose="020B0604020202020204" pitchFamily="34" charset="0"/>
              <a:buChar char="•"/>
            </a:pPr>
            <a:r>
              <a:rPr lang="en-US" altLang="zh-CN" sz="2200">
                <a:sym typeface="+mn-ea"/>
              </a:rPr>
              <a:t>The cell phone rang, its jangling </a:t>
            </a:r>
            <a:r>
              <a:rPr lang="en-US" altLang="zh-CN" sz="2200">
                <a:solidFill>
                  <a:srgbClr val="C00000"/>
                </a:solidFill>
                <a:sym typeface="+mn-ea"/>
              </a:rPr>
              <a:t>tune</a:t>
            </a:r>
            <a:r>
              <a:rPr lang="en-US" altLang="zh-CN" sz="2200">
                <a:sym typeface="+mn-ea"/>
              </a:rPr>
              <a:t> startling her out of her thoughts.</a:t>
            </a:r>
            <a:endParaRPr lang="en-US" altLang="zh-CN" sz="2200">
              <a:sym typeface="+mn-ea"/>
            </a:endParaRPr>
          </a:p>
          <a:p>
            <a:pPr indent="0">
              <a:buFont typeface="Arial" panose="020B0604020202020204" pitchFamily="34" charset="0"/>
              <a:buNone/>
            </a:pPr>
            <a:endParaRPr lang="en-US" altLang="zh-CN" sz="2200">
              <a:sym typeface="+mn-ea"/>
            </a:endParaRPr>
          </a:p>
          <a:p>
            <a:pPr indent="0">
              <a:buFont typeface="Arial" panose="020B0604020202020204" pitchFamily="34" charset="0"/>
              <a:buNone/>
            </a:pPr>
            <a:r>
              <a:rPr lang="zh-CN" altLang="en-US" sz="2200">
                <a:sym typeface="+mn-ea"/>
              </a:rPr>
              <a:t>伴着窗户缝隙中传来的阵阵</a:t>
            </a:r>
            <a:r>
              <a:rPr lang="en-US" altLang="zh-CN" sz="2200">
                <a:sym typeface="+mn-ea"/>
              </a:rPr>
              <a:t>微风</a:t>
            </a:r>
            <a:r>
              <a:rPr lang="zh-CN" altLang="en-US" sz="2200">
                <a:sym typeface="+mn-ea"/>
              </a:rPr>
              <a:t>，他们的身影摇曳着掠过</a:t>
            </a:r>
            <a:r>
              <a:rPr lang="en-US" altLang="zh-CN" sz="2200">
                <a:sym typeface="+mn-ea"/>
              </a:rPr>
              <a:t>远处一棵哨兵松树。</a:t>
            </a:r>
            <a:endParaRPr lang="en-US" altLang="zh-CN" sz="2200">
              <a:sym typeface="+mn-ea"/>
            </a:endParaRPr>
          </a:p>
          <a:p>
            <a:pPr marL="285750" indent="-285750">
              <a:buFont typeface="Arial" panose="020B0604020202020204" pitchFamily="34" charset="0"/>
              <a:buChar char="•"/>
            </a:pPr>
            <a:r>
              <a:rPr lang="en-US" altLang="zh-CN" sz="2200"/>
              <a:t>Shadows danced </a:t>
            </a:r>
            <a:r>
              <a:rPr lang="en-US" altLang="zh-CN" sz="2200">
                <a:solidFill>
                  <a:srgbClr val="C00000"/>
                </a:solidFill>
              </a:rPr>
              <a:t>in tune with</a:t>
            </a:r>
            <a:r>
              <a:rPr lang="en-US" altLang="zh-CN" sz="2200"/>
              <a:t> a slight breeze from the inch of open window and a sentinel pine tree beyond.</a:t>
            </a:r>
            <a:endParaRPr lang="en-US" altLang="zh-CN" sz="2200"/>
          </a:p>
          <a:p>
            <a:pPr marL="285750" indent="-285750">
              <a:buFont typeface="Arial" panose="020B0604020202020204" pitchFamily="34" charset="0"/>
              <a:buChar char="•"/>
            </a:pPr>
            <a:endParaRPr lang="en-US" altLang="zh-CN" sz="2200"/>
          </a:p>
          <a:p>
            <a:pPr indent="0">
              <a:buFont typeface="Arial" panose="020B0604020202020204" pitchFamily="34" charset="0"/>
              <a:buNone/>
            </a:pPr>
            <a:r>
              <a:rPr lang="zh-CN" altLang="en-US" sz="2200">
                <a:sym typeface="+mn-ea"/>
              </a:rPr>
              <a:t>夏令营的学生们融入了音乐传统。</a:t>
            </a:r>
            <a:endParaRPr lang="zh-CN" altLang="en-US" sz="2200"/>
          </a:p>
          <a:p>
            <a:pPr marL="285750" indent="-285750">
              <a:buFont typeface="Arial" panose="020B0604020202020204" pitchFamily="34" charset="0"/>
              <a:buChar char="•"/>
            </a:pPr>
            <a:r>
              <a:rPr lang="zh-CN" altLang="en-US" sz="2200">
                <a:sym typeface="+mn-ea"/>
              </a:rPr>
              <a:t>Summer camp students </a:t>
            </a:r>
            <a:r>
              <a:rPr lang="zh-CN" altLang="en-US" sz="2200">
                <a:solidFill>
                  <a:srgbClr val="C00000"/>
                </a:solidFill>
                <a:sym typeface="+mn-ea"/>
              </a:rPr>
              <a:t>tune</a:t>
            </a:r>
            <a:r>
              <a:rPr lang="zh-CN" altLang="en-US" sz="2200">
                <a:sym typeface="+mn-ea"/>
              </a:rPr>
              <a:t> into musical tradition</a:t>
            </a:r>
            <a:r>
              <a:rPr lang="en-US" altLang="zh-CN" sz="2200">
                <a:sym typeface="+mn-ea"/>
              </a:rPr>
              <a:t>.</a:t>
            </a:r>
            <a:endParaRPr lang="en-US" altLang="zh-CN" sz="2200"/>
          </a:p>
          <a:p>
            <a:pPr indent="0">
              <a:buFont typeface="Arial" panose="020B0604020202020204" pitchFamily="34" charset="0"/>
              <a:buNone/>
            </a:pPr>
            <a:endParaRPr lang="zh-CN" altLang="en-US" sz="2200">
              <a:sym typeface="+mn-ea"/>
            </a:endParaRPr>
          </a:p>
          <a:p>
            <a:pPr indent="0">
              <a:buFont typeface="Arial" panose="020B0604020202020204" pitchFamily="34" charset="0"/>
              <a:buNone/>
            </a:pPr>
            <a:r>
              <a:rPr lang="zh-CN" altLang="en-US" sz="2200">
                <a:sym typeface="+mn-ea"/>
              </a:rPr>
              <a:t>浏览</a:t>
            </a:r>
            <a:r>
              <a:rPr lang="en-US" altLang="zh-CN" sz="2200">
                <a:sym typeface="+mn-ea"/>
              </a:rPr>
              <a:t>摘要可以让你知道你错过了什么，这样当你再次</a:t>
            </a:r>
            <a:r>
              <a:rPr lang="zh-CN" altLang="en-US" sz="2200">
                <a:sym typeface="+mn-ea"/>
              </a:rPr>
              <a:t>参与</a:t>
            </a:r>
            <a:r>
              <a:rPr lang="en-US" altLang="zh-CN" sz="2200">
                <a:sym typeface="+mn-ea"/>
              </a:rPr>
              <a:t>时，你就</a:t>
            </a:r>
            <a:r>
              <a:rPr lang="zh-CN" altLang="en-US" sz="2200">
                <a:sym typeface="+mn-ea"/>
              </a:rPr>
              <a:t>能跟上进度</a:t>
            </a:r>
            <a:r>
              <a:rPr lang="en-US" altLang="zh-CN" sz="2200">
                <a:sym typeface="+mn-ea"/>
              </a:rPr>
              <a:t>。</a:t>
            </a:r>
            <a:endParaRPr lang="en-US" altLang="zh-CN" sz="2200">
              <a:sym typeface="+mn-ea"/>
            </a:endParaRPr>
          </a:p>
          <a:p>
            <a:pPr marL="285750" indent="-285750">
              <a:buFont typeface="Arial" panose="020B0604020202020204" pitchFamily="34" charset="0"/>
              <a:buChar char="•"/>
            </a:pPr>
            <a:r>
              <a:rPr lang="en-US" altLang="zh-CN" sz="2200">
                <a:sym typeface="+mn-ea"/>
              </a:rPr>
              <a:t>Scanning a summary can let you know what you missed so that when you </a:t>
            </a:r>
            <a:r>
              <a:rPr lang="en-US" altLang="zh-CN" sz="2200">
                <a:solidFill>
                  <a:srgbClr val="C00000"/>
                </a:solidFill>
                <a:sym typeface="+mn-ea"/>
              </a:rPr>
              <a:t>tune in</a:t>
            </a:r>
            <a:r>
              <a:rPr lang="en-US" altLang="zh-CN" sz="2200">
                <a:sym typeface="+mn-ea"/>
              </a:rPr>
              <a:t> again, you're caught up.</a:t>
            </a:r>
            <a:endParaRPr lang="en-US" altLang="zh-CN" sz="2200"/>
          </a:p>
          <a:p>
            <a:pPr marL="285750" indent="-285750">
              <a:buFont typeface="Arial" panose="020B0604020202020204" pitchFamily="34" charset="0"/>
              <a:buChar char="•"/>
            </a:pPr>
            <a:endParaRPr lang="en-US" altLang="zh-CN" sz="2200"/>
          </a:p>
        </p:txBody>
      </p:sp>
      <p:pic>
        <p:nvPicPr>
          <p:cNvPr id="3" name="图片 2" descr="change-the-tune"/>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186420" y="-358140"/>
            <a:ext cx="4062095" cy="2806700"/>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129030" y="242570"/>
            <a:ext cx="7887970" cy="460375"/>
          </a:xfrm>
          <a:prstGeom prst="rect">
            <a:avLst/>
          </a:prstGeom>
          <a:noFill/>
        </p:spPr>
        <p:txBody>
          <a:bodyPr wrap="square" rtlCol="0">
            <a:spAutoFit/>
          </a:bodyPr>
          <a:p>
            <a:r>
              <a:rPr lang="en-US" altLang="zh-CN" sz="2400" b="1">
                <a:solidFill>
                  <a:schemeClr val="bg2">
                    <a:lumMod val="10000"/>
                  </a:schemeClr>
                </a:solidFill>
                <a:latin typeface="微软雅黑" panose="020B0503020204020204" charset="-122"/>
                <a:ea typeface="微软雅黑" panose="020B0503020204020204" charset="-122"/>
              </a:rPr>
              <a:t>jam	/dʒæm/	n.果酱;堵塞</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2"/>
            </p:custDataLst>
          </p:nvPr>
        </p:nvPicPr>
        <p:blipFill>
          <a:blip r:embed="rId3">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2" name="文本框 11"/>
          <p:cNvSpPr txBox="1"/>
          <p:nvPr/>
        </p:nvSpPr>
        <p:spPr>
          <a:xfrm>
            <a:off x="159385" y="2526665"/>
            <a:ext cx="11859260" cy="4078605"/>
          </a:xfrm>
          <a:prstGeom prst="rect">
            <a:avLst/>
          </a:prstGeom>
          <a:noFill/>
        </p:spPr>
        <p:txBody>
          <a:bodyPr wrap="square" rtlCol="0" anchor="t">
            <a:spAutoFit/>
          </a:bodyPr>
          <a:p>
            <a:pPr fontAlgn="auto">
              <a:lnSpc>
                <a:spcPct val="120000"/>
              </a:lnSpc>
            </a:pPr>
            <a:r>
              <a:rPr lang="zh-CN" altLang="en-US" sz="2400"/>
              <a:t>他的手指被门夹了。</a:t>
            </a:r>
            <a:endParaRPr lang="zh-CN" altLang="en-US" sz="2400"/>
          </a:p>
          <a:p>
            <a:pPr marL="342900" indent="-342900" fontAlgn="auto">
              <a:lnSpc>
                <a:spcPct val="120000"/>
              </a:lnSpc>
              <a:buFont typeface="Arial" panose="020B0604020202020204" pitchFamily="34" charset="0"/>
              <a:buChar char="•"/>
            </a:pPr>
            <a:r>
              <a:rPr lang="en-US" altLang="zh-CN" sz="2400"/>
              <a:t>He</a:t>
            </a:r>
            <a:r>
              <a:rPr lang="zh-CN" altLang="en-US" sz="2400"/>
              <a:t> </a:t>
            </a:r>
            <a:r>
              <a:rPr lang="zh-CN" altLang="en-US" sz="2400">
                <a:solidFill>
                  <a:srgbClr val="C00000"/>
                </a:solidFill>
              </a:rPr>
              <a:t>jammed</a:t>
            </a:r>
            <a:r>
              <a:rPr lang="zh-CN" altLang="en-US" sz="2400"/>
              <a:t> </a:t>
            </a:r>
            <a:r>
              <a:rPr lang="en-US" altLang="zh-CN" sz="2400"/>
              <a:t>his </a:t>
            </a:r>
            <a:r>
              <a:rPr lang="zh-CN" altLang="en-US" sz="2400"/>
              <a:t>finger in the door. </a:t>
            </a:r>
            <a:endParaRPr lang="zh-CN" altLang="en-US" sz="2400"/>
          </a:p>
          <a:p>
            <a:pPr fontAlgn="auto">
              <a:lnSpc>
                <a:spcPct val="120000"/>
              </a:lnSpc>
            </a:pPr>
            <a:r>
              <a:rPr lang="zh-CN" altLang="en-US" sz="2400"/>
              <a:t>走了一整天，脚上起泡也就不稀奇了。</a:t>
            </a:r>
            <a:endParaRPr lang="zh-CN" altLang="en-US" sz="2400"/>
          </a:p>
          <a:p>
            <a:pPr marL="342900" indent="-342900" fontAlgn="auto">
              <a:lnSpc>
                <a:spcPct val="120000"/>
              </a:lnSpc>
              <a:buFont typeface="Arial" panose="020B0604020202020204" pitchFamily="34" charset="0"/>
              <a:buChar char="•"/>
            </a:pPr>
            <a:r>
              <a:rPr lang="en-US" altLang="zh-CN" sz="2400"/>
              <a:t>After a day’s walk, </a:t>
            </a:r>
            <a:r>
              <a:rPr lang="en-US" altLang="zh-CN" sz="2400" u="sng"/>
              <a:t>it’s not surprising to</a:t>
            </a:r>
            <a:r>
              <a:rPr lang="en-US" altLang="zh-CN" sz="2400"/>
              <a:t> </a:t>
            </a:r>
            <a:r>
              <a:rPr lang="zh-CN" altLang="en-US" sz="2400"/>
              <a:t>get </a:t>
            </a:r>
            <a:r>
              <a:rPr lang="zh-CN" altLang="en-US" sz="2400">
                <a:solidFill>
                  <a:srgbClr val="C00000"/>
                </a:solidFill>
              </a:rPr>
              <a:t>blisters</a:t>
            </a:r>
            <a:r>
              <a:rPr lang="zh-CN" altLang="en-US" sz="2400"/>
              <a:t> on f</a:t>
            </a:r>
            <a:r>
              <a:rPr lang="en-US" altLang="zh-CN" sz="2400"/>
              <a:t>ee</a:t>
            </a:r>
            <a:r>
              <a:rPr lang="zh-CN" altLang="en-US" sz="2400"/>
              <a:t>t</a:t>
            </a:r>
            <a:r>
              <a:rPr lang="en-US" altLang="zh-CN" sz="2400"/>
              <a:t>.</a:t>
            </a:r>
            <a:endParaRPr lang="zh-CN" altLang="en-US" sz="2400"/>
          </a:p>
          <a:p>
            <a:pPr fontAlgn="auto">
              <a:lnSpc>
                <a:spcPct val="120000"/>
              </a:lnSpc>
            </a:pPr>
            <a:r>
              <a:rPr lang="zh-CN" altLang="en-US" sz="2400"/>
              <a:t>她在浴室滑倒了以至于现在身上到处是淤青。</a:t>
            </a:r>
            <a:endParaRPr lang="zh-CN" altLang="en-US" sz="2400"/>
          </a:p>
          <a:p>
            <a:pPr marL="342900" indent="-342900" fontAlgn="auto">
              <a:lnSpc>
                <a:spcPct val="120000"/>
              </a:lnSpc>
              <a:buFont typeface="Arial" panose="020B0604020202020204" pitchFamily="34" charset="0"/>
              <a:buChar char="•"/>
            </a:pPr>
            <a:r>
              <a:rPr lang="en-US" altLang="zh-CN" sz="2400"/>
              <a:t>She slipped in the bathroom so that she </a:t>
            </a:r>
            <a:r>
              <a:rPr lang="zh-CN" altLang="en-US" sz="2400"/>
              <a:t>got </a:t>
            </a:r>
            <a:r>
              <a:rPr lang="zh-CN" altLang="en-US" sz="2400">
                <a:solidFill>
                  <a:srgbClr val="C00000"/>
                </a:solidFill>
              </a:rPr>
              <a:t>bruises</a:t>
            </a:r>
            <a:r>
              <a:rPr lang="zh-CN" altLang="en-US" sz="2400"/>
              <a:t> here and there. </a:t>
            </a:r>
            <a:endParaRPr lang="zh-CN" altLang="en-US" sz="2400"/>
          </a:p>
          <a:p>
            <a:pPr fontAlgn="auto">
              <a:lnSpc>
                <a:spcPct val="120000"/>
              </a:lnSpc>
            </a:pPr>
            <a:r>
              <a:rPr lang="zh-CN" altLang="en-US" sz="2400"/>
              <a:t>詹姆斯在足球赛中摔倒了，擦伤了膝盖。庆幸地是，他没有扭伤脚踝。</a:t>
            </a:r>
            <a:endParaRPr lang="zh-CN" altLang="en-US" sz="2400"/>
          </a:p>
          <a:p>
            <a:pPr marL="342900" indent="-342900" fontAlgn="auto">
              <a:lnSpc>
                <a:spcPct val="120000"/>
              </a:lnSpc>
              <a:buFont typeface="Arial" panose="020B0604020202020204" pitchFamily="34" charset="0"/>
              <a:buChar char="•"/>
            </a:pPr>
            <a:r>
              <a:rPr lang="en-US" altLang="zh-CN" sz="2400"/>
              <a:t>James</a:t>
            </a:r>
            <a:r>
              <a:rPr lang="zh-CN" altLang="en-US" sz="2400"/>
              <a:t> fell down on the ground</a:t>
            </a:r>
            <a:r>
              <a:rPr lang="en-US" altLang="zh-CN" sz="2400"/>
              <a:t> in the football match</a:t>
            </a:r>
            <a:r>
              <a:rPr lang="zh-CN" altLang="en-US" sz="2400"/>
              <a:t> and got </a:t>
            </a:r>
            <a:r>
              <a:rPr lang="zh-CN" altLang="en-US" sz="2400">
                <a:solidFill>
                  <a:srgbClr val="C00000"/>
                </a:solidFill>
              </a:rPr>
              <a:t>sc</a:t>
            </a:r>
            <a:r>
              <a:rPr lang="en-US" altLang="zh-CN" sz="2400">
                <a:solidFill>
                  <a:srgbClr val="C00000"/>
                </a:solidFill>
              </a:rPr>
              <a:t>r</a:t>
            </a:r>
            <a:r>
              <a:rPr lang="zh-CN" altLang="en-US" sz="2400">
                <a:solidFill>
                  <a:srgbClr val="C00000"/>
                </a:solidFill>
              </a:rPr>
              <a:t>apes</a:t>
            </a:r>
            <a:r>
              <a:rPr lang="zh-CN" altLang="en-US" sz="2400"/>
              <a:t> on </a:t>
            </a:r>
            <a:r>
              <a:rPr lang="en-US" altLang="zh-CN" sz="2400"/>
              <a:t>his </a:t>
            </a:r>
            <a:r>
              <a:rPr lang="zh-CN" altLang="en-US" sz="2400"/>
              <a:t>knees.</a:t>
            </a:r>
            <a:r>
              <a:rPr lang="en-US" altLang="zh-CN" sz="2400"/>
              <a:t> Fortunately, he didn’t </a:t>
            </a:r>
            <a:r>
              <a:rPr lang="zh-CN" altLang="en-US" sz="2400">
                <a:solidFill>
                  <a:srgbClr val="C00000"/>
                </a:solidFill>
                <a:sym typeface="+mn-ea"/>
              </a:rPr>
              <a:t>sprain</a:t>
            </a:r>
            <a:r>
              <a:rPr lang="zh-CN" altLang="en-US" sz="2400">
                <a:sym typeface="+mn-ea"/>
              </a:rPr>
              <a:t> </a:t>
            </a:r>
            <a:r>
              <a:rPr lang="en-US" altLang="zh-CN" sz="2400">
                <a:sym typeface="+mn-ea"/>
              </a:rPr>
              <a:t>his</a:t>
            </a:r>
            <a:r>
              <a:rPr lang="zh-CN" altLang="en-US" sz="2400">
                <a:sym typeface="+mn-ea"/>
              </a:rPr>
              <a:t> ankles </a:t>
            </a:r>
            <a:r>
              <a:rPr lang="zh-CN" altLang="en-US" sz="2400"/>
              <a:t> </a:t>
            </a:r>
            <a:endParaRPr lang="zh-CN" altLang="en-US" sz="2400"/>
          </a:p>
        </p:txBody>
      </p:sp>
      <p:pic>
        <p:nvPicPr>
          <p:cNvPr id="5" name="图片 4" descr="finger-1"/>
          <p:cNvPicPr>
            <a:picLocks noChangeAspect="1"/>
          </p:cNvPicPr>
          <p:nvPr/>
        </p:nvPicPr>
        <p:blipFill>
          <a:blip r:embed="rId4"/>
          <a:stretch>
            <a:fillRect/>
          </a:stretch>
        </p:blipFill>
        <p:spPr>
          <a:xfrm>
            <a:off x="159385" y="960755"/>
            <a:ext cx="2213610" cy="1565910"/>
          </a:xfrm>
          <a:prstGeom prst="rect">
            <a:avLst/>
          </a:prstGeom>
        </p:spPr>
      </p:pic>
      <p:pic>
        <p:nvPicPr>
          <p:cNvPr id="7" name="图片 6" descr="0921_Bruising_Rheumatoid_Arthritis-1024x681"/>
          <p:cNvPicPr>
            <a:picLocks noChangeAspect="1"/>
          </p:cNvPicPr>
          <p:nvPr/>
        </p:nvPicPr>
        <p:blipFill>
          <a:blip r:embed="rId5"/>
          <a:stretch>
            <a:fillRect/>
          </a:stretch>
        </p:blipFill>
        <p:spPr>
          <a:xfrm>
            <a:off x="4819650" y="947420"/>
            <a:ext cx="2374265" cy="1579245"/>
          </a:xfrm>
          <a:prstGeom prst="rect">
            <a:avLst/>
          </a:prstGeom>
        </p:spPr>
      </p:pic>
      <p:pic>
        <p:nvPicPr>
          <p:cNvPr id="9" name="图片 8" descr="hwkb17_072"/>
          <p:cNvPicPr>
            <a:picLocks noChangeAspect="1"/>
          </p:cNvPicPr>
          <p:nvPr/>
        </p:nvPicPr>
        <p:blipFill>
          <a:blip r:embed="rId6"/>
          <a:srcRect l="13884" r="14333" b="4733"/>
          <a:stretch>
            <a:fillRect/>
          </a:stretch>
        </p:blipFill>
        <p:spPr>
          <a:xfrm>
            <a:off x="2435225" y="960755"/>
            <a:ext cx="2322195" cy="1566545"/>
          </a:xfrm>
          <a:prstGeom prst="rect">
            <a:avLst/>
          </a:prstGeom>
        </p:spPr>
      </p:pic>
      <p:pic>
        <p:nvPicPr>
          <p:cNvPr id="11" name="图片 10" descr="images"/>
          <p:cNvPicPr>
            <a:picLocks noChangeAspect="1"/>
          </p:cNvPicPr>
          <p:nvPr/>
        </p:nvPicPr>
        <p:blipFill>
          <a:blip r:embed="rId7"/>
          <a:stretch>
            <a:fillRect/>
          </a:stretch>
        </p:blipFill>
        <p:spPr>
          <a:xfrm>
            <a:off x="9665335" y="960755"/>
            <a:ext cx="2353310" cy="1565910"/>
          </a:xfrm>
          <a:prstGeom prst="rect">
            <a:avLst/>
          </a:prstGeom>
        </p:spPr>
      </p:pic>
      <p:sp>
        <p:nvSpPr>
          <p:cNvPr id="14" name="文本框 13"/>
          <p:cNvSpPr txBox="1"/>
          <p:nvPr/>
        </p:nvSpPr>
        <p:spPr>
          <a:xfrm>
            <a:off x="4819650" y="2159000"/>
            <a:ext cx="827405" cy="368300"/>
          </a:xfrm>
          <a:prstGeom prst="rect">
            <a:avLst/>
          </a:prstGeom>
          <a:noFill/>
        </p:spPr>
        <p:txBody>
          <a:bodyPr wrap="square" rtlCol="0" anchor="t">
            <a:spAutoFit/>
          </a:bodyPr>
          <a:p>
            <a:r>
              <a:rPr lang="zh-CN" altLang="en-US">
                <a:solidFill>
                  <a:schemeClr val="bg1"/>
                </a:solidFill>
                <a:sym typeface="+mn-ea"/>
              </a:rPr>
              <a:t>bruise</a:t>
            </a:r>
            <a:endParaRPr lang="zh-CN" altLang="en-US">
              <a:solidFill>
                <a:schemeClr val="bg1"/>
              </a:solidFill>
              <a:sym typeface="+mn-ea"/>
            </a:endParaRPr>
          </a:p>
        </p:txBody>
      </p:sp>
      <p:sp>
        <p:nvSpPr>
          <p:cNvPr id="16" name="文本框 15"/>
          <p:cNvSpPr txBox="1"/>
          <p:nvPr/>
        </p:nvSpPr>
        <p:spPr>
          <a:xfrm>
            <a:off x="9665335" y="2159000"/>
            <a:ext cx="929005" cy="368300"/>
          </a:xfrm>
          <a:prstGeom prst="rect">
            <a:avLst/>
          </a:prstGeom>
          <a:noFill/>
        </p:spPr>
        <p:txBody>
          <a:bodyPr wrap="square" rtlCol="0" anchor="t">
            <a:spAutoFit/>
          </a:bodyPr>
          <a:p>
            <a:r>
              <a:rPr lang="zh-CN" altLang="en-US">
                <a:solidFill>
                  <a:schemeClr val="bg1"/>
                </a:solidFill>
                <a:sym typeface="+mn-ea"/>
              </a:rPr>
              <a:t>sprain</a:t>
            </a:r>
            <a:endParaRPr lang="zh-CN" altLang="en-US">
              <a:solidFill>
                <a:schemeClr val="bg1"/>
              </a:solidFill>
              <a:sym typeface="+mn-ea"/>
            </a:endParaRPr>
          </a:p>
        </p:txBody>
      </p:sp>
      <p:pic>
        <p:nvPicPr>
          <p:cNvPr id="2" name="图片 1" descr="h9991930_001"/>
          <p:cNvPicPr>
            <a:picLocks noChangeAspect="1"/>
          </p:cNvPicPr>
          <p:nvPr/>
        </p:nvPicPr>
        <p:blipFill>
          <a:blip r:embed="rId8"/>
          <a:srcRect r="24884"/>
          <a:stretch>
            <a:fillRect/>
          </a:stretch>
        </p:blipFill>
        <p:spPr>
          <a:xfrm>
            <a:off x="7378065" y="947420"/>
            <a:ext cx="2103120" cy="1579245"/>
          </a:xfrm>
          <a:prstGeom prst="rect">
            <a:avLst/>
          </a:prstGeom>
        </p:spPr>
      </p:pic>
    </p:spTree>
    <p:custDataLst>
      <p:tags r:id="rId9"/>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840613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contract	/ˈkɒntrækt/	vt.感染(疾病);与…订立合同</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pen-and-contract"/>
          <p:cNvPicPr>
            <a:picLocks noChangeAspect="1"/>
          </p:cNvPicPr>
          <p:nvPr/>
        </p:nvPicPr>
        <p:blipFill>
          <a:blip r:embed="rId3"/>
          <a:stretch>
            <a:fillRect/>
          </a:stretch>
        </p:blipFill>
        <p:spPr>
          <a:xfrm>
            <a:off x="0" y="4962525"/>
            <a:ext cx="3370580" cy="1895475"/>
          </a:xfrm>
          <a:prstGeom prst="rect">
            <a:avLst/>
          </a:prstGeom>
        </p:spPr>
      </p:pic>
      <p:sp>
        <p:nvSpPr>
          <p:cNvPr id="5" name="文本框 4"/>
          <p:cNvSpPr txBox="1"/>
          <p:nvPr/>
        </p:nvSpPr>
        <p:spPr>
          <a:xfrm>
            <a:off x="368935" y="1014730"/>
            <a:ext cx="10699115" cy="4154170"/>
          </a:xfrm>
          <a:prstGeom prst="rect">
            <a:avLst/>
          </a:prstGeom>
          <a:noFill/>
        </p:spPr>
        <p:txBody>
          <a:bodyPr wrap="square" rtlCol="0" anchor="t">
            <a:spAutoFit/>
          </a:bodyPr>
          <a:p>
            <a:pPr indent="0">
              <a:buFont typeface="Arial" panose="020B0604020202020204" pitchFamily="34" charset="0"/>
              <a:buNone/>
            </a:pPr>
            <a:r>
              <a:rPr lang="zh-CN" altLang="en-US" sz="2400">
                <a:latin typeface="Arial" panose="020B0604020202020204" pitchFamily="34" charset="0"/>
                <a:cs typeface="Arial" panose="020B0604020202020204" pitchFamily="34" charset="0"/>
                <a:sym typeface="+mn-ea"/>
              </a:rPr>
              <a:t>通常每年都要续签</a:t>
            </a:r>
            <a:r>
              <a:rPr lang="zh-CN" altLang="en-US" sz="2400">
                <a:latin typeface="Arial" panose="020B0604020202020204" pitchFamily="34" charset="0"/>
                <a:cs typeface="Arial" panose="020B0604020202020204" pitchFamily="34" charset="0"/>
              </a:rPr>
              <a:t>这份合同。</a:t>
            </a: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CN" altLang="en-US" sz="2400">
                <a:latin typeface="Arial" panose="020B0604020202020204" pitchFamily="34" charset="0"/>
                <a:cs typeface="Arial" panose="020B0604020202020204" pitchFamily="34" charset="0"/>
                <a:sym typeface="+mn-ea"/>
              </a:rPr>
              <a:t>This </a:t>
            </a:r>
            <a:r>
              <a:rPr lang="zh-CN" altLang="en-US" sz="2400">
                <a:solidFill>
                  <a:srgbClr val="C00000"/>
                </a:solidFill>
                <a:latin typeface="Arial" panose="020B0604020202020204" pitchFamily="34" charset="0"/>
                <a:cs typeface="Arial" panose="020B0604020202020204" pitchFamily="34" charset="0"/>
                <a:sym typeface="+mn-ea"/>
              </a:rPr>
              <a:t>contract</a:t>
            </a:r>
            <a:r>
              <a:rPr lang="zh-CN" altLang="en-US" sz="2400">
                <a:latin typeface="Arial" panose="020B0604020202020204" pitchFamily="34" charset="0"/>
                <a:cs typeface="Arial" panose="020B0604020202020204" pitchFamily="34" charset="0"/>
                <a:sym typeface="+mn-ea"/>
              </a:rPr>
              <a:t> is usually renewed from year to year.</a:t>
            </a: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zh-CN" altLang="en-US" sz="2400">
              <a:latin typeface="Arial" panose="020B0604020202020204" pitchFamily="34" charset="0"/>
              <a:cs typeface="Arial" panose="020B0604020202020204" pitchFamily="34" charset="0"/>
            </a:endParaRPr>
          </a:p>
          <a:p>
            <a:pPr indent="0">
              <a:buFont typeface="Arial" panose="020B0604020202020204" pitchFamily="34" charset="0"/>
              <a:buNone/>
            </a:pPr>
            <a:r>
              <a:rPr lang="zh-CN" altLang="en-US" sz="2400">
                <a:latin typeface="Arial" panose="020B0604020202020204" pitchFamily="34" charset="0"/>
                <a:cs typeface="Arial" panose="020B0604020202020204" pitchFamily="34" charset="0"/>
              </a:rPr>
              <a:t>大学毕业生受到了涌入就业市场的临时合同工的影响。</a:t>
            </a: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CN" altLang="en-US" sz="2400">
                <a:latin typeface="Arial" panose="020B0604020202020204" pitchFamily="34" charset="0"/>
                <a:cs typeface="Arial" panose="020B0604020202020204" pitchFamily="34" charset="0"/>
                <a:sym typeface="+mn-ea"/>
              </a:rPr>
              <a:t>College graduates were affected by the temporary </a:t>
            </a:r>
            <a:r>
              <a:rPr lang="zh-CN" altLang="en-US" sz="2400">
                <a:solidFill>
                  <a:srgbClr val="C00000"/>
                </a:solidFill>
                <a:latin typeface="Arial" panose="020B0604020202020204" pitchFamily="34" charset="0"/>
                <a:cs typeface="Arial" panose="020B0604020202020204" pitchFamily="34" charset="0"/>
                <a:sym typeface="+mn-ea"/>
              </a:rPr>
              <a:t>contract</a:t>
            </a:r>
            <a:r>
              <a:rPr lang="zh-CN" altLang="en-US" sz="2400">
                <a:latin typeface="Arial" panose="020B0604020202020204" pitchFamily="34" charset="0"/>
                <a:cs typeface="Arial" panose="020B0604020202020204" pitchFamily="34" charset="0"/>
                <a:sym typeface="+mn-ea"/>
              </a:rPr>
              <a:t> workers flooding the job market.</a:t>
            </a: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zh-CN" altLang="en-US" sz="2400">
              <a:latin typeface="Arial" panose="020B0604020202020204" pitchFamily="34" charset="0"/>
              <a:cs typeface="Arial" panose="020B0604020202020204" pitchFamily="34" charset="0"/>
            </a:endParaRPr>
          </a:p>
          <a:p>
            <a:pPr indent="0">
              <a:buFont typeface="Arial" panose="020B0604020202020204" pitchFamily="34" charset="0"/>
              <a:buNone/>
            </a:pPr>
            <a:r>
              <a:rPr lang="zh-CN" altLang="en-US" sz="2400">
                <a:latin typeface="Arial" panose="020B0604020202020204" pitchFamily="34" charset="0"/>
                <a:cs typeface="Arial" panose="020B0604020202020204" pitchFamily="34" charset="0"/>
              </a:rPr>
              <a:t>你应该在你的建筑合同中囊括所有的新规则。</a:t>
            </a: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CN" altLang="en-US" sz="2400">
                <a:latin typeface="Arial" panose="020B0604020202020204" pitchFamily="34" charset="0"/>
                <a:cs typeface="Arial" panose="020B0604020202020204" pitchFamily="34" charset="0"/>
                <a:sym typeface="+mn-ea"/>
              </a:rPr>
              <a:t>You are supposed to include all the new rules in your construction </a:t>
            </a:r>
            <a:r>
              <a:rPr lang="zh-CN" altLang="en-US" sz="2400">
                <a:solidFill>
                  <a:srgbClr val="C00000"/>
                </a:solidFill>
                <a:latin typeface="Arial" panose="020B0604020202020204" pitchFamily="34" charset="0"/>
                <a:cs typeface="Arial" panose="020B0604020202020204" pitchFamily="34" charset="0"/>
                <a:sym typeface="+mn-ea"/>
              </a:rPr>
              <a:t>contract</a:t>
            </a:r>
            <a:r>
              <a:rPr lang="zh-CN" altLang="en-US" sz="2400">
                <a:latin typeface="Arial" panose="020B0604020202020204" pitchFamily="34" charset="0"/>
                <a:cs typeface="Arial" panose="020B0604020202020204" pitchFamily="34" charset="0"/>
                <a:sym typeface="+mn-ea"/>
              </a:rPr>
              <a:t>.</a:t>
            </a: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zh-CN" altLang="en-US" sz="2400">
              <a:latin typeface="Arial" panose="020B0604020202020204" pitchFamily="34" charset="0"/>
              <a:cs typeface="Arial" panose="020B0604020202020204" pitchFamily="34" charset="0"/>
            </a:endParaRPr>
          </a:p>
        </p:txBody>
      </p:sp>
      <p:sp>
        <p:nvSpPr>
          <p:cNvPr id="7" name="文本框 6"/>
          <p:cNvSpPr txBox="1"/>
          <p:nvPr/>
        </p:nvSpPr>
        <p:spPr>
          <a:xfrm>
            <a:off x="3537585" y="4962525"/>
            <a:ext cx="8081010" cy="1198880"/>
          </a:xfrm>
          <a:prstGeom prst="rect">
            <a:avLst/>
          </a:prstGeom>
          <a:noFill/>
        </p:spPr>
        <p:txBody>
          <a:bodyPr wrap="square" rtlCol="0" anchor="t">
            <a:spAutoFit/>
          </a:bodyPr>
          <a:p>
            <a:pPr indent="0">
              <a:buFont typeface="Arial" panose="020B0604020202020204" pitchFamily="34" charset="0"/>
              <a:buNone/>
            </a:pPr>
            <a:r>
              <a:rPr lang="zh-CN" altLang="en-US" sz="2400">
                <a:latin typeface="Arial" panose="020B0604020202020204" pitchFamily="34" charset="0"/>
                <a:cs typeface="Arial" panose="020B0604020202020204" pitchFamily="34" charset="0"/>
                <a:sym typeface="+mn-ea"/>
              </a:rPr>
              <a:t>她已在社区中心签约每周服务10小时。</a:t>
            </a:r>
            <a:endParaRPr lang="zh-CN" altLang="en-US" sz="24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CN" altLang="en-US" sz="2400">
                <a:latin typeface="Arial" panose="020B0604020202020204" pitchFamily="34" charset="0"/>
                <a:cs typeface="Arial" panose="020B0604020202020204" pitchFamily="34" charset="0"/>
                <a:sym typeface="+mn-ea"/>
              </a:rPr>
              <a:t>She has </a:t>
            </a:r>
            <a:r>
              <a:rPr lang="zh-CN" altLang="en-US" sz="2400">
                <a:solidFill>
                  <a:srgbClr val="C00000"/>
                </a:solidFill>
                <a:latin typeface="Arial" panose="020B0604020202020204" pitchFamily="34" charset="0"/>
                <a:cs typeface="Arial" panose="020B0604020202020204" pitchFamily="34" charset="0"/>
                <a:sym typeface="+mn-ea"/>
              </a:rPr>
              <a:t>contracted</a:t>
            </a:r>
            <a:r>
              <a:rPr lang="zh-CN" altLang="en-US" sz="2400">
                <a:latin typeface="Arial" panose="020B0604020202020204" pitchFamily="34" charset="0"/>
                <a:cs typeface="Arial" panose="020B0604020202020204" pitchFamily="34" charset="0"/>
                <a:sym typeface="+mn-ea"/>
              </a:rPr>
              <a:t> to </a:t>
            </a:r>
            <a:r>
              <a:rPr lang="en-US" altLang="zh-CN" sz="2400">
                <a:latin typeface="Arial" panose="020B0604020202020204" pitchFamily="34" charset="0"/>
                <a:cs typeface="Arial" panose="020B0604020202020204" pitchFamily="34" charset="0"/>
                <a:sym typeface="+mn-ea"/>
              </a:rPr>
              <a:t>serve</a:t>
            </a:r>
            <a:r>
              <a:rPr lang="zh-CN" altLang="en-US" sz="2400">
                <a:latin typeface="Arial" panose="020B0604020202020204" pitchFamily="34" charset="0"/>
                <a:cs typeface="Arial" panose="020B0604020202020204" pitchFamily="34" charset="0"/>
                <a:sym typeface="+mn-ea"/>
              </a:rPr>
              <a:t> </a:t>
            </a:r>
            <a:r>
              <a:rPr lang="en-US" altLang="zh-CN" sz="2400">
                <a:latin typeface="Arial" panose="020B0604020202020204" pitchFamily="34" charset="0"/>
                <a:cs typeface="Arial" panose="020B0604020202020204" pitchFamily="34" charset="0"/>
                <a:sym typeface="+mn-ea"/>
              </a:rPr>
              <a:t>1</a:t>
            </a:r>
            <a:r>
              <a:rPr lang="zh-CN" altLang="en-US" sz="2400">
                <a:latin typeface="Arial" panose="020B0604020202020204" pitchFamily="34" charset="0"/>
                <a:cs typeface="Arial" panose="020B0604020202020204" pitchFamily="34" charset="0"/>
                <a:sym typeface="+mn-ea"/>
              </a:rPr>
              <a:t>0 hours a week</a:t>
            </a:r>
            <a:r>
              <a:rPr lang="en-US" altLang="zh-CN" sz="2400">
                <a:latin typeface="Arial" panose="020B0604020202020204" pitchFamily="34" charset="0"/>
                <a:cs typeface="Arial" panose="020B0604020202020204" pitchFamily="34" charset="0"/>
                <a:sym typeface="+mn-ea"/>
              </a:rPr>
              <a:t> in the community center</a:t>
            </a:r>
            <a:r>
              <a:rPr lang="zh-CN" altLang="en-US" sz="2400">
                <a:latin typeface="Arial" panose="020B0604020202020204" pitchFamily="34" charset="0"/>
                <a:cs typeface="Arial" panose="020B0604020202020204" pitchFamily="34" charset="0"/>
                <a:sym typeface="+mn-ea"/>
              </a:rPr>
              <a:t>.</a:t>
            </a:r>
            <a:endParaRPr lang="zh-CN" altLang="en-US" sz="2400">
              <a:latin typeface="Arial" panose="020B0604020202020204" pitchFamily="34" charset="0"/>
              <a:cs typeface="Arial" panose="020B0604020202020204" pitchFamily="34" charset="0"/>
              <a:sym typeface="+mn-ea"/>
            </a:endParaRPr>
          </a:p>
        </p:txBody>
      </p:sp>
    </p:spTree>
    <p:custDataLst>
      <p:tags r:id="rId4"/>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grant	/grɑ:nt/	vt.同意;准许 n.拨款</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283845" y="1078230"/>
            <a:ext cx="11591925" cy="3784600"/>
          </a:xfrm>
          <a:prstGeom prst="rect">
            <a:avLst/>
          </a:prstGeom>
          <a:noFill/>
          <a:ln w="9525">
            <a:noFill/>
          </a:ln>
        </p:spPr>
        <p:txBody>
          <a:bodyPr wrap="square">
            <a:spAutoFit/>
          </a:bodyPr>
          <a:p>
            <a:pPr indent="0"/>
            <a:r>
              <a:rPr lang="en-US" sz="2400" b="0">
                <a:solidFill>
                  <a:schemeClr val="tx1"/>
                </a:solidFill>
                <a:latin typeface="Arial" panose="020B0604020202020204" pitchFamily="34" charset="0"/>
                <a:ea typeface="微软雅黑" panose="020B0503020204020204" charset="-122"/>
                <a:cs typeface="Arial" panose="020B0604020202020204" pitchFamily="34" charset="0"/>
              </a:rPr>
              <a:t>他说，当一名教师会给人一种成就感和幸福感。</a:t>
            </a:r>
            <a:endParaRPr 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marL="342900" indent="-342900">
              <a:buFont typeface="Arial" panose="020B0604020202020204" pitchFamily="34" charset="0"/>
              <a:buChar char="•"/>
            </a:pPr>
            <a:r>
              <a:rPr lang="en-US" sz="2400" b="0">
                <a:solidFill>
                  <a:schemeClr val="tx1"/>
                </a:solidFill>
                <a:latin typeface="Arial" panose="020B0604020202020204" pitchFamily="34" charset="0"/>
                <a:ea typeface="微软雅黑" panose="020B0503020204020204" charset="-122"/>
                <a:cs typeface="Arial" panose="020B0604020202020204" pitchFamily="34" charset="0"/>
              </a:rPr>
              <a:t>He says that being a teacher </a:t>
            </a:r>
            <a:r>
              <a:rPr lang="en-US" sz="2400" b="0">
                <a:solidFill>
                  <a:srgbClr val="C00000"/>
                </a:solidFill>
                <a:latin typeface="Arial" panose="020B0604020202020204" pitchFamily="34" charset="0"/>
                <a:ea typeface="微软雅黑" panose="020B0503020204020204" charset="-122"/>
                <a:cs typeface="Arial" panose="020B0604020202020204" pitchFamily="34" charset="0"/>
              </a:rPr>
              <a:t>grants</a:t>
            </a:r>
            <a:r>
              <a:rPr lang="en-US" sz="2400" b="0">
                <a:solidFill>
                  <a:schemeClr val="tx1"/>
                </a:solidFill>
                <a:latin typeface="Arial" panose="020B0604020202020204" pitchFamily="34" charset="0"/>
                <a:ea typeface="微软雅黑" panose="020B0503020204020204" charset="-122"/>
                <a:cs typeface="Arial" panose="020B0604020202020204" pitchFamily="34" charset="0"/>
              </a:rPr>
              <a:t> a sense of accomplishment and happiness.</a:t>
            </a:r>
            <a:endParaRPr 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indent="0"/>
            <a:r>
              <a:rPr lang="en-US" sz="2400" b="0">
                <a:solidFill>
                  <a:schemeClr val="tx1"/>
                </a:solidFill>
                <a:latin typeface="Arial" panose="020B0604020202020204" pitchFamily="34" charset="0"/>
                <a:ea typeface="微软雅黑" panose="020B0503020204020204" charset="-122"/>
                <a:cs typeface="Arial" panose="020B0604020202020204" pitchFamily="34" charset="0"/>
              </a:rPr>
              <a:t>  </a:t>
            </a:r>
            <a:endParaRPr 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indent="0"/>
            <a:r>
              <a:rPr lang="zh-CN" altLang="en-US" sz="2400">
                <a:latin typeface="Arial" panose="020B0604020202020204" pitchFamily="34" charset="0"/>
                <a:ea typeface="微软雅黑" panose="020B0503020204020204" charset="-122"/>
                <a:cs typeface="Arial" panose="020B0604020202020204" pitchFamily="34" charset="0"/>
                <a:sym typeface="+mn-ea"/>
              </a:rPr>
              <a:t>她</a:t>
            </a:r>
            <a:r>
              <a:rPr lang="en-US" sz="2400">
                <a:latin typeface="Arial" panose="020B0604020202020204" pitchFamily="34" charset="0"/>
                <a:ea typeface="微软雅黑" panose="020B0503020204020204" charset="-122"/>
                <a:cs typeface="Arial" panose="020B0604020202020204" pitchFamily="34" charset="0"/>
                <a:sym typeface="+mn-ea"/>
              </a:rPr>
              <a:t>大约10年前开始学习舞蹈，被授予</a:t>
            </a:r>
            <a:r>
              <a:rPr lang="zh-CN" altLang="en-US" sz="2400">
                <a:latin typeface="Arial" panose="020B0604020202020204" pitchFamily="34" charset="0"/>
                <a:ea typeface="微软雅黑" panose="020B0503020204020204" charset="-122"/>
                <a:cs typeface="Arial" panose="020B0604020202020204" pitchFamily="34" charset="0"/>
                <a:sym typeface="+mn-ea"/>
              </a:rPr>
              <a:t>艺术</a:t>
            </a:r>
            <a:r>
              <a:rPr lang="en-US" sz="2400">
                <a:latin typeface="Arial" panose="020B0604020202020204" pitchFamily="34" charset="0"/>
                <a:ea typeface="微软雅黑" panose="020B0503020204020204" charset="-122"/>
                <a:cs typeface="Arial" panose="020B0604020202020204" pitchFamily="34" charset="0"/>
                <a:sym typeface="+mn-ea"/>
              </a:rPr>
              <a:t>传承人</a:t>
            </a:r>
            <a:r>
              <a:rPr lang="zh-CN" altLang="en-US" sz="2400">
                <a:latin typeface="Arial" panose="020B0604020202020204" pitchFamily="34" charset="0"/>
                <a:ea typeface="微软雅黑" panose="020B0503020204020204" charset="-122"/>
                <a:cs typeface="Arial" panose="020B0604020202020204" pitchFamily="34" charset="0"/>
                <a:sym typeface="+mn-ea"/>
              </a:rPr>
              <a:t>的</a:t>
            </a:r>
            <a:r>
              <a:rPr lang="en-US" sz="2400">
                <a:latin typeface="Arial" panose="020B0604020202020204" pitchFamily="34" charset="0"/>
                <a:ea typeface="微软雅黑" panose="020B0503020204020204" charset="-122"/>
                <a:cs typeface="Arial" panose="020B0604020202020204" pitchFamily="34" charset="0"/>
                <a:sym typeface="+mn-ea"/>
              </a:rPr>
              <a:t>称号。</a:t>
            </a:r>
            <a:endParaRPr lang="en-US" sz="2400" b="0">
              <a:solidFill>
                <a:schemeClr val="tx1"/>
              </a:solidFill>
              <a:latin typeface="Arial" panose="020B0604020202020204" pitchFamily="34" charset="0"/>
              <a:ea typeface="微软雅黑" panose="020B0503020204020204" charset="-122"/>
              <a:cs typeface="Arial" panose="020B0604020202020204" pitchFamily="34" charset="0"/>
              <a:sym typeface="+mn-ea"/>
            </a:endParaRPr>
          </a:p>
          <a:p>
            <a:pPr marL="342900" indent="-342900">
              <a:buFont typeface="Arial" panose="020B0604020202020204" pitchFamily="34" charset="0"/>
              <a:buChar char="•"/>
            </a:pPr>
            <a:r>
              <a:rPr lang="en-US" sz="2400" b="0">
                <a:solidFill>
                  <a:schemeClr val="tx1"/>
                </a:solidFill>
                <a:latin typeface="Arial" panose="020B0604020202020204" pitchFamily="34" charset="0"/>
                <a:ea typeface="微软雅黑" panose="020B0503020204020204" charset="-122"/>
                <a:cs typeface="Arial" panose="020B0604020202020204" pitchFamily="34" charset="0"/>
              </a:rPr>
              <a:t>She began to learn the dance around a decade ago</a:t>
            </a:r>
            <a:r>
              <a:rPr lang="zh-CN" altLang="en-US" sz="2400" b="0">
                <a:solidFill>
                  <a:schemeClr val="tx1"/>
                </a:solidFill>
                <a:latin typeface="Arial" panose="020B0604020202020204" pitchFamily="34" charset="0"/>
                <a:ea typeface="微软雅黑" panose="020B0503020204020204" charset="-122"/>
                <a:cs typeface="Arial" panose="020B0604020202020204" pitchFamily="34" charset="0"/>
              </a:rPr>
              <a:t>，</a:t>
            </a:r>
            <a:r>
              <a:rPr lang="en-US" sz="2400" b="0">
                <a:solidFill>
                  <a:srgbClr val="C00000"/>
                </a:solidFill>
                <a:latin typeface="Arial" panose="020B0604020202020204" pitchFamily="34" charset="0"/>
                <a:ea typeface="微软雅黑" panose="020B0503020204020204" charset="-122"/>
                <a:cs typeface="Arial" panose="020B0604020202020204" pitchFamily="34" charset="0"/>
              </a:rPr>
              <a:t>granted</a:t>
            </a:r>
            <a:r>
              <a:rPr lang="en-US" sz="2400" b="0">
                <a:solidFill>
                  <a:schemeClr val="tx1"/>
                </a:solidFill>
                <a:latin typeface="Arial" panose="020B0604020202020204" pitchFamily="34" charset="0"/>
                <a:ea typeface="微软雅黑" panose="020B0503020204020204" charset="-122"/>
                <a:cs typeface="Arial" panose="020B0604020202020204" pitchFamily="34" charset="0"/>
              </a:rPr>
              <a:t> the title of inheritor of the art.</a:t>
            </a:r>
            <a:endParaRPr 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indent="0">
              <a:buFont typeface="Arial" panose="020B0604020202020204" pitchFamily="34" charset="0"/>
              <a:buNone/>
            </a:pPr>
            <a:endParaRPr 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indent="0">
              <a:buFont typeface="Arial" panose="020B0604020202020204" pitchFamily="34" charset="0"/>
              <a:buNone/>
            </a:pPr>
            <a:r>
              <a:rPr lang="en-US" sz="2400" b="0">
                <a:solidFill>
                  <a:schemeClr val="tx1"/>
                </a:solidFill>
                <a:latin typeface="Arial" panose="020B0604020202020204" pitchFamily="34" charset="0"/>
                <a:ea typeface="微软雅黑" panose="020B0503020204020204" charset="-122"/>
                <a:cs typeface="Arial" panose="020B0604020202020204" pitchFamily="34" charset="0"/>
              </a:rPr>
              <a:t>在我的忠实支持者妈妈的资助下，我开始了我的志愿者生涯。</a:t>
            </a:r>
            <a:endParaRPr 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marL="342900" indent="-342900">
              <a:buFont typeface="Arial" panose="020B0604020202020204" pitchFamily="34" charset="0"/>
              <a:buChar char="•"/>
            </a:pPr>
            <a:r>
              <a:rPr lang="en-US" altLang="en-US" sz="2400" b="0">
                <a:solidFill>
                  <a:schemeClr val="tx1"/>
                </a:solidFill>
                <a:latin typeface="Arial" panose="020B0604020202020204" pitchFamily="34" charset="0"/>
                <a:ea typeface="微软雅黑" panose="020B0503020204020204" charset="-122"/>
                <a:cs typeface="Arial" panose="020B0604020202020204" pitchFamily="34" charset="0"/>
              </a:rPr>
              <a:t>With a </a:t>
            </a:r>
            <a:r>
              <a:rPr lang="en-US" altLang="en-US" sz="2400" b="0">
                <a:solidFill>
                  <a:srgbClr val="C00000"/>
                </a:solidFill>
                <a:latin typeface="Arial" panose="020B0604020202020204" pitchFamily="34" charset="0"/>
                <a:ea typeface="微软雅黑" panose="020B0503020204020204" charset="-122"/>
                <a:cs typeface="Arial" panose="020B0604020202020204" pitchFamily="34" charset="0"/>
              </a:rPr>
              <a:t>grant</a:t>
            </a:r>
            <a:r>
              <a:rPr lang="en-US" altLang="en-US" sz="2400" b="0">
                <a:solidFill>
                  <a:schemeClr val="tx1"/>
                </a:solidFill>
                <a:latin typeface="Arial" panose="020B0604020202020204" pitchFamily="34" charset="0"/>
                <a:ea typeface="微软雅黑" panose="020B0503020204020204" charset="-122"/>
                <a:cs typeface="Arial" panose="020B0604020202020204" pitchFamily="34" charset="0"/>
              </a:rPr>
              <a:t> from Mom, my loyal supporter, I went to work on my volunteering career.</a:t>
            </a:r>
            <a:endParaRPr lang="en-US" altLang="en-US" sz="2400" b="0">
              <a:solidFill>
                <a:schemeClr val="tx1"/>
              </a:solidFill>
              <a:latin typeface="Arial" panose="020B0604020202020204" pitchFamily="34" charset="0"/>
              <a:ea typeface="微软雅黑" panose="020B0503020204020204" charset="-122"/>
              <a:cs typeface="Arial" panose="020B0604020202020204" pitchFamily="34" charset="0"/>
            </a:endParaRPr>
          </a:p>
        </p:txBody>
      </p:sp>
      <p:pic>
        <p:nvPicPr>
          <p:cNvPr id="2" name="图片 1" descr="get grant ready"/>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768080" y="4217035"/>
            <a:ext cx="3423920" cy="2640965"/>
          </a:xfrm>
          <a:prstGeom prst="rect">
            <a:avLst/>
          </a:prstGeom>
        </p:spPr>
      </p:pic>
    </p:spTree>
    <p:custDataLst>
      <p:tags r:id="rId4"/>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930529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take for granted	/teɪk fə(r) ˈgrɑːntɪd/	认为…是理所当然</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100" name="文本框 99"/>
          <p:cNvSpPr txBox="1"/>
          <p:nvPr/>
        </p:nvSpPr>
        <p:spPr>
          <a:xfrm>
            <a:off x="2749550" y="995680"/>
            <a:ext cx="9327515" cy="5012055"/>
          </a:xfrm>
          <a:prstGeom prst="rect">
            <a:avLst/>
          </a:prstGeom>
          <a:noFill/>
          <a:ln w="9525">
            <a:noFill/>
          </a:ln>
        </p:spPr>
        <p:txBody>
          <a:bodyPr wrap="square">
            <a:noAutofit/>
          </a:bodyPr>
          <a:p>
            <a:pPr indent="0"/>
            <a:r>
              <a:rPr lang="en-US" sz="2400" b="0">
                <a:solidFill>
                  <a:schemeClr val="tx1"/>
                </a:solidFill>
                <a:latin typeface="Arial" panose="020B0604020202020204" pitchFamily="34" charset="0"/>
                <a:ea typeface="微软雅黑" panose="020B0503020204020204" charset="-122"/>
                <a:cs typeface="Arial" panose="020B0604020202020204" pitchFamily="34" charset="0"/>
              </a:rPr>
              <a:t>许多观众留下评论说，他们从未意识到地理可以如此令人愉快，以及这些视频如何帮助他们从新的角度看待他们过去认为理所当然的事情。</a:t>
            </a:r>
            <a:endParaRPr 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marL="285750" indent="-285750">
              <a:buFont typeface="Arial" panose="020B0604020202020204" pitchFamily="34" charset="0"/>
              <a:buChar char="•"/>
            </a:pPr>
            <a:r>
              <a:rPr lang="en-US" sz="2400" b="0">
                <a:solidFill>
                  <a:schemeClr val="tx1"/>
                </a:solidFill>
                <a:latin typeface="Arial" panose="020B0604020202020204" pitchFamily="34" charset="0"/>
                <a:ea typeface="微软雅黑" panose="020B0503020204020204" charset="-122"/>
                <a:cs typeface="Arial" panose="020B0604020202020204" pitchFamily="34" charset="0"/>
              </a:rPr>
              <a:t>Many viewers left comments saying they never realized geography could be so enjoyable and how the videos have helped them see things they used to </a:t>
            </a:r>
            <a:r>
              <a:rPr lang="en-US" sz="2400" b="0">
                <a:solidFill>
                  <a:srgbClr val="C00000"/>
                </a:solidFill>
                <a:latin typeface="Arial" panose="020B0604020202020204" pitchFamily="34" charset="0"/>
                <a:ea typeface="微软雅黑" panose="020B0503020204020204" charset="-122"/>
                <a:cs typeface="Arial" panose="020B0604020202020204" pitchFamily="34" charset="0"/>
              </a:rPr>
              <a:t>take for granted</a:t>
            </a:r>
            <a:r>
              <a:rPr lang="en-US" sz="2400" b="0">
                <a:solidFill>
                  <a:schemeClr val="tx1"/>
                </a:solidFill>
                <a:latin typeface="Arial" panose="020B0604020202020204" pitchFamily="34" charset="0"/>
                <a:ea typeface="微软雅黑" panose="020B0503020204020204" charset="-122"/>
                <a:cs typeface="Arial" panose="020B0604020202020204" pitchFamily="34" charset="0"/>
              </a:rPr>
              <a:t> in a fresh light.</a:t>
            </a:r>
            <a:endParaRPr 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indent="0"/>
            <a:endParaRPr lang="en-US" alt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indent="0"/>
            <a:r>
              <a:rPr lang="en-US" altLang="en-US" sz="2400" b="0">
                <a:solidFill>
                  <a:schemeClr val="tx1"/>
                </a:solidFill>
                <a:latin typeface="Arial" panose="020B0604020202020204" pitchFamily="34" charset="0"/>
                <a:ea typeface="微软雅黑" panose="020B0503020204020204" charset="-122"/>
                <a:cs typeface="Arial" panose="020B0604020202020204" pitchFamily="34" charset="0"/>
              </a:rPr>
              <a:t>一位参与者说：“这次比赛让我看到了短视频的魅力，以及它们如何帮助我们更好地欣赏我们认为理所当然的东西，并给我们思考的</a:t>
            </a:r>
            <a:r>
              <a:rPr lang="zh-CN" altLang="en-US" sz="2400" b="0">
                <a:solidFill>
                  <a:schemeClr val="tx1"/>
                </a:solidFill>
                <a:latin typeface="Arial" panose="020B0604020202020204" pitchFamily="34" charset="0"/>
                <a:ea typeface="微软雅黑" panose="020B0503020204020204" charset="-122"/>
                <a:cs typeface="Arial" panose="020B0604020202020204" pitchFamily="34" charset="0"/>
              </a:rPr>
              <a:t>素材</a:t>
            </a:r>
            <a:r>
              <a:rPr lang="en-US" altLang="en-US" sz="2400" b="0">
                <a:solidFill>
                  <a:schemeClr val="tx1"/>
                </a:solidFill>
                <a:latin typeface="Arial" panose="020B0604020202020204" pitchFamily="34" charset="0"/>
                <a:ea typeface="微软雅黑" panose="020B0503020204020204" charset="-122"/>
                <a:cs typeface="Arial" panose="020B0604020202020204" pitchFamily="34" charset="0"/>
              </a:rPr>
              <a:t>。”。</a:t>
            </a:r>
            <a:endParaRPr lang="en-US" alt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marL="285750" indent="-285750">
              <a:buFont typeface="Arial" panose="020B0604020202020204" pitchFamily="34" charset="0"/>
              <a:buChar char="•"/>
            </a:pPr>
            <a:r>
              <a:rPr lang="en-US" altLang="en-US" sz="2400" b="0">
                <a:solidFill>
                  <a:schemeClr val="tx1"/>
                </a:solidFill>
                <a:latin typeface="Arial" panose="020B0604020202020204" pitchFamily="34" charset="0"/>
                <a:ea typeface="微软雅黑" panose="020B0503020204020204" charset="-122"/>
                <a:cs typeface="Arial" panose="020B0604020202020204" pitchFamily="34" charset="0"/>
              </a:rPr>
              <a:t>"This competition has let me see the charm of short videos and how they can help us better appreciate things we might </a:t>
            </a:r>
            <a:r>
              <a:rPr lang="en-US" altLang="en-US" sz="2400" b="0">
                <a:solidFill>
                  <a:srgbClr val="C00000"/>
                </a:solidFill>
                <a:latin typeface="Arial" panose="020B0604020202020204" pitchFamily="34" charset="0"/>
                <a:ea typeface="微软雅黑" panose="020B0503020204020204" charset="-122"/>
                <a:cs typeface="Arial" panose="020B0604020202020204" pitchFamily="34" charset="0"/>
              </a:rPr>
              <a:t>take for granted</a:t>
            </a:r>
            <a:r>
              <a:rPr lang="en-US" altLang="en-US" sz="2400" b="0">
                <a:solidFill>
                  <a:schemeClr val="tx1"/>
                </a:solidFill>
                <a:latin typeface="Arial" panose="020B0604020202020204" pitchFamily="34" charset="0"/>
                <a:ea typeface="微软雅黑" panose="020B0503020204020204" charset="-122"/>
                <a:cs typeface="Arial" panose="020B0604020202020204" pitchFamily="34" charset="0"/>
              </a:rPr>
              <a:t> and give us food for thought," a participant says.</a:t>
            </a:r>
            <a:endParaRPr lang="en-US" alt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indent="0"/>
            <a:endParaRPr lang="en-US" altLang="en-US" sz="2400" b="0">
              <a:solidFill>
                <a:schemeClr val="tx1"/>
              </a:solidFill>
              <a:latin typeface="Arial" panose="020B0604020202020204" pitchFamily="34" charset="0"/>
              <a:ea typeface="微软雅黑" panose="020B0503020204020204" charset="-122"/>
              <a:cs typeface="Arial" panose="020B0604020202020204" pitchFamily="34" charset="0"/>
            </a:endParaRPr>
          </a:p>
          <a:p>
            <a:pPr indent="0"/>
            <a:endParaRPr lang="en-US" altLang="en-US" sz="2400" b="0">
              <a:solidFill>
                <a:schemeClr val="tx1"/>
              </a:solidFill>
              <a:latin typeface="Arial" panose="020B0604020202020204" pitchFamily="34" charset="0"/>
              <a:ea typeface="微软雅黑" panose="020B0503020204020204" charset="-122"/>
              <a:cs typeface="Arial" panose="020B0604020202020204" pitchFamily="34" charset="0"/>
            </a:endParaRPr>
          </a:p>
        </p:txBody>
      </p:sp>
      <p:pic>
        <p:nvPicPr>
          <p:cNvPr id="2" name="图片 1" descr="Take-for-Granted-Quotes-–-Taking-things-for-Granted-–-Quote-We-often-take-for-granted-the-very-things-that-most-deserve-our-gratitude"/>
          <p:cNvPicPr>
            <a:picLocks noChangeAspect="1"/>
          </p:cNvPicPr>
          <p:nvPr/>
        </p:nvPicPr>
        <p:blipFill>
          <a:blip r:embed="rId3">
            <a:clrChange>
              <a:clrFrom>
                <a:srgbClr val="FFFFFF">
                  <a:alpha val="100000"/>
                </a:srgbClr>
              </a:clrFrom>
              <a:clrTo>
                <a:srgbClr val="FFFFFF">
                  <a:alpha val="100000"/>
                  <a:alpha val="0"/>
                </a:srgbClr>
              </a:clrTo>
            </a:clrChange>
          </a:blip>
          <a:srcRect l="14917" r="15985"/>
          <a:stretch>
            <a:fillRect/>
          </a:stretch>
        </p:blipFill>
        <p:spPr>
          <a:xfrm>
            <a:off x="152400" y="1049655"/>
            <a:ext cx="2423795" cy="4545965"/>
          </a:xfrm>
          <a:prstGeom prst="rect">
            <a:avLst/>
          </a:prstGeom>
        </p:spPr>
      </p:pic>
    </p:spTree>
    <p:custDataLst>
      <p:tags r:id="rId4"/>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59079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cardiac	/ˈkɑ:diæk/	a.心脏病的;心脏的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内容占位符 3"/>
          <p:cNvPicPr>
            <a:picLocks noChangeAspect="1"/>
          </p:cNvPicPr>
          <p:nvPr>
            <p:ph idx="1"/>
            <p:custDataLst>
              <p:tags r:id="rId3"/>
            </p:custDataLst>
          </p:nvPr>
        </p:nvPicPr>
        <p:blipFill>
          <a:blip r:embed="rId4">
            <a:clrChange>
              <a:clrFrom>
                <a:srgbClr val="F7F7F7">
                  <a:alpha val="100000"/>
                </a:srgbClr>
              </a:clrFrom>
              <a:clrTo>
                <a:srgbClr val="F7F7F7">
                  <a:alpha val="100000"/>
                  <a:alpha val="0"/>
                </a:srgbClr>
              </a:clrTo>
            </a:clrChange>
          </a:blip>
          <a:stretch>
            <a:fillRect/>
          </a:stretch>
        </p:blipFill>
        <p:spPr>
          <a:xfrm>
            <a:off x="292100" y="2150745"/>
            <a:ext cx="2238375" cy="2638425"/>
          </a:xfrm>
          <a:prstGeom prst="rect">
            <a:avLst/>
          </a:prstGeom>
        </p:spPr>
      </p:pic>
      <p:sp>
        <p:nvSpPr>
          <p:cNvPr id="2" name="文本框 1"/>
          <p:cNvSpPr txBox="1"/>
          <p:nvPr/>
        </p:nvSpPr>
        <p:spPr>
          <a:xfrm>
            <a:off x="2898140" y="1841500"/>
            <a:ext cx="8795385" cy="3046095"/>
          </a:xfrm>
          <a:prstGeom prst="rect">
            <a:avLst/>
          </a:prstGeom>
          <a:noFill/>
        </p:spPr>
        <p:txBody>
          <a:bodyPr wrap="square" rtlCol="0" anchor="t">
            <a:spAutoFit/>
          </a:bodyPr>
          <a:p>
            <a:pPr indent="0">
              <a:buFont typeface="Arial" panose="020B0604020202020204" pitchFamily="34" charset="0"/>
              <a:buNone/>
            </a:pPr>
            <a:r>
              <a:rPr lang="zh-CN" altLang="en-US" sz="2400"/>
              <a:t>在即将到来的急救俱乐部活动中提供的课程涵盖了从肌肉特征到心脏活动的各个主题。</a:t>
            </a:r>
            <a:endParaRPr lang="zh-CN" altLang="en-US" sz="2400"/>
          </a:p>
          <a:p>
            <a:pPr marL="285750" indent="-285750">
              <a:buFont typeface="Arial" panose="020B0604020202020204" pitchFamily="34" charset="0"/>
              <a:buChar char="•"/>
            </a:pPr>
            <a:r>
              <a:rPr lang="zh-CN" altLang="en-US" sz="2400">
                <a:sym typeface="+mn-ea"/>
              </a:rPr>
              <a:t>Lessons</a:t>
            </a:r>
            <a:r>
              <a:rPr lang="en-US" altLang="zh-CN" sz="2400">
                <a:sym typeface="+mn-ea"/>
              </a:rPr>
              <a:t> provided in the coming first aid club event</a:t>
            </a:r>
            <a:r>
              <a:rPr lang="zh-CN" altLang="en-US" sz="2400">
                <a:sym typeface="+mn-ea"/>
              </a:rPr>
              <a:t> cover topics ranging from muscle </a:t>
            </a:r>
            <a:r>
              <a:rPr lang="en-US" altLang="zh-CN" sz="2400">
                <a:sym typeface="+mn-ea"/>
              </a:rPr>
              <a:t>features</a:t>
            </a:r>
            <a:r>
              <a:rPr lang="zh-CN" altLang="en-US" sz="2400">
                <a:sym typeface="+mn-ea"/>
              </a:rPr>
              <a:t> to </a:t>
            </a:r>
            <a:r>
              <a:rPr lang="zh-CN" altLang="en-US" sz="2400">
                <a:solidFill>
                  <a:srgbClr val="C00000"/>
                </a:solidFill>
                <a:sym typeface="+mn-ea"/>
              </a:rPr>
              <a:t>cardiac</a:t>
            </a:r>
            <a:r>
              <a:rPr lang="zh-CN" altLang="en-US" sz="2400">
                <a:sym typeface="+mn-ea"/>
              </a:rPr>
              <a:t> activit</a:t>
            </a:r>
            <a:r>
              <a:rPr lang="en-US" altLang="zh-CN" sz="2400">
                <a:sym typeface="+mn-ea"/>
              </a:rPr>
              <a:t>ies</a:t>
            </a:r>
            <a:r>
              <a:rPr lang="zh-CN" altLang="en-US" sz="2400">
                <a:sym typeface="+mn-ea"/>
              </a:rPr>
              <a:t>.</a:t>
            </a:r>
            <a:endParaRPr lang="zh-CN" altLang="en-US" sz="2400"/>
          </a:p>
          <a:p>
            <a:pPr marL="285750" indent="-285750">
              <a:buFont typeface="Arial" panose="020B0604020202020204" pitchFamily="34" charset="0"/>
              <a:buChar char="•"/>
            </a:pPr>
            <a:endParaRPr lang="zh-CN" altLang="en-US" sz="2400"/>
          </a:p>
          <a:p>
            <a:pPr indent="0">
              <a:buFont typeface="Arial" panose="020B0604020202020204" pitchFamily="34" charset="0"/>
              <a:buNone/>
            </a:pPr>
            <a:r>
              <a:rPr lang="zh-CN" altLang="en-US" sz="2400"/>
              <a:t>将在活动中发表演讲的教授是一位擅长心脏衰弱的外科医生。</a:t>
            </a:r>
            <a:endParaRPr lang="zh-CN" altLang="en-US" sz="2400"/>
          </a:p>
          <a:p>
            <a:pPr marL="285750" indent="-285750">
              <a:buFont typeface="Arial" panose="020B0604020202020204" pitchFamily="34" charset="0"/>
              <a:buChar char="•"/>
            </a:pPr>
            <a:r>
              <a:rPr lang="en-US" altLang="zh-CN" sz="2400"/>
              <a:t>The professor, who is about to deliver a lecture in the event is</a:t>
            </a:r>
            <a:r>
              <a:rPr lang="zh-CN" altLang="en-US" sz="2400"/>
              <a:t> a surgeon with a specialty in </a:t>
            </a:r>
            <a:r>
              <a:rPr lang="zh-CN" altLang="en-US" sz="2400">
                <a:solidFill>
                  <a:srgbClr val="C00000"/>
                </a:solidFill>
              </a:rPr>
              <a:t>cardiac</a:t>
            </a:r>
            <a:r>
              <a:rPr lang="zh-CN" altLang="en-US" sz="2400"/>
              <a:t> </a:t>
            </a:r>
            <a:r>
              <a:rPr lang="en-US" altLang="zh-CN" sz="2400"/>
              <a:t>weakness</a:t>
            </a:r>
            <a:r>
              <a:rPr lang="zh-CN" altLang="en-US" sz="2400"/>
              <a:t>.</a:t>
            </a:r>
            <a:endParaRPr lang="zh-CN" altLang="en-US" sz="2400"/>
          </a:p>
        </p:txBody>
      </p:sp>
    </p:spTree>
    <p:custDataLst>
      <p:tags r:id="rId5"/>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circuit	/ˈsɜ:kɪt/	n.巡回;环形线路</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complete7886504656358347790"/>
          <p:cNvPicPr>
            <a:picLocks noChangeAspect="1"/>
          </p:cNvPicPr>
          <p:nvPr/>
        </p:nvPicPr>
        <p:blipFill>
          <a:blip r:embed="rId3">
            <a:clrChange>
              <a:clrFrom>
                <a:srgbClr val="FFFFFF">
                  <a:alpha val="100000"/>
                </a:srgbClr>
              </a:clrFrom>
              <a:clrTo>
                <a:srgbClr val="FFFFFF">
                  <a:alpha val="100000"/>
                  <a:alpha val="0"/>
                </a:srgbClr>
              </a:clrTo>
            </a:clrChange>
          </a:blip>
          <a:srcRect l="13333" t="19933" r="2422" b="21178"/>
          <a:stretch>
            <a:fillRect/>
          </a:stretch>
        </p:blipFill>
        <p:spPr>
          <a:xfrm>
            <a:off x="9242425" y="4804410"/>
            <a:ext cx="2684780" cy="1877060"/>
          </a:xfrm>
          <a:prstGeom prst="rect">
            <a:avLst/>
          </a:prstGeom>
        </p:spPr>
      </p:pic>
      <p:sp>
        <p:nvSpPr>
          <p:cNvPr id="5" name="文本框 4"/>
          <p:cNvSpPr txBox="1"/>
          <p:nvPr/>
        </p:nvSpPr>
        <p:spPr>
          <a:xfrm>
            <a:off x="287020" y="989330"/>
            <a:ext cx="11640185" cy="3965575"/>
          </a:xfrm>
          <a:prstGeom prst="rect">
            <a:avLst/>
          </a:prstGeom>
          <a:noFill/>
        </p:spPr>
        <p:txBody>
          <a:bodyPr wrap="square" rtlCol="0" anchor="t">
            <a:noAutofit/>
          </a:bodyPr>
          <a:p>
            <a:r>
              <a:rPr lang="zh-CN" altLang="en-US" sz="2200"/>
              <a:t>它被古老的城墙包围，这些环形的城墙都保存得相当完好。</a:t>
            </a:r>
            <a:endParaRPr lang="zh-CN" altLang="en-US" sz="2200"/>
          </a:p>
          <a:p>
            <a:pPr marL="342900" indent="-342900">
              <a:buFont typeface="Arial" panose="020B0604020202020204" pitchFamily="34" charset="0"/>
              <a:buChar char="•"/>
            </a:pPr>
            <a:r>
              <a:rPr lang="zh-CN" altLang="en-US" sz="2200">
                <a:sym typeface="+mn-ea"/>
              </a:rPr>
              <a:t>It is surrounded by its ancient walls, which for the greater part of the</a:t>
            </a:r>
            <a:r>
              <a:rPr lang="zh-CN" altLang="en-US" sz="2200">
                <a:solidFill>
                  <a:srgbClr val="C00000"/>
                </a:solidFill>
                <a:sym typeface="+mn-ea"/>
              </a:rPr>
              <a:t> circuit</a:t>
            </a:r>
            <a:r>
              <a:rPr lang="zh-CN" altLang="en-US" sz="2200">
                <a:sym typeface="+mn-ea"/>
              </a:rPr>
              <a:t> are fairly well preserved.</a:t>
            </a:r>
            <a:endParaRPr lang="zh-CN" altLang="en-US" sz="2200"/>
          </a:p>
          <a:p>
            <a:endParaRPr lang="zh-CN" altLang="en-US" sz="2200"/>
          </a:p>
          <a:p>
            <a:r>
              <a:rPr lang="en-US" altLang="zh-CN" sz="2200">
                <a:sym typeface="+mn-ea"/>
              </a:rPr>
              <a:t>当被</a:t>
            </a:r>
            <a:r>
              <a:rPr lang="zh-CN" altLang="en-US" sz="2200">
                <a:sym typeface="+mn-ea"/>
              </a:rPr>
              <a:t>带</a:t>
            </a:r>
            <a:r>
              <a:rPr lang="en-US" altLang="zh-CN" sz="2200">
                <a:sym typeface="+mn-ea"/>
              </a:rPr>
              <a:t>领进来</a:t>
            </a:r>
            <a:r>
              <a:rPr lang="zh-CN" altLang="en-US" sz="2200">
                <a:sym typeface="+mn-ea"/>
              </a:rPr>
              <a:t>之后，</a:t>
            </a:r>
            <a:r>
              <a:rPr lang="en-US" altLang="zh-CN" sz="2200">
                <a:sym typeface="+mn-ea"/>
              </a:rPr>
              <a:t>这个人先在房间里慢慢地转了一圈。</a:t>
            </a:r>
            <a:endParaRPr lang="en-US" altLang="zh-CN" sz="2200"/>
          </a:p>
          <a:p>
            <a:pPr marL="342900" indent="-342900">
              <a:buFont typeface="Arial" panose="020B0604020202020204" pitchFamily="34" charset="0"/>
              <a:buChar char="•"/>
            </a:pPr>
            <a:r>
              <a:rPr lang="en-US" altLang="zh-CN" sz="2200">
                <a:sym typeface="+mn-ea"/>
              </a:rPr>
              <a:t>As he was led in, the man first made a slow</a:t>
            </a:r>
            <a:r>
              <a:rPr lang="en-US" altLang="zh-CN" sz="2200">
                <a:solidFill>
                  <a:srgbClr val="C00000"/>
                </a:solidFill>
                <a:sym typeface="+mn-ea"/>
              </a:rPr>
              <a:t> circuit </a:t>
            </a:r>
            <a:r>
              <a:rPr lang="en-US" altLang="zh-CN" sz="2200">
                <a:sym typeface="+mn-ea"/>
              </a:rPr>
              <a:t>of the room. </a:t>
            </a:r>
            <a:endParaRPr lang="en-US" altLang="zh-CN" sz="2200">
              <a:sym typeface="+mn-ea"/>
            </a:endParaRPr>
          </a:p>
          <a:p>
            <a:pPr marL="342900" indent="-342900">
              <a:buFont typeface="Arial" panose="020B0604020202020204" pitchFamily="34" charset="0"/>
              <a:buChar char="•"/>
            </a:pPr>
            <a:endParaRPr lang="en-US" altLang="zh-CN" sz="2200">
              <a:sym typeface="+mn-ea"/>
            </a:endParaRPr>
          </a:p>
          <a:p>
            <a:pPr indent="0">
              <a:buFont typeface="Arial" panose="020B0604020202020204" pitchFamily="34" charset="0"/>
              <a:buNone/>
            </a:pPr>
            <a:r>
              <a:rPr lang="zh-CN" altLang="en-US" sz="2200"/>
              <a:t>耐心点！这是阻断时期，每个人都在订购。外卖程序一定是应接不暇，不堪重负。</a:t>
            </a:r>
            <a:endParaRPr lang="zh-CN" altLang="en-US" sz="2200"/>
          </a:p>
          <a:p>
            <a:pPr marL="342900" indent="-342900">
              <a:buFont typeface="Arial" panose="020B0604020202020204" pitchFamily="34" charset="0"/>
              <a:buChar char="•"/>
            </a:pPr>
            <a:r>
              <a:rPr lang="en-US" altLang="zh-CN" sz="2200"/>
              <a:t>Be patient! It’s </a:t>
            </a:r>
            <a:r>
              <a:rPr lang="en-US" altLang="zh-CN" sz="2200">
                <a:solidFill>
                  <a:srgbClr val="C00000"/>
                </a:solidFill>
              </a:rPr>
              <a:t>Circuit Breaker</a:t>
            </a:r>
            <a:r>
              <a:rPr lang="en-US" altLang="zh-CN" sz="2200"/>
              <a:t>, everybody is ordering in. The home delivery app must be swamped.</a:t>
            </a:r>
            <a:endParaRPr lang="en-US" altLang="zh-CN" sz="2200"/>
          </a:p>
          <a:p>
            <a:endParaRPr lang="zh-CN" altLang="en-US" sz="2200"/>
          </a:p>
          <a:p>
            <a:endParaRPr lang="en-US" altLang="zh-CN" sz="2200"/>
          </a:p>
        </p:txBody>
      </p:sp>
      <p:sp>
        <p:nvSpPr>
          <p:cNvPr id="7" name="文本框 6"/>
          <p:cNvSpPr txBox="1"/>
          <p:nvPr>
            <p:custDataLst>
              <p:tags r:id="rId4"/>
            </p:custDataLst>
          </p:nvPr>
        </p:nvSpPr>
        <p:spPr>
          <a:xfrm>
            <a:off x="287020" y="5015230"/>
            <a:ext cx="8394065" cy="1180465"/>
          </a:xfrm>
          <a:prstGeom prst="rect">
            <a:avLst/>
          </a:prstGeom>
          <a:noFill/>
          <a:ln w="12700" cmpd="sng">
            <a:solidFill>
              <a:schemeClr val="accent1">
                <a:shade val="50000"/>
              </a:schemeClr>
            </a:solidFill>
            <a:prstDash val="sysDash"/>
          </a:ln>
        </p:spPr>
        <p:txBody>
          <a:bodyPr wrap="square" rtlCol="0" anchor="t">
            <a:noAutofit/>
          </a:bodyPr>
          <a:p>
            <a:r>
              <a:rPr lang="en-US" altLang="zh-CN" sz="2200">
                <a:solidFill>
                  <a:srgbClr val="C00000"/>
                </a:solidFill>
                <a:sym typeface="+mn-ea"/>
              </a:rPr>
              <a:t>Circuit Breaker [</a:t>
            </a:r>
            <a:r>
              <a:rPr lang="zh-CN" altLang="en-US" sz="2200">
                <a:solidFill>
                  <a:srgbClr val="C00000"/>
                </a:solidFill>
                <a:sym typeface="+mn-ea"/>
              </a:rPr>
              <a:t>电</a:t>
            </a:r>
            <a:r>
              <a:rPr lang="en-US" altLang="zh-CN" sz="2200">
                <a:solidFill>
                  <a:srgbClr val="C00000"/>
                </a:solidFill>
                <a:sym typeface="+mn-ea"/>
              </a:rPr>
              <a:t>] </a:t>
            </a:r>
            <a:r>
              <a:rPr lang="zh-CN" altLang="en-US" sz="2200">
                <a:solidFill>
                  <a:srgbClr val="C00000"/>
                </a:solidFill>
                <a:sym typeface="+mn-ea"/>
              </a:rPr>
              <a:t>断路器，断路开关</a:t>
            </a:r>
            <a:endParaRPr lang="en-US" altLang="zh-CN" sz="2200">
              <a:solidFill>
                <a:srgbClr val="C00000"/>
              </a:solidFill>
              <a:sym typeface="+mn-ea"/>
            </a:endParaRPr>
          </a:p>
          <a:p>
            <a:r>
              <a:rPr lang="zh-CN" altLang="en-US" sz="2200">
                <a:solidFill>
                  <a:schemeClr val="tx1"/>
                </a:solidFill>
                <a:sym typeface="+mn-ea"/>
              </a:rPr>
              <a:t>自</a:t>
            </a:r>
            <a:r>
              <a:rPr lang="en-US" altLang="zh-CN" sz="2200">
                <a:solidFill>
                  <a:schemeClr val="tx1"/>
                </a:solidFill>
                <a:sym typeface="+mn-ea"/>
              </a:rPr>
              <a:t>202</a:t>
            </a:r>
            <a:r>
              <a:rPr lang="zh-CN" altLang="en-US" sz="2200">
                <a:solidFill>
                  <a:schemeClr val="tx1"/>
                </a:solidFill>
                <a:sym typeface="+mn-ea"/>
              </a:rPr>
              <a:t>年</a:t>
            </a:r>
            <a:r>
              <a:rPr lang="en-US" altLang="zh-CN" sz="2200">
                <a:solidFill>
                  <a:schemeClr val="tx1"/>
                </a:solidFill>
                <a:sym typeface="+mn-ea"/>
              </a:rPr>
              <a:t>4</a:t>
            </a:r>
            <a:r>
              <a:rPr lang="zh-CN" altLang="en-US" sz="2200">
                <a:solidFill>
                  <a:schemeClr val="tx1"/>
                </a:solidFill>
                <a:sym typeface="+mn-ea"/>
              </a:rPr>
              <a:t>月</a:t>
            </a:r>
            <a:r>
              <a:rPr lang="en-US" altLang="zh-CN" sz="2200">
                <a:solidFill>
                  <a:schemeClr val="tx1"/>
                </a:solidFill>
                <a:sym typeface="+mn-ea"/>
              </a:rPr>
              <a:t>7</a:t>
            </a:r>
            <a:r>
              <a:rPr lang="zh-CN" altLang="en-US" sz="2200">
                <a:solidFill>
                  <a:schemeClr val="tx1"/>
                </a:solidFill>
                <a:sym typeface="+mn-ea"/>
              </a:rPr>
              <a:t>日起，新加坡引入</a:t>
            </a:r>
            <a:r>
              <a:rPr lang="en-US" altLang="zh-CN" sz="2200">
                <a:solidFill>
                  <a:schemeClr val="tx1"/>
                </a:solidFill>
                <a:sym typeface="+mn-ea"/>
              </a:rPr>
              <a:t>“</a:t>
            </a:r>
            <a:r>
              <a:rPr lang="zh-CN" altLang="en-US" sz="2200">
                <a:solidFill>
                  <a:schemeClr val="tx1"/>
                </a:solidFill>
                <a:sym typeface="+mn-ea"/>
              </a:rPr>
              <a:t>阻断器</a:t>
            </a:r>
            <a:r>
              <a:rPr lang="en-US" altLang="zh-CN" sz="2200">
                <a:solidFill>
                  <a:schemeClr val="tx1"/>
                </a:solidFill>
                <a:sym typeface="+mn-ea"/>
              </a:rPr>
              <a:t>”</a:t>
            </a:r>
            <a:r>
              <a:rPr lang="zh-CN" altLang="en-US" sz="2200">
                <a:solidFill>
                  <a:schemeClr val="tx1"/>
                </a:solidFill>
                <a:sym typeface="+mn-ea"/>
              </a:rPr>
              <a:t>（</a:t>
            </a:r>
            <a:r>
              <a:rPr lang="en-US" altLang="zh-CN" sz="2200">
                <a:solidFill>
                  <a:schemeClr val="tx1"/>
                </a:solidFill>
                <a:sym typeface="+mn-ea"/>
              </a:rPr>
              <a:t>Circuit Breaker</a:t>
            </a:r>
            <a:r>
              <a:rPr lang="zh-CN" altLang="en-US" sz="2200">
                <a:solidFill>
                  <a:schemeClr val="tx1"/>
                </a:solidFill>
                <a:sym typeface="+mn-ea"/>
              </a:rPr>
              <a:t>）</a:t>
            </a:r>
            <a:r>
              <a:rPr lang="en-US" altLang="zh-CN" sz="2200">
                <a:solidFill>
                  <a:schemeClr val="tx1"/>
                </a:solidFill>
                <a:sym typeface="+mn-ea"/>
              </a:rPr>
              <a:t>”</a:t>
            </a:r>
            <a:r>
              <a:rPr lang="zh-CN" altLang="en-US" sz="2200">
                <a:solidFill>
                  <a:schemeClr val="tx1"/>
                </a:solidFill>
                <a:sym typeface="+mn-ea"/>
              </a:rPr>
              <a:t>限制居民非必要活动的外出，以阻止疫情升级。</a:t>
            </a:r>
            <a:endParaRPr lang="zh-CN" altLang="en-US" sz="2200">
              <a:solidFill>
                <a:schemeClr val="tx1"/>
              </a:solidFill>
              <a:sym typeface="+mn-ea"/>
            </a:endParaRPr>
          </a:p>
        </p:txBody>
      </p:sp>
    </p:spTree>
    <p:custDataLst>
      <p:tags r:id="rId5"/>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859726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disability	/dɪsəˈbɪləti/	n.缺陷;障碍</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4" name="图片 3" descr="barrier"/>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154170" y="4657090"/>
            <a:ext cx="3648075" cy="2283460"/>
          </a:xfrm>
          <a:prstGeom prst="rect">
            <a:avLst/>
          </a:prstGeom>
        </p:spPr>
      </p:pic>
      <p:sp>
        <p:nvSpPr>
          <p:cNvPr id="5" name="文本框 4"/>
          <p:cNvSpPr txBox="1"/>
          <p:nvPr/>
        </p:nvSpPr>
        <p:spPr>
          <a:xfrm>
            <a:off x="198755" y="1280160"/>
            <a:ext cx="11664950" cy="3476625"/>
          </a:xfrm>
          <a:prstGeom prst="rect">
            <a:avLst/>
          </a:prstGeom>
          <a:noFill/>
        </p:spPr>
        <p:txBody>
          <a:bodyPr wrap="square" rtlCol="0" anchor="t">
            <a:spAutoFit/>
          </a:bodyPr>
          <a:p>
            <a:pPr indent="0">
              <a:buFont typeface="Arial" panose="020B0604020202020204" pitchFamily="34" charset="0"/>
              <a:buNone/>
            </a:pPr>
            <a:r>
              <a:rPr lang="zh-CN" altLang="en-US" sz="2200"/>
              <a:t>这种疾病会导致残疾和死亡。</a:t>
            </a:r>
            <a:endParaRPr lang="zh-CN" altLang="en-US" sz="2200"/>
          </a:p>
          <a:p>
            <a:pPr marL="285750" indent="-285750">
              <a:buFont typeface="Arial" panose="020B0604020202020204" pitchFamily="34" charset="0"/>
              <a:buChar char="•"/>
            </a:pPr>
            <a:r>
              <a:rPr lang="zh-CN" altLang="en-US" sz="2200">
                <a:sym typeface="+mn-ea"/>
              </a:rPr>
              <a:t>This disease causes </a:t>
            </a:r>
            <a:r>
              <a:rPr lang="zh-CN" altLang="en-US" sz="2200">
                <a:solidFill>
                  <a:srgbClr val="C00000"/>
                </a:solidFill>
                <a:sym typeface="+mn-ea"/>
              </a:rPr>
              <a:t>disability</a:t>
            </a:r>
            <a:r>
              <a:rPr lang="zh-CN" altLang="en-US" sz="2200">
                <a:sym typeface="+mn-ea"/>
              </a:rPr>
              <a:t> and death.</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t>几乎所有的儿童在中风后都能恢复独立行走的能力，除非有其他导致残疾的情况。</a:t>
            </a:r>
            <a:endParaRPr lang="zh-CN" altLang="en-US" sz="2200"/>
          </a:p>
          <a:p>
            <a:pPr marL="285750" indent="-285750">
              <a:buFont typeface="Arial" panose="020B0604020202020204" pitchFamily="34" charset="0"/>
              <a:buChar char="•"/>
            </a:pPr>
            <a:r>
              <a:rPr lang="zh-CN" altLang="en-US" sz="2200">
                <a:sym typeface="+mn-ea"/>
              </a:rPr>
              <a:t>Almost all children recover the ability to walk independently after a stroke, unless there is another condition that causes </a:t>
            </a:r>
            <a:r>
              <a:rPr lang="zh-CN" altLang="en-US" sz="2200">
                <a:solidFill>
                  <a:srgbClr val="C00000"/>
                </a:solidFill>
                <a:sym typeface="+mn-ea"/>
              </a:rPr>
              <a:t>disability</a:t>
            </a:r>
            <a:r>
              <a:rPr lang="zh-CN" altLang="en-US" sz="2200">
                <a:sym typeface="+mn-ea"/>
              </a:rPr>
              <a:t>.</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t>超过100万名特殊教育班的儿童被归类为言语或语言残疾。</a:t>
            </a:r>
            <a:endParaRPr lang="zh-CN" altLang="en-US" sz="2200"/>
          </a:p>
          <a:p>
            <a:pPr marL="285750" indent="-285750">
              <a:buFont typeface="Arial" panose="020B0604020202020204" pitchFamily="34" charset="0"/>
              <a:buChar char="•"/>
            </a:pPr>
            <a:r>
              <a:rPr lang="zh-CN" altLang="en-US" sz="2200"/>
              <a:t>More than one million children in special education classes are categorized as having a speech or language </a:t>
            </a:r>
            <a:r>
              <a:rPr lang="zh-CN" altLang="en-US" sz="2200">
                <a:solidFill>
                  <a:srgbClr val="C00000"/>
                </a:solidFill>
              </a:rPr>
              <a:t>disability</a:t>
            </a:r>
            <a:r>
              <a:rPr lang="zh-CN" altLang="en-US" sz="2200"/>
              <a:t>.</a:t>
            </a:r>
            <a:endParaRPr lang="zh-CN" altLang="en-US" sz="2200"/>
          </a:p>
        </p:txBody>
      </p:sp>
      <p:sp>
        <p:nvSpPr>
          <p:cNvPr id="7" name="文本框 6"/>
          <p:cNvSpPr txBox="1"/>
          <p:nvPr>
            <p:custDataLst>
              <p:tags r:id="rId4"/>
            </p:custDataLst>
          </p:nvPr>
        </p:nvSpPr>
        <p:spPr>
          <a:xfrm>
            <a:off x="5599430" y="702945"/>
            <a:ext cx="6323330" cy="429895"/>
          </a:xfrm>
          <a:prstGeom prst="rect">
            <a:avLst/>
          </a:prstGeom>
          <a:noFill/>
          <a:ln w="12700" cmpd="sng">
            <a:solidFill>
              <a:schemeClr val="accent1">
                <a:shade val="50000"/>
              </a:schemeClr>
            </a:solidFill>
            <a:prstDash val="sysDash"/>
          </a:ln>
        </p:spPr>
        <p:txBody>
          <a:bodyPr wrap="square" rtlCol="0" anchor="t">
            <a:spAutoFit/>
          </a:bodyPr>
          <a:p>
            <a:r>
              <a:rPr lang="zh-CN" altLang="en-US" sz="2200">
                <a:solidFill>
                  <a:schemeClr val="tx1"/>
                </a:solidFill>
                <a:sym typeface="+mn-ea"/>
              </a:rPr>
              <a:t>词缀：</a:t>
            </a:r>
            <a:r>
              <a:rPr lang="en-US" sz="2200">
                <a:solidFill>
                  <a:schemeClr val="tx1"/>
                </a:solidFill>
                <a:sym typeface="+mn-ea"/>
              </a:rPr>
              <a:t>dis-</a:t>
            </a:r>
            <a:r>
              <a:rPr lang="zh-CN" altLang="en-US" sz="2200">
                <a:solidFill>
                  <a:schemeClr val="tx1"/>
                </a:solidFill>
                <a:sym typeface="+mn-ea"/>
              </a:rPr>
              <a:t>否定前缀，abili 能力 + -ity …状态,性质</a:t>
            </a:r>
            <a:endParaRPr lang="en-US" altLang="zh-CN" sz="2200">
              <a:solidFill>
                <a:schemeClr val="tx1"/>
              </a:solidFill>
              <a:sym typeface="+mn-ea"/>
            </a:endParaRPr>
          </a:p>
        </p:txBody>
      </p:sp>
    </p:spTree>
    <p:custDataLst>
      <p:tags r:id="rId5"/>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1044829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consultation	/ˌkɒnslˈteɪʃn/	n.咨询;咨询会</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287020" y="1167765"/>
            <a:ext cx="6958965" cy="4523105"/>
          </a:xfrm>
          <a:prstGeom prst="rect">
            <a:avLst/>
          </a:prstGeom>
          <a:noFill/>
        </p:spPr>
        <p:txBody>
          <a:bodyPr wrap="square" rtlCol="0" anchor="t">
            <a:spAutoFit/>
          </a:bodyPr>
          <a:p>
            <a:r>
              <a:rPr lang="zh-CN" altLang="en-US" sz="2400"/>
              <a:t>校徽的设计将在校园网上进行公众咨询。</a:t>
            </a:r>
            <a:endParaRPr lang="zh-CN" altLang="en-US" sz="2400"/>
          </a:p>
          <a:p>
            <a:pPr marL="342900" indent="-342900">
              <a:buFont typeface="Arial" panose="020B0604020202020204" pitchFamily="34" charset="0"/>
              <a:buChar char="•"/>
            </a:pPr>
            <a:r>
              <a:rPr lang="zh-CN" altLang="en-US" sz="2400">
                <a:sym typeface="+mn-ea"/>
              </a:rPr>
              <a:t>There will be public </a:t>
            </a:r>
            <a:r>
              <a:rPr lang="zh-CN" altLang="en-US" sz="2400">
                <a:solidFill>
                  <a:srgbClr val="C00000"/>
                </a:solidFill>
                <a:sym typeface="+mn-ea"/>
              </a:rPr>
              <a:t>consultation </a:t>
            </a:r>
            <a:r>
              <a:rPr lang="en-US" altLang="zh-CN" sz="2400">
                <a:solidFill>
                  <a:schemeClr val="tx1"/>
                </a:solidFill>
                <a:sym typeface="+mn-ea"/>
              </a:rPr>
              <a:t>of the</a:t>
            </a:r>
            <a:r>
              <a:rPr lang="en-US" altLang="zh-CN" sz="2400">
                <a:solidFill>
                  <a:srgbClr val="C00000"/>
                </a:solidFill>
                <a:sym typeface="+mn-ea"/>
              </a:rPr>
              <a:t> </a:t>
            </a:r>
            <a:r>
              <a:rPr lang="en-US" altLang="zh-CN" sz="2400">
                <a:sym typeface="+mn-ea"/>
              </a:rPr>
              <a:t>design of the school badge </a:t>
            </a:r>
            <a:r>
              <a:rPr lang="zh-CN" altLang="en-US" sz="2400">
                <a:sym typeface="+mn-ea"/>
              </a:rPr>
              <a:t>on the </a:t>
            </a:r>
            <a:r>
              <a:rPr lang="en-US" altLang="zh-CN" sz="2400">
                <a:sym typeface="+mn-ea"/>
              </a:rPr>
              <a:t>school</a:t>
            </a:r>
            <a:r>
              <a:rPr lang="zh-CN" altLang="en-US" sz="2400">
                <a:sym typeface="+mn-ea"/>
              </a:rPr>
              <a:t> website.</a:t>
            </a:r>
            <a:endParaRPr lang="zh-CN" altLang="en-US" sz="2400"/>
          </a:p>
          <a:p>
            <a:endParaRPr lang="zh-CN" altLang="en-US" sz="2400"/>
          </a:p>
          <a:p>
            <a:r>
              <a:rPr lang="zh-CN" altLang="en-US" sz="2400"/>
              <a:t>今天的研讨会标志着关于儿童战略的非正式协商的开始。</a:t>
            </a:r>
            <a:endParaRPr lang="zh-CN" altLang="en-US" sz="2400"/>
          </a:p>
          <a:p>
            <a:pPr marL="342900" indent="-342900">
              <a:buFont typeface="Arial" panose="020B0604020202020204" pitchFamily="34" charset="0"/>
              <a:buChar char="•"/>
            </a:pPr>
            <a:r>
              <a:rPr lang="zh-CN" altLang="en-US" sz="2400">
                <a:sym typeface="+mn-ea"/>
              </a:rPr>
              <a:t>This workshop today marks the start of informal </a:t>
            </a:r>
            <a:r>
              <a:rPr lang="zh-CN" altLang="en-US" sz="2400">
                <a:solidFill>
                  <a:srgbClr val="C00000"/>
                </a:solidFill>
                <a:sym typeface="+mn-ea"/>
              </a:rPr>
              <a:t>consultation</a:t>
            </a:r>
            <a:r>
              <a:rPr lang="zh-CN" altLang="en-US" sz="2400">
                <a:sym typeface="+mn-ea"/>
              </a:rPr>
              <a:t> on the children's strategy.</a:t>
            </a:r>
            <a:endParaRPr lang="zh-CN" altLang="en-US" sz="2400"/>
          </a:p>
          <a:p>
            <a:endParaRPr lang="zh-CN" altLang="en-US" sz="2400"/>
          </a:p>
          <a:p>
            <a:r>
              <a:rPr lang="zh-CN" altLang="en-US" sz="2400"/>
              <a:t>这次咨询为学生们提供了无与伦比的学习体验。</a:t>
            </a:r>
            <a:endParaRPr lang="zh-CN" altLang="en-US" sz="2400"/>
          </a:p>
          <a:p>
            <a:pPr marL="342900" indent="-342900">
              <a:buFont typeface="Arial" panose="020B0604020202020204" pitchFamily="34" charset="0"/>
              <a:buChar char="•"/>
            </a:pPr>
            <a:r>
              <a:rPr lang="zh-CN" altLang="en-US" sz="2400"/>
              <a:t>The </a:t>
            </a:r>
            <a:r>
              <a:rPr lang="zh-CN" altLang="en-US" sz="2400">
                <a:solidFill>
                  <a:srgbClr val="C00000"/>
                </a:solidFill>
              </a:rPr>
              <a:t>consultation</a:t>
            </a:r>
            <a:r>
              <a:rPr lang="zh-CN" altLang="en-US" sz="2400"/>
              <a:t> provided unparalleled learning experiences for the pupils.</a:t>
            </a:r>
            <a:endParaRPr lang="zh-CN" altLang="en-US" sz="2400"/>
          </a:p>
        </p:txBody>
      </p:sp>
      <p:pic>
        <p:nvPicPr>
          <p:cNvPr id="10" name="图片 9" descr="tutoring-11"/>
          <p:cNvPicPr>
            <a:picLocks noChangeAspect="1"/>
          </p:cNvPicPr>
          <p:nvPr>
            <p:custDataLst>
              <p:tags r:id="rId3"/>
            </p:custDataLst>
          </p:nvPr>
        </p:nvPicPr>
        <p:blipFill>
          <a:blip r:embed="rId4"/>
          <a:stretch>
            <a:fillRect/>
          </a:stretch>
        </p:blipFill>
        <p:spPr>
          <a:xfrm>
            <a:off x="7404735" y="1908175"/>
            <a:ext cx="4410075" cy="2844800"/>
          </a:xfrm>
          <a:prstGeom prst="rect">
            <a:avLst/>
          </a:prstGeom>
        </p:spPr>
      </p:pic>
    </p:spTree>
    <p:custDataLst>
      <p:tags r:id="rId5"/>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capsule	/ˈkæpsju:l/	n.胶囊;太空舱</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2" name="文本框 1"/>
          <p:cNvSpPr txBox="1"/>
          <p:nvPr/>
        </p:nvSpPr>
        <p:spPr>
          <a:xfrm>
            <a:off x="114935" y="764540"/>
            <a:ext cx="11840210" cy="4154170"/>
          </a:xfrm>
          <a:prstGeom prst="rect">
            <a:avLst/>
          </a:prstGeom>
          <a:noFill/>
        </p:spPr>
        <p:txBody>
          <a:bodyPr wrap="square" rtlCol="0" anchor="t">
            <a:spAutoFit/>
          </a:bodyPr>
          <a:p>
            <a:r>
              <a:rPr lang="zh-CN" altLang="en-US" sz="2400"/>
              <a:t>阿波罗宇航员迫使美国国家航空航天局设计了一个进入太空舱的窗户，成本高昂。</a:t>
            </a:r>
            <a:endParaRPr lang="zh-CN" altLang="en-US" sz="2400"/>
          </a:p>
          <a:p>
            <a:pPr marL="342900" indent="-342900">
              <a:buFont typeface="Arial" panose="020B0604020202020204" pitchFamily="34" charset="0"/>
              <a:buChar char="•"/>
            </a:pPr>
            <a:r>
              <a:rPr lang="zh-CN" altLang="en-US" sz="2400">
                <a:sym typeface="+mn-ea"/>
              </a:rPr>
              <a:t>Apollo astronauts forced NASA to design a window into the </a:t>
            </a:r>
            <a:r>
              <a:rPr lang="zh-CN" altLang="en-US" sz="2400">
                <a:solidFill>
                  <a:srgbClr val="C00000"/>
                </a:solidFill>
                <a:sym typeface="+mn-ea"/>
              </a:rPr>
              <a:t>capsule</a:t>
            </a:r>
            <a:r>
              <a:rPr lang="en-US" altLang="zh-CN" sz="2400">
                <a:sym typeface="+mn-ea"/>
              </a:rPr>
              <a:t> </a:t>
            </a:r>
            <a:r>
              <a:rPr lang="zh-CN" altLang="en-US" sz="2400">
                <a:sym typeface="+mn-ea"/>
              </a:rPr>
              <a:t>at a very high cost.</a:t>
            </a:r>
            <a:endParaRPr lang="zh-CN" altLang="en-US" sz="2400"/>
          </a:p>
          <a:p>
            <a:endParaRPr lang="zh-CN" altLang="en-US" sz="2400"/>
          </a:p>
          <a:p>
            <a:r>
              <a:rPr lang="zh-CN" altLang="en-US" sz="2400">
                <a:sym typeface="+mn-ea"/>
              </a:rPr>
              <a:t>此次活动的亮点是</a:t>
            </a:r>
            <a:r>
              <a:rPr lang="zh-CN" altLang="en-US" sz="2400"/>
              <a:t>通过与所有参与者一起制作一个时间胶囊来使其成为一个值得纪念的夜晚。</a:t>
            </a:r>
            <a:endParaRPr lang="zh-CN" altLang="en-US" sz="2400"/>
          </a:p>
          <a:p>
            <a:r>
              <a:rPr lang="en-US" altLang="zh-CN" sz="2400"/>
              <a:t>The event was highlighted by</a:t>
            </a:r>
            <a:r>
              <a:rPr lang="zh-CN" altLang="en-US" sz="2400"/>
              <a:t> </a:t>
            </a:r>
            <a:r>
              <a:rPr lang="zh-CN" altLang="en-US" sz="2400">
                <a:sym typeface="+mn-ea"/>
              </a:rPr>
              <a:t>creating </a:t>
            </a:r>
            <a:r>
              <a:rPr lang="zh-CN" altLang="en-US" sz="2400">
                <a:solidFill>
                  <a:srgbClr val="C00000"/>
                </a:solidFill>
                <a:sym typeface="+mn-ea"/>
              </a:rPr>
              <a:t>a time capsule</a:t>
            </a:r>
            <a:r>
              <a:rPr lang="zh-CN" altLang="en-US" sz="2400">
                <a:sym typeface="+mn-ea"/>
              </a:rPr>
              <a:t> together</a:t>
            </a:r>
            <a:r>
              <a:rPr lang="en-US" altLang="zh-CN" sz="2400">
                <a:sym typeface="+mn-ea"/>
              </a:rPr>
              <a:t> with all the participant to </a:t>
            </a:r>
            <a:r>
              <a:rPr lang="zh-CN" altLang="en-US" sz="2400"/>
              <a:t>mak</a:t>
            </a:r>
            <a:r>
              <a:rPr lang="en-US" altLang="zh-CN" sz="2400"/>
              <a:t>e</a:t>
            </a:r>
            <a:r>
              <a:rPr lang="zh-CN" altLang="en-US" sz="2400"/>
              <a:t> it a night to remember</a:t>
            </a:r>
            <a:r>
              <a:rPr lang="en-US" sz="2400"/>
              <a:t>.</a:t>
            </a:r>
            <a:endParaRPr lang="en-US" sz="2400"/>
          </a:p>
          <a:p>
            <a:pPr marL="342900" indent="-342900">
              <a:buFont typeface="Arial" panose="020B0604020202020204" pitchFamily="34" charset="0"/>
              <a:buChar char="•"/>
            </a:pPr>
            <a:endParaRPr lang="en-US" altLang="zh-CN" sz="2400"/>
          </a:p>
          <a:p>
            <a:pPr indent="0">
              <a:buFont typeface="Arial" panose="020B0604020202020204" pitchFamily="34" charset="0"/>
              <a:buNone/>
            </a:pPr>
            <a:r>
              <a:rPr lang="en-US" altLang="zh-CN" sz="2400"/>
              <a:t>胶囊旅馆是日本最著名和独特的住宿类型之一。</a:t>
            </a:r>
            <a:endParaRPr lang="en-US" altLang="zh-CN" sz="2400"/>
          </a:p>
          <a:p>
            <a:pPr marL="342900" indent="-342900">
              <a:buFont typeface="Arial" panose="020B0604020202020204" pitchFamily="34" charset="0"/>
              <a:buChar char="•"/>
            </a:pPr>
            <a:r>
              <a:rPr lang="en-US" altLang="zh-CN" sz="2400">
                <a:solidFill>
                  <a:srgbClr val="C00000"/>
                </a:solidFill>
              </a:rPr>
              <a:t>Capsule hotels</a:t>
            </a:r>
            <a:r>
              <a:rPr lang="en-US" altLang="zh-CN" sz="2400"/>
              <a:t> are one of Japan's best known and unique types of accommodation.</a:t>
            </a:r>
            <a:endParaRPr lang="en-US" altLang="zh-CN" sz="2400"/>
          </a:p>
        </p:txBody>
      </p:sp>
      <p:pic>
        <p:nvPicPr>
          <p:cNvPr id="3" name="图片 2" descr="maxresdefault"/>
          <p:cNvPicPr>
            <a:picLocks noChangeAspect="1"/>
          </p:cNvPicPr>
          <p:nvPr/>
        </p:nvPicPr>
        <p:blipFill>
          <a:blip r:embed="rId3">
            <a:clrChange>
              <a:clrFrom>
                <a:srgbClr val="F9F9F9">
                  <a:alpha val="100000"/>
                </a:srgbClr>
              </a:clrFrom>
              <a:clrTo>
                <a:srgbClr val="F9F9F9">
                  <a:alpha val="100000"/>
                  <a:alpha val="0"/>
                </a:srgbClr>
              </a:clrTo>
            </a:clrChange>
          </a:blip>
          <a:srcRect l="15831" r="12002" b="6918"/>
          <a:stretch>
            <a:fillRect/>
          </a:stretch>
        </p:blipFill>
        <p:spPr>
          <a:xfrm>
            <a:off x="114935" y="4918710"/>
            <a:ext cx="2665095" cy="1934210"/>
          </a:xfrm>
          <a:prstGeom prst="rect">
            <a:avLst/>
          </a:prstGeom>
        </p:spPr>
      </p:pic>
      <p:pic>
        <p:nvPicPr>
          <p:cNvPr id="4" name="图片 3" descr="jp_capsule_735728935"/>
          <p:cNvPicPr>
            <a:picLocks noChangeAspect="1"/>
          </p:cNvPicPr>
          <p:nvPr/>
        </p:nvPicPr>
        <p:blipFill>
          <a:blip r:embed="rId4"/>
          <a:stretch>
            <a:fillRect/>
          </a:stretch>
        </p:blipFill>
        <p:spPr>
          <a:xfrm>
            <a:off x="9007475" y="4903470"/>
            <a:ext cx="2929890" cy="1953260"/>
          </a:xfrm>
          <a:prstGeom prst="rect">
            <a:avLst/>
          </a:prstGeom>
        </p:spPr>
      </p:pic>
      <p:pic>
        <p:nvPicPr>
          <p:cNvPr id="5" name="图片 4" descr="la-1505247903-4znbjdjmma-snap-image"/>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6398260" y="4918710"/>
            <a:ext cx="1996440" cy="1996440"/>
          </a:xfrm>
          <a:prstGeom prst="rect">
            <a:avLst/>
          </a:prstGeom>
        </p:spPr>
      </p:pic>
      <p:pic>
        <p:nvPicPr>
          <p:cNvPr id="7" name="图片 6" descr="time-capsule-activity"/>
          <p:cNvPicPr>
            <a:picLocks noChangeAspect="1"/>
          </p:cNvPicPr>
          <p:nvPr/>
        </p:nvPicPr>
        <p:blipFill>
          <a:blip r:embed="rId6"/>
          <a:srcRect r="50057"/>
          <a:stretch>
            <a:fillRect/>
          </a:stretch>
        </p:blipFill>
        <p:spPr>
          <a:xfrm>
            <a:off x="3472815" y="4918710"/>
            <a:ext cx="2153920" cy="1934210"/>
          </a:xfrm>
          <a:prstGeom prst="rect">
            <a:avLst/>
          </a:prstGeom>
        </p:spPr>
      </p:pic>
    </p:spTree>
    <p:custDataLst>
      <p:tags r:id="rId7"/>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56526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relay	/ˈri:leɪ/	vt.转发;转播 n.接力赛</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2" name="文本框 1"/>
          <p:cNvSpPr txBox="1"/>
          <p:nvPr/>
        </p:nvSpPr>
        <p:spPr>
          <a:xfrm>
            <a:off x="4205605" y="1139825"/>
            <a:ext cx="7592060" cy="3392805"/>
          </a:xfrm>
          <a:prstGeom prst="rect">
            <a:avLst/>
          </a:prstGeom>
          <a:noFill/>
        </p:spPr>
        <p:txBody>
          <a:bodyPr wrap="square" rtlCol="0" anchor="t">
            <a:noAutofit/>
          </a:bodyPr>
          <a:p>
            <a:r>
              <a:rPr lang="en-US" altLang="zh-CN" sz="2400"/>
              <a:t>“</a:t>
            </a:r>
            <a:r>
              <a:rPr lang="zh-CN" altLang="en-US" sz="2400"/>
              <a:t>趣味日</a:t>
            </a:r>
            <a:r>
              <a:rPr lang="en-US" altLang="zh-CN" sz="2400"/>
              <a:t>”</a:t>
            </a:r>
            <a:r>
              <a:rPr lang="zh-CN" altLang="en-US" sz="2400"/>
              <a:t>将在学校场地内举行四人接力赛。</a:t>
            </a:r>
            <a:endParaRPr lang="zh-CN" altLang="en-US" sz="2400"/>
          </a:p>
          <a:p>
            <a:pPr marL="342900" indent="-342900">
              <a:buFont typeface="Arial" panose="020B0604020202020204" pitchFamily="34" charset="0"/>
              <a:buChar char="•"/>
            </a:pPr>
            <a:r>
              <a:rPr lang="zh-CN" altLang="en-US" sz="2400">
                <a:sym typeface="+mn-ea"/>
              </a:rPr>
              <a:t>FUN DAY " will consist of a 4 person </a:t>
            </a:r>
            <a:r>
              <a:rPr lang="zh-CN" altLang="en-US" sz="2400">
                <a:solidFill>
                  <a:srgbClr val="C00000"/>
                </a:solidFill>
                <a:sym typeface="+mn-ea"/>
              </a:rPr>
              <a:t>relay</a:t>
            </a:r>
            <a:r>
              <a:rPr lang="zh-CN" altLang="en-US" sz="2400">
                <a:sym typeface="+mn-ea"/>
              </a:rPr>
              <a:t> race within the grounds of the school.</a:t>
            </a:r>
            <a:endParaRPr lang="zh-CN" altLang="en-US" sz="2400"/>
          </a:p>
          <a:p>
            <a:endParaRPr lang="zh-CN" altLang="en-US" sz="2400"/>
          </a:p>
          <a:p>
            <a:r>
              <a:rPr lang="zh-CN" altLang="en-US" sz="2400">
                <a:sym typeface="+mn-ea"/>
              </a:rPr>
              <a:t>他的话刺激了她的神经，她下意识地把球传给了旁边的队员。</a:t>
            </a:r>
            <a:endParaRPr lang="zh-CN" altLang="en-US" sz="2400">
              <a:sym typeface="+mn-ea"/>
            </a:endParaRPr>
          </a:p>
          <a:p>
            <a:pPr marL="342900" indent="-342900">
              <a:buFont typeface="Arial" panose="020B0604020202020204" pitchFamily="34" charset="0"/>
              <a:buChar char="•"/>
            </a:pPr>
            <a:r>
              <a:rPr lang="zh-CN" altLang="en-US" sz="2400">
                <a:sym typeface="+mn-ea"/>
              </a:rPr>
              <a:t>Nerves stimulated </a:t>
            </a:r>
            <a:r>
              <a:rPr lang="en-US" altLang="zh-CN" sz="2400">
                <a:sym typeface="+mn-ea"/>
              </a:rPr>
              <a:t>by his harsh words, she unconsciously </a:t>
            </a:r>
            <a:r>
              <a:rPr lang="zh-CN" altLang="en-US" sz="2400">
                <a:solidFill>
                  <a:srgbClr val="C00000"/>
                </a:solidFill>
                <a:sym typeface="+mn-ea"/>
              </a:rPr>
              <a:t>relay</a:t>
            </a:r>
            <a:r>
              <a:rPr lang="en-US" altLang="zh-CN" sz="2400">
                <a:solidFill>
                  <a:srgbClr val="C00000"/>
                </a:solidFill>
                <a:sym typeface="+mn-ea"/>
              </a:rPr>
              <a:t>ed</a:t>
            </a:r>
            <a:r>
              <a:rPr lang="zh-CN" altLang="en-US" sz="2400">
                <a:sym typeface="+mn-ea"/>
              </a:rPr>
              <a:t> the</a:t>
            </a:r>
            <a:r>
              <a:rPr lang="en-US" altLang="zh-CN" sz="2400">
                <a:sym typeface="+mn-ea"/>
              </a:rPr>
              <a:t> ball to the member player</a:t>
            </a:r>
            <a:r>
              <a:rPr lang="zh-CN" altLang="en-US" sz="2400">
                <a:sym typeface="+mn-ea"/>
              </a:rPr>
              <a:t> </a:t>
            </a:r>
            <a:r>
              <a:rPr lang="en-US" altLang="zh-CN" sz="2400">
                <a:sym typeface="+mn-ea"/>
              </a:rPr>
              <a:t>beside her.</a:t>
            </a:r>
            <a:endParaRPr lang="zh-CN" altLang="en-US" sz="2400"/>
          </a:p>
          <a:p>
            <a:endParaRPr lang="zh-CN" altLang="en-US" sz="2400"/>
          </a:p>
          <a:p>
            <a:endParaRPr lang="zh-CN" altLang="en-US" sz="2400"/>
          </a:p>
        </p:txBody>
      </p:sp>
      <p:pic>
        <p:nvPicPr>
          <p:cNvPr id="3" name="图片 2" descr="istockphoto-129179548-612x612"/>
          <p:cNvPicPr>
            <a:picLocks noChangeAspect="1"/>
          </p:cNvPicPr>
          <p:nvPr/>
        </p:nvPicPr>
        <p:blipFill>
          <a:blip r:embed="rId3"/>
          <a:stretch>
            <a:fillRect/>
          </a:stretch>
        </p:blipFill>
        <p:spPr>
          <a:xfrm>
            <a:off x="229870" y="1430020"/>
            <a:ext cx="3936365" cy="2623820"/>
          </a:xfrm>
          <a:prstGeom prst="rect">
            <a:avLst/>
          </a:prstGeom>
        </p:spPr>
      </p:pic>
      <p:sp>
        <p:nvSpPr>
          <p:cNvPr id="5" name="文本框 4"/>
          <p:cNvSpPr txBox="1"/>
          <p:nvPr/>
        </p:nvSpPr>
        <p:spPr>
          <a:xfrm>
            <a:off x="229870" y="4719955"/>
            <a:ext cx="11461115" cy="1198880"/>
          </a:xfrm>
          <a:prstGeom prst="rect">
            <a:avLst/>
          </a:prstGeom>
          <a:noFill/>
        </p:spPr>
        <p:txBody>
          <a:bodyPr wrap="square" rtlCol="0" anchor="t">
            <a:spAutoFit/>
          </a:bodyPr>
          <a:p>
            <a:r>
              <a:rPr lang="zh-CN" altLang="en-US" sz="2400">
                <a:sym typeface="+mn-ea"/>
              </a:rPr>
              <a:t>最重要的是，我们需要将新的指示传达给现场的工作人员。</a:t>
            </a:r>
            <a:endParaRPr lang="zh-CN" altLang="en-US" sz="2400"/>
          </a:p>
          <a:p>
            <a:pPr marL="342900" indent="-342900">
              <a:buFont typeface="Arial" panose="020B0604020202020204" pitchFamily="34" charset="0"/>
              <a:buChar char="•"/>
            </a:pPr>
            <a:r>
              <a:rPr lang="en-US" sz="2400">
                <a:sym typeface="+mn-ea"/>
              </a:rPr>
              <a:t>Of primary note is that we need to </a:t>
            </a:r>
            <a:r>
              <a:rPr lang="en-US" sz="2400">
                <a:solidFill>
                  <a:srgbClr val="C00000"/>
                </a:solidFill>
                <a:sym typeface="+mn-ea"/>
              </a:rPr>
              <a:t>relay</a:t>
            </a:r>
            <a:r>
              <a:rPr lang="en-US" sz="2400">
                <a:sym typeface="+mn-ea"/>
              </a:rPr>
              <a:t> the new instructions to the crew in the field.</a:t>
            </a:r>
            <a:endParaRPr lang="en-US" sz="2400">
              <a:sym typeface="+mn-ea"/>
            </a:endParaRPr>
          </a:p>
        </p:txBody>
      </p:sp>
    </p:spTree>
    <p:custDataLst>
      <p:tags r:id="rId4"/>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6400" y="825500"/>
            <a:ext cx="5256530" cy="774065"/>
          </a:xfrm>
          <a:ln w="12700" cmpd="sng">
            <a:solidFill>
              <a:schemeClr val="accent1">
                <a:shade val="50000"/>
              </a:schemeClr>
            </a:solidFill>
            <a:prstDash val="sysDash"/>
          </a:ln>
        </p:spPr>
        <p:txBody>
          <a:bodyPr>
            <a:normAutofit fontScale="90000"/>
          </a:bodyPr>
          <a:lstStyle/>
          <a:p>
            <a:r>
              <a:rPr lang="zh-CN" altLang="en-US" sz="2200" b="0">
                <a:latin typeface="Arial" panose="020B0604020202020204" pitchFamily="34" charset="0"/>
                <a:ea typeface="微软雅黑" panose="020B0503020204020204" charset="-122"/>
                <a:cs typeface="Arial" panose="020B0604020202020204" pitchFamily="34" charset="0"/>
              </a:rPr>
              <a:t>复数</a:t>
            </a:r>
            <a:r>
              <a:rPr lang="en-US" altLang="zh-CN" sz="2200" b="0">
                <a:latin typeface="Arial" panose="020B0604020202020204" pitchFamily="34" charset="0"/>
                <a:ea typeface="微软雅黑" panose="020B0503020204020204" charset="-122"/>
                <a:cs typeface="Arial" panose="020B0604020202020204" pitchFamily="34" charset="0"/>
              </a:rPr>
              <a:t>: criteria</a:t>
            </a:r>
            <a:br>
              <a:rPr lang="en-US" altLang="zh-CN" sz="2200" b="0">
                <a:latin typeface="Arial" panose="020B0604020202020204" pitchFamily="34" charset="0"/>
                <a:ea typeface="微软雅黑" panose="020B0503020204020204" charset="-122"/>
                <a:cs typeface="Arial" panose="020B0604020202020204" pitchFamily="34" charset="0"/>
              </a:rPr>
            </a:br>
            <a:r>
              <a:rPr lang="zh-CN" altLang="en-US" sz="2200" b="0">
                <a:latin typeface="Arial" panose="020B0604020202020204" pitchFamily="34" charset="0"/>
                <a:ea typeface="微软雅黑" panose="020B0503020204020204" charset="-122"/>
                <a:cs typeface="Arial" panose="020B0604020202020204" pitchFamily="34" charset="0"/>
              </a:rPr>
              <a:t>搭配：</a:t>
            </a:r>
            <a:r>
              <a:rPr lang="en-US" altLang="zh-CN" sz="2200" b="0">
                <a:latin typeface="Arial" panose="020B0604020202020204" pitchFamily="34" charset="0"/>
                <a:ea typeface="微软雅黑" panose="020B0503020204020204" charset="-122"/>
                <a:cs typeface="Arial" panose="020B0604020202020204" pitchFamily="34" charset="0"/>
              </a:rPr>
              <a:t>meet/ fulfill the criteria</a:t>
            </a:r>
            <a:endParaRPr lang="en-US" altLang="zh-CN" sz="2200" b="0">
              <a:latin typeface="Arial" panose="020B0604020202020204" pitchFamily="34" charset="0"/>
              <a:ea typeface="微软雅黑" panose="020B0503020204020204" charset="-122"/>
              <a:cs typeface="Arial" panose="020B0604020202020204" pitchFamily="34" charset="0"/>
            </a:endParaRPr>
          </a:p>
        </p:txBody>
      </p:sp>
      <p:sp>
        <p:nvSpPr>
          <p:cNvPr id="6" name="文本框 5"/>
          <p:cNvSpPr txBox="1"/>
          <p:nvPr/>
        </p:nvSpPr>
        <p:spPr>
          <a:xfrm>
            <a:off x="1129030" y="242570"/>
            <a:ext cx="715010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criterion	/kraɪˈtɪəriən/	n.标准;准则;原则</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3" name="图片 2" descr="blog-success-criteria1_0"/>
          <p:cNvPicPr>
            <a:picLocks noChangeAspect="1"/>
          </p:cNvPicPr>
          <p:nvPr/>
        </p:nvPicPr>
        <p:blipFill>
          <a:blip r:embed="rId3"/>
          <a:srcRect l="7800" r="31289"/>
          <a:stretch>
            <a:fillRect/>
          </a:stretch>
        </p:blipFill>
        <p:spPr>
          <a:xfrm>
            <a:off x="8608060" y="95250"/>
            <a:ext cx="3481070" cy="3333750"/>
          </a:xfrm>
          <a:prstGeom prst="rect">
            <a:avLst/>
          </a:prstGeom>
        </p:spPr>
      </p:pic>
      <p:sp>
        <p:nvSpPr>
          <p:cNvPr id="4" name="文本框 3"/>
          <p:cNvSpPr txBox="1"/>
          <p:nvPr/>
        </p:nvSpPr>
        <p:spPr>
          <a:xfrm>
            <a:off x="331470" y="1864360"/>
            <a:ext cx="8693785" cy="3447415"/>
          </a:xfrm>
          <a:prstGeom prst="rect">
            <a:avLst/>
          </a:prstGeom>
          <a:noFill/>
        </p:spPr>
        <p:txBody>
          <a:bodyPr wrap="square" rtlCol="0" anchor="t">
            <a:noAutofit/>
          </a:bodyPr>
          <a:p>
            <a:pPr indent="0">
              <a:buFont typeface="Arial" panose="020B0604020202020204" pitchFamily="34" charset="0"/>
              <a:buNone/>
            </a:pPr>
            <a:r>
              <a:rPr lang="zh-CN" altLang="en-US" sz="2200"/>
              <a:t>理性是最终的标准。</a:t>
            </a:r>
            <a:endParaRPr lang="zh-CN" altLang="en-US" sz="2200"/>
          </a:p>
          <a:p>
            <a:pPr marL="285750" indent="-285750">
              <a:buFont typeface="Arial" panose="020B0604020202020204" pitchFamily="34" charset="0"/>
              <a:buChar char="•"/>
            </a:pPr>
            <a:r>
              <a:rPr lang="zh-CN" altLang="en-US" sz="2200">
                <a:sym typeface="+mn-ea"/>
              </a:rPr>
              <a:t>Reason is the ultimate </a:t>
            </a:r>
            <a:r>
              <a:rPr lang="zh-CN" altLang="en-US" sz="2200">
                <a:solidFill>
                  <a:srgbClr val="C00000"/>
                </a:solidFill>
                <a:sym typeface="+mn-ea"/>
              </a:rPr>
              <a:t>criterion</a:t>
            </a:r>
            <a:r>
              <a:rPr lang="zh-CN" altLang="en-US" sz="2200">
                <a:sym typeface="+mn-ea"/>
              </a:rPr>
              <a:t>.</a:t>
            </a:r>
            <a:endParaRPr lang="zh-CN" altLang="en-US"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t>在我们进行项目之前，清楚地了解标准是很重要的。</a:t>
            </a:r>
            <a:endParaRPr lang="zh-CN" altLang="en-US" sz="2200"/>
          </a:p>
          <a:p>
            <a:pPr marL="285750" indent="-285750">
              <a:buFont typeface="Arial" panose="020B0604020202020204" pitchFamily="34" charset="0"/>
              <a:buChar char="•"/>
            </a:pPr>
            <a:r>
              <a:rPr lang="zh-CN" altLang="en-US" sz="2200">
                <a:sym typeface="+mn-ea"/>
              </a:rPr>
              <a:t>It is important to understand clearly the </a:t>
            </a:r>
            <a:r>
              <a:rPr lang="zh-CN" altLang="en-US" sz="2200">
                <a:solidFill>
                  <a:srgbClr val="C00000"/>
                </a:solidFill>
                <a:sym typeface="+mn-ea"/>
              </a:rPr>
              <a:t>criterion</a:t>
            </a:r>
            <a:r>
              <a:rPr lang="en-US" altLang="zh-CN" sz="2200">
                <a:sym typeface="+mn-ea"/>
              </a:rPr>
              <a:t> before we conduct the project.</a:t>
            </a:r>
            <a:endParaRPr lang="en-US" altLang="zh-CN" sz="2200"/>
          </a:p>
          <a:p>
            <a:pPr marL="285750" indent="-285750">
              <a:buFont typeface="Arial" panose="020B0604020202020204" pitchFamily="34" charset="0"/>
              <a:buChar char="•"/>
            </a:pPr>
            <a:endParaRPr lang="zh-CN" altLang="en-US" sz="2200"/>
          </a:p>
          <a:p>
            <a:pPr indent="0">
              <a:buFont typeface="Arial" panose="020B0604020202020204" pitchFamily="34" charset="0"/>
              <a:buNone/>
            </a:pPr>
            <a:r>
              <a:rPr lang="zh-CN" altLang="en-US" sz="2200"/>
              <a:t>海报比赛对参赛作品有特定的标准。</a:t>
            </a:r>
            <a:endParaRPr lang="zh-CN" altLang="en-US" sz="2200"/>
          </a:p>
          <a:p>
            <a:pPr marL="285750" indent="-285750">
              <a:buFont typeface="Arial" panose="020B0604020202020204" pitchFamily="34" charset="0"/>
              <a:buChar char="•"/>
            </a:pPr>
            <a:r>
              <a:rPr lang="en-US" altLang="zh-CN" sz="2200">
                <a:sym typeface="+mn-ea"/>
              </a:rPr>
              <a:t>The poster competition has specific </a:t>
            </a:r>
            <a:r>
              <a:rPr lang="en-US" altLang="zh-CN" sz="2200">
                <a:solidFill>
                  <a:srgbClr val="C00000"/>
                </a:solidFill>
                <a:sym typeface="+mn-ea"/>
              </a:rPr>
              <a:t>criteria</a:t>
            </a:r>
            <a:r>
              <a:rPr lang="en-US" altLang="zh-CN" sz="2200">
                <a:sym typeface="+mn-ea"/>
              </a:rPr>
              <a:t> on the submissions.</a:t>
            </a:r>
            <a:endParaRPr lang="en-US" altLang="zh-CN" sz="2200"/>
          </a:p>
          <a:p>
            <a:pPr marL="285750" indent="-285750">
              <a:buFont typeface="Arial" panose="020B0604020202020204" pitchFamily="34" charset="0"/>
              <a:buChar char="•"/>
            </a:pPr>
            <a:endParaRPr lang="zh-CN" altLang="en-US" sz="2200"/>
          </a:p>
          <a:p>
            <a:pPr indent="0">
              <a:buFont typeface="Arial" panose="020B0604020202020204" pitchFamily="34" charset="0"/>
              <a:buNone/>
            </a:pPr>
            <a:endParaRPr lang="zh-CN" altLang="en-US" sz="2200"/>
          </a:p>
        </p:txBody>
      </p:sp>
      <p:sp>
        <p:nvSpPr>
          <p:cNvPr id="5" name="文本框 4"/>
          <p:cNvSpPr txBox="1"/>
          <p:nvPr/>
        </p:nvSpPr>
        <p:spPr>
          <a:xfrm>
            <a:off x="331470" y="5116195"/>
            <a:ext cx="11692255" cy="1106805"/>
          </a:xfrm>
          <a:prstGeom prst="rect">
            <a:avLst/>
          </a:prstGeom>
          <a:noFill/>
        </p:spPr>
        <p:txBody>
          <a:bodyPr wrap="square" rtlCol="0" anchor="t">
            <a:spAutoFit/>
          </a:bodyPr>
          <a:p>
            <a:pPr indent="0">
              <a:buFont typeface="Arial" panose="020B0604020202020204" pitchFamily="34" charset="0"/>
              <a:buNone/>
            </a:pPr>
            <a:r>
              <a:rPr lang="zh-CN" altLang="en-US" sz="2200">
                <a:sym typeface="+mn-ea"/>
              </a:rPr>
              <a:t>他认为最大幸福原则不是一种有吸引力的哲学，而是一种区分良莠不齐的标准。</a:t>
            </a:r>
            <a:endParaRPr lang="zh-CN" altLang="en-US" sz="2200"/>
          </a:p>
          <a:p>
            <a:pPr marL="285750" indent="-285750">
              <a:buFont typeface="Arial" panose="020B0604020202020204" pitchFamily="34" charset="0"/>
              <a:buChar char="•"/>
            </a:pPr>
            <a:r>
              <a:rPr lang="zh-CN" altLang="en-US" sz="2200">
                <a:sym typeface="+mn-ea"/>
              </a:rPr>
              <a:t>He took up the greatest happiness principle not as an attractive philosophy, but as a </a:t>
            </a:r>
            <a:r>
              <a:rPr lang="zh-CN" altLang="en-US" sz="2200">
                <a:solidFill>
                  <a:srgbClr val="C00000"/>
                </a:solidFill>
                <a:sym typeface="+mn-ea"/>
              </a:rPr>
              <a:t>criterion</a:t>
            </a:r>
            <a:r>
              <a:rPr lang="zh-CN" altLang="en-US" sz="2200">
                <a:sym typeface="+mn-ea"/>
              </a:rPr>
              <a:t> to distinguish good laws from bad.</a:t>
            </a:r>
            <a:endParaRPr lang="zh-CN" altLang="en-US" sz="2200">
              <a:sym typeface="+mn-ea"/>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788797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mail	/meɪl/	n.邮件;信件;邮政 vt.邮寄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7299325" y="4747895"/>
            <a:ext cx="4892675" cy="969010"/>
          </a:xfrm>
          <a:prstGeom prst="rect">
            <a:avLst/>
          </a:prstGeom>
        </p:spPr>
      </p:pic>
      <p:sp>
        <p:nvSpPr>
          <p:cNvPr id="4" name="文本框 3"/>
          <p:cNvSpPr txBox="1"/>
          <p:nvPr/>
        </p:nvSpPr>
        <p:spPr>
          <a:xfrm>
            <a:off x="9902825" y="5835650"/>
            <a:ext cx="2289175" cy="460375"/>
          </a:xfrm>
          <a:prstGeom prst="rect">
            <a:avLst/>
          </a:prstGeom>
          <a:noFill/>
        </p:spPr>
        <p:txBody>
          <a:bodyPr wrap="square" rtlCol="0" anchor="t">
            <a:spAutoFit/>
          </a:bodyPr>
          <a:p>
            <a:r>
              <a:rPr lang="zh-CN" altLang="en-US" sz="2400" b="1">
                <a:solidFill>
                  <a:srgbClr val="004BB2"/>
                </a:solidFill>
              </a:rPr>
              <a:t>《星期日</a:t>
            </a:r>
            <a:r>
              <a:rPr lang="zh-CN" altLang="en-US" sz="2400" b="1">
                <a:solidFill>
                  <a:srgbClr val="C00000"/>
                </a:solidFill>
              </a:rPr>
              <a:t>邮报</a:t>
            </a:r>
            <a:r>
              <a:rPr lang="zh-CN" altLang="en-US" sz="2400" b="1">
                <a:solidFill>
                  <a:srgbClr val="004BB2"/>
                </a:solidFill>
              </a:rPr>
              <a:t>》</a:t>
            </a:r>
            <a:endParaRPr lang="zh-CN" altLang="en-US" sz="2400" b="1">
              <a:solidFill>
                <a:srgbClr val="004BB2"/>
              </a:solidFill>
            </a:endParaRPr>
          </a:p>
        </p:txBody>
      </p:sp>
      <p:sp>
        <p:nvSpPr>
          <p:cNvPr id="5" name="文本框 4"/>
          <p:cNvSpPr txBox="1"/>
          <p:nvPr/>
        </p:nvSpPr>
        <p:spPr>
          <a:xfrm>
            <a:off x="126365" y="958215"/>
            <a:ext cx="9143365" cy="3046095"/>
          </a:xfrm>
          <a:prstGeom prst="rect">
            <a:avLst/>
          </a:prstGeom>
          <a:noFill/>
        </p:spPr>
        <p:txBody>
          <a:bodyPr wrap="square" rtlCol="0" anchor="t">
            <a:spAutoFit/>
          </a:bodyPr>
          <a:p>
            <a:pPr indent="0">
              <a:buFont typeface="Arial" panose="020B0604020202020204" pitchFamily="34" charset="0"/>
              <a:buNone/>
            </a:pPr>
            <a:r>
              <a:rPr lang="zh-CN" altLang="en-US" sz="2400">
                <a:sym typeface="+mn-ea"/>
              </a:rPr>
              <a:t>在邮递途中</a:t>
            </a:r>
            <a:r>
              <a:rPr lang="en-US" altLang="zh-CN" sz="2400">
                <a:sym typeface="+mn-ea"/>
              </a:rPr>
              <a:t>             </a:t>
            </a:r>
            <a:endParaRPr lang="en-US" altLang="zh-CN" sz="2400">
              <a:sym typeface="+mn-ea"/>
            </a:endParaRPr>
          </a:p>
          <a:p>
            <a:pPr marL="342900" indent="-342900">
              <a:buFont typeface="Arial" panose="020B0604020202020204" pitchFamily="34" charset="0"/>
              <a:buChar char="•"/>
            </a:pPr>
            <a:r>
              <a:rPr lang="zh-CN" altLang="en-US" sz="2400"/>
              <a:t>in the </a:t>
            </a:r>
            <a:r>
              <a:rPr lang="zh-CN" altLang="en-US" sz="2400">
                <a:solidFill>
                  <a:srgbClr val="C00000"/>
                </a:solidFill>
              </a:rPr>
              <a:t>mail</a:t>
            </a:r>
            <a:r>
              <a:rPr lang="zh-CN" altLang="en-US" sz="2400"/>
              <a:t>/post       </a:t>
            </a:r>
            <a:endParaRPr lang="zh-CN" altLang="en-US" sz="2400"/>
          </a:p>
          <a:p>
            <a:pPr indent="0">
              <a:buFont typeface="Arial" panose="020B0604020202020204" pitchFamily="34" charset="0"/>
              <a:buNone/>
            </a:pPr>
            <a:r>
              <a:rPr lang="zh-CN" altLang="en-US" sz="2400"/>
              <a:t>                                                                </a:t>
            </a:r>
            <a:endParaRPr lang="zh-CN" altLang="en-US" sz="2400"/>
          </a:p>
          <a:p>
            <a:pPr marL="342900" indent="-342900">
              <a:buFont typeface="Arial" panose="020B0604020202020204" pitchFamily="34" charset="0"/>
              <a:buChar char="•"/>
            </a:pPr>
            <a:r>
              <a:rPr lang="zh-CN" altLang="en-US" sz="2400"/>
              <a:t>当今几乎所有的产品都可以</a:t>
            </a:r>
            <a:r>
              <a:rPr lang="zh-CN" altLang="en-US" sz="2400">
                <a:solidFill>
                  <a:srgbClr val="C00000"/>
                </a:solidFill>
              </a:rPr>
              <a:t>邮购</a:t>
            </a:r>
            <a:r>
              <a:rPr lang="zh-CN" altLang="en-US" sz="2400"/>
              <a:t>。</a:t>
            </a:r>
            <a:endParaRPr lang="zh-CN" altLang="en-US" sz="2400"/>
          </a:p>
          <a:p>
            <a:pPr marL="342900" indent="-342900">
              <a:buFont typeface="Arial" panose="020B0604020202020204" pitchFamily="34" charset="0"/>
              <a:buChar char="•"/>
            </a:pPr>
            <a:r>
              <a:rPr lang="en-US" altLang="zh-CN" sz="2400"/>
              <a:t>Currently, almost a</a:t>
            </a:r>
            <a:r>
              <a:rPr lang="zh-CN" altLang="en-US" sz="2400">
                <a:sym typeface="+mn-ea"/>
              </a:rPr>
              <a:t>ll </a:t>
            </a:r>
            <a:r>
              <a:rPr lang="en-US" altLang="zh-CN" sz="2400">
                <a:sym typeface="+mn-ea"/>
              </a:rPr>
              <a:t>the products</a:t>
            </a:r>
            <a:r>
              <a:rPr lang="zh-CN" altLang="en-US" sz="2400">
                <a:sym typeface="+mn-ea"/>
              </a:rPr>
              <a:t> are available by </a:t>
            </a:r>
            <a:r>
              <a:rPr lang="zh-CN" altLang="en-US" sz="2400">
                <a:solidFill>
                  <a:srgbClr val="C00000"/>
                </a:solidFill>
                <a:sym typeface="+mn-ea"/>
              </a:rPr>
              <a:t>mail order</a:t>
            </a:r>
            <a:r>
              <a:rPr lang="zh-CN" altLang="en-US" sz="2400">
                <a:sym typeface="+mn-ea"/>
              </a:rPr>
              <a:t>. </a:t>
            </a:r>
            <a:endParaRPr lang="zh-CN" altLang="en-US" sz="2400"/>
          </a:p>
          <a:p>
            <a:pPr marL="342900" indent="-342900">
              <a:buFont typeface="Arial" panose="020B0604020202020204" pitchFamily="34" charset="0"/>
              <a:buChar char="•"/>
            </a:pPr>
            <a:r>
              <a:rPr lang="zh-CN" altLang="en-US" sz="2400"/>
              <a:t>作品须在周五之前电邮发给学生会。</a:t>
            </a:r>
            <a:endParaRPr lang="zh-CN" altLang="en-US" sz="2400"/>
          </a:p>
          <a:p>
            <a:pPr marL="342900" indent="-342900">
              <a:buFont typeface="Arial" panose="020B0604020202020204" pitchFamily="34" charset="0"/>
              <a:buChar char="•"/>
            </a:pPr>
            <a:r>
              <a:rPr lang="zh-CN" altLang="en-US" sz="2400"/>
              <a:t>The work </a:t>
            </a:r>
            <a:r>
              <a:rPr lang="en-US" altLang="zh-CN" sz="2400"/>
              <a:t>must</a:t>
            </a:r>
            <a:r>
              <a:rPr lang="zh-CN" altLang="en-US" sz="2400"/>
              <a:t> be </a:t>
            </a:r>
            <a:r>
              <a:rPr lang="zh-CN" altLang="en-US" sz="2400" u="sng"/>
              <a:t>electronically </a:t>
            </a:r>
            <a:r>
              <a:rPr lang="zh-CN" altLang="en-US" sz="2400" u="sng">
                <a:solidFill>
                  <a:srgbClr val="C00000"/>
                </a:solidFill>
              </a:rPr>
              <a:t>mailed</a:t>
            </a:r>
            <a:r>
              <a:rPr lang="zh-CN" altLang="en-US" sz="2400"/>
              <a:t> （</a:t>
            </a:r>
            <a:r>
              <a:rPr lang="en-US" altLang="zh-CN" sz="2400"/>
              <a:t>emailed</a:t>
            </a:r>
            <a:r>
              <a:rPr lang="zh-CN" altLang="en-US" sz="2400"/>
              <a:t>）to the Students' Union before next Friday.                </a:t>
            </a:r>
            <a:endParaRPr lang="zh-CN" altLang="en-US" sz="2400"/>
          </a:p>
        </p:txBody>
      </p:sp>
      <p:pic>
        <p:nvPicPr>
          <p:cNvPr id="7" name="图片 6" descr="no-junk-mail-190x220"/>
          <p:cNvPicPr>
            <a:picLocks noChangeAspect="1"/>
          </p:cNvPicPr>
          <p:nvPr/>
        </p:nvPicPr>
        <p:blipFill>
          <a:blip r:embed="rId5"/>
          <a:stretch>
            <a:fillRect/>
          </a:stretch>
        </p:blipFill>
        <p:spPr>
          <a:xfrm>
            <a:off x="680085" y="4628515"/>
            <a:ext cx="1042035" cy="1207135"/>
          </a:xfrm>
          <a:prstGeom prst="rect">
            <a:avLst/>
          </a:prstGeom>
        </p:spPr>
      </p:pic>
      <p:pic>
        <p:nvPicPr>
          <p:cNvPr id="10" name="图片 9" descr="Mail (1)"/>
          <p:cNvPicPr>
            <a:picLocks noChangeAspect="1"/>
          </p:cNvPicPr>
          <p:nvPr/>
        </p:nvPicPr>
        <p:blipFill>
          <a:blip r:embed="rId6">
            <a:clrChange>
              <a:clrFrom>
                <a:srgbClr val="FFFFFF">
                  <a:alpha val="100000"/>
                </a:srgbClr>
              </a:clrFrom>
              <a:clrTo>
                <a:srgbClr val="FFFFFF">
                  <a:alpha val="100000"/>
                  <a:alpha val="0"/>
                </a:srgbClr>
              </a:clrTo>
            </a:clrChange>
          </a:blip>
          <a:srcRect r="50159"/>
          <a:stretch>
            <a:fillRect/>
          </a:stretch>
        </p:blipFill>
        <p:spPr>
          <a:xfrm>
            <a:off x="4457700" y="4004310"/>
            <a:ext cx="2390775" cy="2311400"/>
          </a:xfrm>
          <a:prstGeom prst="rect">
            <a:avLst/>
          </a:prstGeom>
        </p:spPr>
      </p:pic>
      <p:pic>
        <p:nvPicPr>
          <p:cNvPr id="11" name="图片 10" descr="spam_warn"/>
          <p:cNvPicPr>
            <a:picLocks noChangeAspect="1"/>
          </p:cNvPicPr>
          <p:nvPr/>
        </p:nvPicPr>
        <p:blipFill>
          <a:blip r:embed="rId7"/>
          <a:stretch>
            <a:fillRect/>
          </a:stretch>
        </p:blipFill>
        <p:spPr>
          <a:xfrm rot="20040000">
            <a:off x="145415" y="4013200"/>
            <a:ext cx="908685" cy="863600"/>
          </a:xfrm>
          <a:prstGeom prst="rect">
            <a:avLst/>
          </a:prstGeom>
        </p:spPr>
      </p:pic>
      <p:sp>
        <p:nvSpPr>
          <p:cNvPr id="12" name="椭圆 11"/>
          <p:cNvSpPr/>
          <p:nvPr/>
        </p:nvSpPr>
        <p:spPr>
          <a:xfrm>
            <a:off x="7954645" y="4699635"/>
            <a:ext cx="880745" cy="650240"/>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8"/>
            </p:custDataLst>
          </p:nvPr>
        </p:nvSpPr>
        <p:spPr>
          <a:xfrm>
            <a:off x="236855" y="5974080"/>
            <a:ext cx="1471295" cy="460375"/>
          </a:xfrm>
          <a:prstGeom prst="rect">
            <a:avLst/>
          </a:prstGeom>
          <a:noFill/>
        </p:spPr>
        <p:txBody>
          <a:bodyPr wrap="square" rtlCol="0" anchor="t">
            <a:spAutoFit/>
          </a:bodyPr>
          <a:p>
            <a:r>
              <a:rPr lang="zh-CN" altLang="en-US" sz="2400" b="1">
                <a:solidFill>
                  <a:srgbClr val="004BB2"/>
                </a:solidFill>
              </a:rPr>
              <a:t>垃圾邮件</a:t>
            </a:r>
            <a:endParaRPr lang="zh-CN" altLang="en-US" sz="2400" b="1">
              <a:solidFill>
                <a:srgbClr val="004BB2"/>
              </a:solidFill>
            </a:endParaRPr>
          </a:p>
        </p:txBody>
      </p:sp>
      <p:pic>
        <p:nvPicPr>
          <p:cNvPr id="15" name="图片 14" descr="st,small,507x507-pad,600x600,f8f8f8"/>
          <p:cNvPicPr>
            <a:picLocks noChangeAspect="1"/>
          </p:cNvPicPr>
          <p:nvPr/>
        </p:nvPicPr>
        <p:blipFill>
          <a:blip r:embed="rId9">
            <a:clrChange>
              <a:clrFrom>
                <a:srgbClr val="F8F8F8">
                  <a:alpha val="100000"/>
                </a:srgbClr>
              </a:clrFrom>
              <a:clrTo>
                <a:srgbClr val="F8F8F8">
                  <a:alpha val="100000"/>
                  <a:alpha val="0"/>
                </a:srgbClr>
              </a:clrTo>
            </a:clrChange>
          </a:blip>
          <a:stretch>
            <a:fillRect/>
          </a:stretch>
        </p:blipFill>
        <p:spPr>
          <a:xfrm>
            <a:off x="2178050" y="4004310"/>
            <a:ext cx="2265045" cy="2265045"/>
          </a:xfrm>
          <a:prstGeom prst="rect">
            <a:avLst/>
          </a:prstGeom>
        </p:spPr>
      </p:pic>
      <p:sp>
        <p:nvSpPr>
          <p:cNvPr id="16" name="文本框 15"/>
          <p:cNvSpPr txBox="1"/>
          <p:nvPr>
            <p:custDataLst>
              <p:tags r:id="rId10"/>
            </p:custDataLst>
          </p:nvPr>
        </p:nvSpPr>
        <p:spPr>
          <a:xfrm>
            <a:off x="2875915" y="958215"/>
            <a:ext cx="3972560" cy="829945"/>
          </a:xfrm>
          <a:prstGeom prst="rect">
            <a:avLst/>
          </a:prstGeom>
          <a:noFill/>
        </p:spPr>
        <p:txBody>
          <a:bodyPr wrap="square" rtlCol="0" anchor="t">
            <a:spAutoFit/>
          </a:bodyPr>
          <a:p>
            <a:pPr indent="0">
              <a:buFont typeface="Arial" panose="020B0604020202020204" pitchFamily="34" charset="0"/>
              <a:buNone/>
            </a:pPr>
            <a:r>
              <a:rPr lang="zh-CN" altLang="en-US" sz="2400">
                <a:sym typeface="+mn-ea"/>
              </a:rPr>
              <a:t>通过邮递的方式</a:t>
            </a:r>
            <a:r>
              <a:rPr lang="en-US" altLang="zh-CN" sz="2400">
                <a:sym typeface="+mn-ea"/>
              </a:rPr>
              <a:t>     </a:t>
            </a:r>
            <a:endParaRPr lang="en-US" altLang="zh-CN" sz="2400">
              <a:sym typeface="+mn-ea"/>
            </a:endParaRPr>
          </a:p>
          <a:p>
            <a:pPr marL="342900" indent="-342900">
              <a:buFont typeface="Arial" panose="020B0604020202020204" pitchFamily="34" charset="0"/>
              <a:buChar char="•"/>
            </a:pPr>
            <a:r>
              <a:rPr lang="zh-CN" altLang="en-US" sz="2400"/>
              <a:t>by </a:t>
            </a:r>
            <a:r>
              <a:rPr lang="zh-CN" altLang="en-US" sz="2400">
                <a:solidFill>
                  <a:srgbClr val="C00000"/>
                </a:solidFill>
              </a:rPr>
              <a:t>mail</a:t>
            </a:r>
            <a:r>
              <a:rPr lang="zh-CN" altLang="en-US" sz="2400"/>
              <a:t>                                                </a:t>
            </a:r>
            <a:endParaRPr lang="zh-CN" altLang="en-US" sz="2400"/>
          </a:p>
        </p:txBody>
      </p:sp>
      <p:sp>
        <p:nvSpPr>
          <p:cNvPr id="17" name="文本框 16"/>
          <p:cNvSpPr txBox="1"/>
          <p:nvPr>
            <p:custDataLst>
              <p:tags r:id="rId11"/>
            </p:custDataLst>
          </p:nvPr>
        </p:nvSpPr>
        <p:spPr>
          <a:xfrm>
            <a:off x="5486400" y="958215"/>
            <a:ext cx="3783965" cy="1198880"/>
          </a:xfrm>
          <a:prstGeom prst="rect">
            <a:avLst/>
          </a:prstGeom>
          <a:noFill/>
        </p:spPr>
        <p:txBody>
          <a:bodyPr wrap="square" rtlCol="0" anchor="t">
            <a:spAutoFit/>
          </a:bodyPr>
          <a:p>
            <a:pPr indent="0">
              <a:buFont typeface="Arial" panose="020B0604020202020204" pitchFamily="34" charset="0"/>
              <a:buNone/>
            </a:pPr>
            <a:r>
              <a:rPr lang="zh-CN" altLang="en-US" sz="2400"/>
              <a:t>寄信或包裹给</a:t>
            </a:r>
            <a:r>
              <a:rPr lang="en-US" altLang="zh-CN" sz="2400"/>
              <a:t>/</a:t>
            </a:r>
            <a:r>
              <a:rPr lang="zh-CN" altLang="en-US" sz="2400"/>
              <a:t>到</a:t>
            </a:r>
            <a:r>
              <a:rPr lang="en-US" altLang="zh-CN" sz="2400"/>
              <a:t>       </a:t>
            </a:r>
            <a:endParaRPr lang="en-US" altLang="zh-CN" sz="2400"/>
          </a:p>
          <a:p>
            <a:pPr marL="342900" indent="-342900">
              <a:buFont typeface="Arial" panose="020B0604020202020204" pitchFamily="34" charset="0"/>
              <a:buChar char="•"/>
            </a:pPr>
            <a:r>
              <a:rPr lang="en-US" altLang="zh-CN" sz="2400">
                <a:solidFill>
                  <a:srgbClr val="C00000"/>
                </a:solidFill>
              </a:rPr>
              <a:t>m</a:t>
            </a:r>
            <a:r>
              <a:rPr lang="zh-CN" altLang="en-US" sz="2400">
                <a:solidFill>
                  <a:srgbClr val="C00000"/>
                </a:solidFill>
              </a:rPr>
              <a:t>ail</a:t>
            </a:r>
            <a:r>
              <a:rPr lang="zh-CN" altLang="en-US" sz="2400"/>
              <a:t> a letter/parcel to </a:t>
            </a:r>
            <a:r>
              <a:rPr lang="en-US" altLang="zh-CN" sz="2400"/>
              <a:t>...</a:t>
            </a:r>
            <a:r>
              <a:rPr lang="zh-CN" altLang="en-US" sz="2400"/>
              <a:t>                                                                         </a:t>
            </a:r>
            <a:endParaRPr lang="zh-CN" altLang="en-US" sz="2400"/>
          </a:p>
          <a:p>
            <a:pPr marL="342900" indent="-342900">
              <a:buFont typeface="Arial" panose="020B0604020202020204" pitchFamily="34" charset="0"/>
              <a:buChar char="•"/>
            </a:pPr>
            <a:endParaRPr lang="zh-CN" altLang="en-US" sz="2400"/>
          </a:p>
        </p:txBody>
      </p:sp>
      <p:pic>
        <p:nvPicPr>
          <p:cNvPr id="18" name="图片 17"/>
          <p:cNvPicPr>
            <a:picLocks noChangeAspect="1"/>
          </p:cNvPicPr>
          <p:nvPr>
            <p:custDataLst>
              <p:tags r:id="rId12"/>
            </p:custDataLst>
          </p:nvPr>
        </p:nvPicPr>
        <p:blipFill>
          <a:blip r:embed="rId13"/>
          <a:stretch>
            <a:fillRect/>
          </a:stretch>
        </p:blipFill>
        <p:spPr>
          <a:xfrm>
            <a:off x="9372600" y="385445"/>
            <a:ext cx="2679700" cy="3918585"/>
          </a:xfrm>
          <a:prstGeom prst="rect">
            <a:avLst/>
          </a:prstGeom>
        </p:spPr>
      </p:pic>
      <p:sp>
        <p:nvSpPr>
          <p:cNvPr id="19" name="文本框 18"/>
          <p:cNvSpPr txBox="1"/>
          <p:nvPr>
            <p:custDataLst>
              <p:tags r:id="rId14"/>
            </p:custDataLst>
          </p:nvPr>
        </p:nvSpPr>
        <p:spPr>
          <a:xfrm>
            <a:off x="2896235" y="6052820"/>
            <a:ext cx="1149985" cy="460375"/>
          </a:xfrm>
          <a:prstGeom prst="rect">
            <a:avLst/>
          </a:prstGeom>
          <a:noFill/>
        </p:spPr>
        <p:txBody>
          <a:bodyPr wrap="square" rtlCol="0" anchor="t">
            <a:spAutoFit/>
          </a:bodyPr>
          <a:p>
            <a:r>
              <a:rPr lang="zh-CN" altLang="en-US" sz="2400" b="1">
                <a:solidFill>
                  <a:srgbClr val="004BB2"/>
                </a:solidFill>
              </a:rPr>
              <a:t>平邮</a:t>
            </a:r>
            <a:endParaRPr lang="en-US" altLang="zh-CN" sz="2400" b="1">
              <a:solidFill>
                <a:srgbClr val="004BB2"/>
              </a:solidFill>
            </a:endParaRPr>
          </a:p>
        </p:txBody>
      </p:sp>
      <p:sp>
        <p:nvSpPr>
          <p:cNvPr id="20" name="文本框 19"/>
          <p:cNvSpPr txBox="1"/>
          <p:nvPr>
            <p:custDataLst>
              <p:tags r:id="rId15"/>
            </p:custDataLst>
          </p:nvPr>
        </p:nvSpPr>
        <p:spPr>
          <a:xfrm>
            <a:off x="4457700" y="5835650"/>
            <a:ext cx="2390775" cy="829945"/>
          </a:xfrm>
          <a:prstGeom prst="rect">
            <a:avLst/>
          </a:prstGeom>
          <a:noFill/>
        </p:spPr>
        <p:txBody>
          <a:bodyPr wrap="square" rtlCol="0" anchor="t">
            <a:spAutoFit/>
          </a:bodyPr>
          <a:p>
            <a:pPr algn="ctr"/>
            <a:r>
              <a:rPr lang="en-US" altLang="zh-CN" sz="2400" b="1">
                <a:solidFill>
                  <a:srgbClr val="004BB2"/>
                </a:solidFill>
                <a:sym typeface="+mn-ea"/>
              </a:rPr>
              <a:t>Email</a:t>
            </a:r>
            <a:endParaRPr lang="en-US" altLang="zh-CN" sz="2400" b="1">
              <a:solidFill>
                <a:srgbClr val="004BB2"/>
              </a:solidFill>
              <a:sym typeface="+mn-ea"/>
            </a:endParaRPr>
          </a:p>
          <a:p>
            <a:pPr algn="ctr"/>
            <a:r>
              <a:rPr lang="zh-CN" sz="2400" b="1">
                <a:solidFill>
                  <a:srgbClr val="004BB2"/>
                </a:solidFill>
                <a:sym typeface="+mn-ea"/>
              </a:rPr>
              <a:t>电子邮件</a:t>
            </a:r>
            <a:endParaRPr lang="zh-CN" sz="2400" b="1">
              <a:solidFill>
                <a:srgbClr val="004BB2"/>
              </a:solidFill>
              <a:sym typeface="+mn-ea"/>
            </a:endParaRPr>
          </a:p>
        </p:txBody>
      </p:sp>
    </p:spTree>
    <p:custDataLst>
      <p:tags r:id="rId16"/>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6850" y="764540"/>
            <a:ext cx="11531600" cy="4759325"/>
          </a:xfrm>
        </p:spPr>
        <p:txBody>
          <a:bodyPr>
            <a:noAutofit/>
          </a:bodyPr>
          <a:lstStyle/>
          <a:p>
            <a:pPr marL="0" indent="0">
              <a:lnSpc>
                <a:spcPct val="100000"/>
              </a:lnSpc>
              <a:spcAft>
                <a:spcPts val="500"/>
              </a:spcAft>
              <a:buFont typeface="Arial" panose="020B0604020202020204" pitchFamily="34" charset="0"/>
              <a:buNone/>
            </a:pPr>
            <a:r>
              <a:rPr lang="zh-CN" altLang="en-US" sz="2000">
                <a:solidFill>
                  <a:schemeClr val="tx1"/>
                </a:solidFill>
                <a:latin typeface="Arial" panose="020B0604020202020204" pitchFamily="34" charset="0"/>
                <a:cs typeface="Arial" panose="020B0604020202020204" pitchFamily="34" charset="0"/>
              </a:rPr>
              <a:t>养成良好的学习习惯有助于学生维持稳定的学习状态。</a:t>
            </a:r>
            <a:endParaRPr lang="zh-CN" altLang="en-US" sz="2000">
              <a:solidFill>
                <a:schemeClr val="tx1"/>
              </a:solidFill>
              <a:latin typeface="Arial" panose="020B0604020202020204" pitchFamily="34" charset="0"/>
              <a:cs typeface="Arial" panose="020B0604020202020204" pitchFamily="34" charset="0"/>
            </a:endParaRPr>
          </a:p>
          <a:p>
            <a:pPr>
              <a:lnSpc>
                <a:spcPct val="100000"/>
              </a:lnSpc>
              <a:spcAft>
                <a:spcPts val="500"/>
              </a:spcAft>
              <a:buFont typeface="Arial" panose="020B0604020202020204" pitchFamily="34" charset="0"/>
              <a:buChar char="•"/>
            </a:pPr>
            <a:r>
              <a:rPr lang="zh-CN" altLang="en-US" sz="2000">
                <a:solidFill>
                  <a:schemeClr val="tx1"/>
                </a:solidFill>
                <a:latin typeface="Arial" panose="020B0604020202020204" pitchFamily="34" charset="0"/>
                <a:cs typeface="Arial" panose="020B0604020202020204" pitchFamily="34" charset="0"/>
              </a:rPr>
              <a:t>Developing good learning habits helps students maintain </a:t>
            </a:r>
            <a:r>
              <a:rPr lang="en-US" altLang="zh-CN" sz="2000">
                <a:solidFill>
                  <a:schemeClr val="tx1"/>
                </a:solidFill>
                <a:latin typeface="Arial" panose="020B0604020202020204" pitchFamily="34" charset="0"/>
                <a:cs typeface="Arial" panose="020B0604020202020204" pitchFamily="34" charset="0"/>
              </a:rPr>
              <a:t>the</a:t>
            </a:r>
            <a:r>
              <a:rPr lang="zh-CN" altLang="en-US" sz="2000">
                <a:solidFill>
                  <a:schemeClr val="tx1"/>
                </a:solidFill>
                <a:latin typeface="Arial" panose="020B0604020202020204" pitchFamily="34" charset="0"/>
                <a:cs typeface="Arial" panose="020B0604020202020204" pitchFamily="34" charset="0"/>
              </a:rPr>
              <a:t> </a:t>
            </a:r>
            <a:r>
              <a:rPr lang="zh-CN" altLang="en-US" sz="2000">
                <a:solidFill>
                  <a:srgbClr val="C00000"/>
                </a:solidFill>
                <a:latin typeface="Arial" panose="020B0604020202020204" pitchFamily="34" charset="0"/>
                <a:cs typeface="Arial" panose="020B0604020202020204" pitchFamily="34" charset="0"/>
                <a:sym typeface="+mn-ea"/>
              </a:rPr>
              <a:t>stability</a:t>
            </a:r>
            <a:r>
              <a:rPr lang="zh-CN" altLang="en-US" sz="2000">
                <a:solidFill>
                  <a:schemeClr val="tx1"/>
                </a:solidFill>
                <a:latin typeface="Arial" panose="020B0604020202020204" pitchFamily="34" charset="0"/>
                <a:cs typeface="Arial" panose="020B0604020202020204" pitchFamily="34" charset="0"/>
              </a:rPr>
              <a:t> </a:t>
            </a:r>
            <a:r>
              <a:rPr lang="en-US" altLang="zh-CN" sz="2000">
                <a:solidFill>
                  <a:schemeClr val="tx1"/>
                </a:solidFill>
                <a:latin typeface="Arial" panose="020B0604020202020204" pitchFamily="34" charset="0"/>
                <a:cs typeface="Arial" panose="020B0604020202020204" pitchFamily="34" charset="0"/>
              </a:rPr>
              <a:t>of their study</a:t>
            </a:r>
            <a:r>
              <a:rPr lang="zh-CN" altLang="en-US" sz="2000">
                <a:solidFill>
                  <a:schemeClr val="tx1"/>
                </a:solidFill>
                <a:latin typeface="Arial" panose="020B0604020202020204" pitchFamily="34" charset="0"/>
                <a:cs typeface="Arial" panose="020B0604020202020204" pitchFamily="34" charset="0"/>
              </a:rPr>
              <a:t>.</a:t>
            </a:r>
            <a:endParaRPr lang="zh-CN" altLang="en-US" sz="2000">
              <a:solidFill>
                <a:schemeClr val="tx1"/>
              </a:solidFill>
              <a:latin typeface="Arial" panose="020B0604020202020204" pitchFamily="34" charset="0"/>
              <a:cs typeface="Arial" panose="020B0604020202020204" pitchFamily="34" charset="0"/>
            </a:endParaRPr>
          </a:p>
          <a:p>
            <a:pPr>
              <a:lnSpc>
                <a:spcPct val="100000"/>
              </a:lnSpc>
              <a:spcAft>
                <a:spcPts val="500"/>
              </a:spcAft>
              <a:buFont typeface="Arial" panose="020B0604020202020204" pitchFamily="34" charset="0"/>
              <a:buChar char="•"/>
            </a:pPr>
            <a:endParaRPr lang="zh-CN" altLang="en-US" sz="2000">
              <a:solidFill>
                <a:schemeClr val="tx1"/>
              </a:solidFill>
              <a:latin typeface="Arial" panose="020B0604020202020204" pitchFamily="34" charset="0"/>
              <a:cs typeface="Arial" panose="020B0604020202020204" pitchFamily="34" charset="0"/>
            </a:endParaRPr>
          </a:p>
          <a:p>
            <a:pPr marL="0" indent="0">
              <a:lnSpc>
                <a:spcPct val="100000"/>
              </a:lnSpc>
              <a:spcAft>
                <a:spcPts val="500"/>
              </a:spcAft>
              <a:buFont typeface="Arial" panose="020B0604020202020204" pitchFamily="34" charset="0"/>
              <a:buNone/>
            </a:pPr>
            <a:r>
              <a:rPr lang="zh-CN" altLang="en-US" sz="2000">
                <a:solidFill>
                  <a:schemeClr val="tx1"/>
                </a:solidFill>
                <a:latin typeface="Arial" panose="020B0604020202020204" pitchFamily="34" charset="0"/>
                <a:cs typeface="Arial" panose="020B0604020202020204" pitchFamily="34" charset="0"/>
                <a:sym typeface="+mn-ea"/>
              </a:rPr>
              <a:t>这些住房为那些需要过渡生活安排并致力于健康生活的人带来了希望和稳定。</a:t>
            </a:r>
            <a:endParaRPr lang="zh-CN" altLang="en-US" sz="2000">
              <a:solidFill>
                <a:schemeClr val="tx1"/>
              </a:solidFill>
              <a:latin typeface="Arial" panose="020B0604020202020204" pitchFamily="34" charset="0"/>
              <a:cs typeface="Arial" panose="020B0604020202020204" pitchFamily="34" charset="0"/>
            </a:endParaRPr>
          </a:p>
          <a:p>
            <a:pPr>
              <a:lnSpc>
                <a:spcPct val="100000"/>
              </a:lnSpc>
              <a:spcAft>
                <a:spcPts val="500"/>
              </a:spcAft>
              <a:buFont typeface="Arial" panose="020B0604020202020204" pitchFamily="34" charset="0"/>
              <a:buChar char="•"/>
            </a:pPr>
            <a:r>
              <a:rPr lang="zh-CN" altLang="en-US" sz="2000">
                <a:solidFill>
                  <a:schemeClr val="tx1"/>
                </a:solidFill>
                <a:latin typeface="Arial" panose="020B0604020202020204" pitchFamily="34" charset="0"/>
                <a:cs typeface="Arial" panose="020B0604020202020204" pitchFamily="34" charset="0"/>
                <a:sym typeface="+mn-ea"/>
              </a:rPr>
              <a:t>These homes give hope and </a:t>
            </a:r>
            <a:r>
              <a:rPr lang="zh-CN" altLang="en-US" sz="2000">
                <a:solidFill>
                  <a:srgbClr val="C00000"/>
                </a:solidFill>
                <a:latin typeface="Arial" panose="020B0604020202020204" pitchFamily="34" charset="0"/>
                <a:cs typeface="Arial" panose="020B0604020202020204" pitchFamily="34" charset="0"/>
                <a:sym typeface="+mn-ea"/>
              </a:rPr>
              <a:t>stability</a:t>
            </a:r>
            <a:r>
              <a:rPr lang="zh-CN" altLang="en-US" sz="2000">
                <a:solidFill>
                  <a:schemeClr val="tx1"/>
                </a:solidFill>
                <a:latin typeface="Arial" panose="020B0604020202020204" pitchFamily="34" charset="0"/>
                <a:cs typeface="Arial" panose="020B0604020202020204" pitchFamily="34" charset="0"/>
                <a:sym typeface="+mn-ea"/>
              </a:rPr>
              <a:t> to people who need transitional living arrangements and are committed to healthy living.</a:t>
            </a:r>
            <a:endParaRPr lang="zh-CN" altLang="en-US" sz="2000">
              <a:solidFill>
                <a:schemeClr val="tx1"/>
              </a:solidFill>
              <a:latin typeface="Arial" panose="020B0604020202020204" pitchFamily="34" charset="0"/>
              <a:cs typeface="Arial" panose="020B0604020202020204" pitchFamily="34" charset="0"/>
              <a:sym typeface="+mn-ea"/>
            </a:endParaRPr>
          </a:p>
          <a:p>
            <a:pPr marL="0" indent="0">
              <a:lnSpc>
                <a:spcPct val="100000"/>
              </a:lnSpc>
              <a:spcAft>
                <a:spcPts val="500"/>
              </a:spcAft>
              <a:buFont typeface="Arial" panose="020B0604020202020204" pitchFamily="34" charset="0"/>
              <a:buNone/>
            </a:pPr>
            <a:endParaRPr lang="zh-CN" altLang="en-US" sz="2000">
              <a:solidFill>
                <a:schemeClr val="tx1"/>
              </a:solidFill>
              <a:latin typeface="Arial" panose="020B0604020202020204" pitchFamily="34" charset="0"/>
              <a:cs typeface="Arial" panose="020B0604020202020204" pitchFamily="34" charset="0"/>
            </a:endParaRPr>
          </a:p>
          <a:p>
            <a:pPr marL="0" indent="0">
              <a:lnSpc>
                <a:spcPct val="100000"/>
              </a:lnSpc>
              <a:spcAft>
                <a:spcPts val="500"/>
              </a:spcAft>
              <a:buFont typeface="Arial" panose="020B0604020202020204" pitchFamily="34" charset="0"/>
              <a:buNone/>
            </a:pPr>
            <a:r>
              <a:rPr lang="zh-CN" altLang="en-US" sz="2000">
                <a:solidFill>
                  <a:schemeClr val="tx1"/>
                </a:solidFill>
                <a:latin typeface="Arial" panose="020B0604020202020204" pitchFamily="34" charset="0"/>
                <a:cs typeface="Arial" panose="020B0604020202020204" pitchFamily="34" charset="0"/>
              </a:rPr>
              <a:t>这对姐妹是由他们古怪的叔叔抚养长大的，她们本以为三十多岁将是一个幸福稳定的时期。</a:t>
            </a:r>
            <a:endParaRPr lang="zh-CN" altLang="en-US" sz="2000">
              <a:solidFill>
                <a:schemeClr val="tx1"/>
              </a:solidFill>
              <a:latin typeface="Arial" panose="020B0604020202020204" pitchFamily="34" charset="0"/>
              <a:cs typeface="Arial" panose="020B0604020202020204" pitchFamily="34" charset="0"/>
            </a:endParaRPr>
          </a:p>
          <a:p>
            <a:pPr>
              <a:lnSpc>
                <a:spcPct val="100000"/>
              </a:lnSpc>
              <a:spcAft>
                <a:spcPts val="500"/>
              </a:spcAft>
              <a:buFont typeface="Arial" panose="020B0604020202020204" pitchFamily="34" charset="0"/>
              <a:buChar char="•"/>
            </a:pPr>
            <a:r>
              <a:rPr lang="zh-CN" altLang="en-US" sz="2000">
                <a:solidFill>
                  <a:schemeClr val="tx1"/>
                </a:solidFill>
                <a:latin typeface="Arial" panose="020B0604020202020204" pitchFamily="34" charset="0"/>
                <a:cs typeface="Arial" panose="020B0604020202020204" pitchFamily="34" charset="0"/>
                <a:sym typeface="+mn-ea"/>
              </a:rPr>
              <a:t>Brought up by their </a:t>
            </a:r>
            <a:r>
              <a:rPr lang="en-US" altLang="zh-CN" sz="2000">
                <a:solidFill>
                  <a:schemeClr val="tx1"/>
                </a:solidFill>
                <a:latin typeface="Arial" panose="020B0604020202020204" pitchFamily="34" charset="0"/>
                <a:cs typeface="Arial" panose="020B0604020202020204" pitchFamily="34" charset="0"/>
                <a:sym typeface="+mn-ea"/>
              </a:rPr>
              <a:t>odd</a:t>
            </a:r>
            <a:r>
              <a:rPr lang="zh-CN" altLang="en-US" sz="2000">
                <a:solidFill>
                  <a:schemeClr val="tx1"/>
                </a:solidFill>
                <a:latin typeface="Arial" panose="020B0604020202020204" pitchFamily="34" charset="0"/>
                <a:cs typeface="Arial" panose="020B0604020202020204" pitchFamily="34" charset="0"/>
                <a:sym typeface="+mn-ea"/>
              </a:rPr>
              <a:t> uncle, the sisters had assumed their mid-thirties would be a time of happiness and </a:t>
            </a:r>
            <a:r>
              <a:rPr lang="zh-CN" altLang="en-US" sz="2000">
                <a:solidFill>
                  <a:srgbClr val="C00000"/>
                </a:solidFill>
                <a:latin typeface="Arial" panose="020B0604020202020204" pitchFamily="34" charset="0"/>
                <a:cs typeface="Arial" panose="020B0604020202020204" pitchFamily="34" charset="0"/>
                <a:sym typeface="+mn-ea"/>
              </a:rPr>
              <a:t>stability</a:t>
            </a:r>
            <a:r>
              <a:rPr lang="zh-CN" altLang="en-US" sz="2000">
                <a:solidFill>
                  <a:schemeClr val="tx1"/>
                </a:solidFill>
                <a:latin typeface="Arial" panose="020B0604020202020204" pitchFamily="34" charset="0"/>
                <a:cs typeface="Arial" panose="020B0604020202020204" pitchFamily="34" charset="0"/>
                <a:sym typeface="+mn-ea"/>
              </a:rPr>
              <a:t>.</a:t>
            </a:r>
            <a:endParaRPr lang="zh-CN" altLang="en-US" sz="2000">
              <a:solidFill>
                <a:schemeClr val="tx1"/>
              </a:solidFill>
              <a:latin typeface="Arial" panose="020B0604020202020204" pitchFamily="34" charset="0"/>
              <a:cs typeface="Arial" panose="020B0604020202020204" pitchFamily="34" charset="0"/>
              <a:sym typeface="+mn-ea"/>
            </a:endParaRPr>
          </a:p>
          <a:p>
            <a:pPr>
              <a:lnSpc>
                <a:spcPct val="100000"/>
              </a:lnSpc>
              <a:spcAft>
                <a:spcPts val="500"/>
              </a:spcAft>
              <a:buFont typeface="Arial" panose="020B0604020202020204" pitchFamily="34" charset="0"/>
              <a:buChar char="•"/>
            </a:pPr>
            <a:endParaRPr lang="zh-CN" altLang="en-US" sz="2000">
              <a:solidFill>
                <a:schemeClr val="tx1"/>
              </a:solidFill>
              <a:latin typeface="Arial" panose="020B0604020202020204" pitchFamily="34" charset="0"/>
              <a:cs typeface="Arial" panose="020B0604020202020204" pitchFamily="34" charset="0"/>
              <a:sym typeface="+mn-ea"/>
            </a:endParaRPr>
          </a:p>
          <a:p>
            <a:pPr marL="0" indent="0">
              <a:lnSpc>
                <a:spcPct val="100000"/>
              </a:lnSpc>
              <a:spcAft>
                <a:spcPts val="500"/>
              </a:spcAft>
              <a:buFont typeface="Arial" panose="020B0604020202020204" pitchFamily="34" charset="0"/>
              <a:buNone/>
            </a:pPr>
            <a:r>
              <a:rPr lang="zh-CN" altLang="en-US" sz="2000">
                <a:solidFill>
                  <a:schemeClr val="tx1"/>
                </a:solidFill>
                <a:latin typeface="Arial" panose="020B0604020202020204" pitchFamily="34" charset="0"/>
                <a:cs typeface="Arial" panose="020B0604020202020204" pitchFamily="34" charset="0"/>
                <a:sym typeface="+mn-ea"/>
              </a:rPr>
              <a:t>他们好像喝醉酒的人一样，摇摇晃晃。</a:t>
            </a:r>
            <a:endParaRPr lang="zh-CN" altLang="en-US" sz="2000">
              <a:solidFill>
                <a:schemeClr val="tx1"/>
              </a:solidFill>
              <a:latin typeface="Arial" panose="020B0604020202020204" pitchFamily="34" charset="0"/>
              <a:cs typeface="Arial" panose="020B0604020202020204" pitchFamily="34" charset="0"/>
              <a:sym typeface="+mn-ea"/>
            </a:endParaRPr>
          </a:p>
          <a:p>
            <a:pPr>
              <a:lnSpc>
                <a:spcPct val="100000"/>
              </a:lnSpc>
              <a:spcAft>
                <a:spcPts val="500"/>
              </a:spcAft>
              <a:buFont typeface="Arial" panose="020B0604020202020204" pitchFamily="34" charset="0"/>
              <a:buChar char="•"/>
            </a:pPr>
            <a:r>
              <a:rPr lang="zh-CN" altLang="en-US" sz="2000">
                <a:solidFill>
                  <a:schemeClr val="tx1"/>
                </a:solidFill>
                <a:latin typeface="Arial" panose="020B0604020202020204" pitchFamily="34" charset="0"/>
                <a:cs typeface="Arial" panose="020B0604020202020204" pitchFamily="34" charset="0"/>
                <a:sym typeface="+mn-ea"/>
              </a:rPr>
              <a:t>They were like drunken men having no </a:t>
            </a:r>
            <a:r>
              <a:rPr lang="zh-CN" altLang="en-US" sz="2000">
                <a:solidFill>
                  <a:srgbClr val="C00000"/>
                </a:solidFill>
                <a:latin typeface="Arial" panose="020B0604020202020204" pitchFamily="34" charset="0"/>
                <a:cs typeface="Arial" panose="020B0604020202020204" pitchFamily="34" charset="0"/>
                <a:sym typeface="+mn-ea"/>
              </a:rPr>
              <a:t>stability</a:t>
            </a:r>
            <a:r>
              <a:rPr lang="zh-CN" altLang="en-US" sz="2000">
                <a:solidFill>
                  <a:schemeClr val="tx1"/>
                </a:solidFill>
                <a:latin typeface="Arial" panose="020B0604020202020204" pitchFamily="34" charset="0"/>
                <a:cs typeface="Arial" panose="020B0604020202020204" pitchFamily="34" charset="0"/>
                <a:sym typeface="+mn-ea"/>
              </a:rPr>
              <a:t> in themselves.</a:t>
            </a:r>
            <a:endParaRPr lang="zh-CN" altLang="en-US" sz="2000">
              <a:solidFill>
                <a:schemeClr val="tx1"/>
              </a:solidFill>
              <a:latin typeface="Arial" panose="020B0604020202020204" pitchFamily="34" charset="0"/>
              <a:cs typeface="Arial" panose="020B0604020202020204" pitchFamily="34" charset="0"/>
              <a:sym typeface="+mn-ea"/>
            </a:endParaRPr>
          </a:p>
          <a:p>
            <a:pPr marL="0" indent="0">
              <a:lnSpc>
                <a:spcPct val="100000"/>
              </a:lnSpc>
              <a:spcAft>
                <a:spcPts val="500"/>
              </a:spcAft>
              <a:buFont typeface="Arial" panose="020B0604020202020204" pitchFamily="34" charset="0"/>
              <a:buNone/>
            </a:pPr>
            <a:endParaRPr lang="zh-CN" altLang="en-US" sz="2000">
              <a:solidFill>
                <a:schemeClr val="tx1"/>
              </a:solidFill>
              <a:latin typeface="Arial" panose="020B0604020202020204" pitchFamily="34" charset="0"/>
              <a:cs typeface="Arial" panose="020B0604020202020204" pitchFamily="34" charset="0"/>
            </a:endParaRPr>
          </a:p>
          <a:p>
            <a:pPr marL="0" indent="0">
              <a:lnSpc>
                <a:spcPct val="100000"/>
              </a:lnSpc>
              <a:spcAft>
                <a:spcPts val="500"/>
              </a:spcAft>
              <a:buFont typeface="Arial" panose="020B0604020202020204" pitchFamily="34" charset="0"/>
              <a:buNone/>
            </a:pPr>
            <a:endParaRPr lang="zh-CN" altLang="en-US" sz="2000">
              <a:solidFill>
                <a:schemeClr val="tx1"/>
              </a:solidFill>
              <a:latin typeface="Arial" panose="020B0604020202020204" pitchFamily="34" charset="0"/>
              <a:cs typeface="Arial" panose="020B0604020202020204" pitchFamily="34" charset="0"/>
            </a:endParaRPr>
          </a:p>
        </p:txBody>
      </p:sp>
      <p:sp>
        <p:nvSpPr>
          <p:cNvPr id="6" name="文本框 5"/>
          <p:cNvSpPr txBox="1"/>
          <p:nvPr/>
        </p:nvSpPr>
        <p:spPr>
          <a:xfrm>
            <a:off x="1129030" y="242570"/>
            <a:ext cx="664146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stability	/stəˈbɪləti/	n.稳定(性);稳固(性)</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2" name="图片 1" descr="stabilising-surroundings"/>
          <p:cNvPicPr>
            <a:picLocks noChangeAspect="1"/>
          </p:cNvPicPr>
          <p:nvPr/>
        </p:nvPicPr>
        <p:blipFill>
          <a:blip r:embed="rId3">
            <a:clrChange>
              <a:clrFrom>
                <a:srgbClr val="FFFDFD">
                  <a:alpha val="100000"/>
                </a:srgbClr>
              </a:clrFrom>
              <a:clrTo>
                <a:srgbClr val="FFFDFD">
                  <a:alpha val="100000"/>
                  <a:alpha val="0"/>
                </a:srgbClr>
              </a:clrTo>
            </a:clrChange>
          </a:blip>
          <a:stretch>
            <a:fillRect/>
          </a:stretch>
        </p:blipFill>
        <p:spPr>
          <a:xfrm>
            <a:off x="9730740" y="3341370"/>
            <a:ext cx="2461260" cy="3516630"/>
          </a:xfrm>
          <a:prstGeom prst="rect">
            <a:avLst/>
          </a:prstGeom>
        </p:spPr>
      </p:pic>
    </p:spTree>
    <p:custDataLst>
      <p:tags r:id="rId4"/>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14325" y="857250"/>
            <a:ext cx="11515725" cy="6000750"/>
          </a:xfrm>
          <a:prstGeom prst="rect">
            <a:avLst/>
          </a:prstGeom>
          <a:noFill/>
        </p:spPr>
        <p:txBody>
          <a:bodyPr wrap="square" rtlCol="0" anchor="t">
            <a:spAutoFit/>
          </a:bodyPr>
          <a:lstStyle/>
          <a:p>
            <a:r>
              <a:rPr lang="en-US" altLang="zh-CN" sz="2400">
                <a:sym typeface="+mn-ea"/>
              </a:rPr>
              <a:t>那个可怜的女人</a:t>
            </a:r>
            <a:r>
              <a:rPr lang="zh-CN" altLang="en-US" sz="2400">
                <a:sym typeface="+mn-ea"/>
              </a:rPr>
              <a:t>一直</a:t>
            </a:r>
            <a:r>
              <a:rPr lang="en-US" altLang="zh-CN" sz="2400">
                <a:sym typeface="+mn-ea"/>
              </a:rPr>
              <a:t>到我这</a:t>
            </a:r>
            <a:r>
              <a:rPr lang="zh-CN" altLang="en-US" sz="2400">
                <a:sym typeface="+mn-ea"/>
              </a:rPr>
              <a:t>儿</a:t>
            </a:r>
            <a:r>
              <a:rPr lang="en-US" altLang="zh-CN" sz="2400">
                <a:sym typeface="+mn-ea"/>
              </a:rPr>
              <a:t>乞讨和祈祷。</a:t>
            </a:r>
            <a:r>
              <a:rPr lang="zh-CN" altLang="en-US" sz="2400">
                <a:sym typeface="+mn-ea"/>
              </a:rPr>
              <a:t>（蜂鸟</a:t>
            </a:r>
            <a:r>
              <a:rPr lang="en-US" altLang="zh-CN" sz="2400">
                <a:sym typeface="+mn-ea"/>
              </a:rPr>
              <a:t>/</a:t>
            </a:r>
            <a:r>
              <a:rPr lang="en-US" sz="2400">
                <a:sym typeface="+mn-ea"/>
              </a:rPr>
              <a:t>H</a:t>
            </a:r>
            <a:r>
              <a:rPr lang="zh-CN" altLang="en-US" sz="2400">
                <a:sym typeface="+mn-ea"/>
              </a:rPr>
              <a:t>ummingbird）</a:t>
            </a:r>
            <a:endParaRPr lang="zh-CN" altLang="en-US" sz="2400">
              <a:sym typeface="+mn-ea"/>
            </a:endParaRPr>
          </a:p>
          <a:p>
            <a:pPr marL="342900" indent="-342900">
              <a:buFont typeface="Arial" panose="020B0604020202020204" pitchFamily="34" charset="0"/>
              <a:buChar char="•"/>
            </a:pPr>
            <a:r>
              <a:rPr lang="en-US" altLang="zh-CN" sz="2400"/>
              <a:t>The poor woman has been to me begging and </a:t>
            </a:r>
            <a:r>
              <a:rPr lang="en-US" altLang="zh-CN" sz="2400">
                <a:solidFill>
                  <a:srgbClr val="C00000"/>
                </a:solidFill>
              </a:rPr>
              <a:t>praying</a:t>
            </a:r>
            <a:r>
              <a:rPr lang="en-US" altLang="zh-CN" sz="2400"/>
              <a:t>.</a:t>
            </a:r>
            <a:endParaRPr lang="en-US" altLang="zh-CN" sz="2400"/>
          </a:p>
          <a:p>
            <a:endParaRPr lang="en-US" altLang="zh-CN" sz="2400"/>
          </a:p>
          <a:p>
            <a:r>
              <a:rPr lang="zh-CN" altLang="en-US" sz="2400">
                <a:sym typeface="+mn-ea"/>
              </a:rPr>
              <a:t>人们在飞溅的水中表演舞龙。用稻草制作的龙表演是重庆的一项非物质文化遗产，通常在节日期间进行，以祈祷一年中有好收成和好运。</a:t>
            </a:r>
            <a:endParaRPr lang="zh-CN" altLang="en-US" sz="2400"/>
          </a:p>
          <a:p>
            <a:pPr marL="342900" indent="-342900">
              <a:buFont typeface="Arial" panose="020B0604020202020204" pitchFamily="34" charset="0"/>
              <a:buChar char="•"/>
            </a:pPr>
            <a:r>
              <a:rPr lang="zh-CN" altLang="en-US" sz="2400">
                <a:sym typeface="+mn-ea"/>
              </a:rPr>
              <a:t>People perform a dragon dance among splashed water. Performing with a straw-made-dragon is an intangible cultural heritage of Chongqing, which is often done in festive days to </a:t>
            </a:r>
            <a:r>
              <a:rPr lang="zh-CN" altLang="en-US" sz="2400">
                <a:solidFill>
                  <a:srgbClr val="C00000"/>
                </a:solidFill>
                <a:sym typeface="+mn-ea"/>
              </a:rPr>
              <a:t>pray</a:t>
            </a:r>
            <a:r>
              <a:rPr lang="zh-CN" altLang="en-US" sz="2400">
                <a:sym typeface="+mn-ea"/>
              </a:rPr>
              <a:t> for a good harvest and fortune for the year.</a:t>
            </a:r>
            <a:endParaRPr lang="zh-CN" altLang="en-US" sz="2400"/>
          </a:p>
          <a:p>
            <a:endParaRPr lang="en-US" altLang="zh-CN" sz="2400"/>
          </a:p>
          <a:p>
            <a:endParaRPr lang="en-US" altLang="zh-CN" sz="2400"/>
          </a:p>
          <a:p>
            <a:r>
              <a:rPr lang="en-US" altLang="zh-CN" sz="2400"/>
              <a:t>很明显，对他来说，那里的任意球就像另一名球员的点球。你必须祈祷球出界，或者他在跑动中踢球</a:t>
            </a:r>
            <a:r>
              <a:rPr lang="zh-CN" altLang="en-US" sz="2400"/>
              <a:t>的过程中</a:t>
            </a:r>
            <a:r>
              <a:rPr lang="en-US" altLang="zh-CN" sz="2400">
                <a:sym typeface="+mn-ea"/>
              </a:rPr>
              <a:t>摔倒</a:t>
            </a:r>
            <a:r>
              <a:rPr lang="en-US" altLang="zh-CN" sz="2400"/>
              <a:t>。</a:t>
            </a:r>
            <a:endParaRPr lang="en-US" altLang="zh-CN" sz="2400"/>
          </a:p>
          <a:p>
            <a:pPr marL="342900" indent="-342900">
              <a:buFont typeface="Arial" panose="020B0604020202020204" pitchFamily="34" charset="0"/>
              <a:buChar char="•"/>
            </a:pPr>
            <a:r>
              <a:rPr lang="en-US" altLang="zh-CN" sz="2400"/>
              <a:t>It's obvious that for him a freekick around there is like a penalty kick for another player. You have to </a:t>
            </a:r>
            <a:r>
              <a:rPr lang="en-US" altLang="zh-CN" sz="2400">
                <a:solidFill>
                  <a:srgbClr val="C00000"/>
                </a:solidFill>
              </a:rPr>
              <a:t>pray that</a:t>
            </a:r>
            <a:r>
              <a:rPr lang="en-US" altLang="zh-CN" sz="2400"/>
              <a:t> the ball goes out of bounds or he falls in the run to kick the ball. </a:t>
            </a:r>
            <a:endParaRPr lang="en-US" altLang="zh-CN" sz="2400"/>
          </a:p>
          <a:p>
            <a:endParaRPr lang="en-US" altLang="zh-CN" sz="2400"/>
          </a:p>
        </p:txBody>
      </p:sp>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pray	/preɪ/	vi.&amp;vt.企盼;祈祷</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pic>
        <p:nvPicPr>
          <p:cNvPr id="101" name="图片 100"/>
          <p:cNvPicPr/>
          <p:nvPr/>
        </p:nvPicPr>
        <p:blipFill>
          <a:blip r:embed="rId3">
            <a:clrChange>
              <a:clrFrom>
                <a:srgbClr val="FFFFFF">
                  <a:alpha val="100000"/>
                </a:srgbClr>
              </a:clrFrom>
              <a:clrTo>
                <a:srgbClr val="FFFFFF">
                  <a:alpha val="100000"/>
                  <a:alpha val="0"/>
                </a:srgbClr>
              </a:clrTo>
            </a:clrChange>
          </a:blip>
          <a:stretch>
            <a:fillRect/>
          </a:stretch>
        </p:blipFill>
        <p:spPr>
          <a:xfrm>
            <a:off x="10046335" y="-635"/>
            <a:ext cx="1935480" cy="2021840"/>
          </a:xfrm>
          <a:prstGeom prst="rect">
            <a:avLst/>
          </a:prstGeom>
          <a:noFill/>
          <a:ln w="9525">
            <a:noFill/>
          </a:ln>
        </p:spPr>
      </p:pic>
    </p:spTree>
    <p:custDataLst>
      <p:tags r:id="rId4"/>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1001585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hypothetical	/ˌhaɪpəˈθetɪkl/	a.假设的;假定的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3824605" y="1727200"/>
            <a:ext cx="7697470" cy="4154170"/>
          </a:xfrm>
          <a:prstGeom prst="rect">
            <a:avLst/>
          </a:prstGeom>
          <a:noFill/>
        </p:spPr>
        <p:txBody>
          <a:bodyPr wrap="square" rtlCol="0" anchor="t">
            <a:spAutoFit/>
          </a:bodyPr>
          <a:p>
            <a:pPr algn="just"/>
            <a:r>
              <a:rPr lang="zh-CN" altLang="en-US" sz="2400">
                <a:sym typeface="+mn-ea"/>
              </a:rPr>
              <a:t>假定的问题 / 情况 / 例子</a:t>
            </a:r>
            <a:endParaRPr lang="zh-CN" altLang="en-US" sz="2400">
              <a:sym typeface="+mn-ea"/>
            </a:endParaRPr>
          </a:p>
          <a:p>
            <a:pPr marL="342900" indent="-342900" algn="just">
              <a:buFont typeface="Arial" panose="020B0604020202020204" pitchFamily="34" charset="0"/>
              <a:buChar char="•"/>
            </a:pPr>
            <a:r>
              <a:rPr lang="zh-CN" altLang="en-US" sz="2400">
                <a:sym typeface="+mn-ea"/>
              </a:rPr>
              <a:t>a</a:t>
            </a:r>
            <a:r>
              <a:rPr lang="en-US" altLang="zh-CN" sz="2400">
                <a:sym typeface="+mn-ea"/>
              </a:rPr>
              <a:t> </a:t>
            </a:r>
            <a:r>
              <a:rPr lang="zh-CN" altLang="en-US" sz="2400">
                <a:solidFill>
                  <a:srgbClr val="C00000"/>
                </a:solidFill>
                <a:sym typeface="+mn-ea"/>
              </a:rPr>
              <a:t>hypothetical</a:t>
            </a:r>
            <a:r>
              <a:rPr lang="en-US" altLang="zh-CN" sz="2400">
                <a:sym typeface="+mn-ea"/>
              </a:rPr>
              <a:t> </a:t>
            </a:r>
            <a:r>
              <a:rPr lang="zh-CN" altLang="en-US" sz="2400">
                <a:sym typeface="+mn-ea"/>
              </a:rPr>
              <a:t>question/situation/example </a:t>
            </a:r>
            <a:endParaRPr lang="zh-CN" altLang="en-US" sz="2400">
              <a:sym typeface="+mn-ea"/>
            </a:endParaRPr>
          </a:p>
          <a:p>
            <a:pPr algn="just"/>
            <a:endParaRPr lang="zh-CN" altLang="en-US" sz="2400">
              <a:sym typeface="+mn-ea"/>
            </a:endParaRPr>
          </a:p>
          <a:p>
            <a:pPr algn="just"/>
            <a:endParaRPr lang="zh-CN" altLang="en-US" sz="2400"/>
          </a:p>
          <a:p>
            <a:pPr algn="just"/>
            <a:r>
              <a:rPr lang="zh-CN" altLang="en-US" sz="2400">
                <a:solidFill>
                  <a:schemeClr val="tx1"/>
                </a:solidFill>
                <a:sym typeface="+mn-ea"/>
              </a:rPr>
              <a:t>《假想》是一个喜剧游戏节目，由乔什·维迪科姆和詹姆斯·阿卡斯特主持，主要喜剧演员在节目中应对越来越荒谬的假想场景。</a:t>
            </a:r>
            <a:endParaRPr lang="zh-CN" altLang="en-US" sz="2400">
              <a:solidFill>
                <a:srgbClr val="C00000"/>
              </a:solidFill>
              <a:sym typeface="+mn-ea"/>
            </a:endParaRPr>
          </a:p>
          <a:p>
            <a:pPr marL="342900" indent="-342900" algn="just">
              <a:buFont typeface="Arial" panose="020B0604020202020204" pitchFamily="34" charset="0"/>
              <a:buChar char="•"/>
            </a:pPr>
            <a:r>
              <a:rPr lang="zh-CN" altLang="en-US" sz="2400">
                <a:solidFill>
                  <a:srgbClr val="C00000"/>
                </a:solidFill>
                <a:sym typeface="+mn-ea"/>
              </a:rPr>
              <a:t>Hypothetical</a:t>
            </a:r>
            <a:r>
              <a:rPr lang="en-US" altLang="zh-CN" sz="2400">
                <a:sym typeface="+mn-ea"/>
              </a:rPr>
              <a:t> is a c</a:t>
            </a:r>
            <a:r>
              <a:rPr lang="zh-CN" altLang="en-US" sz="2400">
                <a:sym typeface="+mn-ea"/>
              </a:rPr>
              <a:t>omedy game show, hosted by Josh Widdicombe and James Acaster, in which leading comedians are posed with increasingly absurd </a:t>
            </a:r>
            <a:r>
              <a:rPr lang="zh-CN" altLang="en-US" sz="2400">
                <a:solidFill>
                  <a:srgbClr val="C00000"/>
                </a:solidFill>
                <a:sym typeface="+mn-ea"/>
              </a:rPr>
              <a:t>hypothetical</a:t>
            </a:r>
            <a:r>
              <a:rPr lang="zh-CN" altLang="en-US" sz="2400">
                <a:sym typeface="+mn-ea"/>
              </a:rPr>
              <a:t> situations.</a:t>
            </a:r>
            <a:endParaRPr lang="zh-CN" altLang="en-US" sz="2400">
              <a:sym typeface="+mn-ea"/>
            </a:endParaRPr>
          </a:p>
        </p:txBody>
      </p:sp>
      <p:sp>
        <p:nvSpPr>
          <p:cNvPr id="3" name="文本框 2"/>
          <p:cNvSpPr txBox="1"/>
          <p:nvPr/>
        </p:nvSpPr>
        <p:spPr>
          <a:xfrm>
            <a:off x="353060" y="879475"/>
            <a:ext cx="10909300" cy="460375"/>
          </a:xfrm>
          <a:prstGeom prst="rect">
            <a:avLst/>
          </a:prstGeom>
          <a:noFill/>
          <a:ln w="12700" cmpd="sng">
            <a:solidFill>
              <a:schemeClr val="accent1">
                <a:shade val="50000"/>
              </a:schemeClr>
            </a:solidFill>
            <a:prstDash val="sysDash"/>
          </a:ln>
        </p:spPr>
        <p:txBody>
          <a:bodyPr wrap="square" rtlCol="0" anchor="t">
            <a:spAutoFit/>
          </a:bodyPr>
          <a:p>
            <a:r>
              <a:rPr lang="zh-CN" altLang="en-US" sz="2400">
                <a:solidFill>
                  <a:schemeClr val="tx1"/>
                </a:solidFill>
                <a:sym typeface="+mn-ea"/>
              </a:rPr>
              <a:t>词形变换：hypothetical</a:t>
            </a:r>
            <a:r>
              <a:rPr lang="en-US" altLang="zh-CN" sz="2400">
                <a:solidFill>
                  <a:schemeClr val="tx1"/>
                </a:solidFill>
                <a:sym typeface="+mn-ea"/>
              </a:rPr>
              <a:t>- adv. hypothetically- n. hypothesis (pl. hypotheses)</a:t>
            </a:r>
            <a:endParaRPr lang="en-US" altLang="zh-CN" sz="2400">
              <a:solidFill>
                <a:schemeClr val="tx1"/>
              </a:solidFill>
              <a:sym typeface="+mn-ea"/>
            </a:endParaRPr>
          </a:p>
        </p:txBody>
      </p:sp>
      <p:pic>
        <p:nvPicPr>
          <p:cNvPr id="2" name="图片 1" descr="hypothetical"/>
          <p:cNvPicPr>
            <a:picLocks noChangeAspect="1"/>
          </p:cNvPicPr>
          <p:nvPr/>
        </p:nvPicPr>
        <p:blipFill>
          <a:blip r:embed="rId3"/>
          <a:stretch>
            <a:fillRect/>
          </a:stretch>
        </p:blipFill>
        <p:spPr>
          <a:xfrm>
            <a:off x="353060" y="3367405"/>
            <a:ext cx="3192145" cy="2338070"/>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secondary	/ˈsekəndri/	a.中学的;次要的</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3383280" y="923290"/>
            <a:ext cx="8630920" cy="5631180"/>
          </a:xfrm>
          <a:prstGeom prst="rect">
            <a:avLst/>
          </a:prstGeom>
          <a:noFill/>
        </p:spPr>
        <p:txBody>
          <a:bodyPr wrap="square" rtlCol="0" anchor="t">
            <a:spAutoFit/>
          </a:bodyPr>
          <a:p>
            <a:r>
              <a:rPr lang="zh-CN" altLang="en-US" sz="2400"/>
              <a:t>这两个项目都将有助于弥合</a:t>
            </a:r>
            <a:r>
              <a:rPr lang="zh-CN" altLang="en-US" sz="2400">
                <a:solidFill>
                  <a:srgbClr val="C00000"/>
                </a:solidFill>
              </a:rPr>
              <a:t>中</a:t>
            </a:r>
            <a:r>
              <a:rPr lang="zh-CN" altLang="en-US" sz="2400"/>
              <a:t>小</a:t>
            </a:r>
            <a:r>
              <a:rPr lang="zh-CN" altLang="en-US" sz="2400">
                <a:solidFill>
                  <a:srgbClr val="C00000"/>
                </a:solidFill>
              </a:rPr>
              <a:t>学</a:t>
            </a:r>
            <a:r>
              <a:rPr lang="zh-CN" altLang="en-US" sz="2400"/>
              <a:t>教育之间的差距，这对许多学生来说可能是一个挑战和压力。</a:t>
            </a:r>
            <a:endParaRPr lang="zh-CN" altLang="en-US" sz="2400"/>
          </a:p>
          <a:p>
            <a:pPr marL="342900" indent="-342900">
              <a:buFont typeface="Arial" panose="020B0604020202020204" pitchFamily="34" charset="0"/>
              <a:buChar char="•"/>
            </a:pPr>
            <a:r>
              <a:rPr lang="zh-CN" altLang="en-US" sz="2400"/>
              <a:t>Both projects will help to bridge the gap between primary and </a:t>
            </a:r>
            <a:r>
              <a:rPr lang="zh-CN" altLang="en-US" sz="2400">
                <a:solidFill>
                  <a:srgbClr val="C00000"/>
                </a:solidFill>
              </a:rPr>
              <a:t>secondary</a:t>
            </a:r>
            <a:r>
              <a:rPr lang="zh-CN" altLang="en-US" sz="2400"/>
              <a:t> education that can be challenging and stressful for many pupils.</a:t>
            </a:r>
            <a:endParaRPr lang="zh-CN" altLang="en-US" sz="2400"/>
          </a:p>
          <a:p>
            <a:endParaRPr lang="zh-CN" altLang="en-US" sz="2400"/>
          </a:p>
          <a:p>
            <a:r>
              <a:rPr lang="zh-CN" altLang="en-US" sz="2400"/>
              <a:t>和收获相比，困难只是</a:t>
            </a:r>
            <a:r>
              <a:rPr lang="zh-CN" altLang="en-US" sz="2400">
                <a:solidFill>
                  <a:srgbClr val="C00000"/>
                </a:solidFill>
              </a:rPr>
              <a:t>次要</a:t>
            </a:r>
            <a:r>
              <a:rPr lang="zh-CN" altLang="en-US" sz="2400"/>
              <a:t>因素。</a:t>
            </a:r>
            <a:endParaRPr lang="zh-CN" altLang="en-US" sz="2400"/>
          </a:p>
          <a:p>
            <a:pPr marL="342900" indent="-342900">
              <a:buFont typeface="Arial" panose="020B0604020202020204" pitchFamily="34" charset="0"/>
              <a:buChar char="•"/>
            </a:pPr>
            <a:r>
              <a:rPr lang="en-US" altLang="zh-CN" sz="2400"/>
              <a:t>Difficulties are</a:t>
            </a:r>
            <a:r>
              <a:rPr lang="zh-CN" altLang="en-US" sz="2400"/>
              <a:t> just a </a:t>
            </a:r>
            <a:r>
              <a:rPr lang="zh-CN" altLang="en-US" sz="2400">
                <a:solidFill>
                  <a:srgbClr val="C00000"/>
                </a:solidFill>
              </a:rPr>
              <a:t>secondary</a:t>
            </a:r>
            <a:r>
              <a:rPr lang="zh-CN" altLang="en-US" sz="2400"/>
              <a:t> consideration</a:t>
            </a:r>
            <a:r>
              <a:rPr lang="en-US" altLang="zh-CN" sz="2400"/>
              <a:t>, compared to the gains</a:t>
            </a:r>
            <a:r>
              <a:rPr lang="zh-CN" altLang="en-US" sz="2400"/>
              <a:t>.</a:t>
            </a:r>
            <a:endParaRPr lang="zh-CN" altLang="en-US" sz="2400"/>
          </a:p>
          <a:p>
            <a:endParaRPr lang="zh-CN" altLang="en-US" sz="2400"/>
          </a:p>
          <a:p>
            <a:r>
              <a:rPr lang="zh-CN" altLang="en-US" sz="2400"/>
              <a:t>水灾发生后，当地政府正在努力调查河流的高风险部分，以防止</a:t>
            </a:r>
            <a:r>
              <a:rPr lang="zh-CN" altLang="en-US" sz="2400">
                <a:solidFill>
                  <a:srgbClr val="C00000"/>
                </a:solidFill>
              </a:rPr>
              <a:t>次生</a:t>
            </a:r>
            <a:r>
              <a:rPr lang="zh-CN" altLang="en-US" sz="2400"/>
              <a:t>灾害。</a:t>
            </a:r>
            <a:endParaRPr lang="zh-CN" altLang="en-US" sz="2400"/>
          </a:p>
          <a:p>
            <a:pPr marL="342900" indent="-342900">
              <a:buFont typeface="Arial" panose="020B0604020202020204" pitchFamily="34" charset="0"/>
              <a:buChar char="•"/>
            </a:pPr>
            <a:r>
              <a:rPr lang="en-US" altLang="zh-CN" sz="2400"/>
              <a:t>After the floods, local government’s e</a:t>
            </a:r>
            <a:r>
              <a:rPr lang="zh-CN" altLang="en-US" sz="2400"/>
              <a:t>fforts are being focused on investigating </a:t>
            </a:r>
            <a:r>
              <a:rPr lang="en-US" altLang="zh-CN" sz="2400"/>
              <a:t>the high-risk</a:t>
            </a:r>
            <a:r>
              <a:rPr lang="zh-CN" altLang="en-US" sz="2400"/>
              <a:t> sections of rivers to prevent </a:t>
            </a:r>
            <a:r>
              <a:rPr lang="zh-CN" altLang="en-US" sz="2400">
                <a:solidFill>
                  <a:srgbClr val="C00000"/>
                </a:solidFill>
              </a:rPr>
              <a:t>secondary</a:t>
            </a:r>
            <a:r>
              <a:rPr lang="zh-CN" altLang="en-US" sz="2400"/>
              <a:t> disasters. </a:t>
            </a:r>
            <a:endParaRPr lang="zh-CN" altLang="en-US" sz="2400"/>
          </a:p>
        </p:txBody>
      </p:sp>
      <p:pic>
        <p:nvPicPr>
          <p:cNvPr id="5" name="图片 4" descr="Primary_secondary_ratio"/>
          <p:cNvPicPr>
            <a:picLocks noChangeAspect="1"/>
          </p:cNvPicPr>
          <p:nvPr/>
        </p:nvPicPr>
        <p:blipFill>
          <a:blip r:embed="rId3">
            <a:clrChange>
              <a:clrFrom>
                <a:srgbClr val="FFFFFF">
                  <a:alpha val="100000"/>
                </a:srgbClr>
              </a:clrFrom>
              <a:clrTo>
                <a:srgbClr val="FFFFFF">
                  <a:alpha val="100000"/>
                  <a:alpha val="0"/>
                </a:srgbClr>
              </a:clrTo>
            </a:clrChange>
          </a:blip>
          <a:srcRect l="11291" r="3573"/>
          <a:stretch>
            <a:fillRect/>
          </a:stretch>
        </p:blipFill>
        <p:spPr>
          <a:xfrm>
            <a:off x="0" y="2870835"/>
            <a:ext cx="3287395" cy="2172335"/>
          </a:xfrm>
          <a:prstGeom prst="rect">
            <a:avLst/>
          </a:prstGeom>
        </p:spPr>
      </p:pic>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086475"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clay	/kleɪ/	n.黏土;陶土</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2" name="文本框 1"/>
          <p:cNvSpPr txBox="1"/>
          <p:nvPr/>
        </p:nvSpPr>
        <p:spPr>
          <a:xfrm>
            <a:off x="3274695" y="732790"/>
            <a:ext cx="8779510" cy="4399915"/>
          </a:xfrm>
          <a:prstGeom prst="rect">
            <a:avLst/>
          </a:prstGeom>
          <a:noFill/>
        </p:spPr>
        <p:txBody>
          <a:bodyPr wrap="square" rtlCol="0" anchor="t">
            <a:spAutoFit/>
          </a:bodyPr>
          <a:p>
            <a:r>
              <a:rPr lang="zh-CN" altLang="en-US" sz="2000" dirty="0">
                <a:sym typeface="+mn-ea"/>
              </a:rPr>
              <a:t>环境描写：</a:t>
            </a:r>
            <a:r>
              <a:rPr lang="en-US" altLang="zh-CN" sz="2000" dirty="0">
                <a:sym typeface="+mn-ea"/>
              </a:rPr>
              <a:t>Classrooms made of bamboo with </a:t>
            </a:r>
            <a:r>
              <a:rPr lang="en-US" altLang="zh-CN" sz="2000" dirty="0">
                <a:solidFill>
                  <a:srgbClr val="C00000"/>
                </a:solidFill>
                <a:sym typeface="+mn-ea"/>
              </a:rPr>
              <a:t>clay</a:t>
            </a:r>
            <a:r>
              <a:rPr lang="en-US" altLang="zh-CN" sz="2000" dirty="0">
                <a:sym typeface="+mn-ea"/>
              </a:rPr>
              <a:t> floors and roofs of grass</a:t>
            </a:r>
            <a:endParaRPr lang="zh-CN" altLang="en-US" sz="2000" dirty="0"/>
          </a:p>
          <a:p>
            <a:endParaRPr lang="en-US" altLang="zh-CN" sz="2000"/>
          </a:p>
          <a:p>
            <a:r>
              <a:rPr lang="en-US" altLang="zh-CN" sz="2000">
                <a:sym typeface="+mn-ea"/>
              </a:rPr>
              <a:t>我们新的</a:t>
            </a:r>
            <a:r>
              <a:rPr lang="en-US" altLang="zh-CN" sz="2000">
                <a:solidFill>
                  <a:srgbClr val="C00000"/>
                </a:solidFill>
                <a:latin typeface="微软雅黑" panose="020B0503020204020204" charset="-122"/>
                <a:ea typeface="微软雅黑" panose="020B0503020204020204" charset="-122"/>
                <a:sym typeface="+mn-ea"/>
              </a:rPr>
              <a:t>黏土</a:t>
            </a:r>
            <a:r>
              <a:rPr lang="en-US" altLang="zh-CN" sz="2000">
                <a:solidFill>
                  <a:srgbClr val="C00000"/>
                </a:solidFill>
                <a:sym typeface="+mn-ea"/>
              </a:rPr>
              <a:t>课程</a:t>
            </a:r>
            <a:r>
              <a:rPr lang="en-US" altLang="zh-CN" sz="2000"/>
              <a:t>专注于创作过程，是为工艺爱好者设计的，这也有助于加强精细运动技能和自我表达</a:t>
            </a:r>
            <a:r>
              <a:rPr lang="zh-CN" altLang="en-US" sz="2000"/>
              <a:t>能力</a:t>
            </a:r>
            <a:r>
              <a:rPr lang="en-US" altLang="zh-CN" sz="2000"/>
              <a:t>。</a:t>
            </a:r>
            <a:endParaRPr lang="en-US" altLang="zh-CN" sz="2000"/>
          </a:p>
          <a:p>
            <a:pPr marL="342900" indent="-342900">
              <a:buFont typeface="Arial" panose="020B0604020202020204" pitchFamily="34" charset="0"/>
              <a:buChar char="•"/>
            </a:pPr>
            <a:r>
              <a:rPr lang="en-US" altLang="zh-CN" sz="2000"/>
              <a:t>Focusing on the process of creating, o</a:t>
            </a:r>
            <a:r>
              <a:rPr lang="zh-CN" altLang="en-US" sz="2000"/>
              <a:t>ur new </a:t>
            </a:r>
            <a:r>
              <a:rPr lang="zh-CN" altLang="en-US" sz="2000">
                <a:solidFill>
                  <a:srgbClr val="C00000"/>
                </a:solidFill>
              </a:rPr>
              <a:t>clay classes</a:t>
            </a:r>
            <a:r>
              <a:rPr lang="zh-CN" altLang="en-US" sz="2000"/>
              <a:t> are designed for </a:t>
            </a:r>
            <a:r>
              <a:rPr lang="en-US" altLang="zh-CN" sz="2000"/>
              <a:t>craft-lovers,which </a:t>
            </a:r>
            <a:r>
              <a:rPr lang="zh-CN" altLang="en-US" sz="2000"/>
              <a:t>also </a:t>
            </a:r>
            <a:r>
              <a:rPr lang="en-US" altLang="zh-CN" sz="2000"/>
              <a:t>help </a:t>
            </a:r>
            <a:r>
              <a:rPr lang="zh-CN" altLang="en-US" sz="2000"/>
              <a:t>strengthen fine motor skills and self-expression.</a:t>
            </a:r>
            <a:endParaRPr lang="zh-CN" altLang="en-US" sz="2000"/>
          </a:p>
          <a:p>
            <a:endParaRPr lang="zh-CN" altLang="en-US" sz="2000"/>
          </a:p>
          <a:p>
            <a:r>
              <a:rPr lang="zh-CN" altLang="en-US" sz="2000"/>
              <a:t>欢迎来到兴记煲仔饭厨房。这家餐厅已经开业43年了。你之所以能在这里吃到独特的带有锅底脆米饭的</a:t>
            </a:r>
            <a:r>
              <a:rPr lang="zh-CN" altLang="en-US" sz="2000">
                <a:solidFill>
                  <a:srgbClr val="C00000"/>
                </a:solidFill>
              </a:rPr>
              <a:t>煲仔饭</a:t>
            </a:r>
            <a:r>
              <a:rPr lang="zh-CN" altLang="en-US" sz="2000"/>
              <a:t>，是因为你品尝的是技术和手艺。</a:t>
            </a:r>
            <a:endParaRPr lang="zh-CN" altLang="en-US" sz="2000"/>
          </a:p>
          <a:p>
            <a:pPr marL="342900" indent="-342900">
              <a:buFont typeface="Arial" panose="020B0604020202020204" pitchFamily="34" charset="0"/>
              <a:buChar char="•"/>
            </a:pPr>
            <a:r>
              <a:rPr lang="zh-CN" altLang="en-US" sz="2000"/>
              <a:t>Welcome to </a:t>
            </a:r>
            <a:r>
              <a:rPr lang="en-US" altLang="zh-CN" sz="2000"/>
              <a:t>Xingji’s </a:t>
            </a:r>
            <a:r>
              <a:rPr lang="zh-CN" altLang="en-US" sz="2000"/>
              <a:t>clay pot kitchen.This restaurant has been opened for 43 years. The reason why you can have the unique </a:t>
            </a:r>
            <a:r>
              <a:rPr lang="zh-CN" altLang="en-US" sz="2000">
                <a:solidFill>
                  <a:srgbClr val="C00000"/>
                </a:solidFill>
              </a:rPr>
              <a:t>clay pot rice</a:t>
            </a:r>
            <a:r>
              <a:rPr lang="zh-CN" altLang="en-US" sz="2000"/>
              <a:t> with the crispy rice bottom here is because what you're tasting is technique and craftsmanship.</a:t>
            </a:r>
            <a:endParaRPr lang="zh-CN" altLang="en-US" sz="2000"/>
          </a:p>
        </p:txBody>
      </p:sp>
      <p:pic>
        <p:nvPicPr>
          <p:cNvPr id="3" name="图片 2" descr="https___cdn.evbuc.com_images_530994489_214059041308_1_original"/>
          <p:cNvPicPr>
            <a:picLocks noChangeAspect="1"/>
          </p:cNvPicPr>
          <p:nvPr/>
        </p:nvPicPr>
        <p:blipFill>
          <a:blip r:embed="rId3"/>
          <a:srcRect l="17443"/>
          <a:stretch>
            <a:fillRect/>
          </a:stretch>
        </p:blipFill>
        <p:spPr>
          <a:xfrm>
            <a:off x="171450" y="895985"/>
            <a:ext cx="2968625" cy="1797685"/>
          </a:xfrm>
          <a:prstGeom prst="rect">
            <a:avLst/>
          </a:prstGeom>
        </p:spPr>
      </p:pic>
      <p:pic>
        <p:nvPicPr>
          <p:cNvPr id="5" name="图片 4" descr="image"/>
          <p:cNvPicPr>
            <a:picLocks noChangeAspect="1"/>
          </p:cNvPicPr>
          <p:nvPr/>
        </p:nvPicPr>
        <p:blipFill>
          <a:blip r:embed="rId4"/>
          <a:stretch>
            <a:fillRect/>
          </a:stretch>
        </p:blipFill>
        <p:spPr>
          <a:xfrm>
            <a:off x="171450" y="3131820"/>
            <a:ext cx="2968625" cy="1670685"/>
          </a:xfrm>
          <a:prstGeom prst="rect">
            <a:avLst/>
          </a:prstGeom>
        </p:spPr>
      </p:pic>
      <p:sp>
        <p:nvSpPr>
          <p:cNvPr id="7" name="文本框 6"/>
          <p:cNvSpPr txBox="1"/>
          <p:nvPr/>
        </p:nvSpPr>
        <p:spPr>
          <a:xfrm>
            <a:off x="171450" y="5062220"/>
            <a:ext cx="11619230" cy="1568450"/>
          </a:xfrm>
          <a:prstGeom prst="rect">
            <a:avLst/>
          </a:prstGeom>
          <a:noFill/>
          <a:ln>
            <a:solidFill>
              <a:schemeClr val="tx1"/>
            </a:solidFill>
            <a:prstDash val="dash"/>
          </a:ln>
        </p:spPr>
        <p:txBody>
          <a:bodyPr wrap="square" rtlCol="0" anchor="t">
            <a:spAutoFit/>
          </a:bodyPr>
          <a:p>
            <a:r>
              <a:rPr lang="en-US" altLang="zh-CN" sz="2400" b="1" i="1" u="sng">
                <a:solidFill>
                  <a:srgbClr val="C00000"/>
                </a:solidFill>
              </a:rPr>
              <a:t>Relevant Idioms</a:t>
            </a:r>
            <a:endParaRPr lang="en-US" altLang="zh-CN" sz="2400" b="1" i="1" u="sng"/>
          </a:p>
          <a:p>
            <a:r>
              <a:rPr lang="zh-CN" altLang="en-US" sz="2400">
                <a:solidFill>
                  <a:srgbClr val="C00000"/>
                </a:solidFill>
              </a:rPr>
              <a:t>feet of clay</a:t>
            </a:r>
            <a:r>
              <a:rPr lang="en-US" altLang="zh-CN" sz="2400">
                <a:solidFill>
                  <a:srgbClr val="C00000"/>
                </a:solidFill>
              </a:rPr>
              <a:t>/ </a:t>
            </a:r>
            <a:r>
              <a:rPr lang="zh-CN" altLang="en-US" sz="2400">
                <a:solidFill>
                  <a:srgbClr val="C00000"/>
                </a:solidFill>
                <a:sym typeface="+mn-ea"/>
              </a:rPr>
              <a:t>have clay feet</a:t>
            </a:r>
            <a:r>
              <a:rPr lang="en-US" altLang="zh-CN" sz="2400">
                <a:solidFill>
                  <a:srgbClr val="C00000"/>
                </a:solidFill>
              </a:rPr>
              <a:t>/ </a:t>
            </a:r>
            <a:r>
              <a:rPr lang="zh-CN" altLang="en-US" sz="2400">
                <a:solidFill>
                  <a:srgbClr val="C00000"/>
                </a:solidFill>
                <a:sym typeface="+mn-ea"/>
              </a:rPr>
              <a:t>have feet of clay</a:t>
            </a:r>
            <a:r>
              <a:rPr lang="en-US" altLang="zh-CN" sz="2400">
                <a:sym typeface="+mn-ea"/>
              </a:rPr>
              <a:t> : </a:t>
            </a:r>
            <a:r>
              <a:rPr lang="zh-CN" altLang="en-US" sz="2400"/>
              <a:t>A weakness or failing in someone. The phrase originated in the Bible.</a:t>
            </a:r>
            <a:endParaRPr lang="zh-CN" altLang="en-US" sz="2400"/>
          </a:p>
          <a:p>
            <a:r>
              <a:rPr lang="en-US" altLang="zh-CN" sz="2400"/>
              <a:t>- </a:t>
            </a:r>
            <a:r>
              <a:rPr lang="zh-CN" altLang="en-US" sz="2400"/>
              <a:t>I know it's hard to believe, but anyone you admire surely has </a:t>
            </a:r>
            <a:r>
              <a:rPr lang="zh-CN" altLang="en-US" sz="2400">
                <a:solidFill>
                  <a:srgbClr val="C00000"/>
                </a:solidFill>
              </a:rPr>
              <a:t>feet of clay</a:t>
            </a:r>
            <a:r>
              <a:rPr lang="zh-CN" altLang="en-US" sz="2400"/>
              <a:t>.</a:t>
            </a:r>
            <a:endParaRPr lang="zh-CN" altLang="en-US" sz="2400"/>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129030" y="242570"/>
            <a:ext cx="6737350" cy="460375"/>
          </a:xfrm>
          <a:prstGeom prst="rect">
            <a:avLst/>
          </a:prstGeom>
          <a:noFill/>
        </p:spPr>
        <p:txBody>
          <a:bodyPr wrap="square" rtlCol="0">
            <a:spAutoFit/>
          </a:bodyPr>
          <a:lstStyle/>
          <a:p>
            <a:r>
              <a:rPr lang="en-US" altLang="zh-CN" sz="2400" b="1">
                <a:solidFill>
                  <a:schemeClr val="bg2">
                    <a:lumMod val="10000"/>
                  </a:schemeClr>
                </a:solidFill>
                <a:latin typeface="微软雅黑" panose="020B0503020204020204" charset="-122"/>
                <a:ea typeface="微软雅黑" panose="020B0503020204020204" charset="-122"/>
              </a:rPr>
              <a:t>dust	/dʌst/	n.沙土;灰尘 vi.&amp;vt.擦灰</a:t>
            </a:r>
            <a:endParaRPr lang="en-US" altLang="zh-CN" sz="2400" b="1">
              <a:solidFill>
                <a:schemeClr val="bg2">
                  <a:lumMod val="10000"/>
                </a:schemeClr>
              </a:solidFill>
              <a:latin typeface="微软雅黑" panose="020B0503020204020204" charset="-122"/>
              <a:ea typeface="微软雅黑" panose="020B0503020204020204" charset="-122"/>
            </a:endParaRPr>
          </a:p>
        </p:txBody>
      </p:sp>
      <p:pic>
        <p:nvPicPr>
          <p:cNvPr id="8" name="图片 7"/>
          <p:cNvPicPr>
            <a:picLocks noChangeAspect="1"/>
          </p:cNvPicPr>
          <p:nvPr>
            <p:custDataLst>
              <p:tags r:id="rId1"/>
            </p:custDataLst>
          </p:nvPr>
        </p:nvPicPr>
        <p:blipFill>
          <a:blip r:embed="rId2">
            <a:clrChange>
              <a:clrFrom>
                <a:srgbClr val="F2F2F2">
                  <a:alpha val="100000"/>
                </a:srgbClr>
              </a:clrFrom>
              <a:clrTo>
                <a:srgbClr val="F2F2F2">
                  <a:alpha val="100000"/>
                  <a:alpha val="0"/>
                </a:srgbClr>
              </a:clrTo>
            </a:clrChange>
          </a:blip>
          <a:srcRect l="12917" t="20944" r="51396" b="26333"/>
          <a:stretch>
            <a:fillRect/>
          </a:stretch>
        </p:blipFill>
        <p:spPr>
          <a:xfrm>
            <a:off x="0" y="-635"/>
            <a:ext cx="1196975" cy="765175"/>
          </a:xfrm>
          <a:prstGeom prst="rect">
            <a:avLst/>
          </a:prstGeom>
        </p:spPr>
      </p:pic>
      <p:sp>
        <p:nvSpPr>
          <p:cNvPr id="4" name="文本框 3"/>
          <p:cNvSpPr txBox="1"/>
          <p:nvPr/>
        </p:nvSpPr>
        <p:spPr>
          <a:xfrm>
            <a:off x="225425" y="883285"/>
            <a:ext cx="11390630" cy="3261995"/>
          </a:xfrm>
          <a:prstGeom prst="rect">
            <a:avLst/>
          </a:prstGeom>
          <a:noFill/>
        </p:spPr>
        <p:txBody>
          <a:bodyPr wrap="square" rtlCol="0" anchor="t">
            <a:noAutofit/>
          </a:bodyPr>
          <a:p>
            <a:r>
              <a:rPr lang="zh-CN" altLang="en-US" sz="2800" b="1" u="sng"/>
              <a:t>比喻</a:t>
            </a:r>
            <a:r>
              <a:rPr lang="en-US" altLang="zh-CN" sz="2800" b="1" u="sng"/>
              <a:t> Metaphor -</a:t>
            </a:r>
            <a:r>
              <a:rPr lang="en-US" altLang="zh-CN" sz="2800"/>
              <a:t> </a:t>
            </a:r>
            <a:r>
              <a:rPr lang="en-US" altLang="zh-CN" sz="2800" b="1">
                <a:solidFill>
                  <a:srgbClr val="C00000"/>
                </a:solidFill>
              </a:rPr>
              <a:t>When/After the dust settles</a:t>
            </a:r>
            <a:r>
              <a:rPr lang="en-US" altLang="zh-CN" sz="2800"/>
              <a:t>,....</a:t>
            </a:r>
            <a:r>
              <a:rPr lang="zh-CN" altLang="en-US" sz="2800"/>
              <a:t>当尘埃落定，</a:t>
            </a:r>
            <a:r>
              <a:rPr lang="en-US" altLang="zh-CN" sz="2800"/>
              <a:t>...</a:t>
            </a:r>
            <a:endParaRPr lang="en-US" altLang="zh-CN" sz="2800"/>
          </a:p>
          <a:p>
            <a:pPr marL="457200" indent="-457200">
              <a:buFont typeface="Arial" panose="020B0604020202020204" pitchFamily="34" charset="0"/>
              <a:buChar char="•"/>
            </a:pPr>
            <a:r>
              <a:rPr lang="en-US" altLang="zh-CN" sz="2800"/>
              <a:t>I know you don't understand my motivation for this decision, but </a:t>
            </a:r>
            <a:r>
              <a:rPr lang="en-US" altLang="zh-CN" sz="2800">
                <a:solidFill>
                  <a:srgbClr val="C00000"/>
                </a:solidFill>
              </a:rPr>
              <a:t>after the dust settles</a:t>
            </a:r>
            <a:r>
              <a:rPr lang="en-US" altLang="zh-CN" sz="2800"/>
              <a:t> you'll see that it all makes sense.</a:t>
            </a:r>
            <a:endParaRPr lang="en-US" altLang="zh-CN" sz="2800"/>
          </a:p>
          <a:p>
            <a:r>
              <a:rPr lang="zh-CN" altLang="en-US" sz="2800" b="1" u="sng"/>
              <a:t>类比</a:t>
            </a:r>
            <a:r>
              <a:rPr lang="en-US" altLang="zh-CN" sz="2800" b="1" u="sng"/>
              <a:t> Analogy -</a:t>
            </a:r>
            <a:r>
              <a:rPr lang="en-US" altLang="zh-CN" sz="2800"/>
              <a:t> </a:t>
            </a:r>
            <a:r>
              <a:rPr lang="en-US" altLang="zh-CN" sz="2800" b="1">
                <a:solidFill>
                  <a:srgbClr val="C00000"/>
                </a:solidFill>
              </a:rPr>
              <a:t>as dry as dust</a:t>
            </a:r>
            <a:r>
              <a:rPr lang="en-US" altLang="zh-CN" sz="2800"/>
              <a:t>: </a:t>
            </a:r>
            <a:r>
              <a:rPr sz="2800"/>
              <a:t>干的/枯燥乏味的</a:t>
            </a:r>
            <a:endParaRPr sz="2800"/>
          </a:p>
          <a:p>
            <a:pPr marL="457200" indent="-457200">
              <a:buFont typeface="Arial" panose="020B0604020202020204" pitchFamily="34" charset="0"/>
              <a:buChar char="•"/>
            </a:pPr>
            <a:r>
              <a:rPr lang="en-US" altLang="zh-CN" sz="2800"/>
              <a:t>I followed the recipe exactly, and yet my cake is </a:t>
            </a:r>
            <a:r>
              <a:rPr lang="en-US" altLang="zh-CN" sz="2800">
                <a:solidFill>
                  <a:srgbClr val="C00000"/>
                </a:solidFill>
              </a:rPr>
              <a:t>as dry as dust</a:t>
            </a:r>
            <a:r>
              <a:rPr lang="en-US" altLang="zh-CN" sz="2800"/>
              <a:t>.</a:t>
            </a:r>
            <a:endParaRPr lang="en-US" altLang="zh-CN" sz="2800"/>
          </a:p>
          <a:p>
            <a:r>
              <a:rPr lang="zh-CN" altLang="en-US" sz="2800" b="1" u="sng"/>
              <a:t>头韵</a:t>
            </a:r>
            <a:r>
              <a:rPr lang="en-US" altLang="zh-CN" sz="2800" b="1" u="sng"/>
              <a:t> Alliteration -</a:t>
            </a:r>
            <a:r>
              <a:rPr lang="en-US" altLang="zh-CN" sz="2800"/>
              <a:t> </a:t>
            </a:r>
            <a:r>
              <a:rPr lang="en-US" altLang="zh-CN" sz="2800" b="1">
                <a:solidFill>
                  <a:srgbClr val="C00000"/>
                </a:solidFill>
              </a:rPr>
              <a:t>be done and dusted</a:t>
            </a:r>
            <a:r>
              <a:rPr lang="en-US" altLang="zh-CN" sz="2800"/>
              <a:t>: </a:t>
            </a:r>
            <a:r>
              <a:rPr lang="zh-CN" altLang="en-US" sz="2800"/>
              <a:t>完成了的</a:t>
            </a:r>
            <a:endParaRPr lang="en-US" altLang="zh-CN" sz="2800"/>
          </a:p>
          <a:p>
            <a:pPr marL="457200" indent="-457200">
              <a:buFont typeface="Arial" panose="020B0604020202020204" pitchFamily="34" charset="0"/>
              <a:buChar char="•"/>
            </a:pPr>
            <a:r>
              <a:rPr lang="en-US" altLang="zh-CN" sz="2800"/>
              <a:t>I'm exhausted, but at least that workout </a:t>
            </a:r>
            <a:r>
              <a:rPr lang="en-US" altLang="zh-CN" sz="2800">
                <a:solidFill>
                  <a:srgbClr val="C00000"/>
                </a:solidFill>
              </a:rPr>
              <a:t>is done and dusted</a:t>
            </a:r>
            <a:r>
              <a:rPr lang="en-US" altLang="zh-CN" sz="2800"/>
              <a:t>.</a:t>
            </a:r>
            <a:endParaRPr lang="en-US" altLang="zh-CN" sz="2800"/>
          </a:p>
          <a:p>
            <a:endParaRPr lang="en-US" altLang="zh-CN" sz="2800"/>
          </a:p>
          <a:p>
            <a:endParaRPr lang="zh-CN" altLang="en-US" sz="2800"/>
          </a:p>
        </p:txBody>
      </p:sp>
      <p:pic>
        <p:nvPicPr>
          <p:cNvPr id="5" name="图片 4" descr="Sand-and-Dust-Storm"/>
          <p:cNvPicPr>
            <a:picLocks noChangeAspect="1"/>
          </p:cNvPicPr>
          <p:nvPr>
            <p:custDataLst>
              <p:tags r:id="rId3"/>
            </p:custDataLst>
          </p:nvPr>
        </p:nvPicPr>
        <p:blipFill>
          <a:blip r:embed="rId4"/>
          <a:stretch>
            <a:fillRect/>
          </a:stretch>
        </p:blipFill>
        <p:spPr>
          <a:xfrm>
            <a:off x="8575040" y="4327525"/>
            <a:ext cx="3474085" cy="2315845"/>
          </a:xfrm>
          <a:prstGeom prst="rect">
            <a:avLst/>
          </a:prstGeom>
        </p:spPr>
      </p:pic>
      <p:sp>
        <p:nvSpPr>
          <p:cNvPr id="2" name="文本框 1"/>
          <p:cNvSpPr txBox="1"/>
          <p:nvPr/>
        </p:nvSpPr>
        <p:spPr>
          <a:xfrm>
            <a:off x="273050" y="4325620"/>
            <a:ext cx="8118475" cy="1814830"/>
          </a:xfrm>
          <a:prstGeom prst="rect">
            <a:avLst/>
          </a:prstGeom>
          <a:noFill/>
        </p:spPr>
        <p:txBody>
          <a:bodyPr wrap="square" rtlCol="0" anchor="t">
            <a:spAutoFit/>
          </a:bodyPr>
          <a:p>
            <a:r>
              <a:rPr lang="zh-CN" altLang="en-US" sz="2800">
                <a:sym typeface="+mn-ea"/>
              </a:rPr>
              <a:t>沙尘暴像一条正在狩猎的响尾蛇一样在峡谷中盘旋。</a:t>
            </a:r>
            <a:endParaRPr lang="zh-CN" altLang="en-US" sz="2800">
              <a:sym typeface="+mn-ea"/>
            </a:endParaRPr>
          </a:p>
          <a:p>
            <a:pPr marL="457200" indent="-457200">
              <a:buFont typeface="Arial" panose="020B0604020202020204" pitchFamily="34" charset="0"/>
              <a:buChar char="•"/>
            </a:pPr>
            <a:r>
              <a:rPr lang="zh-CN" altLang="en-US" sz="2800">
                <a:sym typeface="+mn-ea"/>
              </a:rPr>
              <a:t>The </a:t>
            </a:r>
            <a:r>
              <a:rPr lang="zh-CN" altLang="en-US" sz="2800">
                <a:solidFill>
                  <a:srgbClr val="C00000"/>
                </a:solidFill>
                <a:sym typeface="+mn-ea"/>
              </a:rPr>
              <a:t>dust devil</a:t>
            </a:r>
            <a:r>
              <a:rPr lang="zh-CN" altLang="en-US" sz="2800">
                <a:sym typeface="+mn-ea"/>
              </a:rPr>
              <a:t> swirled across the canyon like a rattlesnake on the hunt. （明喻</a:t>
            </a:r>
            <a:r>
              <a:rPr lang="en-US" altLang="zh-CN" sz="2800">
                <a:sym typeface="+mn-ea"/>
              </a:rPr>
              <a:t> Simile</a:t>
            </a:r>
            <a:r>
              <a:rPr lang="zh-CN" altLang="en-US" sz="2800">
                <a:sym typeface="+mn-ea"/>
              </a:rPr>
              <a:t>）</a:t>
            </a:r>
            <a:endParaRPr lang="zh-CN" altLang="en-US" sz="2800"/>
          </a:p>
          <a:p>
            <a:endParaRPr lang="zh-CN" altLang="en-US" sz="2800"/>
          </a:p>
        </p:txBody>
      </p:sp>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PLACING_PICTURE_USER_VIEWPORT" val="{&quot;height&quot;:10800,&quot;width&quot;:13503.296062992125}"/>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wm#"/>
  <p:tag name="KSO_WM_TEMPLATE_CATEGORY" val="custom"/>
  <p:tag name="KSO_WM_TEMPLATE_INDEX" val="20205081"/>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wm#"/>
  <p:tag name="KSO_WM_TEMPLATE_CATEGORY" val="custom"/>
  <p:tag name="KSO_WM_TEMPLATE_INDEX" val="2020508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wm#"/>
  <p:tag name="KSO_WM_TEMPLATE_CATEGORY" val="custom"/>
  <p:tag name="KSO_WM_TEMPLATE_INDEX" val="20205081"/>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wm#"/>
  <p:tag name="KSO_WM_TEMPLATE_CATEGORY" val="custom"/>
  <p:tag name="KSO_WM_TEMPLATE_INDEX" val="20205081"/>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wm#"/>
  <p:tag name="KSO_WM_TEMPLATE_CATEGORY" val="custom"/>
  <p:tag name="KSO_WM_TEMPLATE_INDEX" val="20205081"/>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wm#"/>
  <p:tag name="KSO_WM_TEMPLATE_CATEGORY" val="custom"/>
  <p:tag name="KSO_WM_TEMPLATE_INDEX" val="20205081"/>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05081"/>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
  <p:tag name="KSO_WM_UNIT_PLACING_PICTURE_USER_VIEWPORT" val="{&quot;height&quot;:1205,&quot;width&quot;:1885}"/>
</p:tagLst>
</file>

<file path=ppt/tags/tag137.xml><?xml version="1.0" encoding="utf-8"?>
<p:tagLst xmlns:p="http://schemas.openxmlformats.org/presentationml/2006/main">
  <p:tag name="KSO_WM_UNIT_PLACING_PICTURE_USER_VIEWPORT" val="{&quot;height&quot;:2938,&quot;width&quot;:2232}"/>
</p:tagLst>
</file>

<file path=ppt/tags/tag138.xml><?xml version="1.0" encoding="utf-8"?>
<p:tagLst xmlns:p="http://schemas.openxmlformats.org/presentationml/2006/main">
  <p:tag name="KSO_WM_UNIT_PLACING_PICTURE_USER_VIEWPORT" val="{&quot;height&quot;:2230,&quot;width&quot;:3623}"/>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05081"/>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05081"/>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wm#"/>
  <p:tag name="KSO_WM_TEMPLATE_CATEGORY" val="custom"/>
  <p:tag name="KSO_WM_TEMPLATE_INDEX" val="20205081"/>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wm#"/>
  <p:tag name="KSO_WM_TEMPLATE_CATEGORY" val="custom"/>
  <p:tag name="KSO_WM_TEMPLATE_INDEX" val="20205081"/>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wm#"/>
  <p:tag name="KSO_WM_TEMPLATE_CATEGORY" val="custom"/>
  <p:tag name="KSO_WM_TEMPLATE_INDEX" val="20205081"/>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wm#"/>
  <p:tag name="KSO_WM_TEMPLATE_CATEGORY" val="custom"/>
  <p:tag name="KSO_WM_TEMPLATE_INDEX" val="20205081"/>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5081"/>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wm#"/>
  <p:tag name="KSO_WM_TEMPLATE_CATEGORY" val="custom"/>
  <p:tag name="KSO_WM_TEMPLATE_INDEX" val="20205081"/>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wm#"/>
  <p:tag name="KSO_WM_TEMPLATE_CATEGORY" val="custom"/>
  <p:tag name="KSO_WM_TEMPLATE_INDEX" val="20205081"/>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wm#"/>
  <p:tag name="KSO_WM_TEMPLATE_CATEGORY" val="custom"/>
  <p:tag name="KSO_WM_TEMPLATE_INDEX" val="20205081"/>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5081"/>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wm#"/>
  <p:tag name="KSO_WM_TEMPLATE_CATEGORY" val="custom"/>
  <p:tag name="KSO_WM_TEMPLATE_INDEX" val="20205081"/>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wm#"/>
  <p:tag name="KSO_WM_TEMPLATE_CATEGORY" val="custom"/>
  <p:tag name="KSO_WM_TEMPLATE_INDEX" val="20205081"/>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wm#"/>
  <p:tag name="KSO_WM_TEMPLATE_CATEGORY" val="custom"/>
  <p:tag name="KSO_WM_TEMPLATE_INDEX" val="20205081"/>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wm#"/>
  <p:tag name="KSO_WM_TEMPLATE_CATEGORY" val="custom"/>
  <p:tag name="KSO_WM_TEMPLATE_INDEX" val="2020508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wm#"/>
  <p:tag name="KSO_WM_TEMPLATE_CATEGORY" val="custom"/>
  <p:tag name="KSO_WM_TEMPLATE_INDEX" val="20205081"/>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wm#"/>
  <p:tag name="KSO_WM_TEMPLATE_CATEGORY" val="custom"/>
  <p:tag name="KSO_WM_TEMPLATE_INDEX" val="20205081"/>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wm#"/>
  <p:tag name="KSO_WM_TEMPLATE_CATEGORY" val="custom"/>
  <p:tag name="KSO_WM_TEMPLATE_INDEX" val="20205081"/>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wm#"/>
  <p:tag name="KSO_WM_TEMPLATE_CATEGORY" val="custom"/>
  <p:tag name="KSO_WM_TEMPLATE_INDEX" val="20205081"/>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05081"/>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wm#"/>
  <p:tag name="KSO_WM_TEMPLATE_CATEGORY" val="custom"/>
  <p:tag name="KSO_WM_TEMPLATE_INDEX" val="20205081"/>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wm#"/>
  <p:tag name="KSO_WM_TEMPLATE_CATEGORY" val="custom"/>
  <p:tag name="KSO_WM_TEMPLATE_INDEX" val="20205081"/>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wm#"/>
  <p:tag name="KSO_WM_TEMPLATE_CATEGORY" val="custom"/>
  <p:tag name="KSO_WM_TEMPLATE_INDEX" val="20205081"/>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wm#"/>
  <p:tag name="KSO_WM_TEMPLATE_CATEGORY" val="custom"/>
  <p:tag name="KSO_WM_TEMPLATE_INDEX" val="20205081"/>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wm#"/>
  <p:tag name="KSO_WM_TEMPLATE_CATEGORY" val="custom"/>
  <p:tag name="KSO_WM_TEMPLATE_INDEX" val="20205081"/>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wm#"/>
  <p:tag name="KSO_WM_TEMPLATE_CATEGORY" val="custom"/>
  <p:tag name="KSO_WM_TEMPLATE_INDEX" val="20205081"/>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wm#"/>
  <p:tag name="KSO_WM_TEMPLATE_CATEGORY" val="custom"/>
  <p:tag name="KSO_WM_TEMPLATE_INDEX" val="20205081"/>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wm#"/>
  <p:tag name="KSO_WM_TEMPLATE_CATEGORY" val="custom"/>
  <p:tag name="KSO_WM_TEMPLATE_INDEX" val="20205081"/>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wm#"/>
  <p:tag name="KSO_WM_TEMPLATE_CATEGORY" val="custom"/>
  <p:tag name="KSO_WM_TEMPLATE_INDEX" val="20205081"/>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wm#"/>
  <p:tag name="KSO_WM_TEMPLATE_CATEGORY" val="custom"/>
  <p:tag name="KSO_WM_TEMPLATE_INDEX" val="20205081"/>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wm#"/>
  <p:tag name="KSO_WM_TEMPLATE_CATEGORY" val="custom"/>
  <p:tag name="KSO_WM_TEMPLATE_INDEX" val="2020508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AS_UNIQUEID" val="37"/>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 name="KSO_WM_UNIT_PLACING_PICTURE_USER_VIEWPORT" val="{&quot;height&quot;:1920,&quot;width&quot;:14850}"/>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30253</Words>
  <Application>WPS 演示</Application>
  <PresentationFormat>宽屏</PresentationFormat>
  <Paragraphs>845</Paragraphs>
  <Slides>62</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62</vt:i4>
      </vt:variant>
    </vt:vector>
  </HeadingPairs>
  <TitlesOfParts>
    <vt:vector size="74" baseType="lpstr">
      <vt:lpstr>Arial</vt:lpstr>
      <vt:lpstr>宋体</vt:lpstr>
      <vt:lpstr>Wingdings</vt:lpstr>
      <vt:lpstr>Wingdings</vt:lpstr>
      <vt:lpstr>微软雅黑</vt:lpstr>
      <vt:lpstr>Arial</vt:lpstr>
      <vt:lpstr>Arial Unicode MS</vt:lpstr>
      <vt:lpstr>Calibri</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复数: criteria 搭配：meet/ fulfill the criteria</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254</cp:revision>
  <dcterms:created xsi:type="dcterms:W3CDTF">2019-06-19T02:08:00Z</dcterms:created>
  <dcterms:modified xsi:type="dcterms:W3CDTF">2023-11-10T03:39:46Z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F0939C7795B84397ADB8665149BA6224</vt:lpwstr>
  </property>
</Properties>
</file>