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8" r:id="rId2"/>
    <p:sldId id="256" r:id="rId3"/>
    <p:sldId id="282" r:id="rId4"/>
    <p:sldId id="276" r:id="rId5"/>
    <p:sldId id="279" r:id="rId6"/>
    <p:sldId id="278" r:id="rId7"/>
    <p:sldId id="286" r:id="rId8"/>
    <p:sldId id="285" r:id="rId9"/>
    <p:sldId id="284" r:id="rId10"/>
    <p:sldId id="290" r:id="rId11"/>
    <p:sldId id="288" r:id="rId12"/>
    <p:sldId id="292" r:id="rId13"/>
    <p:sldId id="296" r:id="rId14"/>
    <p:sldId id="295" r:id="rId15"/>
    <p:sldId id="297" r:id="rId16"/>
    <p:sldId id="291" r:id="rId17"/>
    <p:sldId id="289" r:id="rId18"/>
    <p:sldId id="265" r:id="rId19"/>
  </p:sldIdLst>
  <p:sldSz cx="18288000" cy="10287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华文新魏" panose="02010800040101010101" pitchFamily="2" charset="-122"/>
      <p:regular r:id="rId23"/>
    </p:embeddedFont>
    <p:embeddedFont>
      <p:font typeface="字由点字典黑 55J" panose="02010600030101010101" charset="-122"/>
      <p:regular r:id="rId24"/>
    </p:embeddedFon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E64"/>
    <a:srgbClr val="FEC018"/>
    <a:srgbClr val="E94C3E"/>
    <a:srgbClr val="BBDEFF"/>
    <a:srgbClr val="1E346E"/>
    <a:srgbClr val="5E7E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43" y="1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BBDE5-B371-4A48-8B20-86C47A606041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C174-21EA-4492-A9FE-46578BD65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24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11" descr="水印">
            <a:extLst>
              <a:ext uri="{FF2B5EF4-FFF2-40B4-BE49-F238E27FC236}">
                <a16:creationId xmlns:a16="http://schemas.microsoft.com/office/drawing/2014/main" id="{E2DB1FDF-86CC-3CE9-8FBA-7C100543A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41" y="452438"/>
            <a:ext cx="8603359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useof.com/soft-skills-practice-onlin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04394F1-05A9-AE7D-46EF-DEC9DB09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39788"/>
            <a:ext cx="10591800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6600" b="1" dirty="0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6600" b="1" dirty="0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6600" b="1" dirty="0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6600" b="1" dirty="0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6600" b="1" dirty="0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999F02-761F-246A-7548-631B74DC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4992688"/>
            <a:ext cx="5016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290036-BEF5-D0B6-2AD3-2F81C6FD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0200" y="4197310"/>
            <a:ext cx="5016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5400" b="1" dirty="0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</a:p>
        </p:txBody>
      </p:sp>
      <p:pic>
        <p:nvPicPr>
          <p:cNvPr id="5" name="图片 11" descr="水印">
            <a:extLst>
              <a:ext uri="{FF2B5EF4-FFF2-40B4-BE49-F238E27FC236}">
                <a16:creationId xmlns:a16="http://schemas.microsoft.com/office/drawing/2014/main" id="{34907698-6CDD-25C9-C87F-435C2B51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41" y="452438"/>
            <a:ext cx="8603359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0039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376925" y="1095375"/>
            <a:ext cx="5437696" cy="771525"/>
            <a:chOff x="0" y="0"/>
            <a:chExt cx="2864301" cy="406400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94478" y="1165016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Sample 1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038189-A991-19F0-C778-7FA85C9F394E}"/>
              </a:ext>
            </a:extLst>
          </p:cNvPr>
          <p:cNvSpPr txBox="1"/>
          <p:nvPr/>
        </p:nvSpPr>
        <p:spPr>
          <a:xfrm>
            <a:off x="457200" y="2400300"/>
            <a:ext cx="13928558" cy="6494085"/>
          </a:xfrm>
          <a:custGeom>
            <a:avLst/>
            <a:gdLst>
              <a:gd name="connsiteX0" fmla="*/ 0 w 13928558"/>
              <a:gd name="connsiteY0" fmla="*/ 0 h 6494085"/>
              <a:gd name="connsiteX1" fmla="*/ 974999 w 13928558"/>
              <a:gd name="connsiteY1" fmla="*/ 0 h 6494085"/>
              <a:gd name="connsiteX2" fmla="*/ 1392856 w 13928558"/>
              <a:gd name="connsiteY2" fmla="*/ 0 h 6494085"/>
              <a:gd name="connsiteX3" fmla="*/ 1810713 w 13928558"/>
              <a:gd name="connsiteY3" fmla="*/ 0 h 6494085"/>
              <a:gd name="connsiteX4" fmla="*/ 2646426 w 13928558"/>
              <a:gd name="connsiteY4" fmla="*/ 0 h 6494085"/>
              <a:gd name="connsiteX5" fmla="*/ 3342854 w 13928558"/>
              <a:gd name="connsiteY5" fmla="*/ 0 h 6494085"/>
              <a:gd name="connsiteX6" fmla="*/ 3621425 w 13928558"/>
              <a:gd name="connsiteY6" fmla="*/ 0 h 6494085"/>
              <a:gd name="connsiteX7" fmla="*/ 4178567 w 13928558"/>
              <a:gd name="connsiteY7" fmla="*/ 0 h 6494085"/>
              <a:gd name="connsiteX8" fmla="*/ 4874995 w 13928558"/>
              <a:gd name="connsiteY8" fmla="*/ 0 h 6494085"/>
              <a:gd name="connsiteX9" fmla="*/ 5292852 w 13928558"/>
              <a:gd name="connsiteY9" fmla="*/ 0 h 6494085"/>
              <a:gd name="connsiteX10" fmla="*/ 6128566 w 13928558"/>
              <a:gd name="connsiteY10" fmla="*/ 0 h 6494085"/>
              <a:gd name="connsiteX11" fmla="*/ 7103565 w 13928558"/>
              <a:gd name="connsiteY11" fmla="*/ 0 h 6494085"/>
              <a:gd name="connsiteX12" fmla="*/ 7939278 w 13928558"/>
              <a:gd name="connsiteY12" fmla="*/ 0 h 6494085"/>
              <a:gd name="connsiteX13" fmla="*/ 8914277 w 13928558"/>
              <a:gd name="connsiteY13" fmla="*/ 0 h 6494085"/>
              <a:gd name="connsiteX14" fmla="*/ 9192848 w 13928558"/>
              <a:gd name="connsiteY14" fmla="*/ 0 h 6494085"/>
              <a:gd name="connsiteX15" fmla="*/ 10167847 w 13928558"/>
              <a:gd name="connsiteY15" fmla="*/ 0 h 6494085"/>
              <a:gd name="connsiteX16" fmla="*/ 10446419 w 13928558"/>
              <a:gd name="connsiteY16" fmla="*/ 0 h 6494085"/>
              <a:gd name="connsiteX17" fmla="*/ 11142846 w 13928558"/>
              <a:gd name="connsiteY17" fmla="*/ 0 h 6494085"/>
              <a:gd name="connsiteX18" fmla="*/ 11978560 w 13928558"/>
              <a:gd name="connsiteY18" fmla="*/ 0 h 6494085"/>
              <a:gd name="connsiteX19" fmla="*/ 12814273 w 13928558"/>
              <a:gd name="connsiteY19" fmla="*/ 0 h 6494085"/>
              <a:gd name="connsiteX20" fmla="*/ 13928558 w 13928558"/>
              <a:gd name="connsiteY20" fmla="*/ 0 h 6494085"/>
              <a:gd name="connsiteX21" fmla="*/ 13928558 w 13928558"/>
              <a:gd name="connsiteY21" fmla="*/ 584468 h 6494085"/>
              <a:gd name="connsiteX22" fmla="*/ 13928558 w 13928558"/>
              <a:gd name="connsiteY22" fmla="*/ 1363758 h 6494085"/>
              <a:gd name="connsiteX23" fmla="*/ 13928558 w 13928558"/>
              <a:gd name="connsiteY23" fmla="*/ 1818344 h 6494085"/>
              <a:gd name="connsiteX24" fmla="*/ 13928558 w 13928558"/>
              <a:gd name="connsiteY24" fmla="*/ 2532693 h 6494085"/>
              <a:gd name="connsiteX25" fmla="*/ 13928558 w 13928558"/>
              <a:gd name="connsiteY25" fmla="*/ 3311983 h 6494085"/>
              <a:gd name="connsiteX26" fmla="*/ 13928558 w 13928558"/>
              <a:gd name="connsiteY26" fmla="*/ 4091274 h 6494085"/>
              <a:gd name="connsiteX27" fmla="*/ 13928558 w 13928558"/>
              <a:gd name="connsiteY27" fmla="*/ 4675741 h 6494085"/>
              <a:gd name="connsiteX28" fmla="*/ 13928558 w 13928558"/>
              <a:gd name="connsiteY28" fmla="*/ 5455031 h 6494085"/>
              <a:gd name="connsiteX29" fmla="*/ 13928558 w 13928558"/>
              <a:gd name="connsiteY29" fmla="*/ 6494085 h 6494085"/>
              <a:gd name="connsiteX30" fmla="*/ 13232130 w 13928558"/>
              <a:gd name="connsiteY30" fmla="*/ 6494085 h 6494085"/>
              <a:gd name="connsiteX31" fmla="*/ 12396417 w 13928558"/>
              <a:gd name="connsiteY31" fmla="*/ 6494085 h 6494085"/>
              <a:gd name="connsiteX32" fmla="*/ 11421418 w 13928558"/>
              <a:gd name="connsiteY32" fmla="*/ 6494085 h 6494085"/>
              <a:gd name="connsiteX33" fmla="*/ 10724990 w 13928558"/>
              <a:gd name="connsiteY33" fmla="*/ 6494085 h 6494085"/>
              <a:gd name="connsiteX34" fmla="*/ 10167847 w 13928558"/>
              <a:gd name="connsiteY34" fmla="*/ 6494085 h 6494085"/>
              <a:gd name="connsiteX35" fmla="*/ 9471419 w 13928558"/>
              <a:gd name="connsiteY35" fmla="*/ 6494085 h 6494085"/>
              <a:gd name="connsiteX36" fmla="*/ 9053563 w 13928558"/>
              <a:gd name="connsiteY36" fmla="*/ 6494085 h 6494085"/>
              <a:gd name="connsiteX37" fmla="*/ 8217849 w 13928558"/>
              <a:gd name="connsiteY37" fmla="*/ 6494085 h 6494085"/>
              <a:gd name="connsiteX38" fmla="*/ 7521421 w 13928558"/>
              <a:gd name="connsiteY38" fmla="*/ 6494085 h 6494085"/>
              <a:gd name="connsiteX39" fmla="*/ 7103565 w 13928558"/>
              <a:gd name="connsiteY39" fmla="*/ 6494085 h 6494085"/>
              <a:gd name="connsiteX40" fmla="*/ 6128566 w 13928558"/>
              <a:gd name="connsiteY40" fmla="*/ 6494085 h 6494085"/>
              <a:gd name="connsiteX41" fmla="*/ 5849994 w 13928558"/>
              <a:gd name="connsiteY41" fmla="*/ 6494085 h 6494085"/>
              <a:gd name="connsiteX42" fmla="*/ 5153566 w 13928558"/>
              <a:gd name="connsiteY42" fmla="*/ 6494085 h 6494085"/>
              <a:gd name="connsiteX43" fmla="*/ 4596424 w 13928558"/>
              <a:gd name="connsiteY43" fmla="*/ 6494085 h 6494085"/>
              <a:gd name="connsiteX44" fmla="*/ 4317853 w 13928558"/>
              <a:gd name="connsiteY44" fmla="*/ 6494085 h 6494085"/>
              <a:gd name="connsiteX45" fmla="*/ 3899996 w 13928558"/>
              <a:gd name="connsiteY45" fmla="*/ 6494085 h 6494085"/>
              <a:gd name="connsiteX46" fmla="*/ 2924997 w 13928558"/>
              <a:gd name="connsiteY46" fmla="*/ 6494085 h 6494085"/>
              <a:gd name="connsiteX47" fmla="*/ 2089284 w 13928558"/>
              <a:gd name="connsiteY47" fmla="*/ 6494085 h 6494085"/>
              <a:gd name="connsiteX48" fmla="*/ 1392856 w 13928558"/>
              <a:gd name="connsiteY48" fmla="*/ 6494085 h 6494085"/>
              <a:gd name="connsiteX49" fmla="*/ 835713 w 13928558"/>
              <a:gd name="connsiteY49" fmla="*/ 6494085 h 6494085"/>
              <a:gd name="connsiteX50" fmla="*/ 0 w 13928558"/>
              <a:gd name="connsiteY50" fmla="*/ 6494085 h 6494085"/>
              <a:gd name="connsiteX51" fmla="*/ 0 w 13928558"/>
              <a:gd name="connsiteY51" fmla="*/ 5974558 h 6494085"/>
              <a:gd name="connsiteX52" fmla="*/ 0 w 13928558"/>
              <a:gd name="connsiteY52" fmla="*/ 5455031 h 6494085"/>
              <a:gd name="connsiteX53" fmla="*/ 0 w 13928558"/>
              <a:gd name="connsiteY53" fmla="*/ 4675741 h 6494085"/>
              <a:gd name="connsiteX54" fmla="*/ 0 w 13928558"/>
              <a:gd name="connsiteY54" fmla="*/ 3961392 h 6494085"/>
              <a:gd name="connsiteX55" fmla="*/ 0 w 13928558"/>
              <a:gd name="connsiteY55" fmla="*/ 3376924 h 6494085"/>
              <a:gd name="connsiteX56" fmla="*/ 0 w 13928558"/>
              <a:gd name="connsiteY56" fmla="*/ 2792457 h 6494085"/>
              <a:gd name="connsiteX57" fmla="*/ 0 w 13928558"/>
              <a:gd name="connsiteY57" fmla="*/ 2207989 h 6494085"/>
              <a:gd name="connsiteX58" fmla="*/ 0 w 13928558"/>
              <a:gd name="connsiteY58" fmla="*/ 1428699 h 6494085"/>
              <a:gd name="connsiteX59" fmla="*/ 0 w 13928558"/>
              <a:gd name="connsiteY59" fmla="*/ 844231 h 6494085"/>
              <a:gd name="connsiteX60" fmla="*/ 0 w 13928558"/>
              <a:gd name="connsiteY60" fmla="*/ 0 h 64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3928558" h="6494085" extrusionOk="0">
                <a:moveTo>
                  <a:pt x="0" y="0"/>
                </a:moveTo>
                <a:cubicBezTo>
                  <a:pt x="345025" y="-33134"/>
                  <a:pt x="575545" y="-46804"/>
                  <a:pt x="974999" y="0"/>
                </a:cubicBezTo>
                <a:cubicBezTo>
                  <a:pt x="1374453" y="46804"/>
                  <a:pt x="1289674" y="8769"/>
                  <a:pt x="1392856" y="0"/>
                </a:cubicBezTo>
                <a:cubicBezTo>
                  <a:pt x="1496038" y="-8769"/>
                  <a:pt x="1653163" y="-14355"/>
                  <a:pt x="1810713" y="0"/>
                </a:cubicBezTo>
                <a:cubicBezTo>
                  <a:pt x="1968263" y="14355"/>
                  <a:pt x="2233229" y="12797"/>
                  <a:pt x="2646426" y="0"/>
                </a:cubicBezTo>
                <a:cubicBezTo>
                  <a:pt x="3059623" y="-12797"/>
                  <a:pt x="3057185" y="-22942"/>
                  <a:pt x="3342854" y="0"/>
                </a:cubicBezTo>
                <a:cubicBezTo>
                  <a:pt x="3628523" y="22942"/>
                  <a:pt x="3502617" y="6265"/>
                  <a:pt x="3621425" y="0"/>
                </a:cubicBezTo>
                <a:cubicBezTo>
                  <a:pt x="3740233" y="-6265"/>
                  <a:pt x="3965858" y="-16612"/>
                  <a:pt x="4178567" y="0"/>
                </a:cubicBezTo>
                <a:cubicBezTo>
                  <a:pt x="4391276" y="16612"/>
                  <a:pt x="4644408" y="-21386"/>
                  <a:pt x="4874995" y="0"/>
                </a:cubicBezTo>
                <a:cubicBezTo>
                  <a:pt x="5105582" y="21386"/>
                  <a:pt x="5175460" y="3512"/>
                  <a:pt x="5292852" y="0"/>
                </a:cubicBezTo>
                <a:cubicBezTo>
                  <a:pt x="5410244" y="-3512"/>
                  <a:pt x="5799260" y="-2403"/>
                  <a:pt x="6128566" y="0"/>
                </a:cubicBezTo>
                <a:cubicBezTo>
                  <a:pt x="6457872" y="2403"/>
                  <a:pt x="6695408" y="-13012"/>
                  <a:pt x="7103565" y="0"/>
                </a:cubicBezTo>
                <a:cubicBezTo>
                  <a:pt x="7511722" y="13012"/>
                  <a:pt x="7555567" y="19100"/>
                  <a:pt x="7939278" y="0"/>
                </a:cubicBezTo>
                <a:cubicBezTo>
                  <a:pt x="8322989" y="-19100"/>
                  <a:pt x="8488043" y="-35618"/>
                  <a:pt x="8914277" y="0"/>
                </a:cubicBezTo>
                <a:cubicBezTo>
                  <a:pt x="9340511" y="35618"/>
                  <a:pt x="9087448" y="5723"/>
                  <a:pt x="9192848" y="0"/>
                </a:cubicBezTo>
                <a:cubicBezTo>
                  <a:pt x="9298248" y="-5723"/>
                  <a:pt x="9873141" y="4207"/>
                  <a:pt x="10167847" y="0"/>
                </a:cubicBezTo>
                <a:cubicBezTo>
                  <a:pt x="10462553" y="-4207"/>
                  <a:pt x="10355058" y="-381"/>
                  <a:pt x="10446419" y="0"/>
                </a:cubicBezTo>
                <a:cubicBezTo>
                  <a:pt x="10537780" y="381"/>
                  <a:pt x="10929100" y="-19358"/>
                  <a:pt x="11142846" y="0"/>
                </a:cubicBezTo>
                <a:cubicBezTo>
                  <a:pt x="11356592" y="19358"/>
                  <a:pt x="11761619" y="32441"/>
                  <a:pt x="11978560" y="0"/>
                </a:cubicBezTo>
                <a:cubicBezTo>
                  <a:pt x="12195501" y="-32441"/>
                  <a:pt x="12419455" y="-31968"/>
                  <a:pt x="12814273" y="0"/>
                </a:cubicBezTo>
                <a:cubicBezTo>
                  <a:pt x="13209091" y="31968"/>
                  <a:pt x="13511440" y="-6473"/>
                  <a:pt x="13928558" y="0"/>
                </a:cubicBezTo>
                <a:cubicBezTo>
                  <a:pt x="13931154" y="240607"/>
                  <a:pt x="13955145" y="431686"/>
                  <a:pt x="13928558" y="584468"/>
                </a:cubicBezTo>
                <a:cubicBezTo>
                  <a:pt x="13901971" y="737250"/>
                  <a:pt x="13918821" y="1201109"/>
                  <a:pt x="13928558" y="1363758"/>
                </a:cubicBezTo>
                <a:cubicBezTo>
                  <a:pt x="13938296" y="1526407"/>
                  <a:pt x="13909020" y="1595845"/>
                  <a:pt x="13928558" y="1818344"/>
                </a:cubicBezTo>
                <a:cubicBezTo>
                  <a:pt x="13948096" y="2040843"/>
                  <a:pt x="13901923" y="2348796"/>
                  <a:pt x="13928558" y="2532693"/>
                </a:cubicBezTo>
                <a:cubicBezTo>
                  <a:pt x="13955193" y="2716590"/>
                  <a:pt x="13908940" y="3146771"/>
                  <a:pt x="13928558" y="3311983"/>
                </a:cubicBezTo>
                <a:cubicBezTo>
                  <a:pt x="13948177" y="3477195"/>
                  <a:pt x="13897536" y="3819640"/>
                  <a:pt x="13928558" y="4091274"/>
                </a:cubicBezTo>
                <a:cubicBezTo>
                  <a:pt x="13959580" y="4362908"/>
                  <a:pt x="13936874" y="4552726"/>
                  <a:pt x="13928558" y="4675741"/>
                </a:cubicBezTo>
                <a:cubicBezTo>
                  <a:pt x="13920242" y="4798756"/>
                  <a:pt x="13959911" y="5231979"/>
                  <a:pt x="13928558" y="5455031"/>
                </a:cubicBezTo>
                <a:cubicBezTo>
                  <a:pt x="13897206" y="5678083"/>
                  <a:pt x="13946253" y="6078478"/>
                  <a:pt x="13928558" y="6494085"/>
                </a:cubicBezTo>
                <a:cubicBezTo>
                  <a:pt x="13718892" y="6526907"/>
                  <a:pt x="13509583" y="6522608"/>
                  <a:pt x="13232130" y="6494085"/>
                </a:cubicBezTo>
                <a:cubicBezTo>
                  <a:pt x="12954677" y="6465562"/>
                  <a:pt x="12584915" y="6509653"/>
                  <a:pt x="12396417" y="6494085"/>
                </a:cubicBezTo>
                <a:cubicBezTo>
                  <a:pt x="12207919" y="6478517"/>
                  <a:pt x="11786513" y="6470555"/>
                  <a:pt x="11421418" y="6494085"/>
                </a:cubicBezTo>
                <a:cubicBezTo>
                  <a:pt x="11056323" y="6517615"/>
                  <a:pt x="10960755" y="6499846"/>
                  <a:pt x="10724990" y="6494085"/>
                </a:cubicBezTo>
                <a:cubicBezTo>
                  <a:pt x="10489225" y="6488324"/>
                  <a:pt x="10297133" y="6477471"/>
                  <a:pt x="10167847" y="6494085"/>
                </a:cubicBezTo>
                <a:cubicBezTo>
                  <a:pt x="10038561" y="6510699"/>
                  <a:pt x="9669692" y="6475166"/>
                  <a:pt x="9471419" y="6494085"/>
                </a:cubicBezTo>
                <a:cubicBezTo>
                  <a:pt x="9273146" y="6513004"/>
                  <a:pt x="9186935" y="6486428"/>
                  <a:pt x="9053563" y="6494085"/>
                </a:cubicBezTo>
                <a:cubicBezTo>
                  <a:pt x="8920191" y="6501742"/>
                  <a:pt x="8393071" y="6470012"/>
                  <a:pt x="8217849" y="6494085"/>
                </a:cubicBezTo>
                <a:cubicBezTo>
                  <a:pt x="8042627" y="6518158"/>
                  <a:pt x="7764631" y="6482372"/>
                  <a:pt x="7521421" y="6494085"/>
                </a:cubicBezTo>
                <a:cubicBezTo>
                  <a:pt x="7278211" y="6505798"/>
                  <a:pt x="7253506" y="6493755"/>
                  <a:pt x="7103565" y="6494085"/>
                </a:cubicBezTo>
                <a:cubicBezTo>
                  <a:pt x="6953624" y="6494415"/>
                  <a:pt x="6611180" y="6487161"/>
                  <a:pt x="6128566" y="6494085"/>
                </a:cubicBezTo>
                <a:cubicBezTo>
                  <a:pt x="5645952" y="6501009"/>
                  <a:pt x="5985714" y="6495775"/>
                  <a:pt x="5849994" y="6494085"/>
                </a:cubicBezTo>
                <a:cubicBezTo>
                  <a:pt x="5714274" y="6492395"/>
                  <a:pt x="5303538" y="6515151"/>
                  <a:pt x="5153566" y="6494085"/>
                </a:cubicBezTo>
                <a:cubicBezTo>
                  <a:pt x="5003594" y="6473019"/>
                  <a:pt x="4838311" y="6513732"/>
                  <a:pt x="4596424" y="6494085"/>
                </a:cubicBezTo>
                <a:cubicBezTo>
                  <a:pt x="4354537" y="6474438"/>
                  <a:pt x="4408241" y="6493516"/>
                  <a:pt x="4317853" y="6494085"/>
                </a:cubicBezTo>
                <a:cubicBezTo>
                  <a:pt x="4227465" y="6494654"/>
                  <a:pt x="4048573" y="6473307"/>
                  <a:pt x="3899996" y="6494085"/>
                </a:cubicBezTo>
                <a:cubicBezTo>
                  <a:pt x="3751419" y="6514863"/>
                  <a:pt x="3335825" y="6453046"/>
                  <a:pt x="2924997" y="6494085"/>
                </a:cubicBezTo>
                <a:cubicBezTo>
                  <a:pt x="2514169" y="6535124"/>
                  <a:pt x="2432659" y="6489369"/>
                  <a:pt x="2089284" y="6494085"/>
                </a:cubicBezTo>
                <a:cubicBezTo>
                  <a:pt x="1745909" y="6498801"/>
                  <a:pt x="1564620" y="6496756"/>
                  <a:pt x="1392856" y="6494085"/>
                </a:cubicBezTo>
                <a:cubicBezTo>
                  <a:pt x="1221092" y="6491414"/>
                  <a:pt x="1039424" y="6472148"/>
                  <a:pt x="835713" y="6494085"/>
                </a:cubicBezTo>
                <a:cubicBezTo>
                  <a:pt x="632002" y="6516022"/>
                  <a:pt x="246549" y="6460996"/>
                  <a:pt x="0" y="6494085"/>
                </a:cubicBezTo>
                <a:cubicBezTo>
                  <a:pt x="-3890" y="6368025"/>
                  <a:pt x="-25820" y="6122572"/>
                  <a:pt x="0" y="5974558"/>
                </a:cubicBezTo>
                <a:cubicBezTo>
                  <a:pt x="25820" y="5826544"/>
                  <a:pt x="-18040" y="5641025"/>
                  <a:pt x="0" y="5455031"/>
                </a:cubicBezTo>
                <a:cubicBezTo>
                  <a:pt x="18040" y="5269037"/>
                  <a:pt x="23827" y="4840290"/>
                  <a:pt x="0" y="4675741"/>
                </a:cubicBezTo>
                <a:cubicBezTo>
                  <a:pt x="-23827" y="4511192"/>
                  <a:pt x="-5685" y="4111286"/>
                  <a:pt x="0" y="3961392"/>
                </a:cubicBezTo>
                <a:cubicBezTo>
                  <a:pt x="5685" y="3811498"/>
                  <a:pt x="-1715" y="3495571"/>
                  <a:pt x="0" y="3376924"/>
                </a:cubicBezTo>
                <a:cubicBezTo>
                  <a:pt x="1715" y="3258277"/>
                  <a:pt x="-1299" y="3079449"/>
                  <a:pt x="0" y="2792457"/>
                </a:cubicBezTo>
                <a:cubicBezTo>
                  <a:pt x="1299" y="2505465"/>
                  <a:pt x="4889" y="2339129"/>
                  <a:pt x="0" y="2207989"/>
                </a:cubicBezTo>
                <a:cubicBezTo>
                  <a:pt x="-4889" y="2076849"/>
                  <a:pt x="-22375" y="1742031"/>
                  <a:pt x="0" y="1428699"/>
                </a:cubicBezTo>
                <a:cubicBezTo>
                  <a:pt x="22375" y="1115367"/>
                  <a:pt x="20161" y="1127164"/>
                  <a:pt x="0" y="844231"/>
                </a:cubicBezTo>
                <a:cubicBezTo>
                  <a:pt x="-20161" y="561298"/>
                  <a:pt x="-9649" y="3080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12601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Philip,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really sorry for not being able to meet up with you this Sunday morning as planned to work on the English speech draft.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Recently, I was given an unexpected opportunity to interview runners as a reporter for the upcoming 2023 Hangzhou Marathon. It’s a great honor for me, and I believe it will be a valuable experience for my future career. However, the interview is scheduled for the same time as our meeting, and I cannot reschedule it. I would appreciate it if you allow me to rearrange our meeting to next Sunday morning. If you are available that time, please let me know.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apologize for any inconvenience caused and appreciate your understanding. Looking forward to your reply.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11D7E8-C3C2-7A22-A537-8419FB79CDDC}"/>
              </a:ext>
            </a:extLst>
          </p:cNvPr>
          <p:cNvSpPr txBox="1"/>
          <p:nvPr/>
        </p:nvSpPr>
        <p:spPr>
          <a:xfrm>
            <a:off x="14782800" y="28575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Acknowledge&amp; apologize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22ACBF-3CB9-AA13-E041-67E431550F38}"/>
              </a:ext>
            </a:extLst>
          </p:cNvPr>
          <p:cNvSpPr txBox="1"/>
          <p:nvPr/>
        </p:nvSpPr>
        <p:spPr>
          <a:xfrm>
            <a:off x="14810874" y="4828282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&amp; outline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1EDCA3-C014-48D8-D3D6-A50594D0A5A7}"/>
              </a:ext>
            </a:extLst>
          </p:cNvPr>
          <p:cNvSpPr txBox="1"/>
          <p:nvPr/>
        </p:nvSpPr>
        <p:spPr>
          <a:xfrm>
            <a:off x="14810874" y="67437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Apologize again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8F7511-F42D-F5CB-3611-9D76D013D3EA}"/>
              </a:ext>
            </a:extLst>
          </p:cNvPr>
          <p:cNvSpPr txBox="1"/>
          <p:nvPr/>
        </p:nvSpPr>
        <p:spPr>
          <a:xfrm>
            <a:off x="14810874" y="3934718"/>
            <a:ext cx="317232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concise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D6C964-A8EF-A5CF-4AA3-5283D4BE744D}"/>
              </a:ext>
            </a:extLst>
          </p:cNvPr>
          <p:cNvSpPr txBox="1"/>
          <p:nvPr/>
        </p:nvSpPr>
        <p:spPr>
          <a:xfrm>
            <a:off x="14824911" y="5905500"/>
            <a:ext cx="317232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reasonable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E71DE8-7BE5-594D-5275-77213D7A9373}"/>
              </a:ext>
            </a:extLst>
          </p:cNvPr>
          <p:cNvSpPr txBox="1"/>
          <p:nvPr/>
        </p:nvSpPr>
        <p:spPr>
          <a:xfrm>
            <a:off x="14838948" y="7834535"/>
            <a:ext cx="317232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sincere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90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376925" y="1095375"/>
            <a:ext cx="5437696" cy="771525"/>
            <a:chOff x="0" y="0"/>
            <a:chExt cx="2864301" cy="406400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94478" y="1165016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Sample 2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038189-A991-19F0-C778-7FA85C9F394E}"/>
              </a:ext>
            </a:extLst>
          </p:cNvPr>
          <p:cNvSpPr txBox="1"/>
          <p:nvPr/>
        </p:nvSpPr>
        <p:spPr>
          <a:xfrm>
            <a:off x="304800" y="2098818"/>
            <a:ext cx="13928558" cy="6986528"/>
          </a:xfrm>
          <a:custGeom>
            <a:avLst/>
            <a:gdLst>
              <a:gd name="connsiteX0" fmla="*/ 0 w 13928558"/>
              <a:gd name="connsiteY0" fmla="*/ 0 h 6986528"/>
              <a:gd name="connsiteX1" fmla="*/ 974999 w 13928558"/>
              <a:gd name="connsiteY1" fmla="*/ 0 h 6986528"/>
              <a:gd name="connsiteX2" fmla="*/ 1392856 w 13928558"/>
              <a:gd name="connsiteY2" fmla="*/ 0 h 6986528"/>
              <a:gd name="connsiteX3" fmla="*/ 1810713 w 13928558"/>
              <a:gd name="connsiteY3" fmla="*/ 0 h 6986528"/>
              <a:gd name="connsiteX4" fmla="*/ 2646426 w 13928558"/>
              <a:gd name="connsiteY4" fmla="*/ 0 h 6986528"/>
              <a:gd name="connsiteX5" fmla="*/ 3342854 w 13928558"/>
              <a:gd name="connsiteY5" fmla="*/ 0 h 6986528"/>
              <a:gd name="connsiteX6" fmla="*/ 3621425 w 13928558"/>
              <a:gd name="connsiteY6" fmla="*/ 0 h 6986528"/>
              <a:gd name="connsiteX7" fmla="*/ 4178567 w 13928558"/>
              <a:gd name="connsiteY7" fmla="*/ 0 h 6986528"/>
              <a:gd name="connsiteX8" fmla="*/ 4874995 w 13928558"/>
              <a:gd name="connsiteY8" fmla="*/ 0 h 6986528"/>
              <a:gd name="connsiteX9" fmla="*/ 5292852 w 13928558"/>
              <a:gd name="connsiteY9" fmla="*/ 0 h 6986528"/>
              <a:gd name="connsiteX10" fmla="*/ 6128566 w 13928558"/>
              <a:gd name="connsiteY10" fmla="*/ 0 h 6986528"/>
              <a:gd name="connsiteX11" fmla="*/ 7103565 w 13928558"/>
              <a:gd name="connsiteY11" fmla="*/ 0 h 6986528"/>
              <a:gd name="connsiteX12" fmla="*/ 7939278 w 13928558"/>
              <a:gd name="connsiteY12" fmla="*/ 0 h 6986528"/>
              <a:gd name="connsiteX13" fmla="*/ 8914277 w 13928558"/>
              <a:gd name="connsiteY13" fmla="*/ 0 h 6986528"/>
              <a:gd name="connsiteX14" fmla="*/ 9192848 w 13928558"/>
              <a:gd name="connsiteY14" fmla="*/ 0 h 6986528"/>
              <a:gd name="connsiteX15" fmla="*/ 10167847 w 13928558"/>
              <a:gd name="connsiteY15" fmla="*/ 0 h 6986528"/>
              <a:gd name="connsiteX16" fmla="*/ 10446419 w 13928558"/>
              <a:gd name="connsiteY16" fmla="*/ 0 h 6986528"/>
              <a:gd name="connsiteX17" fmla="*/ 11142846 w 13928558"/>
              <a:gd name="connsiteY17" fmla="*/ 0 h 6986528"/>
              <a:gd name="connsiteX18" fmla="*/ 11978560 w 13928558"/>
              <a:gd name="connsiteY18" fmla="*/ 0 h 6986528"/>
              <a:gd name="connsiteX19" fmla="*/ 12814273 w 13928558"/>
              <a:gd name="connsiteY19" fmla="*/ 0 h 6986528"/>
              <a:gd name="connsiteX20" fmla="*/ 13928558 w 13928558"/>
              <a:gd name="connsiteY20" fmla="*/ 0 h 6986528"/>
              <a:gd name="connsiteX21" fmla="*/ 13928558 w 13928558"/>
              <a:gd name="connsiteY21" fmla="*/ 628788 h 6986528"/>
              <a:gd name="connsiteX22" fmla="*/ 13928558 w 13928558"/>
              <a:gd name="connsiteY22" fmla="*/ 1467171 h 6986528"/>
              <a:gd name="connsiteX23" fmla="*/ 13928558 w 13928558"/>
              <a:gd name="connsiteY23" fmla="*/ 1956228 h 6986528"/>
              <a:gd name="connsiteX24" fmla="*/ 13928558 w 13928558"/>
              <a:gd name="connsiteY24" fmla="*/ 2724746 h 6986528"/>
              <a:gd name="connsiteX25" fmla="*/ 13928558 w 13928558"/>
              <a:gd name="connsiteY25" fmla="*/ 3563129 h 6986528"/>
              <a:gd name="connsiteX26" fmla="*/ 13928558 w 13928558"/>
              <a:gd name="connsiteY26" fmla="*/ 4401513 h 6986528"/>
              <a:gd name="connsiteX27" fmla="*/ 13928558 w 13928558"/>
              <a:gd name="connsiteY27" fmla="*/ 5030300 h 6986528"/>
              <a:gd name="connsiteX28" fmla="*/ 13928558 w 13928558"/>
              <a:gd name="connsiteY28" fmla="*/ 5868684 h 6986528"/>
              <a:gd name="connsiteX29" fmla="*/ 13928558 w 13928558"/>
              <a:gd name="connsiteY29" fmla="*/ 6986528 h 6986528"/>
              <a:gd name="connsiteX30" fmla="*/ 13232130 w 13928558"/>
              <a:gd name="connsiteY30" fmla="*/ 6986528 h 6986528"/>
              <a:gd name="connsiteX31" fmla="*/ 12396417 w 13928558"/>
              <a:gd name="connsiteY31" fmla="*/ 6986528 h 6986528"/>
              <a:gd name="connsiteX32" fmla="*/ 11421418 w 13928558"/>
              <a:gd name="connsiteY32" fmla="*/ 6986528 h 6986528"/>
              <a:gd name="connsiteX33" fmla="*/ 10724990 w 13928558"/>
              <a:gd name="connsiteY33" fmla="*/ 6986528 h 6986528"/>
              <a:gd name="connsiteX34" fmla="*/ 10167847 w 13928558"/>
              <a:gd name="connsiteY34" fmla="*/ 6986528 h 6986528"/>
              <a:gd name="connsiteX35" fmla="*/ 9471419 w 13928558"/>
              <a:gd name="connsiteY35" fmla="*/ 6986528 h 6986528"/>
              <a:gd name="connsiteX36" fmla="*/ 9053563 w 13928558"/>
              <a:gd name="connsiteY36" fmla="*/ 6986528 h 6986528"/>
              <a:gd name="connsiteX37" fmla="*/ 8217849 w 13928558"/>
              <a:gd name="connsiteY37" fmla="*/ 6986528 h 6986528"/>
              <a:gd name="connsiteX38" fmla="*/ 7521421 w 13928558"/>
              <a:gd name="connsiteY38" fmla="*/ 6986528 h 6986528"/>
              <a:gd name="connsiteX39" fmla="*/ 7103565 w 13928558"/>
              <a:gd name="connsiteY39" fmla="*/ 6986528 h 6986528"/>
              <a:gd name="connsiteX40" fmla="*/ 6128566 w 13928558"/>
              <a:gd name="connsiteY40" fmla="*/ 6986528 h 6986528"/>
              <a:gd name="connsiteX41" fmla="*/ 5849994 w 13928558"/>
              <a:gd name="connsiteY41" fmla="*/ 6986528 h 6986528"/>
              <a:gd name="connsiteX42" fmla="*/ 5153566 w 13928558"/>
              <a:gd name="connsiteY42" fmla="*/ 6986528 h 6986528"/>
              <a:gd name="connsiteX43" fmla="*/ 4596424 w 13928558"/>
              <a:gd name="connsiteY43" fmla="*/ 6986528 h 6986528"/>
              <a:gd name="connsiteX44" fmla="*/ 4317853 w 13928558"/>
              <a:gd name="connsiteY44" fmla="*/ 6986528 h 6986528"/>
              <a:gd name="connsiteX45" fmla="*/ 3899996 w 13928558"/>
              <a:gd name="connsiteY45" fmla="*/ 6986528 h 6986528"/>
              <a:gd name="connsiteX46" fmla="*/ 2924997 w 13928558"/>
              <a:gd name="connsiteY46" fmla="*/ 6986528 h 6986528"/>
              <a:gd name="connsiteX47" fmla="*/ 2089284 w 13928558"/>
              <a:gd name="connsiteY47" fmla="*/ 6986528 h 6986528"/>
              <a:gd name="connsiteX48" fmla="*/ 1392856 w 13928558"/>
              <a:gd name="connsiteY48" fmla="*/ 6986528 h 6986528"/>
              <a:gd name="connsiteX49" fmla="*/ 835713 w 13928558"/>
              <a:gd name="connsiteY49" fmla="*/ 6986528 h 6986528"/>
              <a:gd name="connsiteX50" fmla="*/ 0 w 13928558"/>
              <a:gd name="connsiteY50" fmla="*/ 6986528 h 6986528"/>
              <a:gd name="connsiteX51" fmla="*/ 0 w 13928558"/>
              <a:gd name="connsiteY51" fmla="*/ 6427606 h 6986528"/>
              <a:gd name="connsiteX52" fmla="*/ 0 w 13928558"/>
              <a:gd name="connsiteY52" fmla="*/ 5868684 h 6986528"/>
              <a:gd name="connsiteX53" fmla="*/ 0 w 13928558"/>
              <a:gd name="connsiteY53" fmla="*/ 5030300 h 6986528"/>
              <a:gd name="connsiteX54" fmla="*/ 0 w 13928558"/>
              <a:gd name="connsiteY54" fmla="*/ 4261782 h 6986528"/>
              <a:gd name="connsiteX55" fmla="*/ 0 w 13928558"/>
              <a:gd name="connsiteY55" fmla="*/ 3632995 h 6986528"/>
              <a:gd name="connsiteX56" fmla="*/ 0 w 13928558"/>
              <a:gd name="connsiteY56" fmla="*/ 3004207 h 6986528"/>
              <a:gd name="connsiteX57" fmla="*/ 0 w 13928558"/>
              <a:gd name="connsiteY57" fmla="*/ 2375420 h 6986528"/>
              <a:gd name="connsiteX58" fmla="*/ 0 w 13928558"/>
              <a:gd name="connsiteY58" fmla="*/ 1537036 h 6986528"/>
              <a:gd name="connsiteX59" fmla="*/ 0 w 13928558"/>
              <a:gd name="connsiteY59" fmla="*/ 908249 h 6986528"/>
              <a:gd name="connsiteX60" fmla="*/ 0 w 13928558"/>
              <a:gd name="connsiteY60" fmla="*/ 0 h 698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3928558" h="6986528" extrusionOk="0">
                <a:moveTo>
                  <a:pt x="0" y="0"/>
                </a:moveTo>
                <a:cubicBezTo>
                  <a:pt x="345025" y="-33134"/>
                  <a:pt x="575545" y="-46804"/>
                  <a:pt x="974999" y="0"/>
                </a:cubicBezTo>
                <a:cubicBezTo>
                  <a:pt x="1374453" y="46804"/>
                  <a:pt x="1289674" y="8769"/>
                  <a:pt x="1392856" y="0"/>
                </a:cubicBezTo>
                <a:cubicBezTo>
                  <a:pt x="1496038" y="-8769"/>
                  <a:pt x="1653163" y="-14355"/>
                  <a:pt x="1810713" y="0"/>
                </a:cubicBezTo>
                <a:cubicBezTo>
                  <a:pt x="1968263" y="14355"/>
                  <a:pt x="2233229" y="12797"/>
                  <a:pt x="2646426" y="0"/>
                </a:cubicBezTo>
                <a:cubicBezTo>
                  <a:pt x="3059623" y="-12797"/>
                  <a:pt x="3057185" y="-22942"/>
                  <a:pt x="3342854" y="0"/>
                </a:cubicBezTo>
                <a:cubicBezTo>
                  <a:pt x="3628523" y="22942"/>
                  <a:pt x="3502617" y="6265"/>
                  <a:pt x="3621425" y="0"/>
                </a:cubicBezTo>
                <a:cubicBezTo>
                  <a:pt x="3740233" y="-6265"/>
                  <a:pt x="3965858" y="-16612"/>
                  <a:pt x="4178567" y="0"/>
                </a:cubicBezTo>
                <a:cubicBezTo>
                  <a:pt x="4391276" y="16612"/>
                  <a:pt x="4644408" y="-21386"/>
                  <a:pt x="4874995" y="0"/>
                </a:cubicBezTo>
                <a:cubicBezTo>
                  <a:pt x="5105582" y="21386"/>
                  <a:pt x="5175460" y="3512"/>
                  <a:pt x="5292852" y="0"/>
                </a:cubicBezTo>
                <a:cubicBezTo>
                  <a:pt x="5410244" y="-3512"/>
                  <a:pt x="5799260" y="-2403"/>
                  <a:pt x="6128566" y="0"/>
                </a:cubicBezTo>
                <a:cubicBezTo>
                  <a:pt x="6457872" y="2403"/>
                  <a:pt x="6695408" y="-13012"/>
                  <a:pt x="7103565" y="0"/>
                </a:cubicBezTo>
                <a:cubicBezTo>
                  <a:pt x="7511722" y="13012"/>
                  <a:pt x="7555567" y="19100"/>
                  <a:pt x="7939278" y="0"/>
                </a:cubicBezTo>
                <a:cubicBezTo>
                  <a:pt x="8322989" y="-19100"/>
                  <a:pt x="8488043" y="-35618"/>
                  <a:pt x="8914277" y="0"/>
                </a:cubicBezTo>
                <a:cubicBezTo>
                  <a:pt x="9340511" y="35618"/>
                  <a:pt x="9087448" y="5723"/>
                  <a:pt x="9192848" y="0"/>
                </a:cubicBezTo>
                <a:cubicBezTo>
                  <a:pt x="9298248" y="-5723"/>
                  <a:pt x="9873141" y="4207"/>
                  <a:pt x="10167847" y="0"/>
                </a:cubicBezTo>
                <a:cubicBezTo>
                  <a:pt x="10462553" y="-4207"/>
                  <a:pt x="10355058" y="-381"/>
                  <a:pt x="10446419" y="0"/>
                </a:cubicBezTo>
                <a:cubicBezTo>
                  <a:pt x="10537780" y="381"/>
                  <a:pt x="10929100" y="-19358"/>
                  <a:pt x="11142846" y="0"/>
                </a:cubicBezTo>
                <a:cubicBezTo>
                  <a:pt x="11356592" y="19358"/>
                  <a:pt x="11761619" y="32441"/>
                  <a:pt x="11978560" y="0"/>
                </a:cubicBezTo>
                <a:cubicBezTo>
                  <a:pt x="12195501" y="-32441"/>
                  <a:pt x="12419455" y="-31968"/>
                  <a:pt x="12814273" y="0"/>
                </a:cubicBezTo>
                <a:cubicBezTo>
                  <a:pt x="13209091" y="31968"/>
                  <a:pt x="13511440" y="-6473"/>
                  <a:pt x="13928558" y="0"/>
                </a:cubicBezTo>
                <a:cubicBezTo>
                  <a:pt x="13912878" y="149565"/>
                  <a:pt x="13958052" y="349360"/>
                  <a:pt x="13928558" y="628788"/>
                </a:cubicBezTo>
                <a:cubicBezTo>
                  <a:pt x="13899064" y="908216"/>
                  <a:pt x="13919929" y="1151724"/>
                  <a:pt x="13928558" y="1467171"/>
                </a:cubicBezTo>
                <a:cubicBezTo>
                  <a:pt x="13937187" y="1782618"/>
                  <a:pt x="13920088" y="1806657"/>
                  <a:pt x="13928558" y="1956228"/>
                </a:cubicBezTo>
                <a:cubicBezTo>
                  <a:pt x="13937028" y="2105799"/>
                  <a:pt x="13941682" y="2449447"/>
                  <a:pt x="13928558" y="2724746"/>
                </a:cubicBezTo>
                <a:cubicBezTo>
                  <a:pt x="13915434" y="3000045"/>
                  <a:pt x="13949498" y="3383980"/>
                  <a:pt x="13928558" y="3563129"/>
                </a:cubicBezTo>
                <a:cubicBezTo>
                  <a:pt x="13907618" y="3742278"/>
                  <a:pt x="13923745" y="4232582"/>
                  <a:pt x="13928558" y="4401513"/>
                </a:cubicBezTo>
                <a:cubicBezTo>
                  <a:pt x="13933371" y="4570444"/>
                  <a:pt x="13916641" y="4729036"/>
                  <a:pt x="13928558" y="5030300"/>
                </a:cubicBezTo>
                <a:cubicBezTo>
                  <a:pt x="13940475" y="5331564"/>
                  <a:pt x="13962681" y="5457405"/>
                  <a:pt x="13928558" y="5868684"/>
                </a:cubicBezTo>
                <a:cubicBezTo>
                  <a:pt x="13894435" y="6279963"/>
                  <a:pt x="13966889" y="6560598"/>
                  <a:pt x="13928558" y="6986528"/>
                </a:cubicBezTo>
                <a:cubicBezTo>
                  <a:pt x="13718892" y="7019350"/>
                  <a:pt x="13509583" y="7015051"/>
                  <a:pt x="13232130" y="6986528"/>
                </a:cubicBezTo>
                <a:cubicBezTo>
                  <a:pt x="12954677" y="6958005"/>
                  <a:pt x="12584915" y="7002096"/>
                  <a:pt x="12396417" y="6986528"/>
                </a:cubicBezTo>
                <a:cubicBezTo>
                  <a:pt x="12207919" y="6970960"/>
                  <a:pt x="11786513" y="6962998"/>
                  <a:pt x="11421418" y="6986528"/>
                </a:cubicBezTo>
                <a:cubicBezTo>
                  <a:pt x="11056323" y="7010058"/>
                  <a:pt x="10960755" y="6992289"/>
                  <a:pt x="10724990" y="6986528"/>
                </a:cubicBezTo>
                <a:cubicBezTo>
                  <a:pt x="10489225" y="6980767"/>
                  <a:pt x="10297133" y="6969914"/>
                  <a:pt x="10167847" y="6986528"/>
                </a:cubicBezTo>
                <a:cubicBezTo>
                  <a:pt x="10038561" y="7003142"/>
                  <a:pt x="9669692" y="6967609"/>
                  <a:pt x="9471419" y="6986528"/>
                </a:cubicBezTo>
                <a:cubicBezTo>
                  <a:pt x="9273146" y="7005447"/>
                  <a:pt x="9186935" y="6978871"/>
                  <a:pt x="9053563" y="6986528"/>
                </a:cubicBezTo>
                <a:cubicBezTo>
                  <a:pt x="8920191" y="6994185"/>
                  <a:pt x="8393071" y="6962455"/>
                  <a:pt x="8217849" y="6986528"/>
                </a:cubicBezTo>
                <a:cubicBezTo>
                  <a:pt x="8042627" y="7010601"/>
                  <a:pt x="7764631" y="6974815"/>
                  <a:pt x="7521421" y="6986528"/>
                </a:cubicBezTo>
                <a:cubicBezTo>
                  <a:pt x="7278211" y="6998241"/>
                  <a:pt x="7253506" y="6986198"/>
                  <a:pt x="7103565" y="6986528"/>
                </a:cubicBezTo>
                <a:cubicBezTo>
                  <a:pt x="6953624" y="6986858"/>
                  <a:pt x="6611180" y="6979604"/>
                  <a:pt x="6128566" y="6986528"/>
                </a:cubicBezTo>
                <a:cubicBezTo>
                  <a:pt x="5645952" y="6993452"/>
                  <a:pt x="5985714" y="6988218"/>
                  <a:pt x="5849994" y="6986528"/>
                </a:cubicBezTo>
                <a:cubicBezTo>
                  <a:pt x="5714274" y="6984838"/>
                  <a:pt x="5303538" y="7007594"/>
                  <a:pt x="5153566" y="6986528"/>
                </a:cubicBezTo>
                <a:cubicBezTo>
                  <a:pt x="5003594" y="6965462"/>
                  <a:pt x="4838311" y="7006175"/>
                  <a:pt x="4596424" y="6986528"/>
                </a:cubicBezTo>
                <a:cubicBezTo>
                  <a:pt x="4354537" y="6966881"/>
                  <a:pt x="4408241" y="6985959"/>
                  <a:pt x="4317853" y="6986528"/>
                </a:cubicBezTo>
                <a:cubicBezTo>
                  <a:pt x="4227465" y="6987097"/>
                  <a:pt x="4048573" y="6965750"/>
                  <a:pt x="3899996" y="6986528"/>
                </a:cubicBezTo>
                <a:cubicBezTo>
                  <a:pt x="3751419" y="7007306"/>
                  <a:pt x="3335825" y="6945489"/>
                  <a:pt x="2924997" y="6986528"/>
                </a:cubicBezTo>
                <a:cubicBezTo>
                  <a:pt x="2514169" y="7027567"/>
                  <a:pt x="2432659" y="6981812"/>
                  <a:pt x="2089284" y="6986528"/>
                </a:cubicBezTo>
                <a:cubicBezTo>
                  <a:pt x="1745909" y="6991244"/>
                  <a:pt x="1564620" y="6989199"/>
                  <a:pt x="1392856" y="6986528"/>
                </a:cubicBezTo>
                <a:cubicBezTo>
                  <a:pt x="1221092" y="6983857"/>
                  <a:pt x="1039424" y="6964591"/>
                  <a:pt x="835713" y="6986528"/>
                </a:cubicBezTo>
                <a:cubicBezTo>
                  <a:pt x="632002" y="7008465"/>
                  <a:pt x="246549" y="6953439"/>
                  <a:pt x="0" y="6986528"/>
                </a:cubicBezTo>
                <a:cubicBezTo>
                  <a:pt x="2419" y="6864385"/>
                  <a:pt x="-13554" y="6641990"/>
                  <a:pt x="0" y="6427606"/>
                </a:cubicBezTo>
                <a:cubicBezTo>
                  <a:pt x="13554" y="6213222"/>
                  <a:pt x="-1616" y="6076277"/>
                  <a:pt x="0" y="5868684"/>
                </a:cubicBezTo>
                <a:cubicBezTo>
                  <a:pt x="1616" y="5661091"/>
                  <a:pt x="41134" y="5297081"/>
                  <a:pt x="0" y="5030300"/>
                </a:cubicBezTo>
                <a:cubicBezTo>
                  <a:pt x="-41134" y="4763519"/>
                  <a:pt x="-6117" y="4514991"/>
                  <a:pt x="0" y="4261782"/>
                </a:cubicBezTo>
                <a:cubicBezTo>
                  <a:pt x="6117" y="4008573"/>
                  <a:pt x="10811" y="3946506"/>
                  <a:pt x="0" y="3632995"/>
                </a:cubicBezTo>
                <a:cubicBezTo>
                  <a:pt x="-10811" y="3319484"/>
                  <a:pt x="-23187" y="3130194"/>
                  <a:pt x="0" y="3004207"/>
                </a:cubicBezTo>
                <a:cubicBezTo>
                  <a:pt x="23187" y="2878220"/>
                  <a:pt x="9938" y="2573728"/>
                  <a:pt x="0" y="2375420"/>
                </a:cubicBezTo>
                <a:cubicBezTo>
                  <a:pt x="-9938" y="2177112"/>
                  <a:pt x="31456" y="1852934"/>
                  <a:pt x="0" y="1537036"/>
                </a:cubicBezTo>
                <a:cubicBezTo>
                  <a:pt x="-31456" y="1221138"/>
                  <a:pt x="-15541" y="1213342"/>
                  <a:pt x="0" y="908249"/>
                </a:cubicBezTo>
                <a:cubicBezTo>
                  <a:pt x="15541" y="603157"/>
                  <a:pt x="-11342" y="42070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12601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Dear Philip,</a:t>
            </a:r>
          </a:p>
          <a:p>
            <a:pPr algn="just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sincerely apologize for not being able to meet with you on our planned date --next Sunday morning. I have just found that I have to attend an important class meeting that afternoon. So urgent is it that I have to get our plan changed.</a:t>
            </a:r>
          </a:p>
          <a:p>
            <a:pPr algn="just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left you a message on your desk to apologize in person, but I also want to send you a quick email. Please </a:t>
            </a:r>
            <a:r>
              <a:rPr lang="en-US" altLang="zh-CN" sz="3200" dirty="0">
                <a:solidFill>
                  <a:srgbClr val="3C3E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indly consider my heartfelt apologies for any inconvenience that it may have caused you.</a:t>
            </a:r>
          </a:p>
          <a:p>
            <a:pPr algn="just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understand that just an apology isn’t enough to make </a:t>
            </a:r>
            <a:r>
              <a:rPr lang="en-US" altLang="zh-CN" sz="3200" dirty="0">
                <a:solidFill>
                  <a:srgbClr val="3C3E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CN" sz="3200" b="0" i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absence, </a:t>
            </a:r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please know that skipping the appointment isn’t typical of me. Would you contact me as soon as you have a spare minute, and I will gladly rearrange our appointment at a mutually agreed time.</a:t>
            </a:r>
          </a:p>
          <a:p>
            <a:pPr algn="just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Please accept my heartfelt apologies, and I do hope to hear from you soon.</a:t>
            </a:r>
          </a:p>
          <a:p>
            <a:pPr algn="r" fontAlgn="base"/>
            <a:r>
              <a:rPr lang="en-US" altLang="zh-CN" sz="3200" dirty="0">
                <a:solidFill>
                  <a:srgbClr val="3C3E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Yours,</a:t>
            </a:r>
          </a:p>
          <a:p>
            <a:pPr algn="r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 Hua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F6C0F0-9B44-2AA5-3B52-FA40B9B1CBFE}"/>
              </a:ext>
            </a:extLst>
          </p:cNvPr>
          <p:cNvSpPr txBox="1"/>
          <p:nvPr/>
        </p:nvSpPr>
        <p:spPr>
          <a:xfrm>
            <a:off x="14630400" y="27051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Acknowledge&amp; apologize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645D8E-721A-B2D8-091A-46FD20CD85EA}"/>
              </a:ext>
            </a:extLst>
          </p:cNvPr>
          <p:cNvSpPr txBox="1"/>
          <p:nvPr/>
        </p:nvSpPr>
        <p:spPr>
          <a:xfrm>
            <a:off x="14634411" y="43053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up&amp; apologize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A5B22A-8B20-0E44-B509-214AF79D561E}"/>
              </a:ext>
            </a:extLst>
          </p:cNvPr>
          <p:cNvSpPr txBox="1"/>
          <p:nvPr/>
        </p:nvSpPr>
        <p:spPr>
          <a:xfrm>
            <a:off x="14622379" y="5905500"/>
            <a:ext cx="320842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remorse&amp;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3C92EA0-9A43-E1F4-4863-62EC85A65936}"/>
              </a:ext>
            </a:extLst>
          </p:cNvPr>
          <p:cNvSpPr txBox="1"/>
          <p:nvPr/>
        </p:nvSpPr>
        <p:spPr>
          <a:xfrm>
            <a:off x="14634411" y="7988116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Apologize again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3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F448A990-779C-F87E-A0AF-D0CC0B0D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57" y="1872554"/>
            <a:ext cx="11932837" cy="802283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F6751033-4C06-C864-DC9D-F2232E5650FF}"/>
              </a:ext>
            </a:extLst>
          </p:cNvPr>
          <p:cNvSpPr txBox="1"/>
          <p:nvPr/>
        </p:nvSpPr>
        <p:spPr>
          <a:xfrm>
            <a:off x="5410200" y="828091"/>
            <a:ext cx="320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高分考场作文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CE2F95-22BD-46C3-DF32-A8D850813B1E}"/>
              </a:ext>
            </a:extLst>
          </p:cNvPr>
          <p:cNvSpPr txBox="1"/>
          <p:nvPr/>
        </p:nvSpPr>
        <p:spPr>
          <a:xfrm>
            <a:off x="13258800" y="25527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Acknowledge&amp; apologize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BEB278-8170-2A62-D063-626C4DA0050A}"/>
              </a:ext>
            </a:extLst>
          </p:cNvPr>
          <p:cNvSpPr txBox="1"/>
          <p:nvPr/>
        </p:nvSpPr>
        <p:spPr>
          <a:xfrm>
            <a:off x="13345886" y="4812195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&amp; outline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07D4CA3-9554-D414-14C2-A17B03D2ABE1}"/>
              </a:ext>
            </a:extLst>
          </p:cNvPr>
          <p:cNvSpPr txBox="1"/>
          <p:nvPr/>
        </p:nvSpPr>
        <p:spPr>
          <a:xfrm>
            <a:off x="13345886" y="77343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Apologize again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57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6751033-4C06-C864-DC9D-F2232E5650FF}"/>
              </a:ext>
            </a:extLst>
          </p:cNvPr>
          <p:cNvSpPr txBox="1"/>
          <p:nvPr/>
        </p:nvSpPr>
        <p:spPr>
          <a:xfrm>
            <a:off x="5410200" y="828091"/>
            <a:ext cx="320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高分考场作文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CE2F95-22BD-46C3-DF32-A8D850813B1E}"/>
              </a:ext>
            </a:extLst>
          </p:cNvPr>
          <p:cNvSpPr txBox="1"/>
          <p:nvPr/>
        </p:nvSpPr>
        <p:spPr>
          <a:xfrm>
            <a:off x="13335000" y="25527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Acknowledge&amp; apologize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BEB278-8170-2A62-D063-626C4DA0050A}"/>
              </a:ext>
            </a:extLst>
          </p:cNvPr>
          <p:cNvSpPr txBox="1"/>
          <p:nvPr/>
        </p:nvSpPr>
        <p:spPr>
          <a:xfrm>
            <a:off x="13411200" y="4812195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Explain &amp; 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07D4CA3-9554-D414-14C2-A17B03D2ABE1}"/>
              </a:ext>
            </a:extLst>
          </p:cNvPr>
          <p:cNvSpPr txBox="1"/>
          <p:nvPr/>
        </p:nvSpPr>
        <p:spPr>
          <a:xfrm>
            <a:off x="13411200" y="77343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Apologize again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F880DA-FA4F-6C0A-7A82-EC916FEB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65" y="1947411"/>
            <a:ext cx="12542269" cy="28462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877093-6D1B-CBFA-58ED-891DC923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50" y="4797044"/>
            <a:ext cx="12531384" cy="45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487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6809698D-8D27-A152-442A-1D0D82576D0C}"/>
              </a:ext>
            </a:extLst>
          </p:cNvPr>
          <p:cNvSpPr txBox="1"/>
          <p:nvPr/>
        </p:nvSpPr>
        <p:spPr>
          <a:xfrm>
            <a:off x="3886200" y="847762"/>
            <a:ext cx="320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真题回顾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B48004-260D-4404-A970-FCB39ACF819B}"/>
              </a:ext>
            </a:extLst>
          </p:cNvPr>
          <p:cNvSpPr txBox="1"/>
          <p:nvPr/>
        </p:nvSpPr>
        <p:spPr>
          <a:xfrm>
            <a:off x="1017814" y="1960268"/>
            <a:ext cx="5410200" cy="7478970"/>
          </a:xfrm>
          <a:custGeom>
            <a:avLst/>
            <a:gdLst>
              <a:gd name="connsiteX0" fmla="*/ 0 w 5410200"/>
              <a:gd name="connsiteY0" fmla="*/ 0 h 7478970"/>
              <a:gd name="connsiteX1" fmla="*/ 5410200 w 5410200"/>
              <a:gd name="connsiteY1" fmla="*/ 0 h 7478970"/>
              <a:gd name="connsiteX2" fmla="*/ 5410200 w 5410200"/>
              <a:gd name="connsiteY2" fmla="*/ 7478970 h 7478970"/>
              <a:gd name="connsiteX3" fmla="*/ 0 w 5410200"/>
              <a:gd name="connsiteY3" fmla="*/ 7478970 h 7478970"/>
              <a:gd name="connsiteX4" fmla="*/ 0 w 5410200"/>
              <a:gd name="connsiteY4" fmla="*/ 0 h 74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200" h="7478970" extrusionOk="0">
                <a:moveTo>
                  <a:pt x="0" y="0"/>
                </a:moveTo>
                <a:cubicBezTo>
                  <a:pt x="953649" y="-5264"/>
                  <a:pt x="3862767" y="84467"/>
                  <a:pt x="5410200" y="0"/>
                </a:cubicBezTo>
                <a:cubicBezTo>
                  <a:pt x="5282027" y="3319115"/>
                  <a:pt x="5539350" y="3823461"/>
                  <a:pt x="5410200" y="7478970"/>
                </a:cubicBezTo>
                <a:cubicBezTo>
                  <a:pt x="3747846" y="7585290"/>
                  <a:pt x="2273815" y="7471321"/>
                  <a:pt x="0" y="7478970"/>
                </a:cubicBezTo>
                <a:cubicBezTo>
                  <a:pt x="160128" y="6479896"/>
                  <a:pt x="25049" y="182235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i="0" dirty="0">
                <a:effectLst/>
                <a:latin typeface="+mn-ea"/>
              </a:rPr>
              <a:t>（</a:t>
            </a:r>
            <a:r>
              <a:rPr lang="en-US" altLang="zh-CN" sz="3200" b="1" i="0" dirty="0">
                <a:effectLst/>
                <a:latin typeface="+mn-ea"/>
              </a:rPr>
              <a:t>2021</a:t>
            </a:r>
            <a:r>
              <a:rPr lang="zh-CN" altLang="en-US" sz="3200" b="1" i="0" dirty="0">
                <a:effectLst/>
                <a:latin typeface="+mn-ea"/>
              </a:rPr>
              <a:t>年英语高考北京卷）假设你是红星中学高三学生李华。你和英国好友</a:t>
            </a:r>
            <a:r>
              <a:rPr lang="en-US" altLang="zh-CN" sz="3200" b="1" i="0" dirty="0">
                <a:effectLst/>
                <a:latin typeface="+mn-ea"/>
              </a:rPr>
              <a:t>Jim</a:t>
            </a:r>
            <a:r>
              <a:rPr lang="zh-CN" altLang="en-US" sz="3200" b="1" i="0" dirty="0">
                <a:effectLst/>
                <a:latin typeface="+mn-ea"/>
              </a:rPr>
              <a:t>原定本周末一起外出，你因故不能赴约。请你用英文给他写一封电子邮件，</a:t>
            </a:r>
            <a:endParaRPr lang="en-US" altLang="zh-CN" sz="3200" b="1" i="0" dirty="0">
              <a:effectLst/>
              <a:latin typeface="+mn-ea"/>
            </a:endParaRPr>
          </a:p>
          <a:p>
            <a:pPr algn="just"/>
            <a:r>
              <a:rPr lang="zh-CN" altLang="en-US" sz="3200" b="1" i="0" dirty="0">
                <a:effectLst/>
                <a:latin typeface="+mn-ea"/>
              </a:rPr>
              <a:t>内容包括：</a:t>
            </a:r>
            <a:endParaRPr lang="en-US" altLang="zh-CN" sz="3200" b="1" i="0" dirty="0">
              <a:effectLst/>
              <a:latin typeface="+mn-ea"/>
            </a:endParaRPr>
          </a:p>
          <a:p>
            <a:pPr algn="just"/>
            <a:r>
              <a:rPr lang="en-US" altLang="zh-CN" sz="3200" b="1" i="0" dirty="0">
                <a:effectLst/>
                <a:latin typeface="+mn-ea"/>
              </a:rPr>
              <a:t>1.</a:t>
            </a:r>
            <a:r>
              <a:rPr lang="zh-CN" altLang="en-US" sz="3200" b="1" i="0" dirty="0">
                <a:effectLst/>
                <a:latin typeface="+mn-ea"/>
              </a:rPr>
              <a:t>表达歉意并说明原因；</a:t>
            </a:r>
            <a:endParaRPr lang="en-US" altLang="zh-CN" sz="3200" b="1" i="0" dirty="0">
              <a:effectLst/>
              <a:latin typeface="+mn-ea"/>
            </a:endParaRPr>
          </a:p>
          <a:p>
            <a:pPr algn="just"/>
            <a:r>
              <a:rPr lang="en-US" altLang="zh-CN" sz="3200" b="1" i="0" dirty="0">
                <a:effectLst/>
                <a:latin typeface="+mn-ea"/>
              </a:rPr>
              <a:t>2.</a:t>
            </a:r>
            <a:r>
              <a:rPr lang="zh-CN" altLang="en-US" sz="3200" b="1" i="0" dirty="0">
                <a:effectLst/>
                <a:latin typeface="+mn-ea"/>
              </a:rPr>
              <a:t>提出建议并给出理由。</a:t>
            </a:r>
            <a:endParaRPr lang="zh-CN" altLang="en-US" sz="3200" b="0" i="0" dirty="0">
              <a:effectLst/>
              <a:latin typeface="+mn-ea"/>
            </a:endParaRPr>
          </a:p>
          <a:p>
            <a:pPr algn="l"/>
            <a:br>
              <a:rPr lang="zh-CN" altLang="en-US" sz="3200" b="0" i="0" dirty="0">
                <a:effectLst/>
                <a:latin typeface="+mn-ea"/>
              </a:rPr>
            </a:br>
            <a:endParaRPr lang="zh-CN" altLang="en-US" sz="3200" b="0" i="0" dirty="0">
              <a:effectLst/>
              <a:latin typeface="+mn-ea"/>
            </a:endParaRPr>
          </a:p>
          <a:p>
            <a:pPr algn="l"/>
            <a:r>
              <a:rPr lang="zh-CN" altLang="en-US" sz="3200" b="1" i="0" dirty="0">
                <a:effectLst/>
                <a:latin typeface="+mn-ea"/>
              </a:rPr>
              <a:t>注意：</a:t>
            </a:r>
            <a:endParaRPr lang="en-US" altLang="zh-CN" sz="3200" b="1" i="0" dirty="0">
              <a:effectLst/>
              <a:latin typeface="+mn-ea"/>
            </a:endParaRPr>
          </a:p>
          <a:p>
            <a:pPr marL="514350" indent="-514350" algn="l">
              <a:buAutoNum type="arabicPeriod"/>
            </a:pPr>
            <a:r>
              <a:rPr lang="zh-CN" altLang="en-US" sz="3200" b="1" i="0" dirty="0">
                <a:effectLst/>
                <a:latin typeface="+mn-ea"/>
              </a:rPr>
              <a:t>词数</a:t>
            </a:r>
            <a:r>
              <a:rPr lang="en-US" altLang="zh-CN" sz="3200" b="1" i="0" dirty="0">
                <a:effectLst/>
                <a:latin typeface="+mn-ea"/>
              </a:rPr>
              <a:t>100</a:t>
            </a:r>
            <a:r>
              <a:rPr lang="zh-CN" altLang="en-US" sz="3200" b="1" i="0" dirty="0">
                <a:effectLst/>
                <a:latin typeface="+mn-ea"/>
              </a:rPr>
              <a:t>左右；</a:t>
            </a:r>
            <a:endParaRPr lang="en-US" altLang="zh-CN" sz="3200" b="1" i="0" dirty="0">
              <a:effectLst/>
              <a:latin typeface="+mn-ea"/>
            </a:endParaRPr>
          </a:p>
          <a:p>
            <a:pPr algn="l"/>
            <a:r>
              <a:rPr lang="en-US" altLang="zh-CN" sz="3200" b="1" i="0" dirty="0">
                <a:effectLst/>
                <a:latin typeface="+mn-ea"/>
              </a:rPr>
              <a:t>2. </a:t>
            </a:r>
            <a:r>
              <a:rPr lang="zh-CN" altLang="en-US" sz="3200" b="1" i="0" dirty="0">
                <a:effectLst/>
                <a:latin typeface="+mn-ea"/>
              </a:rPr>
              <a:t>开头和结尾已给出，不计入总词数。</a:t>
            </a:r>
            <a:endParaRPr lang="zh-CN" altLang="en-US" sz="3200" b="0" i="0" dirty="0">
              <a:effectLst/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E9FF5B-F611-B3ED-4FDE-05A3B6472BFA}"/>
              </a:ext>
            </a:extLst>
          </p:cNvPr>
          <p:cNvSpPr txBox="1"/>
          <p:nvPr/>
        </p:nvSpPr>
        <p:spPr>
          <a:xfrm>
            <a:off x="7620000" y="1949382"/>
            <a:ext cx="9144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Dear Jim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I'm sorry that I won't be able to go hiking with you this Saturday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began to cough yesterday morning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I went to see a doctor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told me it was a bad cold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 would have to stay at home for a few days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I'd really like to spend some time with you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it OK with you if we take a trip to Zhangjiakou next Saturday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It's one of the host cities for the 2022 Winter Olympics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Please let me know what you think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'm sorry about the inconvenience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Hope to hear from you soon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algn="r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r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 Hua</a:t>
            </a:r>
          </a:p>
        </p:txBody>
      </p:sp>
    </p:spTree>
    <p:extLst>
      <p:ext uri="{BB962C8B-B14F-4D97-AF65-F5344CB8AC3E}">
        <p14:creationId xmlns:p14="http://schemas.microsoft.com/office/powerpoint/2010/main" val="49755370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6809698D-8D27-A152-442A-1D0D82576D0C}"/>
              </a:ext>
            </a:extLst>
          </p:cNvPr>
          <p:cNvSpPr txBox="1"/>
          <p:nvPr/>
        </p:nvSpPr>
        <p:spPr>
          <a:xfrm>
            <a:off x="3886200" y="847762"/>
            <a:ext cx="320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真题回顾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B48004-260D-4404-A970-FCB39ACF819B}"/>
              </a:ext>
            </a:extLst>
          </p:cNvPr>
          <p:cNvSpPr txBox="1"/>
          <p:nvPr/>
        </p:nvSpPr>
        <p:spPr>
          <a:xfrm>
            <a:off x="1017814" y="1960268"/>
            <a:ext cx="5410200" cy="6986528"/>
          </a:xfrm>
          <a:custGeom>
            <a:avLst/>
            <a:gdLst>
              <a:gd name="connsiteX0" fmla="*/ 0 w 5410200"/>
              <a:gd name="connsiteY0" fmla="*/ 0 h 6986528"/>
              <a:gd name="connsiteX1" fmla="*/ 5410200 w 5410200"/>
              <a:gd name="connsiteY1" fmla="*/ 0 h 6986528"/>
              <a:gd name="connsiteX2" fmla="*/ 5410200 w 5410200"/>
              <a:gd name="connsiteY2" fmla="*/ 6986528 h 6986528"/>
              <a:gd name="connsiteX3" fmla="*/ 0 w 5410200"/>
              <a:gd name="connsiteY3" fmla="*/ 6986528 h 6986528"/>
              <a:gd name="connsiteX4" fmla="*/ 0 w 5410200"/>
              <a:gd name="connsiteY4" fmla="*/ 0 h 698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200" h="6986528" extrusionOk="0">
                <a:moveTo>
                  <a:pt x="0" y="0"/>
                </a:moveTo>
                <a:cubicBezTo>
                  <a:pt x="953649" y="-5264"/>
                  <a:pt x="3862767" y="84467"/>
                  <a:pt x="5410200" y="0"/>
                </a:cubicBezTo>
                <a:cubicBezTo>
                  <a:pt x="5282027" y="2432365"/>
                  <a:pt x="5539350" y="4845205"/>
                  <a:pt x="5410200" y="6986528"/>
                </a:cubicBezTo>
                <a:cubicBezTo>
                  <a:pt x="3747846" y="7092848"/>
                  <a:pt x="2273815" y="6978879"/>
                  <a:pt x="0" y="6986528"/>
                </a:cubicBezTo>
                <a:cubicBezTo>
                  <a:pt x="160128" y="5249161"/>
                  <a:pt x="25049" y="177329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2016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全国卷）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假如你是李华，与留学生朋友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Bob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约好一起去书店，因故不能赴约。请给她写一封邮件，内容包括：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表示歉意；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说明原因；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另约时间。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注意：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词数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左右；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开头和结尾已给出，不计入总词数。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E9FF5B-F611-B3ED-4FDE-05A3B6472BFA}"/>
              </a:ext>
            </a:extLst>
          </p:cNvPr>
          <p:cNvSpPr txBox="1"/>
          <p:nvPr/>
        </p:nvSpPr>
        <p:spPr>
          <a:xfrm>
            <a:off x="7543800" y="2171700"/>
            <a:ext cx="100584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Bob,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sorry to say that I cannot go to the bookstore with you on Friday afternoon. I have just found that I have to attend an important class meeting that afternoon. I hope the change won’t cause you too much trouble.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Shall we go on Saturday morning? We can set out early so that we’ll have more time to read and select books. If it’s convenient for you, let’s meet at 8:30 outside the school gate. If not, let me know what time suits you best. I should be available any time after school next week.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Looking forward to your early reply.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</a:p>
        </p:txBody>
      </p:sp>
    </p:spTree>
    <p:extLst>
      <p:ext uri="{BB962C8B-B14F-4D97-AF65-F5344CB8AC3E}">
        <p14:creationId xmlns:p14="http://schemas.microsoft.com/office/powerpoint/2010/main" val="9419060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4933" y="-32265"/>
            <a:ext cx="11710253" cy="10800365"/>
            <a:chOff x="0" y="0"/>
            <a:chExt cx="3084182" cy="2844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4182" cy="2844541"/>
            </a:xfrm>
            <a:custGeom>
              <a:avLst/>
              <a:gdLst/>
              <a:ahLst/>
              <a:cxnLst/>
              <a:rect l="l" t="t" r="r" b="b"/>
              <a:pathLst>
                <a:path w="3084182" h="2844541">
                  <a:moveTo>
                    <a:pt x="0" y="0"/>
                  </a:moveTo>
                  <a:lnTo>
                    <a:pt x="3084182" y="0"/>
                  </a:lnTo>
                  <a:lnTo>
                    <a:pt x="3084182" y="2844541"/>
                  </a:lnTo>
                  <a:lnTo>
                    <a:pt x="0" y="28445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3084182" cy="2958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33867" y="1778638"/>
            <a:ext cx="9343029" cy="7178561"/>
          </a:xfrm>
          <a:custGeom>
            <a:avLst/>
            <a:gdLst/>
            <a:ahLst/>
            <a:cxnLst/>
            <a:rect l="l" t="t" r="r" b="b"/>
            <a:pathLst>
              <a:path w="9343029" h="7178561">
                <a:moveTo>
                  <a:pt x="9343029" y="0"/>
                </a:moveTo>
                <a:lnTo>
                  <a:pt x="0" y="0"/>
                </a:lnTo>
                <a:lnTo>
                  <a:pt x="0" y="7178561"/>
                </a:lnTo>
                <a:lnTo>
                  <a:pt x="9343029" y="7178561"/>
                </a:lnTo>
                <a:lnTo>
                  <a:pt x="93430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A6D379D-FE03-8712-9340-1E5C5E844163}"/>
              </a:ext>
            </a:extLst>
          </p:cNvPr>
          <p:cNvSpPr/>
          <p:nvPr/>
        </p:nvSpPr>
        <p:spPr>
          <a:xfrm>
            <a:off x="1524000" y="3238500"/>
            <a:ext cx="1219200" cy="1143000"/>
          </a:xfrm>
          <a:prstGeom prst="rect">
            <a:avLst/>
          </a:prstGeom>
          <a:solidFill>
            <a:srgbClr val="FF8E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72A2BF-5E89-4C4F-37EC-74EE1252A2A4}"/>
              </a:ext>
            </a:extLst>
          </p:cNvPr>
          <p:cNvSpPr/>
          <p:nvPr/>
        </p:nvSpPr>
        <p:spPr>
          <a:xfrm>
            <a:off x="6705600" y="5905500"/>
            <a:ext cx="914400" cy="762000"/>
          </a:xfrm>
          <a:prstGeom prst="rect">
            <a:avLst/>
          </a:prstGeom>
          <a:solidFill>
            <a:srgbClr val="FF8E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CBCB66-56B7-0E3F-535B-63F2FE1E31ED}"/>
              </a:ext>
            </a:extLst>
          </p:cNvPr>
          <p:cNvSpPr/>
          <p:nvPr/>
        </p:nvSpPr>
        <p:spPr>
          <a:xfrm>
            <a:off x="4688448" y="5905500"/>
            <a:ext cx="721752" cy="64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BB1A390F-7348-F1AF-88DE-C94541A0E673}"/>
              </a:ext>
            </a:extLst>
          </p:cNvPr>
          <p:cNvSpPr txBox="1"/>
          <p:nvPr/>
        </p:nvSpPr>
        <p:spPr>
          <a:xfrm>
            <a:off x="8221579" y="2019300"/>
            <a:ext cx="10058400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72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Build apology emails that are </a:t>
            </a:r>
            <a:r>
              <a:rPr lang="en-US" sz="96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honest</a:t>
            </a:r>
            <a:r>
              <a:rPr lang="en-US" sz="96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,  </a:t>
            </a:r>
            <a:r>
              <a:rPr lang="en-US" sz="96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e</a:t>
            </a:r>
            <a:r>
              <a:rPr lang="en-US" sz="9600" spc="215" dirty="0"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m</a:t>
            </a:r>
            <a:r>
              <a:rPr lang="en-US" sz="96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otional a</a:t>
            </a:r>
            <a:r>
              <a:rPr lang="en-US" sz="9600" spc="215" dirty="0"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n</a:t>
            </a:r>
            <a:r>
              <a:rPr lang="en-US" sz="96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d effective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CF96815-F776-47F8-D21C-B0F9E695C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243" y="3486834"/>
            <a:ext cx="206015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40DEEF4-A959-670B-CDCE-B486A9C16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300" y="7066954"/>
            <a:ext cx="2038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12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476847" y="1092095"/>
            <a:ext cx="5569702" cy="771525"/>
            <a:chOff x="0" y="0"/>
            <a:chExt cx="2864301" cy="406400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94478" y="1165016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Different causes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38409A-AA73-7BA8-E666-27CD90D16E7C}"/>
              </a:ext>
            </a:extLst>
          </p:cNvPr>
          <p:cNvSpPr txBox="1"/>
          <p:nvPr/>
        </p:nvSpPr>
        <p:spPr>
          <a:xfrm>
            <a:off x="838200" y="2292740"/>
            <a:ext cx="1568568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Running late for a class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Failing to keep the appointment</a:t>
            </a:r>
            <a:endParaRPr lang="en-US" altLang="zh-CN" sz="3600" b="0" i="0" dirty="0">
              <a:solidFill>
                <a:srgbClr val="282E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Missed a deadline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Accidentally left someone out of an invitation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Accidental incorrect data in a presentation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Misunderstanding or miscommunication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Accidentally sharing incorrect information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Delay in attending a birthday party of friends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Unintentionally offending someone during a conversation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Mistakenly deleting shared files or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Mistakenly overstepping or misunderstanding boundaries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38D00AC4-8CFB-8C50-C4F3-084A8D2A1B00}"/>
              </a:ext>
            </a:extLst>
          </p:cNvPr>
          <p:cNvGrpSpPr/>
          <p:nvPr/>
        </p:nvGrpSpPr>
        <p:grpSpPr>
          <a:xfrm>
            <a:off x="12115800" y="-256683"/>
            <a:ext cx="11710253" cy="10800365"/>
            <a:chOff x="0" y="0"/>
            <a:chExt cx="3084182" cy="2844541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FB0E5915-A2CC-B11D-50E2-4EAF224321D7}"/>
                </a:ext>
              </a:extLst>
            </p:cNvPr>
            <p:cNvSpPr/>
            <p:nvPr/>
          </p:nvSpPr>
          <p:spPr>
            <a:xfrm>
              <a:off x="0" y="0"/>
              <a:ext cx="3084182" cy="2844541"/>
            </a:xfrm>
            <a:custGeom>
              <a:avLst/>
              <a:gdLst/>
              <a:ahLst/>
              <a:cxnLst/>
              <a:rect l="l" t="t" r="r" b="b"/>
              <a:pathLst>
                <a:path w="3084182" h="2844541">
                  <a:moveTo>
                    <a:pt x="0" y="0"/>
                  </a:moveTo>
                  <a:lnTo>
                    <a:pt x="3084182" y="0"/>
                  </a:lnTo>
                  <a:lnTo>
                    <a:pt x="3084182" y="2844541"/>
                  </a:lnTo>
                  <a:lnTo>
                    <a:pt x="0" y="28445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59BEC860-E1F1-F9C4-DEF8-35D02ACC1B10}"/>
                </a:ext>
              </a:extLst>
            </p:cNvPr>
            <p:cNvSpPr txBox="1"/>
            <p:nvPr/>
          </p:nvSpPr>
          <p:spPr>
            <a:xfrm>
              <a:off x="0" y="-114300"/>
              <a:ext cx="3084182" cy="2958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5"/>
                </a:lnSpc>
              </a:pPr>
              <a:endParaRPr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CFBCCA7-D742-A10B-020B-2219D5FD8394}"/>
              </a:ext>
            </a:extLst>
          </p:cNvPr>
          <p:cNvSpPr txBox="1"/>
          <p:nvPr/>
        </p:nvSpPr>
        <p:spPr>
          <a:xfrm>
            <a:off x="12477750" y="2695495"/>
            <a:ext cx="5810250" cy="5796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Homework 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BB746674-1F3A-1BBF-DFA2-F0EA5EBABB57}"/>
              </a:ext>
            </a:extLst>
          </p:cNvPr>
          <p:cNvSpPr txBox="1"/>
          <p:nvPr/>
        </p:nvSpPr>
        <p:spPr>
          <a:xfrm>
            <a:off x="12505824" y="3782684"/>
            <a:ext cx="581025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Pick one of the causes and try to practice an apology email</a:t>
            </a:r>
            <a:endParaRPr lang="en-US" sz="4000" spc="215" dirty="0">
              <a:solidFill>
                <a:srgbClr val="FF8E64"/>
              </a:solidFill>
              <a:latin typeface="Arial" panose="020B0604020202020204" pitchFamily="34" charset="0"/>
              <a:ea typeface="字由点字典黑 75J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081E53F-C62B-8AFA-092A-E0E16A679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95" y="6238430"/>
            <a:ext cx="2038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595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4274726" cy="228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895450" y="3024389"/>
            <a:ext cx="6529520" cy="4962435"/>
          </a:xfrm>
          <a:custGeom>
            <a:avLst/>
            <a:gdLst/>
            <a:ahLst/>
            <a:cxnLst/>
            <a:rect l="l" t="t" r="r" b="b"/>
            <a:pathLst>
              <a:path w="6529520" h="4962435">
                <a:moveTo>
                  <a:pt x="0" y="0"/>
                </a:moveTo>
                <a:lnTo>
                  <a:pt x="6529520" y="0"/>
                </a:lnTo>
                <a:lnTo>
                  <a:pt x="6529520" y="4962435"/>
                </a:lnTo>
                <a:lnTo>
                  <a:pt x="0" y="4962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8665158" y="3024389"/>
            <a:ext cx="10491362" cy="6010828"/>
            <a:chOff x="203773" y="1667240"/>
            <a:chExt cx="13988483" cy="8014436"/>
          </a:xfrm>
        </p:grpSpPr>
        <p:sp>
          <p:nvSpPr>
            <p:cNvPr id="21" name="TextBox 21"/>
            <p:cNvSpPr txBox="1"/>
            <p:nvPr/>
          </p:nvSpPr>
          <p:spPr>
            <a:xfrm>
              <a:off x="203773" y="1667240"/>
              <a:ext cx="9090500" cy="59093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7200" spc="54" dirty="0">
                  <a:solidFill>
                    <a:srgbClr val="000000"/>
                  </a:solidFill>
                  <a:ea typeface="字由点字典黑 75J"/>
                </a:rPr>
                <a:t>The best strategy is just to sincerely apologize and move on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371856" y="8896247"/>
              <a:ext cx="10820400" cy="78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you!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4328474" y="1412866"/>
            <a:ext cx="2268620" cy="2265659"/>
          </a:xfrm>
          <a:custGeom>
            <a:avLst/>
            <a:gdLst/>
            <a:ahLst/>
            <a:cxnLst/>
            <a:rect l="l" t="t" r="r" b="b"/>
            <a:pathLst>
              <a:path w="2268620" h="2265659">
                <a:moveTo>
                  <a:pt x="0" y="0"/>
                </a:moveTo>
                <a:lnTo>
                  <a:pt x="2268620" y="0"/>
                </a:lnTo>
                <a:lnTo>
                  <a:pt x="2268620" y="2265659"/>
                </a:lnTo>
                <a:lnTo>
                  <a:pt x="0" y="2265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1532311" y="2686398"/>
            <a:ext cx="11342052" cy="6299963"/>
            <a:chOff x="0" y="0"/>
            <a:chExt cx="15122736" cy="8399951"/>
          </a:xfrm>
        </p:grpSpPr>
        <p:grpSp>
          <p:nvGrpSpPr>
            <p:cNvPr id="20" name="Group 20"/>
            <p:cNvGrpSpPr/>
            <p:nvPr/>
          </p:nvGrpSpPr>
          <p:grpSpPr>
            <a:xfrm>
              <a:off x="568686" y="0"/>
              <a:ext cx="1658920" cy="165892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949210" y="0"/>
              <a:ext cx="1658920" cy="1658920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3329735" y="0"/>
              <a:ext cx="1658920" cy="1658920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4710259" y="0"/>
              <a:ext cx="1658920" cy="165892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0" y="151281"/>
              <a:ext cx="6987660" cy="1318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75"/>
                </a:lnSpc>
              </a:pPr>
              <a:r>
                <a:rPr lang="en-US" sz="6300" spc="1864" dirty="0" err="1">
                  <a:solidFill>
                    <a:srgbClr val="000000"/>
                  </a:solidFill>
                  <a:ea typeface="字由点字典黑 75J"/>
                </a:rPr>
                <a:t>校园</a:t>
              </a:r>
              <a:r>
                <a:rPr lang="zh-CN" altLang="en-US" sz="6300" spc="1864" dirty="0">
                  <a:solidFill>
                    <a:srgbClr val="000000"/>
                  </a:solidFill>
                  <a:ea typeface="字由点字典黑 75J"/>
                </a:rPr>
                <a:t>生活</a:t>
              </a:r>
              <a:endParaRPr lang="en-US" sz="6300" spc="1864" dirty="0">
                <a:solidFill>
                  <a:srgbClr val="000000"/>
                </a:solidFill>
                <a:ea typeface="字由点字典黑 75J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67086" y="1925620"/>
              <a:ext cx="10145266" cy="185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81"/>
                </a:lnSpc>
              </a:pPr>
              <a:r>
                <a:rPr lang="zh-CN" altLang="en-US" sz="8945" spc="53" dirty="0">
                  <a:solidFill>
                    <a:srgbClr val="000000"/>
                  </a:solidFill>
                  <a:ea typeface="字由点字典黑 75J"/>
                </a:rPr>
                <a:t>道   歉   信</a:t>
              </a:r>
              <a:endParaRPr lang="en-US" sz="8945" spc="53" dirty="0">
                <a:solidFill>
                  <a:srgbClr val="000000"/>
                </a:solidFill>
                <a:ea typeface="字由点字典黑 75J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345677" y="7651883"/>
              <a:ext cx="6777059" cy="748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2799" spc="237" dirty="0">
                  <a:solidFill>
                    <a:srgbClr val="000000"/>
                  </a:solidFill>
                  <a:latin typeface="字由点字典黑 55J"/>
                  <a:ea typeface="字由点字典黑 55J"/>
                </a:rPr>
                <a:t>Fay/ 2023.11.09</a:t>
              </a:r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-8915400" y="-5676900"/>
            <a:ext cx="26124371" cy="14922601"/>
            <a:chOff x="0" y="-114300"/>
            <a:chExt cx="6880493" cy="3930233"/>
          </a:xfrm>
        </p:grpSpPr>
        <p:sp>
          <p:nvSpPr>
            <p:cNvPr id="3" name="Freeform 3"/>
            <p:cNvSpPr/>
            <p:nvPr/>
          </p:nvSpPr>
          <p:spPr>
            <a:xfrm>
              <a:off x="2605767" y="1648466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4274726" cy="228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491575" y="1886646"/>
            <a:ext cx="8536734" cy="8447810"/>
          </a:xfrm>
          <a:custGeom>
            <a:avLst/>
            <a:gdLst/>
            <a:ahLst/>
            <a:cxnLst/>
            <a:rect l="l" t="t" r="r" b="b"/>
            <a:pathLst>
              <a:path w="8536734" h="8447810">
                <a:moveTo>
                  <a:pt x="0" y="0"/>
                </a:moveTo>
                <a:lnTo>
                  <a:pt x="8536734" y="0"/>
                </a:lnTo>
                <a:lnTo>
                  <a:pt x="8536734" y="8447810"/>
                </a:lnTo>
                <a:lnTo>
                  <a:pt x="0" y="84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A906D66-1835-2254-008C-22728CC22493}"/>
              </a:ext>
            </a:extLst>
          </p:cNvPr>
          <p:cNvSpPr/>
          <p:nvPr/>
        </p:nvSpPr>
        <p:spPr>
          <a:xfrm>
            <a:off x="9349677" y="3699654"/>
            <a:ext cx="3383490" cy="3124200"/>
          </a:xfrm>
          <a:prstGeom prst="rect">
            <a:avLst/>
          </a:prstGeom>
          <a:solidFill>
            <a:srgbClr val="BBD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E0BB93A6-B736-F77A-8583-3B8559A65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267" y="6412528"/>
            <a:ext cx="5176578" cy="2540838"/>
          </a:xfrm>
          <a:prstGeom prst="rect">
            <a:avLst/>
          </a:prstGeom>
        </p:spPr>
      </p:pic>
      <p:sp>
        <p:nvSpPr>
          <p:cNvPr id="40" name="TextBox 34">
            <a:extLst>
              <a:ext uri="{FF2B5EF4-FFF2-40B4-BE49-F238E27FC236}">
                <a16:creationId xmlns:a16="http://schemas.microsoft.com/office/drawing/2014/main" id="{23C7DCA0-E2A6-92E4-1258-222FD07B6385}"/>
              </a:ext>
            </a:extLst>
          </p:cNvPr>
          <p:cNvSpPr txBox="1"/>
          <p:nvPr/>
        </p:nvSpPr>
        <p:spPr>
          <a:xfrm>
            <a:off x="1958826" y="5633330"/>
            <a:ext cx="9644370" cy="585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Apology Email for a Missed Appointment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8F26C56-C70B-358E-F5B4-C0B1D228731C}"/>
              </a:ext>
            </a:extLst>
          </p:cNvPr>
          <p:cNvGrpSpPr/>
          <p:nvPr/>
        </p:nvGrpSpPr>
        <p:grpSpPr>
          <a:xfrm>
            <a:off x="-9677400" y="-6239469"/>
            <a:ext cx="27203399" cy="15620999"/>
            <a:chOff x="0" y="-114300"/>
            <a:chExt cx="6880493" cy="393023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9D6C26F-AB25-8BB3-EEBB-0E5E208FF24D}"/>
                </a:ext>
              </a:extLst>
            </p:cNvPr>
            <p:cNvSpPr/>
            <p:nvPr/>
          </p:nvSpPr>
          <p:spPr>
            <a:xfrm>
              <a:off x="2605767" y="1648466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EE6A819A-F9D9-1906-F282-95D4445DF2A9}"/>
                </a:ext>
              </a:extLst>
            </p:cNvPr>
            <p:cNvSpPr txBox="1"/>
            <p:nvPr/>
          </p:nvSpPr>
          <p:spPr>
            <a:xfrm>
              <a:off x="0" y="-114300"/>
              <a:ext cx="4274726" cy="228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5"/>
                </a:lnSpc>
              </a:pPr>
              <a:endParaRPr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1C43E7C-F08A-C761-D41A-DAC6B5CD280F}"/>
              </a:ext>
            </a:extLst>
          </p:cNvPr>
          <p:cNvSpPr txBox="1"/>
          <p:nvPr/>
        </p:nvSpPr>
        <p:spPr>
          <a:xfrm>
            <a:off x="4762500" y="905470"/>
            <a:ext cx="876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Apology email format</a:t>
            </a:r>
          </a:p>
        </p:txBody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9FCD9758-38D4-C4AA-BF09-652FEE501317}"/>
              </a:ext>
            </a:extLst>
          </p:cNvPr>
          <p:cNvSpPr/>
          <p:nvPr/>
        </p:nvSpPr>
        <p:spPr>
          <a:xfrm>
            <a:off x="13389027" y="4440014"/>
            <a:ext cx="7313166" cy="5547478"/>
          </a:xfrm>
          <a:custGeom>
            <a:avLst/>
            <a:gdLst/>
            <a:ahLst/>
            <a:cxnLst/>
            <a:rect l="l" t="t" r="r" b="b"/>
            <a:pathLst>
              <a:path w="1993852" h="1447204">
                <a:moveTo>
                  <a:pt x="0" y="0"/>
                </a:moveTo>
                <a:lnTo>
                  <a:pt x="1993852" y="0"/>
                </a:lnTo>
                <a:lnTo>
                  <a:pt x="1993852" y="1447204"/>
                </a:lnTo>
                <a:lnTo>
                  <a:pt x="0" y="1447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8246AE-49AB-8302-5064-9429619D56DB}"/>
              </a:ext>
            </a:extLst>
          </p:cNvPr>
          <p:cNvSpPr txBox="1"/>
          <p:nvPr/>
        </p:nvSpPr>
        <p:spPr>
          <a:xfrm>
            <a:off x="1393773" y="2324100"/>
            <a:ext cx="50291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Apology email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subject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2.Apology email 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3.Apology email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ending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BBCE93-3A3F-11FE-4AF2-03A1AF8EA53F}"/>
              </a:ext>
            </a:extLst>
          </p:cNvPr>
          <p:cNvSpPr txBox="1"/>
          <p:nvPr/>
        </p:nvSpPr>
        <p:spPr>
          <a:xfrm>
            <a:off x="8534400" y="3057585"/>
            <a:ext cx="60358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4800" b="1" i="1" u="sng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Acknowledge </a:t>
            </a:r>
            <a:r>
              <a:rPr kumimoji="0" lang="en-US" altLang="zh-CN" sz="4800" b="0" i="1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 mistake/responsibility and apologize for it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4800" b="1" i="1" u="sng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Explain </a:t>
            </a:r>
            <a:r>
              <a:rPr kumimoji="0" lang="en-US" altLang="zh-CN" sz="4800" b="0" i="1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you're doing to fix it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4800" b="1" i="1" u="sng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Outline</a:t>
            </a:r>
            <a:r>
              <a:rPr kumimoji="0" lang="en-US" altLang="zh-CN" sz="4800" b="0" i="1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next steps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333C1262-BEB3-AF31-7A05-3C4DEA4BB350}"/>
              </a:ext>
            </a:extLst>
          </p:cNvPr>
          <p:cNvGrpSpPr/>
          <p:nvPr/>
        </p:nvGrpSpPr>
        <p:grpSpPr>
          <a:xfrm>
            <a:off x="324108" y="277536"/>
            <a:ext cx="2369652" cy="1255868"/>
            <a:chOff x="0" y="0"/>
            <a:chExt cx="3159536" cy="1674491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D6C0AC27-45D2-6DF6-73E7-67BB36C90D52}"/>
                </a:ext>
              </a:extLst>
            </p:cNvPr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65AFB083-0075-01CA-DBE1-A6BF59FE1CC7}"/>
                  </a:ext>
                </a:extLst>
              </p:cNvPr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2" name="TextBox 9">
                <a:extLst>
                  <a:ext uri="{FF2B5EF4-FFF2-40B4-BE49-F238E27FC236}">
                    <a16:creationId xmlns:a16="http://schemas.microsoft.com/office/drawing/2014/main" id="{23771A64-AA34-37AD-9BCF-7AAAC4EFCA6C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F383570B-032B-AD53-AC1C-D56F5A206C64}"/>
                </a:ext>
              </a:extLst>
            </p:cNvPr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6718DB1F-3C8E-FFA8-3363-0AA3FF19958A}"/>
                  </a:ext>
                </a:extLst>
              </p:cNvPr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0" name="TextBox 12">
                <a:extLst>
                  <a:ext uri="{FF2B5EF4-FFF2-40B4-BE49-F238E27FC236}">
                    <a16:creationId xmlns:a16="http://schemas.microsoft.com/office/drawing/2014/main" id="{80516796-11EA-1FC0-D8D4-E9BA227CE346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CE554BB1-E259-4C8B-CFB0-475F1B7661A8}"/>
                </a:ext>
              </a:extLst>
            </p:cNvPr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215E610A-D896-1C90-74A7-2991FBA1E20E}"/>
                  </a:ext>
                </a:extLst>
              </p:cNvPr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5">
                <a:extLst>
                  <a:ext uri="{FF2B5EF4-FFF2-40B4-BE49-F238E27FC236}">
                    <a16:creationId xmlns:a16="http://schemas.microsoft.com/office/drawing/2014/main" id="{9E3BF222-2377-F705-3E1A-23B4CCFEA5AC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28BD66C7-90B1-6781-9D9F-671B9E00B6B3}"/>
                </a:ext>
              </a:extLst>
            </p:cNvPr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1A1AAD4B-49E1-3430-19EE-04FD97252F9B}"/>
                  </a:ext>
                </a:extLst>
              </p:cNvPr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005A9C3A-EAD1-C5E0-FB0B-D33555A04FC8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</p:grp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7595976-0B3B-FBDB-3C49-5687FF2F772E}"/>
              </a:ext>
            </a:extLst>
          </p:cNvPr>
          <p:cNvCxnSpPr>
            <a:cxnSpLocks/>
          </p:cNvCxnSpPr>
          <p:nvPr/>
        </p:nvCxnSpPr>
        <p:spPr>
          <a:xfrm flipV="1">
            <a:off x="6172200" y="3519250"/>
            <a:ext cx="2362200" cy="1601142"/>
          </a:xfrm>
          <a:prstGeom prst="line">
            <a:avLst/>
          </a:prstGeom>
          <a:ln w="57150">
            <a:solidFill>
              <a:srgbClr val="FF8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4191157-21A0-CCFC-6241-734AA2590941}"/>
              </a:ext>
            </a:extLst>
          </p:cNvPr>
          <p:cNvCxnSpPr>
            <a:cxnSpLocks/>
          </p:cNvCxnSpPr>
          <p:nvPr/>
        </p:nvCxnSpPr>
        <p:spPr>
          <a:xfrm>
            <a:off x="6172200" y="5120392"/>
            <a:ext cx="2362200" cy="513426"/>
          </a:xfrm>
          <a:prstGeom prst="line">
            <a:avLst/>
          </a:prstGeom>
          <a:ln w="57150">
            <a:solidFill>
              <a:srgbClr val="FF8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A9385D5-6C44-525C-A1D4-CFF0DE7213B8}"/>
              </a:ext>
            </a:extLst>
          </p:cNvPr>
          <p:cNvCxnSpPr>
            <a:cxnSpLocks/>
          </p:cNvCxnSpPr>
          <p:nvPr/>
        </p:nvCxnSpPr>
        <p:spPr>
          <a:xfrm>
            <a:off x="6172200" y="5120392"/>
            <a:ext cx="2438400" cy="1936368"/>
          </a:xfrm>
          <a:prstGeom prst="line">
            <a:avLst/>
          </a:prstGeom>
          <a:ln w="57150">
            <a:solidFill>
              <a:srgbClr val="FF8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42975AFD-0924-E8EB-34E5-97808AF485EC}"/>
              </a:ext>
            </a:extLst>
          </p:cNvPr>
          <p:cNvSpPr txBox="1"/>
          <p:nvPr/>
        </p:nvSpPr>
        <p:spPr>
          <a:xfrm>
            <a:off x="6172200" y="2452809"/>
            <a:ext cx="11125200" cy="595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200" b="0" i="1" dirty="0" err="1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zh-CN" sz="3200" b="0" i="1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:"Regarding the Missed </a:t>
            </a:r>
            <a:r>
              <a:rPr lang="en-US" altLang="zh-CN" sz="3200" i="1" dirty="0">
                <a:solidFill>
                  <a:srgbClr val="282E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  <a:r>
              <a:rPr lang="en-US" altLang="zh-CN" sz="3200" b="0" i="1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My Sincere Apologies"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21FB6EB-9894-321B-2E6A-6B1C1E79E12F}"/>
              </a:ext>
            </a:extLst>
          </p:cNvPr>
          <p:cNvSpPr txBox="1"/>
          <p:nvPr/>
        </p:nvSpPr>
        <p:spPr>
          <a:xfrm>
            <a:off x="6324600" y="7497575"/>
            <a:ext cx="533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 off and move on.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5DED533-AD8D-3A74-A086-735153FBCB66}"/>
              </a:ext>
            </a:extLst>
          </p:cNvPr>
          <p:cNvSpPr/>
          <p:nvPr/>
        </p:nvSpPr>
        <p:spPr>
          <a:xfrm>
            <a:off x="15621000" y="8718504"/>
            <a:ext cx="1752600" cy="10731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B0658AC9-D4BC-1ECA-2BC1-CFEEA038C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883">
            <a:off x="15921037" y="8477720"/>
            <a:ext cx="1152525" cy="12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9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602019">
            <a:off x="12053129" y="-1327850"/>
            <a:ext cx="4579206" cy="4713101"/>
          </a:xfrm>
          <a:custGeom>
            <a:avLst/>
            <a:gdLst/>
            <a:ahLst/>
            <a:cxnLst/>
            <a:rect l="l" t="t" r="r" b="b"/>
            <a:pathLst>
              <a:path w="4579206" h="4713101">
                <a:moveTo>
                  <a:pt x="0" y="0"/>
                </a:moveTo>
                <a:lnTo>
                  <a:pt x="4579206" y="0"/>
                </a:lnTo>
                <a:lnTo>
                  <a:pt x="4579206" y="4713100"/>
                </a:lnTo>
                <a:lnTo>
                  <a:pt x="0" y="471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3342" y="659359"/>
            <a:ext cx="11430000" cy="1793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Everyone screws up sometimes. When your decision or mistake hurts someone else or cause inconvenience, it's proper to offer an apology.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0667141-FC83-67BF-087D-8812C56D51C7}"/>
              </a:ext>
            </a:extLst>
          </p:cNvPr>
          <p:cNvSpPr/>
          <p:nvPr/>
        </p:nvSpPr>
        <p:spPr>
          <a:xfrm flipH="1">
            <a:off x="178649" y="3504916"/>
            <a:ext cx="9343029" cy="7178561"/>
          </a:xfrm>
          <a:custGeom>
            <a:avLst/>
            <a:gdLst/>
            <a:ahLst/>
            <a:cxnLst/>
            <a:rect l="l" t="t" r="r" b="b"/>
            <a:pathLst>
              <a:path w="9343029" h="7178561">
                <a:moveTo>
                  <a:pt x="9343029" y="0"/>
                </a:moveTo>
                <a:lnTo>
                  <a:pt x="0" y="0"/>
                </a:lnTo>
                <a:lnTo>
                  <a:pt x="0" y="7178561"/>
                </a:lnTo>
                <a:lnTo>
                  <a:pt x="9343029" y="7178561"/>
                </a:lnTo>
                <a:lnTo>
                  <a:pt x="93430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07FFC4-4382-E6C7-1547-26B0945149CB}"/>
              </a:ext>
            </a:extLst>
          </p:cNvPr>
          <p:cNvSpPr/>
          <p:nvPr/>
        </p:nvSpPr>
        <p:spPr>
          <a:xfrm>
            <a:off x="2509538" y="7626451"/>
            <a:ext cx="7396461" cy="3130208"/>
          </a:xfrm>
          <a:prstGeom prst="rect">
            <a:avLst/>
          </a:prstGeom>
          <a:solidFill>
            <a:srgbClr val="BBD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D7B65FF-514B-AA8E-8867-BC5337A6F930}"/>
              </a:ext>
            </a:extLst>
          </p:cNvPr>
          <p:cNvSpPr/>
          <p:nvPr/>
        </p:nvSpPr>
        <p:spPr>
          <a:xfrm>
            <a:off x="3886200" y="5448300"/>
            <a:ext cx="762000" cy="1814464"/>
          </a:xfrm>
          <a:prstGeom prst="rect">
            <a:avLst/>
          </a:prstGeom>
          <a:solidFill>
            <a:srgbClr val="BBD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FB05F37-0812-33FF-2401-903DDDD44B42}"/>
              </a:ext>
            </a:extLst>
          </p:cNvPr>
          <p:cNvSpPr/>
          <p:nvPr/>
        </p:nvSpPr>
        <p:spPr>
          <a:xfrm>
            <a:off x="4724400" y="2933700"/>
            <a:ext cx="3104593" cy="5105400"/>
          </a:xfrm>
          <a:prstGeom prst="rect">
            <a:avLst/>
          </a:prstGeom>
          <a:solidFill>
            <a:srgbClr val="BBD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234CE9-7DEE-6DF3-F17C-E4A4B782B9D1}"/>
              </a:ext>
            </a:extLst>
          </p:cNvPr>
          <p:cNvSpPr/>
          <p:nvPr/>
        </p:nvSpPr>
        <p:spPr>
          <a:xfrm>
            <a:off x="7647904" y="5745303"/>
            <a:ext cx="2639096" cy="1930072"/>
          </a:xfrm>
          <a:prstGeom prst="rect">
            <a:avLst/>
          </a:prstGeom>
          <a:solidFill>
            <a:srgbClr val="BBD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832E5F-95EC-5E73-31CC-D764FF990D08}"/>
              </a:ext>
            </a:extLst>
          </p:cNvPr>
          <p:cNvSpPr/>
          <p:nvPr/>
        </p:nvSpPr>
        <p:spPr>
          <a:xfrm>
            <a:off x="1631972" y="4905566"/>
            <a:ext cx="1390573" cy="1206841"/>
          </a:xfrm>
          <a:prstGeom prst="rect">
            <a:avLst/>
          </a:prstGeom>
          <a:solidFill>
            <a:srgbClr val="FF8E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819E3A-C698-B442-8BB9-B0C0083F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568" y="5155043"/>
            <a:ext cx="168191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审 题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BC579D3-7D92-B56C-751D-273C65203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1907" y="5745303"/>
            <a:ext cx="3256419" cy="425688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7D4633D-8826-CE6F-ECB3-4EA94197E173}"/>
              </a:ext>
            </a:extLst>
          </p:cNvPr>
          <p:cNvSpPr txBox="1"/>
          <p:nvPr/>
        </p:nvSpPr>
        <p:spPr>
          <a:xfrm>
            <a:off x="5109478" y="3784804"/>
            <a:ext cx="839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/>
              <a:t>假定你是李华，你与爱尔兰交换生</a:t>
            </a:r>
            <a:r>
              <a:rPr lang="en-US" altLang="zh-CN" sz="3200" dirty="0"/>
              <a:t>Philip </a:t>
            </a:r>
            <a:r>
              <a:rPr lang="zh-CN" altLang="en-US" sz="3200" dirty="0"/>
              <a:t>原定本周日上午一起修改英文讲稿，因故不能赴约。青给他写一封邮件，内容 包括：</a:t>
            </a:r>
            <a:endParaRPr lang="en-US" altLang="zh-CN" sz="3200" dirty="0"/>
          </a:p>
          <a:p>
            <a:r>
              <a:rPr lang="en-US" altLang="zh-CN" sz="3200" dirty="0"/>
              <a:t>1.</a:t>
            </a:r>
            <a:r>
              <a:rPr lang="zh-CN" altLang="en-US" sz="3200" dirty="0"/>
              <a:t>表达歉意；</a:t>
            </a:r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说明原因；</a:t>
            </a:r>
            <a:endParaRPr lang="en-US" altLang="zh-CN" sz="3200" dirty="0"/>
          </a:p>
          <a:p>
            <a:r>
              <a:rPr lang="en-US" altLang="zh-CN" sz="3200" dirty="0"/>
              <a:t>3.</a:t>
            </a:r>
            <a:r>
              <a:rPr lang="zh-CN" altLang="en-US" sz="3200" dirty="0"/>
              <a:t>另约时间。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2D50960-B87A-6AA9-15DE-53AC724CC2AC}"/>
              </a:ext>
            </a:extLst>
          </p:cNvPr>
          <p:cNvSpPr txBox="1"/>
          <p:nvPr/>
        </p:nvSpPr>
        <p:spPr>
          <a:xfrm>
            <a:off x="5109478" y="3683076"/>
            <a:ext cx="8399890" cy="3046988"/>
          </a:xfrm>
          <a:prstGeom prst="rect">
            <a:avLst/>
          </a:prstGeom>
          <a:solidFill>
            <a:srgbClr val="BBDE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>
                <a:solidFill>
                  <a:srgbClr val="BBDEFF"/>
                </a:solidFill>
              </a:rPr>
              <a:t>假定你是李华，你与爱尔兰交换生</a:t>
            </a:r>
            <a:r>
              <a:rPr lang="en-US" altLang="zh-CN" sz="3200" dirty="0">
                <a:solidFill>
                  <a:srgbClr val="BBDEFF"/>
                </a:solidFill>
              </a:rPr>
              <a:t>Philip </a:t>
            </a:r>
            <a:r>
              <a:rPr lang="zh-CN" altLang="en-US" sz="3200" dirty="0">
                <a:solidFill>
                  <a:srgbClr val="BBDEFF"/>
                </a:solidFill>
              </a:rPr>
              <a:t>原定本周日上午一起修改英文讲稿，因故不能赴约。青给他写一封邮件，内容 包括：</a:t>
            </a:r>
            <a:endParaRPr lang="en-US" altLang="zh-CN" sz="3200" dirty="0">
              <a:solidFill>
                <a:srgbClr val="BBDEFF"/>
              </a:solidFill>
            </a:endParaRPr>
          </a:p>
          <a:p>
            <a:r>
              <a:rPr lang="en-US" altLang="zh-CN" sz="3200" dirty="0">
                <a:solidFill>
                  <a:srgbClr val="BBDEFF"/>
                </a:solidFill>
              </a:rPr>
              <a:t>1.</a:t>
            </a:r>
            <a:r>
              <a:rPr lang="zh-CN" altLang="en-US" sz="3200" dirty="0">
                <a:solidFill>
                  <a:srgbClr val="BBDEFF"/>
                </a:solidFill>
              </a:rPr>
              <a:t>表达歉意；</a:t>
            </a:r>
            <a:endParaRPr lang="en-US" altLang="zh-CN" sz="3200" dirty="0">
              <a:solidFill>
                <a:srgbClr val="BBDEFF"/>
              </a:solidFill>
            </a:endParaRPr>
          </a:p>
          <a:p>
            <a:r>
              <a:rPr lang="en-US" altLang="zh-CN" sz="3200" dirty="0">
                <a:solidFill>
                  <a:srgbClr val="BBDEFF"/>
                </a:solidFill>
              </a:rPr>
              <a:t>2.</a:t>
            </a:r>
            <a:r>
              <a:rPr lang="zh-CN" altLang="en-US" sz="3200" dirty="0">
                <a:solidFill>
                  <a:srgbClr val="BBDEFF"/>
                </a:solidFill>
              </a:rPr>
              <a:t>说明原因；</a:t>
            </a:r>
            <a:endParaRPr lang="en-US" altLang="zh-CN" sz="3200" dirty="0">
              <a:solidFill>
                <a:srgbClr val="BBDEFF"/>
              </a:solidFill>
            </a:endParaRPr>
          </a:p>
          <a:p>
            <a:r>
              <a:rPr lang="en-US" altLang="zh-CN" sz="3200" dirty="0">
                <a:solidFill>
                  <a:srgbClr val="BBDEFF"/>
                </a:solidFill>
              </a:rPr>
              <a:t>3.</a:t>
            </a:r>
            <a:r>
              <a:rPr lang="zh-CN" altLang="en-US" sz="3200" dirty="0">
                <a:solidFill>
                  <a:srgbClr val="BBDEFF"/>
                </a:solidFill>
              </a:rPr>
              <a:t>另约时间。</a:t>
            </a:r>
          </a:p>
        </p:txBody>
      </p:sp>
      <p:graphicFrame>
        <p:nvGraphicFramePr>
          <p:cNvPr id="18" name="表格 9">
            <a:extLst>
              <a:ext uri="{FF2B5EF4-FFF2-40B4-BE49-F238E27FC236}">
                <a16:creationId xmlns:a16="http://schemas.microsoft.com/office/drawing/2014/main" id="{2E2A2AFA-DA0C-C2DF-760F-F8756FE9C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97077"/>
              </p:ext>
            </p:extLst>
          </p:nvPr>
        </p:nvGraphicFramePr>
        <p:xfrm>
          <a:off x="5237407" y="3207150"/>
          <a:ext cx="8302865" cy="259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</a:rPr>
                        <a:t>文体类型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邮件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/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道歉信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目标受众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你的爱尔兰交换生朋友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Philip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语言风格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遗憾惋惜，礼貌友善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篇章结构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开头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主体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结尾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7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内容要点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写信目的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+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理由与弥补措施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+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再次道歉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表格 9">
            <a:extLst>
              <a:ext uri="{FF2B5EF4-FFF2-40B4-BE49-F238E27FC236}">
                <a16:creationId xmlns:a16="http://schemas.microsoft.com/office/drawing/2014/main" id="{6F1208AA-1CC3-9F4C-6DAC-240DE8346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79479"/>
              </p:ext>
            </p:extLst>
          </p:nvPr>
        </p:nvGraphicFramePr>
        <p:xfrm>
          <a:off x="5223625" y="6342595"/>
          <a:ext cx="9718282" cy="2072824"/>
        </p:xfrm>
        <a:graphic>
          <a:graphicData uri="http://schemas.openxmlformats.org/drawingml/2006/table">
            <a:tbl>
              <a:tblPr firstRow="1" bandRow="1"/>
              <a:tblGrid>
                <a:gridCol w="18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</a:rPr>
                        <a:t>时态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一般现在时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将来时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/>
                        <a:t>人称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r>
                        <a:rPr lang="en-US" altLang="zh-CN" sz="2800" b="1" dirty="0"/>
                        <a:t>I ,you</a:t>
                      </a:r>
                      <a:endParaRPr lang="zh-CN" altLang="en-US" sz="2800" b="1" dirty="0"/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/>
                        <a:t>理由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合理性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: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无法预测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&amp;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推脱，非常重要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&amp;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紧迫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/>
                        <a:t>弥补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合乎情理可接受度高，征求对方意见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/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方便对方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541DCA0D-9380-9C76-63F5-27A6796ACE15}"/>
              </a:ext>
            </a:extLst>
          </p:cNvPr>
          <p:cNvSpPr txBox="1"/>
          <p:nvPr/>
        </p:nvSpPr>
        <p:spPr>
          <a:xfrm>
            <a:off x="443342" y="1928131"/>
            <a:ext cx="50291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4800" b="0" i="0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pology email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B716E9-D5D1-2E50-C4FA-5D8F707EDAC5}"/>
              </a:ext>
            </a:extLst>
          </p:cNvPr>
          <p:cNvSpPr txBox="1"/>
          <p:nvPr/>
        </p:nvSpPr>
        <p:spPr>
          <a:xfrm>
            <a:off x="2046849" y="5294651"/>
            <a:ext cx="35493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1EA139-5E01-6E36-2FB5-C35B3CB119B3}"/>
              </a:ext>
            </a:extLst>
          </p:cNvPr>
          <p:cNvSpPr txBox="1"/>
          <p:nvPr/>
        </p:nvSpPr>
        <p:spPr>
          <a:xfrm>
            <a:off x="1274008" y="3223611"/>
            <a:ext cx="5029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36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26E22D6C-857E-F7E7-B706-3A9CD132595F}"/>
              </a:ext>
            </a:extLst>
          </p:cNvPr>
          <p:cNvSpPr/>
          <p:nvPr/>
        </p:nvSpPr>
        <p:spPr>
          <a:xfrm rot="602019">
            <a:off x="15158355" y="4406284"/>
            <a:ext cx="4579206" cy="4713101"/>
          </a:xfrm>
          <a:custGeom>
            <a:avLst/>
            <a:gdLst/>
            <a:ahLst/>
            <a:cxnLst/>
            <a:rect l="l" t="t" r="r" b="b"/>
            <a:pathLst>
              <a:path w="4579206" h="4713101">
                <a:moveTo>
                  <a:pt x="0" y="0"/>
                </a:moveTo>
                <a:lnTo>
                  <a:pt x="4579206" y="0"/>
                </a:lnTo>
                <a:lnTo>
                  <a:pt x="4579206" y="4713100"/>
                </a:lnTo>
                <a:lnTo>
                  <a:pt x="0" y="471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6A229DFC-360C-CA35-7EF7-DAA172216EC6}"/>
              </a:ext>
            </a:extLst>
          </p:cNvPr>
          <p:cNvSpPr txBox="1"/>
          <p:nvPr/>
        </p:nvSpPr>
        <p:spPr>
          <a:xfrm>
            <a:off x="198738" y="800100"/>
            <a:ext cx="17487900" cy="65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How to Open/close Your Apology Email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6236CE2-5779-DEC5-66CC-21970EE3AAAB}"/>
              </a:ext>
            </a:extLst>
          </p:cNvPr>
          <p:cNvSpPr txBox="1"/>
          <p:nvPr/>
        </p:nvSpPr>
        <p:spPr>
          <a:xfrm>
            <a:off x="1926194" y="8748236"/>
            <a:ext cx="14032988" cy="1477328"/>
          </a:xfrm>
          <a:prstGeom prst="rect">
            <a:avLst/>
          </a:prstGeom>
          <a:solidFill>
            <a:srgbClr val="1E34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zh-CN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Here, you need to </a:t>
            </a:r>
            <a:r>
              <a:rPr lang="en-US" altLang="zh-CN" sz="36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clearly identify </a:t>
            </a:r>
            <a:r>
              <a:rPr lang="en-US" altLang="zh-CN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problem that happened. Own up to what you did; </a:t>
            </a:r>
            <a:r>
              <a:rPr lang="en-US" altLang="zh-CN" sz="36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don't try to </a:t>
            </a:r>
            <a:r>
              <a:rPr lang="en-US" altLang="zh-CN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deflect the blame on someone else or make excuses for what happened.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9DF64DA-6CCB-E937-2809-BB42C5AAD159}"/>
              </a:ext>
            </a:extLst>
          </p:cNvPr>
          <p:cNvGrpSpPr/>
          <p:nvPr/>
        </p:nvGrpSpPr>
        <p:grpSpPr>
          <a:xfrm>
            <a:off x="2077985" y="3539352"/>
            <a:ext cx="14160104" cy="4007343"/>
            <a:chOff x="2077985" y="3539352"/>
            <a:chExt cx="14160104" cy="400734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7FF2D6E-3FE1-56E1-02A8-50923A635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7985" y="3539352"/>
              <a:ext cx="13746047" cy="31281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6D93FD3-9DC6-CF9F-BBF5-4ABF1D253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7689" y="5097409"/>
              <a:ext cx="3200400" cy="244928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EA167CB-88D9-850F-D77E-4A7707150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194" y="1642500"/>
            <a:ext cx="14032988" cy="70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026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01579" y="3023825"/>
            <a:ext cx="7394066" cy="1693781"/>
            <a:chOff x="0" y="0"/>
            <a:chExt cx="1947408" cy="4460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01579" y="5165280"/>
            <a:ext cx="7394066" cy="1693781"/>
            <a:chOff x="0" y="0"/>
            <a:chExt cx="1947408" cy="4460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62579" y="5114317"/>
            <a:ext cx="7394066" cy="1693781"/>
            <a:chOff x="0" y="0"/>
            <a:chExt cx="1947408" cy="4460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52780" y="4757193"/>
            <a:ext cx="491663" cy="368499"/>
            <a:chOff x="0" y="0"/>
            <a:chExt cx="812800" cy="6091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09190"/>
            </a:xfrm>
            <a:custGeom>
              <a:avLst/>
              <a:gdLst/>
              <a:ahLst/>
              <a:cxnLst/>
              <a:rect l="l" t="t" r="r" b="b"/>
              <a:pathLst>
                <a:path w="812800" h="609190">
                  <a:moveTo>
                    <a:pt x="406400" y="609190"/>
                  </a:moveTo>
                  <a:lnTo>
                    <a:pt x="0" y="202790"/>
                  </a:lnTo>
                  <a:lnTo>
                    <a:pt x="203200" y="20279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02790"/>
                  </a:lnTo>
                  <a:lnTo>
                    <a:pt x="812800" y="202790"/>
                  </a:lnTo>
                  <a:lnTo>
                    <a:pt x="406400" y="609190"/>
                  </a:lnTo>
                  <a:close/>
                </a:path>
              </a:pathLst>
            </a:custGeom>
            <a:solidFill>
              <a:srgbClr val="FF8E6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03200" y="-114300"/>
              <a:ext cx="406400" cy="62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10800000">
            <a:off x="3943883" y="4745817"/>
            <a:ext cx="491663" cy="387557"/>
            <a:chOff x="0" y="-114300"/>
            <a:chExt cx="812800" cy="640696"/>
          </a:xfrm>
        </p:grpSpPr>
        <p:sp>
          <p:nvSpPr>
            <p:cNvPr id="16" name="Freeform 16"/>
            <p:cNvSpPr/>
            <p:nvPr/>
          </p:nvSpPr>
          <p:spPr>
            <a:xfrm>
              <a:off x="0" y="-82794"/>
              <a:ext cx="812800" cy="609190"/>
            </a:xfrm>
            <a:custGeom>
              <a:avLst/>
              <a:gdLst/>
              <a:ahLst/>
              <a:cxnLst/>
              <a:rect l="l" t="t" r="r" b="b"/>
              <a:pathLst>
                <a:path w="812800" h="609190">
                  <a:moveTo>
                    <a:pt x="406400" y="609190"/>
                  </a:moveTo>
                  <a:lnTo>
                    <a:pt x="0" y="202790"/>
                  </a:lnTo>
                  <a:lnTo>
                    <a:pt x="203200" y="20279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02790"/>
                  </a:lnTo>
                  <a:lnTo>
                    <a:pt x="812800" y="202790"/>
                  </a:lnTo>
                  <a:lnTo>
                    <a:pt x="406400" y="609190"/>
                  </a:lnTo>
                  <a:close/>
                </a:path>
              </a:pathLst>
            </a:custGeom>
            <a:solidFill>
              <a:srgbClr val="FF8E6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03200" y="-114300"/>
              <a:ext cx="406400" cy="62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376925" y="1095375"/>
            <a:ext cx="5437696" cy="771525"/>
            <a:chOff x="0" y="0"/>
            <a:chExt cx="2864301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366779" y="7185492"/>
            <a:ext cx="12129910" cy="25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10080"/>
              </a:lnSpc>
              <a:spcBef>
                <a:spcPct val="0"/>
              </a:spcBef>
            </a:pPr>
            <a:r>
              <a:rPr lang="en-US" sz="48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Build apology emails that are </a:t>
            </a:r>
            <a:r>
              <a:rPr lang="en-US" sz="72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honest</a:t>
            </a:r>
            <a:r>
              <a:rPr lang="en-US" sz="72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, and </a:t>
            </a:r>
            <a:r>
              <a:rPr lang="en-US" sz="72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emotional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94478" y="1165016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</a:rPr>
              <a:t>Opening &amp;closing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76006" y="3316717"/>
            <a:ext cx="713687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I'm </a:t>
            </a:r>
            <a:r>
              <a:rPr kumimoji="0" lang="en-US" sz="3600" b="1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awfully/ind</a:t>
            </a:r>
            <a:r>
              <a:rPr kumimoji="0" lang="en-US" sz="3600" b="1" i="0" u="none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ee</a:t>
            </a:r>
            <a:r>
              <a:rPr kumimoji="0" lang="en-US" sz="3600" b="1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d </a:t>
            </a:r>
            <a:r>
              <a:rPr kumimoji="0" lang="en-US" sz="36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sorry to tell you that I won't be able to… </a:t>
            </a:r>
          </a:p>
        </p:txBody>
      </p:sp>
      <p:grpSp>
        <p:nvGrpSpPr>
          <p:cNvPr id="33" name="Group 6">
            <a:extLst>
              <a:ext uri="{FF2B5EF4-FFF2-40B4-BE49-F238E27FC236}">
                <a16:creationId xmlns:a16="http://schemas.microsoft.com/office/drawing/2014/main" id="{ABAA11E7-0049-3F26-77DD-B9FBB087625D}"/>
              </a:ext>
            </a:extLst>
          </p:cNvPr>
          <p:cNvGrpSpPr/>
          <p:nvPr/>
        </p:nvGrpSpPr>
        <p:grpSpPr>
          <a:xfrm>
            <a:off x="9862580" y="2993844"/>
            <a:ext cx="7394066" cy="1693781"/>
            <a:chOff x="0" y="0"/>
            <a:chExt cx="1947408" cy="446099"/>
          </a:xfrm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F67FA3A-FC8A-9EF0-AF65-5DE582CD52A6}"/>
                </a:ext>
              </a:extLst>
            </p:cNvPr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0322CBB5-4002-0FC1-371E-88F59D2038EB}"/>
                </a:ext>
              </a:extLst>
            </p:cNvPr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TextBox 27">
            <a:extLst>
              <a:ext uri="{FF2B5EF4-FFF2-40B4-BE49-F238E27FC236}">
                <a16:creationId xmlns:a16="http://schemas.microsoft.com/office/drawing/2014/main" id="{CB93A785-12F1-F9A2-8975-4B0BA32B8502}"/>
              </a:ext>
            </a:extLst>
          </p:cNvPr>
          <p:cNvSpPr txBox="1"/>
          <p:nvPr/>
        </p:nvSpPr>
        <p:spPr>
          <a:xfrm>
            <a:off x="9991176" y="3095200"/>
            <a:ext cx="713687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 I'm 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aw</a:t>
            </a:r>
            <a:r>
              <a:rPr lang="en-US" sz="3600" b="1" spc="8" dirty="0">
                <a:solidFill>
                  <a:srgbClr val="FF8E64"/>
                </a:solidFill>
                <a:ea typeface="字由点字典黑 55J"/>
              </a:rPr>
              <a:t>full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y</a:t>
            </a:r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 sorry for the sudden change of plan and feel it a great pity to…</a:t>
            </a:r>
            <a:endParaRPr kumimoji="0" lang="en-US" sz="3600" b="0" i="0" u="none" strike="noStrike" kern="1200" cap="none" spc="8" normalizeH="0" baseline="0" noProof="0" dirty="0">
              <a:ln>
                <a:noFill/>
              </a:ln>
              <a:solidFill>
                <a:srgbClr val="494F56"/>
              </a:solidFill>
              <a:effectLst/>
              <a:uLnTx/>
              <a:uFillTx/>
              <a:latin typeface="Calibri"/>
              <a:ea typeface="字由点字典黑 55J"/>
              <a:cs typeface="+mn-cs"/>
            </a:endParaRP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2BE6CA4A-27F5-A775-C2F8-AF234D33C71C}"/>
              </a:ext>
            </a:extLst>
          </p:cNvPr>
          <p:cNvGrpSpPr/>
          <p:nvPr/>
        </p:nvGrpSpPr>
        <p:grpSpPr>
          <a:xfrm>
            <a:off x="13647678" y="4733317"/>
            <a:ext cx="491663" cy="368499"/>
            <a:chOff x="0" y="0"/>
            <a:chExt cx="812800" cy="609190"/>
          </a:xfrm>
        </p:grpSpPr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E32CF1D0-DD66-1AAF-A28A-721B380228F7}"/>
                </a:ext>
              </a:extLst>
            </p:cNvPr>
            <p:cNvSpPr/>
            <p:nvPr/>
          </p:nvSpPr>
          <p:spPr>
            <a:xfrm>
              <a:off x="0" y="0"/>
              <a:ext cx="812800" cy="609190"/>
            </a:xfrm>
            <a:custGeom>
              <a:avLst/>
              <a:gdLst/>
              <a:ahLst/>
              <a:cxnLst/>
              <a:rect l="l" t="t" r="r" b="b"/>
              <a:pathLst>
                <a:path w="812800" h="609190">
                  <a:moveTo>
                    <a:pt x="406400" y="609190"/>
                  </a:moveTo>
                  <a:lnTo>
                    <a:pt x="0" y="202790"/>
                  </a:lnTo>
                  <a:lnTo>
                    <a:pt x="203200" y="20279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02790"/>
                  </a:lnTo>
                  <a:lnTo>
                    <a:pt x="812800" y="202790"/>
                  </a:lnTo>
                  <a:lnTo>
                    <a:pt x="406400" y="609190"/>
                  </a:lnTo>
                  <a:close/>
                </a:path>
              </a:pathLst>
            </a:custGeom>
            <a:solidFill>
              <a:srgbClr val="FF8E64"/>
            </a:solidFill>
          </p:spPr>
        </p:sp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C3CBFC1A-74C5-213D-1DA4-3BECA273C2CA}"/>
                </a:ext>
              </a:extLst>
            </p:cNvPr>
            <p:cNvSpPr txBox="1"/>
            <p:nvPr/>
          </p:nvSpPr>
          <p:spPr>
            <a:xfrm>
              <a:off x="203200" y="-114300"/>
              <a:ext cx="406400" cy="62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15">
            <a:extLst>
              <a:ext uri="{FF2B5EF4-FFF2-40B4-BE49-F238E27FC236}">
                <a16:creationId xmlns:a16="http://schemas.microsoft.com/office/drawing/2014/main" id="{4DB5F519-0914-248E-5859-853542981324}"/>
              </a:ext>
            </a:extLst>
          </p:cNvPr>
          <p:cNvGrpSpPr/>
          <p:nvPr/>
        </p:nvGrpSpPr>
        <p:grpSpPr>
          <a:xfrm rot="10800000">
            <a:off x="13038781" y="4726760"/>
            <a:ext cx="491663" cy="387557"/>
            <a:chOff x="0" y="-114300"/>
            <a:chExt cx="812800" cy="640696"/>
          </a:xfrm>
        </p:grpSpPr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23700221-180E-AAB0-D72F-24BCC0E9A38B}"/>
                </a:ext>
              </a:extLst>
            </p:cNvPr>
            <p:cNvSpPr/>
            <p:nvPr/>
          </p:nvSpPr>
          <p:spPr>
            <a:xfrm>
              <a:off x="0" y="-82794"/>
              <a:ext cx="812800" cy="609190"/>
            </a:xfrm>
            <a:custGeom>
              <a:avLst/>
              <a:gdLst/>
              <a:ahLst/>
              <a:cxnLst/>
              <a:rect l="l" t="t" r="r" b="b"/>
              <a:pathLst>
                <a:path w="812800" h="609190">
                  <a:moveTo>
                    <a:pt x="406400" y="609190"/>
                  </a:moveTo>
                  <a:lnTo>
                    <a:pt x="0" y="202790"/>
                  </a:lnTo>
                  <a:lnTo>
                    <a:pt x="203200" y="20279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02790"/>
                  </a:lnTo>
                  <a:lnTo>
                    <a:pt x="812800" y="202790"/>
                  </a:lnTo>
                  <a:lnTo>
                    <a:pt x="406400" y="609190"/>
                  </a:lnTo>
                  <a:close/>
                </a:path>
              </a:pathLst>
            </a:custGeom>
            <a:solidFill>
              <a:srgbClr val="FF8E64"/>
            </a:solidFill>
          </p:spPr>
        </p: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id="{788C3A1F-2079-F97F-F956-14AB10D76B45}"/>
                </a:ext>
              </a:extLst>
            </p:cNvPr>
            <p:cNvSpPr txBox="1"/>
            <p:nvPr/>
          </p:nvSpPr>
          <p:spPr>
            <a:xfrm>
              <a:off x="203200" y="-114300"/>
              <a:ext cx="406400" cy="62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TextBox 27">
            <a:extLst>
              <a:ext uri="{FF2B5EF4-FFF2-40B4-BE49-F238E27FC236}">
                <a16:creationId xmlns:a16="http://schemas.microsoft.com/office/drawing/2014/main" id="{3A60A82D-C1AF-4E69-2D24-071874F3D8FD}"/>
              </a:ext>
            </a:extLst>
          </p:cNvPr>
          <p:cNvSpPr txBox="1"/>
          <p:nvPr/>
        </p:nvSpPr>
        <p:spPr>
          <a:xfrm>
            <a:off x="1392639" y="5190517"/>
            <a:ext cx="713687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I apologize 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again</a:t>
            </a:r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 for any inconvenience or trouble caused and </a:t>
            </a:r>
            <a:r>
              <a:rPr lang="en-US" sz="3600" b="1" spc="8" dirty="0">
                <a:ea typeface="字由点字典黑 55J"/>
              </a:rPr>
              <a:t>appreciate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 </a:t>
            </a:r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your understanding.</a:t>
            </a:r>
            <a:endParaRPr kumimoji="0" lang="en-US" sz="3600" b="0" i="0" u="none" strike="noStrike" kern="1200" cap="none" spc="8" normalizeH="0" baseline="0" noProof="0" dirty="0">
              <a:ln>
                <a:noFill/>
              </a:ln>
              <a:solidFill>
                <a:srgbClr val="494F56"/>
              </a:solidFill>
              <a:effectLst/>
              <a:uLnTx/>
              <a:uFillTx/>
              <a:latin typeface="Calibri"/>
              <a:ea typeface="字由点字典黑 55J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3AB86C2-5563-8926-AA77-8361A0793D46}"/>
              </a:ext>
            </a:extLst>
          </p:cNvPr>
          <p:cNvSpPr txBox="1"/>
          <p:nvPr/>
        </p:nvSpPr>
        <p:spPr>
          <a:xfrm>
            <a:off x="3628546" y="8362853"/>
            <a:ext cx="99568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BC57ED92-801D-FF91-DAE3-31766A316D14}"/>
              </a:ext>
            </a:extLst>
          </p:cNvPr>
          <p:cNvSpPr txBox="1"/>
          <p:nvPr/>
        </p:nvSpPr>
        <p:spPr>
          <a:xfrm>
            <a:off x="10016909" y="5333250"/>
            <a:ext cx="713687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  I 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sin</a:t>
            </a:r>
            <a:r>
              <a:rPr lang="en-US" sz="3600" b="1" spc="8" dirty="0">
                <a:solidFill>
                  <a:srgbClr val="FF8E64"/>
                </a:solidFill>
                <a:ea typeface="字由点字典黑 55J"/>
              </a:rPr>
              <a:t>cere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ly </a:t>
            </a:r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hope you can 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understand </a:t>
            </a:r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my situation and accept my </a:t>
            </a:r>
            <a:r>
              <a:rPr lang="en-US" sz="3600" b="1" spc="8" dirty="0">
                <a:ea typeface="字由点字典黑 55J"/>
              </a:rPr>
              <a:t>apology</a:t>
            </a:r>
            <a:r>
              <a:rPr lang="en-US" sz="3600" b="1" spc="8" dirty="0">
                <a:solidFill>
                  <a:srgbClr val="494F56"/>
                </a:solidFill>
                <a:latin typeface="Calibri"/>
                <a:ea typeface="字由点字典黑 55J"/>
              </a:rPr>
              <a:t>.</a:t>
            </a:r>
            <a:endParaRPr lang="en-US" sz="3600" b="1" spc="8" dirty="0">
              <a:solidFill>
                <a:srgbClr val="494F56"/>
              </a:solidFill>
              <a:ea typeface="字由点字典黑 55J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E1E0087E-70A6-9F4A-55D6-FB6D22BDA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46" y="6935723"/>
            <a:ext cx="1512097" cy="1976658"/>
          </a:xfrm>
          <a:prstGeom prst="rect">
            <a:avLst/>
          </a:prstGeom>
        </p:spPr>
      </p:pic>
      <p:sp>
        <p:nvSpPr>
          <p:cNvPr id="48" name="Freeform 3">
            <a:extLst>
              <a:ext uri="{FF2B5EF4-FFF2-40B4-BE49-F238E27FC236}">
                <a16:creationId xmlns:a16="http://schemas.microsoft.com/office/drawing/2014/main" id="{724D2655-DB39-080D-60D3-C13B4C21FCBB}"/>
              </a:ext>
            </a:extLst>
          </p:cNvPr>
          <p:cNvSpPr/>
          <p:nvPr/>
        </p:nvSpPr>
        <p:spPr>
          <a:xfrm rot="602019">
            <a:off x="12643756" y="-2260686"/>
            <a:ext cx="4579206" cy="4713101"/>
          </a:xfrm>
          <a:custGeom>
            <a:avLst/>
            <a:gdLst/>
            <a:ahLst/>
            <a:cxnLst/>
            <a:rect l="l" t="t" r="r" b="b"/>
            <a:pathLst>
              <a:path w="4579206" h="4713101">
                <a:moveTo>
                  <a:pt x="0" y="0"/>
                </a:moveTo>
                <a:lnTo>
                  <a:pt x="4579206" y="0"/>
                </a:lnTo>
                <a:lnTo>
                  <a:pt x="4579206" y="4713100"/>
                </a:lnTo>
                <a:lnTo>
                  <a:pt x="0" y="4713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3">
            <a:extLst>
              <a:ext uri="{FF2B5EF4-FFF2-40B4-BE49-F238E27FC236}">
                <a16:creationId xmlns:a16="http://schemas.microsoft.com/office/drawing/2014/main" id="{ACDAF65B-18F2-3A8C-DED2-2397BC25BCDD}"/>
              </a:ext>
            </a:extLst>
          </p:cNvPr>
          <p:cNvGrpSpPr/>
          <p:nvPr/>
        </p:nvGrpSpPr>
        <p:grpSpPr>
          <a:xfrm>
            <a:off x="767836" y="2183366"/>
            <a:ext cx="7766564" cy="2428025"/>
            <a:chOff x="0" y="0"/>
            <a:chExt cx="1947408" cy="446099"/>
          </a:xfrm>
        </p:grpSpPr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47C662F0-D350-75D0-A315-C587BB42C36C}"/>
                </a:ext>
              </a:extLst>
            </p:cNvPr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51" name="TextBox 5">
              <a:extLst>
                <a:ext uri="{FF2B5EF4-FFF2-40B4-BE49-F238E27FC236}">
                  <a16:creationId xmlns:a16="http://schemas.microsoft.com/office/drawing/2014/main" id="{A6968F8E-085C-24D8-5439-36BFBE6C1DF7}"/>
                </a:ext>
              </a:extLst>
            </p:cNvPr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5B3501D8-DD95-32D8-A2DE-0E72A7B77CD6}"/>
              </a:ext>
            </a:extLst>
          </p:cNvPr>
          <p:cNvSpPr txBox="1"/>
          <p:nvPr/>
        </p:nvSpPr>
        <p:spPr>
          <a:xfrm>
            <a:off x="1001324" y="2095500"/>
            <a:ext cx="776167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I'm </a:t>
            </a:r>
            <a:r>
              <a:rPr kumimoji="0" lang="en-US" altLang="zh-CN" sz="330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awfully/ind</a:t>
            </a:r>
            <a:r>
              <a:rPr kumimoji="0" lang="en-US" altLang="zh-CN" sz="3300" i="0" u="none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ee</a:t>
            </a:r>
            <a:r>
              <a:rPr kumimoji="0" lang="en-US" altLang="zh-CN" sz="330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d </a:t>
            </a: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sorry to tell you that I won't be able to meet you this Sunday </a:t>
            </a:r>
            <a:r>
              <a:rPr kumimoji="0" lang="en-US" altLang="zh-CN" sz="3300" b="1" i="0" u="sng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as planned</a:t>
            </a:r>
            <a:r>
              <a:rPr kumimoji="0" lang="en-US" altLang="zh-CN" sz="3300" b="1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 </a:t>
            </a: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to </a:t>
            </a:r>
            <a:r>
              <a:rPr kumimoji="0" lang="en-US" altLang="zh-CN" sz="3300" b="1" i="0" u="sng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</a:rPr>
              <a:t>work on</a:t>
            </a:r>
            <a:r>
              <a:rPr lang="en-US" altLang="zh-CN" sz="3300" u="sng" spc="8" dirty="0">
                <a:solidFill>
                  <a:srgbClr val="494F56"/>
                </a:solidFill>
                <a:latin typeface="Calibri"/>
                <a:ea typeface="字由点字典黑 55J"/>
              </a:rPr>
              <a:t>/</a:t>
            </a:r>
            <a:r>
              <a:rPr lang="en-US" altLang="zh-CN" sz="3300" b="1" u="sng" spc="8" dirty="0">
                <a:solidFill>
                  <a:srgbClr val="494F56"/>
                </a:solidFill>
                <a:latin typeface="Calibri"/>
                <a:ea typeface="字由点字典黑 55J"/>
              </a:rPr>
              <a:t>make a modification of</a:t>
            </a:r>
            <a:r>
              <a:rPr lang="en-US" altLang="zh-CN" sz="3300" b="1" spc="8" dirty="0">
                <a:solidFill>
                  <a:srgbClr val="494F56"/>
                </a:solidFill>
                <a:latin typeface="Calibri"/>
                <a:ea typeface="字由点字典黑 55J"/>
              </a:rPr>
              <a:t> </a:t>
            </a: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the </a:t>
            </a:r>
            <a:r>
              <a:rPr kumimoji="0" lang="en-US" altLang="zh-CN" sz="3300" b="0" i="0" u="sng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English speech</a:t>
            </a:r>
            <a:r>
              <a:rPr lang="en-US" altLang="zh-CN" sz="3300" u="sng" spc="8" dirty="0">
                <a:solidFill>
                  <a:srgbClr val="494F56"/>
                </a:solidFill>
                <a:latin typeface="Calibri"/>
                <a:ea typeface="字由点字典黑 55J"/>
              </a:rPr>
              <a:t> </a:t>
            </a:r>
            <a:r>
              <a:rPr lang="en-US" altLang="zh-CN" sz="3300" b="1" spc="8" dirty="0">
                <a:solidFill>
                  <a:srgbClr val="FF8E64"/>
                </a:solidFill>
                <a:latin typeface="Calibri"/>
                <a:ea typeface="字由点字典黑 55J"/>
              </a:rPr>
              <a:t>presentation/</a:t>
            </a:r>
            <a:r>
              <a:rPr kumimoji="0" lang="en-US" altLang="zh-CN" sz="3300" b="1" i="0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</a:rPr>
              <a:t> </a:t>
            </a:r>
            <a:r>
              <a:rPr kumimoji="0" lang="en-US" altLang="zh-CN" sz="3300" b="1" i="0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draft </a:t>
            </a:r>
            <a:r>
              <a:rPr kumimoji="0" lang="en-US" altLang="zh-CN" sz="3300" b="1" i="0" u="sng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/text /article/essay/content/script</a:t>
            </a: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.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096145CD-DCF6-31C7-952D-05CF79896802}"/>
              </a:ext>
            </a:extLst>
          </p:cNvPr>
          <p:cNvGrpSpPr/>
          <p:nvPr/>
        </p:nvGrpSpPr>
        <p:grpSpPr>
          <a:xfrm>
            <a:off x="9862578" y="2182075"/>
            <a:ext cx="7892022" cy="2428025"/>
            <a:chOff x="0" y="0"/>
            <a:chExt cx="1947408" cy="446099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A5685193-497F-A1FC-8A41-2667F8A07363}"/>
                </a:ext>
              </a:extLst>
            </p:cNvPr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4C2449E8-F168-5DCE-EBAE-A8229ED82364}"/>
                </a:ext>
              </a:extLst>
            </p:cNvPr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F1FF8340-6CE6-88C5-8BDA-544867507AE7}"/>
              </a:ext>
            </a:extLst>
          </p:cNvPr>
          <p:cNvSpPr txBox="1"/>
          <p:nvPr/>
        </p:nvSpPr>
        <p:spPr>
          <a:xfrm>
            <a:off x="9968091" y="2209443"/>
            <a:ext cx="763410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3600"/>
              </a:lnSpc>
              <a:defRPr/>
            </a:pPr>
            <a:r>
              <a:rPr lang="en-US" altLang="zh-CN" sz="3600" spc="8" dirty="0">
                <a:solidFill>
                  <a:srgbClr val="494F56"/>
                </a:solidFill>
                <a:ea typeface="字由点字典黑 55J"/>
              </a:rPr>
              <a:t> </a:t>
            </a:r>
            <a:r>
              <a:rPr lang="en-US" altLang="zh-CN" sz="3200" spc="8" dirty="0">
                <a:solidFill>
                  <a:srgbClr val="494F56"/>
                </a:solidFill>
                <a:ea typeface="字由点字典黑 55J"/>
              </a:rPr>
              <a:t>I'm awfully sorry for the sudden change of plan and feel it a great pity to </a:t>
            </a:r>
            <a:r>
              <a:rPr lang="en-US" altLang="zh-CN" sz="3200" b="1" u="sng" spc="8" dirty="0">
                <a:solidFill>
                  <a:srgbClr val="494F56"/>
                </a:solidFill>
                <a:ea typeface="字由点字典黑 55J"/>
              </a:rPr>
              <a:t>miss</a:t>
            </a:r>
            <a:r>
              <a:rPr lang="en-US" altLang="zh-CN" sz="3200" u="sng" spc="8" dirty="0">
                <a:solidFill>
                  <a:srgbClr val="494F56"/>
                </a:solidFill>
                <a:ea typeface="字由点字典黑 55J"/>
              </a:rPr>
              <a:t> the appointment with you </a:t>
            </a:r>
            <a:r>
              <a:rPr lang="en-US" altLang="zh-CN" sz="3200" spc="8" dirty="0">
                <a:solidFill>
                  <a:srgbClr val="494F56"/>
                </a:solidFill>
                <a:ea typeface="字由点字典黑 55J"/>
              </a:rPr>
              <a:t>this Sunday </a:t>
            </a:r>
            <a:r>
              <a:rPr lang="en-US" altLang="zh-CN" sz="3200" b="1" spc="8" dirty="0">
                <a:solidFill>
                  <a:srgbClr val="494F56"/>
                </a:solidFill>
                <a:ea typeface="字由点字典黑 55J"/>
              </a:rPr>
              <a:t>as scheduled </a:t>
            </a:r>
            <a:r>
              <a:rPr lang="en-US" altLang="zh-CN" sz="3200" spc="8" dirty="0">
                <a:solidFill>
                  <a:srgbClr val="494F56"/>
                </a:solidFill>
                <a:ea typeface="字由点字典黑 55J"/>
              </a:rPr>
              <a:t>to </a:t>
            </a:r>
            <a:r>
              <a:rPr lang="en-US" altLang="zh-CN" sz="3200" b="1" spc="8" dirty="0">
                <a:solidFill>
                  <a:srgbClr val="FF8E64"/>
                </a:solidFill>
                <a:ea typeface="字由点字典黑 55J"/>
              </a:rPr>
              <a:t>polish/revise/rewrite/modify/ change/amend </a:t>
            </a:r>
            <a:r>
              <a:rPr lang="en-US" altLang="zh-CN" sz="3200" spc="8" dirty="0">
                <a:solidFill>
                  <a:srgbClr val="494F56"/>
                </a:solidFill>
                <a:ea typeface="字由点字典黑 55J"/>
              </a:rPr>
              <a:t>the English speech draft.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EAE3C8-AAD0-BA32-06CB-75139FA19A22}"/>
              </a:ext>
            </a:extLst>
          </p:cNvPr>
          <p:cNvSpPr txBox="1"/>
          <p:nvPr/>
        </p:nvSpPr>
        <p:spPr>
          <a:xfrm>
            <a:off x="997642" y="2261996"/>
            <a:ext cx="7282342" cy="22719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I’m writing to </a:t>
            </a:r>
            <a:r>
              <a:rPr kumimoji="0" lang="en-US" altLang="zh-CN" sz="3300" b="1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extend/convey my deepest apology</a:t>
            </a:r>
            <a:r>
              <a:rPr kumimoji="0" lang="en-US" altLang="zh-CN" sz="3300" b="1" i="0" u="none" strike="noStrike" kern="1200" cap="none" spc="8" normalizeH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 </a:t>
            </a:r>
            <a:r>
              <a:rPr kumimoji="0" lang="en-US" altLang="zh-CN" sz="3300" b="0" i="0" u="none" strike="noStrike" kern="1200" cap="none" spc="8" normalizeH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for not being able to polish the English speech draft with you this Sunday morning as planned.</a:t>
            </a:r>
            <a:endParaRPr kumimoji="0" lang="en-US" altLang="zh-CN" sz="3300" b="0" i="0" u="none" strike="noStrike" kern="1200" cap="none" spc="8" normalizeH="0" baseline="0" noProof="0" dirty="0">
              <a:ln>
                <a:noFill/>
              </a:ln>
              <a:solidFill>
                <a:srgbClr val="FF8E64"/>
              </a:solidFill>
              <a:effectLst/>
              <a:uLnTx/>
              <a:uFillTx/>
              <a:latin typeface="Calibri"/>
              <a:ea typeface="字由点字典黑 55J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749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2" grpId="0"/>
      <p:bldP spid="42" grpId="0"/>
      <p:bldP spid="45" grpId="0"/>
      <p:bldP spid="53" grpId="0"/>
      <p:bldP spid="5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297054" y="109997"/>
            <a:ext cx="5628240" cy="1743845"/>
            <a:chOff x="-100369" y="-114300"/>
            <a:chExt cx="2964670" cy="918569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-100369" y="397869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94478" y="1165016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More for Opening 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8E64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1BEC04C-A293-529B-77FF-47F01DD4195D}"/>
              </a:ext>
            </a:extLst>
          </p:cNvPr>
          <p:cNvSpPr txBox="1"/>
          <p:nvPr/>
        </p:nvSpPr>
        <p:spPr>
          <a:xfrm>
            <a:off x="5366779" y="7185492"/>
            <a:ext cx="12129910" cy="25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10080"/>
              </a:lnSpc>
              <a:spcBef>
                <a:spcPct val="0"/>
              </a:spcBef>
            </a:pPr>
            <a:r>
              <a:rPr lang="en-US" sz="48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Build apology emails that are </a:t>
            </a:r>
            <a:r>
              <a:rPr lang="en-US" sz="72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honest</a:t>
            </a:r>
            <a:r>
              <a:rPr lang="en-US" sz="72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, and </a:t>
            </a:r>
            <a:r>
              <a:rPr lang="en-US" sz="72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emotional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6C0004-A954-06D9-27ED-54BCBF9DA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46" y="6935723"/>
            <a:ext cx="1512097" cy="19766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8C3E92C-FDE3-D2E0-CA12-23F65493C602}"/>
              </a:ext>
            </a:extLst>
          </p:cNvPr>
          <p:cNvSpPr txBox="1"/>
          <p:nvPr/>
        </p:nvSpPr>
        <p:spPr>
          <a:xfrm>
            <a:off x="5366779" y="878384"/>
            <a:ext cx="12464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Expressing emp</a:t>
            </a:r>
            <a:r>
              <a:rPr lang="en-US" altLang="zh-CN" sz="3600" b="0" i="0" dirty="0">
                <a:solidFill>
                  <a:srgbClr val="FF8E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thy is </a:t>
            </a:r>
            <a:r>
              <a:rPr lang="en-US" altLang="zh-CN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soft </a:t>
            </a:r>
            <a:r>
              <a:rPr lang="en-US" altLang="zh-CN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</a:t>
            </a:r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lends a</a:t>
            </a:r>
            <a:r>
              <a:rPr lang="en-US" altLang="zh-CN" sz="3600" b="0" i="0" dirty="0">
                <a:solidFill>
                  <a:srgbClr val="FF8E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600" b="0" i="0" dirty="0">
                <a:solidFill>
                  <a:srgbClr val="FF8E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ntic</a:t>
            </a:r>
            <a:r>
              <a:rPr lang="en-US" altLang="zh-CN" sz="3600" b="0" i="0" dirty="0">
                <a:solidFill>
                  <a:srgbClr val="FF8E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 to your apology.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FEBC33B-38EA-5A64-437A-565100466E90}"/>
              </a:ext>
            </a:extLst>
          </p:cNvPr>
          <p:cNvSpPr txBox="1"/>
          <p:nvPr/>
        </p:nvSpPr>
        <p:spPr>
          <a:xfrm>
            <a:off x="1828800" y="2911212"/>
            <a:ext cx="15544800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example</a:t>
            </a:r>
          </a:p>
          <a:p>
            <a:pPr algn="just"/>
            <a:r>
              <a:rPr lang="en-US" altLang="zh-C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</a:t>
            </a:r>
            <a:r>
              <a:rPr lang="en-US" altLang="zh-CN" sz="4400" b="0" i="1" dirty="0">
                <a:solidFill>
                  <a:srgbClr val="FF8E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sincerely</a:t>
            </a:r>
            <a:r>
              <a:rPr lang="en-US" altLang="zh-C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apologize that I didn't fulfill my obligations and complete the task you entrusted to me on time. There are </a:t>
            </a:r>
            <a:r>
              <a:rPr lang="en-US" altLang="zh-CN" sz="4400" b="0" i="1" dirty="0">
                <a:solidFill>
                  <a:srgbClr val="FF8E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excuses </a:t>
            </a:r>
            <a:r>
              <a:rPr lang="en-US" altLang="zh-C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this failure. I </a:t>
            </a:r>
            <a:r>
              <a:rPr lang="en-US" altLang="zh-CN" sz="4400" b="0" i="1" dirty="0">
                <a:solidFill>
                  <a:srgbClr val="FF8E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don't like knowing </a:t>
            </a:r>
            <a:r>
              <a:rPr lang="en-US" altLang="zh-C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I let my group down, and </a:t>
            </a:r>
            <a:r>
              <a:rPr lang="en-US" altLang="zh-CN" sz="4400" b="0" i="1" dirty="0">
                <a:solidFill>
                  <a:srgbClr val="FF8E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 terrible </a:t>
            </a:r>
            <a:r>
              <a:rPr lang="en-US" altLang="zh-C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this caused your </a:t>
            </a:r>
            <a:r>
              <a:rPr lang="en-US" altLang="zh-CN" sz="4400" b="0" i="1" dirty="0">
                <a:solidFill>
                  <a:srgbClr val="FF8E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inconvenience.</a:t>
            </a:r>
            <a:endParaRPr lang="zh-CN" altLang="en-US" sz="4400" i="1" dirty="0">
              <a:solidFill>
                <a:srgbClr val="FF8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12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93A33201-C935-3DB9-0732-56F7BBF4FBE7}"/>
              </a:ext>
            </a:extLst>
          </p:cNvPr>
          <p:cNvSpPr/>
          <p:nvPr/>
        </p:nvSpPr>
        <p:spPr>
          <a:xfrm rot="602019">
            <a:off x="14191987" y="7049598"/>
            <a:ext cx="3860911" cy="3960049"/>
          </a:xfrm>
          <a:custGeom>
            <a:avLst/>
            <a:gdLst/>
            <a:ahLst/>
            <a:cxnLst/>
            <a:rect l="l" t="t" r="r" b="b"/>
            <a:pathLst>
              <a:path w="4579206" h="4713101">
                <a:moveTo>
                  <a:pt x="0" y="0"/>
                </a:moveTo>
                <a:lnTo>
                  <a:pt x="4579206" y="0"/>
                </a:lnTo>
                <a:lnTo>
                  <a:pt x="4579206" y="4713100"/>
                </a:lnTo>
                <a:lnTo>
                  <a:pt x="0" y="471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1752600" y="1081339"/>
            <a:ext cx="5437696" cy="771525"/>
            <a:chOff x="0" y="0"/>
            <a:chExt cx="2864301" cy="406400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925577" y="1081339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Main body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DEB56D-23E9-2BB0-3D08-C6C6CFC49320}"/>
              </a:ext>
            </a:extLst>
          </p:cNvPr>
          <p:cNvSpPr txBox="1"/>
          <p:nvPr/>
        </p:nvSpPr>
        <p:spPr>
          <a:xfrm>
            <a:off x="3685096" y="702214"/>
            <a:ext cx="12725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Expressing Re</a:t>
            </a:r>
            <a:r>
              <a:rPr lang="en-US" altLang="zh-CN" sz="4400" b="1" i="0" dirty="0">
                <a:solidFill>
                  <a:srgbClr val="E94C3E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zh-CN" sz="44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or</a:t>
            </a:r>
            <a:r>
              <a:rPr lang="en-US" altLang="zh-CN" sz="4400" b="1" i="0" dirty="0">
                <a:solidFill>
                  <a:srgbClr val="E94C3E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s</a:t>
            </a:r>
            <a:r>
              <a:rPr lang="en-US" altLang="zh-CN" sz="44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e for What You Did and </a:t>
            </a:r>
            <a:r>
              <a:rPr lang="en-US" altLang="zh-CN" sz="4400" b="1" i="0" dirty="0">
                <a:solidFill>
                  <a:srgbClr val="E94C3E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zh-CN" sz="44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ake up it</a:t>
            </a:r>
          </a:p>
          <a:p>
            <a:pPr algn="ctr"/>
            <a:br>
              <a:rPr lang="en-US" altLang="zh-CN" sz="44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zh-CN" altLang="en-US" sz="4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B47432D-847F-6CFB-F886-38FD8DBCA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324099"/>
            <a:ext cx="11125200" cy="686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2A5543-8041-6847-0004-EC5A8803B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3000" y="2324099"/>
            <a:ext cx="10270629" cy="686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34954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376925" y="342900"/>
            <a:ext cx="6549125" cy="771525"/>
            <a:chOff x="0" y="0"/>
            <a:chExt cx="2864301" cy="406400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175288" y="352425"/>
            <a:ext cx="61458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Expressing remorse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C42385-0CA9-6EF0-2244-ACFD5B379F42}"/>
              </a:ext>
            </a:extLst>
          </p:cNvPr>
          <p:cNvSpPr txBox="1"/>
          <p:nvPr/>
        </p:nvSpPr>
        <p:spPr>
          <a:xfrm>
            <a:off x="800100" y="1331416"/>
            <a:ext cx="3580397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reasons</a:t>
            </a:r>
            <a:endParaRPr lang="zh-CN" altLang="en-US" sz="4400" i="1" dirty="0">
              <a:solidFill>
                <a:srgbClr val="FF8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FD22F7-AB71-C5FB-AA2D-253BA52E7E62}"/>
              </a:ext>
            </a:extLst>
          </p:cNvPr>
          <p:cNvSpPr txBox="1"/>
          <p:nvPr/>
        </p:nvSpPr>
        <p:spPr>
          <a:xfrm>
            <a:off x="800100" y="2317848"/>
            <a:ext cx="1074420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36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☻The reason is that </a:t>
            </a:r>
            <a:r>
              <a:rPr lang="en-US" altLang="zh-CN" sz="3600" u="sng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my left foot was injured</a:t>
            </a:r>
            <a:r>
              <a:rPr lang="en-US" altLang="zh-CN" sz="3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I fell off my bike yesterday when I was on my way to school, and the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doctor insisted that I should stay in bed for at least two weeks.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EFD7604-9269-2FE7-A1D2-1E7A04E71CC8}"/>
              </a:ext>
            </a:extLst>
          </p:cNvPr>
          <p:cNvSpPr txBox="1"/>
          <p:nvPr/>
        </p:nvSpPr>
        <p:spPr>
          <a:xfrm>
            <a:off x="762000" y="4152900"/>
            <a:ext cx="10744200" cy="233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☻The reason why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didn't finish the book report on time is that I </a:t>
            </a:r>
            <a:r>
              <a:rPr lang="en-US" altLang="zh-CN" sz="3600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suddenly fell ill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last Friday morning. My parents sent me to hospital and I had to stay there for the next three days. Therefore, there was not enough time for me to finish the homework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AE8BCC9-0892-9F14-A73B-CC9B33347A8E}"/>
              </a:ext>
            </a:extLst>
          </p:cNvPr>
          <p:cNvSpPr txBox="1"/>
          <p:nvPr/>
        </p:nvSpPr>
        <p:spPr>
          <a:xfrm>
            <a:off x="762000" y="6515100"/>
            <a:ext cx="10744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☺Here is the thing.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have just </a:t>
            </a:r>
            <a:r>
              <a:rPr lang="en-US" altLang="zh-CN" sz="3600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been informed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our class is going to </a:t>
            </a:r>
            <a:r>
              <a:rPr lang="en-US" altLang="zh-CN" sz="3600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hold an important meeting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 Saturday afternoon---exactly the time we shall meet. What an awful coincidence! I feel so sorry about it.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74704F-2BEF-1D28-D95C-BF030AEA92D3}"/>
              </a:ext>
            </a:extLst>
          </p:cNvPr>
          <p:cNvSpPr txBox="1"/>
          <p:nvPr/>
        </p:nvSpPr>
        <p:spPr>
          <a:xfrm>
            <a:off x="762000" y="8496300"/>
            <a:ext cx="10744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☺Here is the </a:t>
            </a:r>
            <a:r>
              <a:rPr lang="en-US" altLang="zh-CN" sz="3600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thing.</a:t>
            </a:r>
            <a:r>
              <a:rPr lang="en-US" altLang="zh-CN" sz="36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have just found that I have to </a:t>
            </a:r>
            <a:r>
              <a:rPr lang="en-US" altLang="zh-CN" sz="3600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attend an important class meeting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afternoon. So urgent is it that I have to get our plan changed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6B29E0-B419-5C83-2970-666A0813C421}"/>
              </a:ext>
            </a:extLst>
          </p:cNvPr>
          <p:cNvSpPr txBox="1"/>
          <p:nvPr/>
        </p:nvSpPr>
        <p:spPr>
          <a:xfrm>
            <a:off x="8163426" y="3630279"/>
            <a:ext cx="3276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subjective factors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0E2A11-DCB7-0CAE-5A2B-9576CAEB5251}"/>
              </a:ext>
            </a:extLst>
          </p:cNvPr>
          <p:cNvSpPr txBox="1"/>
          <p:nvPr/>
        </p:nvSpPr>
        <p:spPr>
          <a:xfrm>
            <a:off x="8163426" y="5979049"/>
            <a:ext cx="3276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subjective factors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9A33AC-3213-4822-63B6-DA5B835F4212}"/>
              </a:ext>
            </a:extLst>
          </p:cNvPr>
          <p:cNvSpPr txBox="1"/>
          <p:nvPr/>
        </p:nvSpPr>
        <p:spPr>
          <a:xfrm>
            <a:off x="8167437" y="7936719"/>
            <a:ext cx="33147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bjective factors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815438A-A537-24CD-F2FE-73C01A036597}"/>
              </a:ext>
            </a:extLst>
          </p:cNvPr>
          <p:cNvSpPr txBox="1"/>
          <p:nvPr/>
        </p:nvSpPr>
        <p:spPr>
          <a:xfrm>
            <a:off x="8167437" y="9420880"/>
            <a:ext cx="33147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bjective factors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A7CDD01-9675-FF1A-51EC-17282F950AC3}"/>
              </a:ext>
            </a:extLst>
          </p:cNvPr>
          <p:cNvSpPr txBox="1"/>
          <p:nvPr/>
        </p:nvSpPr>
        <p:spPr>
          <a:xfrm>
            <a:off x="4888390" y="1271708"/>
            <a:ext cx="259280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unpredictable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E387C83-AD2E-9C65-17A4-CD58710015A8}"/>
              </a:ext>
            </a:extLst>
          </p:cNvPr>
          <p:cNvSpPr txBox="1"/>
          <p:nvPr/>
        </p:nvSpPr>
        <p:spPr>
          <a:xfrm>
            <a:off x="6342256" y="670384"/>
            <a:ext cx="259280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AE1274C-B529-1C66-EDD3-77E646D0185B}"/>
              </a:ext>
            </a:extLst>
          </p:cNvPr>
          <p:cNvSpPr txBox="1"/>
          <p:nvPr/>
        </p:nvSpPr>
        <p:spPr>
          <a:xfrm>
            <a:off x="7268076" y="1720496"/>
            <a:ext cx="2592806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A751C4-7C1C-1D6C-FAAB-B9DE3D69F5A6}"/>
              </a:ext>
            </a:extLst>
          </p:cNvPr>
          <p:cNvSpPr txBox="1"/>
          <p:nvPr/>
        </p:nvSpPr>
        <p:spPr>
          <a:xfrm>
            <a:off x="7852891" y="1083819"/>
            <a:ext cx="1600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urgent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0189380-503E-5B5C-FBA8-85446C1FB2CC}"/>
              </a:ext>
            </a:extLst>
          </p:cNvPr>
          <p:cNvSpPr txBox="1"/>
          <p:nvPr/>
        </p:nvSpPr>
        <p:spPr>
          <a:xfrm>
            <a:off x="11963400" y="2476500"/>
            <a:ext cx="5810250" cy="1066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100" dirty="0">
                <a:solidFill>
                  <a:srgbClr val="FEC018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Can I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suggest that we put it off until early August?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1203A38-18E1-7C61-DABC-78B88CB13775}"/>
              </a:ext>
            </a:extLst>
          </p:cNvPr>
          <p:cNvSpPr txBox="1"/>
          <p:nvPr/>
        </p:nvSpPr>
        <p:spPr>
          <a:xfrm>
            <a:off x="11939337" y="3919102"/>
            <a:ext cx="5810250" cy="1066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3600" b="1" kern="100" dirty="0">
                <a:solidFill>
                  <a:srgbClr val="FEC018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it possible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us to rearrange the time to ….?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8497C3A-3399-FA5E-F313-1E52A62B4A24}"/>
              </a:ext>
            </a:extLst>
          </p:cNvPr>
          <p:cNvSpPr txBox="1"/>
          <p:nvPr/>
        </p:nvSpPr>
        <p:spPr>
          <a:xfrm>
            <a:off x="11939337" y="5332554"/>
            <a:ext cx="5810250" cy="30162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a result, I have no choice but to break my promise. I hope the change will not cause you too much trouble.  </a:t>
            </a:r>
            <a:r>
              <a:rPr lang="en-US" altLang="zh-CN" sz="3600" b="1" kern="100" dirty="0">
                <a:solidFill>
                  <a:srgbClr val="FEC018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Shall we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go on Saturday morning?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6556277-5A2F-EF3D-49C7-B1FC121930CB}"/>
              </a:ext>
            </a:extLst>
          </p:cNvPr>
          <p:cNvSpPr txBox="1"/>
          <p:nvPr/>
        </p:nvSpPr>
        <p:spPr>
          <a:xfrm>
            <a:off x="11955379" y="8681420"/>
            <a:ext cx="5810250" cy="1066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3600" b="1" kern="100" dirty="0">
                <a:solidFill>
                  <a:srgbClr val="FEC018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would appreciate it if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you allow me to rearrange …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8008148-12F4-1610-8BC7-CC49768683A8}"/>
              </a:ext>
            </a:extLst>
          </p:cNvPr>
          <p:cNvSpPr txBox="1"/>
          <p:nvPr/>
        </p:nvSpPr>
        <p:spPr>
          <a:xfrm>
            <a:off x="14169190" y="1177609"/>
            <a:ext cx="3580397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actions</a:t>
            </a:r>
            <a:endParaRPr lang="zh-CN" altLang="en-US" sz="4400" i="1" dirty="0">
              <a:solidFill>
                <a:srgbClr val="FF8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F24F767-2477-556F-07CC-51036E0B5ABE}"/>
              </a:ext>
            </a:extLst>
          </p:cNvPr>
          <p:cNvSpPr txBox="1"/>
          <p:nvPr/>
        </p:nvSpPr>
        <p:spPr>
          <a:xfrm>
            <a:off x="12364894" y="563844"/>
            <a:ext cx="1804296" cy="519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sincere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C925DC5-B682-A254-F551-2FEFD9649C7D}"/>
              </a:ext>
            </a:extLst>
          </p:cNvPr>
          <p:cNvSpPr txBox="1"/>
          <p:nvPr/>
        </p:nvSpPr>
        <p:spPr>
          <a:xfrm>
            <a:off x="11902460" y="1130098"/>
            <a:ext cx="1804296" cy="519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43792FE-80B0-F7EE-CD2A-3AB5B361B18B}"/>
              </a:ext>
            </a:extLst>
          </p:cNvPr>
          <p:cNvSpPr txBox="1"/>
          <p:nvPr/>
        </p:nvSpPr>
        <p:spPr>
          <a:xfrm>
            <a:off x="11134003" y="1668844"/>
            <a:ext cx="2592806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A9D0D45-7D8A-CFCB-B339-2E98050D7C89}"/>
              </a:ext>
            </a:extLst>
          </p:cNvPr>
          <p:cNvSpPr txBox="1"/>
          <p:nvPr/>
        </p:nvSpPr>
        <p:spPr>
          <a:xfrm>
            <a:off x="848532" y="3636397"/>
            <a:ext cx="16925118" cy="4154984"/>
          </a:xfrm>
          <a:prstGeom prst="rect">
            <a:avLst/>
          </a:prstGeom>
          <a:solidFill>
            <a:srgbClr val="FFC000">
              <a:alpha val="83000"/>
            </a:srgb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8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 in mind that the ultimate goal of an apology is to </a:t>
            </a:r>
            <a:r>
              <a:rPr lang="en-US" altLang="zh-CN" sz="8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rebuild the broken trust</a:t>
            </a:r>
            <a:r>
              <a:rPr lang="en-US" altLang="zh-CN" sz="8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53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1774</Words>
  <Application>Microsoft Office PowerPoint</Application>
  <PresentationFormat>自定义</PresentationFormat>
  <Paragraphs>183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 Black</vt:lpstr>
      <vt:lpstr>Times New Roman</vt:lpstr>
      <vt:lpstr>宋体</vt:lpstr>
      <vt:lpstr>HelveticaNeue</vt:lpstr>
      <vt:lpstr>Arial</vt:lpstr>
      <vt:lpstr>字由点字典黑 55J</vt:lpstr>
      <vt:lpstr>Calibri</vt:lpstr>
      <vt:lpstr>等线</vt:lpstr>
      <vt:lpstr>华文新魏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Wiesen Zhu</cp:lastModifiedBy>
  <cp:revision>15</cp:revision>
  <dcterms:created xsi:type="dcterms:W3CDTF">2006-08-16T00:00:00Z</dcterms:created>
  <dcterms:modified xsi:type="dcterms:W3CDTF">2023-11-11T08:42:15Z</dcterms:modified>
  <dc:identifier>DAFzojmxh5E</dc:identifier>
</cp:coreProperties>
</file>