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96" r:id="rId2"/>
    <p:sldId id="256" r:id="rId3"/>
    <p:sldId id="257" r:id="rId4"/>
    <p:sldId id="258" r:id="rId5"/>
    <p:sldId id="259" r:id="rId6"/>
    <p:sldId id="283" r:id="rId7"/>
    <p:sldId id="291" r:id="rId8"/>
    <p:sldId id="293" r:id="rId9"/>
    <p:sldId id="292" r:id="rId10"/>
    <p:sldId id="284" r:id="rId11"/>
    <p:sldId id="295" r:id="rId12"/>
    <p:sldId id="285" r:id="rId13"/>
    <p:sldId id="286" r:id="rId14"/>
    <p:sldId id="294" r:id="rId15"/>
    <p:sldId id="278" r:id="rId16"/>
  </p:sldIdLst>
  <p:sldSz cx="12195175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 userDrawn="1">
          <p15:clr>
            <a:srgbClr val="A4A3A4"/>
          </p15:clr>
        </p15:guide>
        <p15:guide id="2" pos="38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1349"/>
    <a:srgbClr val="FFF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5" d="100"/>
          <a:sy n="75" d="100"/>
        </p:scale>
        <p:origin x="43" y="197"/>
      </p:cViewPr>
      <p:guideLst>
        <p:guide orient="horz" pos="2176"/>
        <p:guide pos="389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C0D6D-A908-48C6-983D-90F2BD11E284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BB924-28C1-4EF7-A019-613D541E4AA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638" y="1122363"/>
            <a:ext cx="1036589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397" y="3602039"/>
            <a:ext cx="9146381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7174" y="365128"/>
            <a:ext cx="2629585" cy="581183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423" y="365128"/>
            <a:ext cx="7736314" cy="581183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068" y="1709744"/>
            <a:ext cx="105183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068" y="4589469"/>
            <a:ext cx="1051833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418" y="1825625"/>
            <a:ext cx="5182949" cy="43513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808" y="1825625"/>
            <a:ext cx="5182949" cy="43513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07" y="365129"/>
            <a:ext cx="10518338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8" y="1681163"/>
            <a:ext cx="515913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8" y="2505075"/>
            <a:ext cx="515913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3812" y="1681163"/>
            <a:ext cx="51845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3812" y="2505075"/>
            <a:ext cx="518453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07" y="457200"/>
            <a:ext cx="393326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538" y="987431"/>
            <a:ext cx="617380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7" y="2057401"/>
            <a:ext cx="393326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07" y="457200"/>
            <a:ext cx="393326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538" y="987431"/>
            <a:ext cx="617380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7" y="2057401"/>
            <a:ext cx="393326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419" y="365129"/>
            <a:ext cx="105183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419" y="1825625"/>
            <a:ext cx="10518338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418" y="6356356"/>
            <a:ext cx="2743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F20FC-145E-4034-86AC-8B4FEA629A51}" type="datetimeFigureOut">
              <a:rPr lang="zh-CN" altLang="en-US" smtClean="0"/>
              <a:t>2023/11/12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652" y="6356356"/>
            <a:ext cx="41158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2843" y="6356356"/>
            <a:ext cx="2743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917A1-3B14-48C2-8A2E-F3CB7EC4523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11" descr="水印">
            <a:extLst>
              <a:ext uri="{FF2B5EF4-FFF2-40B4-BE49-F238E27FC236}">
                <a16:creationId xmlns:a16="http://schemas.microsoft.com/office/drawing/2014/main" id="{012825BA-AE3C-2495-0AA3-BFB530C61EF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6613" y="63500"/>
            <a:ext cx="4902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DE765D4F-D194-5CB1-7FF4-434BC8E78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246188"/>
            <a:ext cx="6538913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公众号：溯恩高中英语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01F39854-6E57-8D3D-4E51-668259D8F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0" y="2273300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266C3A34-4E7A-4453-804A-570BA3DA1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2025" y="1616075"/>
            <a:ext cx="3603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4000" b="1">
                <a:latin typeface="华文新魏" panose="02010800040101010101" pitchFamily="2" charset="-122"/>
                <a:ea typeface="宋体" panose="02010600030101010101" pitchFamily="2" charset="-122"/>
              </a:rPr>
              <a:t>知识产权声明</a:t>
            </a:r>
          </a:p>
        </p:txBody>
      </p:sp>
      <p:pic>
        <p:nvPicPr>
          <p:cNvPr id="5" name="图片 11" descr="水印">
            <a:extLst>
              <a:ext uri="{FF2B5EF4-FFF2-40B4-BE49-F238E27FC236}">
                <a16:creationId xmlns:a16="http://schemas.microsoft.com/office/drawing/2014/main" id="{DBB4D42E-3CED-E921-3360-4C67545836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6613" y="63500"/>
            <a:ext cx="4902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0582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/>
          <p:cNvGrpSpPr/>
          <p:nvPr/>
        </p:nvGrpSpPr>
        <p:grpSpPr>
          <a:xfrm>
            <a:off x="-397510" y="-538480"/>
            <a:ext cx="2205990" cy="1983105"/>
            <a:chOff x="-1344978" y="-685187"/>
            <a:chExt cx="6781080" cy="6092478"/>
          </a:xfrm>
        </p:grpSpPr>
        <p:sp>
          <p:nvSpPr>
            <p:cNvPr id="42" name="椭圆 4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2594217" y="804428"/>
            <a:ext cx="82461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平行四边形 55"/>
          <p:cNvSpPr/>
          <p:nvPr/>
        </p:nvSpPr>
        <p:spPr>
          <a:xfrm>
            <a:off x="2159134" y="332774"/>
            <a:ext cx="590705" cy="479165"/>
          </a:xfrm>
          <a:prstGeom prst="parallelogram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zh-CN" alt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2749550" y="247650"/>
            <a:ext cx="936434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告知信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Para.2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zh-CN" sz="2800" b="1">
                <a:solidFill>
                  <a:schemeClr val="tx1"/>
                </a:solidFill>
                <a:sym typeface="+mn-ea"/>
              </a:rPr>
              <a:t>你的</a:t>
            </a:r>
            <a:r>
              <a:rPr lang="zh-CN" sz="2800" b="1">
                <a:solidFill>
                  <a:schemeClr val="tx1"/>
                </a:solidFill>
                <a:highlight>
                  <a:srgbClr val="FFFF00"/>
                </a:highlight>
                <a:sym typeface="+mn-ea"/>
              </a:rPr>
              <a:t>（观点</a:t>
            </a:r>
            <a:r>
              <a:rPr lang="zh-CN" sz="2800" b="1">
                <a:solidFill>
                  <a:schemeClr val="tx1"/>
                </a:solidFill>
                <a:sym typeface="+mn-ea"/>
              </a:rPr>
              <a:t>）＋</a:t>
            </a:r>
            <a:r>
              <a:rPr lang="zh-CN" sz="2800" b="1">
                <a:solidFill>
                  <a:schemeClr val="tx1"/>
                </a:solidFill>
                <a:highlight>
                  <a:srgbClr val="00FFFF"/>
                </a:highlight>
                <a:sym typeface="+mn-ea"/>
              </a:rPr>
              <a:t>理由</a:t>
            </a:r>
            <a:r>
              <a:rPr lang="zh-CN" sz="2800" b="1">
                <a:sym typeface="+mn-ea"/>
              </a:rPr>
              <a:t>＋</a:t>
            </a:r>
            <a:r>
              <a:rPr lang="zh-CN" sz="2800" b="1">
                <a:highlight>
                  <a:srgbClr val="00FF00"/>
                </a:highlight>
                <a:sym typeface="+mn-ea"/>
              </a:rPr>
              <a:t>建议</a:t>
            </a: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335915" y="1444625"/>
            <a:ext cx="11777980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/>
              <a:t>        </a:t>
            </a:r>
            <a:r>
              <a:rPr lang="en-US" sz="3200">
                <a:solidFill>
                  <a:srgbClr val="FF0000"/>
                </a:solidFill>
              </a:rPr>
              <a:t> </a:t>
            </a:r>
            <a:r>
              <a:rPr sz="3200">
                <a:solidFill>
                  <a:srgbClr val="FF0000"/>
                </a:solidFill>
                <a:highlight>
                  <a:srgbClr val="FFFF00"/>
                </a:highlight>
              </a:rPr>
              <a:t>In my opinion, I believe it is essential to provide career planning courses</a:t>
            </a:r>
            <a:r>
              <a:rPr sz="3200">
                <a:highlight>
                  <a:srgbClr val="FFFF00"/>
                </a:highlight>
              </a:rPr>
              <a:t>,</a:t>
            </a:r>
            <a:r>
              <a:rPr sz="3200"/>
              <a:t> </a:t>
            </a:r>
            <a:r>
              <a:rPr sz="3200" u="sng">
                <a:highlight>
                  <a:srgbClr val="00FFFF"/>
                </a:highlight>
              </a:rPr>
              <a:t>which can</a:t>
            </a:r>
            <a:r>
              <a:rPr sz="3200">
                <a:highlight>
                  <a:srgbClr val="00FFFF"/>
                </a:highlight>
              </a:rPr>
              <a:t> help students gain a better understanding of their interests and strengths, while also exploring various career paths available to them. By starting early, students can</a:t>
            </a:r>
            <a:r>
              <a:rPr sz="3200" u="sng">
                <a:solidFill>
                  <a:srgbClr val="FF0000"/>
                </a:solidFill>
                <a:highlight>
                  <a:srgbClr val="00FFFF"/>
                </a:highlight>
              </a:rPr>
              <a:t> also</a:t>
            </a:r>
            <a:r>
              <a:rPr sz="3200">
                <a:highlight>
                  <a:srgbClr val="00FFFF"/>
                </a:highlight>
              </a:rPr>
              <a:t> make informed decisions about their future and set goals accordingly.</a:t>
            </a:r>
            <a:r>
              <a:rPr lang="en-US" sz="3200">
                <a:highlight>
                  <a:srgbClr val="00FFFF"/>
                </a:highlight>
              </a:rPr>
              <a:t> </a:t>
            </a:r>
            <a:r>
              <a:rPr sz="3200" u="sng">
                <a:solidFill>
                  <a:srgbClr val="FF0000"/>
                </a:solidFill>
                <a:highlight>
                  <a:srgbClr val="00FFFF"/>
                </a:highlight>
              </a:rPr>
              <a:t>Additionally,</a:t>
            </a:r>
            <a:r>
              <a:rPr sz="3200">
                <a:highlight>
                  <a:srgbClr val="00FFFF"/>
                </a:highlight>
              </a:rPr>
              <a:t> they can help students identify their passions and strengths, enabling them to make career choices that align with their interests. </a:t>
            </a:r>
            <a:r>
              <a:rPr sz="3200" u="sng">
                <a:solidFill>
                  <a:srgbClr val="FF0000"/>
                </a:solidFill>
                <a:highlight>
                  <a:srgbClr val="00FF00"/>
                </a:highlight>
              </a:rPr>
              <a:t>So </a:t>
            </a:r>
            <a:r>
              <a:rPr sz="3200">
                <a:highlight>
                  <a:srgbClr val="00FF00"/>
                </a:highlight>
              </a:rPr>
              <a:t>my suggestion would be to integrate career planning courses into the existing curriculum</a:t>
            </a:r>
            <a:r>
              <a:rPr lang="en-US" sz="3200">
                <a:highlight>
                  <a:srgbClr val="00FF00"/>
                </a:highlight>
              </a:rPr>
              <a:t>, </a:t>
            </a:r>
            <a:r>
              <a:rPr sz="3200">
                <a:highlight>
                  <a:srgbClr val="00FF00"/>
                </a:highlight>
              </a:rPr>
              <a:t>offering s</a:t>
            </a:r>
            <a:r>
              <a:rPr sz="3200">
                <a:highlight>
                  <a:srgbClr val="00FF00"/>
                </a:highlight>
                <a:sym typeface="+mn-ea"/>
              </a:rPr>
              <a:t>tudents valuable information and guidance throughout their academic journey</a:t>
            </a:r>
            <a:r>
              <a:rPr lang="en-US" sz="3200">
                <a:highlight>
                  <a:srgbClr val="00FF00"/>
                </a:highlight>
                <a:sym typeface="+mn-e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/>
          <p:cNvGrpSpPr/>
          <p:nvPr/>
        </p:nvGrpSpPr>
        <p:grpSpPr>
          <a:xfrm>
            <a:off x="-397510" y="-538480"/>
            <a:ext cx="2205990" cy="1983105"/>
            <a:chOff x="-1344978" y="-685187"/>
            <a:chExt cx="6781080" cy="6092478"/>
          </a:xfrm>
        </p:grpSpPr>
        <p:sp>
          <p:nvSpPr>
            <p:cNvPr id="42" name="椭圆 4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2594217" y="804428"/>
            <a:ext cx="82461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平行四边形 55"/>
          <p:cNvSpPr/>
          <p:nvPr/>
        </p:nvSpPr>
        <p:spPr>
          <a:xfrm>
            <a:off x="2159134" y="332774"/>
            <a:ext cx="590705" cy="479165"/>
          </a:xfrm>
          <a:prstGeom prst="parallelogram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zh-CN" alt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2749550" y="247650"/>
            <a:ext cx="936434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告知信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Paras.1-2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zh-CN" sz="2800" b="1">
                <a:solidFill>
                  <a:schemeClr val="tx1"/>
                </a:solidFill>
                <a:sym typeface="+mn-ea"/>
              </a:rPr>
              <a:t>你的</a:t>
            </a:r>
            <a:r>
              <a:rPr lang="zh-CN" sz="2800" b="1">
                <a:solidFill>
                  <a:schemeClr val="tx1"/>
                </a:solidFill>
                <a:highlight>
                  <a:srgbClr val="FFFF00"/>
                </a:highlight>
                <a:sym typeface="+mn-ea"/>
              </a:rPr>
              <a:t>（观点</a:t>
            </a:r>
            <a:r>
              <a:rPr lang="zh-CN" sz="2800" b="1">
                <a:solidFill>
                  <a:schemeClr val="tx1"/>
                </a:solidFill>
                <a:sym typeface="+mn-ea"/>
              </a:rPr>
              <a:t>）＋</a:t>
            </a:r>
            <a:r>
              <a:rPr lang="zh-CN" sz="2800" b="1">
                <a:solidFill>
                  <a:schemeClr val="tx1"/>
                </a:solidFill>
                <a:highlight>
                  <a:srgbClr val="00FFFF"/>
                </a:highlight>
                <a:sym typeface="+mn-ea"/>
              </a:rPr>
              <a:t>理由</a:t>
            </a:r>
            <a:r>
              <a:rPr lang="zh-CN" sz="2800" b="1">
                <a:sym typeface="+mn-ea"/>
              </a:rPr>
              <a:t>＋</a:t>
            </a:r>
            <a:r>
              <a:rPr lang="zh-CN" sz="2800" b="1">
                <a:highlight>
                  <a:srgbClr val="00FF00"/>
                </a:highlight>
                <a:sym typeface="+mn-ea"/>
              </a:rPr>
              <a:t>建议</a:t>
            </a: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335915" y="1444625"/>
            <a:ext cx="11777980" cy="440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ts val="3740"/>
              </a:lnSpc>
            </a:pPr>
            <a:r>
              <a:rPr lang="en-US" sz="3200"/>
              <a:t>        </a:t>
            </a:r>
            <a:r>
              <a:rPr sz="3200">
                <a:sym typeface="+mn-ea"/>
              </a:rPr>
              <a:t>Regarding your inquiry about whether high schools should offer a career planning course,</a:t>
            </a:r>
            <a:r>
              <a:rPr sz="3200">
                <a:highlight>
                  <a:srgbClr val="FFFF00"/>
                </a:highlight>
                <a:sym typeface="+mn-ea"/>
              </a:rPr>
              <a:t> I firmly believe it's necessary.</a:t>
            </a:r>
            <a:endParaRPr sz="3200"/>
          </a:p>
          <a:p>
            <a:pPr indent="0" algn="just" fontAlgn="auto">
              <a:lnSpc>
                <a:spcPts val="3740"/>
              </a:lnSpc>
            </a:pPr>
            <a:r>
              <a:rPr lang="en-US" sz="3200">
                <a:sym typeface="+mn-ea"/>
              </a:rPr>
              <a:t>        </a:t>
            </a:r>
            <a:r>
              <a:rPr sz="3200">
                <a:highlight>
                  <a:srgbClr val="00FFFF"/>
                </a:highlight>
                <a:sym typeface="+mn-ea"/>
              </a:rPr>
              <a:t>Career planning helps students understand their interests and strengths better,</a:t>
            </a:r>
            <a:r>
              <a:rPr lang="en-US" sz="3200">
                <a:highlight>
                  <a:srgbClr val="00FFFF"/>
                </a:highlight>
                <a:sym typeface="+mn-ea"/>
              </a:rPr>
              <a:t> </a:t>
            </a:r>
            <a:r>
              <a:rPr sz="3200">
                <a:highlight>
                  <a:srgbClr val="00FFFF"/>
                </a:highlight>
                <a:sym typeface="+mn-ea"/>
              </a:rPr>
              <a:t>which can guide them towards a fulfilling future. It </a:t>
            </a:r>
            <a:r>
              <a:rPr sz="3200" u="sng">
                <a:solidFill>
                  <a:srgbClr val="FF0000"/>
                </a:solidFill>
                <a:highlight>
                  <a:srgbClr val="00FFFF"/>
                </a:highlight>
                <a:sym typeface="+mn-ea"/>
              </a:rPr>
              <a:t>also</a:t>
            </a:r>
            <a:r>
              <a:rPr sz="3200">
                <a:highlight>
                  <a:srgbClr val="00FFFF"/>
                </a:highlight>
                <a:sym typeface="+mn-ea"/>
              </a:rPr>
              <a:t> enables them to make informed decisions on their academic path and potential career options.</a:t>
            </a:r>
            <a:r>
              <a:rPr sz="3200" u="sng">
                <a:solidFill>
                  <a:srgbClr val="FF0000"/>
                </a:solidFill>
                <a:highlight>
                  <a:srgbClr val="00FF00"/>
                </a:highlight>
                <a:sym typeface="+mn-ea"/>
              </a:rPr>
              <a:t> Therefore</a:t>
            </a:r>
            <a:r>
              <a:rPr sz="3200">
                <a:highlight>
                  <a:srgbClr val="00FF00"/>
                </a:highlight>
                <a:sym typeface="+mn-ea"/>
              </a:rPr>
              <a:t>, I strongly suggest incorporating it into compulsory courses. This could be done through workshops, seminars, and guest speakers,</a:t>
            </a:r>
            <a:r>
              <a:rPr lang="en-US" sz="3200">
                <a:highlight>
                  <a:srgbClr val="00FF00"/>
                </a:highlight>
                <a:sym typeface="+mn-ea"/>
              </a:rPr>
              <a:t> </a:t>
            </a:r>
            <a:r>
              <a:rPr sz="3200">
                <a:highlight>
                  <a:srgbClr val="00FF00"/>
                </a:highlight>
                <a:sym typeface="+mn-ea"/>
              </a:rPr>
              <a:t>offering students valuable information and guidance throughout their academic journey.</a:t>
            </a:r>
            <a:endParaRPr lang="en-US" sz="3200">
              <a:highlight>
                <a:srgbClr val="00FF00"/>
              </a:highlight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/>
          <p:cNvGrpSpPr/>
          <p:nvPr/>
        </p:nvGrpSpPr>
        <p:grpSpPr>
          <a:xfrm>
            <a:off x="-397227" y="-538250"/>
            <a:ext cx="2556356" cy="2296167"/>
            <a:chOff x="-1344978" y="-685187"/>
            <a:chExt cx="6781080" cy="6092478"/>
          </a:xfrm>
        </p:grpSpPr>
        <p:sp>
          <p:nvSpPr>
            <p:cNvPr id="42" name="椭圆 4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2594217" y="804428"/>
            <a:ext cx="82461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平行四边形 55"/>
          <p:cNvSpPr/>
          <p:nvPr/>
        </p:nvSpPr>
        <p:spPr>
          <a:xfrm>
            <a:off x="2159134" y="332774"/>
            <a:ext cx="590705" cy="479165"/>
          </a:xfrm>
          <a:prstGeom prst="parallelogram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endParaRPr lang="zh-CN" alt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2749550" y="247650"/>
            <a:ext cx="936434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告知信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Para.3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收尾＋祝愿</a:t>
            </a: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136525" y="1859915"/>
            <a:ext cx="117354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ts val="3240"/>
              </a:lnSpc>
            </a:pPr>
            <a:r>
              <a:rPr lang="en-US" sz="3200"/>
              <a:t>1. Thank you for considering my opinion. I'm confident that the course will benefit students in their future endeavors.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6525" y="3037205"/>
            <a:ext cx="11735435" cy="17818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 algn="just" fontAlgn="auto">
              <a:lnSpc>
                <a:spcPts val="3240"/>
              </a:lnSpc>
            </a:pPr>
            <a:r>
              <a:rPr lang="en-US" sz="3200"/>
              <a:t>2. In conclusion, I firmly believe the course is necessary, helping students make informed career choices, broadening their horizons, and acquiring essential skills for future success. I hope this information is helpful to you. Take care and best wishes.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6525" y="5074285"/>
            <a:ext cx="117354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ts val="3240"/>
              </a:lnSpc>
            </a:pPr>
            <a:r>
              <a:rPr lang="en-US" sz="3200"/>
              <a:t>3. That’s all about my personal perspective, I hope you’ll find it helpful and useful. Best regards.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/>
          <p:cNvGrpSpPr/>
          <p:nvPr/>
        </p:nvGrpSpPr>
        <p:grpSpPr>
          <a:xfrm>
            <a:off x="-397510" y="-538480"/>
            <a:ext cx="1437640" cy="1343025"/>
            <a:chOff x="-1344978" y="-685187"/>
            <a:chExt cx="6781080" cy="6092478"/>
          </a:xfrm>
        </p:grpSpPr>
        <p:sp>
          <p:nvSpPr>
            <p:cNvPr id="42" name="椭圆 4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941312" y="554238"/>
            <a:ext cx="82461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/>
          <p:cNvSpPr/>
          <p:nvPr/>
        </p:nvSpPr>
        <p:spPr>
          <a:xfrm>
            <a:off x="1200393" y="90914"/>
            <a:ext cx="4691777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Possible version:</a:t>
            </a:r>
          </a:p>
        </p:txBody>
      </p:sp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121285" y="814070"/>
            <a:ext cx="11735435" cy="632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ts val="3240"/>
              </a:lnSpc>
            </a:pPr>
            <a:r>
              <a:rPr sz="3200"/>
              <a:t>Dear Albert,</a:t>
            </a:r>
          </a:p>
          <a:p>
            <a:pPr indent="0" algn="just" fontAlgn="auto">
              <a:lnSpc>
                <a:spcPts val="3240"/>
              </a:lnSpc>
            </a:pPr>
            <a:r>
              <a:rPr lang="en-US" sz="3200"/>
              <a:t>        </a:t>
            </a:r>
            <a:r>
              <a:rPr sz="3200"/>
              <a:t>Regarding your inquiry about whether high schools should offer a career planning course, I firmly believe it's necessary.</a:t>
            </a:r>
          </a:p>
          <a:p>
            <a:pPr indent="0" algn="just" fontAlgn="auto">
              <a:lnSpc>
                <a:spcPts val="3240"/>
              </a:lnSpc>
            </a:pPr>
            <a:r>
              <a:rPr lang="en-US" sz="3200"/>
              <a:t>        </a:t>
            </a:r>
            <a:r>
              <a:rPr sz="3200"/>
              <a:t>Career planning helps students understand their interests and strengths better,</a:t>
            </a:r>
            <a:r>
              <a:rPr lang="en-US" sz="3200"/>
              <a:t> </a:t>
            </a:r>
            <a:r>
              <a:rPr sz="3200"/>
              <a:t>which can guide them towards a fulfilling future. It </a:t>
            </a:r>
            <a:r>
              <a:rPr sz="3200" u="sng">
                <a:solidFill>
                  <a:srgbClr val="FF0000"/>
                </a:solidFill>
              </a:rPr>
              <a:t>also</a:t>
            </a:r>
            <a:r>
              <a:rPr sz="3200"/>
              <a:t> enables them to make informed decisions on their academic path and potential career options.</a:t>
            </a:r>
            <a:r>
              <a:rPr sz="3200" u="sng">
                <a:solidFill>
                  <a:srgbClr val="FF0000"/>
                </a:solidFill>
              </a:rPr>
              <a:t> Therefore</a:t>
            </a:r>
            <a:r>
              <a:rPr sz="3200"/>
              <a:t>, I strongly suggest incorporating it into compulsory courses. This could be done through workshops, seminars, and guest speakers,</a:t>
            </a:r>
            <a:r>
              <a:rPr lang="en-US" sz="3200"/>
              <a:t> </a:t>
            </a:r>
            <a:r>
              <a:rPr sz="3200"/>
              <a:t>offering students valuable information and guidance throughout their academic journey.</a:t>
            </a:r>
          </a:p>
          <a:p>
            <a:pPr indent="0" algn="just" fontAlgn="auto">
              <a:lnSpc>
                <a:spcPts val="3240"/>
              </a:lnSpc>
            </a:pPr>
            <a:r>
              <a:rPr lang="en-US" sz="3200"/>
              <a:t>       </a:t>
            </a:r>
            <a:r>
              <a:rPr sz="3200"/>
              <a:t>Thank you for considering my opinion. I'm confident that the course will benefit students in their future endeavors.</a:t>
            </a:r>
          </a:p>
          <a:p>
            <a:pPr indent="0" algn="just" fontAlgn="auto">
              <a:lnSpc>
                <a:spcPts val="3240"/>
              </a:lnSpc>
            </a:pPr>
            <a:r>
              <a:rPr lang="en-US" sz="3200"/>
              <a:t>                                                                                                          Yours,</a:t>
            </a:r>
          </a:p>
          <a:p>
            <a:pPr indent="0" algn="just" fontAlgn="auto">
              <a:lnSpc>
                <a:spcPts val="3240"/>
              </a:lnSpc>
            </a:pPr>
            <a:r>
              <a:rPr lang="en-US" sz="3200"/>
              <a:t>                                                                                                           Li Hua</a:t>
            </a:r>
          </a:p>
          <a:p>
            <a:pPr indent="0" algn="just" fontAlgn="auto">
              <a:lnSpc>
                <a:spcPts val="3240"/>
              </a:lnSpc>
            </a:pPr>
            <a:endParaRPr lang="en-US"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/>
          <p:cNvGrpSpPr/>
          <p:nvPr/>
        </p:nvGrpSpPr>
        <p:grpSpPr>
          <a:xfrm>
            <a:off x="-397510" y="-538480"/>
            <a:ext cx="1437640" cy="1343025"/>
            <a:chOff x="-1344978" y="-685187"/>
            <a:chExt cx="6781080" cy="6092478"/>
          </a:xfrm>
        </p:grpSpPr>
        <p:sp>
          <p:nvSpPr>
            <p:cNvPr id="42" name="椭圆 4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941312" y="446288"/>
            <a:ext cx="82461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/>
          <p:cNvSpPr/>
          <p:nvPr/>
        </p:nvSpPr>
        <p:spPr>
          <a:xfrm>
            <a:off x="1082918" y="35669"/>
            <a:ext cx="4691777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下水作文</a:t>
            </a:r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62890" y="640715"/>
            <a:ext cx="11735435" cy="6831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ts val="2740"/>
              </a:lnSpc>
            </a:pPr>
            <a:r>
              <a:rPr lang="en-US" sz="3200"/>
              <a:t>Dear</a:t>
            </a:r>
            <a:r>
              <a:rPr sz="3200"/>
              <a:t> Albert,</a:t>
            </a:r>
          </a:p>
          <a:p>
            <a:pPr indent="0" algn="just" fontAlgn="auto">
              <a:lnSpc>
                <a:spcPts val="2740"/>
              </a:lnSpc>
            </a:pPr>
            <a:r>
              <a:rPr lang="en-US" sz="3200"/>
              <a:t>        </a:t>
            </a:r>
            <a:r>
              <a:rPr sz="3200"/>
              <a:t>I hope you’re doing well! I wanted to share with you my thoughts on whether career planning courses should be offered to Chinese high school students.</a:t>
            </a:r>
          </a:p>
          <a:p>
            <a:pPr indent="0" algn="just" fontAlgn="auto">
              <a:lnSpc>
                <a:spcPts val="2740"/>
              </a:lnSpc>
            </a:pPr>
            <a:r>
              <a:rPr lang="en-US" sz="3200"/>
              <a:t>        </a:t>
            </a:r>
            <a:r>
              <a:rPr sz="3200"/>
              <a:t>In my opinion, I believe it is essential to provide career planning courses, which can help students gain a better understanding of their interests and strengths, while </a:t>
            </a:r>
            <a:r>
              <a:rPr sz="3200" u="sng">
                <a:solidFill>
                  <a:srgbClr val="FF0000"/>
                </a:solidFill>
              </a:rPr>
              <a:t>also</a:t>
            </a:r>
            <a:r>
              <a:rPr sz="3200"/>
              <a:t> exploring various career paths available to them.</a:t>
            </a:r>
            <a:r>
              <a:rPr lang="en-US" sz="3200"/>
              <a:t> </a:t>
            </a:r>
            <a:r>
              <a:rPr sz="3200" u="sng">
                <a:solidFill>
                  <a:srgbClr val="FF0000"/>
                </a:solidFill>
              </a:rPr>
              <a:t>Additionally</a:t>
            </a:r>
            <a:r>
              <a:rPr sz="3200"/>
              <a:t>, they can help students identify their passions and strengths, enabling them to make career choices that align with their interests. </a:t>
            </a:r>
            <a:r>
              <a:rPr sz="3200" u="sng">
                <a:solidFill>
                  <a:srgbClr val="FF0000"/>
                </a:solidFill>
              </a:rPr>
              <a:t>So</a:t>
            </a:r>
            <a:r>
              <a:rPr sz="3200"/>
              <a:t> my suggestion would be to</a:t>
            </a:r>
            <a:r>
              <a:rPr sz="3200">
                <a:solidFill>
                  <a:schemeClr val="tx1"/>
                </a:solidFill>
              </a:rPr>
              <a:t> </a:t>
            </a:r>
            <a:r>
              <a:rPr sz="3200">
                <a:solidFill>
                  <a:schemeClr val="tx1"/>
                </a:solidFill>
                <a:sym typeface="+mn-ea"/>
              </a:rPr>
              <a:t>invite professionals from different fields to share their experiences and insights with students, providing them with real-</a:t>
            </a:r>
            <a:r>
              <a:rPr sz="3200">
                <a:sym typeface="+mn-ea"/>
              </a:rPr>
              <a:t>world perspectives..</a:t>
            </a:r>
          </a:p>
          <a:p>
            <a:pPr indent="0" algn="just" fontAlgn="auto">
              <a:lnSpc>
                <a:spcPts val="2740"/>
              </a:lnSpc>
            </a:pPr>
            <a:r>
              <a:rPr lang="en-US" sz="3200"/>
              <a:t>        In conclusion, I firmly believe offering career planning  can help them make informed career choices, broaden their horizons, and acquire essential skills for future success. I hope this information is helpful to you.                                                                                                              </a:t>
            </a:r>
          </a:p>
          <a:p>
            <a:pPr indent="0" algn="just" fontAlgn="auto">
              <a:lnSpc>
                <a:spcPts val="2740"/>
              </a:lnSpc>
            </a:pPr>
            <a:r>
              <a:rPr lang="en-US" sz="3200"/>
              <a:t>                                                                                                            Yours,</a:t>
            </a:r>
          </a:p>
          <a:p>
            <a:pPr indent="0" algn="just" fontAlgn="auto">
              <a:lnSpc>
                <a:spcPts val="2740"/>
              </a:lnSpc>
            </a:pPr>
            <a:r>
              <a:rPr lang="en-US" sz="3200"/>
              <a:t>                                                                                                             Li Hua</a:t>
            </a:r>
          </a:p>
          <a:p>
            <a:pPr indent="0" algn="just" fontAlgn="auto">
              <a:lnSpc>
                <a:spcPts val="3240"/>
              </a:lnSpc>
            </a:pPr>
            <a:endParaRPr lang="en-US" sz="3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组合 18"/>
          <p:cNvGrpSpPr/>
          <p:nvPr/>
        </p:nvGrpSpPr>
        <p:grpSpPr>
          <a:xfrm flipH="1">
            <a:off x="5876089" y="-685186"/>
            <a:ext cx="6782846" cy="8387873"/>
            <a:chOff x="-1344978" y="-685187"/>
            <a:chExt cx="6781080" cy="8387873"/>
          </a:xfrm>
        </p:grpSpPr>
        <p:sp>
          <p:nvSpPr>
            <p:cNvPr id="2" name="椭圆 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椭圆 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椭圆 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椭圆 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椭圆 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椭圆 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>
              <a:off x="-574093" y="4429124"/>
              <a:ext cx="2798256" cy="27982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>
              <a:off x="-185195" y="5404454"/>
              <a:ext cx="1351188" cy="135118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>
              <a:off x="1666017" y="5533920"/>
              <a:ext cx="1894088" cy="189408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>
              <a:off x="3517229" y="5808598"/>
              <a:ext cx="1894088" cy="189408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0" name="矩形 19"/>
          <p:cNvSpPr/>
          <p:nvPr/>
        </p:nvSpPr>
        <p:spPr>
          <a:xfrm>
            <a:off x="1743256" y="2512764"/>
            <a:ext cx="3457199" cy="1107996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r>
              <a:rPr lang="en-US" altLang="zh-CN" sz="6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THANK</a:t>
            </a:r>
          </a:p>
        </p:txBody>
      </p:sp>
      <p:sp>
        <p:nvSpPr>
          <p:cNvPr id="21" name="矩形 20"/>
          <p:cNvSpPr/>
          <p:nvPr/>
        </p:nvSpPr>
        <p:spPr>
          <a:xfrm>
            <a:off x="1743254" y="3624463"/>
            <a:ext cx="2060845" cy="1107996"/>
          </a:xfrm>
          <a:prstGeom prst="rect">
            <a:avLst/>
          </a:prstGeom>
          <a:solidFill>
            <a:schemeClr val="accent5"/>
          </a:solidFill>
        </p:spPr>
        <p:txBody>
          <a:bodyPr wrap="none">
            <a:spAutoFit/>
          </a:bodyPr>
          <a:lstStyle/>
          <a:p>
            <a:r>
              <a:rPr lang="en-US" altLang="zh-CN" sz="6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YOU</a:t>
            </a:r>
            <a:endParaRPr lang="zh-CN" altLang="en-US" sz="6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afterEffect" p14:presetBounceEnd="3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7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8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0" grpId="0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椭圆 5"/>
          <p:cNvSpPr/>
          <p:nvPr/>
        </p:nvSpPr>
        <p:spPr>
          <a:xfrm>
            <a:off x="523686" y="-312516"/>
            <a:ext cx="2246073" cy="224548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-636399" y="-144876"/>
            <a:ext cx="2690657" cy="26899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1203899" y="1571529"/>
            <a:ext cx="1319063" cy="131872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-135842" y="2481617"/>
            <a:ext cx="1948020" cy="19475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2480490" y="283384"/>
            <a:ext cx="2607552" cy="260687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2439950" y="-685187"/>
            <a:ext cx="1645036" cy="16446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134690" y="4228501"/>
            <a:ext cx="1130533" cy="113023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34687" y="4429124"/>
            <a:ext cx="2798985" cy="27982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523687" y="5404455"/>
            <a:ext cx="1351540" cy="13511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2375381" y="5533920"/>
            <a:ext cx="1894581" cy="18940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3973623" y="5808599"/>
            <a:ext cx="1894581" cy="18940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3335320" y="3733967"/>
            <a:ext cx="818081" cy="81786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3081464" y="4306415"/>
            <a:ext cx="245484" cy="24542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2631293" y="3754017"/>
            <a:ext cx="245484" cy="2454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4243721" y="4916451"/>
            <a:ext cx="490968" cy="49084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>
            <a:off x="4489209" y="156752"/>
            <a:ext cx="1657244" cy="165681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4427220" y="2707005"/>
            <a:ext cx="803148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60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宁波一模应用文讲评</a:t>
            </a:r>
            <a:r>
              <a:rPr lang="en-US" altLang="zh-CN" sz="60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altLang="zh-CN" sz="2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</a:p>
          <a:p>
            <a:endParaRPr lang="en-US" altLang="zh-CN" sz="2400" b="1" kern="1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altLang="zh-CN" sz="2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                     —— </a:t>
            </a:r>
            <a:r>
              <a:rPr lang="zh-CN" altLang="en-US" sz="2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关于高中生</a:t>
            </a:r>
            <a:r>
              <a:rPr lang="en-US" altLang="zh-CN" sz="2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职业生涯规划课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6869202" y="4836917"/>
            <a:ext cx="431995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龙泉市第一中学</a:t>
            </a:r>
            <a:r>
              <a:rPr lang="en-US" altLang="zh-CN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兰建珍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/>
          <p:cNvSpPr/>
          <p:nvPr/>
        </p:nvSpPr>
        <p:spPr>
          <a:xfrm rot="16200000">
            <a:off x="2079709" y="6403544"/>
            <a:ext cx="2689956" cy="26906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 rot="16200000">
            <a:off x="4927184" y="6645667"/>
            <a:ext cx="1947513" cy="1948020"/>
          </a:xfrm>
          <a:prstGeom prst="ellipse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 rot="16200000">
            <a:off x="6637216" y="6243258"/>
            <a:ext cx="1130239" cy="1130533"/>
          </a:xfrm>
          <a:prstGeom prst="ellipse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 rot="16200000">
            <a:off x="7360179" y="5524344"/>
            <a:ext cx="2798256" cy="27989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 rot="16200000">
            <a:off x="7993963" y="6582703"/>
            <a:ext cx="1351188" cy="135154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 rot="16200000">
            <a:off x="9128548" y="4861779"/>
            <a:ext cx="1894088" cy="1894581"/>
          </a:xfrm>
          <a:prstGeom prst="ellipse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 rot="16200000">
            <a:off x="10513736" y="5474173"/>
            <a:ext cx="1894088" cy="1894581"/>
          </a:xfrm>
          <a:prstGeom prst="ellipse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 rot="16200000">
            <a:off x="6482323" y="6497219"/>
            <a:ext cx="245420" cy="24548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 rot="16200000">
            <a:off x="5840510" y="6858004"/>
            <a:ext cx="334678" cy="33476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247650" y="192405"/>
            <a:ext cx="11774805" cy="26473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3600" b="1"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应用文题目：</a:t>
            </a:r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  <a:p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假如你是李华，你的外国朋友 Albert 想了解中国高中生对于是否需要开设学生职业生涯规划（career planning）课程的想法，请你写一封信给他，内容包括：</a:t>
            </a:r>
          </a:p>
          <a:p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1．你的观点；</a:t>
            </a:r>
          </a:p>
          <a:p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2．你的理由；</a:t>
            </a:r>
          </a:p>
          <a:p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3．你的建议。</a:t>
            </a:r>
          </a:p>
          <a:p>
            <a:pPr>
              <a:lnSpc>
                <a:spcPct val="12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注意:</a:t>
            </a:r>
          </a:p>
          <a:p>
            <a:pPr>
              <a:lnSpc>
                <a:spcPct val="12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1．词数80左右;</a:t>
            </a:r>
          </a:p>
          <a:p>
            <a:pPr>
              <a:lnSpc>
                <a:spcPct val="12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2．可适当增加细节，以使行文连贯</a:t>
            </a:r>
            <a:endParaRPr lang="zh-CN" altLang="en-US" sz="36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-397510" y="-538480"/>
            <a:ext cx="2039620" cy="1928495"/>
            <a:chOff x="-1344978" y="-685187"/>
            <a:chExt cx="6781080" cy="6092478"/>
          </a:xfrm>
        </p:grpSpPr>
        <p:sp>
          <p:nvSpPr>
            <p:cNvPr id="2" name="椭圆 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椭圆 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椭圆 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椭圆 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椭圆 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椭圆 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16" name="直接连接符 15"/>
          <p:cNvCxnSpPr/>
          <p:nvPr/>
        </p:nvCxnSpPr>
        <p:spPr>
          <a:xfrm>
            <a:off x="2594217" y="804428"/>
            <a:ext cx="82461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2593975" y="283210"/>
            <a:ext cx="1019175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审题</a:t>
            </a:r>
          </a:p>
        </p:txBody>
      </p:sp>
      <p:sp>
        <p:nvSpPr>
          <p:cNvPr id="73" name="文本框 72"/>
          <p:cNvSpPr txBox="1"/>
          <p:nvPr>
            <p:custDataLst>
              <p:tags r:id="rId1"/>
            </p:custDataLst>
          </p:nvPr>
        </p:nvSpPr>
        <p:spPr>
          <a:xfrm>
            <a:off x="276225" y="773430"/>
            <a:ext cx="11774805" cy="26473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假如你是李华，你的外国朋友 Albert 想了解中国高中生对于是否需要开设学生职业生涯规划（career planning）课程的想法，请你写一封信给他，内容包括：</a:t>
            </a:r>
          </a:p>
          <a:p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1．你的观点；</a:t>
            </a:r>
          </a:p>
          <a:p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2．你的理由；</a:t>
            </a:r>
          </a:p>
          <a:p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3．你的建议。</a:t>
            </a:r>
          </a:p>
          <a:p>
            <a:pPr>
              <a:lnSpc>
                <a:spcPct val="120000"/>
              </a:lnSpc>
            </a:pP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注意:</a:t>
            </a:r>
          </a:p>
          <a:p>
            <a:pPr>
              <a:lnSpc>
                <a:spcPct val="120000"/>
              </a:lnSpc>
            </a:pP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1．词数80左右;</a:t>
            </a:r>
          </a:p>
          <a:p>
            <a:pPr>
              <a:lnSpc>
                <a:spcPct val="120000"/>
              </a:lnSpc>
            </a:pP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2．可适当增加细节，以使行文连贯。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78765" y="786765"/>
            <a:ext cx="11774805" cy="26473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假如你是李华，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你的外国朋友 Albert 想了解中国高中生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对于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是否需要开设学生职业生涯规划（career planning）课程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想法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，请你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写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一封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信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给他，内容包括：</a:t>
            </a:r>
          </a:p>
          <a:p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1．</a:t>
            </a:r>
            <a:r>
              <a:rPr lang="zh-CN" altLang="en-US" sz="3600" b="1"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你的观点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</a:p>
          <a:p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2．</a:t>
            </a:r>
            <a:r>
              <a:rPr lang="zh-CN" altLang="en-US" sz="3600" b="1"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你的理由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</a:p>
          <a:p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3．</a:t>
            </a:r>
            <a:r>
              <a:rPr lang="zh-CN" altLang="en-US" sz="3600" b="1"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你的建议</a:t>
            </a: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  <a:p>
            <a:pPr>
              <a:lnSpc>
                <a:spcPct val="12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注意:</a:t>
            </a:r>
          </a:p>
          <a:p>
            <a:pPr>
              <a:lnSpc>
                <a:spcPct val="12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1．词数80左右;</a:t>
            </a:r>
          </a:p>
          <a:p>
            <a:pPr>
              <a:lnSpc>
                <a:spcPct val="12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2．可适当增加细节，以使行文连贯。</a:t>
            </a:r>
            <a:endParaRPr lang="zh-CN" altLang="en-US" sz="36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/>
          <p:cNvGrpSpPr/>
          <p:nvPr/>
        </p:nvGrpSpPr>
        <p:grpSpPr>
          <a:xfrm>
            <a:off x="-397510" y="-538480"/>
            <a:ext cx="1782445" cy="1671955"/>
            <a:chOff x="-1344978" y="-685187"/>
            <a:chExt cx="6781080" cy="6092478"/>
          </a:xfrm>
        </p:grpSpPr>
        <p:sp>
          <p:nvSpPr>
            <p:cNvPr id="42" name="椭圆 4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2594217" y="804428"/>
            <a:ext cx="9348470" cy="1524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平行四边形 55"/>
          <p:cNvSpPr/>
          <p:nvPr/>
        </p:nvSpPr>
        <p:spPr>
          <a:xfrm>
            <a:off x="2159134" y="332774"/>
            <a:ext cx="590705" cy="479165"/>
          </a:xfrm>
          <a:prstGeom prst="parallelogram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endParaRPr lang="zh-CN" alt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2749550" y="247650"/>
            <a:ext cx="936434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告知信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Para.1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en-US" alt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background(</a:t>
            </a:r>
            <a:r>
              <a:rPr lang="zh-CN" altLang="en-US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背景信息</a:t>
            </a:r>
            <a:r>
              <a:rPr lang="en-US" alt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)</a:t>
            </a:r>
            <a:r>
              <a:rPr lang="en-US" altLang="zh-CN" sz="2800">
                <a:sym typeface="+mn-ea"/>
              </a:rPr>
              <a:t> </a:t>
            </a:r>
            <a:r>
              <a:rPr lang="zh-CN" altLang="en-US" sz="2800">
                <a:sym typeface="+mn-ea"/>
              </a:rPr>
              <a:t>＋</a:t>
            </a:r>
            <a:r>
              <a:rPr lang="en-US" altLang="zh-CN" sz="2800">
                <a:sym typeface="+mn-ea"/>
              </a:rPr>
              <a:t> writing purpose</a:t>
            </a:r>
            <a:endParaRPr lang="en-US" alt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1"/>
            </p:custDataLst>
          </p:nvPr>
        </p:nvSpPr>
        <p:spPr>
          <a:xfrm>
            <a:off x="361315" y="865505"/>
            <a:ext cx="11774805" cy="12312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6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你的外国朋友 Albert 想了解中国高中生对于是否需要开设学生职业生涯规划（career planning）课程的想法。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23190" y="2150110"/>
            <a:ext cx="1186751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</a:rPr>
              <a:t>1.</a:t>
            </a:r>
            <a:r>
              <a:rPr lang="en-US" altLang="zh-CN" sz="3200">
                <a:solidFill>
                  <a:srgbClr val="FF0000"/>
                </a:solidFill>
              </a:rPr>
              <a:t> </a:t>
            </a:r>
            <a:r>
              <a:rPr lang="zh-CN" altLang="en-US" sz="3200">
                <a:solidFill>
                  <a:srgbClr val="FF0000"/>
                </a:solidFill>
              </a:rPr>
              <a:t>Regarding </a:t>
            </a:r>
            <a:r>
              <a:rPr lang="zh-CN" altLang="en-US" sz="3200"/>
              <a:t>your inquiry about whether high schools should offer a </a:t>
            </a:r>
            <a:r>
              <a:rPr lang="en-US" altLang="zh-CN" sz="3200"/>
              <a:t> </a:t>
            </a:r>
          </a:p>
          <a:p>
            <a:r>
              <a:rPr lang="en-US" altLang="zh-CN" sz="3200"/>
              <a:t>    </a:t>
            </a:r>
            <a:r>
              <a:rPr lang="zh-CN" altLang="en-US" sz="3200"/>
              <a:t>career planning course, </a:t>
            </a:r>
            <a:r>
              <a:rPr lang="zh-CN" altLang="en-US" sz="3200">
                <a:solidFill>
                  <a:srgbClr val="FF0000"/>
                </a:solidFill>
              </a:rPr>
              <a:t>I </a:t>
            </a:r>
            <a:r>
              <a:rPr lang="zh-CN" altLang="en-US" sz="3200"/>
              <a:t>firmly believe it</a:t>
            </a:r>
            <a:r>
              <a:rPr lang="en-US" altLang="zh-CN" sz="3200"/>
              <a:t>’</a:t>
            </a:r>
            <a:r>
              <a:rPr lang="zh-CN" altLang="en-US" sz="3200"/>
              <a:t>s necessary.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8585" y="3348355"/>
            <a:ext cx="1208659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tx1"/>
                </a:solidFill>
              </a:rPr>
              <a:t>2. </a:t>
            </a:r>
            <a:r>
              <a:rPr lang="en-US" sz="3200">
                <a:solidFill>
                  <a:srgbClr val="FF0000"/>
                </a:solidFill>
              </a:rPr>
              <a:t>It’s great to hear that</a:t>
            </a:r>
            <a:r>
              <a:rPr lang="en-US" sz="3200">
                <a:solidFill>
                  <a:schemeClr val="tx1"/>
                </a:solidFill>
              </a:rPr>
              <a:t> you’re interested in learning about our opinions </a:t>
            </a:r>
          </a:p>
          <a:p>
            <a:r>
              <a:rPr lang="en-US" sz="3200">
                <a:solidFill>
                  <a:schemeClr val="tx1"/>
                </a:solidFill>
              </a:rPr>
              <a:t>    about offering career planning courses. </a:t>
            </a:r>
            <a:r>
              <a:rPr lang="en-US" sz="3200">
                <a:solidFill>
                  <a:srgbClr val="FF0000"/>
                </a:solidFill>
              </a:rPr>
              <a:t>As</a:t>
            </a:r>
            <a:r>
              <a:rPr lang="en-US" sz="3200">
                <a:solidFill>
                  <a:schemeClr val="tx1"/>
                </a:solidFill>
              </a:rPr>
              <a:t> a Chinese high school </a:t>
            </a:r>
          </a:p>
          <a:p>
            <a:r>
              <a:rPr lang="en-US" sz="3200">
                <a:solidFill>
                  <a:schemeClr val="tx1"/>
                </a:solidFill>
              </a:rPr>
              <a:t>    student myself,</a:t>
            </a:r>
            <a:r>
              <a:rPr lang="en-US" sz="3200">
                <a:solidFill>
                  <a:srgbClr val="FF0000"/>
                </a:solidFill>
              </a:rPr>
              <a:t> I </a:t>
            </a:r>
            <a:r>
              <a:rPr lang="en-US" sz="3200">
                <a:solidFill>
                  <a:schemeClr val="tx1"/>
                </a:solidFill>
              </a:rPr>
              <a:t>would be happy to share my perspective with you.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9065" y="5134610"/>
            <a:ext cx="1199705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tx1"/>
                </a:solidFill>
              </a:rPr>
              <a:t>3. I hope you’re doing well! </a:t>
            </a:r>
            <a:r>
              <a:rPr lang="en-US" sz="3200">
                <a:solidFill>
                  <a:srgbClr val="FF0000"/>
                </a:solidFill>
              </a:rPr>
              <a:t>I </a:t>
            </a:r>
            <a:r>
              <a:rPr lang="en-US" sz="3200">
                <a:solidFill>
                  <a:schemeClr val="tx1"/>
                </a:solidFill>
              </a:rPr>
              <a:t>wanted to share with you my thoughts </a:t>
            </a:r>
          </a:p>
          <a:p>
            <a:r>
              <a:rPr lang="en-US" sz="3200">
                <a:solidFill>
                  <a:schemeClr val="tx1"/>
                </a:solidFill>
              </a:rPr>
              <a:t>    on</a:t>
            </a:r>
            <a:r>
              <a:rPr lang="en-US" sz="3200">
                <a:solidFill>
                  <a:srgbClr val="FF0000"/>
                </a:solidFill>
              </a:rPr>
              <a:t> whether </a:t>
            </a:r>
            <a:r>
              <a:rPr lang="en-US" sz="3200">
                <a:solidFill>
                  <a:schemeClr val="tx1"/>
                </a:solidFill>
              </a:rPr>
              <a:t>career planning courses should be offered to us Chinese </a:t>
            </a:r>
          </a:p>
          <a:p>
            <a:r>
              <a:rPr lang="en-US" sz="3200">
                <a:solidFill>
                  <a:schemeClr val="tx1"/>
                </a:solidFill>
              </a:rPr>
              <a:t>    high school students.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afterEffect" p14:presetBounceEnd="3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8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7" grpId="0"/>
          <p:bldP spid="18" grpId="0"/>
          <p:bldP spid="2" grpId="0"/>
          <p:bldP spid="3" grpId="0"/>
          <p:bldP spid="4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7" grpId="0"/>
          <p:bldP spid="18" grpId="0"/>
          <p:bldP spid="2" grpId="0"/>
          <p:bldP spid="3" grpId="0"/>
          <p:bldP spid="4" grpId="0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/>
          <p:cNvGrpSpPr/>
          <p:nvPr/>
        </p:nvGrpSpPr>
        <p:grpSpPr>
          <a:xfrm>
            <a:off x="-397510" y="-639445"/>
            <a:ext cx="1710055" cy="1873250"/>
            <a:chOff x="-1344978" y="-685187"/>
            <a:chExt cx="6781080" cy="6092478"/>
          </a:xfrm>
        </p:grpSpPr>
        <p:sp>
          <p:nvSpPr>
            <p:cNvPr id="42" name="椭圆 4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2594217" y="804428"/>
            <a:ext cx="82461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平行四边形 55"/>
          <p:cNvSpPr/>
          <p:nvPr/>
        </p:nvSpPr>
        <p:spPr>
          <a:xfrm>
            <a:off x="2159134" y="332774"/>
            <a:ext cx="590705" cy="479165"/>
          </a:xfrm>
          <a:prstGeom prst="parallelogram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zh-CN" alt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2749550" y="247650"/>
            <a:ext cx="936434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告知信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Para.2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你的（观点）＋理由</a:t>
            </a:r>
            <a:r>
              <a:rPr lang="zh-CN" sz="2800" b="1">
                <a:solidFill>
                  <a:schemeClr val="tx1"/>
                </a:solidFill>
                <a:sym typeface="+mn-ea"/>
              </a:rPr>
              <a:t>＋建议</a:t>
            </a:r>
            <a:endParaRPr lang="zh-CN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95325" y="1054100"/>
            <a:ext cx="228790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你的观点？</a:t>
            </a:r>
            <a:endParaRPr 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9710" y="1832610"/>
            <a:ext cx="11777980" cy="4831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1. 帮助学生更好地了解自己的兴趣和优势;引导他们走向一个充实的未来;</a:t>
            </a:r>
          </a:p>
          <a:p>
            <a:r>
              <a:rPr lang="en-US" altLang="zh-CN" sz="2800"/>
              <a:t>   </a:t>
            </a:r>
            <a:r>
              <a:rPr lang="en-US" altLang="zh-CN" sz="2800">
                <a:solidFill>
                  <a:srgbClr val="FF0000"/>
                </a:solidFill>
              </a:rPr>
              <a:t> </a:t>
            </a:r>
            <a:r>
              <a:rPr lang="zh-CN" altLang="en-US" sz="2800">
                <a:solidFill>
                  <a:srgbClr val="FF0000"/>
                </a:solidFill>
              </a:rPr>
              <a:t>help</a:t>
            </a:r>
            <a:r>
              <a:rPr lang="en-US" altLang="zh-CN" sz="2800">
                <a:solidFill>
                  <a:srgbClr val="FF0000"/>
                </a:solidFill>
              </a:rPr>
              <a:t>s</a:t>
            </a:r>
            <a:r>
              <a:rPr lang="zh-CN" altLang="en-US" sz="2800">
                <a:solidFill>
                  <a:srgbClr val="FF0000"/>
                </a:solidFill>
              </a:rPr>
              <a:t> </a:t>
            </a:r>
            <a:r>
              <a:rPr lang="zh-CN" altLang="en-US" sz="2800"/>
              <a:t>students </a:t>
            </a:r>
            <a:r>
              <a:rPr lang="zh-CN" altLang="en-US" sz="2800">
                <a:solidFill>
                  <a:srgbClr val="FF0000"/>
                </a:solidFill>
              </a:rPr>
              <a:t>gain a better understanding of </a:t>
            </a:r>
            <a:r>
              <a:rPr lang="zh-CN" altLang="en-US" sz="2800"/>
              <a:t>their interests and strengths；</a:t>
            </a:r>
          </a:p>
          <a:p>
            <a:r>
              <a:rPr lang="zh-CN" altLang="en-US" sz="2800"/>
              <a:t> </a:t>
            </a:r>
            <a:r>
              <a:rPr lang="en-US" altLang="zh-CN" sz="2800"/>
              <a:t>   </a:t>
            </a:r>
            <a:r>
              <a:rPr lang="en-US" altLang="zh-CN" sz="2800">
                <a:solidFill>
                  <a:srgbClr val="FF0000"/>
                </a:solidFill>
              </a:rPr>
              <a:t>guides</a:t>
            </a:r>
            <a:r>
              <a:rPr lang="en-US" altLang="zh-CN" sz="2800"/>
              <a:t> them </a:t>
            </a:r>
            <a:r>
              <a:rPr lang="en-US" altLang="zh-CN" sz="2800">
                <a:solidFill>
                  <a:srgbClr val="FF0000"/>
                </a:solidFill>
              </a:rPr>
              <a:t>towards a fulfilling future;</a:t>
            </a:r>
          </a:p>
          <a:p>
            <a:r>
              <a:rPr lang="en-US" altLang="zh-CN" sz="2800"/>
              <a:t>2. 使他们能够在他们的学术道路和潜在职业选择上做出明智的决策;</a:t>
            </a:r>
          </a:p>
          <a:p>
            <a:r>
              <a:rPr lang="en-US" altLang="zh-CN" sz="2800">
                <a:sym typeface="+mn-ea"/>
              </a:rPr>
              <a:t>    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enables </a:t>
            </a:r>
            <a:r>
              <a:rPr lang="en-US" altLang="zh-CN" sz="2800">
                <a:sym typeface="+mn-ea"/>
              </a:rPr>
              <a:t>them to 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make informed decisions on</a:t>
            </a:r>
            <a:r>
              <a:rPr lang="en-US" altLang="zh-CN" sz="2800">
                <a:sym typeface="+mn-ea"/>
              </a:rPr>
              <a:t> their academic path and  </a:t>
            </a:r>
          </a:p>
          <a:p>
            <a:r>
              <a:rPr lang="en-US" altLang="zh-CN" sz="2800">
                <a:sym typeface="+mn-ea"/>
              </a:rPr>
              <a:t>    potential career options;</a:t>
            </a:r>
          </a:p>
          <a:p>
            <a:r>
              <a:rPr lang="en-US" altLang="zh-CN" sz="2800"/>
              <a:t>3. 使学生接触到广泛的职业选择和行业，帮助他们探索不同的道路并拓宽</a:t>
            </a:r>
          </a:p>
          <a:p>
            <a:r>
              <a:rPr lang="en-US" altLang="zh-CN" sz="2800"/>
              <a:t>   他们的视野;</a:t>
            </a:r>
          </a:p>
          <a:p>
            <a:r>
              <a:rPr lang="en-US" altLang="zh-CN" sz="2800"/>
              <a:t> </a:t>
            </a:r>
            <a:r>
              <a:rPr lang="en-US" altLang="zh-CN" sz="2800">
                <a:solidFill>
                  <a:srgbClr val="FF0000"/>
                </a:solidFill>
              </a:rPr>
              <a:t>   exposes </a:t>
            </a:r>
            <a:r>
              <a:rPr lang="en-US" altLang="zh-CN" sz="2800"/>
              <a:t>students </a:t>
            </a:r>
            <a:r>
              <a:rPr lang="en-US" altLang="zh-CN" sz="2800">
                <a:solidFill>
                  <a:srgbClr val="FF0000"/>
                </a:solidFill>
              </a:rPr>
              <a:t>to</a:t>
            </a:r>
            <a:r>
              <a:rPr lang="en-US" altLang="zh-CN" sz="2800"/>
              <a:t> </a:t>
            </a:r>
            <a:r>
              <a:rPr lang="en-US" altLang="zh-CN" sz="2800" u="sng"/>
              <a:t>a wide range of</a:t>
            </a:r>
            <a:r>
              <a:rPr lang="en-US" altLang="zh-CN" sz="2800"/>
              <a:t> career options and industries, helping </a:t>
            </a:r>
          </a:p>
          <a:p>
            <a:r>
              <a:rPr lang="en-US" altLang="zh-CN" sz="2800"/>
              <a:t>    them</a:t>
            </a:r>
            <a:r>
              <a:rPr lang="en-US" altLang="zh-CN" sz="2800">
                <a:solidFill>
                  <a:srgbClr val="FF0000"/>
                </a:solidFill>
              </a:rPr>
              <a:t> explore</a:t>
            </a:r>
            <a:r>
              <a:rPr lang="en-US" altLang="zh-CN" sz="2800"/>
              <a:t> different paths and </a:t>
            </a:r>
            <a:r>
              <a:rPr lang="en-US" altLang="zh-CN" sz="2800">
                <a:solidFill>
                  <a:srgbClr val="FF0000"/>
                </a:solidFill>
              </a:rPr>
              <a:t>expand</a:t>
            </a:r>
            <a:r>
              <a:rPr lang="en-US" altLang="zh-CN" sz="2800"/>
              <a:t> their horizons;</a:t>
            </a:r>
          </a:p>
          <a:p>
            <a:endParaRPr lang="en-US" altLang="zh-CN" sz="2800"/>
          </a:p>
        </p:txBody>
      </p:sp>
      <p:sp>
        <p:nvSpPr>
          <p:cNvPr id="5" name="矩形 4"/>
          <p:cNvSpPr/>
          <p:nvPr/>
        </p:nvSpPr>
        <p:spPr>
          <a:xfrm>
            <a:off x="8157210" y="971550"/>
            <a:ext cx="395668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理由可以有哪些？</a:t>
            </a:r>
            <a:endParaRPr 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49550" y="976630"/>
            <a:ext cx="5525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highlight>
                  <a:srgbClr val="FFFF00"/>
                </a:highlight>
                <a:sym typeface="+mn-ea"/>
              </a:rPr>
              <a:t> </a:t>
            </a:r>
            <a:r>
              <a:rPr lang="zh-CN" altLang="en-US" sz="3200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I </a:t>
            </a:r>
            <a:r>
              <a:rPr lang="zh-CN" altLang="en-US" sz="3200">
                <a:highlight>
                  <a:srgbClr val="FFFF00"/>
                </a:highlight>
                <a:sym typeface="+mn-ea"/>
              </a:rPr>
              <a:t>firmly believe it</a:t>
            </a:r>
            <a:r>
              <a:rPr lang="en-US" altLang="zh-CN" sz="3200">
                <a:highlight>
                  <a:srgbClr val="FFFF00"/>
                </a:highlight>
                <a:sym typeface="+mn-ea"/>
              </a:rPr>
              <a:t>’</a:t>
            </a:r>
            <a:r>
              <a:rPr lang="zh-CN" altLang="en-US" sz="3200">
                <a:highlight>
                  <a:srgbClr val="FFFF00"/>
                </a:highlight>
                <a:sym typeface="+mn-ea"/>
              </a:rPr>
              <a:t>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/>
          <p:cNvGrpSpPr/>
          <p:nvPr/>
        </p:nvGrpSpPr>
        <p:grpSpPr>
          <a:xfrm>
            <a:off x="-397510" y="-639445"/>
            <a:ext cx="1710055" cy="1873250"/>
            <a:chOff x="-1344978" y="-685187"/>
            <a:chExt cx="6781080" cy="6092478"/>
          </a:xfrm>
        </p:grpSpPr>
        <p:sp>
          <p:nvSpPr>
            <p:cNvPr id="42" name="椭圆 4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2594217" y="804428"/>
            <a:ext cx="82461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平行四边形 55"/>
          <p:cNvSpPr/>
          <p:nvPr/>
        </p:nvSpPr>
        <p:spPr>
          <a:xfrm>
            <a:off x="2159134" y="332774"/>
            <a:ext cx="590705" cy="479165"/>
          </a:xfrm>
          <a:prstGeom prst="parallelogram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zh-CN" alt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2749550" y="247650"/>
            <a:ext cx="936434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告知信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Para.2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你的（观点）＋理由</a:t>
            </a:r>
            <a:r>
              <a:rPr lang="zh-CN" sz="2800" b="1">
                <a:solidFill>
                  <a:schemeClr val="tx1"/>
                </a:solidFill>
                <a:sym typeface="+mn-ea"/>
              </a:rPr>
              <a:t>＋建议</a:t>
            </a:r>
            <a:endParaRPr lang="zh-CN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95325" y="1054100"/>
            <a:ext cx="228790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你的观点？</a:t>
            </a:r>
            <a:endParaRPr 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614805"/>
            <a:ext cx="1211389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4. 为学生提供必要的技能，如简历撰写、面试准备和人际网络建立，这些</a:t>
            </a:r>
          </a:p>
          <a:p>
            <a:r>
              <a:rPr lang="en-US" altLang="zh-CN" sz="2800"/>
              <a:t>    对于在就业市场取得成功至关重要。</a:t>
            </a:r>
          </a:p>
          <a:p>
            <a:r>
              <a:rPr lang="en-US" altLang="zh-CN" sz="2800"/>
              <a:t>   </a:t>
            </a:r>
            <a:r>
              <a:rPr lang="en-US" altLang="zh-CN" sz="2800">
                <a:solidFill>
                  <a:srgbClr val="FF0000"/>
                </a:solidFill>
              </a:rPr>
              <a:t> </a:t>
            </a:r>
            <a:r>
              <a:rPr sz="2800">
                <a:solidFill>
                  <a:srgbClr val="FF0000"/>
                </a:solidFill>
              </a:rPr>
              <a:t>equips </a:t>
            </a:r>
            <a:r>
              <a:rPr sz="2800"/>
              <a:t>students </a:t>
            </a:r>
            <a:r>
              <a:rPr sz="2800">
                <a:solidFill>
                  <a:srgbClr val="FF0000"/>
                </a:solidFill>
              </a:rPr>
              <a:t>with </a:t>
            </a:r>
            <a:r>
              <a:rPr sz="2800"/>
              <a:t>essential </a:t>
            </a:r>
            <a:r>
              <a:rPr sz="2800" u="sng"/>
              <a:t>skills</a:t>
            </a:r>
            <a:r>
              <a:rPr sz="2800"/>
              <a:t> such as resume writing, interview </a:t>
            </a:r>
          </a:p>
          <a:p>
            <a:r>
              <a:rPr sz="2800"/>
              <a:t> </a:t>
            </a:r>
            <a:r>
              <a:rPr lang="en-US" sz="2800"/>
              <a:t>   </a:t>
            </a:r>
            <a:r>
              <a:rPr sz="2800"/>
              <a:t>preparation, and networking, which are crucial for success in the job market</a:t>
            </a:r>
          </a:p>
          <a:p>
            <a:r>
              <a:rPr lang="en-US" altLang="zh-CN" sz="2800"/>
              <a:t>5. 帮助学生设定现实目标，并制定实现这些目标的路线图，培养方向感和</a:t>
            </a:r>
          </a:p>
          <a:p>
            <a:r>
              <a:rPr lang="en-US" altLang="zh-CN" sz="2800"/>
              <a:t>    动力</a:t>
            </a:r>
            <a:r>
              <a:rPr lang="zh-CN" altLang="en-US" sz="2800"/>
              <a:t>；</a:t>
            </a:r>
          </a:p>
          <a:p>
            <a:r>
              <a:rPr lang="en-US" altLang="zh-CN" sz="2800">
                <a:sym typeface="+mn-ea"/>
              </a:rPr>
              <a:t>   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assists</a:t>
            </a:r>
            <a:r>
              <a:rPr lang="en-US" altLang="zh-CN" sz="2800">
                <a:sym typeface="+mn-ea"/>
              </a:rPr>
              <a:t> students 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in</a:t>
            </a:r>
            <a:r>
              <a:rPr lang="en-US" altLang="zh-CN" sz="2800">
                <a:sym typeface="+mn-ea"/>
              </a:rPr>
              <a:t> setting realistic goals and creating a roadmap to achieve </a:t>
            </a:r>
          </a:p>
          <a:p>
            <a:r>
              <a:rPr lang="en-US" altLang="zh-CN" sz="2800">
                <a:sym typeface="+mn-ea"/>
              </a:rPr>
              <a:t>   them,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 fostering a sense of </a:t>
            </a:r>
            <a:r>
              <a:rPr lang="en-US" altLang="zh-CN" sz="2800">
                <a:sym typeface="+mn-ea"/>
              </a:rPr>
              <a:t>direction and motivation</a:t>
            </a:r>
            <a:r>
              <a:rPr lang="zh-CN" altLang="en-US" sz="2800">
                <a:sym typeface="+mn-ea"/>
              </a:rPr>
              <a:t>；</a:t>
            </a:r>
          </a:p>
          <a:p>
            <a:r>
              <a:rPr lang="en-US" altLang="zh-CN" sz="2800"/>
              <a:t>6. 帮助他们做出明智的职业选择，拓宽他们的视野，并获得未来成功所必需</a:t>
            </a:r>
          </a:p>
          <a:p>
            <a:r>
              <a:rPr lang="en-US" altLang="zh-CN" sz="2800"/>
              <a:t>    的关键技能</a:t>
            </a:r>
          </a:p>
          <a:p>
            <a:r>
              <a:rPr lang="en-US" altLang="zh-CN" sz="2800">
                <a:solidFill>
                  <a:srgbClr val="FF0000"/>
                </a:solidFill>
              </a:rPr>
              <a:t>    helps </a:t>
            </a:r>
            <a:r>
              <a:rPr lang="en-US" altLang="zh-CN" sz="2800"/>
              <a:t>them make informed career choices, </a:t>
            </a:r>
            <a:r>
              <a:rPr lang="en-US" altLang="zh-CN" sz="2800">
                <a:solidFill>
                  <a:srgbClr val="FF0000"/>
                </a:solidFill>
              </a:rPr>
              <a:t>broaden</a:t>
            </a:r>
            <a:r>
              <a:rPr lang="en-US" altLang="zh-CN" sz="2800"/>
              <a:t> their horizons, </a:t>
            </a:r>
            <a:r>
              <a:rPr lang="en-US" altLang="zh-CN" sz="2800">
                <a:solidFill>
                  <a:srgbClr val="FF0000"/>
                </a:solidFill>
              </a:rPr>
              <a:t>and acquire </a:t>
            </a:r>
            <a:r>
              <a:rPr lang="en-US" altLang="zh-CN" sz="2800"/>
              <a:t> </a:t>
            </a:r>
          </a:p>
          <a:p>
            <a:r>
              <a:rPr lang="en-US" altLang="zh-CN" sz="2800"/>
              <a:t>    essential skills for future success</a:t>
            </a:r>
          </a:p>
        </p:txBody>
      </p:sp>
      <p:sp>
        <p:nvSpPr>
          <p:cNvPr id="5" name="矩形 4"/>
          <p:cNvSpPr/>
          <p:nvPr/>
        </p:nvSpPr>
        <p:spPr>
          <a:xfrm>
            <a:off x="8157210" y="971550"/>
            <a:ext cx="395668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理由可以有哪些？</a:t>
            </a:r>
            <a:endParaRPr 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49550" y="976630"/>
            <a:ext cx="5525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highlight>
                  <a:srgbClr val="FFFF00"/>
                </a:highlight>
                <a:sym typeface="+mn-ea"/>
              </a:rPr>
              <a:t> </a:t>
            </a:r>
            <a:r>
              <a:rPr lang="zh-CN" altLang="en-US" sz="3200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I </a:t>
            </a:r>
            <a:r>
              <a:rPr lang="zh-CN" altLang="en-US" sz="3200">
                <a:highlight>
                  <a:srgbClr val="FFFF00"/>
                </a:highlight>
                <a:sym typeface="+mn-ea"/>
              </a:rPr>
              <a:t>firmly believe it</a:t>
            </a:r>
            <a:r>
              <a:rPr lang="en-US" altLang="zh-CN" sz="3200">
                <a:highlight>
                  <a:srgbClr val="FFFF00"/>
                </a:highlight>
                <a:sym typeface="+mn-ea"/>
              </a:rPr>
              <a:t>’</a:t>
            </a:r>
            <a:r>
              <a:rPr lang="zh-CN" altLang="en-US" sz="3200">
                <a:highlight>
                  <a:srgbClr val="FFFF00"/>
                </a:highlight>
                <a:sym typeface="+mn-ea"/>
              </a:rPr>
              <a:t>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/>
          <p:cNvGrpSpPr/>
          <p:nvPr/>
        </p:nvGrpSpPr>
        <p:grpSpPr>
          <a:xfrm>
            <a:off x="-397510" y="-639445"/>
            <a:ext cx="1710055" cy="1873250"/>
            <a:chOff x="-1344978" y="-685187"/>
            <a:chExt cx="6781080" cy="6092478"/>
          </a:xfrm>
        </p:grpSpPr>
        <p:sp>
          <p:nvSpPr>
            <p:cNvPr id="42" name="椭圆 4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2594217" y="804428"/>
            <a:ext cx="82461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平行四边形 55"/>
          <p:cNvSpPr/>
          <p:nvPr/>
        </p:nvSpPr>
        <p:spPr>
          <a:xfrm>
            <a:off x="2159134" y="332774"/>
            <a:ext cx="590705" cy="479165"/>
          </a:xfrm>
          <a:prstGeom prst="parallelogram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zh-CN" alt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2749550" y="247650"/>
            <a:ext cx="936434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告知信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Para.2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你的（观点）＋理由</a:t>
            </a:r>
            <a:r>
              <a:rPr lang="zh-CN" sz="2800" b="1">
                <a:solidFill>
                  <a:schemeClr val="tx1"/>
                </a:solidFill>
                <a:sym typeface="+mn-ea"/>
              </a:rPr>
              <a:t>＋建议</a:t>
            </a:r>
            <a:endParaRPr lang="zh-CN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95325" y="1054100"/>
            <a:ext cx="228790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你的观点？</a:t>
            </a:r>
            <a:endParaRPr 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1614805"/>
            <a:ext cx="1211389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7. 为他们配备</a:t>
            </a:r>
            <a:r>
              <a:rPr lang="en-US" altLang="zh-CN" sz="2800">
                <a:sym typeface="+mn-ea"/>
              </a:rPr>
              <a:t>获得未来成功所必需的关键技能</a:t>
            </a:r>
            <a:r>
              <a:rPr lang="en-US" altLang="zh-CN" sz="2800"/>
              <a:t>和知识</a:t>
            </a:r>
          </a:p>
          <a:p>
            <a:r>
              <a:rPr lang="en-US" altLang="zh-CN" sz="2800"/>
              <a:t>    </a:t>
            </a:r>
            <a:r>
              <a:rPr lang="en-US" altLang="zh-CN" sz="2800">
                <a:solidFill>
                  <a:srgbClr val="FF0000"/>
                </a:solidFill>
              </a:rPr>
              <a:t>equip</a:t>
            </a:r>
            <a:r>
              <a:rPr lang="en-US" altLang="zh-CN" sz="2800"/>
              <a:t>s them </a:t>
            </a:r>
            <a:r>
              <a:rPr lang="en-US" altLang="zh-CN" sz="2800">
                <a:solidFill>
                  <a:srgbClr val="FF0000"/>
                </a:solidFill>
              </a:rPr>
              <a:t>with</a:t>
            </a:r>
            <a:r>
              <a:rPr lang="en-US" altLang="zh-CN" sz="2800"/>
              <a:t> the necessary skills and knowledge to </a:t>
            </a:r>
            <a:r>
              <a:rPr lang="en-US" altLang="zh-CN" sz="2800">
                <a:solidFill>
                  <a:srgbClr val="FF0000"/>
                </a:solidFill>
              </a:rPr>
              <a:t>navigate</a:t>
            </a:r>
            <a:r>
              <a:rPr lang="en-US" altLang="zh-CN" sz="2800"/>
              <a:t> the </a:t>
            </a:r>
          </a:p>
          <a:p>
            <a:r>
              <a:rPr lang="en-US" altLang="zh-CN" sz="2800"/>
              <a:t>    professional world successfully</a:t>
            </a:r>
          </a:p>
          <a:p>
            <a:r>
              <a:rPr lang="en-US" altLang="zh-CN" sz="2800"/>
              <a:t>8. 缺乏适当的指导，许多学生可能会选择他们对其不热衷或不适合的职业，</a:t>
            </a:r>
          </a:p>
          <a:p>
            <a:r>
              <a:rPr lang="en-US" altLang="zh-CN" sz="2800"/>
              <a:t>   从而导致长期内的不满。</a:t>
            </a:r>
          </a:p>
          <a:p>
            <a:r>
              <a:rPr lang="en-US" altLang="zh-CN" sz="2800">
                <a:solidFill>
                  <a:srgbClr val="FF0000"/>
                </a:solidFill>
              </a:rPr>
              <a:t>Without</a:t>
            </a:r>
            <a:r>
              <a:rPr lang="en-US" altLang="zh-CN" sz="2800"/>
              <a:t> proper guidance, many students might </a:t>
            </a:r>
            <a:r>
              <a:rPr lang="en-US" altLang="zh-CN" sz="2800">
                <a:solidFill>
                  <a:srgbClr val="FF0000"/>
                </a:solidFill>
              </a:rPr>
              <a:t>end up</a:t>
            </a:r>
            <a:r>
              <a:rPr lang="en-US" altLang="zh-CN" sz="2800"/>
              <a:t> pursuing careers that they are not passionate about or unsuited for, </a:t>
            </a:r>
            <a:r>
              <a:rPr lang="en-US" altLang="zh-CN" sz="2800">
                <a:solidFill>
                  <a:srgbClr val="FF0000"/>
                </a:solidFill>
              </a:rPr>
              <a:t>leading to</a:t>
            </a:r>
            <a:r>
              <a:rPr lang="en-US" altLang="zh-CN" sz="2800"/>
              <a:t> dissatisfaction in the long run.</a:t>
            </a:r>
          </a:p>
        </p:txBody>
      </p:sp>
      <p:sp>
        <p:nvSpPr>
          <p:cNvPr id="5" name="矩形 4"/>
          <p:cNvSpPr/>
          <p:nvPr/>
        </p:nvSpPr>
        <p:spPr>
          <a:xfrm>
            <a:off x="8157210" y="971550"/>
            <a:ext cx="395668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理由可以有哪些？</a:t>
            </a:r>
            <a:endParaRPr 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49550" y="976630"/>
            <a:ext cx="5525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highlight>
                  <a:srgbClr val="FFFF00"/>
                </a:highlight>
                <a:sym typeface="+mn-ea"/>
              </a:rPr>
              <a:t> </a:t>
            </a:r>
            <a:r>
              <a:rPr lang="zh-CN" altLang="en-US" sz="3200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I </a:t>
            </a:r>
            <a:r>
              <a:rPr lang="zh-CN" altLang="en-US" sz="3200">
                <a:highlight>
                  <a:srgbClr val="FFFF00"/>
                </a:highlight>
                <a:sym typeface="+mn-ea"/>
              </a:rPr>
              <a:t>firmly believe it</a:t>
            </a:r>
            <a:r>
              <a:rPr lang="en-US" altLang="zh-CN" sz="3200">
                <a:highlight>
                  <a:srgbClr val="FFFF00"/>
                </a:highlight>
                <a:sym typeface="+mn-ea"/>
              </a:rPr>
              <a:t>’</a:t>
            </a:r>
            <a:r>
              <a:rPr lang="zh-CN" altLang="en-US" sz="3200">
                <a:highlight>
                  <a:srgbClr val="FFFF00"/>
                </a:highlight>
                <a:sym typeface="+mn-ea"/>
              </a:rPr>
              <a:t>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/>
          <p:cNvGrpSpPr/>
          <p:nvPr/>
        </p:nvGrpSpPr>
        <p:grpSpPr>
          <a:xfrm>
            <a:off x="-397510" y="-639445"/>
            <a:ext cx="1710055" cy="1873250"/>
            <a:chOff x="-1344978" y="-685187"/>
            <a:chExt cx="6781080" cy="6092478"/>
          </a:xfrm>
        </p:grpSpPr>
        <p:sp>
          <p:nvSpPr>
            <p:cNvPr id="42" name="椭圆 41"/>
            <p:cNvSpPr/>
            <p:nvPr/>
          </p:nvSpPr>
          <p:spPr>
            <a:xfrm>
              <a:off x="-185195" y="-312516"/>
              <a:ext cx="2245488" cy="22454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-1344978" y="-144876"/>
              <a:ext cx="2689956" cy="26899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494840" y="1571529"/>
              <a:ext cx="1318720" cy="13187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-844556" y="2481611"/>
              <a:ext cx="1947513" cy="19475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1771092" y="283376"/>
              <a:ext cx="2606873" cy="26068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1344978" y="-685187"/>
              <a:ext cx="1644608" cy="164460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-574093" y="4228496"/>
              <a:ext cx="1130238" cy="1130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625707" y="3733966"/>
              <a:ext cx="817868" cy="8178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371916" y="4306414"/>
              <a:ext cx="245420" cy="24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1921862" y="3754016"/>
              <a:ext cx="245420" cy="2454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3779290" y="3536976"/>
              <a:ext cx="245420" cy="24542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3533870" y="4916451"/>
              <a:ext cx="490840" cy="4908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3779289" y="156746"/>
              <a:ext cx="1656813" cy="1656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2594217" y="804428"/>
            <a:ext cx="82461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平行四边形 55"/>
          <p:cNvSpPr/>
          <p:nvPr/>
        </p:nvSpPr>
        <p:spPr>
          <a:xfrm>
            <a:off x="2159134" y="332774"/>
            <a:ext cx="590705" cy="479165"/>
          </a:xfrm>
          <a:prstGeom prst="parallelogram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zh-CN" alt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2749550" y="247650"/>
            <a:ext cx="936434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告知信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Para.2</a:t>
            </a:r>
            <a:r>
              <a:rPr lang="en-US" altLang="zh-CN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zh-CN" sz="2800" b="1">
                <a:solidFill>
                  <a:schemeClr val="tx1"/>
                </a:solidFill>
                <a:sym typeface="+mn-ea"/>
              </a:rPr>
              <a:t>你的（观点）＋理由</a:t>
            </a:r>
            <a:r>
              <a:rPr lang="zh-CN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＋</a:t>
            </a:r>
            <a:r>
              <a:rPr lang="zh-CN" sz="36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建议</a:t>
            </a:r>
            <a:endParaRPr 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0670" y="1082675"/>
            <a:ext cx="1177798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1. 将职业规划课程整合到现有课程中</a:t>
            </a:r>
            <a:r>
              <a:rPr lang="zh-CN" altLang="en-US" sz="2800"/>
              <a:t>，为学生在他们的学术旅程中提供宝</a:t>
            </a:r>
          </a:p>
          <a:p>
            <a:r>
              <a:rPr lang="zh-CN" altLang="en-US" sz="2800"/>
              <a:t> </a:t>
            </a:r>
            <a:r>
              <a:rPr lang="en-US" altLang="zh-CN" sz="2800"/>
              <a:t>   </a:t>
            </a:r>
            <a:r>
              <a:rPr lang="zh-CN" altLang="en-US" sz="2800"/>
              <a:t>贵的信息和指导</a:t>
            </a:r>
            <a:r>
              <a:rPr lang="en-US" altLang="zh-CN" sz="2800"/>
              <a:t>;</a:t>
            </a:r>
          </a:p>
          <a:p>
            <a:r>
              <a:rPr lang="en-US" altLang="zh-CN" sz="2800"/>
              <a:t>  </a:t>
            </a:r>
            <a:r>
              <a:rPr sz="2800"/>
              <a:t>to </a:t>
            </a:r>
            <a:r>
              <a:rPr sz="2800">
                <a:solidFill>
                  <a:srgbClr val="FF0000"/>
                </a:solidFill>
              </a:rPr>
              <a:t>integrate</a:t>
            </a:r>
            <a:r>
              <a:rPr sz="2800"/>
              <a:t> career planning courses </a:t>
            </a:r>
            <a:r>
              <a:rPr sz="2800">
                <a:solidFill>
                  <a:srgbClr val="FF0000"/>
                </a:solidFill>
              </a:rPr>
              <a:t>into </a:t>
            </a:r>
            <a:r>
              <a:rPr sz="2800"/>
              <a:t>the existing curriculum,</a:t>
            </a:r>
            <a:r>
              <a:rPr lang="en-US" sz="2800"/>
              <a:t> </a:t>
            </a:r>
            <a:r>
              <a:rPr sz="2800">
                <a:solidFill>
                  <a:srgbClr val="FF0000"/>
                </a:solidFill>
              </a:rPr>
              <a:t>offering </a:t>
            </a:r>
          </a:p>
          <a:p>
            <a:r>
              <a:rPr sz="2800">
                <a:solidFill>
                  <a:srgbClr val="FF0000"/>
                </a:solidFill>
              </a:rPr>
              <a:t> </a:t>
            </a:r>
            <a:r>
              <a:rPr sz="2800"/>
              <a:t>students valuable information and guidance throughout their academic journey</a:t>
            </a:r>
            <a:r>
              <a:rPr lang="zh-CN" sz="2800"/>
              <a:t>；</a:t>
            </a:r>
            <a:endParaRPr lang="en-US" altLang="zh-CN" sz="2800">
              <a:solidFill>
                <a:srgbClr val="FF0000"/>
              </a:solidFill>
            </a:endParaRPr>
          </a:p>
          <a:p>
            <a:r>
              <a:rPr lang="en-US" altLang="zh-CN" sz="2800"/>
              <a:t>2. 邀请来自不同领域的专业人士与学生分享他们的经验和见解，为他们提</a:t>
            </a:r>
          </a:p>
          <a:p>
            <a:r>
              <a:rPr lang="en-US" altLang="zh-CN" sz="2800"/>
              <a:t>    供现实世界的观点;</a:t>
            </a:r>
          </a:p>
          <a:p>
            <a:r>
              <a:rPr lang="en-US" altLang="zh-CN" sz="2800">
                <a:sym typeface="+mn-ea"/>
              </a:rPr>
              <a:t>     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invite</a:t>
            </a:r>
            <a:r>
              <a:rPr lang="en-US" altLang="zh-CN" sz="2800">
                <a:sym typeface="+mn-ea"/>
              </a:rPr>
              <a:t> professionals from different fields 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to</a:t>
            </a:r>
            <a:r>
              <a:rPr lang="en-US" altLang="zh-CN" sz="2800">
                <a:sym typeface="+mn-ea"/>
              </a:rPr>
              <a:t> share their experiences and </a:t>
            </a:r>
          </a:p>
          <a:p>
            <a:r>
              <a:rPr lang="en-US" altLang="zh-CN" sz="2800">
                <a:sym typeface="+mn-ea"/>
              </a:rPr>
              <a:t>     insights with students, 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providing</a:t>
            </a:r>
            <a:r>
              <a:rPr lang="en-US" altLang="zh-CN" sz="2800">
                <a:sym typeface="+mn-ea"/>
              </a:rPr>
              <a:t> them 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with </a:t>
            </a:r>
            <a:r>
              <a:rPr lang="en-US" altLang="zh-CN" sz="2800">
                <a:sym typeface="+mn-ea"/>
              </a:rPr>
              <a:t>real-world perspectives.;</a:t>
            </a:r>
          </a:p>
          <a:p>
            <a:r>
              <a:rPr lang="en-US" altLang="zh-CN" sz="2800"/>
              <a:t>3. 还可以组织研讨会、研讨班和邀请嘉宾演讲，为学生提供宝贵的见解和</a:t>
            </a:r>
          </a:p>
          <a:p>
            <a:r>
              <a:rPr lang="en-US" altLang="zh-CN" sz="2800"/>
              <a:t>    实用建议</a:t>
            </a:r>
          </a:p>
          <a:p>
            <a:r>
              <a:rPr lang="en-US" altLang="zh-CN" sz="2800"/>
              <a:t>   Workshops, seminars, and guest speakers can also</a:t>
            </a:r>
            <a:r>
              <a:rPr lang="en-US" altLang="zh-CN" sz="2800">
                <a:solidFill>
                  <a:srgbClr val="FF0000"/>
                </a:solidFill>
              </a:rPr>
              <a:t> be organized to</a:t>
            </a:r>
            <a:r>
              <a:rPr lang="en-US" altLang="zh-CN" sz="2800"/>
              <a:t> provide   </a:t>
            </a:r>
          </a:p>
          <a:p>
            <a:r>
              <a:rPr lang="en-US" altLang="zh-CN" sz="2800"/>
              <a:t>   students with valuable insights and practical advice.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TZiZTc2NDJkZjUyZDMwOGJkNDA2NWExNmU3YTQ1ZjA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主题1">
  <a:themeElements>
    <a:clrScheme name="MOMODA1">
      <a:dk1>
        <a:sysClr val="windowText" lastClr="000000"/>
      </a:dk1>
      <a:lt1>
        <a:sysClr val="window" lastClr="FFFFFF"/>
      </a:lt1>
      <a:dk2>
        <a:srgbClr val="A5A5A5"/>
      </a:dk2>
      <a:lt2>
        <a:srgbClr val="DCD8DC"/>
      </a:lt2>
      <a:accent1>
        <a:srgbClr val="CF5F55"/>
      </a:accent1>
      <a:accent2>
        <a:srgbClr val="F2C06B"/>
      </a:accent2>
      <a:accent3>
        <a:srgbClr val="5F9387"/>
      </a:accent3>
      <a:accent4>
        <a:srgbClr val="97A6AB"/>
      </a:accent4>
      <a:accent5>
        <a:srgbClr val="837664"/>
      </a:accent5>
      <a:accent6>
        <a:srgbClr val="3F3F3F"/>
      </a:accent6>
      <a:hlink>
        <a:srgbClr val="FFFFFF"/>
      </a:hlink>
      <a:folHlink>
        <a:srgbClr val="8C8C8C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1535</Words>
  <Application>Microsoft Office PowerPoint</Application>
  <PresentationFormat>自定义</PresentationFormat>
  <Paragraphs>130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华文新魏</vt:lpstr>
      <vt:lpstr>宋体</vt:lpstr>
      <vt:lpstr>微软雅黑</vt:lpstr>
      <vt:lpstr>Arial</vt:lpstr>
      <vt:lpstr>Calibri</vt:lpstr>
      <vt:lpstr>Calibri Light</vt:lpstr>
      <vt:lpstr>HelveticaNeue</vt:lpstr>
      <vt:lpstr>Times New Roman</vt:lpstr>
      <vt:lpstr>主题1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Wiesen Zhu</cp:lastModifiedBy>
  <cp:revision>135</cp:revision>
  <dcterms:created xsi:type="dcterms:W3CDTF">2015-01-07T12:23:00Z</dcterms:created>
  <dcterms:modified xsi:type="dcterms:W3CDTF">2023-11-12T13:14:32Z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8B62008EE6944E9C804FEE6E902C6E3D_12</vt:lpwstr>
  </property>
  <property fmtid="{D5CDD505-2E9C-101B-9397-08002B2CF9AE}" pid="3" name="KSOProductBuildVer">
    <vt:lpwstr>2052-12.1.0.15712</vt:lpwstr>
  </property>
</Properties>
</file>