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50"/>
  </p:notesMasterIdLst>
  <p:sldIdLst>
    <p:sldId id="2844" r:id="rId3"/>
    <p:sldId id="257" r:id="rId4"/>
    <p:sldId id="258" r:id="rId5"/>
    <p:sldId id="259" r:id="rId6"/>
    <p:sldId id="2744" r:id="rId7"/>
    <p:sldId id="2745" r:id="rId8"/>
    <p:sldId id="2746" r:id="rId9"/>
    <p:sldId id="2762" r:id="rId10"/>
    <p:sldId id="2764" r:id="rId11"/>
    <p:sldId id="2747" r:id="rId12"/>
    <p:sldId id="2753" r:id="rId13"/>
    <p:sldId id="2754" r:id="rId14"/>
    <p:sldId id="2755" r:id="rId15"/>
    <p:sldId id="2766" r:id="rId16"/>
    <p:sldId id="2767" r:id="rId17"/>
    <p:sldId id="2768" r:id="rId18"/>
    <p:sldId id="2748" r:id="rId19"/>
    <p:sldId id="2756" r:id="rId20"/>
    <p:sldId id="2757" r:id="rId21"/>
    <p:sldId id="2758" r:id="rId22"/>
    <p:sldId id="2769" r:id="rId23"/>
    <p:sldId id="2770" r:id="rId24"/>
    <p:sldId id="2749" r:id="rId25"/>
    <p:sldId id="2759" r:id="rId26"/>
    <p:sldId id="2760" r:id="rId27"/>
    <p:sldId id="2761" r:id="rId28"/>
    <p:sldId id="2771" r:id="rId29"/>
    <p:sldId id="2824" r:id="rId30"/>
    <p:sldId id="2773" r:id="rId31"/>
    <p:sldId id="2803" r:id="rId32"/>
    <p:sldId id="2750" r:id="rId33"/>
    <p:sldId id="2804" r:id="rId34"/>
    <p:sldId id="2805" r:id="rId35"/>
    <p:sldId id="2806" r:id="rId36"/>
    <p:sldId id="2811" r:id="rId37"/>
    <p:sldId id="2812" r:id="rId38"/>
    <p:sldId id="2751" r:id="rId39"/>
    <p:sldId id="2807" r:id="rId40"/>
    <p:sldId id="2808" r:id="rId41"/>
    <p:sldId id="2814" r:id="rId42"/>
    <p:sldId id="2813" r:id="rId43"/>
    <p:sldId id="2752" r:id="rId44"/>
    <p:sldId id="2809" r:id="rId45"/>
    <p:sldId id="2810" r:id="rId46"/>
    <p:sldId id="2815" r:id="rId47"/>
    <p:sldId id="1376" r:id="rId48"/>
    <p:sldId id="263" r:id="rId49"/>
  </p:sldIdLst>
  <p:sldSz cx="12192000" cy="6858000"/>
  <p:notesSz cx="6858000" cy="9144000"/>
  <p:embeddedFontLst>
    <p:embeddedFont>
      <p:font typeface="汉仪正圆-55W" panose="00020600040101010101" pitchFamily="18" charset="-122"/>
      <p:regular r:id="rId54"/>
    </p:embeddedFont>
    <p:embeddedFont>
      <p:font typeface="Arial Black" panose="020B0A04020102020204" charset="0"/>
      <p:bold r:id="rId55"/>
    </p:embeddedFont>
    <p:embeddedFont>
      <p:font typeface="微软雅黑" panose="020B0503020204020204" charset="-122"/>
      <p:regular r:id="rId56"/>
    </p:embeddedFont>
    <p:embeddedFont>
      <p:font typeface="等线 Light" panose="02010600030101010101" charset="-122"/>
      <p:regular r:id="rId57"/>
    </p:embeddedFont>
    <p:embeddedFont>
      <p:font typeface="等线" panose="02010600030101010101" charset="-122"/>
      <p:regular r:id="rId58"/>
    </p:embeddedFont>
    <p:embeddedFont>
      <p:font typeface="仿宋" panose="02010609060101010101" charset="-122"/>
      <p:regular r:id="rId59"/>
    </p:embeddedFont>
    <p:embeddedFont>
      <p:font typeface="Open Sans" pitchFamily="34" charset="0"/>
      <p:regular r:id="rId60"/>
      <p:bold r:id="rId61"/>
      <p:italic r:id="rId62"/>
      <p:boldItalic r:id="rId63"/>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E7EC"/>
    <a:srgbClr val="E9EAEE"/>
    <a:srgbClr val="F6F6F8"/>
    <a:srgbClr val="001440"/>
    <a:srgbClr val="FEB7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85" autoAdjust="0"/>
    <p:restoredTop sz="94694"/>
  </p:normalViewPr>
  <p:slideViewPr>
    <p:cSldViewPr snapToGrid="0" snapToObjects="1">
      <p:cViewPr varScale="1">
        <p:scale>
          <a:sx n="107" d="100"/>
          <a:sy n="107" d="100"/>
        </p:scale>
        <p:origin x="55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3" Type="http://schemas.openxmlformats.org/officeDocument/2006/relationships/font" Target="fonts/font10.fntdata"/><Relationship Id="rId62" Type="http://schemas.openxmlformats.org/officeDocument/2006/relationships/font" Target="fonts/font9.fntdata"/><Relationship Id="rId61" Type="http://schemas.openxmlformats.org/officeDocument/2006/relationships/font" Target="fonts/font8.fntdata"/><Relationship Id="rId60" Type="http://schemas.openxmlformats.org/officeDocument/2006/relationships/font" Target="fonts/font7.fntdata"/><Relationship Id="rId6" Type="http://schemas.openxmlformats.org/officeDocument/2006/relationships/slide" Target="slides/slide4.xml"/><Relationship Id="rId59" Type="http://schemas.openxmlformats.org/officeDocument/2006/relationships/font" Target="fonts/font6.fntdata"/><Relationship Id="rId58" Type="http://schemas.openxmlformats.org/officeDocument/2006/relationships/font" Target="fonts/font5.fntdata"/><Relationship Id="rId57" Type="http://schemas.openxmlformats.org/officeDocument/2006/relationships/font" Target="fonts/font4.fntdata"/><Relationship Id="rId56" Type="http://schemas.openxmlformats.org/officeDocument/2006/relationships/font" Target="fonts/font3.fntdata"/><Relationship Id="rId55" Type="http://schemas.openxmlformats.org/officeDocument/2006/relationships/font" Target="fonts/font2.fntdata"/><Relationship Id="rId54" Type="http://schemas.openxmlformats.org/officeDocument/2006/relationships/font" Target="fonts/font1.fntdata"/><Relationship Id="rId53" Type="http://schemas.openxmlformats.org/officeDocument/2006/relationships/tableStyles" Target="tableStyles.xml"/><Relationship Id="rId52" Type="http://schemas.openxmlformats.org/officeDocument/2006/relationships/viewProps" Target="viewProps.xml"/><Relationship Id="rId51" Type="http://schemas.openxmlformats.org/officeDocument/2006/relationships/presProps" Target="presProps.xml"/><Relationship Id="rId50" Type="http://schemas.openxmlformats.org/officeDocument/2006/relationships/notesMaster" Target="notesMasters/notesMaster1.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F73684-DEA6-4057-B32F-17807593048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83DA20-3340-47F2-8F69-CF0BF6192198}"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p:txBody>
          <a:bodyPr/>
          <a:lstStyle/>
          <a:p>
            <a:fld id="{BA5B59B5-9BAE-C942-B8E0-470663D5EB2F}" type="datetimeFigureOut">
              <a:rPr/>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FAAAF756-2E45-8B42-973C-B9218221F544}" type="slidenum">
              <a:rPr/>
            </a:fld>
            <a:endParaRPr kumimoji="1"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竖排文字占位符 2"/>
          <p:cNvSpPr>
            <a:spLocks noGrp="1"/>
          </p:cNvSpPr>
          <p:nvPr>
            <p:ph type="body" orient="vert" idx="1"/>
          </p:nvPr>
        </p:nvSpPr>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BA5B59B5-9BAE-C942-B8E0-470663D5EB2F}" type="datetimeFigureOut">
              <a:rPr/>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FAAAF756-2E45-8B42-973C-B9218221F544}" type="slidenum">
              <a:rPr/>
            </a:fld>
            <a:endParaRPr kumimoji="1"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endParaRPr kumimoji="1"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BA5B59B5-9BAE-C942-B8E0-470663D5EB2F}" type="datetimeFigureOut">
              <a:rPr/>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FAAAF756-2E45-8B42-973C-B9218221F544}" type="slidenum">
              <a:rPr/>
            </a:fld>
            <a:endParaRPr kumimoji="1"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内容占位符 2"/>
          <p:cNvSpPr>
            <a:spLocks noGrp="1"/>
          </p:cNvSpPr>
          <p:nvPr>
            <p:ph idx="1"/>
          </p:nvPr>
        </p:nvSpPr>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BA5B59B5-9BAE-C942-B8E0-470663D5EB2F}" type="datetimeFigureOut">
              <a:rPr/>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FAAAF756-2E45-8B42-973C-B9218221F544}" type="slidenum">
              <a:rPr/>
            </a:fld>
            <a:endParaRPr kumimoji="1"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endParaRPr kumimoji="1" lang="zh-CN" altLang="en-US"/>
          </a:p>
        </p:txBody>
      </p:sp>
      <p:sp>
        <p:nvSpPr>
          <p:cNvPr id="4" name="日期占位符 3"/>
          <p:cNvSpPr>
            <a:spLocks noGrp="1"/>
          </p:cNvSpPr>
          <p:nvPr>
            <p:ph type="dt" sz="half" idx="10"/>
          </p:nvPr>
        </p:nvSpPr>
        <p:spPr/>
        <p:txBody>
          <a:bodyPr/>
          <a:lstStyle/>
          <a:p>
            <a:fld id="{BA5B59B5-9BAE-C942-B8E0-470663D5EB2F}" type="datetimeFigureOut">
              <a:rPr/>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FAAAF756-2E45-8B42-973C-B9218221F544}" type="slidenum">
              <a:rPr/>
            </a:fld>
            <a:endParaRPr kumimoji="1"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日期占位符 4"/>
          <p:cNvSpPr>
            <a:spLocks noGrp="1"/>
          </p:cNvSpPr>
          <p:nvPr>
            <p:ph type="dt" sz="half" idx="10"/>
          </p:nvPr>
        </p:nvSpPr>
        <p:spPr/>
        <p:txBody>
          <a:bodyPr/>
          <a:lstStyle/>
          <a:p>
            <a:fld id="{BA5B59B5-9BAE-C942-B8E0-470663D5EB2F}" type="datetimeFigureOut">
              <a:rPr/>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FAAAF756-2E45-8B42-973C-B9218221F544}" type="slidenum">
              <a:rPr/>
            </a:fld>
            <a:endParaRPr kumimoji="1"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7" name="日期占位符 6"/>
          <p:cNvSpPr>
            <a:spLocks noGrp="1"/>
          </p:cNvSpPr>
          <p:nvPr>
            <p:ph type="dt" sz="half" idx="10"/>
          </p:nvPr>
        </p:nvSpPr>
        <p:spPr/>
        <p:txBody>
          <a:bodyPr/>
          <a:lstStyle/>
          <a:p>
            <a:fld id="{BA5B59B5-9BAE-C942-B8E0-470663D5EB2F}" type="datetimeFigureOut">
              <a:rPr/>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灯片编号占位符 8"/>
          <p:cNvSpPr>
            <a:spLocks noGrp="1"/>
          </p:cNvSpPr>
          <p:nvPr>
            <p:ph type="sldNum" sz="quarter" idx="12"/>
          </p:nvPr>
        </p:nvSpPr>
        <p:spPr/>
        <p:txBody>
          <a:bodyPr/>
          <a:lstStyle/>
          <a:p>
            <a:fld id="{FAAAF756-2E45-8B42-973C-B9218221F544}" type="slidenum">
              <a:rPr/>
            </a:fld>
            <a:endParaRPr kumimoji="1"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日期占位符 2"/>
          <p:cNvSpPr>
            <a:spLocks noGrp="1"/>
          </p:cNvSpPr>
          <p:nvPr>
            <p:ph type="dt" sz="half" idx="10"/>
          </p:nvPr>
        </p:nvSpPr>
        <p:spPr/>
        <p:txBody>
          <a:bodyPr/>
          <a:lstStyle/>
          <a:p>
            <a:fld id="{BA5B59B5-9BAE-C942-B8E0-470663D5EB2F}" type="datetimeFigureOut">
              <a:rPr/>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FAAAF756-2E45-8B42-973C-B9218221F544}" type="slidenum">
              <a:rPr/>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A5B59B5-9BAE-C942-B8E0-470663D5EB2F}" type="datetimeFigureOut">
              <a:rPr/>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灯片编号占位符 3"/>
          <p:cNvSpPr>
            <a:spLocks noGrp="1"/>
          </p:cNvSpPr>
          <p:nvPr>
            <p:ph type="sldNum" sz="quarter" idx="12"/>
          </p:nvPr>
        </p:nvSpPr>
        <p:spPr/>
        <p:txBody>
          <a:bodyPr/>
          <a:lstStyle/>
          <a:p>
            <a:fld id="{FAAAF756-2E45-8B42-973C-B9218221F544}" type="slidenum">
              <a:rPr/>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fld id="{BA5B59B5-9BAE-C942-B8E0-470663D5EB2F}" type="datetimeFigureOut">
              <a:rPr/>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FAAAF756-2E45-8B42-973C-B9218221F544}" type="slidenum">
              <a:rPr/>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fld id="{BA5B59B5-9BAE-C942-B8E0-470663D5EB2F}" type="datetimeFigureOut">
              <a:rPr/>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FAAAF756-2E45-8B42-973C-B9218221F544}" type="slidenum">
              <a:rPr/>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5B59B5-9BAE-C942-B8E0-470663D5EB2F}" type="datetimeFigureOut">
              <a:rPr/>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AAF756-2E45-8B42-973C-B9218221F544}" type="slidenum">
              <a:rPr/>
            </a:fld>
            <a:endParaRPr kumimoji="1" lang="zh-CN" altLang="en-US"/>
          </a:p>
        </p:txBody>
      </p:sp>
      <p:pic>
        <p:nvPicPr>
          <p:cNvPr id="5124" name="图片 11" descr="水印"/>
          <p:cNvPicPr>
            <a:picLocks noChangeAspect="1"/>
          </p:cNvPicPr>
          <p:nvPr userDrawn="1"/>
        </p:nvPicPr>
        <p:blipFill>
          <a:blip r:embed="rId12"/>
          <a:stretch>
            <a:fillRect/>
          </a:stretch>
        </p:blipFill>
        <p:spPr>
          <a:xfrm>
            <a:off x="7186613" y="63500"/>
            <a:ext cx="4902200" cy="15875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49.xml"/><Relationship Id="rId4" Type="http://schemas.openxmlformats.org/officeDocument/2006/relationships/tags" Target="../tags/tag48.xml"/><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tags" Target="../tags/tag54.xml"/><Relationship Id="rId4" Type="http://schemas.openxmlformats.org/officeDocument/2006/relationships/tags" Target="../tags/tag53.xml"/><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tags" Target="../tags/tag59.xml"/><Relationship Id="rId4" Type="http://schemas.openxmlformats.org/officeDocument/2006/relationships/tags" Target="../tags/tag58.xml"/><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png"/><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s>
</file>

<file path=ppt/slides/_rels/slide17.xml.rels><?xml version="1.0" encoding="UTF-8" standalone="yes"?>
<Relationships xmlns="http://schemas.openxmlformats.org/package/2006/relationships"><Relationship Id="rId9" Type="http://schemas.openxmlformats.org/officeDocument/2006/relationships/tags" Target="../tags/tag71.xml"/><Relationship Id="rId8" Type="http://schemas.openxmlformats.org/officeDocument/2006/relationships/tags" Target="../tags/tag70.xml"/><Relationship Id="rId7" Type="http://schemas.openxmlformats.org/officeDocument/2006/relationships/tags" Target="../tags/tag69.xml"/><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 Id="rId3" Type="http://schemas.openxmlformats.org/officeDocument/2006/relationships/tags" Target="../tags/tag65.xml"/><Relationship Id="rId2" Type="http://schemas.openxmlformats.org/officeDocument/2006/relationships/tags" Target="../tags/tag64.xml"/><Relationship Id="rId10" Type="http://schemas.openxmlformats.org/officeDocument/2006/relationships/slideLayout" Target="../slideLayouts/slideLayout7.xml"/><Relationship Id="rId1" Type="http://schemas.openxmlformats.org/officeDocument/2006/relationships/tags" Target="../tags/tag63.xml"/></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76.xml"/><Relationship Id="rId4" Type="http://schemas.openxmlformats.org/officeDocument/2006/relationships/tags" Target="../tags/tag75.xml"/><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tags" Target="../tags/tag72.xml"/></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81.xml"/><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tags" Target="../tags/tag77.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89.xml"/><Relationship Id="rId7" Type="http://schemas.openxmlformats.org/officeDocument/2006/relationships/tags" Target="../tags/tag88.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tags" Target="../tags/tag82.xml"/></Relationships>
</file>

<file path=ppt/slides/_rels/slide21.xml.rels><?xml version="1.0" encoding="UTF-8" standalone="yes"?>
<Relationships xmlns="http://schemas.openxmlformats.org/package/2006/relationships"><Relationship Id="rId9" Type="http://schemas.openxmlformats.org/officeDocument/2006/relationships/image" Target="../media/image10.jpeg"/><Relationship Id="rId8" Type="http://schemas.openxmlformats.org/officeDocument/2006/relationships/image" Target="../media/image5.jpeg"/><Relationship Id="rId7" Type="http://schemas.openxmlformats.org/officeDocument/2006/relationships/image" Target="../media/image9.jpeg"/><Relationship Id="rId6" Type="http://schemas.openxmlformats.org/officeDocument/2006/relationships/tags" Target="../tags/tag95.xml"/><Relationship Id="rId5" Type="http://schemas.openxmlformats.org/officeDocument/2006/relationships/tags" Target="../tags/tag94.xml"/><Relationship Id="rId4" Type="http://schemas.openxmlformats.org/officeDocument/2006/relationships/tags" Target="../tags/tag93.xml"/><Relationship Id="rId3" Type="http://schemas.openxmlformats.org/officeDocument/2006/relationships/tags" Target="../tags/tag92.xml"/><Relationship Id="rId2" Type="http://schemas.openxmlformats.org/officeDocument/2006/relationships/tags" Target="../tags/tag91.xml"/><Relationship Id="rId10" Type="http://schemas.openxmlformats.org/officeDocument/2006/relationships/slideLayout" Target="../slideLayouts/slideLayout7.xml"/><Relationship Id="rId1" Type="http://schemas.openxmlformats.org/officeDocument/2006/relationships/tags" Target="../tags/tag90.xml"/></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 Id="rId3" Type="http://schemas.openxmlformats.org/officeDocument/2006/relationships/tags" Target="../tags/tag98.xml"/><Relationship Id="rId2" Type="http://schemas.openxmlformats.org/officeDocument/2006/relationships/tags" Target="../tags/tag97.xml"/><Relationship Id="rId1" Type="http://schemas.openxmlformats.org/officeDocument/2006/relationships/tags" Target="../tags/tag96.xml"/></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03.xml"/><Relationship Id="rId4" Type="http://schemas.openxmlformats.org/officeDocument/2006/relationships/tags" Target="../tags/tag102.xml"/><Relationship Id="rId3" Type="http://schemas.openxmlformats.org/officeDocument/2006/relationships/tags" Target="../tags/tag101.xml"/><Relationship Id="rId2" Type="http://schemas.openxmlformats.org/officeDocument/2006/relationships/tags" Target="../tags/tag100.xml"/><Relationship Id="rId1" Type="http://schemas.openxmlformats.org/officeDocument/2006/relationships/tags" Target="../tags/tag99.xml"/></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07.xml"/><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tags" Target="../tags/tag104.xml"/></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12.xml"/><Relationship Id="rId4" Type="http://schemas.openxmlformats.org/officeDocument/2006/relationships/tags" Target="../tags/tag111.xml"/><Relationship Id="rId3" Type="http://schemas.openxmlformats.org/officeDocument/2006/relationships/tags" Target="../tags/tag110.xml"/><Relationship Id="rId2" Type="http://schemas.openxmlformats.org/officeDocument/2006/relationships/tags" Target="../tags/tag109.xml"/><Relationship Id="rId1" Type="http://schemas.openxmlformats.org/officeDocument/2006/relationships/tags" Target="../tags/tag108.xml"/></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tags" Target="../tags/tag113.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9" Type="http://schemas.openxmlformats.org/officeDocument/2006/relationships/tags" Target="../tags/tag125.xml"/><Relationship Id="rId8" Type="http://schemas.openxmlformats.org/officeDocument/2006/relationships/tags" Target="../tags/tag124.xml"/><Relationship Id="rId7" Type="http://schemas.openxmlformats.org/officeDocument/2006/relationships/tags" Target="../tags/tag123.xml"/><Relationship Id="rId6" Type="http://schemas.openxmlformats.org/officeDocument/2006/relationships/tags" Target="../tags/tag122.xml"/><Relationship Id="rId5" Type="http://schemas.openxmlformats.org/officeDocument/2006/relationships/tags" Target="../tags/tag121.xml"/><Relationship Id="rId4" Type="http://schemas.openxmlformats.org/officeDocument/2006/relationships/tags" Target="../tags/tag120.xml"/><Relationship Id="rId3" Type="http://schemas.openxmlformats.org/officeDocument/2006/relationships/image" Target="../media/image14.png"/><Relationship Id="rId2" Type="http://schemas.openxmlformats.org/officeDocument/2006/relationships/tags" Target="../tags/tag119.xml"/><Relationship Id="rId10" Type="http://schemas.openxmlformats.org/officeDocument/2006/relationships/slideLayout" Target="../slideLayouts/slideLayout7.xml"/><Relationship Id="rId1" Type="http://schemas.openxmlformats.org/officeDocument/2006/relationships/tags" Target="../tags/tag118.xml"/></Relationships>
</file>

<file path=ppt/slides/_rels/slide31.xml.rels><?xml version="1.0" encoding="UTF-8" standalone="yes"?>
<Relationships xmlns="http://schemas.openxmlformats.org/package/2006/relationships"><Relationship Id="rId9" Type="http://schemas.openxmlformats.org/officeDocument/2006/relationships/tags" Target="../tags/tag134.xml"/><Relationship Id="rId8" Type="http://schemas.openxmlformats.org/officeDocument/2006/relationships/tags" Target="../tags/tag133.xml"/><Relationship Id="rId7" Type="http://schemas.openxmlformats.org/officeDocument/2006/relationships/tags" Target="../tags/tag132.xml"/><Relationship Id="rId6" Type="http://schemas.openxmlformats.org/officeDocument/2006/relationships/tags" Target="../tags/tag131.xml"/><Relationship Id="rId5" Type="http://schemas.openxmlformats.org/officeDocument/2006/relationships/tags" Target="../tags/tag130.xml"/><Relationship Id="rId4" Type="http://schemas.openxmlformats.org/officeDocument/2006/relationships/tags" Target="../tags/tag129.xml"/><Relationship Id="rId3" Type="http://schemas.openxmlformats.org/officeDocument/2006/relationships/tags" Target="../tags/tag128.xml"/><Relationship Id="rId2" Type="http://schemas.openxmlformats.org/officeDocument/2006/relationships/tags" Target="../tags/tag127.xml"/><Relationship Id="rId10" Type="http://schemas.openxmlformats.org/officeDocument/2006/relationships/slideLayout" Target="../slideLayouts/slideLayout7.xml"/><Relationship Id="rId1" Type="http://schemas.openxmlformats.org/officeDocument/2006/relationships/tags" Target="../tags/tag126.xml"/></Relationships>
</file>

<file path=ppt/slides/_rels/slide32.xml.rels><?xml version="1.0" encoding="UTF-8" standalone="yes"?>
<Relationships xmlns="http://schemas.openxmlformats.org/package/2006/relationships"><Relationship Id="rId9" Type="http://schemas.openxmlformats.org/officeDocument/2006/relationships/tags" Target="../tags/tag143.xml"/><Relationship Id="rId8" Type="http://schemas.openxmlformats.org/officeDocument/2006/relationships/tags" Target="../tags/tag142.xml"/><Relationship Id="rId7" Type="http://schemas.openxmlformats.org/officeDocument/2006/relationships/tags" Target="../tags/tag141.xml"/><Relationship Id="rId6" Type="http://schemas.openxmlformats.org/officeDocument/2006/relationships/tags" Target="../tags/tag140.xml"/><Relationship Id="rId5" Type="http://schemas.openxmlformats.org/officeDocument/2006/relationships/tags" Target="../tags/tag139.xml"/><Relationship Id="rId4" Type="http://schemas.openxmlformats.org/officeDocument/2006/relationships/tags" Target="../tags/tag138.xml"/><Relationship Id="rId3" Type="http://schemas.openxmlformats.org/officeDocument/2006/relationships/tags" Target="../tags/tag137.xml"/><Relationship Id="rId2" Type="http://schemas.openxmlformats.org/officeDocument/2006/relationships/tags" Target="../tags/tag136.xml"/><Relationship Id="rId12" Type="http://schemas.openxmlformats.org/officeDocument/2006/relationships/slideLayout" Target="../slideLayouts/slideLayout7.xml"/><Relationship Id="rId11" Type="http://schemas.openxmlformats.org/officeDocument/2006/relationships/tags" Target="../tags/tag145.xml"/><Relationship Id="rId10" Type="http://schemas.openxmlformats.org/officeDocument/2006/relationships/tags" Target="../tags/tag144.xml"/><Relationship Id="rId1" Type="http://schemas.openxmlformats.org/officeDocument/2006/relationships/tags" Target="../tags/tag135.xml"/></Relationships>
</file>

<file path=ppt/slides/_rels/slide33.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153.xml"/><Relationship Id="rId7" Type="http://schemas.openxmlformats.org/officeDocument/2006/relationships/tags" Target="../tags/tag152.xml"/><Relationship Id="rId6" Type="http://schemas.openxmlformats.org/officeDocument/2006/relationships/tags" Target="../tags/tag151.xml"/><Relationship Id="rId5" Type="http://schemas.openxmlformats.org/officeDocument/2006/relationships/tags" Target="../tags/tag150.xml"/><Relationship Id="rId4" Type="http://schemas.openxmlformats.org/officeDocument/2006/relationships/tags" Target="../tags/tag149.xml"/><Relationship Id="rId3" Type="http://schemas.openxmlformats.org/officeDocument/2006/relationships/tags" Target="../tags/tag148.xml"/><Relationship Id="rId2" Type="http://schemas.openxmlformats.org/officeDocument/2006/relationships/tags" Target="../tags/tag147.xml"/><Relationship Id="rId1" Type="http://schemas.openxmlformats.org/officeDocument/2006/relationships/tags" Target="../tags/tag146.xml"/></Relationships>
</file>

<file path=ppt/slides/_rels/slide34.xml.rels><?xml version="1.0" encoding="UTF-8" standalone="yes"?>
<Relationships xmlns="http://schemas.openxmlformats.org/package/2006/relationships"><Relationship Id="rId9" Type="http://schemas.openxmlformats.org/officeDocument/2006/relationships/tags" Target="../tags/tag162.xml"/><Relationship Id="rId8" Type="http://schemas.openxmlformats.org/officeDocument/2006/relationships/tags" Target="../tags/tag161.xml"/><Relationship Id="rId7" Type="http://schemas.openxmlformats.org/officeDocument/2006/relationships/tags" Target="../tags/tag160.xml"/><Relationship Id="rId6" Type="http://schemas.openxmlformats.org/officeDocument/2006/relationships/tags" Target="../tags/tag159.xml"/><Relationship Id="rId5" Type="http://schemas.openxmlformats.org/officeDocument/2006/relationships/tags" Target="../tags/tag158.xml"/><Relationship Id="rId4" Type="http://schemas.openxmlformats.org/officeDocument/2006/relationships/tags" Target="../tags/tag157.xml"/><Relationship Id="rId3" Type="http://schemas.openxmlformats.org/officeDocument/2006/relationships/tags" Target="../tags/tag156.xml"/><Relationship Id="rId2" Type="http://schemas.openxmlformats.org/officeDocument/2006/relationships/tags" Target="../tags/tag155.xml"/><Relationship Id="rId11" Type="http://schemas.openxmlformats.org/officeDocument/2006/relationships/slideLayout" Target="../slideLayouts/slideLayout7.xml"/><Relationship Id="rId10" Type="http://schemas.openxmlformats.org/officeDocument/2006/relationships/tags" Target="../tags/tag163.xml"/><Relationship Id="rId1" Type="http://schemas.openxmlformats.org/officeDocument/2006/relationships/tags" Target="../tags/tag154.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jpe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jpeg"/></Relationships>
</file>

<file path=ppt/slides/_rels/slide37.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171.xml"/><Relationship Id="rId7" Type="http://schemas.openxmlformats.org/officeDocument/2006/relationships/tags" Target="../tags/tag170.xml"/><Relationship Id="rId6" Type="http://schemas.openxmlformats.org/officeDocument/2006/relationships/tags" Target="../tags/tag169.xml"/><Relationship Id="rId5" Type="http://schemas.openxmlformats.org/officeDocument/2006/relationships/tags" Target="../tags/tag168.xml"/><Relationship Id="rId4" Type="http://schemas.openxmlformats.org/officeDocument/2006/relationships/tags" Target="../tags/tag167.xml"/><Relationship Id="rId3" Type="http://schemas.openxmlformats.org/officeDocument/2006/relationships/tags" Target="../tags/tag166.xml"/><Relationship Id="rId2" Type="http://schemas.openxmlformats.org/officeDocument/2006/relationships/tags" Target="../tags/tag165.xml"/><Relationship Id="rId1" Type="http://schemas.openxmlformats.org/officeDocument/2006/relationships/tags" Target="../tags/tag164.xml"/></Relationships>
</file>

<file path=ppt/slides/_rels/slide38.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177.xml"/><Relationship Id="rId5" Type="http://schemas.openxmlformats.org/officeDocument/2006/relationships/tags" Target="../tags/tag176.xml"/><Relationship Id="rId4" Type="http://schemas.openxmlformats.org/officeDocument/2006/relationships/tags" Target="../tags/tag175.xml"/><Relationship Id="rId3" Type="http://schemas.openxmlformats.org/officeDocument/2006/relationships/tags" Target="../tags/tag174.xml"/><Relationship Id="rId2" Type="http://schemas.openxmlformats.org/officeDocument/2006/relationships/tags" Target="../tags/tag173.xml"/><Relationship Id="rId1" Type="http://schemas.openxmlformats.org/officeDocument/2006/relationships/tags" Target="../tags/tag172.xml"/></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80.xml"/><Relationship Id="rId2" Type="http://schemas.openxmlformats.org/officeDocument/2006/relationships/tags" Target="../tags/tag179.xml"/><Relationship Id="rId1" Type="http://schemas.openxmlformats.org/officeDocument/2006/relationships/tags" Target="../tags/tag178.xml"/></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7.jpeg"/><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 Id="rId3" Type="http://schemas.openxmlformats.org/officeDocument/2006/relationships/tags" Target="../tags/tag3.xml"/><Relationship Id="rId2" Type="http://schemas.openxmlformats.org/officeDocument/2006/relationships/image" Target="../media/image3.jpeg"/><Relationship Id="rId1" Type="http://schemas.openxmlformats.org/officeDocument/2006/relationships/tags" Target="../tags/tag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tags" Target="../tags/tag185.xml"/><Relationship Id="rId4" Type="http://schemas.openxmlformats.org/officeDocument/2006/relationships/tags" Target="../tags/tag184.xml"/><Relationship Id="rId3" Type="http://schemas.openxmlformats.org/officeDocument/2006/relationships/tags" Target="../tags/tag183.xml"/><Relationship Id="rId2" Type="http://schemas.openxmlformats.org/officeDocument/2006/relationships/tags" Target="../tags/tag182.xml"/><Relationship Id="rId1" Type="http://schemas.openxmlformats.org/officeDocument/2006/relationships/tags" Target="../tags/tag181.xml"/></Relationships>
</file>

<file path=ppt/slides/_rels/slide4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90.xml"/><Relationship Id="rId4" Type="http://schemas.openxmlformats.org/officeDocument/2006/relationships/tags" Target="../tags/tag189.xml"/><Relationship Id="rId3" Type="http://schemas.openxmlformats.org/officeDocument/2006/relationships/tags" Target="../tags/tag188.xml"/><Relationship Id="rId2" Type="http://schemas.openxmlformats.org/officeDocument/2006/relationships/tags" Target="../tags/tag187.xml"/><Relationship Id="rId1" Type="http://schemas.openxmlformats.org/officeDocument/2006/relationships/tags" Target="../tags/tag186.xml"/></Relationships>
</file>

<file path=ppt/slides/_rels/slide4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7.jpeg"/><Relationship Id="rId3" Type="http://schemas.openxmlformats.org/officeDocument/2006/relationships/tags" Target="../tags/tag193.xml"/><Relationship Id="rId2" Type="http://schemas.openxmlformats.org/officeDocument/2006/relationships/tags" Target="../tags/tag192.xml"/><Relationship Id="rId1" Type="http://schemas.openxmlformats.org/officeDocument/2006/relationships/tags" Target="../tags/tag191.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jpeg"/></Relationships>
</file>

<file path=ppt/slides/_rels/slide9.xml.rels><?xml version="1.0" encoding="UTF-8" standalone="yes"?>
<Relationships xmlns="http://schemas.openxmlformats.org/package/2006/relationships"><Relationship Id="rId9" Type="http://schemas.openxmlformats.org/officeDocument/2006/relationships/image" Target="../media/image3.jpeg"/><Relationship Id="rId8" Type="http://schemas.openxmlformats.org/officeDocument/2006/relationships/tags" Target="../tags/tag29.xml"/><Relationship Id="rId7" Type="http://schemas.openxmlformats.org/officeDocument/2006/relationships/tags" Target="../tags/tag28.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tags" Target="../tags/tag23.xml"/><Relationship Id="rId10" Type="http://schemas.openxmlformats.org/officeDocument/2006/relationships/slideLayout" Target="../slideLayouts/slideLayout7.xml"/><Relationship Id="rId1" Type="http://schemas.openxmlformats.org/officeDocument/2006/relationships/tags" Target="../tags/tag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公众号：溯恩高中英语</a:t>
            </a:r>
            <a:endParaRPr lang="zh-CN" altLang="en-US" sz="4000" b="1">
              <a:solidFill>
                <a:srgbClr val="FF0000"/>
              </a:solidFill>
              <a:latin typeface="HelveticaNeue" pitchFamily="2" charset="0"/>
              <a:ea typeface="宋体" panose="02010600030101010101" pitchFamily="2" charset="-122"/>
            </a:endParaRPr>
          </a:p>
        </p:txBody>
      </p:sp>
      <p:pic>
        <p:nvPicPr>
          <p:cNvPr id="5122" name="图片 2"/>
          <p:cNvPicPr>
            <a:picLocks noChangeAspect="1"/>
          </p:cNvPicPr>
          <p:nvPr/>
        </p:nvPicPr>
        <p:blipFill>
          <a:blip r:embed="rId1"/>
          <a:stretch>
            <a:fillRect/>
          </a:stretch>
        </p:blipFill>
        <p:spPr>
          <a:xfrm>
            <a:off x="7270750" y="2273300"/>
            <a:ext cx="3359150" cy="3359150"/>
          </a:xfrm>
          <a:prstGeom prst="rect">
            <a:avLst/>
          </a:prstGeom>
          <a:noFill/>
          <a:ln w="9525">
            <a:noFill/>
          </a:ln>
        </p:spPr>
      </p:pic>
      <p:sp>
        <p:nvSpPr>
          <p:cNvPr id="5123" name="矩形 3"/>
          <p:cNvSpPr/>
          <p:nvPr/>
        </p:nvSpPr>
        <p:spPr>
          <a:xfrm>
            <a:off x="7312025" y="16160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4" name="图片 11" descr="水印"/>
          <p:cNvPicPr>
            <a:picLocks noChangeAspect="1"/>
          </p:cNvPicPr>
          <p:nvPr/>
        </p:nvPicPr>
        <p:blipFill>
          <a:blip r:embed="rId2"/>
          <a:stretch>
            <a:fillRect/>
          </a:stretch>
        </p:blipFill>
        <p:spPr>
          <a:xfrm>
            <a:off x="7186613" y="63500"/>
            <a:ext cx="4902200" cy="1587500"/>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深度视觉·原创设计 https://www.docer.com/works?userid=22383862"/>
          <p:cNvSpPr/>
          <p:nvPr/>
        </p:nvSpPr>
        <p:spPr>
          <a:xfrm flipH="1">
            <a:off x="9677400" y="4533899"/>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6" name="深度视觉·原创设计 https://www.docer.com/works?userid=22383862"/>
          <p:cNvSpPr/>
          <p:nvPr/>
        </p:nvSpPr>
        <p:spPr>
          <a:xfrm rot="10800000" flipH="1">
            <a:off x="0" y="0"/>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9" name="深度视觉·原创设计 https://www.docer.com/works?userid=22383862"/>
          <p:cNvSpPr/>
          <p:nvPr/>
        </p:nvSpPr>
        <p:spPr>
          <a:xfrm>
            <a:off x="937260" y="422910"/>
            <a:ext cx="9667240" cy="408305"/>
          </a:xfrm>
          <a:prstGeom prst="roundRect">
            <a:avLst>
              <a:gd name="adj" fmla="val 0"/>
            </a:avLst>
          </a:prstGeom>
          <a:solidFill>
            <a:schemeClr val="accent1"/>
          </a:solidFill>
          <a:ln w="28575">
            <a:solidFill>
              <a:srgbClr val="FEB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CN"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PART 02 </a:t>
            </a:r>
            <a:r>
              <a:rPr lang="zh-CN" altLang="en-US"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分题型解析及语料梳理</a:t>
            </a:r>
            <a:endParaRPr lang="zh-CN" altLang="en-US"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p:txBody>
      </p:sp>
      <p:sp>
        <p:nvSpPr>
          <p:cNvPr id="39" name="深度视觉·原创设计 https://www.docer.com/works?userid=22383862"/>
          <p:cNvSpPr/>
          <p:nvPr>
            <p:custDataLst>
              <p:tags r:id="rId1"/>
            </p:custDataLst>
          </p:nvPr>
        </p:nvSpPr>
        <p:spPr>
          <a:xfrm>
            <a:off x="540385" y="1155700"/>
            <a:ext cx="862330" cy="8623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3" name="深度视觉·原创设计 https://www.docer.com/works?userid=22383862"/>
          <p:cNvSpPr txBox="1"/>
          <p:nvPr>
            <p:custDataLst>
              <p:tags r:id="rId2"/>
            </p:custDataLst>
          </p:nvPr>
        </p:nvSpPr>
        <p:spPr>
          <a:xfrm>
            <a:off x="531495" y="1238885"/>
            <a:ext cx="876300" cy="645160"/>
          </a:xfrm>
          <a:prstGeom prst="rect">
            <a:avLst/>
          </a:prstGeom>
          <a:noFill/>
        </p:spPr>
        <p:txBody>
          <a:bodyPr wrap="square" rtlCol="0">
            <a:spAutoFit/>
          </a:bodyPr>
          <a:p>
            <a:pPr algn="ctr">
              <a:lnSpc>
                <a:spcPct val="150000"/>
              </a:lnSpc>
            </a:pPr>
            <a:r>
              <a:rPr lang="en-US" altLang="zh-CN"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rPr>
              <a:t>B</a:t>
            </a:r>
            <a:r>
              <a:rPr lang="zh-CN" altLang="en-US"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rPr>
              <a:t>篇</a:t>
            </a:r>
            <a:endParaRPr lang="zh-CN" altLang="en-US"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endParaRPr>
          </a:p>
        </p:txBody>
      </p:sp>
      <p:sp>
        <p:nvSpPr>
          <p:cNvPr id="2" name="文本框 1"/>
          <p:cNvSpPr txBox="1"/>
          <p:nvPr/>
        </p:nvSpPr>
        <p:spPr>
          <a:xfrm>
            <a:off x="1640840" y="1155700"/>
            <a:ext cx="6554470" cy="460375"/>
          </a:xfrm>
          <a:prstGeom prst="rect">
            <a:avLst/>
          </a:prstGeom>
          <a:noFill/>
        </p:spPr>
        <p:txBody>
          <a:bodyPr wrap="square" rtlCol="0">
            <a:spAutoFit/>
          </a:bodyPr>
          <a:p>
            <a:r>
              <a:rPr lang="zh-CN" altLang="en-US" sz="2400"/>
              <a:t>夹叙夹议，人与社会：大学面试官的选人倾向</a:t>
            </a:r>
            <a:endParaRPr lang="zh-CN" altLang="en-US" sz="2400"/>
          </a:p>
        </p:txBody>
      </p:sp>
      <p:sp>
        <p:nvSpPr>
          <p:cNvPr id="3" name="文本框 2"/>
          <p:cNvSpPr txBox="1"/>
          <p:nvPr>
            <p:custDataLst>
              <p:tags r:id="rId3"/>
            </p:custDataLst>
          </p:nvPr>
        </p:nvSpPr>
        <p:spPr>
          <a:xfrm>
            <a:off x="1562735" y="1724025"/>
            <a:ext cx="9486265" cy="2306955"/>
          </a:xfrm>
          <a:prstGeom prst="rect">
            <a:avLst/>
          </a:prstGeom>
          <a:noFill/>
        </p:spPr>
        <p:txBody>
          <a:bodyPr wrap="square" rtlCol="0">
            <a:spAutoFit/>
          </a:bodyPr>
          <a:p>
            <a:r>
              <a:rPr lang="zh-CN" altLang="en-US" sz="2400"/>
              <a:t>24. What can we learn about the student in the first two paragraphs?【推理判断】</a:t>
            </a:r>
            <a:endParaRPr lang="zh-CN" altLang="en-US" sz="2400"/>
          </a:p>
          <a:p>
            <a:r>
              <a:rPr lang="zh-CN" altLang="en-US" sz="2400"/>
              <a:t>A. He is taught not to take risks.</a:t>
            </a:r>
            <a:endParaRPr lang="zh-CN" altLang="en-US" sz="2400"/>
          </a:p>
          <a:p>
            <a:r>
              <a:rPr lang="zh-CN" altLang="en-US" sz="2400"/>
              <a:t>B. He tries to avoid any chance of failure.</a:t>
            </a:r>
            <a:endParaRPr lang="zh-CN" altLang="en-US" sz="2400"/>
          </a:p>
          <a:p>
            <a:r>
              <a:rPr lang="zh-CN" altLang="en-US" sz="2400"/>
              <a:t>C. He cares little about his academic futures.</a:t>
            </a:r>
            <a:endParaRPr lang="zh-CN" altLang="en-US" sz="2400"/>
          </a:p>
          <a:p>
            <a:r>
              <a:rPr lang="zh-CN" altLang="en-US" sz="2400"/>
              <a:t>D. He is seldom allowed to take part in activities.</a:t>
            </a:r>
            <a:endParaRPr lang="zh-CN" altLang="en-US" sz="2400"/>
          </a:p>
        </p:txBody>
      </p:sp>
      <p:sp>
        <p:nvSpPr>
          <p:cNvPr id="4" name="文本框 3"/>
          <p:cNvSpPr txBox="1"/>
          <p:nvPr/>
        </p:nvSpPr>
        <p:spPr>
          <a:xfrm>
            <a:off x="617855" y="4046220"/>
            <a:ext cx="10568305" cy="2306955"/>
          </a:xfrm>
          <a:prstGeom prst="rect">
            <a:avLst/>
          </a:prstGeom>
          <a:noFill/>
          <a:ln w="38100">
            <a:solidFill>
              <a:srgbClr val="002060"/>
            </a:solidFill>
          </a:ln>
        </p:spPr>
        <p:txBody>
          <a:bodyPr wrap="square" rtlCol="0">
            <a:spAutoFit/>
          </a:bodyPr>
          <a:p>
            <a:pPr indent="457200" fontAlgn="auto"/>
            <a:r>
              <a:rPr lang="zh-CN" altLang="en-US" sz="2400"/>
              <a:t>... I was astonished and delighted recently when a student replied, “I look forward to the possibility of </a:t>
            </a:r>
            <a:r>
              <a:rPr lang="zh-CN" altLang="en-US" sz="2400" b="1" u="sng">
                <a:solidFill>
                  <a:srgbClr val="C00000"/>
                </a:solidFill>
              </a:rPr>
              <a:t>failure</a:t>
            </a:r>
            <a:r>
              <a:rPr lang="zh-CN" altLang="en-US" sz="2400"/>
              <a:t>.” ..., but this young man </a:t>
            </a:r>
            <a:r>
              <a:rPr lang="zh-CN" altLang="en-US" sz="2400" b="1" u="sng">
                <a:solidFill>
                  <a:srgbClr val="C00000"/>
                </a:solidFill>
              </a:rPr>
              <a:t>took a risk</a:t>
            </a:r>
            <a:r>
              <a:rPr lang="zh-CN" altLang="en-US" sz="2400"/>
              <a:t>.</a:t>
            </a:r>
            <a:endParaRPr lang="zh-CN" altLang="en-US" sz="2400"/>
          </a:p>
          <a:p>
            <a:pPr indent="457200" fontAlgn="auto"/>
            <a:r>
              <a:rPr lang="zh-CN" altLang="en-US" sz="2400"/>
              <a:t>“You see, my parents have </a:t>
            </a:r>
            <a:r>
              <a:rPr lang="zh-CN" altLang="en-US" sz="2400" b="1" u="sng">
                <a:solidFill>
                  <a:srgbClr val="C00000"/>
                </a:solidFill>
              </a:rPr>
              <a:t>never let me fail</a:t>
            </a:r>
            <a:r>
              <a:rPr lang="zh-CN" altLang="en-US" sz="2400"/>
              <a:t>,” he said. “When I want to take a chance at something, they </a:t>
            </a:r>
            <a:r>
              <a:rPr lang="zh-CN" altLang="en-US" sz="2400" b="1" u="sng">
                <a:solidFill>
                  <a:srgbClr val="C00000"/>
                </a:solidFill>
              </a:rPr>
              <a:t>remind me it’s not a safe route</a:t>
            </a:r>
            <a:r>
              <a:rPr lang="zh-CN" altLang="en-US" sz="2400"/>
              <a:t> to take. Taking a more demanding course or trying an activity I may not succeed in, they tell me, </a:t>
            </a:r>
            <a:r>
              <a:rPr lang="zh-CN" altLang="en-US" sz="2400" b="1" u="sng">
                <a:solidFill>
                  <a:srgbClr val="C00000"/>
                </a:solidFill>
              </a:rPr>
              <a:t>will ruin</a:t>
            </a:r>
            <a:r>
              <a:rPr lang="zh-CN" altLang="en-US" sz="2400"/>
              <a:t> my chances at college admission.”</a:t>
            </a:r>
            <a:endParaRPr lang="zh-CN" altLang="en-US" sz="2400"/>
          </a:p>
        </p:txBody>
      </p:sp>
      <p:sp>
        <p:nvSpPr>
          <p:cNvPr id="8" name="圆角矩形 7"/>
          <p:cNvSpPr/>
          <p:nvPr>
            <p:custDataLst>
              <p:tags r:id="rId4"/>
            </p:custDataLst>
          </p:nvPr>
        </p:nvSpPr>
        <p:spPr>
          <a:xfrm>
            <a:off x="1640840" y="2437765"/>
            <a:ext cx="4304030" cy="423545"/>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8" name="文本框 17"/>
          <p:cNvSpPr txBox="1"/>
          <p:nvPr/>
        </p:nvSpPr>
        <p:spPr>
          <a:xfrm>
            <a:off x="6474460" y="5883910"/>
            <a:ext cx="8754110" cy="398780"/>
          </a:xfrm>
          <a:prstGeom prst="rect">
            <a:avLst/>
          </a:prstGeom>
          <a:noFill/>
        </p:spPr>
        <p:txBody>
          <a:bodyPr wrap="square" rtlCol="0">
            <a:spAutoFit/>
          </a:bodyPr>
          <a:p>
            <a:r>
              <a:rPr lang="zh-CN" sz="2000">
                <a:solidFill>
                  <a:srgbClr val="C00000"/>
                </a:solidFill>
              </a:rPr>
              <a:t>解题策略：扫读，快速抓取关键信息</a:t>
            </a:r>
            <a:endParaRPr lang="zh-CN" sz="200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8" grpId="0" bldLvl="0" animBg="1"/>
      <p:bldP spid="8" grpId="1" animBg="1"/>
      <p:bldP spid="18" grpId="0"/>
      <p:bldP spid="18"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2434590" y="3607435"/>
            <a:ext cx="1104900" cy="283845"/>
          </a:xfrm>
          <a:prstGeom prst="rect">
            <a:avLst/>
          </a:prstGeom>
          <a:solidFill>
            <a:srgbClr val="FEB728"/>
          </a:solidFill>
          <a:ln>
            <a:solidFill>
              <a:srgbClr val="000000">
                <a:alpha val="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深度视觉·原创设计 https://www.docer.com/works?userid=22383862"/>
          <p:cNvSpPr/>
          <p:nvPr/>
        </p:nvSpPr>
        <p:spPr>
          <a:xfrm flipH="1">
            <a:off x="9677400" y="4533899"/>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6" name="深度视觉·原创设计 https://www.docer.com/works?userid=22383862"/>
          <p:cNvSpPr/>
          <p:nvPr/>
        </p:nvSpPr>
        <p:spPr>
          <a:xfrm rot="10800000" flipH="1">
            <a:off x="0" y="0"/>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9" name="深度视觉·原创设计 https://www.docer.com/works?userid=22383862"/>
          <p:cNvSpPr/>
          <p:nvPr/>
        </p:nvSpPr>
        <p:spPr>
          <a:xfrm>
            <a:off x="937260" y="422910"/>
            <a:ext cx="9667240" cy="408305"/>
          </a:xfrm>
          <a:prstGeom prst="roundRect">
            <a:avLst>
              <a:gd name="adj" fmla="val 0"/>
            </a:avLst>
          </a:prstGeom>
          <a:solidFill>
            <a:schemeClr val="accent1"/>
          </a:solidFill>
          <a:ln w="28575">
            <a:solidFill>
              <a:srgbClr val="FEB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CN"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PART 02 </a:t>
            </a:r>
            <a:r>
              <a:rPr lang="zh-CN" altLang="en-US"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分题型解析及语料梳理</a:t>
            </a:r>
            <a:endParaRPr lang="zh-CN" altLang="en-US"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p:txBody>
      </p:sp>
      <p:sp>
        <p:nvSpPr>
          <p:cNvPr id="39" name="深度视觉·原创设计 https://www.docer.com/works?userid=22383862"/>
          <p:cNvSpPr/>
          <p:nvPr>
            <p:custDataLst>
              <p:tags r:id="rId1"/>
            </p:custDataLst>
          </p:nvPr>
        </p:nvSpPr>
        <p:spPr>
          <a:xfrm>
            <a:off x="540385" y="1155700"/>
            <a:ext cx="862330" cy="8623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3" name="深度视觉·原创设计 https://www.docer.com/works?userid=22383862"/>
          <p:cNvSpPr txBox="1"/>
          <p:nvPr>
            <p:custDataLst>
              <p:tags r:id="rId2"/>
            </p:custDataLst>
          </p:nvPr>
        </p:nvSpPr>
        <p:spPr>
          <a:xfrm>
            <a:off x="531495" y="1238885"/>
            <a:ext cx="876300" cy="645160"/>
          </a:xfrm>
          <a:prstGeom prst="rect">
            <a:avLst/>
          </a:prstGeom>
          <a:noFill/>
        </p:spPr>
        <p:txBody>
          <a:bodyPr wrap="square" rtlCol="0">
            <a:spAutoFit/>
          </a:bodyPr>
          <a:p>
            <a:pPr algn="ctr">
              <a:lnSpc>
                <a:spcPct val="150000"/>
              </a:lnSpc>
            </a:pPr>
            <a:r>
              <a:rPr lang="en-US" altLang="zh-CN"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rPr>
              <a:t>B</a:t>
            </a:r>
            <a:r>
              <a:rPr lang="zh-CN" altLang="en-US"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rPr>
              <a:t>篇</a:t>
            </a:r>
            <a:endParaRPr lang="zh-CN" altLang="en-US"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endParaRPr>
          </a:p>
        </p:txBody>
      </p:sp>
      <p:sp>
        <p:nvSpPr>
          <p:cNvPr id="2" name="文本框 1"/>
          <p:cNvSpPr txBox="1"/>
          <p:nvPr/>
        </p:nvSpPr>
        <p:spPr>
          <a:xfrm>
            <a:off x="1640840" y="1155700"/>
            <a:ext cx="6554470" cy="460375"/>
          </a:xfrm>
          <a:prstGeom prst="rect">
            <a:avLst/>
          </a:prstGeom>
          <a:noFill/>
        </p:spPr>
        <p:txBody>
          <a:bodyPr wrap="square" rtlCol="0">
            <a:spAutoFit/>
          </a:bodyPr>
          <a:p>
            <a:r>
              <a:rPr lang="zh-CN" altLang="en-US" sz="2400"/>
              <a:t>夹叙夹议，人与社会：大学面试官的选人倾向</a:t>
            </a:r>
            <a:endParaRPr lang="zh-CN" altLang="en-US" sz="2400"/>
          </a:p>
        </p:txBody>
      </p:sp>
      <p:sp>
        <p:nvSpPr>
          <p:cNvPr id="3" name="文本框 2"/>
          <p:cNvSpPr txBox="1"/>
          <p:nvPr>
            <p:custDataLst>
              <p:tags r:id="rId3"/>
            </p:custDataLst>
          </p:nvPr>
        </p:nvSpPr>
        <p:spPr>
          <a:xfrm>
            <a:off x="1562735" y="1724025"/>
            <a:ext cx="9486265" cy="2306955"/>
          </a:xfrm>
          <a:prstGeom prst="rect">
            <a:avLst/>
          </a:prstGeom>
          <a:noFill/>
        </p:spPr>
        <p:txBody>
          <a:bodyPr wrap="square" rtlCol="0">
            <a:spAutoFit/>
          </a:bodyPr>
          <a:p>
            <a:r>
              <a:rPr lang="zh-CN" altLang="en-US" sz="2400"/>
              <a:t>25. Why does the author mention the Chinese student in paragraph 3?【写作意图】</a:t>
            </a:r>
            <a:endParaRPr lang="zh-CN" altLang="en-US" sz="2400"/>
          </a:p>
          <a:p>
            <a:r>
              <a:rPr lang="zh-CN" altLang="en-US" sz="2400"/>
              <a:t>A. To emphasize the importance of hard work.</a:t>
            </a:r>
            <a:endParaRPr lang="zh-CN" altLang="en-US" sz="2400"/>
          </a:p>
          <a:p>
            <a:r>
              <a:rPr lang="zh-CN" altLang="en-US" sz="2400"/>
              <a:t>B. To compare students from different countries.</a:t>
            </a:r>
            <a:endParaRPr lang="zh-CN" altLang="en-US" sz="2400"/>
          </a:p>
          <a:p>
            <a:r>
              <a:rPr lang="zh-CN" altLang="en-US" sz="2400"/>
              <a:t>C. To give an example of the students he favors.</a:t>
            </a:r>
            <a:endParaRPr lang="zh-CN" altLang="en-US" sz="2400"/>
          </a:p>
          <a:p>
            <a:r>
              <a:rPr lang="zh-CN" altLang="en-US" sz="2400"/>
              <a:t>D. To illustrate the widespread stress on students.</a:t>
            </a:r>
            <a:endParaRPr lang="zh-CN" altLang="en-US" sz="2400"/>
          </a:p>
        </p:txBody>
      </p:sp>
      <p:sp>
        <p:nvSpPr>
          <p:cNvPr id="4" name="文本框 3"/>
          <p:cNvSpPr txBox="1"/>
          <p:nvPr/>
        </p:nvSpPr>
        <p:spPr>
          <a:xfrm>
            <a:off x="617855" y="4046220"/>
            <a:ext cx="10568305" cy="1938020"/>
          </a:xfrm>
          <a:prstGeom prst="rect">
            <a:avLst/>
          </a:prstGeom>
          <a:noFill/>
          <a:ln w="38100">
            <a:solidFill>
              <a:srgbClr val="002060"/>
            </a:solidFill>
          </a:ln>
        </p:spPr>
        <p:txBody>
          <a:bodyPr wrap="square" rtlCol="0">
            <a:spAutoFit/>
          </a:bodyPr>
          <a:p>
            <a:pPr indent="457200" fontAlgn="auto"/>
            <a:r>
              <a:rPr lang="zh-CN" altLang="en-US" sz="2400"/>
              <a:t>I wish I could tell you this is an uncommon story, but </a:t>
            </a:r>
            <a:r>
              <a:rPr lang="zh-CN" altLang="en-US" sz="2400" b="1" u="sng">
                <a:solidFill>
                  <a:srgbClr val="C00000"/>
                </a:solidFill>
              </a:rPr>
              <a:t>kids all over the world admit they are under great pressure to be perfect.</a:t>
            </a:r>
            <a:r>
              <a:rPr lang="zh-CN" altLang="en-US" sz="2400"/>
              <a:t> When I was traveling in China last fall and asked </a:t>
            </a:r>
            <a:r>
              <a:rPr lang="zh-CN" altLang="en-US" sz="2400" b="1" u="sng">
                <a:solidFill>
                  <a:srgbClr val="C00000"/>
                </a:solidFill>
              </a:rPr>
              <a:t>a Chinese student</a:t>
            </a:r>
            <a:r>
              <a:rPr lang="zh-CN" altLang="en-US" sz="2400"/>
              <a:t> what she did for fun, she replied: “I thought I wasn’t supposed to tell you that? I wouldn’t want you to think I am not serious about my work!”</a:t>
            </a:r>
            <a:endParaRPr lang="zh-CN" altLang="en-US" sz="2400"/>
          </a:p>
        </p:txBody>
      </p:sp>
      <p:sp>
        <p:nvSpPr>
          <p:cNvPr id="8" name="圆角矩形 7"/>
          <p:cNvSpPr/>
          <p:nvPr>
            <p:custDataLst>
              <p:tags r:id="rId4"/>
            </p:custDataLst>
          </p:nvPr>
        </p:nvSpPr>
        <p:spPr>
          <a:xfrm>
            <a:off x="1640840" y="3607435"/>
            <a:ext cx="6807200" cy="283845"/>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下弧形箭头 6"/>
          <p:cNvSpPr/>
          <p:nvPr/>
        </p:nvSpPr>
        <p:spPr>
          <a:xfrm rot="15360000">
            <a:off x="10267315" y="4323080"/>
            <a:ext cx="877570" cy="487680"/>
          </a:xfrm>
          <a:prstGeom prst="curved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grpSp>
        <p:nvGrpSpPr>
          <p:cNvPr id="15" name="组合 14"/>
          <p:cNvGrpSpPr/>
          <p:nvPr/>
        </p:nvGrpSpPr>
        <p:grpSpPr>
          <a:xfrm>
            <a:off x="10241915" y="3618865"/>
            <a:ext cx="1961515" cy="734695"/>
            <a:chOff x="2209" y="9424"/>
            <a:chExt cx="3089" cy="1157"/>
          </a:xfrm>
        </p:grpSpPr>
        <p:sp>
          <p:nvSpPr>
            <p:cNvPr id="14" name="爆炸形 1 13"/>
            <p:cNvSpPr/>
            <p:nvPr>
              <p:custDataLst>
                <p:tags r:id="rId5"/>
              </p:custDataLst>
            </p:nvPr>
          </p:nvSpPr>
          <p:spPr>
            <a:xfrm>
              <a:off x="2209" y="9424"/>
              <a:ext cx="3089" cy="1157"/>
            </a:xfrm>
            <a:prstGeom prst="irregularSeal1">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文本框 11"/>
            <p:cNvSpPr txBox="1"/>
            <p:nvPr>
              <p:custDataLst>
                <p:tags r:id="rId6"/>
              </p:custDataLst>
            </p:nvPr>
          </p:nvSpPr>
          <p:spPr>
            <a:xfrm>
              <a:off x="2461" y="9535"/>
              <a:ext cx="2564" cy="822"/>
            </a:xfrm>
            <a:prstGeom prst="rect">
              <a:avLst/>
            </a:prstGeom>
            <a:noFill/>
          </p:spPr>
          <p:txBody>
            <a:bodyPr wrap="square" rtlCol="0">
              <a:spAutoFit/>
            </a:bodyPr>
            <a:p>
              <a:r>
                <a:rPr lang="en-US" altLang="zh-CN" sz="2800" b="1">
                  <a:solidFill>
                    <a:srgbClr val="FFFF00"/>
                  </a:solidFill>
                </a:rPr>
                <a:t>example</a:t>
              </a:r>
              <a:endParaRPr lang="en-US" altLang="zh-CN" sz="2800" b="1">
                <a:solidFill>
                  <a:srgbClr val="FFFF00"/>
                </a:solidFill>
              </a:endParaRPr>
            </a:p>
          </p:txBody>
        </p:sp>
      </p:grpSp>
      <p:sp>
        <p:nvSpPr>
          <p:cNvPr id="18" name="文本框 17"/>
          <p:cNvSpPr txBox="1"/>
          <p:nvPr/>
        </p:nvSpPr>
        <p:spPr>
          <a:xfrm>
            <a:off x="6243955" y="5585460"/>
            <a:ext cx="8754110" cy="398780"/>
          </a:xfrm>
          <a:prstGeom prst="rect">
            <a:avLst/>
          </a:prstGeom>
          <a:noFill/>
        </p:spPr>
        <p:txBody>
          <a:bodyPr wrap="square" rtlCol="0">
            <a:spAutoFit/>
          </a:bodyPr>
          <a:p>
            <a:r>
              <a:rPr lang="zh-CN" sz="2000">
                <a:solidFill>
                  <a:srgbClr val="C00000"/>
                </a:solidFill>
              </a:rPr>
              <a:t>解题策略：注重前后文逻辑</a:t>
            </a:r>
            <a:endParaRPr lang="zh-CN" sz="200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8" grpId="0" bldLvl="0" animBg="1"/>
      <p:bldP spid="8" grpId="1" animBg="1"/>
      <p:bldP spid="10" grpId="0" animBg="1"/>
      <p:bldP spid="7" grpId="0" animBg="1"/>
      <p:bldP spid="7" grpId="1" animBg="1"/>
      <p:bldP spid="18" grpId="0"/>
      <p:bldP spid="18"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深度视觉·原创设计 https://www.docer.com/works?userid=22383862"/>
          <p:cNvSpPr/>
          <p:nvPr/>
        </p:nvSpPr>
        <p:spPr>
          <a:xfrm flipH="1">
            <a:off x="9677400" y="4533899"/>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6" name="深度视觉·原创设计 https://www.docer.com/works?userid=22383862"/>
          <p:cNvSpPr/>
          <p:nvPr/>
        </p:nvSpPr>
        <p:spPr>
          <a:xfrm rot="10800000" flipH="1">
            <a:off x="0" y="0"/>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9" name="深度视觉·原创设计 https://www.docer.com/works?userid=22383862"/>
          <p:cNvSpPr/>
          <p:nvPr/>
        </p:nvSpPr>
        <p:spPr>
          <a:xfrm>
            <a:off x="937260" y="422910"/>
            <a:ext cx="9667240" cy="408305"/>
          </a:xfrm>
          <a:prstGeom prst="roundRect">
            <a:avLst>
              <a:gd name="adj" fmla="val 0"/>
            </a:avLst>
          </a:prstGeom>
          <a:solidFill>
            <a:schemeClr val="accent1"/>
          </a:solidFill>
          <a:ln w="28575">
            <a:solidFill>
              <a:srgbClr val="FEB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CN"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PART 02 </a:t>
            </a:r>
            <a:r>
              <a:rPr lang="zh-CN" altLang="en-US"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分题型解析及语料梳理</a:t>
            </a:r>
            <a:endParaRPr lang="zh-CN" altLang="en-US"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p:txBody>
      </p:sp>
      <p:sp>
        <p:nvSpPr>
          <p:cNvPr id="39" name="深度视觉·原创设计 https://www.docer.com/works?userid=22383862"/>
          <p:cNvSpPr/>
          <p:nvPr>
            <p:custDataLst>
              <p:tags r:id="rId1"/>
            </p:custDataLst>
          </p:nvPr>
        </p:nvSpPr>
        <p:spPr>
          <a:xfrm>
            <a:off x="540385" y="1155700"/>
            <a:ext cx="862330" cy="8623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3" name="深度视觉·原创设计 https://www.docer.com/works?userid=22383862"/>
          <p:cNvSpPr txBox="1"/>
          <p:nvPr>
            <p:custDataLst>
              <p:tags r:id="rId2"/>
            </p:custDataLst>
          </p:nvPr>
        </p:nvSpPr>
        <p:spPr>
          <a:xfrm>
            <a:off x="531495" y="1238885"/>
            <a:ext cx="876300" cy="645160"/>
          </a:xfrm>
          <a:prstGeom prst="rect">
            <a:avLst/>
          </a:prstGeom>
          <a:noFill/>
        </p:spPr>
        <p:txBody>
          <a:bodyPr wrap="square" rtlCol="0">
            <a:spAutoFit/>
          </a:bodyPr>
          <a:p>
            <a:pPr algn="ctr">
              <a:lnSpc>
                <a:spcPct val="150000"/>
              </a:lnSpc>
            </a:pPr>
            <a:r>
              <a:rPr lang="en-US" altLang="zh-CN"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rPr>
              <a:t>B</a:t>
            </a:r>
            <a:r>
              <a:rPr lang="zh-CN" altLang="en-US"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rPr>
              <a:t>篇</a:t>
            </a:r>
            <a:endParaRPr lang="zh-CN" altLang="en-US"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endParaRPr>
          </a:p>
        </p:txBody>
      </p:sp>
      <p:sp>
        <p:nvSpPr>
          <p:cNvPr id="2" name="文本框 1"/>
          <p:cNvSpPr txBox="1"/>
          <p:nvPr/>
        </p:nvSpPr>
        <p:spPr>
          <a:xfrm>
            <a:off x="1640840" y="1155700"/>
            <a:ext cx="6554470" cy="460375"/>
          </a:xfrm>
          <a:prstGeom prst="rect">
            <a:avLst/>
          </a:prstGeom>
          <a:noFill/>
        </p:spPr>
        <p:txBody>
          <a:bodyPr wrap="square" rtlCol="0">
            <a:spAutoFit/>
          </a:bodyPr>
          <a:p>
            <a:r>
              <a:rPr lang="zh-CN" altLang="en-US" sz="2400"/>
              <a:t>夹叙夹议，人与社会：大学面试官的选人倾向</a:t>
            </a:r>
            <a:endParaRPr lang="zh-CN" altLang="en-US" sz="2400"/>
          </a:p>
        </p:txBody>
      </p:sp>
      <p:sp>
        <p:nvSpPr>
          <p:cNvPr id="3" name="文本框 2"/>
          <p:cNvSpPr txBox="1"/>
          <p:nvPr>
            <p:custDataLst>
              <p:tags r:id="rId3"/>
            </p:custDataLst>
          </p:nvPr>
        </p:nvSpPr>
        <p:spPr>
          <a:xfrm>
            <a:off x="1562735" y="1724025"/>
            <a:ext cx="9486265" cy="1568450"/>
          </a:xfrm>
          <a:prstGeom prst="rect">
            <a:avLst/>
          </a:prstGeom>
          <a:noFill/>
        </p:spPr>
        <p:txBody>
          <a:bodyPr wrap="square" rtlCol="0">
            <a:spAutoFit/>
          </a:bodyPr>
          <a:p>
            <a:r>
              <a:rPr lang="zh-CN" altLang="en-US" sz="2400"/>
              <a:t>26. What is probably admission officers’ attitude towards a perfect application?【推理判断】</a:t>
            </a:r>
            <a:endParaRPr lang="zh-CN" altLang="en-US" sz="2400"/>
          </a:p>
          <a:p>
            <a:r>
              <a:rPr lang="zh-CN" altLang="en-US" sz="2400"/>
              <a:t>A. Doubtful. 		B. Confused. 		</a:t>
            </a:r>
            <a:endParaRPr lang="zh-CN" altLang="en-US" sz="2400"/>
          </a:p>
          <a:p>
            <a:r>
              <a:rPr lang="zh-CN" altLang="en-US" sz="2400"/>
              <a:t>C. Favorable. 		D. Casual.</a:t>
            </a:r>
            <a:endParaRPr lang="zh-CN" altLang="en-US" sz="2400"/>
          </a:p>
        </p:txBody>
      </p:sp>
      <p:sp>
        <p:nvSpPr>
          <p:cNvPr id="4" name="文本框 3"/>
          <p:cNvSpPr txBox="1"/>
          <p:nvPr/>
        </p:nvSpPr>
        <p:spPr>
          <a:xfrm>
            <a:off x="617855" y="4046220"/>
            <a:ext cx="10568305" cy="829945"/>
          </a:xfrm>
          <a:prstGeom prst="rect">
            <a:avLst/>
          </a:prstGeom>
          <a:noFill/>
          <a:ln w="38100">
            <a:solidFill>
              <a:srgbClr val="002060"/>
            </a:solidFill>
          </a:ln>
        </p:spPr>
        <p:txBody>
          <a:bodyPr wrap="square" rtlCol="0">
            <a:spAutoFit/>
          </a:bodyPr>
          <a:p>
            <a:pPr indent="457200" fontAlgn="auto"/>
            <a:r>
              <a:rPr lang="zh-CN" altLang="en-US" sz="2400"/>
              <a:t>In fact, admission officers tend to </a:t>
            </a:r>
            <a:r>
              <a:rPr lang="zh-CN" altLang="en-US" sz="2400" b="1" u="sng">
                <a:solidFill>
                  <a:srgbClr val="C00000"/>
                </a:solidFill>
              </a:rPr>
              <a:t>question</a:t>
            </a:r>
            <a:r>
              <a:rPr lang="zh-CN" altLang="en-US" sz="2400"/>
              <a:t> students who present themselves as individuals without shortcomings.</a:t>
            </a:r>
            <a:endParaRPr lang="zh-CN" altLang="en-US" sz="2400"/>
          </a:p>
        </p:txBody>
      </p:sp>
      <p:sp>
        <p:nvSpPr>
          <p:cNvPr id="7" name="文本框 6"/>
          <p:cNvSpPr txBox="1"/>
          <p:nvPr/>
        </p:nvSpPr>
        <p:spPr>
          <a:xfrm>
            <a:off x="4763770" y="3423920"/>
            <a:ext cx="6369050" cy="521970"/>
          </a:xfrm>
          <a:prstGeom prst="rect">
            <a:avLst/>
          </a:prstGeom>
          <a:solidFill>
            <a:srgbClr val="FEB728"/>
          </a:solidFill>
        </p:spPr>
        <p:txBody>
          <a:bodyPr wrap="square" rtlCol="0">
            <a:spAutoFit/>
          </a:bodyPr>
          <a:p>
            <a:r>
              <a:rPr lang="zh-CN" altLang="en-US" sz="2800"/>
              <a:t>熟词生义：</a:t>
            </a:r>
            <a:r>
              <a:rPr lang="en-US" altLang="zh-CN" sz="2800"/>
              <a:t>n.→v. </a:t>
            </a:r>
            <a:r>
              <a:rPr lang="zh-CN" altLang="en-US" sz="2800"/>
              <a:t>在该语境下译为</a:t>
            </a:r>
            <a:r>
              <a:rPr lang="en-US" altLang="zh-CN" sz="2800"/>
              <a:t>“</a:t>
            </a:r>
            <a:r>
              <a:rPr lang="zh-CN" altLang="en-US" sz="2800"/>
              <a:t>质疑</a:t>
            </a:r>
            <a:r>
              <a:rPr lang="en-US" altLang="zh-CN" sz="2800"/>
              <a:t>”</a:t>
            </a:r>
            <a:endParaRPr lang="en-US" altLang="zh-CN" sz="2800"/>
          </a:p>
        </p:txBody>
      </p:sp>
      <p:cxnSp>
        <p:nvCxnSpPr>
          <p:cNvPr id="8" name="直接箭头连接符 7"/>
          <p:cNvCxnSpPr/>
          <p:nvPr>
            <p:custDataLst>
              <p:tags r:id="rId4"/>
            </p:custDataLst>
          </p:nvPr>
        </p:nvCxnSpPr>
        <p:spPr>
          <a:xfrm flipH="1" flipV="1">
            <a:off x="3526155" y="2884805"/>
            <a:ext cx="2515870" cy="131762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10" name="圆角矩形 9"/>
          <p:cNvSpPr/>
          <p:nvPr>
            <p:custDataLst>
              <p:tags r:id="rId5"/>
            </p:custDataLst>
          </p:nvPr>
        </p:nvSpPr>
        <p:spPr>
          <a:xfrm>
            <a:off x="1562735" y="2461260"/>
            <a:ext cx="2093595" cy="423545"/>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8" name="文本框 17"/>
          <p:cNvSpPr txBox="1"/>
          <p:nvPr/>
        </p:nvSpPr>
        <p:spPr>
          <a:xfrm>
            <a:off x="617855" y="5069205"/>
            <a:ext cx="8754110" cy="398780"/>
          </a:xfrm>
          <a:prstGeom prst="rect">
            <a:avLst/>
          </a:prstGeom>
          <a:noFill/>
        </p:spPr>
        <p:txBody>
          <a:bodyPr wrap="square" rtlCol="0">
            <a:spAutoFit/>
          </a:bodyPr>
          <a:p>
            <a:r>
              <a:rPr lang="zh-CN" sz="2000">
                <a:solidFill>
                  <a:srgbClr val="C00000"/>
                </a:solidFill>
              </a:rPr>
              <a:t>解题策略：根据句子结构和</a:t>
            </a:r>
            <a:r>
              <a:rPr lang="en-US" altLang="zh-CN" sz="2000">
                <a:solidFill>
                  <a:srgbClr val="C00000"/>
                </a:solidFill>
              </a:rPr>
              <a:t>“</a:t>
            </a:r>
            <a:r>
              <a:rPr lang="zh-CN" altLang="en-US" sz="2000">
                <a:solidFill>
                  <a:srgbClr val="C00000"/>
                </a:solidFill>
              </a:rPr>
              <a:t>熟词</a:t>
            </a:r>
            <a:r>
              <a:rPr lang="en-US" altLang="zh-CN" sz="2000">
                <a:solidFill>
                  <a:srgbClr val="C00000"/>
                </a:solidFill>
              </a:rPr>
              <a:t>”</a:t>
            </a:r>
            <a:r>
              <a:rPr lang="zh-CN" altLang="en-US" sz="2000">
                <a:solidFill>
                  <a:srgbClr val="C00000"/>
                </a:solidFill>
              </a:rPr>
              <a:t>本义进行科学合理猜测</a:t>
            </a:r>
            <a:endParaRPr lang="zh-CN" altLang="en-US" sz="200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10" grpId="0" bldLvl="0" animBg="1"/>
      <p:bldP spid="10" grpId="1" animBg="1"/>
      <p:bldP spid="7" grpId="0" animBg="1"/>
      <p:bldP spid="7" grpId="1" animBg="1"/>
      <p:bldP spid="18" grpId="0"/>
      <p:bldP spid="18"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深度视觉·原创设计 https://www.docer.com/works?userid=22383862"/>
          <p:cNvSpPr/>
          <p:nvPr/>
        </p:nvSpPr>
        <p:spPr>
          <a:xfrm flipH="1">
            <a:off x="9677400" y="4533899"/>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6" name="深度视觉·原创设计 https://www.docer.com/works?userid=22383862"/>
          <p:cNvSpPr/>
          <p:nvPr/>
        </p:nvSpPr>
        <p:spPr>
          <a:xfrm rot="10800000" flipH="1">
            <a:off x="0" y="0"/>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9" name="深度视觉·原创设计 https://www.docer.com/works?userid=22383862"/>
          <p:cNvSpPr/>
          <p:nvPr/>
        </p:nvSpPr>
        <p:spPr>
          <a:xfrm>
            <a:off x="937260" y="422910"/>
            <a:ext cx="9667240" cy="408305"/>
          </a:xfrm>
          <a:prstGeom prst="roundRect">
            <a:avLst>
              <a:gd name="adj" fmla="val 0"/>
            </a:avLst>
          </a:prstGeom>
          <a:solidFill>
            <a:schemeClr val="accent1"/>
          </a:solidFill>
          <a:ln w="28575">
            <a:solidFill>
              <a:srgbClr val="FEB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CN"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PART 02 </a:t>
            </a:r>
            <a:r>
              <a:rPr lang="zh-CN" altLang="en-US"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分题型解析及语料梳理</a:t>
            </a:r>
            <a:endParaRPr lang="zh-CN" altLang="en-US"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p:txBody>
      </p:sp>
      <p:sp>
        <p:nvSpPr>
          <p:cNvPr id="39" name="深度视觉·原创设计 https://www.docer.com/works?userid=22383862"/>
          <p:cNvSpPr/>
          <p:nvPr>
            <p:custDataLst>
              <p:tags r:id="rId1"/>
            </p:custDataLst>
          </p:nvPr>
        </p:nvSpPr>
        <p:spPr>
          <a:xfrm>
            <a:off x="540385" y="1155700"/>
            <a:ext cx="862330" cy="8623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3" name="深度视觉·原创设计 https://www.docer.com/works?userid=22383862"/>
          <p:cNvSpPr txBox="1"/>
          <p:nvPr>
            <p:custDataLst>
              <p:tags r:id="rId2"/>
            </p:custDataLst>
          </p:nvPr>
        </p:nvSpPr>
        <p:spPr>
          <a:xfrm>
            <a:off x="531495" y="1238885"/>
            <a:ext cx="876300" cy="645160"/>
          </a:xfrm>
          <a:prstGeom prst="rect">
            <a:avLst/>
          </a:prstGeom>
          <a:noFill/>
        </p:spPr>
        <p:txBody>
          <a:bodyPr wrap="square" rtlCol="0">
            <a:spAutoFit/>
          </a:bodyPr>
          <a:p>
            <a:pPr algn="ctr">
              <a:lnSpc>
                <a:spcPct val="150000"/>
              </a:lnSpc>
            </a:pPr>
            <a:r>
              <a:rPr lang="en-US" altLang="zh-CN"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rPr>
              <a:t>B</a:t>
            </a:r>
            <a:r>
              <a:rPr lang="zh-CN" altLang="en-US"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rPr>
              <a:t>篇</a:t>
            </a:r>
            <a:endParaRPr lang="zh-CN" altLang="en-US"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endParaRPr>
          </a:p>
        </p:txBody>
      </p:sp>
      <p:sp>
        <p:nvSpPr>
          <p:cNvPr id="2" name="文本框 1"/>
          <p:cNvSpPr txBox="1"/>
          <p:nvPr/>
        </p:nvSpPr>
        <p:spPr>
          <a:xfrm>
            <a:off x="1640840" y="1155700"/>
            <a:ext cx="6554470" cy="460375"/>
          </a:xfrm>
          <a:prstGeom prst="rect">
            <a:avLst/>
          </a:prstGeom>
          <a:noFill/>
        </p:spPr>
        <p:txBody>
          <a:bodyPr wrap="square" rtlCol="0">
            <a:spAutoFit/>
          </a:bodyPr>
          <a:p>
            <a:r>
              <a:rPr lang="zh-CN" altLang="en-US" sz="2400"/>
              <a:t>夹叙夹议，人与社会：大学面试官的选人倾向</a:t>
            </a:r>
            <a:endParaRPr lang="zh-CN" altLang="en-US" sz="2400"/>
          </a:p>
        </p:txBody>
      </p:sp>
      <p:sp>
        <p:nvSpPr>
          <p:cNvPr id="3" name="文本框 2"/>
          <p:cNvSpPr txBox="1"/>
          <p:nvPr>
            <p:custDataLst>
              <p:tags r:id="rId3"/>
            </p:custDataLst>
          </p:nvPr>
        </p:nvSpPr>
        <p:spPr>
          <a:xfrm>
            <a:off x="1562735" y="1724025"/>
            <a:ext cx="9486265" cy="2306955"/>
          </a:xfrm>
          <a:prstGeom prst="rect">
            <a:avLst/>
          </a:prstGeom>
          <a:noFill/>
        </p:spPr>
        <p:txBody>
          <a:bodyPr wrap="square" rtlCol="0">
            <a:spAutoFit/>
          </a:bodyPr>
          <a:p>
            <a:r>
              <a:rPr lang="zh-CN" altLang="en-US" sz="2400"/>
              <a:t>27. What is the key to success in college according to the author?</a:t>
            </a:r>
            <a:endParaRPr lang="zh-CN" altLang="en-US" sz="2400"/>
          </a:p>
          <a:p>
            <a:r>
              <a:rPr lang="zh-CN" altLang="en-US" sz="2400"/>
              <a:t>【推理判断】</a:t>
            </a:r>
            <a:endParaRPr lang="zh-CN" altLang="en-US" sz="2400"/>
          </a:p>
          <a:p>
            <a:r>
              <a:rPr lang="zh-CN" altLang="en-US" sz="2400"/>
              <a:t>A. A desire for perfection.             		</a:t>
            </a:r>
            <a:endParaRPr lang="zh-CN" altLang="en-US" sz="2400"/>
          </a:p>
          <a:p>
            <a:r>
              <a:rPr lang="zh-CN" altLang="en-US" sz="2400"/>
              <a:t>B. The ability to learn from defeats.</a:t>
            </a:r>
            <a:endParaRPr lang="zh-CN" altLang="en-US" sz="2400"/>
          </a:p>
          <a:p>
            <a:r>
              <a:rPr lang="zh-CN" altLang="en-US" sz="2400"/>
              <a:t>C. The opportunity of making mistakes.      	</a:t>
            </a:r>
            <a:endParaRPr lang="zh-CN" altLang="en-US" sz="2400"/>
          </a:p>
          <a:p>
            <a:r>
              <a:rPr lang="zh-CN" altLang="en-US" sz="2400"/>
              <a:t>D. An experience of defeat in high school.</a:t>
            </a:r>
            <a:endParaRPr lang="zh-CN" altLang="en-US" sz="2400"/>
          </a:p>
        </p:txBody>
      </p:sp>
      <p:sp>
        <p:nvSpPr>
          <p:cNvPr id="4" name="文本框 3"/>
          <p:cNvSpPr txBox="1"/>
          <p:nvPr/>
        </p:nvSpPr>
        <p:spPr>
          <a:xfrm>
            <a:off x="617855" y="4560570"/>
            <a:ext cx="10568305" cy="829945"/>
          </a:xfrm>
          <a:prstGeom prst="rect">
            <a:avLst/>
          </a:prstGeom>
          <a:noFill/>
          <a:ln w="38100">
            <a:solidFill>
              <a:srgbClr val="002060"/>
            </a:solidFill>
          </a:ln>
        </p:spPr>
        <p:txBody>
          <a:bodyPr wrap="square" rtlCol="0">
            <a:spAutoFit/>
          </a:bodyPr>
          <a:p>
            <a:pPr indent="457200" fontAlgn="auto"/>
            <a:r>
              <a:rPr lang="zh-CN" altLang="en-US" sz="2400"/>
              <a:t>We believe an </a:t>
            </a:r>
            <a:r>
              <a:rPr lang="zh-CN" altLang="en-US" sz="2400" b="1" u="sng">
                <a:solidFill>
                  <a:srgbClr val="C00000"/>
                </a:solidFill>
              </a:rPr>
              <a:t>error</a:t>
            </a:r>
            <a:r>
              <a:rPr lang="zh-CN" altLang="en-US" sz="2400"/>
              <a:t> in high school should not define the rest of your life, but </a:t>
            </a:r>
            <a:r>
              <a:rPr lang="zh-CN" altLang="en-US" sz="2400" b="1" u="sng">
                <a:solidFill>
                  <a:srgbClr val="C00000"/>
                </a:solidFill>
              </a:rPr>
              <a:t>how you respond</a:t>
            </a:r>
            <a:r>
              <a:rPr lang="zh-CN" altLang="en-US" sz="2400"/>
              <a:t> could shape you forever.</a:t>
            </a:r>
            <a:endParaRPr lang="zh-CN" altLang="en-US" sz="2400"/>
          </a:p>
        </p:txBody>
      </p:sp>
      <p:cxnSp>
        <p:nvCxnSpPr>
          <p:cNvPr id="8" name="直接箭头连接符 7"/>
          <p:cNvCxnSpPr/>
          <p:nvPr>
            <p:custDataLst>
              <p:tags r:id="rId4"/>
            </p:custDataLst>
          </p:nvPr>
        </p:nvCxnSpPr>
        <p:spPr>
          <a:xfrm flipV="1">
            <a:off x="3002915" y="3131185"/>
            <a:ext cx="733425" cy="180467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10" name="圆角矩形 9"/>
          <p:cNvSpPr/>
          <p:nvPr>
            <p:custDataLst>
              <p:tags r:id="rId5"/>
            </p:custDataLst>
          </p:nvPr>
        </p:nvSpPr>
        <p:spPr>
          <a:xfrm>
            <a:off x="1640840" y="2884805"/>
            <a:ext cx="4607560" cy="423545"/>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8" name="文本框 17"/>
          <p:cNvSpPr txBox="1"/>
          <p:nvPr/>
        </p:nvSpPr>
        <p:spPr>
          <a:xfrm>
            <a:off x="617855" y="5496560"/>
            <a:ext cx="8754110" cy="398780"/>
          </a:xfrm>
          <a:prstGeom prst="rect">
            <a:avLst/>
          </a:prstGeom>
          <a:noFill/>
        </p:spPr>
        <p:txBody>
          <a:bodyPr wrap="square" rtlCol="0">
            <a:spAutoFit/>
          </a:bodyPr>
          <a:p>
            <a:r>
              <a:rPr lang="zh-CN" sz="2000">
                <a:solidFill>
                  <a:srgbClr val="C00000"/>
                </a:solidFill>
              </a:rPr>
              <a:t>解题策略：细读，充分理解句意</a:t>
            </a:r>
            <a:endParaRPr lang="zh-CN" sz="200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10" grpId="0" bldLvl="0" animBg="1"/>
      <p:bldP spid="10" grpId="1" animBg="1"/>
      <p:bldP spid="18" grpId="0"/>
      <p:bldP spid="18"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深度视觉·原创设计 https://www.docer.com/works?userid=22383862"/>
          <p:cNvSpPr/>
          <p:nvPr/>
        </p:nvSpPr>
        <p:spPr>
          <a:xfrm flipH="1">
            <a:off x="11252019" y="5989229"/>
            <a:ext cx="939981" cy="86877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51" name="深度视觉·原创设计 https://www.docer.com/works?userid=22383862"/>
          <p:cNvSpPr/>
          <p:nvPr/>
        </p:nvSpPr>
        <p:spPr>
          <a:xfrm rot="10800000" flipH="1">
            <a:off x="0" y="0"/>
            <a:ext cx="939981" cy="86877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2" name="深度视觉·原创设计 https://www.docer.com/works?userid=22383862"/>
          <p:cNvSpPr/>
          <p:nvPr/>
        </p:nvSpPr>
        <p:spPr>
          <a:xfrm rot="5400000">
            <a:off x="7644306" y="2348782"/>
            <a:ext cx="6896471" cy="2198913"/>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grpSp>
        <p:nvGrpSpPr>
          <p:cNvPr id="28" name="深度视觉·原创设计 https://www.docer.com/works?userid=22383862"/>
          <p:cNvGrpSpPr/>
          <p:nvPr/>
        </p:nvGrpSpPr>
        <p:grpSpPr>
          <a:xfrm>
            <a:off x="320438" y="282410"/>
            <a:ext cx="448194" cy="447430"/>
            <a:chOff x="6357938" y="1647825"/>
            <a:chExt cx="465138" cy="464344"/>
          </a:xfrm>
          <a:solidFill>
            <a:schemeClr val="accent1"/>
          </a:solidFill>
        </p:grpSpPr>
        <p:sp>
          <p:nvSpPr>
            <p:cNvPr id="29" name="深度视觉·原创设计 https://www.docer.com/works?userid=22383862"/>
            <p:cNvSpPr/>
            <p:nvPr/>
          </p:nvSpPr>
          <p:spPr bwMode="auto">
            <a:xfrm>
              <a:off x="6357938" y="1647825"/>
              <a:ext cx="465138"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8900"/>
                  </a:moveTo>
                  <a:cubicBezTo>
                    <a:pt x="20249" y="19643"/>
                    <a:pt x="19644" y="20249"/>
                    <a:pt x="18899" y="20249"/>
                  </a:cubicBezTo>
                  <a:lnTo>
                    <a:pt x="2699" y="20249"/>
                  </a:lnTo>
                  <a:cubicBezTo>
                    <a:pt x="1955" y="20249"/>
                    <a:pt x="1349" y="19643"/>
                    <a:pt x="1349" y="18900"/>
                  </a:cubicBezTo>
                  <a:lnTo>
                    <a:pt x="1349" y="5400"/>
                  </a:lnTo>
                  <a:cubicBezTo>
                    <a:pt x="1349" y="5027"/>
                    <a:pt x="1652" y="4725"/>
                    <a:pt x="2024" y="4725"/>
                  </a:cubicBezTo>
                  <a:lnTo>
                    <a:pt x="2699" y="4725"/>
                  </a:lnTo>
                  <a:lnTo>
                    <a:pt x="2699" y="18225"/>
                  </a:lnTo>
                  <a:cubicBezTo>
                    <a:pt x="2699" y="18598"/>
                    <a:pt x="3001" y="18900"/>
                    <a:pt x="3374" y="18900"/>
                  </a:cubicBezTo>
                  <a:cubicBezTo>
                    <a:pt x="3748" y="18900"/>
                    <a:pt x="4049" y="18598"/>
                    <a:pt x="4049" y="18225"/>
                  </a:cubicBezTo>
                  <a:lnTo>
                    <a:pt x="4049" y="2025"/>
                  </a:lnTo>
                  <a:cubicBezTo>
                    <a:pt x="4049" y="1652"/>
                    <a:pt x="4352" y="1350"/>
                    <a:pt x="4724" y="1350"/>
                  </a:cubicBezTo>
                  <a:lnTo>
                    <a:pt x="19575" y="1350"/>
                  </a:lnTo>
                  <a:cubicBezTo>
                    <a:pt x="19947" y="1350"/>
                    <a:pt x="20249" y="1652"/>
                    <a:pt x="20249" y="2025"/>
                  </a:cubicBezTo>
                  <a:cubicBezTo>
                    <a:pt x="20249" y="2025"/>
                    <a:pt x="20249" y="18900"/>
                    <a:pt x="20249" y="18900"/>
                  </a:cubicBezTo>
                  <a:close/>
                  <a:moveTo>
                    <a:pt x="19575" y="0"/>
                  </a:moveTo>
                  <a:lnTo>
                    <a:pt x="4724" y="0"/>
                  </a:lnTo>
                  <a:cubicBezTo>
                    <a:pt x="3606" y="0"/>
                    <a:pt x="2699" y="905"/>
                    <a:pt x="2699" y="2025"/>
                  </a:cubicBezTo>
                  <a:lnTo>
                    <a:pt x="2699" y="3375"/>
                  </a:lnTo>
                  <a:lnTo>
                    <a:pt x="2024" y="3375"/>
                  </a:lnTo>
                  <a:cubicBezTo>
                    <a:pt x="906" y="3375"/>
                    <a:pt x="0" y="4280"/>
                    <a:pt x="0" y="5400"/>
                  </a:cubicBezTo>
                  <a:lnTo>
                    <a:pt x="0" y="18900"/>
                  </a:lnTo>
                  <a:cubicBezTo>
                    <a:pt x="0" y="20391"/>
                    <a:pt x="1208" y="21599"/>
                    <a:pt x="2699" y="21599"/>
                  </a:cubicBezTo>
                  <a:lnTo>
                    <a:pt x="18899" y="21599"/>
                  </a:lnTo>
                  <a:cubicBezTo>
                    <a:pt x="20391" y="21599"/>
                    <a:pt x="21600" y="20391"/>
                    <a:pt x="21600" y="18900"/>
                  </a:cubicBezTo>
                  <a:lnTo>
                    <a:pt x="21600" y="2025"/>
                  </a:lnTo>
                  <a:cubicBezTo>
                    <a:pt x="21600" y="905"/>
                    <a:pt x="20693" y="0"/>
                    <a:pt x="19575"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0" name="深度视觉·原创设计 https://www.docer.com/works?userid=22383862"/>
            <p:cNvSpPr/>
            <p:nvPr/>
          </p:nvSpPr>
          <p:spPr bwMode="auto">
            <a:xfrm>
              <a:off x="6634163" y="1821657"/>
              <a:ext cx="130175"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1" name="深度视觉·原创设计 https://www.docer.com/works?userid=22383862"/>
            <p:cNvSpPr/>
            <p:nvPr/>
          </p:nvSpPr>
          <p:spPr bwMode="auto">
            <a:xfrm>
              <a:off x="6634163" y="1778000"/>
              <a:ext cx="130175" cy="150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2" name="深度视觉·原创设计 https://www.docer.com/works?userid=22383862"/>
            <p:cNvSpPr/>
            <p:nvPr/>
          </p:nvSpPr>
          <p:spPr bwMode="auto">
            <a:xfrm>
              <a:off x="6634163" y="1734344"/>
              <a:ext cx="130175"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3" name="深度视觉·原创设计 https://www.docer.com/works?userid=22383862"/>
            <p:cNvSpPr/>
            <p:nvPr/>
          </p:nvSpPr>
          <p:spPr bwMode="auto">
            <a:xfrm>
              <a:off x="6474619" y="2039938"/>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4" name="深度视觉·原创设计 https://www.docer.com/works?userid=22383862"/>
            <p:cNvSpPr/>
            <p:nvPr/>
          </p:nvSpPr>
          <p:spPr bwMode="auto">
            <a:xfrm>
              <a:off x="6474619" y="1996282"/>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5" name="深度视觉·原创设计 https://www.docer.com/works?userid=22383862"/>
            <p:cNvSpPr/>
            <p:nvPr/>
          </p:nvSpPr>
          <p:spPr bwMode="auto">
            <a:xfrm>
              <a:off x="6474619" y="1952625"/>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6" name="深度视觉·原创设计 https://www.docer.com/works?userid=22383862"/>
            <p:cNvSpPr/>
            <p:nvPr/>
          </p:nvSpPr>
          <p:spPr bwMode="auto">
            <a:xfrm>
              <a:off x="6634163" y="2039938"/>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7" name="深度视觉·原创设计 https://www.docer.com/works?userid=22383862"/>
            <p:cNvSpPr/>
            <p:nvPr/>
          </p:nvSpPr>
          <p:spPr bwMode="auto">
            <a:xfrm>
              <a:off x="6634163" y="1996282"/>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8" name="深度视觉·原创设计 https://www.docer.com/works?userid=22383862"/>
            <p:cNvSpPr/>
            <p:nvPr/>
          </p:nvSpPr>
          <p:spPr bwMode="auto">
            <a:xfrm>
              <a:off x="6634163" y="1952625"/>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9" name="深度视觉·原创设计 https://www.docer.com/works?userid=22383862"/>
            <p:cNvSpPr/>
            <p:nvPr/>
          </p:nvSpPr>
          <p:spPr bwMode="auto">
            <a:xfrm>
              <a:off x="6474619" y="1865313"/>
              <a:ext cx="289719"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60" y="0"/>
                  </a:moveTo>
                  <a:lnTo>
                    <a:pt x="540" y="0"/>
                  </a:lnTo>
                  <a:cubicBezTo>
                    <a:pt x="242" y="0"/>
                    <a:pt x="0" y="4851"/>
                    <a:pt x="0" y="10800"/>
                  </a:cubicBezTo>
                  <a:cubicBezTo>
                    <a:pt x="0" y="16769"/>
                    <a:pt x="242" y="21599"/>
                    <a:pt x="540" y="21599"/>
                  </a:cubicBezTo>
                  <a:lnTo>
                    <a:pt x="21060" y="21599"/>
                  </a:lnTo>
                  <a:cubicBezTo>
                    <a:pt x="21357" y="21599"/>
                    <a:pt x="21600" y="16769"/>
                    <a:pt x="21600" y="10800"/>
                  </a:cubicBezTo>
                  <a:cubicBezTo>
                    <a:pt x="21600" y="4851"/>
                    <a:pt x="21357" y="0"/>
                    <a:pt x="2106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0" name="深度视觉·原创设计 https://www.docer.com/works?userid=22383862"/>
            <p:cNvSpPr/>
            <p:nvPr/>
          </p:nvSpPr>
          <p:spPr bwMode="auto">
            <a:xfrm>
              <a:off x="6474619" y="1908969"/>
              <a:ext cx="289719"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60" y="0"/>
                  </a:moveTo>
                  <a:lnTo>
                    <a:pt x="540" y="0"/>
                  </a:lnTo>
                  <a:cubicBezTo>
                    <a:pt x="242" y="0"/>
                    <a:pt x="0" y="4851"/>
                    <a:pt x="0" y="10800"/>
                  </a:cubicBezTo>
                  <a:cubicBezTo>
                    <a:pt x="0" y="16790"/>
                    <a:pt x="242" y="21599"/>
                    <a:pt x="540" y="21599"/>
                  </a:cubicBezTo>
                  <a:lnTo>
                    <a:pt x="21060" y="21599"/>
                  </a:lnTo>
                  <a:cubicBezTo>
                    <a:pt x="21357" y="21599"/>
                    <a:pt x="21600" y="16790"/>
                    <a:pt x="21600" y="10800"/>
                  </a:cubicBezTo>
                  <a:cubicBezTo>
                    <a:pt x="21600" y="4851"/>
                    <a:pt x="21357" y="0"/>
                    <a:pt x="2106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1" name="深度视觉·原创设计 https://www.docer.com/works?userid=22383862"/>
            <p:cNvSpPr/>
            <p:nvPr/>
          </p:nvSpPr>
          <p:spPr bwMode="auto">
            <a:xfrm>
              <a:off x="6474619" y="1705769"/>
              <a:ext cx="130175" cy="130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799" y="4792"/>
                  </a:moveTo>
                  <a:lnTo>
                    <a:pt x="16800" y="4792"/>
                  </a:lnTo>
                  <a:lnTo>
                    <a:pt x="16800" y="16797"/>
                  </a:lnTo>
                  <a:lnTo>
                    <a:pt x="4799" y="16797"/>
                  </a:lnTo>
                  <a:cubicBezTo>
                    <a:pt x="4799" y="16797"/>
                    <a:pt x="4799" y="4792"/>
                    <a:pt x="4799" y="4792"/>
                  </a:cubicBezTo>
                  <a:close/>
                  <a:moveTo>
                    <a:pt x="2399" y="21600"/>
                  </a:moveTo>
                  <a:lnTo>
                    <a:pt x="19199" y="21600"/>
                  </a:lnTo>
                  <a:cubicBezTo>
                    <a:pt x="20527" y="21600"/>
                    <a:pt x="21600" y="20523"/>
                    <a:pt x="21600" y="19198"/>
                  </a:cubicBezTo>
                  <a:lnTo>
                    <a:pt x="21600" y="2401"/>
                  </a:lnTo>
                  <a:cubicBezTo>
                    <a:pt x="21600" y="1076"/>
                    <a:pt x="20527" y="0"/>
                    <a:pt x="19199" y="0"/>
                  </a:cubicBezTo>
                  <a:lnTo>
                    <a:pt x="2399" y="0"/>
                  </a:lnTo>
                  <a:cubicBezTo>
                    <a:pt x="1072" y="0"/>
                    <a:pt x="0" y="1076"/>
                    <a:pt x="0" y="2401"/>
                  </a:cubicBezTo>
                  <a:lnTo>
                    <a:pt x="0" y="19198"/>
                  </a:lnTo>
                  <a:cubicBezTo>
                    <a:pt x="0" y="20523"/>
                    <a:pt x="1072" y="21600"/>
                    <a:pt x="2399" y="2160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grpSp>
      <p:sp>
        <p:nvSpPr>
          <p:cNvPr id="44" name="深度视觉·原创设计 https://www.docer.com/works?userid=22383862"/>
          <p:cNvSpPr txBox="1"/>
          <p:nvPr/>
        </p:nvSpPr>
        <p:spPr>
          <a:xfrm>
            <a:off x="800140" y="248910"/>
            <a:ext cx="2469515" cy="583565"/>
          </a:xfrm>
          <a:prstGeom prst="rect">
            <a:avLst/>
          </a:prstGeom>
          <a:noFill/>
        </p:spPr>
        <p:txBody>
          <a:bodyPr wrap="none" rtlCol="0">
            <a:spAutoFit/>
          </a:bodyPr>
          <a:lstStyle/>
          <a:p>
            <a:r>
              <a:rPr lang="en-US" altLang="zh-CN" sz="3200" dirty="0">
                <a:solidFill>
                  <a:schemeClr val="tx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rPr>
              <a:t>B</a:t>
            </a:r>
            <a:r>
              <a:rPr lang="zh-CN" altLang="en-US" sz="3200" dirty="0">
                <a:solidFill>
                  <a:schemeClr val="tx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rPr>
              <a:t>篇语料梳理</a:t>
            </a:r>
            <a:endParaRPr lang="zh-CN" altLang="en-US" sz="3200" dirty="0">
              <a:solidFill>
                <a:schemeClr val="tx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100" name="文本框 99"/>
          <p:cNvSpPr txBox="1"/>
          <p:nvPr/>
        </p:nvSpPr>
        <p:spPr>
          <a:xfrm>
            <a:off x="680085" y="1122045"/>
            <a:ext cx="6542405" cy="4154170"/>
          </a:xfrm>
          <a:prstGeom prst="rect">
            <a:avLst/>
          </a:prstGeom>
          <a:noFill/>
          <a:ln w="9525">
            <a:noFill/>
          </a:ln>
        </p:spPr>
        <p:txBody>
          <a:bodyPr wrap="square">
            <a:spAutoFit/>
          </a:bodyPr>
          <a:p>
            <a:pPr marL="342900" indent="-342900">
              <a:buFont typeface="Wingdings" panose="05000000000000000000" charset="0"/>
              <a:buChar char="u"/>
            </a:pPr>
            <a:r>
              <a:rPr sz="2400">
                <a:solidFill>
                  <a:srgbClr val="001440"/>
                </a:solidFill>
                <a:latin typeface="Times New Roman" panose="02020603050405020304" charset="0"/>
                <a:ea typeface="宋体" panose="02010600030101010101" pitchFamily="2" charset="-122"/>
                <a:cs typeface="Times New Roman" panose="02020603050405020304" charset="0"/>
              </a:rPr>
              <a:t>与考大学相关的语料</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a:p>
            <a:pPr marL="342900" indent="-342900"/>
            <a:r>
              <a:rPr lang="en-US" sz="2400">
                <a:solidFill>
                  <a:srgbClr val="001440"/>
                </a:solidFill>
                <a:latin typeface="Times New Roman" panose="02020603050405020304" charset="0"/>
                <a:ea typeface="宋体" panose="02010600030101010101" pitchFamily="2" charset="-122"/>
                <a:cs typeface="Times New Roman" panose="02020603050405020304" charset="0"/>
              </a:rPr>
              <a:t>1.</a:t>
            </a:r>
            <a:r>
              <a:rPr sz="2400">
                <a:solidFill>
                  <a:srgbClr val="001440"/>
                </a:solidFill>
                <a:latin typeface="Times New Roman" panose="02020603050405020304" charset="0"/>
                <a:ea typeface="宋体" panose="02010600030101010101" pitchFamily="2" charset="-122"/>
                <a:cs typeface="Times New Roman" panose="02020603050405020304" charset="0"/>
              </a:rPr>
              <a:t>for admission to</a:t>
            </a:r>
            <a:r>
              <a:rPr lang="en-US" sz="2400">
                <a:solidFill>
                  <a:srgbClr val="001440"/>
                </a:solidFill>
                <a:latin typeface="Times New Roman" panose="02020603050405020304" charset="0"/>
                <a:ea typeface="宋体" panose="02010600030101010101" pitchFamily="2" charset="-122"/>
                <a:cs typeface="Times New Roman" panose="02020603050405020304" charset="0"/>
              </a:rPr>
              <a:t> </a:t>
            </a:r>
            <a:r>
              <a:rPr sz="2400">
                <a:solidFill>
                  <a:srgbClr val="001440"/>
                </a:solidFill>
                <a:latin typeface="Times New Roman" panose="02020603050405020304" charset="0"/>
                <a:ea typeface="宋体" panose="02010600030101010101" pitchFamily="2" charset="-122"/>
                <a:cs typeface="Times New Roman" panose="02020603050405020304" charset="0"/>
              </a:rPr>
              <a:t>准备进入....（大学/学院）</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a:p>
            <a:pPr indent="0"/>
            <a:r>
              <a:rPr lang="en-US" sz="2400">
                <a:solidFill>
                  <a:srgbClr val="001440"/>
                </a:solidFill>
                <a:latin typeface="Times New Roman" panose="02020603050405020304" charset="0"/>
                <a:ea typeface="宋体" panose="02010600030101010101" pitchFamily="2" charset="-122"/>
                <a:cs typeface="Times New Roman" panose="02020603050405020304" charset="0"/>
              </a:rPr>
              <a:t>2.</a:t>
            </a:r>
            <a:r>
              <a:rPr sz="2400">
                <a:solidFill>
                  <a:srgbClr val="001440"/>
                </a:solidFill>
                <a:latin typeface="Times New Roman" panose="02020603050405020304" charset="0"/>
                <a:ea typeface="宋体" panose="02010600030101010101" pitchFamily="2" charset="-122"/>
                <a:cs typeface="Times New Roman" panose="02020603050405020304" charset="0"/>
              </a:rPr>
              <a:t>Institution n.（大学、银行等规模大的）机构</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a:p>
            <a:pPr indent="0"/>
            <a:r>
              <a:rPr lang="en-US" sz="2400">
                <a:solidFill>
                  <a:srgbClr val="001440"/>
                </a:solidFill>
                <a:latin typeface="Times New Roman" panose="02020603050405020304" charset="0"/>
                <a:ea typeface="宋体" panose="02010600030101010101" pitchFamily="2" charset="-122"/>
                <a:cs typeface="Times New Roman" panose="02020603050405020304" charset="0"/>
              </a:rPr>
              <a:t>3.</a:t>
            </a:r>
            <a:r>
              <a:rPr sz="2400">
                <a:solidFill>
                  <a:srgbClr val="001440"/>
                </a:solidFill>
                <a:latin typeface="Times New Roman" panose="02020603050405020304" charset="0"/>
                <a:ea typeface="宋体" panose="02010600030101010101" pitchFamily="2" charset="-122"/>
                <a:cs typeface="Times New Roman" panose="02020603050405020304" charset="0"/>
              </a:rPr>
              <a:t>selective adj.严格筛选的</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a:p>
            <a:pPr indent="0"/>
            <a:r>
              <a:rPr lang="en-US" sz="2400">
                <a:solidFill>
                  <a:srgbClr val="001440"/>
                </a:solidFill>
                <a:latin typeface="Times New Roman" panose="02020603050405020304" charset="0"/>
                <a:ea typeface="宋体" panose="02010600030101010101" pitchFamily="2" charset="-122"/>
                <a:cs typeface="Times New Roman" panose="02020603050405020304" charset="0"/>
              </a:rPr>
              <a:t>4.</a:t>
            </a:r>
            <a:r>
              <a:rPr sz="2400">
                <a:solidFill>
                  <a:srgbClr val="001440"/>
                </a:solidFill>
                <a:latin typeface="Times New Roman" panose="02020603050405020304" charset="0"/>
                <a:ea typeface="宋体" panose="02010600030101010101" pitchFamily="2" charset="-122"/>
                <a:cs typeface="Times New Roman" panose="02020603050405020304" charset="0"/>
              </a:rPr>
              <a:t>admission officers大学招生官</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a:p>
            <a:pPr indent="0"/>
            <a:r>
              <a:rPr lang="en-US" sz="2400">
                <a:solidFill>
                  <a:srgbClr val="001440"/>
                </a:solidFill>
                <a:latin typeface="Times New Roman" panose="02020603050405020304" charset="0"/>
                <a:ea typeface="宋体" panose="02010600030101010101" pitchFamily="2" charset="-122"/>
                <a:cs typeface="Times New Roman" panose="02020603050405020304" charset="0"/>
              </a:rPr>
              <a:t>5.</a:t>
            </a:r>
            <a:r>
              <a:rPr sz="2400">
                <a:solidFill>
                  <a:srgbClr val="001440"/>
                </a:solidFill>
                <a:latin typeface="Times New Roman" panose="02020603050405020304" charset="0"/>
                <a:ea typeface="宋体" panose="02010600030101010101" pitchFamily="2" charset="-122"/>
                <a:cs typeface="Times New Roman" panose="02020603050405020304" charset="0"/>
              </a:rPr>
              <a:t>If their perspectives are of lessons learned, these applicants tend to jump to the top at highly selective colleges. </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a:p>
            <a:pPr indent="0"/>
            <a:r>
              <a:rPr sz="2400">
                <a:solidFill>
                  <a:srgbClr val="001440"/>
                </a:solidFill>
                <a:latin typeface="Times New Roman" panose="02020603050405020304" charset="0"/>
                <a:ea typeface="宋体" panose="02010600030101010101" pitchFamily="2" charset="-122"/>
                <a:cs typeface="Times New Roman" panose="02020603050405020304" charset="0"/>
              </a:rPr>
              <a:t>如果这些申请者的观点来自经验教训，那他们往往会在高要求的大学（录取名单）中名列前茅。</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p:txBody>
      </p:sp>
      <p:sp>
        <p:nvSpPr>
          <p:cNvPr id="4" name="矩形 3"/>
          <p:cNvSpPr/>
          <p:nvPr/>
        </p:nvSpPr>
        <p:spPr>
          <a:xfrm>
            <a:off x="3071495" y="1495425"/>
            <a:ext cx="3392170" cy="40767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custDataLst>
              <p:tags r:id="rId1"/>
            </p:custDataLst>
          </p:nvPr>
        </p:nvSpPr>
        <p:spPr>
          <a:xfrm>
            <a:off x="2591435" y="1901190"/>
            <a:ext cx="4237990" cy="40767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矩形 6"/>
          <p:cNvSpPr/>
          <p:nvPr>
            <p:custDataLst>
              <p:tags r:id="rId2"/>
            </p:custDataLst>
          </p:nvPr>
        </p:nvSpPr>
        <p:spPr>
          <a:xfrm>
            <a:off x="2591435" y="2222500"/>
            <a:ext cx="2327275" cy="40767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custDataLst>
              <p:tags r:id="rId3"/>
            </p:custDataLst>
          </p:nvPr>
        </p:nvSpPr>
        <p:spPr>
          <a:xfrm>
            <a:off x="3269615" y="2630170"/>
            <a:ext cx="2559050" cy="40767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矩形 8"/>
          <p:cNvSpPr/>
          <p:nvPr>
            <p:custDataLst>
              <p:tags r:id="rId4"/>
            </p:custDataLst>
          </p:nvPr>
        </p:nvSpPr>
        <p:spPr>
          <a:xfrm>
            <a:off x="744220" y="4101465"/>
            <a:ext cx="6106795" cy="117919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3" name="图片 12"/>
          <p:cNvPicPr>
            <a:picLocks noChangeAspect="1"/>
          </p:cNvPicPr>
          <p:nvPr>
            <p:custDataLst>
              <p:tags r:id="rId5"/>
            </p:custDataLst>
          </p:nvPr>
        </p:nvPicPr>
        <p:blipFill>
          <a:blip r:embed="rId6"/>
          <a:stretch>
            <a:fillRect/>
          </a:stretch>
        </p:blipFill>
        <p:spPr>
          <a:xfrm>
            <a:off x="7099935" y="3966210"/>
            <a:ext cx="4826635" cy="2451735"/>
          </a:xfrm>
          <a:prstGeom prst="round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7"/>
                                        </p:tgtEl>
                                        <p:attrNameLst>
                                          <p:attrName>ppt_x</p:attrName>
                                        </p:attrNameLst>
                                      </p:cBhvr>
                                      <p:tavLst>
                                        <p:tav tm="0">
                                          <p:val>
                                            <p:strVal val="ppt_x"/>
                                          </p:val>
                                        </p:tav>
                                        <p:tav tm="100000">
                                          <p:val>
                                            <p:strVal val="ppt_x"/>
                                          </p:val>
                                        </p:tav>
                                      </p:tavLst>
                                    </p:anim>
                                    <p:anim calcmode="lin" valueType="num">
                                      <p:cBhvr additive="base">
                                        <p:cTn id="19" dur="500"/>
                                        <p:tgtEl>
                                          <p:spTgt spid="7"/>
                                        </p:tgtEl>
                                        <p:attrNameLst>
                                          <p:attrName>ppt_y</p:attrName>
                                        </p:attrNameLst>
                                      </p:cBhvr>
                                      <p:tavLst>
                                        <p:tav tm="0">
                                          <p:val>
                                            <p:strVal val="ppt_y"/>
                                          </p:val>
                                        </p:tav>
                                        <p:tav tm="100000">
                                          <p:val>
                                            <p:strVal val="1+ppt_h/2"/>
                                          </p:val>
                                        </p:tav>
                                      </p:tavLst>
                                    </p:anim>
                                    <p:set>
                                      <p:cBhvr>
                                        <p:cTn id="20" dur="1" fill="hold">
                                          <p:stCondLst>
                                            <p:cond delay="49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8"/>
                                        </p:tgtEl>
                                        <p:attrNameLst>
                                          <p:attrName>ppt_x</p:attrName>
                                        </p:attrNameLst>
                                      </p:cBhvr>
                                      <p:tavLst>
                                        <p:tav tm="0">
                                          <p:val>
                                            <p:strVal val="ppt_x"/>
                                          </p:val>
                                        </p:tav>
                                        <p:tav tm="100000">
                                          <p:val>
                                            <p:strVal val="ppt_x"/>
                                          </p:val>
                                        </p:tav>
                                      </p:tavLst>
                                    </p:anim>
                                    <p:anim calcmode="lin" valueType="num">
                                      <p:cBhvr additive="base">
                                        <p:cTn id="25" dur="500"/>
                                        <p:tgtEl>
                                          <p:spTgt spid="8"/>
                                        </p:tgtEl>
                                        <p:attrNameLst>
                                          <p:attrName>ppt_y</p:attrName>
                                        </p:attrNameLst>
                                      </p:cBhvr>
                                      <p:tavLst>
                                        <p:tav tm="0">
                                          <p:val>
                                            <p:strVal val="ppt_y"/>
                                          </p:val>
                                        </p:tav>
                                        <p:tav tm="100000">
                                          <p:val>
                                            <p:strVal val="1+ppt_h/2"/>
                                          </p:val>
                                        </p:tav>
                                      </p:tavLst>
                                    </p:anim>
                                    <p:set>
                                      <p:cBhvr>
                                        <p:cTn id="26" dur="1" fill="hold">
                                          <p:stCondLst>
                                            <p:cond delay="499"/>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9"/>
                                        </p:tgtEl>
                                        <p:attrNameLst>
                                          <p:attrName>ppt_x</p:attrName>
                                        </p:attrNameLst>
                                      </p:cBhvr>
                                      <p:tavLst>
                                        <p:tav tm="0">
                                          <p:val>
                                            <p:strVal val="ppt_x"/>
                                          </p:val>
                                        </p:tav>
                                        <p:tav tm="100000">
                                          <p:val>
                                            <p:strVal val="ppt_x"/>
                                          </p:val>
                                        </p:tav>
                                      </p:tavLst>
                                    </p:anim>
                                    <p:anim calcmode="lin" valueType="num">
                                      <p:cBhvr additive="base">
                                        <p:cTn id="31" dur="500"/>
                                        <p:tgtEl>
                                          <p:spTgt spid="9"/>
                                        </p:tgtEl>
                                        <p:attrNameLst>
                                          <p:attrName>ppt_y</p:attrName>
                                        </p:attrNameLst>
                                      </p:cBhvr>
                                      <p:tavLst>
                                        <p:tav tm="0">
                                          <p:val>
                                            <p:strVal val="ppt_y"/>
                                          </p:val>
                                        </p:tav>
                                        <p:tav tm="100000">
                                          <p:val>
                                            <p:strVal val="1+ppt_h/2"/>
                                          </p:val>
                                        </p:tav>
                                      </p:tavLst>
                                    </p:anim>
                                    <p:set>
                                      <p:cBhvr>
                                        <p:cTn id="3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6" grpId="0" bldLvl="0" animBg="1"/>
      <p:bldP spid="6" grpId="1" animBg="1"/>
      <p:bldP spid="7" grpId="0" bldLvl="0" animBg="1"/>
      <p:bldP spid="7" grpId="1" animBg="1"/>
      <p:bldP spid="8" grpId="0" bldLvl="0" animBg="1"/>
      <p:bldP spid="8" grpId="1" animBg="1"/>
      <p:bldP spid="9" grpId="0" bldLvl="0" animBg="1"/>
      <p:bldP spid="9"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深度视觉·原创设计 https://www.docer.com/works?userid=22383862"/>
          <p:cNvSpPr/>
          <p:nvPr/>
        </p:nvSpPr>
        <p:spPr>
          <a:xfrm flipH="1">
            <a:off x="11252019" y="5989229"/>
            <a:ext cx="939981" cy="86877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51" name="深度视觉·原创设计 https://www.docer.com/works?userid=22383862"/>
          <p:cNvSpPr/>
          <p:nvPr/>
        </p:nvSpPr>
        <p:spPr>
          <a:xfrm rot="10800000" flipH="1">
            <a:off x="0" y="0"/>
            <a:ext cx="939981" cy="86877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2" name="深度视觉·原创设计 https://www.docer.com/works?userid=22383862"/>
          <p:cNvSpPr/>
          <p:nvPr/>
        </p:nvSpPr>
        <p:spPr>
          <a:xfrm rot="5400000">
            <a:off x="7644306" y="2348782"/>
            <a:ext cx="6896471" cy="2198913"/>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grpSp>
        <p:nvGrpSpPr>
          <p:cNvPr id="28" name="深度视觉·原创设计 https://www.docer.com/works?userid=22383862"/>
          <p:cNvGrpSpPr/>
          <p:nvPr/>
        </p:nvGrpSpPr>
        <p:grpSpPr>
          <a:xfrm>
            <a:off x="320438" y="282410"/>
            <a:ext cx="448194" cy="447430"/>
            <a:chOff x="6357938" y="1647825"/>
            <a:chExt cx="465138" cy="464344"/>
          </a:xfrm>
          <a:solidFill>
            <a:schemeClr val="accent1"/>
          </a:solidFill>
        </p:grpSpPr>
        <p:sp>
          <p:nvSpPr>
            <p:cNvPr id="29" name="深度视觉·原创设计 https://www.docer.com/works?userid=22383862"/>
            <p:cNvSpPr/>
            <p:nvPr/>
          </p:nvSpPr>
          <p:spPr bwMode="auto">
            <a:xfrm>
              <a:off x="6357938" y="1647825"/>
              <a:ext cx="465138"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8900"/>
                  </a:moveTo>
                  <a:cubicBezTo>
                    <a:pt x="20249" y="19643"/>
                    <a:pt x="19644" y="20249"/>
                    <a:pt x="18899" y="20249"/>
                  </a:cubicBezTo>
                  <a:lnTo>
                    <a:pt x="2699" y="20249"/>
                  </a:lnTo>
                  <a:cubicBezTo>
                    <a:pt x="1955" y="20249"/>
                    <a:pt x="1349" y="19643"/>
                    <a:pt x="1349" y="18900"/>
                  </a:cubicBezTo>
                  <a:lnTo>
                    <a:pt x="1349" y="5400"/>
                  </a:lnTo>
                  <a:cubicBezTo>
                    <a:pt x="1349" y="5027"/>
                    <a:pt x="1652" y="4725"/>
                    <a:pt x="2024" y="4725"/>
                  </a:cubicBezTo>
                  <a:lnTo>
                    <a:pt x="2699" y="4725"/>
                  </a:lnTo>
                  <a:lnTo>
                    <a:pt x="2699" y="18225"/>
                  </a:lnTo>
                  <a:cubicBezTo>
                    <a:pt x="2699" y="18598"/>
                    <a:pt x="3001" y="18900"/>
                    <a:pt x="3374" y="18900"/>
                  </a:cubicBezTo>
                  <a:cubicBezTo>
                    <a:pt x="3748" y="18900"/>
                    <a:pt x="4049" y="18598"/>
                    <a:pt x="4049" y="18225"/>
                  </a:cubicBezTo>
                  <a:lnTo>
                    <a:pt x="4049" y="2025"/>
                  </a:lnTo>
                  <a:cubicBezTo>
                    <a:pt x="4049" y="1652"/>
                    <a:pt x="4352" y="1350"/>
                    <a:pt x="4724" y="1350"/>
                  </a:cubicBezTo>
                  <a:lnTo>
                    <a:pt x="19575" y="1350"/>
                  </a:lnTo>
                  <a:cubicBezTo>
                    <a:pt x="19947" y="1350"/>
                    <a:pt x="20249" y="1652"/>
                    <a:pt x="20249" y="2025"/>
                  </a:cubicBezTo>
                  <a:cubicBezTo>
                    <a:pt x="20249" y="2025"/>
                    <a:pt x="20249" y="18900"/>
                    <a:pt x="20249" y="18900"/>
                  </a:cubicBezTo>
                  <a:close/>
                  <a:moveTo>
                    <a:pt x="19575" y="0"/>
                  </a:moveTo>
                  <a:lnTo>
                    <a:pt x="4724" y="0"/>
                  </a:lnTo>
                  <a:cubicBezTo>
                    <a:pt x="3606" y="0"/>
                    <a:pt x="2699" y="905"/>
                    <a:pt x="2699" y="2025"/>
                  </a:cubicBezTo>
                  <a:lnTo>
                    <a:pt x="2699" y="3375"/>
                  </a:lnTo>
                  <a:lnTo>
                    <a:pt x="2024" y="3375"/>
                  </a:lnTo>
                  <a:cubicBezTo>
                    <a:pt x="906" y="3375"/>
                    <a:pt x="0" y="4280"/>
                    <a:pt x="0" y="5400"/>
                  </a:cubicBezTo>
                  <a:lnTo>
                    <a:pt x="0" y="18900"/>
                  </a:lnTo>
                  <a:cubicBezTo>
                    <a:pt x="0" y="20391"/>
                    <a:pt x="1208" y="21599"/>
                    <a:pt x="2699" y="21599"/>
                  </a:cubicBezTo>
                  <a:lnTo>
                    <a:pt x="18899" y="21599"/>
                  </a:lnTo>
                  <a:cubicBezTo>
                    <a:pt x="20391" y="21599"/>
                    <a:pt x="21600" y="20391"/>
                    <a:pt x="21600" y="18900"/>
                  </a:cubicBezTo>
                  <a:lnTo>
                    <a:pt x="21600" y="2025"/>
                  </a:lnTo>
                  <a:cubicBezTo>
                    <a:pt x="21600" y="905"/>
                    <a:pt x="20693" y="0"/>
                    <a:pt x="19575"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0" name="深度视觉·原创设计 https://www.docer.com/works?userid=22383862"/>
            <p:cNvSpPr/>
            <p:nvPr/>
          </p:nvSpPr>
          <p:spPr bwMode="auto">
            <a:xfrm>
              <a:off x="6634163" y="1821657"/>
              <a:ext cx="130175"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1" name="深度视觉·原创设计 https://www.docer.com/works?userid=22383862"/>
            <p:cNvSpPr/>
            <p:nvPr/>
          </p:nvSpPr>
          <p:spPr bwMode="auto">
            <a:xfrm>
              <a:off x="6634163" y="1778000"/>
              <a:ext cx="130175" cy="150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2" name="深度视觉·原创设计 https://www.docer.com/works?userid=22383862"/>
            <p:cNvSpPr/>
            <p:nvPr/>
          </p:nvSpPr>
          <p:spPr bwMode="auto">
            <a:xfrm>
              <a:off x="6634163" y="1734344"/>
              <a:ext cx="130175"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3" name="深度视觉·原创设计 https://www.docer.com/works?userid=22383862"/>
            <p:cNvSpPr/>
            <p:nvPr/>
          </p:nvSpPr>
          <p:spPr bwMode="auto">
            <a:xfrm>
              <a:off x="6474619" y="2039938"/>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4" name="深度视觉·原创设计 https://www.docer.com/works?userid=22383862"/>
            <p:cNvSpPr/>
            <p:nvPr/>
          </p:nvSpPr>
          <p:spPr bwMode="auto">
            <a:xfrm>
              <a:off x="6474619" y="1996282"/>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5" name="深度视觉·原创设计 https://www.docer.com/works?userid=22383862"/>
            <p:cNvSpPr/>
            <p:nvPr/>
          </p:nvSpPr>
          <p:spPr bwMode="auto">
            <a:xfrm>
              <a:off x="6474619" y="1952625"/>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6" name="深度视觉·原创设计 https://www.docer.com/works?userid=22383862"/>
            <p:cNvSpPr/>
            <p:nvPr/>
          </p:nvSpPr>
          <p:spPr bwMode="auto">
            <a:xfrm>
              <a:off x="6634163" y="2039938"/>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7" name="深度视觉·原创设计 https://www.docer.com/works?userid=22383862"/>
            <p:cNvSpPr/>
            <p:nvPr/>
          </p:nvSpPr>
          <p:spPr bwMode="auto">
            <a:xfrm>
              <a:off x="6634163" y="1996282"/>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8" name="深度视觉·原创设计 https://www.docer.com/works?userid=22383862"/>
            <p:cNvSpPr/>
            <p:nvPr/>
          </p:nvSpPr>
          <p:spPr bwMode="auto">
            <a:xfrm>
              <a:off x="6634163" y="1952625"/>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9" name="深度视觉·原创设计 https://www.docer.com/works?userid=22383862"/>
            <p:cNvSpPr/>
            <p:nvPr/>
          </p:nvSpPr>
          <p:spPr bwMode="auto">
            <a:xfrm>
              <a:off x="6474619" y="1865313"/>
              <a:ext cx="289719"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60" y="0"/>
                  </a:moveTo>
                  <a:lnTo>
                    <a:pt x="540" y="0"/>
                  </a:lnTo>
                  <a:cubicBezTo>
                    <a:pt x="242" y="0"/>
                    <a:pt x="0" y="4851"/>
                    <a:pt x="0" y="10800"/>
                  </a:cubicBezTo>
                  <a:cubicBezTo>
                    <a:pt x="0" y="16769"/>
                    <a:pt x="242" y="21599"/>
                    <a:pt x="540" y="21599"/>
                  </a:cubicBezTo>
                  <a:lnTo>
                    <a:pt x="21060" y="21599"/>
                  </a:lnTo>
                  <a:cubicBezTo>
                    <a:pt x="21357" y="21599"/>
                    <a:pt x="21600" y="16769"/>
                    <a:pt x="21600" y="10800"/>
                  </a:cubicBezTo>
                  <a:cubicBezTo>
                    <a:pt x="21600" y="4851"/>
                    <a:pt x="21357" y="0"/>
                    <a:pt x="2106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0" name="深度视觉·原创设计 https://www.docer.com/works?userid=22383862"/>
            <p:cNvSpPr/>
            <p:nvPr/>
          </p:nvSpPr>
          <p:spPr bwMode="auto">
            <a:xfrm>
              <a:off x="6474619" y="1908969"/>
              <a:ext cx="289719"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60" y="0"/>
                  </a:moveTo>
                  <a:lnTo>
                    <a:pt x="540" y="0"/>
                  </a:lnTo>
                  <a:cubicBezTo>
                    <a:pt x="242" y="0"/>
                    <a:pt x="0" y="4851"/>
                    <a:pt x="0" y="10800"/>
                  </a:cubicBezTo>
                  <a:cubicBezTo>
                    <a:pt x="0" y="16790"/>
                    <a:pt x="242" y="21599"/>
                    <a:pt x="540" y="21599"/>
                  </a:cubicBezTo>
                  <a:lnTo>
                    <a:pt x="21060" y="21599"/>
                  </a:lnTo>
                  <a:cubicBezTo>
                    <a:pt x="21357" y="21599"/>
                    <a:pt x="21600" y="16790"/>
                    <a:pt x="21600" y="10800"/>
                  </a:cubicBezTo>
                  <a:cubicBezTo>
                    <a:pt x="21600" y="4851"/>
                    <a:pt x="21357" y="0"/>
                    <a:pt x="2106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1" name="深度视觉·原创设计 https://www.docer.com/works?userid=22383862"/>
            <p:cNvSpPr/>
            <p:nvPr/>
          </p:nvSpPr>
          <p:spPr bwMode="auto">
            <a:xfrm>
              <a:off x="6474619" y="1705769"/>
              <a:ext cx="130175" cy="130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799" y="4792"/>
                  </a:moveTo>
                  <a:lnTo>
                    <a:pt x="16800" y="4792"/>
                  </a:lnTo>
                  <a:lnTo>
                    <a:pt x="16800" y="16797"/>
                  </a:lnTo>
                  <a:lnTo>
                    <a:pt x="4799" y="16797"/>
                  </a:lnTo>
                  <a:cubicBezTo>
                    <a:pt x="4799" y="16797"/>
                    <a:pt x="4799" y="4792"/>
                    <a:pt x="4799" y="4792"/>
                  </a:cubicBezTo>
                  <a:close/>
                  <a:moveTo>
                    <a:pt x="2399" y="21600"/>
                  </a:moveTo>
                  <a:lnTo>
                    <a:pt x="19199" y="21600"/>
                  </a:lnTo>
                  <a:cubicBezTo>
                    <a:pt x="20527" y="21600"/>
                    <a:pt x="21600" y="20523"/>
                    <a:pt x="21600" y="19198"/>
                  </a:cubicBezTo>
                  <a:lnTo>
                    <a:pt x="21600" y="2401"/>
                  </a:lnTo>
                  <a:cubicBezTo>
                    <a:pt x="21600" y="1076"/>
                    <a:pt x="20527" y="0"/>
                    <a:pt x="19199" y="0"/>
                  </a:cubicBezTo>
                  <a:lnTo>
                    <a:pt x="2399" y="0"/>
                  </a:lnTo>
                  <a:cubicBezTo>
                    <a:pt x="1072" y="0"/>
                    <a:pt x="0" y="1076"/>
                    <a:pt x="0" y="2401"/>
                  </a:cubicBezTo>
                  <a:lnTo>
                    <a:pt x="0" y="19198"/>
                  </a:lnTo>
                  <a:cubicBezTo>
                    <a:pt x="0" y="20523"/>
                    <a:pt x="1072" y="21600"/>
                    <a:pt x="2399" y="2160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grpSp>
      <p:sp>
        <p:nvSpPr>
          <p:cNvPr id="44" name="深度视觉·原创设计 https://www.docer.com/works?userid=22383862"/>
          <p:cNvSpPr txBox="1"/>
          <p:nvPr/>
        </p:nvSpPr>
        <p:spPr>
          <a:xfrm>
            <a:off x="800140" y="248910"/>
            <a:ext cx="2469515" cy="583565"/>
          </a:xfrm>
          <a:prstGeom prst="rect">
            <a:avLst/>
          </a:prstGeom>
          <a:noFill/>
        </p:spPr>
        <p:txBody>
          <a:bodyPr wrap="none" rtlCol="0">
            <a:spAutoFit/>
          </a:bodyPr>
          <a:lstStyle/>
          <a:p>
            <a:r>
              <a:rPr lang="en-US" altLang="zh-CN" sz="3200" dirty="0">
                <a:solidFill>
                  <a:schemeClr val="tx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rPr>
              <a:t>B</a:t>
            </a:r>
            <a:r>
              <a:rPr lang="zh-CN" altLang="en-US" sz="3200" dirty="0">
                <a:solidFill>
                  <a:schemeClr val="tx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rPr>
              <a:t>篇语料梳理</a:t>
            </a:r>
            <a:endParaRPr lang="zh-CN" altLang="en-US" sz="3200" dirty="0">
              <a:solidFill>
                <a:schemeClr val="tx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100" name="文本框 99"/>
          <p:cNvSpPr txBox="1"/>
          <p:nvPr/>
        </p:nvSpPr>
        <p:spPr>
          <a:xfrm>
            <a:off x="680085" y="1122045"/>
            <a:ext cx="6542405" cy="2676525"/>
          </a:xfrm>
          <a:prstGeom prst="rect">
            <a:avLst/>
          </a:prstGeom>
          <a:noFill/>
          <a:ln w="9525">
            <a:noFill/>
          </a:ln>
        </p:spPr>
        <p:txBody>
          <a:bodyPr wrap="square">
            <a:spAutoFit/>
          </a:bodyPr>
          <a:p>
            <a:pPr marL="342900" indent="-342900">
              <a:buFont typeface="Wingdings" panose="05000000000000000000" charset="0"/>
              <a:buChar char="u"/>
            </a:pPr>
            <a:r>
              <a:rPr sz="2400">
                <a:solidFill>
                  <a:srgbClr val="001440"/>
                </a:solidFill>
                <a:latin typeface="Times New Roman" panose="02020603050405020304" charset="0"/>
                <a:ea typeface="宋体" panose="02010600030101010101" pitchFamily="2" charset="-122"/>
                <a:cs typeface="Times New Roman" panose="02020603050405020304" charset="0"/>
              </a:rPr>
              <a:t>描述做事艰难的语料</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a:p>
            <a:pPr marL="342900" indent="-342900"/>
            <a:r>
              <a:rPr lang="en-US" sz="2400">
                <a:solidFill>
                  <a:srgbClr val="001440"/>
                </a:solidFill>
                <a:latin typeface="Times New Roman" panose="02020603050405020304" charset="0"/>
                <a:ea typeface="宋体" panose="02010600030101010101" pitchFamily="2" charset="-122"/>
                <a:cs typeface="Times New Roman" panose="02020603050405020304" charset="0"/>
              </a:rPr>
              <a:t>6.</a:t>
            </a:r>
            <a:r>
              <a:rPr sz="2400">
                <a:solidFill>
                  <a:srgbClr val="001440"/>
                </a:solidFill>
                <a:latin typeface="Times New Roman" panose="02020603050405020304" charset="0"/>
                <a:ea typeface="宋体" panose="02010600030101010101" pitchFamily="2" charset="-122"/>
                <a:cs typeface="Times New Roman" panose="02020603050405020304" charset="0"/>
              </a:rPr>
              <a:t>take a risk 冒险</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a:p>
            <a:pPr indent="0"/>
            <a:r>
              <a:rPr lang="en-US" sz="2400">
                <a:solidFill>
                  <a:srgbClr val="001440"/>
                </a:solidFill>
                <a:latin typeface="Times New Roman" panose="02020603050405020304" charset="0"/>
                <a:ea typeface="宋体" panose="02010600030101010101" pitchFamily="2" charset="-122"/>
                <a:cs typeface="Times New Roman" panose="02020603050405020304" charset="0"/>
              </a:rPr>
              <a:t>7.</a:t>
            </a:r>
            <a:r>
              <a:rPr sz="2400">
                <a:solidFill>
                  <a:srgbClr val="001440"/>
                </a:solidFill>
                <a:latin typeface="Times New Roman" panose="02020603050405020304" charset="0"/>
                <a:ea typeface="宋体" panose="02010600030101010101" pitchFamily="2" charset="-122"/>
                <a:cs typeface="Times New Roman" panose="02020603050405020304" charset="0"/>
              </a:rPr>
              <a:t>take a chance at sth 试一试某事 </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a:p>
            <a:pPr indent="0"/>
            <a:r>
              <a:rPr lang="en-US" sz="2400">
                <a:solidFill>
                  <a:srgbClr val="001440"/>
                </a:solidFill>
                <a:latin typeface="Times New Roman" panose="02020603050405020304" charset="0"/>
                <a:ea typeface="宋体" panose="02010600030101010101" pitchFamily="2" charset="-122"/>
                <a:cs typeface="Times New Roman" panose="02020603050405020304" charset="0"/>
              </a:rPr>
              <a:t>8.</a:t>
            </a:r>
            <a:r>
              <a:rPr sz="2400">
                <a:solidFill>
                  <a:srgbClr val="001440"/>
                </a:solidFill>
                <a:latin typeface="Times New Roman" panose="02020603050405020304" charset="0"/>
                <a:ea typeface="宋体" panose="02010600030101010101" pitchFamily="2" charset="-122"/>
                <a:cs typeface="Times New Roman" panose="02020603050405020304" charset="0"/>
              </a:rPr>
              <a:t>be under great pressure to do </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a:p>
            <a:pPr indent="0"/>
            <a:r>
              <a:rPr sz="2400">
                <a:solidFill>
                  <a:srgbClr val="001440"/>
                </a:solidFill>
                <a:latin typeface="Times New Roman" panose="02020603050405020304" charset="0"/>
                <a:ea typeface="宋体" panose="02010600030101010101" pitchFamily="2" charset="-122"/>
                <a:cs typeface="Times New Roman" panose="02020603050405020304" charset="0"/>
              </a:rPr>
              <a:t>顶着巨大的压力做某事</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a:p>
            <a:pPr indent="0"/>
            <a:r>
              <a:rPr lang="en-US" sz="2400">
                <a:solidFill>
                  <a:srgbClr val="001440"/>
                </a:solidFill>
                <a:latin typeface="Times New Roman" panose="02020603050405020304" charset="0"/>
                <a:ea typeface="宋体" panose="02010600030101010101" pitchFamily="2" charset="-122"/>
                <a:cs typeface="Times New Roman" panose="02020603050405020304" charset="0"/>
              </a:rPr>
              <a:t>9.</a:t>
            </a:r>
            <a:r>
              <a:rPr sz="2400">
                <a:solidFill>
                  <a:srgbClr val="001440"/>
                </a:solidFill>
                <a:latin typeface="Times New Roman" panose="02020603050405020304" charset="0"/>
                <a:ea typeface="宋体" panose="02010600030101010101" pitchFamily="2" charset="-122"/>
                <a:cs typeface="Times New Roman" panose="02020603050405020304" charset="0"/>
              </a:rPr>
              <a:t>go against 与...不符/相悖</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a:p>
            <a:pPr indent="0"/>
            <a:r>
              <a:rPr lang="en-US" sz="2400">
                <a:solidFill>
                  <a:srgbClr val="001440"/>
                </a:solidFill>
                <a:latin typeface="Times New Roman" panose="02020603050405020304" charset="0"/>
                <a:ea typeface="宋体" panose="02010600030101010101" pitchFamily="2" charset="-122"/>
                <a:cs typeface="Times New Roman" panose="02020603050405020304" charset="0"/>
              </a:rPr>
              <a:t>10.</a:t>
            </a:r>
            <a:r>
              <a:rPr sz="2400">
                <a:solidFill>
                  <a:srgbClr val="001440"/>
                </a:solidFill>
                <a:latin typeface="Times New Roman" panose="02020603050405020304" charset="0"/>
                <a:ea typeface="宋体" panose="02010600030101010101" pitchFamily="2" charset="-122"/>
                <a:cs typeface="Times New Roman" panose="02020603050405020304" charset="0"/>
              </a:rPr>
              <a:t>stories of defeat</a:t>
            </a:r>
            <a:r>
              <a:rPr lang="en-US" sz="2400">
                <a:solidFill>
                  <a:srgbClr val="001440"/>
                </a:solidFill>
                <a:latin typeface="Times New Roman" panose="02020603050405020304" charset="0"/>
                <a:ea typeface="宋体" panose="02010600030101010101" pitchFamily="2" charset="-122"/>
                <a:cs typeface="Times New Roman" panose="02020603050405020304" charset="0"/>
              </a:rPr>
              <a:t>  </a:t>
            </a:r>
            <a:r>
              <a:rPr sz="2400">
                <a:solidFill>
                  <a:srgbClr val="001440"/>
                </a:solidFill>
                <a:latin typeface="Times New Roman" panose="02020603050405020304" charset="0"/>
                <a:ea typeface="宋体" panose="02010600030101010101" pitchFamily="2" charset="-122"/>
                <a:cs typeface="Times New Roman" panose="02020603050405020304" charset="0"/>
              </a:rPr>
              <a:t>失败的故事</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p:txBody>
      </p:sp>
      <p:sp>
        <p:nvSpPr>
          <p:cNvPr id="4" name="矩形 3"/>
          <p:cNvSpPr/>
          <p:nvPr/>
        </p:nvSpPr>
        <p:spPr>
          <a:xfrm>
            <a:off x="2317115" y="1495425"/>
            <a:ext cx="3392170" cy="40767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矩形 6"/>
          <p:cNvSpPr/>
          <p:nvPr>
            <p:custDataLst>
              <p:tags r:id="rId1"/>
            </p:custDataLst>
          </p:nvPr>
        </p:nvSpPr>
        <p:spPr>
          <a:xfrm>
            <a:off x="3453765" y="1903095"/>
            <a:ext cx="3398520" cy="40767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custDataLst>
              <p:tags r:id="rId2"/>
            </p:custDataLst>
          </p:nvPr>
        </p:nvSpPr>
        <p:spPr>
          <a:xfrm>
            <a:off x="768350" y="2630805"/>
            <a:ext cx="3094355" cy="40767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矩形 8"/>
          <p:cNvSpPr/>
          <p:nvPr>
            <p:custDataLst>
              <p:tags r:id="rId3"/>
            </p:custDataLst>
          </p:nvPr>
        </p:nvSpPr>
        <p:spPr>
          <a:xfrm>
            <a:off x="3151505" y="3038475"/>
            <a:ext cx="1880235" cy="117919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矩形 10"/>
          <p:cNvSpPr/>
          <p:nvPr>
            <p:custDataLst>
              <p:tags r:id="rId4"/>
            </p:custDataLst>
          </p:nvPr>
        </p:nvSpPr>
        <p:spPr>
          <a:xfrm>
            <a:off x="2289175" y="2937510"/>
            <a:ext cx="2327275" cy="40767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3" name="图片 12"/>
          <p:cNvPicPr>
            <a:picLocks noChangeAspect="1"/>
          </p:cNvPicPr>
          <p:nvPr>
            <p:custDataLst>
              <p:tags r:id="rId5"/>
            </p:custDataLst>
          </p:nvPr>
        </p:nvPicPr>
        <p:blipFill>
          <a:blip r:embed="rId6"/>
          <a:stretch>
            <a:fillRect/>
          </a:stretch>
        </p:blipFill>
        <p:spPr>
          <a:xfrm>
            <a:off x="6588125" y="248920"/>
            <a:ext cx="5338445" cy="2711450"/>
          </a:xfrm>
          <a:prstGeom prst="round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7"/>
                                        </p:tgtEl>
                                        <p:attrNameLst>
                                          <p:attrName>ppt_x</p:attrName>
                                        </p:attrNameLst>
                                      </p:cBhvr>
                                      <p:tavLst>
                                        <p:tav tm="0">
                                          <p:val>
                                            <p:strVal val="ppt_x"/>
                                          </p:val>
                                        </p:tav>
                                        <p:tav tm="100000">
                                          <p:val>
                                            <p:strVal val="ppt_x"/>
                                          </p:val>
                                        </p:tav>
                                      </p:tavLst>
                                    </p:anim>
                                    <p:anim calcmode="lin" valueType="num">
                                      <p:cBhvr additive="base">
                                        <p:cTn id="13" dur="500"/>
                                        <p:tgtEl>
                                          <p:spTgt spid="7"/>
                                        </p:tgtEl>
                                        <p:attrNameLst>
                                          <p:attrName>ppt_y</p:attrName>
                                        </p:attrNameLst>
                                      </p:cBhvr>
                                      <p:tavLst>
                                        <p:tav tm="0">
                                          <p:val>
                                            <p:strVal val="ppt_y"/>
                                          </p:val>
                                        </p:tav>
                                        <p:tav tm="100000">
                                          <p:val>
                                            <p:strVal val="1+ppt_h/2"/>
                                          </p:val>
                                        </p:tav>
                                      </p:tavLst>
                                    </p:anim>
                                    <p:set>
                                      <p:cBhvr>
                                        <p:cTn id="14" dur="1" fill="hold">
                                          <p:stCondLst>
                                            <p:cond delay="49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8"/>
                                        </p:tgtEl>
                                        <p:attrNameLst>
                                          <p:attrName>ppt_x</p:attrName>
                                        </p:attrNameLst>
                                      </p:cBhvr>
                                      <p:tavLst>
                                        <p:tav tm="0">
                                          <p:val>
                                            <p:strVal val="ppt_x"/>
                                          </p:val>
                                        </p:tav>
                                        <p:tav tm="100000">
                                          <p:val>
                                            <p:strVal val="ppt_x"/>
                                          </p:val>
                                        </p:tav>
                                      </p:tavLst>
                                    </p:anim>
                                    <p:anim calcmode="lin" valueType="num">
                                      <p:cBhvr additive="base">
                                        <p:cTn id="19" dur="500"/>
                                        <p:tgtEl>
                                          <p:spTgt spid="8"/>
                                        </p:tgtEl>
                                        <p:attrNameLst>
                                          <p:attrName>ppt_y</p:attrName>
                                        </p:attrNameLst>
                                      </p:cBhvr>
                                      <p:tavLst>
                                        <p:tav tm="0">
                                          <p:val>
                                            <p:strVal val="ppt_y"/>
                                          </p:val>
                                        </p:tav>
                                        <p:tav tm="100000">
                                          <p:val>
                                            <p:strVal val="1+ppt_h/2"/>
                                          </p:val>
                                        </p:tav>
                                      </p:tavLst>
                                    </p:anim>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1+ppt_h/2"/>
                                          </p:val>
                                        </p:tav>
                                      </p:tavLst>
                                    </p:anim>
                                    <p:set>
                                      <p:cBhvr>
                                        <p:cTn id="26" dur="1" fill="hold">
                                          <p:stCondLst>
                                            <p:cond delay="499"/>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9"/>
                                        </p:tgtEl>
                                        <p:attrNameLst>
                                          <p:attrName>ppt_x</p:attrName>
                                        </p:attrNameLst>
                                      </p:cBhvr>
                                      <p:tavLst>
                                        <p:tav tm="0">
                                          <p:val>
                                            <p:strVal val="ppt_x"/>
                                          </p:val>
                                        </p:tav>
                                        <p:tav tm="100000">
                                          <p:val>
                                            <p:strVal val="ppt_x"/>
                                          </p:val>
                                        </p:tav>
                                      </p:tavLst>
                                    </p:anim>
                                    <p:anim calcmode="lin" valueType="num">
                                      <p:cBhvr additive="base">
                                        <p:cTn id="31" dur="500"/>
                                        <p:tgtEl>
                                          <p:spTgt spid="9"/>
                                        </p:tgtEl>
                                        <p:attrNameLst>
                                          <p:attrName>ppt_y</p:attrName>
                                        </p:attrNameLst>
                                      </p:cBhvr>
                                      <p:tavLst>
                                        <p:tav tm="0">
                                          <p:val>
                                            <p:strVal val="ppt_y"/>
                                          </p:val>
                                        </p:tav>
                                        <p:tav tm="100000">
                                          <p:val>
                                            <p:strVal val="1+ppt_h/2"/>
                                          </p:val>
                                        </p:tav>
                                      </p:tavLst>
                                    </p:anim>
                                    <p:set>
                                      <p:cBhvr>
                                        <p:cTn id="3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7" grpId="0" bldLvl="0" animBg="1"/>
      <p:bldP spid="7" grpId="1" animBg="1"/>
      <p:bldP spid="8" grpId="0" bldLvl="0" animBg="1"/>
      <p:bldP spid="8" grpId="1" animBg="1"/>
      <p:bldP spid="9" grpId="0" bldLvl="0" animBg="1"/>
      <p:bldP spid="9" grpId="1" animBg="1"/>
      <p:bldP spid="11" grpId="0" bldLvl="0" animBg="1"/>
      <p:bldP spid="11"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深度视觉·原创设计 https://www.docer.com/works?userid=22383862"/>
          <p:cNvSpPr/>
          <p:nvPr/>
        </p:nvSpPr>
        <p:spPr>
          <a:xfrm flipH="1">
            <a:off x="11252019" y="5989229"/>
            <a:ext cx="939981" cy="86877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51" name="深度视觉·原创设计 https://www.docer.com/works?userid=22383862"/>
          <p:cNvSpPr/>
          <p:nvPr/>
        </p:nvSpPr>
        <p:spPr>
          <a:xfrm rot="10800000" flipH="1">
            <a:off x="0" y="0"/>
            <a:ext cx="939981" cy="86877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2" name="深度视觉·原创设计 https://www.docer.com/works?userid=22383862"/>
          <p:cNvSpPr/>
          <p:nvPr/>
        </p:nvSpPr>
        <p:spPr>
          <a:xfrm rot="5400000">
            <a:off x="7644306" y="2348782"/>
            <a:ext cx="6896471" cy="2198913"/>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grpSp>
        <p:nvGrpSpPr>
          <p:cNvPr id="28" name="深度视觉·原创设计 https://www.docer.com/works?userid=22383862"/>
          <p:cNvGrpSpPr/>
          <p:nvPr/>
        </p:nvGrpSpPr>
        <p:grpSpPr>
          <a:xfrm>
            <a:off x="320438" y="282410"/>
            <a:ext cx="448194" cy="447430"/>
            <a:chOff x="6357938" y="1647825"/>
            <a:chExt cx="465138" cy="464344"/>
          </a:xfrm>
          <a:solidFill>
            <a:schemeClr val="accent1"/>
          </a:solidFill>
        </p:grpSpPr>
        <p:sp>
          <p:nvSpPr>
            <p:cNvPr id="29" name="深度视觉·原创设计 https://www.docer.com/works?userid=22383862"/>
            <p:cNvSpPr/>
            <p:nvPr/>
          </p:nvSpPr>
          <p:spPr bwMode="auto">
            <a:xfrm>
              <a:off x="6357938" y="1647825"/>
              <a:ext cx="465138"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8900"/>
                  </a:moveTo>
                  <a:cubicBezTo>
                    <a:pt x="20249" y="19643"/>
                    <a:pt x="19644" y="20249"/>
                    <a:pt x="18899" y="20249"/>
                  </a:cubicBezTo>
                  <a:lnTo>
                    <a:pt x="2699" y="20249"/>
                  </a:lnTo>
                  <a:cubicBezTo>
                    <a:pt x="1955" y="20249"/>
                    <a:pt x="1349" y="19643"/>
                    <a:pt x="1349" y="18900"/>
                  </a:cubicBezTo>
                  <a:lnTo>
                    <a:pt x="1349" y="5400"/>
                  </a:lnTo>
                  <a:cubicBezTo>
                    <a:pt x="1349" y="5027"/>
                    <a:pt x="1652" y="4725"/>
                    <a:pt x="2024" y="4725"/>
                  </a:cubicBezTo>
                  <a:lnTo>
                    <a:pt x="2699" y="4725"/>
                  </a:lnTo>
                  <a:lnTo>
                    <a:pt x="2699" y="18225"/>
                  </a:lnTo>
                  <a:cubicBezTo>
                    <a:pt x="2699" y="18598"/>
                    <a:pt x="3001" y="18900"/>
                    <a:pt x="3374" y="18900"/>
                  </a:cubicBezTo>
                  <a:cubicBezTo>
                    <a:pt x="3748" y="18900"/>
                    <a:pt x="4049" y="18598"/>
                    <a:pt x="4049" y="18225"/>
                  </a:cubicBezTo>
                  <a:lnTo>
                    <a:pt x="4049" y="2025"/>
                  </a:lnTo>
                  <a:cubicBezTo>
                    <a:pt x="4049" y="1652"/>
                    <a:pt x="4352" y="1350"/>
                    <a:pt x="4724" y="1350"/>
                  </a:cubicBezTo>
                  <a:lnTo>
                    <a:pt x="19575" y="1350"/>
                  </a:lnTo>
                  <a:cubicBezTo>
                    <a:pt x="19947" y="1350"/>
                    <a:pt x="20249" y="1652"/>
                    <a:pt x="20249" y="2025"/>
                  </a:cubicBezTo>
                  <a:cubicBezTo>
                    <a:pt x="20249" y="2025"/>
                    <a:pt x="20249" y="18900"/>
                    <a:pt x="20249" y="18900"/>
                  </a:cubicBezTo>
                  <a:close/>
                  <a:moveTo>
                    <a:pt x="19575" y="0"/>
                  </a:moveTo>
                  <a:lnTo>
                    <a:pt x="4724" y="0"/>
                  </a:lnTo>
                  <a:cubicBezTo>
                    <a:pt x="3606" y="0"/>
                    <a:pt x="2699" y="905"/>
                    <a:pt x="2699" y="2025"/>
                  </a:cubicBezTo>
                  <a:lnTo>
                    <a:pt x="2699" y="3375"/>
                  </a:lnTo>
                  <a:lnTo>
                    <a:pt x="2024" y="3375"/>
                  </a:lnTo>
                  <a:cubicBezTo>
                    <a:pt x="906" y="3375"/>
                    <a:pt x="0" y="4280"/>
                    <a:pt x="0" y="5400"/>
                  </a:cubicBezTo>
                  <a:lnTo>
                    <a:pt x="0" y="18900"/>
                  </a:lnTo>
                  <a:cubicBezTo>
                    <a:pt x="0" y="20391"/>
                    <a:pt x="1208" y="21599"/>
                    <a:pt x="2699" y="21599"/>
                  </a:cubicBezTo>
                  <a:lnTo>
                    <a:pt x="18899" y="21599"/>
                  </a:lnTo>
                  <a:cubicBezTo>
                    <a:pt x="20391" y="21599"/>
                    <a:pt x="21600" y="20391"/>
                    <a:pt x="21600" y="18900"/>
                  </a:cubicBezTo>
                  <a:lnTo>
                    <a:pt x="21600" y="2025"/>
                  </a:lnTo>
                  <a:cubicBezTo>
                    <a:pt x="21600" y="905"/>
                    <a:pt x="20693" y="0"/>
                    <a:pt x="19575"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0" name="深度视觉·原创设计 https://www.docer.com/works?userid=22383862"/>
            <p:cNvSpPr/>
            <p:nvPr/>
          </p:nvSpPr>
          <p:spPr bwMode="auto">
            <a:xfrm>
              <a:off x="6634163" y="1821657"/>
              <a:ext cx="130175"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1" name="深度视觉·原创设计 https://www.docer.com/works?userid=22383862"/>
            <p:cNvSpPr/>
            <p:nvPr/>
          </p:nvSpPr>
          <p:spPr bwMode="auto">
            <a:xfrm>
              <a:off x="6634163" y="1778000"/>
              <a:ext cx="130175" cy="150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2" name="深度视觉·原创设计 https://www.docer.com/works?userid=22383862"/>
            <p:cNvSpPr/>
            <p:nvPr/>
          </p:nvSpPr>
          <p:spPr bwMode="auto">
            <a:xfrm>
              <a:off x="6634163" y="1734344"/>
              <a:ext cx="130175"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3" name="深度视觉·原创设计 https://www.docer.com/works?userid=22383862"/>
            <p:cNvSpPr/>
            <p:nvPr/>
          </p:nvSpPr>
          <p:spPr bwMode="auto">
            <a:xfrm>
              <a:off x="6474619" y="2039938"/>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4" name="深度视觉·原创设计 https://www.docer.com/works?userid=22383862"/>
            <p:cNvSpPr/>
            <p:nvPr/>
          </p:nvSpPr>
          <p:spPr bwMode="auto">
            <a:xfrm>
              <a:off x="6474619" y="1996282"/>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5" name="深度视觉·原创设计 https://www.docer.com/works?userid=22383862"/>
            <p:cNvSpPr/>
            <p:nvPr/>
          </p:nvSpPr>
          <p:spPr bwMode="auto">
            <a:xfrm>
              <a:off x="6474619" y="1952625"/>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6" name="深度视觉·原创设计 https://www.docer.com/works?userid=22383862"/>
            <p:cNvSpPr/>
            <p:nvPr/>
          </p:nvSpPr>
          <p:spPr bwMode="auto">
            <a:xfrm>
              <a:off x="6634163" y="2039938"/>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7" name="深度视觉·原创设计 https://www.docer.com/works?userid=22383862"/>
            <p:cNvSpPr/>
            <p:nvPr/>
          </p:nvSpPr>
          <p:spPr bwMode="auto">
            <a:xfrm>
              <a:off x="6634163" y="1996282"/>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8" name="深度视觉·原创设计 https://www.docer.com/works?userid=22383862"/>
            <p:cNvSpPr/>
            <p:nvPr/>
          </p:nvSpPr>
          <p:spPr bwMode="auto">
            <a:xfrm>
              <a:off x="6634163" y="1952625"/>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9" name="深度视觉·原创设计 https://www.docer.com/works?userid=22383862"/>
            <p:cNvSpPr/>
            <p:nvPr/>
          </p:nvSpPr>
          <p:spPr bwMode="auto">
            <a:xfrm>
              <a:off x="6474619" y="1865313"/>
              <a:ext cx="289719"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60" y="0"/>
                  </a:moveTo>
                  <a:lnTo>
                    <a:pt x="540" y="0"/>
                  </a:lnTo>
                  <a:cubicBezTo>
                    <a:pt x="242" y="0"/>
                    <a:pt x="0" y="4851"/>
                    <a:pt x="0" y="10800"/>
                  </a:cubicBezTo>
                  <a:cubicBezTo>
                    <a:pt x="0" y="16769"/>
                    <a:pt x="242" y="21599"/>
                    <a:pt x="540" y="21599"/>
                  </a:cubicBezTo>
                  <a:lnTo>
                    <a:pt x="21060" y="21599"/>
                  </a:lnTo>
                  <a:cubicBezTo>
                    <a:pt x="21357" y="21599"/>
                    <a:pt x="21600" y="16769"/>
                    <a:pt x="21600" y="10800"/>
                  </a:cubicBezTo>
                  <a:cubicBezTo>
                    <a:pt x="21600" y="4851"/>
                    <a:pt x="21357" y="0"/>
                    <a:pt x="2106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0" name="深度视觉·原创设计 https://www.docer.com/works?userid=22383862"/>
            <p:cNvSpPr/>
            <p:nvPr/>
          </p:nvSpPr>
          <p:spPr bwMode="auto">
            <a:xfrm>
              <a:off x="6474619" y="1908969"/>
              <a:ext cx="289719"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60" y="0"/>
                  </a:moveTo>
                  <a:lnTo>
                    <a:pt x="540" y="0"/>
                  </a:lnTo>
                  <a:cubicBezTo>
                    <a:pt x="242" y="0"/>
                    <a:pt x="0" y="4851"/>
                    <a:pt x="0" y="10800"/>
                  </a:cubicBezTo>
                  <a:cubicBezTo>
                    <a:pt x="0" y="16790"/>
                    <a:pt x="242" y="21599"/>
                    <a:pt x="540" y="21599"/>
                  </a:cubicBezTo>
                  <a:lnTo>
                    <a:pt x="21060" y="21599"/>
                  </a:lnTo>
                  <a:cubicBezTo>
                    <a:pt x="21357" y="21599"/>
                    <a:pt x="21600" y="16790"/>
                    <a:pt x="21600" y="10800"/>
                  </a:cubicBezTo>
                  <a:cubicBezTo>
                    <a:pt x="21600" y="4851"/>
                    <a:pt x="21357" y="0"/>
                    <a:pt x="2106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1" name="深度视觉·原创设计 https://www.docer.com/works?userid=22383862"/>
            <p:cNvSpPr/>
            <p:nvPr/>
          </p:nvSpPr>
          <p:spPr bwMode="auto">
            <a:xfrm>
              <a:off x="6474619" y="1705769"/>
              <a:ext cx="130175" cy="130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799" y="4792"/>
                  </a:moveTo>
                  <a:lnTo>
                    <a:pt x="16800" y="4792"/>
                  </a:lnTo>
                  <a:lnTo>
                    <a:pt x="16800" y="16797"/>
                  </a:lnTo>
                  <a:lnTo>
                    <a:pt x="4799" y="16797"/>
                  </a:lnTo>
                  <a:cubicBezTo>
                    <a:pt x="4799" y="16797"/>
                    <a:pt x="4799" y="4792"/>
                    <a:pt x="4799" y="4792"/>
                  </a:cubicBezTo>
                  <a:close/>
                  <a:moveTo>
                    <a:pt x="2399" y="21600"/>
                  </a:moveTo>
                  <a:lnTo>
                    <a:pt x="19199" y="21600"/>
                  </a:lnTo>
                  <a:cubicBezTo>
                    <a:pt x="20527" y="21600"/>
                    <a:pt x="21600" y="20523"/>
                    <a:pt x="21600" y="19198"/>
                  </a:cubicBezTo>
                  <a:lnTo>
                    <a:pt x="21600" y="2401"/>
                  </a:lnTo>
                  <a:cubicBezTo>
                    <a:pt x="21600" y="1076"/>
                    <a:pt x="20527" y="0"/>
                    <a:pt x="19199" y="0"/>
                  </a:cubicBezTo>
                  <a:lnTo>
                    <a:pt x="2399" y="0"/>
                  </a:lnTo>
                  <a:cubicBezTo>
                    <a:pt x="1072" y="0"/>
                    <a:pt x="0" y="1076"/>
                    <a:pt x="0" y="2401"/>
                  </a:cubicBezTo>
                  <a:lnTo>
                    <a:pt x="0" y="19198"/>
                  </a:lnTo>
                  <a:cubicBezTo>
                    <a:pt x="0" y="20523"/>
                    <a:pt x="1072" y="21600"/>
                    <a:pt x="2399" y="2160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grpSp>
      <p:sp>
        <p:nvSpPr>
          <p:cNvPr id="44" name="深度视觉·原创设计 https://www.docer.com/works?userid=22383862"/>
          <p:cNvSpPr txBox="1"/>
          <p:nvPr/>
        </p:nvSpPr>
        <p:spPr>
          <a:xfrm>
            <a:off x="800140" y="248910"/>
            <a:ext cx="2469515" cy="583565"/>
          </a:xfrm>
          <a:prstGeom prst="rect">
            <a:avLst/>
          </a:prstGeom>
          <a:noFill/>
        </p:spPr>
        <p:txBody>
          <a:bodyPr wrap="none" rtlCol="0">
            <a:spAutoFit/>
          </a:bodyPr>
          <a:lstStyle/>
          <a:p>
            <a:r>
              <a:rPr lang="en-US" altLang="zh-CN" sz="3200" dirty="0">
                <a:solidFill>
                  <a:schemeClr val="tx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rPr>
              <a:t>B</a:t>
            </a:r>
            <a:r>
              <a:rPr lang="zh-CN" altLang="en-US" sz="3200" dirty="0">
                <a:solidFill>
                  <a:schemeClr val="tx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rPr>
              <a:t>篇语料梳理</a:t>
            </a:r>
            <a:endParaRPr lang="zh-CN" altLang="en-US" sz="3200" dirty="0">
              <a:solidFill>
                <a:schemeClr val="tx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100" name="文本框 99"/>
          <p:cNvSpPr txBox="1"/>
          <p:nvPr/>
        </p:nvSpPr>
        <p:spPr>
          <a:xfrm>
            <a:off x="680085" y="1122045"/>
            <a:ext cx="6542405" cy="4154170"/>
          </a:xfrm>
          <a:prstGeom prst="rect">
            <a:avLst/>
          </a:prstGeom>
          <a:noFill/>
          <a:ln w="9525">
            <a:noFill/>
          </a:ln>
        </p:spPr>
        <p:txBody>
          <a:bodyPr wrap="square">
            <a:spAutoFit/>
          </a:bodyPr>
          <a:p>
            <a:pPr marL="342900" indent="-342900">
              <a:buFont typeface="Wingdings" panose="05000000000000000000" charset="0"/>
              <a:buChar char="u"/>
            </a:pPr>
            <a:r>
              <a:rPr sz="2400">
                <a:solidFill>
                  <a:srgbClr val="001440"/>
                </a:solidFill>
                <a:latin typeface="Times New Roman" panose="02020603050405020304" charset="0"/>
                <a:ea typeface="宋体" panose="02010600030101010101" pitchFamily="2" charset="-122"/>
                <a:cs typeface="Times New Roman" panose="02020603050405020304" charset="0"/>
              </a:rPr>
              <a:t>熟词生义在句子理解中的运用</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a:p>
            <a:pPr marL="342900" indent="-342900"/>
            <a:r>
              <a:rPr lang="en-US" sz="2400">
                <a:solidFill>
                  <a:srgbClr val="001440"/>
                </a:solidFill>
                <a:latin typeface="Times New Roman" panose="02020603050405020304" charset="0"/>
                <a:ea typeface="宋体" panose="02010600030101010101" pitchFamily="2" charset="-122"/>
                <a:cs typeface="Times New Roman" panose="02020603050405020304" charset="0"/>
              </a:rPr>
              <a:t>11.</a:t>
            </a:r>
            <a:r>
              <a:rPr sz="2400">
                <a:solidFill>
                  <a:srgbClr val="001440"/>
                </a:solidFill>
                <a:latin typeface="Times New Roman" panose="02020603050405020304" charset="0"/>
                <a:ea typeface="宋体" panose="02010600030101010101" pitchFamily="2" charset="-122"/>
                <a:cs typeface="Times New Roman" panose="02020603050405020304" charset="0"/>
              </a:rPr>
              <a:t>In fact, admission officers tend to </a:t>
            </a:r>
            <a:r>
              <a:rPr sz="2400" b="1" u="sng">
                <a:solidFill>
                  <a:srgbClr val="C00000"/>
                </a:solidFill>
                <a:latin typeface="Times New Roman" panose="02020603050405020304" charset="0"/>
                <a:ea typeface="宋体" panose="02010600030101010101" pitchFamily="2" charset="-122"/>
                <a:cs typeface="Times New Roman" panose="02020603050405020304" charset="0"/>
              </a:rPr>
              <a:t>question(v.)</a:t>
            </a:r>
            <a:r>
              <a:rPr sz="2400">
                <a:solidFill>
                  <a:srgbClr val="001440"/>
                </a:solidFill>
                <a:latin typeface="Times New Roman" panose="02020603050405020304" charset="0"/>
                <a:ea typeface="宋体" panose="02010600030101010101" pitchFamily="2" charset="-122"/>
                <a:cs typeface="Times New Roman" panose="02020603050405020304" charset="0"/>
              </a:rPr>
              <a:t> students who present themselves as individuals without shortcomings.</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a:p>
            <a:pPr indent="0"/>
            <a:r>
              <a:rPr sz="2400">
                <a:solidFill>
                  <a:srgbClr val="001440"/>
                </a:solidFill>
                <a:latin typeface="Times New Roman" panose="02020603050405020304" charset="0"/>
                <a:ea typeface="宋体" panose="02010600030101010101" pitchFamily="2" charset="-122"/>
                <a:cs typeface="Times New Roman" panose="02020603050405020304" charset="0"/>
              </a:rPr>
              <a:t>事实上，招生官倾向于质疑那些表现得没有缺点的学生。</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a:p>
            <a:pPr indent="0"/>
            <a:r>
              <a:rPr lang="en-US" sz="2400">
                <a:solidFill>
                  <a:srgbClr val="001440"/>
                </a:solidFill>
                <a:latin typeface="Times New Roman" panose="02020603050405020304" charset="0"/>
                <a:ea typeface="宋体" panose="02010600030101010101" pitchFamily="2" charset="-122"/>
                <a:cs typeface="Times New Roman" panose="02020603050405020304" charset="0"/>
              </a:rPr>
              <a:t>12.</a:t>
            </a:r>
            <a:r>
              <a:rPr sz="2400">
                <a:solidFill>
                  <a:srgbClr val="001440"/>
                </a:solidFill>
                <a:latin typeface="Times New Roman" panose="02020603050405020304" charset="0"/>
                <a:ea typeface="宋体" panose="02010600030101010101" pitchFamily="2" charset="-122"/>
                <a:cs typeface="Times New Roman" panose="02020603050405020304" charset="0"/>
              </a:rPr>
              <a:t>We believe an error in high school should not define the rest of your life, but how you respond could </a:t>
            </a:r>
            <a:r>
              <a:rPr sz="2400" b="1" u="sng">
                <a:solidFill>
                  <a:srgbClr val="C00000"/>
                </a:solidFill>
                <a:latin typeface="Times New Roman" panose="02020603050405020304" charset="0"/>
                <a:ea typeface="宋体" panose="02010600030101010101" pitchFamily="2" charset="-122"/>
                <a:cs typeface="Times New Roman" panose="02020603050405020304" charset="0"/>
              </a:rPr>
              <a:t>shape(v.)</a:t>
            </a:r>
            <a:r>
              <a:rPr sz="2400">
                <a:solidFill>
                  <a:srgbClr val="001440"/>
                </a:solidFill>
                <a:latin typeface="Times New Roman" panose="02020603050405020304" charset="0"/>
                <a:ea typeface="宋体" panose="02010600030101010101" pitchFamily="2" charset="-122"/>
                <a:cs typeface="Times New Roman" panose="02020603050405020304" charset="0"/>
              </a:rPr>
              <a:t> you forever.</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a:p>
            <a:pPr indent="0"/>
            <a:r>
              <a:rPr sz="2400">
                <a:solidFill>
                  <a:srgbClr val="001440"/>
                </a:solidFill>
                <a:latin typeface="Times New Roman" panose="02020603050405020304" charset="0"/>
                <a:ea typeface="宋体" panose="02010600030101010101" pitchFamily="2" charset="-122"/>
                <a:cs typeface="Times New Roman" panose="02020603050405020304" charset="0"/>
              </a:rPr>
              <a:t>我们认为，高中时的一次错误不应该决定你的余生，但你的应对方式可能会永远影响你。</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p:txBody>
      </p:sp>
      <p:sp>
        <p:nvSpPr>
          <p:cNvPr id="8" name="矩形 7"/>
          <p:cNvSpPr/>
          <p:nvPr>
            <p:custDataLst>
              <p:tags r:id="rId1"/>
            </p:custDataLst>
          </p:nvPr>
        </p:nvSpPr>
        <p:spPr>
          <a:xfrm>
            <a:off x="711835" y="2630805"/>
            <a:ext cx="6191250" cy="79819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矩形 8"/>
          <p:cNvSpPr/>
          <p:nvPr>
            <p:custDataLst>
              <p:tags r:id="rId2"/>
            </p:custDataLst>
          </p:nvPr>
        </p:nvSpPr>
        <p:spPr>
          <a:xfrm>
            <a:off x="680085" y="4472305"/>
            <a:ext cx="6443980" cy="117919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5" name="图片 4"/>
          <p:cNvPicPr>
            <a:picLocks noChangeAspect="1"/>
          </p:cNvPicPr>
          <p:nvPr>
            <p:custDataLst>
              <p:tags r:id="rId3"/>
            </p:custDataLst>
          </p:nvPr>
        </p:nvPicPr>
        <p:blipFill>
          <a:blip r:embed="rId4"/>
          <a:stretch>
            <a:fillRect/>
          </a:stretch>
        </p:blipFill>
        <p:spPr>
          <a:xfrm>
            <a:off x="7350125" y="1854835"/>
            <a:ext cx="4378325" cy="2223770"/>
          </a:xfrm>
          <a:prstGeom prst="round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9"/>
                                        </p:tgtEl>
                                        <p:attrNameLst>
                                          <p:attrName>ppt_x</p:attrName>
                                        </p:attrNameLst>
                                      </p:cBhvr>
                                      <p:tavLst>
                                        <p:tav tm="0">
                                          <p:val>
                                            <p:strVal val="ppt_x"/>
                                          </p:val>
                                        </p:tav>
                                        <p:tav tm="100000">
                                          <p:val>
                                            <p:strVal val="ppt_x"/>
                                          </p:val>
                                        </p:tav>
                                      </p:tavLst>
                                    </p:anim>
                                    <p:anim calcmode="lin" valueType="num">
                                      <p:cBhvr additive="base">
                                        <p:cTn id="13" dur="500"/>
                                        <p:tgtEl>
                                          <p:spTgt spid="9"/>
                                        </p:tgtEl>
                                        <p:attrNameLst>
                                          <p:attrName>ppt_y</p:attrName>
                                        </p:attrNameLst>
                                      </p:cBhvr>
                                      <p:tavLst>
                                        <p:tav tm="0">
                                          <p:val>
                                            <p:strVal val="ppt_y"/>
                                          </p:val>
                                        </p:tav>
                                        <p:tav tm="100000">
                                          <p:val>
                                            <p:strVal val="1+ppt_h/2"/>
                                          </p:val>
                                        </p:tav>
                                      </p:tavLst>
                                    </p:anim>
                                    <p:set>
                                      <p:cBhvr>
                                        <p:cTn id="1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9" grpId="0" bldLvl="0" animBg="1"/>
      <p:bldP spid="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深度视觉·原创设计 https://www.docer.com/works?userid=22383862"/>
          <p:cNvSpPr/>
          <p:nvPr/>
        </p:nvSpPr>
        <p:spPr>
          <a:xfrm flipH="1">
            <a:off x="9677400" y="4533899"/>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6" name="深度视觉·原创设计 https://www.docer.com/works?userid=22383862"/>
          <p:cNvSpPr/>
          <p:nvPr/>
        </p:nvSpPr>
        <p:spPr>
          <a:xfrm rot="10800000" flipH="1">
            <a:off x="0" y="0"/>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9" name="深度视觉·原创设计 https://www.docer.com/works?userid=22383862"/>
          <p:cNvSpPr/>
          <p:nvPr/>
        </p:nvSpPr>
        <p:spPr>
          <a:xfrm>
            <a:off x="937260" y="422910"/>
            <a:ext cx="9667240" cy="408305"/>
          </a:xfrm>
          <a:prstGeom prst="roundRect">
            <a:avLst>
              <a:gd name="adj" fmla="val 0"/>
            </a:avLst>
          </a:prstGeom>
          <a:solidFill>
            <a:schemeClr val="accent1"/>
          </a:solidFill>
          <a:ln w="28575">
            <a:solidFill>
              <a:srgbClr val="FEB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CN"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PART 02 </a:t>
            </a:r>
            <a:r>
              <a:rPr lang="zh-CN" altLang="en-US"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分题型解析及语料梳理</a:t>
            </a:r>
            <a:endParaRPr lang="zh-CN" altLang="en-US"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p:txBody>
      </p:sp>
      <p:sp>
        <p:nvSpPr>
          <p:cNvPr id="39" name="深度视觉·原创设计 https://www.docer.com/works?userid=22383862"/>
          <p:cNvSpPr/>
          <p:nvPr>
            <p:custDataLst>
              <p:tags r:id="rId1"/>
            </p:custDataLst>
          </p:nvPr>
        </p:nvSpPr>
        <p:spPr>
          <a:xfrm>
            <a:off x="540385" y="1155700"/>
            <a:ext cx="862330" cy="8623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3" name="深度视觉·原创设计 https://www.docer.com/works?userid=22383862"/>
          <p:cNvSpPr txBox="1"/>
          <p:nvPr>
            <p:custDataLst>
              <p:tags r:id="rId2"/>
            </p:custDataLst>
          </p:nvPr>
        </p:nvSpPr>
        <p:spPr>
          <a:xfrm>
            <a:off x="531495" y="1238885"/>
            <a:ext cx="876300" cy="645160"/>
          </a:xfrm>
          <a:prstGeom prst="rect">
            <a:avLst/>
          </a:prstGeom>
          <a:noFill/>
        </p:spPr>
        <p:txBody>
          <a:bodyPr wrap="square" rtlCol="0">
            <a:spAutoFit/>
          </a:bodyPr>
          <a:p>
            <a:pPr algn="ctr">
              <a:lnSpc>
                <a:spcPct val="150000"/>
              </a:lnSpc>
            </a:pPr>
            <a:r>
              <a:rPr lang="en-US" altLang="zh-CN"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rPr>
              <a:t>C</a:t>
            </a:r>
            <a:r>
              <a:rPr lang="zh-CN" altLang="en-US"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rPr>
              <a:t>篇</a:t>
            </a:r>
            <a:endParaRPr lang="zh-CN" altLang="en-US"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endParaRPr>
          </a:p>
        </p:txBody>
      </p:sp>
      <p:sp>
        <p:nvSpPr>
          <p:cNvPr id="2" name="文本框 1"/>
          <p:cNvSpPr txBox="1"/>
          <p:nvPr/>
        </p:nvSpPr>
        <p:spPr>
          <a:xfrm>
            <a:off x="1640840" y="1155700"/>
            <a:ext cx="6554470" cy="460375"/>
          </a:xfrm>
          <a:prstGeom prst="rect">
            <a:avLst/>
          </a:prstGeom>
          <a:noFill/>
        </p:spPr>
        <p:txBody>
          <a:bodyPr wrap="square" rtlCol="0">
            <a:spAutoFit/>
          </a:bodyPr>
          <a:p>
            <a:r>
              <a:rPr lang="zh-CN" altLang="en-US" sz="2400"/>
              <a:t>说明文，人与自然：对鲨鱼的误解</a:t>
            </a:r>
            <a:endParaRPr lang="zh-CN" altLang="en-US" sz="2400"/>
          </a:p>
        </p:txBody>
      </p:sp>
      <p:sp>
        <p:nvSpPr>
          <p:cNvPr id="3" name="文本框 2"/>
          <p:cNvSpPr txBox="1"/>
          <p:nvPr>
            <p:custDataLst>
              <p:tags r:id="rId3"/>
            </p:custDataLst>
          </p:nvPr>
        </p:nvSpPr>
        <p:spPr>
          <a:xfrm>
            <a:off x="1562735" y="1724025"/>
            <a:ext cx="9486265" cy="1198880"/>
          </a:xfrm>
          <a:prstGeom prst="rect">
            <a:avLst/>
          </a:prstGeom>
          <a:noFill/>
        </p:spPr>
        <p:txBody>
          <a:bodyPr wrap="square" rtlCol="0">
            <a:spAutoFit/>
          </a:bodyPr>
          <a:p>
            <a:r>
              <a:rPr lang="zh-CN" altLang="en-US" sz="2400"/>
              <a:t>28. What do most people think about sharks?【推理判断】</a:t>
            </a:r>
            <a:endParaRPr lang="zh-CN" altLang="en-US" sz="2400"/>
          </a:p>
          <a:p>
            <a:r>
              <a:rPr lang="zh-CN" altLang="en-US" sz="2400"/>
              <a:t>A. They are ugly. B. They are important.   </a:t>
            </a:r>
            <a:endParaRPr lang="zh-CN" altLang="en-US" sz="2400"/>
          </a:p>
          <a:p>
            <a:r>
              <a:rPr lang="zh-CN" altLang="en-US" sz="2400"/>
              <a:t>C. They are violent. D. They are complicated.</a:t>
            </a:r>
            <a:endParaRPr lang="zh-CN" altLang="en-US" sz="2400"/>
          </a:p>
        </p:txBody>
      </p:sp>
      <p:sp>
        <p:nvSpPr>
          <p:cNvPr id="4" name="文本框 3"/>
          <p:cNvSpPr txBox="1"/>
          <p:nvPr/>
        </p:nvSpPr>
        <p:spPr>
          <a:xfrm>
            <a:off x="606425" y="3429000"/>
            <a:ext cx="10568305" cy="2306955"/>
          </a:xfrm>
          <a:prstGeom prst="rect">
            <a:avLst/>
          </a:prstGeom>
          <a:noFill/>
          <a:ln w="38100">
            <a:solidFill>
              <a:srgbClr val="002060"/>
            </a:solidFill>
          </a:ln>
        </p:spPr>
        <p:txBody>
          <a:bodyPr wrap="square" rtlCol="0">
            <a:spAutoFit/>
          </a:bodyPr>
          <a:p>
            <a:r>
              <a:rPr lang="zh-CN" altLang="en-US" sz="2400"/>
              <a:t>The </a:t>
            </a:r>
            <a:r>
              <a:rPr lang="zh-CN" altLang="en-US" sz="2400" b="1" u="sng">
                <a:solidFill>
                  <a:srgbClr val="C00000"/>
                </a:solidFill>
              </a:rPr>
              <a:t>sharp</a:t>
            </a:r>
            <a:r>
              <a:rPr lang="zh-CN" altLang="en-US" sz="2400"/>
              <a:t> fin（鳍）. The </a:t>
            </a:r>
            <a:r>
              <a:rPr lang="zh-CN" altLang="en-US" sz="2400" b="1" u="sng">
                <a:solidFill>
                  <a:srgbClr val="C00000"/>
                </a:solidFill>
              </a:rPr>
              <a:t>rows upon rows of sharp</a:t>
            </a:r>
            <a:r>
              <a:rPr lang="zh-CN" altLang="en-US" sz="2400"/>
              <a:t> teeth. The </a:t>
            </a:r>
            <a:r>
              <a:rPr lang="zh-CN" altLang="en-US" sz="2400" b="1" u="sng">
                <a:solidFill>
                  <a:srgbClr val="C00000"/>
                </a:solidFill>
              </a:rPr>
              <a:t>large black</a:t>
            </a:r>
            <a:r>
              <a:rPr lang="zh-CN" altLang="en-US" sz="2400"/>
              <a:t> eyes. The sharks you see on television in Jaws or Discovery’s “Shark Week” are </a:t>
            </a:r>
            <a:r>
              <a:rPr lang="zh-CN" altLang="en-US" sz="2400" b="1" u="sng">
                <a:solidFill>
                  <a:srgbClr val="C00000"/>
                </a:solidFill>
                <a:sym typeface="+mn-ea"/>
              </a:rPr>
              <a:t>not the friend</a:t>
            </a:r>
            <a:r>
              <a:rPr lang="zh-CN" altLang="en-US" sz="2400" b="1" u="sng">
                <a:solidFill>
                  <a:srgbClr val="C00000"/>
                </a:solidFill>
              </a:rPr>
              <a:t>liest </a:t>
            </a:r>
            <a:r>
              <a:rPr lang="zh-CN" altLang="en-US" sz="2400"/>
              <a:t>looking creatures. They </a:t>
            </a:r>
            <a:r>
              <a:rPr lang="zh-CN" altLang="en-US" sz="2400" b="1" u="sng">
                <a:solidFill>
                  <a:srgbClr val="C00000"/>
                </a:solidFill>
              </a:rPr>
              <a:t>aren’t</a:t>
            </a:r>
            <a:r>
              <a:rPr lang="zh-CN" altLang="en-US" sz="2400"/>
              <a:t> exactly </a:t>
            </a:r>
            <a:r>
              <a:rPr lang="zh-CN" altLang="en-US" sz="2400" b="1" u="sng">
                <a:solidFill>
                  <a:srgbClr val="C00000"/>
                </a:solidFill>
              </a:rPr>
              <a:t>an animal you want</a:t>
            </a:r>
            <a:r>
              <a:rPr lang="zh-CN" altLang="en-US" sz="2400"/>
              <a:t> </a:t>
            </a:r>
            <a:r>
              <a:rPr lang="zh-CN" altLang="en-US" sz="2400" b="1" u="sng">
                <a:solidFill>
                  <a:srgbClr val="C00000"/>
                </a:solidFill>
              </a:rPr>
              <a:t>to find</a:t>
            </a:r>
            <a:r>
              <a:rPr lang="zh-CN" altLang="en-US" sz="2400"/>
              <a:t> near you while swimming in the ocean. Despite their portrayals（刻画） in movies and popular culture, sharks are complicated, misunderstood creatures that are weaker than they appear.</a:t>
            </a:r>
            <a:endParaRPr lang="zh-CN" altLang="en-US" sz="2400"/>
          </a:p>
        </p:txBody>
      </p:sp>
      <p:cxnSp>
        <p:nvCxnSpPr>
          <p:cNvPr id="8" name="直接箭头连接符 7"/>
          <p:cNvCxnSpPr/>
          <p:nvPr>
            <p:custDataLst>
              <p:tags r:id="rId4"/>
            </p:custDataLst>
          </p:nvPr>
        </p:nvCxnSpPr>
        <p:spPr>
          <a:xfrm flipV="1">
            <a:off x="2258060" y="2922905"/>
            <a:ext cx="256540" cy="141668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10" name="圆角矩形 9"/>
          <p:cNvSpPr/>
          <p:nvPr>
            <p:custDataLst>
              <p:tags r:id="rId5"/>
            </p:custDataLst>
          </p:nvPr>
        </p:nvSpPr>
        <p:spPr>
          <a:xfrm>
            <a:off x="1562735" y="2461260"/>
            <a:ext cx="2640965" cy="423545"/>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7" name="直接箭头连接符 6"/>
          <p:cNvCxnSpPr/>
          <p:nvPr>
            <p:custDataLst>
              <p:tags r:id="rId6"/>
            </p:custDataLst>
          </p:nvPr>
        </p:nvCxnSpPr>
        <p:spPr>
          <a:xfrm flipV="1">
            <a:off x="1640840" y="2922905"/>
            <a:ext cx="873760" cy="61214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11" name="直接箭头连接符 10"/>
          <p:cNvCxnSpPr/>
          <p:nvPr>
            <p:custDataLst>
              <p:tags r:id="rId7"/>
            </p:custDataLst>
          </p:nvPr>
        </p:nvCxnSpPr>
        <p:spPr>
          <a:xfrm flipH="1" flipV="1">
            <a:off x="2641600" y="2884805"/>
            <a:ext cx="4262120" cy="65024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12" name="直接箭头连接符 11"/>
          <p:cNvCxnSpPr/>
          <p:nvPr>
            <p:custDataLst>
              <p:tags r:id="rId8"/>
            </p:custDataLst>
          </p:nvPr>
        </p:nvCxnSpPr>
        <p:spPr>
          <a:xfrm flipH="1" flipV="1">
            <a:off x="4203700" y="2794000"/>
            <a:ext cx="5473700" cy="74104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13" name="直接箭头连接符 12"/>
          <p:cNvCxnSpPr/>
          <p:nvPr>
            <p:custDataLst>
              <p:tags r:id="rId9"/>
            </p:custDataLst>
          </p:nvPr>
        </p:nvCxnSpPr>
        <p:spPr>
          <a:xfrm flipH="1" flipV="1">
            <a:off x="3934460" y="2884805"/>
            <a:ext cx="4599305" cy="141668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18" name="文本框 17"/>
          <p:cNvSpPr txBox="1"/>
          <p:nvPr/>
        </p:nvSpPr>
        <p:spPr>
          <a:xfrm>
            <a:off x="617855" y="5778500"/>
            <a:ext cx="8754110" cy="398780"/>
          </a:xfrm>
          <a:prstGeom prst="rect">
            <a:avLst/>
          </a:prstGeom>
          <a:noFill/>
        </p:spPr>
        <p:txBody>
          <a:bodyPr wrap="square" rtlCol="0">
            <a:spAutoFit/>
          </a:bodyPr>
          <a:p>
            <a:r>
              <a:rPr lang="zh-CN" sz="2000">
                <a:solidFill>
                  <a:srgbClr val="C00000"/>
                </a:solidFill>
              </a:rPr>
              <a:t>解题策略：扫读，快速抓取关键信息，领悟主旨要义</a:t>
            </a:r>
            <a:endParaRPr lang="zh-CN" sz="200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par>
                          <p:cTn id="25" fill="hold">
                            <p:stCondLst>
                              <p:cond delay="2000"/>
                            </p:stCondLst>
                            <p:childTnLst>
                              <p:par>
                                <p:cTn id="26" presetID="22" presetClass="entr" presetSubtype="4"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par>
                          <p:cTn id="29" fill="hold">
                            <p:stCondLst>
                              <p:cond delay="2500"/>
                            </p:stCondLst>
                            <p:childTnLst>
                              <p:par>
                                <p:cTn id="30" presetID="1" presetClass="entr" presetSubtype="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10" grpId="0" bldLvl="0" animBg="1"/>
      <p:bldP spid="10" grpId="1" animBg="1"/>
      <p:bldP spid="18" grpId="0"/>
      <p:bldP spid="18"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深度视觉·原创设计 https://www.docer.com/works?userid=22383862"/>
          <p:cNvSpPr/>
          <p:nvPr/>
        </p:nvSpPr>
        <p:spPr>
          <a:xfrm flipH="1">
            <a:off x="9677400" y="4533899"/>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6" name="深度视觉·原创设计 https://www.docer.com/works?userid=22383862"/>
          <p:cNvSpPr/>
          <p:nvPr/>
        </p:nvSpPr>
        <p:spPr>
          <a:xfrm rot="10800000" flipH="1">
            <a:off x="0" y="0"/>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9" name="深度视觉·原创设计 https://www.docer.com/works?userid=22383862"/>
          <p:cNvSpPr/>
          <p:nvPr/>
        </p:nvSpPr>
        <p:spPr>
          <a:xfrm>
            <a:off x="937260" y="422910"/>
            <a:ext cx="9667240" cy="408305"/>
          </a:xfrm>
          <a:prstGeom prst="roundRect">
            <a:avLst>
              <a:gd name="adj" fmla="val 0"/>
            </a:avLst>
          </a:prstGeom>
          <a:solidFill>
            <a:schemeClr val="accent1"/>
          </a:solidFill>
          <a:ln w="28575">
            <a:solidFill>
              <a:srgbClr val="FEB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CN"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PART 02 </a:t>
            </a:r>
            <a:r>
              <a:rPr lang="zh-CN" altLang="en-US"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分题型解析及语料梳理</a:t>
            </a:r>
            <a:endParaRPr lang="zh-CN" altLang="en-US"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p:txBody>
      </p:sp>
      <p:sp>
        <p:nvSpPr>
          <p:cNvPr id="39" name="深度视觉·原创设计 https://www.docer.com/works?userid=22383862"/>
          <p:cNvSpPr/>
          <p:nvPr>
            <p:custDataLst>
              <p:tags r:id="rId1"/>
            </p:custDataLst>
          </p:nvPr>
        </p:nvSpPr>
        <p:spPr>
          <a:xfrm>
            <a:off x="540385" y="1155700"/>
            <a:ext cx="862330" cy="8623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3" name="深度视觉·原创设计 https://www.docer.com/works?userid=22383862"/>
          <p:cNvSpPr txBox="1"/>
          <p:nvPr>
            <p:custDataLst>
              <p:tags r:id="rId2"/>
            </p:custDataLst>
          </p:nvPr>
        </p:nvSpPr>
        <p:spPr>
          <a:xfrm>
            <a:off x="531495" y="1238885"/>
            <a:ext cx="876300" cy="645160"/>
          </a:xfrm>
          <a:prstGeom prst="rect">
            <a:avLst/>
          </a:prstGeom>
          <a:noFill/>
        </p:spPr>
        <p:txBody>
          <a:bodyPr wrap="square" rtlCol="0">
            <a:spAutoFit/>
          </a:bodyPr>
          <a:p>
            <a:pPr algn="ctr">
              <a:lnSpc>
                <a:spcPct val="150000"/>
              </a:lnSpc>
            </a:pPr>
            <a:r>
              <a:rPr lang="en-US" altLang="zh-CN"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rPr>
              <a:t>C</a:t>
            </a:r>
            <a:r>
              <a:rPr lang="zh-CN" altLang="en-US"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rPr>
              <a:t>篇</a:t>
            </a:r>
            <a:endParaRPr lang="zh-CN" altLang="en-US"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endParaRPr>
          </a:p>
        </p:txBody>
      </p:sp>
      <p:sp>
        <p:nvSpPr>
          <p:cNvPr id="2" name="文本框 1"/>
          <p:cNvSpPr txBox="1"/>
          <p:nvPr/>
        </p:nvSpPr>
        <p:spPr>
          <a:xfrm>
            <a:off x="1640840" y="1155700"/>
            <a:ext cx="6554470" cy="460375"/>
          </a:xfrm>
          <a:prstGeom prst="rect">
            <a:avLst/>
          </a:prstGeom>
          <a:noFill/>
        </p:spPr>
        <p:txBody>
          <a:bodyPr wrap="square" rtlCol="0">
            <a:spAutoFit/>
          </a:bodyPr>
          <a:p>
            <a:r>
              <a:rPr lang="zh-CN" altLang="en-US" sz="2400"/>
              <a:t>说明文，人与自然：对鲨鱼的误解</a:t>
            </a:r>
            <a:endParaRPr lang="zh-CN" altLang="en-US" sz="2400"/>
          </a:p>
        </p:txBody>
      </p:sp>
      <p:sp>
        <p:nvSpPr>
          <p:cNvPr id="3" name="文本框 2"/>
          <p:cNvSpPr txBox="1"/>
          <p:nvPr>
            <p:custDataLst>
              <p:tags r:id="rId3"/>
            </p:custDataLst>
          </p:nvPr>
        </p:nvSpPr>
        <p:spPr>
          <a:xfrm>
            <a:off x="1562735" y="1724025"/>
            <a:ext cx="9486265" cy="1198880"/>
          </a:xfrm>
          <a:prstGeom prst="rect">
            <a:avLst/>
          </a:prstGeom>
          <a:noFill/>
        </p:spPr>
        <p:txBody>
          <a:bodyPr wrap="square" rtlCol="0">
            <a:spAutoFit/>
          </a:bodyPr>
          <a:p>
            <a:r>
              <a:rPr lang="zh-CN" altLang="en-US" sz="2400"/>
              <a:t>29. The author compares shark bites to lightning strikes to show they are __________.【推理判断】</a:t>
            </a:r>
            <a:endParaRPr lang="zh-CN" altLang="en-US" sz="2400"/>
          </a:p>
          <a:p>
            <a:r>
              <a:rPr lang="zh-CN" altLang="en-US" sz="2400"/>
              <a:t>A. deadly B. rare C. unavoidable D. unpredictable</a:t>
            </a:r>
            <a:endParaRPr lang="zh-CN" altLang="en-US" sz="2400"/>
          </a:p>
        </p:txBody>
      </p:sp>
      <p:sp>
        <p:nvSpPr>
          <p:cNvPr id="4" name="文本框 3"/>
          <p:cNvSpPr txBox="1"/>
          <p:nvPr/>
        </p:nvSpPr>
        <p:spPr>
          <a:xfrm>
            <a:off x="606425" y="3429000"/>
            <a:ext cx="10568305" cy="829945"/>
          </a:xfrm>
          <a:prstGeom prst="rect">
            <a:avLst/>
          </a:prstGeom>
          <a:noFill/>
          <a:ln w="38100">
            <a:solidFill>
              <a:srgbClr val="002060"/>
            </a:solidFill>
          </a:ln>
        </p:spPr>
        <p:txBody>
          <a:bodyPr wrap="square" rtlCol="0">
            <a:spAutoFit/>
          </a:bodyPr>
          <a:p>
            <a:r>
              <a:rPr lang="zh-CN" altLang="en-US" sz="2400" b="1" u="sng">
                <a:solidFill>
                  <a:srgbClr val="C00000"/>
                </a:solidFill>
              </a:rPr>
              <a:t>Statistically</a:t>
            </a:r>
            <a:r>
              <a:rPr lang="zh-CN" altLang="en-US" sz="2400"/>
              <a:t>, you are </a:t>
            </a:r>
            <a:r>
              <a:rPr lang="zh-CN" altLang="en-US" sz="2400" b="1" u="sng">
                <a:solidFill>
                  <a:srgbClr val="C00000"/>
                </a:solidFill>
              </a:rPr>
              <a:t>more likely to</a:t>
            </a:r>
            <a:r>
              <a:rPr lang="zh-CN" altLang="en-US" sz="2400"/>
              <a:t> be struck by lightning than be bitten by a shark.</a:t>
            </a:r>
            <a:endParaRPr lang="zh-CN" altLang="en-US" sz="2400"/>
          </a:p>
        </p:txBody>
      </p:sp>
      <p:cxnSp>
        <p:nvCxnSpPr>
          <p:cNvPr id="8" name="直接箭头连接符 7"/>
          <p:cNvCxnSpPr/>
          <p:nvPr>
            <p:custDataLst>
              <p:tags r:id="rId4"/>
            </p:custDataLst>
          </p:nvPr>
        </p:nvCxnSpPr>
        <p:spPr>
          <a:xfrm flipV="1">
            <a:off x="1640840" y="2922905"/>
            <a:ext cx="1525270" cy="60579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10" name="圆角矩形 9"/>
          <p:cNvSpPr/>
          <p:nvPr>
            <p:custDataLst>
              <p:tags r:id="rId5"/>
            </p:custDataLst>
          </p:nvPr>
        </p:nvSpPr>
        <p:spPr>
          <a:xfrm>
            <a:off x="2921635" y="2499360"/>
            <a:ext cx="905510" cy="423545"/>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8" name="文本框 17"/>
          <p:cNvSpPr txBox="1"/>
          <p:nvPr/>
        </p:nvSpPr>
        <p:spPr>
          <a:xfrm>
            <a:off x="606425" y="4427220"/>
            <a:ext cx="8754110" cy="398780"/>
          </a:xfrm>
          <a:prstGeom prst="rect">
            <a:avLst/>
          </a:prstGeom>
          <a:noFill/>
        </p:spPr>
        <p:txBody>
          <a:bodyPr wrap="square" rtlCol="0">
            <a:spAutoFit/>
          </a:bodyPr>
          <a:p>
            <a:r>
              <a:rPr lang="zh-CN" sz="2000">
                <a:solidFill>
                  <a:srgbClr val="C00000"/>
                </a:solidFill>
              </a:rPr>
              <a:t>解题策略：扫读，抓住关键词汇</a:t>
            </a:r>
            <a:endParaRPr lang="zh-CN" sz="200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10" grpId="0" bldLvl="0" animBg="1"/>
      <p:bldP spid="10" grpId="1" animBg="1"/>
      <p:bldP spid="18" grpId="0"/>
      <p:bldP spid="18"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深度视觉·原创设计 https://www.docer.com/works?userid=22383862"/>
          <p:cNvSpPr/>
          <p:nvPr/>
        </p:nvSpPr>
        <p:spPr>
          <a:xfrm flipH="1">
            <a:off x="9677400" y="4533899"/>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6" name="深度视觉·原创设计 https://www.docer.com/works?userid=22383862"/>
          <p:cNvSpPr/>
          <p:nvPr/>
        </p:nvSpPr>
        <p:spPr>
          <a:xfrm rot="10800000" flipH="1">
            <a:off x="0" y="0"/>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9" name="深度视觉·原创设计 https://www.docer.com/works?userid=22383862"/>
          <p:cNvSpPr/>
          <p:nvPr/>
        </p:nvSpPr>
        <p:spPr>
          <a:xfrm>
            <a:off x="937260" y="422910"/>
            <a:ext cx="9667240" cy="408305"/>
          </a:xfrm>
          <a:prstGeom prst="roundRect">
            <a:avLst>
              <a:gd name="adj" fmla="val 0"/>
            </a:avLst>
          </a:prstGeom>
          <a:solidFill>
            <a:schemeClr val="accent1"/>
          </a:solidFill>
          <a:ln w="28575">
            <a:solidFill>
              <a:srgbClr val="FEB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CN"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PART 02 </a:t>
            </a:r>
            <a:r>
              <a:rPr lang="zh-CN" altLang="en-US"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分题型解析及语料梳理</a:t>
            </a:r>
            <a:endParaRPr lang="zh-CN" altLang="en-US"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p:txBody>
      </p:sp>
      <p:sp>
        <p:nvSpPr>
          <p:cNvPr id="39" name="深度视觉·原创设计 https://www.docer.com/works?userid=22383862"/>
          <p:cNvSpPr/>
          <p:nvPr>
            <p:custDataLst>
              <p:tags r:id="rId1"/>
            </p:custDataLst>
          </p:nvPr>
        </p:nvSpPr>
        <p:spPr>
          <a:xfrm>
            <a:off x="540385" y="1155700"/>
            <a:ext cx="862330" cy="8623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3" name="深度视觉·原创设计 https://www.docer.com/works?userid=22383862"/>
          <p:cNvSpPr txBox="1"/>
          <p:nvPr>
            <p:custDataLst>
              <p:tags r:id="rId2"/>
            </p:custDataLst>
          </p:nvPr>
        </p:nvSpPr>
        <p:spPr>
          <a:xfrm>
            <a:off x="531495" y="1238885"/>
            <a:ext cx="876300" cy="645160"/>
          </a:xfrm>
          <a:prstGeom prst="rect">
            <a:avLst/>
          </a:prstGeom>
          <a:noFill/>
        </p:spPr>
        <p:txBody>
          <a:bodyPr wrap="square" rtlCol="0">
            <a:spAutoFit/>
          </a:bodyPr>
          <a:p>
            <a:pPr algn="ctr">
              <a:lnSpc>
                <a:spcPct val="150000"/>
              </a:lnSpc>
            </a:pPr>
            <a:r>
              <a:rPr lang="en-US" altLang="zh-CN"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rPr>
              <a:t>C</a:t>
            </a:r>
            <a:r>
              <a:rPr lang="zh-CN" altLang="en-US"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rPr>
              <a:t>篇</a:t>
            </a:r>
            <a:endParaRPr lang="zh-CN" altLang="en-US"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endParaRPr>
          </a:p>
        </p:txBody>
      </p:sp>
      <p:sp>
        <p:nvSpPr>
          <p:cNvPr id="2" name="文本框 1"/>
          <p:cNvSpPr txBox="1"/>
          <p:nvPr/>
        </p:nvSpPr>
        <p:spPr>
          <a:xfrm>
            <a:off x="1640840" y="1155700"/>
            <a:ext cx="6554470" cy="460375"/>
          </a:xfrm>
          <a:prstGeom prst="rect">
            <a:avLst/>
          </a:prstGeom>
          <a:noFill/>
        </p:spPr>
        <p:txBody>
          <a:bodyPr wrap="square" rtlCol="0">
            <a:spAutoFit/>
          </a:bodyPr>
          <a:p>
            <a:r>
              <a:rPr lang="zh-CN" altLang="en-US" sz="2400"/>
              <a:t>说明文，人与自然：对鲨鱼的误解</a:t>
            </a:r>
            <a:endParaRPr lang="zh-CN" altLang="en-US" sz="2400"/>
          </a:p>
        </p:txBody>
      </p:sp>
      <p:sp>
        <p:nvSpPr>
          <p:cNvPr id="3" name="文本框 2"/>
          <p:cNvSpPr txBox="1"/>
          <p:nvPr>
            <p:custDataLst>
              <p:tags r:id="rId3"/>
            </p:custDataLst>
          </p:nvPr>
        </p:nvSpPr>
        <p:spPr>
          <a:xfrm>
            <a:off x="1562735" y="1724025"/>
            <a:ext cx="9486265" cy="2306955"/>
          </a:xfrm>
          <a:prstGeom prst="rect">
            <a:avLst/>
          </a:prstGeom>
          <a:noFill/>
        </p:spPr>
        <p:txBody>
          <a:bodyPr wrap="square" rtlCol="0">
            <a:spAutoFit/>
          </a:bodyPr>
          <a:p>
            <a:r>
              <a:rPr lang="zh-CN" altLang="en-US" sz="2400"/>
              <a:t>30. Why should sharks be scared of humans according to the author?【推理判断】</a:t>
            </a:r>
            <a:endParaRPr lang="zh-CN" altLang="en-US" sz="2400"/>
          </a:p>
          <a:p>
            <a:r>
              <a:rPr lang="zh-CN" altLang="en-US" sz="2400"/>
              <a:t>A. Humans keep sharks to show off.</a:t>
            </a:r>
            <a:endParaRPr lang="zh-CN" altLang="en-US" sz="2400"/>
          </a:p>
          <a:p>
            <a:r>
              <a:rPr lang="zh-CN" altLang="en-US" sz="2400"/>
              <a:t>B. Humans kill sharks in large quantities.</a:t>
            </a:r>
            <a:endParaRPr lang="zh-CN" altLang="en-US" sz="2400"/>
          </a:p>
          <a:p>
            <a:r>
              <a:rPr lang="zh-CN" altLang="en-US" sz="2400"/>
              <a:t>C. Humans catch sharks for medical research.</a:t>
            </a:r>
            <a:endParaRPr lang="zh-CN" altLang="en-US" sz="2400"/>
          </a:p>
          <a:p>
            <a:r>
              <a:rPr lang="zh-CN" altLang="en-US" sz="2400"/>
              <a:t>D. Humans are greater in number than sharks.</a:t>
            </a:r>
            <a:endParaRPr lang="zh-CN" altLang="en-US" sz="2400"/>
          </a:p>
        </p:txBody>
      </p:sp>
      <p:sp>
        <p:nvSpPr>
          <p:cNvPr id="4" name="文本框 3"/>
          <p:cNvSpPr txBox="1"/>
          <p:nvPr/>
        </p:nvSpPr>
        <p:spPr>
          <a:xfrm>
            <a:off x="949325" y="4055745"/>
            <a:ext cx="10568305" cy="2676525"/>
          </a:xfrm>
          <a:prstGeom prst="rect">
            <a:avLst/>
          </a:prstGeom>
          <a:noFill/>
          <a:ln w="38100">
            <a:solidFill>
              <a:srgbClr val="002060"/>
            </a:solidFill>
          </a:ln>
        </p:spPr>
        <p:txBody>
          <a:bodyPr wrap="square" rtlCol="0">
            <a:spAutoFit/>
          </a:bodyPr>
          <a:p>
            <a:r>
              <a:rPr lang="zh-CN" altLang="en-US" sz="2400"/>
              <a:t>Though sharks have a reputation for being very scary to humans, the sad truth is that </a:t>
            </a:r>
            <a:r>
              <a:rPr lang="zh-CN" altLang="en-US" sz="2400" b="1" u="sng">
                <a:solidFill>
                  <a:srgbClr val="C00000"/>
                </a:solidFill>
              </a:rPr>
              <a:t>they should be scared of humans</a:t>
            </a:r>
            <a:r>
              <a:rPr lang="zh-CN" altLang="en-US" sz="2400"/>
              <a:t>. </a:t>
            </a:r>
            <a:r>
              <a:rPr lang="zh-CN" altLang="en-US" sz="2400" b="1" u="sng">
                <a:solidFill>
                  <a:srgbClr val="C00000"/>
                </a:solidFill>
              </a:rPr>
              <a:t>The number of sharks</a:t>
            </a:r>
            <a:r>
              <a:rPr lang="zh-CN" altLang="en-US" sz="2400"/>
              <a:t> in the ocean is steadily </a:t>
            </a:r>
            <a:r>
              <a:rPr lang="zh-CN" altLang="en-US" sz="2400" b="1" u="sng">
                <a:solidFill>
                  <a:srgbClr val="C00000"/>
                </a:solidFill>
              </a:rPr>
              <a:t>dropping</a:t>
            </a:r>
            <a:r>
              <a:rPr lang="zh-CN" altLang="en-US" sz="2400"/>
              <a:t>. There are a few reasons for this. For one, they mature quite slowly, over several years, and produce relatively few young. For another, </a:t>
            </a:r>
            <a:r>
              <a:rPr lang="zh-CN" altLang="en-US" sz="2400" b="1" u="sng">
                <a:solidFill>
                  <a:srgbClr val="C00000"/>
                </a:solidFill>
              </a:rPr>
              <a:t>overfishing of sharks is happening</a:t>
            </a:r>
            <a:r>
              <a:rPr lang="zh-CN" altLang="en-US" sz="2400"/>
              <a:t> because </a:t>
            </a:r>
            <a:r>
              <a:rPr lang="zh-CN" altLang="en-US" sz="2400" b="1" u="sng">
                <a:solidFill>
                  <a:srgbClr val="C00000"/>
                </a:solidFill>
              </a:rPr>
              <a:t>more and more people want their fins</a:t>
            </a:r>
            <a:r>
              <a:rPr lang="zh-CN" altLang="en-US" sz="2400"/>
              <a:t>. </a:t>
            </a:r>
            <a:r>
              <a:rPr lang="zh-CN" altLang="en-US" sz="2400" b="1" u="sng">
                <a:solidFill>
                  <a:srgbClr val="C00000"/>
                </a:solidFill>
              </a:rPr>
              <a:t>About 100 million sharks are killed every year</a:t>
            </a:r>
            <a:r>
              <a:rPr lang="zh-CN" altLang="en-US" sz="2400"/>
              <a:t> according to National Geographic.</a:t>
            </a:r>
            <a:endParaRPr lang="zh-CN" altLang="en-US" sz="2400"/>
          </a:p>
        </p:txBody>
      </p:sp>
      <p:cxnSp>
        <p:nvCxnSpPr>
          <p:cNvPr id="8" name="直接箭头连接符 7"/>
          <p:cNvCxnSpPr/>
          <p:nvPr>
            <p:custDataLst>
              <p:tags r:id="rId4"/>
            </p:custDataLst>
          </p:nvPr>
        </p:nvCxnSpPr>
        <p:spPr>
          <a:xfrm flipH="1" flipV="1">
            <a:off x="3503930" y="3061335"/>
            <a:ext cx="3166110" cy="293751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10" name="圆角矩形 9"/>
          <p:cNvSpPr/>
          <p:nvPr>
            <p:custDataLst>
              <p:tags r:id="rId5"/>
            </p:custDataLst>
          </p:nvPr>
        </p:nvSpPr>
        <p:spPr>
          <a:xfrm>
            <a:off x="1609090" y="2813685"/>
            <a:ext cx="5318125" cy="423545"/>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8" name="文本框 17"/>
          <p:cNvSpPr txBox="1"/>
          <p:nvPr/>
        </p:nvSpPr>
        <p:spPr>
          <a:xfrm>
            <a:off x="3982085" y="6333490"/>
            <a:ext cx="8754110" cy="398780"/>
          </a:xfrm>
          <a:prstGeom prst="rect">
            <a:avLst/>
          </a:prstGeom>
          <a:noFill/>
        </p:spPr>
        <p:txBody>
          <a:bodyPr wrap="square" rtlCol="0">
            <a:spAutoFit/>
          </a:bodyPr>
          <a:p>
            <a:r>
              <a:rPr lang="zh-CN" sz="2000">
                <a:solidFill>
                  <a:srgbClr val="C00000"/>
                </a:solidFill>
              </a:rPr>
              <a:t>解题策略：细读，理解深层内涵</a:t>
            </a:r>
            <a:endParaRPr lang="zh-CN" sz="200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10" grpId="0" bldLvl="0" animBg="1"/>
      <p:bldP spid="10" grpId="1" animBg="1"/>
      <p:bldP spid="18" grpId="0"/>
      <p:bldP spid="18"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深度视觉·原创设计 https://www.docer.com/works?userid=22383862"/>
          <p:cNvSpPr/>
          <p:nvPr/>
        </p:nvSpPr>
        <p:spPr>
          <a:xfrm flipH="1">
            <a:off x="9677400" y="4533899"/>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 name="深度视觉·原创设计 https://www.docer.com/works?userid=22383862"/>
          <p:cNvSpPr/>
          <p:nvPr/>
        </p:nvSpPr>
        <p:spPr>
          <a:xfrm rot="10800000" flipH="1">
            <a:off x="0" y="0"/>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5" name="深度视觉·原创设计 https://www.docer.com/works?userid=22383862"/>
          <p:cNvSpPr/>
          <p:nvPr/>
        </p:nvSpPr>
        <p:spPr>
          <a:xfrm>
            <a:off x="682170" y="674280"/>
            <a:ext cx="10827660" cy="5509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6" name="深度视觉·原创设计 https://www.docer.com/works?userid=22383862"/>
          <p:cNvSpPr/>
          <p:nvPr/>
        </p:nvSpPr>
        <p:spPr>
          <a:xfrm>
            <a:off x="2623185" y="3429000"/>
            <a:ext cx="6945630" cy="489585"/>
          </a:xfrm>
          <a:prstGeom prst="roundRect">
            <a:avLst>
              <a:gd name="adj" fmla="val 2593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7" name="深度视觉·原创设计 https://www.docer.com/works?userid=22383862"/>
          <p:cNvSpPr txBox="1"/>
          <p:nvPr/>
        </p:nvSpPr>
        <p:spPr>
          <a:xfrm>
            <a:off x="1524000" y="2095960"/>
            <a:ext cx="9144000" cy="829945"/>
          </a:xfrm>
          <a:prstGeom prst="rect">
            <a:avLst/>
          </a:prstGeom>
          <a:noFill/>
        </p:spPr>
        <p:txBody>
          <a:bodyPr wrap="square" rtlCol="0">
            <a:spAutoFit/>
          </a:bodyPr>
          <a:lstStyle/>
          <a:p>
            <a:pPr algn="ctr"/>
            <a:r>
              <a:rPr lang="en-US" altLang="zh-CN" sz="4800" b="1">
                <a:solidFill>
                  <a:schemeClr val="tx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rPr>
              <a:t>2023</a:t>
            </a:r>
            <a:r>
              <a:rPr lang="zh-CN" altLang="en-US" sz="4800" b="1">
                <a:solidFill>
                  <a:schemeClr val="tx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rPr>
              <a:t>年</a:t>
            </a:r>
            <a:r>
              <a:rPr lang="en-US" altLang="zh-CN" sz="4800" b="1">
                <a:solidFill>
                  <a:schemeClr val="tx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rPr>
              <a:t>11</a:t>
            </a:r>
            <a:r>
              <a:rPr lang="zh-CN" altLang="en-US" sz="4800" b="1">
                <a:solidFill>
                  <a:schemeClr val="tx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rPr>
              <a:t>月金华十校高三英语</a:t>
            </a:r>
            <a:endParaRPr lang="zh-CN" altLang="en-US" sz="4800" b="1">
              <a:solidFill>
                <a:schemeClr val="tx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9" name="深度视觉·原创设计 https://www.docer.com/works?userid=22383862"/>
          <p:cNvSpPr txBox="1"/>
          <p:nvPr/>
        </p:nvSpPr>
        <p:spPr>
          <a:xfrm>
            <a:off x="3761418" y="3488768"/>
            <a:ext cx="4669164" cy="398780"/>
          </a:xfrm>
          <a:prstGeom prst="rect">
            <a:avLst/>
          </a:prstGeom>
          <a:noFill/>
        </p:spPr>
        <p:txBody>
          <a:bodyPr wrap="square" rtlCol="0">
            <a:spAutoFit/>
          </a:bodyPr>
          <a:lstStyle/>
          <a:p>
            <a:pPr algn="dist"/>
            <a:r>
              <a:rPr lang="zh-CN" altLang="en-US" sz="2000">
                <a:solidFill>
                  <a:schemeClr val="bg1"/>
                </a:solidFill>
                <a:latin typeface="汉仪正圆-55W" panose="00020600040101010101" pitchFamily="18" charset="-122"/>
                <a:ea typeface="汉仪正圆-55W" panose="00020600040101010101" pitchFamily="18" charset="-122"/>
                <a:cs typeface="阿里巴巴普惠体 Light" panose="00020600040101010101" pitchFamily="18" charset="-122"/>
                <a:sym typeface="汉仪正圆-55W" panose="00020600040101010101" pitchFamily="18" charset="-122"/>
              </a:rPr>
              <a:t>试题讲评及二次开发</a:t>
            </a:r>
            <a:endParaRPr lang="zh-CN" altLang="en-US" sz="2000">
              <a:solidFill>
                <a:schemeClr val="bg1"/>
              </a:solidFill>
              <a:latin typeface="汉仪正圆-55W" panose="00020600040101010101" pitchFamily="18" charset="-122"/>
              <a:ea typeface="汉仪正圆-55W" panose="00020600040101010101" pitchFamily="18" charset="-122"/>
              <a:cs typeface="阿里巴巴普惠体 Light" panose="00020600040101010101" pitchFamily="18" charset="-122"/>
              <a:sym typeface="汉仪正圆-55W" panose="00020600040101010101" pitchFamily="18" charset="-122"/>
            </a:endParaRPr>
          </a:p>
        </p:txBody>
      </p:sp>
      <p:sp>
        <p:nvSpPr>
          <p:cNvPr id="4" name="深度视觉·原创设计 https://www.docer.com/works?userid=22383862"/>
          <p:cNvSpPr txBox="1"/>
          <p:nvPr>
            <p:custDataLst>
              <p:tags r:id="rId1"/>
            </p:custDataLst>
          </p:nvPr>
        </p:nvSpPr>
        <p:spPr>
          <a:xfrm>
            <a:off x="2935710" y="4261677"/>
            <a:ext cx="6320580" cy="415290"/>
          </a:xfrm>
          <a:prstGeom prst="rect">
            <a:avLst/>
          </a:prstGeom>
          <a:noFill/>
        </p:spPr>
        <p:txBody>
          <a:bodyPr wrap="square" lIns="0" tIns="0" rIns="0" bIns="0" rtlCol="0">
            <a:spAutoFit/>
            <a:scene3d>
              <a:camera prst="orthographicFront"/>
              <a:lightRig rig="threePt" dir="t"/>
            </a:scene3d>
            <a:sp3d contourW="12700"/>
          </a:bodyPr>
          <a:p>
            <a:pPr algn="ctr">
              <a:lnSpc>
                <a:spcPct val="150000"/>
              </a:lnSpc>
            </a:pPr>
            <a:r>
              <a:rPr lang="zh-CN" altLang="en-US" dirty="0">
                <a:solidFill>
                  <a:schemeClr val="bg1">
                    <a:lumMod val="50000"/>
                  </a:schemeClr>
                </a:solidFill>
                <a:latin typeface="汉仪正圆-55W" panose="00020600040101010101" pitchFamily="18" charset="-122"/>
                <a:ea typeface="汉仪正圆-55W" panose="00020600040101010101" pitchFamily="18" charset="-122"/>
                <a:sym typeface="汉仪正圆-55W" panose="00020600040101010101" pitchFamily="18" charset="-122"/>
              </a:rPr>
              <a:t>金华市孝顺高级中学</a:t>
            </a:r>
            <a:r>
              <a:rPr lang="en-US" altLang="zh-CN" dirty="0">
                <a:solidFill>
                  <a:schemeClr val="bg1">
                    <a:lumMod val="50000"/>
                  </a:schemeClr>
                </a:solidFill>
                <a:latin typeface="汉仪正圆-55W" panose="00020600040101010101" pitchFamily="18" charset="-122"/>
                <a:ea typeface="汉仪正圆-55W" panose="00020600040101010101" pitchFamily="18" charset="-122"/>
                <a:sym typeface="汉仪正圆-55W" panose="00020600040101010101" pitchFamily="18" charset="-122"/>
              </a:rPr>
              <a:t> </a:t>
            </a:r>
            <a:r>
              <a:rPr lang="zh-CN" altLang="en-US" dirty="0">
                <a:solidFill>
                  <a:schemeClr val="bg1">
                    <a:lumMod val="50000"/>
                  </a:schemeClr>
                </a:solidFill>
                <a:latin typeface="汉仪正圆-55W" panose="00020600040101010101" pitchFamily="18" charset="-122"/>
                <a:ea typeface="汉仪正圆-55W" panose="00020600040101010101" pitchFamily="18" charset="-122"/>
                <a:sym typeface="汉仪正圆-55W" panose="00020600040101010101" pitchFamily="18" charset="-122"/>
              </a:rPr>
              <a:t>严晓倩</a:t>
            </a:r>
            <a:endParaRPr lang="zh-CN" altLang="en-US" dirty="0">
              <a:solidFill>
                <a:schemeClr val="bg1">
                  <a:lumMod val="50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深度视觉·原创设计 https://www.docer.com/works?userid=22383862"/>
          <p:cNvSpPr/>
          <p:nvPr/>
        </p:nvSpPr>
        <p:spPr>
          <a:xfrm flipH="1">
            <a:off x="9677400" y="4533899"/>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6" name="深度视觉·原创设计 https://www.docer.com/works?userid=22383862"/>
          <p:cNvSpPr/>
          <p:nvPr/>
        </p:nvSpPr>
        <p:spPr>
          <a:xfrm rot="10800000" flipH="1">
            <a:off x="0" y="0"/>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9" name="深度视觉·原创设计 https://www.docer.com/works?userid=22383862"/>
          <p:cNvSpPr/>
          <p:nvPr/>
        </p:nvSpPr>
        <p:spPr>
          <a:xfrm>
            <a:off x="937260" y="422910"/>
            <a:ext cx="9667240" cy="408305"/>
          </a:xfrm>
          <a:prstGeom prst="roundRect">
            <a:avLst>
              <a:gd name="adj" fmla="val 0"/>
            </a:avLst>
          </a:prstGeom>
          <a:solidFill>
            <a:schemeClr val="accent1"/>
          </a:solidFill>
          <a:ln w="28575">
            <a:solidFill>
              <a:srgbClr val="FEB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CN"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PART 02 </a:t>
            </a:r>
            <a:r>
              <a:rPr lang="zh-CN" altLang="en-US"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分题型解析及语料梳理</a:t>
            </a:r>
            <a:endParaRPr lang="zh-CN" altLang="en-US"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p:txBody>
      </p:sp>
      <p:sp>
        <p:nvSpPr>
          <p:cNvPr id="39" name="深度视觉·原创设计 https://www.docer.com/works?userid=22383862"/>
          <p:cNvSpPr/>
          <p:nvPr>
            <p:custDataLst>
              <p:tags r:id="rId1"/>
            </p:custDataLst>
          </p:nvPr>
        </p:nvSpPr>
        <p:spPr>
          <a:xfrm>
            <a:off x="540385" y="1155700"/>
            <a:ext cx="862330" cy="8623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3" name="深度视觉·原创设计 https://www.docer.com/works?userid=22383862"/>
          <p:cNvSpPr txBox="1"/>
          <p:nvPr>
            <p:custDataLst>
              <p:tags r:id="rId2"/>
            </p:custDataLst>
          </p:nvPr>
        </p:nvSpPr>
        <p:spPr>
          <a:xfrm>
            <a:off x="531495" y="1238885"/>
            <a:ext cx="876300" cy="645160"/>
          </a:xfrm>
          <a:prstGeom prst="rect">
            <a:avLst/>
          </a:prstGeom>
          <a:noFill/>
        </p:spPr>
        <p:txBody>
          <a:bodyPr wrap="square" rtlCol="0">
            <a:spAutoFit/>
          </a:bodyPr>
          <a:p>
            <a:pPr algn="ctr">
              <a:lnSpc>
                <a:spcPct val="150000"/>
              </a:lnSpc>
            </a:pPr>
            <a:r>
              <a:rPr lang="en-US" altLang="zh-CN"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rPr>
              <a:t>C</a:t>
            </a:r>
            <a:r>
              <a:rPr lang="zh-CN" altLang="en-US"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rPr>
              <a:t>篇</a:t>
            </a:r>
            <a:endParaRPr lang="zh-CN" altLang="en-US"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endParaRPr>
          </a:p>
        </p:txBody>
      </p:sp>
      <p:sp>
        <p:nvSpPr>
          <p:cNvPr id="2" name="文本框 1"/>
          <p:cNvSpPr txBox="1"/>
          <p:nvPr/>
        </p:nvSpPr>
        <p:spPr>
          <a:xfrm>
            <a:off x="1640840" y="1155700"/>
            <a:ext cx="6554470" cy="460375"/>
          </a:xfrm>
          <a:prstGeom prst="rect">
            <a:avLst/>
          </a:prstGeom>
          <a:noFill/>
        </p:spPr>
        <p:txBody>
          <a:bodyPr wrap="square" rtlCol="0">
            <a:spAutoFit/>
          </a:bodyPr>
          <a:p>
            <a:r>
              <a:rPr lang="zh-CN" altLang="en-US" sz="2400"/>
              <a:t>说明文，人与自然：对鲨鱼的误解</a:t>
            </a:r>
            <a:endParaRPr lang="zh-CN" altLang="en-US" sz="2400"/>
          </a:p>
        </p:txBody>
      </p:sp>
      <p:sp>
        <p:nvSpPr>
          <p:cNvPr id="3" name="文本框 2"/>
          <p:cNvSpPr txBox="1"/>
          <p:nvPr>
            <p:custDataLst>
              <p:tags r:id="rId3"/>
            </p:custDataLst>
          </p:nvPr>
        </p:nvSpPr>
        <p:spPr>
          <a:xfrm>
            <a:off x="1562735" y="1724025"/>
            <a:ext cx="10137775" cy="1198880"/>
          </a:xfrm>
          <a:prstGeom prst="rect">
            <a:avLst/>
          </a:prstGeom>
          <a:noFill/>
        </p:spPr>
        <p:txBody>
          <a:bodyPr wrap="square" rtlCol="0">
            <a:spAutoFit/>
          </a:bodyPr>
          <a:p>
            <a:r>
              <a:rPr lang="zh-CN" altLang="en-US" sz="2400"/>
              <a:t>31. Which of the following is the best title for the text?【主旨大意】</a:t>
            </a:r>
            <a:endParaRPr lang="zh-CN" altLang="en-US" sz="2400"/>
          </a:p>
          <a:p>
            <a:r>
              <a:rPr lang="zh-CN" altLang="en-US" sz="2400"/>
              <a:t>A. SOS: Save Our Sharks!             </a:t>
            </a:r>
            <a:r>
              <a:rPr lang="en-US" altLang="zh-CN" sz="2400"/>
              <a:t>	   </a:t>
            </a:r>
            <a:r>
              <a:rPr lang="zh-CN" altLang="en-US" sz="2400"/>
              <a:t>B. Sharks: King of the Ocean</a:t>
            </a:r>
            <a:endParaRPr lang="zh-CN" altLang="en-US" sz="2400"/>
          </a:p>
          <a:p>
            <a:r>
              <a:rPr lang="zh-CN" altLang="en-US" sz="2400"/>
              <a:t>C. Shark Fins: An Ecological Crisis      D. Sharks: Killers or Misunderstood?</a:t>
            </a:r>
            <a:endParaRPr lang="zh-CN" altLang="en-US" sz="2400"/>
          </a:p>
        </p:txBody>
      </p:sp>
      <p:sp>
        <p:nvSpPr>
          <p:cNvPr id="4" name="文本框 3"/>
          <p:cNvSpPr txBox="1"/>
          <p:nvPr/>
        </p:nvSpPr>
        <p:spPr>
          <a:xfrm>
            <a:off x="606425" y="3542030"/>
            <a:ext cx="10893425" cy="2799715"/>
          </a:xfrm>
          <a:prstGeom prst="rect">
            <a:avLst/>
          </a:prstGeom>
          <a:noFill/>
          <a:ln w="38100">
            <a:solidFill>
              <a:srgbClr val="002060"/>
            </a:solidFill>
          </a:ln>
        </p:spPr>
        <p:txBody>
          <a:bodyPr wrap="square" rtlCol="0">
            <a:spAutoFit/>
          </a:bodyPr>
          <a:p>
            <a:r>
              <a:rPr lang="zh-CN" altLang="en-US" sz="2000"/>
              <a:t>... Despite their portrayals（刻画） in movies and popular culture, sharks are complicated, </a:t>
            </a:r>
            <a:r>
              <a:rPr lang="zh-CN" altLang="en-US" sz="2400" b="1" u="sng">
                <a:solidFill>
                  <a:srgbClr val="C00000"/>
                </a:solidFill>
              </a:rPr>
              <a:t>misunderstood</a:t>
            </a:r>
            <a:r>
              <a:rPr lang="zh-CN" altLang="en-US" sz="2000"/>
              <a:t> creatures that are weaker than they appear.</a:t>
            </a:r>
            <a:endParaRPr lang="zh-CN" altLang="en-US" sz="2000"/>
          </a:p>
          <a:p>
            <a:r>
              <a:rPr lang="zh-CN" altLang="en-US" sz="2000"/>
              <a:t>One very common </a:t>
            </a:r>
            <a:r>
              <a:rPr lang="zh-CN" altLang="en-US" sz="2400" b="1" u="sng">
                <a:solidFill>
                  <a:srgbClr val="C00000"/>
                </a:solidFill>
              </a:rPr>
              <a:t>misunderstanding</a:t>
            </a:r>
            <a:r>
              <a:rPr lang="zh-CN" altLang="en-US" sz="2000"/>
              <a:t> about sharks is their desire to hunt humans....</a:t>
            </a:r>
            <a:endParaRPr lang="zh-CN" altLang="en-US" sz="2000"/>
          </a:p>
          <a:p>
            <a:r>
              <a:rPr lang="zh-CN" altLang="en-US" sz="2400" b="1" u="sng">
                <a:solidFill>
                  <a:srgbClr val="C00000"/>
                </a:solidFill>
              </a:rPr>
              <a:t>Sharks</a:t>
            </a:r>
            <a:r>
              <a:rPr lang="zh-CN" altLang="en-US" sz="2000"/>
              <a:t> are very </a:t>
            </a:r>
            <a:r>
              <a:rPr lang="zh-CN" altLang="en-US" sz="2400" b="1" u="sng">
                <a:solidFill>
                  <a:srgbClr val="C00000"/>
                </a:solidFill>
              </a:rPr>
              <a:t>important</a:t>
            </a:r>
            <a:r>
              <a:rPr lang="zh-CN" altLang="en-US" sz="2000"/>
              <a:t> to the ocean as they are at the top of the food chain. Some sharks even control the balance of an ecosystem through fear alone. ...</a:t>
            </a:r>
            <a:endParaRPr lang="zh-CN" altLang="en-US" sz="2000"/>
          </a:p>
          <a:p>
            <a:r>
              <a:rPr lang="zh-CN" altLang="en-US" sz="2000"/>
              <a:t>Though sharks have a reputation for being very scary to humans, </a:t>
            </a:r>
            <a:r>
              <a:rPr lang="zh-CN" altLang="en-US" sz="2400" b="1" u="sng">
                <a:solidFill>
                  <a:srgbClr val="C00000"/>
                </a:solidFill>
              </a:rPr>
              <a:t>the sad truth is</a:t>
            </a:r>
            <a:r>
              <a:rPr lang="zh-CN" altLang="en-US" sz="2000"/>
              <a:t> that they should be scared of humans. ... For another, overfishing of sharks is happening because more and more people want their fins. About 100 million sharks are killed every year ...</a:t>
            </a:r>
            <a:endParaRPr lang="zh-CN" altLang="en-US" sz="2000"/>
          </a:p>
        </p:txBody>
      </p:sp>
      <p:cxnSp>
        <p:nvCxnSpPr>
          <p:cNvPr id="8" name="直接箭头连接符 7"/>
          <p:cNvCxnSpPr/>
          <p:nvPr>
            <p:custDataLst>
              <p:tags r:id="rId4"/>
            </p:custDataLst>
          </p:nvPr>
        </p:nvCxnSpPr>
        <p:spPr>
          <a:xfrm flipV="1">
            <a:off x="2280920" y="2922905"/>
            <a:ext cx="6811645" cy="97853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10" name="圆角矩形 9"/>
          <p:cNvSpPr/>
          <p:nvPr>
            <p:custDataLst>
              <p:tags r:id="rId5"/>
            </p:custDataLst>
          </p:nvPr>
        </p:nvSpPr>
        <p:spPr>
          <a:xfrm>
            <a:off x="6414770" y="2499360"/>
            <a:ext cx="4841240" cy="423545"/>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7" name="直接箭头连接符 6"/>
          <p:cNvCxnSpPr/>
          <p:nvPr>
            <p:custDataLst>
              <p:tags r:id="rId6"/>
            </p:custDataLst>
          </p:nvPr>
        </p:nvCxnSpPr>
        <p:spPr>
          <a:xfrm flipV="1">
            <a:off x="3886835" y="2922905"/>
            <a:ext cx="5205730" cy="148463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11" name="直接箭头连接符 10"/>
          <p:cNvCxnSpPr/>
          <p:nvPr>
            <p:custDataLst>
              <p:tags r:id="rId7"/>
            </p:custDataLst>
          </p:nvPr>
        </p:nvCxnSpPr>
        <p:spPr>
          <a:xfrm flipV="1">
            <a:off x="3968115" y="3072765"/>
            <a:ext cx="5310505" cy="171196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12" name="直接箭头连接符 11"/>
          <p:cNvCxnSpPr/>
          <p:nvPr>
            <p:custDataLst>
              <p:tags r:id="rId8"/>
            </p:custDataLst>
          </p:nvPr>
        </p:nvCxnSpPr>
        <p:spPr>
          <a:xfrm flipV="1">
            <a:off x="9278620" y="2922905"/>
            <a:ext cx="163195" cy="255587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18" name="文本框 17"/>
          <p:cNvSpPr txBox="1"/>
          <p:nvPr/>
        </p:nvSpPr>
        <p:spPr>
          <a:xfrm>
            <a:off x="541020" y="3075305"/>
            <a:ext cx="8754110" cy="398780"/>
          </a:xfrm>
          <a:prstGeom prst="rect">
            <a:avLst/>
          </a:prstGeom>
          <a:noFill/>
        </p:spPr>
        <p:txBody>
          <a:bodyPr wrap="square" rtlCol="0">
            <a:spAutoFit/>
          </a:bodyPr>
          <a:p>
            <a:r>
              <a:rPr lang="zh-CN" sz="2000">
                <a:solidFill>
                  <a:srgbClr val="C00000"/>
                </a:solidFill>
              </a:rPr>
              <a:t>解题策略：总览全文，抓住每段主旨大意</a:t>
            </a:r>
            <a:endParaRPr lang="zh-CN" sz="200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par>
                          <p:cTn id="25" fill="hold">
                            <p:stCondLst>
                              <p:cond delay="2000"/>
                            </p:stCondLst>
                            <p:childTnLst>
                              <p:par>
                                <p:cTn id="26" presetID="1"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10" grpId="0" bldLvl="0" animBg="1"/>
      <p:bldP spid="10" grpId="1" animBg="1"/>
      <p:bldP spid="18" grpId="0"/>
      <p:bldP spid="18"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深度视觉·原创设计 https://www.docer.com/works?userid=22383862"/>
          <p:cNvSpPr/>
          <p:nvPr/>
        </p:nvSpPr>
        <p:spPr>
          <a:xfrm rot="5400000">
            <a:off x="7644306" y="2348782"/>
            <a:ext cx="6896471" cy="2198913"/>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50" name="深度视觉·原创设计 https://www.docer.com/works?userid=22383862"/>
          <p:cNvSpPr/>
          <p:nvPr/>
        </p:nvSpPr>
        <p:spPr>
          <a:xfrm flipH="1">
            <a:off x="11252019" y="5989229"/>
            <a:ext cx="939981" cy="86877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51" name="深度视觉·原创设计 https://www.docer.com/works?userid=22383862"/>
          <p:cNvSpPr/>
          <p:nvPr/>
        </p:nvSpPr>
        <p:spPr>
          <a:xfrm rot="10800000" flipH="1">
            <a:off x="0" y="0"/>
            <a:ext cx="939981" cy="86877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grpSp>
        <p:nvGrpSpPr>
          <p:cNvPr id="28" name="深度视觉·原创设计 https://www.docer.com/works?userid=22383862"/>
          <p:cNvGrpSpPr/>
          <p:nvPr/>
        </p:nvGrpSpPr>
        <p:grpSpPr>
          <a:xfrm>
            <a:off x="320438" y="282410"/>
            <a:ext cx="448194" cy="447430"/>
            <a:chOff x="6357938" y="1647825"/>
            <a:chExt cx="465138" cy="464344"/>
          </a:xfrm>
          <a:solidFill>
            <a:schemeClr val="accent1"/>
          </a:solidFill>
        </p:grpSpPr>
        <p:sp>
          <p:nvSpPr>
            <p:cNvPr id="29" name="深度视觉·原创设计 https://www.docer.com/works?userid=22383862"/>
            <p:cNvSpPr/>
            <p:nvPr/>
          </p:nvSpPr>
          <p:spPr bwMode="auto">
            <a:xfrm>
              <a:off x="6357938" y="1647825"/>
              <a:ext cx="465138"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8900"/>
                  </a:moveTo>
                  <a:cubicBezTo>
                    <a:pt x="20249" y="19643"/>
                    <a:pt x="19644" y="20249"/>
                    <a:pt x="18899" y="20249"/>
                  </a:cubicBezTo>
                  <a:lnTo>
                    <a:pt x="2699" y="20249"/>
                  </a:lnTo>
                  <a:cubicBezTo>
                    <a:pt x="1955" y="20249"/>
                    <a:pt x="1349" y="19643"/>
                    <a:pt x="1349" y="18900"/>
                  </a:cubicBezTo>
                  <a:lnTo>
                    <a:pt x="1349" y="5400"/>
                  </a:lnTo>
                  <a:cubicBezTo>
                    <a:pt x="1349" y="5027"/>
                    <a:pt x="1652" y="4725"/>
                    <a:pt x="2024" y="4725"/>
                  </a:cubicBezTo>
                  <a:lnTo>
                    <a:pt x="2699" y="4725"/>
                  </a:lnTo>
                  <a:lnTo>
                    <a:pt x="2699" y="18225"/>
                  </a:lnTo>
                  <a:cubicBezTo>
                    <a:pt x="2699" y="18598"/>
                    <a:pt x="3001" y="18900"/>
                    <a:pt x="3374" y="18900"/>
                  </a:cubicBezTo>
                  <a:cubicBezTo>
                    <a:pt x="3748" y="18900"/>
                    <a:pt x="4049" y="18598"/>
                    <a:pt x="4049" y="18225"/>
                  </a:cubicBezTo>
                  <a:lnTo>
                    <a:pt x="4049" y="2025"/>
                  </a:lnTo>
                  <a:cubicBezTo>
                    <a:pt x="4049" y="1652"/>
                    <a:pt x="4352" y="1350"/>
                    <a:pt x="4724" y="1350"/>
                  </a:cubicBezTo>
                  <a:lnTo>
                    <a:pt x="19575" y="1350"/>
                  </a:lnTo>
                  <a:cubicBezTo>
                    <a:pt x="19947" y="1350"/>
                    <a:pt x="20249" y="1652"/>
                    <a:pt x="20249" y="2025"/>
                  </a:cubicBezTo>
                  <a:cubicBezTo>
                    <a:pt x="20249" y="2025"/>
                    <a:pt x="20249" y="18900"/>
                    <a:pt x="20249" y="18900"/>
                  </a:cubicBezTo>
                  <a:close/>
                  <a:moveTo>
                    <a:pt x="19575" y="0"/>
                  </a:moveTo>
                  <a:lnTo>
                    <a:pt x="4724" y="0"/>
                  </a:lnTo>
                  <a:cubicBezTo>
                    <a:pt x="3606" y="0"/>
                    <a:pt x="2699" y="905"/>
                    <a:pt x="2699" y="2025"/>
                  </a:cubicBezTo>
                  <a:lnTo>
                    <a:pt x="2699" y="3375"/>
                  </a:lnTo>
                  <a:lnTo>
                    <a:pt x="2024" y="3375"/>
                  </a:lnTo>
                  <a:cubicBezTo>
                    <a:pt x="906" y="3375"/>
                    <a:pt x="0" y="4280"/>
                    <a:pt x="0" y="5400"/>
                  </a:cubicBezTo>
                  <a:lnTo>
                    <a:pt x="0" y="18900"/>
                  </a:lnTo>
                  <a:cubicBezTo>
                    <a:pt x="0" y="20391"/>
                    <a:pt x="1208" y="21599"/>
                    <a:pt x="2699" y="21599"/>
                  </a:cubicBezTo>
                  <a:lnTo>
                    <a:pt x="18899" y="21599"/>
                  </a:lnTo>
                  <a:cubicBezTo>
                    <a:pt x="20391" y="21599"/>
                    <a:pt x="21600" y="20391"/>
                    <a:pt x="21600" y="18900"/>
                  </a:cubicBezTo>
                  <a:lnTo>
                    <a:pt x="21600" y="2025"/>
                  </a:lnTo>
                  <a:cubicBezTo>
                    <a:pt x="21600" y="905"/>
                    <a:pt x="20693" y="0"/>
                    <a:pt x="19575"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0" name="深度视觉·原创设计 https://www.docer.com/works?userid=22383862"/>
            <p:cNvSpPr/>
            <p:nvPr/>
          </p:nvSpPr>
          <p:spPr bwMode="auto">
            <a:xfrm>
              <a:off x="6634163" y="1821657"/>
              <a:ext cx="130175"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1" name="深度视觉·原创设计 https://www.docer.com/works?userid=22383862"/>
            <p:cNvSpPr/>
            <p:nvPr/>
          </p:nvSpPr>
          <p:spPr bwMode="auto">
            <a:xfrm>
              <a:off x="6634163" y="1778000"/>
              <a:ext cx="130175" cy="150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2" name="深度视觉·原创设计 https://www.docer.com/works?userid=22383862"/>
            <p:cNvSpPr/>
            <p:nvPr/>
          </p:nvSpPr>
          <p:spPr bwMode="auto">
            <a:xfrm>
              <a:off x="6634163" y="1734344"/>
              <a:ext cx="130175"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3" name="深度视觉·原创设计 https://www.docer.com/works?userid=22383862"/>
            <p:cNvSpPr/>
            <p:nvPr/>
          </p:nvSpPr>
          <p:spPr bwMode="auto">
            <a:xfrm>
              <a:off x="6474619" y="2039938"/>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4" name="深度视觉·原创设计 https://www.docer.com/works?userid=22383862"/>
            <p:cNvSpPr/>
            <p:nvPr/>
          </p:nvSpPr>
          <p:spPr bwMode="auto">
            <a:xfrm>
              <a:off x="6474619" y="1996282"/>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5" name="深度视觉·原创设计 https://www.docer.com/works?userid=22383862"/>
            <p:cNvSpPr/>
            <p:nvPr/>
          </p:nvSpPr>
          <p:spPr bwMode="auto">
            <a:xfrm>
              <a:off x="6474619" y="1952625"/>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6" name="深度视觉·原创设计 https://www.docer.com/works?userid=22383862"/>
            <p:cNvSpPr/>
            <p:nvPr/>
          </p:nvSpPr>
          <p:spPr bwMode="auto">
            <a:xfrm>
              <a:off x="6634163" y="2039938"/>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7" name="深度视觉·原创设计 https://www.docer.com/works?userid=22383862"/>
            <p:cNvSpPr/>
            <p:nvPr/>
          </p:nvSpPr>
          <p:spPr bwMode="auto">
            <a:xfrm>
              <a:off x="6634163" y="1996282"/>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8" name="深度视觉·原创设计 https://www.docer.com/works?userid=22383862"/>
            <p:cNvSpPr/>
            <p:nvPr/>
          </p:nvSpPr>
          <p:spPr bwMode="auto">
            <a:xfrm>
              <a:off x="6634163" y="1952625"/>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9" name="深度视觉·原创设计 https://www.docer.com/works?userid=22383862"/>
            <p:cNvSpPr/>
            <p:nvPr/>
          </p:nvSpPr>
          <p:spPr bwMode="auto">
            <a:xfrm>
              <a:off x="6474619" y="1865313"/>
              <a:ext cx="289719"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60" y="0"/>
                  </a:moveTo>
                  <a:lnTo>
                    <a:pt x="540" y="0"/>
                  </a:lnTo>
                  <a:cubicBezTo>
                    <a:pt x="242" y="0"/>
                    <a:pt x="0" y="4851"/>
                    <a:pt x="0" y="10800"/>
                  </a:cubicBezTo>
                  <a:cubicBezTo>
                    <a:pt x="0" y="16769"/>
                    <a:pt x="242" y="21599"/>
                    <a:pt x="540" y="21599"/>
                  </a:cubicBezTo>
                  <a:lnTo>
                    <a:pt x="21060" y="21599"/>
                  </a:lnTo>
                  <a:cubicBezTo>
                    <a:pt x="21357" y="21599"/>
                    <a:pt x="21600" y="16769"/>
                    <a:pt x="21600" y="10800"/>
                  </a:cubicBezTo>
                  <a:cubicBezTo>
                    <a:pt x="21600" y="4851"/>
                    <a:pt x="21357" y="0"/>
                    <a:pt x="2106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0" name="深度视觉·原创设计 https://www.docer.com/works?userid=22383862"/>
            <p:cNvSpPr/>
            <p:nvPr/>
          </p:nvSpPr>
          <p:spPr bwMode="auto">
            <a:xfrm>
              <a:off x="6474619" y="1908969"/>
              <a:ext cx="289719"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60" y="0"/>
                  </a:moveTo>
                  <a:lnTo>
                    <a:pt x="540" y="0"/>
                  </a:lnTo>
                  <a:cubicBezTo>
                    <a:pt x="242" y="0"/>
                    <a:pt x="0" y="4851"/>
                    <a:pt x="0" y="10800"/>
                  </a:cubicBezTo>
                  <a:cubicBezTo>
                    <a:pt x="0" y="16790"/>
                    <a:pt x="242" y="21599"/>
                    <a:pt x="540" y="21599"/>
                  </a:cubicBezTo>
                  <a:lnTo>
                    <a:pt x="21060" y="21599"/>
                  </a:lnTo>
                  <a:cubicBezTo>
                    <a:pt x="21357" y="21599"/>
                    <a:pt x="21600" y="16790"/>
                    <a:pt x="21600" y="10800"/>
                  </a:cubicBezTo>
                  <a:cubicBezTo>
                    <a:pt x="21600" y="4851"/>
                    <a:pt x="21357" y="0"/>
                    <a:pt x="2106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1" name="深度视觉·原创设计 https://www.docer.com/works?userid=22383862"/>
            <p:cNvSpPr/>
            <p:nvPr/>
          </p:nvSpPr>
          <p:spPr bwMode="auto">
            <a:xfrm>
              <a:off x="6474619" y="1705769"/>
              <a:ext cx="130175" cy="130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799" y="4792"/>
                  </a:moveTo>
                  <a:lnTo>
                    <a:pt x="16800" y="4792"/>
                  </a:lnTo>
                  <a:lnTo>
                    <a:pt x="16800" y="16797"/>
                  </a:lnTo>
                  <a:lnTo>
                    <a:pt x="4799" y="16797"/>
                  </a:lnTo>
                  <a:cubicBezTo>
                    <a:pt x="4799" y="16797"/>
                    <a:pt x="4799" y="4792"/>
                    <a:pt x="4799" y="4792"/>
                  </a:cubicBezTo>
                  <a:close/>
                  <a:moveTo>
                    <a:pt x="2399" y="21600"/>
                  </a:moveTo>
                  <a:lnTo>
                    <a:pt x="19199" y="21600"/>
                  </a:lnTo>
                  <a:cubicBezTo>
                    <a:pt x="20527" y="21600"/>
                    <a:pt x="21600" y="20523"/>
                    <a:pt x="21600" y="19198"/>
                  </a:cubicBezTo>
                  <a:lnTo>
                    <a:pt x="21600" y="2401"/>
                  </a:lnTo>
                  <a:cubicBezTo>
                    <a:pt x="21600" y="1076"/>
                    <a:pt x="20527" y="0"/>
                    <a:pt x="19199" y="0"/>
                  </a:cubicBezTo>
                  <a:lnTo>
                    <a:pt x="2399" y="0"/>
                  </a:lnTo>
                  <a:cubicBezTo>
                    <a:pt x="1072" y="0"/>
                    <a:pt x="0" y="1076"/>
                    <a:pt x="0" y="2401"/>
                  </a:cubicBezTo>
                  <a:lnTo>
                    <a:pt x="0" y="19198"/>
                  </a:lnTo>
                  <a:cubicBezTo>
                    <a:pt x="0" y="20523"/>
                    <a:pt x="1072" y="21600"/>
                    <a:pt x="2399" y="2160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grpSp>
      <p:sp>
        <p:nvSpPr>
          <p:cNvPr id="44" name="深度视觉·原创设计 https://www.docer.com/works?userid=22383862"/>
          <p:cNvSpPr txBox="1"/>
          <p:nvPr/>
        </p:nvSpPr>
        <p:spPr>
          <a:xfrm>
            <a:off x="800140" y="248910"/>
            <a:ext cx="2475865" cy="583565"/>
          </a:xfrm>
          <a:prstGeom prst="rect">
            <a:avLst/>
          </a:prstGeom>
          <a:noFill/>
        </p:spPr>
        <p:txBody>
          <a:bodyPr wrap="none" rtlCol="0">
            <a:spAutoFit/>
          </a:bodyPr>
          <a:lstStyle/>
          <a:p>
            <a:r>
              <a:rPr lang="en-US" altLang="zh-CN" sz="3200" dirty="0">
                <a:solidFill>
                  <a:schemeClr val="tx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rPr>
              <a:t>C</a:t>
            </a:r>
            <a:r>
              <a:rPr lang="zh-CN" altLang="en-US" sz="3200" dirty="0">
                <a:solidFill>
                  <a:schemeClr val="tx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rPr>
              <a:t>篇语料梳理</a:t>
            </a:r>
            <a:endParaRPr lang="zh-CN" altLang="en-US" sz="3200" dirty="0">
              <a:solidFill>
                <a:schemeClr val="tx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100" name="文本框 99"/>
          <p:cNvSpPr txBox="1"/>
          <p:nvPr/>
        </p:nvSpPr>
        <p:spPr>
          <a:xfrm>
            <a:off x="417195" y="1122045"/>
            <a:ext cx="9357995" cy="5262245"/>
          </a:xfrm>
          <a:prstGeom prst="rect">
            <a:avLst/>
          </a:prstGeom>
          <a:noFill/>
          <a:ln w="9525">
            <a:noFill/>
          </a:ln>
        </p:spPr>
        <p:txBody>
          <a:bodyPr wrap="square">
            <a:spAutoFit/>
          </a:bodyPr>
          <a:p>
            <a:pPr marL="342900" indent="-342900">
              <a:buFont typeface="Wingdings" panose="05000000000000000000" charset="0"/>
              <a:buChar char="u"/>
            </a:pPr>
            <a:r>
              <a:rPr sz="2400">
                <a:solidFill>
                  <a:srgbClr val="001440"/>
                </a:solidFill>
                <a:latin typeface="Times New Roman" panose="02020603050405020304" charset="0"/>
                <a:ea typeface="宋体" panose="02010600030101010101" pitchFamily="2" charset="-122"/>
                <a:cs typeface="Times New Roman" panose="02020603050405020304" charset="0"/>
              </a:rPr>
              <a:t>与鲨鱼有关的背景知识</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a:p>
            <a:pPr marL="342900" indent="-342900"/>
            <a:r>
              <a:rPr sz="2400">
                <a:solidFill>
                  <a:srgbClr val="001440"/>
                </a:solidFill>
                <a:latin typeface="Times New Roman" panose="02020603050405020304" charset="0"/>
                <a:ea typeface="宋体" panose="02010600030101010101" pitchFamily="2" charset="-122"/>
                <a:cs typeface="Times New Roman" panose="02020603050405020304" charset="0"/>
              </a:rPr>
              <a:t>1.Jaws 《大白鲨》电影</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a:p>
            <a:pPr indent="0"/>
            <a:r>
              <a:rPr sz="2400">
                <a:solidFill>
                  <a:srgbClr val="001440"/>
                </a:solidFill>
                <a:latin typeface="Times New Roman" panose="02020603050405020304" charset="0"/>
                <a:ea typeface="宋体" panose="02010600030101010101" pitchFamily="2" charset="-122"/>
                <a:cs typeface="Times New Roman" panose="02020603050405020304" charset="0"/>
              </a:rPr>
              <a:t>2.Discovery’s “Shark Week” </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a:p>
            <a:pPr indent="0"/>
            <a:r>
              <a:rPr sz="2400">
                <a:solidFill>
                  <a:srgbClr val="001440"/>
                </a:solidFill>
                <a:latin typeface="Times New Roman" panose="02020603050405020304" charset="0"/>
                <a:ea typeface="宋体" panose="02010600030101010101" pitchFamily="2" charset="-122"/>
                <a:cs typeface="Times New Roman" panose="02020603050405020304" charset="0"/>
              </a:rPr>
              <a:t>《探索》频道的《鲨鱼周》节目</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a:p>
            <a:pPr indent="0"/>
            <a:r>
              <a:rPr sz="2400">
                <a:solidFill>
                  <a:srgbClr val="001440"/>
                </a:solidFill>
                <a:latin typeface="Times New Roman" panose="02020603050405020304" charset="0"/>
                <a:ea typeface="宋体" panose="02010600030101010101" pitchFamily="2" charset="-122"/>
                <a:cs typeface="Times New Roman" panose="02020603050405020304" charset="0"/>
              </a:rPr>
              <a:t>3.tiger sharks 虎鲨</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a:p>
            <a:pPr indent="0"/>
            <a:r>
              <a:rPr sz="2400">
                <a:solidFill>
                  <a:srgbClr val="001440"/>
                </a:solidFill>
                <a:latin typeface="Times New Roman" panose="02020603050405020304" charset="0"/>
                <a:ea typeface="宋体" panose="02010600030101010101" pitchFamily="2" charset="-122"/>
                <a:cs typeface="Times New Roman" panose="02020603050405020304" charset="0"/>
              </a:rPr>
              <a:t>4.National Geographic 《国家地理》杂志</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a:p>
            <a:pPr indent="0"/>
            <a:r>
              <a:rPr sz="2400">
                <a:solidFill>
                  <a:srgbClr val="001440"/>
                </a:solidFill>
                <a:latin typeface="Times New Roman" panose="02020603050405020304" charset="0"/>
                <a:ea typeface="宋体" panose="02010600030101010101" pitchFamily="2" charset="-122"/>
                <a:cs typeface="Times New Roman" panose="02020603050405020304" charset="0"/>
              </a:rPr>
              <a:t>5.complicated adj.复杂的 </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a:p>
            <a:pPr indent="0"/>
            <a:r>
              <a:rPr sz="2400">
                <a:solidFill>
                  <a:srgbClr val="001440"/>
                </a:solidFill>
                <a:latin typeface="Times New Roman" panose="02020603050405020304" charset="0"/>
                <a:ea typeface="宋体" panose="02010600030101010101" pitchFamily="2" charset="-122"/>
                <a:cs typeface="Times New Roman" panose="02020603050405020304" charset="0"/>
              </a:rPr>
              <a:t>6.For one, they mature quite slowly, over several years, and produce relatively few young.</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a:p>
            <a:pPr indent="0"/>
            <a:r>
              <a:rPr sz="2400">
                <a:solidFill>
                  <a:srgbClr val="001440"/>
                </a:solidFill>
                <a:latin typeface="Times New Roman" panose="02020603050405020304" charset="0"/>
                <a:ea typeface="宋体" panose="02010600030101010101" pitchFamily="2" charset="-122"/>
                <a:cs typeface="Times New Roman" panose="02020603050405020304" charset="0"/>
              </a:rPr>
              <a:t>一方面，它们成熟得很慢，需要几年的时间，而且生的幼崽相对较少。</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a:p>
            <a:pPr indent="0"/>
            <a:r>
              <a:rPr lang="en-US" sz="2400">
                <a:solidFill>
                  <a:srgbClr val="001440"/>
                </a:solidFill>
                <a:latin typeface="Times New Roman" panose="02020603050405020304" charset="0"/>
                <a:ea typeface="宋体" panose="02010600030101010101" pitchFamily="2" charset="-122"/>
                <a:cs typeface="Times New Roman" panose="02020603050405020304" charset="0"/>
              </a:rPr>
              <a:t>7.</a:t>
            </a:r>
            <a:r>
              <a:rPr sz="2400">
                <a:solidFill>
                  <a:srgbClr val="001440"/>
                </a:solidFill>
                <a:latin typeface="Times New Roman" panose="02020603050405020304" charset="0"/>
                <a:ea typeface="宋体" panose="02010600030101010101" pitchFamily="2" charset="-122"/>
                <a:cs typeface="Times New Roman" panose="02020603050405020304" charset="0"/>
              </a:rPr>
              <a:t>When tiger sharks are present though, the turtles are scared away, holding back their appetite for seagrass and protecting its growth.</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a:p>
            <a:pPr indent="0"/>
            <a:r>
              <a:rPr sz="2400">
                <a:solidFill>
                  <a:srgbClr val="001440"/>
                </a:solidFill>
                <a:latin typeface="Times New Roman" panose="02020603050405020304" charset="0"/>
                <a:ea typeface="宋体" panose="02010600030101010101" pitchFamily="2" charset="-122"/>
                <a:cs typeface="Times New Roman" panose="02020603050405020304" charset="0"/>
              </a:rPr>
              <a:t>然而，当虎鲨出现时，海龟会被吓跑，抑制它们对海草的胃口，保护海草的生长。</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p:txBody>
      </p:sp>
      <p:sp>
        <p:nvSpPr>
          <p:cNvPr id="4" name="矩形 3"/>
          <p:cNvSpPr/>
          <p:nvPr/>
        </p:nvSpPr>
        <p:spPr>
          <a:xfrm>
            <a:off x="1448435" y="1495425"/>
            <a:ext cx="3392170" cy="40767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custDataLst>
              <p:tags r:id="rId1"/>
            </p:custDataLst>
          </p:nvPr>
        </p:nvSpPr>
        <p:spPr>
          <a:xfrm>
            <a:off x="563245" y="2227580"/>
            <a:ext cx="4423410" cy="40767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custDataLst>
              <p:tags r:id="rId2"/>
            </p:custDataLst>
          </p:nvPr>
        </p:nvSpPr>
        <p:spPr>
          <a:xfrm>
            <a:off x="2220595" y="2630805"/>
            <a:ext cx="2559050" cy="40767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矩形 4"/>
          <p:cNvSpPr/>
          <p:nvPr>
            <p:custDataLst>
              <p:tags r:id="rId3"/>
            </p:custDataLst>
          </p:nvPr>
        </p:nvSpPr>
        <p:spPr>
          <a:xfrm>
            <a:off x="3473450" y="2938780"/>
            <a:ext cx="2559050" cy="40767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矩形 9"/>
          <p:cNvSpPr/>
          <p:nvPr>
            <p:custDataLst>
              <p:tags r:id="rId4"/>
            </p:custDataLst>
          </p:nvPr>
        </p:nvSpPr>
        <p:spPr>
          <a:xfrm>
            <a:off x="2770505" y="3363595"/>
            <a:ext cx="2559050" cy="40767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矩形 10"/>
          <p:cNvSpPr/>
          <p:nvPr>
            <p:custDataLst>
              <p:tags r:id="rId5"/>
            </p:custDataLst>
          </p:nvPr>
        </p:nvSpPr>
        <p:spPr>
          <a:xfrm>
            <a:off x="497205" y="4440555"/>
            <a:ext cx="9060815" cy="37274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矩形 11"/>
          <p:cNvSpPr/>
          <p:nvPr>
            <p:custDataLst>
              <p:tags r:id="rId6"/>
            </p:custDataLst>
          </p:nvPr>
        </p:nvSpPr>
        <p:spPr>
          <a:xfrm>
            <a:off x="459105" y="5582285"/>
            <a:ext cx="9342755" cy="77406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3" name="图片 12"/>
          <p:cNvPicPr>
            <a:picLocks noChangeAspect="1"/>
          </p:cNvPicPr>
          <p:nvPr/>
        </p:nvPicPr>
        <p:blipFill>
          <a:blip r:embed="rId7"/>
          <a:stretch>
            <a:fillRect/>
          </a:stretch>
        </p:blipFill>
        <p:spPr>
          <a:xfrm>
            <a:off x="4308475" y="282575"/>
            <a:ext cx="2087245" cy="2927985"/>
          </a:xfrm>
          <a:prstGeom prst="rect">
            <a:avLst/>
          </a:prstGeom>
          <a:noFill/>
          <a:ln w="9525">
            <a:noFill/>
          </a:ln>
        </p:spPr>
      </p:pic>
      <p:pic>
        <p:nvPicPr>
          <p:cNvPr id="101" name="图片 100"/>
          <p:cNvPicPr>
            <a:picLocks noChangeAspect="1"/>
          </p:cNvPicPr>
          <p:nvPr/>
        </p:nvPicPr>
        <p:blipFill>
          <a:blip r:embed="rId8"/>
          <a:stretch>
            <a:fillRect/>
          </a:stretch>
        </p:blipFill>
        <p:spPr>
          <a:xfrm>
            <a:off x="6606540" y="282575"/>
            <a:ext cx="5226685" cy="2927350"/>
          </a:xfrm>
          <a:prstGeom prst="rect">
            <a:avLst/>
          </a:prstGeom>
          <a:noFill/>
          <a:ln w="9525">
            <a:noFill/>
          </a:ln>
        </p:spPr>
      </p:pic>
      <p:pic>
        <p:nvPicPr>
          <p:cNvPr id="102" name="图片 101"/>
          <p:cNvPicPr>
            <a:picLocks noChangeAspect="1"/>
          </p:cNvPicPr>
          <p:nvPr/>
        </p:nvPicPr>
        <p:blipFill>
          <a:blip r:embed="rId9"/>
          <a:stretch>
            <a:fillRect/>
          </a:stretch>
        </p:blipFill>
        <p:spPr>
          <a:xfrm>
            <a:off x="5708015" y="832485"/>
            <a:ext cx="2199005" cy="219900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xit" presetSubtype="4" fill="hold" grpId="0" nodeType="clickEffect">
                                  <p:stCondLst>
                                    <p:cond delay="0"/>
                                  </p:stCondLst>
                                  <p:childTnLst>
                                    <p:anim calcmode="lin" valueType="num">
                                      <p:cBhvr additive="base">
                                        <p:cTn id="15" dur="500"/>
                                        <p:tgtEl>
                                          <p:spTgt spid="6"/>
                                        </p:tgtEl>
                                        <p:attrNameLst>
                                          <p:attrName>ppt_x</p:attrName>
                                        </p:attrNameLst>
                                      </p:cBhvr>
                                      <p:tavLst>
                                        <p:tav tm="0">
                                          <p:val>
                                            <p:strVal val="ppt_x"/>
                                          </p:val>
                                        </p:tav>
                                        <p:tav tm="100000">
                                          <p:val>
                                            <p:strVal val="ppt_x"/>
                                          </p:val>
                                        </p:tav>
                                      </p:tavLst>
                                    </p:anim>
                                    <p:anim calcmode="lin" valueType="num">
                                      <p:cBhvr additive="base">
                                        <p:cTn id="16" dur="500"/>
                                        <p:tgtEl>
                                          <p:spTgt spid="6"/>
                                        </p:tgtEl>
                                        <p:attrNameLst>
                                          <p:attrName>ppt_y</p:attrName>
                                        </p:attrNameLst>
                                      </p:cBhvr>
                                      <p:tavLst>
                                        <p:tav tm="0">
                                          <p:val>
                                            <p:strVal val="ppt_y"/>
                                          </p:val>
                                        </p:tav>
                                        <p:tav tm="100000">
                                          <p:val>
                                            <p:strVal val="1+ppt_h/2"/>
                                          </p:val>
                                        </p:tav>
                                      </p:tavLst>
                                    </p:anim>
                                    <p:set>
                                      <p:cBhvr>
                                        <p:cTn id="17" dur="1" fill="hold">
                                          <p:stCondLst>
                                            <p:cond delay="499"/>
                                          </p:stCondLst>
                                        </p:cTn>
                                        <p:tgtEl>
                                          <p:spTgt spid="6"/>
                                        </p:tgtEl>
                                        <p:attrNameLst>
                                          <p:attrName>style.visibility</p:attrName>
                                        </p:attrNameLst>
                                      </p:cBhvr>
                                      <p:to>
                                        <p:strVal val="hidden"/>
                                      </p:to>
                                    </p:set>
                                  </p:childTnLst>
                                </p:cTn>
                              </p:par>
                            </p:childTnLst>
                          </p:cTn>
                        </p:par>
                        <p:par>
                          <p:cTn id="18" fill="hold">
                            <p:stCondLst>
                              <p:cond delay="500"/>
                            </p:stCondLst>
                            <p:childTnLst>
                              <p:par>
                                <p:cTn id="19" presetID="1" presetClass="entr" presetSubtype="0" fill="hold" nodeType="afterEffect">
                                  <p:stCondLst>
                                    <p:cond delay="0"/>
                                  </p:stCondLst>
                                  <p:childTnLst>
                                    <p:set>
                                      <p:cBhvr>
                                        <p:cTn id="20" dur="1" fill="hold">
                                          <p:stCondLst>
                                            <p:cond delay="0"/>
                                          </p:stCondLst>
                                        </p:cTn>
                                        <p:tgtEl>
                                          <p:spTgt spid="10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8"/>
                                        </p:tgtEl>
                                        <p:attrNameLst>
                                          <p:attrName>ppt_x</p:attrName>
                                        </p:attrNameLst>
                                      </p:cBhvr>
                                      <p:tavLst>
                                        <p:tav tm="0">
                                          <p:val>
                                            <p:strVal val="ppt_x"/>
                                          </p:val>
                                        </p:tav>
                                        <p:tav tm="100000">
                                          <p:val>
                                            <p:strVal val="ppt_x"/>
                                          </p:val>
                                        </p:tav>
                                      </p:tavLst>
                                    </p:anim>
                                    <p:anim calcmode="lin" valueType="num">
                                      <p:cBhvr additive="base">
                                        <p:cTn id="25" dur="500"/>
                                        <p:tgtEl>
                                          <p:spTgt spid="8"/>
                                        </p:tgtEl>
                                        <p:attrNameLst>
                                          <p:attrName>ppt_y</p:attrName>
                                        </p:attrNameLst>
                                      </p:cBhvr>
                                      <p:tavLst>
                                        <p:tav tm="0">
                                          <p:val>
                                            <p:strVal val="ppt_y"/>
                                          </p:val>
                                        </p:tav>
                                        <p:tav tm="100000">
                                          <p:val>
                                            <p:strVal val="1+ppt_h/2"/>
                                          </p:val>
                                        </p:tav>
                                      </p:tavLst>
                                    </p:anim>
                                    <p:set>
                                      <p:cBhvr>
                                        <p:cTn id="26" dur="1" fill="hold">
                                          <p:stCondLst>
                                            <p:cond delay="499"/>
                                          </p:stCondLst>
                                        </p:cTn>
                                        <p:tgtEl>
                                          <p:spTgt spid="8"/>
                                        </p:tgtEl>
                                        <p:attrNameLst>
                                          <p:attrName>style.visibility</p:attrName>
                                        </p:attrNameLst>
                                      </p:cBhvr>
                                      <p:to>
                                        <p:strVal val="hidden"/>
                                      </p:to>
                                    </p:set>
                                  </p:childTnLst>
                                </p:cTn>
                              </p:par>
                            </p:childTnLst>
                          </p:cTn>
                        </p:par>
                        <p:par>
                          <p:cTn id="27" fill="hold">
                            <p:stCondLst>
                              <p:cond delay="500"/>
                            </p:stCondLst>
                            <p:childTnLst>
                              <p:par>
                                <p:cTn id="28" presetID="1" presetClass="entr" presetSubtype="0" fill="hold" nodeType="afterEffect">
                                  <p:stCondLst>
                                    <p:cond delay="0"/>
                                  </p:stCondLst>
                                  <p:childTnLst>
                                    <p:set>
                                      <p:cBhvr>
                                        <p:cTn id="29" dur="1" fill="hold">
                                          <p:stCondLst>
                                            <p:cond delay="0"/>
                                          </p:stCondLst>
                                        </p:cTn>
                                        <p:tgtEl>
                                          <p:spTgt spid="10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 presetClass="exit" presetSubtype="4" fill="hold" grpId="0" nodeType="clickEffect">
                                  <p:stCondLst>
                                    <p:cond delay="0"/>
                                  </p:stCondLst>
                                  <p:childTnLst>
                                    <p:anim calcmode="lin" valueType="num">
                                      <p:cBhvr additive="base">
                                        <p:cTn id="33" dur="500"/>
                                        <p:tgtEl>
                                          <p:spTgt spid="5"/>
                                        </p:tgtEl>
                                        <p:attrNameLst>
                                          <p:attrName>ppt_x</p:attrName>
                                        </p:attrNameLst>
                                      </p:cBhvr>
                                      <p:tavLst>
                                        <p:tav tm="0">
                                          <p:val>
                                            <p:strVal val="ppt_x"/>
                                          </p:val>
                                        </p:tav>
                                        <p:tav tm="100000">
                                          <p:val>
                                            <p:strVal val="ppt_x"/>
                                          </p:val>
                                        </p:tav>
                                      </p:tavLst>
                                    </p:anim>
                                    <p:anim calcmode="lin" valueType="num">
                                      <p:cBhvr additive="base">
                                        <p:cTn id="34" dur="500"/>
                                        <p:tgtEl>
                                          <p:spTgt spid="5"/>
                                        </p:tgtEl>
                                        <p:attrNameLst>
                                          <p:attrName>ppt_y</p:attrName>
                                        </p:attrNameLst>
                                      </p:cBhvr>
                                      <p:tavLst>
                                        <p:tav tm="0">
                                          <p:val>
                                            <p:strVal val="ppt_y"/>
                                          </p:val>
                                        </p:tav>
                                        <p:tav tm="100000">
                                          <p:val>
                                            <p:strVal val="1+ppt_h/2"/>
                                          </p:val>
                                        </p:tav>
                                      </p:tavLst>
                                    </p:anim>
                                    <p:set>
                                      <p:cBhvr>
                                        <p:cTn id="35" dur="1" fill="hold">
                                          <p:stCondLst>
                                            <p:cond delay="499"/>
                                          </p:stCondLst>
                                        </p:cTn>
                                        <p:tgtEl>
                                          <p:spTgt spid="5"/>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 presetClass="exit" presetSubtype="4" fill="hold" grpId="0" nodeType="clickEffect">
                                  <p:stCondLst>
                                    <p:cond delay="0"/>
                                  </p:stCondLst>
                                  <p:childTnLst>
                                    <p:anim calcmode="lin" valueType="num">
                                      <p:cBhvr additive="base">
                                        <p:cTn id="39" dur="500"/>
                                        <p:tgtEl>
                                          <p:spTgt spid="10"/>
                                        </p:tgtEl>
                                        <p:attrNameLst>
                                          <p:attrName>ppt_x</p:attrName>
                                        </p:attrNameLst>
                                      </p:cBhvr>
                                      <p:tavLst>
                                        <p:tav tm="0">
                                          <p:val>
                                            <p:strVal val="ppt_x"/>
                                          </p:val>
                                        </p:tav>
                                        <p:tav tm="100000">
                                          <p:val>
                                            <p:strVal val="ppt_x"/>
                                          </p:val>
                                        </p:tav>
                                      </p:tavLst>
                                    </p:anim>
                                    <p:anim calcmode="lin" valueType="num">
                                      <p:cBhvr additive="base">
                                        <p:cTn id="40" dur="500"/>
                                        <p:tgtEl>
                                          <p:spTgt spid="10"/>
                                        </p:tgtEl>
                                        <p:attrNameLst>
                                          <p:attrName>ppt_y</p:attrName>
                                        </p:attrNameLst>
                                      </p:cBhvr>
                                      <p:tavLst>
                                        <p:tav tm="0">
                                          <p:val>
                                            <p:strVal val="ppt_y"/>
                                          </p:val>
                                        </p:tav>
                                        <p:tav tm="100000">
                                          <p:val>
                                            <p:strVal val="1+ppt_h/2"/>
                                          </p:val>
                                        </p:tav>
                                      </p:tavLst>
                                    </p:anim>
                                    <p:set>
                                      <p:cBhvr>
                                        <p:cTn id="41" dur="1" fill="hold">
                                          <p:stCondLst>
                                            <p:cond delay="499"/>
                                          </p:stCondLst>
                                        </p:cTn>
                                        <p:tgtEl>
                                          <p:spTgt spid="1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 presetClass="exit" presetSubtype="4" fill="hold" grpId="0" nodeType="clickEffect">
                                  <p:stCondLst>
                                    <p:cond delay="0"/>
                                  </p:stCondLst>
                                  <p:childTnLst>
                                    <p:anim calcmode="lin" valueType="num">
                                      <p:cBhvr additive="base">
                                        <p:cTn id="45" dur="500"/>
                                        <p:tgtEl>
                                          <p:spTgt spid="11"/>
                                        </p:tgtEl>
                                        <p:attrNameLst>
                                          <p:attrName>ppt_x</p:attrName>
                                        </p:attrNameLst>
                                      </p:cBhvr>
                                      <p:tavLst>
                                        <p:tav tm="0">
                                          <p:val>
                                            <p:strVal val="ppt_x"/>
                                          </p:val>
                                        </p:tav>
                                        <p:tav tm="100000">
                                          <p:val>
                                            <p:strVal val="ppt_x"/>
                                          </p:val>
                                        </p:tav>
                                      </p:tavLst>
                                    </p:anim>
                                    <p:anim calcmode="lin" valueType="num">
                                      <p:cBhvr additive="base">
                                        <p:cTn id="46" dur="500"/>
                                        <p:tgtEl>
                                          <p:spTgt spid="11"/>
                                        </p:tgtEl>
                                        <p:attrNameLst>
                                          <p:attrName>ppt_y</p:attrName>
                                        </p:attrNameLst>
                                      </p:cBhvr>
                                      <p:tavLst>
                                        <p:tav tm="0">
                                          <p:val>
                                            <p:strVal val="ppt_y"/>
                                          </p:val>
                                        </p:tav>
                                        <p:tav tm="100000">
                                          <p:val>
                                            <p:strVal val="1+ppt_h/2"/>
                                          </p:val>
                                        </p:tav>
                                      </p:tavLst>
                                    </p:anim>
                                    <p:set>
                                      <p:cBhvr>
                                        <p:cTn id="47" dur="1" fill="hold">
                                          <p:stCondLst>
                                            <p:cond delay="499"/>
                                          </p:stCondLst>
                                        </p:cTn>
                                        <p:tgtEl>
                                          <p:spTgt spid="1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 presetClass="exit" presetSubtype="4" fill="hold" grpId="0" nodeType="clickEffect">
                                  <p:stCondLst>
                                    <p:cond delay="0"/>
                                  </p:stCondLst>
                                  <p:childTnLst>
                                    <p:anim calcmode="lin" valueType="num">
                                      <p:cBhvr additive="base">
                                        <p:cTn id="51" dur="500"/>
                                        <p:tgtEl>
                                          <p:spTgt spid="12"/>
                                        </p:tgtEl>
                                        <p:attrNameLst>
                                          <p:attrName>ppt_x</p:attrName>
                                        </p:attrNameLst>
                                      </p:cBhvr>
                                      <p:tavLst>
                                        <p:tav tm="0">
                                          <p:val>
                                            <p:strVal val="ppt_x"/>
                                          </p:val>
                                        </p:tav>
                                        <p:tav tm="100000">
                                          <p:val>
                                            <p:strVal val="ppt_x"/>
                                          </p:val>
                                        </p:tav>
                                      </p:tavLst>
                                    </p:anim>
                                    <p:anim calcmode="lin" valueType="num">
                                      <p:cBhvr additive="base">
                                        <p:cTn id="52" dur="500"/>
                                        <p:tgtEl>
                                          <p:spTgt spid="12"/>
                                        </p:tgtEl>
                                        <p:attrNameLst>
                                          <p:attrName>ppt_y</p:attrName>
                                        </p:attrNameLst>
                                      </p:cBhvr>
                                      <p:tavLst>
                                        <p:tav tm="0">
                                          <p:val>
                                            <p:strVal val="ppt_y"/>
                                          </p:val>
                                        </p:tav>
                                        <p:tav tm="100000">
                                          <p:val>
                                            <p:strVal val="1+ppt_h/2"/>
                                          </p:val>
                                        </p:tav>
                                      </p:tavLst>
                                    </p:anim>
                                    <p:set>
                                      <p:cBhvr>
                                        <p:cTn id="53"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6" grpId="0" bldLvl="0" animBg="1"/>
      <p:bldP spid="6" grpId="1" animBg="1"/>
      <p:bldP spid="8" grpId="0" bldLvl="0" animBg="1"/>
      <p:bldP spid="8" grpId="1" animBg="1"/>
      <p:bldP spid="5" grpId="0" bldLvl="0" animBg="1"/>
      <p:bldP spid="5" grpId="1" animBg="1"/>
      <p:bldP spid="10" grpId="0" bldLvl="0" animBg="1"/>
      <p:bldP spid="10" grpId="1" animBg="1"/>
      <p:bldP spid="11" grpId="0" bldLvl="0" animBg="1"/>
      <p:bldP spid="11" grpId="1" animBg="1"/>
      <p:bldP spid="12" grpId="0" bldLvl="0" animBg="1"/>
      <p:bldP spid="12"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深度视觉·原创设计 https://www.docer.com/works?userid=22383862"/>
          <p:cNvSpPr/>
          <p:nvPr/>
        </p:nvSpPr>
        <p:spPr>
          <a:xfrm flipH="1">
            <a:off x="11252019" y="5989229"/>
            <a:ext cx="939981" cy="86877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51" name="深度视觉·原创设计 https://www.docer.com/works?userid=22383862"/>
          <p:cNvSpPr/>
          <p:nvPr/>
        </p:nvSpPr>
        <p:spPr>
          <a:xfrm rot="10800000" flipH="1">
            <a:off x="0" y="0"/>
            <a:ext cx="939981" cy="86877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2" name="深度视觉·原创设计 https://www.docer.com/works?userid=22383862"/>
          <p:cNvSpPr/>
          <p:nvPr/>
        </p:nvSpPr>
        <p:spPr>
          <a:xfrm rot="5400000">
            <a:off x="7644306" y="2348782"/>
            <a:ext cx="6896471" cy="2198913"/>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grpSp>
        <p:nvGrpSpPr>
          <p:cNvPr id="28" name="深度视觉·原创设计 https://www.docer.com/works?userid=22383862"/>
          <p:cNvGrpSpPr/>
          <p:nvPr/>
        </p:nvGrpSpPr>
        <p:grpSpPr>
          <a:xfrm>
            <a:off x="320438" y="282410"/>
            <a:ext cx="448194" cy="447430"/>
            <a:chOff x="6357938" y="1647825"/>
            <a:chExt cx="465138" cy="464344"/>
          </a:xfrm>
          <a:solidFill>
            <a:schemeClr val="accent1"/>
          </a:solidFill>
        </p:grpSpPr>
        <p:sp>
          <p:nvSpPr>
            <p:cNvPr id="29" name="深度视觉·原创设计 https://www.docer.com/works?userid=22383862"/>
            <p:cNvSpPr/>
            <p:nvPr/>
          </p:nvSpPr>
          <p:spPr bwMode="auto">
            <a:xfrm>
              <a:off x="6357938" y="1647825"/>
              <a:ext cx="465138"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8900"/>
                  </a:moveTo>
                  <a:cubicBezTo>
                    <a:pt x="20249" y="19643"/>
                    <a:pt x="19644" y="20249"/>
                    <a:pt x="18899" y="20249"/>
                  </a:cubicBezTo>
                  <a:lnTo>
                    <a:pt x="2699" y="20249"/>
                  </a:lnTo>
                  <a:cubicBezTo>
                    <a:pt x="1955" y="20249"/>
                    <a:pt x="1349" y="19643"/>
                    <a:pt x="1349" y="18900"/>
                  </a:cubicBezTo>
                  <a:lnTo>
                    <a:pt x="1349" y="5400"/>
                  </a:lnTo>
                  <a:cubicBezTo>
                    <a:pt x="1349" y="5027"/>
                    <a:pt x="1652" y="4725"/>
                    <a:pt x="2024" y="4725"/>
                  </a:cubicBezTo>
                  <a:lnTo>
                    <a:pt x="2699" y="4725"/>
                  </a:lnTo>
                  <a:lnTo>
                    <a:pt x="2699" y="18225"/>
                  </a:lnTo>
                  <a:cubicBezTo>
                    <a:pt x="2699" y="18598"/>
                    <a:pt x="3001" y="18900"/>
                    <a:pt x="3374" y="18900"/>
                  </a:cubicBezTo>
                  <a:cubicBezTo>
                    <a:pt x="3748" y="18900"/>
                    <a:pt x="4049" y="18598"/>
                    <a:pt x="4049" y="18225"/>
                  </a:cubicBezTo>
                  <a:lnTo>
                    <a:pt x="4049" y="2025"/>
                  </a:lnTo>
                  <a:cubicBezTo>
                    <a:pt x="4049" y="1652"/>
                    <a:pt x="4352" y="1350"/>
                    <a:pt x="4724" y="1350"/>
                  </a:cubicBezTo>
                  <a:lnTo>
                    <a:pt x="19575" y="1350"/>
                  </a:lnTo>
                  <a:cubicBezTo>
                    <a:pt x="19947" y="1350"/>
                    <a:pt x="20249" y="1652"/>
                    <a:pt x="20249" y="2025"/>
                  </a:cubicBezTo>
                  <a:cubicBezTo>
                    <a:pt x="20249" y="2025"/>
                    <a:pt x="20249" y="18900"/>
                    <a:pt x="20249" y="18900"/>
                  </a:cubicBezTo>
                  <a:close/>
                  <a:moveTo>
                    <a:pt x="19575" y="0"/>
                  </a:moveTo>
                  <a:lnTo>
                    <a:pt x="4724" y="0"/>
                  </a:lnTo>
                  <a:cubicBezTo>
                    <a:pt x="3606" y="0"/>
                    <a:pt x="2699" y="905"/>
                    <a:pt x="2699" y="2025"/>
                  </a:cubicBezTo>
                  <a:lnTo>
                    <a:pt x="2699" y="3375"/>
                  </a:lnTo>
                  <a:lnTo>
                    <a:pt x="2024" y="3375"/>
                  </a:lnTo>
                  <a:cubicBezTo>
                    <a:pt x="906" y="3375"/>
                    <a:pt x="0" y="4280"/>
                    <a:pt x="0" y="5400"/>
                  </a:cubicBezTo>
                  <a:lnTo>
                    <a:pt x="0" y="18900"/>
                  </a:lnTo>
                  <a:cubicBezTo>
                    <a:pt x="0" y="20391"/>
                    <a:pt x="1208" y="21599"/>
                    <a:pt x="2699" y="21599"/>
                  </a:cubicBezTo>
                  <a:lnTo>
                    <a:pt x="18899" y="21599"/>
                  </a:lnTo>
                  <a:cubicBezTo>
                    <a:pt x="20391" y="21599"/>
                    <a:pt x="21600" y="20391"/>
                    <a:pt x="21600" y="18900"/>
                  </a:cubicBezTo>
                  <a:lnTo>
                    <a:pt x="21600" y="2025"/>
                  </a:lnTo>
                  <a:cubicBezTo>
                    <a:pt x="21600" y="905"/>
                    <a:pt x="20693" y="0"/>
                    <a:pt x="19575"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0" name="深度视觉·原创设计 https://www.docer.com/works?userid=22383862"/>
            <p:cNvSpPr/>
            <p:nvPr/>
          </p:nvSpPr>
          <p:spPr bwMode="auto">
            <a:xfrm>
              <a:off x="6634163" y="1821657"/>
              <a:ext cx="130175"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1" name="深度视觉·原创设计 https://www.docer.com/works?userid=22383862"/>
            <p:cNvSpPr/>
            <p:nvPr/>
          </p:nvSpPr>
          <p:spPr bwMode="auto">
            <a:xfrm>
              <a:off x="6634163" y="1778000"/>
              <a:ext cx="130175" cy="150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2" name="深度视觉·原创设计 https://www.docer.com/works?userid=22383862"/>
            <p:cNvSpPr/>
            <p:nvPr/>
          </p:nvSpPr>
          <p:spPr bwMode="auto">
            <a:xfrm>
              <a:off x="6634163" y="1734344"/>
              <a:ext cx="130175"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3" name="深度视觉·原创设计 https://www.docer.com/works?userid=22383862"/>
            <p:cNvSpPr/>
            <p:nvPr/>
          </p:nvSpPr>
          <p:spPr bwMode="auto">
            <a:xfrm>
              <a:off x="6474619" y="2039938"/>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4" name="深度视觉·原创设计 https://www.docer.com/works?userid=22383862"/>
            <p:cNvSpPr/>
            <p:nvPr/>
          </p:nvSpPr>
          <p:spPr bwMode="auto">
            <a:xfrm>
              <a:off x="6474619" y="1996282"/>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5" name="深度视觉·原创设计 https://www.docer.com/works?userid=22383862"/>
            <p:cNvSpPr/>
            <p:nvPr/>
          </p:nvSpPr>
          <p:spPr bwMode="auto">
            <a:xfrm>
              <a:off x="6474619" y="1952625"/>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6" name="深度视觉·原创设计 https://www.docer.com/works?userid=22383862"/>
            <p:cNvSpPr/>
            <p:nvPr/>
          </p:nvSpPr>
          <p:spPr bwMode="auto">
            <a:xfrm>
              <a:off x="6634163" y="2039938"/>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7" name="深度视觉·原创设计 https://www.docer.com/works?userid=22383862"/>
            <p:cNvSpPr/>
            <p:nvPr/>
          </p:nvSpPr>
          <p:spPr bwMode="auto">
            <a:xfrm>
              <a:off x="6634163" y="1996282"/>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8" name="深度视觉·原创设计 https://www.docer.com/works?userid=22383862"/>
            <p:cNvSpPr/>
            <p:nvPr/>
          </p:nvSpPr>
          <p:spPr bwMode="auto">
            <a:xfrm>
              <a:off x="6634163" y="1952625"/>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9" name="深度视觉·原创设计 https://www.docer.com/works?userid=22383862"/>
            <p:cNvSpPr/>
            <p:nvPr/>
          </p:nvSpPr>
          <p:spPr bwMode="auto">
            <a:xfrm>
              <a:off x="6474619" y="1865313"/>
              <a:ext cx="289719"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60" y="0"/>
                  </a:moveTo>
                  <a:lnTo>
                    <a:pt x="540" y="0"/>
                  </a:lnTo>
                  <a:cubicBezTo>
                    <a:pt x="242" y="0"/>
                    <a:pt x="0" y="4851"/>
                    <a:pt x="0" y="10800"/>
                  </a:cubicBezTo>
                  <a:cubicBezTo>
                    <a:pt x="0" y="16769"/>
                    <a:pt x="242" y="21599"/>
                    <a:pt x="540" y="21599"/>
                  </a:cubicBezTo>
                  <a:lnTo>
                    <a:pt x="21060" y="21599"/>
                  </a:lnTo>
                  <a:cubicBezTo>
                    <a:pt x="21357" y="21599"/>
                    <a:pt x="21600" y="16769"/>
                    <a:pt x="21600" y="10800"/>
                  </a:cubicBezTo>
                  <a:cubicBezTo>
                    <a:pt x="21600" y="4851"/>
                    <a:pt x="21357" y="0"/>
                    <a:pt x="2106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0" name="深度视觉·原创设计 https://www.docer.com/works?userid=22383862"/>
            <p:cNvSpPr/>
            <p:nvPr/>
          </p:nvSpPr>
          <p:spPr bwMode="auto">
            <a:xfrm>
              <a:off x="6474619" y="1908969"/>
              <a:ext cx="289719"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60" y="0"/>
                  </a:moveTo>
                  <a:lnTo>
                    <a:pt x="540" y="0"/>
                  </a:lnTo>
                  <a:cubicBezTo>
                    <a:pt x="242" y="0"/>
                    <a:pt x="0" y="4851"/>
                    <a:pt x="0" y="10800"/>
                  </a:cubicBezTo>
                  <a:cubicBezTo>
                    <a:pt x="0" y="16790"/>
                    <a:pt x="242" y="21599"/>
                    <a:pt x="540" y="21599"/>
                  </a:cubicBezTo>
                  <a:lnTo>
                    <a:pt x="21060" y="21599"/>
                  </a:lnTo>
                  <a:cubicBezTo>
                    <a:pt x="21357" y="21599"/>
                    <a:pt x="21600" y="16790"/>
                    <a:pt x="21600" y="10800"/>
                  </a:cubicBezTo>
                  <a:cubicBezTo>
                    <a:pt x="21600" y="4851"/>
                    <a:pt x="21357" y="0"/>
                    <a:pt x="2106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1" name="深度视觉·原创设计 https://www.docer.com/works?userid=22383862"/>
            <p:cNvSpPr/>
            <p:nvPr/>
          </p:nvSpPr>
          <p:spPr bwMode="auto">
            <a:xfrm>
              <a:off x="6474619" y="1705769"/>
              <a:ext cx="130175" cy="130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799" y="4792"/>
                  </a:moveTo>
                  <a:lnTo>
                    <a:pt x="16800" y="4792"/>
                  </a:lnTo>
                  <a:lnTo>
                    <a:pt x="16800" y="16797"/>
                  </a:lnTo>
                  <a:lnTo>
                    <a:pt x="4799" y="16797"/>
                  </a:lnTo>
                  <a:cubicBezTo>
                    <a:pt x="4799" y="16797"/>
                    <a:pt x="4799" y="4792"/>
                    <a:pt x="4799" y="4792"/>
                  </a:cubicBezTo>
                  <a:close/>
                  <a:moveTo>
                    <a:pt x="2399" y="21600"/>
                  </a:moveTo>
                  <a:lnTo>
                    <a:pt x="19199" y="21600"/>
                  </a:lnTo>
                  <a:cubicBezTo>
                    <a:pt x="20527" y="21600"/>
                    <a:pt x="21600" y="20523"/>
                    <a:pt x="21600" y="19198"/>
                  </a:cubicBezTo>
                  <a:lnTo>
                    <a:pt x="21600" y="2401"/>
                  </a:lnTo>
                  <a:cubicBezTo>
                    <a:pt x="21600" y="1076"/>
                    <a:pt x="20527" y="0"/>
                    <a:pt x="19199" y="0"/>
                  </a:cubicBezTo>
                  <a:lnTo>
                    <a:pt x="2399" y="0"/>
                  </a:lnTo>
                  <a:cubicBezTo>
                    <a:pt x="1072" y="0"/>
                    <a:pt x="0" y="1076"/>
                    <a:pt x="0" y="2401"/>
                  </a:cubicBezTo>
                  <a:lnTo>
                    <a:pt x="0" y="19198"/>
                  </a:lnTo>
                  <a:cubicBezTo>
                    <a:pt x="0" y="20523"/>
                    <a:pt x="1072" y="21600"/>
                    <a:pt x="2399" y="2160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grpSp>
      <p:sp>
        <p:nvSpPr>
          <p:cNvPr id="44" name="深度视觉·原创设计 https://www.docer.com/works?userid=22383862"/>
          <p:cNvSpPr txBox="1"/>
          <p:nvPr/>
        </p:nvSpPr>
        <p:spPr>
          <a:xfrm>
            <a:off x="800140" y="248910"/>
            <a:ext cx="2475865" cy="583565"/>
          </a:xfrm>
          <a:prstGeom prst="rect">
            <a:avLst/>
          </a:prstGeom>
          <a:noFill/>
        </p:spPr>
        <p:txBody>
          <a:bodyPr wrap="none" rtlCol="0">
            <a:spAutoFit/>
          </a:bodyPr>
          <a:lstStyle/>
          <a:p>
            <a:r>
              <a:rPr lang="en-US" altLang="zh-CN" sz="3200" dirty="0">
                <a:solidFill>
                  <a:schemeClr val="tx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rPr>
              <a:t>C</a:t>
            </a:r>
            <a:r>
              <a:rPr lang="zh-CN" altLang="en-US" sz="3200" dirty="0">
                <a:solidFill>
                  <a:schemeClr val="tx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rPr>
              <a:t>篇语料梳理</a:t>
            </a:r>
            <a:endParaRPr lang="zh-CN" altLang="en-US" sz="3200" dirty="0">
              <a:solidFill>
                <a:schemeClr val="tx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100" name="文本框 99"/>
          <p:cNvSpPr txBox="1"/>
          <p:nvPr/>
        </p:nvSpPr>
        <p:spPr>
          <a:xfrm>
            <a:off x="417195" y="1122045"/>
            <a:ext cx="6843395" cy="3784600"/>
          </a:xfrm>
          <a:prstGeom prst="rect">
            <a:avLst/>
          </a:prstGeom>
          <a:noFill/>
          <a:ln w="9525">
            <a:noFill/>
          </a:ln>
        </p:spPr>
        <p:txBody>
          <a:bodyPr wrap="square">
            <a:spAutoFit/>
          </a:bodyPr>
          <a:p>
            <a:pPr marL="342900" indent="-342900">
              <a:buFont typeface="Wingdings" panose="05000000000000000000" charset="0"/>
              <a:buChar char="u"/>
            </a:pPr>
            <a:r>
              <a:rPr sz="2400">
                <a:solidFill>
                  <a:srgbClr val="001440"/>
                </a:solidFill>
                <a:latin typeface="Times New Roman" panose="02020603050405020304" charset="0"/>
                <a:ea typeface="宋体" panose="02010600030101010101" pitchFamily="2" charset="-122"/>
                <a:cs typeface="Times New Roman" panose="02020603050405020304" charset="0"/>
              </a:rPr>
              <a:t>大多数人对鲨鱼误解背后的真相</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a:p>
            <a:pPr marL="342900" indent="-342900"/>
            <a:r>
              <a:rPr sz="2400">
                <a:solidFill>
                  <a:srgbClr val="001440"/>
                </a:solidFill>
                <a:latin typeface="Times New Roman" panose="02020603050405020304" charset="0"/>
                <a:ea typeface="宋体" panose="02010600030101010101" pitchFamily="2" charset="-122"/>
                <a:cs typeface="Times New Roman" panose="02020603050405020304" charset="0"/>
              </a:rPr>
              <a:t>8.Statistically, you are more likely to be struck by lightning than be bitten by a shark.</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a:p>
            <a:pPr indent="0"/>
            <a:r>
              <a:rPr sz="2400">
                <a:solidFill>
                  <a:srgbClr val="001440"/>
                </a:solidFill>
                <a:latin typeface="Times New Roman" panose="02020603050405020304" charset="0"/>
                <a:ea typeface="宋体" panose="02010600030101010101" pitchFamily="2" charset="-122"/>
                <a:cs typeface="Times New Roman" panose="02020603050405020304" charset="0"/>
              </a:rPr>
              <a:t>据统计，你被闪电击中的可能性比被鲨鱼咬伤的可能性更大。</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a:p>
            <a:pPr indent="0"/>
            <a:r>
              <a:rPr sz="2400">
                <a:solidFill>
                  <a:srgbClr val="001440"/>
                </a:solidFill>
                <a:latin typeface="Times New Roman" panose="02020603050405020304" charset="0"/>
                <a:ea typeface="宋体" panose="02010600030101010101" pitchFamily="2" charset="-122"/>
                <a:cs typeface="Times New Roman" panose="02020603050405020304" charset="0"/>
              </a:rPr>
              <a:t>9.Though sharks have a reputation for being very scary to humans, the sad truth is that they should be scared of humans.</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a:p>
            <a:pPr indent="0"/>
            <a:r>
              <a:rPr sz="2400">
                <a:solidFill>
                  <a:srgbClr val="001440"/>
                </a:solidFill>
                <a:latin typeface="Times New Roman" panose="02020603050405020304" charset="0"/>
                <a:ea typeface="宋体" panose="02010600030101010101" pitchFamily="2" charset="-122"/>
                <a:cs typeface="Times New Roman" panose="02020603050405020304" charset="0"/>
              </a:rPr>
              <a:t>虽然鲨鱼对人类来说是非常可怕的，但可悲的事实是它们竟然害怕人类。</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p:txBody>
      </p:sp>
      <p:sp>
        <p:nvSpPr>
          <p:cNvPr id="6" name="矩形 5"/>
          <p:cNvSpPr/>
          <p:nvPr>
            <p:custDataLst>
              <p:tags r:id="rId1"/>
            </p:custDataLst>
          </p:nvPr>
        </p:nvSpPr>
        <p:spPr>
          <a:xfrm>
            <a:off x="497205" y="2269490"/>
            <a:ext cx="6782435" cy="73977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矩形 9"/>
          <p:cNvSpPr/>
          <p:nvPr>
            <p:custDataLst>
              <p:tags r:id="rId2"/>
            </p:custDataLst>
          </p:nvPr>
        </p:nvSpPr>
        <p:spPr>
          <a:xfrm>
            <a:off x="433070" y="4125595"/>
            <a:ext cx="6680200" cy="78041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矩形 11"/>
          <p:cNvSpPr/>
          <p:nvPr>
            <p:custDataLst>
              <p:tags r:id="rId3"/>
            </p:custDataLst>
          </p:nvPr>
        </p:nvSpPr>
        <p:spPr>
          <a:xfrm>
            <a:off x="459105" y="5582285"/>
            <a:ext cx="9316085" cy="77406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03" name="图片 102"/>
          <p:cNvPicPr/>
          <p:nvPr/>
        </p:nvPicPr>
        <p:blipFill>
          <a:blip r:embed="rId4"/>
          <a:srcRect t="11831"/>
          <a:stretch>
            <a:fillRect/>
          </a:stretch>
        </p:blipFill>
        <p:spPr>
          <a:xfrm>
            <a:off x="5448935" y="4410710"/>
            <a:ext cx="6105525" cy="2124710"/>
          </a:xfrm>
          <a:prstGeom prst="rect">
            <a:avLst/>
          </a:prstGeom>
          <a:noFill/>
          <a:ln w="9525">
            <a:noFill/>
          </a:ln>
        </p:spPr>
      </p:pic>
      <p:pic>
        <p:nvPicPr>
          <p:cNvPr id="104" name="图片 103"/>
          <p:cNvPicPr>
            <a:picLocks noChangeAspect="1"/>
          </p:cNvPicPr>
          <p:nvPr/>
        </p:nvPicPr>
        <p:blipFill>
          <a:blip r:embed="rId5"/>
          <a:stretch>
            <a:fillRect/>
          </a:stretch>
        </p:blipFill>
        <p:spPr>
          <a:xfrm>
            <a:off x="7098030" y="450215"/>
            <a:ext cx="4531995" cy="228473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0"/>
                                        </p:tgtEl>
                                        <p:attrNameLst>
                                          <p:attrName>ppt_x</p:attrName>
                                        </p:attrNameLst>
                                      </p:cBhvr>
                                      <p:tavLst>
                                        <p:tav tm="0">
                                          <p:val>
                                            <p:strVal val="ppt_x"/>
                                          </p:val>
                                        </p:tav>
                                        <p:tav tm="100000">
                                          <p:val>
                                            <p:strVal val="ppt_x"/>
                                          </p:val>
                                        </p:tav>
                                      </p:tavLst>
                                    </p:anim>
                                    <p:anim calcmode="lin" valueType="num">
                                      <p:cBhvr additive="base">
                                        <p:cTn id="13" dur="500"/>
                                        <p:tgtEl>
                                          <p:spTgt spid="10"/>
                                        </p:tgtEl>
                                        <p:attrNameLst>
                                          <p:attrName>ppt_y</p:attrName>
                                        </p:attrNameLst>
                                      </p:cBhvr>
                                      <p:tavLst>
                                        <p:tav tm="0">
                                          <p:val>
                                            <p:strVal val="ppt_y"/>
                                          </p:val>
                                        </p:tav>
                                        <p:tav tm="100000">
                                          <p:val>
                                            <p:strVal val="1+ppt_h/2"/>
                                          </p:val>
                                        </p:tav>
                                      </p:tavLst>
                                    </p:anim>
                                    <p:set>
                                      <p:cBhvr>
                                        <p:cTn id="14" dur="1" fill="hold">
                                          <p:stCondLst>
                                            <p:cond delay="499"/>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12"/>
                                        </p:tgtEl>
                                        <p:attrNameLst>
                                          <p:attrName>ppt_x</p:attrName>
                                        </p:attrNameLst>
                                      </p:cBhvr>
                                      <p:tavLst>
                                        <p:tav tm="0">
                                          <p:val>
                                            <p:strVal val="ppt_x"/>
                                          </p:val>
                                        </p:tav>
                                        <p:tav tm="100000">
                                          <p:val>
                                            <p:strVal val="ppt_x"/>
                                          </p:val>
                                        </p:tav>
                                      </p:tavLst>
                                    </p:anim>
                                    <p:anim calcmode="lin" valueType="num">
                                      <p:cBhvr additive="base">
                                        <p:cTn id="19" dur="500"/>
                                        <p:tgtEl>
                                          <p:spTgt spid="12"/>
                                        </p:tgtEl>
                                        <p:attrNameLst>
                                          <p:attrName>ppt_y</p:attrName>
                                        </p:attrNameLst>
                                      </p:cBhvr>
                                      <p:tavLst>
                                        <p:tav tm="0">
                                          <p:val>
                                            <p:strVal val="ppt_y"/>
                                          </p:val>
                                        </p:tav>
                                        <p:tav tm="100000">
                                          <p:val>
                                            <p:strVal val="1+ppt_h/2"/>
                                          </p:val>
                                        </p:tav>
                                      </p:tavLst>
                                    </p:anim>
                                    <p:set>
                                      <p:cBhvr>
                                        <p:cTn id="2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10" grpId="0" bldLvl="0" animBg="1"/>
      <p:bldP spid="10" grpId="1" animBg="1"/>
      <p:bldP spid="12" grpId="0" bldLvl="0" animBg="1"/>
      <p:bldP spid="1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深度视觉·原创设计 https://www.docer.com/works?userid=22383862"/>
          <p:cNvSpPr/>
          <p:nvPr/>
        </p:nvSpPr>
        <p:spPr>
          <a:xfrm flipH="1">
            <a:off x="9677400" y="4533899"/>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6" name="深度视觉·原创设计 https://www.docer.com/works?userid=22383862"/>
          <p:cNvSpPr/>
          <p:nvPr/>
        </p:nvSpPr>
        <p:spPr>
          <a:xfrm rot="10800000" flipH="1">
            <a:off x="0" y="0"/>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9" name="深度视觉·原创设计 https://www.docer.com/works?userid=22383862"/>
          <p:cNvSpPr/>
          <p:nvPr/>
        </p:nvSpPr>
        <p:spPr>
          <a:xfrm>
            <a:off x="937260" y="422910"/>
            <a:ext cx="9667240" cy="408305"/>
          </a:xfrm>
          <a:prstGeom prst="roundRect">
            <a:avLst>
              <a:gd name="adj" fmla="val 0"/>
            </a:avLst>
          </a:prstGeom>
          <a:solidFill>
            <a:schemeClr val="accent1"/>
          </a:solidFill>
          <a:ln w="28575">
            <a:solidFill>
              <a:srgbClr val="FEB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CN"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PART 02 </a:t>
            </a:r>
            <a:r>
              <a:rPr lang="zh-CN" altLang="en-US"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分题型解析及语料梳理</a:t>
            </a:r>
            <a:endParaRPr lang="zh-CN" altLang="en-US"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p:txBody>
      </p:sp>
      <p:sp>
        <p:nvSpPr>
          <p:cNvPr id="39" name="深度视觉·原创设计 https://www.docer.com/works?userid=22383862"/>
          <p:cNvSpPr/>
          <p:nvPr>
            <p:custDataLst>
              <p:tags r:id="rId1"/>
            </p:custDataLst>
          </p:nvPr>
        </p:nvSpPr>
        <p:spPr>
          <a:xfrm>
            <a:off x="540385" y="1155700"/>
            <a:ext cx="862330" cy="8623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3" name="深度视觉·原创设计 https://www.docer.com/works?userid=22383862"/>
          <p:cNvSpPr txBox="1"/>
          <p:nvPr>
            <p:custDataLst>
              <p:tags r:id="rId2"/>
            </p:custDataLst>
          </p:nvPr>
        </p:nvSpPr>
        <p:spPr>
          <a:xfrm>
            <a:off x="531495" y="1238885"/>
            <a:ext cx="876300" cy="645160"/>
          </a:xfrm>
          <a:prstGeom prst="rect">
            <a:avLst/>
          </a:prstGeom>
          <a:noFill/>
        </p:spPr>
        <p:txBody>
          <a:bodyPr wrap="square" rtlCol="0">
            <a:spAutoFit/>
          </a:bodyPr>
          <a:p>
            <a:pPr algn="ctr">
              <a:lnSpc>
                <a:spcPct val="150000"/>
              </a:lnSpc>
            </a:pPr>
            <a:r>
              <a:rPr lang="en-US" altLang="zh-CN"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rPr>
              <a:t>D</a:t>
            </a:r>
            <a:r>
              <a:rPr lang="zh-CN" altLang="en-US"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rPr>
              <a:t>篇</a:t>
            </a:r>
            <a:endParaRPr lang="zh-CN" altLang="en-US"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endParaRPr>
          </a:p>
        </p:txBody>
      </p:sp>
      <p:sp>
        <p:nvSpPr>
          <p:cNvPr id="2" name="文本框 1"/>
          <p:cNvSpPr txBox="1"/>
          <p:nvPr/>
        </p:nvSpPr>
        <p:spPr>
          <a:xfrm>
            <a:off x="1640840" y="1155700"/>
            <a:ext cx="6554470" cy="460375"/>
          </a:xfrm>
          <a:prstGeom prst="rect">
            <a:avLst/>
          </a:prstGeom>
          <a:noFill/>
        </p:spPr>
        <p:txBody>
          <a:bodyPr wrap="square" rtlCol="0">
            <a:spAutoFit/>
          </a:bodyPr>
          <a:p>
            <a:r>
              <a:rPr lang="zh-CN" altLang="en-US" sz="2400"/>
              <a:t>说明文，人与社会：偏爱子女的负面影响</a:t>
            </a:r>
            <a:endParaRPr lang="zh-CN" altLang="en-US" sz="2400"/>
          </a:p>
        </p:txBody>
      </p:sp>
      <p:sp>
        <p:nvSpPr>
          <p:cNvPr id="3" name="文本框 2"/>
          <p:cNvSpPr txBox="1"/>
          <p:nvPr>
            <p:custDataLst>
              <p:tags r:id="rId3"/>
            </p:custDataLst>
          </p:nvPr>
        </p:nvSpPr>
        <p:spPr>
          <a:xfrm>
            <a:off x="1562735" y="1724025"/>
            <a:ext cx="9486265" cy="1938020"/>
          </a:xfrm>
          <a:prstGeom prst="rect">
            <a:avLst/>
          </a:prstGeom>
          <a:noFill/>
        </p:spPr>
        <p:txBody>
          <a:bodyPr wrap="square" rtlCol="0">
            <a:spAutoFit/>
          </a:bodyPr>
          <a:p>
            <a:r>
              <a:rPr lang="zh-CN" altLang="en-US" sz="2400"/>
              <a:t>32. What can we learn about unfavored children?【细节理解】</a:t>
            </a:r>
            <a:endParaRPr lang="zh-CN" altLang="en-US" sz="2400"/>
          </a:p>
          <a:p>
            <a:r>
              <a:rPr lang="zh-CN" altLang="en-US" sz="2400"/>
              <a:t>A. They want to please their parents.</a:t>
            </a:r>
            <a:endParaRPr lang="zh-CN" altLang="en-US" sz="2400"/>
          </a:p>
          <a:p>
            <a:r>
              <a:rPr lang="zh-CN" altLang="en-US" sz="2400"/>
              <a:t>B. They care little about their siblings.</a:t>
            </a:r>
            <a:endParaRPr lang="zh-CN" altLang="en-US" sz="2400"/>
          </a:p>
          <a:p>
            <a:r>
              <a:rPr lang="zh-CN" altLang="en-US" sz="2400"/>
              <a:t>C. They tend to lack a sense of identity.</a:t>
            </a:r>
            <a:endParaRPr lang="zh-CN" altLang="en-US" sz="2400"/>
          </a:p>
          <a:p>
            <a:r>
              <a:rPr lang="zh-CN" altLang="en-US" sz="2400"/>
              <a:t>D. They hope to be the black sheep of the family.</a:t>
            </a:r>
            <a:endParaRPr lang="zh-CN" altLang="en-US" sz="2400"/>
          </a:p>
        </p:txBody>
      </p:sp>
      <p:sp>
        <p:nvSpPr>
          <p:cNvPr id="4" name="文本框 3"/>
          <p:cNvSpPr txBox="1"/>
          <p:nvPr/>
        </p:nvSpPr>
        <p:spPr>
          <a:xfrm>
            <a:off x="617855" y="4046220"/>
            <a:ext cx="10568305" cy="2306955"/>
          </a:xfrm>
          <a:prstGeom prst="rect">
            <a:avLst/>
          </a:prstGeom>
          <a:noFill/>
          <a:ln w="38100">
            <a:solidFill>
              <a:srgbClr val="002060"/>
            </a:solidFill>
          </a:ln>
        </p:spPr>
        <p:txBody>
          <a:bodyPr wrap="square" rtlCol="0">
            <a:spAutoFit/>
          </a:bodyPr>
          <a:p>
            <a:r>
              <a:rPr lang="zh-CN" altLang="en-US" sz="2400"/>
              <a:t>"The unfavored child can feel defeated, and unmotivated, as a result of working hard to get parental support, with no success," ... "He or she may also suffer from depression and become angry, bitter, or jealous," ... They may also behave inappropriately, becoming the black sheep, ... "Unfavored children may </a:t>
            </a:r>
            <a:r>
              <a:rPr lang="zh-CN" altLang="en-US" sz="2400" b="1" u="sng">
                <a:solidFill>
                  <a:srgbClr val="C00000"/>
                </a:solidFill>
              </a:rPr>
              <a:t>have a hard time accepting who they are</a:t>
            </a:r>
            <a:r>
              <a:rPr lang="zh-CN" altLang="en-US" sz="2400"/>
              <a:t>, since they do not feel accepted by their parents," adds Gidenko. </a:t>
            </a:r>
            <a:endParaRPr lang="zh-CN" altLang="en-US" sz="2400"/>
          </a:p>
        </p:txBody>
      </p:sp>
      <p:cxnSp>
        <p:nvCxnSpPr>
          <p:cNvPr id="8" name="直接箭头连接符 7"/>
          <p:cNvCxnSpPr/>
          <p:nvPr>
            <p:custDataLst>
              <p:tags r:id="rId4"/>
            </p:custDataLst>
          </p:nvPr>
        </p:nvCxnSpPr>
        <p:spPr>
          <a:xfrm flipV="1">
            <a:off x="2047875" y="3213735"/>
            <a:ext cx="3982720" cy="247523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10" name="圆角矩形 9"/>
          <p:cNvSpPr/>
          <p:nvPr>
            <p:custDataLst>
              <p:tags r:id="rId5"/>
            </p:custDataLst>
          </p:nvPr>
        </p:nvSpPr>
        <p:spPr>
          <a:xfrm>
            <a:off x="1562735" y="2790190"/>
            <a:ext cx="5271770" cy="423545"/>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8" name="文本框 17"/>
          <p:cNvSpPr txBox="1"/>
          <p:nvPr/>
        </p:nvSpPr>
        <p:spPr>
          <a:xfrm>
            <a:off x="3982720" y="5883910"/>
            <a:ext cx="8754110" cy="398780"/>
          </a:xfrm>
          <a:prstGeom prst="rect">
            <a:avLst/>
          </a:prstGeom>
          <a:noFill/>
        </p:spPr>
        <p:txBody>
          <a:bodyPr wrap="square" rtlCol="0">
            <a:spAutoFit/>
          </a:bodyPr>
          <a:p>
            <a:r>
              <a:rPr lang="zh-CN" sz="2000">
                <a:solidFill>
                  <a:srgbClr val="C00000"/>
                </a:solidFill>
              </a:rPr>
              <a:t>解题策略：扫读，快速抓取关键信息，精准理解词义</a:t>
            </a:r>
            <a:endParaRPr lang="zh-CN" sz="200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10" grpId="0" bldLvl="0" animBg="1"/>
      <p:bldP spid="10" grpId="1" animBg="1"/>
      <p:bldP spid="18" grpId="0"/>
      <p:bldP spid="18"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深度视觉·原创设计 https://www.docer.com/works?userid=22383862"/>
          <p:cNvSpPr/>
          <p:nvPr/>
        </p:nvSpPr>
        <p:spPr>
          <a:xfrm flipH="1">
            <a:off x="9677400" y="4533899"/>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6" name="深度视觉·原创设计 https://www.docer.com/works?userid=22383862"/>
          <p:cNvSpPr/>
          <p:nvPr/>
        </p:nvSpPr>
        <p:spPr>
          <a:xfrm rot="10800000" flipH="1">
            <a:off x="0" y="0"/>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9" name="深度视觉·原创设计 https://www.docer.com/works?userid=22383862"/>
          <p:cNvSpPr/>
          <p:nvPr/>
        </p:nvSpPr>
        <p:spPr>
          <a:xfrm>
            <a:off x="937260" y="422910"/>
            <a:ext cx="9667240" cy="408305"/>
          </a:xfrm>
          <a:prstGeom prst="roundRect">
            <a:avLst>
              <a:gd name="adj" fmla="val 0"/>
            </a:avLst>
          </a:prstGeom>
          <a:solidFill>
            <a:schemeClr val="accent1"/>
          </a:solidFill>
          <a:ln w="28575">
            <a:solidFill>
              <a:srgbClr val="FEB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CN"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PART 02 </a:t>
            </a:r>
            <a:r>
              <a:rPr lang="zh-CN" altLang="en-US"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分题型解析及语料梳理</a:t>
            </a:r>
            <a:endParaRPr lang="zh-CN" altLang="en-US"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p:txBody>
      </p:sp>
      <p:sp>
        <p:nvSpPr>
          <p:cNvPr id="39" name="深度视觉·原创设计 https://www.docer.com/works?userid=22383862"/>
          <p:cNvSpPr/>
          <p:nvPr>
            <p:custDataLst>
              <p:tags r:id="rId1"/>
            </p:custDataLst>
          </p:nvPr>
        </p:nvSpPr>
        <p:spPr>
          <a:xfrm>
            <a:off x="540385" y="1155700"/>
            <a:ext cx="862330" cy="8623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3" name="深度视觉·原创设计 https://www.docer.com/works?userid=22383862"/>
          <p:cNvSpPr txBox="1"/>
          <p:nvPr>
            <p:custDataLst>
              <p:tags r:id="rId2"/>
            </p:custDataLst>
          </p:nvPr>
        </p:nvSpPr>
        <p:spPr>
          <a:xfrm>
            <a:off x="531495" y="1238885"/>
            <a:ext cx="876300" cy="645160"/>
          </a:xfrm>
          <a:prstGeom prst="rect">
            <a:avLst/>
          </a:prstGeom>
          <a:noFill/>
        </p:spPr>
        <p:txBody>
          <a:bodyPr wrap="square" rtlCol="0">
            <a:spAutoFit/>
          </a:bodyPr>
          <a:p>
            <a:pPr algn="ctr">
              <a:lnSpc>
                <a:spcPct val="150000"/>
              </a:lnSpc>
            </a:pPr>
            <a:r>
              <a:rPr lang="en-US" altLang="zh-CN"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rPr>
              <a:t>D</a:t>
            </a:r>
            <a:r>
              <a:rPr lang="zh-CN" altLang="en-US"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rPr>
              <a:t>篇</a:t>
            </a:r>
            <a:endParaRPr lang="zh-CN" altLang="en-US"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endParaRPr>
          </a:p>
        </p:txBody>
      </p:sp>
      <p:sp>
        <p:nvSpPr>
          <p:cNvPr id="2" name="文本框 1"/>
          <p:cNvSpPr txBox="1"/>
          <p:nvPr/>
        </p:nvSpPr>
        <p:spPr>
          <a:xfrm>
            <a:off x="1640840" y="1155700"/>
            <a:ext cx="6554470" cy="460375"/>
          </a:xfrm>
          <a:prstGeom prst="rect">
            <a:avLst/>
          </a:prstGeom>
          <a:noFill/>
        </p:spPr>
        <p:txBody>
          <a:bodyPr wrap="square" rtlCol="0">
            <a:spAutoFit/>
          </a:bodyPr>
          <a:p>
            <a:r>
              <a:rPr lang="zh-CN" altLang="en-US" sz="2400"/>
              <a:t>说明文，人与社会：偏爱子女的负面影响</a:t>
            </a:r>
            <a:endParaRPr lang="zh-CN" altLang="en-US" sz="2400"/>
          </a:p>
        </p:txBody>
      </p:sp>
      <p:sp>
        <p:nvSpPr>
          <p:cNvPr id="3" name="文本框 2"/>
          <p:cNvSpPr txBox="1"/>
          <p:nvPr>
            <p:custDataLst>
              <p:tags r:id="rId3"/>
            </p:custDataLst>
          </p:nvPr>
        </p:nvSpPr>
        <p:spPr>
          <a:xfrm>
            <a:off x="1562735" y="1724025"/>
            <a:ext cx="9486265" cy="1198880"/>
          </a:xfrm>
          <a:prstGeom prst="rect">
            <a:avLst/>
          </a:prstGeom>
          <a:noFill/>
        </p:spPr>
        <p:txBody>
          <a:bodyPr wrap="square" rtlCol="0">
            <a:spAutoFit/>
          </a:bodyPr>
          <a:p>
            <a:r>
              <a:rPr lang="zh-CN" altLang="en-US" sz="2400"/>
              <a:t>33. What does the underlined word “boon” in paragraph 4 mean?</a:t>
            </a:r>
            <a:endParaRPr lang="zh-CN" altLang="en-US" sz="2400"/>
          </a:p>
          <a:p>
            <a:r>
              <a:rPr lang="zh-CN" altLang="en-US" sz="2400"/>
              <a:t>【词义猜测】</a:t>
            </a:r>
            <a:endParaRPr lang="zh-CN" altLang="en-US" sz="2400"/>
          </a:p>
          <a:p>
            <a:r>
              <a:rPr lang="zh-CN" altLang="en-US" sz="2400"/>
              <a:t>A. Blessing. B. Challenge. C. Honor. D. Burden.</a:t>
            </a:r>
            <a:endParaRPr lang="zh-CN" altLang="en-US" sz="2400"/>
          </a:p>
        </p:txBody>
      </p:sp>
      <p:sp>
        <p:nvSpPr>
          <p:cNvPr id="4" name="文本框 3"/>
          <p:cNvSpPr txBox="1"/>
          <p:nvPr/>
        </p:nvSpPr>
        <p:spPr>
          <a:xfrm>
            <a:off x="617855" y="3498850"/>
            <a:ext cx="10568305" cy="1938020"/>
          </a:xfrm>
          <a:prstGeom prst="rect">
            <a:avLst/>
          </a:prstGeom>
          <a:noFill/>
          <a:ln w="38100">
            <a:solidFill>
              <a:srgbClr val="002060"/>
            </a:solidFill>
          </a:ln>
        </p:spPr>
        <p:txBody>
          <a:bodyPr wrap="square" rtlCol="0">
            <a:spAutoFit/>
          </a:bodyPr>
          <a:p>
            <a:r>
              <a:rPr lang="zh-CN" altLang="en-US" sz="2400"/>
              <a:t>Favoritism is not exactly a </a:t>
            </a:r>
            <a:r>
              <a:rPr lang="zh-CN" altLang="en-US" sz="2400" b="1" u="sng"/>
              <a:t>boon</a:t>
            </a:r>
            <a:r>
              <a:rPr lang="zh-CN" altLang="en-US" sz="2400"/>
              <a:t> for the favored child, either. Kids who feel that they are their parent's favorite sometimes translate that into a go pass for their behavior in future relationships. "Favored children may </a:t>
            </a:r>
            <a:r>
              <a:rPr lang="zh-CN" altLang="en-US" sz="2400" b="1" u="sng">
                <a:solidFill>
                  <a:srgbClr val="C00000"/>
                </a:solidFill>
              </a:rPr>
              <a:t>feel a sense of entitlement</a:t>
            </a:r>
            <a:r>
              <a:rPr lang="zh-CN" altLang="en-US" sz="2400"/>
              <a:t>, and that rules do not apply to them," says Gidenko. This can </a:t>
            </a:r>
            <a:r>
              <a:rPr lang="zh-CN" altLang="en-US" sz="2400" b="1" u="sng">
                <a:solidFill>
                  <a:srgbClr val="C00000"/>
                </a:solidFill>
              </a:rPr>
              <a:t>negatively affect</a:t>
            </a:r>
            <a:r>
              <a:rPr lang="zh-CN" altLang="en-US" sz="2400"/>
              <a:t> the way they act in school, at work, and in their friendships.</a:t>
            </a:r>
            <a:endParaRPr lang="zh-CN" altLang="en-US" sz="2400"/>
          </a:p>
        </p:txBody>
      </p:sp>
      <p:sp>
        <p:nvSpPr>
          <p:cNvPr id="10" name="圆角矩形 9"/>
          <p:cNvSpPr/>
          <p:nvPr>
            <p:custDataLst>
              <p:tags r:id="rId4"/>
            </p:custDataLst>
          </p:nvPr>
        </p:nvSpPr>
        <p:spPr>
          <a:xfrm>
            <a:off x="1562735" y="2499360"/>
            <a:ext cx="1558290" cy="423545"/>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8" name="文本框 17"/>
          <p:cNvSpPr txBox="1"/>
          <p:nvPr/>
        </p:nvSpPr>
        <p:spPr>
          <a:xfrm>
            <a:off x="617855" y="5615940"/>
            <a:ext cx="8754110" cy="398780"/>
          </a:xfrm>
          <a:prstGeom prst="rect">
            <a:avLst/>
          </a:prstGeom>
          <a:noFill/>
        </p:spPr>
        <p:txBody>
          <a:bodyPr wrap="square" rtlCol="0">
            <a:spAutoFit/>
          </a:bodyPr>
          <a:p>
            <a:r>
              <a:rPr lang="zh-CN" sz="2000">
                <a:solidFill>
                  <a:srgbClr val="C00000"/>
                </a:solidFill>
              </a:rPr>
              <a:t>解题策略：上下文充分理解</a:t>
            </a:r>
            <a:endParaRPr lang="zh-CN" sz="200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10" grpId="0" bldLvl="0" animBg="1"/>
      <p:bldP spid="10" grpId="1" animBg="1"/>
      <p:bldP spid="18" grpId="0"/>
      <p:bldP spid="18"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934460" y="4878070"/>
            <a:ext cx="2061210" cy="337820"/>
          </a:xfrm>
          <a:prstGeom prst="rect">
            <a:avLst/>
          </a:prstGeom>
          <a:solidFill>
            <a:srgbClr val="FEB728"/>
          </a:solidFill>
          <a:ln>
            <a:solidFill>
              <a:srgbClr val="000000">
                <a:alpha val="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深度视觉·原创设计 https://www.docer.com/works?userid=22383862"/>
          <p:cNvSpPr/>
          <p:nvPr/>
        </p:nvSpPr>
        <p:spPr>
          <a:xfrm flipH="1">
            <a:off x="9677400" y="4533899"/>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6" name="深度视觉·原创设计 https://www.docer.com/works?userid=22383862"/>
          <p:cNvSpPr/>
          <p:nvPr/>
        </p:nvSpPr>
        <p:spPr>
          <a:xfrm rot="10800000" flipH="1">
            <a:off x="0" y="0"/>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9" name="深度视觉·原创设计 https://www.docer.com/works?userid=22383862"/>
          <p:cNvSpPr/>
          <p:nvPr/>
        </p:nvSpPr>
        <p:spPr>
          <a:xfrm>
            <a:off x="937260" y="422910"/>
            <a:ext cx="9667240" cy="408305"/>
          </a:xfrm>
          <a:prstGeom prst="roundRect">
            <a:avLst>
              <a:gd name="adj" fmla="val 0"/>
            </a:avLst>
          </a:prstGeom>
          <a:solidFill>
            <a:schemeClr val="accent1"/>
          </a:solidFill>
          <a:ln w="28575">
            <a:solidFill>
              <a:srgbClr val="FEB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CN"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PART 02 </a:t>
            </a:r>
            <a:r>
              <a:rPr lang="zh-CN" altLang="en-US"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分题型解析及语料梳理</a:t>
            </a:r>
            <a:endParaRPr lang="zh-CN" altLang="en-US"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p:txBody>
      </p:sp>
      <p:sp>
        <p:nvSpPr>
          <p:cNvPr id="39" name="深度视觉·原创设计 https://www.docer.com/works?userid=22383862"/>
          <p:cNvSpPr/>
          <p:nvPr>
            <p:custDataLst>
              <p:tags r:id="rId1"/>
            </p:custDataLst>
          </p:nvPr>
        </p:nvSpPr>
        <p:spPr>
          <a:xfrm>
            <a:off x="540385" y="1155700"/>
            <a:ext cx="862330" cy="8623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3" name="深度视觉·原创设计 https://www.docer.com/works?userid=22383862"/>
          <p:cNvSpPr txBox="1"/>
          <p:nvPr>
            <p:custDataLst>
              <p:tags r:id="rId2"/>
            </p:custDataLst>
          </p:nvPr>
        </p:nvSpPr>
        <p:spPr>
          <a:xfrm>
            <a:off x="531495" y="1238885"/>
            <a:ext cx="876300" cy="645160"/>
          </a:xfrm>
          <a:prstGeom prst="rect">
            <a:avLst/>
          </a:prstGeom>
          <a:noFill/>
        </p:spPr>
        <p:txBody>
          <a:bodyPr wrap="square" rtlCol="0">
            <a:spAutoFit/>
          </a:bodyPr>
          <a:p>
            <a:pPr algn="ctr">
              <a:lnSpc>
                <a:spcPct val="150000"/>
              </a:lnSpc>
            </a:pPr>
            <a:r>
              <a:rPr lang="en-US" altLang="zh-CN"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rPr>
              <a:t>D</a:t>
            </a:r>
            <a:r>
              <a:rPr lang="zh-CN" altLang="en-US"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rPr>
              <a:t>篇</a:t>
            </a:r>
            <a:endParaRPr lang="zh-CN" altLang="en-US"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endParaRPr>
          </a:p>
        </p:txBody>
      </p:sp>
      <p:sp>
        <p:nvSpPr>
          <p:cNvPr id="2" name="文本框 1"/>
          <p:cNvSpPr txBox="1"/>
          <p:nvPr/>
        </p:nvSpPr>
        <p:spPr>
          <a:xfrm>
            <a:off x="1640840" y="1155700"/>
            <a:ext cx="6554470" cy="460375"/>
          </a:xfrm>
          <a:prstGeom prst="rect">
            <a:avLst/>
          </a:prstGeom>
          <a:noFill/>
        </p:spPr>
        <p:txBody>
          <a:bodyPr wrap="square" rtlCol="0">
            <a:spAutoFit/>
          </a:bodyPr>
          <a:p>
            <a:r>
              <a:rPr lang="zh-CN" altLang="en-US" sz="2400"/>
              <a:t>说明文，人与社会：偏爱子女的负面影响</a:t>
            </a:r>
            <a:endParaRPr lang="zh-CN" altLang="en-US" sz="2400"/>
          </a:p>
        </p:txBody>
      </p:sp>
      <p:sp>
        <p:nvSpPr>
          <p:cNvPr id="3" name="文本框 2"/>
          <p:cNvSpPr txBox="1"/>
          <p:nvPr>
            <p:custDataLst>
              <p:tags r:id="rId3"/>
            </p:custDataLst>
          </p:nvPr>
        </p:nvSpPr>
        <p:spPr>
          <a:xfrm>
            <a:off x="1562735" y="1724025"/>
            <a:ext cx="9486265" cy="2306955"/>
          </a:xfrm>
          <a:prstGeom prst="rect">
            <a:avLst/>
          </a:prstGeom>
          <a:noFill/>
        </p:spPr>
        <p:txBody>
          <a:bodyPr wrap="square" rtlCol="0">
            <a:spAutoFit/>
          </a:bodyPr>
          <a:p>
            <a:r>
              <a:rPr lang="zh-CN" altLang="en-US" sz="2400"/>
              <a:t>34. What does Newman suggest parents do in the last paragraph?</a:t>
            </a:r>
            <a:endParaRPr lang="zh-CN" altLang="en-US" sz="2400"/>
          </a:p>
          <a:p>
            <a:r>
              <a:rPr lang="zh-CN" altLang="en-US" sz="2400"/>
              <a:t>【细节理解】</a:t>
            </a:r>
            <a:endParaRPr lang="zh-CN" altLang="en-US" sz="2400"/>
          </a:p>
          <a:p>
            <a:r>
              <a:rPr lang="zh-CN" altLang="en-US" sz="2400"/>
              <a:t>A. Treat their children equally.</a:t>
            </a:r>
            <a:endParaRPr lang="zh-CN" altLang="en-US" sz="2400"/>
          </a:p>
          <a:p>
            <a:r>
              <a:rPr lang="zh-CN" altLang="en-US" sz="2400"/>
              <a:t>B. Explain themselves to their children.</a:t>
            </a:r>
            <a:endParaRPr lang="zh-CN" altLang="en-US" sz="2400"/>
          </a:p>
          <a:p>
            <a:r>
              <a:rPr lang="zh-CN" altLang="en-US" sz="2400"/>
              <a:t>C. Strengthen their bond with their children.</a:t>
            </a:r>
            <a:endParaRPr lang="zh-CN" altLang="en-US" sz="2400"/>
          </a:p>
          <a:p>
            <a:r>
              <a:rPr lang="zh-CN" altLang="en-US" sz="2400"/>
              <a:t>D. Remove the differences between their children.</a:t>
            </a:r>
            <a:endParaRPr lang="zh-CN" altLang="en-US" sz="2400"/>
          </a:p>
        </p:txBody>
      </p:sp>
      <p:sp>
        <p:nvSpPr>
          <p:cNvPr id="4" name="文本框 3"/>
          <p:cNvSpPr txBox="1"/>
          <p:nvPr/>
        </p:nvSpPr>
        <p:spPr>
          <a:xfrm>
            <a:off x="617855" y="4046220"/>
            <a:ext cx="10568305" cy="2306955"/>
          </a:xfrm>
          <a:prstGeom prst="rect">
            <a:avLst/>
          </a:prstGeom>
          <a:noFill/>
          <a:ln w="38100">
            <a:solidFill>
              <a:srgbClr val="002060"/>
            </a:solidFill>
          </a:ln>
        </p:spPr>
        <p:txBody>
          <a:bodyPr wrap="square" rtlCol="0">
            <a:spAutoFit/>
          </a:bodyPr>
          <a:p>
            <a:r>
              <a:rPr lang="zh-CN" altLang="en-US" sz="2400"/>
              <a:t>Newman urges parents to remember that it's not possible to treat children equally because they are all different.</a:t>
            </a:r>
            <a:r>
              <a:rPr lang="zh-CN" altLang="en-US" sz="2400" b="1" u="sng">
                <a:solidFill>
                  <a:srgbClr val="C00000"/>
                </a:solidFill>
              </a:rPr>
              <a:t> What parents can, and should do is talk to their kids about how, and why, they treat them the way they do.</a:t>
            </a:r>
            <a:r>
              <a:rPr lang="zh-CN" altLang="en-US" sz="2400"/>
              <a:t> "According to research, parents don't talk about this. They don't say why one child gets more time than another. If they do, they are preserving their bond with each child," says Newman.</a:t>
            </a:r>
            <a:endParaRPr lang="zh-CN" altLang="en-US" sz="2400"/>
          </a:p>
        </p:txBody>
      </p:sp>
      <p:sp>
        <p:nvSpPr>
          <p:cNvPr id="10" name="圆角矩形 9"/>
          <p:cNvSpPr/>
          <p:nvPr>
            <p:custDataLst>
              <p:tags r:id="rId4"/>
            </p:custDataLst>
          </p:nvPr>
        </p:nvSpPr>
        <p:spPr>
          <a:xfrm>
            <a:off x="1573530" y="2801620"/>
            <a:ext cx="5260975" cy="423545"/>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8" name="直接箭头连接符 7"/>
          <p:cNvCxnSpPr/>
          <p:nvPr>
            <p:custDataLst>
              <p:tags r:id="rId5"/>
            </p:custDataLst>
          </p:nvPr>
        </p:nvCxnSpPr>
        <p:spPr>
          <a:xfrm flipH="1" flipV="1">
            <a:off x="2514600" y="3225165"/>
            <a:ext cx="2165350" cy="168719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18" name="文本框 17"/>
          <p:cNvSpPr txBox="1"/>
          <p:nvPr/>
        </p:nvSpPr>
        <p:spPr>
          <a:xfrm>
            <a:off x="4854575" y="5864860"/>
            <a:ext cx="8754110" cy="398780"/>
          </a:xfrm>
          <a:prstGeom prst="rect">
            <a:avLst/>
          </a:prstGeom>
          <a:noFill/>
        </p:spPr>
        <p:txBody>
          <a:bodyPr wrap="square" rtlCol="0">
            <a:spAutoFit/>
          </a:bodyPr>
          <a:p>
            <a:r>
              <a:rPr lang="zh-CN" sz="2000">
                <a:solidFill>
                  <a:srgbClr val="C00000"/>
                </a:solidFill>
              </a:rPr>
              <a:t>解题策略：准确理解相关单词的释义</a:t>
            </a:r>
            <a:endParaRPr lang="zh-CN" sz="200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10" grpId="0" bldLvl="0" animBg="1"/>
      <p:bldP spid="10" grpId="1" animBg="1"/>
      <p:bldP spid="7" grpId="0" animBg="1"/>
      <p:bldP spid="7" grpId="1" animBg="1"/>
      <p:bldP spid="18" grpId="0"/>
      <p:bldP spid="18"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514600" y="2481580"/>
            <a:ext cx="1932305" cy="423545"/>
          </a:xfrm>
          <a:prstGeom prst="rect">
            <a:avLst/>
          </a:prstGeom>
          <a:solidFill>
            <a:srgbClr val="FEB728"/>
          </a:solidFill>
          <a:ln>
            <a:solidFill>
              <a:srgbClr val="000000">
                <a:alpha val="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深度视觉·原创设计 https://www.docer.com/works?userid=22383862"/>
          <p:cNvSpPr/>
          <p:nvPr/>
        </p:nvSpPr>
        <p:spPr>
          <a:xfrm flipH="1">
            <a:off x="9677400" y="4533899"/>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6" name="深度视觉·原创设计 https://www.docer.com/works?userid=22383862"/>
          <p:cNvSpPr/>
          <p:nvPr/>
        </p:nvSpPr>
        <p:spPr>
          <a:xfrm rot="10800000" flipH="1">
            <a:off x="0" y="0"/>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9" name="深度视觉·原创设计 https://www.docer.com/works?userid=22383862"/>
          <p:cNvSpPr/>
          <p:nvPr/>
        </p:nvSpPr>
        <p:spPr>
          <a:xfrm>
            <a:off x="937260" y="422910"/>
            <a:ext cx="9667240" cy="408305"/>
          </a:xfrm>
          <a:prstGeom prst="roundRect">
            <a:avLst>
              <a:gd name="adj" fmla="val 0"/>
            </a:avLst>
          </a:prstGeom>
          <a:solidFill>
            <a:schemeClr val="accent1"/>
          </a:solidFill>
          <a:ln w="28575">
            <a:solidFill>
              <a:srgbClr val="FEB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CN"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PART 02 </a:t>
            </a:r>
            <a:r>
              <a:rPr lang="zh-CN" altLang="en-US"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分题型解析及语料梳理</a:t>
            </a:r>
            <a:endParaRPr lang="zh-CN" altLang="en-US"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p:txBody>
      </p:sp>
      <p:sp>
        <p:nvSpPr>
          <p:cNvPr id="39" name="深度视觉·原创设计 https://www.docer.com/works?userid=22383862"/>
          <p:cNvSpPr/>
          <p:nvPr>
            <p:custDataLst>
              <p:tags r:id="rId1"/>
            </p:custDataLst>
          </p:nvPr>
        </p:nvSpPr>
        <p:spPr>
          <a:xfrm>
            <a:off x="540385" y="1155700"/>
            <a:ext cx="862330" cy="8623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3" name="深度视觉·原创设计 https://www.docer.com/works?userid=22383862"/>
          <p:cNvSpPr txBox="1"/>
          <p:nvPr>
            <p:custDataLst>
              <p:tags r:id="rId2"/>
            </p:custDataLst>
          </p:nvPr>
        </p:nvSpPr>
        <p:spPr>
          <a:xfrm>
            <a:off x="531495" y="1238885"/>
            <a:ext cx="876300" cy="645160"/>
          </a:xfrm>
          <a:prstGeom prst="rect">
            <a:avLst/>
          </a:prstGeom>
          <a:noFill/>
        </p:spPr>
        <p:txBody>
          <a:bodyPr wrap="square" rtlCol="0">
            <a:spAutoFit/>
          </a:bodyPr>
          <a:p>
            <a:pPr algn="ctr">
              <a:lnSpc>
                <a:spcPct val="150000"/>
              </a:lnSpc>
            </a:pPr>
            <a:r>
              <a:rPr lang="en-US" altLang="zh-CN"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rPr>
              <a:t>D</a:t>
            </a:r>
            <a:r>
              <a:rPr lang="zh-CN" altLang="en-US"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rPr>
              <a:t>篇</a:t>
            </a:r>
            <a:endParaRPr lang="zh-CN" altLang="en-US"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endParaRPr>
          </a:p>
        </p:txBody>
      </p:sp>
      <p:sp>
        <p:nvSpPr>
          <p:cNvPr id="2" name="文本框 1"/>
          <p:cNvSpPr txBox="1"/>
          <p:nvPr/>
        </p:nvSpPr>
        <p:spPr>
          <a:xfrm>
            <a:off x="1640840" y="1155700"/>
            <a:ext cx="6554470" cy="460375"/>
          </a:xfrm>
          <a:prstGeom prst="rect">
            <a:avLst/>
          </a:prstGeom>
          <a:noFill/>
        </p:spPr>
        <p:txBody>
          <a:bodyPr wrap="square" rtlCol="0">
            <a:spAutoFit/>
          </a:bodyPr>
          <a:p>
            <a:r>
              <a:rPr lang="zh-CN" altLang="en-US" sz="2400"/>
              <a:t>说明文，人与社会：偏爱子女的负面影响</a:t>
            </a:r>
            <a:endParaRPr lang="zh-CN" altLang="en-US" sz="2400"/>
          </a:p>
        </p:txBody>
      </p:sp>
      <p:sp>
        <p:nvSpPr>
          <p:cNvPr id="3" name="文本框 2"/>
          <p:cNvSpPr txBox="1"/>
          <p:nvPr>
            <p:custDataLst>
              <p:tags r:id="rId3"/>
            </p:custDataLst>
          </p:nvPr>
        </p:nvSpPr>
        <p:spPr>
          <a:xfrm>
            <a:off x="1562735" y="1724025"/>
            <a:ext cx="9486265" cy="1938020"/>
          </a:xfrm>
          <a:prstGeom prst="rect">
            <a:avLst/>
          </a:prstGeom>
          <a:noFill/>
        </p:spPr>
        <p:txBody>
          <a:bodyPr wrap="square" rtlCol="0">
            <a:spAutoFit/>
          </a:bodyPr>
          <a:p>
            <a:r>
              <a:rPr lang="zh-CN" altLang="en-US" sz="2400"/>
              <a:t>35. What is the text mainly about?【主旨大意】</a:t>
            </a:r>
            <a:endParaRPr lang="zh-CN" altLang="en-US" sz="2400"/>
          </a:p>
          <a:p>
            <a:r>
              <a:rPr lang="zh-CN" altLang="en-US" sz="2400"/>
              <a:t>A. The solutions to parental favoritism.</a:t>
            </a:r>
            <a:endParaRPr lang="zh-CN" altLang="en-US" sz="2400"/>
          </a:p>
          <a:p>
            <a:r>
              <a:rPr lang="zh-CN" altLang="en-US" sz="2400"/>
              <a:t>B. The consequences of parental favoritism.</a:t>
            </a:r>
            <a:endParaRPr lang="zh-CN" altLang="en-US" sz="2400"/>
          </a:p>
          <a:p>
            <a:r>
              <a:rPr lang="zh-CN" altLang="en-US" sz="2400"/>
              <a:t>C. An analysis of why parents play favorites.</a:t>
            </a:r>
            <a:endParaRPr lang="zh-CN" altLang="en-US" sz="2400"/>
          </a:p>
          <a:p>
            <a:r>
              <a:rPr lang="zh-CN" altLang="en-US" sz="2400"/>
              <a:t>D. A contrast between favored and unfavored children.</a:t>
            </a:r>
            <a:endParaRPr lang="zh-CN" altLang="en-US" sz="2400"/>
          </a:p>
        </p:txBody>
      </p:sp>
      <p:sp>
        <p:nvSpPr>
          <p:cNvPr id="4" name="文本框 3"/>
          <p:cNvSpPr txBox="1"/>
          <p:nvPr/>
        </p:nvSpPr>
        <p:spPr>
          <a:xfrm>
            <a:off x="323850" y="3769995"/>
            <a:ext cx="11510645" cy="2676525"/>
          </a:xfrm>
          <a:prstGeom prst="rect">
            <a:avLst/>
          </a:prstGeom>
          <a:noFill/>
          <a:ln w="38100">
            <a:solidFill>
              <a:srgbClr val="002060"/>
            </a:solidFill>
          </a:ln>
        </p:spPr>
        <p:txBody>
          <a:bodyPr wrap="square" rtlCol="0">
            <a:spAutoFit/>
          </a:bodyPr>
          <a:p>
            <a:r>
              <a:rPr lang="zh-CN" altLang="en-US" sz="2400"/>
              <a:t>...Newman warns that favoring one child </a:t>
            </a:r>
            <a:r>
              <a:rPr lang="en-US" altLang="zh-CN" sz="2400"/>
              <a:t>...</a:t>
            </a:r>
            <a:r>
              <a:rPr lang="zh-CN" altLang="en-US" sz="2400"/>
              <a:t> can have a </a:t>
            </a:r>
            <a:r>
              <a:rPr lang="zh-CN" altLang="en-US" sz="2400" b="1" u="sng">
                <a:solidFill>
                  <a:srgbClr val="C00000"/>
                </a:solidFill>
              </a:rPr>
              <a:t>significantly negative effect</a:t>
            </a:r>
            <a:r>
              <a:rPr lang="zh-CN" altLang="en-US" sz="2400"/>
              <a:t>.</a:t>
            </a:r>
            <a:endParaRPr lang="zh-CN" altLang="en-US" sz="2400"/>
          </a:p>
          <a:p>
            <a:r>
              <a:rPr lang="zh-CN" altLang="en-US" sz="2400"/>
              <a:t>"</a:t>
            </a:r>
            <a:r>
              <a:rPr lang="zh-CN" altLang="en-US" sz="2400" b="1" u="sng">
                <a:solidFill>
                  <a:srgbClr val="C00000"/>
                </a:solidFill>
              </a:rPr>
              <a:t>The unfavored child</a:t>
            </a:r>
            <a:r>
              <a:rPr lang="zh-CN" altLang="en-US" sz="2400"/>
              <a:t> can feel defeated, and unmotivated, ...," ..."He or she may also suffer from depression and become angry, bitter, or jealous," she adds. .... They may also behave inappropriately, becoming the black sheep, .... "Unfavored children may have a hard time accepting who they are, ...," adds Gidenko. </a:t>
            </a:r>
            <a:endParaRPr lang="zh-CN" altLang="en-US" sz="2400"/>
          </a:p>
          <a:p>
            <a:r>
              <a:rPr lang="zh-CN" altLang="en-US" sz="2400"/>
              <a:t>Favoritism is not exactly a boon </a:t>
            </a:r>
            <a:r>
              <a:rPr lang="zh-CN" altLang="en-US" sz="2400" b="1" u="sng">
                <a:solidFill>
                  <a:srgbClr val="C00000"/>
                </a:solidFill>
              </a:rPr>
              <a:t>for the favored child</a:t>
            </a:r>
            <a:r>
              <a:rPr lang="zh-CN" altLang="en-US" sz="2400"/>
              <a:t>, </a:t>
            </a:r>
            <a:r>
              <a:rPr lang="zh-CN" altLang="en-US" sz="2400" b="1" u="sng">
                <a:solidFill>
                  <a:srgbClr val="C00000"/>
                </a:solidFill>
              </a:rPr>
              <a:t>either</a:t>
            </a:r>
            <a:r>
              <a:rPr lang="zh-CN" altLang="en-US" sz="2400"/>
              <a:t>. ....</a:t>
            </a:r>
            <a:endParaRPr lang="zh-CN" altLang="en-US" sz="2400"/>
          </a:p>
          <a:p>
            <a:r>
              <a:rPr lang="zh-CN" altLang="en-US" sz="2400"/>
              <a:t>It may seem absurd, but </a:t>
            </a:r>
            <a:r>
              <a:rPr lang="zh-CN" altLang="en-US" sz="2400" b="1" u="sng">
                <a:solidFill>
                  <a:srgbClr val="C00000"/>
                </a:solidFill>
              </a:rPr>
              <a:t>the opposite</a:t>
            </a:r>
            <a:r>
              <a:rPr lang="zh-CN" altLang="en-US" sz="2400"/>
              <a:t> can also occur. ....</a:t>
            </a:r>
            <a:endParaRPr lang="zh-CN" altLang="en-US" sz="2400"/>
          </a:p>
        </p:txBody>
      </p:sp>
      <p:sp>
        <p:nvSpPr>
          <p:cNvPr id="10" name="圆角矩形 9"/>
          <p:cNvSpPr/>
          <p:nvPr>
            <p:custDataLst>
              <p:tags r:id="rId4"/>
            </p:custDataLst>
          </p:nvPr>
        </p:nvSpPr>
        <p:spPr>
          <a:xfrm>
            <a:off x="1573530" y="2481580"/>
            <a:ext cx="5889625" cy="423545"/>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8" name="直接箭头连接符 7"/>
          <p:cNvCxnSpPr/>
          <p:nvPr>
            <p:custDataLst>
              <p:tags r:id="rId5"/>
            </p:custDataLst>
          </p:nvPr>
        </p:nvCxnSpPr>
        <p:spPr>
          <a:xfrm flipH="1" flipV="1">
            <a:off x="3631565" y="2735580"/>
            <a:ext cx="6346190" cy="118300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18" name="文本框 17"/>
          <p:cNvSpPr txBox="1"/>
          <p:nvPr/>
        </p:nvSpPr>
        <p:spPr>
          <a:xfrm>
            <a:off x="7901305" y="5989320"/>
            <a:ext cx="4690110" cy="398780"/>
          </a:xfrm>
          <a:prstGeom prst="rect">
            <a:avLst/>
          </a:prstGeom>
          <a:noFill/>
        </p:spPr>
        <p:txBody>
          <a:bodyPr wrap="square" rtlCol="0">
            <a:spAutoFit/>
          </a:bodyPr>
          <a:p>
            <a:r>
              <a:rPr lang="zh-CN" sz="2000">
                <a:solidFill>
                  <a:srgbClr val="C00000"/>
                </a:solidFill>
              </a:rPr>
              <a:t>解题策略：找主题句，关键词</a:t>
            </a:r>
            <a:endParaRPr lang="zh-CN" sz="200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10" grpId="0" bldLvl="0" animBg="1"/>
      <p:bldP spid="10" grpId="1" animBg="1"/>
      <p:bldP spid="7" grpId="0" animBg="1"/>
      <p:bldP spid="7" grpId="1" animBg="1"/>
      <p:bldP spid="18" grpId="0"/>
      <p:bldP spid="18"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1"/>
          <a:srcRect t="10673" b="7746"/>
          <a:stretch>
            <a:fillRect/>
          </a:stretch>
        </p:blipFill>
        <p:spPr>
          <a:xfrm>
            <a:off x="193040" y="199390"/>
            <a:ext cx="11852910" cy="6447790"/>
          </a:xfrm>
          <a:prstGeom prst="rect">
            <a:avLst/>
          </a:prstGeom>
        </p:spPr>
      </p:pic>
      <p:sp>
        <p:nvSpPr>
          <p:cNvPr id="50" name="深度视觉·原创设计 https://www.docer.com/works?userid=22383862"/>
          <p:cNvSpPr/>
          <p:nvPr/>
        </p:nvSpPr>
        <p:spPr>
          <a:xfrm flipH="1">
            <a:off x="11252019" y="5989229"/>
            <a:ext cx="939981" cy="86877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51" name="深度视觉·原创设计 https://www.docer.com/works?userid=22383862"/>
          <p:cNvSpPr/>
          <p:nvPr/>
        </p:nvSpPr>
        <p:spPr>
          <a:xfrm rot="10800000" flipH="1">
            <a:off x="0" y="0"/>
            <a:ext cx="939981" cy="86877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grpSp>
        <p:nvGrpSpPr>
          <p:cNvPr id="28" name="深度视觉·原创设计 https://www.docer.com/works?userid=22383862"/>
          <p:cNvGrpSpPr/>
          <p:nvPr/>
        </p:nvGrpSpPr>
        <p:grpSpPr>
          <a:xfrm>
            <a:off x="320438" y="282410"/>
            <a:ext cx="448194" cy="447430"/>
            <a:chOff x="6357938" y="1647825"/>
            <a:chExt cx="465138" cy="464344"/>
          </a:xfrm>
          <a:solidFill>
            <a:schemeClr val="accent1"/>
          </a:solidFill>
        </p:grpSpPr>
        <p:sp>
          <p:nvSpPr>
            <p:cNvPr id="29" name="深度视觉·原创设计 https://www.docer.com/works?userid=22383862"/>
            <p:cNvSpPr/>
            <p:nvPr/>
          </p:nvSpPr>
          <p:spPr bwMode="auto">
            <a:xfrm>
              <a:off x="6357938" y="1647825"/>
              <a:ext cx="465138"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8900"/>
                  </a:moveTo>
                  <a:cubicBezTo>
                    <a:pt x="20249" y="19643"/>
                    <a:pt x="19644" y="20249"/>
                    <a:pt x="18899" y="20249"/>
                  </a:cubicBezTo>
                  <a:lnTo>
                    <a:pt x="2699" y="20249"/>
                  </a:lnTo>
                  <a:cubicBezTo>
                    <a:pt x="1955" y="20249"/>
                    <a:pt x="1349" y="19643"/>
                    <a:pt x="1349" y="18900"/>
                  </a:cubicBezTo>
                  <a:lnTo>
                    <a:pt x="1349" y="5400"/>
                  </a:lnTo>
                  <a:cubicBezTo>
                    <a:pt x="1349" y="5027"/>
                    <a:pt x="1652" y="4725"/>
                    <a:pt x="2024" y="4725"/>
                  </a:cubicBezTo>
                  <a:lnTo>
                    <a:pt x="2699" y="4725"/>
                  </a:lnTo>
                  <a:lnTo>
                    <a:pt x="2699" y="18225"/>
                  </a:lnTo>
                  <a:cubicBezTo>
                    <a:pt x="2699" y="18598"/>
                    <a:pt x="3001" y="18900"/>
                    <a:pt x="3374" y="18900"/>
                  </a:cubicBezTo>
                  <a:cubicBezTo>
                    <a:pt x="3748" y="18900"/>
                    <a:pt x="4049" y="18598"/>
                    <a:pt x="4049" y="18225"/>
                  </a:cubicBezTo>
                  <a:lnTo>
                    <a:pt x="4049" y="2025"/>
                  </a:lnTo>
                  <a:cubicBezTo>
                    <a:pt x="4049" y="1652"/>
                    <a:pt x="4352" y="1350"/>
                    <a:pt x="4724" y="1350"/>
                  </a:cubicBezTo>
                  <a:lnTo>
                    <a:pt x="19575" y="1350"/>
                  </a:lnTo>
                  <a:cubicBezTo>
                    <a:pt x="19947" y="1350"/>
                    <a:pt x="20249" y="1652"/>
                    <a:pt x="20249" y="2025"/>
                  </a:cubicBezTo>
                  <a:cubicBezTo>
                    <a:pt x="20249" y="2025"/>
                    <a:pt x="20249" y="18900"/>
                    <a:pt x="20249" y="18900"/>
                  </a:cubicBezTo>
                  <a:close/>
                  <a:moveTo>
                    <a:pt x="19575" y="0"/>
                  </a:moveTo>
                  <a:lnTo>
                    <a:pt x="4724" y="0"/>
                  </a:lnTo>
                  <a:cubicBezTo>
                    <a:pt x="3606" y="0"/>
                    <a:pt x="2699" y="905"/>
                    <a:pt x="2699" y="2025"/>
                  </a:cubicBezTo>
                  <a:lnTo>
                    <a:pt x="2699" y="3375"/>
                  </a:lnTo>
                  <a:lnTo>
                    <a:pt x="2024" y="3375"/>
                  </a:lnTo>
                  <a:cubicBezTo>
                    <a:pt x="906" y="3375"/>
                    <a:pt x="0" y="4280"/>
                    <a:pt x="0" y="5400"/>
                  </a:cubicBezTo>
                  <a:lnTo>
                    <a:pt x="0" y="18900"/>
                  </a:lnTo>
                  <a:cubicBezTo>
                    <a:pt x="0" y="20391"/>
                    <a:pt x="1208" y="21599"/>
                    <a:pt x="2699" y="21599"/>
                  </a:cubicBezTo>
                  <a:lnTo>
                    <a:pt x="18899" y="21599"/>
                  </a:lnTo>
                  <a:cubicBezTo>
                    <a:pt x="20391" y="21599"/>
                    <a:pt x="21600" y="20391"/>
                    <a:pt x="21600" y="18900"/>
                  </a:cubicBezTo>
                  <a:lnTo>
                    <a:pt x="21600" y="2025"/>
                  </a:lnTo>
                  <a:cubicBezTo>
                    <a:pt x="21600" y="905"/>
                    <a:pt x="20693" y="0"/>
                    <a:pt x="19575"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0" name="深度视觉·原创设计 https://www.docer.com/works?userid=22383862"/>
            <p:cNvSpPr/>
            <p:nvPr/>
          </p:nvSpPr>
          <p:spPr bwMode="auto">
            <a:xfrm>
              <a:off x="6634163" y="1821657"/>
              <a:ext cx="130175"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1" name="深度视觉·原创设计 https://www.docer.com/works?userid=22383862"/>
            <p:cNvSpPr/>
            <p:nvPr/>
          </p:nvSpPr>
          <p:spPr bwMode="auto">
            <a:xfrm>
              <a:off x="6634163" y="1778000"/>
              <a:ext cx="130175" cy="150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2" name="深度视觉·原创设计 https://www.docer.com/works?userid=22383862"/>
            <p:cNvSpPr/>
            <p:nvPr/>
          </p:nvSpPr>
          <p:spPr bwMode="auto">
            <a:xfrm>
              <a:off x="6634163" y="1734344"/>
              <a:ext cx="130175"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3" name="深度视觉·原创设计 https://www.docer.com/works?userid=22383862"/>
            <p:cNvSpPr/>
            <p:nvPr/>
          </p:nvSpPr>
          <p:spPr bwMode="auto">
            <a:xfrm>
              <a:off x="6474619" y="2039938"/>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4" name="深度视觉·原创设计 https://www.docer.com/works?userid=22383862"/>
            <p:cNvSpPr/>
            <p:nvPr/>
          </p:nvSpPr>
          <p:spPr bwMode="auto">
            <a:xfrm>
              <a:off x="6474619" y="1996282"/>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5" name="深度视觉·原创设计 https://www.docer.com/works?userid=22383862"/>
            <p:cNvSpPr/>
            <p:nvPr/>
          </p:nvSpPr>
          <p:spPr bwMode="auto">
            <a:xfrm>
              <a:off x="6474619" y="1952625"/>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6" name="深度视觉·原创设计 https://www.docer.com/works?userid=22383862"/>
            <p:cNvSpPr/>
            <p:nvPr/>
          </p:nvSpPr>
          <p:spPr bwMode="auto">
            <a:xfrm>
              <a:off x="6634163" y="2039938"/>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7" name="深度视觉·原创设计 https://www.docer.com/works?userid=22383862"/>
            <p:cNvSpPr/>
            <p:nvPr/>
          </p:nvSpPr>
          <p:spPr bwMode="auto">
            <a:xfrm>
              <a:off x="6634163" y="1996282"/>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8" name="深度视觉·原创设计 https://www.docer.com/works?userid=22383862"/>
            <p:cNvSpPr/>
            <p:nvPr/>
          </p:nvSpPr>
          <p:spPr bwMode="auto">
            <a:xfrm>
              <a:off x="6634163" y="1952625"/>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9" name="深度视觉·原创设计 https://www.docer.com/works?userid=22383862"/>
            <p:cNvSpPr/>
            <p:nvPr/>
          </p:nvSpPr>
          <p:spPr bwMode="auto">
            <a:xfrm>
              <a:off x="6474619" y="1865313"/>
              <a:ext cx="289719"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60" y="0"/>
                  </a:moveTo>
                  <a:lnTo>
                    <a:pt x="540" y="0"/>
                  </a:lnTo>
                  <a:cubicBezTo>
                    <a:pt x="242" y="0"/>
                    <a:pt x="0" y="4851"/>
                    <a:pt x="0" y="10800"/>
                  </a:cubicBezTo>
                  <a:cubicBezTo>
                    <a:pt x="0" y="16769"/>
                    <a:pt x="242" y="21599"/>
                    <a:pt x="540" y="21599"/>
                  </a:cubicBezTo>
                  <a:lnTo>
                    <a:pt x="21060" y="21599"/>
                  </a:lnTo>
                  <a:cubicBezTo>
                    <a:pt x="21357" y="21599"/>
                    <a:pt x="21600" y="16769"/>
                    <a:pt x="21600" y="10800"/>
                  </a:cubicBezTo>
                  <a:cubicBezTo>
                    <a:pt x="21600" y="4851"/>
                    <a:pt x="21357" y="0"/>
                    <a:pt x="2106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0" name="深度视觉·原创设计 https://www.docer.com/works?userid=22383862"/>
            <p:cNvSpPr/>
            <p:nvPr/>
          </p:nvSpPr>
          <p:spPr bwMode="auto">
            <a:xfrm>
              <a:off x="6474619" y="1908969"/>
              <a:ext cx="289719"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60" y="0"/>
                  </a:moveTo>
                  <a:lnTo>
                    <a:pt x="540" y="0"/>
                  </a:lnTo>
                  <a:cubicBezTo>
                    <a:pt x="242" y="0"/>
                    <a:pt x="0" y="4851"/>
                    <a:pt x="0" y="10800"/>
                  </a:cubicBezTo>
                  <a:cubicBezTo>
                    <a:pt x="0" y="16790"/>
                    <a:pt x="242" y="21599"/>
                    <a:pt x="540" y="21599"/>
                  </a:cubicBezTo>
                  <a:lnTo>
                    <a:pt x="21060" y="21599"/>
                  </a:lnTo>
                  <a:cubicBezTo>
                    <a:pt x="21357" y="21599"/>
                    <a:pt x="21600" y="16790"/>
                    <a:pt x="21600" y="10800"/>
                  </a:cubicBezTo>
                  <a:cubicBezTo>
                    <a:pt x="21600" y="4851"/>
                    <a:pt x="21357" y="0"/>
                    <a:pt x="2106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1" name="深度视觉·原创设计 https://www.docer.com/works?userid=22383862"/>
            <p:cNvSpPr/>
            <p:nvPr/>
          </p:nvSpPr>
          <p:spPr bwMode="auto">
            <a:xfrm>
              <a:off x="6474619" y="1705769"/>
              <a:ext cx="130175" cy="130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799" y="4792"/>
                  </a:moveTo>
                  <a:lnTo>
                    <a:pt x="16800" y="4792"/>
                  </a:lnTo>
                  <a:lnTo>
                    <a:pt x="16800" y="16797"/>
                  </a:lnTo>
                  <a:lnTo>
                    <a:pt x="4799" y="16797"/>
                  </a:lnTo>
                  <a:cubicBezTo>
                    <a:pt x="4799" y="16797"/>
                    <a:pt x="4799" y="4792"/>
                    <a:pt x="4799" y="4792"/>
                  </a:cubicBezTo>
                  <a:close/>
                  <a:moveTo>
                    <a:pt x="2399" y="21600"/>
                  </a:moveTo>
                  <a:lnTo>
                    <a:pt x="19199" y="21600"/>
                  </a:lnTo>
                  <a:cubicBezTo>
                    <a:pt x="20527" y="21600"/>
                    <a:pt x="21600" y="20523"/>
                    <a:pt x="21600" y="19198"/>
                  </a:cubicBezTo>
                  <a:lnTo>
                    <a:pt x="21600" y="2401"/>
                  </a:lnTo>
                  <a:cubicBezTo>
                    <a:pt x="21600" y="1076"/>
                    <a:pt x="20527" y="0"/>
                    <a:pt x="19199" y="0"/>
                  </a:cubicBezTo>
                  <a:lnTo>
                    <a:pt x="2399" y="0"/>
                  </a:lnTo>
                  <a:cubicBezTo>
                    <a:pt x="1072" y="0"/>
                    <a:pt x="0" y="1076"/>
                    <a:pt x="0" y="2401"/>
                  </a:cubicBezTo>
                  <a:lnTo>
                    <a:pt x="0" y="19198"/>
                  </a:lnTo>
                  <a:cubicBezTo>
                    <a:pt x="0" y="20523"/>
                    <a:pt x="1072" y="21600"/>
                    <a:pt x="2399" y="2160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grpSp>
      <p:sp>
        <p:nvSpPr>
          <p:cNvPr id="22" name="矩形 21"/>
          <p:cNvSpPr/>
          <p:nvPr/>
        </p:nvSpPr>
        <p:spPr>
          <a:xfrm>
            <a:off x="193040" y="199390"/>
            <a:ext cx="11852910" cy="6440805"/>
          </a:xfrm>
          <a:prstGeom prst="rect">
            <a:avLst/>
          </a:prstGeom>
          <a:solidFill>
            <a:schemeClr val="bg1">
              <a:alpha val="59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0" name="文本框 99"/>
          <p:cNvSpPr txBox="1"/>
          <p:nvPr/>
        </p:nvSpPr>
        <p:spPr>
          <a:xfrm>
            <a:off x="417195" y="1122045"/>
            <a:ext cx="10835005" cy="4523105"/>
          </a:xfrm>
          <a:prstGeom prst="rect">
            <a:avLst/>
          </a:prstGeom>
          <a:noFill/>
          <a:ln w="9525">
            <a:noFill/>
          </a:ln>
        </p:spPr>
        <p:txBody>
          <a:bodyPr wrap="square">
            <a:spAutoFit/>
          </a:bodyPr>
          <a:p>
            <a:pPr marL="342900" indent="-342900">
              <a:buFont typeface="Wingdings" panose="05000000000000000000" charset="0"/>
              <a:buChar char="u"/>
            </a:pPr>
            <a:r>
              <a:rPr sz="2400" b="1">
                <a:latin typeface="Times New Roman" panose="02020603050405020304" charset="0"/>
                <a:ea typeface="宋体" panose="02010600030101010101" pitchFamily="2" charset="-122"/>
                <a:cs typeface="Times New Roman" panose="02020603050405020304" charset="0"/>
              </a:rPr>
              <a:t>描述亲子关系的语料</a:t>
            </a:r>
            <a:endParaRPr sz="2400" b="1">
              <a:latin typeface="Times New Roman" panose="02020603050405020304" charset="0"/>
              <a:ea typeface="宋体" panose="02010600030101010101" pitchFamily="2" charset="-122"/>
              <a:cs typeface="Times New Roman" panose="02020603050405020304" charset="0"/>
            </a:endParaRPr>
          </a:p>
          <a:p>
            <a:pPr marL="342900" indent="-342900"/>
            <a:r>
              <a:rPr sz="2400">
                <a:latin typeface="Times New Roman" panose="02020603050405020304" charset="0"/>
                <a:ea typeface="宋体" panose="02010600030101010101" pitchFamily="2" charset="-122"/>
                <a:cs typeface="Times New Roman" panose="02020603050405020304" charset="0"/>
              </a:rPr>
              <a:t>1.favor A over B比起B，更偏爱A</a:t>
            </a:r>
            <a:endParaRPr sz="2400">
              <a:latin typeface="Times New Roman" panose="02020603050405020304" charset="0"/>
              <a:ea typeface="宋体" panose="02010600030101010101" pitchFamily="2" charset="-122"/>
              <a:cs typeface="Times New Roman" panose="02020603050405020304" charset="0"/>
            </a:endParaRPr>
          </a:p>
          <a:p>
            <a:pPr indent="0"/>
            <a:r>
              <a:rPr sz="2400">
                <a:latin typeface="Times New Roman" panose="02020603050405020304" charset="0"/>
                <a:ea typeface="宋体" panose="02010600030101010101" pitchFamily="2" charset="-122"/>
                <a:cs typeface="Times New Roman" panose="02020603050405020304" charset="0"/>
              </a:rPr>
              <a:t>2.Favor v.偏爱</a:t>
            </a:r>
            <a:r>
              <a:rPr lang="en-US" sz="2400">
                <a:latin typeface="Times New Roman" panose="02020603050405020304" charset="0"/>
                <a:ea typeface="宋体" panose="02010600030101010101" pitchFamily="2" charset="-122"/>
                <a:cs typeface="Times New Roman" panose="02020603050405020304" charset="0"/>
              </a:rPr>
              <a:t>    </a:t>
            </a:r>
            <a:r>
              <a:rPr sz="2400">
                <a:latin typeface="Times New Roman" panose="02020603050405020304" charset="0"/>
                <a:ea typeface="宋体" panose="02010600030101010101" pitchFamily="2" charset="-122"/>
                <a:cs typeface="Times New Roman" panose="02020603050405020304" charset="0"/>
              </a:rPr>
              <a:t>favoritism n.偏爱主义</a:t>
            </a:r>
            <a:r>
              <a:rPr lang="en-US" sz="2400">
                <a:latin typeface="Times New Roman" panose="02020603050405020304" charset="0"/>
                <a:ea typeface="宋体" panose="02010600030101010101" pitchFamily="2" charset="-122"/>
                <a:cs typeface="Times New Roman" panose="02020603050405020304" charset="0"/>
              </a:rPr>
              <a:t>   </a:t>
            </a:r>
            <a:r>
              <a:rPr sz="2400">
                <a:latin typeface="Times New Roman" panose="02020603050405020304" charset="0"/>
                <a:ea typeface="宋体" panose="02010600030101010101" pitchFamily="2" charset="-122"/>
                <a:cs typeface="Times New Roman" panose="02020603050405020304" charset="0"/>
              </a:rPr>
              <a:t>adj. unfavored</a:t>
            </a:r>
            <a:r>
              <a:rPr lang="en-US" sz="2400">
                <a:latin typeface="Times New Roman" panose="02020603050405020304" charset="0"/>
                <a:ea typeface="宋体" panose="02010600030101010101" pitchFamily="2" charset="-122"/>
                <a:cs typeface="Times New Roman" panose="02020603050405020304" charset="0"/>
              </a:rPr>
              <a:t>   </a:t>
            </a:r>
            <a:r>
              <a:rPr sz="2400">
                <a:latin typeface="Times New Roman" panose="02020603050405020304" charset="0"/>
                <a:ea typeface="宋体" panose="02010600030101010101" pitchFamily="2" charset="-122"/>
                <a:cs typeface="Times New Roman" panose="02020603050405020304" charset="0"/>
              </a:rPr>
              <a:t>不被偏爱的，favored</a:t>
            </a:r>
            <a:r>
              <a:rPr lang="en-US" sz="2400">
                <a:latin typeface="Times New Roman" panose="02020603050405020304" charset="0"/>
                <a:ea typeface="宋体" panose="02010600030101010101" pitchFamily="2" charset="-122"/>
                <a:cs typeface="Times New Roman" panose="02020603050405020304" charset="0"/>
              </a:rPr>
              <a:t>  </a:t>
            </a:r>
            <a:r>
              <a:rPr sz="2400">
                <a:latin typeface="Times New Roman" panose="02020603050405020304" charset="0"/>
                <a:ea typeface="宋体" panose="02010600030101010101" pitchFamily="2" charset="-122"/>
                <a:cs typeface="Times New Roman" panose="02020603050405020304" charset="0"/>
              </a:rPr>
              <a:t>被偏爱的，favorite</a:t>
            </a:r>
            <a:r>
              <a:rPr lang="en-US" sz="2400">
                <a:latin typeface="Times New Roman" panose="02020603050405020304" charset="0"/>
                <a:ea typeface="宋体" panose="02010600030101010101" pitchFamily="2" charset="-122"/>
                <a:cs typeface="Times New Roman" panose="02020603050405020304" charset="0"/>
              </a:rPr>
              <a:t>  </a:t>
            </a:r>
            <a:r>
              <a:rPr sz="2400">
                <a:latin typeface="Times New Roman" panose="02020603050405020304" charset="0"/>
                <a:ea typeface="宋体" panose="02010600030101010101" pitchFamily="2" charset="-122"/>
                <a:cs typeface="Times New Roman" panose="02020603050405020304" charset="0"/>
              </a:rPr>
              <a:t>最喜爱的</a:t>
            </a:r>
            <a:endParaRPr sz="2400">
              <a:latin typeface="Times New Roman" panose="02020603050405020304" charset="0"/>
              <a:ea typeface="宋体" panose="02010600030101010101" pitchFamily="2" charset="-122"/>
              <a:cs typeface="Times New Roman" panose="02020603050405020304" charset="0"/>
            </a:endParaRPr>
          </a:p>
          <a:p>
            <a:pPr indent="0"/>
            <a:r>
              <a:rPr sz="2400">
                <a:latin typeface="Times New Roman" panose="02020603050405020304" charset="0"/>
                <a:ea typeface="宋体" panose="02010600030101010101" pitchFamily="2" charset="-122"/>
                <a:cs typeface="Times New Roman" panose="02020603050405020304" charset="0"/>
              </a:rPr>
              <a:t>3.a sense of entitlement特权感</a:t>
            </a:r>
            <a:endParaRPr sz="2400">
              <a:latin typeface="Times New Roman" panose="02020603050405020304" charset="0"/>
              <a:ea typeface="宋体" panose="02010600030101010101" pitchFamily="2" charset="-122"/>
              <a:cs typeface="Times New Roman" panose="02020603050405020304" charset="0"/>
            </a:endParaRPr>
          </a:p>
          <a:p>
            <a:pPr indent="0"/>
            <a:r>
              <a:rPr sz="2400">
                <a:latin typeface="Times New Roman" panose="02020603050405020304" charset="0"/>
                <a:ea typeface="宋体" panose="02010600030101010101" pitchFamily="2" charset="-122"/>
                <a:cs typeface="Times New Roman" panose="02020603050405020304" charset="0"/>
              </a:rPr>
              <a:t>4.preserve one’s bond with sb</a:t>
            </a:r>
            <a:r>
              <a:rPr lang="en-US" sz="2400">
                <a:latin typeface="Times New Roman" panose="02020603050405020304" charset="0"/>
                <a:ea typeface="宋体" panose="02010600030101010101" pitchFamily="2" charset="-122"/>
                <a:cs typeface="Times New Roman" panose="02020603050405020304" charset="0"/>
              </a:rPr>
              <a:t>  </a:t>
            </a:r>
            <a:r>
              <a:rPr sz="2400">
                <a:latin typeface="Times New Roman" panose="02020603050405020304" charset="0"/>
                <a:ea typeface="宋体" panose="02010600030101010101" pitchFamily="2" charset="-122"/>
                <a:cs typeface="Times New Roman" panose="02020603050405020304" charset="0"/>
              </a:rPr>
              <a:t>维护某人与某人的联系</a:t>
            </a:r>
            <a:endParaRPr sz="2400">
              <a:latin typeface="Times New Roman" panose="02020603050405020304" charset="0"/>
              <a:ea typeface="宋体" panose="02010600030101010101" pitchFamily="2" charset="-122"/>
              <a:cs typeface="Times New Roman" panose="02020603050405020304" charset="0"/>
            </a:endParaRPr>
          </a:p>
          <a:p>
            <a:pPr indent="0"/>
            <a:r>
              <a:rPr sz="2400">
                <a:latin typeface="Times New Roman" panose="02020603050405020304" charset="0"/>
                <a:ea typeface="宋体" panose="02010600030101010101" pitchFamily="2" charset="-122"/>
                <a:cs typeface="Times New Roman" panose="02020603050405020304" charset="0"/>
              </a:rPr>
              <a:t>5.They may also behave inappropriately, becoming the </a:t>
            </a:r>
            <a:r>
              <a:rPr sz="2400" b="1">
                <a:solidFill>
                  <a:srgbClr val="C00000"/>
                </a:solidFill>
                <a:latin typeface="Times New Roman" panose="02020603050405020304" charset="0"/>
                <a:ea typeface="宋体" panose="02010600030101010101" pitchFamily="2" charset="-122"/>
                <a:cs typeface="Times New Roman" panose="02020603050405020304" charset="0"/>
              </a:rPr>
              <a:t>black sheep</a:t>
            </a:r>
            <a:r>
              <a:rPr sz="2400">
                <a:latin typeface="Times New Roman" panose="02020603050405020304" charset="0"/>
                <a:ea typeface="宋体" panose="02010600030101010101" pitchFamily="2" charset="-122"/>
                <a:cs typeface="Times New Roman" panose="02020603050405020304" charset="0"/>
              </a:rPr>
              <a:t>, which they believe their parents already see. </a:t>
            </a:r>
            <a:endParaRPr sz="2400">
              <a:latin typeface="Times New Roman" panose="02020603050405020304" charset="0"/>
              <a:ea typeface="宋体" panose="02010600030101010101" pitchFamily="2" charset="-122"/>
              <a:cs typeface="Times New Roman" panose="02020603050405020304" charset="0"/>
            </a:endParaRPr>
          </a:p>
          <a:p>
            <a:pPr indent="0"/>
            <a:r>
              <a:rPr sz="2400">
                <a:latin typeface="Times New Roman" panose="02020603050405020304" charset="0"/>
                <a:ea typeface="宋体" panose="02010600030101010101" pitchFamily="2" charset="-122"/>
                <a:cs typeface="Times New Roman" panose="02020603050405020304" charset="0"/>
              </a:rPr>
              <a:t>他们也可能表现得不得体，成为害群之马，他们认为父母已经看到了这一点。</a:t>
            </a:r>
            <a:endParaRPr sz="2400">
              <a:latin typeface="Times New Roman" panose="02020603050405020304" charset="0"/>
              <a:ea typeface="宋体" panose="02010600030101010101" pitchFamily="2" charset="-122"/>
              <a:cs typeface="Times New Roman" panose="02020603050405020304" charset="0"/>
            </a:endParaRPr>
          </a:p>
          <a:p>
            <a:pPr indent="0"/>
            <a:r>
              <a:rPr sz="2400">
                <a:latin typeface="Times New Roman" panose="02020603050405020304" charset="0"/>
                <a:ea typeface="宋体" panose="02010600030101010101" pitchFamily="2" charset="-122"/>
                <a:cs typeface="Times New Roman" panose="02020603050405020304" charset="0"/>
              </a:rPr>
              <a:t>6.Unfavored children may have a hard time accepting who they are, since they do not feel accepted by their parents.</a:t>
            </a:r>
            <a:endParaRPr sz="2400">
              <a:latin typeface="Times New Roman" panose="02020603050405020304" charset="0"/>
              <a:ea typeface="宋体" panose="02010600030101010101" pitchFamily="2" charset="-122"/>
              <a:cs typeface="Times New Roman" panose="02020603050405020304" charset="0"/>
            </a:endParaRPr>
          </a:p>
          <a:p>
            <a:pPr indent="0"/>
            <a:r>
              <a:rPr sz="2400">
                <a:latin typeface="Times New Roman" panose="02020603050405020304" charset="0"/>
                <a:ea typeface="宋体" panose="02010600030101010101" pitchFamily="2" charset="-122"/>
                <a:cs typeface="Times New Roman" panose="02020603050405020304" charset="0"/>
              </a:rPr>
              <a:t>不受宠爱的孩子可能很难接受自己，因为他们觉得自己不被父母接受。</a:t>
            </a:r>
            <a:endParaRPr sz="2400">
              <a:latin typeface="Times New Roman" panose="02020603050405020304" charset="0"/>
              <a:ea typeface="宋体" panose="02010600030101010101" pitchFamily="2" charset="-122"/>
              <a:cs typeface="Times New Roman" panose="02020603050405020304" charset="0"/>
            </a:endParaRPr>
          </a:p>
        </p:txBody>
      </p:sp>
      <p:sp>
        <p:nvSpPr>
          <p:cNvPr id="44" name="深度视觉·原创设计 https://www.docer.com/works?userid=22383862"/>
          <p:cNvSpPr txBox="1"/>
          <p:nvPr/>
        </p:nvSpPr>
        <p:spPr>
          <a:xfrm>
            <a:off x="800140" y="248910"/>
            <a:ext cx="2503805" cy="583565"/>
          </a:xfrm>
          <a:prstGeom prst="rect">
            <a:avLst/>
          </a:prstGeom>
          <a:noFill/>
        </p:spPr>
        <p:txBody>
          <a:bodyPr wrap="none" rtlCol="0">
            <a:spAutoFit/>
          </a:bodyPr>
          <a:lstStyle/>
          <a:p>
            <a:r>
              <a:rPr lang="en-US" altLang="zh-CN" sz="3200" dirty="0">
                <a:solidFill>
                  <a:schemeClr val="tx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rPr>
              <a:t>D</a:t>
            </a:r>
            <a:r>
              <a:rPr lang="zh-CN" altLang="en-US" sz="3200" dirty="0">
                <a:solidFill>
                  <a:schemeClr val="tx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rPr>
              <a:t>篇语料梳理</a:t>
            </a:r>
            <a:endParaRPr lang="zh-CN" altLang="en-US" sz="3200" dirty="0">
              <a:solidFill>
                <a:schemeClr val="tx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0" name="图片 99"/>
          <p:cNvPicPr/>
          <p:nvPr/>
        </p:nvPicPr>
        <p:blipFill>
          <a:blip r:embed="rId1"/>
          <a:stretch>
            <a:fillRect/>
          </a:stretch>
        </p:blipFill>
        <p:spPr>
          <a:xfrm>
            <a:off x="0" y="-608330"/>
            <a:ext cx="12192635" cy="8074660"/>
          </a:xfrm>
          <a:prstGeom prst="rect">
            <a:avLst/>
          </a:prstGeom>
          <a:noFill/>
          <a:ln w="9525">
            <a:noFill/>
          </a:ln>
        </p:spPr>
      </p:pic>
      <p:sp>
        <p:nvSpPr>
          <p:cNvPr id="2" name="椭圆 1"/>
          <p:cNvSpPr/>
          <p:nvPr/>
        </p:nvSpPr>
        <p:spPr>
          <a:xfrm>
            <a:off x="995680" y="3890645"/>
            <a:ext cx="2846705" cy="2606675"/>
          </a:xfrm>
          <a:prstGeom prst="ellipse">
            <a:avLst/>
          </a:prstGeom>
          <a:noFill/>
          <a:ln w="57150">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文本框 2"/>
          <p:cNvSpPr txBox="1"/>
          <p:nvPr/>
        </p:nvSpPr>
        <p:spPr>
          <a:xfrm>
            <a:off x="-9525" y="322580"/>
            <a:ext cx="12201525" cy="2861310"/>
          </a:xfrm>
          <a:prstGeom prst="rect">
            <a:avLst/>
          </a:prstGeom>
          <a:solidFill>
            <a:schemeClr val="bg1">
              <a:alpha val="83000"/>
            </a:schemeClr>
          </a:solidFill>
        </p:spPr>
        <p:txBody>
          <a:bodyPr wrap="square" rtlCol="0">
            <a:spAutoFit/>
          </a:bodyPr>
          <a:p>
            <a:pPr>
              <a:lnSpc>
                <a:spcPct val="150000"/>
              </a:lnSpc>
            </a:pPr>
            <a:r>
              <a:rPr lang="zh-CN" altLang="en-US" sz="2400" b="1"/>
              <a:t>【文化知识补充】为什么称</a:t>
            </a:r>
            <a:r>
              <a:rPr lang="en-US" altLang="zh-CN" sz="2400" b="1"/>
              <a:t>black sheep</a:t>
            </a:r>
            <a:r>
              <a:rPr lang="zh-CN" altLang="en-US" sz="2400" b="1"/>
              <a:t>为</a:t>
            </a:r>
            <a:r>
              <a:rPr lang="en-US" altLang="zh-CN" sz="2400" b="1"/>
              <a:t>“</a:t>
            </a:r>
            <a:r>
              <a:rPr lang="zh-CN" altLang="en-US" sz="2400" b="1"/>
              <a:t>害群之马，败家子</a:t>
            </a:r>
            <a:r>
              <a:rPr lang="en-US" altLang="zh-CN" sz="2400" b="1"/>
              <a:t>”</a:t>
            </a:r>
            <a:r>
              <a:rPr lang="zh-CN" altLang="en-US" sz="2400" b="1"/>
              <a:t>？</a:t>
            </a:r>
            <a:endParaRPr lang="zh-CN" altLang="en-US" sz="2400" b="1"/>
          </a:p>
          <a:p>
            <a:pPr>
              <a:lnSpc>
                <a:spcPct val="150000"/>
              </a:lnSpc>
            </a:pPr>
            <a:r>
              <a:rPr lang="zh-CN" altLang="en-US" sz="2400"/>
              <a:t>①绵羊一般白色的多 如果有黑色的混到白羊群中会很显眼很容易招到狼</a:t>
            </a:r>
            <a:endParaRPr lang="zh-CN" altLang="en-US" sz="2400"/>
          </a:p>
          <a:p>
            <a:pPr>
              <a:lnSpc>
                <a:spcPct val="150000"/>
              </a:lnSpc>
            </a:pPr>
            <a:r>
              <a:rPr lang="zh-CN" altLang="en-US" sz="2400"/>
              <a:t>②白色羊毛可以染成各种颜色商业价值比较高，但黑羊不能商业价值比较低 </a:t>
            </a:r>
            <a:endParaRPr lang="zh-CN" altLang="en-US" sz="2400"/>
          </a:p>
          <a:p>
            <a:pPr>
              <a:lnSpc>
                <a:spcPct val="150000"/>
              </a:lnSpc>
            </a:pPr>
            <a:r>
              <a:rPr lang="zh-CN" altLang="en-US" sz="2400"/>
              <a:t>③黑羊在羊群中有时候会吓唬白羊</a:t>
            </a:r>
            <a:endParaRPr lang="zh-CN" altLang="en-US" sz="2400"/>
          </a:p>
          <a:p>
            <a:pPr>
              <a:lnSpc>
                <a:spcPct val="150000"/>
              </a:lnSpc>
            </a:pPr>
            <a:r>
              <a:rPr lang="zh-CN" altLang="en-US" sz="2400"/>
              <a:t>④在18-19世纪的英格兰甚至黑羊被视为魔鬼的象征</a:t>
            </a:r>
            <a:endParaRPr lang="zh-CN" altLang="en-US" sz="2400"/>
          </a:p>
        </p:txBody>
      </p:sp>
      <p:sp>
        <p:nvSpPr>
          <p:cNvPr id="4" name="文本框 3"/>
          <p:cNvSpPr txBox="1"/>
          <p:nvPr/>
        </p:nvSpPr>
        <p:spPr>
          <a:xfrm>
            <a:off x="238760" y="3183890"/>
            <a:ext cx="5807710" cy="706755"/>
          </a:xfrm>
          <a:prstGeom prst="rect">
            <a:avLst/>
          </a:prstGeom>
          <a:noFill/>
        </p:spPr>
        <p:txBody>
          <a:bodyPr wrap="square" rtlCol="0">
            <a:spAutoFit/>
          </a:bodyPr>
          <a:p>
            <a:r>
              <a:rPr lang="en-US" altLang="zh-CN" sz="4000">
                <a:latin typeface="Arial Black" panose="020B0A04020102020204" charset="0"/>
                <a:cs typeface="Arial Black" panose="020B0A04020102020204" charset="0"/>
              </a:rPr>
              <a:t>Black Sheep</a:t>
            </a:r>
            <a:endParaRPr lang="en-US" altLang="zh-CN" sz="4000">
              <a:latin typeface="Arial Black" panose="020B0A04020102020204" charset="0"/>
              <a:cs typeface="Arial Black" panose="020B0A0402010202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par>
                          <p:cTn id="8" fill="hold">
                            <p:stCondLst>
                              <p:cond delay="2000"/>
                            </p:stCondLst>
                            <p:childTnLst>
                              <p:par>
                                <p:cTn id="9" presetID="27" presetClass="entr" presetSubtype="0" fill="hold" grpId="0" nodeType="afterEffect">
                                  <p:stCondLst>
                                    <p:cond delay="0"/>
                                  </p:stCondLst>
                                  <p:iterate type="lt">
                                    <p:tmPct val="50000"/>
                                  </p:iterate>
                                  <p:childTnLst>
                                    <p:set>
                                      <p:cBhvr>
                                        <p:cTn id="10" dur="1" fill="hold">
                                          <p:stCondLst>
                                            <p:cond delay="0"/>
                                          </p:stCondLst>
                                        </p:cTn>
                                        <p:tgtEl>
                                          <p:spTgt spid="4"/>
                                        </p:tgtEl>
                                        <p:attrNameLst>
                                          <p:attrName>style.visibility</p:attrName>
                                        </p:attrNameLst>
                                      </p:cBhvr>
                                      <p:to>
                                        <p:strVal val="visible"/>
                                      </p:to>
                                    </p:set>
                                    <p:anim calcmode="discrete" valueType="clr">
                                      <p:cBhvr override="childStyle">
                                        <p:cTn id="11"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4"/>
                                        </p:tgtEl>
                                        <p:attrNameLst>
                                          <p:attrName>fillcolor</p:attrName>
                                        </p:attrNameLst>
                                      </p:cBhvr>
                                      <p:tavLst>
                                        <p:tav tm="0">
                                          <p:val>
                                            <p:clrVal>
                                              <a:schemeClr val="accent2"/>
                                            </p:clrVal>
                                          </p:val>
                                        </p:tav>
                                        <p:tav tm="50000">
                                          <p:val>
                                            <p:clrVal>
                                              <a:schemeClr val="hlink"/>
                                            </p:clrVal>
                                          </p:val>
                                        </p:tav>
                                      </p:tavLst>
                                    </p:anim>
                                    <p:set>
                                      <p:cBhvr>
                                        <p:cTn id="13" dur="80"/>
                                        <p:tgtEl>
                                          <p:spTgt spid="4"/>
                                        </p:tgtEl>
                                        <p:attrNameLst>
                                          <p:attrName>fill.type</p:attrName>
                                        </p:attrNameLst>
                                      </p:cBhvr>
                                      <p:to>
                                        <p:strVal val="solid"/>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p:bldP spid="4" grpId="1"/>
      <p:bldP spid="3" grpId="0" animBg="1"/>
      <p:bldP spid="3"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1"/>
          <a:srcRect t="10673" b="7746"/>
          <a:stretch>
            <a:fillRect/>
          </a:stretch>
        </p:blipFill>
        <p:spPr>
          <a:xfrm>
            <a:off x="193040" y="199390"/>
            <a:ext cx="11852910" cy="6447790"/>
          </a:xfrm>
          <a:prstGeom prst="rect">
            <a:avLst/>
          </a:prstGeom>
        </p:spPr>
      </p:pic>
      <p:sp>
        <p:nvSpPr>
          <p:cNvPr id="50" name="深度视觉·原创设计 https://www.docer.com/works?userid=22383862"/>
          <p:cNvSpPr/>
          <p:nvPr/>
        </p:nvSpPr>
        <p:spPr>
          <a:xfrm flipH="1">
            <a:off x="11252019" y="5989229"/>
            <a:ext cx="939981" cy="86877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51" name="深度视觉·原创设计 https://www.docer.com/works?userid=22383862"/>
          <p:cNvSpPr/>
          <p:nvPr/>
        </p:nvSpPr>
        <p:spPr>
          <a:xfrm rot="10800000" flipH="1">
            <a:off x="0" y="0"/>
            <a:ext cx="939981" cy="86877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grpSp>
        <p:nvGrpSpPr>
          <p:cNvPr id="28" name="深度视觉·原创设计 https://www.docer.com/works?userid=22383862"/>
          <p:cNvGrpSpPr/>
          <p:nvPr/>
        </p:nvGrpSpPr>
        <p:grpSpPr>
          <a:xfrm>
            <a:off x="320438" y="282410"/>
            <a:ext cx="448194" cy="447430"/>
            <a:chOff x="6357938" y="1647825"/>
            <a:chExt cx="465138" cy="464344"/>
          </a:xfrm>
          <a:solidFill>
            <a:schemeClr val="accent1"/>
          </a:solidFill>
        </p:grpSpPr>
        <p:sp>
          <p:nvSpPr>
            <p:cNvPr id="29" name="深度视觉·原创设计 https://www.docer.com/works?userid=22383862"/>
            <p:cNvSpPr/>
            <p:nvPr/>
          </p:nvSpPr>
          <p:spPr bwMode="auto">
            <a:xfrm>
              <a:off x="6357938" y="1647825"/>
              <a:ext cx="465138"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8900"/>
                  </a:moveTo>
                  <a:cubicBezTo>
                    <a:pt x="20249" y="19643"/>
                    <a:pt x="19644" y="20249"/>
                    <a:pt x="18899" y="20249"/>
                  </a:cubicBezTo>
                  <a:lnTo>
                    <a:pt x="2699" y="20249"/>
                  </a:lnTo>
                  <a:cubicBezTo>
                    <a:pt x="1955" y="20249"/>
                    <a:pt x="1349" y="19643"/>
                    <a:pt x="1349" y="18900"/>
                  </a:cubicBezTo>
                  <a:lnTo>
                    <a:pt x="1349" y="5400"/>
                  </a:lnTo>
                  <a:cubicBezTo>
                    <a:pt x="1349" y="5027"/>
                    <a:pt x="1652" y="4725"/>
                    <a:pt x="2024" y="4725"/>
                  </a:cubicBezTo>
                  <a:lnTo>
                    <a:pt x="2699" y="4725"/>
                  </a:lnTo>
                  <a:lnTo>
                    <a:pt x="2699" y="18225"/>
                  </a:lnTo>
                  <a:cubicBezTo>
                    <a:pt x="2699" y="18598"/>
                    <a:pt x="3001" y="18900"/>
                    <a:pt x="3374" y="18900"/>
                  </a:cubicBezTo>
                  <a:cubicBezTo>
                    <a:pt x="3748" y="18900"/>
                    <a:pt x="4049" y="18598"/>
                    <a:pt x="4049" y="18225"/>
                  </a:cubicBezTo>
                  <a:lnTo>
                    <a:pt x="4049" y="2025"/>
                  </a:lnTo>
                  <a:cubicBezTo>
                    <a:pt x="4049" y="1652"/>
                    <a:pt x="4352" y="1350"/>
                    <a:pt x="4724" y="1350"/>
                  </a:cubicBezTo>
                  <a:lnTo>
                    <a:pt x="19575" y="1350"/>
                  </a:lnTo>
                  <a:cubicBezTo>
                    <a:pt x="19947" y="1350"/>
                    <a:pt x="20249" y="1652"/>
                    <a:pt x="20249" y="2025"/>
                  </a:cubicBezTo>
                  <a:cubicBezTo>
                    <a:pt x="20249" y="2025"/>
                    <a:pt x="20249" y="18900"/>
                    <a:pt x="20249" y="18900"/>
                  </a:cubicBezTo>
                  <a:close/>
                  <a:moveTo>
                    <a:pt x="19575" y="0"/>
                  </a:moveTo>
                  <a:lnTo>
                    <a:pt x="4724" y="0"/>
                  </a:lnTo>
                  <a:cubicBezTo>
                    <a:pt x="3606" y="0"/>
                    <a:pt x="2699" y="905"/>
                    <a:pt x="2699" y="2025"/>
                  </a:cubicBezTo>
                  <a:lnTo>
                    <a:pt x="2699" y="3375"/>
                  </a:lnTo>
                  <a:lnTo>
                    <a:pt x="2024" y="3375"/>
                  </a:lnTo>
                  <a:cubicBezTo>
                    <a:pt x="906" y="3375"/>
                    <a:pt x="0" y="4280"/>
                    <a:pt x="0" y="5400"/>
                  </a:cubicBezTo>
                  <a:lnTo>
                    <a:pt x="0" y="18900"/>
                  </a:lnTo>
                  <a:cubicBezTo>
                    <a:pt x="0" y="20391"/>
                    <a:pt x="1208" y="21599"/>
                    <a:pt x="2699" y="21599"/>
                  </a:cubicBezTo>
                  <a:lnTo>
                    <a:pt x="18899" y="21599"/>
                  </a:lnTo>
                  <a:cubicBezTo>
                    <a:pt x="20391" y="21599"/>
                    <a:pt x="21600" y="20391"/>
                    <a:pt x="21600" y="18900"/>
                  </a:cubicBezTo>
                  <a:lnTo>
                    <a:pt x="21600" y="2025"/>
                  </a:lnTo>
                  <a:cubicBezTo>
                    <a:pt x="21600" y="905"/>
                    <a:pt x="20693" y="0"/>
                    <a:pt x="19575"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0" name="深度视觉·原创设计 https://www.docer.com/works?userid=22383862"/>
            <p:cNvSpPr/>
            <p:nvPr/>
          </p:nvSpPr>
          <p:spPr bwMode="auto">
            <a:xfrm>
              <a:off x="6634163" y="1821657"/>
              <a:ext cx="130175"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1" name="深度视觉·原创设计 https://www.docer.com/works?userid=22383862"/>
            <p:cNvSpPr/>
            <p:nvPr/>
          </p:nvSpPr>
          <p:spPr bwMode="auto">
            <a:xfrm>
              <a:off x="6634163" y="1778000"/>
              <a:ext cx="130175" cy="150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2" name="深度视觉·原创设计 https://www.docer.com/works?userid=22383862"/>
            <p:cNvSpPr/>
            <p:nvPr/>
          </p:nvSpPr>
          <p:spPr bwMode="auto">
            <a:xfrm>
              <a:off x="6634163" y="1734344"/>
              <a:ext cx="130175"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3" name="深度视觉·原创设计 https://www.docer.com/works?userid=22383862"/>
            <p:cNvSpPr/>
            <p:nvPr/>
          </p:nvSpPr>
          <p:spPr bwMode="auto">
            <a:xfrm>
              <a:off x="6474619" y="2039938"/>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4" name="深度视觉·原创设计 https://www.docer.com/works?userid=22383862"/>
            <p:cNvSpPr/>
            <p:nvPr/>
          </p:nvSpPr>
          <p:spPr bwMode="auto">
            <a:xfrm>
              <a:off x="6474619" y="1996282"/>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5" name="深度视觉·原创设计 https://www.docer.com/works?userid=22383862"/>
            <p:cNvSpPr/>
            <p:nvPr/>
          </p:nvSpPr>
          <p:spPr bwMode="auto">
            <a:xfrm>
              <a:off x="6474619" y="1952625"/>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6" name="深度视觉·原创设计 https://www.docer.com/works?userid=22383862"/>
            <p:cNvSpPr/>
            <p:nvPr/>
          </p:nvSpPr>
          <p:spPr bwMode="auto">
            <a:xfrm>
              <a:off x="6634163" y="2039938"/>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7" name="深度视觉·原创设计 https://www.docer.com/works?userid=22383862"/>
            <p:cNvSpPr/>
            <p:nvPr/>
          </p:nvSpPr>
          <p:spPr bwMode="auto">
            <a:xfrm>
              <a:off x="6634163" y="1996282"/>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8" name="深度视觉·原创设计 https://www.docer.com/works?userid=22383862"/>
            <p:cNvSpPr/>
            <p:nvPr/>
          </p:nvSpPr>
          <p:spPr bwMode="auto">
            <a:xfrm>
              <a:off x="6634163" y="1952625"/>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9" name="深度视觉·原创设计 https://www.docer.com/works?userid=22383862"/>
            <p:cNvSpPr/>
            <p:nvPr/>
          </p:nvSpPr>
          <p:spPr bwMode="auto">
            <a:xfrm>
              <a:off x="6474619" y="1865313"/>
              <a:ext cx="289719"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60" y="0"/>
                  </a:moveTo>
                  <a:lnTo>
                    <a:pt x="540" y="0"/>
                  </a:lnTo>
                  <a:cubicBezTo>
                    <a:pt x="242" y="0"/>
                    <a:pt x="0" y="4851"/>
                    <a:pt x="0" y="10800"/>
                  </a:cubicBezTo>
                  <a:cubicBezTo>
                    <a:pt x="0" y="16769"/>
                    <a:pt x="242" y="21599"/>
                    <a:pt x="540" y="21599"/>
                  </a:cubicBezTo>
                  <a:lnTo>
                    <a:pt x="21060" y="21599"/>
                  </a:lnTo>
                  <a:cubicBezTo>
                    <a:pt x="21357" y="21599"/>
                    <a:pt x="21600" y="16769"/>
                    <a:pt x="21600" y="10800"/>
                  </a:cubicBezTo>
                  <a:cubicBezTo>
                    <a:pt x="21600" y="4851"/>
                    <a:pt x="21357" y="0"/>
                    <a:pt x="2106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0" name="深度视觉·原创设计 https://www.docer.com/works?userid=22383862"/>
            <p:cNvSpPr/>
            <p:nvPr/>
          </p:nvSpPr>
          <p:spPr bwMode="auto">
            <a:xfrm>
              <a:off x="6474619" y="1908969"/>
              <a:ext cx="289719"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60" y="0"/>
                  </a:moveTo>
                  <a:lnTo>
                    <a:pt x="540" y="0"/>
                  </a:lnTo>
                  <a:cubicBezTo>
                    <a:pt x="242" y="0"/>
                    <a:pt x="0" y="4851"/>
                    <a:pt x="0" y="10800"/>
                  </a:cubicBezTo>
                  <a:cubicBezTo>
                    <a:pt x="0" y="16790"/>
                    <a:pt x="242" y="21599"/>
                    <a:pt x="540" y="21599"/>
                  </a:cubicBezTo>
                  <a:lnTo>
                    <a:pt x="21060" y="21599"/>
                  </a:lnTo>
                  <a:cubicBezTo>
                    <a:pt x="21357" y="21599"/>
                    <a:pt x="21600" y="16790"/>
                    <a:pt x="21600" y="10800"/>
                  </a:cubicBezTo>
                  <a:cubicBezTo>
                    <a:pt x="21600" y="4851"/>
                    <a:pt x="21357" y="0"/>
                    <a:pt x="2106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1" name="深度视觉·原创设计 https://www.docer.com/works?userid=22383862"/>
            <p:cNvSpPr/>
            <p:nvPr/>
          </p:nvSpPr>
          <p:spPr bwMode="auto">
            <a:xfrm>
              <a:off x="6474619" y="1705769"/>
              <a:ext cx="130175" cy="130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799" y="4792"/>
                  </a:moveTo>
                  <a:lnTo>
                    <a:pt x="16800" y="4792"/>
                  </a:lnTo>
                  <a:lnTo>
                    <a:pt x="16800" y="16797"/>
                  </a:lnTo>
                  <a:lnTo>
                    <a:pt x="4799" y="16797"/>
                  </a:lnTo>
                  <a:cubicBezTo>
                    <a:pt x="4799" y="16797"/>
                    <a:pt x="4799" y="4792"/>
                    <a:pt x="4799" y="4792"/>
                  </a:cubicBezTo>
                  <a:close/>
                  <a:moveTo>
                    <a:pt x="2399" y="21600"/>
                  </a:moveTo>
                  <a:lnTo>
                    <a:pt x="19199" y="21600"/>
                  </a:lnTo>
                  <a:cubicBezTo>
                    <a:pt x="20527" y="21600"/>
                    <a:pt x="21600" y="20523"/>
                    <a:pt x="21600" y="19198"/>
                  </a:cubicBezTo>
                  <a:lnTo>
                    <a:pt x="21600" y="2401"/>
                  </a:lnTo>
                  <a:cubicBezTo>
                    <a:pt x="21600" y="1076"/>
                    <a:pt x="20527" y="0"/>
                    <a:pt x="19199" y="0"/>
                  </a:cubicBezTo>
                  <a:lnTo>
                    <a:pt x="2399" y="0"/>
                  </a:lnTo>
                  <a:cubicBezTo>
                    <a:pt x="1072" y="0"/>
                    <a:pt x="0" y="1076"/>
                    <a:pt x="0" y="2401"/>
                  </a:cubicBezTo>
                  <a:lnTo>
                    <a:pt x="0" y="19198"/>
                  </a:lnTo>
                  <a:cubicBezTo>
                    <a:pt x="0" y="20523"/>
                    <a:pt x="1072" y="21600"/>
                    <a:pt x="2399" y="2160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grpSp>
      <p:sp>
        <p:nvSpPr>
          <p:cNvPr id="22" name="矩形 21"/>
          <p:cNvSpPr/>
          <p:nvPr/>
        </p:nvSpPr>
        <p:spPr>
          <a:xfrm>
            <a:off x="194310" y="199390"/>
            <a:ext cx="11837670" cy="6441440"/>
          </a:xfrm>
          <a:prstGeom prst="rect">
            <a:avLst/>
          </a:prstGeom>
          <a:solidFill>
            <a:schemeClr val="bg1">
              <a:alpha val="59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0" name="文本框 99"/>
          <p:cNvSpPr txBox="1"/>
          <p:nvPr/>
        </p:nvSpPr>
        <p:spPr>
          <a:xfrm>
            <a:off x="417195" y="1122045"/>
            <a:ext cx="10835005" cy="4892675"/>
          </a:xfrm>
          <a:prstGeom prst="rect">
            <a:avLst/>
          </a:prstGeom>
          <a:noFill/>
          <a:ln w="9525">
            <a:noFill/>
          </a:ln>
        </p:spPr>
        <p:txBody>
          <a:bodyPr wrap="square">
            <a:spAutoFit/>
          </a:bodyPr>
          <a:p>
            <a:pPr marL="342900" indent="-342900">
              <a:buFont typeface="Wingdings" panose="05000000000000000000" charset="0"/>
              <a:buChar char="u"/>
            </a:pPr>
            <a:r>
              <a:rPr sz="2400" b="1">
                <a:solidFill>
                  <a:schemeClr val="tx1"/>
                </a:solidFill>
                <a:latin typeface="Times New Roman" panose="02020603050405020304" charset="0"/>
                <a:ea typeface="宋体" panose="02010600030101010101" pitchFamily="2" charset="-122"/>
                <a:cs typeface="Times New Roman" panose="02020603050405020304" charset="0"/>
                <a:sym typeface="+mn-ea"/>
              </a:rPr>
              <a:t>其他语料</a:t>
            </a:r>
            <a:endParaRPr sz="2400" b="1">
              <a:solidFill>
                <a:schemeClr val="tx1"/>
              </a:solidFill>
              <a:latin typeface="Times New Roman" panose="02020603050405020304" charset="0"/>
              <a:ea typeface="宋体" panose="02010600030101010101" pitchFamily="2" charset="-122"/>
              <a:cs typeface="Times New Roman" panose="02020603050405020304" charset="0"/>
            </a:endParaRPr>
          </a:p>
          <a:p>
            <a:pPr marL="342900" indent="-342900"/>
            <a:r>
              <a:rPr sz="2400">
                <a:solidFill>
                  <a:schemeClr val="tx1"/>
                </a:solidFill>
                <a:latin typeface="Times New Roman" panose="02020603050405020304" charset="0"/>
                <a:ea typeface="宋体" panose="02010600030101010101" pitchFamily="2" charset="-122"/>
                <a:cs typeface="Times New Roman" panose="02020603050405020304" charset="0"/>
                <a:sym typeface="+mn-ea"/>
              </a:rPr>
              <a:t>7.absurd adj.荒谬的</a:t>
            </a:r>
            <a:endParaRPr sz="2400">
              <a:solidFill>
                <a:schemeClr val="tx1"/>
              </a:solidFill>
              <a:latin typeface="Times New Roman" panose="02020603050405020304" charset="0"/>
              <a:ea typeface="宋体" panose="02010600030101010101" pitchFamily="2" charset="-122"/>
              <a:cs typeface="Times New Roman" panose="02020603050405020304" charset="0"/>
            </a:endParaRPr>
          </a:p>
          <a:p>
            <a:pPr indent="0"/>
            <a:r>
              <a:rPr sz="2400">
                <a:solidFill>
                  <a:schemeClr val="tx1"/>
                </a:solidFill>
                <a:latin typeface="Times New Roman" panose="02020603050405020304" charset="0"/>
                <a:ea typeface="宋体" panose="02010600030101010101" pitchFamily="2" charset="-122"/>
                <a:cs typeface="Times New Roman" panose="02020603050405020304" charset="0"/>
                <a:sym typeface="+mn-ea"/>
              </a:rPr>
              <a:t>8.status n.地位</a:t>
            </a:r>
            <a:endParaRPr sz="2400">
              <a:solidFill>
                <a:schemeClr val="tx1"/>
              </a:solidFill>
              <a:latin typeface="Times New Roman" panose="02020603050405020304" charset="0"/>
              <a:ea typeface="宋体" panose="02010600030101010101" pitchFamily="2" charset="-122"/>
              <a:cs typeface="Times New Roman" panose="02020603050405020304" charset="0"/>
            </a:endParaRPr>
          </a:p>
          <a:p>
            <a:pPr indent="0"/>
            <a:r>
              <a:rPr sz="2400">
                <a:solidFill>
                  <a:schemeClr val="tx1"/>
                </a:solidFill>
                <a:latin typeface="Times New Roman" panose="02020603050405020304" charset="0"/>
                <a:ea typeface="宋体" panose="02010600030101010101" pitchFamily="2" charset="-122"/>
                <a:cs typeface="Times New Roman" panose="02020603050405020304" charset="0"/>
                <a:sym typeface="+mn-ea"/>
              </a:rPr>
              <a:t>9.observant adj.</a:t>
            </a:r>
            <a:r>
              <a:rPr lang="en-US" sz="2400">
                <a:solidFill>
                  <a:schemeClr val="tx1"/>
                </a:solidFill>
                <a:latin typeface="Times New Roman" panose="02020603050405020304" charset="0"/>
                <a:ea typeface="宋体" panose="02010600030101010101" pitchFamily="2" charset="-122"/>
                <a:cs typeface="Times New Roman" panose="02020603050405020304" charset="0"/>
                <a:sym typeface="+mn-ea"/>
              </a:rPr>
              <a:t> </a:t>
            </a:r>
            <a:r>
              <a:rPr sz="2400">
                <a:solidFill>
                  <a:schemeClr val="tx1"/>
                </a:solidFill>
                <a:latin typeface="Times New Roman" panose="02020603050405020304" charset="0"/>
                <a:ea typeface="宋体" panose="02010600030101010101" pitchFamily="2" charset="-122"/>
                <a:cs typeface="Times New Roman" panose="02020603050405020304" charset="0"/>
                <a:sym typeface="+mn-ea"/>
              </a:rPr>
              <a:t>善于观察的</a:t>
            </a:r>
            <a:endParaRPr sz="2400">
              <a:solidFill>
                <a:schemeClr val="tx1"/>
              </a:solidFill>
              <a:latin typeface="Times New Roman" panose="02020603050405020304" charset="0"/>
              <a:ea typeface="宋体" panose="02010600030101010101" pitchFamily="2" charset="-122"/>
              <a:cs typeface="Times New Roman" panose="02020603050405020304" charset="0"/>
            </a:endParaRPr>
          </a:p>
          <a:p>
            <a:pPr indent="0"/>
            <a:r>
              <a:rPr sz="2400">
                <a:solidFill>
                  <a:schemeClr val="tx1"/>
                </a:solidFill>
                <a:latin typeface="Times New Roman" panose="02020603050405020304" charset="0"/>
                <a:ea typeface="宋体" panose="02010600030101010101" pitchFamily="2" charset="-122"/>
                <a:cs typeface="Times New Roman" panose="02020603050405020304" charset="0"/>
                <a:sym typeface="+mn-ea"/>
              </a:rPr>
              <a:t>10.have a significantly negative effect有着巨大的负面影响</a:t>
            </a:r>
            <a:endParaRPr sz="2400">
              <a:solidFill>
                <a:schemeClr val="tx1"/>
              </a:solidFill>
              <a:latin typeface="Times New Roman" panose="02020603050405020304" charset="0"/>
              <a:ea typeface="宋体" panose="02010600030101010101" pitchFamily="2" charset="-122"/>
              <a:cs typeface="Times New Roman" panose="02020603050405020304" charset="0"/>
            </a:endParaRPr>
          </a:p>
          <a:p>
            <a:pPr indent="0"/>
            <a:r>
              <a:rPr sz="2400">
                <a:solidFill>
                  <a:schemeClr val="tx1"/>
                </a:solidFill>
                <a:latin typeface="Times New Roman" panose="02020603050405020304" charset="0"/>
                <a:ea typeface="宋体" panose="02010600030101010101" pitchFamily="2" charset="-122"/>
                <a:cs typeface="Times New Roman" panose="02020603050405020304" charset="0"/>
                <a:sym typeface="+mn-ea"/>
              </a:rPr>
              <a:t>11.urge sb to do sth</a:t>
            </a:r>
            <a:r>
              <a:rPr lang="en-US" sz="2400">
                <a:solidFill>
                  <a:schemeClr val="tx1"/>
                </a:solidFill>
                <a:latin typeface="Times New Roman" panose="02020603050405020304" charset="0"/>
                <a:ea typeface="宋体" panose="02010600030101010101" pitchFamily="2" charset="-122"/>
                <a:cs typeface="Times New Roman" panose="02020603050405020304" charset="0"/>
                <a:sym typeface="+mn-ea"/>
              </a:rPr>
              <a:t>  </a:t>
            </a:r>
            <a:r>
              <a:rPr sz="2400">
                <a:solidFill>
                  <a:schemeClr val="tx1"/>
                </a:solidFill>
                <a:latin typeface="Times New Roman" panose="02020603050405020304" charset="0"/>
                <a:ea typeface="宋体" panose="02010600030101010101" pitchFamily="2" charset="-122"/>
                <a:cs typeface="Times New Roman" panose="02020603050405020304" charset="0"/>
                <a:sym typeface="+mn-ea"/>
              </a:rPr>
              <a:t>敦促某人做某事</a:t>
            </a:r>
            <a:endParaRPr sz="2400">
              <a:solidFill>
                <a:schemeClr val="tx1"/>
              </a:solidFill>
              <a:latin typeface="Times New Roman" panose="02020603050405020304" charset="0"/>
              <a:ea typeface="宋体" panose="02010600030101010101" pitchFamily="2" charset="-122"/>
              <a:cs typeface="Times New Roman" panose="02020603050405020304" charset="0"/>
            </a:endParaRPr>
          </a:p>
          <a:p>
            <a:pPr indent="0"/>
            <a:r>
              <a:rPr sz="2400">
                <a:solidFill>
                  <a:schemeClr val="tx1"/>
                </a:solidFill>
                <a:latin typeface="Times New Roman" panose="02020603050405020304" charset="0"/>
                <a:ea typeface="宋体" panose="02010600030101010101" pitchFamily="2" charset="-122"/>
                <a:cs typeface="Times New Roman" panose="02020603050405020304" charset="0"/>
                <a:sym typeface="+mn-ea"/>
              </a:rPr>
              <a:t>12.They know when they are getting praise for things they have not earned, such as being your favorite. </a:t>
            </a:r>
            <a:endParaRPr sz="2400">
              <a:solidFill>
                <a:schemeClr val="tx1"/>
              </a:solidFill>
              <a:latin typeface="Times New Roman" panose="02020603050405020304" charset="0"/>
              <a:ea typeface="宋体" panose="02010600030101010101" pitchFamily="2" charset="-122"/>
              <a:cs typeface="Times New Roman" panose="02020603050405020304" charset="0"/>
            </a:endParaRPr>
          </a:p>
          <a:p>
            <a:pPr indent="0"/>
            <a:r>
              <a:rPr sz="2400">
                <a:solidFill>
                  <a:schemeClr val="tx1"/>
                </a:solidFill>
                <a:latin typeface="Times New Roman" panose="02020603050405020304" charset="0"/>
                <a:ea typeface="宋体" panose="02010600030101010101" pitchFamily="2" charset="-122"/>
                <a:cs typeface="Times New Roman" panose="02020603050405020304" charset="0"/>
                <a:sym typeface="+mn-ea"/>
              </a:rPr>
              <a:t>当他们因为不是自己赢得的东西而得到赞扬时，他们知道，比如成为你的最爱。</a:t>
            </a:r>
            <a:endParaRPr sz="2400">
              <a:solidFill>
                <a:schemeClr val="tx1"/>
              </a:solidFill>
              <a:latin typeface="Times New Roman" panose="02020603050405020304" charset="0"/>
              <a:ea typeface="宋体" panose="02010600030101010101" pitchFamily="2" charset="-122"/>
              <a:cs typeface="Times New Roman" panose="02020603050405020304" charset="0"/>
            </a:endParaRPr>
          </a:p>
          <a:p>
            <a:pPr indent="0"/>
            <a:r>
              <a:rPr sz="2400">
                <a:solidFill>
                  <a:schemeClr val="tx1"/>
                </a:solidFill>
                <a:latin typeface="Times New Roman" panose="02020603050405020304" charset="0"/>
                <a:ea typeface="宋体" panose="02010600030101010101" pitchFamily="2" charset="-122"/>
                <a:cs typeface="Times New Roman" panose="02020603050405020304" charset="0"/>
                <a:sym typeface="+mn-ea"/>
              </a:rPr>
              <a:t>13.What parents can, and should do is talk to their kids about how, and why, they treat them the way they do.</a:t>
            </a:r>
            <a:endParaRPr sz="2400">
              <a:solidFill>
                <a:schemeClr val="tx1"/>
              </a:solidFill>
              <a:latin typeface="Times New Roman" panose="02020603050405020304" charset="0"/>
              <a:ea typeface="宋体" panose="02010600030101010101" pitchFamily="2" charset="-122"/>
              <a:cs typeface="Times New Roman" panose="02020603050405020304" charset="0"/>
            </a:endParaRPr>
          </a:p>
          <a:p>
            <a:pPr indent="0"/>
            <a:r>
              <a:rPr sz="2400">
                <a:solidFill>
                  <a:schemeClr val="tx1"/>
                </a:solidFill>
                <a:latin typeface="Times New Roman" panose="02020603050405020304" charset="0"/>
                <a:ea typeface="宋体" panose="02010600030101010101" pitchFamily="2" charset="-122"/>
                <a:cs typeface="Times New Roman" panose="02020603050405020304" charset="0"/>
                <a:sym typeface="+mn-ea"/>
              </a:rPr>
              <a:t>父母能做的，也应该做的，是告诉他们的孩子，他们是如何对待他们的，以及为什么要这样对待他们。</a:t>
            </a:r>
            <a:endParaRPr sz="2400">
              <a:solidFill>
                <a:schemeClr val="tx1"/>
              </a:solidFill>
              <a:latin typeface="Times New Roman" panose="02020603050405020304" charset="0"/>
              <a:ea typeface="宋体" panose="02010600030101010101" pitchFamily="2" charset="-122"/>
              <a:cs typeface="Times New Roman" panose="02020603050405020304" charset="0"/>
              <a:sym typeface="+mn-ea"/>
            </a:endParaRPr>
          </a:p>
        </p:txBody>
      </p:sp>
      <p:sp>
        <p:nvSpPr>
          <p:cNvPr id="44" name="深度视觉·原创设计 https://www.docer.com/works?userid=22383862"/>
          <p:cNvSpPr txBox="1"/>
          <p:nvPr/>
        </p:nvSpPr>
        <p:spPr>
          <a:xfrm>
            <a:off x="800140" y="248910"/>
            <a:ext cx="2503805" cy="583565"/>
          </a:xfrm>
          <a:prstGeom prst="rect">
            <a:avLst/>
          </a:prstGeom>
          <a:noFill/>
        </p:spPr>
        <p:txBody>
          <a:bodyPr wrap="none" rtlCol="0">
            <a:spAutoFit/>
          </a:bodyPr>
          <a:lstStyle/>
          <a:p>
            <a:r>
              <a:rPr lang="en-US" altLang="zh-CN" sz="3200" dirty="0">
                <a:solidFill>
                  <a:schemeClr val="tx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rPr>
              <a:t>D</a:t>
            </a:r>
            <a:r>
              <a:rPr lang="zh-CN" altLang="en-US" sz="3200" dirty="0">
                <a:solidFill>
                  <a:schemeClr val="tx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rPr>
              <a:t>篇语料梳理</a:t>
            </a:r>
            <a:endParaRPr lang="zh-CN" altLang="en-US" sz="3200" dirty="0">
              <a:solidFill>
                <a:schemeClr val="tx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深度视觉·原创设计 https://www.docer.com/works?userid=22383862"/>
          <p:cNvSpPr/>
          <p:nvPr/>
        </p:nvSpPr>
        <p:spPr>
          <a:xfrm flipH="1">
            <a:off x="4321628" y="5188857"/>
            <a:ext cx="942238" cy="870857"/>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 name="深度视觉·原创设计 https://www.docer.com/works?userid=22383862"/>
          <p:cNvSpPr/>
          <p:nvPr/>
        </p:nvSpPr>
        <p:spPr>
          <a:xfrm rot="10800000" flipH="1">
            <a:off x="1001486" y="798285"/>
            <a:ext cx="942238" cy="870857"/>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 name="深度视觉·原创设计 https://www.docer.com/works?userid=22383862"/>
          <p:cNvSpPr/>
          <p:nvPr/>
        </p:nvSpPr>
        <p:spPr>
          <a:xfrm>
            <a:off x="1364342" y="1233714"/>
            <a:ext cx="3497944" cy="43905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5" name="深度视觉·原创设计 https://www.docer.com/works?userid=22383862"/>
          <p:cNvSpPr/>
          <p:nvPr/>
        </p:nvSpPr>
        <p:spPr>
          <a:xfrm>
            <a:off x="1524001" y="3588821"/>
            <a:ext cx="3178628" cy="461664"/>
          </a:xfrm>
          <a:prstGeom prst="roundRect">
            <a:avLst>
              <a:gd name="adj" fmla="val 2593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6" name="深度视觉·原创设计 https://www.docer.com/works?userid=22383862"/>
          <p:cNvSpPr txBox="1"/>
          <p:nvPr/>
        </p:nvSpPr>
        <p:spPr>
          <a:xfrm>
            <a:off x="1857829" y="2104572"/>
            <a:ext cx="2525486" cy="1200329"/>
          </a:xfrm>
          <a:prstGeom prst="rect">
            <a:avLst/>
          </a:prstGeom>
          <a:noFill/>
        </p:spPr>
        <p:txBody>
          <a:bodyPr wrap="square" rtlCol="0">
            <a:spAutoFit/>
          </a:bodyPr>
          <a:lstStyle/>
          <a:p>
            <a:pPr algn="ctr"/>
            <a:r>
              <a:rPr lang="zh-CN" altLang="en-US" sz="7200" b="1" dirty="0">
                <a:solidFill>
                  <a:schemeClr val="tx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rPr>
              <a:t>目录</a:t>
            </a:r>
            <a:endParaRPr lang="zh-CN" altLang="en-US" sz="7200" b="1" dirty="0">
              <a:solidFill>
                <a:schemeClr val="tx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7" name="深度视觉·原创设计 https://www.docer.com/works?userid=22383862"/>
          <p:cNvSpPr txBox="1"/>
          <p:nvPr/>
        </p:nvSpPr>
        <p:spPr>
          <a:xfrm>
            <a:off x="1857829" y="3588820"/>
            <a:ext cx="2525486" cy="461665"/>
          </a:xfrm>
          <a:prstGeom prst="rect">
            <a:avLst/>
          </a:prstGeom>
          <a:noFill/>
        </p:spPr>
        <p:txBody>
          <a:bodyPr wrap="square" rtlCol="0">
            <a:spAutoFit/>
          </a:bodyPr>
          <a:lstStyle/>
          <a:p>
            <a:pPr algn="dist"/>
            <a:r>
              <a:rPr lang="en-US" altLang="zh-CN" sz="2400" dirty="0">
                <a:solidFill>
                  <a:schemeClr val="bg1"/>
                </a:solidFill>
                <a:latin typeface="汉仪正圆-55W" panose="00020600040101010101" pitchFamily="18" charset="-122"/>
                <a:ea typeface="汉仪正圆-55W" panose="00020600040101010101" pitchFamily="18" charset="-122"/>
                <a:cs typeface="阿里巴巴普惠体 Light" panose="00020600040101010101" pitchFamily="18" charset="-122"/>
                <a:sym typeface="汉仪正圆-55W" panose="00020600040101010101" pitchFamily="18" charset="-122"/>
              </a:rPr>
              <a:t>CONTENT</a:t>
            </a:r>
            <a:endParaRPr lang="zh-CN" altLang="en-US" sz="2400" dirty="0">
              <a:solidFill>
                <a:schemeClr val="bg1"/>
              </a:solidFill>
              <a:latin typeface="汉仪正圆-55W" panose="00020600040101010101" pitchFamily="18" charset="-122"/>
              <a:ea typeface="汉仪正圆-55W" panose="00020600040101010101" pitchFamily="18" charset="-122"/>
              <a:cs typeface="阿里巴巴普惠体 Light" panose="00020600040101010101" pitchFamily="18" charset="-122"/>
              <a:sym typeface="汉仪正圆-55W" panose="00020600040101010101" pitchFamily="18" charset="-122"/>
            </a:endParaRPr>
          </a:p>
        </p:txBody>
      </p:sp>
      <p:sp>
        <p:nvSpPr>
          <p:cNvPr id="8" name="深度视觉·原创设计 https://www.docer.com/works?userid=22383862"/>
          <p:cNvSpPr/>
          <p:nvPr/>
        </p:nvSpPr>
        <p:spPr>
          <a:xfrm>
            <a:off x="6336575" y="1865223"/>
            <a:ext cx="781050" cy="781050"/>
          </a:xfrm>
          <a:prstGeom prst="oct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汉仪正圆-55W" panose="00020600040101010101" pitchFamily="18" charset="-122"/>
                <a:ea typeface="汉仪正圆-55W" panose="00020600040101010101" pitchFamily="18" charset="-122"/>
                <a:sym typeface="汉仪正圆-55W" panose="00020600040101010101" pitchFamily="18" charset="-122"/>
              </a:rPr>
              <a:t>01</a:t>
            </a:r>
            <a:endParaRPr lang="zh-CN" altLang="en-US" sz="2400"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9" name="深度视觉·原创设计 https://www.docer.com/works?userid=22383862"/>
          <p:cNvSpPr txBox="1"/>
          <p:nvPr/>
        </p:nvSpPr>
        <p:spPr>
          <a:xfrm>
            <a:off x="7250975" y="1985854"/>
            <a:ext cx="3619500" cy="521970"/>
          </a:xfrm>
          <a:prstGeom prst="rect">
            <a:avLst/>
          </a:prstGeom>
          <a:noFill/>
        </p:spPr>
        <p:txBody>
          <a:bodyPr wrap="square" rtlCol="0">
            <a:spAutoFit/>
          </a:bodyPr>
          <a:lstStyle/>
          <a:p>
            <a:r>
              <a:rPr lang="zh-CN" altLang="en-US" sz="2800">
                <a:solidFill>
                  <a:schemeClr val="tx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rPr>
              <a:t>客观题概览</a:t>
            </a:r>
            <a:endParaRPr lang="zh-CN" altLang="en-US" sz="2800">
              <a:solidFill>
                <a:schemeClr val="tx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11" name="深度视觉·原创设计 https://www.docer.com/works?userid=22383862"/>
          <p:cNvSpPr/>
          <p:nvPr/>
        </p:nvSpPr>
        <p:spPr>
          <a:xfrm>
            <a:off x="6336575" y="3020254"/>
            <a:ext cx="781050" cy="781050"/>
          </a:xfrm>
          <a:prstGeom prst="oct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汉仪正圆-55W" panose="00020600040101010101" pitchFamily="18" charset="-122"/>
                <a:ea typeface="汉仪正圆-55W" panose="00020600040101010101" pitchFamily="18" charset="-122"/>
                <a:sym typeface="汉仪正圆-55W" panose="00020600040101010101" pitchFamily="18" charset="-122"/>
              </a:rPr>
              <a:t>02</a:t>
            </a:r>
            <a:endParaRPr lang="zh-CN" altLang="en-US" sz="2400"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12" name="深度视觉·原创设计 https://www.docer.com/works?userid=22383862"/>
          <p:cNvSpPr txBox="1"/>
          <p:nvPr/>
        </p:nvSpPr>
        <p:spPr>
          <a:xfrm>
            <a:off x="7251065" y="3021965"/>
            <a:ext cx="2110105" cy="953135"/>
          </a:xfrm>
          <a:prstGeom prst="rect">
            <a:avLst/>
          </a:prstGeom>
          <a:noFill/>
        </p:spPr>
        <p:txBody>
          <a:bodyPr wrap="square" rtlCol="0">
            <a:spAutoFit/>
          </a:bodyPr>
          <a:lstStyle/>
          <a:p>
            <a:r>
              <a:rPr lang="zh-CN" altLang="en-US" sz="2800">
                <a:solidFill>
                  <a:schemeClr val="tx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rPr>
              <a:t>分题型解析及语料梳理</a:t>
            </a:r>
            <a:endParaRPr lang="zh-CN" altLang="en-US" sz="2800">
              <a:solidFill>
                <a:schemeClr val="tx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14" name="深度视觉·原创设计 https://www.docer.com/works?userid=22383862"/>
          <p:cNvSpPr/>
          <p:nvPr/>
        </p:nvSpPr>
        <p:spPr>
          <a:xfrm>
            <a:off x="6336575" y="4175285"/>
            <a:ext cx="781050" cy="781050"/>
          </a:xfrm>
          <a:prstGeom prst="oct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汉仪正圆-55W" panose="00020600040101010101" pitchFamily="18" charset="-122"/>
                <a:ea typeface="汉仪正圆-55W" panose="00020600040101010101" pitchFamily="18" charset="-122"/>
                <a:sym typeface="汉仪正圆-55W" panose="00020600040101010101" pitchFamily="18" charset="-122"/>
              </a:rPr>
              <a:t>03</a:t>
            </a:r>
            <a:endParaRPr lang="zh-CN" altLang="en-US" sz="2400"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15" name="深度视觉·原创设计 https://www.docer.com/works?userid=22383862"/>
          <p:cNvSpPr txBox="1"/>
          <p:nvPr/>
        </p:nvSpPr>
        <p:spPr>
          <a:xfrm>
            <a:off x="7250975" y="4328301"/>
            <a:ext cx="3619500" cy="521970"/>
          </a:xfrm>
          <a:prstGeom prst="rect">
            <a:avLst/>
          </a:prstGeom>
          <a:noFill/>
        </p:spPr>
        <p:txBody>
          <a:bodyPr wrap="square" rtlCol="0">
            <a:spAutoFit/>
          </a:bodyPr>
          <a:lstStyle/>
          <a:p>
            <a:r>
              <a:rPr lang="zh-CN" altLang="en-US" sz="2800">
                <a:solidFill>
                  <a:schemeClr val="tx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rPr>
              <a:t>总结与建议</a:t>
            </a:r>
            <a:endParaRPr lang="zh-CN" altLang="en-US" sz="2800">
              <a:solidFill>
                <a:schemeClr val="tx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深度视觉·原创设计 https://www.docer.com/works?userid=22383862"/>
          <p:cNvSpPr/>
          <p:nvPr/>
        </p:nvSpPr>
        <p:spPr>
          <a:xfrm flipH="1">
            <a:off x="9677400" y="4533899"/>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6" name="深度视觉·原创设计 https://www.docer.com/works?userid=22383862"/>
          <p:cNvSpPr/>
          <p:nvPr/>
        </p:nvSpPr>
        <p:spPr>
          <a:xfrm rot="10800000" flipH="1">
            <a:off x="0" y="0"/>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9" name="深度视觉·原创设计 https://www.docer.com/works?userid=22383862"/>
          <p:cNvSpPr/>
          <p:nvPr/>
        </p:nvSpPr>
        <p:spPr>
          <a:xfrm>
            <a:off x="937260" y="422910"/>
            <a:ext cx="9667240" cy="408305"/>
          </a:xfrm>
          <a:prstGeom prst="roundRect">
            <a:avLst>
              <a:gd name="adj" fmla="val 0"/>
            </a:avLst>
          </a:prstGeom>
          <a:solidFill>
            <a:schemeClr val="accent1"/>
          </a:solidFill>
          <a:ln w="28575">
            <a:solidFill>
              <a:srgbClr val="FEB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CN"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PART 02 </a:t>
            </a:r>
            <a:r>
              <a:rPr lang="zh-CN" altLang="en-US"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分题型解析及语料梳理</a:t>
            </a:r>
            <a:endParaRPr lang="zh-CN" altLang="en-US"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p:txBody>
      </p:sp>
      <p:sp>
        <p:nvSpPr>
          <p:cNvPr id="39" name="深度视觉·原创设计 https://www.docer.com/works?userid=22383862"/>
          <p:cNvSpPr/>
          <p:nvPr>
            <p:custDataLst>
              <p:tags r:id="rId1"/>
            </p:custDataLst>
          </p:nvPr>
        </p:nvSpPr>
        <p:spPr>
          <a:xfrm>
            <a:off x="540385" y="1155700"/>
            <a:ext cx="862330" cy="8623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3" name="深度视觉·原创设计 https://www.docer.com/works?userid=22383862"/>
          <p:cNvSpPr txBox="1"/>
          <p:nvPr>
            <p:custDataLst>
              <p:tags r:id="rId2"/>
            </p:custDataLst>
          </p:nvPr>
        </p:nvSpPr>
        <p:spPr>
          <a:xfrm>
            <a:off x="531495" y="1238885"/>
            <a:ext cx="876300" cy="645160"/>
          </a:xfrm>
          <a:prstGeom prst="rect">
            <a:avLst/>
          </a:prstGeom>
          <a:noFill/>
        </p:spPr>
        <p:txBody>
          <a:bodyPr wrap="square" rtlCol="0">
            <a:spAutoFit/>
          </a:bodyPr>
          <a:p>
            <a:pPr algn="ctr">
              <a:lnSpc>
                <a:spcPct val="150000"/>
              </a:lnSpc>
            </a:pPr>
            <a:r>
              <a:rPr lang="en-US"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rPr>
              <a:t>5/7</a:t>
            </a:r>
            <a:endParaRPr lang="zh-CN" altLang="en-US"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endParaRPr>
          </a:p>
        </p:txBody>
      </p:sp>
      <p:sp>
        <p:nvSpPr>
          <p:cNvPr id="2" name="文本框 1"/>
          <p:cNvSpPr txBox="1"/>
          <p:nvPr/>
        </p:nvSpPr>
        <p:spPr>
          <a:xfrm>
            <a:off x="1640840" y="1155700"/>
            <a:ext cx="6554470" cy="460375"/>
          </a:xfrm>
          <a:prstGeom prst="rect">
            <a:avLst/>
          </a:prstGeom>
          <a:noFill/>
        </p:spPr>
        <p:txBody>
          <a:bodyPr wrap="square" rtlCol="0">
            <a:spAutoFit/>
          </a:bodyPr>
          <a:p>
            <a:r>
              <a:rPr lang="zh-CN" altLang="en-US" sz="2400"/>
              <a:t>说明文，人与社会：宣讲复杂信息</a:t>
            </a:r>
            <a:endParaRPr lang="zh-CN" altLang="en-US" sz="2400"/>
          </a:p>
        </p:txBody>
      </p:sp>
      <p:pic>
        <p:nvPicPr>
          <p:cNvPr id="4" name="图片 3" descr="QQ截图20231113133229"/>
          <p:cNvPicPr>
            <a:picLocks noChangeAspect="1"/>
          </p:cNvPicPr>
          <p:nvPr/>
        </p:nvPicPr>
        <p:blipFill>
          <a:blip r:embed="rId3"/>
          <a:stretch>
            <a:fillRect/>
          </a:stretch>
        </p:blipFill>
        <p:spPr>
          <a:xfrm>
            <a:off x="4450715" y="955675"/>
            <a:ext cx="7559040" cy="5623560"/>
          </a:xfrm>
          <a:prstGeom prst="rect">
            <a:avLst/>
          </a:prstGeom>
        </p:spPr>
      </p:pic>
      <p:sp>
        <p:nvSpPr>
          <p:cNvPr id="7" name="圆角矩形 6"/>
          <p:cNvSpPr/>
          <p:nvPr>
            <p:custDataLst>
              <p:tags r:id="rId4"/>
            </p:custDataLst>
          </p:nvPr>
        </p:nvSpPr>
        <p:spPr>
          <a:xfrm>
            <a:off x="5010785" y="2242185"/>
            <a:ext cx="1803400" cy="326390"/>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0" name="圆角矩形 19"/>
          <p:cNvSpPr/>
          <p:nvPr>
            <p:custDataLst>
              <p:tags r:id="rId5"/>
            </p:custDataLst>
          </p:nvPr>
        </p:nvSpPr>
        <p:spPr>
          <a:xfrm>
            <a:off x="5010785" y="3604260"/>
            <a:ext cx="614680" cy="326390"/>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1" name="圆角矩形 20"/>
          <p:cNvSpPr/>
          <p:nvPr>
            <p:custDataLst>
              <p:tags r:id="rId6"/>
            </p:custDataLst>
          </p:nvPr>
        </p:nvSpPr>
        <p:spPr>
          <a:xfrm>
            <a:off x="5010785" y="4640580"/>
            <a:ext cx="1621790" cy="326390"/>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2" name="圆角矩形 21"/>
          <p:cNvSpPr/>
          <p:nvPr>
            <p:custDataLst>
              <p:tags r:id="rId7"/>
            </p:custDataLst>
          </p:nvPr>
        </p:nvSpPr>
        <p:spPr>
          <a:xfrm>
            <a:off x="5010785" y="5464810"/>
            <a:ext cx="1908175" cy="326390"/>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文本框 7"/>
          <p:cNvSpPr txBox="1"/>
          <p:nvPr/>
        </p:nvSpPr>
        <p:spPr>
          <a:xfrm>
            <a:off x="91440" y="4505325"/>
            <a:ext cx="10592435" cy="2245360"/>
          </a:xfrm>
          <a:prstGeom prst="rect">
            <a:avLst/>
          </a:prstGeom>
          <a:solidFill>
            <a:schemeClr val="bg1"/>
          </a:solidFill>
          <a:ln w="28575">
            <a:solidFill>
              <a:srgbClr val="001440"/>
            </a:solidFill>
          </a:ln>
        </p:spPr>
        <p:txBody>
          <a:bodyPr wrap="square" rtlCol="0">
            <a:spAutoFit/>
          </a:bodyPr>
          <a:p>
            <a:r>
              <a:rPr lang="zh-CN" altLang="en-US" sz="2000"/>
              <a:t>A. Show, don't tell.</a:t>
            </a:r>
            <a:endParaRPr lang="zh-CN" altLang="en-US" sz="2000"/>
          </a:p>
          <a:p>
            <a:r>
              <a:rPr lang="zh-CN" altLang="en-US" sz="2000"/>
              <a:t>B. Make every word count.</a:t>
            </a:r>
            <a:endParaRPr lang="zh-CN" altLang="en-US" sz="2000"/>
          </a:p>
          <a:p>
            <a:r>
              <a:rPr lang="zh-CN" altLang="en-US" sz="2000"/>
              <a:t>C. This makes the complex concepts less new and more familiar.</a:t>
            </a:r>
            <a:endParaRPr lang="zh-CN" altLang="en-US" sz="2000"/>
          </a:p>
          <a:p>
            <a:r>
              <a:rPr lang="zh-CN" altLang="en-US" sz="2000"/>
              <a:t>D. If you don't sound excited, the listeners won't feel excited either.</a:t>
            </a:r>
            <a:endParaRPr lang="zh-CN" altLang="en-US" sz="2000"/>
          </a:p>
          <a:p>
            <a:r>
              <a:rPr lang="zh-CN" altLang="en-US" sz="2000"/>
              <a:t>E. Storytelling is another powerful tool for communicating complex concepts.</a:t>
            </a:r>
            <a:endParaRPr lang="zh-CN" altLang="en-US" sz="2000"/>
          </a:p>
          <a:p>
            <a:r>
              <a:rPr lang="zh-CN" altLang="en-US" sz="2000"/>
              <a:t>F. Communicating complex information is a common challenge in presentations.</a:t>
            </a:r>
            <a:endParaRPr lang="zh-CN" altLang="en-US" sz="2000"/>
          </a:p>
          <a:p>
            <a:r>
              <a:rPr lang="zh-CN" altLang="en-US" sz="2000"/>
              <a:t>G. For example, allow them to choose the content route they wish to take and control the pace.</a:t>
            </a:r>
            <a:endParaRPr lang="zh-CN" altLang="en-US" sz="2000"/>
          </a:p>
        </p:txBody>
      </p:sp>
      <p:sp>
        <p:nvSpPr>
          <p:cNvPr id="23" name="圆角矩形 22"/>
          <p:cNvSpPr/>
          <p:nvPr>
            <p:custDataLst>
              <p:tags r:id="rId8"/>
            </p:custDataLst>
          </p:nvPr>
        </p:nvSpPr>
        <p:spPr>
          <a:xfrm>
            <a:off x="143510" y="4572000"/>
            <a:ext cx="3097530" cy="560705"/>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4" name="矩形 23"/>
          <p:cNvSpPr/>
          <p:nvPr/>
        </p:nvSpPr>
        <p:spPr>
          <a:xfrm>
            <a:off x="143510" y="4572000"/>
            <a:ext cx="2167890" cy="285750"/>
          </a:xfrm>
          <a:prstGeom prst="rect">
            <a:avLst/>
          </a:prstGeom>
          <a:solidFill>
            <a:srgbClr val="FEB728">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矩形 24"/>
          <p:cNvSpPr/>
          <p:nvPr/>
        </p:nvSpPr>
        <p:spPr>
          <a:xfrm>
            <a:off x="4592955" y="3882390"/>
            <a:ext cx="929640" cy="285750"/>
          </a:xfrm>
          <a:prstGeom prst="rect">
            <a:avLst/>
          </a:prstGeom>
          <a:solidFill>
            <a:srgbClr val="FEB728">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矩形 25"/>
          <p:cNvSpPr/>
          <p:nvPr/>
        </p:nvSpPr>
        <p:spPr>
          <a:xfrm>
            <a:off x="5522595" y="3874135"/>
            <a:ext cx="2195195" cy="285750"/>
          </a:xfrm>
          <a:prstGeom prst="rect">
            <a:avLst/>
          </a:prstGeom>
          <a:solidFill>
            <a:srgbClr val="FEB728">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矩形 26"/>
          <p:cNvSpPr/>
          <p:nvPr/>
        </p:nvSpPr>
        <p:spPr>
          <a:xfrm>
            <a:off x="6675120" y="4159885"/>
            <a:ext cx="1564640" cy="285750"/>
          </a:xfrm>
          <a:prstGeom prst="rect">
            <a:avLst/>
          </a:prstGeom>
          <a:solidFill>
            <a:srgbClr val="FEB728">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28" name="直接箭头连接符 27"/>
          <p:cNvCxnSpPr/>
          <p:nvPr>
            <p:custDataLst>
              <p:tags r:id="rId9"/>
            </p:custDataLst>
          </p:nvPr>
        </p:nvCxnSpPr>
        <p:spPr>
          <a:xfrm flipH="1">
            <a:off x="842645" y="4159885"/>
            <a:ext cx="5271770" cy="48069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18" name="文本框 17"/>
          <p:cNvSpPr txBox="1"/>
          <p:nvPr/>
        </p:nvSpPr>
        <p:spPr>
          <a:xfrm>
            <a:off x="1402715" y="2142490"/>
            <a:ext cx="3128010" cy="706755"/>
          </a:xfrm>
          <a:prstGeom prst="rect">
            <a:avLst/>
          </a:prstGeom>
          <a:noFill/>
        </p:spPr>
        <p:txBody>
          <a:bodyPr wrap="square" rtlCol="0">
            <a:spAutoFit/>
          </a:bodyPr>
          <a:p>
            <a:r>
              <a:rPr lang="zh-CN" sz="2000">
                <a:solidFill>
                  <a:srgbClr val="C00000"/>
                </a:solidFill>
              </a:rPr>
              <a:t>解题策略：先解决简单题，根据句子类型排除迷惑项</a:t>
            </a:r>
            <a:endParaRPr lang="zh-CN" sz="200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childTnLst>
                                </p:cTn>
                              </p:par>
                            </p:childTnLst>
                          </p:cTn>
                        </p:par>
                        <p:par>
                          <p:cTn id="42" fill="hold">
                            <p:stCondLst>
                              <p:cond delay="0"/>
                            </p:stCondLst>
                            <p:childTnLst>
                              <p:par>
                                <p:cTn id="43" presetID="22" presetClass="entr" presetSubtype="2" fill="hold" nodeType="after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right)">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4"/>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20" grpId="0" bldLvl="0" animBg="1"/>
      <p:bldP spid="20" grpId="1" animBg="1"/>
      <p:bldP spid="21" grpId="0" bldLvl="0" animBg="1"/>
      <p:bldP spid="21" grpId="1" animBg="1"/>
      <p:bldP spid="22" grpId="0" bldLvl="0" animBg="1"/>
      <p:bldP spid="22" grpId="1" animBg="1"/>
      <p:bldP spid="8" grpId="0" animBg="1"/>
      <p:bldP spid="8" grpId="1" animBg="1"/>
      <p:bldP spid="23" grpId="0" bldLvl="0" animBg="1"/>
      <p:bldP spid="23" grpId="1" animBg="1"/>
      <p:bldP spid="24" grpId="0" bldLvl="0" animBg="1"/>
      <p:bldP spid="24" grpId="1" animBg="1"/>
      <p:bldP spid="25" grpId="0" bldLvl="0" animBg="1"/>
      <p:bldP spid="25" grpId="1" animBg="1"/>
      <p:bldP spid="26" grpId="0" bldLvl="0" animBg="1"/>
      <p:bldP spid="26" grpId="1" animBg="1"/>
      <p:bldP spid="27" grpId="0" bldLvl="0" animBg="1"/>
      <p:bldP spid="27" grpId="1" animBg="1"/>
      <p:bldP spid="18" grpId="0"/>
      <p:bldP spid="18"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336675" y="5380355"/>
            <a:ext cx="1395095" cy="268605"/>
          </a:xfrm>
          <a:prstGeom prst="rect">
            <a:avLst/>
          </a:prstGeom>
          <a:solidFill>
            <a:srgbClr val="FEB7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矩形 12"/>
          <p:cNvSpPr/>
          <p:nvPr/>
        </p:nvSpPr>
        <p:spPr>
          <a:xfrm>
            <a:off x="2853055" y="4795520"/>
            <a:ext cx="877570" cy="268605"/>
          </a:xfrm>
          <a:prstGeom prst="rect">
            <a:avLst/>
          </a:prstGeom>
          <a:solidFill>
            <a:srgbClr val="FEB7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p:nvSpPr>
        <p:spPr>
          <a:xfrm>
            <a:off x="1336675" y="4471670"/>
            <a:ext cx="246380" cy="268605"/>
          </a:xfrm>
          <a:prstGeom prst="rect">
            <a:avLst/>
          </a:prstGeom>
          <a:solidFill>
            <a:srgbClr val="FEB7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1336675" y="4150995"/>
            <a:ext cx="504190" cy="268605"/>
          </a:xfrm>
          <a:prstGeom prst="rect">
            <a:avLst/>
          </a:prstGeom>
          <a:solidFill>
            <a:srgbClr val="FEB7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深度视觉·原创设计 https://www.docer.com/works?userid=22383862"/>
          <p:cNvSpPr/>
          <p:nvPr/>
        </p:nvSpPr>
        <p:spPr>
          <a:xfrm flipH="1">
            <a:off x="9677400" y="4533899"/>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6" name="深度视觉·原创设计 https://www.docer.com/works?userid=22383862"/>
          <p:cNvSpPr/>
          <p:nvPr/>
        </p:nvSpPr>
        <p:spPr>
          <a:xfrm rot="10800000" flipH="1">
            <a:off x="0" y="0"/>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9" name="深度视觉·原创设计 https://www.docer.com/works?userid=22383862"/>
          <p:cNvSpPr/>
          <p:nvPr/>
        </p:nvSpPr>
        <p:spPr>
          <a:xfrm>
            <a:off x="937260" y="422910"/>
            <a:ext cx="9667240" cy="408305"/>
          </a:xfrm>
          <a:prstGeom prst="roundRect">
            <a:avLst>
              <a:gd name="adj" fmla="val 0"/>
            </a:avLst>
          </a:prstGeom>
          <a:solidFill>
            <a:schemeClr val="accent1"/>
          </a:solidFill>
          <a:ln w="28575">
            <a:solidFill>
              <a:srgbClr val="FEB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CN"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PART 02 </a:t>
            </a:r>
            <a:r>
              <a:rPr lang="zh-CN" altLang="en-US"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分题型解析及语料梳理</a:t>
            </a:r>
            <a:endParaRPr lang="zh-CN" altLang="en-US"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p:txBody>
      </p:sp>
      <p:sp>
        <p:nvSpPr>
          <p:cNvPr id="39" name="深度视觉·原创设计 https://www.docer.com/works?userid=22383862"/>
          <p:cNvSpPr/>
          <p:nvPr>
            <p:custDataLst>
              <p:tags r:id="rId1"/>
            </p:custDataLst>
          </p:nvPr>
        </p:nvSpPr>
        <p:spPr>
          <a:xfrm>
            <a:off x="540385" y="1155700"/>
            <a:ext cx="862330" cy="8623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3" name="深度视觉·原创设计 https://www.docer.com/works?userid=22383862"/>
          <p:cNvSpPr txBox="1"/>
          <p:nvPr>
            <p:custDataLst>
              <p:tags r:id="rId2"/>
            </p:custDataLst>
          </p:nvPr>
        </p:nvSpPr>
        <p:spPr>
          <a:xfrm>
            <a:off x="531495" y="1238885"/>
            <a:ext cx="876300" cy="645160"/>
          </a:xfrm>
          <a:prstGeom prst="rect">
            <a:avLst/>
          </a:prstGeom>
          <a:noFill/>
        </p:spPr>
        <p:txBody>
          <a:bodyPr wrap="square" rtlCol="0">
            <a:spAutoFit/>
          </a:bodyPr>
          <a:p>
            <a:pPr algn="ctr">
              <a:lnSpc>
                <a:spcPct val="150000"/>
              </a:lnSpc>
            </a:pPr>
            <a:r>
              <a:rPr lang="en-US"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rPr>
              <a:t>5/7</a:t>
            </a:r>
            <a:endParaRPr lang="zh-CN" altLang="en-US"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endParaRPr>
          </a:p>
        </p:txBody>
      </p:sp>
      <p:sp>
        <p:nvSpPr>
          <p:cNvPr id="2" name="文本框 1"/>
          <p:cNvSpPr txBox="1"/>
          <p:nvPr/>
        </p:nvSpPr>
        <p:spPr>
          <a:xfrm>
            <a:off x="1640840" y="1155700"/>
            <a:ext cx="6554470" cy="460375"/>
          </a:xfrm>
          <a:prstGeom prst="rect">
            <a:avLst/>
          </a:prstGeom>
          <a:noFill/>
        </p:spPr>
        <p:txBody>
          <a:bodyPr wrap="square" rtlCol="0">
            <a:spAutoFit/>
          </a:bodyPr>
          <a:p>
            <a:r>
              <a:rPr lang="zh-CN" altLang="en-US" sz="2400"/>
              <a:t>说明文，人与社会：宣讲复杂信息</a:t>
            </a:r>
            <a:endParaRPr lang="zh-CN" altLang="en-US" sz="2400"/>
          </a:p>
        </p:txBody>
      </p:sp>
      <p:sp>
        <p:nvSpPr>
          <p:cNvPr id="3" name="文本框 2"/>
          <p:cNvSpPr txBox="1"/>
          <p:nvPr>
            <p:custDataLst>
              <p:tags r:id="rId3"/>
            </p:custDataLst>
          </p:nvPr>
        </p:nvSpPr>
        <p:spPr>
          <a:xfrm>
            <a:off x="1562735" y="1724025"/>
            <a:ext cx="9486265" cy="2368550"/>
          </a:xfrm>
          <a:prstGeom prst="rect">
            <a:avLst/>
          </a:prstGeom>
          <a:noFill/>
        </p:spPr>
        <p:txBody>
          <a:bodyPr wrap="square" rtlCol="0">
            <a:spAutoFit/>
          </a:bodyPr>
          <a:p>
            <a:pPr algn="ctr"/>
            <a:r>
              <a:rPr lang="zh-CN" altLang="en-US" sz="2800" b="1"/>
              <a:t>How to communicate complex information?</a:t>
            </a:r>
            <a:endParaRPr lang="zh-CN" altLang="en-US" sz="2400" b="1"/>
          </a:p>
          <a:p>
            <a:pPr indent="457200" fontAlgn="auto"/>
            <a:r>
              <a:rPr lang="zh-CN" altLang="en-US" sz="2400"/>
              <a:t>Did you ever have to read a presentation where you felt like you're lost in confusing terms, data and concepts? Are you giving others this same experience? </a:t>
            </a:r>
            <a:r>
              <a:rPr lang="zh-CN" altLang="en-US" sz="2400" u="sng"/>
              <a:t>  </a:t>
            </a:r>
            <a:r>
              <a:rPr lang="en-US" altLang="zh-CN" sz="2400" u="sng"/>
              <a:t> </a:t>
            </a:r>
            <a:r>
              <a:rPr lang="zh-CN" altLang="en-US" sz="2400" u="sng"/>
              <a:t>36 </a:t>
            </a:r>
            <a:r>
              <a:rPr lang="en-US" altLang="zh-CN" sz="2400" u="sng"/>
              <a:t> </a:t>
            </a:r>
            <a:r>
              <a:rPr lang="zh-CN" altLang="en-US" sz="2400" u="sng"/>
              <a:t> </a:t>
            </a:r>
            <a:r>
              <a:rPr lang="zh-CN" altLang="en-US" sz="2400"/>
              <a:t> But there are ways you can simplify your presentation and reengage your audience. Here's how you can get complex information across.</a:t>
            </a:r>
            <a:endParaRPr lang="zh-CN" altLang="en-US" sz="2400"/>
          </a:p>
        </p:txBody>
      </p:sp>
      <p:sp>
        <p:nvSpPr>
          <p:cNvPr id="10" name="圆角矩形 9"/>
          <p:cNvSpPr/>
          <p:nvPr>
            <p:custDataLst>
              <p:tags r:id="rId4"/>
            </p:custDataLst>
          </p:nvPr>
        </p:nvSpPr>
        <p:spPr>
          <a:xfrm>
            <a:off x="6302375" y="1828800"/>
            <a:ext cx="3374390" cy="326390"/>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5" name="圆角矩形 14"/>
          <p:cNvSpPr/>
          <p:nvPr>
            <p:custDataLst>
              <p:tags r:id="rId5"/>
            </p:custDataLst>
          </p:nvPr>
        </p:nvSpPr>
        <p:spPr>
          <a:xfrm>
            <a:off x="4925060" y="2960370"/>
            <a:ext cx="518795" cy="326390"/>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6" name="圆角矩形 15"/>
          <p:cNvSpPr/>
          <p:nvPr>
            <p:custDataLst>
              <p:tags r:id="rId6"/>
            </p:custDataLst>
          </p:nvPr>
        </p:nvSpPr>
        <p:spPr>
          <a:xfrm>
            <a:off x="7160895" y="2569845"/>
            <a:ext cx="202565" cy="326390"/>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7" name="圆角矩形 16"/>
          <p:cNvSpPr/>
          <p:nvPr>
            <p:custDataLst>
              <p:tags r:id="rId7"/>
            </p:custDataLst>
          </p:nvPr>
        </p:nvSpPr>
        <p:spPr>
          <a:xfrm>
            <a:off x="3818255" y="2960370"/>
            <a:ext cx="202565" cy="326390"/>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8" name="圆角矩形 17"/>
          <p:cNvSpPr/>
          <p:nvPr>
            <p:custDataLst>
              <p:tags r:id="rId8"/>
            </p:custDataLst>
          </p:nvPr>
        </p:nvSpPr>
        <p:spPr>
          <a:xfrm>
            <a:off x="5681980" y="5054600"/>
            <a:ext cx="2339975" cy="326390"/>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19" name="直接箭头连接符 18"/>
          <p:cNvCxnSpPr/>
          <p:nvPr>
            <p:custDataLst>
              <p:tags r:id="rId9"/>
            </p:custDataLst>
          </p:nvPr>
        </p:nvCxnSpPr>
        <p:spPr>
          <a:xfrm flipH="1" flipV="1">
            <a:off x="4609465" y="3131185"/>
            <a:ext cx="2118360" cy="192341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8" name="文本框 7"/>
          <p:cNvSpPr txBox="1"/>
          <p:nvPr/>
        </p:nvSpPr>
        <p:spPr>
          <a:xfrm>
            <a:off x="1009650" y="4092575"/>
            <a:ext cx="10592435" cy="1630045"/>
          </a:xfrm>
          <a:prstGeom prst="rect">
            <a:avLst/>
          </a:prstGeom>
          <a:noFill/>
          <a:ln w="28575">
            <a:solidFill>
              <a:srgbClr val="001440"/>
            </a:solidFill>
          </a:ln>
        </p:spPr>
        <p:txBody>
          <a:bodyPr wrap="square" rtlCol="0">
            <a:spAutoFit/>
          </a:bodyPr>
          <a:p>
            <a:r>
              <a:rPr lang="zh-CN" altLang="en-US" sz="2000"/>
              <a:t>C. This makes the complex concepts less new and more familiar.</a:t>
            </a:r>
            <a:endParaRPr lang="zh-CN" altLang="en-US" sz="2000"/>
          </a:p>
          <a:p>
            <a:r>
              <a:rPr lang="zh-CN" altLang="en-US" sz="2000"/>
              <a:t>D. If you don't sound excited, the listeners won't feel excited either.</a:t>
            </a:r>
            <a:endParaRPr lang="zh-CN" altLang="en-US" sz="2000"/>
          </a:p>
          <a:p>
            <a:r>
              <a:rPr lang="zh-CN" altLang="en-US" sz="2000"/>
              <a:t>E. Storytelling is another powerful tool for communicating complex concepts.</a:t>
            </a:r>
            <a:endParaRPr lang="zh-CN" altLang="en-US" sz="2000"/>
          </a:p>
          <a:p>
            <a:r>
              <a:rPr lang="zh-CN" altLang="en-US" sz="2000"/>
              <a:t>F. Communicating complex information is a common challenge in presentations.</a:t>
            </a:r>
            <a:endParaRPr lang="zh-CN" altLang="en-US" sz="2000"/>
          </a:p>
          <a:p>
            <a:r>
              <a:rPr lang="zh-CN" altLang="en-US" sz="2000"/>
              <a:t>G. For example, allow them to choose the content route they wish to take and control the pace.</a:t>
            </a:r>
            <a:endParaRPr lang="zh-CN" altLang="en-US" sz="2000"/>
          </a:p>
        </p:txBody>
      </p:sp>
      <p:sp>
        <p:nvSpPr>
          <p:cNvPr id="4" name="文本框 3"/>
          <p:cNvSpPr txBox="1"/>
          <p:nvPr/>
        </p:nvSpPr>
        <p:spPr>
          <a:xfrm>
            <a:off x="1009650" y="5890260"/>
            <a:ext cx="8294370" cy="398780"/>
          </a:xfrm>
          <a:prstGeom prst="rect">
            <a:avLst/>
          </a:prstGeom>
          <a:noFill/>
        </p:spPr>
        <p:txBody>
          <a:bodyPr wrap="square" rtlCol="0">
            <a:spAutoFit/>
          </a:bodyPr>
          <a:p>
            <a:r>
              <a:rPr lang="zh-CN" sz="2000">
                <a:solidFill>
                  <a:srgbClr val="C00000"/>
                </a:solidFill>
              </a:rPr>
              <a:t>解题策略：选项中圈出逻辑词和核心词，结合上下文匹配最佳项</a:t>
            </a:r>
            <a:endParaRPr lang="zh-CN" sz="200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P spid="11" grpId="0" bldLvl="0" animBg="1"/>
      <p:bldP spid="11" grpId="1" animBg="1"/>
      <p:bldP spid="12" grpId="0" bldLvl="0" animBg="1"/>
      <p:bldP spid="12" grpId="1" animBg="1"/>
      <p:bldP spid="13" grpId="0" bldLvl="0" animBg="1"/>
      <p:bldP spid="13" grpId="1" animBg="1"/>
      <p:bldP spid="14" grpId="0" bldLvl="0" animBg="1"/>
      <p:bldP spid="14" grpId="1" animBg="1"/>
      <p:bldP spid="15" grpId="0" bldLvl="0" animBg="1"/>
      <p:bldP spid="15" grpId="1" animBg="1"/>
      <p:bldP spid="16" grpId="0" bldLvl="0" animBg="1"/>
      <p:bldP spid="16" grpId="1" animBg="1"/>
      <p:bldP spid="17" grpId="0" bldLvl="0" animBg="1"/>
      <p:bldP spid="17" grpId="1" animBg="1"/>
      <p:bldP spid="18" grpId="0" bldLvl="0" animBg="1"/>
      <p:bldP spid="18" grpId="1" animBg="1"/>
      <p:bldP spid="4" grpId="0"/>
      <p:bldP spid="4"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2862580" y="5540375"/>
            <a:ext cx="877570" cy="268605"/>
          </a:xfrm>
          <a:prstGeom prst="rect">
            <a:avLst/>
          </a:prstGeom>
          <a:solidFill>
            <a:srgbClr val="FEB7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1336675" y="5837555"/>
            <a:ext cx="1395095" cy="268605"/>
          </a:xfrm>
          <a:prstGeom prst="rect">
            <a:avLst/>
          </a:prstGeom>
          <a:solidFill>
            <a:srgbClr val="FEB7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p:nvSpPr>
        <p:spPr>
          <a:xfrm>
            <a:off x="1336675" y="5195570"/>
            <a:ext cx="246380" cy="268605"/>
          </a:xfrm>
          <a:prstGeom prst="rect">
            <a:avLst/>
          </a:prstGeom>
          <a:solidFill>
            <a:srgbClr val="FEB7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1336675" y="4874895"/>
            <a:ext cx="504190" cy="268605"/>
          </a:xfrm>
          <a:prstGeom prst="rect">
            <a:avLst/>
          </a:prstGeom>
          <a:solidFill>
            <a:srgbClr val="FEB7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深度视觉·原创设计 https://www.docer.com/works?userid=22383862"/>
          <p:cNvSpPr/>
          <p:nvPr/>
        </p:nvSpPr>
        <p:spPr>
          <a:xfrm flipH="1">
            <a:off x="9677400" y="4533899"/>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6" name="深度视觉·原创设计 https://www.docer.com/works?userid=22383862"/>
          <p:cNvSpPr/>
          <p:nvPr/>
        </p:nvSpPr>
        <p:spPr>
          <a:xfrm rot="10800000" flipH="1">
            <a:off x="0" y="0"/>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9" name="深度视觉·原创设计 https://www.docer.com/works?userid=22383862"/>
          <p:cNvSpPr/>
          <p:nvPr/>
        </p:nvSpPr>
        <p:spPr>
          <a:xfrm>
            <a:off x="937260" y="422910"/>
            <a:ext cx="9667240" cy="408305"/>
          </a:xfrm>
          <a:prstGeom prst="roundRect">
            <a:avLst>
              <a:gd name="adj" fmla="val 0"/>
            </a:avLst>
          </a:prstGeom>
          <a:solidFill>
            <a:schemeClr val="accent1"/>
          </a:solidFill>
          <a:ln w="28575">
            <a:solidFill>
              <a:srgbClr val="FEB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CN"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PART 02 </a:t>
            </a:r>
            <a:r>
              <a:rPr lang="zh-CN" altLang="en-US"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分题型解析及语料梳理</a:t>
            </a:r>
            <a:endParaRPr lang="zh-CN" altLang="en-US"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p:txBody>
      </p:sp>
      <p:sp>
        <p:nvSpPr>
          <p:cNvPr id="39" name="深度视觉·原创设计 https://www.docer.com/works?userid=22383862"/>
          <p:cNvSpPr/>
          <p:nvPr>
            <p:custDataLst>
              <p:tags r:id="rId1"/>
            </p:custDataLst>
          </p:nvPr>
        </p:nvSpPr>
        <p:spPr>
          <a:xfrm>
            <a:off x="540385" y="1155700"/>
            <a:ext cx="862330" cy="8623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3" name="深度视觉·原创设计 https://www.docer.com/works?userid=22383862"/>
          <p:cNvSpPr txBox="1"/>
          <p:nvPr>
            <p:custDataLst>
              <p:tags r:id="rId2"/>
            </p:custDataLst>
          </p:nvPr>
        </p:nvSpPr>
        <p:spPr>
          <a:xfrm>
            <a:off x="531495" y="1238885"/>
            <a:ext cx="876300" cy="645160"/>
          </a:xfrm>
          <a:prstGeom prst="rect">
            <a:avLst/>
          </a:prstGeom>
          <a:noFill/>
        </p:spPr>
        <p:txBody>
          <a:bodyPr wrap="square" rtlCol="0">
            <a:spAutoFit/>
          </a:bodyPr>
          <a:p>
            <a:pPr algn="ctr">
              <a:lnSpc>
                <a:spcPct val="150000"/>
              </a:lnSpc>
            </a:pPr>
            <a:r>
              <a:rPr lang="en-US"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rPr>
              <a:t>5/7</a:t>
            </a:r>
            <a:endParaRPr lang="zh-CN" altLang="en-US"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endParaRPr>
          </a:p>
        </p:txBody>
      </p:sp>
      <p:sp>
        <p:nvSpPr>
          <p:cNvPr id="2" name="文本框 1"/>
          <p:cNvSpPr txBox="1"/>
          <p:nvPr/>
        </p:nvSpPr>
        <p:spPr>
          <a:xfrm>
            <a:off x="1640840" y="1155700"/>
            <a:ext cx="6554470" cy="460375"/>
          </a:xfrm>
          <a:prstGeom prst="rect">
            <a:avLst/>
          </a:prstGeom>
          <a:noFill/>
        </p:spPr>
        <p:txBody>
          <a:bodyPr wrap="square" rtlCol="0">
            <a:spAutoFit/>
          </a:bodyPr>
          <a:p>
            <a:r>
              <a:rPr lang="zh-CN" altLang="en-US" sz="2400"/>
              <a:t>说明文，人与社会：宣讲复杂信息</a:t>
            </a:r>
            <a:endParaRPr lang="zh-CN" altLang="en-US" sz="2400"/>
          </a:p>
        </p:txBody>
      </p:sp>
      <p:sp>
        <p:nvSpPr>
          <p:cNvPr id="3" name="文本框 2"/>
          <p:cNvSpPr txBox="1"/>
          <p:nvPr>
            <p:custDataLst>
              <p:tags r:id="rId3"/>
            </p:custDataLst>
          </p:nvPr>
        </p:nvSpPr>
        <p:spPr>
          <a:xfrm>
            <a:off x="1562735" y="1724025"/>
            <a:ext cx="9486265" cy="2738120"/>
          </a:xfrm>
          <a:prstGeom prst="rect">
            <a:avLst/>
          </a:prstGeom>
          <a:noFill/>
        </p:spPr>
        <p:txBody>
          <a:bodyPr wrap="square" rtlCol="0">
            <a:spAutoFit/>
          </a:bodyPr>
          <a:p>
            <a:pPr algn="ctr"/>
            <a:r>
              <a:rPr lang="zh-CN" altLang="en-US" sz="2800" b="1"/>
              <a:t>How to communicate complex information?</a:t>
            </a:r>
            <a:endParaRPr lang="zh-CN" altLang="en-US" sz="2400" b="1"/>
          </a:p>
          <a:p>
            <a:pPr indent="457200" fontAlgn="auto"/>
            <a:r>
              <a:rPr sz="2400"/>
              <a:t>Use interactive content. It gets the readers more involved in your presentation by letting them play an active part. </a:t>
            </a:r>
            <a:r>
              <a:rPr sz="2400" u="sng"/>
              <a:t>  37  </a:t>
            </a:r>
            <a:r>
              <a:rPr sz="2400"/>
              <a:t> Beyond that, questionnaires and chatbots provide personalized and specific answers to readers as part of your presentation. Making your presentation interactive used to be hard, but now you can just use Storydoc. Go make your first interactive presentation. It's easy as pie.</a:t>
            </a:r>
            <a:endParaRPr sz="2400"/>
          </a:p>
        </p:txBody>
      </p:sp>
      <p:sp>
        <p:nvSpPr>
          <p:cNvPr id="10" name="圆角矩形 9"/>
          <p:cNvSpPr/>
          <p:nvPr>
            <p:custDataLst>
              <p:tags r:id="rId4"/>
            </p:custDataLst>
          </p:nvPr>
        </p:nvSpPr>
        <p:spPr>
          <a:xfrm>
            <a:off x="6302375" y="1828800"/>
            <a:ext cx="3374390" cy="326390"/>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5" name="圆角矩形 14"/>
          <p:cNvSpPr/>
          <p:nvPr>
            <p:custDataLst>
              <p:tags r:id="rId5"/>
            </p:custDataLst>
          </p:nvPr>
        </p:nvSpPr>
        <p:spPr>
          <a:xfrm>
            <a:off x="5408930" y="2643505"/>
            <a:ext cx="2463800" cy="326390"/>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6" name="圆角矩形 15"/>
          <p:cNvSpPr/>
          <p:nvPr>
            <p:custDataLst>
              <p:tags r:id="rId6"/>
            </p:custDataLst>
          </p:nvPr>
        </p:nvSpPr>
        <p:spPr>
          <a:xfrm>
            <a:off x="2071370" y="2214880"/>
            <a:ext cx="3126105" cy="326390"/>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19" name="直接箭头连接符 18"/>
          <p:cNvCxnSpPr/>
          <p:nvPr>
            <p:custDataLst>
              <p:tags r:id="rId7"/>
            </p:custDataLst>
          </p:nvPr>
        </p:nvCxnSpPr>
        <p:spPr>
          <a:xfrm flipH="1">
            <a:off x="2514600" y="2867660"/>
            <a:ext cx="6599555" cy="296989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8" name="文本框 7"/>
          <p:cNvSpPr txBox="1"/>
          <p:nvPr/>
        </p:nvSpPr>
        <p:spPr>
          <a:xfrm>
            <a:off x="1009650" y="4835525"/>
            <a:ext cx="10592435" cy="1322070"/>
          </a:xfrm>
          <a:prstGeom prst="rect">
            <a:avLst/>
          </a:prstGeom>
          <a:noFill/>
          <a:ln w="28575">
            <a:solidFill>
              <a:srgbClr val="001440"/>
            </a:solidFill>
          </a:ln>
        </p:spPr>
        <p:txBody>
          <a:bodyPr wrap="square" rtlCol="0">
            <a:spAutoFit/>
          </a:bodyPr>
          <a:p>
            <a:r>
              <a:rPr lang="zh-CN" altLang="en-US" sz="2000"/>
              <a:t>C. This makes the complex concepts less new and more familiar.</a:t>
            </a:r>
            <a:endParaRPr lang="zh-CN" altLang="en-US" sz="2000"/>
          </a:p>
          <a:p>
            <a:r>
              <a:rPr lang="zh-CN" altLang="en-US" sz="2000"/>
              <a:t>D. If you don't sound excited, the listeners won't feel excited either.</a:t>
            </a:r>
            <a:endParaRPr lang="zh-CN" altLang="en-US" sz="2000"/>
          </a:p>
          <a:p>
            <a:r>
              <a:rPr lang="zh-CN" altLang="en-US" sz="2000"/>
              <a:t>E. Storytelling is another powerful tool for communicating complex concepts.</a:t>
            </a:r>
            <a:endParaRPr lang="zh-CN" altLang="en-US" sz="2000"/>
          </a:p>
          <a:p>
            <a:r>
              <a:rPr lang="zh-CN" altLang="en-US" sz="2000"/>
              <a:t>G. For example, allow them to choose the content route they wish to take and control the pace.</a:t>
            </a:r>
            <a:endParaRPr lang="zh-CN" altLang="en-US" sz="2000"/>
          </a:p>
        </p:txBody>
      </p:sp>
      <p:sp>
        <p:nvSpPr>
          <p:cNvPr id="4" name="圆角矩形 3"/>
          <p:cNvSpPr/>
          <p:nvPr>
            <p:custDataLst>
              <p:tags r:id="rId8"/>
            </p:custDataLst>
          </p:nvPr>
        </p:nvSpPr>
        <p:spPr>
          <a:xfrm>
            <a:off x="8689340" y="2541270"/>
            <a:ext cx="1802765" cy="326390"/>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圆角矩形 6"/>
          <p:cNvSpPr/>
          <p:nvPr>
            <p:custDataLst>
              <p:tags r:id="rId9"/>
            </p:custDataLst>
          </p:nvPr>
        </p:nvSpPr>
        <p:spPr>
          <a:xfrm>
            <a:off x="3456305" y="5808980"/>
            <a:ext cx="5658485" cy="326390"/>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20" name="直接箭头连接符 19"/>
          <p:cNvCxnSpPr>
            <a:stCxn id="15" idx="2"/>
          </p:cNvCxnSpPr>
          <p:nvPr>
            <p:custDataLst>
              <p:tags r:id="rId10"/>
            </p:custDataLst>
          </p:nvPr>
        </p:nvCxnSpPr>
        <p:spPr>
          <a:xfrm flipH="1">
            <a:off x="6555105" y="2969895"/>
            <a:ext cx="85725" cy="283908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21" name="直接箭头连接符 20"/>
          <p:cNvCxnSpPr/>
          <p:nvPr>
            <p:custDataLst>
              <p:tags r:id="rId11"/>
            </p:custDataLst>
          </p:nvPr>
        </p:nvCxnSpPr>
        <p:spPr>
          <a:xfrm>
            <a:off x="3882390" y="2541270"/>
            <a:ext cx="2672715" cy="326771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18" name="文本框 17"/>
          <p:cNvSpPr txBox="1"/>
          <p:nvPr/>
        </p:nvSpPr>
        <p:spPr>
          <a:xfrm>
            <a:off x="1009650" y="6197600"/>
            <a:ext cx="8341360" cy="398780"/>
          </a:xfrm>
          <a:prstGeom prst="rect">
            <a:avLst/>
          </a:prstGeom>
          <a:noFill/>
        </p:spPr>
        <p:txBody>
          <a:bodyPr wrap="square" rtlCol="0">
            <a:spAutoFit/>
          </a:bodyPr>
          <a:p>
            <a:r>
              <a:rPr lang="zh-CN" sz="2000">
                <a:solidFill>
                  <a:srgbClr val="C00000"/>
                </a:solidFill>
              </a:rPr>
              <a:t>解题策略：</a:t>
            </a:r>
            <a:r>
              <a:rPr lang="zh-CN" sz="2000">
                <a:solidFill>
                  <a:srgbClr val="C00000"/>
                </a:solidFill>
                <a:sym typeface="+mn-ea"/>
              </a:rPr>
              <a:t>根据逻辑词和核心词，结合上下文匹配最佳项</a:t>
            </a:r>
            <a:endParaRPr lang="zh-CN" sz="200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up)">
                                      <p:cBhvr>
                                        <p:cTn id="14" dur="500"/>
                                        <p:tgtEl>
                                          <p:spTgt spid="21"/>
                                        </p:tgtEl>
                                      </p:cBhvr>
                                    </p:animEffect>
                                  </p:childTnLst>
                                </p:cTn>
                              </p:par>
                            </p:childTnLst>
                          </p:cTn>
                        </p:par>
                        <p:par>
                          <p:cTn id="15" fill="hold">
                            <p:stCondLst>
                              <p:cond delay="500"/>
                            </p:stCondLst>
                            <p:childTnLst>
                              <p:par>
                                <p:cTn id="16" presetID="22" presetClass="entr" presetSubtype="1"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up)">
                                      <p:cBhvr>
                                        <p:cTn id="18" dur="500"/>
                                        <p:tgtEl>
                                          <p:spTgt spid="20"/>
                                        </p:tgtEl>
                                      </p:cBhvr>
                                    </p:animEffect>
                                  </p:childTnLst>
                                </p:cTn>
                              </p:par>
                            </p:childTnLst>
                          </p:cTn>
                        </p:par>
                        <p:par>
                          <p:cTn id="19" fill="hold">
                            <p:stCondLst>
                              <p:cond delay="1000"/>
                            </p:stCondLst>
                            <p:childTnLst>
                              <p:par>
                                <p:cTn id="20" presetID="1"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childTnLst>
                                </p:cTn>
                              </p:par>
                            </p:childTnLst>
                          </p:cTn>
                        </p:par>
                        <p:par>
                          <p:cTn id="26" fill="hold">
                            <p:stCondLst>
                              <p:cond delay="0"/>
                            </p:stCondLst>
                            <p:childTnLst>
                              <p:par>
                                <p:cTn id="27" presetID="22" presetClass="entr" presetSubtype="2"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right)">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animBg="1"/>
      <p:bldP spid="11" grpId="1" animBg="1"/>
      <p:bldP spid="12" grpId="1" animBg="1"/>
      <p:bldP spid="14" grpId="1" animBg="1"/>
      <p:bldP spid="15" grpId="0" bldLvl="0" animBg="1"/>
      <p:bldP spid="15" grpId="1" animBg="1"/>
      <p:bldP spid="16" grpId="0" bldLvl="0" animBg="1"/>
      <p:bldP spid="16" grpId="1" animBg="1"/>
      <p:bldP spid="4" grpId="0" bldLvl="0" animBg="1"/>
      <p:bldP spid="4" grpId="1" animBg="1"/>
      <p:bldP spid="7" grpId="0" bldLvl="0" animBg="1"/>
      <p:bldP spid="7" grpId="1" animBg="1"/>
      <p:bldP spid="22" grpId="0" bldLvl="0" animBg="1"/>
      <p:bldP spid="22" grpId="1" animBg="1"/>
      <p:bldP spid="18" grpId="0"/>
      <p:bldP spid="18"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2862580" y="5540375"/>
            <a:ext cx="877570" cy="268605"/>
          </a:xfrm>
          <a:prstGeom prst="rect">
            <a:avLst/>
          </a:prstGeom>
          <a:solidFill>
            <a:srgbClr val="FEB7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p:nvSpPr>
        <p:spPr>
          <a:xfrm>
            <a:off x="1336675" y="5195570"/>
            <a:ext cx="246380" cy="268605"/>
          </a:xfrm>
          <a:prstGeom prst="rect">
            <a:avLst/>
          </a:prstGeom>
          <a:solidFill>
            <a:srgbClr val="FEB7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1336675" y="4874895"/>
            <a:ext cx="504190" cy="268605"/>
          </a:xfrm>
          <a:prstGeom prst="rect">
            <a:avLst/>
          </a:prstGeom>
          <a:solidFill>
            <a:srgbClr val="FEB7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深度视觉·原创设计 https://www.docer.com/works?userid=22383862"/>
          <p:cNvSpPr/>
          <p:nvPr/>
        </p:nvSpPr>
        <p:spPr>
          <a:xfrm flipH="1">
            <a:off x="9677400" y="4533899"/>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6" name="深度视觉·原创设计 https://www.docer.com/works?userid=22383862"/>
          <p:cNvSpPr/>
          <p:nvPr/>
        </p:nvSpPr>
        <p:spPr>
          <a:xfrm rot="10800000" flipH="1">
            <a:off x="0" y="0"/>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9" name="深度视觉·原创设计 https://www.docer.com/works?userid=22383862"/>
          <p:cNvSpPr/>
          <p:nvPr/>
        </p:nvSpPr>
        <p:spPr>
          <a:xfrm>
            <a:off x="937260" y="422910"/>
            <a:ext cx="9667240" cy="408305"/>
          </a:xfrm>
          <a:prstGeom prst="roundRect">
            <a:avLst>
              <a:gd name="adj" fmla="val 0"/>
            </a:avLst>
          </a:prstGeom>
          <a:solidFill>
            <a:schemeClr val="accent1"/>
          </a:solidFill>
          <a:ln w="28575">
            <a:solidFill>
              <a:srgbClr val="FEB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CN"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PART 02 </a:t>
            </a:r>
            <a:r>
              <a:rPr lang="zh-CN" altLang="en-US"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分题型解析及语料梳理</a:t>
            </a:r>
            <a:endParaRPr lang="zh-CN" altLang="en-US"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p:txBody>
      </p:sp>
      <p:sp>
        <p:nvSpPr>
          <p:cNvPr id="39" name="深度视觉·原创设计 https://www.docer.com/works?userid=22383862"/>
          <p:cNvSpPr/>
          <p:nvPr>
            <p:custDataLst>
              <p:tags r:id="rId1"/>
            </p:custDataLst>
          </p:nvPr>
        </p:nvSpPr>
        <p:spPr>
          <a:xfrm>
            <a:off x="540385" y="1155700"/>
            <a:ext cx="862330" cy="8623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3" name="深度视觉·原创设计 https://www.docer.com/works?userid=22383862"/>
          <p:cNvSpPr txBox="1"/>
          <p:nvPr>
            <p:custDataLst>
              <p:tags r:id="rId2"/>
            </p:custDataLst>
          </p:nvPr>
        </p:nvSpPr>
        <p:spPr>
          <a:xfrm>
            <a:off x="531495" y="1238885"/>
            <a:ext cx="876300" cy="645160"/>
          </a:xfrm>
          <a:prstGeom prst="rect">
            <a:avLst/>
          </a:prstGeom>
          <a:noFill/>
        </p:spPr>
        <p:txBody>
          <a:bodyPr wrap="square" rtlCol="0">
            <a:spAutoFit/>
          </a:bodyPr>
          <a:p>
            <a:pPr algn="ctr">
              <a:lnSpc>
                <a:spcPct val="150000"/>
              </a:lnSpc>
            </a:pPr>
            <a:r>
              <a:rPr lang="en-US"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rPr>
              <a:t>5/7</a:t>
            </a:r>
            <a:endParaRPr lang="zh-CN" altLang="en-US"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endParaRPr>
          </a:p>
        </p:txBody>
      </p:sp>
      <p:sp>
        <p:nvSpPr>
          <p:cNvPr id="2" name="文本框 1"/>
          <p:cNvSpPr txBox="1"/>
          <p:nvPr/>
        </p:nvSpPr>
        <p:spPr>
          <a:xfrm>
            <a:off x="1640840" y="1155700"/>
            <a:ext cx="6554470" cy="460375"/>
          </a:xfrm>
          <a:prstGeom prst="rect">
            <a:avLst/>
          </a:prstGeom>
          <a:noFill/>
        </p:spPr>
        <p:txBody>
          <a:bodyPr wrap="square" rtlCol="0">
            <a:spAutoFit/>
          </a:bodyPr>
          <a:p>
            <a:r>
              <a:rPr lang="zh-CN" altLang="en-US" sz="2400"/>
              <a:t>说明文，人与社会：宣讲复杂信息</a:t>
            </a:r>
            <a:endParaRPr lang="zh-CN" altLang="en-US" sz="2400"/>
          </a:p>
        </p:txBody>
      </p:sp>
      <p:sp>
        <p:nvSpPr>
          <p:cNvPr id="3" name="文本框 2"/>
          <p:cNvSpPr txBox="1"/>
          <p:nvPr>
            <p:custDataLst>
              <p:tags r:id="rId3"/>
            </p:custDataLst>
          </p:nvPr>
        </p:nvSpPr>
        <p:spPr>
          <a:xfrm>
            <a:off x="1562735" y="1724025"/>
            <a:ext cx="9486265" cy="1999615"/>
          </a:xfrm>
          <a:prstGeom prst="rect">
            <a:avLst/>
          </a:prstGeom>
          <a:noFill/>
        </p:spPr>
        <p:txBody>
          <a:bodyPr wrap="square" rtlCol="0">
            <a:spAutoFit/>
          </a:bodyPr>
          <a:p>
            <a:pPr algn="ctr"/>
            <a:r>
              <a:rPr lang="zh-CN" altLang="en-US" sz="2800" b="1"/>
              <a:t>How to communicate complex information?</a:t>
            </a:r>
            <a:endParaRPr lang="zh-CN" altLang="en-US" sz="2400" b="1"/>
          </a:p>
          <a:p>
            <a:pPr indent="457200" fontAlgn="auto"/>
            <a:r>
              <a:rPr sz="2400"/>
              <a:t>Narrate your content. </a:t>
            </a:r>
            <a:r>
              <a:rPr sz="2400" u="sng"/>
              <a:t>   39  </a:t>
            </a:r>
            <a:r>
              <a:rPr sz="2400"/>
              <a:t> Whether it's through text to speech AI or video bubbles, centering your presentation around a story can help guide your audience through the complexity, making it more digestible, engaging, and memorable.</a:t>
            </a:r>
            <a:endParaRPr sz="2400"/>
          </a:p>
        </p:txBody>
      </p:sp>
      <p:sp>
        <p:nvSpPr>
          <p:cNvPr id="10" name="圆角矩形 9"/>
          <p:cNvSpPr/>
          <p:nvPr>
            <p:custDataLst>
              <p:tags r:id="rId4"/>
            </p:custDataLst>
          </p:nvPr>
        </p:nvSpPr>
        <p:spPr>
          <a:xfrm>
            <a:off x="6302375" y="1828800"/>
            <a:ext cx="3374390" cy="326390"/>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6" name="圆角矩形 15"/>
          <p:cNvSpPr/>
          <p:nvPr>
            <p:custDataLst>
              <p:tags r:id="rId5"/>
            </p:custDataLst>
          </p:nvPr>
        </p:nvSpPr>
        <p:spPr>
          <a:xfrm>
            <a:off x="2071370" y="2214880"/>
            <a:ext cx="1103630" cy="326390"/>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19" name="直接箭头连接符 18"/>
          <p:cNvCxnSpPr/>
          <p:nvPr>
            <p:custDataLst>
              <p:tags r:id="rId6"/>
            </p:custDataLst>
          </p:nvPr>
        </p:nvCxnSpPr>
        <p:spPr>
          <a:xfrm flipH="1">
            <a:off x="2514600" y="2867660"/>
            <a:ext cx="6599555" cy="261493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8" name="文本框 7"/>
          <p:cNvSpPr txBox="1"/>
          <p:nvPr/>
        </p:nvSpPr>
        <p:spPr>
          <a:xfrm>
            <a:off x="1009650" y="4835525"/>
            <a:ext cx="10592435" cy="1014730"/>
          </a:xfrm>
          <a:prstGeom prst="rect">
            <a:avLst/>
          </a:prstGeom>
          <a:noFill/>
          <a:ln w="28575">
            <a:solidFill>
              <a:srgbClr val="001440"/>
            </a:solidFill>
          </a:ln>
        </p:spPr>
        <p:txBody>
          <a:bodyPr wrap="square" rtlCol="0">
            <a:spAutoFit/>
          </a:bodyPr>
          <a:p>
            <a:r>
              <a:rPr lang="zh-CN" altLang="en-US" sz="2000"/>
              <a:t>C. This makes the complex concepts less new and more familiar.</a:t>
            </a:r>
            <a:endParaRPr lang="zh-CN" altLang="en-US" sz="2000"/>
          </a:p>
          <a:p>
            <a:r>
              <a:rPr lang="zh-CN" altLang="en-US" sz="2000"/>
              <a:t>D. If you don't sound excited, the listeners won't feel excited either.</a:t>
            </a:r>
            <a:endParaRPr lang="zh-CN" altLang="en-US" sz="2000"/>
          </a:p>
          <a:p>
            <a:r>
              <a:rPr lang="zh-CN" altLang="en-US" sz="2000"/>
              <a:t>E. Storytelling is another powerful tool for communicating complex concepts.</a:t>
            </a:r>
            <a:endParaRPr lang="zh-CN" altLang="en-US" sz="2000"/>
          </a:p>
        </p:txBody>
      </p:sp>
      <p:sp>
        <p:nvSpPr>
          <p:cNvPr id="4" name="圆角矩形 3"/>
          <p:cNvSpPr/>
          <p:nvPr>
            <p:custDataLst>
              <p:tags r:id="rId7"/>
            </p:custDataLst>
          </p:nvPr>
        </p:nvSpPr>
        <p:spPr>
          <a:xfrm>
            <a:off x="8689340" y="2541270"/>
            <a:ext cx="995680" cy="326390"/>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圆角矩形 12"/>
          <p:cNvSpPr/>
          <p:nvPr>
            <p:custDataLst>
              <p:tags r:id="rId8"/>
            </p:custDataLst>
          </p:nvPr>
        </p:nvSpPr>
        <p:spPr>
          <a:xfrm>
            <a:off x="1336675" y="5482590"/>
            <a:ext cx="1278890" cy="307975"/>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8" name="文本框 17"/>
          <p:cNvSpPr txBox="1"/>
          <p:nvPr/>
        </p:nvSpPr>
        <p:spPr>
          <a:xfrm>
            <a:off x="1009650" y="6026150"/>
            <a:ext cx="8341360" cy="398780"/>
          </a:xfrm>
          <a:prstGeom prst="rect">
            <a:avLst/>
          </a:prstGeom>
          <a:noFill/>
        </p:spPr>
        <p:txBody>
          <a:bodyPr wrap="square" rtlCol="0">
            <a:spAutoFit/>
          </a:bodyPr>
          <a:p>
            <a:r>
              <a:rPr lang="zh-CN" sz="2000">
                <a:solidFill>
                  <a:srgbClr val="C00000"/>
                </a:solidFill>
              </a:rPr>
              <a:t>解题策略：</a:t>
            </a:r>
            <a:r>
              <a:rPr lang="zh-CN" sz="2000">
                <a:solidFill>
                  <a:srgbClr val="C00000"/>
                </a:solidFill>
                <a:sym typeface="+mn-ea"/>
              </a:rPr>
              <a:t>根据逻辑词和核心词，结合上下文匹配最佳项</a:t>
            </a:r>
            <a:endParaRPr lang="zh-CN" sz="200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par>
                          <p:cTn id="15" fill="hold">
                            <p:stCondLst>
                              <p:cond delay="0"/>
                            </p:stCondLst>
                            <p:childTnLst>
                              <p:par>
                                <p:cTn id="16" presetID="22" presetClass="entr" presetSubtype="2"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righ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animBg="1"/>
      <p:bldP spid="11" grpId="1" animBg="1"/>
      <p:bldP spid="12" grpId="1" animBg="1"/>
      <p:bldP spid="16" grpId="0" bldLvl="0" animBg="1"/>
      <p:bldP spid="16" grpId="1" animBg="1"/>
      <p:bldP spid="4" grpId="0" bldLvl="0" animBg="1"/>
      <p:bldP spid="4" grpId="1" animBg="1"/>
      <p:bldP spid="22" grpId="1" animBg="1"/>
      <p:bldP spid="13" grpId="0" bldLvl="0" animBg="1"/>
      <p:bldP spid="13" grpId="1" animBg="1"/>
      <p:bldP spid="18" grpId="0"/>
      <p:bldP spid="18"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336675" y="5195570"/>
            <a:ext cx="246380" cy="268605"/>
          </a:xfrm>
          <a:prstGeom prst="rect">
            <a:avLst/>
          </a:prstGeom>
          <a:solidFill>
            <a:srgbClr val="FEB7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1336675" y="4874895"/>
            <a:ext cx="504190" cy="268605"/>
          </a:xfrm>
          <a:prstGeom prst="rect">
            <a:avLst/>
          </a:prstGeom>
          <a:solidFill>
            <a:srgbClr val="FEB7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深度视觉·原创设计 https://www.docer.com/works?userid=22383862"/>
          <p:cNvSpPr/>
          <p:nvPr/>
        </p:nvSpPr>
        <p:spPr>
          <a:xfrm flipH="1">
            <a:off x="9677400" y="4533899"/>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6" name="深度视觉·原创设计 https://www.docer.com/works?userid=22383862"/>
          <p:cNvSpPr/>
          <p:nvPr/>
        </p:nvSpPr>
        <p:spPr>
          <a:xfrm rot="10800000" flipH="1">
            <a:off x="0" y="0"/>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9" name="深度视觉·原创设计 https://www.docer.com/works?userid=22383862"/>
          <p:cNvSpPr/>
          <p:nvPr/>
        </p:nvSpPr>
        <p:spPr>
          <a:xfrm>
            <a:off x="937260" y="422910"/>
            <a:ext cx="9667240" cy="408305"/>
          </a:xfrm>
          <a:prstGeom prst="roundRect">
            <a:avLst>
              <a:gd name="adj" fmla="val 0"/>
            </a:avLst>
          </a:prstGeom>
          <a:solidFill>
            <a:schemeClr val="accent1"/>
          </a:solidFill>
          <a:ln w="28575">
            <a:solidFill>
              <a:srgbClr val="FEB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CN"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PART 02 </a:t>
            </a:r>
            <a:r>
              <a:rPr lang="zh-CN" altLang="en-US"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分题型解析及语料梳理</a:t>
            </a:r>
            <a:endParaRPr lang="zh-CN" altLang="en-US"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p:txBody>
      </p:sp>
      <p:sp>
        <p:nvSpPr>
          <p:cNvPr id="39" name="深度视觉·原创设计 https://www.docer.com/works?userid=22383862"/>
          <p:cNvSpPr/>
          <p:nvPr>
            <p:custDataLst>
              <p:tags r:id="rId1"/>
            </p:custDataLst>
          </p:nvPr>
        </p:nvSpPr>
        <p:spPr>
          <a:xfrm>
            <a:off x="540385" y="1155700"/>
            <a:ext cx="862330" cy="8623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3" name="深度视觉·原创设计 https://www.docer.com/works?userid=22383862"/>
          <p:cNvSpPr txBox="1"/>
          <p:nvPr>
            <p:custDataLst>
              <p:tags r:id="rId2"/>
            </p:custDataLst>
          </p:nvPr>
        </p:nvSpPr>
        <p:spPr>
          <a:xfrm>
            <a:off x="531495" y="1238885"/>
            <a:ext cx="876300" cy="645160"/>
          </a:xfrm>
          <a:prstGeom prst="rect">
            <a:avLst/>
          </a:prstGeom>
          <a:noFill/>
        </p:spPr>
        <p:txBody>
          <a:bodyPr wrap="square" rtlCol="0">
            <a:spAutoFit/>
          </a:bodyPr>
          <a:p>
            <a:pPr algn="ctr">
              <a:lnSpc>
                <a:spcPct val="150000"/>
              </a:lnSpc>
            </a:pPr>
            <a:r>
              <a:rPr lang="en-US"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rPr>
              <a:t>5/7</a:t>
            </a:r>
            <a:endParaRPr lang="zh-CN" altLang="en-US"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endParaRPr>
          </a:p>
        </p:txBody>
      </p:sp>
      <p:sp>
        <p:nvSpPr>
          <p:cNvPr id="2" name="文本框 1"/>
          <p:cNvSpPr txBox="1"/>
          <p:nvPr/>
        </p:nvSpPr>
        <p:spPr>
          <a:xfrm>
            <a:off x="1640840" y="1155700"/>
            <a:ext cx="6554470" cy="460375"/>
          </a:xfrm>
          <a:prstGeom prst="rect">
            <a:avLst/>
          </a:prstGeom>
          <a:noFill/>
        </p:spPr>
        <p:txBody>
          <a:bodyPr wrap="square" rtlCol="0">
            <a:spAutoFit/>
          </a:bodyPr>
          <a:p>
            <a:r>
              <a:rPr lang="zh-CN" altLang="en-US" sz="2400"/>
              <a:t>说明文，人与社会：宣讲复杂信息</a:t>
            </a:r>
            <a:endParaRPr lang="zh-CN" altLang="en-US" sz="2400"/>
          </a:p>
        </p:txBody>
      </p:sp>
      <p:sp>
        <p:nvSpPr>
          <p:cNvPr id="3" name="文本框 2"/>
          <p:cNvSpPr txBox="1"/>
          <p:nvPr>
            <p:custDataLst>
              <p:tags r:id="rId3"/>
            </p:custDataLst>
          </p:nvPr>
        </p:nvSpPr>
        <p:spPr>
          <a:xfrm>
            <a:off x="1562735" y="1724025"/>
            <a:ext cx="9486265" cy="2368550"/>
          </a:xfrm>
          <a:prstGeom prst="rect">
            <a:avLst/>
          </a:prstGeom>
          <a:noFill/>
        </p:spPr>
        <p:txBody>
          <a:bodyPr wrap="square" rtlCol="0">
            <a:spAutoFit/>
          </a:bodyPr>
          <a:p>
            <a:pPr algn="ctr"/>
            <a:r>
              <a:rPr lang="zh-CN" altLang="en-US" sz="2800" b="1"/>
              <a:t>How to communicate complex information?</a:t>
            </a:r>
            <a:endParaRPr lang="zh-CN" altLang="en-US" sz="2400" b="1"/>
          </a:p>
          <a:p>
            <a:pPr indent="457200" fontAlgn="auto"/>
            <a:r>
              <a:rPr sz="2400"/>
              <a:t>Use examples and fables. They can help explain clearly the complexity of ideas for they are what we've already known and understood. </a:t>
            </a:r>
            <a:r>
              <a:rPr sz="2400" u="sng"/>
              <a:t>  40  </a:t>
            </a:r>
            <a:r>
              <a:rPr sz="2400"/>
              <a:t> More importantly, the real secret lies in selecting examples that are not just familiar but also deeply relevant—those are the ones that will truly ring with your listeners.</a:t>
            </a:r>
            <a:endParaRPr sz="2400"/>
          </a:p>
        </p:txBody>
      </p:sp>
      <p:sp>
        <p:nvSpPr>
          <p:cNvPr id="10" name="圆角矩形 9"/>
          <p:cNvSpPr/>
          <p:nvPr>
            <p:custDataLst>
              <p:tags r:id="rId4"/>
            </p:custDataLst>
          </p:nvPr>
        </p:nvSpPr>
        <p:spPr>
          <a:xfrm>
            <a:off x="6302375" y="1828800"/>
            <a:ext cx="3374390" cy="326390"/>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6" name="圆角矩形 15"/>
          <p:cNvSpPr/>
          <p:nvPr>
            <p:custDataLst>
              <p:tags r:id="rId5"/>
            </p:custDataLst>
          </p:nvPr>
        </p:nvSpPr>
        <p:spPr>
          <a:xfrm>
            <a:off x="2618740" y="2214880"/>
            <a:ext cx="2818130" cy="326390"/>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19" name="直接箭头连接符 18"/>
          <p:cNvCxnSpPr/>
          <p:nvPr>
            <p:custDataLst>
              <p:tags r:id="rId6"/>
            </p:custDataLst>
          </p:nvPr>
        </p:nvCxnSpPr>
        <p:spPr>
          <a:xfrm flipH="1">
            <a:off x="6114415" y="2948305"/>
            <a:ext cx="1494790" cy="193992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8" name="文本框 7"/>
          <p:cNvSpPr txBox="1"/>
          <p:nvPr/>
        </p:nvSpPr>
        <p:spPr>
          <a:xfrm>
            <a:off x="1009650" y="4835525"/>
            <a:ext cx="10592435" cy="706755"/>
          </a:xfrm>
          <a:prstGeom prst="rect">
            <a:avLst/>
          </a:prstGeom>
          <a:noFill/>
          <a:ln w="28575">
            <a:solidFill>
              <a:srgbClr val="001440"/>
            </a:solidFill>
          </a:ln>
        </p:spPr>
        <p:txBody>
          <a:bodyPr wrap="square" rtlCol="0">
            <a:spAutoFit/>
          </a:bodyPr>
          <a:p>
            <a:r>
              <a:rPr lang="zh-CN" altLang="en-US" sz="2000"/>
              <a:t>C. This makes the complex concepts less new and more familiar.</a:t>
            </a:r>
            <a:endParaRPr lang="zh-CN" altLang="en-US" sz="2000"/>
          </a:p>
          <a:p>
            <a:r>
              <a:rPr lang="zh-CN" altLang="en-US" sz="2000"/>
              <a:t>D. If you don't sound excited, the listeners won't feel excited either.</a:t>
            </a:r>
            <a:endParaRPr lang="zh-CN" altLang="en-US" sz="2000"/>
          </a:p>
        </p:txBody>
      </p:sp>
      <p:sp>
        <p:nvSpPr>
          <p:cNvPr id="4" name="圆角矩形 3"/>
          <p:cNvSpPr/>
          <p:nvPr>
            <p:custDataLst>
              <p:tags r:id="rId7"/>
            </p:custDataLst>
          </p:nvPr>
        </p:nvSpPr>
        <p:spPr>
          <a:xfrm>
            <a:off x="5808345" y="2621915"/>
            <a:ext cx="3525520" cy="326390"/>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圆角矩形 12"/>
          <p:cNvSpPr/>
          <p:nvPr>
            <p:custDataLst>
              <p:tags r:id="rId8"/>
            </p:custDataLst>
          </p:nvPr>
        </p:nvSpPr>
        <p:spPr>
          <a:xfrm>
            <a:off x="5023485" y="4888230"/>
            <a:ext cx="3148965" cy="307975"/>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圆角矩形 6"/>
          <p:cNvSpPr/>
          <p:nvPr>
            <p:custDataLst>
              <p:tags r:id="rId9"/>
            </p:custDataLst>
          </p:nvPr>
        </p:nvSpPr>
        <p:spPr>
          <a:xfrm>
            <a:off x="4008120" y="3331845"/>
            <a:ext cx="5325110" cy="326390"/>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14" name="直接箭头连接符 13"/>
          <p:cNvCxnSpPr/>
          <p:nvPr>
            <p:custDataLst>
              <p:tags r:id="rId10"/>
            </p:custDataLst>
          </p:nvPr>
        </p:nvCxnSpPr>
        <p:spPr>
          <a:xfrm flipH="1">
            <a:off x="6114415" y="3658235"/>
            <a:ext cx="2058035" cy="122999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18" name="文本框 17"/>
          <p:cNvSpPr txBox="1"/>
          <p:nvPr/>
        </p:nvSpPr>
        <p:spPr>
          <a:xfrm>
            <a:off x="992505" y="5681345"/>
            <a:ext cx="8341360" cy="398780"/>
          </a:xfrm>
          <a:prstGeom prst="rect">
            <a:avLst/>
          </a:prstGeom>
          <a:noFill/>
        </p:spPr>
        <p:txBody>
          <a:bodyPr wrap="square" rtlCol="0">
            <a:spAutoFit/>
          </a:bodyPr>
          <a:p>
            <a:r>
              <a:rPr lang="zh-CN" sz="2000">
                <a:solidFill>
                  <a:srgbClr val="C00000"/>
                </a:solidFill>
              </a:rPr>
              <a:t>解题策略：</a:t>
            </a:r>
            <a:r>
              <a:rPr lang="zh-CN" sz="2000">
                <a:solidFill>
                  <a:srgbClr val="C00000"/>
                </a:solidFill>
                <a:sym typeface="+mn-ea"/>
              </a:rPr>
              <a:t>根据逻辑词和核心词，结合上下文匹配最佳项</a:t>
            </a:r>
            <a:endParaRPr lang="zh-CN" sz="200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par>
                          <p:cTn id="15" fill="hold">
                            <p:stCondLst>
                              <p:cond delay="0"/>
                            </p:stCondLst>
                            <p:childTnLst>
                              <p:par>
                                <p:cTn id="16" presetID="22" presetClass="entr" presetSubtype="2"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righ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par>
                          <p:cTn id="23" fill="hold">
                            <p:stCondLst>
                              <p:cond delay="0"/>
                            </p:stCondLst>
                            <p:childTnLst>
                              <p:par>
                                <p:cTn id="24" presetID="22" presetClass="entr" presetSubtype="2"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righ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animBg="1"/>
      <p:bldP spid="11" grpId="1" animBg="1"/>
      <p:bldP spid="12" grpId="1" animBg="1"/>
      <p:bldP spid="16" grpId="0" bldLvl="0" animBg="1"/>
      <p:bldP spid="16" grpId="1" animBg="1"/>
      <p:bldP spid="4" grpId="0" bldLvl="0" animBg="1"/>
      <p:bldP spid="4" grpId="1" animBg="1"/>
      <p:bldP spid="13" grpId="0" bldLvl="0" animBg="1"/>
      <p:bldP spid="13" grpId="1" animBg="1"/>
      <p:bldP spid="7" grpId="0" bldLvl="0" animBg="1"/>
      <p:bldP spid="7" grpId="1" animBg="1"/>
      <p:bldP spid="18" grpId="0"/>
      <p:bldP spid="18"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深度视觉·原创设计 https://www.docer.com/works?userid=22383862"/>
          <p:cNvSpPr/>
          <p:nvPr/>
        </p:nvSpPr>
        <p:spPr>
          <a:xfrm flipH="1">
            <a:off x="11252019" y="5989229"/>
            <a:ext cx="939981" cy="86877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51" name="深度视觉·原创设计 https://www.docer.com/works?userid=22383862"/>
          <p:cNvSpPr/>
          <p:nvPr/>
        </p:nvSpPr>
        <p:spPr>
          <a:xfrm rot="10800000" flipH="1">
            <a:off x="0" y="0"/>
            <a:ext cx="939981" cy="86877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2" name="深度视觉·原创设计 https://www.docer.com/works?userid=22383862"/>
          <p:cNvSpPr/>
          <p:nvPr/>
        </p:nvSpPr>
        <p:spPr>
          <a:xfrm rot="5400000">
            <a:off x="7644306" y="2348782"/>
            <a:ext cx="6896471" cy="2198913"/>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grpSp>
        <p:nvGrpSpPr>
          <p:cNvPr id="28" name="深度视觉·原创设计 https://www.docer.com/works?userid=22383862"/>
          <p:cNvGrpSpPr/>
          <p:nvPr/>
        </p:nvGrpSpPr>
        <p:grpSpPr>
          <a:xfrm>
            <a:off x="320438" y="282410"/>
            <a:ext cx="448194" cy="447430"/>
            <a:chOff x="6357938" y="1647825"/>
            <a:chExt cx="465138" cy="464344"/>
          </a:xfrm>
          <a:solidFill>
            <a:schemeClr val="accent1"/>
          </a:solidFill>
        </p:grpSpPr>
        <p:sp>
          <p:nvSpPr>
            <p:cNvPr id="29" name="深度视觉·原创设计 https://www.docer.com/works?userid=22383862"/>
            <p:cNvSpPr/>
            <p:nvPr/>
          </p:nvSpPr>
          <p:spPr bwMode="auto">
            <a:xfrm>
              <a:off x="6357938" y="1647825"/>
              <a:ext cx="465138"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8900"/>
                  </a:moveTo>
                  <a:cubicBezTo>
                    <a:pt x="20249" y="19643"/>
                    <a:pt x="19644" y="20249"/>
                    <a:pt x="18899" y="20249"/>
                  </a:cubicBezTo>
                  <a:lnTo>
                    <a:pt x="2699" y="20249"/>
                  </a:lnTo>
                  <a:cubicBezTo>
                    <a:pt x="1955" y="20249"/>
                    <a:pt x="1349" y="19643"/>
                    <a:pt x="1349" y="18900"/>
                  </a:cubicBezTo>
                  <a:lnTo>
                    <a:pt x="1349" y="5400"/>
                  </a:lnTo>
                  <a:cubicBezTo>
                    <a:pt x="1349" y="5027"/>
                    <a:pt x="1652" y="4725"/>
                    <a:pt x="2024" y="4725"/>
                  </a:cubicBezTo>
                  <a:lnTo>
                    <a:pt x="2699" y="4725"/>
                  </a:lnTo>
                  <a:lnTo>
                    <a:pt x="2699" y="18225"/>
                  </a:lnTo>
                  <a:cubicBezTo>
                    <a:pt x="2699" y="18598"/>
                    <a:pt x="3001" y="18900"/>
                    <a:pt x="3374" y="18900"/>
                  </a:cubicBezTo>
                  <a:cubicBezTo>
                    <a:pt x="3748" y="18900"/>
                    <a:pt x="4049" y="18598"/>
                    <a:pt x="4049" y="18225"/>
                  </a:cubicBezTo>
                  <a:lnTo>
                    <a:pt x="4049" y="2025"/>
                  </a:lnTo>
                  <a:cubicBezTo>
                    <a:pt x="4049" y="1652"/>
                    <a:pt x="4352" y="1350"/>
                    <a:pt x="4724" y="1350"/>
                  </a:cubicBezTo>
                  <a:lnTo>
                    <a:pt x="19575" y="1350"/>
                  </a:lnTo>
                  <a:cubicBezTo>
                    <a:pt x="19947" y="1350"/>
                    <a:pt x="20249" y="1652"/>
                    <a:pt x="20249" y="2025"/>
                  </a:cubicBezTo>
                  <a:cubicBezTo>
                    <a:pt x="20249" y="2025"/>
                    <a:pt x="20249" y="18900"/>
                    <a:pt x="20249" y="18900"/>
                  </a:cubicBezTo>
                  <a:close/>
                  <a:moveTo>
                    <a:pt x="19575" y="0"/>
                  </a:moveTo>
                  <a:lnTo>
                    <a:pt x="4724" y="0"/>
                  </a:lnTo>
                  <a:cubicBezTo>
                    <a:pt x="3606" y="0"/>
                    <a:pt x="2699" y="905"/>
                    <a:pt x="2699" y="2025"/>
                  </a:cubicBezTo>
                  <a:lnTo>
                    <a:pt x="2699" y="3375"/>
                  </a:lnTo>
                  <a:lnTo>
                    <a:pt x="2024" y="3375"/>
                  </a:lnTo>
                  <a:cubicBezTo>
                    <a:pt x="906" y="3375"/>
                    <a:pt x="0" y="4280"/>
                    <a:pt x="0" y="5400"/>
                  </a:cubicBezTo>
                  <a:lnTo>
                    <a:pt x="0" y="18900"/>
                  </a:lnTo>
                  <a:cubicBezTo>
                    <a:pt x="0" y="20391"/>
                    <a:pt x="1208" y="21599"/>
                    <a:pt x="2699" y="21599"/>
                  </a:cubicBezTo>
                  <a:lnTo>
                    <a:pt x="18899" y="21599"/>
                  </a:lnTo>
                  <a:cubicBezTo>
                    <a:pt x="20391" y="21599"/>
                    <a:pt x="21600" y="20391"/>
                    <a:pt x="21600" y="18900"/>
                  </a:cubicBezTo>
                  <a:lnTo>
                    <a:pt x="21600" y="2025"/>
                  </a:lnTo>
                  <a:cubicBezTo>
                    <a:pt x="21600" y="905"/>
                    <a:pt x="20693" y="0"/>
                    <a:pt x="19575"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0" name="深度视觉·原创设计 https://www.docer.com/works?userid=22383862"/>
            <p:cNvSpPr/>
            <p:nvPr/>
          </p:nvSpPr>
          <p:spPr bwMode="auto">
            <a:xfrm>
              <a:off x="6634163" y="1821657"/>
              <a:ext cx="130175"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1" name="深度视觉·原创设计 https://www.docer.com/works?userid=22383862"/>
            <p:cNvSpPr/>
            <p:nvPr/>
          </p:nvSpPr>
          <p:spPr bwMode="auto">
            <a:xfrm>
              <a:off x="6634163" y="1778000"/>
              <a:ext cx="130175" cy="150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2" name="深度视觉·原创设计 https://www.docer.com/works?userid=22383862"/>
            <p:cNvSpPr/>
            <p:nvPr/>
          </p:nvSpPr>
          <p:spPr bwMode="auto">
            <a:xfrm>
              <a:off x="6634163" y="1734344"/>
              <a:ext cx="130175"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3" name="深度视觉·原创设计 https://www.docer.com/works?userid=22383862"/>
            <p:cNvSpPr/>
            <p:nvPr/>
          </p:nvSpPr>
          <p:spPr bwMode="auto">
            <a:xfrm>
              <a:off x="6474619" y="2039938"/>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4" name="深度视觉·原创设计 https://www.docer.com/works?userid=22383862"/>
            <p:cNvSpPr/>
            <p:nvPr/>
          </p:nvSpPr>
          <p:spPr bwMode="auto">
            <a:xfrm>
              <a:off x="6474619" y="1996282"/>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5" name="深度视觉·原创设计 https://www.docer.com/works?userid=22383862"/>
            <p:cNvSpPr/>
            <p:nvPr/>
          </p:nvSpPr>
          <p:spPr bwMode="auto">
            <a:xfrm>
              <a:off x="6474619" y="1952625"/>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6" name="深度视觉·原创设计 https://www.docer.com/works?userid=22383862"/>
            <p:cNvSpPr/>
            <p:nvPr/>
          </p:nvSpPr>
          <p:spPr bwMode="auto">
            <a:xfrm>
              <a:off x="6634163" y="2039938"/>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7" name="深度视觉·原创设计 https://www.docer.com/works?userid=22383862"/>
            <p:cNvSpPr/>
            <p:nvPr/>
          </p:nvSpPr>
          <p:spPr bwMode="auto">
            <a:xfrm>
              <a:off x="6634163" y="1996282"/>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8" name="深度视觉·原创设计 https://www.docer.com/works?userid=22383862"/>
            <p:cNvSpPr/>
            <p:nvPr/>
          </p:nvSpPr>
          <p:spPr bwMode="auto">
            <a:xfrm>
              <a:off x="6634163" y="1952625"/>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9" name="深度视觉·原创设计 https://www.docer.com/works?userid=22383862"/>
            <p:cNvSpPr/>
            <p:nvPr/>
          </p:nvSpPr>
          <p:spPr bwMode="auto">
            <a:xfrm>
              <a:off x="6474619" y="1865313"/>
              <a:ext cx="289719"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60" y="0"/>
                  </a:moveTo>
                  <a:lnTo>
                    <a:pt x="540" y="0"/>
                  </a:lnTo>
                  <a:cubicBezTo>
                    <a:pt x="242" y="0"/>
                    <a:pt x="0" y="4851"/>
                    <a:pt x="0" y="10800"/>
                  </a:cubicBezTo>
                  <a:cubicBezTo>
                    <a:pt x="0" y="16769"/>
                    <a:pt x="242" y="21599"/>
                    <a:pt x="540" y="21599"/>
                  </a:cubicBezTo>
                  <a:lnTo>
                    <a:pt x="21060" y="21599"/>
                  </a:lnTo>
                  <a:cubicBezTo>
                    <a:pt x="21357" y="21599"/>
                    <a:pt x="21600" y="16769"/>
                    <a:pt x="21600" y="10800"/>
                  </a:cubicBezTo>
                  <a:cubicBezTo>
                    <a:pt x="21600" y="4851"/>
                    <a:pt x="21357" y="0"/>
                    <a:pt x="2106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0" name="深度视觉·原创设计 https://www.docer.com/works?userid=22383862"/>
            <p:cNvSpPr/>
            <p:nvPr/>
          </p:nvSpPr>
          <p:spPr bwMode="auto">
            <a:xfrm>
              <a:off x="6474619" y="1908969"/>
              <a:ext cx="289719"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60" y="0"/>
                  </a:moveTo>
                  <a:lnTo>
                    <a:pt x="540" y="0"/>
                  </a:lnTo>
                  <a:cubicBezTo>
                    <a:pt x="242" y="0"/>
                    <a:pt x="0" y="4851"/>
                    <a:pt x="0" y="10800"/>
                  </a:cubicBezTo>
                  <a:cubicBezTo>
                    <a:pt x="0" y="16790"/>
                    <a:pt x="242" y="21599"/>
                    <a:pt x="540" y="21599"/>
                  </a:cubicBezTo>
                  <a:lnTo>
                    <a:pt x="21060" y="21599"/>
                  </a:lnTo>
                  <a:cubicBezTo>
                    <a:pt x="21357" y="21599"/>
                    <a:pt x="21600" y="16790"/>
                    <a:pt x="21600" y="10800"/>
                  </a:cubicBezTo>
                  <a:cubicBezTo>
                    <a:pt x="21600" y="4851"/>
                    <a:pt x="21357" y="0"/>
                    <a:pt x="2106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1" name="深度视觉·原创设计 https://www.docer.com/works?userid=22383862"/>
            <p:cNvSpPr/>
            <p:nvPr/>
          </p:nvSpPr>
          <p:spPr bwMode="auto">
            <a:xfrm>
              <a:off x="6474619" y="1705769"/>
              <a:ext cx="130175" cy="130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799" y="4792"/>
                  </a:moveTo>
                  <a:lnTo>
                    <a:pt x="16800" y="4792"/>
                  </a:lnTo>
                  <a:lnTo>
                    <a:pt x="16800" y="16797"/>
                  </a:lnTo>
                  <a:lnTo>
                    <a:pt x="4799" y="16797"/>
                  </a:lnTo>
                  <a:cubicBezTo>
                    <a:pt x="4799" y="16797"/>
                    <a:pt x="4799" y="4792"/>
                    <a:pt x="4799" y="4792"/>
                  </a:cubicBezTo>
                  <a:close/>
                  <a:moveTo>
                    <a:pt x="2399" y="21600"/>
                  </a:moveTo>
                  <a:lnTo>
                    <a:pt x="19199" y="21600"/>
                  </a:lnTo>
                  <a:cubicBezTo>
                    <a:pt x="20527" y="21600"/>
                    <a:pt x="21600" y="20523"/>
                    <a:pt x="21600" y="19198"/>
                  </a:cubicBezTo>
                  <a:lnTo>
                    <a:pt x="21600" y="2401"/>
                  </a:lnTo>
                  <a:cubicBezTo>
                    <a:pt x="21600" y="1076"/>
                    <a:pt x="20527" y="0"/>
                    <a:pt x="19199" y="0"/>
                  </a:cubicBezTo>
                  <a:lnTo>
                    <a:pt x="2399" y="0"/>
                  </a:lnTo>
                  <a:cubicBezTo>
                    <a:pt x="1072" y="0"/>
                    <a:pt x="0" y="1076"/>
                    <a:pt x="0" y="2401"/>
                  </a:cubicBezTo>
                  <a:lnTo>
                    <a:pt x="0" y="19198"/>
                  </a:lnTo>
                  <a:cubicBezTo>
                    <a:pt x="0" y="20523"/>
                    <a:pt x="1072" y="21600"/>
                    <a:pt x="2399" y="2160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grpSp>
      <p:sp>
        <p:nvSpPr>
          <p:cNvPr id="44" name="深度视觉·原创设计 https://www.docer.com/works?userid=22383862"/>
          <p:cNvSpPr txBox="1"/>
          <p:nvPr/>
        </p:nvSpPr>
        <p:spPr>
          <a:xfrm>
            <a:off x="800140" y="248910"/>
            <a:ext cx="2421255" cy="583565"/>
          </a:xfrm>
          <a:prstGeom prst="rect">
            <a:avLst/>
          </a:prstGeom>
          <a:noFill/>
        </p:spPr>
        <p:txBody>
          <a:bodyPr wrap="none" rtlCol="0">
            <a:spAutoFit/>
          </a:bodyPr>
          <a:lstStyle/>
          <a:p>
            <a:r>
              <a:rPr lang="en-US" sz="3200" dirty="0">
                <a:solidFill>
                  <a:schemeClr val="tx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rPr>
              <a:t>5/7</a:t>
            </a:r>
            <a:r>
              <a:rPr lang="zh-CN" altLang="en-US" sz="3200" dirty="0">
                <a:solidFill>
                  <a:schemeClr val="tx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rPr>
              <a:t>语料梳理</a:t>
            </a:r>
            <a:endParaRPr lang="zh-CN" altLang="en-US" sz="3200" dirty="0">
              <a:solidFill>
                <a:schemeClr val="tx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100" name="文本框 99"/>
          <p:cNvSpPr txBox="1"/>
          <p:nvPr/>
        </p:nvSpPr>
        <p:spPr>
          <a:xfrm>
            <a:off x="320675" y="953770"/>
            <a:ext cx="6542405" cy="1938020"/>
          </a:xfrm>
          <a:prstGeom prst="rect">
            <a:avLst/>
          </a:prstGeom>
          <a:noFill/>
          <a:ln w="9525">
            <a:noFill/>
          </a:ln>
        </p:spPr>
        <p:txBody>
          <a:bodyPr wrap="square">
            <a:spAutoFit/>
          </a:bodyPr>
          <a:p>
            <a:pPr marL="342900" indent="-342900">
              <a:buFont typeface="Wingdings" panose="05000000000000000000" charset="0"/>
              <a:buChar char="u"/>
            </a:pPr>
            <a:r>
              <a:rPr sz="2400">
                <a:solidFill>
                  <a:srgbClr val="001440"/>
                </a:solidFill>
                <a:latin typeface="Times New Roman" panose="02020603050405020304" charset="0"/>
                <a:ea typeface="宋体" panose="02010600030101010101" pitchFamily="2" charset="-122"/>
                <a:cs typeface="Times New Roman" panose="02020603050405020304" charset="0"/>
              </a:rPr>
              <a:t>描述简化复杂信息的语料</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a:p>
            <a:pPr marL="342900" indent="-342900"/>
            <a:r>
              <a:rPr sz="2400">
                <a:solidFill>
                  <a:srgbClr val="001440"/>
                </a:solidFill>
                <a:latin typeface="Times New Roman" panose="02020603050405020304" charset="0"/>
                <a:ea typeface="宋体" panose="02010600030101010101" pitchFamily="2" charset="-122"/>
                <a:cs typeface="Times New Roman" panose="02020603050405020304" charset="0"/>
              </a:rPr>
              <a:t>1.complex adj.复杂的 complexity n.复杂性</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a:p>
            <a:pPr indent="0"/>
            <a:r>
              <a:rPr sz="2400">
                <a:solidFill>
                  <a:srgbClr val="001440"/>
                </a:solidFill>
                <a:latin typeface="Times New Roman" panose="02020603050405020304" charset="0"/>
                <a:ea typeface="宋体" panose="02010600030101010101" pitchFamily="2" charset="-122"/>
                <a:cs typeface="Times New Roman" panose="02020603050405020304" charset="0"/>
              </a:rPr>
              <a:t>2.diagram n.图表</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a:p>
            <a:pPr indent="0"/>
            <a:r>
              <a:rPr sz="2400">
                <a:solidFill>
                  <a:srgbClr val="001440"/>
                </a:solidFill>
                <a:latin typeface="Times New Roman" panose="02020603050405020304" charset="0"/>
                <a:ea typeface="宋体" panose="02010600030101010101" pitchFamily="2" charset="-122"/>
                <a:cs typeface="Times New Roman" panose="02020603050405020304" charset="0"/>
              </a:rPr>
              <a:t>3.illustrate v.说明，阐明 【近义词】explain</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a:p>
            <a:pPr indent="0"/>
            <a:r>
              <a:rPr sz="2400">
                <a:solidFill>
                  <a:srgbClr val="001440"/>
                </a:solidFill>
                <a:latin typeface="Times New Roman" panose="02020603050405020304" charset="0"/>
                <a:ea typeface="宋体" panose="02010600030101010101" pitchFamily="2" charset="-122"/>
                <a:cs typeface="Times New Roman" panose="02020603050405020304" charset="0"/>
              </a:rPr>
              <a:t>4.simplify v.简化</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p:txBody>
      </p:sp>
      <p:pic>
        <p:nvPicPr>
          <p:cNvPr id="104" name="图片 103"/>
          <p:cNvPicPr>
            <a:picLocks noChangeAspect="1"/>
          </p:cNvPicPr>
          <p:nvPr/>
        </p:nvPicPr>
        <p:blipFill>
          <a:blip r:embed="rId1"/>
          <a:stretch>
            <a:fillRect/>
          </a:stretch>
        </p:blipFill>
        <p:spPr>
          <a:xfrm>
            <a:off x="6523990" y="248920"/>
            <a:ext cx="4192270" cy="2620010"/>
          </a:xfrm>
          <a:prstGeom prst="rect">
            <a:avLst/>
          </a:prstGeom>
          <a:noFill/>
          <a:ln w="9525">
            <a:noFill/>
          </a:ln>
        </p:spPr>
      </p:pic>
      <p:sp>
        <p:nvSpPr>
          <p:cNvPr id="3" name="文本框 2"/>
          <p:cNvSpPr txBox="1"/>
          <p:nvPr/>
        </p:nvSpPr>
        <p:spPr>
          <a:xfrm>
            <a:off x="320675" y="2889250"/>
            <a:ext cx="9510395" cy="3784600"/>
          </a:xfrm>
          <a:prstGeom prst="rect">
            <a:avLst/>
          </a:prstGeom>
          <a:noFill/>
          <a:ln w="9525">
            <a:noFill/>
          </a:ln>
        </p:spPr>
        <p:txBody>
          <a:bodyPr wrap="square">
            <a:spAutoFit/>
          </a:bodyPr>
          <a:p>
            <a:pPr indent="0"/>
            <a:r>
              <a:rPr sz="2400">
                <a:solidFill>
                  <a:srgbClr val="001440"/>
                </a:solidFill>
                <a:latin typeface="Times New Roman" panose="02020603050405020304" charset="0"/>
                <a:ea typeface="宋体" panose="02010600030101010101" pitchFamily="2" charset="-122"/>
                <a:cs typeface="Times New Roman" panose="02020603050405020304" charset="0"/>
              </a:rPr>
              <a:t>5.Whether it's through text to speech AI or video bubbles, centering your presentation around a story can help guide your audience through the complexity, making it more digestible, engaging, and memorable.</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a:p>
            <a:pPr indent="0"/>
            <a:r>
              <a:rPr sz="2400">
                <a:solidFill>
                  <a:srgbClr val="001440"/>
                </a:solidFill>
                <a:latin typeface="Times New Roman" panose="02020603050405020304" charset="0"/>
                <a:ea typeface="宋体" panose="02010600030101010101" pitchFamily="2" charset="-122"/>
                <a:cs typeface="Times New Roman" panose="02020603050405020304" charset="0"/>
              </a:rPr>
              <a:t>无论是通过文本到语音人工智能还是视频，以故事为中心的演讲都可以帮助观众理解复杂内容，使其更容易理解、更吸引人、更难忘。</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a:p>
            <a:pPr indent="0"/>
            <a:r>
              <a:rPr sz="2400">
                <a:solidFill>
                  <a:srgbClr val="001440"/>
                </a:solidFill>
                <a:latin typeface="Times New Roman" panose="02020603050405020304" charset="0"/>
                <a:ea typeface="宋体" panose="02010600030101010101" pitchFamily="2" charset="-122"/>
                <a:cs typeface="Times New Roman" panose="02020603050405020304" charset="0"/>
              </a:rPr>
              <a:t>6.More importantly, the real secret lies in selecting examples that are not just familiar but also deeply relevant—those are the ones that will truly ring with your listeners.</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a:p>
            <a:pPr indent="0"/>
            <a:r>
              <a:rPr sz="2400">
                <a:solidFill>
                  <a:srgbClr val="001440"/>
                </a:solidFill>
                <a:latin typeface="Times New Roman" panose="02020603050405020304" charset="0"/>
                <a:ea typeface="宋体" panose="02010600030101010101" pitchFamily="2" charset="-122"/>
                <a:cs typeface="Times New Roman" panose="02020603050405020304" charset="0"/>
              </a:rPr>
              <a:t>更重要的是，真正的秘诀在于选择那些不仅熟悉且相关度极高的例子——那些能真正引起听众共鸣的例子。</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深度视觉·原创设计 https://www.docer.com/works?userid=22383862"/>
          <p:cNvSpPr/>
          <p:nvPr/>
        </p:nvSpPr>
        <p:spPr>
          <a:xfrm flipH="1">
            <a:off x="11252019" y="5989229"/>
            <a:ext cx="939981" cy="86877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51" name="深度视觉·原创设计 https://www.docer.com/works?userid=22383862"/>
          <p:cNvSpPr/>
          <p:nvPr/>
        </p:nvSpPr>
        <p:spPr>
          <a:xfrm rot="10800000" flipH="1">
            <a:off x="0" y="0"/>
            <a:ext cx="939981" cy="86877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2" name="深度视觉·原创设计 https://www.docer.com/works?userid=22383862"/>
          <p:cNvSpPr/>
          <p:nvPr/>
        </p:nvSpPr>
        <p:spPr>
          <a:xfrm rot="5400000">
            <a:off x="7644306" y="2348782"/>
            <a:ext cx="6896471" cy="2198913"/>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grpSp>
        <p:nvGrpSpPr>
          <p:cNvPr id="28" name="深度视觉·原创设计 https://www.docer.com/works?userid=22383862"/>
          <p:cNvGrpSpPr/>
          <p:nvPr/>
        </p:nvGrpSpPr>
        <p:grpSpPr>
          <a:xfrm>
            <a:off x="320438" y="282410"/>
            <a:ext cx="448194" cy="447430"/>
            <a:chOff x="6357938" y="1647825"/>
            <a:chExt cx="465138" cy="464344"/>
          </a:xfrm>
          <a:solidFill>
            <a:schemeClr val="accent1"/>
          </a:solidFill>
        </p:grpSpPr>
        <p:sp>
          <p:nvSpPr>
            <p:cNvPr id="29" name="深度视觉·原创设计 https://www.docer.com/works?userid=22383862"/>
            <p:cNvSpPr/>
            <p:nvPr/>
          </p:nvSpPr>
          <p:spPr bwMode="auto">
            <a:xfrm>
              <a:off x="6357938" y="1647825"/>
              <a:ext cx="465138"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8900"/>
                  </a:moveTo>
                  <a:cubicBezTo>
                    <a:pt x="20249" y="19643"/>
                    <a:pt x="19644" y="20249"/>
                    <a:pt x="18899" y="20249"/>
                  </a:cubicBezTo>
                  <a:lnTo>
                    <a:pt x="2699" y="20249"/>
                  </a:lnTo>
                  <a:cubicBezTo>
                    <a:pt x="1955" y="20249"/>
                    <a:pt x="1349" y="19643"/>
                    <a:pt x="1349" y="18900"/>
                  </a:cubicBezTo>
                  <a:lnTo>
                    <a:pt x="1349" y="5400"/>
                  </a:lnTo>
                  <a:cubicBezTo>
                    <a:pt x="1349" y="5027"/>
                    <a:pt x="1652" y="4725"/>
                    <a:pt x="2024" y="4725"/>
                  </a:cubicBezTo>
                  <a:lnTo>
                    <a:pt x="2699" y="4725"/>
                  </a:lnTo>
                  <a:lnTo>
                    <a:pt x="2699" y="18225"/>
                  </a:lnTo>
                  <a:cubicBezTo>
                    <a:pt x="2699" y="18598"/>
                    <a:pt x="3001" y="18900"/>
                    <a:pt x="3374" y="18900"/>
                  </a:cubicBezTo>
                  <a:cubicBezTo>
                    <a:pt x="3748" y="18900"/>
                    <a:pt x="4049" y="18598"/>
                    <a:pt x="4049" y="18225"/>
                  </a:cubicBezTo>
                  <a:lnTo>
                    <a:pt x="4049" y="2025"/>
                  </a:lnTo>
                  <a:cubicBezTo>
                    <a:pt x="4049" y="1652"/>
                    <a:pt x="4352" y="1350"/>
                    <a:pt x="4724" y="1350"/>
                  </a:cubicBezTo>
                  <a:lnTo>
                    <a:pt x="19575" y="1350"/>
                  </a:lnTo>
                  <a:cubicBezTo>
                    <a:pt x="19947" y="1350"/>
                    <a:pt x="20249" y="1652"/>
                    <a:pt x="20249" y="2025"/>
                  </a:cubicBezTo>
                  <a:cubicBezTo>
                    <a:pt x="20249" y="2025"/>
                    <a:pt x="20249" y="18900"/>
                    <a:pt x="20249" y="18900"/>
                  </a:cubicBezTo>
                  <a:close/>
                  <a:moveTo>
                    <a:pt x="19575" y="0"/>
                  </a:moveTo>
                  <a:lnTo>
                    <a:pt x="4724" y="0"/>
                  </a:lnTo>
                  <a:cubicBezTo>
                    <a:pt x="3606" y="0"/>
                    <a:pt x="2699" y="905"/>
                    <a:pt x="2699" y="2025"/>
                  </a:cubicBezTo>
                  <a:lnTo>
                    <a:pt x="2699" y="3375"/>
                  </a:lnTo>
                  <a:lnTo>
                    <a:pt x="2024" y="3375"/>
                  </a:lnTo>
                  <a:cubicBezTo>
                    <a:pt x="906" y="3375"/>
                    <a:pt x="0" y="4280"/>
                    <a:pt x="0" y="5400"/>
                  </a:cubicBezTo>
                  <a:lnTo>
                    <a:pt x="0" y="18900"/>
                  </a:lnTo>
                  <a:cubicBezTo>
                    <a:pt x="0" y="20391"/>
                    <a:pt x="1208" y="21599"/>
                    <a:pt x="2699" y="21599"/>
                  </a:cubicBezTo>
                  <a:lnTo>
                    <a:pt x="18899" y="21599"/>
                  </a:lnTo>
                  <a:cubicBezTo>
                    <a:pt x="20391" y="21599"/>
                    <a:pt x="21600" y="20391"/>
                    <a:pt x="21600" y="18900"/>
                  </a:cubicBezTo>
                  <a:lnTo>
                    <a:pt x="21600" y="2025"/>
                  </a:lnTo>
                  <a:cubicBezTo>
                    <a:pt x="21600" y="905"/>
                    <a:pt x="20693" y="0"/>
                    <a:pt x="19575"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0" name="深度视觉·原创设计 https://www.docer.com/works?userid=22383862"/>
            <p:cNvSpPr/>
            <p:nvPr/>
          </p:nvSpPr>
          <p:spPr bwMode="auto">
            <a:xfrm>
              <a:off x="6634163" y="1821657"/>
              <a:ext cx="130175"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1" name="深度视觉·原创设计 https://www.docer.com/works?userid=22383862"/>
            <p:cNvSpPr/>
            <p:nvPr/>
          </p:nvSpPr>
          <p:spPr bwMode="auto">
            <a:xfrm>
              <a:off x="6634163" y="1778000"/>
              <a:ext cx="130175" cy="150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2" name="深度视觉·原创设计 https://www.docer.com/works?userid=22383862"/>
            <p:cNvSpPr/>
            <p:nvPr/>
          </p:nvSpPr>
          <p:spPr bwMode="auto">
            <a:xfrm>
              <a:off x="6634163" y="1734344"/>
              <a:ext cx="130175"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3" name="深度视觉·原创设计 https://www.docer.com/works?userid=22383862"/>
            <p:cNvSpPr/>
            <p:nvPr/>
          </p:nvSpPr>
          <p:spPr bwMode="auto">
            <a:xfrm>
              <a:off x="6474619" y="2039938"/>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4" name="深度视觉·原创设计 https://www.docer.com/works?userid=22383862"/>
            <p:cNvSpPr/>
            <p:nvPr/>
          </p:nvSpPr>
          <p:spPr bwMode="auto">
            <a:xfrm>
              <a:off x="6474619" y="1996282"/>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5" name="深度视觉·原创设计 https://www.docer.com/works?userid=22383862"/>
            <p:cNvSpPr/>
            <p:nvPr/>
          </p:nvSpPr>
          <p:spPr bwMode="auto">
            <a:xfrm>
              <a:off x="6474619" y="1952625"/>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6" name="深度视觉·原创设计 https://www.docer.com/works?userid=22383862"/>
            <p:cNvSpPr/>
            <p:nvPr/>
          </p:nvSpPr>
          <p:spPr bwMode="auto">
            <a:xfrm>
              <a:off x="6634163" y="2039938"/>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7" name="深度视觉·原创设计 https://www.docer.com/works?userid=22383862"/>
            <p:cNvSpPr/>
            <p:nvPr/>
          </p:nvSpPr>
          <p:spPr bwMode="auto">
            <a:xfrm>
              <a:off x="6634163" y="1996282"/>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8" name="深度视觉·原创设计 https://www.docer.com/works?userid=22383862"/>
            <p:cNvSpPr/>
            <p:nvPr/>
          </p:nvSpPr>
          <p:spPr bwMode="auto">
            <a:xfrm>
              <a:off x="6634163" y="1952625"/>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9" name="深度视觉·原创设计 https://www.docer.com/works?userid=22383862"/>
            <p:cNvSpPr/>
            <p:nvPr/>
          </p:nvSpPr>
          <p:spPr bwMode="auto">
            <a:xfrm>
              <a:off x="6474619" y="1865313"/>
              <a:ext cx="289719"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60" y="0"/>
                  </a:moveTo>
                  <a:lnTo>
                    <a:pt x="540" y="0"/>
                  </a:lnTo>
                  <a:cubicBezTo>
                    <a:pt x="242" y="0"/>
                    <a:pt x="0" y="4851"/>
                    <a:pt x="0" y="10800"/>
                  </a:cubicBezTo>
                  <a:cubicBezTo>
                    <a:pt x="0" y="16769"/>
                    <a:pt x="242" y="21599"/>
                    <a:pt x="540" y="21599"/>
                  </a:cubicBezTo>
                  <a:lnTo>
                    <a:pt x="21060" y="21599"/>
                  </a:lnTo>
                  <a:cubicBezTo>
                    <a:pt x="21357" y="21599"/>
                    <a:pt x="21600" y="16769"/>
                    <a:pt x="21600" y="10800"/>
                  </a:cubicBezTo>
                  <a:cubicBezTo>
                    <a:pt x="21600" y="4851"/>
                    <a:pt x="21357" y="0"/>
                    <a:pt x="2106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0" name="深度视觉·原创设计 https://www.docer.com/works?userid=22383862"/>
            <p:cNvSpPr/>
            <p:nvPr/>
          </p:nvSpPr>
          <p:spPr bwMode="auto">
            <a:xfrm>
              <a:off x="6474619" y="1908969"/>
              <a:ext cx="289719"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60" y="0"/>
                  </a:moveTo>
                  <a:lnTo>
                    <a:pt x="540" y="0"/>
                  </a:lnTo>
                  <a:cubicBezTo>
                    <a:pt x="242" y="0"/>
                    <a:pt x="0" y="4851"/>
                    <a:pt x="0" y="10800"/>
                  </a:cubicBezTo>
                  <a:cubicBezTo>
                    <a:pt x="0" y="16790"/>
                    <a:pt x="242" y="21599"/>
                    <a:pt x="540" y="21599"/>
                  </a:cubicBezTo>
                  <a:lnTo>
                    <a:pt x="21060" y="21599"/>
                  </a:lnTo>
                  <a:cubicBezTo>
                    <a:pt x="21357" y="21599"/>
                    <a:pt x="21600" y="16790"/>
                    <a:pt x="21600" y="10800"/>
                  </a:cubicBezTo>
                  <a:cubicBezTo>
                    <a:pt x="21600" y="4851"/>
                    <a:pt x="21357" y="0"/>
                    <a:pt x="2106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1" name="深度视觉·原创设计 https://www.docer.com/works?userid=22383862"/>
            <p:cNvSpPr/>
            <p:nvPr/>
          </p:nvSpPr>
          <p:spPr bwMode="auto">
            <a:xfrm>
              <a:off x="6474619" y="1705769"/>
              <a:ext cx="130175" cy="130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799" y="4792"/>
                  </a:moveTo>
                  <a:lnTo>
                    <a:pt x="16800" y="4792"/>
                  </a:lnTo>
                  <a:lnTo>
                    <a:pt x="16800" y="16797"/>
                  </a:lnTo>
                  <a:lnTo>
                    <a:pt x="4799" y="16797"/>
                  </a:lnTo>
                  <a:cubicBezTo>
                    <a:pt x="4799" y="16797"/>
                    <a:pt x="4799" y="4792"/>
                    <a:pt x="4799" y="4792"/>
                  </a:cubicBezTo>
                  <a:close/>
                  <a:moveTo>
                    <a:pt x="2399" y="21600"/>
                  </a:moveTo>
                  <a:lnTo>
                    <a:pt x="19199" y="21600"/>
                  </a:lnTo>
                  <a:cubicBezTo>
                    <a:pt x="20527" y="21600"/>
                    <a:pt x="21600" y="20523"/>
                    <a:pt x="21600" y="19198"/>
                  </a:cubicBezTo>
                  <a:lnTo>
                    <a:pt x="21600" y="2401"/>
                  </a:lnTo>
                  <a:cubicBezTo>
                    <a:pt x="21600" y="1076"/>
                    <a:pt x="20527" y="0"/>
                    <a:pt x="19199" y="0"/>
                  </a:cubicBezTo>
                  <a:lnTo>
                    <a:pt x="2399" y="0"/>
                  </a:lnTo>
                  <a:cubicBezTo>
                    <a:pt x="1072" y="0"/>
                    <a:pt x="0" y="1076"/>
                    <a:pt x="0" y="2401"/>
                  </a:cubicBezTo>
                  <a:lnTo>
                    <a:pt x="0" y="19198"/>
                  </a:lnTo>
                  <a:cubicBezTo>
                    <a:pt x="0" y="20523"/>
                    <a:pt x="1072" y="21600"/>
                    <a:pt x="2399" y="2160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grpSp>
      <p:sp>
        <p:nvSpPr>
          <p:cNvPr id="44" name="深度视觉·原创设计 https://www.docer.com/works?userid=22383862"/>
          <p:cNvSpPr txBox="1"/>
          <p:nvPr/>
        </p:nvSpPr>
        <p:spPr>
          <a:xfrm>
            <a:off x="800140" y="248910"/>
            <a:ext cx="2421255" cy="583565"/>
          </a:xfrm>
          <a:prstGeom prst="rect">
            <a:avLst/>
          </a:prstGeom>
          <a:noFill/>
        </p:spPr>
        <p:txBody>
          <a:bodyPr wrap="none" rtlCol="0">
            <a:spAutoFit/>
          </a:bodyPr>
          <a:lstStyle/>
          <a:p>
            <a:r>
              <a:rPr lang="en-US" sz="3200" dirty="0">
                <a:solidFill>
                  <a:schemeClr val="tx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rPr>
              <a:t>5/7</a:t>
            </a:r>
            <a:r>
              <a:rPr lang="zh-CN" altLang="en-US" sz="3200" dirty="0">
                <a:solidFill>
                  <a:schemeClr val="tx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rPr>
              <a:t>语料梳理</a:t>
            </a:r>
            <a:endParaRPr lang="zh-CN" altLang="en-US" sz="3200" dirty="0">
              <a:solidFill>
                <a:schemeClr val="tx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100" name="文本框 99"/>
          <p:cNvSpPr txBox="1"/>
          <p:nvPr/>
        </p:nvSpPr>
        <p:spPr>
          <a:xfrm>
            <a:off x="558165" y="1078230"/>
            <a:ext cx="6542405" cy="3046095"/>
          </a:xfrm>
          <a:prstGeom prst="rect">
            <a:avLst/>
          </a:prstGeom>
          <a:noFill/>
          <a:ln w="9525">
            <a:noFill/>
          </a:ln>
        </p:spPr>
        <p:txBody>
          <a:bodyPr wrap="square">
            <a:spAutoFit/>
          </a:bodyPr>
          <a:p>
            <a:pPr marL="342900" indent="-342900">
              <a:buFont typeface="Wingdings" panose="05000000000000000000" charset="0"/>
              <a:buChar char="u"/>
            </a:pPr>
            <a:r>
              <a:rPr sz="2400">
                <a:solidFill>
                  <a:srgbClr val="001440"/>
                </a:solidFill>
                <a:latin typeface="Times New Roman" panose="02020603050405020304" charset="0"/>
                <a:ea typeface="宋体" panose="02010600030101010101" pitchFamily="2" charset="-122"/>
                <a:cs typeface="Times New Roman" panose="02020603050405020304" charset="0"/>
              </a:rPr>
              <a:t>与人际互动有关的语料</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a:p>
            <a:pPr marL="342900" indent="-342900"/>
            <a:r>
              <a:rPr sz="2400">
                <a:solidFill>
                  <a:srgbClr val="001440"/>
                </a:solidFill>
                <a:latin typeface="Times New Roman" panose="02020603050405020304" charset="0"/>
                <a:ea typeface="宋体" panose="02010600030101010101" pitchFamily="2" charset="-122"/>
                <a:cs typeface="Times New Roman" panose="02020603050405020304" charset="0"/>
              </a:rPr>
              <a:t>7.reengage v.再次吸引，使...再次融入</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a:p>
            <a:pPr indent="0"/>
            <a:r>
              <a:rPr sz="2400">
                <a:solidFill>
                  <a:srgbClr val="001440"/>
                </a:solidFill>
                <a:latin typeface="Times New Roman" panose="02020603050405020304" charset="0"/>
                <a:ea typeface="宋体" panose="02010600030101010101" pitchFamily="2" charset="-122"/>
                <a:cs typeface="Times New Roman" panose="02020603050405020304" charset="0"/>
              </a:rPr>
              <a:t>8.Interactive adj.互动的</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a:p>
            <a:pPr indent="0"/>
            <a:r>
              <a:rPr sz="2400">
                <a:solidFill>
                  <a:srgbClr val="001440"/>
                </a:solidFill>
                <a:latin typeface="Times New Roman" panose="02020603050405020304" charset="0"/>
                <a:ea typeface="宋体" panose="02010600030101010101" pitchFamily="2" charset="-122"/>
                <a:cs typeface="Times New Roman" panose="02020603050405020304" charset="0"/>
              </a:rPr>
              <a:t>9.get sb. involved in 使某人投入的</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a:p>
            <a:pPr indent="0"/>
            <a:r>
              <a:rPr sz="2400">
                <a:solidFill>
                  <a:srgbClr val="001440"/>
                </a:solidFill>
                <a:latin typeface="Times New Roman" panose="02020603050405020304" charset="0"/>
                <a:ea typeface="宋体" panose="02010600030101010101" pitchFamily="2" charset="-122"/>
                <a:cs typeface="Times New Roman" panose="02020603050405020304" charset="0"/>
              </a:rPr>
              <a:t>10.questionnaire n.问卷</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a:p>
            <a:pPr indent="0"/>
            <a:r>
              <a:rPr sz="2400">
                <a:solidFill>
                  <a:srgbClr val="001440"/>
                </a:solidFill>
                <a:latin typeface="Times New Roman" panose="02020603050405020304" charset="0"/>
                <a:ea typeface="宋体" panose="02010600030101010101" pitchFamily="2" charset="-122"/>
                <a:cs typeface="Times New Roman" panose="02020603050405020304" charset="0"/>
              </a:rPr>
              <a:t>11.do sb. a favor 帮助某人</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a:p>
            <a:pPr indent="0"/>
            <a:r>
              <a:rPr sz="2400">
                <a:solidFill>
                  <a:srgbClr val="001440"/>
                </a:solidFill>
                <a:latin typeface="Times New Roman" panose="02020603050405020304" charset="0"/>
                <a:ea typeface="宋体" panose="02010600030101010101" pitchFamily="2" charset="-122"/>
                <a:cs typeface="Times New Roman" panose="02020603050405020304" charset="0"/>
              </a:rPr>
              <a:t>12.fable n.寓言故事</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a:p>
            <a:pPr indent="0"/>
            <a:r>
              <a:rPr sz="2400">
                <a:solidFill>
                  <a:srgbClr val="001440"/>
                </a:solidFill>
                <a:latin typeface="Times New Roman" panose="02020603050405020304" charset="0"/>
                <a:ea typeface="宋体" panose="02010600030101010101" pitchFamily="2" charset="-122"/>
                <a:cs typeface="Times New Roman" panose="02020603050405020304" charset="0"/>
              </a:rPr>
              <a:t>13.count v.起作用</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p:txBody>
      </p:sp>
      <p:pic>
        <p:nvPicPr>
          <p:cNvPr id="104" name="图片 103"/>
          <p:cNvPicPr>
            <a:picLocks noChangeAspect="1"/>
          </p:cNvPicPr>
          <p:nvPr/>
        </p:nvPicPr>
        <p:blipFill>
          <a:blip r:embed="rId1"/>
          <a:stretch>
            <a:fillRect/>
          </a:stretch>
        </p:blipFill>
        <p:spPr>
          <a:xfrm>
            <a:off x="5805170" y="2825115"/>
            <a:ext cx="5821045" cy="3637915"/>
          </a:xfrm>
          <a:prstGeom prst="rect">
            <a:avLst/>
          </a:prstGeom>
          <a:noFill/>
          <a:ln w="9525">
            <a:noFill/>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深度视觉·原创设计 https://www.docer.com/works?userid=22383862"/>
          <p:cNvSpPr/>
          <p:nvPr/>
        </p:nvSpPr>
        <p:spPr>
          <a:xfrm flipH="1">
            <a:off x="9677400" y="4533899"/>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6" name="深度视觉·原创设计 https://www.docer.com/works?userid=22383862"/>
          <p:cNvSpPr/>
          <p:nvPr/>
        </p:nvSpPr>
        <p:spPr>
          <a:xfrm rot="10800000" flipH="1">
            <a:off x="0" y="0"/>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9" name="深度视觉·原创设计 https://www.docer.com/works?userid=22383862"/>
          <p:cNvSpPr/>
          <p:nvPr/>
        </p:nvSpPr>
        <p:spPr>
          <a:xfrm>
            <a:off x="937260" y="422910"/>
            <a:ext cx="9667240" cy="408305"/>
          </a:xfrm>
          <a:prstGeom prst="roundRect">
            <a:avLst>
              <a:gd name="adj" fmla="val 0"/>
            </a:avLst>
          </a:prstGeom>
          <a:solidFill>
            <a:schemeClr val="accent1"/>
          </a:solidFill>
          <a:ln w="28575">
            <a:solidFill>
              <a:srgbClr val="FEB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CN"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PART 02 </a:t>
            </a:r>
            <a:r>
              <a:rPr lang="zh-CN" altLang="en-US"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分题型解析及语料梳理</a:t>
            </a:r>
            <a:endParaRPr lang="zh-CN" altLang="en-US"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p:txBody>
      </p:sp>
      <p:sp>
        <p:nvSpPr>
          <p:cNvPr id="39" name="深度视觉·原创设计 https://www.docer.com/works?userid=22383862"/>
          <p:cNvSpPr/>
          <p:nvPr>
            <p:custDataLst>
              <p:tags r:id="rId1"/>
            </p:custDataLst>
          </p:nvPr>
        </p:nvSpPr>
        <p:spPr>
          <a:xfrm>
            <a:off x="540385" y="1155700"/>
            <a:ext cx="862330" cy="8623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3" name="深度视觉·原创设计 https://www.docer.com/works?userid=22383862"/>
          <p:cNvSpPr txBox="1"/>
          <p:nvPr>
            <p:custDataLst>
              <p:tags r:id="rId2"/>
            </p:custDataLst>
          </p:nvPr>
        </p:nvSpPr>
        <p:spPr>
          <a:xfrm>
            <a:off x="531495" y="1238885"/>
            <a:ext cx="876300" cy="645160"/>
          </a:xfrm>
          <a:prstGeom prst="rect">
            <a:avLst/>
          </a:prstGeom>
          <a:noFill/>
        </p:spPr>
        <p:txBody>
          <a:bodyPr wrap="square" rtlCol="0">
            <a:spAutoFit/>
          </a:bodyPr>
          <a:p>
            <a:pPr algn="ctr">
              <a:lnSpc>
                <a:spcPct val="150000"/>
              </a:lnSpc>
            </a:pPr>
            <a:r>
              <a:rPr lang="zh-CN" altLang="en-US"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rPr>
              <a:t>完型</a:t>
            </a:r>
            <a:endParaRPr lang="zh-CN" altLang="en-US"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endParaRPr>
          </a:p>
        </p:txBody>
      </p:sp>
      <p:sp>
        <p:nvSpPr>
          <p:cNvPr id="2" name="文本框 1"/>
          <p:cNvSpPr txBox="1"/>
          <p:nvPr/>
        </p:nvSpPr>
        <p:spPr>
          <a:xfrm>
            <a:off x="1640840" y="1155700"/>
            <a:ext cx="6554470" cy="460375"/>
          </a:xfrm>
          <a:prstGeom prst="rect">
            <a:avLst/>
          </a:prstGeom>
          <a:noFill/>
        </p:spPr>
        <p:txBody>
          <a:bodyPr wrap="square" rtlCol="0">
            <a:spAutoFit/>
          </a:bodyPr>
          <a:p>
            <a:r>
              <a:rPr lang="zh-CN" altLang="en-US" sz="2400"/>
              <a:t>夹叙夹议，人与社会：为朋友的成功欢呼</a:t>
            </a:r>
            <a:endParaRPr lang="zh-CN" altLang="en-US" sz="2400"/>
          </a:p>
        </p:txBody>
      </p:sp>
      <p:sp>
        <p:nvSpPr>
          <p:cNvPr id="3" name="文本框 2"/>
          <p:cNvSpPr txBox="1"/>
          <p:nvPr>
            <p:custDataLst>
              <p:tags r:id="rId3"/>
            </p:custDataLst>
          </p:nvPr>
        </p:nvSpPr>
        <p:spPr>
          <a:xfrm>
            <a:off x="1562735" y="1724025"/>
            <a:ext cx="9486265" cy="2676525"/>
          </a:xfrm>
          <a:prstGeom prst="rect">
            <a:avLst/>
          </a:prstGeom>
          <a:noFill/>
        </p:spPr>
        <p:txBody>
          <a:bodyPr wrap="square" rtlCol="0">
            <a:spAutoFit/>
          </a:bodyPr>
          <a:p>
            <a:pPr indent="457200" fontAlgn="auto"/>
            <a:r>
              <a:rPr lang="zh-CN" altLang="en-US" sz="2400"/>
              <a:t>When Eugenie George first heard that her friend passed a financial exam, her heart sank. She'd </a:t>
            </a:r>
            <a:r>
              <a:rPr lang="en-US" altLang="zh-CN" sz="2400" u="sng"/>
              <a:t>  </a:t>
            </a:r>
            <a:r>
              <a:rPr lang="zh-CN" altLang="en-US" sz="2400" u="sng"/>
              <a:t>41</a:t>
            </a:r>
            <a:r>
              <a:rPr lang="en-US" altLang="zh-CN" sz="2400" u="sng"/>
              <a:t>  </a:t>
            </a:r>
            <a:r>
              <a:rPr lang="zh-CN" altLang="en-US" sz="2400"/>
              <a:t> the same test weeks earlier. </a:t>
            </a:r>
            <a:endParaRPr lang="zh-CN" altLang="en-US" sz="2400"/>
          </a:p>
          <a:p>
            <a:pPr indent="457200" fontAlgn="auto"/>
            <a:r>
              <a:rPr lang="zh-CN" altLang="en-US" sz="2400"/>
              <a:t>"Envy was eating me up," recalls George. But anyway she </a:t>
            </a:r>
            <a:r>
              <a:rPr lang="en-US" altLang="zh-CN" sz="2400" u="sng"/>
              <a:t>  </a:t>
            </a:r>
            <a:r>
              <a:rPr lang="zh-CN" altLang="en-US" sz="2400" u="sng"/>
              <a:t>42</a:t>
            </a:r>
            <a:r>
              <a:rPr lang="en-US" altLang="zh-CN" sz="2400" u="sng"/>
              <a:t>  </a:t>
            </a:r>
            <a:r>
              <a:rPr lang="zh-CN" altLang="en-US" sz="2400"/>
              <a:t> her friend. "And I told her I failed and admitted I was </a:t>
            </a:r>
            <a:r>
              <a:rPr lang="en-US" altLang="zh-CN" sz="2400" u="sng"/>
              <a:t>  </a:t>
            </a:r>
            <a:r>
              <a:rPr lang="zh-CN" altLang="en-US" sz="2400" u="sng"/>
              <a:t>43</a:t>
            </a:r>
            <a:r>
              <a:rPr lang="en-US" altLang="zh-CN" sz="2400" u="sng"/>
              <a:t>  </a:t>
            </a:r>
            <a:r>
              <a:rPr lang="zh-CN" altLang="en-US" sz="2400" u="sng"/>
              <a:t> </a:t>
            </a:r>
            <a:r>
              <a:rPr lang="zh-CN" altLang="en-US" sz="2400"/>
              <a:t>," she says. George knew that being </a:t>
            </a:r>
            <a:r>
              <a:rPr lang="en-US" altLang="zh-CN" sz="2400" u="sng"/>
              <a:t>  </a:t>
            </a:r>
            <a:r>
              <a:rPr lang="zh-CN" altLang="en-US" sz="2400" u="sng"/>
              <a:t>44</a:t>
            </a:r>
            <a:r>
              <a:rPr lang="en-US" altLang="zh-CN" sz="2400" u="sng"/>
              <a:t>  </a:t>
            </a:r>
            <a:r>
              <a:rPr lang="zh-CN" altLang="en-US" sz="2400"/>
              <a:t> would ease her envy, but she was surprised that it also enabled her to </a:t>
            </a:r>
            <a:r>
              <a:rPr lang="en-US" altLang="zh-CN" sz="2400" u="sng"/>
              <a:t>  </a:t>
            </a:r>
            <a:r>
              <a:rPr lang="zh-CN" altLang="en-US" sz="2400" u="sng"/>
              <a:t>45</a:t>
            </a:r>
            <a:r>
              <a:rPr lang="en-US" altLang="zh-CN" sz="2400" u="sng"/>
              <a:t>  </a:t>
            </a:r>
            <a:r>
              <a:rPr lang="zh-CN" altLang="en-US" sz="2400"/>
              <a:t> her friend's happiness and experience her own in turn.</a:t>
            </a:r>
            <a:endParaRPr lang="zh-CN" altLang="en-US" sz="2400"/>
          </a:p>
        </p:txBody>
      </p:sp>
      <p:sp>
        <p:nvSpPr>
          <p:cNvPr id="4" name="文本框 3"/>
          <p:cNvSpPr txBox="1"/>
          <p:nvPr/>
        </p:nvSpPr>
        <p:spPr>
          <a:xfrm>
            <a:off x="811530" y="4400550"/>
            <a:ext cx="10568305" cy="1938020"/>
          </a:xfrm>
          <a:prstGeom prst="rect">
            <a:avLst/>
          </a:prstGeom>
          <a:noFill/>
          <a:ln w="38100">
            <a:solidFill>
              <a:srgbClr val="002060"/>
            </a:solidFill>
          </a:ln>
        </p:spPr>
        <p:txBody>
          <a:bodyPr wrap="square" rtlCol="0">
            <a:spAutoFit/>
          </a:bodyPr>
          <a:p>
            <a:r>
              <a:rPr lang="zh-CN" altLang="en-US" sz="2400"/>
              <a:t>41. A. taken 		B. passed 	</a:t>
            </a:r>
            <a:r>
              <a:rPr lang="en-US" altLang="zh-CN" sz="2400"/>
              <a:t>	</a:t>
            </a:r>
            <a:r>
              <a:rPr lang="zh-CN" altLang="en-US" sz="2400"/>
              <a:t>C. failed 	</a:t>
            </a:r>
            <a:r>
              <a:rPr lang="en-US" altLang="zh-CN" sz="2400"/>
              <a:t>	</a:t>
            </a:r>
            <a:r>
              <a:rPr lang="zh-CN" altLang="en-US" sz="2400"/>
              <a:t>D. prepared</a:t>
            </a:r>
            <a:endParaRPr lang="zh-CN" altLang="en-US" sz="2400"/>
          </a:p>
          <a:p>
            <a:r>
              <a:rPr lang="zh-CN" altLang="en-US" sz="2400"/>
              <a:t>42. A. congratulated 	B. forgave 	</a:t>
            </a:r>
            <a:r>
              <a:rPr lang="en-US" altLang="zh-CN" sz="2400"/>
              <a:t>	</a:t>
            </a:r>
            <a:r>
              <a:rPr lang="zh-CN" altLang="en-US" sz="2400"/>
              <a:t>C. blamed 		D. ignored</a:t>
            </a:r>
            <a:endParaRPr lang="zh-CN" altLang="en-US" sz="2400"/>
          </a:p>
          <a:p>
            <a:r>
              <a:rPr lang="zh-CN" altLang="en-US" sz="2400"/>
              <a:t>43. A. badly-behaved B. over-burdened	C. short-sighted </a:t>
            </a:r>
            <a:r>
              <a:rPr lang="en-US" altLang="zh-CN" sz="2400"/>
              <a:t>	</a:t>
            </a:r>
            <a:r>
              <a:rPr lang="zh-CN" altLang="en-US" sz="2400"/>
              <a:t>D. green-eyed</a:t>
            </a:r>
            <a:endParaRPr lang="zh-CN" altLang="en-US" sz="2400"/>
          </a:p>
          <a:p>
            <a:r>
              <a:rPr lang="zh-CN" altLang="en-US" sz="2400"/>
              <a:t>44. A. tough 		B. honest 	</a:t>
            </a:r>
            <a:r>
              <a:rPr lang="en-US" altLang="zh-CN" sz="2400"/>
              <a:t>	</a:t>
            </a:r>
            <a:r>
              <a:rPr lang="zh-CN" altLang="en-US" sz="2400"/>
              <a:t>C. tolerant 		D. optimistic</a:t>
            </a:r>
            <a:endParaRPr lang="zh-CN" altLang="en-US" sz="2400"/>
          </a:p>
          <a:p>
            <a:r>
              <a:rPr lang="zh-CN" altLang="en-US" sz="2400"/>
              <a:t>45. A. imagine 	B. understand </a:t>
            </a:r>
            <a:r>
              <a:rPr lang="en-US" altLang="zh-CN" sz="2400"/>
              <a:t>	</a:t>
            </a:r>
            <a:r>
              <a:rPr lang="zh-CN" altLang="en-US" sz="2400"/>
              <a:t>C. share 		D. increase</a:t>
            </a:r>
            <a:endParaRPr lang="zh-CN" altLang="en-US" sz="2400"/>
          </a:p>
        </p:txBody>
      </p:sp>
      <p:sp>
        <p:nvSpPr>
          <p:cNvPr id="7" name="矩形 6"/>
          <p:cNvSpPr/>
          <p:nvPr/>
        </p:nvSpPr>
        <p:spPr>
          <a:xfrm>
            <a:off x="2514600" y="2201545"/>
            <a:ext cx="1855470" cy="219710"/>
          </a:xfrm>
          <a:prstGeom prst="rect">
            <a:avLst/>
          </a:prstGeom>
          <a:solidFill>
            <a:srgbClr val="FEB728">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2124075" y="2594610"/>
            <a:ext cx="3139440" cy="221615"/>
          </a:xfrm>
          <a:prstGeom prst="rect">
            <a:avLst/>
          </a:prstGeom>
          <a:solidFill>
            <a:srgbClr val="FEB728">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矩形 9"/>
          <p:cNvSpPr/>
          <p:nvPr/>
        </p:nvSpPr>
        <p:spPr>
          <a:xfrm>
            <a:off x="7472680" y="2594610"/>
            <a:ext cx="1587500" cy="219710"/>
          </a:xfrm>
          <a:prstGeom prst="rect">
            <a:avLst/>
          </a:prstGeom>
          <a:solidFill>
            <a:srgbClr val="00144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6073140" y="2952750"/>
            <a:ext cx="1251585" cy="219710"/>
          </a:xfrm>
          <a:prstGeom prst="rect">
            <a:avLst/>
          </a:prstGeom>
          <a:solidFill>
            <a:srgbClr val="FEB728">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p:nvSpPr>
        <p:spPr>
          <a:xfrm>
            <a:off x="6459220" y="3319145"/>
            <a:ext cx="1845945" cy="219710"/>
          </a:xfrm>
          <a:prstGeom prst="rect">
            <a:avLst/>
          </a:prstGeom>
          <a:solidFill>
            <a:srgbClr val="FEB728">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圆角矩形 15"/>
          <p:cNvSpPr/>
          <p:nvPr>
            <p:custDataLst>
              <p:tags r:id="rId4"/>
            </p:custDataLst>
          </p:nvPr>
        </p:nvSpPr>
        <p:spPr>
          <a:xfrm>
            <a:off x="8435340" y="1763395"/>
            <a:ext cx="1017905" cy="326390"/>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14" name="直接箭头连接符 13"/>
          <p:cNvCxnSpPr/>
          <p:nvPr>
            <p:custDataLst>
              <p:tags r:id="rId5"/>
            </p:custDataLst>
          </p:nvPr>
        </p:nvCxnSpPr>
        <p:spPr>
          <a:xfrm flipH="1">
            <a:off x="5779135" y="2089785"/>
            <a:ext cx="2656205" cy="23812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13" name="矩形 12"/>
          <p:cNvSpPr/>
          <p:nvPr/>
        </p:nvSpPr>
        <p:spPr>
          <a:xfrm>
            <a:off x="6303010" y="4530090"/>
            <a:ext cx="1289685" cy="219710"/>
          </a:xfrm>
          <a:prstGeom prst="rect">
            <a:avLst/>
          </a:prstGeom>
          <a:solidFill>
            <a:srgbClr val="FEB728">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矩形 14"/>
          <p:cNvSpPr/>
          <p:nvPr/>
        </p:nvSpPr>
        <p:spPr>
          <a:xfrm>
            <a:off x="1311910" y="4935220"/>
            <a:ext cx="2239010" cy="219710"/>
          </a:xfrm>
          <a:prstGeom prst="rect">
            <a:avLst/>
          </a:prstGeom>
          <a:solidFill>
            <a:srgbClr val="FEB728">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nvSpPr>
        <p:spPr>
          <a:xfrm>
            <a:off x="9123045" y="5241925"/>
            <a:ext cx="1978025" cy="219710"/>
          </a:xfrm>
          <a:prstGeom prst="rect">
            <a:avLst/>
          </a:prstGeom>
          <a:solidFill>
            <a:srgbClr val="FEB728">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矩形 17"/>
          <p:cNvSpPr/>
          <p:nvPr/>
        </p:nvSpPr>
        <p:spPr>
          <a:xfrm>
            <a:off x="3641090" y="5624195"/>
            <a:ext cx="1289685" cy="219710"/>
          </a:xfrm>
          <a:prstGeom prst="rect">
            <a:avLst/>
          </a:prstGeom>
          <a:solidFill>
            <a:srgbClr val="FEB728">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6372225" y="6026785"/>
            <a:ext cx="1289685" cy="219710"/>
          </a:xfrm>
          <a:prstGeom prst="rect">
            <a:avLst/>
          </a:prstGeom>
          <a:solidFill>
            <a:srgbClr val="FEB728">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20" name="直接箭头连接符 19"/>
          <p:cNvCxnSpPr/>
          <p:nvPr>
            <p:custDataLst>
              <p:tags r:id="rId6"/>
            </p:custDataLst>
          </p:nvPr>
        </p:nvCxnSpPr>
        <p:spPr>
          <a:xfrm>
            <a:off x="2730500" y="2801620"/>
            <a:ext cx="5464810" cy="23812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21" name="直接箭头连接符 20"/>
          <p:cNvCxnSpPr/>
          <p:nvPr>
            <p:custDataLst>
              <p:tags r:id="rId7"/>
            </p:custDataLst>
          </p:nvPr>
        </p:nvCxnSpPr>
        <p:spPr>
          <a:xfrm flipH="1">
            <a:off x="5405120" y="3172460"/>
            <a:ext cx="897890" cy="23812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22" name="直接箭头连接符 21"/>
          <p:cNvCxnSpPr/>
          <p:nvPr>
            <p:custDataLst>
              <p:tags r:id="rId8"/>
            </p:custDataLst>
          </p:nvPr>
        </p:nvCxnSpPr>
        <p:spPr>
          <a:xfrm>
            <a:off x="5006340" y="3543300"/>
            <a:ext cx="1528445" cy="23812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24" name="矩形 23"/>
          <p:cNvSpPr/>
          <p:nvPr/>
        </p:nvSpPr>
        <p:spPr>
          <a:xfrm>
            <a:off x="3995420" y="3321685"/>
            <a:ext cx="1452880" cy="219710"/>
          </a:xfrm>
          <a:prstGeom prst="rect">
            <a:avLst/>
          </a:prstGeom>
          <a:solidFill>
            <a:srgbClr val="FEB728">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文本框 22"/>
          <p:cNvSpPr txBox="1"/>
          <p:nvPr/>
        </p:nvSpPr>
        <p:spPr>
          <a:xfrm>
            <a:off x="781685" y="6398895"/>
            <a:ext cx="8341360" cy="398780"/>
          </a:xfrm>
          <a:prstGeom prst="rect">
            <a:avLst/>
          </a:prstGeom>
          <a:noFill/>
        </p:spPr>
        <p:txBody>
          <a:bodyPr wrap="square" rtlCol="0">
            <a:spAutoFit/>
          </a:bodyPr>
          <a:p>
            <a:r>
              <a:rPr lang="zh-CN" sz="2000">
                <a:solidFill>
                  <a:srgbClr val="C00000"/>
                </a:solidFill>
              </a:rPr>
              <a:t>解题策略：</a:t>
            </a:r>
            <a:r>
              <a:rPr lang="zh-CN" sz="2000">
                <a:solidFill>
                  <a:srgbClr val="C00000"/>
                </a:solidFill>
                <a:sym typeface="+mn-ea"/>
              </a:rPr>
              <a:t>注重记叙文情节线和情感线</a:t>
            </a:r>
            <a:endParaRPr lang="zh-CN" sz="200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right)">
                                      <p:cBhvr>
                                        <p:cTn id="20" dur="500"/>
                                        <p:tgtEl>
                                          <p:spTgt spid="14"/>
                                        </p:tgtEl>
                                      </p:cBhvr>
                                    </p:animEffect>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right)">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childTnLst>
                                </p:cTn>
                              </p:par>
                            </p:childTnLst>
                          </p:cTn>
                        </p:par>
                        <p:par>
                          <p:cTn id="48" fill="hold">
                            <p:stCondLst>
                              <p:cond delay="0"/>
                            </p:stCondLst>
                            <p:childTnLst>
                              <p:par>
                                <p:cTn id="49" presetID="22" presetClass="entr" presetSubtype="2" fill="hold"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right)">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12"/>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wipe(left)">
                                      <p:cBhvr>
                                        <p:cTn id="68" dur="500"/>
                                        <p:tgtEl>
                                          <p:spTgt spid="22"/>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7" grpId="0" bldLvl="0" animBg="1"/>
      <p:bldP spid="7" grpId="1" animBg="1"/>
      <p:bldP spid="8" grpId="0" animBg="1"/>
      <p:bldP spid="8" grpId="1" animBg="1"/>
      <p:bldP spid="10" grpId="0" bldLvl="0" animBg="1"/>
      <p:bldP spid="10" grpId="1" animBg="1"/>
      <p:bldP spid="11" grpId="0" bldLvl="0" animBg="1"/>
      <p:bldP spid="11" grpId="1" animBg="1"/>
      <p:bldP spid="12" grpId="0" bldLvl="0" animBg="1"/>
      <p:bldP spid="12" grpId="1" animBg="1"/>
      <p:bldP spid="16" grpId="0" bldLvl="0" animBg="1"/>
      <p:bldP spid="16" grpId="1" animBg="1"/>
      <p:bldP spid="13" grpId="0" bldLvl="0" animBg="1"/>
      <p:bldP spid="13" grpId="1" animBg="1"/>
      <p:bldP spid="15" grpId="0" bldLvl="0" animBg="1"/>
      <p:bldP spid="15" grpId="1" animBg="1"/>
      <p:bldP spid="17" grpId="0" bldLvl="0" animBg="1"/>
      <p:bldP spid="17" grpId="1" animBg="1"/>
      <p:bldP spid="18" grpId="0" bldLvl="0" animBg="1"/>
      <p:bldP spid="18" grpId="1" animBg="1"/>
      <p:bldP spid="19" grpId="0" bldLvl="0" animBg="1"/>
      <p:bldP spid="19" grpId="1" animBg="1"/>
      <p:bldP spid="24" grpId="0" bldLvl="0" animBg="1"/>
      <p:bldP spid="24" grpId="1" animBg="1"/>
      <p:bldP spid="23" grpId="0"/>
      <p:bldP spid="23"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深度视觉·原创设计 https://www.docer.com/works?userid=22383862"/>
          <p:cNvSpPr/>
          <p:nvPr/>
        </p:nvSpPr>
        <p:spPr>
          <a:xfrm flipH="1">
            <a:off x="9677400" y="4533899"/>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6" name="深度视觉·原创设计 https://www.docer.com/works?userid=22383862"/>
          <p:cNvSpPr/>
          <p:nvPr/>
        </p:nvSpPr>
        <p:spPr>
          <a:xfrm rot="10800000" flipH="1">
            <a:off x="0" y="0"/>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9" name="深度视觉·原创设计 https://www.docer.com/works?userid=22383862"/>
          <p:cNvSpPr/>
          <p:nvPr/>
        </p:nvSpPr>
        <p:spPr>
          <a:xfrm>
            <a:off x="937260" y="422910"/>
            <a:ext cx="9667240" cy="408305"/>
          </a:xfrm>
          <a:prstGeom prst="roundRect">
            <a:avLst>
              <a:gd name="adj" fmla="val 0"/>
            </a:avLst>
          </a:prstGeom>
          <a:solidFill>
            <a:schemeClr val="accent1"/>
          </a:solidFill>
          <a:ln w="28575">
            <a:solidFill>
              <a:srgbClr val="FEB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CN"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PART 02 </a:t>
            </a:r>
            <a:r>
              <a:rPr lang="zh-CN" altLang="en-US"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分题型解析及语料梳理</a:t>
            </a:r>
            <a:endParaRPr lang="zh-CN" altLang="en-US"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p:txBody>
      </p:sp>
      <p:sp>
        <p:nvSpPr>
          <p:cNvPr id="39" name="深度视觉·原创设计 https://www.docer.com/works?userid=22383862"/>
          <p:cNvSpPr/>
          <p:nvPr>
            <p:custDataLst>
              <p:tags r:id="rId1"/>
            </p:custDataLst>
          </p:nvPr>
        </p:nvSpPr>
        <p:spPr>
          <a:xfrm>
            <a:off x="540385" y="1155700"/>
            <a:ext cx="862330" cy="8623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3" name="深度视觉·原创设计 https://www.docer.com/works?userid=22383862"/>
          <p:cNvSpPr txBox="1"/>
          <p:nvPr>
            <p:custDataLst>
              <p:tags r:id="rId2"/>
            </p:custDataLst>
          </p:nvPr>
        </p:nvSpPr>
        <p:spPr>
          <a:xfrm>
            <a:off x="531495" y="1238885"/>
            <a:ext cx="876300" cy="645160"/>
          </a:xfrm>
          <a:prstGeom prst="rect">
            <a:avLst/>
          </a:prstGeom>
          <a:noFill/>
        </p:spPr>
        <p:txBody>
          <a:bodyPr wrap="square" rtlCol="0">
            <a:spAutoFit/>
          </a:bodyPr>
          <a:p>
            <a:pPr algn="ctr">
              <a:lnSpc>
                <a:spcPct val="150000"/>
              </a:lnSpc>
            </a:pPr>
            <a:r>
              <a:rPr lang="zh-CN" altLang="en-US"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rPr>
              <a:t>完型</a:t>
            </a:r>
            <a:endParaRPr lang="zh-CN" altLang="en-US"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endParaRPr>
          </a:p>
        </p:txBody>
      </p:sp>
      <p:sp>
        <p:nvSpPr>
          <p:cNvPr id="2" name="文本框 1"/>
          <p:cNvSpPr txBox="1"/>
          <p:nvPr/>
        </p:nvSpPr>
        <p:spPr>
          <a:xfrm>
            <a:off x="1640840" y="1155700"/>
            <a:ext cx="6554470" cy="460375"/>
          </a:xfrm>
          <a:prstGeom prst="rect">
            <a:avLst/>
          </a:prstGeom>
          <a:noFill/>
        </p:spPr>
        <p:txBody>
          <a:bodyPr wrap="square" rtlCol="0">
            <a:spAutoFit/>
          </a:bodyPr>
          <a:p>
            <a:r>
              <a:rPr lang="zh-CN" altLang="en-US" sz="2400"/>
              <a:t>夹叙夹议，人与社会：为朋友的成功欢呼</a:t>
            </a:r>
            <a:endParaRPr lang="zh-CN" altLang="en-US" sz="2400"/>
          </a:p>
        </p:txBody>
      </p:sp>
      <p:sp>
        <p:nvSpPr>
          <p:cNvPr id="3" name="文本框 2"/>
          <p:cNvSpPr txBox="1"/>
          <p:nvPr>
            <p:custDataLst>
              <p:tags r:id="rId3"/>
            </p:custDataLst>
          </p:nvPr>
        </p:nvSpPr>
        <p:spPr>
          <a:xfrm>
            <a:off x="1562735" y="1724025"/>
            <a:ext cx="9486265" cy="1938020"/>
          </a:xfrm>
          <a:prstGeom prst="rect">
            <a:avLst/>
          </a:prstGeom>
          <a:noFill/>
        </p:spPr>
        <p:txBody>
          <a:bodyPr wrap="square" rtlCol="0">
            <a:spAutoFit/>
          </a:bodyPr>
          <a:p>
            <a:pPr indent="457200" fontAlgn="auto"/>
            <a:r>
              <a:rPr sz="2400"/>
              <a:t>Finding </a:t>
            </a:r>
            <a:r>
              <a:rPr sz="2400" u="sng"/>
              <a:t>46</a:t>
            </a:r>
            <a:r>
              <a:rPr sz="2400"/>
              <a:t> in another person's good fortune is what social scientists call freudenfreude, the great joy we feel when someone else succeeds, </a:t>
            </a:r>
            <a:r>
              <a:rPr sz="2400" u="sng"/>
              <a:t>47</a:t>
            </a:r>
            <a:r>
              <a:rPr sz="2400"/>
              <a:t> it doesn't directly involve us. Freudenfreude is like a kind of social </a:t>
            </a:r>
            <a:r>
              <a:rPr sz="2400" u="sng"/>
              <a:t>48</a:t>
            </a:r>
            <a:r>
              <a:rPr sz="2400"/>
              <a:t> , says Catherine Chambliss, a professor of psychology. It makes relationships "closer and more enjoyable."</a:t>
            </a:r>
            <a:endParaRPr sz="2400"/>
          </a:p>
        </p:txBody>
      </p:sp>
      <p:sp>
        <p:nvSpPr>
          <p:cNvPr id="4" name="文本框 3"/>
          <p:cNvSpPr txBox="1"/>
          <p:nvPr/>
        </p:nvSpPr>
        <p:spPr>
          <a:xfrm>
            <a:off x="811530" y="4400550"/>
            <a:ext cx="10568305" cy="1198880"/>
          </a:xfrm>
          <a:prstGeom prst="rect">
            <a:avLst/>
          </a:prstGeom>
          <a:noFill/>
          <a:ln w="38100">
            <a:solidFill>
              <a:srgbClr val="002060"/>
            </a:solidFill>
          </a:ln>
        </p:spPr>
        <p:txBody>
          <a:bodyPr wrap="square" rtlCol="0">
            <a:spAutoFit/>
          </a:bodyPr>
          <a:p>
            <a:r>
              <a:rPr sz="2400"/>
              <a:t>46. A. hope 		B. passion 		C. confidence 	D. pleasure</a:t>
            </a:r>
            <a:endParaRPr sz="2400"/>
          </a:p>
          <a:p>
            <a:r>
              <a:rPr sz="2400"/>
              <a:t>47. A. even if 		B. as if 		C. now that 		D. so that</a:t>
            </a:r>
            <a:endParaRPr sz="2400"/>
          </a:p>
          <a:p>
            <a:r>
              <a:rPr sz="2400"/>
              <a:t>48. A. platform 	B. glue 		C. booster 		D. routine</a:t>
            </a:r>
            <a:endParaRPr sz="2400"/>
          </a:p>
        </p:txBody>
      </p:sp>
      <p:sp>
        <p:nvSpPr>
          <p:cNvPr id="7" name="矩形 6"/>
          <p:cNvSpPr/>
          <p:nvPr/>
        </p:nvSpPr>
        <p:spPr>
          <a:xfrm>
            <a:off x="4144010" y="2242820"/>
            <a:ext cx="6714490" cy="219710"/>
          </a:xfrm>
          <a:prstGeom prst="rect">
            <a:avLst/>
          </a:prstGeom>
          <a:solidFill>
            <a:srgbClr val="FEB728">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2028825" y="2594610"/>
            <a:ext cx="3618865" cy="221615"/>
          </a:xfrm>
          <a:prstGeom prst="rect">
            <a:avLst/>
          </a:prstGeom>
          <a:solidFill>
            <a:srgbClr val="FEB728">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4" name="直接箭头连接符 13"/>
          <p:cNvCxnSpPr/>
          <p:nvPr>
            <p:custDataLst>
              <p:tags r:id="rId4"/>
            </p:custDataLst>
          </p:nvPr>
        </p:nvCxnSpPr>
        <p:spPr>
          <a:xfrm>
            <a:off x="3382645" y="2018030"/>
            <a:ext cx="6508115" cy="251587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13" name="矩形 12"/>
          <p:cNvSpPr/>
          <p:nvPr/>
        </p:nvSpPr>
        <p:spPr>
          <a:xfrm>
            <a:off x="9123045" y="4554855"/>
            <a:ext cx="1496060" cy="219710"/>
          </a:xfrm>
          <a:prstGeom prst="rect">
            <a:avLst/>
          </a:prstGeom>
          <a:solidFill>
            <a:srgbClr val="FEB728">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矩形 14"/>
          <p:cNvSpPr/>
          <p:nvPr/>
        </p:nvSpPr>
        <p:spPr>
          <a:xfrm>
            <a:off x="1311910" y="4935220"/>
            <a:ext cx="2239010" cy="219710"/>
          </a:xfrm>
          <a:prstGeom prst="rect">
            <a:avLst/>
          </a:prstGeom>
          <a:solidFill>
            <a:srgbClr val="FEB728">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矩形 17"/>
          <p:cNvSpPr/>
          <p:nvPr/>
        </p:nvSpPr>
        <p:spPr>
          <a:xfrm>
            <a:off x="3611880" y="5247005"/>
            <a:ext cx="1289685" cy="219710"/>
          </a:xfrm>
          <a:prstGeom prst="rect">
            <a:avLst/>
          </a:prstGeom>
          <a:solidFill>
            <a:srgbClr val="FEB728">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20" name="直接箭头连接符 19"/>
          <p:cNvCxnSpPr/>
          <p:nvPr>
            <p:custDataLst>
              <p:tags r:id="rId5"/>
            </p:custDataLst>
          </p:nvPr>
        </p:nvCxnSpPr>
        <p:spPr>
          <a:xfrm>
            <a:off x="1772285" y="2816225"/>
            <a:ext cx="256540" cy="213360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22" name="直接箭头连接符 21"/>
          <p:cNvCxnSpPr/>
          <p:nvPr>
            <p:custDataLst>
              <p:tags r:id="rId6"/>
            </p:custDataLst>
          </p:nvPr>
        </p:nvCxnSpPr>
        <p:spPr>
          <a:xfrm>
            <a:off x="2028825" y="3146425"/>
            <a:ext cx="1948180" cy="210058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24" name="矩形 23"/>
          <p:cNvSpPr/>
          <p:nvPr/>
        </p:nvSpPr>
        <p:spPr>
          <a:xfrm>
            <a:off x="1640840" y="3321685"/>
            <a:ext cx="2706370" cy="219710"/>
          </a:xfrm>
          <a:prstGeom prst="rect">
            <a:avLst/>
          </a:prstGeom>
          <a:solidFill>
            <a:srgbClr val="FEB728">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矩形 22"/>
          <p:cNvSpPr/>
          <p:nvPr/>
        </p:nvSpPr>
        <p:spPr>
          <a:xfrm>
            <a:off x="9446260" y="2926715"/>
            <a:ext cx="849630" cy="219710"/>
          </a:xfrm>
          <a:prstGeom prst="rect">
            <a:avLst/>
          </a:prstGeom>
          <a:solidFill>
            <a:srgbClr val="FEB728">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p:nvSpPr>
        <p:spPr>
          <a:xfrm>
            <a:off x="811530" y="5720715"/>
            <a:ext cx="8341360" cy="398780"/>
          </a:xfrm>
          <a:prstGeom prst="rect">
            <a:avLst/>
          </a:prstGeom>
          <a:noFill/>
        </p:spPr>
        <p:txBody>
          <a:bodyPr wrap="square" rtlCol="0">
            <a:spAutoFit/>
          </a:bodyPr>
          <a:p>
            <a:r>
              <a:rPr lang="zh-CN" sz="2000">
                <a:solidFill>
                  <a:srgbClr val="C00000"/>
                </a:solidFill>
              </a:rPr>
              <a:t>解题策略：</a:t>
            </a:r>
            <a:r>
              <a:rPr lang="zh-CN" sz="2000">
                <a:solidFill>
                  <a:srgbClr val="C00000"/>
                </a:solidFill>
                <a:sym typeface="+mn-ea"/>
              </a:rPr>
              <a:t>注重前后文伏笔</a:t>
            </a:r>
            <a:endParaRPr lang="zh-CN" sz="200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0"/>
                            </p:stCondLst>
                            <p:childTnLst>
                              <p:par>
                                <p:cTn id="17" presetID="22" presetClass="entr" presetSubtype="1"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par>
                          <p:cTn id="27" fill="hold">
                            <p:stCondLst>
                              <p:cond delay="0"/>
                            </p:stCondLst>
                            <p:childTnLst>
                              <p:par>
                                <p:cTn id="28" presetID="22" presetClass="entr" presetSubtype="1"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up)">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2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up)">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7" grpId="0" bldLvl="0" animBg="1"/>
      <p:bldP spid="7" grpId="1" animBg="1"/>
      <p:bldP spid="8" grpId="0" bldLvl="0" animBg="1"/>
      <p:bldP spid="8" grpId="1" animBg="1"/>
      <p:bldP spid="13" grpId="0" bldLvl="0" animBg="1"/>
      <p:bldP spid="13" grpId="1" animBg="1"/>
      <p:bldP spid="15" grpId="0" bldLvl="0" animBg="1"/>
      <p:bldP spid="15" grpId="1" animBg="1"/>
      <p:bldP spid="18" grpId="0" bldLvl="0" animBg="1"/>
      <p:bldP spid="18" grpId="1" animBg="1"/>
      <p:bldP spid="24" grpId="0" bldLvl="0" animBg="1"/>
      <p:bldP spid="24" grpId="1" animBg="1"/>
      <p:bldP spid="23" grpId="0" bldLvl="0" animBg="1"/>
      <p:bldP spid="23" grpId="1" animBg="1"/>
      <p:bldP spid="10" grpId="0"/>
      <p:bldP spid="10"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深度视觉·原创设计 https://www.docer.com/works?userid=22383862"/>
          <p:cNvSpPr/>
          <p:nvPr/>
        </p:nvSpPr>
        <p:spPr>
          <a:xfrm flipH="1">
            <a:off x="9677400" y="4533899"/>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6" name="深度视觉·原创设计 https://www.docer.com/works?userid=22383862"/>
          <p:cNvSpPr/>
          <p:nvPr/>
        </p:nvSpPr>
        <p:spPr>
          <a:xfrm rot="10800000" flipH="1">
            <a:off x="0" y="0"/>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9" name="深度视觉·原创设计 https://www.docer.com/works?userid=22383862"/>
          <p:cNvSpPr/>
          <p:nvPr/>
        </p:nvSpPr>
        <p:spPr>
          <a:xfrm>
            <a:off x="937260" y="422910"/>
            <a:ext cx="9667240" cy="408305"/>
          </a:xfrm>
          <a:prstGeom prst="roundRect">
            <a:avLst>
              <a:gd name="adj" fmla="val 0"/>
            </a:avLst>
          </a:prstGeom>
          <a:solidFill>
            <a:schemeClr val="accent1"/>
          </a:solidFill>
          <a:ln w="28575">
            <a:solidFill>
              <a:srgbClr val="FEB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CN"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PART 02 </a:t>
            </a:r>
            <a:r>
              <a:rPr lang="zh-CN" altLang="en-US"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分题型解析及语料梳理</a:t>
            </a:r>
            <a:endParaRPr lang="zh-CN" altLang="en-US"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p:txBody>
      </p:sp>
      <p:sp>
        <p:nvSpPr>
          <p:cNvPr id="39" name="深度视觉·原创设计 https://www.docer.com/works?userid=22383862"/>
          <p:cNvSpPr/>
          <p:nvPr>
            <p:custDataLst>
              <p:tags r:id="rId1"/>
            </p:custDataLst>
          </p:nvPr>
        </p:nvSpPr>
        <p:spPr>
          <a:xfrm>
            <a:off x="540385" y="1155700"/>
            <a:ext cx="862330" cy="8623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3" name="深度视觉·原创设计 https://www.docer.com/works?userid=22383862"/>
          <p:cNvSpPr txBox="1"/>
          <p:nvPr>
            <p:custDataLst>
              <p:tags r:id="rId2"/>
            </p:custDataLst>
          </p:nvPr>
        </p:nvSpPr>
        <p:spPr>
          <a:xfrm>
            <a:off x="531495" y="1238885"/>
            <a:ext cx="876300" cy="645160"/>
          </a:xfrm>
          <a:prstGeom prst="rect">
            <a:avLst/>
          </a:prstGeom>
          <a:noFill/>
        </p:spPr>
        <p:txBody>
          <a:bodyPr wrap="square" rtlCol="0">
            <a:spAutoFit/>
          </a:bodyPr>
          <a:p>
            <a:pPr algn="ctr">
              <a:lnSpc>
                <a:spcPct val="150000"/>
              </a:lnSpc>
            </a:pPr>
            <a:r>
              <a:rPr lang="zh-CN" altLang="en-US"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rPr>
              <a:t>完型</a:t>
            </a:r>
            <a:endParaRPr lang="zh-CN" altLang="en-US"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endParaRPr>
          </a:p>
        </p:txBody>
      </p:sp>
      <p:sp>
        <p:nvSpPr>
          <p:cNvPr id="2" name="文本框 1"/>
          <p:cNvSpPr txBox="1"/>
          <p:nvPr/>
        </p:nvSpPr>
        <p:spPr>
          <a:xfrm>
            <a:off x="1640840" y="1155700"/>
            <a:ext cx="6554470" cy="460375"/>
          </a:xfrm>
          <a:prstGeom prst="rect">
            <a:avLst/>
          </a:prstGeom>
          <a:noFill/>
        </p:spPr>
        <p:txBody>
          <a:bodyPr wrap="square" rtlCol="0">
            <a:spAutoFit/>
          </a:bodyPr>
          <a:p>
            <a:r>
              <a:rPr lang="zh-CN" altLang="en-US" sz="2400"/>
              <a:t>夹叙夹议，人与社会：为朋友的成功欢呼</a:t>
            </a:r>
            <a:endParaRPr lang="zh-CN" altLang="en-US" sz="2400"/>
          </a:p>
        </p:txBody>
      </p:sp>
      <p:sp>
        <p:nvSpPr>
          <p:cNvPr id="3" name="文本框 2"/>
          <p:cNvSpPr txBox="1"/>
          <p:nvPr>
            <p:custDataLst>
              <p:tags r:id="rId3"/>
            </p:custDataLst>
          </p:nvPr>
        </p:nvSpPr>
        <p:spPr>
          <a:xfrm>
            <a:off x="1305560" y="1581150"/>
            <a:ext cx="9486265" cy="2676525"/>
          </a:xfrm>
          <a:prstGeom prst="rect">
            <a:avLst/>
          </a:prstGeom>
          <a:noFill/>
        </p:spPr>
        <p:txBody>
          <a:bodyPr wrap="square" rtlCol="0">
            <a:spAutoFit/>
          </a:bodyPr>
          <a:p>
            <a:pPr indent="457200" fontAlgn="auto"/>
            <a:r>
              <a:rPr sz="2400"/>
              <a:t>Too often, we think our friends </a:t>
            </a:r>
            <a:r>
              <a:rPr sz="2400" u="sng"/>
              <a:t>49</a:t>
            </a:r>
            <a:r>
              <a:rPr sz="2400"/>
              <a:t> us most during their hard times: a job </a:t>
            </a:r>
            <a:r>
              <a:rPr sz="2400" u="sng"/>
              <a:t>50 </a:t>
            </a:r>
            <a:r>
              <a:rPr sz="2400"/>
              <a:t>, getting divorced. In fact, how friends </a:t>
            </a:r>
            <a:r>
              <a:rPr sz="2400" u="sng"/>
              <a:t>51</a:t>
            </a:r>
            <a:r>
              <a:rPr sz="2400"/>
              <a:t> our joy is even more important for us than how they respond to our </a:t>
            </a:r>
            <a:r>
              <a:rPr sz="2400" u="sng"/>
              <a:t>52</a:t>
            </a:r>
            <a:r>
              <a:rPr sz="2400"/>
              <a:t> . Too often, we think of joy passively. We see it as something that come to us, instead of something we can </a:t>
            </a:r>
            <a:r>
              <a:rPr sz="2400" u="sng"/>
              <a:t>53 </a:t>
            </a:r>
            <a:r>
              <a:rPr sz="2400"/>
              <a:t>. While it can be difficult in practice, freudenfreude can lift us up and</a:t>
            </a:r>
            <a:r>
              <a:rPr sz="2400" u="sng"/>
              <a:t> 54 </a:t>
            </a:r>
            <a:r>
              <a:rPr sz="2400"/>
              <a:t>our day. So celebrating our friends' </a:t>
            </a:r>
            <a:r>
              <a:rPr sz="2400" u="sng"/>
              <a:t>55</a:t>
            </a:r>
            <a:r>
              <a:rPr sz="2400"/>
              <a:t> is a win-win to us all.</a:t>
            </a:r>
            <a:endParaRPr sz="2400"/>
          </a:p>
        </p:txBody>
      </p:sp>
      <p:sp>
        <p:nvSpPr>
          <p:cNvPr id="4" name="文本框 3"/>
          <p:cNvSpPr txBox="1"/>
          <p:nvPr/>
        </p:nvSpPr>
        <p:spPr>
          <a:xfrm>
            <a:off x="937260" y="4247515"/>
            <a:ext cx="10568305" cy="2245360"/>
          </a:xfrm>
          <a:prstGeom prst="rect">
            <a:avLst/>
          </a:prstGeom>
          <a:noFill/>
          <a:ln w="38100">
            <a:solidFill>
              <a:srgbClr val="002060"/>
            </a:solidFill>
          </a:ln>
        </p:spPr>
        <p:txBody>
          <a:bodyPr wrap="square" rtlCol="0">
            <a:spAutoFit/>
          </a:bodyPr>
          <a:p>
            <a:r>
              <a:rPr sz="2000"/>
              <a:t>49. A. support 	</a:t>
            </a:r>
            <a:r>
              <a:rPr lang="en-US" sz="2000"/>
              <a:t>	</a:t>
            </a:r>
            <a:r>
              <a:rPr sz="2000"/>
              <a:t>B. annoy 		C. upset 		D. need</a:t>
            </a:r>
            <a:endParaRPr sz="2000"/>
          </a:p>
          <a:p>
            <a:r>
              <a:rPr sz="2000"/>
              <a:t>50. A. loss 		B. change	 	C. interview 		D. application</a:t>
            </a:r>
            <a:endParaRPr sz="2000"/>
          </a:p>
          <a:p>
            <a:r>
              <a:rPr sz="2000"/>
              <a:t>51. A. look forward to B. contribute to 	</a:t>
            </a:r>
            <a:r>
              <a:rPr lang="en-US" sz="2000"/>
              <a:t>	</a:t>
            </a:r>
            <a:r>
              <a:rPr sz="2000"/>
              <a:t>C. get used to 	</a:t>
            </a:r>
            <a:r>
              <a:rPr lang="en-US" sz="2000"/>
              <a:t>	</a:t>
            </a:r>
            <a:r>
              <a:rPr sz="2000"/>
              <a:t>D. react to</a:t>
            </a:r>
            <a:endParaRPr sz="2000"/>
          </a:p>
          <a:p>
            <a:r>
              <a:rPr sz="2000"/>
              <a:t>52. A. envy 		B. complaints 		C. suffering 		D. mistakes</a:t>
            </a:r>
            <a:endParaRPr sz="2000"/>
          </a:p>
          <a:p>
            <a:r>
              <a:rPr sz="2000"/>
              <a:t>53. A. predict 		B. produce 		C. choose 		D. measure</a:t>
            </a:r>
            <a:endParaRPr sz="2000"/>
          </a:p>
          <a:p>
            <a:r>
              <a:rPr sz="2000"/>
              <a:t>54. A. fill 		B. start 		</a:t>
            </a:r>
            <a:r>
              <a:rPr lang="en-US" sz="2000"/>
              <a:t>	</a:t>
            </a:r>
            <a:r>
              <a:rPr sz="2000"/>
              <a:t>C. brighten 		D. balance</a:t>
            </a:r>
            <a:endParaRPr sz="2000"/>
          </a:p>
          <a:p>
            <a:r>
              <a:rPr sz="2000"/>
              <a:t>55. A. survival 	</a:t>
            </a:r>
            <a:r>
              <a:rPr lang="en-US" sz="2000"/>
              <a:t>	</a:t>
            </a:r>
            <a:r>
              <a:rPr sz="2000"/>
              <a:t>B. success 		C. recovery 		D. generosity</a:t>
            </a:r>
            <a:endParaRPr sz="2000"/>
          </a:p>
        </p:txBody>
      </p:sp>
      <p:sp>
        <p:nvSpPr>
          <p:cNvPr id="7" name="矩形 6"/>
          <p:cNvSpPr/>
          <p:nvPr/>
        </p:nvSpPr>
        <p:spPr>
          <a:xfrm>
            <a:off x="7448550" y="1707515"/>
            <a:ext cx="3191510" cy="219710"/>
          </a:xfrm>
          <a:prstGeom prst="rect">
            <a:avLst/>
          </a:prstGeom>
          <a:solidFill>
            <a:srgbClr val="FEB728">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5504815" y="2428240"/>
            <a:ext cx="1481455" cy="221615"/>
          </a:xfrm>
          <a:prstGeom prst="rect">
            <a:avLst/>
          </a:prstGeom>
          <a:solidFill>
            <a:srgbClr val="FEB728">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4" name="直接箭头连接符 13"/>
          <p:cNvCxnSpPr/>
          <p:nvPr/>
        </p:nvCxnSpPr>
        <p:spPr>
          <a:xfrm>
            <a:off x="6229350" y="1884045"/>
            <a:ext cx="3448050" cy="251587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13" name="矩形 12"/>
          <p:cNvSpPr/>
          <p:nvPr/>
        </p:nvSpPr>
        <p:spPr>
          <a:xfrm>
            <a:off x="9209405" y="4342765"/>
            <a:ext cx="1068070" cy="219710"/>
          </a:xfrm>
          <a:prstGeom prst="rect">
            <a:avLst/>
          </a:prstGeom>
          <a:solidFill>
            <a:srgbClr val="FEB728">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矩形 17"/>
          <p:cNvSpPr/>
          <p:nvPr/>
        </p:nvSpPr>
        <p:spPr>
          <a:xfrm>
            <a:off x="9209405" y="4940300"/>
            <a:ext cx="1289685" cy="219710"/>
          </a:xfrm>
          <a:prstGeom prst="rect">
            <a:avLst/>
          </a:prstGeom>
          <a:solidFill>
            <a:srgbClr val="FEB728">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20" name="直接箭头连接符 19"/>
          <p:cNvCxnSpPr>
            <a:stCxn id="10" idx="3"/>
          </p:cNvCxnSpPr>
          <p:nvPr/>
        </p:nvCxnSpPr>
        <p:spPr>
          <a:xfrm flipH="1" flipV="1">
            <a:off x="2280285" y="2324100"/>
            <a:ext cx="154305" cy="241871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22" name="直接箭头连接符 21"/>
          <p:cNvCxnSpPr/>
          <p:nvPr/>
        </p:nvCxnSpPr>
        <p:spPr>
          <a:xfrm flipH="1">
            <a:off x="2434590" y="1927225"/>
            <a:ext cx="6946265" cy="281559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23" name="矩形 22"/>
          <p:cNvSpPr/>
          <p:nvPr/>
        </p:nvSpPr>
        <p:spPr>
          <a:xfrm>
            <a:off x="8827770" y="2775585"/>
            <a:ext cx="1437640" cy="219710"/>
          </a:xfrm>
          <a:prstGeom prst="rect">
            <a:avLst/>
          </a:prstGeom>
          <a:solidFill>
            <a:srgbClr val="FEB728">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矩形 9"/>
          <p:cNvSpPr/>
          <p:nvPr/>
        </p:nvSpPr>
        <p:spPr>
          <a:xfrm>
            <a:off x="1366520" y="4632960"/>
            <a:ext cx="1068070" cy="219710"/>
          </a:xfrm>
          <a:prstGeom prst="rect">
            <a:avLst/>
          </a:prstGeom>
          <a:solidFill>
            <a:srgbClr val="FEB728">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1" name="直接箭头连接符 10"/>
          <p:cNvCxnSpPr/>
          <p:nvPr/>
        </p:nvCxnSpPr>
        <p:spPr>
          <a:xfrm>
            <a:off x="6229350" y="2649855"/>
            <a:ext cx="3151505" cy="229044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12" name="直接箭头连接符 11"/>
          <p:cNvCxnSpPr/>
          <p:nvPr/>
        </p:nvCxnSpPr>
        <p:spPr>
          <a:xfrm flipH="1" flipV="1">
            <a:off x="7830185" y="2192020"/>
            <a:ext cx="1550670" cy="274828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16" name="矩形 15"/>
          <p:cNvSpPr/>
          <p:nvPr/>
        </p:nvSpPr>
        <p:spPr>
          <a:xfrm>
            <a:off x="6461125" y="5260340"/>
            <a:ext cx="1289685" cy="219710"/>
          </a:xfrm>
          <a:prstGeom prst="rect">
            <a:avLst/>
          </a:prstGeom>
          <a:solidFill>
            <a:srgbClr val="FEB728">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nvSpPr>
        <p:spPr>
          <a:xfrm>
            <a:off x="3760470" y="5586095"/>
            <a:ext cx="1289685" cy="219710"/>
          </a:xfrm>
          <a:prstGeom prst="rect">
            <a:avLst/>
          </a:prstGeom>
          <a:solidFill>
            <a:srgbClr val="FEB728">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6461125" y="5838825"/>
            <a:ext cx="1289685" cy="219710"/>
          </a:xfrm>
          <a:prstGeom prst="rect">
            <a:avLst/>
          </a:prstGeom>
          <a:solidFill>
            <a:srgbClr val="FEB728">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矩形 20"/>
          <p:cNvSpPr/>
          <p:nvPr/>
        </p:nvSpPr>
        <p:spPr>
          <a:xfrm>
            <a:off x="3714750" y="6191885"/>
            <a:ext cx="1289685" cy="219710"/>
          </a:xfrm>
          <a:prstGeom prst="rect">
            <a:avLst/>
          </a:prstGeom>
          <a:solidFill>
            <a:srgbClr val="FEB728">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25" name="直接箭头连接符 24"/>
          <p:cNvCxnSpPr/>
          <p:nvPr/>
        </p:nvCxnSpPr>
        <p:spPr>
          <a:xfrm flipH="1">
            <a:off x="7283450" y="2557780"/>
            <a:ext cx="546735" cy="270256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26" name="直接箭头连接符 25"/>
          <p:cNvCxnSpPr/>
          <p:nvPr/>
        </p:nvCxnSpPr>
        <p:spPr>
          <a:xfrm flipH="1">
            <a:off x="5004435" y="2995295"/>
            <a:ext cx="4376420" cy="259080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27" name="直接箭头连接符 26"/>
          <p:cNvCxnSpPr/>
          <p:nvPr/>
        </p:nvCxnSpPr>
        <p:spPr>
          <a:xfrm flipH="1" flipV="1">
            <a:off x="4113530" y="3243580"/>
            <a:ext cx="890905" cy="234251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28" name="矩形 27"/>
          <p:cNvSpPr/>
          <p:nvPr/>
        </p:nvSpPr>
        <p:spPr>
          <a:xfrm>
            <a:off x="3877945" y="3561715"/>
            <a:ext cx="1125855" cy="221615"/>
          </a:xfrm>
          <a:prstGeom prst="rect">
            <a:avLst/>
          </a:prstGeom>
          <a:solidFill>
            <a:srgbClr val="FEB728">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29" name="直接箭头连接符 28"/>
          <p:cNvCxnSpPr/>
          <p:nvPr/>
        </p:nvCxnSpPr>
        <p:spPr>
          <a:xfrm>
            <a:off x="4645660" y="3783330"/>
            <a:ext cx="1815465" cy="202247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30" name="直接箭头连接符 29"/>
          <p:cNvCxnSpPr/>
          <p:nvPr/>
        </p:nvCxnSpPr>
        <p:spPr>
          <a:xfrm flipH="1" flipV="1">
            <a:off x="5894070" y="3783330"/>
            <a:ext cx="567055" cy="204470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31" name="矩形 30"/>
          <p:cNvSpPr/>
          <p:nvPr/>
        </p:nvSpPr>
        <p:spPr>
          <a:xfrm>
            <a:off x="7615555" y="3563620"/>
            <a:ext cx="3016250" cy="219710"/>
          </a:xfrm>
          <a:prstGeom prst="rect">
            <a:avLst/>
          </a:prstGeom>
          <a:solidFill>
            <a:srgbClr val="FEB728">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32" name="直接箭头连接符 31"/>
          <p:cNvCxnSpPr/>
          <p:nvPr/>
        </p:nvCxnSpPr>
        <p:spPr>
          <a:xfrm>
            <a:off x="1628775" y="4036060"/>
            <a:ext cx="2249170" cy="215582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15" name="文本框 14"/>
          <p:cNvSpPr txBox="1"/>
          <p:nvPr/>
        </p:nvSpPr>
        <p:spPr>
          <a:xfrm>
            <a:off x="7283450" y="1186815"/>
            <a:ext cx="8341360" cy="398780"/>
          </a:xfrm>
          <a:prstGeom prst="rect">
            <a:avLst/>
          </a:prstGeom>
          <a:noFill/>
        </p:spPr>
        <p:txBody>
          <a:bodyPr wrap="square" rtlCol="0">
            <a:spAutoFit/>
          </a:bodyPr>
          <a:p>
            <a:r>
              <a:rPr lang="zh-CN" sz="2000">
                <a:solidFill>
                  <a:srgbClr val="C00000"/>
                </a:solidFill>
              </a:rPr>
              <a:t>解题策略：</a:t>
            </a:r>
            <a:r>
              <a:rPr lang="zh-CN" sz="2000">
                <a:solidFill>
                  <a:srgbClr val="C00000"/>
                </a:solidFill>
                <a:sym typeface="+mn-ea"/>
              </a:rPr>
              <a:t>注重前后呼应</a:t>
            </a:r>
            <a:endParaRPr lang="zh-CN" sz="200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2"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up)">
                                      <p:cBhvr>
                                        <p:cTn id="24" dur="500"/>
                                        <p:tgtEl>
                                          <p:spTgt spid="22"/>
                                        </p:tgtEl>
                                      </p:cBhvr>
                                    </p:animEffect>
                                  </p:childTnLst>
                                </p:cTn>
                              </p:par>
                            </p:childTnLst>
                          </p:cTn>
                        </p:par>
                        <p:par>
                          <p:cTn id="25" fill="hold">
                            <p:stCondLst>
                              <p:cond delay="500"/>
                            </p:stCondLst>
                            <p:childTnLst>
                              <p:par>
                                <p:cTn id="26" presetID="1" presetClass="entr" presetSubtype="0" fill="hold" grpId="2" nodeType="after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par>
                          <p:cTn id="28" fill="hold">
                            <p:stCondLst>
                              <p:cond delay="500"/>
                            </p:stCondLst>
                            <p:childTnLst>
                              <p:par>
                                <p:cTn id="29" presetID="22" presetClass="entr" presetSubtype="4"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2"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2" nodeType="clickEffect">
                                  <p:stCondLst>
                                    <p:cond delay="0"/>
                                  </p:stCondLst>
                                  <p:childTnLst>
                                    <p:set>
                                      <p:cBhvr>
                                        <p:cTn id="39" dur="1" fill="hold">
                                          <p:stCondLst>
                                            <p:cond delay="0"/>
                                          </p:stCondLst>
                                        </p:cTn>
                                        <p:tgtEl>
                                          <p:spTgt spid="1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up)">
                                      <p:cBhvr>
                                        <p:cTn id="44" dur="500"/>
                                        <p:tgtEl>
                                          <p:spTgt spid="11"/>
                                        </p:tgtEl>
                                      </p:cBhvr>
                                    </p:animEffect>
                                  </p:childTnLst>
                                </p:cTn>
                              </p:par>
                            </p:childTnLst>
                          </p:cTn>
                        </p:par>
                        <p:par>
                          <p:cTn id="45" fill="hold">
                            <p:stCondLst>
                              <p:cond delay="500"/>
                            </p:stCondLst>
                            <p:childTnLst>
                              <p:par>
                                <p:cTn id="46" presetID="22" presetClass="entr" presetSubtype="4"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down)">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wipe(up)">
                                      <p:cBhvr>
                                        <p:cTn id="53" dur="500"/>
                                        <p:tgtEl>
                                          <p:spTgt spid="25"/>
                                        </p:tgtEl>
                                      </p:cBhvr>
                                    </p:animEffect>
                                  </p:childTnLst>
                                </p:cTn>
                              </p:par>
                            </p:childTnLst>
                          </p:cTn>
                        </p:par>
                        <p:par>
                          <p:cTn id="54" fill="hold">
                            <p:stCondLst>
                              <p:cond delay="500"/>
                            </p:stCondLst>
                            <p:childTnLst>
                              <p:par>
                                <p:cTn id="55" presetID="1" presetClass="entr" presetSubtype="0" fill="hold" grpId="2" nodeType="after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2" nodeType="click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wipe(up)">
                                      <p:cBhvr>
                                        <p:cTn id="65" dur="500"/>
                                        <p:tgtEl>
                                          <p:spTgt spid="26"/>
                                        </p:tgtEl>
                                      </p:cBhvr>
                                    </p:animEffect>
                                  </p:childTnLst>
                                </p:cTn>
                              </p:par>
                            </p:childTnLst>
                          </p:cTn>
                        </p:par>
                        <p:par>
                          <p:cTn id="66" fill="hold">
                            <p:stCondLst>
                              <p:cond delay="500"/>
                            </p:stCondLst>
                            <p:childTnLst>
                              <p:par>
                                <p:cTn id="67" presetID="1" presetClass="entr" presetSubtype="0" fill="hold" grpId="2" nodeType="afterEffect">
                                  <p:stCondLst>
                                    <p:cond delay="0"/>
                                  </p:stCondLst>
                                  <p:childTnLst>
                                    <p:set>
                                      <p:cBhvr>
                                        <p:cTn id="68" dur="1" fill="hold">
                                          <p:stCondLst>
                                            <p:cond delay="0"/>
                                          </p:stCondLst>
                                        </p:cTn>
                                        <p:tgtEl>
                                          <p:spTgt spid="17"/>
                                        </p:tgtEl>
                                        <p:attrNameLst>
                                          <p:attrName>style.visibility</p:attrName>
                                        </p:attrNameLst>
                                      </p:cBhvr>
                                      <p:to>
                                        <p:strVal val="visible"/>
                                      </p:to>
                                    </p:set>
                                  </p:childTnLst>
                                </p:cTn>
                              </p:par>
                            </p:childTnLst>
                          </p:cTn>
                        </p:par>
                        <p:par>
                          <p:cTn id="69" fill="hold">
                            <p:stCondLst>
                              <p:cond delay="500"/>
                            </p:stCondLst>
                            <p:childTnLst>
                              <p:par>
                                <p:cTn id="70" presetID="22" presetClass="entr" presetSubtype="4" fill="hold" nodeType="after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down)">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2" nodeType="clickEffect">
                                  <p:stCondLst>
                                    <p:cond delay="0"/>
                                  </p:stCondLst>
                                  <p:childTnLst>
                                    <p:set>
                                      <p:cBhvr>
                                        <p:cTn id="76" dur="1" fill="hold">
                                          <p:stCondLst>
                                            <p:cond delay="0"/>
                                          </p:stCondLst>
                                        </p:cTn>
                                        <p:tgtEl>
                                          <p:spTgt spid="2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nodeType="click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wipe(up)">
                                      <p:cBhvr>
                                        <p:cTn id="81" dur="500"/>
                                        <p:tgtEl>
                                          <p:spTgt spid="29"/>
                                        </p:tgtEl>
                                      </p:cBhvr>
                                    </p:animEffect>
                                  </p:childTnLst>
                                </p:cTn>
                              </p:par>
                            </p:childTnLst>
                          </p:cTn>
                        </p:par>
                        <p:par>
                          <p:cTn id="82" fill="hold">
                            <p:stCondLst>
                              <p:cond delay="500"/>
                            </p:stCondLst>
                            <p:childTnLst>
                              <p:par>
                                <p:cTn id="83" presetID="1" presetClass="entr" presetSubtype="0" fill="hold" grpId="2" nodeType="afterEffect">
                                  <p:stCondLst>
                                    <p:cond delay="0"/>
                                  </p:stCondLst>
                                  <p:childTnLst>
                                    <p:set>
                                      <p:cBhvr>
                                        <p:cTn id="84" dur="1" fill="hold">
                                          <p:stCondLst>
                                            <p:cond delay="0"/>
                                          </p:stCondLst>
                                        </p:cTn>
                                        <p:tgtEl>
                                          <p:spTgt spid="19"/>
                                        </p:tgtEl>
                                        <p:attrNameLst>
                                          <p:attrName>style.visibility</p:attrName>
                                        </p:attrNameLst>
                                      </p:cBhvr>
                                      <p:to>
                                        <p:strVal val="visible"/>
                                      </p:to>
                                    </p:set>
                                  </p:childTnLst>
                                </p:cTn>
                              </p:par>
                            </p:childTnLst>
                          </p:cTn>
                        </p:par>
                        <p:par>
                          <p:cTn id="85" fill="hold">
                            <p:stCondLst>
                              <p:cond delay="500"/>
                            </p:stCondLst>
                            <p:childTnLst>
                              <p:par>
                                <p:cTn id="86" presetID="22" presetClass="entr" presetSubtype="4" fill="hold" nodeType="afterEffect">
                                  <p:stCondLst>
                                    <p:cond delay="0"/>
                                  </p:stCondLst>
                                  <p:childTnLst>
                                    <p:set>
                                      <p:cBhvr>
                                        <p:cTn id="87" dur="1" fill="hold">
                                          <p:stCondLst>
                                            <p:cond delay="0"/>
                                          </p:stCondLst>
                                        </p:cTn>
                                        <p:tgtEl>
                                          <p:spTgt spid="30"/>
                                        </p:tgtEl>
                                        <p:attrNameLst>
                                          <p:attrName>style.visibility</p:attrName>
                                        </p:attrNameLst>
                                      </p:cBhvr>
                                      <p:to>
                                        <p:strVal val="visible"/>
                                      </p:to>
                                    </p:set>
                                    <p:animEffect transition="in" filter="wipe(down)">
                                      <p:cBhvr>
                                        <p:cTn id="88" dur="500"/>
                                        <p:tgtEl>
                                          <p:spTgt spid="30"/>
                                        </p:tgtEl>
                                      </p:cBhvr>
                                    </p:animEffec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2" nodeType="clickEffect">
                                  <p:stCondLst>
                                    <p:cond delay="0"/>
                                  </p:stCondLst>
                                  <p:childTnLst>
                                    <p:set>
                                      <p:cBhvr>
                                        <p:cTn id="92" dur="1" fill="hold">
                                          <p:stCondLst>
                                            <p:cond delay="0"/>
                                          </p:stCondLst>
                                        </p:cTn>
                                        <p:tgtEl>
                                          <p:spTgt spid="31"/>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2" nodeType="clickEffect">
                                  <p:stCondLst>
                                    <p:cond delay="0"/>
                                  </p:stCondLst>
                                  <p:childTnLst>
                                    <p:set>
                                      <p:cBhvr>
                                        <p:cTn id="96" dur="1" fill="hold">
                                          <p:stCondLst>
                                            <p:cond delay="0"/>
                                          </p:stCondLst>
                                        </p:cTn>
                                        <p:tgtEl>
                                          <p:spTgt spid="21"/>
                                        </p:tgtEl>
                                        <p:attrNameLst>
                                          <p:attrName>style.visibility</p:attrName>
                                        </p:attrNameLst>
                                      </p:cBhvr>
                                      <p:to>
                                        <p:strVal val="visible"/>
                                      </p:to>
                                    </p:set>
                                  </p:childTnLst>
                                </p:cTn>
                              </p:par>
                            </p:childTnLst>
                          </p:cTn>
                        </p:par>
                        <p:par>
                          <p:cTn id="97" fill="hold">
                            <p:stCondLst>
                              <p:cond delay="0"/>
                            </p:stCondLst>
                            <p:childTnLst>
                              <p:par>
                                <p:cTn id="98" presetID="22" presetClass="entr" presetSubtype="1" fill="hold" nodeType="afterEffect">
                                  <p:stCondLst>
                                    <p:cond delay="0"/>
                                  </p:stCondLst>
                                  <p:childTnLst>
                                    <p:set>
                                      <p:cBhvr>
                                        <p:cTn id="99" dur="1" fill="hold">
                                          <p:stCondLst>
                                            <p:cond delay="0"/>
                                          </p:stCondLst>
                                        </p:cTn>
                                        <p:tgtEl>
                                          <p:spTgt spid="32"/>
                                        </p:tgtEl>
                                        <p:attrNameLst>
                                          <p:attrName>style.visibility</p:attrName>
                                        </p:attrNameLst>
                                      </p:cBhvr>
                                      <p:to>
                                        <p:strVal val="visible"/>
                                      </p:to>
                                    </p:set>
                                    <p:animEffect transition="in" filter="wipe(up)">
                                      <p:cBhvr>
                                        <p:cTn id="100" dur="500"/>
                                        <p:tgtEl>
                                          <p:spTgt spid="32"/>
                                        </p:tgtEl>
                                      </p:cBhvr>
                                    </p:animEffec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animBg="1"/>
      <p:bldP spid="13" grpId="1" animBg="1"/>
      <p:bldP spid="18" grpId="1" animBg="1"/>
      <p:bldP spid="23" grpId="1" animBg="1"/>
      <p:bldP spid="10" grpId="1" animBg="1"/>
      <p:bldP spid="16" grpId="1" animBg="1"/>
      <p:bldP spid="17" grpId="1" animBg="1"/>
      <p:bldP spid="19" grpId="1" animBg="1"/>
      <p:bldP spid="21" grpId="1" animBg="1"/>
      <p:bldP spid="28" grpId="1" animBg="1"/>
      <p:bldP spid="31" grpId="1" animBg="1"/>
      <p:bldP spid="4" grpId="0" animBg="1"/>
      <p:bldP spid="4" grpId="1" animBg="1"/>
      <p:bldP spid="7" grpId="0" animBg="1"/>
      <p:bldP spid="7" grpId="1" animBg="1"/>
      <p:bldP spid="13" grpId="2" animBg="1"/>
      <p:bldP spid="10" grpId="2" animBg="1"/>
      <p:bldP spid="8" grpId="2" animBg="1"/>
      <p:bldP spid="18" grpId="2" animBg="1"/>
      <p:bldP spid="16" grpId="2" animBg="1"/>
      <p:bldP spid="23" grpId="2" animBg="1"/>
      <p:bldP spid="17" grpId="2" animBg="1"/>
      <p:bldP spid="28" grpId="2" animBg="1"/>
      <p:bldP spid="19" grpId="2" animBg="1"/>
      <p:bldP spid="31" grpId="2" animBg="1"/>
      <p:bldP spid="21" grpId="2" animBg="1"/>
      <p:bldP spid="15" grpId="0"/>
      <p:bldP spid="1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深度视觉·原创设计 https://www.docer.com/works?userid=22383862"/>
          <p:cNvSpPr/>
          <p:nvPr/>
        </p:nvSpPr>
        <p:spPr>
          <a:xfrm flipH="1">
            <a:off x="9677400" y="4533899"/>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6" name="深度视觉·原创设计 https://www.docer.com/works?userid=22383862"/>
          <p:cNvSpPr/>
          <p:nvPr/>
        </p:nvSpPr>
        <p:spPr>
          <a:xfrm rot="10800000" flipH="1">
            <a:off x="0" y="0"/>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8" name="深度视觉·原创设计 https://www.docer.com/works?userid=22383862"/>
          <p:cNvSpPr txBox="1"/>
          <p:nvPr/>
        </p:nvSpPr>
        <p:spPr>
          <a:xfrm>
            <a:off x="6000092" y="218202"/>
            <a:ext cx="4857138" cy="615315"/>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4000" b="1" i="0" u="none" strike="noStrike" kern="1200" cap="none" spc="0" normalizeH="0" baseline="0" noProof="0">
                <a:ln>
                  <a:noFill/>
                </a:ln>
                <a:solidFill>
                  <a:schemeClr val="tx1">
                    <a:lumMod val="75000"/>
                    <a:lumOff val="25000"/>
                  </a:schemeClr>
                </a:solidFill>
                <a:effectLst/>
                <a:uLnTx/>
                <a:uFillTx/>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客观题概览</a:t>
            </a:r>
            <a:endParaRPr kumimoji="0" lang="zh-CN" altLang="en-US" sz="4000" b="1" i="0" u="none" strike="noStrike" kern="1200" cap="none" spc="0" normalizeH="0" baseline="0" noProof="0">
              <a:ln>
                <a:noFill/>
              </a:ln>
              <a:solidFill>
                <a:schemeClr val="tx1">
                  <a:lumMod val="75000"/>
                  <a:lumOff val="25000"/>
                </a:schemeClr>
              </a:solidFill>
              <a:effectLst/>
              <a:uLnTx/>
              <a:uFillTx/>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p:txBody>
      </p:sp>
      <p:sp>
        <p:nvSpPr>
          <p:cNvPr id="9" name="深度视觉·原创设计 https://www.docer.com/works?userid=22383862"/>
          <p:cNvSpPr/>
          <p:nvPr/>
        </p:nvSpPr>
        <p:spPr>
          <a:xfrm>
            <a:off x="3575027" y="218388"/>
            <a:ext cx="2103800" cy="500806"/>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CN" sz="28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PART 01</a:t>
            </a:r>
            <a:endParaRPr lang="zh-CN" altLang="en-US" sz="28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p:txBody>
      </p:sp>
      <p:graphicFrame>
        <p:nvGraphicFramePr>
          <p:cNvPr id="3" name="表格 2"/>
          <p:cNvGraphicFramePr/>
          <p:nvPr>
            <p:custDataLst>
              <p:tags r:id="rId1"/>
            </p:custDataLst>
          </p:nvPr>
        </p:nvGraphicFramePr>
        <p:xfrm>
          <a:off x="3308350" y="929640"/>
          <a:ext cx="8513445" cy="5525770"/>
        </p:xfrm>
        <a:graphic>
          <a:graphicData uri="http://schemas.openxmlformats.org/drawingml/2006/table">
            <a:tbl>
              <a:tblPr>
                <a:tableStyleId>{5C22544A-7EE6-4342-B048-85BDC9FD1C3A}</a:tableStyleId>
              </a:tblPr>
              <a:tblGrid>
                <a:gridCol w="1080135"/>
                <a:gridCol w="2224405"/>
                <a:gridCol w="1155700"/>
                <a:gridCol w="1104265"/>
                <a:gridCol w="2948940"/>
              </a:tblGrid>
              <a:tr h="617855">
                <a:tc>
                  <a:txBody>
                    <a:bodyPr/>
                    <a:p>
                      <a:pPr indent="0" algn="ctr">
                        <a:buNone/>
                      </a:pPr>
                      <a:r>
                        <a:rPr lang="en-US" sz="2400"/>
                        <a:t>题型</a:t>
                      </a:r>
                      <a:endParaRPr lang="en-US" altLang="en-US" sz="2400"/>
                    </a:p>
                  </a:txBody>
                  <a:tcPr marL="68580" marR="68580" marT="0" marB="0" vert="horz" anchor="t" anchorCtr="0"/>
                </a:tc>
                <a:tc>
                  <a:txBody>
                    <a:bodyPr/>
                    <a:p>
                      <a:pPr indent="0" algn="ctr">
                        <a:buNone/>
                      </a:pPr>
                      <a:r>
                        <a:rPr lang="en-US" sz="2400"/>
                        <a:t>话题</a:t>
                      </a:r>
                      <a:endParaRPr lang="en-US" altLang="en-US" sz="2400"/>
                    </a:p>
                  </a:txBody>
                  <a:tcPr marL="68580" marR="68580" marT="0" marB="0" vert="horz" anchor="t" anchorCtr="0"/>
                </a:tc>
                <a:tc>
                  <a:txBody>
                    <a:bodyPr/>
                    <a:p>
                      <a:pPr indent="0" algn="ctr">
                        <a:buNone/>
                      </a:pPr>
                      <a:r>
                        <a:rPr lang="en-US" sz="2400"/>
                        <a:t>体裁</a:t>
                      </a:r>
                      <a:endParaRPr lang="en-US" altLang="en-US" sz="2400"/>
                    </a:p>
                  </a:txBody>
                  <a:tcPr marL="68580" marR="68580" marT="0" marB="0" vert="horz" anchor="t" anchorCtr="0"/>
                </a:tc>
                <a:tc>
                  <a:txBody>
                    <a:bodyPr/>
                    <a:p>
                      <a:pPr indent="0" algn="ctr">
                        <a:buNone/>
                      </a:pPr>
                      <a:r>
                        <a:rPr lang="en-US" sz="2400"/>
                        <a:t>词数</a:t>
                      </a:r>
                      <a:endParaRPr lang="en-US" altLang="en-US" sz="2400"/>
                    </a:p>
                  </a:txBody>
                  <a:tcPr marL="68580" marR="68580" marT="0" marB="0" vert="horz" anchor="t" anchorCtr="0"/>
                </a:tc>
                <a:tc>
                  <a:txBody>
                    <a:bodyPr/>
                    <a:p>
                      <a:pPr indent="0" algn="ctr">
                        <a:buNone/>
                      </a:pPr>
                      <a:r>
                        <a:rPr lang="en-US" sz="2400"/>
                        <a:t>命题类型</a:t>
                      </a:r>
                      <a:endParaRPr lang="en-US" altLang="en-US" sz="2400"/>
                    </a:p>
                  </a:txBody>
                  <a:tcPr marL="68580" marR="68580" marT="0" marB="0" vert="horz" anchor="t" anchorCtr="0"/>
                </a:tc>
              </a:tr>
              <a:tr h="489585">
                <a:tc>
                  <a:txBody>
                    <a:bodyPr/>
                    <a:p>
                      <a:pPr indent="0" algn="ctr">
                        <a:buNone/>
                      </a:pPr>
                      <a:r>
                        <a:rPr lang="en-US" sz="2400"/>
                        <a:t>阅读A</a:t>
                      </a:r>
                      <a:endParaRPr lang="en-US" altLang="en-US" sz="2400"/>
                    </a:p>
                  </a:txBody>
                  <a:tcPr marL="68580" marR="68580" marT="0" marB="0" vert="horz" anchor="t" anchorCtr="0"/>
                </a:tc>
                <a:tc>
                  <a:txBody>
                    <a:bodyPr/>
                    <a:p>
                      <a:pPr indent="0">
                        <a:buNone/>
                      </a:pPr>
                      <a:r>
                        <a:rPr lang="en-US" sz="1600"/>
                        <a:t>人与社会：</a:t>
                      </a:r>
                      <a:endParaRPr lang="en-US" sz="1600"/>
                    </a:p>
                    <a:p>
                      <a:pPr indent="0">
                        <a:buNone/>
                      </a:pPr>
                      <a:r>
                        <a:rPr lang="en-US" sz="1600"/>
                        <a:t>莱茵河沿岸旅游推介</a:t>
                      </a:r>
                      <a:endParaRPr lang="en-US" altLang="en-US" sz="1600"/>
                    </a:p>
                  </a:txBody>
                  <a:tcPr marL="68580" marR="68580" marT="0" marB="0" vert="horz" anchor="t" anchorCtr="0"/>
                </a:tc>
                <a:tc>
                  <a:txBody>
                    <a:bodyPr/>
                    <a:p>
                      <a:pPr indent="0">
                        <a:buNone/>
                      </a:pPr>
                      <a:r>
                        <a:rPr lang="en-US" sz="1600"/>
                        <a:t>应用文</a:t>
                      </a:r>
                      <a:endParaRPr lang="en-US" altLang="en-US" sz="1600"/>
                    </a:p>
                  </a:txBody>
                  <a:tcPr marL="68580" marR="68580" marT="0" marB="0" vert="horz" anchor="t" anchorCtr="0"/>
                </a:tc>
                <a:tc>
                  <a:txBody>
                    <a:bodyPr/>
                    <a:p>
                      <a:pPr indent="0">
                        <a:buNone/>
                      </a:pPr>
                      <a:r>
                        <a:rPr lang="en-US" sz="1600"/>
                        <a:t>294+90</a:t>
                      </a:r>
                      <a:endParaRPr lang="en-US" altLang="en-US" sz="1600"/>
                    </a:p>
                  </a:txBody>
                  <a:tcPr marL="68580" marR="68580" marT="0" marB="0" vert="horz" anchor="t" anchorCtr="0"/>
                </a:tc>
                <a:tc>
                  <a:txBody>
                    <a:bodyPr/>
                    <a:p>
                      <a:pPr indent="0">
                        <a:buNone/>
                      </a:pPr>
                      <a:r>
                        <a:rPr lang="en-US" sz="1600"/>
                        <a:t>21，23细节理解</a:t>
                      </a:r>
                      <a:endParaRPr lang="en-US" sz="1600"/>
                    </a:p>
                    <a:p>
                      <a:pPr indent="0">
                        <a:buNone/>
                      </a:pPr>
                      <a:r>
                        <a:rPr lang="en-US" sz="1600"/>
                        <a:t>22推理判断</a:t>
                      </a:r>
                      <a:endParaRPr lang="en-US" altLang="en-US" sz="1600"/>
                    </a:p>
                  </a:txBody>
                  <a:tcPr marL="68580" marR="68580" marT="0" marB="0" vert="horz" anchor="t" anchorCtr="0"/>
                </a:tc>
              </a:tr>
              <a:tr h="592455">
                <a:tc>
                  <a:txBody>
                    <a:bodyPr/>
                    <a:p>
                      <a:pPr indent="0" algn="ctr">
                        <a:buNone/>
                      </a:pPr>
                      <a:r>
                        <a:rPr lang="en-US" sz="2400"/>
                        <a:t>阅读B</a:t>
                      </a:r>
                      <a:endParaRPr lang="en-US" altLang="en-US" sz="2400"/>
                    </a:p>
                  </a:txBody>
                  <a:tcPr marL="68580" marR="68580" marT="0" marB="0" vert="horz" anchor="t" anchorCtr="0"/>
                </a:tc>
                <a:tc>
                  <a:txBody>
                    <a:bodyPr/>
                    <a:p>
                      <a:pPr indent="0">
                        <a:buNone/>
                      </a:pPr>
                      <a:r>
                        <a:rPr lang="en-US" sz="1600"/>
                        <a:t>人与社会：</a:t>
                      </a:r>
                      <a:endParaRPr lang="en-US" sz="1600"/>
                    </a:p>
                    <a:p>
                      <a:pPr indent="0">
                        <a:buNone/>
                      </a:pPr>
                      <a:r>
                        <a:rPr lang="en-US" sz="1600"/>
                        <a:t>大学面试官的选人倾向</a:t>
                      </a:r>
                      <a:endParaRPr lang="en-US" altLang="en-US" sz="1600"/>
                    </a:p>
                  </a:txBody>
                  <a:tcPr marL="68580" marR="68580" marT="0" marB="0" vert="horz" anchor="t" anchorCtr="0"/>
                </a:tc>
                <a:tc>
                  <a:txBody>
                    <a:bodyPr/>
                    <a:p>
                      <a:pPr indent="0">
                        <a:buNone/>
                      </a:pPr>
                      <a:r>
                        <a:rPr lang="en-US" sz="1600"/>
                        <a:t>夹叙夹议</a:t>
                      </a:r>
                      <a:endParaRPr lang="en-US" altLang="en-US" sz="1600"/>
                    </a:p>
                  </a:txBody>
                  <a:tcPr marL="68580" marR="68580" marT="0" marB="0" vert="horz" anchor="t" anchorCtr="0"/>
                </a:tc>
                <a:tc>
                  <a:txBody>
                    <a:bodyPr/>
                    <a:p>
                      <a:pPr indent="0">
                        <a:buNone/>
                      </a:pPr>
                      <a:r>
                        <a:rPr lang="en-US" sz="1600"/>
                        <a:t>337+151</a:t>
                      </a:r>
                      <a:endParaRPr lang="en-US" altLang="en-US" sz="1600"/>
                    </a:p>
                  </a:txBody>
                  <a:tcPr marL="68580" marR="68580" marT="0" marB="0" vert="horz" anchor="t" anchorCtr="0"/>
                </a:tc>
                <a:tc>
                  <a:txBody>
                    <a:bodyPr/>
                    <a:p>
                      <a:pPr indent="0">
                        <a:buNone/>
                      </a:pPr>
                      <a:r>
                        <a:rPr lang="en-US" sz="1600"/>
                        <a:t>24，26，27推理判断</a:t>
                      </a:r>
                      <a:endParaRPr lang="en-US" sz="1600"/>
                    </a:p>
                    <a:p>
                      <a:pPr indent="0">
                        <a:buNone/>
                      </a:pPr>
                      <a:r>
                        <a:rPr lang="en-US" sz="1600"/>
                        <a:t>25写作意图</a:t>
                      </a:r>
                      <a:endParaRPr lang="en-US" altLang="en-US" sz="1600"/>
                    </a:p>
                  </a:txBody>
                  <a:tcPr marL="68580" marR="68580" marT="0" marB="0" vert="horz" anchor="t" anchorCtr="0"/>
                </a:tc>
              </a:tr>
              <a:tr h="592455">
                <a:tc>
                  <a:txBody>
                    <a:bodyPr/>
                    <a:p>
                      <a:pPr indent="0" algn="ctr">
                        <a:buNone/>
                      </a:pPr>
                      <a:r>
                        <a:rPr lang="en-US" sz="2400"/>
                        <a:t>阅读C</a:t>
                      </a:r>
                      <a:endParaRPr lang="en-US" altLang="en-US" sz="2400"/>
                    </a:p>
                  </a:txBody>
                  <a:tcPr marL="68580" marR="68580" marT="0" marB="0" vert="horz" anchor="t" anchorCtr="0"/>
                </a:tc>
                <a:tc>
                  <a:txBody>
                    <a:bodyPr/>
                    <a:p>
                      <a:pPr indent="0">
                        <a:buNone/>
                      </a:pPr>
                      <a:r>
                        <a:rPr lang="en-US" sz="1600"/>
                        <a:t>人与自然：</a:t>
                      </a:r>
                      <a:endParaRPr lang="en-US" sz="1600"/>
                    </a:p>
                    <a:p>
                      <a:pPr indent="0">
                        <a:buNone/>
                      </a:pPr>
                      <a:r>
                        <a:rPr lang="en-US" sz="1600"/>
                        <a:t>对鲨鱼的误解</a:t>
                      </a:r>
                      <a:endParaRPr lang="en-US" altLang="en-US" sz="1600"/>
                    </a:p>
                  </a:txBody>
                  <a:tcPr marL="68580" marR="68580" marT="0" marB="0" vert="horz" anchor="t" anchorCtr="0"/>
                </a:tc>
                <a:tc>
                  <a:txBody>
                    <a:bodyPr/>
                    <a:p>
                      <a:pPr indent="0">
                        <a:buNone/>
                      </a:pPr>
                      <a:r>
                        <a:rPr lang="en-US" sz="1600"/>
                        <a:t>说明文</a:t>
                      </a:r>
                      <a:endParaRPr lang="en-US" altLang="en-US" sz="1600"/>
                    </a:p>
                  </a:txBody>
                  <a:tcPr marL="68580" marR="68580" marT="0" marB="0" vert="horz" anchor="t" anchorCtr="0"/>
                </a:tc>
                <a:tc>
                  <a:txBody>
                    <a:bodyPr/>
                    <a:p>
                      <a:pPr indent="0">
                        <a:buNone/>
                      </a:pPr>
                      <a:r>
                        <a:rPr lang="en-US" sz="1600"/>
                        <a:t>305+121</a:t>
                      </a:r>
                      <a:endParaRPr lang="en-US" altLang="en-US" sz="1600"/>
                    </a:p>
                  </a:txBody>
                  <a:tcPr marL="68580" marR="68580" marT="0" marB="0" vert="horz" anchor="t" anchorCtr="0"/>
                </a:tc>
                <a:tc>
                  <a:txBody>
                    <a:bodyPr/>
                    <a:p>
                      <a:pPr indent="0">
                        <a:buNone/>
                      </a:pPr>
                      <a:r>
                        <a:rPr lang="en-US" sz="1600"/>
                        <a:t>28，29，30推理判断</a:t>
                      </a:r>
                      <a:endParaRPr lang="en-US" sz="1600"/>
                    </a:p>
                    <a:p>
                      <a:pPr indent="0">
                        <a:buNone/>
                      </a:pPr>
                      <a:r>
                        <a:rPr lang="en-US" sz="1600"/>
                        <a:t>31主旨大意</a:t>
                      </a:r>
                      <a:endParaRPr lang="en-US" altLang="en-US" sz="1600"/>
                    </a:p>
                  </a:txBody>
                  <a:tcPr marL="68580" marR="68580" marT="0" marB="0" vert="horz" anchor="t" anchorCtr="0"/>
                </a:tc>
              </a:tr>
              <a:tr h="664210">
                <a:tc>
                  <a:txBody>
                    <a:bodyPr/>
                    <a:p>
                      <a:pPr indent="0" algn="ctr">
                        <a:buNone/>
                      </a:pPr>
                      <a:r>
                        <a:rPr lang="en-US" sz="2400"/>
                        <a:t>阅读D</a:t>
                      </a:r>
                      <a:endParaRPr lang="en-US" altLang="en-US" sz="2400"/>
                    </a:p>
                  </a:txBody>
                  <a:tcPr marL="68580" marR="68580" marT="0" marB="0" vert="horz" anchor="t" anchorCtr="0"/>
                </a:tc>
                <a:tc>
                  <a:txBody>
                    <a:bodyPr/>
                    <a:p>
                      <a:pPr indent="0">
                        <a:buNone/>
                      </a:pPr>
                      <a:r>
                        <a:rPr lang="en-US" sz="1600"/>
                        <a:t>人与社会：</a:t>
                      </a:r>
                      <a:endParaRPr lang="en-US" sz="1600"/>
                    </a:p>
                    <a:p>
                      <a:pPr indent="0">
                        <a:buNone/>
                      </a:pPr>
                      <a:r>
                        <a:rPr lang="en-US" sz="1600"/>
                        <a:t>偏爱子女的负面影响</a:t>
                      </a:r>
                      <a:endParaRPr lang="en-US" altLang="en-US" sz="1600"/>
                    </a:p>
                  </a:txBody>
                  <a:tcPr marL="68580" marR="68580" marT="0" marB="0" vert="horz" anchor="t" anchorCtr="0"/>
                </a:tc>
                <a:tc>
                  <a:txBody>
                    <a:bodyPr/>
                    <a:p>
                      <a:pPr indent="0">
                        <a:buNone/>
                      </a:pPr>
                      <a:r>
                        <a:rPr lang="en-US" sz="1600"/>
                        <a:t>说明文</a:t>
                      </a:r>
                      <a:endParaRPr lang="en-US" altLang="en-US" sz="1600"/>
                    </a:p>
                  </a:txBody>
                  <a:tcPr marL="68580" marR="68580" marT="0" marB="0" vert="horz" anchor="t" anchorCtr="0"/>
                </a:tc>
                <a:tc>
                  <a:txBody>
                    <a:bodyPr/>
                    <a:p>
                      <a:pPr indent="0">
                        <a:buNone/>
                      </a:pPr>
                      <a:r>
                        <a:rPr lang="en-US" sz="1600"/>
                        <a:t>392+132</a:t>
                      </a:r>
                      <a:endParaRPr lang="en-US" altLang="en-US" sz="1600"/>
                    </a:p>
                  </a:txBody>
                  <a:tcPr marL="68580" marR="68580" marT="0" marB="0" vert="horz" anchor="t" anchorCtr="0"/>
                </a:tc>
                <a:tc>
                  <a:txBody>
                    <a:bodyPr/>
                    <a:p>
                      <a:pPr indent="0">
                        <a:buNone/>
                      </a:pPr>
                      <a:r>
                        <a:rPr lang="en-US" sz="1600"/>
                        <a:t>32，34细节理解</a:t>
                      </a:r>
                      <a:endParaRPr lang="en-US" sz="1600"/>
                    </a:p>
                    <a:p>
                      <a:pPr indent="0">
                        <a:buNone/>
                      </a:pPr>
                      <a:r>
                        <a:rPr lang="en-US" sz="1600"/>
                        <a:t>33词义猜测</a:t>
                      </a:r>
                      <a:r>
                        <a:rPr lang="zh-CN" altLang="en-US" sz="1600"/>
                        <a:t>，</a:t>
                      </a:r>
                      <a:r>
                        <a:rPr lang="en-US" sz="1600"/>
                        <a:t>35主旨大意</a:t>
                      </a:r>
                      <a:endParaRPr lang="en-US" altLang="en-US" sz="1600"/>
                    </a:p>
                  </a:txBody>
                  <a:tcPr marL="68580" marR="68580" marT="0" marB="0" vert="horz" anchor="t" anchorCtr="0"/>
                </a:tc>
              </a:tr>
              <a:tr h="395605">
                <a:tc>
                  <a:txBody>
                    <a:bodyPr/>
                    <a:p>
                      <a:pPr indent="0" algn="ctr">
                        <a:buNone/>
                      </a:pPr>
                      <a:r>
                        <a:rPr lang="en-US" sz="2400"/>
                        <a:t>7选5</a:t>
                      </a:r>
                      <a:endParaRPr lang="en-US" altLang="en-US" sz="2400"/>
                    </a:p>
                  </a:txBody>
                  <a:tcPr marL="68580" marR="68580" marT="0" marB="0" vert="horz" anchor="t" anchorCtr="0"/>
                </a:tc>
                <a:tc>
                  <a:txBody>
                    <a:bodyPr/>
                    <a:p>
                      <a:pPr indent="0">
                        <a:buNone/>
                      </a:pPr>
                      <a:r>
                        <a:rPr lang="en-US" sz="1600"/>
                        <a:t>人与社会：</a:t>
                      </a:r>
                      <a:endParaRPr lang="en-US" sz="1600"/>
                    </a:p>
                    <a:p>
                      <a:pPr indent="0">
                        <a:buNone/>
                      </a:pPr>
                      <a:r>
                        <a:rPr lang="en-US" sz="1600"/>
                        <a:t>宣讲复杂信息</a:t>
                      </a:r>
                      <a:endParaRPr lang="en-US" altLang="en-US" sz="1600"/>
                    </a:p>
                  </a:txBody>
                  <a:tcPr marL="68580" marR="68580" marT="0" marB="0" vert="horz" anchor="t" anchorCtr="0"/>
                </a:tc>
                <a:tc>
                  <a:txBody>
                    <a:bodyPr/>
                    <a:p>
                      <a:pPr indent="0">
                        <a:buNone/>
                      </a:pPr>
                      <a:r>
                        <a:rPr lang="en-US" sz="1600"/>
                        <a:t>说明文</a:t>
                      </a:r>
                      <a:endParaRPr lang="en-US" altLang="en-US" sz="1600"/>
                    </a:p>
                  </a:txBody>
                  <a:tcPr marL="68580" marR="68580" marT="0" marB="0" vert="horz" anchor="t" anchorCtr="0"/>
                </a:tc>
                <a:tc>
                  <a:txBody>
                    <a:bodyPr/>
                    <a:p>
                      <a:pPr indent="0">
                        <a:buNone/>
                      </a:pPr>
                      <a:r>
                        <a:rPr lang="en-US" sz="1600"/>
                        <a:t>260+70</a:t>
                      </a:r>
                      <a:endParaRPr lang="en-US" altLang="en-US" sz="1600"/>
                    </a:p>
                  </a:txBody>
                  <a:tcPr marL="68580" marR="68580" marT="0" marB="0" vert="horz" anchor="t" anchorCtr="0"/>
                </a:tc>
                <a:tc>
                  <a:txBody>
                    <a:bodyPr/>
                    <a:p>
                      <a:pPr indent="0">
                        <a:buNone/>
                      </a:pPr>
                      <a:r>
                        <a:rPr lang="en-US" sz="1600"/>
                        <a:t>头1+中3+尾1</a:t>
                      </a:r>
                      <a:endParaRPr lang="en-US" altLang="en-US" sz="1600"/>
                    </a:p>
                  </a:txBody>
                  <a:tcPr marL="68580" marR="68580" marT="0" marB="0" vert="horz" anchor="t" anchorCtr="0"/>
                </a:tc>
              </a:tr>
              <a:tr h="1101725">
                <a:tc>
                  <a:txBody>
                    <a:bodyPr/>
                    <a:p>
                      <a:pPr indent="0" algn="ctr">
                        <a:buNone/>
                      </a:pPr>
                      <a:r>
                        <a:rPr lang="en-US" sz="2400"/>
                        <a:t>完型</a:t>
                      </a:r>
                      <a:endParaRPr lang="en-US" sz="2400"/>
                    </a:p>
                    <a:p>
                      <a:pPr indent="0" algn="ctr">
                        <a:buNone/>
                      </a:pPr>
                      <a:r>
                        <a:rPr lang="en-US" sz="2400"/>
                        <a:t>填空</a:t>
                      </a:r>
                      <a:endParaRPr lang="en-US" altLang="en-US" sz="2400"/>
                    </a:p>
                  </a:txBody>
                  <a:tcPr marL="68580" marR="68580" marT="0" marB="0" vert="horz" anchor="t" anchorCtr="0"/>
                </a:tc>
                <a:tc>
                  <a:txBody>
                    <a:bodyPr/>
                    <a:p>
                      <a:pPr indent="0">
                        <a:buNone/>
                      </a:pPr>
                      <a:r>
                        <a:rPr lang="en-US" sz="1600"/>
                        <a:t>人与社会：</a:t>
                      </a:r>
                      <a:endParaRPr lang="en-US" sz="1600"/>
                    </a:p>
                    <a:p>
                      <a:pPr indent="0">
                        <a:buNone/>
                      </a:pPr>
                      <a:r>
                        <a:rPr lang="en-US" sz="1600"/>
                        <a:t>为朋友的成功欢呼</a:t>
                      </a:r>
                      <a:endParaRPr lang="en-US" altLang="en-US" sz="1600"/>
                    </a:p>
                  </a:txBody>
                  <a:tcPr marL="68580" marR="68580" marT="0" marB="0" vert="horz" anchor="t" anchorCtr="0"/>
                </a:tc>
                <a:tc>
                  <a:txBody>
                    <a:bodyPr/>
                    <a:p>
                      <a:pPr indent="0">
                        <a:buNone/>
                      </a:pPr>
                      <a:r>
                        <a:rPr lang="en-US" sz="1600"/>
                        <a:t>夹叙夹议</a:t>
                      </a:r>
                      <a:endParaRPr lang="en-US" altLang="en-US" sz="1600"/>
                    </a:p>
                  </a:txBody>
                  <a:tcPr marL="68580" marR="68580" marT="0" marB="0" vert="horz" anchor="t" anchorCtr="0"/>
                </a:tc>
                <a:tc>
                  <a:txBody>
                    <a:bodyPr/>
                    <a:p>
                      <a:pPr indent="0">
                        <a:buNone/>
                      </a:pPr>
                      <a:r>
                        <a:rPr lang="en-US" sz="1600"/>
                        <a:t>219+145</a:t>
                      </a:r>
                      <a:endParaRPr lang="en-US" altLang="en-US" sz="1600"/>
                    </a:p>
                  </a:txBody>
                  <a:tcPr marL="68580" marR="68580" marT="0" marB="0" vert="horz" anchor="t" anchorCtr="0"/>
                </a:tc>
                <a:tc>
                  <a:txBody>
                    <a:bodyPr/>
                    <a:p>
                      <a:pPr indent="0">
                        <a:buNone/>
                      </a:pPr>
                      <a:r>
                        <a:rPr lang="en-US" sz="1600"/>
                        <a:t>41,42,45,49,53,54动词46,48,50,52,55名词</a:t>
                      </a:r>
                      <a:endParaRPr lang="en-US" sz="1600"/>
                    </a:p>
                    <a:p>
                      <a:pPr indent="0">
                        <a:buNone/>
                      </a:pPr>
                      <a:r>
                        <a:rPr lang="en-US" sz="1600"/>
                        <a:t>43,44形容词</a:t>
                      </a:r>
                      <a:endParaRPr lang="en-US" sz="1600"/>
                    </a:p>
                    <a:p>
                      <a:pPr indent="0">
                        <a:buNone/>
                      </a:pPr>
                      <a:r>
                        <a:rPr lang="en-US" sz="1600"/>
                        <a:t>47逻辑连接词</a:t>
                      </a:r>
                      <a:r>
                        <a:rPr lang="zh-CN" altLang="en-US" sz="1600"/>
                        <a:t>，</a:t>
                      </a:r>
                      <a:r>
                        <a:rPr lang="en-US" sz="1600"/>
                        <a:t>51动词短语</a:t>
                      </a:r>
                      <a:endParaRPr lang="en-US" altLang="en-US" sz="1600"/>
                    </a:p>
                  </a:txBody>
                  <a:tcPr marL="68580" marR="68580" marT="0" marB="0" vert="horz" anchor="t" anchorCtr="0"/>
                </a:tc>
              </a:tr>
              <a:tr h="979805">
                <a:tc>
                  <a:txBody>
                    <a:bodyPr/>
                    <a:p>
                      <a:pPr indent="0" algn="ctr">
                        <a:buNone/>
                      </a:pPr>
                      <a:r>
                        <a:rPr lang="en-US" sz="2400"/>
                        <a:t>语法</a:t>
                      </a:r>
                      <a:endParaRPr lang="en-US" sz="2400"/>
                    </a:p>
                    <a:p>
                      <a:pPr indent="0" algn="ctr">
                        <a:buNone/>
                      </a:pPr>
                      <a:r>
                        <a:rPr lang="en-US" sz="2400"/>
                        <a:t>填空</a:t>
                      </a:r>
                      <a:endParaRPr lang="en-US" altLang="en-US" sz="2400"/>
                    </a:p>
                  </a:txBody>
                  <a:tcPr marL="68580" marR="68580" marT="0" marB="0" vert="horz" anchor="t" anchorCtr="0"/>
                </a:tc>
                <a:tc>
                  <a:txBody>
                    <a:bodyPr/>
                    <a:p>
                      <a:pPr indent="0">
                        <a:buNone/>
                      </a:pPr>
                      <a:r>
                        <a:rPr lang="en-US" sz="1600"/>
                        <a:t>人与社会：</a:t>
                      </a:r>
                      <a:endParaRPr lang="en-US" sz="1600"/>
                    </a:p>
                    <a:p>
                      <a:pPr indent="0">
                        <a:buNone/>
                      </a:pPr>
                      <a:r>
                        <a:rPr lang="en-US" sz="1600"/>
                        <a:t>羊皮筏子</a:t>
                      </a:r>
                      <a:endParaRPr lang="en-US" altLang="en-US" sz="1600"/>
                    </a:p>
                  </a:txBody>
                  <a:tcPr marL="68580" marR="68580" marT="0" marB="0" vert="horz" anchor="t" anchorCtr="0"/>
                </a:tc>
                <a:tc>
                  <a:txBody>
                    <a:bodyPr/>
                    <a:p>
                      <a:pPr indent="0">
                        <a:buNone/>
                      </a:pPr>
                      <a:r>
                        <a:rPr lang="en-US" sz="1600"/>
                        <a:t>说明文</a:t>
                      </a:r>
                      <a:endParaRPr lang="en-US" altLang="en-US" sz="1600"/>
                    </a:p>
                  </a:txBody>
                  <a:tcPr marL="68580" marR="68580" marT="0" marB="0" vert="horz" anchor="t" anchorCtr="0"/>
                </a:tc>
                <a:tc>
                  <a:txBody>
                    <a:bodyPr/>
                    <a:p>
                      <a:pPr indent="0">
                        <a:buNone/>
                      </a:pPr>
                      <a:r>
                        <a:rPr lang="en-US" sz="1600"/>
                        <a:t>214</a:t>
                      </a:r>
                      <a:endParaRPr lang="en-US" altLang="en-US" sz="1600"/>
                    </a:p>
                  </a:txBody>
                  <a:tcPr marL="68580" marR="68580" marT="0" marB="0" vert="horz" anchor="t" anchorCtr="0"/>
                </a:tc>
                <a:tc>
                  <a:txBody>
                    <a:bodyPr/>
                    <a:p>
                      <a:pPr indent="0">
                        <a:buNone/>
                      </a:pPr>
                      <a:r>
                        <a:rPr lang="en-US" sz="1600"/>
                        <a:t>56冠词</a:t>
                      </a:r>
                      <a:r>
                        <a:rPr lang="zh-CN" altLang="en-US" sz="1600"/>
                        <a:t>，</a:t>
                      </a:r>
                      <a:r>
                        <a:rPr lang="en-US" sz="1600"/>
                        <a:t>57连词</a:t>
                      </a:r>
                      <a:r>
                        <a:rPr lang="zh-CN" altLang="en-US" sz="1600"/>
                        <a:t>，</a:t>
                      </a:r>
                      <a:endParaRPr lang="zh-CN" altLang="en-US" sz="1600"/>
                    </a:p>
                    <a:p>
                      <a:pPr indent="0">
                        <a:buNone/>
                      </a:pPr>
                      <a:r>
                        <a:rPr lang="en-US" sz="1600"/>
                        <a:t>58,59谓语动词</a:t>
                      </a:r>
                      <a:r>
                        <a:rPr lang="zh-CN" altLang="en-US" sz="1600"/>
                        <a:t>，</a:t>
                      </a:r>
                      <a:r>
                        <a:rPr lang="en-US" sz="1600"/>
                        <a:t>60,62单词转换61关系词</a:t>
                      </a:r>
                      <a:r>
                        <a:rPr lang="zh-CN" altLang="en-US" sz="1600"/>
                        <a:t>，</a:t>
                      </a:r>
                      <a:endParaRPr lang="zh-CN" altLang="en-US" sz="1600"/>
                    </a:p>
                    <a:p>
                      <a:pPr indent="0">
                        <a:buNone/>
                      </a:pPr>
                      <a:r>
                        <a:rPr lang="en-US" sz="1600"/>
                        <a:t>63,65非谓语动词</a:t>
                      </a:r>
                      <a:r>
                        <a:rPr lang="zh-CN" altLang="en-US" sz="1600"/>
                        <a:t>，</a:t>
                      </a:r>
                      <a:r>
                        <a:rPr lang="en-US" sz="1600"/>
                        <a:t>64介词</a:t>
                      </a:r>
                      <a:endParaRPr lang="en-US" altLang="en-US" sz="1600"/>
                    </a:p>
                  </a:txBody>
                  <a:tcPr marL="68580" marR="68580" marT="0" marB="0" vert="horz" anchor="t" anchorCtr="0"/>
                </a:tc>
              </a:tr>
            </a:tbl>
          </a:graphicData>
        </a:graphic>
      </p:graphicFrame>
      <p:pic>
        <p:nvPicPr>
          <p:cNvPr id="100" name="图片 99"/>
          <p:cNvPicPr>
            <a:picLocks noChangeAspect="1"/>
          </p:cNvPicPr>
          <p:nvPr/>
        </p:nvPicPr>
        <p:blipFill>
          <a:blip r:embed="rId2"/>
          <a:srcRect t="13833" b="12435"/>
          <a:stretch>
            <a:fillRect/>
          </a:stretch>
        </p:blipFill>
        <p:spPr>
          <a:xfrm>
            <a:off x="384175" y="515620"/>
            <a:ext cx="2147570" cy="1184910"/>
          </a:xfrm>
          <a:prstGeom prst="rect">
            <a:avLst/>
          </a:prstGeom>
          <a:noFill/>
          <a:ln w="9525">
            <a:noFill/>
          </a:ln>
        </p:spPr>
      </p:pic>
      <p:pic>
        <p:nvPicPr>
          <p:cNvPr id="13" name="图片 12"/>
          <p:cNvPicPr>
            <a:picLocks noChangeAspect="1"/>
          </p:cNvPicPr>
          <p:nvPr>
            <p:custDataLst>
              <p:tags r:id="rId3"/>
            </p:custDataLst>
          </p:nvPr>
        </p:nvPicPr>
        <p:blipFill>
          <a:blip r:embed="rId4"/>
          <a:stretch>
            <a:fillRect/>
          </a:stretch>
        </p:blipFill>
        <p:spPr>
          <a:xfrm>
            <a:off x="384175" y="1651635"/>
            <a:ext cx="2147570" cy="1091565"/>
          </a:xfrm>
          <a:prstGeom prst="rect">
            <a:avLst/>
          </a:prstGeom>
        </p:spPr>
      </p:pic>
      <p:pic>
        <p:nvPicPr>
          <p:cNvPr id="101" name="图片 100"/>
          <p:cNvPicPr>
            <a:picLocks noChangeAspect="1"/>
          </p:cNvPicPr>
          <p:nvPr/>
        </p:nvPicPr>
        <p:blipFill>
          <a:blip r:embed="rId5"/>
          <a:stretch>
            <a:fillRect/>
          </a:stretch>
        </p:blipFill>
        <p:spPr>
          <a:xfrm>
            <a:off x="384175" y="2713355"/>
            <a:ext cx="2146300" cy="1202055"/>
          </a:xfrm>
          <a:prstGeom prst="rect">
            <a:avLst/>
          </a:prstGeom>
          <a:noFill/>
          <a:ln w="9525">
            <a:noFill/>
          </a:ln>
        </p:spPr>
      </p:pic>
      <p:pic>
        <p:nvPicPr>
          <p:cNvPr id="20" name="图片 19"/>
          <p:cNvPicPr>
            <a:picLocks noChangeAspect="1"/>
          </p:cNvPicPr>
          <p:nvPr/>
        </p:nvPicPr>
        <p:blipFill>
          <a:blip r:embed="rId6"/>
          <a:srcRect t="10673" b="7746"/>
          <a:stretch>
            <a:fillRect/>
          </a:stretch>
        </p:blipFill>
        <p:spPr>
          <a:xfrm>
            <a:off x="384175" y="3882390"/>
            <a:ext cx="2146300" cy="1167765"/>
          </a:xfrm>
          <a:prstGeom prst="rect">
            <a:avLst/>
          </a:prstGeom>
        </p:spPr>
      </p:pic>
      <p:pic>
        <p:nvPicPr>
          <p:cNvPr id="2" name="图片 1"/>
          <p:cNvPicPr>
            <a:picLocks noChangeAspect="1"/>
          </p:cNvPicPr>
          <p:nvPr/>
        </p:nvPicPr>
        <p:blipFill>
          <a:blip r:embed="rId7"/>
          <a:stretch>
            <a:fillRect/>
          </a:stretch>
        </p:blipFill>
        <p:spPr>
          <a:xfrm>
            <a:off x="384175" y="4917440"/>
            <a:ext cx="2136775" cy="142303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深度视觉·原创设计 https://www.docer.com/works?userid=22383862"/>
          <p:cNvSpPr/>
          <p:nvPr/>
        </p:nvSpPr>
        <p:spPr>
          <a:xfrm flipH="1">
            <a:off x="11252019" y="5989229"/>
            <a:ext cx="939981" cy="86877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51" name="深度视觉·原创设计 https://www.docer.com/works?userid=22383862"/>
          <p:cNvSpPr/>
          <p:nvPr/>
        </p:nvSpPr>
        <p:spPr>
          <a:xfrm rot="10800000" flipH="1">
            <a:off x="0" y="0"/>
            <a:ext cx="939981" cy="86877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2" name="深度视觉·原创设计 https://www.docer.com/works?userid=22383862"/>
          <p:cNvSpPr/>
          <p:nvPr/>
        </p:nvSpPr>
        <p:spPr>
          <a:xfrm rot="5400000">
            <a:off x="7644306" y="2348782"/>
            <a:ext cx="6896471" cy="2198913"/>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grpSp>
        <p:nvGrpSpPr>
          <p:cNvPr id="28" name="深度视觉·原创设计 https://www.docer.com/works?userid=22383862"/>
          <p:cNvGrpSpPr/>
          <p:nvPr/>
        </p:nvGrpSpPr>
        <p:grpSpPr>
          <a:xfrm>
            <a:off x="320438" y="282410"/>
            <a:ext cx="448194" cy="447430"/>
            <a:chOff x="6357938" y="1647825"/>
            <a:chExt cx="465138" cy="464344"/>
          </a:xfrm>
          <a:solidFill>
            <a:schemeClr val="accent1"/>
          </a:solidFill>
        </p:grpSpPr>
        <p:sp>
          <p:nvSpPr>
            <p:cNvPr id="29" name="深度视觉·原创设计 https://www.docer.com/works?userid=22383862"/>
            <p:cNvSpPr/>
            <p:nvPr/>
          </p:nvSpPr>
          <p:spPr bwMode="auto">
            <a:xfrm>
              <a:off x="6357938" y="1647825"/>
              <a:ext cx="465138"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8900"/>
                  </a:moveTo>
                  <a:cubicBezTo>
                    <a:pt x="20249" y="19643"/>
                    <a:pt x="19644" y="20249"/>
                    <a:pt x="18899" y="20249"/>
                  </a:cubicBezTo>
                  <a:lnTo>
                    <a:pt x="2699" y="20249"/>
                  </a:lnTo>
                  <a:cubicBezTo>
                    <a:pt x="1955" y="20249"/>
                    <a:pt x="1349" y="19643"/>
                    <a:pt x="1349" y="18900"/>
                  </a:cubicBezTo>
                  <a:lnTo>
                    <a:pt x="1349" y="5400"/>
                  </a:lnTo>
                  <a:cubicBezTo>
                    <a:pt x="1349" y="5027"/>
                    <a:pt x="1652" y="4725"/>
                    <a:pt x="2024" y="4725"/>
                  </a:cubicBezTo>
                  <a:lnTo>
                    <a:pt x="2699" y="4725"/>
                  </a:lnTo>
                  <a:lnTo>
                    <a:pt x="2699" y="18225"/>
                  </a:lnTo>
                  <a:cubicBezTo>
                    <a:pt x="2699" y="18598"/>
                    <a:pt x="3001" y="18900"/>
                    <a:pt x="3374" y="18900"/>
                  </a:cubicBezTo>
                  <a:cubicBezTo>
                    <a:pt x="3748" y="18900"/>
                    <a:pt x="4049" y="18598"/>
                    <a:pt x="4049" y="18225"/>
                  </a:cubicBezTo>
                  <a:lnTo>
                    <a:pt x="4049" y="2025"/>
                  </a:lnTo>
                  <a:cubicBezTo>
                    <a:pt x="4049" y="1652"/>
                    <a:pt x="4352" y="1350"/>
                    <a:pt x="4724" y="1350"/>
                  </a:cubicBezTo>
                  <a:lnTo>
                    <a:pt x="19575" y="1350"/>
                  </a:lnTo>
                  <a:cubicBezTo>
                    <a:pt x="19947" y="1350"/>
                    <a:pt x="20249" y="1652"/>
                    <a:pt x="20249" y="2025"/>
                  </a:cubicBezTo>
                  <a:cubicBezTo>
                    <a:pt x="20249" y="2025"/>
                    <a:pt x="20249" y="18900"/>
                    <a:pt x="20249" y="18900"/>
                  </a:cubicBezTo>
                  <a:close/>
                  <a:moveTo>
                    <a:pt x="19575" y="0"/>
                  </a:moveTo>
                  <a:lnTo>
                    <a:pt x="4724" y="0"/>
                  </a:lnTo>
                  <a:cubicBezTo>
                    <a:pt x="3606" y="0"/>
                    <a:pt x="2699" y="905"/>
                    <a:pt x="2699" y="2025"/>
                  </a:cubicBezTo>
                  <a:lnTo>
                    <a:pt x="2699" y="3375"/>
                  </a:lnTo>
                  <a:lnTo>
                    <a:pt x="2024" y="3375"/>
                  </a:lnTo>
                  <a:cubicBezTo>
                    <a:pt x="906" y="3375"/>
                    <a:pt x="0" y="4280"/>
                    <a:pt x="0" y="5400"/>
                  </a:cubicBezTo>
                  <a:lnTo>
                    <a:pt x="0" y="18900"/>
                  </a:lnTo>
                  <a:cubicBezTo>
                    <a:pt x="0" y="20391"/>
                    <a:pt x="1208" y="21599"/>
                    <a:pt x="2699" y="21599"/>
                  </a:cubicBezTo>
                  <a:lnTo>
                    <a:pt x="18899" y="21599"/>
                  </a:lnTo>
                  <a:cubicBezTo>
                    <a:pt x="20391" y="21599"/>
                    <a:pt x="21600" y="20391"/>
                    <a:pt x="21600" y="18900"/>
                  </a:cubicBezTo>
                  <a:lnTo>
                    <a:pt x="21600" y="2025"/>
                  </a:lnTo>
                  <a:cubicBezTo>
                    <a:pt x="21600" y="905"/>
                    <a:pt x="20693" y="0"/>
                    <a:pt x="19575"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0" name="深度视觉·原创设计 https://www.docer.com/works?userid=22383862"/>
            <p:cNvSpPr/>
            <p:nvPr/>
          </p:nvSpPr>
          <p:spPr bwMode="auto">
            <a:xfrm>
              <a:off x="6634163" y="1821657"/>
              <a:ext cx="130175"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1" name="深度视觉·原创设计 https://www.docer.com/works?userid=22383862"/>
            <p:cNvSpPr/>
            <p:nvPr/>
          </p:nvSpPr>
          <p:spPr bwMode="auto">
            <a:xfrm>
              <a:off x="6634163" y="1778000"/>
              <a:ext cx="130175" cy="150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2" name="深度视觉·原创设计 https://www.docer.com/works?userid=22383862"/>
            <p:cNvSpPr/>
            <p:nvPr/>
          </p:nvSpPr>
          <p:spPr bwMode="auto">
            <a:xfrm>
              <a:off x="6634163" y="1734344"/>
              <a:ext cx="130175"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3" name="深度视觉·原创设计 https://www.docer.com/works?userid=22383862"/>
            <p:cNvSpPr/>
            <p:nvPr/>
          </p:nvSpPr>
          <p:spPr bwMode="auto">
            <a:xfrm>
              <a:off x="6474619" y="2039938"/>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4" name="深度视觉·原创设计 https://www.docer.com/works?userid=22383862"/>
            <p:cNvSpPr/>
            <p:nvPr/>
          </p:nvSpPr>
          <p:spPr bwMode="auto">
            <a:xfrm>
              <a:off x="6474619" y="1996282"/>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5" name="深度视觉·原创设计 https://www.docer.com/works?userid=22383862"/>
            <p:cNvSpPr/>
            <p:nvPr/>
          </p:nvSpPr>
          <p:spPr bwMode="auto">
            <a:xfrm>
              <a:off x="6474619" y="1952625"/>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6" name="深度视觉·原创设计 https://www.docer.com/works?userid=22383862"/>
            <p:cNvSpPr/>
            <p:nvPr/>
          </p:nvSpPr>
          <p:spPr bwMode="auto">
            <a:xfrm>
              <a:off x="6634163" y="2039938"/>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7" name="深度视觉·原创设计 https://www.docer.com/works?userid=22383862"/>
            <p:cNvSpPr/>
            <p:nvPr/>
          </p:nvSpPr>
          <p:spPr bwMode="auto">
            <a:xfrm>
              <a:off x="6634163" y="1996282"/>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8" name="深度视觉·原创设计 https://www.docer.com/works?userid=22383862"/>
            <p:cNvSpPr/>
            <p:nvPr/>
          </p:nvSpPr>
          <p:spPr bwMode="auto">
            <a:xfrm>
              <a:off x="6634163" y="1952625"/>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9" name="深度视觉·原创设计 https://www.docer.com/works?userid=22383862"/>
            <p:cNvSpPr/>
            <p:nvPr/>
          </p:nvSpPr>
          <p:spPr bwMode="auto">
            <a:xfrm>
              <a:off x="6474619" y="1865313"/>
              <a:ext cx="289719"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60" y="0"/>
                  </a:moveTo>
                  <a:lnTo>
                    <a:pt x="540" y="0"/>
                  </a:lnTo>
                  <a:cubicBezTo>
                    <a:pt x="242" y="0"/>
                    <a:pt x="0" y="4851"/>
                    <a:pt x="0" y="10800"/>
                  </a:cubicBezTo>
                  <a:cubicBezTo>
                    <a:pt x="0" y="16769"/>
                    <a:pt x="242" y="21599"/>
                    <a:pt x="540" y="21599"/>
                  </a:cubicBezTo>
                  <a:lnTo>
                    <a:pt x="21060" y="21599"/>
                  </a:lnTo>
                  <a:cubicBezTo>
                    <a:pt x="21357" y="21599"/>
                    <a:pt x="21600" y="16769"/>
                    <a:pt x="21600" y="10800"/>
                  </a:cubicBezTo>
                  <a:cubicBezTo>
                    <a:pt x="21600" y="4851"/>
                    <a:pt x="21357" y="0"/>
                    <a:pt x="2106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0" name="深度视觉·原创设计 https://www.docer.com/works?userid=22383862"/>
            <p:cNvSpPr/>
            <p:nvPr/>
          </p:nvSpPr>
          <p:spPr bwMode="auto">
            <a:xfrm>
              <a:off x="6474619" y="1908969"/>
              <a:ext cx="289719"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60" y="0"/>
                  </a:moveTo>
                  <a:lnTo>
                    <a:pt x="540" y="0"/>
                  </a:lnTo>
                  <a:cubicBezTo>
                    <a:pt x="242" y="0"/>
                    <a:pt x="0" y="4851"/>
                    <a:pt x="0" y="10800"/>
                  </a:cubicBezTo>
                  <a:cubicBezTo>
                    <a:pt x="0" y="16790"/>
                    <a:pt x="242" y="21599"/>
                    <a:pt x="540" y="21599"/>
                  </a:cubicBezTo>
                  <a:lnTo>
                    <a:pt x="21060" y="21599"/>
                  </a:lnTo>
                  <a:cubicBezTo>
                    <a:pt x="21357" y="21599"/>
                    <a:pt x="21600" y="16790"/>
                    <a:pt x="21600" y="10800"/>
                  </a:cubicBezTo>
                  <a:cubicBezTo>
                    <a:pt x="21600" y="4851"/>
                    <a:pt x="21357" y="0"/>
                    <a:pt x="2106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1" name="深度视觉·原创设计 https://www.docer.com/works?userid=22383862"/>
            <p:cNvSpPr/>
            <p:nvPr/>
          </p:nvSpPr>
          <p:spPr bwMode="auto">
            <a:xfrm>
              <a:off x="6474619" y="1705769"/>
              <a:ext cx="130175" cy="130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799" y="4792"/>
                  </a:moveTo>
                  <a:lnTo>
                    <a:pt x="16800" y="4792"/>
                  </a:lnTo>
                  <a:lnTo>
                    <a:pt x="16800" y="16797"/>
                  </a:lnTo>
                  <a:lnTo>
                    <a:pt x="4799" y="16797"/>
                  </a:lnTo>
                  <a:cubicBezTo>
                    <a:pt x="4799" y="16797"/>
                    <a:pt x="4799" y="4792"/>
                    <a:pt x="4799" y="4792"/>
                  </a:cubicBezTo>
                  <a:close/>
                  <a:moveTo>
                    <a:pt x="2399" y="21600"/>
                  </a:moveTo>
                  <a:lnTo>
                    <a:pt x="19199" y="21600"/>
                  </a:lnTo>
                  <a:cubicBezTo>
                    <a:pt x="20527" y="21600"/>
                    <a:pt x="21600" y="20523"/>
                    <a:pt x="21600" y="19198"/>
                  </a:cubicBezTo>
                  <a:lnTo>
                    <a:pt x="21600" y="2401"/>
                  </a:lnTo>
                  <a:cubicBezTo>
                    <a:pt x="21600" y="1076"/>
                    <a:pt x="20527" y="0"/>
                    <a:pt x="19199" y="0"/>
                  </a:cubicBezTo>
                  <a:lnTo>
                    <a:pt x="2399" y="0"/>
                  </a:lnTo>
                  <a:cubicBezTo>
                    <a:pt x="1072" y="0"/>
                    <a:pt x="0" y="1076"/>
                    <a:pt x="0" y="2401"/>
                  </a:cubicBezTo>
                  <a:lnTo>
                    <a:pt x="0" y="19198"/>
                  </a:lnTo>
                  <a:cubicBezTo>
                    <a:pt x="0" y="20523"/>
                    <a:pt x="1072" y="21600"/>
                    <a:pt x="2399" y="2160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grpSp>
      <p:sp>
        <p:nvSpPr>
          <p:cNvPr id="44" name="深度视觉·原创设计 https://www.docer.com/works?userid=22383862"/>
          <p:cNvSpPr txBox="1"/>
          <p:nvPr/>
        </p:nvSpPr>
        <p:spPr>
          <a:xfrm>
            <a:off x="800140" y="248910"/>
            <a:ext cx="3434080" cy="583565"/>
          </a:xfrm>
          <a:prstGeom prst="rect">
            <a:avLst/>
          </a:prstGeom>
          <a:noFill/>
        </p:spPr>
        <p:txBody>
          <a:bodyPr wrap="none" rtlCol="0">
            <a:spAutoFit/>
          </a:bodyPr>
          <a:lstStyle/>
          <a:p>
            <a:pPr algn="l"/>
            <a:r>
              <a:rPr lang="en-US" sz="3200" dirty="0">
                <a:solidFill>
                  <a:schemeClr val="tx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rPr>
              <a:t>完形填空</a:t>
            </a:r>
            <a:r>
              <a:rPr lang="zh-CN" altLang="en-US" sz="3200" dirty="0">
                <a:solidFill>
                  <a:schemeClr val="tx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rPr>
              <a:t>语料梳理</a:t>
            </a:r>
            <a:endParaRPr lang="zh-CN" altLang="en-US" sz="3200" dirty="0">
              <a:solidFill>
                <a:schemeClr val="tx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100" name="文本框 99"/>
          <p:cNvSpPr txBox="1"/>
          <p:nvPr/>
        </p:nvSpPr>
        <p:spPr>
          <a:xfrm>
            <a:off x="558165" y="1078230"/>
            <a:ext cx="9592945" cy="3415030"/>
          </a:xfrm>
          <a:prstGeom prst="rect">
            <a:avLst/>
          </a:prstGeom>
          <a:noFill/>
          <a:ln w="9525">
            <a:noFill/>
          </a:ln>
        </p:spPr>
        <p:txBody>
          <a:bodyPr wrap="square">
            <a:spAutoFit/>
          </a:bodyPr>
          <a:p>
            <a:pPr marL="342900" indent="-342900">
              <a:buFont typeface="Wingdings" panose="05000000000000000000" charset="0"/>
              <a:buChar char="u"/>
            </a:pPr>
            <a:r>
              <a:rPr sz="2400">
                <a:solidFill>
                  <a:srgbClr val="001440"/>
                </a:solidFill>
                <a:latin typeface="Times New Roman" panose="02020603050405020304" charset="0"/>
                <a:ea typeface="宋体" panose="02010600030101010101" pitchFamily="2" charset="-122"/>
                <a:cs typeface="Times New Roman" panose="02020603050405020304" charset="0"/>
              </a:rPr>
              <a:t>描述情绪的语料</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a:p>
            <a:pPr marL="342900" indent="-342900"/>
            <a:r>
              <a:rPr sz="2400">
                <a:solidFill>
                  <a:srgbClr val="001440"/>
                </a:solidFill>
                <a:latin typeface="Times New Roman" panose="02020603050405020304" charset="0"/>
                <a:ea typeface="宋体" panose="02010600030101010101" pitchFamily="2" charset="-122"/>
                <a:cs typeface="Times New Roman" panose="02020603050405020304" charset="0"/>
              </a:rPr>
              <a:t>1.eat sb up 吞噬某人</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a:p>
            <a:pPr indent="0"/>
            <a:r>
              <a:rPr sz="2400">
                <a:solidFill>
                  <a:srgbClr val="001440"/>
                </a:solidFill>
                <a:latin typeface="Times New Roman" panose="02020603050405020304" charset="0"/>
                <a:ea typeface="宋体" panose="02010600030101010101" pitchFamily="2" charset="-122"/>
                <a:cs typeface="Times New Roman" panose="02020603050405020304" charset="0"/>
              </a:rPr>
              <a:t>2.envy n./v.嫉妒 envious adj.嫉妒的【同义词】green-eyed adj.嫉妒的</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a:p>
            <a:pPr indent="0"/>
            <a:r>
              <a:rPr sz="2400">
                <a:solidFill>
                  <a:srgbClr val="001440"/>
                </a:solidFill>
                <a:latin typeface="Times New Roman" panose="02020603050405020304" charset="0"/>
                <a:ea typeface="宋体" panose="02010600030101010101" pitchFamily="2" charset="-122"/>
                <a:cs typeface="Times New Roman" panose="02020603050405020304" charset="0"/>
              </a:rPr>
              <a:t>3.ease one’s envy缓解某人的嫉妒之情</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a:p>
            <a:pPr indent="0"/>
            <a:r>
              <a:rPr sz="2400">
                <a:solidFill>
                  <a:srgbClr val="001440"/>
                </a:solidFill>
                <a:latin typeface="Times New Roman" panose="02020603050405020304" charset="0"/>
                <a:ea typeface="宋体" panose="02010600030101010101" pitchFamily="2" charset="-122"/>
                <a:cs typeface="Times New Roman" panose="02020603050405020304" charset="0"/>
              </a:rPr>
              <a:t>4.passively adv.被动地，消极地</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a:p>
            <a:pPr indent="0"/>
            <a:r>
              <a:rPr sz="2400">
                <a:solidFill>
                  <a:srgbClr val="001440"/>
                </a:solidFill>
                <a:latin typeface="Times New Roman" panose="02020603050405020304" charset="0"/>
                <a:ea typeface="宋体" panose="02010600030101010101" pitchFamily="2" charset="-122"/>
                <a:cs typeface="Times New Roman" panose="02020603050405020304" charset="0"/>
              </a:rPr>
              <a:t>5.lift sb up 振奋某人的精神</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a:p>
            <a:pPr indent="0"/>
            <a:r>
              <a:rPr sz="2400">
                <a:solidFill>
                  <a:srgbClr val="001440"/>
                </a:solidFill>
                <a:latin typeface="Times New Roman" panose="02020603050405020304" charset="0"/>
                <a:ea typeface="宋体" panose="02010600030101010101" pitchFamily="2" charset="-122"/>
                <a:cs typeface="Times New Roman" panose="02020603050405020304" charset="0"/>
              </a:rPr>
              <a:t>6.brighten one’s day 点亮某人的日子</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a:p>
            <a:pPr indent="0"/>
            <a:r>
              <a:rPr sz="2400">
                <a:solidFill>
                  <a:srgbClr val="001440"/>
                </a:solidFill>
                <a:latin typeface="Times New Roman" panose="02020603050405020304" charset="0"/>
                <a:ea typeface="宋体" panose="02010600030101010101" pitchFamily="2" charset="-122"/>
                <a:cs typeface="Times New Roman" panose="02020603050405020304" charset="0"/>
              </a:rPr>
              <a:t>7.a win-win to sb 对某人来说是双赢</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a:p>
            <a:pPr indent="0"/>
            <a:endParaRPr sz="2400">
              <a:solidFill>
                <a:srgbClr val="001440"/>
              </a:solidFill>
              <a:latin typeface="Times New Roman" panose="02020603050405020304" charset="0"/>
              <a:ea typeface="宋体" panose="02010600030101010101" pitchFamily="2" charset="-122"/>
              <a:cs typeface="Times New Roman" panose="0202060305040502030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深度视觉·原创设计 https://www.docer.com/works?userid=22383862"/>
          <p:cNvSpPr/>
          <p:nvPr/>
        </p:nvSpPr>
        <p:spPr>
          <a:xfrm flipH="1">
            <a:off x="11252019" y="5989229"/>
            <a:ext cx="939981" cy="86877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51" name="深度视觉·原创设计 https://www.docer.com/works?userid=22383862"/>
          <p:cNvSpPr/>
          <p:nvPr/>
        </p:nvSpPr>
        <p:spPr>
          <a:xfrm rot="10800000" flipH="1">
            <a:off x="0" y="0"/>
            <a:ext cx="939981" cy="86877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2" name="深度视觉·原创设计 https://www.docer.com/works?userid=22383862"/>
          <p:cNvSpPr/>
          <p:nvPr/>
        </p:nvSpPr>
        <p:spPr>
          <a:xfrm rot="5400000">
            <a:off x="7644306" y="2348782"/>
            <a:ext cx="6896471" cy="2198913"/>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grpSp>
        <p:nvGrpSpPr>
          <p:cNvPr id="28" name="深度视觉·原创设计 https://www.docer.com/works?userid=22383862"/>
          <p:cNvGrpSpPr/>
          <p:nvPr/>
        </p:nvGrpSpPr>
        <p:grpSpPr>
          <a:xfrm>
            <a:off x="320438" y="282410"/>
            <a:ext cx="448194" cy="447430"/>
            <a:chOff x="6357938" y="1647825"/>
            <a:chExt cx="465138" cy="464344"/>
          </a:xfrm>
          <a:solidFill>
            <a:schemeClr val="accent1"/>
          </a:solidFill>
        </p:grpSpPr>
        <p:sp>
          <p:nvSpPr>
            <p:cNvPr id="29" name="深度视觉·原创设计 https://www.docer.com/works?userid=22383862"/>
            <p:cNvSpPr/>
            <p:nvPr/>
          </p:nvSpPr>
          <p:spPr bwMode="auto">
            <a:xfrm>
              <a:off x="6357938" y="1647825"/>
              <a:ext cx="465138"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8900"/>
                  </a:moveTo>
                  <a:cubicBezTo>
                    <a:pt x="20249" y="19643"/>
                    <a:pt x="19644" y="20249"/>
                    <a:pt x="18899" y="20249"/>
                  </a:cubicBezTo>
                  <a:lnTo>
                    <a:pt x="2699" y="20249"/>
                  </a:lnTo>
                  <a:cubicBezTo>
                    <a:pt x="1955" y="20249"/>
                    <a:pt x="1349" y="19643"/>
                    <a:pt x="1349" y="18900"/>
                  </a:cubicBezTo>
                  <a:lnTo>
                    <a:pt x="1349" y="5400"/>
                  </a:lnTo>
                  <a:cubicBezTo>
                    <a:pt x="1349" y="5027"/>
                    <a:pt x="1652" y="4725"/>
                    <a:pt x="2024" y="4725"/>
                  </a:cubicBezTo>
                  <a:lnTo>
                    <a:pt x="2699" y="4725"/>
                  </a:lnTo>
                  <a:lnTo>
                    <a:pt x="2699" y="18225"/>
                  </a:lnTo>
                  <a:cubicBezTo>
                    <a:pt x="2699" y="18598"/>
                    <a:pt x="3001" y="18900"/>
                    <a:pt x="3374" y="18900"/>
                  </a:cubicBezTo>
                  <a:cubicBezTo>
                    <a:pt x="3748" y="18900"/>
                    <a:pt x="4049" y="18598"/>
                    <a:pt x="4049" y="18225"/>
                  </a:cubicBezTo>
                  <a:lnTo>
                    <a:pt x="4049" y="2025"/>
                  </a:lnTo>
                  <a:cubicBezTo>
                    <a:pt x="4049" y="1652"/>
                    <a:pt x="4352" y="1350"/>
                    <a:pt x="4724" y="1350"/>
                  </a:cubicBezTo>
                  <a:lnTo>
                    <a:pt x="19575" y="1350"/>
                  </a:lnTo>
                  <a:cubicBezTo>
                    <a:pt x="19947" y="1350"/>
                    <a:pt x="20249" y="1652"/>
                    <a:pt x="20249" y="2025"/>
                  </a:cubicBezTo>
                  <a:cubicBezTo>
                    <a:pt x="20249" y="2025"/>
                    <a:pt x="20249" y="18900"/>
                    <a:pt x="20249" y="18900"/>
                  </a:cubicBezTo>
                  <a:close/>
                  <a:moveTo>
                    <a:pt x="19575" y="0"/>
                  </a:moveTo>
                  <a:lnTo>
                    <a:pt x="4724" y="0"/>
                  </a:lnTo>
                  <a:cubicBezTo>
                    <a:pt x="3606" y="0"/>
                    <a:pt x="2699" y="905"/>
                    <a:pt x="2699" y="2025"/>
                  </a:cubicBezTo>
                  <a:lnTo>
                    <a:pt x="2699" y="3375"/>
                  </a:lnTo>
                  <a:lnTo>
                    <a:pt x="2024" y="3375"/>
                  </a:lnTo>
                  <a:cubicBezTo>
                    <a:pt x="906" y="3375"/>
                    <a:pt x="0" y="4280"/>
                    <a:pt x="0" y="5400"/>
                  </a:cubicBezTo>
                  <a:lnTo>
                    <a:pt x="0" y="18900"/>
                  </a:lnTo>
                  <a:cubicBezTo>
                    <a:pt x="0" y="20391"/>
                    <a:pt x="1208" y="21599"/>
                    <a:pt x="2699" y="21599"/>
                  </a:cubicBezTo>
                  <a:lnTo>
                    <a:pt x="18899" y="21599"/>
                  </a:lnTo>
                  <a:cubicBezTo>
                    <a:pt x="20391" y="21599"/>
                    <a:pt x="21600" y="20391"/>
                    <a:pt x="21600" y="18900"/>
                  </a:cubicBezTo>
                  <a:lnTo>
                    <a:pt x="21600" y="2025"/>
                  </a:lnTo>
                  <a:cubicBezTo>
                    <a:pt x="21600" y="905"/>
                    <a:pt x="20693" y="0"/>
                    <a:pt x="19575"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0" name="深度视觉·原创设计 https://www.docer.com/works?userid=22383862"/>
            <p:cNvSpPr/>
            <p:nvPr/>
          </p:nvSpPr>
          <p:spPr bwMode="auto">
            <a:xfrm>
              <a:off x="6634163" y="1821657"/>
              <a:ext cx="130175"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1" name="深度视觉·原创设计 https://www.docer.com/works?userid=22383862"/>
            <p:cNvSpPr/>
            <p:nvPr/>
          </p:nvSpPr>
          <p:spPr bwMode="auto">
            <a:xfrm>
              <a:off x="6634163" y="1778000"/>
              <a:ext cx="130175" cy="150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2" name="深度视觉·原创设计 https://www.docer.com/works?userid=22383862"/>
            <p:cNvSpPr/>
            <p:nvPr/>
          </p:nvSpPr>
          <p:spPr bwMode="auto">
            <a:xfrm>
              <a:off x="6634163" y="1734344"/>
              <a:ext cx="130175"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3" name="深度视觉·原创设计 https://www.docer.com/works?userid=22383862"/>
            <p:cNvSpPr/>
            <p:nvPr/>
          </p:nvSpPr>
          <p:spPr bwMode="auto">
            <a:xfrm>
              <a:off x="6474619" y="2039938"/>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4" name="深度视觉·原创设计 https://www.docer.com/works?userid=22383862"/>
            <p:cNvSpPr/>
            <p:nvPr/>
          </p:nvSpPr>
          <p:spPr bwMode="auto">
            <a:xfrm>
              <a:off x="6474619" y="1996282"/>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5" name="深度视觉·原创设计 https://www.docer.com/works?userid=22383862"/>
            <p:cNvSpPr/>
            <p:nvPr/>
          </p:nvSpPr>
          <p:spPr bwMode="auto">
            <a:xfrm>
              <a:off x="6474619" y="1952625"/>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6" name="深度视觉·原创设计 https://www.docer.com/works?userid=22383862"/>
            <p:cNvSpPr/>
            <p:nvPr/>
          </p:nvSpPr>
          <p:spPr bwMode="auto">
            <a:xfrm>
              <a:off x="6634163" y="2039938"/>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7" name="深度视觉·原创设计 https://www.docer.com/works?userid=22383862"/>
            <p:cNvSpPr/>
            <p:nvPr/>
          </p:nvSpPr>
          <p:spPr bwMode="auto">
            <a:xfrm>
              <a:off x="6634163" y="1996282"/>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8" name="深度视觉·原创设计 https://www.docer.com/works?userid=22383862"/>
            <p:cNvSpPr/>
            <p:nvPr/>
          </p:nvSpPr>
          <p:spPr bwMode="auto">
            <a:xfrm>
              <a:off x="6634163" y="1952625"/>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9" name="深度视觉·原创设计 https://www.docer.com/works?userid=22383862"/>
            <p:cNvSpPr/>
            <p:nvPr/>
          </p:nvSpPr>
          <p:spPr bwMode="auto">
            <a:xfrm>
              <a:off x="6474619" y="1865313"/>
              <a:ext cx="289719"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60" y="0"/>
                  </a:moveTo>
                  <a:lnTo>
                    <a:pt x="540" y="0"/>
                  </a:lnTo>
                  <a:cubicBezTo>
                    <a:pt x="242" y="0"/>
                    <a:pt x="0" y="4851"/>
                    <a:pt x="0" y="10800"/>
                  </a:cubicBezTo>
                  <a:cubicBezTo>
                    <a:pt x="0" y="16769"/>
                    <a:pt x="242" y="21599"/>
                    <a:pt x="540" y="21599"/>
                  </a:cubicBezTo>
                  <a:lnTo>
                    <a:pt x="21060" y="21599"/>
                  </a:lnTo>
                  <a:cubicBezTo>
                    <a:pt x="21357" y="21599"/>
                    <a:pt x="21600" y="16769"/>
                    <a:pt x="21600" y="10800"/>
                  </a:cubicBezTo>
                  <a:cubicBezTo>
                    <a:pt x="21600" y="4851"/>
                    <a:pt x="21357" y="0"/>
                    <a:pt x="2106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0" name="深度视觉·原创设计 https://www.docer.com/works?userid=22383862"/>
            <p:cNvSpPr/>
            <p:nvPr/>
          </p:nvSpPr>
          <p:spPr bwMode="auto">
            <a:xfrm>
              <a:off x="6474619" y="1908969"/>
              <a:ext cx="289719"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60" y="0"/>
                  </a:moveTo>
                  <a:lnTo>
                    <a:pt x="540" y="0"/>
                  </a:lnTo>
                  <a:cubicBezTo>
                    <a:pt x="242" y="0"/>
                    <a:pt x="0" y="4851"/>
                    <a:pt x="0" y="10800"/>
                  </a:cubicBezTo>
                  <a:cubicBezTo>
                    <a:pt x="0" y="16790"/>
                    <a:pt x="242" y="21599"/>
                    <a:pt x="540" y="21599"/>
                  </a:cubicBezTo>
                  <a:lnTo>
                    <a:pt x="21060" y="21599"/>
                  </a:lnTo>
                  <a:cubicBezTo>
                    <a:pt x="21357" y="21599"/>
                    <a:pt x="21600" y="16790"/>
                    <a:pt x="21600" y="10800"/>
                  </a:cubicBezTo>
                  <a:cubicBezTo>
                    <a:pt x="21600" y="4851"/>
                    <a:pt x="21357" y="0"/>
                    <a:pt x="2106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1" name="深度视觉·原创设计 https://www.docer.com/works?userid=22383862"/>
            <p:cNvSpPr/>
            <p:nvPr/>
          </p:nvSpPr>
          <p:spPr bwMode="auto">
            <a:xfrm>
              <a:off x="6474619" y="1705769"/>
              <a:ext cx="130175" cy="130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799" y="4792"/>
                  </a:moveTo>
                  <a:lnTo>
                    <a:pt x="16800" y="4792"/>
                  </a:lnTo>
                  <a:lnTo>
                    <a:pt x="16800" y="16797"/>
                  </a:lnTo>
                  <a:lnTo>
                    <a:pt x="4799" y="16797"/>
                  </a:lnTo>
                  <a:cubicBezTo>
                    <a:pt x="4799" y="16797"/>
                    <a:pt x="4799" y="4792"/>
                    <a:pt x="4799" y="4792"/>
                  </a:cubicBezTo>
                  <a:close/>
                  <a:moveTo>
                    <a:pt x="2399" y="21600"/>
                  </a:moveTo>
                  <a:lnTo>
                    <a:pt x="19199" y="21600"/>
                  </a:lnTo>
                  <a:cubicBezTo>
                    <a:pt x="20527" y="21600"/>
                    <a:pt x="21600" y="20523"/>
                    <a:pt x="21600" y="19198"/>
                  </a:cubicBezTo>
                  <a:lnTo>
                    <a:pt x="21600" y="2401"/>
                  </a:lnTo>
                  <a:cubicBezTo>
                    <a:pt x="21600" y="1076"/>
                    <a:pt x="20527" y="0"/>
                    <a:pt x="19199" y="0"/>
                  </a:cubicBezTo>
                  <a:lnTo>
                    <a:pt x="2399" y="0"/>
                  </a:lnTo>
                  <a:cubicBezTo>
                    <a:pt x="1072" y="0"/>
                    <a:pt x="0" y="1076"/>
                    <a:pt x="0" y="2401"/>
                  </a:cubicBezTo>
                  <a:lnTo>
                    <a:pt x="0" y="19198"/>
                  </a:lnTo>
                  <a:cubicBezTo>
                    <a:pt x="0" y="20523"/>
                    <a:pt x="1072" y="21600"/>
                    <a:pt x="2399" y="2160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grpSp>
      <p:sp>
        <p:nvSpPr>
          <p:cNvPr id="44" name="深度视觉·原创设计 https://www.docer.com/works?userid=22383862"/>
          <p:cNvSpPr txBox="1"/>
          <p:nvPr/>
        </p:nvSpPr>
        <p:spPr>
          <a:xfrm>
            <a:off x="800140" y="248910"/>
            <a:ext cx="3434080" cy="583565"/>
          </a:xfrm>
          <a:prstGeom prst="rect">
            <a:avLst/>
          </a:prstGeom>
          <a:noFill/>
        </p:spPr>
        <p:txBody>
          <a:bodyPr wrap="none" rtlCol="0">
            <a:spAutoFit/>
          </a:bodyPr>
          <a:lstStyle/>
          <a:p>
            <a:pPr algn="l"/>
            <a:r>
              <a:rPr lang="en-US" sz="3200" dirty="0">
                <a:solidFill>
                  <a:schemeClr val="tx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rPr>
              <a:t>完形填空</a:t>
            </a:r>
            <a:r>
              <a:rPr lang="zh-CN" altLang="en-US" sz="3200" dirty="0">
                <a:solidFill>
                  <a:schemeClr val="tx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rPr>
              <a:t>语料梳理</a:t>
            </a:r>
            <a:endParaRPr lang="zh-CN" altLang="en-US" sz="3200" dirty="0">
              <a:solidFill>
                <a:schemeClr val="tx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100" name="文本框 99"/>
          <p:cNvSpPr txBox="1"/>
          <p:nvPr/>
        </p:nvSpPr>
        <p:spPr>
          <a:xfrm>
            <a:off x="558165" y="1078230"/>
            <a:ext cx="9055735" cy="4154170"/>
          </a:xfrm>
          <a:prstGeom prst="rect">
            <a:avLst/>
          </a:prstGeom>
          <a:noFill/>
          <a:ln w="9525">
            <a:noFill/>
          </a:ln>
        </p:spPr>
        <p:txBody>
          <a:bodyPr wrap="square">
            <a:spAutoFit/>
          </a:bodyPr>
          <a:p>
            <a:pPr marL="342900" indent="-342900">
              <a:buFont typeface="Wingdings" panose="05000000000000000000" charset="0"/>
              <a:buChar char="u"/>
            </a:pPr>
            <a:r>
              <a:rPr sz="2400">
                <a:solidFill>
                  <a:srgbClr val="001440"/>
                </a:solidFill>
                <a:latin typeface="Times New Roman" panose="02020603050405020304" charset="0"/>
                <a:ea typeface="宋体" panose="02010600030101010101" pitchFamily="2" charset="-122"/>
                <a:cs typeface="Times New Roman" panose="02020603050405020304" charset="0"/>
              </a:rPr>
              <a:t>如何对待朋友的成功与快乐</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a:p>
            <a:pPr marL="342900" indent="-342900"/>
            <a:r>
              <a:rPr sz="2400">
                <a:solidFill>
                  <a:srgbClr val="001440"/>
                </a:solidFill>
                <a:latin typeface="Times New Roman" panose="02020603050405020304" charset="0"/>
                <a:ea typeface="宋体" panose="02010600030101010101" pitchFamily="2" charset="-122"/>
                <a:cs typeface="Times New Roman" panose="02020603050405020304" charset="0"/>
              </a:rPr>
              <a:t>8.从另一个人的好运中找到快乐就是社会科学家所说的“freudenfreude”，即当别人成功时，我们感受到的巨大喜悦，即使这与我们没有直接关系。</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a:p>
            <a:pPr indent="0"/>
            <a:r>
              <a:rPr sz="2400">
                <a:solidFill>
                  <a:srgbClr val="001440"/>
                </a:solidFill>
                <a:latin typeface="Times New Roman" panose="02020603050405020304" charset="0"/>
                <a:ea typeface="宋体" panose="02010600030101010101" pitchFamily="2" charset="-122"/>
                <a:cs typeface="Times New Roman" panose="02020603050405020304" charset="0"/>
              </a:rPr>
              <a:t>Finding pleasure in another person's good fortune is what social scientists call freudenfreude, the great joy we feel when someone else succeeds, even if it doesn't directly involve us.</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a:p>
            <a:pPr indent="0"/>
            <a:r>
              <a:rPr sz="2400">
                <a:solidFill>
                  <a:srgbClr val="001440"/>
                </a:solidFill>
                <a:latin typeface="Times New Roman" panose="02020603050405020304" charset="0"/>
                <a:ea typeface="宋体" panose="02010600030101010101" pitchFamily="2" charset="-122"/>
                <a:cs typeface="Times New Roman" panose="02020603050405020304" charset="0"/>
              </a:rPr>
              <a:t>9.In fact, how friends react to our joy is even more important for us than how they respond to our suffering. </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a:p>
            <a:pPr indent="0"/>
            <a:r>
              <a:rPr sz="2400">
                <a:solidFill>
                  <a:srgbClr val="001440"/>
                </a:solidFill>
                <a:latin typeface="Times New Roman" panose="02020603050405020304" charset="0"/>
                <a:ea typeface="宋体" panose="02010600030101010101" pitchFamily="2" charset="-122"/>
                <a:cs typeface="Times New Roman" panose="02020603050405020304" charset="0"/>
              </a:rPr>
              <a:t>事实上对我们来说，朋友如何应对我们的快乐比他们如何应对我们的痛苦更重要。</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圆角矩形 20"/>
          <p:cNvSpPr/>
          <p:nvPr>
            <p:custDataLst>
              <p:tags r:id="rId1"/>
            </p:custDataLst>
          </p:nvPr>
        </p:nvSpPr>
        <p:spPr>
          <a:xfrm>
            <a:off x="5043170" y="3975735"/>
            <a:ext cx="4959350" cy="326390"/>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深度视觉·原创设计 https://www.docer.com/works?userid=22383862"/>
          <p:cNvSpPr/>
          <p:nvPr/>
        </p:nvSpPr>
        <p:spPr>
          <a:xfrm flipH="1">
            <a:off x="9677400" y="4533899"/>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6" name="深度视觉·原创设计 https://www.docer.com/works?userid=22383862"/>
          <p:cNvSpPr/>
          <p:nvPr/>
        </p:nvSpPr>
        <p:spPr>
          <a:xfrm rot="10800000" flipH="1">
            <a:off x="0" y="0"/>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9" name="深度视觉·原创设计 https://www.docer.com/works?userid=22383862"/>
          <p:cNvSpPr/>
          <p:nvPr/>
        </p:nvSpPr>
        <p:spPr>
          <a:xfrm>
            <a:off x="937260" y="422910"/>
            <a:ext cx="9667240" cy="408305"/>
          </a:xfrm>
          <a:prstGeom prst="roundRect">
            <a:avLst>
              <a:gd name="adj" fmla="val 0"/>
            </a:avLst>
          </a:prstGeom>
          <a:solidFill>
            <a:schemeClr val="accent1"/>
          </a:solidFill>
          <a:ln w="28575">
            <a:solidFill>
              <a:srgbClr val="FEB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CN"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PART 02 </a:t>
            </a:r>
            <a:r>
              <a:rPr lang="zh-CN" altLang="en-US"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分题型解析及语料梳理</a:t>
            </a:r>
            <a:endParaRPr lang="zh-CN" altLang="en-US"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p:txBody>
      </p:sp>
      <p:sp>
        <p:nvSpPr>
          <p:cNvPr id="39" name="深度视觉·原创设计 https://www.docer.com/works?userid=22383862"/>
          <p:cNvSpPr/>
          <p:nvPr>
            <p:custDataLst>
              <p:tags r:id="rId2"/>
            </p:custDataLst>
          </p:nvPr>
        </p:nvSpPr>
        <p:spPr>
          <a:xfrm>
            <a:off x="540385" y="1155700"/>
            <a:ext cx="862330" cy="8623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3" name="深度视觉·原创设计 https://www.docer.com/works?userid=22383862"/>
          <p:cNvSpPr txBox="1"/>
          <p:nvPr>
            <p:custDataLst>
              <p:tags r:id="rId3"/>
            </p:custDataLst>
          </p:nvPr>
        </p:nvSpPr>
        <p:spPr>
          <a:xfrm>
            <a:off x="531495" y="1238885"/>
            <a:ext cx="876300" cy="645160"/>
          </a:xfrm>
          <a:prstGeom prst="rect">
            <a:avLst/>
          </a:prstGeom>
          <a:noFill/>
        </p:spPr>
        <p:txBody>
          <a:bodyPr wrap="square" rtlCol="0">
            <a:spAutoFit/>
          </a:bodyPr>
          <a:p>
            <a:pPr algn="ctr">
              <a:lnSpc>
                <a:spcPct val="150000"/>
              </a:lnSpc>
            </a:pPr>
            <a:r>
              <a:rPr lang="zh-CN" altLang="en-US"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rPr>
              <a:t>语填</a:t>
            </a:r>
            <a:endParaRPr lang="zh-CN" altLang="en-US"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endParaRPr>
          </a:p>
        </p:txBody>
      </p:sp>
      <p:sp>
        <p:nvSpPr>
          <p:cNvPr id="2" name="文本框 1"/>
          <p:cNvSpPr txBox="1"/>
          <p:nvPr/>
        </p:nvSpPr>
        <p:spPr>
          <a:xfrm>
            <a:off x="1640840" y="1155700"/>
            <a:ext cx="6554470" cy="460375"/>
          </a:xfrm>
          <a:prstGeom prst="rect">
            <a:avLst/>
          </a:prstGeom>
          <a:noFill/>
        </p:spPr>
        <p:txBody>
          <a:bodyPr wrap="square" rtlCol="0">
            <a:spAutoFit/>
          </a:bodyPr>
          <a:p>
            <a:r>
              <a:rPr lang="zh-CN" altLang="en-US" sz="2400"/>
              <a:t>说明文，人与社会：羊皮筏子</a:t>
            </a:r>
            <a:endParaRPr lang="zh-CN" altLang="en-US" sz="2400"/>
          </a:p>
        </p:txBody>
      </p:sp>
      <p:sp>
        <p:nvSpPr>
          <p:cNvPr id="3" name="文本框 2"/>
          <p:cNvSpPr txBox="1"/>
          <p:nvPr>
            <p:custDataLst>
              <p:tags r:id="rId4"/>
            </p:custDataLst>
          </p:nvPr>
        </p:nvSpPr>
        <p:spPr>
          <a:xfrm>
            <a:off x="872490" y="1538605"/>
            <a:ext cx="9131300" cy="3969385"/>
          </a:xfrm>
          <a:prstGeom prst="rect">
            <a:avLst/>
          </a:prstGeom>
          <a:noFill/>
        </p:spPr>
        <p:txBody>
          <a:bodyPr wrap="square" rtlCol="0">
            <a:spAutoFit/>
          </a:bodyPr>
          <a:p>
            <a:pPr indent="457200" algn="just" fontAlgn="auto">
              <a:lnSpc>
                <a:spcPct val="150000"/>
              </a:lnSpc>
            </a:pPr>
            <a:r>
              <a:rPr lang="zh-CN" altLang="en-US" sz="2400"/>
              <a:t>The sheepskin raft, the oldest means of transportation along the Yellow River, has a history of nearly 2,000 years. The airbag of the raft is made of </a:t>
            </a:r>
            <a:r>
              <a:rPr lang="en-US" altLang="zh-CN" sz="2400" b="1" u="sng">
                <a:solidFill>
                  <a:srgbClr val="FF0000"/>
                </a:solidFill>
              </a:rPr>
              <a:t>   </a:t>
            </a:r>
            <a:r>
              <a:rPr lang="zh-CN" altLang="en-US" sz="2400" b="1" u="sng">
                <a:solidFill>
                  <a:srgbClr val="FF0000"/>
                </a:solidFill>
              </a:rPr>
              <a:t>56</a:t>
            </a:r>
            <a:r>
              <a:rPr lang="en-US" altLang="zh-CN" sz="2400" b="1" u="sng">
                <a:solidFill>
                  <a:srgbClr val="FF0000"/>
                </a:solidFill>
              </a:rPr>
              <a:t>   </a:t>
            </a:r>
            <a:r>
              <a:rPr lang="zh-CN" altLang="en-US" sz="2400"/>
              <a:t> whole sheepskin and goes through many processes including heating to remove hair, soaking in salty oil, sewing, drying </a:t>
            </a:r>
            <a:r>
              <a:rPr lang="en-US" altLang="zh-CN" sz="2400" b="1" u="sng">
                <a:solidFill>
                  <a:srgbClr val="FF0000"/>
                </a:solidFill>
              </a:rPr>
              <a:t>   57   </a:t>
            </a:r>
            <a:r>
              <a:rPr lang="zh-CN" altLang="en-US" sz="2400"/>
              <a:t> blowing. Then the airbags </a:t>
            </a:r>
            <a:r>
              <a:rPr lang="en-US" altLang="zh-CN" sz="2400" b="1" u="sng">
                <a:solidFill>
                  <a:srgbClr val="FF0000"/>
                </a:solidFill>
              </a:rPr>
              <a:t>       58      </a:t>
            </a:r>
            <a:r>
              <a:rPr lang="zh-CN" altLang="en-US" sz="2400"/>
              <a:t> (fasten) to a wooden stand, enabling its use for transporting people and goods across the water.</a:t>
            </a:r>
            <a:endParaRPr lang="zh-CN" altLang="en-US" sz="2400"/>
          </a:p>
        </p:txBody>
      </p:sp>
      <p:sp>
        <p:nvSpPr>
          <p:cNvPr id="7" name="文本框 6"/>
          <p:cNvSpPr txBox="1"/>
          <p:nvPr/>
        </p:nvSpPr>
        <p:spPr>
          <a:xfrm>
            <a:off x="3258185" y="2672080"/>
            <a:ext cx="575945" cy="460375"/>
          </a:xfrm>
          <a:prstGeom prst="rect">
            <a:avLst/>
          </a:prstGeom>
          <a:solidFill>
            <a:schemeClr val="accent1">
              <a:lumMod val="90000"/>
              <a:lumOff val="10000"/>
            </a:schemeClr>
          </a:solidFill>
          <a:ln>
            <a:noFill/>
          </a:ln>
        </p:spPr>
        <p:txBody>
          <a:bodyPr wrap="square" rtlCol="0">
            <a:spAutoFit/>
          </a:bodyPr>
          <a:p>
            <a:pPr algn="ctr"/>
            <a:r>
              <a:rPr lang="en-US" altLang="zh-CN" sz="2400">
                <a:solidFill>
                  <a:schemeClr val="bg1"/>
                </a:solidFill>
                <a:latin typeface="Arial Black" panose="020B0A04020102020204" charset="0"/>
                <a:cs typeface="Arial Black" panose="020B0A04020102020204" charset="0"/>
              </a:rPr>
              <a:t>a</a:t>
            </a:r>
            <a:endParaRPr lang="en-US" altLang="zh-CN" sz="2400">
              <a:solidFill>
                <a:schemeClr val="bg1"/>
              </a:solidFill>
              <a:latin typeface="Arial Black" panose="020B0A04020102020204" charset="0"/>
              <a:cs typeface="Arial Black" panose="020B0A04020102020204" charset="0"/>
            </a:endParaRPr>
          </a:p>
        </p:txBody>
      </p:sp>
      <p:sp>
        <p:nvSpPr>
          <p:cNvPr id="8" name="文本框 7"/>
          <p:cNvSpPr txBox="1"/>
          <p:nvPr/>
        </p:nvSpPr>
        <p:spPr>
          <a:xfrm>
            <a:off x="10028555" y="2672080"/>
            <a:ext cx="1744345" cy="460375"/>
          </a:xfrm>
          <a:prstGeom prst="rect">
            <a:avLst/>
          </a:prstGeom>
          <a:solidFill>
            <a:schemeClr val="accent1">
              <a:lumMod val="90000"/>
              <a:lumOff val="10000"/>
            </a:schemeClr>
          </a:solidFill>
          <a:ln>
            <a:noFill/>
          </a:ln>
        </p:spPr>
        <p:txBody>
          <a:bodyPr wrap="square" rtlCol="0">
            <a:spAutoFit/>
          </a:bodyPr>
          <a:p>
            <a:pPr algn="ctr"/>
            <a:r>
              <a:rPr lang="en-US" altLang="zh-CN" sz="2400" b="1">
                <a:solidFill>
                  <a:schemeClr val="bg1"/>
                </a:solidFill>
                <a:latin typeface="仿宋" panose="02010609060101010101" charset="-122"/>
                <a:ea typeface="仿宋" panose="02010609060101010101" charset="-122"/>
                <a:cs typeface="仿宋" panose="02010609060101010101" charset="-122"/>
              </a:rPr>
              <a:t>56.</a:t>
            </a:r>
            <a:r>
              <a:rPr lang="zh-CN" altLang="en-US" sz="2400" b="1">
                <a:solidFill>
                  <a:schemeClr val="bg1"/>
                </a:solidFill>
                <a:latin typeface="仿宋" panose="02010609060101010101" charset="-122"/>
                <a:ea typeface="仿宋" panose="02010609060101010101" charset="-122"/>
                <a:cs typeface="仿宋" panose="02010609060101010101" charset="-122"/>
              </a:rPr>
              <a:t>冠词</a:t>
            </a:r>
            <a:endParaRPr lang="zh-CN" altLang="en-US" sz="2400" b="1">
              <a:solidFill>
                <a:schemeClr val="bg1"/>
              </a:solidFill>
              <a:latin typeface="仿宋" panose="02010609060101010101" charset="-122"/>
              <a:ea typeface="仿宋" panose="02010609060101010101" charset="-122"/>
              <a:cs typeface="仿宋" panose="02010609060101010101" charset="-122"/>
            </a:endParaRPr>
          </a:p>
        </p:txBody>
      </p:sp>
      <p:sp>
        <p:nvSpPr>
          <p:cNvPr id="10" name="文本框 9"/>
          <p:cNvSpPr txBox="1"/>
          <p:nvPr/>
        </p:nvSpPr>
        <p:spPr>
          <a:xfrm>
            <a:off x="2962910" y="3757295"/>
            <a:ext cx="902970" cy="460375"/>
          </a:xfrm>
          <a:prstGeom prst="rect">
            <a:avLst/>
          </a:prstGeom>
          <a:solidFill>
            <a:schemeClr val="accent1">
              <a:lumMod val="90000"/>
              <a:lumOff val="10000"/>
            </a:schemeClr>
          </a:solidFill>
          <a:ln>
            <a:noFill/>
          </a:ln>
        </p:spPr>
        <p:txBody>
          <a:bodyPr wrap="square" rtlCol="0">
            <a:spAutoFit/>
          </a:bodyPr>
          <a:p>
            <a:pPr algn="ctr"/>
            <a:r>
              <a:rPr lang="en-US" altLang="zh-CN" sz="2400">
                <a:solidFill>
                  <a:schemeClr val="bg1"/>
                </a:solidFill>
                <a:latin typeface="Arial Black" panose="020B0A04020102020204" charset="0"/>
                <a:cs typeface="Arial Black" panose="020B0A04020102020204" charset="0"/>
              </a:rPr>
              <a:t>and</a:t>
            </a:r>
            <a:endParaRPr lang="en-US" altLang="zh-CN" sz="2400">
              <a:solidFill>
                <a:schemeClr val="bg1"/>
              </a:solidFill>
              <a:latin typeface="Arial Black" panose="020B0A04020102020204" charset="0"/>
              <a:cs typeface="Arial Black" panose="020B0A04020102020204" charset="0"/>
            </a:endParaRPr>
          </a:p>
        </p:txBody>
      </p:sp>
      <p:sp>
        <p:nvSpPr>
          <p:cNvPr id="11" name="文本框 10"/>
          <p:cNvSpPr txBox="1"/>
          <p:nvPr/>
        </p:nvSpPr>
        <p:spPr>
          <a:xfrm>
            <a:off x="10003790" y="3566160"/>
            <a:ext cx="1744345" cy="460375"/>
          </a:xfrm>
          <a:prstGeom prst="rect">
            <a:avLst/>
          </a:prstGeom>
          <a:solidFill>
            <a:schemeClr val="accent1">
              <a:lumMod val="90000"/>
              <a:lumOff val="10000"/>
            </a:schemeClr>
          </a:solidFill>
          <a:ln>
            <a:noFill/>
          </a:ln>
        </p:spPr>
        <p:txBody>
          <a:bodyPr wrap="square" rtlCol="0">
            <a:spAutoFit/>
          </a:bodyPr>
          <a:p>
            <a:pPr algn="ctr"/>
            <a:r>
              <a:rPr lang="en-US" altLang="zh-CN" sz="2400" b="1">
                <a:solidFill>
                  <a:schemeClr val="bg1"/>
                </a:solidFill>
                <a:latin typeface="仿宋" panose="02010609060101010101" charset="-122"/>
                <a:ea typeface="仿宋" panose="02010609060101010101" charset="-122"/>
                <a:cs typeface="仿宋" panose="02010609060101010101" charset="-122"/>
              </a:rPr>
              <a:t>57.</a:t>
            </a:r>
            <a:r>
              <a:rPr lang="zh-CN" altLang="en-US" sz="2400" b="1">
                <a:solidFill>
                  <a:schemeClr val="bg1"/>
                </a:solidFill>
                <a:latin typeface="仿宋" panose="02010609060101010101" charset="-122"/>
                <a:ea typeface="仿宋" panose="02010609060101010101" charset="-122"/>
                <a:cs typeface="仿宋" panose="02010609060101010101" charset="-122"/>
              </a:rPr>
              <a:t>连词</a:t>
            </a:r>
            <a:endParaRPr lang="zh-CN" altLang="en-US" sz="2400" b="1">
              <a:solidFill>
                <a:schemeClr val="bg1"/>
              </a:solidFill>
              <a:latin typeface="仿宋" panose="02010609060101010101" charset="-122"/>
              <a:ea typeface="仿宋" panose="02010609060101010101" charset="-122"/>
              <a:cs typeface="仿宋" panose="02010609060101010101" charset="-122"/>
            </a:endParaRPr>
          </a:p>
        </p:txBody>
      </p:sp>
      <p:sp>
        <p:nvSpPr>
          <p:cNvPr id="12" name="文本框 11"/>
          <p:cNvSpPr txBox="1"/>
          <p:nvPr/>
        </p:nvSpPr>
        <p:spPr>
          <a:xfrm>
            <a:off x="7345045" y="3757295"/>
            <a:ext cx="1943735" cy="460375"/>
          </a:xfrm>
          <a:prstGeom prst="rect">
            <a:avLst/>
          </a:prstGeom>
          <a:solidFill>
            <a:schemeClr val="accent1">
              <a:lumMod val="90000"/>
              <a:lumOff val="10000"/>
            </a:schemeClr>
          </a:solidFill>
          <a:ln>
            <a:noFill/>
          </a:ln>
        </p:spPr>
        <p:txBody>
          <a:bodyPr wrap="square" rtlCol="0">
            <a:spAutoFit/>
          </a:bodyPr>
          <a:p>
            <a:pPr algn="ctr"/>
            <a:r>
              <a:rPr lang="en-US" altLang="zh-CN" sz="2400">
                <a:solidFill>
                  <a:schemeClr val="bg1"/>
                </a:solidFill>
                <a:latin typeface="+mn-ea"/>
                <a:cs typeface="Arial Black" panose="020B0A04020102020204" charset="0"/>
              </a:rPr>
              <a:t>are fastened</a:t>
            </a:r>
            <a:endParaRPr lang="en-US" altLang="zh-CN" sz="2400">
              <a:solidFill>
                <a:schemeClr val="bg1"/>
              </a:solidFill>
              <a:latin typeface="+mn-ea"/>
              <a:cs typeface="Arial Black" panose="020B0A04020102020204" charset="0"/>
            </a:endParaRPr>
          </a:p>
        </p:txBody>
      </p:sp>
      <p:sp>
        <p:nvSpPr>
          <p:cNvPr id="13" name="文本框 12"/>
          <p:cNvSpPr txBox="1"/>
          <p:nvPr/>
        </p:nvSpPr>
        <p:spPr>
          <a:xfrm>
            <a:off x="10003790" y="4073525"/>
            <a:ext cx="1744345" cy="829945"/>
          </a:xfrm>
          <a:prstGeom prst="rect">
            <a:avLst/>
          </a:prstGeom>
          <a:solidFill>
            <a:schemeClr val="accent1">
              <a:lumMod val="90000"/>
              <a:lumOff val="10000"/>
            </a:schemeClr>
          </a:solidFill>
          <a:ln>
            <a:noFill/>
          </a:ln>
        </p:spPr>
        <p:txBody>
          <a:bodyPr wrap="square" rtlCol="0">
            <a:spAutoFit/>
          </a:bodyPr>
          <a:p>
            <a:pPr algn="ctr"/>
            <a:r>
              <a:rPr lang="en-US" altLang="zh-CN" sz="2400" b="1">
                <a:solidFill>
                  <a:schemeClr val="bg1"/>
                </a:solidFill>
                <a:latin typeface="仿宋" panose="02010609060101010101" charset="-122"/>
                <a:ea typeface="仿宋" panose="02010609060101010101" charset="-122"/>
                <a:cs typeface="仿宋" panose="02010609060101010101" charset="-122"/>
              </a:rPr>
              <a:t>58.</a:t>
            </a:r>
            <a:r>
              <a:rPr lang="zh-CN" altLang="en-US" sz="2400" b="1">
                <a:solidFill>
                  <a:schemeClr val="bg1"/>
                </a:solidFill>
                <a:latin typeface="仿宋" panose="02010609060101010101" charset="-122"/>
                <a:ea typeface="仿宋" panose="02010609060101010101" charset="-122"/>
                <a:cs typeface="仿宋" panose="02010609060101010101" charset="-122"/>
              </a:rPr>
              <a:t>谓语动词被动</a:t>
            </a:r>
            <a:endParaRPr lang="zh-CN" altLang="en-US" sz="2400" b="1">
              <a:solidFill>
                <a:schemeClr val="bg1"/>
              </a:solidFill>
              <a:latin typeface="仿宋" panose="02010609060101010101" charset="-122"/>
              <a:ea typeface="仿宋" panose="02010609060101010101" charset="-122"/>
              <a:cs typeface="仿宋" panose="02010609060101010101" charset="-122"/>
            </a:endParaRPr>
          </a:p>
        </p:txBody>
      </p:sp>
      <p:sp>
        <p:nvSpPr>
          <p:cNvPr id="14" name="矩形 13"/>
          <p:cNvSpPr/>
          <p:nvPr/>
        </p:nvSpPr>
        <p:spPr>
          <a:xfrm>
            <a:off x="9098915" y="2912745"/>
            <a:ext cx="903605" cy="219710"/>
          </a:xfrm>
          <a:prstGeom prst="rect">
            <a:avLst/>
          </a:prstGeom>
          <a:solidFill>
            <a:srgbClr val="FEB728">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矩形 14"/>
          <p:cNvSpPr/>
          <p:nvPr/>
        </p:nvSpPr>
        <p:spPr>
          <a:xfrm>
            <a:off x="937260" y="3461385"/>
            <a:ext cx="1393825" cy="219710"/>
          </a:xfrm>
          <a:prstGeom prst="rect">
            <a:avLst/>
          </a:prstGeom>
          <a:solidFill>
            <a:srgbClr val="FEB728">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矩形 15"/>
          <p:cNvSpPr/>
          <p:nvPr/>
        </p:nvSpPr>
        <p:spPr>
          <a:xfrm>
            <a:off x="3834130" y="3461385"/>
            <a:ext cx="1078230" cy="219710"/>
          </a:xfrm>
          <a:prstGeom prst="rect">
            <a:avLst/>
          </a:prstGeom>
          <a:solidFill>
            <a:srgbClr val="FEB728">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nvSpPr>
        <p:spPr>
          <a:xfrm>
            <a:off x="7179310" y="3461385"/>
            <a:ext cx="1183005" cy="219710"/>
          </a:xfrm>
          <a:prstGeom prst="rect">
            <a:avLst/>
          </a:prstGeom>
          <a:solidFill>
            <a:srgbClr val="FEB728">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矩形 17"/>
          <p:cNvSpPr/>
          <p:nvPr/>
        </p:nvSpPr>
        <p:spPr>
          <a:xfrm>
            <a:off x="937260" y="4035425"/>
            <a:ext cx="933450" cy="219710"/>
          </a:xfrm>
          <a:prstGeom prst="rect">
            <a:avLst/>
          </a:prstGeom>
          <a:solidFill>
            <a:srgbClr val="FEB728">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2012950" y="3997960"/>
            <a:ext cx="828040" cy="219710"/>
          </a:xfrm>
          <a:prstGeom prst="rect">
            <a:avLst/>
          </a:prstGeom>
          <a:solidFill>
            <a:srgbClr val="FEB728">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矩形 19"/>
          <p:cNvSpPr/>
          <p:nvPr/>
        </p:nvSpPr>
        <p:spPr>
          <a:xfrm>
            <a:off x="3865880" y="4029075"/>
            <a:ext cx="1045845" cy="219710"/>
          </a:xfrm>
          <a:prstGeom prst="rect">
            <a:avLst/>
          </a:prstGeom>
          <a:solidFill>
            <a:srgbClr val="FEB728">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圆角矩形 21"/>
          <p:cNvSpPr/>
          <p:nvPr>
            <p:custDataLst>
              <p:tags r:id="rId5"/>
            </p:custDataLst>
          </p:nvPr>
        </p:nvSpPr>
        <p:spPr>
          <a:xfrm>
            <a:off x="872490" y="4534535"/>
            <a:ext cx="2708910" cy="326390"/>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02" name="图片 101"/>
          <p:cNvPicPr>
            <a:picLocks noChangeAspect="1"/>
          </p:cNvPicPr>
          <p:nvPr/>
        </p:nvPicPr>
        <p:blipFill>
          <a:blip r:embed="rId6"/>
          <a:stretch>
            <a:fillRect/>
          </a:stretch>
        </p:blipFill>
        <p:spPr>
          <a:xfrm>
            <a:off x="6706235" y="4998085"/>
            <a:ext cx="2392680" cy="159385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p:tgtEl>
                                          <p:spTgt spid="8"/>
                                        </p:tgtEl>
                                        <p:attrNameLst>
                                          <p:attrName>ppt_y</p:attrName>
                                        </p:attrNameLst>
                                      </p:cBhvr>
                                      <p:tavLst>
                                        <p:tav tm="0">
                                          <p:val>
                                            <p:strVal val="#ppt_y+#ppt_h*1.125000"/>
                                          </p:val>
                                        </p:tav>
                                        <p:tav tm="100000">
                                          <p:val>
                                            <p:strVal val="#ppt_y"/>
                                          </p:val>
                                        </p:tav>
                                      </p:tavLst>
                                    </p:anim>
                                    <p:animEffect transition="in" filter="wipe(up)">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2"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2" nodeType="after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2"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2" nodeType="after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2" nodeType="after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2" nodeType="afterEffect">
                                  <p:stCondLst>
                                    <p:cond delay="0"/>
                                  </p:stCondLst>
                                  <p:childTnLst>
                                    <p:set>
                                      <p:cBhvr>
                                        <p:cTn id="33" dur="1" fill="hold">
                                          <p:stCondLst>
                                            <p:cond delay="0"/>
                                          </p:stCondLst>
                                        </p:cTn>
                                        <p:tgtEl>
                                          <p:spTgt spid="19"/>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2" nodeType="after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p:tgtEl>
                                          <p:spTgt spid="10"/>
                                        </p:tgtEl>
                                        <p:attrNameLst>
                                          <p:attrName>ppt_y</p:attrName>
                                        </p:attrNameLst>
                                      </p:cBhvr>
                                      <p:tavLst>
                                        <p:tav tm="0">
                                          <p:val>
                                            <p:strVal val="#ppt_y+#ppt_h*1.125000"/>
                                          </p:val>
                                        </p:tav>
                                        <p:tav tm="100000">
                                          <p:val>
                                            <p:strVal val="#ppt_y"/>
                                          </p:val>
                                        </p:tav>
                                      </p:tavLst>
                                    </p:anim>
                                    <p:animEffect transition="in" filter="wipe(up)">
                                      <p:cBhvr>
                                        <p:cTn id="42" dur="500"/>
                                        <p:tgtEl>
                                          <p:spTgt spid="10"/>
                                        </p:tgtEl>
                                      </p:cBhvr>
                                    </p:animEffect>
                                  </p:childTnLst>
                                </p:cTn>
                              </p:par>
                            </p:childTnLst>
                          </p:cTn>
                        </p:par>
                        <p:par>
                          <p:cTn id="43" fill="hold">
                            <p:stCondLst>
                              <p:cond delay="500"/>
                            </p:stCondLst>
                            <p:childTnLst>
                              <p:par>
                                <p:cTn id="44" presetID="12" presetClass="entr" presetSubtype="4"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additive="base">
                                        <p:cTn id="46" dur="500"/>
                                        <p:tgtEl>
                                          <p:spTgt spid="11"/>
                                        </p:tgtEl>
                                        <p:attrNameLst>
                                          <p:attrName>ppt_y</p:attrName>
                                        </p:attrNameLst>
                                      </p:cBhvr>
                                      <p:tavLst>
                                        <p:tav tm="0">
                                          <p:val>
                                            <p:strVal val="#ppt_y+#ppt_h*1.125000"/>
                                          </p:val>
                                        </p:tav>
                                        <p:tav tm="100000">
                                          <p:val>
                                            <p:strVal val="#ppt_y"/>
                                          </p:val>
                                        </p:tav>
                                      </p:tavLst>
                                    </p:anim>
                                    <p:animEffect transition="in" filter="wipe(up)">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childTnLst>
                                </p:cTn>
                              </p:par>
                            </p:childTnLst>
                          </p:cTn>
                        </p:par>
                        <p:par>
                          <p:cTn id="52" fill="hold">
                            <p:stCondLst>
                              <p:cond delay="0"/>
                            </p:stCondLst>
                            <p:childTnLst>
                              <p:par>
                                <p:cTn id="53" presetID="1" presetClass="entr" presetSubtype="0"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2" presetClass="entr" presetSubtype="4"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additive="base">
                                        <p:cTn id="59" dur="500"/>
                                        <p:tgtEl>
                                          <p:spTgt spid="12"/>
                                        </p:tgtEl>
                                        <p:attrNameLst>
                                          <p:attrName>ppt_y</p:attrName>
                                        </p:attrNameLst>
                                      </p:cBhvr>
                                      <p:tavLst>
                                        <p:tav tm="0">
                                          <p:val>
                                            <p:strVal val="#ppt_y+#ppt_h*1.125000"/>
                                          </p:val>
                                        </p:tav>
                                        <p:tav tm="100000">
                                          <p:val>
                                            <p:strVal val="#ppt_y"/>
                                          </p:val>
                                        </p:tav>
                                      </p:tavLst>
                                    </p:anim>
                                    <p:animEffect transition="in" filter="wipe(up)">
                                      <p:cBhvr>
                                        <p:cTn id="60" dur="500"/>
                                        <p:tgtEl>
                                          <p:spTgt spid="12"/>
                                        </p:tgtEl>
                                      </p:cBhvr>
                                    </p:animEffect>
                                  </p:childTnLst>
                                </p:cTn>
                              </p:par>
                            </p:childTnLst>
                          </p:cTn>
                        </p:par>
                        <p:par>
                          <p:cTn id="61" fill="hold">
                            <p:stCondLst>
                              <p:cond delay="500"/>
                            </p:stCondLst>
                            <p:childTnLst>
                              <p:par>
                                <p:cTn id="62" presetID="12" presetClass="entr" presetSubtype="4" fill="hold" grpId="0" nodeType="afterEffect">
                                  <p:stCondLst>
                                    <p:cond delay="0"/>
                                  </p:stCondLst>
                                  <p:childTnLst>
                                    <p:set>
                                      <p:cBhvr>
                                        <p:cTn id="63" dur="1" fill="hold">
                                          <p:stCondLst>
                                            <p:cond delay="0"/>
                                          </p:stCondLst>
                                        </p:cTn>
                                        <p:tgtEl>
                                          <p:spTgt spid="13"/>
                                        </p:tgtEl>
                                        <p:attrNameLst>
                                          <p:attrName>style.visibility</p:attrName>
                                        </p:attrNameLst>
                                      </p:cBhvr>
                                      <p:to>
                                        <p:strVal val="visible"/>
                                      </p:to>
                                    </p:set>
                                    <p:anim calcmode="lin" valueType="num">
                                      <p:cBhvr additive="base">
                                        <p:cTn id="64" dur="500"/>
                                        <p:tgtEl>
                                          <p:spTgt spid="13"/>
                                        </p:tgtEl>
                                        <p:attrNameLst>
                                          <p:attrName>ppt_y</p:attrName>
                                        </p:attrNameLst>
                                      </p:cBhvr>
                                      <p:tavLst>
                                        <p:tav tm="0">
                                          <p:val>
                                            <p:strVal val="#ppt_y+#ppt_h*1.125000"/>
                                          </p:val>
                                        </p:tav>
                                        <p:tav tm="100000">
                                          <p:val>
                                            <p:strVal val="#ppt_y"/>
                                          </p:val>
                                        </p:tav>
                                      </p:tavLst>
                                    </p:anim>
                                    <p:animEffect transition="in" filter="wipe(up)">
                                      <p:cBhvr>
                                        <p:cTn id="6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bldLvl="0" animBg="1"/>
      <p:bldP spid="8" grpId="1" animBg="1"/>
      <p:bldP spid="10" grpId="0" bldLvl="0" animBg="1"/>
      <p:bldP spid="10" grpId="1" animBg="1"/>
      <p:bldP spid="11" grpId="0" bldLvl="0" animBg="1"/>
      <p:bldP spid="11" grpId="1" animBg="1"/>
      <p:bldP spid="12" grpId="0" bldLvl="0" animBg="1"/>
      <p:bldP spid="12" grpId="1" animBg="1"/>
      <p:bldP spid="13" grpId="0" bldLvl="0" animBg="1"/>
      <p:bldP spid="13" grpId="1" animBg="1"/>
      <p:bldP spid="14" grpId="1" animBg="1"/>
      <p:bldP spid="14" grpId="2" bldLvl="0" animBg="1"/>
      <p:bldP spid="15" grpId="1" animBg="1"/>
      <p:bldP spid="15" grpId="2" bldLvl="0" animBg="1"/>
      <p:bldP spid="16" grpId="1" animBg="1"/>
      <p:bldP spid="16" grpId="2" bldLvl="0" animBg="1"/>
      <p:bldP spid="17" grpId="1" animBg="1"/>
      <p:bldP spid="17" grpId="2" bldLvl="0" animBg="1"/>
      <p:bldP spid="18" grpId="1" animBg="1"/>
      <p:bldP spid="18" grpId="2" bldLvl="0" animBg="1"/>
      <p:bldP spid="19" grpId="1" animBg="1"/>
      <p:bldP spid="19" grpId="2" bldLvl="0" animBg="1"/>
      <p:bldP spid="20" grpId="1" animBg="1"/>
      <p:bldP spid="20" grpId="2" bldLvl="0" animBg="1"/>
      <p:bldP spid="21" grpId="0" bldLvl="0" animBg="1"/>
      <p:bldP spid="21" grpId="1" animBg="1"/>
      <p:bldP spid="22" grpId="0" bldLvl="0" animBg="1"/>
      <p:bldP spid="22"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深度视觉·原创设计 https://www.docer.com/works?userid=22383862"/>
          <p:cNvSpPr/>
          <p:nvPr/>
        </p:nvSpPr>
        <p:spPr>
          <a:xfrm flipH="1">
            <a:off x="9677400" y="4533899"/>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6" name="深度视觉·原创设计 https://www.docer.com/works?userid=22383862"/>
          <p:cNvSpPr/>
          <p:nvPr/>
        </p:nvSpPr>
        <p:spPr>
          <a:xfrm rot="10800000" flipH="1">
            <a:off x="0" y="0"/>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9" name="深度视觉·原创设计 https://www.docer.com/works?userid=22383862"/>
          <p:cNvSpPr/>
          <p:nvPr/>
        </p:nvSpPr>
        <p:spPr>
          <a:xfrm>
            <a:off x="937260" y="422910"/>
            <a:ext cx="9667240" cy="408305"/>
          </a:xfrm>
          <a:prstGeom prst="roundRect">
            <a:avLst>
              <a:gd name="adj" fmla="val 0"/>
            </a:avLst>
          </a:prstGeom>
          <a:solidFill>
            <a:schemeClr val="accent1"/>
          </a:solidFill>
          <a:ln w="28575">
            <a:solidFill>
              <a:srgbClr val="FEB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CN"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PART 02 </a:t>
            </a:r>
            <a:r>
              <a:rPr lang="zh-CN" altLang="en-US"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分题型解析及语料梳理</a:t>
            </a:r>
            <a:endParaRPr lang="zh-CN" altLang="en-US"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p:txBody>
      </p:sp>
      <p:sp>
        <p:nvSpPr>
          <p:cNvPr id="39" name="深度视觉·原创设计 https://www.docer.com/works?userid=22383862"/>
          <p:cNvSpPr/>
          <p:nvPr>
            <p:custDataLst>
              <p:tags r:id="rId1"/>
            </p:custDataLst>
          </p:nvPr>
        </p:nvSpPr>
        <p:spPr>
          <a:xfrm>
            <a:off x="540385" y="1155700"/>
            <a:ext cx="862330" cy="8623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3" name="深度视觉·原创设计 https://www.docer.com/works?userid=22383862"/>
          <p:cNvSpPr txBox="1"/>
          <p:nvPr>
            <p:custDataLst>
              <p:tags r:id="rId2"/>
            </p:custDataLst>
          </p:nvPr>
        </p:nvSpPr>
        <p:spPr>
          <a:xfrm>
            <a:off x="531495" y="1238885"/>
            <a:ext cx="876300" cy="645160"/>
          </a:xfrm>
          <a:prstGeom prst="rect">
            <a:avLst/>
          </a:prstGeom>
          <a:noFill/>
        </p:spPr>
        <p:txBody>
          <a:bodyPr wrap="square" rtlCol="0">
            <a:spAutoFit/>
          </a:bodyPr>
          <a:p>
            <a:pPr algn="ctr">
              <a:lnSpc>
                <a:spcPct val="150000"/>
              </a:lnSpc>
            </a:pPr>
            <a:r>
              <a:rPr lang="zh-CN" altLang="en-US"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rPr>
              <a:t>语填</a:t>
            </a:r>
            <a:endParaRPr lang="zh-CN" altLang="en-US"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endParaRPr>
          </a:p>
        </p:txBody>
      </p:sp>
      <p:sp>
        <p:nvSpPr>
          <p:cNvPr id="2" name="文本框 1"/>
          <p:cNvSpPr txBox="1"/>
          <p:nvPr/>
        </p:nvSpPr>
        <p:spPr>
          <a:xfrm>
            <a:off x="1640840" y="1155700"/>
            <a:ext cx="6554470" cy="460375"/>
          </a:xfrm>
          <a:prstGeom prst="rect">
            <a:avLst/>
          </a:prstGeom>
          <a:noFill/>
        </p:spPr>
        <p:txBody>
          <a:bodyPr wrap="square" rtlCol="0">
            <a:spAutoFit/>
          </a:bodyPr>
          <a:p>
            <a:r>
              <a:rPr lang="zh-CN" altLang="en-US" sz="2400"/>
              <a:t>说明文，人与社会：羊皮筏子</a:t>
            </a:r>
            <a:endParaRPr lang="zh-CN" altLang="en-US" sz="2400"/>
          </a:p>
        </p:txBody>
      </p:sp>
      <p:sp>
        <p:nvSpPr>
          <p:cNvPr id="3" name="文本框 2"/>
          <p:cNvSpPr txBox="1"/>
          <p:nvPr>
            <p:custDataLst>
              <p:tags r:id="rId3"/>
            </p:custDataLst>
          </p:nvPr>
        </p:nvSpPr>
        <p:spPr>
          <a:xfrm>
            <a:off x="937260" y="1682750"/>
            <a:ext cx="9256395" cy="3784600"/>
          </a:xfrm>
          <a:prstGeom prst="rect">
            <a:avLst/>
          </a:prstGeom>
          <a:noFill/>
        </p:spPr>
        <p:txBody>
          <a:bodyPr wrap="square" rtlCol="0">
            <a:spAutoFit/>
          </a:bodyPr>
          <a:p>
            <a:pPr indent="457200" algn="just" fontAlgn="auto">
              <a:lnSpc>
                <a:spcPct val="125000"/>
              </a:lnSpc>
              <a:spcBef>
                <a:spcPts val="0"/>
              </a:spcBef>
              <a:spcAft>
                <a:spcPts val="0"/>
              </a:spcAft>
            </a:pPr>
            <a:r>
              <a:rPr sz="2400"/>
              <a:t>It is said that the largest sheepskin raft in old times</a:t>
            </a:r>
            <a:r>
              <a:rPr lang="en-US" altLang="zh-CN" sz="2400" b="1" u="sng">
                <a:solidFill>
                  <a:srgbClr val="FF0000"/>
                </a:solidFill>
              </a:rPr>
              <a:t> 59 </a:t>
            </a:r>
            <a:r>
              <a:rPr sz="2400"/>
              <a:t>(consist) of more than 600 sheepskin airbags, with an impressive length of 22 meters and a </a:t>
            </a:r>
            <a:r>
              <a:rPr lang="en-US" altLang="zh-CN" sz="2400" b="1" u="sng">
                <a:solidFill>
                  <a:srgbClr val="FF0000"/>
                </a:solidFill>
              </a:rPr>
              <a:t>  60  </a:t>
            </a:r>
            <a:r>
              <a:rPr sz="2400"/>
              <a:t>(wide) of 7 meters. It was capable of carrying around 30 tons of goods and drifting over 200 kilometers in one day.</a:t>
            </a:r>
            <a:endParaRPr sz="2400"/>
          </a:p>
          <a:p>
            <a:pPr indent="457200" algn="just" fontAlgn="auto">
              <a:lnSpc>
                <a:spcPct val="125000"/>
              </a:lnSpc>
              <a:spcBef>
                <a:spcPts val="0"/>
              </a:spcBef>
              <a:spcAft>
                <a:spcPts val="0"/>
              </a:spcAft>
            </a:pPr>
            <a:r>
              <a:rPr sz="2400">
                <a:sym typeface="+mn-ea"/>
              </a:rPr>
              <a:t>In the early 20th century, before the 1950s,</a:t>
            </a:r>
            <a:r>
              <a:rPr lang="en-US" altLang="zh-CN" sz="2400" b="1" u="sng">
                <a:solidFill>
                  <a:srgbClr val="FF0000"/>
                </a:solidFill>
                <a:sym typeface="+mn-ea"/>
              </a:rPr>
              <a:t>   61  </a:t>
            </a:r>
            <a:r>
              <a:rPr sz="2400">
                <a:sym typeface="+mn-ea"/>
              </a:rPr>
              <a:t> railways were not yet in operation and road traffic was </a:t>
            </a:r>
            <a:r>
              <a:rPr lang="en-US" altLang="zh-CN" sz="2400" b="1" u="sng">
                <a:solidFill>
                  <a:srgbClr val="FF0000"/>
                </a:solidFill>
                <a:sym typeface="+mn-ea"/>
              </a:rPr>
              <a:t>  62  </a:t>
            </a:r>
            <a:r>
              <a:rPr sz="2400">
                <a:sym typeface="+mn-ea"/>
              </a:rPr>
              <a:t> (convenient), the sheepskin raft served as the most important means of transportation for residents</a:t>
            </a:r>
            <a:r>
              <a:rPr lang="en-US" altLang="zh-CN" sz="2400" b="1" u="sng">
                <a:solidFill>
                  <a:srgbClr val="FF0000"/>
                </a:solidFill>
                <a:sym typeface="+mn-ea"/>
              </a:rPr>
              <a:t>       63       </a:t>
            </a:r>
            <a:r>
              <a:rPr sz="2400">
                <a:sym typeface="+mn-ea"/>
              </a:rPr>
              <a:t> (live) along the Yellow River.</a:t>
            </a:r>
            <a:endParaRPr sz="2400">
              <a:sym typeface="+mn-ea"/>
            </a:endParaRPr>
          </a:p>
        </p:txBody>
      </p:sp>
      <p:sp>
        <p:nvSpPr>
          <p:cNvPr id="22" name="圆角矩形 21"/>
          <p:cNvSpPr/>
          <p:nvPr>
            <p:custDataLst>
              <p:tags r:id="rId4"/>
            </p:custDataLst>
          </p:nvPr>
        </p:nvSpPr>
        <p:spPr>
          <a:xfrm>
            <a:off x="2588895" y="1803400"/>
            <a:ext cx="7602855" cy="326390"/>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圆角矩形 3"/>
          <p:cNvSpPr/>
          <p:nvPr>
            <p:custDataLst>
              <p:tags r:id="rId5"/>
            </p:custDataLst>
          </p:nvPr>
        </p:nvSpPr>
        <p:spPr>
          <a:xfrm>
            <a:off x="937260" y="2342515"/>
            <a:ext cx="4673600" cy="326390"/>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文本框 6"/>
          <p:cNvSpPr txBox="1"/>
          <p:nvPr/>
        </p:nvSpPr>
        <p:spPr>
          <a:xfrm>
            <a:off x="7964805" y="1385570"/>
            <a:ext cx="1884680" cy="460375"/>
          </a:xfrm>
          <a:prstGeom prst="rect">
            <a:avLst/>
          </a:prstGeom>
          <a:solidFill>
            <a:schemeClr val="accent1">
              <a:lumMod val="90000"/>
              <a:lumOff val="10000"/>
            </a:schemeClr>
          </a:solidFill>
          <a:ln>
            <a:noFill/>
          </a:ln>
        </p:spPr>
        <p:txBody>
          <a:bodyPr wrap="square" rtlCol="0">
            <a:spAutoFit/>
          </a:bodyPr>
          <a:p>
            <a:pPr algn="ctr"/>
            <a:r>
              <a:rPr lang="en-US" altLang="zh-CN" sz="2400">
                <a:solidFill>
                  <a:schemeClr val="bg1"/>
                </a:solidFill>
                <a:latin typeface="Arial Black" panose="020B0A04020102020204" charset="0"/>
                <a:cs typeface="Arial Black" panose="020B0A04020102020204" charset="0"/>
              </a:rPr>
              <a:t>consisted</a:t>
            </a:r>
            <a:endParaRPr lang="en-US" altLang="zh-CN" sz="2400">
              <a:solidFill>
                <a:schemeClr val="bg1"/>
              </a:solidFill>
              <a:latin typeface="Arial Black" panose="020B0A04020102020204" charset="0"/>
              <a:cs typeface="Arial Black" panose="020B0A04020102020204" charset="0"/>
            </a:endParaRPr>
          </a:p>
        </p:txBody>
      </p:sp>
      <p:sp>
        <p:nvSpPr>
          <p:cNvPr id="8" name="文本框 7"/>
          <p:cNvSpPr txBox="1"/>
          <p:nvPr/>
        </p:nvSpPr>
        <p:spPr>
          <a:xfrm>
            <a:off x="10266045" y="1238885"/>
            <a:ext cx="1925955" cy="829945"/>
          </a:xfrm>
          <a:prstGeom prst="rect">
            <a:avLst/>
          </a:prstGeom>
          <a:solidFill>
            <a:schemeClr val="accent1">
              <a:lumMod val="90000"/>
              <a:lumOff val="10000"/>
            </a:schemeClr>
          </a:solidFill>
          <a:ln>
            <a:noFill/>
          </a:ln>
        </p:spPr>
        <p:txBody>
          <a:bodyPr wrap="square" rtlCol="0">
            <a:spAutoFit/>
          </a:bodyPr>
          <a:p>
            <a:pPr algn="ctr"/>
            <a:r>
              <a:rPr lang="en-US" altLang="zh-CN" sz="2400" b="1">
                <a:solidFill>
                  <a:schemeClr val="bg1"/>
                </a:solidFill>
                <a:latin typeface="仿宋" panose="02010609060101010101" charset="-122"/>
                <a:ea typeface="仿宋" panose="02010609060101010101" charset="-122"/>
                <a:cs typeface="仿宋" panose="02010609060101010101" charset="-122"/>
              </a:rPr>
              <a:t>59.</a:t>
            </a:r>
            <a:r>
              <a:rPr lang="zh-CN" altLang="en-US" sz="2400" b="1">
                <a:solidFill>
                  <a:schemeClr val="bg1"/>
                </a:solidFill>
                <a:latin typeface="仿宋" panose="02010609060101010101" charset="-122"/>
                <a:ea typeface="仿宋" panose="02010609060101010101" charset="-122"/>
                <a:cs typeface="仿宋" panose="02010609060101010101" charset="-122"/>
              </a:rPr>
              <a:t>谓语动词时态</a:t>
            </a:r>
            <a:endParaRPr lang="zh-CN" altLang="en-US" sz="2400" b="1">
              <a:solidFill>
                <a:schemeClr val="bg1"/>
              </a:solidFill>
              <a:latin typeface="仿宋" panose="02010609060101010101" charset="-122"/>
              <a:ea typeface="仿宋" panose="02010609060101010101" charset="-122"/>
              <a:cs typeface="仿宋" panose="02010609060101010101" charset="-122"/>
            </a:endParaRPr>
          </a:p>
        </p:txBody>
      </p:sp>
      <p:sp>
        <p:nvSpPr>
          <p:cNvPr id="15" name="矩形 14"/>
          <p:cNvSpPr/>
          <p:nvPr/>
        </p:nvSpPr>
        <p:spPr>
          <a:xfrm>
            <a:off x="6439535" y="2349500"/>
            <a:ext cx="3237865" cy="219710"/>
          </a:xfrm>
          <a:prstGeom prst="rect">
            <a:avLst/>
          </a:prstGeom>
          <a:solidFill>
            <a:srgbClr val="FEB728">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矩形 9"/>
          <p:cNvSpPr/>
          <p:nvPr/>
        </p:nvSpPr>
        <p:spPr>
          <a:xfrm>
            <a:off x="2588895" y="2773680"/>
            <a:ext cx="2472055" cy="219710"/>
          </a:xfrm>
          <a:prstGeom prst="rect">
            <a:avLst/>
          </a:prstGeom>
          <a:solidFill>
            <a:srgbClr val="FEB728">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nvSpPr>
        <p:spPr>
          <a:xfrm>
            <a:off x="2796540" y="2349500"/>
            <a:ext cx="1165860" cy="460375"/>
          </a:xfrm>
          <a:prstGeom prst="rect">
            <a:avLst/>
          </a:prstGeom>
          <a:solidFill>
            <a:schemeClr val="accent1">
              <a:lumMod val="90000"/>
              <a:lumOff val="10000"/>
            </a:schemeClr>
          </a:solidFill>
          <a:ln>
            <a:noFill/>
          </a:ln>
        </p:spPr>
        <p:txBody>
          <a:bodyPr wrap="square" rtlCol="0">
            <a:spAutoFit/>
          </a:bodyPr>
          <a:p>
            <a:pPr algn="ctr"/>
            <a:r>
              <a:rPr lang="en-US" altLang="zh-CN" sz="2400">
                <a:solidFill>
                  <a:schemeClr val="bg1"/>
                </a:solidFill>
                <a:latin typeface="Arial Black" panose="020B0A04020102020204" charset="0"/>
                <a:cs typeface="Arial Black" panose="020B0A04020102020204" charset="0"/>
              </a:rPr>
              <a:t>width</a:t>
            </a:r>
            <a:endParaRPr lang="en-US" altLang="zh-CN" sz="2400">
              <a:solidFill>
                <a:schemeClr val="bg1"/>
              </a:solidFill>
              <a:latin typeface="Arial Black" panose="020B0A04020102020204" charset="0"/>
              <a:cs typeface="Arial Black" panose="020B0A04020102020204" charset="0"/>
            </a:endParaRPr>
          </a:p>
        </p:txBody>
      </p:sp>
      <p:sp>
        <p:nvSpPr>
          <p:cNvPr id="12" name="文本框 11"/>
          <p:cNvSpPr txBox="1"/>
          <p:nvPr/>
        </p:nvSpPr>
        <p:spPr>
          <a:xfrm>
            <a:off x="10266045" y="2324100"/>
            <a:ext cx="1926590" cy="460375"/>
          </a:xfrm>
          <a:prstGeom prst="rect">
            <a:avLst/>
          </a:prstGeom>
          <a:solidFill>
            <a:schemeClr val="accent1">
              <a:lumMod val="90000"/>
              <a:lumOff val="10000"/>
            </a:schemeClr>
          </a:solidFill>
          <a:ln>
            <a:noFill/>
          </a:ln>
        </p:spPr>
        <p:txBody>
          <a:bodyPr wrap="square" rtlCol="0">
            <a:spAutoFit/>
          </a:bodyPr>
          <a:p>
            <a:pPr algn="ctr"/>
            <a:r>
              <a:rPr lang="en-US" altLang="zh-CN" sz="2400" b="1">
                <a:solidFill>
                  <a:schemeClr val="bg1"/>
                </a:solidFill>
                <a:latin typeface="仿宋" panose="02010609060101010101" charset="-122"/>
                <a:ea typeface="仿宋" panose="02010609060101010101" charset="-122"/>
                <a:cs typeface="仿宋" panose="02010609060101010101" charset="-122"/>
              </a:rPr>
              <a:t>60.</a:t>
            </a:r>
            <a:r>
              <a:rPr lang="zh-CN" altLang="en-US" sz="2400" b="1">
                <a:solidFill>
                  <a:schemeClr val="bg1"/>
                </a:solidFill>
                <a:latin typeface="仿宋" panose="02010609060101010101" charset="-122"/>
                <a:ea typeface="仿宋" panose="02010609060101010101" charset="-122"/>
                <a:cs typeface="仿宋" panose="02010609060101010101" charset="-122"/>
              </a:rPr>
              <a:t>词形转换</a:t>
            </a:r>
            <a:endParaRPr lang="zh-CN" altLang="en-US" sz="2400" b="1">
              <a:solidFill>
                <a:schemeClr val="bg1"/>
              </a:solidFill>
              <a:latin typeface="仿宋" panose="02010609060101010101" charset="-122"/>
              <a:ea typeface="仿宋" panose="02010609060101010101" charset="-122"/>
              <a:cs typeface="仿宋" panose="02010609060101010101" charset="-122"/>
            </a:endParaRPr>
          </a:p>
        </p:txBody>
      </p:sp>
      <p:sp>
        <p:nvSpPr>
          <p:cNvPr id="13" name="矩形 12"/>
          <p:cNvSpPr/>
          <p:nvPr/>
        </p:nvSpPr>
        <p:spPr>
          <a:xfrm>
            <a:off x="5953125" y="3693795"/>
            <a:ext cx="1350645" cy="219710"/>
          </a:xfrm>
          <a:prstGeom prst="rect">
            <a:avLst/>
          </a:prstGeom>
          <a:solidFill>
            <a:srgbClr val="FEB728">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7366635" y="3693795"/>
            <a:ext cx="2839085" cy="219710"/>
          </a:xfrm>
          <a:prstGeom prst="rect">
            <a:avLst/>
          </a:prstGeom>
          <a:solidFill>
            <a:srgbClr val="FEB728">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矩形 15"/>
          <p:cNvSpPr/>
          <p:nvPr/>
        </p:nvSpPr>
        <p:spPr>
          <a:xfrm>
            <a:off x="937260" y="4180205"/>
            <a:ext cx="8604250" cy="219710"/>
          </a:xfrm>
          <a:prstGeom prst="rect">
            <a:avLst/>
          </a:prstGeom>
          <a:solidFill>
            <a:srgbClr val="FEB728">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文本框 16"/>
          <p:cNvSpPr txBox="1"/>
          <p:nvPr/>
        </p:nvSpPr>
        <p:spPr>
          <a:xfrm>
            <a:off x="7193915" y="3453130"/>
            <a:ext cx="1165860" cy="460375"/>
          </a:xfrm>
          <a:prstGeom prst="rect">
            <a:avLst/>
          </a:prstGeom>
          <a:solidFill>
            <a:schemeClr val="accent1">
              <a:lumMod val="90000"/>
              <a:lumOff val="10000"/>
            </a:schemeClr>
          </a:solidFill>
          <a:ln>
            <a:noFill/>
          </a:ln>
        </p:spPr>
        <p:txBody>
          <a:bodyPr wrap="square" rtlCol="0">
            <a:spAutoFit/>
          </a:bodyPr>
          <a:p>
            <a:pPr algn="ctr"/>
            <a:r>
              <a:rPr lang="en-US" altLang="zh-CN" sz="2400">
                <a:solidFill>
                  <a:schemeClr val="bg1"/>
                </a:solidFill>
                <a:latin typeface="Arial Black" panose="020B0A04020102020204" charset="0"/>
                <a:cs typeface="Arial Black" panose="020B0A04020102020204" charset="0"/>
              </a:rPr>
              <a:t>when</a:t>
            </a:r>
            <a:endParaRPr lang="en-US" altLang="zh-CN" sz="2400">
              <a:solidFill>
                <a:schemeClr val="bg1"/>
              </a:solidFill>
              <a:latin typeface="Arial Black" panose="020B0A04020102020204" charset="0"/>
              <a:cs typeface="Arial Black" panose="020B0A04020102020204" charset="0"/>
            </a:endParaRPr>
          </a:p>
        </p:txBody>
      </p:sp>
      <p:sp>
        <p:nvSpPr>
          <p:cNvPr id="18" name="文本框 17"/>
          <p:cNvSpPr txBox="1"/>
          <p:nvPr/>
        </p:nvSpPr>
        <p:spPr>
          <a:xfrm>
            <a:off x="10268585" y="3453130"/>
            <a:ext cx="1926590" cy="460375"/>
          </a:xfrm>
          <a:prstGeom prst="rect">
            <a:avLst/>
          </a:prstGeom>
          <a:solidFill>
            <a:schemeClr val="accent1">
              <a:lumMod val="90000"/>
              <a:lumOff val="10000"/>
            </a:schemeClr>
          </a:solidFill>
          <a:ln>
            <a:noFill/>
          </a:ln>
        </p:spPr>
        <p:txBody>
          <a:bodyPr wrap="square" rtlCol="0">
            <a:spAutoFit/>
          </a:bodyPr>
          <a:p>
            <a:pPr algn="ctr"/>
            <a:r>
              <a:rPr lang="en-US" altLang="zh-CN" sz="2400" b="1">
                <a:solidFill>
                  <a:schemeClr val="bg1"/>
                </a:solidFill>
                <a:latin typeface="仿宋" panose="02010609060101010101" charset="-122"/>
                <a:ea typeface="仿宋" panose="02010609060101010101" charset="-122"/>
                <a:cs typeface="仿宋" panose="02010609060101010101" charset="-122"/>
              </a:rPr>
              <a:t>61.</a:t>
            </a:r>
            <a:r>
              <a:rPr lang="zh-CN" altLang="en-US" sz="2400" b="1">
                <a:solidFill>
                  <a:schemeClr val="bg1"/>
                </a:solidFill>
                <a:latin typeface="仿宋" panose="02010609060101010101" charset="-122"/>
                <a:ea typeface="仿宋" panose="02010609060101010101" charset="-122"/>
                <a:cs typeface="仿宋" panose="02010609060101010101" charset="-122"/>
              </a:rPr>
              <a:t>关系副词</a:t>
            </a:r>
            <a:endParaRPr lang="zh-CN" altLang="en-US" sz="2400" b="1">
              <a:solidFill>
                <a:schemeClr val="bg1"/>
              </a:solidFill>
              <a:latin typeface="仿宋" panose="02010609060101010101" charset="-122"/>
              <a:ea typeface="仿宋" panose="02010609060101010101" charset="-122"/>
              <a:cs typeface="仿宋" panose="02010609060101010101" charset="-122"/>
            </a:endParaRPr>
          </a:p>
        </p:txBody>
      </p:sp>
      <p:sp>
        <p:nvSpPr>
          <p:cNvPr id="19" name="文本框 18"/>
          <p:cNvSpPr txBox="1"/>
          <p:nvPr/>
        </p:nvSpPr>
        <p:spPr>
          <a:xfrm>
            <a:off x="6901180" y="3939540"/>
            <a:ext cx="1922780" cy="460375"/>
          </a:xfrm>
          <a:prstGeom prst="rect">
            <a:avLst/>
          </a:prstGeom>
          <a:solidFill>
            <a:schemeClr val="accent1">
              <a:lumMod val="90000"/>
              <a:lumOff val="10000"/>
            </a:schemeClr>
          </a:solidFill>
          <a:ln>
            <a:noFill/>
          </a:ln>
        </p:spPr>
        <p:txBody>
          <a:bodyPr wrap="square" rtlCol="0">
            <a:spAutoFit/>
          </a:bodyPr>
          <a:p>
            <a:pPr algn="ctr"/>
            <a:r>
              <a:rPr lang="en-US" altLang="zh-CN" sz="2400">
                <a:solidFill>
                  <a:schemeClr val="bg1"/>
                </a:solidFill>
                <a:latin typeface="+mn-ea"/>
                <a:cs typeface="Arial Black" panose="020B0A04020102020204" charset="0"/>
              </a:rPr>
              <a:t>inconvenient</a:t>
            </a:r>
            <a:endParaRPr lang="en-US" altLang="zh-CN" sz="2400">
              <a:solidFill>
                <a:schemeClr val="bg1"/>
              </a:solidFill>
              <a:latin typeface="Arial Black" panose="020B0A04020102020204" charset="0"/>
              <a:cs typeface="Arial Black" panose="020B0A04020102020204" charset="0"/>
            </a:endParaRPr>
          </a:p>
        </p:txBody>
      </p:sp>
      <p:sp>
        <p:nvSpPr>
          <p:cNvPr id="20" name="文本框 19"/>
          <p:cNvSpPr txBox="1"/>
          <p:nvPr/>
        </p:nvSpPr>
        <p:spPr>
          <a:xfrm>
            <a:off x="10265410" y="3993515"/>
            <a:ext cx="1926590" cy="460375"/>
          </a:xfrm>
          <a:prstGeom prst="rect">
            <a:avLst/>
          </a:prstGeom>
          <a:solidFill>
            <a:schemeClr val="accent1">
              <a:lumMod val="90000"/>
              <a:lumOff val="10000"/>
            </a:schemeClr>
          </a:solidFill>
          <a:ln>
            <a:noFill/>
          </a:ln>
        </p:spPr>
        <p:txBody>
          <a:bodyPr wrap="square" rtlCol="0">
            <a:spAutoFit/>
          </a:bodyPr>
          <a:p>
            <a:pPr algn="ctr"/>
            <a:r>
              <a:rPr lang="en-US" altLang="zh-CN" sz="2400" b="1">
                <a:solidFill>
                  <a:schemeClr val="bg1"/>
                </a:solidFill>
                <a:latin typeface="仿宋" panose="02010609060101010101" charset="-122"/>
                <a:ea typeface="仿宋" panose="02010609060101010101" charset="-122"/>
                <a:cs typeface="仿宋" panose="02010609060101010101" charset="-122"/>
              </a:rPr>
              <a:t>62.</a:t>
            </a:r>
            <a:r>
              <a:rPr lang="zh-CN" altLang="en-US" sz="2400" b="1">
                <a:solidFill>
                  <a:schemeClr val="bg1"/>
                </a:solidFill>
                <a:latin typeface="仿宋" panose="02010609060101010101" charset="-122"/>
                <a:ea typeface="仿宋" panose="02010609060101010101" charset="-122"/>
                <a:cs typeface="仿宋" panose="02010609060101010101" charset="-122"/>
              </a:rPr>
              <a:t>词形转换</a:t>
            </a:r>
            <a:endParaRPr lang="zh-CN" altLang="en-US" sz="2400" b="1">
              <a:solidFill>
                <a:schemeClr val="bg1"/>
              </a:solidFill>
              <a:latin typeface="仿宋" panose="02010609060101010101" charset="-122"/>
              <a:ea typeface="仿宋" panose="02010609060101010101" charset="-122"/>
              <a:cs typeface="仿宋" panose="02010609060101010101" charset="-122"/>
            </a:endParaRPr>
          </a:p>
        </p:txBody>
      </p:sp>
      <p:sp>
        <p:nvSpPr>
          <p:cNvPr id="23" name="矩形 22"/>
          <p:cNvSpPr/>
          <p:nvPr/>
        </p:nvSpPr>
        <p:spPr>
          <a:xfrm>
            <a:off x="2658745" y="5095875"/>
            <a:ext cx="5175250" cy="219710"/>
          </a:xfrm>
          <a:prstGeom prst="rect">
            <a:avLst/>
          </a:prstGeom>
          <a:solidFill>
            <a:srgbClr val="FEB728">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文本框 20"/>
          <p:cNvSpPr txBox="1"/>
          <p:nvPr/>
        </p:nvSpPr>
        <p:spPr>
          <a:xfrm>
            <a:off x="2796540" y="4855210"/>
            <a:ext cx="1270635" cy="460375"/>
          </a:xfrm>
          <a:prstGeom prst="rect">
            <a:avLst/>
          </a:prstGeom>
          <a:solidFill>
            <a:schemeClr val="accent1">
              <a:lumMod val="90000"/>
              <a:lumOff val="10000"/>
            </a:schemeClr>
          </a:solidFill>
          <a:ln>
            <a:noFill/>
          </a:ln>
        </p:spPr>
        <p:txBody>
          <a:bodyPr wrap="square" rtlCol="0">
            <a:spAutoFit/>
          </a:bodyPr>
          <a:p>
            <a:pPr algn="ctr"/>
            <a:r>
              <a:rPr lang="en-US" altLang="zh-CN" sz="2400">
                <a:solidFill>
                  <a:schemeClr val="bg1"/>
                </a:solidFill>
                <a:latin typeface="+mn-ea"/>
                <a:cs typeface="Arial Black" panose="020B0A04020102020204" charset="0"/>
              </a:rPr>
              <a:t>living</a:t>
            </a:r>
            <a:endParaRPr lang="en-US" altLang="zh-CN" sz="2400">
              <a:solidFill>
                <a:schemeClr val="bg1"/>
              </a:solidFill>
              <a:latin typeface="Arial Black" panose="020B0A04020102020204" charset="0"/>
              <a:cs typeface="Arial Black" panose="020B0A04020102020204" charset="0"/>
            </a:endParaRPr>
          </a:p>
        </p:txBody>
      </p:sp>
      <p:sp>
        <p:nvSpPr>
          <p:cNvPr id="24" name="文本框 23"/>
          <p:cNvSpPr txBox="1"/>
          <p:nvPr/>
        </p:nvSpPr>
        <p:spPr>
          <a:xfrm>
            <a:off x="10266045" y="4855210"/>
            <a:ext cx="1926590" cy="460375"/>
          </a:xfrm>
          <a:prstGeom prst="rect">
            <a:avLst/>
          </a:prstGeom>
          <a:solidFill>
            <a:schemeClr val="accent1">
              <a:lumMod val="90000"/>
              <a:lumOff val="10000"/>
            </a:schemeClr>
          </a:solidFill>
          <a:ln>
            <a:noFill/>
          </a:ln>
        </p:spPr>
        <p:txBody>
          <a:bodyPr wrap="square" rtlCol="0">
            <a:spAutoFit/>
          </a:bodyPr>
          <a:p>
            <a:pPr algn="ctr"/>
            <a:r>
              <a:rPr lang="en-US" altLang="zh-CN" sz="2400" b="1">
                <a:solidFill>
                  <a:schemeClr val="bg1"/>
                </a:solidFill>
                <a:latin typeface="仿宋" panose="02010609060101010101" charset="-122"/>
                <a:ea typeface="仿宋" panose="02010609060101010101" charset="-122"/>
                <a:cs typeface="仿宋" panose="02010609060101010101" charset="-122"/>
              </a:rPr>
              <a:t>63.</a:t>
            </a:r>
            <a:r>
              <a:rPr lang="zh-CN" altLang="en-US" sz="2400" b="1">
                <a:solidFill>
                  <a:schemeClr val="bg1"/>
                </a:solidFill>
                <a:latin typeface="仿宋" panose="02010609060101010101" charset="-122"/>
                <a:ea typeface="仿宋" panose="02010609060101010101" charset="-122"/>
                <a:cs typeface="仿宋" panose="02010609060101010101" charset="-122"/>
              </a:rPr>
              <a:t>非谓语</a:t>
            </a:r>
            <a:endParaRPr lang="zh-CN" altLang="en-US" sz="2400" b="1">
              <a:solidFill>
                <a:schemeClr val="bg1"/>
              </a:solidFill>
              <a:latin typeface="仿宋" panose="02010609060101010101" charset="-122"/>
              <a:ea typeface="仿宋" panose="02010609060101010101" charset="-122"/>
              <a:cs typeface="仿宋" panose="02010609060101010101" charset="-122"/>
            </a:endParaRPr>
          </a:p>
        </p:txBody>
      </p:sp>
      <p:sp>
        <p:nvSpPr>
          <p:cNvPr id="25" name="矩形 24"/>
          <p:cNvSpPr/>
          <p:nvPr/>
        </p:nvSpPr>
        <p:spPr>
          <a:xfrm>
            <a:off x="2715895" y="2900680"/>
            <a:ext cx="2472055" cy="219710"/>
          </a:xfrm>
          <a:prstGeom prst="rect">
            <a:avLst/>
          </a:prstGeom>
          <a:solidFill>
            <a:srgbClr val="FEB728">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p:tgtEl>
                                          <p:spTgt spid="7"/>
                                        </p:tgtEl>
                                        <p:attrNameLst>
                                          <p:attrName>ppt_y</p:attrName>
                                        </p:attrNameLst>
                                      </p:cBhvr>
                                      <p:tavLst>
                                        <p:tav tm="0">
                                          <p:val>
                                            <p:strVal val="#ppt_y+#ppt_h*1.125000"/>
                                          </p:val>
                                        </p:tav>
                                        <p:tav tm="100000">
                                          <p:val>
                                            <p:strVal val="#ppt_y"/>
                                          </p:val>
                                        </p:tav>
                                      </p:tavLst>
                                    </p:anim>
                                    <p:animEffect transition="in" filter="wipe(up)">
                                      <p:cBhvr>
                                        <p:cTn id="15" dur="500"/>
                                        <p:tgtEl>
                                          <p:spTgt spid="7"/>
                                        </p:tgtEl>
                                      </p:cBhvr>
                                    </p:animEffect>
                                  </p:childTnLst>
                                </p:cTn>
                              </p:par>
                            </p:childTnLst>
                          </p:cTn>
                        </p:par>
                        <p:par>
                          <p:cTn id="16" fill="hold">
                            <p:stCondLst>
                              <p:cond delay="500"/>
                            </p:stCondLst>
                            <p:childTnLst>
                              <p:par>
                                <p:cTn id="17" presetID="12" presetClass="entr" presetSubtype="4"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p:tgtEl>
                                          <p:spTgt spid="8"/>
                                        </p:tgtEl>
                                        <p:attrNameLst>
                                          <p:attrName>ppt_y</p:attrName>
                                        </p:attrNameLst>
                                      </p:cBhvr>
                                      <p:tavLst>
                                        <p:tav tm="0">
                                          <p:val>
                                            <p:strVal val="#ppt_y+#ppt_h*1.125000"/>
                                          </p:val>
                                        </p:tav>
                                        <p:tav tm="100000">
                                          <p:val>
                                            <p:strVal val="#ppt_y"/>
                                          </p:val>
                                        </p:tav>
                                      </p:tavLst>
                                    </p:anim>
                                    <p:animEffect transition="in" filter="wipe(up)">
                                      <p:cBhvr>
                                        <p:cTn id="20" dur="500"/>
                                        <p:tgtEl>
                                          <p:spTgt spid="8"/>
                                        </p:tgtEl>
                                      </p:cBhvr>
                                    </p:animEffect>
                                  </p:childTnLst>
                                </p:cTn>
                              </p:par>
                            </p:childTnLst>
                          </p:cTn>
                        </p:par>
                        <p:par>
                          <p:cTn id="21" fill="hold">
                            <p:stCondLst>
                              <p:cond delay="1000"/>
                            </p:stCondLst>
                            <p:childTnLst>
                              <p:par>
                                <p:cTn id="22" presetID="1" presetClass="entr" presetSubtype="0" fill="hold" grpId="2" nodeType="after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par>
                          <p:cTn id="24" fill="hold">
                            <p:stCondLst>
                              <p:cond delay="1000"/>
                            </p:stCondLst>
                            <p:childTnLst>
                              <p:par>
                                <p:cTn id="25" presetID="1" presetClass="entr" presetSubtype="0" fill="hold" grpId="2" nodeType="after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p:tgtEl>
                                          <p:spTgt spid="11"/>
                                        </p:tgtEl>
                                        <p:attrNameLst>
                                          <p:attrName>ppt_y</p:attrName>
                                        </p:attrNameLst>
                                      </p:cBhvr>
                                      <p:tavLst>
                                        <p:tav tm="0">
                                          <p:val>
                                            <p:strVal val="#ppt_y+#ppt_h*1.125000"/>
                                          </p:val>
                                        </p:tav>
                                        <p:tav tm="100000">
                                          <p:val>
                                            <p:strVal val="#ppt_y"/>
                                          </p:val>
                                        </p:tav>
                                      </p:tavLst>
                                    </p:anim>
                                    <p:animEffect transition="in" filter="wipe(up)">
                                      <p:cBhvr>
                                        <p:cTn id="32" dur="500"/>
                                        <p:tgtEl>
                                          <p:spTgt spid="11"/>
                                        </p:tgtEl>
                                      </p:cBhvr>
                                    </p:animEffect>
                                  </p:childTnLst>
                                </p:cTn>
                              </p:par>
                            </p:childTnLst>
                          </p:cTn>
                        </p:par>
                        <p:par>
                          <p:cTn id="33" fill="hold">
                            <p:stCondLst>
                              <p:cond delay="500"/>
                            </p:stCondLst>
                            <p:childTnLst>
                              <p:par>
                                <p:cTn id="34" presetID="12" presetClass="entr" presetSubtype="4"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p:tgtEl>
                                          <p:spTgt spid="12"/>
                                        </p:tgtEl>
                                        <p:attrNameLst>
                                          <p:attrName>ppt_y</p:attrName>
                                        </p:attrNameLst>
                                      </p:cBhvr>
                                      <p:tavLst>
                                        <p:tav tm="0">
                                          <p:val>
                                            <p:strVal val="#ppt_y+#ppt_h*1.125000"/>
                                          </p:val>
                                        </p:tav>
                                        <p:tav tm="100000">
                                          <p:val>
                                            <p:strVal val="#ppt_y"/>
                                          </p:val>
                                        </p:tav>
                                      </p:tavLst>
                                    </p:anim>
                                    <p:animEffect transition="in" filter="wipe(up)">
                                      <p:cBhvr>
                                        <p:cTn id="37" dur="500"/>
                                        <p:tgtEl>
                                          <p:spTgt spid="12"/>
                                        </p:tgtEl>
                                      </p:cBhvr>
                                    </p:animEffect>
                                  </p:childTnLst>
                                </p:cTn>
                              </p:par>
                            </p:childTnLst>
                          </p:cTn>
                        </p:par>
                        <p:par>
                          <p:cTn id="38" fill="hold">
                            <p:stCondLst>
                              <p:cond delay="1000"/>
                            </p:stCondLst>
                            <p:childTnLst>
                              <p:par>
                                <p:cTn id="39" presetID="1" presetClass="entr" presetSubtype="0" fill="hold" grpId="2" nodeType="after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par>
                          <p:cTn id="41" fill="hold">
                            <p:stCondLst>
                              <p:cond delay="1000"/>
                            </p:stCondLst>
                            <p:childTnLst>
                              <p:par>
                                <p:cTn id="42" presetID="1" presetClass="entr" presetSubtype="0" fill="hold" grpId="2" nodeType="afterEffect">
                                  <p:stCondLst>
                                    <p:cond delay="0"/>
                                  </p:stCondLst>
                                  <p:childTnLst>
                                    <p:set>
                                      <p:cBhvr>
                                        <p:cTn id="43" dur="1" fill="hold">
                                          <p:stCondLst>
                                            <p:cond delay="0"/>
                                          </p:stCondLst>
                                        </p:cTn>
                                        <p:tgtEl>
                                          <p:spTgt spid="14"/>
                                        </p:tgtEl>
                                        <p:attrNameLst>
                                          <p:attrName>style.visibility</p:attrName>
                                        </p:attrNameLst>
                                      </p:cBhvr>
                                      <p:to>
                                        <p:strVal val="visible"/>
                                      </p:to>
                                    </p:set>
                                  </p:childTnLst>
                                </p:cTn>
                              </p:par>
                            </p:childTnLst>
                          </p:cTn>
                        </p:par>
                        <p:par>
                          <p:cTn id="44" fill="hold">
                            <p:stCondLst>
                              <p:cond delay="1000"/>
                            </p:stCondLst>
                            <p:childTnLst>
                              <p:par>
                                <p:cTn id="45" presetID="1" presetClass="entr" presetSubtype="0" fill="hold" grpId="2"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2" presetClass="entr" presetSubtype="4"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p:tgtEl>
                                          <p:spTgt spid="17"/>
                                        </p:tgtEl>
                                        <p:attrNameLst>
                                          <p:attrName>ppt_y</p:attrName>
                                        </p:attrNameLst>
                                      </p:cBhvr>
                                      <p:tavLst>
                                        <p:tav tm="0">
                                          <p:val>
                                            <p:strVal val="#ppt_y+#ppt_h*1.125000"/>
                                          </p:val>
                                        </p:tav>
                                        <p:tav tm="100000">
                                          <p:val>
                                            <p:strVal val="#ppt_y"/>
                                          </p:val>
                                        </p:tav>
                                      </p:tavLst>
                                    </p:anim>
                                    <p:animEffect transition="in" filter="wipe(up)">
                                      <p:cBhvr>
                                        <p:cTn id="52" dur="500"/>
                                        <p:tgtEl>
                                          <p:spTgt spid="17"/>
                                        </p:tgtEl>
                                      </p:cBhvr>
                                    </p:animEffect>
                                  </p:childTnLst>
                                </p:cTn>
                              </p:par>
                            </p:childTnLst>
                          </p:cTn>
                        </p:par>
                        <p:par>
                          <p:cTn id="53" fill="hold">
                            <p:stCondLst>
                              <p:cond delay="500"/>
                            </p:stCondLst>
                            <p:childTnLst>
                              <p:par>
                                <p:cTn id="54" presetID="12" presetClass="entr" presetSubtype="4" fill="hold" grpId="0" nodeType="after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500"/>
                                        <p:tgtEl>
                                          <p:spTgt spid="18"/>
                                        </p:tgtEl>
                                        <p:attrNameLst>
                                          <p:attrName>ppt_y</p:attrName>
                                        </p:attrNameLst>
                                      </p:cBhvr>
                                      <p:tavLst>
                                        <p:tav tm="0">
                                          <p:val>
                                            <p:strVal val="#ppt_y+#ppt_h*1.125000"/>
                                          </p:val>
                                        </p:tav>
                                        <p:tav tm="100000">
                                          <p:val>
                                            <p:strVal val="#ppt_y"/>
                                          </p:val>
                                        </p:tav>
                                      </p:tavLst>
                                    </p:anim>
                                    <p:animEffect transition="in" filter="wipe(up)">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12" presetClass="entr" presetSubtype="4"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 calcmode="lin" valueType="num">
                                      <p:cBhvr additive="base">
                                        <p:cTn id="62" dur="500"/>
                                        <p:tgtEl>
                                          <p:spTgt spid="19"/>
                                        </p:tgtEl>
                                        <p:attrNameLst>
                                          <p:attrName>ppt_y</p:attrName>
                                        </p:attrNameLst>
                                      </p:cBhvr>
                                      <p:tavLst>
                                        <p:tav tm="0">
                                          <p:val>
                                            <p:strVal val="#ppt_y+#ppt_h*1.125000"/>
                                          </p:val>
                                        </p:tav>
                                        <p:tav tm="100000">
                                          <p:val>
                                            <p:strVal val="#ppt_y"/>
                                          </p:val>
                                        </p:tav>
                                      </p:tavLst>
                                    </p:anim>
                                    <p:animEffect transition="in" filter="wipe(up)">
                                      <p:cBhvr>
                                        <p:cTn id="63" dur="500"/>
                                        <p:tgtEl>
                                          <p:spTgt spid="19"/>
                                        </p:tgtEl>
                                      </p:cBhvr>
                                    </p:animEffect>
                                  </p:childTnLst>
                                </p:cTn>
                              </p:par>
                            </p:childTnLst>
                          </p:cTn>
                        </p:par>
                        <p:par>
                          <p:cTn id="64" fill="hold">
                            <p:stCondLst>
                              <p:cond delay="500"/>
                            </p:stCondLst>
                            <p:childTnLst>
                              <p:par>
                                <p:cTn id="65" presetID="12" presetClass="entr" presetSubtype="4" fill="hold" grpId="0" nodeType="after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500"/>
                                        <p:tgtEl>
                                          <p:spTgt spid="20"/>
                                        </p:tgtEl>
                                        <p:attrNameLst>
                                          <p:attrName>ppt_y</p:attrName>
                                        </p:attrNameLst>
                                      </p:cBhvr>
                                      <p:tavLst>
                                        <p:tav tm="0">
                                          <p:val>
                                            <p:strVal val="#ppt_y+#ppt_h*1.125000"/>
                                          </p:val>
                                        </p:tav>
                                        <p:tav tm="100000">
                                          <p:val>
                                            <p:strVal val="#ppt_y"/>
                                          </p:val>
                                        </p:tav>
                                      </p:tavLst>
                                    </p:anim>
                                    <p:animEffect transition="in" filter="wipe(up)">
                                      <p:cBhvr>
                                        <p:cTn id="68" dur="500"/>
                                        <p:tgtEl>
                                          <p:spTgt spid="20"/>
                                        </p:tgtEl>
                                      </p:cBhvr>
                                    </p:animEffect>
                                  </p:childTnLst>
                                </p:cTn>
                              </p:par>
                            </p:childTnLst>
                          </p:cTn>
                        </p:par>
                      </p:childTnLst>
                    </p:cTn>
                  </p:par>
                  <p:par>
                    <p:cTn id="69" fill="hold">
                      <p:stCondLst>
                        <p:cond delay="indefinite"/>
                      </p:stCondLst>
                      <p:childTnLst>
                        <p:par>
                          <p:cTn id="70" fill="hold">
                            <p:stCondLst>
                              <p:cond delay="0"/>
                            </p:stCondLst>
                            <p:childTnLst>
                              <p:par>
                                <p:cTn id="71" presetID="12" presetClass="entr" presetSubtype="4"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additive="base">
                                        <p:cTn id="73" dur="500"/>
                                        <p:tgtEl>
                                          <p:spTgt spid="21"/>
                                        </p:tgtEl>
                                        <p:attrNameLst>
                                          <p:attrName>ppt_y</p:attrName>
                                        </p:attrNameLst>
                                      </p:cBhvr>
                                      <p:tavLst>
                                        <p:tav tm="0">
                                          <p:val>
                                            <p:strVal val="#ppt_y+#ppt_h*1.125000"/>
                                          </p:val>
                                        </p:tav>
                                        <p:tav tm="100000">
                                          <p:val>
                                            <p:strVal val="#ppt_y"/>
                                          </p:val>
                                        </p:tav>
                                      </p:tavLst>
                                    </p:anim>
                                    <p:animEffect transition="in" filter="wipe(up)">
                                      <p:cBhvr>
                                        <p:cTn id="74" dur="500"/>
                                        <p:tgtEl>
                                          <p:spTgt spid="21"/>
                                        </p:tgtEl>
                                      </p:cBhvr>
                                    </p:animEffect>
                                  </p:childTnLst>
                                </p:cTn>
                              </p:par>
                            </p:childTnLst>
                          </p:cTn>
                        </p:par>
                        <p:par>
                          <p:cTn id="75" fill="hold">
                            <p:stCondLst>
                              <p:cond delay="500"/>
                            </p:stCondLst>
                            <p:childTnLst>
                              <p:par>
                                <p:cTn id="76" presetID="1" presetClass="entr" presetSubtype="0" fill="hold" grpId="2" nodeType="afterEffect">
                                  <p:stCondLst>
                                    <p:cond delay="0"/>
                                  </p:stCondLst>
                                  <p:childTnLst>
                                    <p:set>
                                      <p:cBhvr>
                                        <p:cTn id="77" dur="1" fill="hold">
                                          <p:stCondLst>
                                            <p:cond delay="0"/>
                                          </p:stCondLst>
                                        </p:cTn>
                                        <p:tgtEl>
                                          <p:spTgt spid="23"/>
                                        </p:tgtEl>
                                        <p:attrNameLst>
                                          <p:attrName>style.visibility</p:attrName>
                                        </p:attrNameLst>
                                      </p:cBhvr>
                                      <p:to>
                                        <p:strVal val="visible"/>
                                      </p:to>
                                    </p:set>
                                  </p:childTnLst>
                                </p:cTn>
                              </p:par>
                            </p:childTnLst>
                          </p:cTn>
                        </p:par>
                        <p:par>
                          <p:cTn id="78" fill="hold">
                            <p:stCondLst>
                              <p:cond delay="500"/>
                            </p:stCondLst>
                            <p:childTnLst>
                              <p:par>
                                <p:cTn id="79" presetID="12" presetClass="entr" presetSubtype="4" fill="hold" grpId="0" nodeType="afterEffect">
                                  <p:stCondLst>
                                    <p:cond delay="0"/>
                                  </p:stCondLst>
                                  <p:childTnLst>
                                    <p:set>
                                      <p:cBhvr>
                                        <p:cTn id="80" dur="1" fill="hold">
                                          <p:stCondLst>
                                            <p:cond delay="0"/>
                                          </p:stCondLst>
                                        </p:cTn>
                                        <p:tgtEl>
                                          <p:spTgt spid="24"/>
                                        </p:tgtEl>
                                        <p:attrNameLst>
                                          <p:attrName>style.visibility</p:attrName>
                                        </p:attrNameLst>
                                      </p:cBhvr>
                                      <p:to>
                                        <p:strVal val="visible"/>
                                      </p:to>
                                    </p:set>
                                    <p:anim calcmode="lin" valueType="num">
                                      <p:cBhvr additive="base">
                                        <p:cTn id="81" dur="500"/>
                                        <p:tgtEl>
                                          <p:spTgt spid="24"/>
                                        </p:tgtEl>
                                        <p:attrNameLst>
                                          <p:attrName>ppt_y</p:attrName>
                                        </p:attrNameLst>
                                      </p:cBhvr>
                                      <p:tavLst>
                                        <p:tav tm="0">
                                          <p:val>
                                            <p:strVal val="#ppt_y+#ppt_h*1.125000"/>
                                          </p:val>
                                        </p:tav>
                                        <p:tav tm="100000">
                                          <p:val>
                                            <p:strVal val="#ppt_y"/>
                                          </p:val>
                                        </p:tav>
                                      </p:tavLst>
                                    </p:anim>
                                    <p:animEffect transition="in" filter="wipe(up)">
                                      <p:cBhvr>
                                        <p:cTn id="82" dur="500"/>
                                        <p:tgtEl>
                                          <p:spTgt spid="24"/>
                                        </p:tgtEl>
                                      </p:cBhvr>
                                    </p:animEffect>
                                  </p:childTnLst>
                                </p:cTn>
                              </p:par>
                            </p:childTnLst>
                          </p:cTn>
                        </p:par>
                        <p:par>
                          <p:cTn id="83" fill="hold">
                            <p:stCondLst>
                              <p:cond delay="1000"/>
                            </p:stCondLst>
                            <p:childTnLst>
                              <p:par>
                                <p:cTn id="84" presetID="1" presetClass="entr" presetSubtype="0" fill="hold" grpId="2" nodeType="afterEffect">
                                  <p:stCondLst>
                                    <p:cond delay="0"/>
                                  </p:stCondLst>
                                  <p:childTnLst>
                                    <p:set>
                                      <p:cBhvr>
                                        <p:cTn id="85"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2" grpId="1" animBg="1"/>
      <p:bldP spid="4" grpId="0" bldLvl="0" animBg="1"/>
      <p:bldP spid="4" grpId="1" animBg="1"/>
      <p:bldP spid="7" grpId="0" bldLvl="0" animBg="1"/>
      <p:bldP spid="7" grpId="1" animBg="1"/>
      <p:bldP spid="8" grpId="0" bldLvl="0" animBg="1"/>
      <p:bldP spid="8" grpId="1" animBg="1"/>
      <p:bldP spid="15" grpId="1" animBg="1"/>
      <p:bldP spid="15" grpId="2" bldLvl="0" animBg="1"/>
      <p:bldP spid="10" grpId="1" animBg="1"/>
      <p:bldP spid="10" grpId="2" bldLvl="0" animBg="1"/>
      <p:bldP spid="11" grpId="0" bldLvl="0" animBg="1"/>
      <p:bldP spid="11" grpId="1" animBg="1"/>
      <p:bldP spid="12" grpId="0" bldLvl="0" animBg="1"/>
      <p:bldP spid="12" grpId="1" animBg="1"/>
      <p:bldP spid="13" grpId="1" animBg="1"/>
      <p:bldP spid="13" grpId="2" bldLvl="0" animBg="1"/>
      <p:bldP spid="14" grpId="1" animBg="1"/>
      <p:bldP spid="14" grpId="2" bldLvl="0" animBg="1"/>
      <p:bldP spid="16" grpId="1" animBg="1"/>
      <p:bldP spid="16" grpId="2" bldLvl="0" animBg="1"/>
      <p:bldP spid="17" grpId="0" bldLvl="0" animBg="1"/>
      <p:bldP spid="17" grpId="1" animBg="1"/>
      <p:bldP spid="18" grpId="0" bldLvl="0" animBg="1"/>
      <p:bldP spid="18" grpId="1" animBg="1"/>
      <p:bldP spid="19" grpId="0" bldLvl="0" animBg="1"/>
      <p:bldP spid="19" grpId="1" animBg="1"/>
      <p:bldP spid="20" grpId="0" bldLvl="0" animBg="1"/>
      <p:bldP spid="20" grpId="1" animBg="1"/>
      <p:bldP spid="21" grpId="0" bldLvl="0" animBg="1"/>
      <p:bldP spid="21" grpId="1" animBg="1"/>
      <p:bldP spid="23" grpId="1" animBg="1"/>
      <p:bldP spid="23" grpId="2" bldLvl="0" animBg="1"/>
      <p:bldP spid="24" grpId="0" bldLvl="0" animBg="1"/>
      <p:bldP spid="24" grpId="1" animBg="1"/>
      <p:bldP spid="25" grpId="1" animBg="1"/>
      <p:bldP spid="25" grpId="2" bldLvl="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深度视觉·原创设计 https://www.docer.com/works?userid=22383862"/>
          <p:cNvSpPr/>
          <p:nvPr/>
        </p:nvSpPr>
        <p:spPr>
          <a:xfrm flipH="1">
            <a:off x="9677400" y="4533899"/>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6" name="深度视觉·原创设计 https://www.docer.com/works?userid=22383862"/>
          <p:cNvSpPr/>
          <p:nvPr/>
        </p:nvSpPr>
        <p:spPr>
          <a:xfrm rot="10800000" flipH="1">
            <a:off x="0" y="0"/>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9" name="深度视觉·原创设计 https://www.docer.com/works?userid=22383862"/>
          <p:cNvSpPr/>
          <p:nvPr/>
        </p:nvSpPr>
        <p:spPr>
          <a:xfrm>
            <a:off x="937260" y="422910"/>
            <a:ext cx="9667240" cy="408305"/>
          </a:xfrm>
          <a:prstGeom prst="roundRect">
            <a:avLst>
              <a:gd name="adj" fmla="val 0"/>
            </a:avLst>
          </a:prstGeom>
          <a:solidFill>
            <a:schemeClr val="accent1"/>
          </a:solidFill>
          <a:ln w="28575">
            <a:solidFill>
              <a:srgbClr val="FEB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CN"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PART 02 </a:t>
            </a:r>
            <a:r>
              <a:rPr lang="zh-CN" altLang="en-US"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分题型解析及语料梳理</a:t>
            </a:r>
            <a:endParaRPr lang="zh-CN" altLang="en-US"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p:txBody>
      </p:sp>
      <p:sp>
        <p:nvSpPr>
          <p:cNvPr id="39" name="深度视觉·原创设计 https://www.docer.com/works?userid=22383862"/>
          <p:cNvSpPr/>
          <p:nvPr>
            <p:custDataLst>
              <p:tags r:id="rId1"/>
            </p:custDataLst>
          </p:nvPr>
        </p:nvSpPr>
        <p:spPr>
          <a:xfrm>
            <a:off x="540385" y="1155700"/>
            <a:ext cx="862330" cy="8623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3" name="深度视觉·原创设计 https://www.docer.com/works?userid=22383862"/>
          <p:cNvSpPr txBox="1"/>
          <p:nvPr>
            <p:custDataLst>
              <p:tags r:id="rId2"/>
            </p:custDataLst>
          </p:nvPr>
        </p:nvSpPr>
        <p:spPr>
          <a:xfrm>
            <a:off x="531495" y="1238885"/>
            <a:ext cx="876300" cy="645160"/>
          </a:xfrm>
          <a:prstGeom prst="rect">
            <a:avLst/>
          </a:prstGeom>
          <a:noFill/>
        </p:spPr>
        <p:txBody>
          <a:bodyPr wrap="square" rtlCol="0">
            <a:spAutoFit/>
          </a:bodyPr>
          <a:p>
            <a:pPr algn="ctr">
              <a:lnSpc>
                <a:spcPct val="150000"/>
              </a:lnSpc>
            </a:pPr>
            <a:r>
              <a:rPr lang="zh-CN" altLang="en-US"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rPr>
              <a:t>语填</a:t>
            </a:r>
            <a:endParaRPr lang="zh-CN" altLang="en-US"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endParaRPr>
          </a:p>
        </p:txBody>
      </p:sp>
      <p:sp>
        <p:nvSpPr>
          <p:cNvPr id="2" name="文本框 1"/>
          <p:cNvSpPr txBox="1"/>
          <p:nvPr/>
        </p:nvSpPr>
        <p:spPr>
          <a:xfrm>
            <a:off x="1640840" y="1155700"/>
            <a:ext cx="6554470" cy="460375"/>
          </a:xfrm>
          <a:prstGeom prst="rect">
            <a:avLst/>
          </a:prstGeom>
          <a:noFill/>
        </p:spPr>
        <p:txBody>
          <a:bodyPr wrap="square" rtlCol="0">
            <a:spAutoFit/>
          </a:bodyPr>
          <a:p>
            <a:r>
              <a:rPr lang="zh-CN" altLang="en-US" sz="2400"/>
              <a:t>说明文，人与社会：羊皮筏子</a:t>
            </a:r>
            <a:endParaRPr lang="zh-CN" altLang="en-US" sz="2400"/>
          </a:p>
        </p:txBody>
      </p:sp>
      <p:sp>
        <p:nvSpPr>
          <p:cNvPr id="3" name="文本框 2"/>
          <p:cNvSpPr txBox="1"/>
          <p:nvPr>
            <p:custDataLst>
              <p:tags r:id="rId3"/>
            </p:custDataLst>
          </p:nvPr>
        </p:nvSpPr>
        <p:spPr>
          <a:xfrm>
            <a:off x="872490" y="1538605"/>
            <a:ext cx="9131300" cy="3415030"/>
          </a:xfrm>
          <a:prstGeom prst="rect">
            <a:avLst/>
          </a:prstGeom>
          <a:noFill/>
        </p:spPr>
        <p:txBody>
          <a:bodyPr wrap="square" rtlCol="0">
            <a:spAutoFit/>
          </a:bodyPr>
          <a:p>
            <a:pPr indent="457200" algn="just" fontAlgn="auto">
              <a:lnSpc>
                <a:spcPct val="150000"/>
              </a:lnSpc>
            </a:pPr>
            <a:r>
              <a:rPr sz="2400"/>
              <a:t>However, with the rapid development of society, the sheepskin raft has largely played its historical role</a:t>
            </a:r>
            <a:r>
              <a:rPr lang="en-US" sz="2400"/>
              <a:t> </a:t>
            </a:r>
            <a:r>
              <a:rPr lang="en-US" altLang="zh-CN" sz="2400" b="1" u="sng">
                <a:solidFill>
                  <a:srgbClr val="FF0000"/>
                </a:solidFill>
              </a:rPr>
              <a:t>       64      </a:t>
            </a:r>
            <a:r>
              <a:rPr sz="2400"/>
              <a:t>transporting people and goods. Nowadays, it can only be found along the banks of the Yellow River in some cities in Gansu province. It has become a tool for people</a:t>
            </a:r>
            <a:r>
              <a:rPr lang="en-US" altLang="zh-CN" sz="2400" b="1" u="sng">
                <a:solidFill>
                  <a:srgbClr val="FF0000"/>
                </a:solidFill>
              </a:rPr>
              <a:t>        65          </a:t>
            </a:r>
            <a:r>
              <a:rPr sz="2400"/>
              <a:t> (do) some sightseeing on the Yellow River.</a:t>
            </a:r>
            <a:endParaRPr sz="2400"/>
          </a:p>
        </p:txBody>
      </p:sp>
      <p:sp>
        <p:nvSpPr>
          <p:cNvPr id="10" name="矩形 9"/>
          <p:cNvSpPr/>
          <p:nvPr/>
        </p:nvSpPr>
        <p:spPr>
          <a:xfrm>
            <a:off x="3115945" y="2381250"/>
            <a:ext cx="5080000" cy="219710"/>
          </a:xfrm>
          <a:prstGeom prst="rect">
            <a:avLst/>
          </a:prstGeom>
          <a:solidFill>
            <a:srgbClr val="FEB728">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文本框 16"/>
          <p:cNvSpPr txBox="1"/>
          <p:nvPr/>
        </p:nvSpPr>
        <p:spPr>
          <a:xfrm>
            <a:off x="6889115" y="2081530"/>
            <a:ext cx="1165860" cy="460375"/>
          </a:xfrm>
          <a:prstGeom prst="rect">
            <a:avLst/>
          </a:prstGeom>
          <a:solidFill>
            <a:schemeClr val="accent1">
              <a:lumMod val="90000"/>
              <a:lumOff val="10000"/>
            </a:schemeClr>
          </a:solidFill>
          <a:ln>
            <a:noFill/>
          </a:ln>
        </p:spPr>
        <p:txBody>
          <a:bodyPr wrap="square" rtlCol="0">
            <a:spAutoFit/>
          </a:bodyPr>
          <a:p>
            <a:pPr algn="ctr"/>
            <a:r>
              <a:rPr lang="en-US" altLang="zh-CN" sz="2400">
                <a:solidFill>
                  <a:schemeClr val="bg1"/>
                </a:solidFill>
                <a:latin typeface="Arial Black" panose="020B0A04020102020204" charset="0"/>
                <a:cs typeface="Arial Black" panose="020B0A04020102020204" charset="0"/>
              </a:rPr>
              <a:t>in</a:t>
            </a:r>
            <a:endParaRPr lang="en-US" altLang="zh-CN" sz="2400">
              <a:solidFill>
                <a:schemeClr val="bg1"/>
              </a:solidFill>
              <a:latin typeface="Arial Black" panose="020B0A04020102020204" charset="0"/>
              <a:cs typeface="Arial Black" panose="020B0A04020102020204" charset="0"/>
            </a:endParaRPr>
          </a:p>
        </p:txBody>
      </p:sp>
      <p:sp>
        <p:nvSpPr>
          <p:cNvPr id="18" name="文本框 17"/>
          <p:cNvSpPr txBox="1"/>
          <p:nvPr/>
        </p:nvSpPr>
        <p:spPr>
          <a:xfrm>
            <a:off x="10265410" y="2081530"/>
            <a:ext cx="1926590" cy="460375"/>
          </a:xfrm>
          <a:prstGeom prst="rect">
            <a:avLst/>
          </a:prstGeom>
          <a:solidFill>
            <a:schemeClr val="accent1">
              <a:lumMod val="90000"/>
              <a:lumOff val="10000"/>
            </a:schemeClr>
          </a:solidFill>
          <a:ln>
            <a:noFill/>
          </a:ln>
        </p:spPr>
        <p:txBody>
          <a:bodyPr wrap="square" rtlCol="0">
            <a:spAutoFit/>
          </a:bodyPr>
          <a:p>
            <a:pPr algn="ctr"/>
            <a:r>
              <a:rPr lang="en-US" altLang="zh-CN" sz="2400" b="1">
                <a:solidFill>
                  <a:schemeClr val="bg1"/>
                </a:solidFill>
                <a:latin typeface="仿宋" panose="02010609060101010101" charset="-122"/>
                <a:ea typeface="仿宋" panose="02010609060101010101" charset="-122"/>
                <a:cs typeface="仿宋" panose="02010609060101010101" charset="-122"/>
              </a:rPr>
              <a:t>64.</a:t>
            </a:r>
            <a:r>
              <a:rPr lang="zh-CN" altLang="en-US" sz="2400" b="1">
                <a:solidFill>
                  <a:schemeClr val="bg1"/>
                </a:solidFill>
                <a:latin typeface="仿宋" panose="02010609060101010101" charset="-122"/>
                <a:ea typeface="仿宋" panose="02010609060101010101" charset="-122"/>
                <a:cs typeface="仿宋" panose="02010609060101010101" charset="-122"/>
              </a:rPr>
              <a:t>介词</a:t>
            </a:r>
            <a:endParaRPr lang="zh-CN" altLang="en-US" sz="2400" b="1">
              <a:solidFill>
                <a:schemeClr val="bg1"/>
              </a:solidFill>
              <a:latin typeface="仿宋" panose="02010609060101010101" charset="-122"/>
              <a:ea typeface="仿宋" panose="02010609060101010101" charset="-122"/>
              <a:cs typeface="仿宋" panose="02010609060101010101" charset="-122"/>
            </a:endParaRPr>
          </a:p>
        </p:txBody>
      </p:sp>
      <p:sp>
        <p:nvSpPr>
          <p:cNvPr id="7" name="矩形 6"/>
          <p:cNvSpPr/>
          <p:nvPr/>
        </p:nvSpPr>
        <p:spPr>
          <a:xfrm>
            <a:off x="7760335" y="3485515"/>
            <a:ext cx="2243455" cy="219710"/>
          </a:xfrm>
          <a:prstGeom prst="rect">
            <a:avLst/>
          </a:prstGeom>
          <a:solidFill>
            <a:srgbClr val="FEB728">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937260" y="3983990"/>
            <a:ext cx="4697095" cy="219710"/>
          </a:xfrm>
          <a:prstGeom prst="rect">
            <a:avLst/>
          </a:prstGeom>
          <a:solidFill>
            <a:srgbClr val="FEB728">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nvSpPr>
        <p:spPr>
          <a:xfrm>
            <a:off x="3270250" y="3743325"/>
            <a:ext cx="1165860" cy="460375"/>
          </a:xfrm>
          <a:prstGeom prst="rect">
            <a:avLst/>
          </a:prstGeom>
          <a:solidFill>
            <a:schemeClr val="accent1">
              <a:lumMod val="90000"/>
              <a:lumOff val="10000"/>
            </a:schemeClr>
          </a:solidFill>
          <a:ln>
            <a:noFill/>
          </a:ln>
        </p:spPr>
        <p:txBody>
          <a:bodyPr wrap="square" rtlCol="0">
            <a:spAutoFit/>
          </a:bodyPr>
          <a:p>
            <a:pPr algn="ctr"/>
            <a:r>
              <a:rPr lang="en-US" altLang="zh-CN" sz="2400">
                <a:solidFill>
                  <a:schemeClr val="bg1"/>
                </a:solidFill>
                <a:latin typeface="Arial Black" panose="020B0A04020102020204" charset="0"/>
                <a:cs typeface="Arial Black" panose="020B0A04020102020204" charset="0"/>
              </a:rPr>
              <a:t>to do</a:t>
            </a:r>
            <a:endParaRPr lang="en-US" altLang="zh-CN" sz="2400">
              <a:solidFill>
                <a:schemeClr val="bg1"/>
              </a:solidFill>
              <a:latin typeface="Arial Black" panose="020B0A04020102020204" charset="0"/>
              <a:cs typeface="Arial Black" panose="020B0A04020102020204" charset="0"/>
            </a:endParaRPr>
          </a:p>
        </p:txBody>
      </p:sp>
      <p:sp>
        <p:nvSpPr>
          <p:cNvPr id="12" name="文本框 11"/>
          <p:cNvSpPr txBox="1"/>
          <p:nvPr/>
        </p:nvSpPr>
        <p:spPr>
          <a:xfrm>
            <a:off x="10265410" y="3523615"/>
            <a:ext cx="1926590" cy="460375"/>
          </a:xfrm>
          <a:prstGeom prst="rect">
            <a:avLst/>
          </a:prstGeom>
          <a:solidFill>
            <a:schemeClr val="accent1">
              <a:lumMod val="90000"/>
              <a:lumOff val="10000"/>
            </a:schemeClr>
          </a:solidFill>
          <a:ln>
            <a:noFill/>
          </a:ln>
        </p:spPr>
        <p:txBody>
          <a:bodyPr wrap="square" rtlCol="0">
            <a:spAutoFit/>
          </a:bodyPr>
          <a:p>
            <a:pPr algn="ctr"/>
            <a:r>
              <a:rPr lang="en-US" altLang="zh-CN" sz="2400" b="1">
                <a:solidFill>
                  <a:schemeClr val="bg1"/>
                </a:solidFill>
                <a:latin typeface="仿宋" panose="02010609060101010101" charset="-122"/>
                <a:ea typeface="仿宋" panose="02010609060101010101" charset="-122"/>
                <a:cs typeface="仿宋" panose="02010609060101010101" charset="-122"/>
              </a:rPr>
              <a:t>65.</a:t>
            </a:r>
            <a:r>
              <a:rPr lang="zh-CN" altLang="en-US" sz="2400" b="1">
                <a:solidFill>
                  <a:schemeClr val="bg1"/>
                </a:solidFill>
                <a:latin typeface="仿宋" panose="02010609060101010101" charset="-122"/>
                <a:ea typeface="仿宋" panose="02010609060101010101" charset="-122"/>
                <a:cs typeface="仿宋" panose="02010609060101010101" charset="-122"/>
              </a:rPr>
              <a:t>非谓语</a:t>
            </a:r>
            <a:endParaRPr lang="zh-CN" altLang="en-US" sz="2400" b="1">
              <a:solidFill>
                <a:schemeClr val="bg1"/>
              </a:solidFill>
              <a:latin typeface="仿宋" panose="02010609060101010101" charset="-122"/>
              <a:ea typeface="仿宋" panose="02010609060101010101" charset="-122"/>
              <a:cs typeface="仿宋" panose="02010609060101010101" charset="-122"/>
            </a:endParaRPr>
          </a:p>
        </p:txBody>
      </p:sp>
      <p:pic>
        <p:nvPicPr>
          <p:cNvPr id="103" name="图片 102"/>
          <p:cNvPicPr>
            <a:picLocks noChangeAspect="1"/>
          </p:cNvPicPr>
          <p:nvPr/>
        </p:nvPicPr>
        <p:blipFill>
          <a:blip r:embed="rId4"/>
          <a:srcRect t="24972" r="17938"/>
          <a:stretch>
            <a:fillRect/>
          </a:stretch>
        </p:blipFill>
        <p:spPr>
          <a:xfrm>
            <a:off x="6355080" y="4648835"/>
            <a:ext cx="2778125" cy="19050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2"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p:tgtEl>
                                          <p:spTgt spid="17"/>
                                        </p:tgtEl>
                                        <p:attrNameLst>
                                          <p:attrName>ppt_y</p:attrName>
                                        </p:attrNameLst>
                                      </p:cBhvr>
                                      <p:tavLst>
                                        <p:tav tm="0">
                                          <p:val>
                                            <p:strVal val="#ppt_y+#ppt_h*1.125000"/>
                                          </p:val>
                                        </p:tav>
                                        <p:tav tm="100000">
                                          <p:val>
                                            <p:strVal val="#ppt_y"/>
                                          </p:val>
                                        </p:tav>
                                      </p:tavLst>
                                    </p:anim>
                                    <p:animEffect transition="in" filter="wipe(up)">
                                      <p:cBhvr>
                                        <p:cTn id="12" dur="500"/>
                                        <p:tgtEl>
                                          <p:spTgt spid="17"/>
                                        </p:tgtEl>
                                      </p:cBhvr>
                                    </p:animEffect>
                                  </p:childTnLst>
                                </p:cTn>
                              </p:par>
                            </p:childTnLst>
                          </p:cTn>
                        </p:par>
                        <p:par>
                          <p:cTn id="13" fill="hold">
                            <p:stCondLst>
                              <p:cond delay="500"/>
                            </p:stCondLst>
                            <p:childTnLst>
                              <p:par>
                                <p:cTn id="14" presetID="12" presetClass="entr" presetSubtype="4"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p:tgtEl>
                                          <p:spTgt spid="18"/>
                                        </p:tgtEl>
                                        <p:attrNameLst>
                                          <p:attrName>ppt_y</p:attrName>
                                        </p:attrNameLst>
                                      </p:cBhvr>
                                      <p:tavLst>
                                        <p:tav tm="0">
                                          <p:val>
                                            <p:strVal val="#ppt_y+#ppt_h*1.125000"/>
                                          </p:val>
                                        </p:tav>
                                        <p:tav tm="100000">
                                          <p:val>
                                            <p:strVal val="#ppt_y"/>
                                          </p:val>
                                        </p:tav>
                                      </p:tavLst>
                                    </p:anim>
                                    <p:animEffect transition="in" filter="wipe(up)">
                                      <p:cBhvr>
                                        <p:cTn id="17" dur="500"/>
                                        <p:tgtEl>
                                          <p:spTgt spid="18"/>
                                        </p:tgtEl>
                                      </p:cBhvr>
                                    </p:animEffect>
                                  </p:childTnLst>
                                </p:cTn>
                              </p:par>
                            </p:childTnLst>
                          </p:cTn>
                        </p:par>
                        <p:par>
                          <p:cTn id="18" fill="hold">
                            <p:stCondLst>
                              <p:cond delay="1000"/>
                            </p:stCondLst>
                            <p:childTnLst>
                              <p:par>
                                <p:cTn id="19" presetID="1" presetClass="entr" presetSubtype="0" fill="hold" grpId="2" nodeType="after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par>
                          <p:cTn id="21" fill="hold">
                            <p:stCondLst>
                              <p:cond delay="1000"/>
                            </p:stCondLst>
                            <p:childTnLst>
                              <p:par>
                                <p:cTn id="22" presetID="1" presetClass="entr" presetSubtype="0" fill="hold" grpId="2" nodeType="after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p:tgtEl>
                                          <p:spTgt spid="11"/>
                                        </p:tgtEl>
                                        <p:attrNameLst>
                                          <p:attrName>ppt_y</p:attrName>
                                        </p:attrNameLst>
                                      </p:cBhvr>
                                      <p:tavLst>
                                        <p:tav tm="0">
                                          <p:val>
                                            <p:strVal val="#ppt_y+#ppt_h*1.125000"/>
                                          </p:val>
                                        </p:tav>
                                        <p:tav tm="100000">
                                          <p:val>
                                            <p:strVal val="#ppt_y"/>
                                          </p:val>
                                        </p:tav>
                                      </p:tavLst>
                                    </p:anim>
                                    <p:animEffect transition="in" filter="wipe(up)">
                                      <p:cBhvr>
                                        <p:cTn id="29" dur="500"/>
                                        <p:tgtEl>
                                          <p:spTgt spid="11"/>
                                        </p:tgtEl>
                                      </p:cBhvr>
                                    </p:animEffect>
                                  </p:childTnLst>
                                </p:cTn>
                              </p:par>
                            </p:childTnLst>
                          </p:cTn>
                        </p:par>
                        <p:par>
                          <p:cTn id="30" fill="hold">
                            <p:stCondLst>
                              <p:cond delay="500"/>
                            </p:stCondLst>
                            <p:childTnLst>
                              <p:par>
                                <p:cTn id="31" presetID="12" presetClass="entr" presetSubtype="4"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p:tgtEl>
                                          <p:spTgt spid="12"/>
                                        </p:tgtEl>
                                        <p:attrNameLst>
                                          <p:attrName>ppt_y</p:attrName>
                                        </p:attrNameLst>
                                      </p:cBhvr>
                                      <p:tavLst>
                                        <p:tav tm="0">
                                          <p:val>
                                            <p:strVal val="#ppt_y+#ppt_h*1.125000"/>
                                          </p:val>
                                        </p:tav>
                                        <p:tav tm="100000">
                                          <p:val>
                                            <p:strVal val="#ppt_y"/>
                                          </p:val>
                                        </p:tav>
                                      </p:tavLst>
                                    </p:anim>
                                    <p:animEffect transition="in" filter="wipe(up)">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animBg="1"/>
      <p:bldP spid="10" grpId="2" bldLvl="0" animBg="1"/>
      <p:bldP spid="17" grpId="0" bldLvl="0" animBg="1"/>
      <p:bldP spid="17" grpId="1" animBg="1"/>
      <p:bldP spid="18" grpId="0" bldLvl="0" animBg="1"/>
      <p:bldP spid="18" grpId="1" animBg="1"/>
      <p:bldP spid="7" grpId="1" animBg="1"/>
      <p:bldP spid="7" grpId="2" bldLvl="0" animBg="1"/>
      <p:bldP spid="8" grpId="1" animBg="1"/>
      <p:bldP spid="8" grpId="2" bldLvl="0" animBg="1"/>
      <p:bldP spid="11" grpId="0" bldLvl="0" animBg="1"/>
      <p:bldP spid="11" grpId="1" animBg="1"/>
      <p:bldP spid="12" grpId="0" bldLvl="0" animBg="1"/>
      <p:bldP spid="12"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深度视觉·原创设计 https://www.docer.com/works?userid=22383862"/>
          <p:cNvSpPr/>
          <p:nvPr/>
        </p:nvSpPr>
        <p:spPr>
          <a:xfrm flipH="1">
            <a:off x="11252019" y="5989229"/>
            <a:ext cx="939981" cy="86877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51" name="深度视觉·原创设计 https://www.docer.com/works?userid=22383862"/>
          <p:cNvSpPr/>
          <p:nvPr/>
        </p:nvSpPr>
        <p:spPr>
          <a:xfrm rot="10800000" flipH="1">
            <a:off x="0" y="0"/>
            <a:ext cx="939981" cy="86877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grpSp>
        <p:nvGrpSpPr>
          <p:cNvPr id="28" name="深度视觉·原创设计 https://www.docer.com/works?userid=22383862"/>
          <p:cNvGrpSpPr/>
          <p:nvPr/>
        </p:nvGrpSpPr>
        <p:grpSpPr>
          <a:xfrm>
            <a:off x="320438" y="282410"/>
            <a:ext cx="448194" cy="447430"/>
            <a:chOff x="6357938" y="1647825"/>
            <a:chExt cx="465138" cy="464344"/>
          </a:xfrm>
          <a:solidFill>
            <a:schemeClr val="accent1"/>
          </a:solidFill>
        </p:grpSpPr>
        <p:sp>
          <p:nvSpPr>
            <p:cNvPr id="29" name="深度视觉·原创设计 https://www.docer.com/works?userid=22383862"/>
            <p:cNvSpPr/>
            <p:nvPr/>
          </p:nvSpPr>
          <p:spPr bwMode="auto">
            <a:xfrm>
              <a:off x="6357938" y="1647825"/>
              <a:ext cx="465138"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8900"/>
                  </a:moveTo>
                  <a:cubicBezTo>
                    <a:pt x="20249" y="19643"/>
                    <a:pt x="19644" y="20249"/>
                    <a:pt x="18899" y="20249"/>
                  </a:cubicBezTo>
                  <a:lnTo>
                    <a:pt x="2699" y="20249"/>
                  </a:lnTo>
                  <a:cubicBezTo>
                    <a:pt x="1955" y="20249"/>
                    <a:pt x="1349" y="19643"/>
                    <a:pt x="1349" y="18900"/>
                  </a:cubicBezTo>
                  <a:lnTo>
                    <a:pt x="1349" y="5400"/>
                  </a:lnTo>
                  <a:cubicBezTo>
                    <a:pt x="1349" y="5027"/>
                    <a:pt x="1652" y="4725"/>
                    <a:pt x="2024" y="4725"/>
                  </a:cubicBezTo>
                  <a:lnTo>
                    <a:pt x="2699" y="4725"/>
                  </a:lnTo>
                  <a:lnTo>
                    <a:pt x="2699" y="18225"/>
                  </a:lnTo>
                  <a:cubicBezTo>
                    <a:pt x="2699" y="18598"/>
                    <a:pt x="3001" y="18900"/>
                    <a:pt x="3374" y="18900"/>
                  </a:cubicBezTo>
                  <a:cubicBezTo>
                    <a:pt x="3748" y="18900"/>
                    <a:pt x="4049" y="18598"/>
                    <a:pt x="4049" y="18225"/>
                  </a:cubicBezTo>
                  <a:lnTo>
                    <a:pt x="4049" y="2025"/>
                  </a:lnTo>
                  <a:cubicBezTo>
                    <a:pt x="4049" y="1652"/>
                    <a:pt x="4352" y="1350"/>
                    <a:pt x="4724" y="1350"/>
                  </a:cubicBezTo>
                  <a:lnTo>
                    <a:pt x="19575" y="1350"/>
                  </a:lnTo>
                  <a:cubicBezTo>
                    <a:pt x="19947" y="1350"/>
                    <a:pt x="20249" y="1652"/>
                    <a:pt x="20249" y="2025"/>
                  </a:cubicBezTo>
                  <a:cubicBezTo>
                    <a:pt x="20249" y="2025"/>
                    <a:pt x="20249" y="18900"/>
                    <a:pt x="20249" y="18900"/>
                  </a:cubicBezTo>
                  <a:close/>
                  <a:moveTo>
                    <a:pt x="19575" y="0"/>
                  </a:moveTo>
                  <a:lnTo>
                    <a:pt x="4724" y="0"/>
                  </a:lnTo>
                  <a:cubicBezTo>
                    <a:pt x="3606" y="0"/>
                    <a:pt x="2699" y="905"/>
                    <a:pt x="2699" y="2025"/>
                  </a:cubicBezTo>
                  <a:lnTo>
                    <a:pt x="2699" y="3375"/>
                  </a:lnTo>
                  <a:lnTo>
                    <a:pt x="2024" y="3375"/>
                  </a:lnTo>
                  <a:cubicBezTo>
                    <a:pt x="906" y="3375"/>
                    <a:pt x="0" y="4280"/>
                    <a:pt x="0" y="5400"/>
                  </a:cubicBezTo>
                  <a:lnTo>
                    <a:pt x="0" y="18900"/>
                  </a:lnTo>
                  <a:cubicBezTo>
                    <a:pt x="0" y="20391"/>
                    <a:pt x="1208" y="21599"/>
                    <a:pt x="2699" y="21599"/>
                  </a:cubicBezTo>
                  <a:lnTo>
                    <a:pt x="18899" y="21599"/>
                  </a:lnTo>
                  <a:cubicBezTo>
                    <a:pt x="20391" y="21599"/>
                    <a:pt x="21600" y="20391"/>
                    <a:pt x="21600" y="18900"/>
                  </a:cubicBezTo>
                  <a:lnTo>
                    <a:pt x="21600" y="2025"/>
                  </a:lnTo>
                  <a:cubicBezTo>
                    <a:pt x="21600" y="905"/>
                    <a:pt x="20693" y="0"/>
                    <a:pt x="19575"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0" name="深度视觉·原创设计 https://www.docer.com/works?userid=22383862"/>
            <p:cNvSpPr/>
            <p:nvPr/>
          </p:nvSpPr>
          <p:spPr bwMode="auto">
            <a:xfrm>
              <a:off x="6634163" y="1821657"/>
              <a:ext cx="130175"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1" name="深度视觉·原创设计 https://www.docer.com/works?userid=22383862"/>
            <p:cNvSpPr/>
            <p:nvPr/>
          </p:nvSpPr>
          <p:spPr bwMode="auto">
            <a:xfrm>
              <a:off x="6634163" y="1778000"/>
              <a:ext cx="130175" cy="150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2" name="深度视觉·原创设计 https://www.docer.com/works?userid=22383862"/>
            <p:cNvSpPr/>
            <p:nvPr/>
          </p:nvSpPr>
          <p:spPr bwMode="auto">
            <a:xfrm>
              <a:off x="6634163" y="1734344"/>
              <a:ext cx="130175"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3" name="深度视觉·原创设计 https://www.docer.com/works?userid=22383862"/>
            <p:cNvSpPr/>
            <p:nvPr/>
          </p:nvSpPr>
          <p:spPr bwMode="auto">
            <a:xfrm>
              <a:off x="6474619" y="2039938"/>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4" name="深度视觉·原创设计 https://www.docer.com/works?userid=22383862"/>
            <p:cNvSpPr/>
            <p:nvPr/>
          </p:nvSpPr>
          <p:spPr bwMode="auto">
            <a:xfrm>
              <a:off x="6474619" y="1996282"/>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5" name="深度视觉·原创设计 https://www.docer.com/works?userid=22383862"/>
            <p:cNvSpPr/>
            <p:nvPr/>
          </p:nvSpPr>
          <p:spPr bwMode="auto">
            <a:xfrm>
              <a:off x="6474619" y="1952625"/>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6" name="深度视觉·原创设计 https://www.docer.com/works?userid=22383862"/>
            <p:cNvSpPr/>
            <p:nvPr/>
          </p:nvSpPr>
          <p:spPr bwMode="auto">
            <a:xfrm>
              <a:off x="6634163" y="2039938"/>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7" name="深度视觉·原创设计 https://www.docer.com/works?userid=22383862"/>
            <p:cNvSpPr/>
            <p:nvPr/>
          </p:nvSpPr>
          <p:spPr bwMode="auto">
            <a:xfrm>
              <a:off x="6634163" y="1996282"/>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8" name="深度视觉·原创设计 https://www.docer.com/works?userid=22383862"/>
            <p:cNvSpPr/>
            <p:nvPr/>
          </p:nvSpPr>
          <p:spPr bwMode="auto">
            <a:xfrm>
              <a:off x="6634163" y="1952625"/>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9" name="深度视觉·原创设计 https://www.docer.com/works?userid=22383862"/>
            <p:cNvSpPr/>
            <p:nvPr/>
          </p:nvSpPr>
          <p:spPr bwMode="auto">
            <a:xfrm>
              <a:off x="6474619" y="1865313"/>
              <a:ext cx="289719"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60" y="0"/>
                  </a:moveTo>
                  <a:lnTo>
                    <a:pt x="540" y="0"/>
                  </a:lnTo>
                  <a:cubicBezTo>
                    <a:pt x="242" y="0"/>
                    <a:pt x="0" y="4851"/>
                    <a:pt x="0" y="10800"/>
                  </a:cubicBezTo>
                  <a:cubicBezTo>
                    <a:pt x="0" y="16769"/>
                    <a:pt x="242" y="21599"/>
                    <a:pt x="540" y="21599"/>
                  </a:cubicBezTo>
                  <a:lnTo>
                    <a:pt x="21060" y="21599"/>
                  </a:lnTo>
                  <a:cubicBezTo>
                    <a:pt x="21357" y="21599"/>
                    <a:pt x="21600" y="16769"/>
                    <a:pt x="21600" y="10800"/>
                  </a:cubicBezTo>
                  <a:cubicBezTo>
                    <a:pt x="21600" y="4851"/>
                    <a:pt x="21357" y="0"/>
                    <a:pt x="2106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0" name="深度视觉·原创设计 https://www.docer.com/works?userid=22383862"/>
            <p:cNvSpPr/>
            <p:nvPr/>
          </p:nvSpPr>
          <p:spPr bwMode="auto">
            <a:xfrm>
              <a:off x="6474619" y="1908969"/>
              <a:ext cx="289719"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60" y="0"/>
                  </a:moveTo>
                  <a:lnTo>
                    <a:pt x="540" y="0"/>
                  </a:lnTo>
                  <a:cubicBezTo>
                    <a:pt x="242" y="0"/>
                    <a:pt x="0" y="4851"/>
                    <a:pt x="0" y="10800"/>
                  </a:cubicBezTo>
                  <a:cubicBezTo>
                    <a:pt x="0" y="16790"/>
                    <a:pt x="242" y="21599"/>
                    <a:pt x="540" y="21599"/>
                  </a:cubicBezTo>
                  <a:lnTo>
                    <a:pt x="21060" y="21599"/>
                  </a:lnTo>
                  <a:cubicBezTo>
                    <a:pt x="21357" y="21599"/>
                    <a:pt x="21600" y="16790"/>
                    <a:pt x="21600" y="10800"/>
                  </a:cubicBezTo>
                  <a:cubicBezTo>
                    <a:pt x="21600" y="4851"/>
                    <a:pt x="21357" y="0"/>
                    <a:pt x="2106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1" name="深度视觉·原创设计 https://www.docer.com/works?userid=22383862"/>
            <p:cNvSpPr/>
            <p:nvPr/>
          </p:nvSpPr>
          <p:spPr bwMode="auto">
            <a:xfrm>
              <a:off x="6474619" y="1705769"/>
              <a:ext cx="130175" cy="130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799" y="4792"/>
                  </a:moveTo>
                  <a:lnTo>
                    <a:pt x="16800" y="4792"/>
                  </a:lnTo>
                  <a:lnTo>
                    <a:pt x="16800" y="16797"/>
                  </a:lnTo>
                  <a:lnTo>
                    <a:pt x="4799" y="16797"/>
                  </a:lnTo>
                  <a:cubicBezTo>
                    <a:pt x="4799" y="16797"/>
                    <a:pt x="4799" y="4792"/>
                    <a:pt x="4799" y="4792"/>
                  </a:cubicBezTo>
                  <a:close/>
                  <a:moveTo>
                    <a:pt x="2399" y="21600"/>
                  </a:moveTo>
                  <a:lnTo>
                    <a:pt x="19199" y="21600"/>
                  </a:lnTo>
                  <a:cubicBezTo>
                    <a:pt x="20527" y="21600"/>
                    <a:pt x="21600" y="20523"/>
                    <a:pt x="21600" y="19198"/>
                  </a:cubicBezTo>
                  <a:lnTo>
                    <a:pt x="21600" y="2401"/>
                  </a:lnTo>
                  <a:cubicBezTo>
                    <a:pt x="21600" y="1076"/>
                    <a:pt x="20527" y="0"/>
                    <a:pt x="19199" y="0"/>
                  </a:cubicBezTo>
                  <a:lnTo>
                    <a:pt x="2399" y="0"/>
                  </a:lnTo>
                  <a:cubicBezTo>
                    <a:pt x="1072" y="0"/>
                    <a:pt x="0" y="1076"/>
                    <a:pt x="0" y="2401"/>
                  </a:cubicBezTo>
                  <a:lnTo>
                    <a:pt x="0" y="19198"/>
                  </a:lnTo>
                  <a:cubicBezTo>
                    <a:pt x="0" y="20523"/>
                    <a:pt x="1072" y="21600"/>
                    <a:pt x="2399" y="2160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grpSp>
      <p:sp>
        <p:nvSpPr>
          <p:cNvPr id="44" name="深度视觉·原创设计 https://www.docer.com/works?userid=22383862"/>
          <p:cNvSpPr txBox="1"/>
          <p:nvPr/>
        </p:nvSpPr>
        <p:spPr>
          <a:xfrm>
            <a:off x="800140" y="248910"/>
            <a:ext cx="3434080" cy="583565"/>
          </a:xfrm>
          <a:prstGeom prst="rect">
            <a:avLst/>
          </a:prstGeom>
          <a:noFill/>
        </p:spPr>
        <p:txBody>
          <a:bodyPr wrap="none" rtlCol="0">
            <a:spAutoFit/>
          </a:bodyPr>
          <a:lstStyle/>
          <a:p>
            <a:pPr algn="l"/>
            <a:r>
              <a:rPr lang="zh-CN" altLang="en-US" sz="3200" dirty="0">
                <a:solidFill>
                  <a:schemeClr val="tx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rPr>
              <a:t>语法</a:t>
            </a:r>
            <a:r>
              <a:rPr lang="en-US" sz="3200" dirty="0">
                <a:solidFill>
                  <a:schemeClr val="tx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rPr>
              <a:t>填空</a:t>
            </a:r>
            <a:r>
              <a:rPr lang="zh-CN" altLang="en-US" sz="3200" dirty="0">
                <a:solidFill>
                  <a:schemeClr val="tx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rPr>
              <a:t>语料梳理</a:t>
            </a:r>
            <a:endParaRPr lang="zh-CN" altLang="en-US" sz="3200" dirty="0">
              <a:solidFill>
                <a:schemeClr val="tx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pic>
        <p:nvPicPr>
          <p:cNvPr id="3" name="图片 2"/>
          <p:cNvPicPr>
            <a:picLocks noChangeAspect="1"/>
          </p:cNvPicPr>
          <p:nvPr/>
        </p:nvPicPr>
        <p:blipFill>
          <a:blip r:embed="rId1"/>
          <a:stretch>
            <a:fillRect/>
          </a:stretch>
        </p:blipFill>
        <p:spPr>
          <a:xfrm>
            <a:off x="3969385" y="1053465"/>
            <a:ext cx="7976235" cy="5311775"/>
          </a:xfrm>
          <a:prstGeom prst="rect">
            <a:avLst/>
          </a:prstGeom>
          <a:noFill/>
          <a:ln w="9525">
            <a:noFill/>
          </a:ln>
        </p:spPr>
      </p:pic>
      <p:sp>
        <p:nvSpPr>
          <p:cNvPr id="4" name="矩形 3"/>
          <p:cNvSpPr/>
          <p:nvPr/>
        </p:nvSpPr>
        <p:spPr>
          <a:xfrm>
            <a:off x="320675" y="1077595"/>
            <a:ext cx="11624945" cy="5312410"/>
          </a:xfrm>
          <a:prstGeom prst="rect">
            <a:avLst/>
          </a:prstGeom>
          <a:gradFill>
            <a:gsLst>
              <a:gs pos="36000">
                <a:srgbClr val="E8E7EC"/>
              </a:gs>
              <a:gs pos="100000">
                <a:srgbClr val="E9EAEE">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0" name="文本框 99"/>
          <p:cNvSpPr txBox="1"/>
          <p:nvPr/>
        </p:nvSpPr>
        <p:spPr>
          <a:xfrm>
            <a:off x="339090" y="1097280"/>
            <a:ext cx="9055735" cy="5262245"/>
          </a:xfrm>
          <a:prstGeom prst="rect">
            <a:avLst/>
          </a:prstGeom>
          <a:noFill/>
          <a:ln w="9525">
            <a:noFill/>
          </a:ln>
        </p:spPr>
        <p:txBody>
          <a:bodyPr wrap="square">
            <a:spAutoFit/>
          </a:bodyPr>
          <a:p>
            <a:pPr marL="342900" indent="-342900">
              <a:buFont typeface="Wingdings" panose="05000000000000000000" charset="0"/>
              <a:buChar char="u"/>
            </a:pPr>
            <a:r>
              <a:rPr sz="2400">
                <a:solidFill>
                  <a:srgbClr val="001440"/>
                </a:solidFill>
                <a:latin typeface="Times New Roman" panose="02020603050405020304" charset="0"/>
                <a:ea typeface="宋体" panose="02010600030101010101" pitchFamily="2" charset="-122"/>
                <a:cs typeface="Times New Roman" panose="02020603050405020304" charset="0"/>
              </a:rPr>
              <a:t>描述一个工具的制作与作用的语料</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a:p>
            <a:pPr marL="342900" indent="-342900"/>
            <a:r>
              <a:rPr sz="2400">
                <a:solidFill>
                  <a:srgbClr val="001440"/>
                </a:solidFill>
                <a:latin typeface="Times New Roman" panose="02020603050405020304" charset="0"/>
                <a:ea typeface="宋体" panose="02010600030101010101" pitchFamily="2" charset="-122"/>
                <a:cs typeface="Times New Roman" panose="02020603050405020304" charset="0"/>
              </a:rPr>
              <a:t>1.soak in 浸泡在...中</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a:p>
            <a:pPr indent="0"/>
            <a:r>
              <a:rPr sz="2400">
                <a:solidFill>
                  <a:srgbClr val="001440"/>
                </a:solidFill>
                <a:latin typeface="Times New Roman" panose="02020603050405020304" charset="0"/>
                <a:ea typeface="宋体" panose="02010600030101010101" pitchFamily="2" charset="-122"/>
                <a:cs typeface="Times New Roman" panose="02020603050405020304" charset="0"/>
              </a:rPr>
              <a:t>2.a wooden stand 一个木架子</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a:p>
            <a:pPr indent="0"/>
            <a:r>
              <a:rPr sz="2400">
                <a:solidFill>
                  <a:srgbClr val="001440"/>
                </a:solidFill>
                <a:latin typeface="Times New Roman" panose="02020603050405020304" charset="0"/>
                <a:ea typeface="宋体" panose="02010600030101010101" pitchFamily="2" charset="-122"/>
                <a:cs typeface="Times New Roman" panose="02020603050405020304" charset="0"/>
              </a:rPr>
              <a:t>3.consist of由...组成【无被动语态】</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a:p>
            <a:pPr indent="0"/>
            <a:r>
              <a:rPr sz="2400">
                <a:solidFill>
                  <a:srgbClr val="001440"/>
                </a:solidFill>
                <a:latin typeface="Times New Roman" panose="02020603050405020304" charset="0"/>
                <a:ea typeface="宋体" panose="02010600030101010101" pitchFamily="2" charset="-122"/>
                <a:cs typeface="Times New Roman" panose="02020603050405020304" charset="0"/>
              </a:rPr>
              <a:t>4.with a length of 22 meters and a width of 7 meters 有22米长，7米宽</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a:p>
            <a:pPr indent="0"/>
            <a:r>
              <a:rPr sz="2400">
                <a:solidFill>
                  <a:srgbClr val="001440"/>
                </a:solidFill>
                <a:latin typeface="Times New Roman" panose="02020603050405020304" charset="0"/>
                <a:ea typeface="宋体" panose="02010600030101010101" pitchFamily="2" charset="-122"/>
                <a:cs typeface="Times New Roman" panose="02020603050405020304" charset="0"/>
              </a:rPr>
              <a:t>5.be capable of doing sth有能力做某事</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a:p>
            <a:pPr indent="0"/>
            <a:r>
              <a:rPr sz="2400">
                <a:solidFill>
                  <a:srgbClr val="001440"/>
                </a:solidFill>
                <a:latin typeface="Times New Roman" panose="02020603050405020304" charset="0"/>
                <a:ea typeface="宋体" panose="02010600030101010101" pitchFamily="2" charset="-122"/>
                <a:cs typeface="Times New Roman" panose="02020603050405020304" charset="0"/>
              </a:rPr>
              <a:t>6.drift v.漂流，漂移</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a:p>
            <a:pPr indent="0"/>
            <a:r>
              <a:rPr sz="2400">
                <a:solidFill>
                  <a:srgbClr val="001440"/>
                </a:solidFill>
                <a:latin typeface="Times New Roman" panose="02020603050405020304" charset="0"/>
                <a:ea typeface="宋体" panose="02010600030101010101" pitchFamily="2" charset="-122"/>
                <a:cs typeface="Times New Roman" panose="02020603050405020304" charset="0"/>
              </a:rPr>
              <a:t>7.play a role in doing 在...中起作用</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a:p>
            <a:pPr indent="0"/>
            <a:r>
              <a:rPr sz="2400">
                <a:solidFill>
                  <a:srgbClr val="001440"/>
                </a:solidFill>
                <a:latin typeface="Times New Roman" panose="02020603050405020304" charset="0"/>
                <a:ea typeface="宋体" panose="02010600030101010101" pitchFamily="2" charset="-122"/>
                <a:cs typeface="Times New Roman" panose="02020603050405020304" charset="0"/>
              </a:rPr>
              <a:t>8.In the early 20th century, before the 1950s, when railways were not yet in operation and road traffic was inconvenient, the sheepskin raft served as the most important means of transportation for residents living along the Yellow River.</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a:p>
            <a:pPr indent="0"/>
            <a:r>
              <a:rPr sz="2400">
                <a:solidFill>
                  <a:srgbClr val="001440"/>
                </a:solidFill>
                <a:latin typeface="Times New Roman" panose="02020603050405020304" charset="0"/>
                <a:ea typeface="宋体" panose="02010600030101010101" pitchFamily="2" charset="-122"/>
                <a:cs typeface="Times New Roman" panose="02020603050405020304" charset="0"/>
              </a:rPr>
              <a:t>20世纪50年代以前，铁路尚未开通，公路交通不便，羊皮筏是黄河沿岸居民最主要的交通工具。</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深度视觉·原创设计 https://www.docer.com/works?userid=22383862"/>
          <p:cNvSpPr/>
          <p:nvPr/>
        </p:nvSpPr>
        <p:spPr>
          <a:xfrm flipH="1">
            <a:off x="11252019" y="5989229"/>
            <a:ext cx="939981" cy="86877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80" name="深度视觉·原创设计 https://www.docer.com/works?userid=22383862"/>
          <p:cNvSpPr/>
          <p:nvPr/>
        </p:nvSpPr>
        <p:spPr>
          <a:xfrm rot="10800000" flipH="1">
            <a:off x="0" y="0"/>
            <a:ext cx="939981" cy="86877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81" name="深度视觉·原创设计 https://www.docer.com/works?userid=22383862"/>
          <p:cNvSpPr/>
          <p:nvPr/>
        </p:nvSpPr>
        <p:spPr>
          <a:xfrm>
            <a:off x="4535714" y="350796"/>
            <a:ext cx="3120572" cy="5179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82" name="深度视觉·原创设计 https://www.docer.com/works?userid=22383862"/>
          <p:cNvSpPr txBox="1"/>
          <p:nvPr/>
        </p:nvSpPr>
        <p:spPr>
          <a:xfrm>
            <a:off x="4966459" y="455895"/>
            <a:ext cx="2259081" cy="307340"/>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i="0" u="none" strike="noStrike" kern="1200" cap="none" spc="300" normalizeH="0" baseline="0" noProof="0" dirty="0">
                <a:ln>
                  <a:noFill/>
                </a:ln>
                <a:solidFill>
                  <a:schemeClr val="tx1">
                    <a:lumMod val="75000"/>
                    <a:lumOff val="25000"/>
                  </a:schemeClr>
                </a:solidFill>
                <a:effectLst/>
                <a:uLnTx/>
                <a:uFillTx/>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总结与建议</a:t>
            </a:r>
            <a:endParaRPr kumimoji="0" lang="zh-CN" altLang="en-US" sz="2000" i="0" u="none" strike="noStrike" kern="1200" cap="none" spc="300" normalizeH="0" baseline="0" noProof="0" dirty="0">
              <a:ln>
                <a:noFill/>
              </a:ln>
              <a:solidFill>
                <a:schemeClr val="tx1">
                  <a:lumMod val="75000"/>
                  <a:lumOff val="25000"/>
                </a:schemeClr>
              </a:solidFill>
              <a:effectLst/>
              <a:uLnTx/>
              <a:uFillTx/>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p:txBody>
      </p:sp>
      <p:sp>
        <p:nvSpPr>
          <p:cNvPr id="3" name="深度视觉·原创设计 https://www.docer.com/works?userid=22383862"/>
          <p:cNvSpPr/>
          <p:nvPr/>
        </p:nvSpPr>
        <p:spPr bwMode="auto">
          <a:xfrm flipH="1">
            <a:off x="3502422" y="3886993"/>
            <a:ext cx="1633880" cy="456751"/>
          </a:xfrm>
          <a:custGeom>
            <a:avLst/>
            <a:gdLst>
              <a:gd name="T0" fmla="*/ 685800 w 21600"/>
              <a:gd name="T1" fmla="*/ 228600 h 21600"/>
              <a:gd name="T2" fmla="*/ 685800 w 21600"/>
              <a:gd name="T3" fmla="*/ 228600 h 21600"/>
              <a:gd name="T4" fmla="*/ 685800 w 21600"/>
              <a:gd name="T5" fmla="*/ 228600 h 21600"/>
              <a:gd name="T6" fmla="*/ 685800 w 21600"/>
              <a:gd name="T7" fmla="*/ 2286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0800" y="0"/>
                </a:lnTo>
                <a:lnTo>
                  <a:pt x="10800" y="21600"/>
                </a:lnTo>
                <a:lnTo>
                  <a:pt x="21600" y="21600"/>
                </a:lnTo>
              </a:path>
            </a:pathLst>
          </a:custGeom>
          <a:noFill/>
          <a:ln w="9525" cap="flat" cmpd="sng">
            <a:solidFill>
              <a:srgbClr val="BFBFBF"/>
            </a:solidFill>
            <a:prstDash val="solid"/>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defPPr>
              <a:defRPr lang="es-ES"/>
            </a:defPPr>
            <a:lvl1pPr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1pPr>
            <a:lvl2pPr marL="4572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2pPr>
            <a:lvl3pPr marL="9144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3pPr>
            <a:lvl4pPr marL="13716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4pPr>
            <a:lvl5pPr marL="18288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5pPr>
            <a:lvl6pPr marL="22860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6pPr>
            <a:lvl7pPr marL="27432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7pPr>
            <a:lvl8pPr marL="32004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8pPr>
            <a:lvl9pPr marL="36576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9pPr>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 name="深度视觉·原创设计 https://www.docer.com/works?userid=22383862"/>
          <p:cNvSpPr/>
          <p:nvPr/>
        </p:nvSpPr>
        <p:spPr bwMode="auto">
          <a:xfrm>
            <a:off x="3044826" y="4039243"/>
            <a:ext cx="594745" cy="597051"/>
          </a:xfrm>
          <a:custGeom>
            <a:avLst/>
            <a:gdLst>
              <a:gd name="T0" fmla="*/ 297100 w 19679"/>
              <a:gd name="T1" fmla="*/ 327989 h 19679"/>
              <a:gd name="T2" fmla="*/ 297100 w 19679"/>
              <a:gd name="T3" fmla="*/ 327989 h 19679"/>
              <a:gd name="T4" fmla="*/ 297100 w 19679"/>
              <a:gd name="T5" fmla="*/ 327989 h 19679"/>
              <a:gd name="T6" fmla="*/ 297100 w 19679"/>
              <a:gd name="T7" fmla="*/ 3279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chemeClr val="accent1"/>
          </a:solidFill>
          <a:ln>
            <a:noFill/>
          </a:ln>
          <a:effectLst/>
        </p:spPr>
        <p:txBody>
          <a:bodyPr lIns="0" tIns="0" rIns="0" bIns="0" anchor="ctr"/>
          <a:lstStyle>
            <a:defPPr>
              <a:defRPr lang="es-ES"/>
            </a:defPPr>
            <a:lvl1pPr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1pPr>
            <a:lvl2pPr marL="4572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2pPr>
            <a:lvl3pPr marL="9144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3pPr>
            <a:lvl4pPr marL="13716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4pPr>
            <a:lvl5pPr marL="18288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5pPr>
            <a:lvl6pPr marL="22860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6pPr>
            <a:lvl7pPr marL="27432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7pPr>
            <a:lvl8pPr marL="32004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8pPr>
            <a:lvl9pPr marL="36576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9pPr>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grpSp>
        <p:nvGrpSpPr>
          <p:cNvPr id="5" name="深度视觉·原创设计 https://www.docer.com/works?userid=22383862"/>
          <p:cNvGrpSpPr/>
          <p:nvPr/>
        </p:nvGrpSpPr>
        <p:grpSpPr bwMode="auto">
          <a:xfrm>
            <a:off x="3197358" y="4191493"/>
            <a:ext cx="320678" cy="309174"/>
            <a:chOff x="-1" y="0"/>
            <a:chExt cx="320400" cy="309478"/>
          </a:xfrm>
        </p:grpSpPr>
        <p:sp>
          <p:nvSpPr>
            <p:cNvPr id="6" name="深度视觉·原创设计 https://www.docer.com/works?userid=22383862"/>
            <p:cNvSpPr/>
            <p:nvPr/>
          </p:nvSpPr>
          <p:spPr bwMode="auto">
            <a:xfrm>
              <a:off x="114688" y="123790"/>
              <a:ext cx="34590" cy="32769"/>
            </a:xfrm>
            <a:custGeom>
              <a:avLst/>
              <a:gdLst>
                <a:gd name="T0" fmla="*/ 17295 w 21600"/>
                <a:gd name="T1" fmla="*/ 16385 h 21600"/>
                <a:gd name="T2" fmla="*/ 17295 w 21600"/>
                <a:gd name="T3" fmla="*/ 16385 h 21600"/>
                <a:gd name="T4" fmla="*/ 17295 w 21600"/>
                <a:gd name="T5" fmla="*/ 16385 h 21600"/>
                <a:gd name="T6" fmla="*/ 17295 w 21600"/>
                <a:gd name="T7" fmla="*/ 1638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defPPr>
                <a:defRPr lang="es-ES"/>
              </a:defPPr>
              <a:lvl1pPr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1pPr>
              <a:lvl2pPr marL="4572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2pPr>
              <a:lvl3pPr marL="9144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3pPr>
              <a:lvl4pPr marL="13716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4pPr>
              <a:lvl5pPr marL="18288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5pPr>
              <a:lvl6pPr marL="22860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6pPr>
              <a:lvl7pPr marL="27432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7pPr>
              <a:lvl8pPr marL="32004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8pPr>
              <a:lvl9pPr marL="36576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9pPr>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7" name="深度视觉·原创设计 https://www.docer.com/works?userid=22383862"/>
            <p:cNvSpPr/>
            <p:nvPr/>
          </p:nvSpPr>
          <p:spPr bwMode="auto">
            <a:xfrm>
              <a:off x="169301" y="123790"/>
              <a:ext cx="36410" cy="32769"/>
            </a:xfrm>
            <a:custGeom>
              <a:avLst/>
              <a:gdLst>
                <a:gd name="T0" fmla="*/ 18205 w 21600"/>
                <a:gd name="T1" fmla="*/ 16385 h 21600"/>
                <a:gd name="T2" fmla="*/ 18205 w 21600"/>
                <a:gd name="T3" fmla="*/ 16385 h 21600"/>
                <a:gd name="T4" fmla="*/ 18205 w 21600"/>
                <a:gd name="T5" fmla="*/ 16385 h 21600"/>
                <a:gd name="T6" fmla="*/ 18205 w 21600"/>
                <a:gd name="T7" fmla="*/ 1638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defPPr>
                <a:defRPr lang="es-ES"/>
              </a:defPPr>
              <a:lvl1pPr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1pPr>
              <a:lvl2pPr marL="4572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2pPr>
              <a:lvl3pPr marL="9144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3pPr>
              <a:lvl4pPr marL="13716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4pPr>
              <a:lvl5pPr marL="18288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5pPr>
              <a:lvl6pPr marL="22860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6pPr>
              <a:lvl7pPr marL="27432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7pPr>
              <a:lvl8pPr marL="32004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8pPr>
              <a:lvl9pPr marL="36576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9pPr>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8" name="深度视觉·原创设计 https://www.docer.com/works?userid=22383862"/>
            <p:cNvSpPr/>
            <p:nvPr/>
          </p:nvSpPr>
          <p:spPr bwMode="auto">
            <a:xfrm>
              <a:off x="225736" y="123790"/>
              <a:ext cx="36410" cy="32769"/>
            </a:xfrm>
            <a:custGeom>
              <a:avLst/>
              <a:gdLst>
                <a:gd name="T0" fmla="*/ 18205 w 21600"/>
                <a:gd name="T1" fmla="*/ 16385 h 21600"/>
                <a:gd name="T2" fmla="*/ 18205 w 21600"/>
                <a:gd name="T3" fmla="*/ 16385 h 21600"/>
                <a:gd name="T4" fmla="*/ 18205 w 21600"/>
                <a:gd name="T5" fmla="*/ 16385 h 21600"/>
                <a:gd name="T6" fmla="*/ 18205 w 21600"/>
                <a:gd name="T7" fmla="*/ 1638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defPPr>
                <a:defRPr lang="es-ES"/>
              </a:defPPr>
              <a:lvl1pPr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1pPr>
              <a:lvl2pPr marL="4572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2pPr>
              <a:lvl3pPr marL="9144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3pPr>
              <a:lvl4pPr marL="13716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4pPr>
              <a:lvl5pPr marL="18288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5pPr>
              <a:lvl6pPr marL="22860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6pPr>
              <a:lvl7pPr marL="27432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7pPr>
              <a:lvl8pPr marL="32004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8pPr>
              <a:lvl9pPr marL="36576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9pPr>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9" name="深度视觉·原创设计 https://www.docer.com/works?userid=22383862"/>
            <p:cNvSpPr/>
            <p:nvPr/>
          </p:nvSpPr>
          <p:spPr bwMode="auto">
            <a:xfrm>
              <a:off x="114688" y="172942"/>
              <a:ext cx="34590" cy="34590"/>
            </a:xfrm>
            <a:custGeom>
              <a:avLst/>
              <a:gdLst>
                <a:gd name="T0" fmla="*/ 17295 w 21600"/>
                <a:gd name="T1" fmla="*/ 17295 h 21600"/>
                <a:gd name="T2" fmla="*/ 17295 w 21600"/>
                <a:gd name="T3" fmla="*/ 17295 h 21600"/>
                <a:gd name="T4" fmla="*/ 17295 w 21600"/>
                <a:gd name="T5" fmla="*/ 17295 h 21600"/>
                <a:gd name="T6" fmla="*/ 17295 w 21600"/>
                <a:gd name="T7" fmla="*/ 1729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599"/>
                  </a:lnTo>
                  <a:lnTo>
                    <a:pt x="0" y="21599"/>
                  </a:lnTo>
                  <a:lnTo>
                    <a:pt x="0" y="0"/>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defPPr>
                <a:defRPr lang="es-ES"/>
              </a:defPPr>
              <a:lvl1pPr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1pPr>
              <a:lvl2pPr marL="4572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2pPr>
              <a:lvl3pPr marL="9144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3pPr>
              <a:lvl4pPr marL="13716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4pPr>
              <a:lvl5pPr marL="18288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5pPr>
              <a:lvl6pPr marL="22860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6pPr>
              <a:lvl7pPr marL="27432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7pPr>
              <a:lvl8pPr marL="32004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8pPr>
              <a:lvl9pPr marL="36576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9pPr>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10" name="深度视觉·原创设计 https://www.docer.com/works?userid=22383862"/>
            <p:cNvSpPr/>
            <p:nvPr/>
          </p:nvSpPr>
          <p:spPr bwMode="auto">
            <a:xfrm>
              <a:off x="169301" y="172942"/>
              <a:ext cx="36410" cy="34590"/>
            </a:xfrm>
            <a:custGeom>
              <a:avLst/>
              <a:gdLst>
                <a:gd name="T0" fmla="*/ 18205 w 21600"/>
                <a:gd name="T1" fmla="*/ 17295 h 21600"/>
                <a:gd name="T2" fmla="*/ 18205 w 21600"/>
                <a:gd name="T3" fmla="*/ 17295 h 21600"/>
                <a:gd name="T4" fmla="*/ 18205 w 21600"/>
                <a:gd name="T5" fmla="*/ 17295 h 21600"/>
                <a:gd name="T6" fmla="*/ 18205 w 21600"/>
                <a:gd name="T7" fmla="*/ 1729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599"/>
                  </a:lnTo>
                  <a:lnTo>
                    <a:pt x="0" y="21599"/>
                  </a:lnTo>
                  <a:lnTo>
                    <a:pt x="0" y="0"/>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defPPr>
                <a:defRPr lang="es-ES"/>
              </a:defPPr>
              <a:lvl1pPr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1pPr>
              <a:lvl2pPr marL="4572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2pPr>
              <a:lvl3pPr marL="9144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3pPr>
              <a:lvl4pPr marL="13716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4pPr>
              <a:lvl5pPr marL="18288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5pPr>
              <a:lvl6pPr marL="22860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6pPr>
              <a:lvl7pPr marL="27432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7pPr>
              <a:lvl8pPr marL="32004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8pPr>
              <a:lvl9pPr marL="36576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9pPr>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11" name="深度视觉·原创设计 https://www.docer.com/works?userid=22383862"/>
            <p:cNvSpPr/>
            <p:nvPr/>
          </p:nvSpPr>
          <p:spPr bwMode="auto">
            <a:xfrm>
              <a:off x="225736" y="172942"/>
              <a:ext cx="36410" cy="34590"/>
            </a:xfrm>
            <a:custGeom>
              <a:avLst/>
              <a:gdLst>
                <a:gd name="T0" fmla="*/ 18205 w 21600"/>
                <a:gd name="T1" fmla="*/ 17295 h 21600"/>
                <a:gd name="T2" fmla="*/ 18205 w 21600"/>
                <a:gd name="T3" fmla="*/ 17295 h 21600"/>
                <a:gd name="T4" fmla="*/ 18205 w 21600"/>
                <a:gd name="T5" fmla="*/ 17295 h 21600"/>
                <a:gd name="T6" fmla="*/ 18205 w 21600"/>
                <a:gd name="T7" fmla="*/ 1729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599"/>
                  </a:lnTo>
                  <a:lnTo>
                    <a:pt x="0" y="21599"/>
                  </a:lnTo>
                  <a:lnTo>
                    <a:pt x="0" y="0"/>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defPPr>
                <a:defRPr lang="es-ES"/>
              </a:defPPr>
              <a:lvl1pPr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1pPr>
              <a:lvl2pPr marL="4572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2pPr>
              <a:lvl3pPr marL="9144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3pPr>
              <a:lvl4pPr marL="13716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4pPr>
              <a:lvl5pPr marL="18288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5pPr>
              <a:lvl6pPr marL="22860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6pPr>
              <a:lvl7pPr marL="27432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7pPr>
              <a:lvl8pPr marL="32004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8pPr>
              <a:lvl9pPr marL="36576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9pPr>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12" name="深度视觉·原创设计 https://www.docer.com/works?userid=22383862"/>
            <p:cNvSpPr/>
            <p:nvPr/>
          </p:nvSpPr>
          <p:spPr bwMode="auto">
            <a:xfrm>
              <a:off x="114688" y="225736"/>
              <a:ext cx="34590" cy="32769"/>
            </a:xfrm>
            <a:custGeom>
              <a:avLst/>
              <a:gdLst>
                <a:gd name="T0" fmla="*/ 17295 w 21600"/>
                <a:gd name="T1" fmla="*/ 16385 h 21600"/>
                <a:gd name="T2" fmla="*/ 17295 w 21600"/>
                <a:gd name="T3" fmla="*/ 16385 h 21600"/>
                <a:gd name="T4" fmla="*/ 17295 w 21600"/>
                <a:gd name="T5" fmla="*/ 16385 h 21600"/>
                <a:gd name="T6" fmla="*/ 17295 w 21600"/>
                <a:gd name="T7" fmla="*/ 1638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defPPr>
                <a:defRPr lang="es-ES"/>
              </a:defPPr>
              <a:lvl1pPr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1pPr>
              <a:lvl2pPr marL="4572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2pPr>
              <a:lvl3pPr marL="9144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3pPr>
              <a:lvl4pPr marL="13716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4pPr>
              <a:lvl5pPr marL="18288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5pPr>
              <a:lvl6pPr marL="22860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6pPr>
              <a:lvl7pPr marL="27432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7pPr>
              <a:lvl8pPr marL="32004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8pPr>
              <a:lvl9pPr marL="36576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9pPr>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13" name="深度视觉·原创设计 https://www.docer.com/works?userid=22383862"/>
            <p:cNvSpPr/>
            <p:nvPr/>
          </p:nvSpPr>
          <p:spPr bwMode="auto">
            <a:xfrm>
              <a:off x="58254" y="172942"/>
              <a:ext cx="36410" cy="34590"/>
            </a:xfrm>
            <a:custGeom>
              <a:avLst/>
              <a:gdLst>
                <a:gd name="T0" fmla="*/ 18205 w 21600"/>
                <a:gd name="T1" fmla="*/ 17295 h 21600"/>
                <a:gd name="T2" fmla="*/ 18205 w 21600"/>
                <a:gd name="T3" fmla="*/ 17295 h 21600"/>
                <a:gd name="T4" fmla="*/ 18205 w 21600"/>
                <a:gd name="T5" fmla="*/ 17295 h 21600"/>
                <a:gd name="T6" fmla="*/ 18205 w 21600"/>
                <a:gd name="T7" fmla="*/ 1729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599"/>
                  </a:lnTo>
                  <a:lnTo>
                    <a:pt x="0" y="21599"/>
                  </a:lnTo>
                  <a:lnTo>
                    <a:pt x="0" y="0"/>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defPPr>
                <a:defRPr lang="es-ES"/>
              </a:defPPr>
              <a:lvl1pPr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1pPr>
              <a:lvl2pPr marL="4572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2pPr>
              <a:lvl3pPr marL="9144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3pPr>
              <a:lvl4pPr marL="13716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4pPr>
              <a:lvl5pPr marL="18288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5pPr>
              <a:lvl6pPr marL="22860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6pPr>
              <a:lvl7pPr marL="27432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7pPr>
              <a:lvl8pPr marL="32004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8pPr>
              <a:lvl9pPr marL="36576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9pPr>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14" name="深度视觉·原创设计 https://www.docer.com/works?userid=22383862"/>
            <p:cNvSpPr/>
            <p:nvPr/>
          </p:nvSpPr>
          <p:spPr bwMode="auto">
            <a:xfrm>
              <a:off x="58254" y="225736"/>
              <a:ext cx="36410" cy="32769"/>
            </a:xfrm>
            <a:custGeom>
              <a:avLst/>
              <a:gdLst>
                <a:gd name="T0" fmla="*/ 18205 w 21600"/>
                <a:gd name="T1" fmla="*/ 16385 h 21600"/>
                <a:gd name="T2" fmla="*/ 18205 w 21600"/>
                <a:gd name="T3" fmla="*/ 16385 h 21600"/>
                <a:gd name="T4" fmla="*/ 18205 w 21600"/>
                <a:gd name="T5" fmla="*/ 16385 h 21600"/>
                <a:gd name="T6" fmla="*/ 18205 w 21600"/>
                <a:gd name="T7" fmla="*/ 1638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defPPr>
                <a:defRPr lang="es-ES"/>
              </a:defPPr>
              <a:lvl1pPr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1pPr>
              <a:lvl2pPr marL="4572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2pPr>
              <a:lvl3pPr marL="9144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3pPr>
              <a:lvl4pPr marL="13716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4pPr>
              <a:lvl5pPr marL="18288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5pPr>
              <a:lvl6pPr marL="22860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6pPr>
              <a:lvl7pPr marL="27432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7pPr>
              <a:lvl8pPr marL="32004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8pPr>
              <a:lvl9pPr marL="36576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9pPr>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15" name="深度视觉·原创设计 https://www.docer.com/works?userid=22383862"/>
            <p:cNvSpPr/>
            <p:nvPr/>
          </p:nvSpPr>
          <p:spPr bwMode="auto">
            <a:xfrm>
              <a:off x="169301" y="225736"/>
              <a:ext cx="36410" cy="32769"/>
            </a:xfrm>
            <a:custGeom>
              <a:avLst/>
              <a:gdLst>
                <a:gd name="T0" fmla="*/ 18205 w 21600"/>
                <a:gd name="T1" fmla="*/ 16385 h 21600"/>
                <a:gd name="T2" fmla="*/ 18205 w 21600"/>
                <a:gd name="T3" fmla="*/ 16385 h 21600"/>
                <a:gd name="T4" fmla="*/ 18205 w 21600"/>
                <a:gd name="T5" fmla="*/ 16385 h 21600"/>
                <a:gd name="T6" fmla="*/ 18205 w 21600"/>
                <a:gd name="T7" fmla="*/ 1638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defPPr>
                <a:defRPr lang="es-ES"/>
              </a:defPPr>
              <a:lvl1pPr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1pPr>
              <a:lvl2pPr marL="4572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2pPr>
              <a:lvl3pPr marL="9144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3pPr>
              <a:lvl4pPr marL="13716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4pPr>
              <a:lvl5pPr marL="18288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5pPr>
              <a:lvl6pPr marL="22860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6pPr>
              <a:lvl7pPr marL="27432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7pPr>
              <a:lvl8pPr marL="32004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8pPr>
              <a:lvl9pPr marL="36576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9pPr>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16" name="深度视觉·原创设计 https://www.docer.com/works?userid=22383862"/>
            <p:cNvSpPr/>
            <p:nvPr/>
          </p:nvSpPr>
          <p:spPr bwMode="auto">
            <a:xfrm>
              <a:off x="225736" y="225736"/>
              <a:ext cx="36410" cy="32769"/>
            </a:xfrm>
            <a:custGeom>
              <a:avLst/>
              <a:gdLst>
                <a:gd name="T0" fmla="*/ 18205 w 21600"/>
                <a:gd name="T1" fmla="*/ 16385 h 21600"/>
                <a:gd name="T2" fmla="*/ 18205 w 21600"/>
                <a:gd name="T3" fmla="*/ 16385 h 21600"/>
                <a:gd name="T4" fmla="*/ 18205 w 21600"/>
                <a:gd name="T5" fmla="*/ 16385 h 21600"/>
                <a:gd name="T6" fmla="*/ 18205 w 21600"/>
                <a:gd name="T7" fmla="*/ 1638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defPPr>
                <a:defRPr lang="es-ES"/>
              </a:defPPr>
              <a:lvl1pPr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1pPr>
              <a:lvl2pPr marL="4572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2pPr>
              <a:lvl3pPr marL="9144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3pPr>
              <a:lvl4pPr marL="13716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4pPr>
              <a:lvl5pPr marL="18288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5pPr>
              <a:lvl6pPr marL="22860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6pPr>
              <a:lvl7pPr marL="27432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7pPr>
              <a:lvl8pPr marL="32004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8pPr>
              <a:lvl9pPr marL="36576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9pPr>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17" name="深度视觉·原创设计 https://www.docer.com/works?userid=22383862"/>
            <p:cNvSpPr/>
            <p:nvPr/>
          </p:nvSpPr>
          <p:spPr bwMode="auto">
            <a:xfrm>
              <a:off x="-1" y="21845"/>
              <a:ext cx="320400" cy="287633"/>
            </a:xfrm>
            <a:custGeom>
              <a:avLst/>
              <a:gdLst>
                <a:gd name="T0" fmla="*/ 160200 w 21600"/>
                <a:gd name="T1" fmla="*/ 143817 h 21600"/>
                <a:gd name="T2" fmla="*/ 160200 w 21600"/>
                <a:gd name="T3" fmla="*/ 143817 h 21600"/>
                <a:gd name="T4" fmla="*/ 160200 w 21600"/>
                <a:gd name="T5" fmla="*/ 143817 h 21600"/>
                <a:gd name="T6" fmla="*/ 160200 w 21600"/>
                <a:gd name="T7" fmla="*/ 14381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354" y="0"/>
                  </a:moveTo>
                  <a:lnTo>
                    <a:pt x="18409" y="0"/>
                  </a:lnTo>
                  <a:lnTo>
                    <a:pt x="18409" y="2187"/>
                  </a:lnTo>
                  <a:lnTo>
                    <a:pt x="15463" y="2187"/>
                  </a:lnTo>
                  <a:lnTo>
                    <a:pt x="15463" y="0"/>
                  </a:lnTo>
                  <a:lnTo>
                    <a:pt x="6381" y="0"/>
                  </a:lnTo>
                  <a:lnTo>
                    <a:pt x="6381" y="2187"/>
                  </a:lnTo>
                  <a:lnTo>
                    <a:pt x="3436" y="2187"/>
                  </a:lnTo>
                  <a:lnTo>
                    <a:pt x="3436" y="0"/>
                  </a:lnTo>
                  <a:lnTo>
                    <a:pt x="0" y="0"/>
                  </a:lnTo>
                  <a:lnTo>
                    <a:pt x="0" y="21599"/>
                  </a:lnTo>
                  <a:lnTo>
                    <a:pt x="21599" y="21599"/>
                  </a:lnTo>
                  <a:lnTo>
                    <a:pt x="21354" y="0"/>
                  </a:lnTo>
                  <a:close/>
                  <a:moveTo>
                    <a:pt x="19881" y="19686"/>
                  </a:moveTo>
                  <a:lnTo>
                    <a:pt x="1595" y="19686"/>
                  </a:lnTo>
                  <a:lnTo>
                    <a:pt x="1595" y="6015"/>
                  </a:lnTo>
                  <a:lnTo>
                    <a:pt x="19881" y="6015"/>
                  </a:lnTo>
                  <a:lnTo>
                    <a:pt x="19881" y="19686"/>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defPPr>
                <a:defRPr lang="es-ES"/>
              </a:defPPr>
              <a:lvl1pPr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1pPr>
              <a:lvl2pPr marL="4572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2pPr>
              <a:lvl3pPr marL="9144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3pPr>
              <a:lvl4pPr marL="13716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4pPr>
              <a:lvl5pPr marL="18288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5pPr>
              <a:lvl6pPr marL="22860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6pPr>
              <a:lvl7pPr marL="27432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7pPr>
              <a:lvl8pPr marL="32004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8pPr>
              <a:lvl9pPr marL="36576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9pPr>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18" name="深度视觉·原创设计 https://www.docer.com/works?userid=22383862"/>
            <p:cNvSpPr/>
            <p:nvPr/>
          </p:nvSpPr>
          <p:spPr bwMode="auto">
            <a:xfrm>
              <a:off x="60074" y="0"/>
              <a:ext cx="27308" cy="43692"/>
            </a:xfrm>
            <a:custGeom>
              <a:avLst/>
              <a:gdLst>
                <a:gd name="T0" fmla="*/ 13654 w 21600"/>
                <a:gd name="T1" fmla="*/ 21846 h 21600"/>
                <a:gd name="T2" fmla="*/ 13654 w 21600"/>
                <a:gd name="T3" fmla="*/ 21846 h 21600"/>
                <a:gd name="T4" fmla="*/ 13654 w 21600"/>
                <a:gd name="T5" fmla="*/ 21846 h 21600"/>
                <a:gd name="T6" fmla="*/ 13654 w 21600"/>
                <a:gd name="T7" fmla="*/ 218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defPPr>
                <a:defRPr lang="es-ES"/>
              </a:defPPr>
              <a:lvl1pPr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1pPr>
              <a:lvl2pPr marL="4572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2pPr>
              <a:lvl3pPr marL="9144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3pPr>
              <a:lvl4pPr marL="13716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4pPr>
              <a:lvl5pPr marL="18288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5pPr>
              <a:lvl6pPr marL="22860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6pPr>
              <a:lvl7pPr marL="27432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7pPr>
              <a:lvl8pPr marL="32004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8pPr>
              <a:lvl9pPr marL="36576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9pPr>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19" name="深度视觉·原创设计 https://www.docer.com/works?userid=22383862"/>
            <p:cNvSpPr/>
            <p:nvPr/>
          </p:nvSpPr>
          <p:spPr bwMode="auto">
            <a:xfrm>
              <a:off x="240299" y="0"/>
              <a:ext cx="25487" cy="43692"/>
            </a:xfrm>
            <a:custGeom>
              <a:avLst/>
              <a:gdLst>
                <a:gd name="T0" fmla="*/ 12744 w 21600"/>
                <a:gd name="T1" fmla="*/ 21846 h 21600"/>
                <a:gd name="T2" fmla="*/ 12744 w 21600"/>
                <a:gd name="T3" fmla="*/ 21846 h 21600"/>
                <a:gd name="T4" fmla="*/ 12744 w 21600"/>
                <a:gd name="T5" fmla="*/ 21846 h 21600"/>
                <a:gd name="T6" fmla="*/ 12744 w 21600"/>
                <a:gd name="T7" fmla="*/ 218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599"/>
                  </a:lnTo>
                  <a:lnTo>
                    <a:pt x="0" y="21599"/>
                  </a:lnTo>
                  <a:lnTo>
                    <a:pt x="0" y="0"/>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defPPr>
                <a:defRPr lang="es-ES"/>
              </a:defPPr>
              <a:lvl1pPr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1pPr>
              <a:lvl2pPr marL="4572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2pPr>
              <a:lvl3pPr marL="9144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3pPr>
              <a:lvl4pPr marL="13716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4pPr>
              <a:lvl5pPr marL="18288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5pPr>
              <a:lvl6pPr marL="22860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6pPr>
              <a:lvl7pPr marL="27432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7pPr>
              <a:lvl8pPr marL="32004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8pPr>
              <a:lvl9pPr marL="36576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9pPr>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grpSp>
      <p:sp>
        <p:nvSpPr>
          <p:cNvPr id="20" name="深度视觉·原创设计 https://www.docer.com/works?userid=22383862"/>
          <p:cNvSpPr/>
          <p:nvPr/>
        </p:nvSpPr>
        <p:spPr bwMode="auto">
          <a:xfrm>
            <a:off x="7858415" y="1831181"/>
            <a:ext cx="594229" cy="598487"/>
          </a:xfrm>
          <a:custGeom>
            <a:avLst/>
            <a:gdLst>
              <a:gd name="T0" fmla="*/ 297099 w 19679"/>
              <a:gd name="T1" fmla="*/ 327989 h 19679"/>
              <a:gd name="T2" fmla="*/ 297099 w 19679"/>
              <a:gd name="T3" fmla="*/ 327989 h 19679"/>
              <a:gd name="T4" fmla="*/ 297099 w 19679"/>
              <a:gd name="T5" fmla="*/ 327989 h 19679"/>
              <a:gd name="T6" fmla="*/ 297099 w 19679"/>
              <a:gd name="T7" fmla="*/ 3279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chemeClr val="accent1"/>
          </a:solidFill>
          <a:ln>
            <a:noFill/>
          </a:ln>
          <a:effectLst/>
        </p:spPr>
        <p:txBody>
          <a:bodyPr lIns="0" tIns="0" rIns="0" bIns="0" anchor="ctr"/>
          <a:lstStyle>
            <a:defPPr>
              <a:defRPr lang="es-ES"/>
            </a:defPPr>
            <a:lvl1pPr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1pPr>
            <a:lvl2pPr marL="4572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2pPr>
            <a:lvl3pPr marL="9144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3pPr>
            <a:lvl4pPr marL="13716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4pPr>
            <a:lvl5pPr marL="18288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5pPr>
            <a:lvl6pPr marL="22860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6pPr>
            <a:lvl7pPr marL="27432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7pPr>
            <a:lvl8pPr marL="32004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8pPr>
            <a:lvl9pPr marL="36576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9pPr>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21" name="深度视觉·原创设计 https://www.docer.com/works?userid=22383862"/>
          <p:cNvSpPr/>
          <p:nvPr/>
        </p:nvSpPr>
        <p:spPr bwMode="auto">
          <a:xfrm flipH="1">
            <a:off x="7111523" y="2057397"/>
            <a:ext cx="701175" cy="299244"/>
          </a:xfrm>
          <a:custGeom>
            <a:avLst/>
            <a:gdLst>
              <a:gd name="T0" fmla="*/ 350588 w 21600"/>
              <a:gd name="T1" fmla="*/ 149410 h 21600"/>
              <a:gd name="T2" fmla="*/ 350588 w 21600"/>
              <a:gd name="T3" fmla="*/ 149410 h 21600"/>
              <a:gd name="T4" fmla="*/ 350588 w 21600"/>
              <a:gd name="T5" fmla="*/ 149410 h 21600"/>
              <a:gd name="T6" fmla="*/ 350588 w 21600"/>
              <a:gd name="T7" fmla="*/ 14941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0800" y="0"/>
                </a:lnTo>
                <a:lnTo>
                  <a:pt x="10800" y="21599"/>
                </a:lnTo>
                <a:lnTo>
                  <a:pt x="21599" y="21599"/>
                </a:lnTo>
              </a:path>
            </a:pathLst>
          </a:custGeom>
          <a:noFill/>
          <a:ln w="9525" cap="flat" cmpd="sng">
            <a:solidFill>
              <a:srgbClr val="BFBFBF"/>
            </a:solidFill>
            <a:prstDash val="solid"/>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defPPr>
              <a:defRPr lang="es-ES"/>
            </a:defPPr>
            <a:lvl1pPr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1pPr>
            <a:lvl2pPr marL="4572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2pPr>
            <a:lvl3pPr marL="9144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3pPr>
            <a:lvl4pPr marL="13716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4pPr>
            <a:lvl5pPr marL="18288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5pPr>
            <a:lvl6pPr marL="22860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6pPr>
            <a:lvl7pPr marL="27432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7pPr>
            <a:lvl8pPr marL="32004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8pPr>
            <a:lvl9pPr marL="36576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9pPr>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22" name="深度视觉·原创设计 https://www.docer.com/works?userid=22383862"/>
          <p:cNvSpPr/>
          <p:nvPr/>
        </p:nvSpPr>
        <p:spPr bwMode="auto">
          <a:xfrm>
            <a:off x="7973408" y="1993883"/>
            <a:ext cx="380475" cy="257049"/>
          </a:xfrm>
          <a:custGeom>
            <a:avLst/>
            <a:gdLst>
              <a:gd name="T0" fmla="*/ 190238 w 21600"/>
              <a:gd name="T1" fmla="*/ 128343 h 21600"/>
              <a:gd name="T2" fmla="*/ 190238 w 21600"/>
              <a:gd name="T3" fmla="*/ 128343 h 21600"/>
              <a:gd name="T4" fmla="*/ 190238 w 21600"/>
              <a:gd name="T5" fmla="*/ 128343 h 21600"/>
              <a:gd name="T6" fmla="*/ 190238 w 21600"/>
              <a:gd name="T7" fmla="*/ 12834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8573" y="9373"/>
                </a:moveTo>
                <a:cubicBezTo>
                  <a:pt x="18710" y="8762"/>
                  <a:pt x="18710" y="8150"/>
                  <a:pt x="18710" y="7539"/>
                </a:cubicBezTo>
                <a:cubicBezTo>
                  <a:pt x="18710" y="3260"/>
                  <a:pt x="16509" y="0"/>
                  <a:pt x="13620" y="0"/>
                </a:cubicBezTo>
                <a:cubicBezTo>
                  <a:pt x="10456" y="0"/>
                  <a:pt x="10043" y="3667"/>
                  <a:pt x="10043" y="3667"/>
                </a:cubicBezTo>
                <a:cubicBezTo>
                  <a:pt x="10043" y="3667"/>
                  <a:pt x="8667" y="1222"/>
                  <a:pt x="6191" y="1630"/>
                </a:cubicBezTo>
                <a:cubicBezTo>
                  <a:pt x="4127" y="2241"/>
                  <a:pt x="2614" y="5094"/>
                  <a:pt x="2614" y="7947"/>
                </a:cubicBezTo>
                <a:cubicBezTo>
                  <a:pt x="2614" y="8558"/>
                  <a:pt x="2751" y="8966"/>
                  <a:pt x="2751" y="9577"/>
                </a:cubicBezTo>
                <a:cubicBezTo>
                  <a:pt x="1238" y="10392"/>
                  <a:pt x="0" y="12633"/>
                  <a:pt x="0" y="15283"/>
                </a:cubicBezTo>
                <a:cubicBezTo>
                  <a:pt x="0" y="18747"/>
                  <a:pt x="1926" y="21599"/>
                  <a:pt x="4264" y="21599"/>
                </a:cubicBezTo>
                <a:cubicBezTo>
                  <a:pt x="17335" y="21599"/>
                  <a:pt x="17335" y="21599"/>
                  <a:pt x="17335" y="21599"/>
                </a:cubicBezTo>
                <a:cubicBezTo>
                  <a:pt x="19673" y="21599"/>
                  <a:pt x="21599" y="18747"/>
                  <a:pt x="21599" y="15283"/>
                </a:cubicBezTo>
                <a:cubicBezTo>
                  <a:pt x="21599" y="12633"/>
                  <a:pt x="20361" y="10188"/>
                  <a:pt x="18573" y="9373"/>
                </a:cubicBezTo>
                <a:close/>
                <a:moveTo>
                  <a:pt x="16509" y="20377"/>
                </a:moveTo>
                <a:cubicBezTo>
                  <a:pt x="10868" y="20377"/>
                  <a:pt x="10868" y="20377"/>
                  <a:pt x="10868" y="20377"/>
                </a:cubicBezTo>
                <a:cubicBezTo>
                  <a:pt x="11281" y="19766"/>
                  <a:pt x="14170" y="15283"/>
                  <a:pt x="14170" y="15283"/>
                </a:cubicBezTo>
                <a:cubicBezTo>
                  <a:pt x="14170" y="15283"/>
                  <a:pt x="14583" y="14671"/>
                  <a:pt x="14033" y="14671"/>
                </a:cubicBezTo>
                <a:cubicBezTo>
                  <a:pt x="13482" y="14671"/>
                  <a:pt x="12657" y="14671"/>
                  <a:pt x="12657" y="14671"/>
                </a:cubicBezTo>
                <a:cubicBezTo>
                  <a:pt x="12657" y="14671"/>
                  <a:pt x="12657" y="14264"/>
                  <a:pt x="12657" y="13856"/>
                </a:cubicBezTo>
                <a:cubicBezTo>
                  <a:pt x="12657" y="12022"/>
                  <a:pt x="12657" y="8762"/>
                  <a:pt x="12657" y="7539"/>
                </a:cubicBezTo>
                <a:cubicBezTo>
                  <a:pt x="12657" y="7539"/>
                  <a:pt x="12657" y="7132"/>
                  <a:pt x="12382" y="7132"/>
                </a:cubicBezTo>
                <a:cubicBezTo>
                  <a:pt x="12107" y="7132"/>
                  <a:pt x="9217" y="7132"/>
                  <a:pt x="8805" y="7132"/>
                </a:cubicBezTo>
                <a:cubicBezTo>
                  <a:pt x="8392" y="7132"/>
                  <a:pt x="8529" y="7539"/>
                  <a:pt x="8529" y="7539"/>
                </a:cubicBezTo>
                <a:cubicBezTo>
                  <a:pt x="8529" y="8966"/>
                  <a:pt x="8529" y="12022"/>
                  <a:pt x="8529" y="13856"/>
                </a:cubicBezTo>
                <a:cubicBezTo>
                  <a:pt x="8529" y="14467"/>
                  <a:pt x="8529" y="14875"/>
                  <a:pt x="8529" y="14875"/>
                </a:cubicBezTo>
                <a:cubicBezTo>
                  <a:pt x="8529" y="14875"/>
                  <a:pt x="7429" y="14875"/>
                  <a:pt x="7016" y="14875"/>
                </a:cubicBezTo>
                <a:cubicBezTo>
                  <a:pt x="6466" y="14875"/>
                  <a:pt x="6878" y="15486"/>
                  <a:pt x="6878" y="15486"/>
                </a:cubicBezTo>
                <a:cubicBezTo>
                  <a:pt x="10318" y="20377"/>
                  <a:pt x="10318" y="20377"/>
                  <a:pt x="10318" y="20377"/>
                </a:cubicBezTo>
                <a:cubicBezTo>
                  <a:pt x="5228" y="20377"/>
                  <a:pt x="5228" y="20377"/>
                  <a:pt x="5228" y="20377"/>
                </a:cubicBezTo>
                <a:cubicBezTo>
                  <a:pt x="3164" y="20377"/>
                  <a:pt x="1513" y="17932"/>
                  <a:pt x="1513" y="15079"/>
                </a:cubicBezTo>
                <a:cubicBezTo>
                  <a:pt x="1513" y="12837"/>
                  <a:pt x="2476" y="10800"/>
                  <a:pt x="3989" y="10188"/>
                </a:cubicBezTo>
                <a:cubicBezTo>
                  <a:pt x="3852" y="9781"/>
                  <a:pt x="3852" y="9373"/>
                  <a:pt x="3852" y="8966"/>
                </a:cubicBezTo>
                <a:cubicBezTo>
                  <a:pt x="3852" y="6316"/>
                  <a:pt x="5090" y="3871"/>
                  <a:pt x="6878" y="3464"/>
                </a:cubicBezTo>
                <a:cubicBezTo>
                  <a:pt x="8942" y="3056"/>
                  <a:pt x="10180" y="5909"/>
                  <a:pt x="10180" y="5909"/>
                </a:cubicBezTo>
                <a:cubicBezTo>
                  <a:pt x="10180" y="5909"/>
                  <a:pt x="10593" y="2037"/>
                  <a:pt x="13345" y="2037"/>
                </a:cubicBezTo>
                <a:cubicBezTo>
                  <a:pt x="15821" y="2037"/>
                  <a:pt x="17610" y="4890"/>
                  <a:pt x="17610" y="8558"/>
                </a:cubicBezTo>
                <a:cubicBezTo>
                  <a:pt x="17610" y="8966"/>
                  <a:pt x="17472" y="9577"/>
                  <a:pt x="17472" y="9984"/>
                </a:cubicBezTo>
                <a:cubicBezTo>
                  <a:pt x="18985" y="10800"/>
                  <a:pt x="20224" y="12633"/>
                  <a:pt x="20224" y="15079"/>
                </a:cubicBezTo>
                <a:cubicBezTo>
                  <a:pt x="20224" y="17932"/>
                  <a:pt x="18573" y="20377"/>
                  <a:pt x="16509" y="20377"/>
                </a:cubicBez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defPPr>
              <a:defRPr lang="es-ES"/>
            </a:defPPr>
            <a:lvl1pPr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1pPr>
            <a:lvl2pPr marL="4572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2pPr>
            <a:lvl3pPr marL="9144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3pPr>
            <a:lvl4pPr marL="13716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4pPr>
            <a:lvl5pPr marL="18288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5pPr>
            <a:lvl6pPr marL="22860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6pPr>
            <a:lvl7pPr marL="27432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7pPr>
            <a:lvl8pPr marL="32004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8pPr>
            <a:lvl9pPr marL="36576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9pPr>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23" name="深度视觉·原创设计 https://www.docer.com/works?userid=22383862"/>
          <p:cNvSpPr/>
          <p:nvPr/>
        </p:nvSpPr>
        <p:spPr bwMode="auto">
          <a:xfrm>
            <a:off x="3273838" y="2095687"/>
            <a:ext cx="1525175" cy="915006"/>
          </a:xfrm>
          <a:custGeom>
            <a:avLst/>
            <a:gdLst>
              <a:gd name="T0" fmla="*/ 762000 w 21600"/>
              <a:gd name="T1" fmla="*/ 457201 h 21600"/>
              <a:gd name="T2" fmla="*/ 762000 w 21600"/>
              <a:gd name="T3" fmla="*/ 457201 h 21600"/>
              <a:gd name="T4" fmla="*/ 762000 w 21600"/>
              <a:gd name="T5" fmla="*/ 457201 h 21600"/>
              <a:gd name="T6" fmla="*/ 762000 w 21600"/>
              <a:gd name="T7" fmla="*/ 45720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0800" y="0"/>
                </a:lnTo>
                <a:lnTo>
                  <a:pt x="10800" y="21600"/>
                </a:lnTo>
                <a:lnTo>
                  <a:pt x="21600" y="21600"/>
                </a:lnTo>
              </a:path>
            </a:pathLst>
          </a:custGeom>
          <a:noFill/>
          <a:ln w="9525" cap="flat" cmpd="sng">
            <a:solidFill>
              <a:srgbClr val="BFBFBF"/>
            </a:solidFill>
            <a:prstDash val="solid"/>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defPPr>
              <a:defRPr lang="es-ES"/>
            </a:defPPr>
            <a:lvl1pPr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1pPr>
            <a:lvl2pPr marL="4572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2pPr>
            <a:lvl3pPr marL="9144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3pPr>
            <a:lvl4pPr marL="13716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4pPr>
            <a:lvl5pPr marL="18288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5pPr>
            <a:lvl6pPr marL="22860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6pPr>
            <a:lvl7pPr marL="27432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7pPr>
            <a:lvl8pPr marL="32004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8pPr>
            <a:lvl9pPr marL="36576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9pPr>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24" name="深度视觉·原创设计 https://www.docer.com/works?userid=22383862"/>
          <p:cNvSpPr/>
          <p:nvPr/>
        </p:nvSpPr>
        <p:spPr bwMode="auto">
          <a:xfrm>
            <a:off x="2740026" y="1726406"/>
            <a:ext cx="594688" cy="598034"/>
          </a:xfrm>
          <a:custGeom>
            <a:avLst/>
            <a:gdLst>
              <a:gd name="T0" fmla="*/ 297100 w 19679"/>
              <a:gd name="T1" fmla="*/ 327989 h 19679"/>
              <a:gd name="T2" fmla="*/ 297100 w 19679"/>
              <a:gd name="T3" fmla="*/ 327989 h 19679"/>
              <a:gd name="T4" fmla="*/ 297100 w 19679"/>
              <a:gd name="T5" fmla="*/ 327989 h 19679"/>
              <a:gd name="T6" fmla="*/ 297100 w 19679"/>
              <a:gd name="T7" fmla="*/ 3279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chemeClr val="accent2"/>
          </a:solidFill>
          <a:ln>
            <a:noFill/>
          </a:ln>
          <a:effectLst/>
        </p:spPr>
        <p:txBody>
          <a:bodyPr lIns="0" tIns="0" rIns="0" bIns="0" anchor="ctr"/>
          <a:lstStyle>
            <a:defPPr>
              <a:defRPr lang="es-ES"/>
            </a:defPPr>
            <a:lvl1pPr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1pPr>
            <a:lvl2pPr marL="4572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2pPr>
            <a:lvl3pPr marL="9144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3pPr>
            <a:lvl4pPr marL="13716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4pPr>
            <a:lvl5pPr marL="18288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5pPr>
            <a:lvl6pPr marL="22860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6pPr>
            <a:lvl7pPr marL="27432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7pPr>
            <a:lvl8pPr marL="32004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8pPr>
            <a:lvl9pPr marL="36576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9pPr>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grpSp>
        <p:nvGrpSpPr>
          <p:cNvPr id="25" name="深度视觉·原创设计 https://www.docer.com/works?userid=22383862"/>
          <p:cNvGrpSpPr/>
          <p:nvPr/>
        </p:nvGrpSpPr>
        <p:grpSpPr bwMode="auto">
          <a:xfrm>
            <a:off x="2892543" y="1866936"/>
            <a:ext cx="313360" cy="353403"/>
            <a:chOff x="-1" y="-1"/>
            <a:chExt cx="313119" cy="353170"/>
          </a:xfrm>
        </p:grpSpPr>
        <p:sp>
          <p:nvSpPr>
            <p:cNvPr id="26" name="深度视觉·原创设计 https://www.docer.com/works?userid=22383862"/>
            <p:cNvSpPr/>
            <p:nvPr/>
          </p:nvSpPr>
          <p:spPr bwMode="auto">
            <a:xfrm>
              <a:off x="-1" y="-1"/>
              <a:ext cx="313119" cy="63718"/>
            </a:xfrm>
            <a:custGeom>
              <a:avLst/>
              <a:gdLst>
                <a:gd name="T0" fmla="*/ 156560 w 21600"/>
                <a:gd name="T1" fmla="*/ 31859 h 21600"/>
                <a:gd name="T2" fmla="*/ 156560 w 21600"/>
                <a:gd name="T3" fmla="*/ 31859 h 21600"/>
                <a:gd name="T4" fmla="*/ 156560 w 21600"/>
                <a:gd name="T5" fmla="*/ 31859 h 21600"/>
                <a:gd name="T6" fmla="*/ 156560 w 21600"/>
                <a:gd name="T7" fmla="*/ 3185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1386" y="6646"/>
                  </a:moveTo>
                  <a:cubicBezTo>
                    <a:pt x="11386" y="3323"/>
                    <a:pt x="11386" y="3323"/>
                    <a:pt x="11386" y="3323"/>
                  </a:cubicBezTo>
                  <a:cubicBezTo>
                    <a:pt x="11386" y="1661"/>
                    <a:pt x="11051" y="0"/>
                    <a:pt x="10716" y="0"/>
                  </a:cubicBezTo>
                  <a:cubicBezTo>
                    <a:pt x="10548" y="0"/>
                    <a:pt x="10213" y="1661"/>
                    <a:pt x="10213" y="3323"/>
                  </a:cubicBezTo>
                  <a:cubicBezTo>
                    <a:pt x="10213" y="6646"/>
                    <a:pt x="10213" y="6646"/>
                    <a:pt x="10213" y="6646"/>
                  </a:cubicBezTo>
                  <a:cubicBezTo>
                    <a:pt x="0" y="6646"/>
                    <a:pt x="0" y="6646"/>
                    <a:pt x="0" y="6646"/>
                  </a:cubicBezTo>
                  <a:cubicBezTo>
                    <a:pt x="0" y="21599"/>
                    <a:pt x="0" y="21599"/>
                    <a:pt x="0" y="21599"/>
                  </a:cubicBezTo>
                  <a:cubicBezTo>
                    <a:pt x="21599" y="21599"/>
                    <a:pt x="21599" y="21599"/>
                    <a:pt x="21599" y="21599"/>
                  </a:cubicBezTo>
                  <a:cubicBezTo>
                    <a:pt x="21599" y="6646"/>
                    <a:pt x="21599" y="6646"/>
                    <a:pt x="21599" y="6646"/>
                  </a:cubicBezTo>
                  <a:lnTo>
                    <a:pt x="11386" y="6646"/>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defPPr>
                <a:defRPr lang="es-ES"/>
              </a:defPPr>
              <a:lvl1pPr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1pPr>
              <a:lvl2pPr marL="4572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2pPr>
              <a:lvl3pPr marL="9144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3pPr>
              <a:lvl4pPr marL="13716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4pPr>
              <a:lvl5pPr marL="18288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5pPr>
              <a:lvl6pPr marL="22860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6pPr>
              <a:lvl7pPr marL="27432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7pPr>
              <a:lvl8pPr marL="32004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8pPr>
              <a:lvl9pPr marL="36576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9pPr>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27" name="深度视觉·原创设计 https://www.docer.com/works?userid=22383862"/>
            <p:cNvSpPr/>
            <p:nvPr/>
          </p:nvSpPr>
          <p:spPr bwMode="auto">
            <a:xfrm>
              <a:off x="27306" y="78279"/>
              <a:ext cx="260326" cy="274890"/>
            </a:xfrm>
            <a:custGeom>
              <a:avLst/>
              <a:gdLst>
                <a:gd name="T0" fmla="*/ 130163 w 21600"/>
                <a:gd name="T1" fmla="*/ 137445 h 21600"/>
                <a:gd name="T2" fmla="*/ 130163 w 21600"/>
                <a:gd name="T3" fmla="*/ 137445 h 21600"/>
                <a:gd name="T4" fmla="*/ 130163 w 21600"/>
                <a:gd name="T5" fmla="*/ 137445 h 21600"/>
                <a:gd name="T6" fmla="*/ 130163 w 21600"/>
                <a:gd name="T7" fmla="*/ 13744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13589"/>
                  </a:moveTo>
                  <a:lnTo>
                    <a:pt x="21600" y="0"/>
                  </a:lnTo>
                  <a:lnTo>
                    <a:pt x="0" y="0"/>
                  </a:lnTo>
                  <a:lnTo>
                    <a:pt x="0" y="13589"/>
                  </a:lnTo>
                  <a:lnTo>
                    <a:pt x="9516" y="13589"/>
                  </a:lnTo>
                  <a:lnTo>
                    <a:pt x="9516" y="17880"/>
                  </a:lnTo>
                  <a:lnTo>
                    <a:pt x="6797" y="17880"/>
                  </a:lnTo>
                  <a:lnTo>
                    <a:pt x="6797" y="17308"/>
                  </a:lnTo>
                  <a:lnTo>
                    <a:pt x="5588" y="17308"/>
                  </a:lnTo>
                  <a:lnTo>
                    <a:pt x="3776" y="21600"/>
                  </a:lnTo>
                  <a:lnTo>
                    <a:pt x="4984" y="21600"/>
                  </a:lnTo>
                  <a:lnTo>
                    <a:pt x="6041" y="19597"/>
                  </a:lnTo>
                  <a:lnTo>
                    <a:pt x="15709" y="19597"/>
                  </a:lnTo>
                  <a:lnTo>
                    <a:pt x="16464" y="21600"/>
                  </a:lnTo>
                  <a:lnTo>
                    <a:pt x="17974" y="21600"/>
                  </a:lnTo>
                  <a:lnTo>
                    <a:pt x="16162" y="17308"/>
                  </a:lnTo>
                  <a:lnTo>
                    <a:pt x="14651" y="17308"/>
                  </a:lnTo>
                  <a:lnTo>
                    <a:pt x="14651" y="17880"/>
                  </a:lnTo>
                  <a:lnTo>
                    <a:pt x="12083" y="17880"/>
                  </a:lnTo>
                  <a:lnTo>
                    <a:pt x="12083" y="13589"/>
                  </a:lnTo>
                  <a:lnTo>
                    <a:pt x="21600" y="13589"/>
                  </a:lnTo>
                  <a:close/>
                  <a:moveTo>
                    <a:pt x="13896" y="4005"/>
                  </a:moveTo>
                  <a:lnTo>
                    <a:pt x="20089" y="4005"/>
                  </a:lnTo>
                  <a:lnTo>
                    <a:pt x="20089" y="5292"/>
                  </a:lnTo>
                  <a:lnTo>
                    <a:pt x="13896" y="5292"/>
                  </a:lnTo>
                  <a:lnTo>
                    <a:pt x="13896" y="4005"/>
                  </a:lnTo>
                  <a:close/>
                  <a:moveTo>
                    <a:pt x="13896" y="6580"/>
                  </a:moveTo>
                  <a:lnTo>
                    <a:pt x="20089" y="6580"/>
                  </a:lnTo>
                  <a:lnTo>
                    <a:pt x="20089" y="8010"/>
                  </a:lnTo>
                  <a:lnTo>
                    <a:pt x="13896" y="8010"/>
                  </a:lnTo>
                  <a:lnTo>
                    <a:pt x="13896" y="6580"/>
                  </a:lnTo>
                  <a:close/>
                  <a:moveTo>
                    <a:pt x="13896" y="9011"/>
                  </a:moveTo>
                  <a:lnTo>
                    <a:pt x="20089" y="9011"/>
                  </a:lnTo>
                  <a:lnTo>
                    <a:pt x="20089" y="10585"/>
                  </a:lnTo>
                  <a:lnTo>
                    <a:pt x="13896" y="10585"/>
                  </a:lnTo>
                  <a:lnTo>
                    <a:pt x="13896" y="9011"/>
                  </a:lnTo>
                  <a:close/>
                  <a:moveTo>
                    <a:pt x="1208" y="10728"/>
                  </a:moveTo>
                  <a:lnTo>
                    <a:pt x="1208" y="3433"/>
                  </a:lnTo>
                  <a:lnTo>
                    <a:pt x="12537" y="3433"/>
                  </a:lnTo>
                  <a:lnTo>
                    <a:pt x="12537" y="10728"/>
                  </a:lnTo>
                  <a:lnTo>
                    <a:pt x="1208" y="10728"/>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defPPr>
                <a:defRPr lang="es-ES"/>
              </a:defPPr>
              <a:lvl1pPr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1pPr>
              <a:lvl2pPr marL="4572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2pPr>
              <a:lvl3pPr marL="9144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3pPr>
              <a:lvl4pPr marL="13716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4pPr>
              <a:lvl5pPr marL="18288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5pPr>
              <a:lvl6pPr marL="22860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6pPr>
              <a:lvl7pPr marL="27432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7pPr>
              <a:lvl8pPr marL="32004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8pPr>
              <a:lvl9pPr marL="36576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9pPr>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28" name="深度视觉·原创设计 https://www.docer.com/works?userid=22383862"/>
            <p:cNvSpPr/>
            <p:nvPr/>
          </p:nvSpPr>
          <p:spPr bwMode="auto">
            <a:xfrm>
              <a:off x="47331" y="131072"/>
              <a:ext cx="127433" cy="74640"/>
            </a:xfrm>
            <a:custGeom>
              <a:avLst/>
              <a:gdLst>
                <a:gd name="T0" fmla="*/ 63716 w 21600"/>
                <a:gd name="T1" fmla="*/ 37320 h 21600"/>
                <a:gd name="T2" fmla="*/ 63716 w 21600"/>
                <a:gd name="T3" fmla="*/ 37320 h 21600"/>
                <a:gd name="T4" fmla="*/ 63716 w 21600"/>
                <a:gd name="T5" fmla="*/ 37320 h 21600"/>
                <a:gd name="T6" fmla="*/ 63716 w 21600"/>
                <a:gd name="T7" fmla="*/ 3732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7897" y="6321"/>
                  </a:moveTo>
                  <a:lnTo>
                    <a:pt x="16662" y="10536"/>
                  </a:lnTo>
                  <a:lnTo>
                    <a:pt x="14811" y="8429"/>
                  </a:lnTo>
                  <a:lnTo>
                    <a:pt x="10491" y="4214"/>
                  </a:lnTo>
                  <a:lnTo>
                    <a:pt x="8640" y="10536"/>
                  </a:lnTo>
                  <a:lnTo>
                    <a:pt x="4937" y="6321"/>
                  </a:lnTo>
                  <a:lnTo>
                    <a:pt x="3702" y="8956"/>
                  </a:lnTo>
                  <a:lnTo>
                    <a:pt x="0" y="19492"/>
                  </a:lnTo>
                  <a:lnTo>
                    <a:pt x="1542" y="21600"/>
                  </a:lnTo>
                  <a:lnTo>
                    <a:pt x="5245" y="11063"/>
                  </a:lnTo>
                  <a:lnTo>
                    <a:pt x="7405" y="13170"/>
                  </a:lnTo>
                  <a:lnTo>
                    <a:pt x="9257" y="15278"/>
                  </a:lnTo>
                  <a:lnTo>
                    <a:pt x="11417" y="8956"/>
                  </a:lnTo>
                  <a:lnTo>
                    <a:pt x="12959" y="11063"/>
                  </a:lnTo>
                  <a:lnTo>
                    <a:pt x="17279" y="14751"/>
                  </a:lnTo>
                  <a:lnTo>
                    <a:pt x="17588" y="14751"/>
                  </a:lnTo>
                  <a:lnTo>
                    <a:pt x="19748" y="8956"/>
                  </a:lnTo>
                  <a:lnTo>
                    <a:pt x="21599" y="2107"/>
                  </a:lnTo>
                  <a:lnTo>
                    <a:pt x="20057" y="0"/>
                  </a:lnTo>
                  <a:lnTo>
                    <a:pt x="17897" y="6321"/>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defPPr>
                <a:defRPr lang="es-ES"/>
              </a:defPPr>
              <a:lvl1pPr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1pPr>
              <a:lvl2pPr marL="4572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2pPr>
              <a:lvl3pPr marL="9144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3pPr>
              <a:lvl4pPr marL="13716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4pPr>
              <a:lvl5pPr marL="18288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5pPr>
              <a:lvl6pPr marL="22860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6pPr>
              <a:lvl7pPr marL="27432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7pPr>
              <a:lvl8pPr marL="32004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8pPr>
              <a:lvl9pPr marL="36576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9pPr>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grpSp>
      <p:sp>
        <p:nvSpPr>
          <p:cNvPr id="29" name="深度视觉·原创设计 https://www.docer.com/works?userid=22383862"/>
          <p:cNvSpPr/>
          <p:nvPr/>
        </p:nvSpPr>
        <p:spPr bwMode="auto">
          <a:xfrm>
            <a:off x="6852443" y="4458493"/>
            <a:ext cx="1218848" cy="380583"/>
          </a:xfrm>
          <a:custGeom>
            <a:avLst/>
            <a:gdLst>
              <a:gd name="T0" fmla="*/ 609600 w 21600"/>
              <a:gd name="T1" fmla="*/ 190501 h 21600"/>
              <a:gd name="T2" fmla="*/ 609600 w 21600"/>
              <a:gd name="T3" fmla="*/ 190501 h 21600"/>
              <a:gd name="T4" fmla="*/ 609600 w 21600"/>
              <a:gd name="T5" fmla="*/ 190501 h 21600"/>
              <a:gd name="T6" fmla="*/ 609600 w 21600"/>
              <a:gd name="T7" fmla="*/ 19050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0800" y="0"/>
                </a:lnTo>
                <a:lnTo>
                  <a:pt x="10800" y="21600"/>
                </a:lnTo>
                <a:lnTo>
                  <a:pt x="21600" y="21600"/>
                </a:lnTo>
              </a:path>
            </a:pathLst>
          </a:custGeom>
          <a:noFill/>
          <a:ln w="9525" cap="flat" cmpd="sng">
            <a:solidFill>
              <a:srgbClr val="BFBFBF"/>
            </a:solidFill>
            <a:prstDash val="solid"/>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defPPr>
              <a:defRPr lang="es-ES"/>
            </a:defPPr>
            <a:lvl1pPr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1pPr>
            <a:lvl2pPr marL="4572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2pPr>
            <a:lvl3pPr marL="9144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3pPr>
            <a:lvl4pPr marL="13716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4pPr>
            <a:lvl5pPr marL="18288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5pPr>
            <a:lvl6pPr marL="22860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6pPr>
            <a:lvl7pPr marL="27432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7pPr>
            <a:lvl8pPr marL="32004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8pPr>
            <a:lvl9pPr marL="36576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9pPr>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0" name="深度视觉·原创设计 https://www.docer.com/works?userid=22383862"/>
          <p:cNvSpPr/>
          <p:nvPr/>
        </p:nvSpPr>
        <p:spPr bwMode="auto">
          <a:xfrm>
            <a:off x="7995112" y="4534609"/>
            <a:ext cx="594055" cy="596984"/>
          </a:xfrm>
          <a:custGeom>
            <a:avLst/>
            <a:gdLst>
              <a:gd name="T0" fmla="*/ 297098 w 19679"/>
              <a:gd name="T1" fmla="*/ 327989 h 19679"/>
              <a:gd name="T2" fmla="*/ 297098 w 19679"/>
              <a:gd name="T3" fmla="*/ 327989 h 19679"/>
              <a:gd name="T4" fmla="*/ 297098 w 19679"/>
              <a:gd name="T5" fmla="*/ 327989 h 19679"/>
              <a:gd name="T6" fmla="*/ 297098 w 19679"/>
              <a:gd name="T7" fmla="*/ 3279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chemeClr val="accent2"/>
          </a:solidFill>
          <a:ln>
            <a:noFill/>
          </a:ln>
          <a:effectLst/>
        </p:spPr>
        <p:txBody>
          <a:bodyPr lIns="0" tIns="0" rIns="0" bIns="0" anchor="ctr"/>
          <a:lstStyle>
            <a:defPPr>
              <a:defRPr lang="es-ES"/>
            </a:defPPr>
            <a:lvl1pPr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1pPr>
            <a:lvl2pPr marL="4572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2pPr>
            <a:lvl3pPr marL="9144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3pPr>
            <a:lvl4pPr marL="13716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4pPr>
            <a:lvl5pPr marL="18288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5pPr>
            <a:lvl6pPr marL="22860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6pPr>
            <a:lvl7pPr marL="27432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7pPr>
            <a:lvl8pPr marL="32004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8pPr>
            <a:lvl9pPr marL="36576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9pPr>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grpSp>
        <p:nvGrpSpPr>
          <p:cNvPr id="31" name="深度视觉·原创设计 https://www.docer.com/works?userid=22383862"/>
          <p:cNvGrpSpPr/>
          <p:nvPr/>
        </p:nvGrpSpPr>
        <p:grpSpPr bwMode="auto">
          <a:xfrm>
            <a:off x="8152384" y="4692415"/>
            <a:ext cx="280569" cy="280569"/>
            <a:chOff x="-1" y="-1"/>
            <a:chExt cx="411482" cy="411482"/>
          </a:xfrm>
        </p:grpSpPr>
        <p:sp>
          <p:nvSpPr>
            <p:cNvPr id="32" name="深度视觉·原创设计 https://www.docer.com/works?userid=22383862"/>
            <p:cNvSpPr/>
            <p:nvPr/>
          </p:nvSpPr>
          <p:spPr bwMode="auto">
            <a:xfrm>
              <a:off x="213826" y="211299"/>
              <a:ext cx="93437" cy="200180"/>
            </a:xfrm>
            <a:custGeom>
              <a:avLst/>
              <a:gdLst>
                <a:gd name="T0" fmla="*/ 46718 w 21600"/>
                <a:gd name="T1" fmla="*/ 100090 h 21600"/>
                <a:gd name="T2" fmla="*/ 46718 w 21600"/>
                <a:gd name="T3" fmla="*/ 100090 h 21600"/>
                <a:gd name="T4" fmla="*/ 46718 w 21600"/>
                <a:gd name="T5" fmla="*/ 100090 h 21600"/>
                <a:gd name="T6" fmla="*/ 46718 w 21600"/>
                <a:gd name="T7" fmla="*/ 10009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6904" y="0"/>
                  </a:moveTo>
                  <a:cubicBezTo>
                    <a:pt x="4695" y="0"/>
                    <a:pt x="4695" y="0"/>
                    <a:pt x="4695" y="0"/>
                  </a:cubicBezTo>
                  <a:cubicBezTo>
                    <a:pt x="1878" y="0"/>
                    <a:pt x="0" y="1080"/>
                    <a:pt x="0" y="2160"/>
                  </a:cubicBezTo>
                  <a:cubicBezTo>
                    <a:pt x="0" y="19440"/>
                    <a:pt x="0" y="19440"/>
                    <a:pt x="0" y="19440"/>
                  </a:cubicBezTo>
                  <a:cubicBezTo>
                    <a:pt x="0" y="20519"/>
                    <a:pt x="1878" y="21599"/>
                    <a:pt x="4695" y="21599"/>
                  </a:cubicBezTo>
                  <a:cubicBezTo>
                    <a:pt x="16904" y="21599"/>
                    <a:pt x="16904" y="21599"/>
                    <a:pt x="16904" y="21599"/>
                  </a:cubicBezTo>
                  <a:cubicBezTo>
                    <a:pt x="19721" y="21599"/>
                    <a:pt x="21599" y="20519"/>
                    <a:pt x="21599" y="19440"/>
                  </a:cubicBezTo>
                  <a:cubicBezTo>
                    <a:pt x="21599" y="2160"/>
                    <a:pt x="21599" y="2160"/>
                    <a:pt x="21599" y="2160"/>
                  </a:cubicBezTo>
                  <a:cubicBezTo>
                    <a:pt x="21599" y="1080"/>
                    <a:pt x="19721" y="0"/>
                    <a:pt x="16904" y="0"/>
                  </a:cubicBez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defPPr>
                <a:defRPr lang="es-ES"/>
              </a:defPPr>
              <a:lvl1pPr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1pPr>
              <a:lvl2pPr marL="4572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2pPr>
              <a:lvl3pPr marL="9144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3pPr>
              <a:lvl4pPr marL="13716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4pPr>
              <a:lvl5pPr marL="18288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5pPr>
              <a:lvl6pPr marL="22860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6pPr>
              <a:lvl7pPr marL="27432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7pPr>
              <a:lvl8pPr marL="32004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8pPr>
              <a:lvl9pPr marL="36576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9pPr>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3" name="深度视觉·原创设计 https://www.docer.com/works?userid=22383862"/>
            <p:cNvSpPr/>
            <p:nvPr/>
          </p:nvSpPr>
          <p:spPr bwMode="auto">
            <a:xfrm>
              <a:off x="323433" y="-1"/>
              <a:ext cx="88048" cy="411482"/>
            </a:xfrm>
            <a:custGeom>
              <a:avLst/>
              <a:gdLst>
                <a:gd name="T0" fmla="*/ 44024 w 21600"/>
                <a:gd name="T1" fmla="*/ 205741 h 21600"/>
                <a:gd name="T2" fmla="*/ 44024 w 21600"/>
                <a:gd name="T3" fmla="*/ 205741 h 21600"/>
                <a:gd name="T4" fmla="*/ 44024 w 21600"/>
                <a:gd name="T5" fmla="*/ 205741 h 21600"/>
                <a:gd name="T6" fmla="*/ 44024 w 21600"/>
                <a:gd name="T7" fmla="*/ 20574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4909" y="21599"/>
                  </a:moveTo>
                  <a:cubicBezTo>
                    <a:pt x="17672" y="21599"/>
                    <a:pt x="17672" y="21599"/>
                    <a:pt x="17672" y="21599"/>
                  </a:cubicBezTo>
                  <a:cubicBezTo>
                    <a:pt x="19636" y="21599"/>
                    <a:pt x="21599" y="21073"/>
                    <a:pt x="21599" y="20546"/>
                  </a:cubicBezTo>
                  <a:cubicBezTo>
                    <a:pt x="21599" y="1053"/>
                    <a:pt x="21599" y="1053"/>
                    <a:pt x="21599" y="1053"/>
                  </a:cubicBezTo>
                  <a:cubicBezTo>
                    <a:pt x="21599" y="526"/>
                    <a:pt x="19636" y="0"/>
                    <a:pt x="17672" y="0"/>
                  </a:cubicBezTo>
                  <a:cubicBezTo>
                    <a:pt x="4909" y="0"/>
                    <a:pt x="4909" y="0"/>
                    <a:pt x="4909" y="0"/>
                  </a:cubicBezTo>
                  <a:cubicBezTo>
                    <a:pt x="1963" y="0"/>
                    <a:pt x="0" y="526"/>
                    <a:pt x="0" y="1053"/>
                  </a:cubicBezTo>
                  <a:cubicBezTo>
                    <a:pt x="0" y="12117"/>
                    <a:pt x="0" y="12117"/>
                    <a:pt x="0" y="12117"/>
                  </a:cubicBezTo>
                  <a:cubicBezTo>
                    <a:pt x="0" y="20546"/>
                    <a:pt x="0" y="20546"/>
                    <a:pt x="0" y="20546"/>
                  </a:cubicBezTo>
                  <a:cubicBezTo>
                    <a:pt x="0" y="21073"/>
                    <a:pt x="1963" y="21599"/>
                    <a:pt x="4909" y="21599"/>
                  </a:cubicBez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defPPr>
                <a:defRPr lang="es-ES"/>
              </a:defPPr>
              <a:lvl1pPr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1pPr>
              <a:lvl2pPr marL="4572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2pPr>
              <a:lvl3pPr marL="9144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3pPr>
              <a:lvl4pPr marL="13716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4pPr>
              <a:lvl5pPr marL="18288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5pPr>
              <a:lvl6pPr marL="22860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6pPr>
              <a:lvl7pPr marL="27432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7pPr>
              <a:lvl8pPr marL="32004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8pPr>
              <a:lvl9pPr marL="36576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9pPr>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4" name="深度视觉·原创设计 https://www.docer.com/works?userid=22383862"/>
            <p:cNvSpPr/>
            <p:nvPr/>
          </p:nvSpPr>
          <p:spPr bwMode="auto">
            <a:xfrm>
              <a:off x="109608" y="115659"/>
              <a:ext cx="88048" cy="295822"/>
            </a:xfrm>
            <a:custGeom>
              <a:avLst/>
              <a:gdLst>
                <a:gd name="T0" fmla="*/ 44024 w 21600"/>
                <a:gd name="T1" fmla="*/ 147911 h 21600"/>
                <a:gd name="T2" fmla="*/ 44024 w 21600"/>
                <a:gd name="T3" fmla="*/ 147911 h 21600"/>
                <a:gd name="T4" fmla="*/ 44024 w 21600"/>
                <a:gd name="T5" fmla="*/ 147911 h 21600"/>
                <a:gd name="T6" fmla="*/ 44024 w 21600"/>
                <a:gd name="T7" fmla="*/ 14791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7672" y="0"/>
                  </a:moveTo>
                  <a:cubicBezTo>
                    <a:pt x="3927" y="0"/>
                    <a:pt x="3927" y="0"/>
                    <a:pt x="3927" y="0"/>
                  </a:cubicBezTo>
                  <a:cubicBezTo>
                    <a:pt x="1963" y="0"/>
                    <a:pt x="0" y="732"/>
                    <a:pt x="0" y="1830"/>
                  </a:cubicBezTo>
                  <a:cubicBezTo>
                    <a:pt x="0" y="15376"/>
                    <a:pt x="0" y="15376"/>
                    <a:pt x="0" y="15376"/>
                  </a:cubicBezTo>
                  <a:cubicBezTo>
                    <a:pt x="0" y="20135"/>
                    <a:pt x="0" y="20135"/>
                    <a:pt x="0" y="20135"/>
                  </a:cubicBezTo>
                  <a:cubicBezTo>
                    <a:pt x="0" y="20867"/>
                    <a:pt x="1963" y="21599"/>
                    <a:pt x="3927" y="21599"/>
                  </a:cubicBezTo>
                  <a:cubicBezTo>
                    <a:pt x="17672" y="21599"/>
                    <a:pt x="17672" y="21599"/>
                    <a:pt x="17672" y="21599"/>
                  </a:cubicBezTo>
                  <a:cubicBezTo>
                    <a:pt x="19636" y="21599"/>
                    <a:pt x="21599" y="20867"/>
                    <a:pt x="21599" y="20135"/>
                  </a:cubicBezTo>
                  <a:cubicBezTo>
                    <a:pt x="21599" y="8420"/>
                    <a:pt x="21599" y="8420"/>
                    <a:pt x="21599" y="8420"/>
                  </a:cubicBezTo>
                  <a:cubicBezTo>
                    <a:pt x="21599" y="1830"/>
                    <a:pt x="21599" y="1830"/>
                    <a:pt x="21599" y="1830"/>
                  </a:cubicBezTo>
                  <a:cubicBezTo>
                    <a:pt x="21599" y="732"/>
                    <a:pt x="19636" y="0"/>
                    <a:pt x="17672" y="0"/>
                  </a:cubicBez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defPPr>
                <a:defRPr lang="es-ES"/>
              </a:defPPr>
              <a:lvl1pPr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1pPr>
              <a:lvl2pPr marL="4572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2pPr>
              <a:lvl3pPr marL="9144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3pPr>
              <a:lvl4pPr marL="13716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4pPr>
              <a:lvl5pPr marL="18288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5pPr>
              <a:lvl6pPr marL="22860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6pPr>
              <a:lvl7pPr marL="27432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7pPr>
              <a:lvl8pPr marL="32004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8pPr>
              <a:lvl9pPr marL="36576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9pPr>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5" name="深度视觉·原创设计 https://www.docer.com/works?userid=22383862"/>
            <p:cNvSpPr/>
            <p:nvPr/>
          </p:nvSpPr>
          <p:spPr bwMode="auto">
            <a:xfrm>
              <a:off x="-1" y="306941"/>
              <a:ext cx="93438" cy="104540"/>
            </a:xfrm>
            <a:custGeom>
              <a:avLst/>
              <a:gdLst>
                <a:gd name="T0" fmla="*/ 46719 w 21600"/>
                <a:gd name="T1" fmla="*/ 52270 h 21600"/>
                <a:gd name="T2" fmla="*/ 46719 w 21600"/>
                <a:gd name="T3" fmla="*/ 52270 h 21600"/>
                <a:gd name="T4" fmla="*/ 46719 w 21600"/>
                <a:gd name="T5" fmla="*/ 52270 h 21600"/>
                <a:gd name="T6" fmla="*/ 46719 w 21600"/>
                <a:gd name="T7" fmla="*/ 5227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6904" y="0"/>
                  </a:moveTo>
                  <a:cubicBezTo>
                    <a:pt x="4695" y="0"/>
                    <a:pt x="4695" y="0"/>
                    <a:pt x="4695" y="0"/>
                  </a:cubicBezTo>
                  <a:cubicBezTo>
                    <a:pt x="1878" y="0"/>
                    <a:pt x="0" y="2057"/>
                    <a:pt x="0" y="4114"/>
                  </a:cubicBezTo>
                  <a:cubicBezTo>
                    <a:pt x="0" y="17485"/>
                    <a:pt x="0" y="17485"/>
                    <a:pt x="0" y="17485"/>
                  </a:cubicBezTo>
                  <a:cubicBezTo>
                    <a:pt x="0" y="19542"/>
                    <a:pt x="1878" y="21600"/>
                    <a:pt x="4695" y="21600"/>
                  </a:cubicBezTo>
                  <a:cubicBezTo>
                    <a:pt x="16904" y="21600"/>
                    <a:pt x="16904" y="21600"/>
                    <a:pt x="16904" y="21600"/>
                  </a:cubicBezTo>
                  <a:cubicBezTo>
                    <a:pt x="19721" y="21600"/>
                    <a:pt x="21599" y="19542"/>
                    <a:pt x="21599" y="17485"/>
                  </a:cubicBezTo>
                  <a:cubicBezTo>
                    <a:pt x="21599" y="4114"/>
                    <a:pt x="21599" y="4114"/>
                    <a:pt x="21599" y="4114"/>
                  </a:cubicBezTo>
                  <a:cubicBezTo>
                    <a:pt x="21599" y="2057"/>
                    <a:pt x="19721" y="0"/>
                    <a:pt x="16904" y="0"/>
                  </a:cubicBez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defPPr>
                <a:defRPr lang="es-ES"/>
              </a:defPPr>
              <a:lvl1pPr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1pPr>
              <a:lvl2pPr marL="4572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2pPr>
              <a:lvl3pPr marL="9144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3pPr>
              <a:lvl4pPr marL="13716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4pPr>
              <a:lvl5pPr marL="1828800" algn="l" rtl="0" fontAlgn="base" hangingPunct="0">
                <a:spcBef>
                  <a:spcPct val="0"/>
                </a:spcBef>
                <a:spcAft>
                  <a:spcPct val="0"/>
                </a:spcAft>
                <a:defRPr kern="1200">
                  <a:solidFill>
                    <a:srgbClr val="000000"/>
                  </a:solidFill>
                  <a:latin typeface="Calibri" panose="020F0502020204030204" charset="0"/>
                  <a:ea typeface="MS PGothic" panose="020B0600070205080204" pitchFamily="34" charset="-128"/>
                  <a:cs typeface="+mn-cs"/>
                  <a:sym typeface="Calibri" panose="020F0502020204030204" charset="0"/>
                </a:defRPr>
              </a:lvl5pPr>
              <a:lvl6pPr marL="22860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6pPr>
              <a:lvl7pPr marL="27432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7pPr>
              <a:lvl8pPr marL="32004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8pPr>
              <a:lvl9pPr marL="3657600" algn="l" defTabSz="914400" rtl="0" eaLnBrk="1" latinLnBrk="0" hangingPunct="1">
                <a:defRPr kern="1200">
                  <a:solidFill>
                    <a:srgbClr val="000000"/>
                  </a:solidFill>
                  <a:latin typeface="Calibri" panose="020F0502020204030204" charset="0"/>
                  <a:ea typeface="MS PGothic" panose="020B0600070205080204" pitchFamily="34" charset="-128"/>
                  <a:cs typeface="+mn-cs"/>
                  <a:sym typeface="Calibri" panose="020F0502020204030204" charset="0"/>
                </a:defRPr>
              </a:lvl9pPr>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grpSp>
      <p:sp>
        <p:nvSpPr>
          <p:cNvPr id="36" name="深度视觉·原创设计 https://www.docer.com/works?userid=22383862"/>
          <p:cNvSpPr/>
          <p:nvPr/>
        </p:nvSpPr>
        <p:spPr bwMode="auto">
          <a:xfrm>
            <a:off x="6685609" y="2546736"/>
            <a:ext cx="782801" cy="789104"/>
          </a:xfrm>
          <a:custGeom>
            <a:avLst/>
            <a:gdLst>
              <a:gd name="T0" fmla="*/ 144 w 152"/>
              <a:gd name="T1" fmla="*/ 153 h 153"/>
              <a:gd name="T2" fmla="*/ 152 w 152"/>
              <a:gd name="T3" fmla="*/ 90 h 153"/>
              <a:gd name="T4" fmla="*/ 135 w 152"/>
              <a:gd name="T5" fmla="*/ 0 h 153"/>
              <a:gd name="T6" fmla="*/ 0 w 152"/>
              <a:gd name="T7" fmla="*/ 0 h 153"/>
              <a:gd name="T8" fmla="*/ 0 w 152"/>
              <a:gd name="T9" fmla="*/ 153 h 153"/>
              <a:gd name="T10" fmla="*/ 144 w 152"/>
              <a:gd name="T11" fmla="*/ 153 h 153"/>
            </a:gdLst>
            <a:ahLst/>
            <a:cxnLst>
              <a:cxn ang="0">
                <a:pos x="T0" y="T1"/>
              </a:cxn>
              <a:cxn ang="0">
                <a:pos x="T2" y="T3"/>
              </a:cxn>
              <a:cxn ang="0">
                <a:pos x="T4" y="T5"/>
              </a:cxn>
              <a:cxn ang="0">
                <a:pos x="T6" y="T7"/>
              </a:cxn>
              <a:cxn ang="0">
                <a:pos x="T8" y="T9"/>
              </a:cxn>
              <a:cxn ang="0">
                <a:pos x="T10" y="T11"/>
              </a:cxn>
            </a:cxnLst>
            <a:rect l="0" t="0" r="r" b="b"/>
            <a:pathLst>
              <a:path w="152" h="153">
                <a:moveTo>
                  <a:pt x="144" y="153"/>
                </a:moveTo>
                <a:cubicBezTo>
                  <a:pt x="149" y="133"/>
                  <a:pt x="152" y="112"/>
                  <a:pt x="152" y="90"/>
                </a:cubicBezTo>
                <a:cubicBezTo>
                  <a:pt x="152" y="58"/>
                  <a:pt x="146" y="28"/>
                  <a:pt x="135" y="0"/>
                </a:cubicBezTo>
                <a:cubicBezTo>
                  <a:pt x="0" y="0"/>
                  <a:pt x="0" y="0"/>
                  <a:pt x="0" y="0"/>
                </a:cubicBezTo>
                <a:cubicBezTo>
                  <a:pt x="0" y="153"/>
                  <a:pt x="0" y="153"/>
                  <a:pt x="0" y="153"/>
                </a:cubicBezTo>
                <a:lnTo>
                  <a:pt x="144" y="153"/>
                </a:lnTo>
                <a:close/>
              </a:path>
            </a:pathLst>
          </a:custGeom>
          <a:solidFill>
            <a:schemeClr val="accent1"/>
          </a:solidFill>
          <a:ln>
            <a:noFill/>
          </a:ln>
        </p:spPr>
        <p:txBody>
          <a:bodyPr vert="horz" wrap="square" lIns="91440" tIns="45720" rIns="91440" bIns="45720" numCol="1" anchor="t" anchorCtr="0" compatLnSpc="1"/>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7" name="深度视觉·原创设计 https://www.docer.com/works?userid=22383862"/>
          <p:cNvSpPr/>
          <p:nvPr/>
        </p:nvSpPr>
        <p:spPr bwMode="auto">
          <a:xfrm>
            <a:off x="4720414" y="2546736"/>
            <a:ext cx="820617" cy="789104"/>
          </a:xfrm>
          <a:custGeom>
            <a:avLst/>
            <a:gdLst>
              <a:gd name="T0" fmla="*/ 17 w 159"/>
              <a:gd name="T1" fmla="*/ 0 h 153"/>
              <a:gd name="T2" fmla="*/ 0 w 159"/>
              <a:gd name="T3" fmla="*/ 90 h 153"/>
              <a:gd name="T4" fmla="*/ 8 w 159"/>
              <a:gd name="T5" fmla="*/ 153 h 153"/>
              <a:gd name="T6" fmla="*/ 159 w 159"/>
              <a:gd name="T7" fmla="*/ 153 h 153"/>
              <a:gd name="T8" fmla="*/ 159 w 159"/>
              <a:gd name="T9" fmla="*/ 0 h 153"/>
              <a:gd name="T10" fmla="*/ 17 w 159"/>
              <a:gd name="T11" fmla="*/ 0 h 153"/>
            </a:gdLst>
            <a:ahLst/>
            <a:cxnLst>
              <a:cxn ang="0">
                <a:pos x="T0" y="T1"/>
              </a:cxn>
              <a:cxn ang="0">
                <a:pos x="T2" y="T3"/>
              </a:cxn>
              <a:cxn ang="0">
                <a:pos x="T4" y="T5"/>
              </a:cxn>
              <a:cxn ang="0">
                <a:pos x="T6" y="T7"/>
              </a:cxn>
              <a:cxn ang="0">
                <a:pos x="T8" y="T9"/>
              </a:cxn>
              <a:cxn ang="0">
                <a:pos x="T10" y="T11"/>
              </a:cxn>
            </a:cxnLst>
            <a:rect l="0" t="0" r="r" b="b"/>
            <a:pathLst>
              <a:path w="159" h="153">
                <a:moveTo>
                  <a:pt x="17" y="0"/>
                </a:moveTo>
                <a:cubicBezTo>
                  <a:pt x="6" y="28"/>
                  <a:pt x="0" y="58"/>
                  <a:pt x="0" y="90"/>
                </a:cubicBezTo>
                <a:cubicBezTo>
                  <a:pt x="0" y="112"/>
                  <a:pt x="3" y="133"/>
                  <a:pt x="8" y="153"/>
                </a:cubicBezTo>
                <a:cubicBezTo>
                  <a:pt x="159" y="153"/>
                  <a:pt x="159" y="153"/>
                  <a:pt x="159" y="153"/>
                </a:cubicBezTo>
                <a:cubicBezTo>
                  <a:pt x="159" y="0"/>
                  <a:pt x="159" y="0"/>
                  <a:pt x="159" y="0"/>
                </a:cubicBezTo>
                <a:lnTo>
                  <a:pt x="17" y="0"/>
                </a:lnTo>
                <a:close/>
              </a:path>
            </a:pathLst>
          </a:custGeom>
          <a:solidFill>
            <a:schemeClr val="accent1"/>
          </a:solidFill>
          <a:ln>
            <a:noFill/>
          </a:ln>
        </p:spPr>
        <p:txBody>
          <a:bodyPr vert="horz" wrap="square" lIns="91440" tIns="45720" rIns="91440" bIns="45720" numCol="1" anchor="t" anchorCtr="0" compatLnSpc="1"/>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8" name="深度视觉·原创设计 https://www.docer.com/works?userid=22383862"/>
          <p:cNvSpPr/>
          <p:nvPr/>
        </p:nvSpPr>
        <p:spPr bwMode="auto">
          <a:xfrm>
            <a:off x="6432239" y="1727379"/>
            <a:ext cx="917680" cy="752547"/>
          </a:xfrm>
          <a:custGeom>
            <a:avLst/>
            <a:gdLst>
              <a:gd name="T0" fmla="*/ 178 w 178"/>
              <a:gd name="T1" fmla="*/ 146 h 146"/>
              <a:gd name="T2" fmla="*/ 0 w 178"/>
              <a:gd name="T3" fmla="*/ 0 h 146"/>
              <a:gd name="T4" fmla="*/ 48 w 178"/>
              <a:gd name="T5" fmla="*/ 146 h 146"/>
              <a:gd name="T6" fmla="*/ 178 w 178"/>
              <a:gd name="T7" fmla="*/ 146 h 146"/>
            </a:gdLst>
            <a:ahLst/>
            <a:cxnLst>
              <a:cxn ang="0">
                <a:pos x="T0" y="T1"/>
              </a:cxn>
              <a:cxn ang="0">
                <a:pos x="T2" y="T3"/>
              </a:cxn>
              <a:cxn ang="0">
                <a:pos x="T4" y="T5"/>
              </a:cxn>
              <a:cxn ang="0">
                <a:pos x="T6" y="T7"/>
              </a:cxn>
            </a:cxnLst>
            <a:rect l="0" t="0" r="r" b="b"/>
            <a:pathLst>
              <a:path w="178" h="146">
                <a:moveTo>
                  <a:pt x="178" y="146"/>
                </a:moveTo>
                <a:cubicBezTo>
                  <a:pt x="145" y="74"/>
                  <a:pt x="80" y="20"/>
                  <a:pt x="0" y="0"/>
                </a:cubicBezTo>
                <a:cubicBezTo>
                  <a:pt x="48" y="146"/>
                  <a:pt x="48" y="146"/>
                  <a:pt x="48" y="146"/>
                </a:cubicBezTo>
                <a:lnTo>
                  <a:pt x="178" y="146"/>
                </a:lnTo>
                <a:close/>
              </a:path>
            </a:pathLst>
          </a:custGeom>
          <a:solidFill>
            <a:schemeClr val="bg1">
              <a:lumMod val="50000"/>
            </a:schemeClr>
          </a:solidFill>
          <a:ln>
            <a:noFill/>
          </a:ln>
        </p:spPr>
        <p:txBody>
          <a:bodyPr vert="horz" wrap="square" lIns="91440" tIns="45720" rIns="91440" bIns="45720" numCol="1" anchor="t" anchorCtr="0" compatLnSpc="1"/>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9" name="深度视觉·原创设计 https://www.docer.com/works?userid=22383862"/>
          <p:cNvSpPr/>
          <p:nvPr/>
        </p:nvSpPr>
        <p:spPr bwMode="auto">
          <a:xfrm>
            <a:off x="4838906" y="1722337"/>
            <a:ext cx="949193" cy="757590"/>
          </a:xfrm>
          <a:custGeom>
            <a:avLst/>
            <a:gdLst>
              <a:gd name="T0" fmla="*/ 184 w 184"/>
              <a:gd name="T1" fmla="*/ 0 h 147"/>
              <a:gd name="T2" fmla="*/ 0 w 184"/>
              <a:gd name="T3" fmla="*/ 147 h 147"/>
              <a:gd name="T4" fmla="*/ 137 w 184"/>
              <a:gd name="T5" fmla="*/ 147 h 147"/>
              <a:gd name="T6" fmla="*/ 184 w 184"/>
              <a:gd name="T7" fmla="*/ 0 h 147"/>
            </a:gdLst>
            <a:ahLst/>
            <a:cxnLst>
              <a:cxn ang="0">
                <a:pos x="T0" y="T1"/>
              </a:cxn>
              <a:cxn ang="0">
                <a:pos x="T2" y="T3"/>
              </a:cxn>
              <a:cxn ang="0">
                <a:pos x="T4" y="T5"/>
              </a:cxn>
              <a:cxn ang="0">
                <a:pos x="T6" y="T7"/>
              </a:cxn>
            </a:cxnLst>
            <a:rect l="0" t="0" r="r" b="b"/>
            <a:pathLst>
              <a:path w="184" h="147">
                <a:moveTo>
                  <a:pt x="184" y="0"/>
                </a:moveTo>
                <a:cubicBezTo>
                  <a:pt x="102" y="18"/>
                  <a:pt x="33" y="73"/>
                  <a:pt x="0" y="147"/>
                </a:cubicBezTo>
                <a:cubicBezTo>
                  <a:pt x="137" y="147"/>
                  <a:pt x="137" y="147"/>
                  <a:pt x="137" y="147"/>
                </a:cubicBezTo>
                <a:cubicBezTo>
                  <a:pt x="184" y="0"/>
                  <a:pt x="184" y="0"/>
                  <a:pt x="184" y="0"/>
                </a:cubicBezTo>
                <a:close/>
              </a:path>
            </a:pathLst>
          </a:custGeom>
          <a:solidFill>
            <a:schemeClr val="tx1">
              <a:lumMod val="85000"/>
              <a:lumOff val="15000"/>
            </a:schemeClr>
          </a:solidFill>
          <a:ln>
            <a:noFill/>
          </a:ln>
        </p:spPr>
        <p:txBody>
          <a:bodyPr vert="horz" wrap="square" lIns="91440" tIns="45720" rIns="91440" bIns="45720" numCol="1" anchor="t" anchorCtr="0" compatLnSpc="1"/>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0" name="深度视觉·原创设计 https://www.docer.com/works?userid=22383862"/>
          <p:cNvSpPr/>
          <p:nvPr/>
        </p:nvSpPr>
        <p:spPr bwMode="auto">
          <a:xfrm>
            <a:off x="6437281" y="4263603"/>
            <a:ext cx="567247" cy="876081"/>
          </a:xfrm>
          <a:custGeom>
            <a:avLst/>
            <a:gdLst>
              <a:gd name="T0" fmla="*/ 1 w 110"/>
              <a:gd name="T1" fmla="*/ 170 h 170"/>
              <a:gd name="T2" fmla="*/ 36 w 110"/>
              <a:gd name="T3" fmla="*/ 170 h 170"/>
              <a:gd name="T4" fmla="*/ 77 w 110"/>
              <a:gd name="T5" fmla="*/ 131 h 170"/>
              <a:gd name="T6" fmla="*/ 84 w 110"/>
              <a:gd name="T7" fmla="*/ 78 h 170"/>
              <a:gd name="T8" fmla="*/ 98 w 110"/>
              <a:gd name="T9" fmla="*/ 23 h 170"/>
              <a:gd name="T10" fmla="*/ 110 w 110"/>
              <a:gd name="T11" fmla="*/ 0 h 170"/>
              <a:gd name="T12" fmla="*/ 13 w 110"/>
              <a:gd name="T13" fmla="*/ 0 h 170"/>
              <a:gd name="T14" fmla="*/ 0 w 110"/>
              <a:gd name="T15" fmla="*/ 157 h 170"/>
              <a:gd name="T16" fmla="*/ 1 w 110"/>
              <a:gd name="T17"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170">
                <a:moveTo>
                  <a:pt x="1" y="170"/>
                </a:moveTo>
                <a:cubicBezTo>
                  <a:pt x="36" y="170"/>
                  <a:pt x="36" y="170"/>
                  <a:pt x="36" y="170"/>
                </a:cubicBezTo>
                <a:cubicBezTo>
                  <a:pt x="62" y="156"/>
                  <a:pt x="73" y="138"/>
                  <a:pt x="77" y="131"/>
                </a:cubicBezTo>
                <a:cubicBezTo>
                  <a:pt x="83" y="118"/>
                  <a:pt x="84" y="94"/>
                  <a:pt x="84" y="78"/>
                </a:cubicBezTo>
                <a:cubicBezTo>
                  <a:pt x="84" y="63"/>
                  <a:pt x="98" y="23"/>
                  <a:pt x="98" y="23"/>
                </a:cubicBezTo>
                <a:cubicBezTo>
                  <a:pt x="102" y="16"/>
                  <a:pt x="106" y="8"/>
                  <a:pt x="110" y="0"/>
                </a:cubicBezTo>
                <a:cubicBezTo>
                  <a:pt x="13" y="0"/>
                  <a:pt x="13" y="0"/>
                  <a:pt x="13" y="0"/>
                </a:cubicBezTo>
                <a:cubicBezTo>
                  <a:pt x="0" y="157"/>
                  <a:pt x="0" y="157"/>
                  <a:pt x="0" y="157"/>
                </a:cubicBezTo>
                <a:cubicBezTo>
                  <a:pt x="1" y="170"/>
                  <a:pt x="1" y="170"/>
                  <a:pt x="1" y="170"/>
                </a:cubicBezTo>
              </a:path>
            </a:pathLst>
          </a:custGeom>
          <a:solidFill>
            <a:schemeClr val="accent1"/>
          </a:solidFill>
          <a:ln>
            <a:noFill/>
          </a:ln>
        </p:spPr>
        <p:txBody>
          <a:bodyPr vert="horz" wrap="square" lIns="91440" tIns="45720" rIns="91440" bIns="45720" numCol="1" anchor="t" anchorCtr="0" compatLnSpc="1"/>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1" name="深度视觉·原创设计 https://www.docer.com/works?userid=22383862"/>
          <p:cNvSpPr/>
          <p:nvPr/>
        </p:nvSpPr>
        <p:spPr bwMode="auto">
          <a:xfrm>
            <a:off x="5184296" y="4263603"/>
            <a:ext cx="603803" cy="876081"/>
          </a:xfrm>
          <a:custGeom>
            <a:avLst/>
            <a:gdLst>
              <a:gd name="T0" fmla="*/ 104 w 117"/>
              <a:gd name="T1" fmla="*/ 0 h 170"/>
              <a:gd name="T2" fmla="*/ 0 w 117"/>
              <a:gd name="T3" fmla="*/ 0 h 170"/>
              <a:gd name="T4" fmla="*/ 12 w 117"/>
              <a:gd name="T5" fmla="*/ 23 h 170"/>
              <a:gd name="T6" fmla="*/ 26 w 117"/>
              <a:gd name="T7" fmla="*/ 78 h 170"/>
              <a:gd name="T8" fmla="*/ 33 w 117"/>
              <a:gd name="T9" fmla="*/ 131 h 170"/>
              <a:gd name="T10" fmla="*/ 74 w 117"/>
              <a:gd name="T11" fmla="*/ 170 h 170"/>
              <a:gd name="T12" fmla="*/ 117 w 117"/>
              <a:gd name="T13" fmla="*/ 170 h 170"/>
              <a:gd name="T14" fmla="*/ 117 w 117"/>
              <a:gd name="T15" fmla="*/ 157 h 170"/>
              <a:gd name="T16" fmla="*/ 104 w 117"/>
              <a:gd name="T17"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70">
                <a:moveTo>
                  <a:pt x="104" y="0"/>
                </a:moveTo>
                <a:cubicBezTo>
                  <a:pt x="0" y="0"/>
                  <a:pt x="0" y="0"/>
                  <a:pt x="0" y="0"/>
                </a:cubicBezTo>
                <a:cubicBezTo>
                  <a:pt x="4" y="8"/>
                  <a:pt x="8" y="16"/>
                  <a:pt x="12" y="23"/>
                </a:cubicBezTo>
                <a:cubicBezTo>
                  <a:pt x="12" y="23"/>
                  <a:pt x="26" y="63"/>
                  <a:pt x="26" y="78"/>
                </a:cubicBezTo>
                <a:cubicBezTo>
                  <a:pt x="26" y="94"/>
                  <a:pt x="27" y="118"/>
                  <a:pt x="33" y="131"/>
                </a:cubicBezTo>
                <a:cubicBezTo>
                  <a:pt x="37" y="138"/>
                  <a:pt x="49" y="156"/>
                  <a:pt x="74" y="170"/>
                </a:cubicBezTo>
                <a:cubicBezTo>
                  <a:pt x="117" y="170"/>
                  <a:pt x="117" y="170"/>
                  <a:pt x="117" y="170"/>
                </a:cubicBezTo>
                <a:cubicBezTo>
                  <a:pt x="117" y="157"/>
                  <a:pt x="117" y="157"/>
                  <a:pt x="117" y="157"/>
                </a:cubicBezTo>
                <a:cubicBezTo>
                  <a:pt x="104" y="0"/>
                  <a:pt x="104" y="0"/>
                  <a:pt x="104" y="0"/>
                </a:cubicBezTo>
              </a:path>
            </a:pathLst>
          </a:custGeom>
          <a:solidFill>
            <a:schemeClr val="accent1"/>
          </a:solidFill>
          <a:ln>
            <a:noFill/>
          </a:ln>
        </p:spPr>
        <p:txBody>
          <a:bodyPr vert="horz" wrap="square" lIns="91440" tIns="45720" rIns="91440" bIns="45720" numCol="1" anchor="t" anchorCtr="0" compatLnSpc="1"/>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2" name="深度视觉·原创设计 https://www.docer.com/works?userid=22383862"/>
          <p:cNvSpPr/>
          <p:nvPr/>
        </p:nvSpPr>
        <p:spPr bwMode="auto">
          <a:xfrm>
            <a:off x="6515435" y="3402648"/>
            <a:ext cx="891208" cy="787843"/>
          </a:xfrm>
          <a:custGeom>
            <a:avLst/>
            <a:gdLst>
              <a:gd name="T0" fmla="*/ 101 w 173"/>
              <a:gd name="T1" fmla="*/ 153 h 153"/>
              <a:gd name="T2" fmla="*/ 152 w 173"/>
              <a:gd name="T3" fmla="*/ 49 h 153"/>
              <a:gd name="T4" fmla="*/ 166 w 173"/>
              <a:gd name="T5" fmla="*/ 19 h 153"/>
              <a:gd name="T6" fmla="*/ 173 w 173"/>
              <a:gd name="T7" fmla="*/ 0 h 153"/>
              <a:gd name="T8" fmla="*/ 32 w 173"/>
              <a:gd name="T9" fmla="*/ 0 h 153"/>
              <a:gd name="T10" fmla="*/ 0 w 173"/>
              <a:gd name="T11" fmla="*/ 153 h 153"/>
              <a:gd name="T12" fmla="*/ 101 w 173"/>
              <a:gd name="T13" fmla="*/ 153 h 153"/>
            </a:gdLst>
            <a:ahLst/>
            <a:cxnLst>
              <a:cxn ang="0">
                <a:pos x="T0" y="T1"/>
              </a:cxn>
              <a:cxn ang="0">
                <a:pos x="T2" y="T3"/>
              </a:cxn>
              <a:cxn ang="0">
                <a:pos x="T4" y="T5"/>
              </a:cxn>
              <a:cxn ang="0">
                <a:pos x="T6" y="T7"/>
              </a:cxn>
              <a:cxn ang="0">
                <a:pos x="T8" y="T9"/>
              </a:cxn>
              <a:cxn ang="0">
                <a:pos x="T10" y="T11"/>
              </a:cxn>
              <a:cxn ang="0">
                <a:pos x="T12" y="T13"/>
              </a:cxn>
            </a:cxnLst>
            <a:rect l="0" t="0" r="r" b="b"/>
            <a:pathLst>
              <a:path w="173" h="153">
                <a:moveTo>
                  <a:pt x="101" y="153"/>
                </a:moveTo>
                <a:cubicBezTo>
                  <a:pt x="119" y="118"/>
                  <a:pt x="139" y="76"/>
                  <a:pt x="152" y="49"/>
                </a:cubicBezTo>
                <a:cubicBezTo>
                  <a:pt x="157" y="40"/>
                  <a:pt x="162" y="30"/>
                  <a:pt x="166" y="19"/>
                </a:cubicBezTo>
                <a:cubicBezTo>
                  <a:pt x="169" y="13"/>
                  <a:pt x="171" y="7"/>
                  <a:pt x="173" y="0"/>
                </a:cubicBezTo>
                <a:cubicBezTo>
                  <a:pt x="32" y="0"/>
                  <a:pt x="32" y="0"/>
                  <a:pt x="32" y="0"/>
                </a:cubicBezTo>
                <a:cubicBezTo>
                  <a:pt x="0" y="153"/>
                  <a:pt x="0" y="153"/>
                  <a:pt x="0" y="153"/>
                </a:cubicBezTo>
                <a:lnTo>
                  <a:pt x="101" y="153"/>
                </a:lnTo>
                <a:close/>
              </a:path>
            </a:pathLst>
          </a:custGeom>
          <a:solidFill>
            <a:schemeClr val="bg1">
              <a:lumMod val="50000"/>
            </a:schemeClr>
          </a:solidFill>
          <a:ln>
            <a:noFill/>
          </a:ln>
        </p:spPr>
        <p:txBody>
          <a:bodyPr vert="horz" wrap="square" lIns="91440" tIns="45720" rIns="91440" bIns="45720" numCol="1" anchor="t" anchorCtr="0" compatLnSpc="1"/>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3" name="深度视觉·原创设计 https://www.docer.com/works?userid=22383862"/>
          <p:cNvSpPr/>
          <p:nvPr/>
        </p:nvSpPr>
        <p:spPr bwMode="auto">
          <a:xfrm>
            <a:off x="4782181" y="3402648"/>
            <a:ext cx="934067" cy="787843"/>
          </a:xfrm>
          <a:custGeom>
            <a:avLst/>
            <a:gdLst>
              <a:gd name="T0" fmla="*/ 0 w 181"/>
              <a:gd name="T1" fmla="*/ 0 h 153"/>
              <a:gd name="T2" fmla="*/ 7 w 181"/>
              <a:gd name="T3" fmla="*/ 19 h 153"/>
              <a:gd name="T4" fmla="*/ 21 w 181"/>
              <a:gd name="T5" fmla="*/ 49 h 153"/>
              <a:gd name="T6" fmla="*/ 72 w 181"/>
              <a:gd name="T7" fmla="*/ 153 h 153"/>
              <a:gd name="T8" fmla="*/ 181 w 181"/>
              <a:gd name="T9" fmla="*/ 153 h 153"/>
              <a:gd name="T10" fmla="*/ 149 w 181"/>
              <a:gd name="T11" fmla="*/ 0 h 153"/>
              <a:gd name="T12" fmla="*/ 0 w 181"/>
              <a:gd name="T13" fmla="*/ 0 h 153"/>
            </a:gdLst>
            <a:ahLst/>
            <a:cxnLst>
              <a:cxn ang="0">
                <a:pos x="T0" y="T1"/>
              </a:cxn>
              <a:cxn ang="0">
                <a:pos x="T2" y="T3"/>
              </a:cxn>
              <a:cxn ang="0">
                <a:pos x="T4" y="T5"/>
              </a:cxn>
              <a:cxn ang="0">
                <a:pos x="T6" y="T7"/>
              </a:cxn>
              <a:cxn ang="0">
                <a:pos x="T8" y="T9"/>
              </a:cxn>
              <a:cxn ang="0">
                <a:pos x="T10" y="T11"/>
              </a:cxn>
              <a:cxn ang="0">
                <a:pos x="T12" y="T13"/>
              </a:cxn>
            </a:cxnLst>
            <a:rect l="0" t="0" r="r" b="b"/>
            <a:pathLst>
              <a:path w="181" h="153">
                <a:moveTo>
                  <a:pt x="0" y="0"/>
                </a:moveTo>
                <a:cubicBezTo>
                  <a:pt x="2" y="7"/>
                  <a:pt x="4" y="13"/>
                  <a:pt x="7" y="19"/>
                </a:cubicBezTo>
                <a:cubicBezTo>
                  <a:pt x="11" y="30"/>
                  <a:pt x="16" y="40"/>
                  <a:pt x="21" y="49"/>
                </a:cubicBezTo>
                <a:cubicBezTo>
                  <a:pt x="34" y="76"/>
                  <a:pt x="55" y="118"/>
                  <a:pt x="72" y="153"/>
                </a:cubicBezTo>
                <a:cubicBezTo>
                  <a:pt x="181" y="153"/>
                  <a:pt x="181" y="153"/>
                  <a:pt x="181" y="153"/>
                </a:cubicBezTo>
                <a:cubicBezTo>
                  <a:pt x="149" y="0"/>
                  <a:pt x="149" y="0"/>
                  <a:pt x="149" y="0"/>
                </a:cubicBezTo>
                <a:lnTo>
                  <a:pt x="0" y="0"/>
                </a:lnTo>
                <a:close/>
              </a:path>
            </a:pathLst>
          </a:custGeom>
          <a:solidFill>
            <a:schemeClr val="tx1">
              <a:lumMod val="85000"/>
              <a:lumOff val="15000"/>
            </a:schemeClr>
          </a:solidFill>
          <a:ln>
            <a:noFill/>
          </a:ln>
        </p:spPr>
        <p:txBody>
          <a:bodyPr vert="horz" wrap="square" lIns="91440" tIns="45720" rIns="91440" bIns="45720" numCol="1" anchor="t" anchorCtr="0" compatLnSpc="1"/>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4" name="深度视觉·原创设计 https://www.docer.com/works?userid=22383862"/>
          <p:cNvSpPr>
            <a:spLocks noChangeArrowheads="1"/>
          </p:cNvSpPr>
          <p:nvPr/>
        </p:nvSpPr>
        <p:spPr bwMode="auto">
          <a:xfrm>
            <a:off x="5541031" y="2546736"/>
            <a:ext cx="1144578" cy="789104"/>
          </a:xfrm>
          <a:prstGeom prst="rect">
            <a:avLst/>
          </a:prstGeom>
          <a:solidFill>
            <a:schemeClr val="accent2"/>
          </a:solidFill>
          <a:ln>
            <a:noFill/>
          </a:ln>
        </p:spPr>
        <p:txBody>
          <a:bodyPr vert="horz" wrap="square" lIns="91440" tIns="45720" rIns="91440" bIns="45720" numCol="1" anchor="t" anchorCtr="0" compatLnSpc="1"/>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5" name="深度视觉·原创设计 https://www.docer.com/works?userid=22383862"/>
          <p:cNvSpPr/>
          <p:nvPr/>
        </p:nvSpPr>
        <p:spPr bwMode="auto">
          <a:xfrm>
            <a:off x="5546074" y="1685781"/>
            <a:ext cx="1133233" cy="794146"/>
          </a:xfrm>
          <a:custGeom>
            <a:avLst/>
            <a:gdLst>
              <a:gd name="T0" fmla="*/ 172 w 220"/>
              <a:gd name="T1" fmla="*/ 8 h 154"/>
              <a:gd name="T2" fmla="*/ 107 w 220"/>
              <a:gd name="T3" fmla="*/ 0 h 154"/>
              <a:gd name="T4" fmla="*/ 47 w 220"/>
              <a:gd name="T5" fmla="*/ 7 h 154"/>
              <a:gd name="T6" fmla="*/ 47 w 220"/>
              <a:gd name="T7" fmla="*/ 7 h 154"/>
              <a:gd name="T8" fmla="*/ 0 w 220"/>
              <a:gd name="T9" fmla="*/ 154 h 154"/>
              <a:gd name="T10" fmla="*/ 220 w 220"/>
              <a:gd name="T11" fmla="*/ 154 h 154"/>
              <a:gd name="T12" fmla="*/ 172 w 220"/>
              <a:gd name="T13" fmla="*/ 8 h 154"/>
            </a:gdLst>
            <a:ahLst/>
            <a:cxnLst>
              <a:cxn ang="0">
                <a:pos x="T0" y="T1"/>
              </a:cxn>
              <a:cxn ang="0">
                <a:pos x="T2" y="T3"/>
              </a:cxn>
              <a:cxn ang="0">
                <a:pos x="T4" y="T5"/>
              </a:cxn>
              <a:cxn ang="0">
                <a:pos x="T6" y="T7"/>
              </a:cxn>
              <a:cxn ang="0">
                <a:pos x="T8" y="T9"/>
              </a:cxn>
              <a:cxn ang="0">
                <a:pos x="T10" y="T11"/>
              </a:cxn>
              <a:cxn ang="0">
                <a:pos x="T12" y="T13"/>
              </a:cxn>
            </a:cxnLst>
            <a:rect l="0" t="0" r="r" b="b"/>
            <a:pathLst>
              <a:path w="220" h="154">
                <a:moveTo>
                  <a:pt x="172" y="8"/>
                </a:moveTo>
                <a:cubicBezTo>
                  <a:pt x="151" y="3"/>
                  <a:pt x="129" y="0"/>
                  <a:pt x="107" y="0"/>
                </a:cubicBezTo>
                <a:cubicBezTo>
                  <a:pt x="86" y="0"/>
                  <a:pt x="66" y="2"/>
                  <a:pt x="47" y="7"/>
                </a:cubicBezTo>
                <a:cubicBezTo>
                  <a:pt x="47" y="7"/>
                  <a:pt x="47" y="7"/>
                  <a:pt x="47" y="7"/>
                </a:cubicBezTo>
                <a:cubicBezTo>
                  <a:pt x="0" y="154"/>
                  <a:pt x="0" y="154"/>
                  <a:pt x="0" y="154"/>
                </a:cubicBezTo>
                <a:cubicBezTo>
                  <a:pt x="220" y="154"/>
                  <a:pt x="220" y="154"/>
                  <a:pt x="220" y="154"/>
                </a:cubicBezTo>
                <a:lnTo>
                  <a:pt x="172" y="8"/>
                </a:lnTo>
                <a:close/>
              </a:path>
            </a:pathLst>
          </a:custGeom>
          <a:solidFill>
            <a:schemeClr val="tx1">
              <a:lumMod val="65000"/>
              <a:lumOff val="35000"/>
            </a:schemeClr>
          </a:solidFill>
          <a:ln>
            <a:noFill/>
          </a:ln>
        </p:spPr>
        <p:txBody>
          <a:bodyPr vert="horz" wrap="square" lIns="91440" tIns="45720" rIns="91440" bIns="45720" numCol="1" anchor="t" anchorCtr="0" compatLnSpc="1"/>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6" name="深度视觉·原创设计 https://www.docer.com/works?userid=22383862"/>
          <p:cNvSpPr/>
          <p:nvPr/>
        </p:nvSpPr>
        <p:spPr bwMode="auto">
          <a:xfrm>
            <a:off x="5721290" y="4263603"/>
            <a:ext cx="782801" cy="876081"/>
          </a:xfrm>
          <a:custGeom>
            <a:avLst/>
            <a:gdLst>
              <a:gd name="T0" fmla="*/ 621 w 621"/>
              <a:gd name="T1" fmla="*/ 0 h 695"/>
              <a:gd name="T2" fmla="*/ 0 w 621"/>
              <a:gd name="T3" fmla="*/ 0 h 695"/>
              <a:gd name="T4" fmla="*/ 0 w 621"/>
              <a:gd name="T5" fmla="*/ 0 h 695"/>
              <a:gd name="T6" fmla="*/ 53 w 621"/>
              <a:gd name="T7" fmla="*/ 642 h 695"/>
              <a:gd name="T8" fmla="*/ 53 w 621"/>
              <a:gd name="T9" fmla="*/ 695 h 695"/>
              <a:gd name="T10" fmla="*/ 298 w 621"/>
              <a:gd name="T11" fmla="*/ 695 h 695"/>
              <a:gd name="T12" fmla="*/ 572 w 621"/>
              <a:gd name="T13" fmla="*/ 695 h 695"/>
              <a:gd name="T14" fmla="*/ 568 w 621"/>
              <a:gd name="T15" fmla="*/ 642 h 695"/>
              <a:gd name="T16" fmla="*/ 621 w 621"/>
              <a:gd name="T17"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1" h="695">
                <a:moveTo>
                  <a:pt x="621" y="0"/>
                </a:moveTo>
                <a:lnTo>
                  <a:pt x="0" y="0"/>
                </a:lnTo>
                <a:lnTo>
                  <a:pt x="0" y="0"/>
                </a:lnTo>
                <a:lnTo>
                  <a:pt x="53" y="642"/>
                </a:lnTo>
                <a:lnTo>
                  <a:pt x="53" y="695"/>
                </a:lnTo>
                <a:lnTo>
                  <a:pt x="298" y="695"/>
                </a:lnTo>
                <a:lnTo>
                  <a:pt x="572" y="695"/>
                </a:lnTo>
                <a:lnTo>
                  <a:pt x="568" y="642"/>
                </a:lnTo>
                <a:lnTo>
                  <a:pt x="621" y="0"/>
                </a:lnTo>
                <a:close/>
              </a:path>
            </a:pathLst>
          </a:custGeom>
          <a:solidFill>
            <a:schemeClr val="accent2"/>
          </a:solidFill>
          <a:ln>
            <a:noFill/>
          </a:ln>
        </p:spPr>
        <p:txBody>
          <a:bodyPr vert="horz" wrap="square" lIns="91440" tIns="45720" rIns="91440" bIns="45720" numCol="1" anchor="t" anchorCtr="0" compatLnSpc="1"/>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7" name="深度视觉·原创设计 https://www.docer.com/works?userid=22383862"/>
          <p:cNvSpPr/>
          <p:nvPr/>
        </p:nvSpPr>
        <p:spPr bwMode="auto">
          <a:xfrm>
            <a:off x="5721290" y="4263603"/>
            <a:ext cx="782801" cy="876081"/>
          </a:xfrm>
          <a:custGeom>
            <a:avLst/>
            <a:gdLst>
              <a:gd name="T0" fmla="*/ 621 w 621"/>
              <a:gd name="T1" fmla="*/ 0 h 695"/>
              <a:gd name="T2" fmla="*/ 0 w 621"/>
              <a:gd name="T3" fmla="*/ 0 h 695"/>
              <a:gd name="T4" fmla="*/ 0 w 621"/>
              <a:gd name="T5" fmla="*/ 0 h 695"/>
              <a:gd name="T6" fmla="*/ 53 w 621"/>
              <a:gd name="T7" fmla="*/ 642 h 695"/>
              <a:gd name="T8" fmla="*/ 53 w 621"/>
              <a:gd name="T9" fmla="*/ 695 h 695"/>
              <a:gd name="T10" fmla="*/ 298 w 621"/>
              <a:gd name="T11" fmla="*/ 695 h 695"/>
              <a:gd name="T12" fmla="*/ 572 w 621"/>
              <a:gd name="T13" fmla="*/ 695 h 695"/>
              <a:gd name="T14" fmla="*/ 568 w 621"/>
              <a:gd name="T15" fmla="*/ 642 h 695"/>
              <a:gd name="T16" fmla="*/ 621 w 621"/>
              <a:gd name="T17"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1" h="695">
                <a:moveTo>
                  <a:pt x="621" y="0"/>
                </a:moveTo>
                <a:lnTo>
                  <a:pt x="0" y="0"/>
                </a:lnTo>
                <a:lnTo>
                  <a:pt x="0" y="0"/>
                </a:lnTo>
                <a:lnTo>
                  <a:pt x="53" y="642"/>
                </a:lnTo>
                <a:lnTo>
                  <a:pt x="53" y="695"/>
                </a:lnTo>
                <a:lnTo>
                  <a:pt x="298" y="695"/>
                </a:lnTo>
                <a:lnTo>
                  <a:pt x="572" y="695"/>
                </a:lnTo>
                <a:lnTo>
                  <a:pt x="568" y="642"/>
                </a:lnTo>
                <a:lnTo>
                  <a:pt x="62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8" name="深度视觉·原创设计 https://www.docer.com/works?userid=22383862"/>
          <p:cNvSpPr/>
          <p:nvPr/>
        </p:nvSpPr>
        <p:spPr bwMode="auto">
          <a:xfrm>
            <a:off x="5721290" y="4263603"/>
            <a:ext cx="66809" cy="809273"/>
          </a:xfrm>
          <a:custGeom>
            <a:avLst/>
            <a:gdLst>
              <a:gd name="T0" fmla="*/ 0 w 53"/>
              <a:gd name="T1" fmla="*/ 0 h 642"/>
              <a:gd name="T2" fmla="*/ 0 w 53"/>
              <a:gd name="T3" fmla="*/ 0 h 642"/>
              <a:gd name="T4" fmla="*/ 53 w 53"/>
              <a:gd name="T5" fmla="*/ 642 h 642"/>
              <a:gd name="T6" fmla="*/ 0 w 53"/>
              <a:gd name="T7" fmla="*/ 0 h 642"/>
            </a:gdLst>
            <a:ahLst/>
            <a:cxnLst>
              <a:cxn ang="0">
                <a:pos x="T0" y="T1"/>
              </a:cxn>
              <a:cxn ang="0">
                <a:pos x="T2" y="T3"/>
              </a:cxn>
              <a:cxn ang="0">
                <a:pos x="T4" y="T5"/>
              </a:cxn>
              <a:cxn ang="0">
                <a:pos x="T6" y="T7"/>
              </a:cxn>
            </a:cxnLst>
            <a:rect l="0" t="0" r="r" b="b"/>
            <a:pathLst>
              <a:path w="53" h="642">
                <a:moveTo>
                  <a:pt x="0" y="0"/>
                </a:moveTo>
                <a:lnTo>
                  <a:pt x="0" y="0"/>
                </a:lnTo>
                <a:lnTo>
                  <a:pt x="53" y="642"/>
                </a:lnTo>
                <a:lnTo>
                  <a:pt x="0" y="0"/>
                </a:lnTo>
                <a:close/>
              </a:path>
            </a:pathLst>
          </a:custGeom>
          <a:solidFill>
            <a:srgbClr val="153B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9" name="深度视觉·原创设计 https://www.docer.com/works?userid=22383862"/>
          <p:cNvSpPr/>
          <p:nvPr/>
        </p:nvSpPr>
        <p:spPr bwMode="auto">
          <a:xfrm>
            <a:off x="5721290" y="4263603"/>
            <a:ext cx="66809" cy="809273"/>
          </a:xfrm>
          <a:custGeom>
            <a:avLst/>
            <a:gdLst>
              <a:gd name="T0" fmla="*/ 0 w 53"/>
              <a:gd name="T1" fmla="*/ 0 h 642"/>
              <a:gd name="T2" fmla="*/ 0 w 53"/>
              <a:gd name="T3" fmla="*/ 0 h 642"/>
              <a:gd name="T4" fmla="*/ 53 w 53"/>
              <a:gd name="T5" fmla="*/ 642 h 642"/>
              <a:gd name="T6" fmla="*/ 0 w 53"/>
              <a:gd name="T7" fmla="*/ 0 h 642"/>
            </a:gdLst>
            <a:ahLst/>
            <a:cxnLst>
              <a:cxn ang="0">
                <a:pos x="T0" y="T1"/>
              </a:cxn>
              <a:cxn ang="0">
                <a:pos x="T2" y="T3"/>
              </a:cxn>
              <a:cxn ang="0">
                <a:pos x="T4" y="T5"/>
              </a:cxn>
              <a:cxn ang="0">
                <a:pos x="T6" y="T7"/>
              </a:cxn>
            </a:cxnLst>
            <a:rect l="0" t="0" r="r" b="b"/>
            <a:pathLst>
              <a:path w="53" h="642">
                <a:moveTo>
                  <a:pt x="0" y="0"/>
                </a:moveTo>
                <a:lnTo>
                  <a:pt x="0" y="0"/>
                </a:lnTo>
                <a:lnTo>
                  <a:pt x="53" y="64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50" name="深度视觉·原创设计 https://www.docer.com/works?userid=22383862"/>
          <p:cNvSpPr/>
          <p:nvPr/>
        </p:nvSpPr>
        <p:spPr bwMode="auto">
          <a:xfrm>
            <a:off x="5551116" y="3402648"/>
            <a:ext cx="1128191" cy="787843"/>
          </a:xfrm>
          <a:custGeom>
            <a:avLst/>
            <a:gdLst>
              <a:gd name="T0" fmla="*/ 131 w 895"/>
              <a:gd name="T1" fmla="*/ 625 h 625"/>
              <a:gd name="T2" fmla="*/ 765 w 895"/>
              <a:gd name="T3" fmla="*/ 625 h 625"/>
              <a:gd name="T4" fmla="*/ 895 w 895"/>
              <a:gd name="T5" fmla="*/ 0 h 625"/>
              <a:gd name="T6" fmla="*/ 0 w 895"/>
              <a:gd name="T7" fmla="*/ 0 h 625"/>
              <a:gd name="T8" fmla="*/ 131 w 895"/>
              <a:gd name="T9" fmla="*/ 625 h 625"/>
            </a:gdLst>
            <a:ahLst/>
            <a:cxnLst>
              <a:cxn ang="0">
                <a:pos x="T0" y="T1"/>
              </a:cxn>
              <a:cxn ang="0">
                <a:pos x="T2" y="T3"/>
              </a:cxn>
              <a:cxn ang="0">
                <a:pos x="T4" y="T5"/>
              </a:cxn>
              <a:cxn ang="0">
                <a:pos x="T6" y="T7"/>
              </a:cxn>
              <a:cxn ang="0">
                <a:pos x="T8" y="T9"/>
              </a:cxn>
            </a:cxnLst>
            <a:rect l="0" t="0" r="r" b="b"/>
            <a:pathLst>
              <a:path w="895" h="625">
                <a:moveTo>
                  <a:pt x="131" y="625"/>
                </a:moveTo>
                <a:lnTo>
                  <a:pt x="765" y="625"/>
                </a:lnTo>
                <a:lnTo>
                  <a:pt x="895" y="0"/>
                </a:lnTo>
                <a:lnTo>
                  <a:pt x="0" y="0"/>
                </a:lnTo>
                <a:lnTo>
                  <a:pt x="131" y="625"/>
                </a:lnTo>
                <a:close/>
              </a:path>
            </a:pathLst>
          </a:custGeom>
          <a:solidFill>
            <a:schemeClr val="tx1">
              <a:lumMod val="65000"/>
              <a:lumOff val="35000"/>
            </a:schemeClr>
          </a:solidFill>
          <a:ln>
            <a:noFill/>
          </a:ln>
        </p:spPr>
        <p:txBody>
          <a:bodyPr vert="horz" wrap="square" lIns="91440" tIns="45720" rIns="91440" bIns="45720" numCol="1" anchor="t" anchorCtr="0" compatLnSpc="1"/>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51" name="深度视觉·原创设计 https://www.docer.com/works?userid=22383862"/>
          <p:cNvSpPr>
            <a:spLocks noEditPoints="1"/>
          </p:cNvSpPr>
          <p:nvPr/>
        </p:nvSpPr>
        <p:spPr bwMode="auto">
          <a:xfrm>
            <a:off x="5823394" y="3639632"/>
            <a:ext cx="263454" cy="380686"/>
          </a:xfrm>
          <a:custGeom>
            <a:avLst/>
            <a:gdLst>
              <a:gd name="T0" fmla="*/ 27 w 51"/>
              <a:gd name="T1" fmla="*/ 74 h 74"/>
              <a:gd name="T2" fmla="*/ 17 w 51"/>
              <a:gd name="T3" fmla="*/ 73 h 74"/>
              <a:gd name="T4" fmla="*/ 9 w 51"/>
              <a:gd name="T5" fmla="*/ 70 h 74"/>
              <a:gd name="T6" fmla="*/ 3 w 51"/>
              <a:gd name="T7" fmla="*/ 63 h 74"/>
              <a:gd name="T8" fmla="*/ 0 w 51"/>
              <a:gd name="T9" fmla="*/ 52 h 74"/>
              <a:gd name="T10" fmla="*/ 0 w 51"/>
              <a:gd name="T11" fmla="*/ 25 h 74"/>
              <a:gd name="T12" fmla="*/ 2 w 51"/>
              <a:gd name="T13" fmla="*/ 13 h 74"/>
              <a:gd name="T14" fmla="*/ 8 w 51"/>
              <a:gd name="T15" fmla="*/ 5 h 74"/>
              <a:gd name="T16" fmla="*/ 16 w 51"/>
              <a:gd name="T17" fmla="*/ 1 h 74"/>
              <a:gd name="T18" fmla="*/ 27 w 51"/>
              <a:gd name="T19" fmla="*/ 0 h 74"/>
              <a:gd name="T20" fmla="*/ 36 w 51"/>
              <a:gd name="T21" fmla="*/ 1 h 74"/>
              <a:gd name="T22" fmla="*/ 44 w 51"/>
              <a:gd name="T23" fmla="*/ 5 h 74"/>
              <a:gd name="T24" fmla="*/ 49 w 51"/>
              <a:gd name="T25" fmla="*/ 12 h 74"/>
              <a:gd name="T26" fmla="*/ 51 w 51"/>
              <a:gd name="T27" fmla="*/ 24 h 74"/>
              <a:gd name="T28" fmla="*/ 51 w 51"/>
              <a:gd name="T29" fmla="*/ 50 h 74"/>
              <a:gd name="T30" fmla="*/ 49 w 51"/>
              <a:gd name="T31" fmla="*/ 63 h 74"/>
              <a:gd name="T32" fmla="*/ 43 w 51"/>
              <a:gd name="T33" fmla="*/ 70 h 74"/>
              <a:gd name="T34" fmla="*/ 36 w 51"/>
              <a:gd name="T35" fmla="*/ 73 h 74"/>
              <a:gd name="T36" fmla="*/ 27 w 51"/>
              <a:gd name="T37" fmla="*/ 74 h 74"/>
              <a:gd name="T38" fmla="*/ 38 w 51"/>
              <a:gd name="T39" fmla="*/ 26 h 74"/>
              <a:gd name="T40" fmla="*/ 35 w 51"/>
              <a:gd name="T41" fmla="*/ 15 h 74"/>
              <a:gd name="T42" fmla="*/ 27 w 51"/>
              <a:gd name="T43" fmla="*/ 12 h 74"/>
              <a:gd name="T44" fmla="*/ 20 w 51"/>
              <a:gd name="T45" fmla="*/ 13 h 74"/>
              <a:gd name="T46" fmla="*/ 16 w 51"/>
              <a:gd name="T47" fmla="*/ 16 h 74"/>
              <a:gd name="T48" fmla="*/ 14 w 51"/>
              <a:gd name="T49" fmla="*/ 20 h 74"/>
              <a:gd name="T50" fmla="*/ 14 w 51"/>
              <a:gd name="T51" fmla="*/ 27 h 74"/>
              <a:gd name="T52" fmla="*/ 14 w 51"/>
              <a:gd name="T53" fmla="*/ 51 h 74"/>
              <a:gd name="T54" fmla="*/ 17 w 51"/>
              <a:gd name="T55" fmla="*/ 60 h 74"/>
              <a:gd name="T56" fmla="*/ 26 w 51"/>
              <a:gd name="T57" fmla="*/ 62 h 74"/>
              <a:gd name="T58" fmla="*/ 31 w 51"/>
              <a:gd name="T59" fmla="*/ 62 h 74"/>
              <a:gd name="T60" fmla="*/ 35 w 51"/>
              <a:gd name="T61" fmla="*/ 60 h 74"/>
              <a:gd name="T62" fmla="*/ 37 w 51"/>
              <a:gd name="T63" fmla="*/ 56 h 74"/>
              <a:gd name="T64" fmla="*/ 38 w 51"/>
              <a:gd name="T65" fmla="*/ 50 h 74"/>
              <a:gd name="T66" fmla="*/ 38 w 51"/>
              <a:gd name="T67" fmla="*/ 2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 h="74">
                <a:moveTo>
                  <a:pt x="27" y="74"/>
                </a:moveTo>
                <a:cubicBezTo>
                  <a:pt x="23" y="74"/>
                  <a:pt x="20" y="74"/>
                  <a:pt x="17" y="73"/>
                </a:cubicBezTo>
                <a:cubicBezTo>
                  <a:pt x="14" y="73"/>
                  <a:pt x="11" y="72"/>
                  <a:pt x="9" y="70"/>
                </a:cubicBezTo>
                <a:cubicBezTo>
                  <a:pt x="6" y="68"/>
                  <a:pt x="4" y="66"/>
                  <a:pt x="3" y="63"/>
                </a:cubicBezTo>
                <a:cubicBezTo>
                  <a:pt x="1" y="60"/>
                  <a:pt x="0" y="56"/>
                  <a:pt x="0" y="52"/>
                </a:cubicBezTo>
                <a:cubicBezTo>
                  <a:pt x="0" y="25"/>
                  <a:pt x="0" y="25"/>
                  <a:pt x="0" y="25"/>
                </a:cubicBezTo>
                <a:cubicBezTo>
                  <a:pt x="0" y="20"/>
                  <a:pt x="1" y="16"/>
                  <a:pt x="2" y="13"/>
                </a:cubicBezTo>
                <a:cubicBezTo>
                  <a:pt x="4" y="10"/>
                  <a:pt x="5" y="7"/>
                  <a:pt x="8" y="5"/>
                </a:cubicBezTo>
                <a:cubicBezTo>
                  <a:pt x="10" y="3"/>
                  <a:pt x="13" y="2"/>
                  <a:pt x="16" y="1"/>
                </a:cubicBezTo>
                <a:cubicBezTo>
                  <a:pt x="19" y="1"/>
                  <a:pt x="23" y="0"/>
                  <a:pt x="27" y="0"/>
                </a:cubicBezTo>
                <a:cubicBezTo>
                  <a:pt x="30" y="0"/>
                  <a:pt x="33" y="1"/>
                  <a:pt x="36" y="1"/>
                </a:cubicBezTo>
                <a:cubicBezTo>
                  <a:pt x="39" y="2"/>
                  <a:pt x="42" y="3"/>
                  <a:pt x="44" y="5"/>
                </a:cubicBezTo>
                <a:cubicBezTo>
                  <a:pt x="46" y="6"/>
                  <a:pt x="48" y="9"/>
                  <a:pt x="49" y="12"/>
                </a:cubicBezTo>
                <a:cubicBezTo>
                  <a:pt x="50" y="15"/>
                  <a:pt x="51" y="19"/>
                  <a:pt x="51" y="24"/>
                </a:cubicBezTo>
                <a:cubicBezTo>
                  <a:pt x="51" y="50"/>
                  <a:pt x="51" y="50"/>
                  <a:pt x="51" y="50"/>
                </a:cubicBezTo>
                <a:cubicBezTo>
                  <a:pt x="51" y="55"/>
                  <a:pt x="50" y="59"/>
                  <a:pt x="49" y="63"/>
                </a:cubicBezTo>
                <a:cubicBezTo>
                  <a:pt x="48" y="66"/>
                  <a:pt x="46" y="68"/>
                  <a:pt x="43" y="70"/>
                </a:cubicBezTo>
                <a:cubicBezTo>
                  <a:pt x="41" y="72"/>
                  <a:pt x="39" y="73"/>
                  <a:pt x="36" y="73"/>
                </a:cubicBezTo>
                <a:cubicBezTo>
                  <a:pt x="33" y="74"/>
                  <a:pt x="30" y="74"/>
                  <a:pt x="27" y="74"/>
                </a:cubicBezTo>
                <a:close/>
                <a:moveTo>
                  <a:pt x="38" y="26"/>
                </a:moveTo>
                <a:cubicBezTo>
                  <a:pt x="38" y="21"/>
                  <a:pt x="37" y="17"/>
                  <a:pt x="35" y="15"/>
                </a:cubicBezTo>
                <a:cubicBezTo>
                  <a:pt x="34" y="13"/>
                  <a:pt x="31" y="12"/>
                  <a:pt x="27" y="12"/>
                </a:cubicBezTo>
                <a:cubicBezTo>
                  <a:pt x="24" y="12"/>
                  <a:pt x="22" y="12"/>
                  <a:pt x="20" y="13"/>
                </a:cubicBezTo>
                <a:cubicBezTo>
                  <a:pt x="19" y="14"/>
                  <a:pt x="17" y="14"/>
                  <a:pt x="16" y="16"/>
                </a:cubicBezTo>
                <a:cubicBezTo>
                  <a:pt x="15" y="17"/>
                  <a:pt x="15" y="18"/>
                  <a:pt x="14" y="20"/>
                </a:cubicBezTo>
                <a:cubicBezTo>
                  <a:pt x="14" y="22"/>
                  <a:pt x="14" y="24"/>
                  <a:pt x="14" y="27"/>
                </a:cubicBezTo>
                <a:cubicBezTo>
                  <a:pt x="14" y="51"/>
                  <a:pt x="14" y="51"/>
                  <a:pt x="14" y="51"/>
                </a:cubicBezTo>
                <a:cubicBezTo>
                  <a:pt x="14" y="55"/>
                  <a:pt x="15" y="58"/>
                  <a:pt x="17" y="60"/>
                </a:cubicBezTo>
                <a:cubicBezTo>
                  <a:pt x="20" y="61"/>
                  <a:pt x="23" y="62"/>
                  <a:pt x="26" y="62"/>
                </a:cubicBezTo>
                <a:cubicBezTo>
                  <a:pt x="28" y="62"/>
                  <a:pt x="30" y="62"/>
                  <a:pt x="31" y="62"/>
                </a:cubicBezTo>
                <a:cubicBezTo>
                  <a:pt x="33" y="61"/>
                  <a:pt x="34" y="61"/>
                  <a:pt x="35" y="60"/>
                </a:cubicBezTo>
                <a:cubicBezTo>
                  <a:pt x="36" y="59"/>
                  <a:pt x="37" y="58"/>
                  <a:pt x="37" y="56"/>
                </a:cubicBezTo>
                <a:cubicBezTo>
                  <a:pt x="38" y="54"/>
                  <a:pt x="38" y="52"/>
                  <a:pt x="38" y="50"/>
                </a:cubicBezTo>
                <a:lnTo>
                  <a:pt x="38" y="26"/>
                </a:lnTo>
                <a:close/>
              </a:path>
            </a:pathLst>
          </a:custGeom>
          <a:solidFill>
            <a:srgbClr val="E9E9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52" name="深度视觉·原创设计 https://www.docer.com/works?userid=22383862"/>
          <p:cNvSpPr/>
          <p:nvPr/>
        </p:nvSpPr>
        <p:spPr bwMode="auto">
          <a:xfrm>
            <a:off x="6148615" y="3639632"/>
            <a:ext cx="231941" cy="380686"/>
          </a:xfrm>
          <a:custGeom>
            <a:avLst/>
            <a:gdLst>
              <a:gd name="T0" fmla="*/ 22 w 45"/>
              <a:gd name="T1" fmla="*/ 74 h 74"/>
              <a:gd name="T2" fmla="*/ 9 w 45"/>
              <a:gd name="T3" fmla="*/ 73 h 74"/>
              <a:gd name="T4" fmla="*/ 0 w 45"/>
              <a:gd name="T5" fmla="*/ 69 h 74"/>
              <a:gd name="T6" fmla="*/ 0 w 45"/>
              <a:gd name="T7" fmla="*/ 67 h 74"/>
              <a:gd name="T8" fmla="*/ 1 w 45"/>
              <a:gd name="T9" fmla="*/ 63 h 74"/>
              <a:gd name="T10" fmla="*/ 2 w 45"/>
              <a:gd name="T11" fmla="*/ 60 h 74"/>
              <a:gd name="T12" fmla="*/ 4 w 45"/>
              <a:gd name="T13" fmla="*/ 58 h 74"/>
              <a:gd name="T14" fmla="*/ 11 w 45"/>
              <a:gd name="T15" fmla="*/ 61 h 74"/>
              <a:gd name="T16" fmla="*/ 20 w 45"/>
              <a:gd name="T17" fmla="*/ 62 h 74"/>
              <a:gd name="T18" fmla="*/ 29 w 45"/>
              <a:gd name="T19" fmla="*/ 60 h 74"/>
              <a:gd name="T20" fmla="*/ 32 w 45"/>
              <a:gd name="T21" fmla="*/ 53 h 74"/>
              <a:gd name="T22" fmla="*/ 31 w 45"/>
              <a:gd name="T23" fmla="*/ 48 h 74"/>
              <a:gd name="T24" fmla="*/ 28 w 45"/>
              <a:gd name="T25" fmla="*/ 45 h 74"/>
              <a:gd name="T26" fmla="*/ 24 w 45"/>
              <a:gd name="T27" fmla="*/ 43 h 74"/>
              <a:gd name="T28" fmla="*/ 18 w 45"/>
              <a:gd name="T29" fmla="*/ 42 h 74"/>
              <a:gd name="T30" fmla="*/ 15 w 45"/>
              <a:gd name="T31" fmla="*/ 42 h 74"/>
              <a:gd name="T32" fmla="*/ 14 w 45"/>
              <a:gd name="T33" fmla="*/ 39 h 74"/>
              <a:gd name="T34" fmla="*/ 14 w 45"/>
              <a:gd name="T35" fmla="*/ 35 h 74"/>
              <a:gd name="T36" fmla="*/ 15 w 45"/>
              <a:gd name="T37" fmla="*/ 32 h 74"/>
              <a:gd name="T38" fmla="*/ 18 w 45"/>
              <a:gd name="T39" fmla="*/ 32 h 74"/>
              <a:gd name="T40" fmla="*/ 28 w 45"/>
              <a:gd name="T41" fmla="*/ 28 h 74"/>
              <a:gd name="T42" fmla="*/ 32 w 45"/>
              <a:gd name="T43" fmla="*/ 20 h 74"/>
              <a:gd name="T44" fmla="*/ 29 w 45"/>
              <a:gd name="T45" fmla="*/ 14 h 74"/>
              <a:gd name="T46" fmla="*/ 19 w 45"/>
              <a:gd name="T47" fmla="*/ 11 h 74"/>
              <a:gd name="T48" fmla="*/ 12 w 45"/>
              <a:gd name="T49" fmla="*/ 13 h 74"/>
              <a:gd name="T50" fmla="*/ 6 w 45"/>
              <a:gd name="T51" fmla="*/ 16 h 74"/>
              <a:gd name="T52" fmla="*/ 4 w 45"/>
              <a:gd name="T53" fmla="*/ 15 h 74"/>
              <a:gd name="T54" fmla="*/ 3 w 45"/>
              <a:gd name="T55" fmla="*/ 11 h 74"/>
              <a:gd name="T56" fmla="*/ 2 w 45"/>
              <a:gd name="T57" fmla="*/ 8 h 74"/>
              <a:gd name="T58" fmla="*/ 2 w 45"/>
              <a:gd name="T59" fmla="*/ 5 h 74"/>
              <a:gd name="T60" fmla="*/ 5 w 45"/>
              <a:gd name="T61" fmla="*/ 3 h 74"/>
              <a:gd name="T62" fmla="*/ 8 w 45"/>
              <a:gd name="T63" fmla="*/ 2 h 74"/>
              <a:gd name="T64" fmla="*/ 14 w 45"/>
              <a:gd name="T65" fmla="*/ 1 h 74"/>
              <a:gd name="T66" fmla="*/ 21 w 45"/>
              <a:gd name="T67" fmla="*/ 0 h 74"/>
              <a:gd name="T68" fmla="*/ 39 w 45"/>
              <a:gd name="T69" fmla="*/ 5 h 74"/>
              <a:gd name="T70" fmla="*/ 45 w 45"/>
              <a:gd name="T71" fmla="*/ 19 h 74"/>
              <a:gd name="T72" fmla="*/ 42 w 45"/>
              <a:gd name="T73" fmla="*/ 30 h 74"/>
              <a:gd name="T74" fmla="*/ 35 w 45"/>
              <a:gd name="T75" fmla="*/ 37 h 74"/>
              <a:gd name="T76" fmla="*/ 42 w 45"/>
              <a:gd name="T77" fmla="*/ 43 h 74"/>
              <a:gd name="T78" fmla="*/ 45 w 45"/>
              <a:gd name="T79" fmla="*/ 54 h 74"/>
              <a:gd name="T80" fmla="*/ 44 w 45"/>
              <a:gd name="T81" fmla="*/ 63 h 74"/>
              <a:gd name="T82" fmla="*/ 38 w 45"/>
              <a:gd name="T83" fmla="*/ 69 h 74"/>
              <a:gd name="T84" fmla="*/ 31 w 45"/>
              <a:gd name="T85" fmla="*/ 73 h 74"/>
              <a:gd name="T86" fmla="*/ 22 w 45"/>
              <a:gd name="T87"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 h="74">
                <a:moveTo>
                  <a:pt x="22" y="74"/>
                </a:moveTo>
                <a:cubicBezTo>
                  <a:pt x="17" y="74"/>
                  <a:pt x="13" y="74"/>
                  <a:pt x="9" y="73"/>
                </a:cubicBezTo>
                <a:cubicBezTo>
                  <a:pt x="5" y="71"/>
                  <a:pt x="2" y="70"/>
                  <a:pt x="0" y="69"/>
                </a:cubicBezTo>
                <a:cubicBezTo>
                  <a:pt x="0" y="69"/>
                  <a:pt x="0" y="68"/>
                  <a:pt x="0" y="67"/>
                </a:cubicBezTo>
                <a:cubicBezTo>
                  <a:pt x="0" y="66"/>
                  <a:pt x="0" y="65"/>
                  <a:pt x="1" y="63"/>
                </a:cubicBezTo>
                <a:cubicBezTo>
                  <a:pt x="1" y="62"/>
                  <a:pt x="2" y="61"/>
                  <a:pt x="2" y="60"/>
                </a:cubicBezTo>
                <a:cubicBezTo>
                  <a:pt x="3" y="59"/>
                  <a:pt x="3" y="58"/>
                  <a:pt x="4" y="58"/>
                </a:cubicBezTo>
                <a:cubicBezTo>
                  <a:pt x="6" y="59"/>
                  <a:pt x="8" y="60"/>
                  <a:pt x="11" y="61"/>
                </a:cubicBezTo>
                <a:cubicBezTo>
                  <a:pt x="14" y="62"/>
                  <a:pt x="17" y="62"/>
                  <a:pt x="20" y="62"/>
                </a:cubicBezTo>
                <a:cubicBezTo>
                  <a:pt x="24" y="62"/>
                  <a:pt x="27" y="61"/>
                  <a:pt x="29" y="60"/>
                </a:cubicBezTo>
                <a:cubicBezTo>
                  <a:pt x="31" y="58"/>
                  <a:pt x="32" y="56"/>
                  <a:pt x="32" y="53"/>
                </a:cubicBezTo>
                <a:cubicBezTo>
                  <a:pt x="32" y="51"/>
                  <a:pt x="32" y="50"/>
                  <a:pt x="31" y="48"/>
                </a:cubicBezTo>
                <a:cubicBezTo>
                  <a:pt x="30" y="47"/>
                  <a:pt x="29" y="46"/>
                  <a:pt x="28" y="45"/>
                </a:cubicBezTo>
                <a:cubicBezTo>
                  <a:pt x="27" y="44"/>
                  <a:pt x="25" y="43"/>
                  <a:pt x="24" y="43"/>
                </a:cubicBezTo>
                <a:cubicBezTo>
                  <a:pt x="22" y="42"/>
                  <a:pt x="20" y="42"/>
                  <a:pt x="18" y="42"/>
                </a:cubicBezTo>
                <a:cubicBezTo>
                  <a:pt x="17" y="42"/>
                  <a:pt x="16" y="42"/>
                  <a:pt x="15" y="42"/>
                </a:cubicBezTo>
                <a:cubicBezTo>
                  <a:pt x="14" y="41"/>
                  <a:pt x="14" y="41"/>
                  <a:pt x="14" y="39"/>
                </a:cubicBezTo>
                <a:cubicBezTo>
                  <a:pt x="14" y="35"/>
                  <a:pt x="14" y="35"/>
                  <a:pt x="14" y="35"/>
                </a:cubicBezTo>
                <a:cubicBezTo>
                  <a:pt x="14" y="33"/>
                  <a:pt x="14" y="32"/>
                  <a:pt x="15" y="32"/>
                </a:cubicBezTo>
                <a:cubicBezTo>
                  <a:pt x="16" y="32"/>
                  <a:pt x="17" y="32"/>
                  <a:pt x="18" y="32"/>
                </a:cubicBezTo>
                <a:cubicBezTo>
                  <a:pt x="23" y="31"/>
                  <a:pt x="26" y="30"/>
                  <a:pt x="28" y="28"/>
                </a:cubicBezTo>
                <a:cubicBezTo>
                  <a:pt x="31" y="27"/>
                  <a:pt x="32" y="24"/>
                  <a:pt x="32" y="20"/>
                </a:cubicBezTo>
                <a:cubicBezTo>
                  <a:pt x="32" y="18"/>
                  <a:pt x="31" y="16"/>
                  <a:pt x="29" y="14"/>
                </a:cubicBezTo>
                <a:cubicBezTo>
                  <a:pt x="27" y="12"/>
                  <a:pt x="23" y="11"/>
                  <a:pt x="19" y="11"/>
                </a:cubicBezTo>
                <a:cubicBezTo>
                  <a:pt x="17" y="11"/>
                  <a:pt x="14" y="12"/>
                  <a:pt x="12" y="13"/>
                </a:cubicBezTo>
                <a:cubicBezTo>
                  <a:pt x="10" y="13"/>
                  <a:pt x="8" y="14"/>
                  <a:pt x="6" y="16"/>
                </a:cubicBezTo>
                <a:cubicBezTo>
                  <a:pt x="5" y="16"/>
                  <a:pt x="5" y="16"/>
                  <a:pt x="4" y="15"/>
                </a:cubicBezTo>
                <a:cubicBezTo>
                  <a:pt x="4" y="14"/>
                  <a:pt x="3" y="13"/>
                  <a:pt x="3" y="11"/>
                </a:cubicBezTo>
                <a:cubicBezTo>
                  <a:pt x="2" y="10"/>
                  <a:pt x="2" y="9"/>
                  <a:pt x="2" y="8"/>
                </a:cubicBezTo>
                <a:cubicBezTo>
                  <a:pt x="1" y="6"/>
                  <a:pt x="1" y="6"/>
                  <a:pt x="2" y="5"/>
                </a:cubicBezTo>
                <a:cubicBezTo>
                  <a:pt x="3" y="5"/>
                  <a:pt x="4" y="4"/>
                  <a:pt x="5" y="3"/>
                </a:cubicBezTo>
                <a:cubicBezTo>
                  <a:pt x="6" y="3"/>
                  <a:pt x="7" y="2"/>
                  <a:pt x="8" y="2"/>
                </a:cubicBezTo>
                <a:cubicBezTo>
                  <a:pt x="10" y="1"/>
                  <a:pt x="12" y="1"/>
                  <a:pt x="14" y="1"/>
                </a:cubicBezTo>
                <a:cubicBezTo>
                  <a:pt x="16" y="0"/>
                  <a:pt x="18" y="0"/>
                  <a:pt x="21" y="0"/>
                </a:cubicBezTo>
                <a:cubicBezTo>
                  <a:pt x="29" y="0"/>
                  <a:pt x="35" y="2"/>
                  <a:pt x="39" y="5"/>
                </a:cubicBezTo>
                <a:cubicBezTo>
                  <a:pt x="43" y="8"/>
                  <a:pt x="45" y="13"/>
                  <a:pt x="45" y="19"/>
                </a:cubicBezTo>
                <a:cubicBezTo>
                  <a:pt x="45" y="23"/>
                  <a:pt x="44" y="27"/>
                  <a:pt x="42" y="30"/>
                </a:cubicBezTo>
                <a:cubicBezTo>
                  <a:pt x="40" y="33"/>
                  <a:pt x="37" y="35"/>
                  <a:pt x="35" y="37"/>
                </a:cubicBezTo>
                <a:cubicBezTo>
                  <a:pt x="38" y="38"/>
                  <a:pt x="40" y="40"/>
                  <a:pt x="42" y="43"/>
                </a:cubicBezTo>
                <a:cubicBezTo>
                  <a:pt x="44" y="46"/>
                  <a:pt x="45" y="50"/>
                  <a:pt x="45" y="54"/>
                </a:cubicBezTo>
                <a:cubicBezTo>
                  <a:pt x="45" y="57"/>
                  <a:pt x="45" y="60"/>
                  <a:pt x="44" y="63"/>
                </a:cubicBezTo>
                <a:cubicBezTo>
                  <a:pt x="42" y="65"/>
                  <a:pt x="41" y="67"/>
                  <a:pt x="38" y="69"/>
                </a:cubicBezTo>
                <a:cubicBezTo>
                  <a:pt x="36" y="71"/>
                  <a:pt x="34" y="72"/>
                  <a:pt x="31" y="73"/>
                </a:cubicBezTo>
                <a:cubicBezTo>
                  <a:pt x="28" y="74"/>
                  <a:pt x="25" y="74"/>
                  <a:pt x="22" y="74"/>
                </a:cubicBezTo>
                <a:close/>
              </a:path>
            </a:pathLst>
          </a:custGeom>
          <a:solidFill>
            <a:srgbClr val="E9E9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53" name="深度视觉·原创设计 https://www.docer.com/works?userid=22383862"/>
          <p:cNvSpPr>
            <a:spLocks noEditPoints="1"/>
          </p:cNvSpPr>
          <p:nvPr/>
        </p:nvSpPr>
        <p:spPr bwMode="auto">
          <a:xfrm>
            <a:off x="5798183" y="2788761"/>
            <a:ext cx="278581" cy="407157"/>
          </a:xfrm>
          <a:custGeom>
            <a:avLst/>
            <a:gdLst>
              <a:gd name="T0" fmla="*/ 28 w 54"/>
              <a:gd name="T1" fmla="*/ 79 h 79"/>
              <a:gd name="T2" fmla="*/ 18 w 54"/>
              <a:gd name="T3" fmla="*/ 78 h 79"/>
              <a:gd name="T4" fmla="*/ 9 w 54"/>
              <a:gd name="T5" fmla="*/ 75 h 79"/>
              <a:gd name="T6" fmla="*/ 3 w 54"/>
              <a:gd name="T7" fmla="*/ 68 h 79"/>
              <a:gd name="T8" fmla="*/ 0 w 54"/>
              <a:gd name="T9" fmla="*/ 56 h 79"/>
              <a:gd name="T10" fmla="*/ 0 w 54"/>
              <a:gd name="T11" fmla="*/ 27 h 79"/>
              <a:gd name="T12" fmla="*/ 2 w 54"/>
              <a:gd name="T13" fmla="*/ 14 h 79"/>
              <a:gd name="T14" fmla="*/ 8 w 54"/>
              <a:gd name="T15" fmla="*/ 6 h 79"/>
              <a:gd name="T16" fmla="*/ 17 w 54"/>
              <a:gd name="T17" fmla="*/ 2 h 79"/>
              <a:gd name="T18" fmla="*/ 28 w 54"/>
              <a:gd name="T19" fmla="*/ 0 h 79"/>
              <a:gd name="T20" fmla="*/ 38 w 54"/>
              <a:gd name="T21" fmla="*/ 2 h 79"/>
              <a:gd name="T22" fmla="*/ 46 w 54"/>
              <a:gd name="T23" fmla="*/ 5 h 79"/>
              <a:gd name="T24" fmla="*/ 52 w 54"/>
              <a:gd name="T25" fmla="*/ 13 h 79"/>
              <a:gd name="T26" fmla="*/ 54 w 54"/>
              <a:gd name="T27" fmla="*/ 26 h 79"/>
              <a:gd name="T28" fmla="*/ 54 w 54"/>
              <a:gd name="T29" fmla="*/ 53 h 79"/>
              <a:gd name="T30" fmla="*/ 52 w 54"/>
              <a:gd name="T31" fmla="*/ 67 h 79"/>
              <a:gd name="T32" fmla="*/ 46 w 54"/>
              <a:gd name="T33" fmla="*/ 75 h 79"/>
              <a:gd name="T34" fmla="*/ 38 w 54"/>
              <a:gd name="T35" fmla="*/ 78 h 79"/>
              <a:gd name="T36" fmla="*/ 28 w 54"/>
              <a:gd name="T37" fmla="*/ 79 h 79"/>
              <a:gd name="T38" fmla="*/ 40 w 54"/>
              <a:gd name="T39" fmla="*/ 28 h 79"/>
              <a:gd name="T40" fmla="*/ 38 w 54"/>
              <a:gd name="T41" fmla="*/ 17 h 79"/>
              <a:gd name="T42" fmla="*/ 28 w 54"/>
              <a:gd name="T43" fmla="*/ 13 h 79"/>
              <a:gd name="T44" fmla="*/ 21 w 54"/>
              <a:gd name="T45" fmla="*/ 14 h 79"/>
              <a:gd name="T46" fmla="*/ 17 w 54"/>
              <a:gd name="T47" fmla="*/ 17 h 79"/>
              <a:gd name="T48" fmla="*/ 15 w 54"/>
              <a:gd name="T49" fmla="*/ 22 h 79"/>
              <a:gd name="T50" fmla="*/ 15 w 54"/>
              <a:gd name="T51" fmla="*/ 29 h 79"/>
              <a:gd name="T52" fmla="*/ 15 w 54"/>
              <a:gd name="T53" fmla="*/ 55 h 79"/>
              <a:gd name="T54" fmla="*/ 19 w 54"/>
              <a:gd name="T55" fmla="*/ 64 h 79"/>
              <a:gd name="T56" fmla="*/ 28 w 54"/>
              <a:gd name="T57" fmla="*/ 67 h 79"/>
              <a:gd name="T58" fmla="*/ 33 w 54"/>
              <a:gd name="T59" fmla="*/ 66 h 79"/>
              <a:gd name="T60" fmla="*/ 37 w 54"/>
              <a:gd name="T61" fmla="*/ 64 h 79"/>
              <a:gd name="T62" fmla="*/ 39 w 54"/>
              <a:gd name="T63" fmla="*/ 60 h 79"/>
              <a:gd name="T64" fmla="*/ 40 w 54"/>
              <a:gd name="T65" fmla="*/ 53 h 79"/>
              <a:gd name="T66" fmla="*/ 40 w 54"/>
              <a:gd name="T67" fmla="*/ 2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79">
                <a:moveTo>
                  <a:pt x="28" y="79"/>
                </a:moveTo>
                <a:cubicBezTo>
                  <a:pt x="25" y="79"/>
                  <a:pt x="21" y="79"/>
                  <a:pt x="18" y="78"/>
                </a:cubicBezTo>
                <a:cubicBezTo>
                  <a:pt x="15" y="78"/>
                  <a:pt x="12" y="77"/>
                  <a:pt x="9" y="75"/>
                </a:cubicBezTo>
                <a:cubicBezTo>
                  <a:pt x="7" y="73"/>
                  <a:pt x="5" y="71"/>
                  <a:pt x="3" y="68"/>
                </a:cubicBezTo>
                <a:cubicBezTo>
                  <a:pt x="1" y="64"/>
                  <a:pt x="0" y="60"/>
                  <a:pt x="0" y="56"/>
                </a:cubicBezTo>
                <a:cubicBezTo>
                  <a:pt x="0" y="27"/>
                  <a:pt x="0" y="27"/>
                  <a:pt x="0" y="27"/>
                </a:cubicBezTo>
                <a:cubicBezTo>
                  <a:pt x="0" y="22"/>
                  <a:pt x="1" y="17"/>
                  <a:pt x="2" y="14"/>
                </a:cubicBezTo>
                <a:cubicBezTo>
                  <a:pt x="4" y="10"/>
                  <a:pt x="6" y="8"/>
                  <a:pt x="8" y="6"/>
                </a:cubicBezTo>
                <a:cubicBezTo>
                  <a:pt x="10" y="4"/>
                  <a:pt x="13" y="2"/>
                  <a:pt x="17" y="2"/>
                </a:cubicBezTo>
                <a:cubicBezTo>
                  <a:pt x="20" y="1"/>
                  <a:pt x="24" y="0"/>
                  <a:pt x="28" y="0"/>
                </a:cubicBezTo>
                <a:cubicBezTo>
                  <a:pt x="32" y="0"/>
                  <a:pt x="35" y="1"/>
                  <a:pt x="38" y="2"/>
                </a:cubicBezTo>
                <a:cubicBezTo>
                  <a:pt x="41" y="2"/>
                  <a:pt x="44" y="3"/>
                  <a:pt x="46" y="5"/>
                </a:cubicBezTo>
                <a:cubicBezTo>
                  <a:pt x="49" y="7"/>
                  <a:pt x="51" y="10"/>
                  <a:pt x="52" y="13"/>
                </a:cubicBezTo>
                <a:cubicBezTo>
                  <a:pt x="54" y="16"/>
                  <a:pt x="54" y="20"/>
                  <a:pt x="54" y="26"/>
                </a:cubicBezTo>
                <a:cubicBezTo>
                  <a:pt x="54" y="53"/>
                  <a:pt x="54" y="53"/>
                  <a:pt x="54" y="53"/>
                </a:cubicBezTo>
                <a:cubicBezTo>
                  <a:pt x="54" y="59"/>
                  <a:pt x="54" y="63"/>
                  <a:pt x="52" y="67"/>
                </a:cubicBezTo>
                <a:cubicBezTo>
                  <a:pt x="51" y="70"/>
                  <a:pt x="49" y="73"/>
                  <a:pt x="46" y="75"/>
                </a:cubicBezTo>
                <a:cubicBezTo>
                  <a:pt x="44" y="77"/>
                  <a:pt x="41" y="78"/>
                  <a:pt x="38" y="78"/>
                </a:cubicBezTo>
                <a:cubicBezTo>
                  <a:pt x="35" y="79"/>
                  <a:pt x="32" y="79"/>
                  <a:pt x="28" y="79"/>
                </a:cubicBezTo>
                <a:close/>
                <a:moveTo>
                  <a:pt x="40" y="28"/>
                </a:moveTo>
                <a:cubicBezTo>
                  <a:pt x="40" y="23"/>
                  <a:pt x="39" y="19"/>
                  <a:pt x="38" y="17"/>
                </a:cubicBezTo>
                <a:cubicBezTo>
                  <a:pt x="36" y="14"/>
                  <a:pt x="33" y="13"/>
                  <a:pt x="28" y="13"/>
                </a:cubicBezTo>
                <a:cubicBezTo>
                  <a:pt x="25" y="13"/>
                  <a:pt x="23" y="13"/>
                  <a:pt x="21" y="14"/>
                </a:cubicBezTo>
                <a:cubicBezTo>
                  <a:pt x="20" y="15"/>
                  <a:pt x="18" y="16"/>
                  <a:pt x="17" y="17"/>
                </a:cubicBezTo>
                <a:cubicBezTo>
                  <a:pt x="16" y="18"/>
                  <a:pt x="16" y="20"/>
                  <a:pt x="15" y="22"/>
                </a:cubicBezTo>
                <a:cubicBezTo>
                  <a:pt x="15" y="24"/>
                  <a:pt x="15" y="26"/>
                  <a:pt x="15" y="29"/>
                </a:cubicBezTo>
                <a:cubicBezTo>
                  <a:pt x="15" y="55"/>
                  <a:pt x="15" y="55"/>
                  <a:pt x="15" y="55"/>
                </a:cubicBezTo>
                <a:cubicBezTo>
                  <a:pt x="15" y="59"/>
                  <a:pt x="16" y="62"/>
                  <a:pt x="19" y="64"/>
                </a:cubicBezTo>
                <a:cubicBezTo>
                  <a:pt x="21" y="66"/>
                  <a:pt x="24" y="67"/>
                  <a:pt x="28" y="67"/>
                </a:cubicBezTo>
                <a:cubicBezTo>
                  <a:pt x="30" y="67"/>
                  <a:pt x="32" y="67"/>
                  <a:pt x="33" y="66"/>
                </a:cubicBezTo>
                <a:cubicBezTo>
                  <a:pt x="35" y="66"/>
                  <a:pt x="36" y="65"/>
                  <a:pt x="37" y="64"/>
                </a:cubicBezTo>
                <a:cubicBezTo>
                  <a:pt x="38" y="63"/>
                  <a:pt x="39" y="62"/>
                  <a:pt x="39" y="60"/>
                </a:cubicBezTo>
                <a:cubicBezTo>
                  <a:pt x="40" y="58"/>
                  <a:pt x="40" y="56"/>
                  <a:pt x="40" y="53"/>
                </a:cubicBezTo>
                <a:lnTo>
                  <a:pt x="40" y="28"/>
                </a:lnTo>
                <a:close/>
              </a:path>
            </a:pathLst>
          </a:custGeom>
          <a:solidFill>
            <a:srgbClr val="E9E9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54" name="深度视觉·原创设计 https://www.docer.com/works?userid=22383862"/>
          <p:cNvSpPr/>
          <p:nvPr/>
        </p:nvSpPr>
        <p:spPr bwMode="auto">
          <a:xfrm>
            <a:off x="6138532" y="2793804"/>
            <a:ext cx="273539" cy="397073"/>
          </a:xfrm>
          <a:custGeom>
            <a:avLst/>
            <a:gdLst>
              <a:gd name="T0" fmla="*/ 3 w 53"/>
              <a:gd name="T1" fmla="*/ 77 h 77"/>
              <a:gd name="T2" fmla="*/ 1 w 53"/>
              <a:gd name="T3" fmla="*/ 77 h 77"/>
              <a:gd name="T4" fmla="*/ 0 w 53"/>
              <a:gd name="T5" fmla="*/ 74 h 77"/>
              <a:gd name="T6" fmla="*/ 0 w 53"/>
              <a:gd name="T7" fmla="*/ 69 h 77"/>
              <a:gd name="T8" fmla="*/ 2 w 53"/>
              <a:gd name="T9" fmla="*/ 58 h 77"/>
              <a:gd name="T10" fmla="*/ 7 w 53"/>
              <a:gd name="T11" fmla="*/ 49 h 77"/>
              <a:gd name="T12" fmla="*/ 14 w 53"/>
              <a:gd name="T13" fmla="*/ 41 h 77"/>
              <a:gd name="T14" fmla="*/ 21 w 53"/>
              <a:gd name="T15" fmla="*/ 36 h 77"/>
              <a:gd name="T16" fmla="*/ 27 w 53"/>
              <a:gd name="T17" fmla="*/ 33 h 77"/>
              <a:gd name="T18" fmla="*/ 32 w 53"/>
              <a:gd name="T19" fmla="*/ 29 h 77"/>
              <a:gd name="T20" fmla="*/ 36 w 53"/>
              <a:gd name="T21" fmla="*/ 25 h 77"/>
              <a:gd name="T22" fmla="*/ 37 w 53"/>
              <a:gd name="T23" fmla="*/ 21 h 77"/>
              <a:gd name="T24" fmla="*/ 25 w 53"/>
              <a:gd name="T25" fmla="*/ 12 h 77"/>
              <a:gd name="T26" fmla="*/ 15 w 53"/>
              <a:gd name="T27" fmla="*/ 14 h 77"/>
              <a:gd name="T28" fmla="*/ 8 w 53"/>
              <a:gd name="T29" fmla="*/ 17 h 77"/>
              <a:gd name="T30" fmla="*/ 6 w 53"/>
              <a:gd name="T31" fmla="*/ 16 h 77"/>
              <a:gd name="T32" fmla="*/ 5 w 53"/>
              <a:gd name="T33" fmla="*/ 12 h 77"/>
              <a:gd name="T34" fmla="*/ 4 w 53"/>
              <a:gd name="T35" fmla="*/ 8 h 77"/>
              <a:gd name="T36" fmla="*/ 4 w 53"/>
              <a:gd name="T37" fmla="*/ 5 h 77"/>
              <a:gd name="T38" fmla="*/ 7 w 53"/>
              <a:gd name="T39" fmla="*/ 4 h 77"/>
              <a:gd name="T40" fmla="*/ 12 w 53"/>
              <a:gd name="T41" fmla="*/ 2 h 77"/>
              <a:gd name="T42" fmla="*/ 18 w 53"/>
              <a:gd name="T43" fmla="*/ 1 h 77"/>
              <a:gd name="T44" fmla="*/ 27 w 53"/>
              <a:gd name="T45" fmla="*/ 0 h 77"/>
              <a:gd name="T46" fmla="*/ 46 w 53"/>
              <a:gd name="T47" fmla="*/ 5 h 77"/>
              <a:gd name="T48" fmla="*/ 53 w 53"/>
              <a:gd name="T49" fmla="*/ 20 h 77"/>
              <a:gd name="T50" fmla="*/ 50 w 53"/>
              <a:gd name="T51" fmla="*/ 28 h 77"/>
              <a:gd name="T52" fmla="*/ 45 w 53"/>
              <a:gd name="T53" fmla="*/ 36 h 77"/>
              <a:gd name="T54" fmla="*/ 37 w 53"/>
              <a:gd name="T55" fmla="*/ 41 h 77"/>
              <a:gd name="T56" fmla="*/ 29 w 53"/>
              <a:gd name="T57" fmla="*/ 46 h 77"/>
              <a:gd name="T58" fmla="*/ 20 w 53"/>
              <a:gd name="T59" fmla="*/ 53 h 77"/>
              <a:gd name="T60" fmla="*/ 16 w 53"/>
              <a:gd name="T61" fmla="*/ 64 h 77"/>
              <a:gd name="T62" fmla="*/ 18 w 53"/>
              <a:gd name="T63" fmla="*/ 65 h 77"/>
              <a:gd name="T64" fmla="*/ 48 w 53"/>
              <a:gd name="T65" fmla="*/ 65 h 77"/>
              <a:gd name="T66" fmla="*/ 51 w 53"/>
              <a:gd name="T67" fmla="*/ 65 h 77"/>
              <a:gd name="T68" fmla="*/ 53 w 53"/>
              <a:gd name="T69" fmla="*/ 68 h 77"/>
              <a:gd name="T70" fmla="*/ 53 w 53"/>
              <a:gd name="T71" fmla="*/ 74 h 77"/>
              <a:gd name="T72" fmla="*/ 52 w 53"/>
              <a:gd name="T73" fmla="*/ 77 h 77"/>
              <a:gd name="T74" fmla="*/ 49 w 53"/>
              <a:gd name="T75" fmla="*/ 77 h 77"/>
              <a:gd name="T76" fmla="*/ 3 w 53"/>
              <a:gd name="T7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3" h="77">
                <a:moveTo>
                  <a:pt x="3" y="77"/>
                </a:moveTo>
                <a:cubicBezTo>
                  <a:pt x="2" y="77"/>
                  <a:pt x="2" y="77"/>
                  <a:pt x="1" y="77"/>
                </a:cubicBezTo>
                <a:cubicBezTo>
                  <a:pt x="0" y="76"/>
                  <a:pt x="0" y="75"/>
                  <a:pt x="0" y="74"/>
                </a:cubicBezTo>
                <a:cubicBezTo>
                  <a:pt x="0" y="69"/>
                  <a:pt x="0" y="69"/>
                  <a:pt x="0" y="69"/>
                </a:cubicBezTo>
                <a:cubicBezTo>
                  <a:pt x="0" y="65"/>
                  <a:pt x="0" y="61"/>
                  <a:pt x="2" y="58"/>
                </a:cubicBezTo>
                <a:cubicBezTo>
                  <a:pt x="3" y="54"/>
                  <a:pt x="5" y="51"/>
                  <a:pt x="7" y="49"/>
                </a:cubicBezTo>
                <a:cubicBezTo>
                  <a:pt x="9" y="46"/>
                  <a:pt x="11" y="43"/>
                  <a:pt x="14" y="41"/>
                </a:cubicBezTo>
                <a:cubicBezTo>
                  <a:pt x="16" y="39"/>
                  <a:pt x="19" y="38"/>
                  <a:pt x="21" y="36"/>
                </a:cubicBezTo>
                <a:cubicBezTo>
                  <a:pt x="23" y="35"/>
                  <a:pt x="25" y="34"/>
                  <a:pt x="27" y="33"/>
                </a:cubicBezTo>
                <a:cubicBezTo>
                  <a:pt x="29" y="32"/>
                  <a:pt x="31" y="30"/>
                  <a:pt x="32" y="29"/>
                </a:cubicBezTo>
                <a:cubicBezTo>
                  <a:pt x="34" y="28"/>
                  <a:pt x="35" y="26"/>
                  <a:pt x="36" y="25"/>
                </a:cubicBezTo>
                <a:cubicBezTo>
                  <a:pt x="37" y="24"/>
                  <a:pt x="37" y="22"/>
                  <a:pt x="37" y="21"/>
                </a:cubicBezTo>
                <a:cubicBezTo>
                  <a:pt x="37" y="15"/>
                  <a:pt x="33" y="12"/>
                  <a:pt x="25" y="12"/>
                </a:cubicBezTo>
                <a:cubicBezTo>
                  <a:pt x="21" y="12"/>
                  <a:pt x="18" y="13"/>
                  <a:pt x="15" y="14"/>
                </a:cubicBezTo>
                <a:cubicBezTo>
                  <a:pt x="12" y="15"/>
                  <a:pt x="10" y="16"/>
                  <a:pt x="8" y="17"/>
                </a:cubicBezTo>
                <a:cubicBezTo>
                  <a:pt x="8" y="17"/>
                  <a:pt x="7" y="17"/>
                  <a:pt x="6" y="16"/>
                </a:cubicBezTo>
                <a:cubicBezTo>
                  <a:pt x="6" y="14"/>
                  <a:pt x="5" y="13"/>
                  <a:pt x="5" y="12"/>
                </a:cubicBezTo>
                <a:cubicBezTo>
                  <a:pt x="4" y="10"/>
                  <a:pt x="4" y="9"/>
                  <a:pt x="4" y="8"/>
                </a:cubicBezTo>
                <a:cubicBezTo>
                  <a:pt x="3" y="6"/>
                  <a:pt x="3" y="6"/>
                  <a:pt x="4" y="5"/>
                </a:cubicBezTo>
                <a:cubicBezTo>
                  <a:pt x="5" y="5"/>
                  <a:pt x="6" y="4"/>
                  <a:pt x="7" y="4"/>
                </a:cubicBezTo>
                <a:cubicBezTo>
                  <a:pt x="8" y="3"/>
                  <a:pt x="10" y="2"/>
                  <a:pt x="12" y="2"/>
                </a:cubicBezTo>
                <a:cubicBezTo>
                  <a:pt x="13" y="1"/>
                  <a:pt x="16" y="1"/>
                  <a:pt x="18" y="1"/>
                </a:cubicBezTo>
                <a:cubicBezTo>
                  <a:pt x="21" y="0"/>
                  <a:pt x="24" y="0"/>
                  <a:pt x="27" y="0"/>
                </a:cubicBezTo>
                <a:cubicBezTo>
                  <a:pt x="35" y="0"/>
                  <a:pt x="41" y="2"/>
                  <a:pt x="46" y="5"/>
                </a:cubicBezTo>
                <a:cubicBezTo>
                  <a:pt x="50" y="8"/>
                  <a:pt x="53" y="13"/>
                  <a:pt x="53" y="20"/>
                </a:cubicBezTo>
                <a:cubicBezTo>
                  <a:pt x="53" y="23"/>
                  <a:pt x="52" y="26"/>
                  <a:pt x="50" y="28"/>
                </a:cubicBezTo>
                <a:cubicBezTo>
                  <a:pt x="49" y="31"/>
                  <a:pt x="47" y="33"/>
                  <a:pt x="45" y="36"/>
                </a:cubicBezTo>
                <a:cubicBezTo>
                  <a:pt x="43" y="38"/>
                  <a:pt x="40" y="40"/>
                  <a:pt x="37" y="41"/>
                </a:cubicBezTo>
                <a:cubicBezTo>
                  <a:pt x="35" y="43"/>
                  <a:pt x="32" y="45"/>
                  <a:pt x="29" y="46"/>
                </a:cubicBezTo>
                <a:cubicBezTo>
                  <a:pt x="26" y="48"/>
                  <a:pt x="23" y="50"/>
                  <a:pt x="20" y="53"/>
                </a:cubicBezTo>
                <a:cubicBezTo>
                  <a:pt x="18" y="56"/>
                  <a:pt x="16" y="60"/>
                  <a:pt x="16" y="64"/>
                </a:cubicBezTo>
                <a:cubicBezTo>
                  <a:pt x="16" y="64"/>
                  <a:pt x="17" y="65"/>
                  <a:pt x="18" y="65"/>
                </a:cubicBezTo>
                <a:cubicBezTo>
                  <a:pt x="48" y="65"/>
                  <a:pt x="48" y="65"/>
                  <a:pt x="48" y="65"/>
                </a:cubicBezTo>
                <a:cubicBezTo>
                  <a:pt x="49" y="65"/>
                  <a:pt x="51" y="65"/>
                  <a:pt x="51" y="65"/>
                </a:cubicBezTo>
                <a:cubicBezTo>
                  <a:pt x="52" y="66"/>
                  <a:pt x="53" y="66"/>
                  <a:pt x="53" y="68"/>
                </a:cubicBezTo>
                <a:cubicBezTo>
                  <a:pt x="53" y="74"/>
                  <a:pt x="53" y="74"/>
                  <a:pt x="53" y="74"/>
                </a:cubicBezTo>
                <a:cubicBezTo>
                  <a:pt x="53" y="76"/>
                  <a:pt x="52" y="76"/>
                  <a:pt x="52" y="77"/>
                </a:cubicBezTo>
                <a:cubicBezTo>
                  <a:pt x="51" y="77"/>
                  <a:pt x="50" y="77"/>
                  <a:pt x="49" y="77"/>
                </a:cubicBezTo>
                <a:lnTo>
                  <a:pt x="3" y="77"/>
                </a:lnTo>
                <a:close/>
              </a:path>
            </a:pathLst>
          </a:custGeom>
          <a:solidFill>
            <a:srgbClr val="E9E9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55" name="深度视觉·原创设计 https://www.docer.com/works?userid=22383862"/>
          <p:cNvSpPr>
            <a:spLocks noEditPoints="1"/>
          </p:cNvSpPr>
          <p:nvPr/>
        </p:nvSpPr>
        <p:spPr bwMode="auto">
          <a:xfrm>
            <a:off x="5891463" y="1994616"/>
            <a:ext cx="247067" cy="361777"/>
          </a:xfrm>
          <a:custGeom>
            <a:avLst/>
            <a:gdLst>
              <a:gd name="T0" fmla="*/ 25 w 48"/>
              <a:gd name="T1" fmla="*/ 70 h 70"/>
              <a:gd name="T2" fmla="*/ 16 w 48"/>
              <a:gd name="T3" fmla="*/ 70 h 70"/>
              <a:gd name="T4" fmla="*/ 8 w 48"/>
              <a:gd name="T5" fmla="*/ 66 h 70"/>
              <a:gd name="T6" fmla="*/ 2 w 48"/>
              <a:gd name="T7" fmla="*/ 60 h 70"/>
              <a:gd name="T8" fmla="*/ 0 w 48"/>
              <a:gd name="T9" fmla="*/ 49 h 70"/>
              <a:gd name="T10" fmla="*/ 0 w 48"/>
              <a:gd name="T11" fmla="*/ 23 h 70"/>
              <a:gd name="T12" fmla="*/ 2 w 48"/>
              <a:gd name="T13" fmla="*/ 12 h 70"/>
              <a:gd name="T14" fmla="*/ 7 w 48"/>
              <a:gd name="T15" fmla="*/ 5 h 70"/>
              <a:gd name="T16" fmla="*/ 15 w 48"/>
              <a:gd name="T17" fmla="*/ 1 h 70"/>
              <a:gd name="T18" fmla="*/ 25 w 48"/>
              <a:gd name="T19" fmla="*/ 0 h 70"/>
              <a:gd name="T20" fmla="*/ 34 w 48"/>
              <a:gd name="T21" fmla="*/ 1 h 70"/>
              <a:gd name="T22" fmla="*/ 41 w 48"/>
              <a:gd name="T23" fmla="*/ 4 h 70"/>
              <a:gd name="T24" fmla="*/ 46 w 48"/>
              <a:gd name="T25" fmla="*/ 11 h 70"/>
              <a:gd name="T26" fmla="*/ 48 w 48"/>
              <a:gd name="T27" fmla="*/ 22 h 70"/>
              <a:gd name="T28" fmla="*/ 48 w 48"/>
              <a:gd name="T29" fmla="*/ 47 h 70"/>
              <a:gd name="T30" fmla="*/ 46 w 48"/>
              <a:gd name="T31" fmla="*/ 59 h 70"/>
              <a:gd name="T32" fmla="*/ 41 w 48"/>
              <a:gd name="T33" fmla="*/ 66 h 70"/>
              <a:gd name="T34" fmla="*/ 33 w 48"/>
              <a:gd name="T35" fmla="*/ 70 h 70"/>
              <a:gd name="T36" fmla="*/ 25 w 48"/>
              <a:gd name="T37" fmla="*/ 70 h 70"/>
              <a:gd name="T38" fmla="*/ 35 w 48"/>
              <a:gd name="T39" fmla="*/ 25 h 70"/>
              <a:gd name="T40" fmla="*/ 33 w 48"/>
              <a:gd name="T41" fmla="*/ 14 h 70"/>
              <a:gd name="T42" fmla="*/ 25 w 48"/>
              <a:gd name="T43" fmla="*/ 11 h 70"/>
              <a:gd name="T44" fmla="*/ 19 w 48"/>
              <a:gd name="T45" fmla="*/ 12 h 70"/>
              <a:gd name="T46" fmla="*/ 15 w 48"/>
              <a:gd name="T47" fmla="*/ 15 h 70"/>
              <a:gd name="T48" fmla="*/ 13 w 48"/>
              <a:gd name="T49" fmla="*/ 19 h 70"/>
              <a:gd name="T50" fmla="*/ 13 w 48"/>
              <a:gd name="T51" fmla="*/ 25 h 70"/>
              <a:gd name="T52" fmla="*/ 13 w 48"/>
              <a:gd name="T53" fmla="*/ 49 h 70"/>
              <a:gd name="T54" fmla="*/ 16 w 48"/>
              <a:gd name="T55" fmla="*/ 57 h 70"/>
              <a:gd name="T56" fmla="*/ 24 w 48"/>
              <a:gd name="T57" fmla="*/ 59 h 70"/>
              <a:gd name="T58" fmla="*/ 29 w 48"/>
              <a:gd name="T59" fmla="*/ 59 h 70"/>
              <a:gd name="T60" fmla="*/ 33 w 48"/>
              <a:gd name="T61" fmla="*/ 57 h 70"/>
              <a:gd name="T62" fmla="*/ 35 w 48"/>
              <a:gd name="T63" fmla="*/ 53 h 70"/>
              <a:gd name="T64" fmla="*/ 35 w 48"/>
              <a:gd name="T65" fmla="*/ 47 h 70"/>
              <a:gd name="T66" fmla="*/ 35 w 48"/>
              <a:gd name="T67"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8" h="70">
                <a:moveTo>
                  <a:pt x="25" y="70"/>
                </a:moveTo>
                <a:cubicBezTo>
                  <a:pt x="22" y="70"/>
                  <a:pt x="19" y="70"/>
                  <a:pt x="16" y="70"/>
                </a:cubicBezTo>
                <a:cubicBezTo>
                  <a:pt x="13" y="69"/>
                  <a:pt x="10" y="68"/>
                  <a:pt x="8" y="66"/>
                </a:cubicBezTo>
                <a:cubicBezTo>
                  <a:pt x="5" y="65"/>
                  <a:pt x="3" y="63"/>
                  <a:pt x="2" y="60"/>
                </a:cubicBezTo>
                <a:cubicBezTo>
                  <a:pt x="1" y="57"/>
                  <a:pt x="0" y="54"/>
                  <a:pt x="0" y="49"/>
                </a:cubicBezTo>
                <a:cubicBezTo>
                  <a:pt x="0" y="23"/>
                  <a:pt x="0" y="23"/>
                  <a:pt x="0" y="23"/>
                </a:cubicBezTo>
                <a:cubicBezTo>
                  <a:pt x="0" y="19"/>
                  <a:pt x="0" y="15"/>
                  <a:pt x="2" y="12"/>
                </a:cubicBezTo>
                <a:cubicBezTo>
                  <a:pt x="3" y="9"/>
                  <a:pt x="4" y="6"/>
                  <a:pt x="7" y="5"/>
                </a:cubicBezTo>
                <a:cubicBezTo>
                  <a:pt x="9" y="3"/>
                  <a:pt x="11" y="2"/>
                  <a:pt x="15" y="1"/>
                </a:cubicBezTo>
                <a:cubicBezTo>
                  <a:pt x="18" y="0"/>
                  <a:pt x="21" y="0"/>
                  <a:pt x="25" y="0"/>
                </a:cubicBezTo>
                <a:cubicBezTo>
                  <a:pt x="28" y="0"/>
                  <a:pt x="31" y="0"/>
                  <a:pt x="34" y="1"/>
                </a:cubicBezTo>
                <a:cubicBezTo>
                  <a:pt x="36" y="1"/>
                  <a:pt x="39" y="3"/>
                  <a:pt x="41" y="4"/>
                </a:cubicBezTo>
                <a:cubicBezTo>
                  <a:pt x="43" y="6"/>
                  <a:pt x="45" y="8"/>
                  <a:pt x="46" y="11"/>
                </a:cubicBezTo>
                <a:cubicBezTo>
                  <a:pt x="47" y="14"/>
                  <a:pt x="48" y="18"/>
                  <a:pt x="48" y="22"/>
                </a:cubicBezTo>
                <a:cubicBezTo>
                  <a:pt x="48" y="47"/>
                  <a:pt x="48" y="47"/>
                  <a:pt x="48" y="47"/>
                </a:cubicBezTo>
                <a:cubicBezTo>
                  <a:pt x="48" y="52"/>
                  <a:pt x="47" y="56"/>
                  <a:pt x="46" y="59"/>
                </a:cubicBezTo>
                <a:cubicBezTo>
                  <a:pt x="45" y="62"/>
                  <a:pt x="43" y="65"/>
                  <a:pt x="41" y="66"/>
                </a:cubicBezTo>
                <a:cubicBezTo>
                  <a:pt x="39" y="68"/>
                  <a:pt x="36" y="69"/>
                  <a:pt x="33" y="70"/>
                </a:cubicBezTo>
                <a:cubicBezTo>
                  <a:pt x="31" y="70"/>
                  <a:pt x="28" y="70"/>
                  <a:pt x="25" y="70"/>
                </a:cubicBezTo>
                <a:close/>
                <a:moveTo>
                  <a:pt x="35" y="25"/>
                </a:moveTo>
                <a:cubicBezTo>
                  <a:pt x="35" y="20"/>
                  <a:pt x="35" y="16"/>
                  <a:pt x="33" y="14"/>
                </a:cubicBezTo>
                <a:cubicBezTo>
                  <a:pt x="32" y="12"/>
                  <a:pt x="29" y="11"/>
                  <a:pt x="25" y="11"/>
                </a:cubicBezTo>
                <a:cubicBezTo>
                  <a:pt x="22" y="11"/>
                  <a:pt x="20" y="12"/>
                  <a:pt x="19" y="12"/>
                </a:cubicBezTo>
                <a:cubicBezTo>
                  <a:pt x="17" y="13"/>
                  <a:pt x="16" y="13"/>
                  <a:pt x="15" y="15"/>
                </a:cubicBezTo>
                <a:cubicBezTo>
                  <a:pt x="14" y="16"/>
                  <a:pt x="13" y="17"/>
                  <a:pt x="13" y="19"/>
                </a:cubicBezTo>
                <a:cubicBezTo>
                  <a:pt x="13" y="21"/>
                  <a:pt x="13" y="23"/>
                  <a:pt x="13" y="25"/>
                </a:cubicBezTo>
                <a:cubicBezTo>
                  <a:pt x="13" y="49"/>
                  <a:pt x="13" y="49"/>
                  <a:pt x="13" y="49"/>
                </a:cubicBezTo>
                <a:cubicBezTo>
                  <a:pt x="13" y="52"/>
                  <a:pt x="14" y="55"/>
                  <a:pt x="16" y="57"/>
                </a:cubicBezTo>
                <a:cubicBezTo>
                  <a:pt x="18" y="58"/>
                  <a:pt x="21" y="59"/>
                  <a:pt x="24" y="59"/>
                </a:cubicBezTo>
                <a:cubicBezTo>
                  <a:pt x="26" y="59"/>
                  <a:pt x="28" y="59"/>
                  <a:pt x="29" y="59"/>
                </a:cubicBezTo>
                <a:cubicBezTo>
                  <a:pt x="30" y="58"/>
                  <a:pt x="32" y="58"/>
                  <a:pt x="33" y="57"/>
                </a:cubicBezTo>
                <a:cubicBezTo>
                  <a:pt x="34" y="56"/>
                  <a:pt x="34" y="55"/>
                  <a:pt x="35" y="53"/>
                </a:cubicBezTo>
                <a:cubicBezTo>
                  <a:pt x="35" y="52"/>
                  <a:pt x="35" y="50"/>
                  <a:pt x="35" y="47"/>
                </a:cubicBezTo>
                <a:lnTo>
                  <a:pt x="35" y="25"/>
                </a:lnTo>
                <a:close/>
              </a:path>
            </a:pathLst>
          </a:custGeom>
          <a:solidFill>
            <a:srgbClr val="E9E9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56" name="深度视觉·原创设计 https://www.docer.com/works?userid=22383862"/>
          <p:cNvSpPr/>
          <p:nvPr/>
        </p:nvSpPr>
        <p:spPr bwMode="auto">
          <a:xfrm>
            <a:off x="6200298" y="2000918"/>
            <a:ext cx="118492" cy="355474"/>
          </a:xfrm>
          <a:custGeom>
            <a:avLst/>
            <a:gdLst>
              <a:gd name="T0" fmla="*/ 14 w 23"/>
              <a:gd name="T1" fmla="*/ 69 h 69"/>
              <a:gd name="T2" fmla="*/ 11 w 23"/>
              <a:gd name="T3" fmla="*/ 68 h 69"/>
              <a:gd name="T4" fmla="*/ 10 w 23"/>
              <a:gd name="T5" fmla="*/ 64 h 69"/>
              <a:gd name="T6" fmla="*/ 10 w 23"/>
              <a:gd name="T7" fmla="*/ 15 h 69"/>
              <a:gd name="T8" fmla="*/ 10 w 23"/>
              <a:gd name="T9" fmla="*/ 14 h 69"/>
              <a:gd name="T10" fmla="*/ 3 w 23"/>
              <a:gd name="T11" fmla="*/ 14 h 69"/>
              <a:gd name="T12" fmla="*/ 1 w 23"/>
              <a:gd name="T13" fmla="*/ 14 h 69"/>
              <a:gd name="T14" fmla="*/ 0 w 23"/>
              <a:gd name="T15" fmla="*/ 13 h 69"/>
              <a:gd name="T16" fmla="*/ 0 w 23"/>
              <a:gd name="T17" fmla="*/ 12 h 69"/>
              <a:gd name="T18" fmla="*/ 0 w 23"/>
              <a:gd name="T19" fmla="*/ 8 h 69"/>
              <a:gd name="T20" fmla="*/ 0 w 23"/>
              <a:gd name="T21" fmla="*/ 5 h 69"/>
              <a:gd name="T22" fmla="*/ 4 w 23"/>
              <a:gd name="T23" fmla="*/ 4 h 69"/>
              <a:gd name="T24" fmla="*/ 11 w 23"/>
              <a:gd name="T25" fmla="*/ 1 h 69"/>
              <a:gd name="T26" fmla="*/ 13 w 23"/>
              <a:gd name="T27" fmla="*/ 1 h 69"/>
              <a:gd name="T28" fmla="*/ 14 w 23"/>
              <a:gd name="T29" fmla="*/ 0 h 69"/>
              <a:gd name="T30" fmla="*/ 20 w 23"/>
              <a:gd name="T31" fmla="*/ 0 h 69"/>
              <a:gd name="T32" fmla="*/ 23 w 23"/>
              <a:gd name="T33" fmla="*/ 1 h 69"/>
              <a:gd name="T34" fmla="*/ 23 w 23"/>
              <a:gd name="T35" fmla="*/ 5 h 69"/>
              <a:gd name="T36" fmla="*/ 23 w 23"/>
              <a:gd name="T37" fmla="*/ 65 h 69"/>
              <a:gd name="T38" fmla="*/ 23 w 23"/>
              <a:gd name="T39" fmla="*/ 68 h 69"/>
              <a:gd name="T40" fmla="*/ 20 w 23"/>
              <a:gd name="T41" fmla="*/ 69 h 69"/>
              <a:gd name="T42" fmla="*/ 14 w 23"/>
              <a:gd name="T43"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69">
                <a:moveTo>
                  <a:pt x="14" y="69"/>
                </a:moveTo>
                <a:cubicBezTo>
                  <a:pt x="12" y="69"/>
                  <a:pt x="11" y="68"/>
                  <a:pt x="11" y="68"/>
                </a:cubicBezTo>
                <a:cubicBezTo>
                  <a:pt x="10" y="67"/>
                  <a:pt x="10" y="66"/>
                  <a:pt x="10" y="64"/>
                </a:cubicBezTo>
                <a:cubicBezTo>
                  <a:pt x="10" y="15"/>
                  <a:pt x="10" y="15"/>
                  <a:pt x="10" y="15"/>
                </a:cubicBezTo>
                <a:cubicBezTo>
                  <a:pt x="10" y="15"/>
                  <a:pt x="10" y="14"/>
                  <a:pt x="10" y="14"/>
                </a:cubicBezTo>
                <a:cubicBezTo>
                  <a:pt x="3" y="14"/>
                  <a:pt x="3" y="14"/>
                  <a:pt x="3" y="14"/>
                </a:cubicBezTo>
                <a:cubicBezTo>
                  <a:pt x="2" y="14"/>
                  <a:pt x="2" y="14"/>
                  <a:pt x="1" y="14"/>
                </a:cubicBezTo>
                <a:cubicBezTo>
                  <a:pt x="1" y="14"/>
                  <a:pt x="0" y="13"/>
                  <a:pt x="0" y="13"/>
                </a:cubicBezTo>
                <a:cubicBezTo>
                  <a:pt x="0" y="13"/>
                  <a:pt x="0" y="12"/>
                  <a:pt x="0" y="12"/>
                </a:cubicBezTo>
                <a:cubicBezTo>
                  <a:pt x="0" y="8"/>
                  <a:pt x="0" y="8"/>
                  <a:pt x="0" y="8"/>
                </a:cubicBezTo>
                <a:cubicBezTo>
                  <a:pt x="0" y="6"/>
                  <a:pt x="0" y="6"/>
                  <a:pt x="0" y="5"/>
                </a:cubicBezTo>
                <a:cubicBezTo>
                  <a:pt x="1" y="4"/>
                  <a:pt x="2" y="4"/>
                  <a:pt x="4" y="4"/>
                </a:cubicBezTo>
                <a:cubicBezTo>
                  <a:pt x="11" y="1"/>
                  <a:pt x="11" y="1"/>
                  <a:pt x="11" y="1"/>
                </a:cubicBezTo>
                <a:cubicBezTo>
                  <a:pt x="11" y="1"/>
                  <a:pt x="12" y="1"/>
                  <a:pt x="13" y="1"/>
                </a:cubicBezTo>
                <a:cubicBezTo>
                  <a:pt x="13" y="0"/>
                  <a:pt x="14" y="0"/>
                  <a:pt x="14" y="0"/>
                </a:cubicBezTo>
                <a:cubicBezTo>
                  <a:pt x="20" y="0"/>
                  <a:pt x="20" y="0"/>
                  <a:pt x="20" y="0"/>
                </a:cubicBezTo>
                <a:cubicBezTo>
                  <a:pt x="22" y="0"/>
                  <a:pt x="22" y="1"/>
                  <a:pt x="23" y="1"/>
                </a:cubicBezTo>
                <a:cubicBezTo>
                  <a:pt x="23" y="2"/>
                  <a:pt x="23" y="3"/>
                  <a:pt x="23" y="5"/>
                </a:cubicBezTo>
                <a:cubicBezTo>
                  <a:pt x="23" y="65"/>
                  <a:pt x="23" y="65"/>
                  <a:pt x="23" y="65"/>
                </a:cubicBezTo>
                <a:cubicBezTo>
                  <a:pt x="23" y="66"/>
                  <a:pt x="23" y="67"/>
                  <a:pt x="23" y="68"/>
                </a:cubicBezTo>
                <a:cubicBezTo>
                  <a:pt x="22" y="68"/>
                  <a:pt x="21" y="69"/>
                  <a:pt x="20" y="69"/>
                </a:cubicBezTo>
                <a:lnTo>
                  <a:pt x="14" y="69"/>
                </a:lnTo>
                <a:close/>
              </a:path>
            </a:pathLst>
          </a:custGeom>
          <a:solidFill>
            <a:srgbClr val="E9E9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57" name="深度视觉·原创设计 https://www.docer.com/works?userid=22383862"/>
          <p:cNvSpPr/>
          <p:nvPr/>
        </p:nvSpPr>
        <p:spPr bwMode="auto">
          <a:xfrm>
            <a:off x="5467919" y="5061530"/>
            <a:ext cx="1284499" cy="1181134"/>
          </a:xfrm>
          <a:custGeom>
            <a:avLst/>
            <a:gdLst>
              <a:gd name="T0" fmla="*/ 245 w 249"/>
              <a:gd name="T1" fmla="*/ 0 h 229"/>
              <a:gd name="T2" fmla="*/ 242 w 249"/>
              <a:gd name="T3" fmla="*/ 4 h 229"/>
              <a:gd name="T4" fmla="*/ 241 w 249"/>
              <a:gd name="T5" fmla="*/ 16 h 229"/>
              <a:gd name="T6" fmla="*/ 239 w 249"/>
              <a:gd name="T7" fmla="*/ 19 h 229"/>
              <a:gd name="T8" fmla="*/ 247 w 249"/>
              <a:gd name="T9" fmla="*/ 27 h 229"/>
              <a:gd name="T10" fmla="*/ 246 w 249"/>
              <a:gd name="T11" fmla="*/ 40 h 229"/>
              <a:gd name="T12" fmla="*/ 238 w 249"/>
              <a:gd name="T13" fmla="*/ 48 h 229"/>
              <a:gd name="T14" fmla="*/ 237 w 249"/>
              <a:gd name="T15" fmla="*/ 55 h 229"/>
              <a:gd name="T16" fmla="*/ 246 w 249"/>
              <a:gd name="T17" fmla="*/ 63 h 229"/>
              <a:gd name="T18" fmla="*/ 244 w 249"/>
              <a:gd name="T19" fmla="*/ 74 h 229"/>
              <a:gd name="T20" fmla="*/ 238 w 249"/>
              <a:gd name="T21" fmla="*/ 81 h 229"/>
              <a:gd name="T22" fmla="*/ 238 w 249"/>
              <a:gd name="T23" fmla="*/ 91 h 229"/>
              <a:gd name="T24" fmla="*/ 246 w 249"/>
              <a:gd name="T25" fmla="*/ 101 h 229"/>
              <a:gd name="T26" fmla="*/ 242 w 249"/>
              <a:gd name="T27" fmla="*/ 110 h 229"/>
              <a:gd name="T28" fmla="*/ 236 w 249"/>
              <a:gd name="T29" fmla="*/ 116 h 229"/>
              <a:gd name="T30" fmla="*/ 238 w 249"/>
              <a:gd name="T31" fmla="*/ 122 h 229"/>
              <a:gd name="T32" fmla="*/ 246 w 249"/>
              <a:gd name="T33" fmla="*/ 132 h 229"/>
              <a:gd name="T34" fmla="*/ 244 w 249"/>
              <a:gd name="T35" fmla="*/ 142 h 229"/>
              <a:gd name="T36" fmla="*/ 236 w 249"/>
              <a:gd name="T37" fmla="*/ 149 h 229"/>
              <a:gd name="T38" fmla="*/ 236 w 249"/>
              <a:gd name="T39" fmla="*/ 157 h 229"/>
              <a:gd name="T40" fmla="*/ 242 w 249"/>
              <a:gd name="T41" fmla="*/ 164 h 229"/>
              <a:gd name="T42" fmla="*/ 233 w 249"/>
              <a:gd name="T43" fmla="*/ 182 h 229"/>
              <a:gd name="T44" fmla="*/ 180 w 249"/>
              <a:gd name="T45" fmla="*/ 229 h 229"/>
              <a:gd name="T46" fmla="*/ 68 w 249"/>
              <a:gd name="T47" fmla="*/ 229 h 229"/>
              <a:gd name="T48" fmla="*/ 14 w 249"/>
              <a:gd name="T49" fmla="*/ 182 h 229"/>
              <a:gd name="T50" fmla="*/ 13 w 249"/>
              <a:gd name="T51" fmla="*/ 173 h 229"/>
              <a:gd name="T52" fmla="*/ 10 w 249"/>
              <a:gd name="T53" fmla="*/ 161 h 229"/>
              <a:gd name="T54" fmla="*/ 2 w 249"/>
              <a:gd name="T55" fmla="*/ 153 h 229"/>
              <a:gd name="T56" fmla="*/ 6 w 249"/>
              <a:gd name="T57" fmla="*/ 143 h 229"/>
              <a:gd name="T58" fmla="*/ 9 w 249"/>
              <a:gd name="T59" fmla="*/ 135 h 229"/>
              <a:gd name="T60" fmla="*/ 4 w 249"/>
              <a:gd name="T61" fmla="*/ 122 h 229"/>
              <a:gd name="T62" fmla="*/ 3 w 249"/>
              <a:gd name="T63" fmla="*/ 110 h 229"/>
              <a:gd name="T64" fmla="*/ 8 w 249"/>
              <a:gd name="T65" fmla="*/ 103 h 229"/>
              <a:gd name="T66" fmla="*/ 8 w 249"/>
              <a:gd name="T67" fmla="*/ 96 h 229"/>
              <a:gd name="T68" fmla="*/ 2 w 249"/>
              <a:gd name="T69" fmla="*/ 86 h 229"/>
              <a:gd name="T70" fmla="*/ 6 w 249"/>
              <a:gd name="T71" fmla="*/ 74 h 229"/>
              <a:gd name="T72" fmla="*/ 10 w 249"/>
              <a:gd name="T73" fmla="*/ 69 h 229"/>
              <a:gd name="T74" fmla="*/ 9 w 249"/>
              <a:gd name="T75" fmla="*/ 62 h 229"/>
              <a:gd name="T76" fmla="*/ 2 w 249"/>
              <a:gd name="T77" fmla="*/ 50 h 229"/>
              <a:gd name="T78" fmla="*/ 2 w 249"/>
              <a:gd name="T79" fmla="*/ 18 h 229"/>
              <a:gd name="T80" fmla="*/ 2 w 249"/>
              <a:gd name="T81" fmla="*/ 12 h 229"/>
              <a:gd name="T82" fmla="*/ 1 w 249"/>
              <a:gd name="T83" fmla="*/ 2 h 229"/>
              <a:gd name="T84" fmla="*/ 0 w 249"/>
              <a:gd name="T85" fmla="*/ 0 h 229"/>
              <a:gd name="T86" fmla="*/ 245 w 249"/>
              <a:gd name="T87" fmla="*/ 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9" h="229">
                <a:moveTo>
                  <a:pt x="245" y="0"/>
                </a:moveTo>
                <a:cubicBezTo>
                  <a:pt x="242" y="4"/>
                  <a:pt x="242" y="4"/>
                  <a:pt x="242" y="4"/>
                </a:cubicBezTo>
                <a:cubicBezTo>
                  <a:pt x="241" y="16"/>
                  <a:pt x="241" y="16"/>
                  <a:pt x="241" y="16"/>
                </a:cubicBezTo>
                <a:cubicBezTo>
                  <a:pt x="239" y="19"/>
                  <a:pt x="239" y="19"/>
                  <a:pt x="239" y="19"/>
                </a:cubicBezTo>
                <a:cubicBezTo>
                  <a:pt x="239" y="19"/>
                  <a:pt x="245" y="23"/>
                  <a:pt x="247" y="27"/>
                </a:cubicBezTo>
                <a:cubicBezTo>
                  <a:pt x="249" y="31"/>
                  <a:pt x="249" y="37"/>
                  <a:pt x="246" y="40"/>
                </a:cubicBezTo>
                <a:cubicBezTo>
                  <a:pt x="242" y="43"/>
                  <a:pt x="238" y="45"/>
                  <a:pt x="238" y="48"/>
                </a:cubicBezTo>
                <a:cubicBezTo>
                  <a:pt x="238" y="50"/>
                  <a:pt x="237" y="55"/>
                  <a:pt x="237" y="55"/>
                </a:cubicBezTo>
                <a:cubicBezTo>
                  <a:pt x="237" y="55"/>
                  <a:pt x="245" y="58"/>
                  <a:pt x="246" y="63"/>
                </a:cubicBezTo>
                <a:cubicBezTo>
                  <a:pt x="248" y="68"/>
                  <a:pt x="247" y="72"/>
                  <a:pt x="244" y="74"/>
                </a:cubicBezTo>
                <a:cubicBezTo>
                  <a:pt x="241" y="77"/>
                  <a:pt x="238" y="81"/>
                  <a:pt x="238" y="81"/>
                </a:cubicBezTo>
                <a:cubicBezTo>
                  <a:pt x="238" y="91"/>
                  <a:pt x="238" y="91"/>
                  <a:pt x="238" y="91"/>
                </a:cubicBezTo>
                <a:cubicBezTo>
                  <a:pt x="238" y="91"/>
                  <a:pt x="246" y="96"/>
                  <a:pt x="246" y="101"/>
                </a:cubicBezTo>
                <a:cubicBezTo>
                  <a:pt x="246" y="106"/>
                  <a:pt x="242" y="110"/>
                  <a:pt x="242" y="110"/>
                </a:cubicBezTo>
                <a:cubicBezTo>
                  <a:pt x="236" y="116"/>
                  <a:pt x="236" y="116"/>
                  <a:pt x="236" y="116"/>
                </a:cubicBezTo>
                <a:cubicBezTo>
                  <a:pt x="238" y="122"/>
                  <a:pt x="238" y="122"/>
                  <a:pt x="238" y="122"/>
                </a:cubicBezTo>
                <a:cubicBezTo>
                  <a:pt x="238" y="122"/>
                  <a:pt x="244" y="127"/>
                  <a:pt x="246" y="132"/>
                </a:cubicBezTo>
                <a:cubicBezTo>
                  <a:pt x="247" y="137"/>
                  <a:pt x="246" y="140"/>
                  <a:pt x="244" y="142"/>
                </a:cubicBezTo>
                <a:cubicBezTo>
                  <a:pt x="241" y="144"/>
                  <a:pt x="236" y="149"/>
                  <a:pt x="236" y="149"/>
                </a:cubicBezTo>
                <a:cubicBezTo>
                  <a:pt x="236" y="157"/>
                  <a:pt x="236" y="157"/>
                  <a:pt x="236" y="157"/>
                </a:cubicBezTo>
                <a:cubicBezTo>
                  <a:pt x="236" y="157"/>
                  <a:pt x="241" y="161"/>
                  <a:pt x="242" y="164"/>
                </a:cubicBezTo>
                <a:cubicBezTo>
                  <a:pt x="243" y="168"/>
                  <a:pt x="236" y="180"/>
                  <a:pt x="233" y="182"/>
                </a:cubicBezTo>
                <a:cubicBezTo>
                  <a:pt x="229" y="185"/>
                  <a:pt x="180" y="229"/>
                  <a:pt x="180" y="229"/>
                </a:cubicBezTo>
                <a:cubicBezTo>
                  <a:pt x="68" y="229"/>
                  <a:pt x="68" y="229"/>
                  <a:pt x="68" y="229"/>
                </a:cubicBezTo>
                <a:cubicBezTo>
                  <a:pt x="14" y="182"/>
                  <a:pt x="14" y="182"/>
                  <a:pt x="14" y="182"/>
                </a:cubicBezTo>
                <a:cubicBezTo>
                  <a:pt x="14" y="182"/>
                  <a:pt x="13" y="176"/>
                  <a:pt x="13" y="173"/>
                </a:cubicBezTo>
                <a:cubicBezTo>
                  <a:pt x="12" y="169"/>
                  <a:pt x="13" y="163"/>
                  <a:pt x="10" y="161"/>
                </a:cubicBezTo>
                <a:cubicBezTo>
                  <a:pt x="7" y="159"/>
                  <a:pt x="2" y="158"/>
                  <a:pt x="2" y="153"/>
                </a:cubicBezTo>
                <a:cubicBezTo>
                  <a:pt x="2" y="148"/>
                  <a:pt x="3" y="144"/>
                  <a:pt x="6" y="143"/>
                </a:cubicBezTo>
                <a:cubicBezTo>
                  <a:pt x="8" y="142"/>
                  <a:pt x="10" y="139"/>
                  <a:pt x="9" y="135"/>
                </a:cubicBezTo>
                <a:cubicBezTo>
                  <a:pt x="8" y="132"/>
                  <a:pt x="6" y="127"/>
                  <a:pt x="4" y="122"/>
                </a:cubicBezTo>
                <a:cubicBezTo>
                  <a:pt x="2" y="118"/>
                  <a:pt x="1" y="113"/>
                  <a:pt x="3" y="110"/>
                </a:cubicBezTo>
                <a:cubicBezTo>
                  <a:pt x="6" y="106"/>
                  <a:pt x="8" y="103"/>
                  <a:pt x="8" y="103"/>
                </a:cubicBezTo>
                <a:cubicBezTo>
                  <a:pt x="8" y="96"/>
                  <a:pt x="8" y="96"/>
                  <a:pt x="8" y="96"/>
                </a:cubicBezTo>
                <a:cubicBezTo>
                  <a:pt x="8" y="96"/>
                  <a:pt x="2" y="92"/>
                  <a:pt x="2" y="86"/>
                </a:cubicBezTo>
                <a:cubicBezTo>
                  <a:pt x="2" y="79"/>
                  <a:pt x="3" y="76"/>
                  <a:pt x="6" y="74"/>
                </a:cubicBezTo>
                <a:cubicBezTo>
                  <a:pt x="8" y="73"/>
                  <a:pt x="10" y="69"/>
                  <a:pt x="10" y="69"/>
                </a:cubicBezTo>
                <a:cubicBezTo>
                  <a:pt x="10" y="69"/>
                  <a:pt x="10" y="65"/>
                  <a:pt x="9" y="62"/>
                </a:cubicBezTo>
                <a:cubicBezTo>
                  <a:pt x="8" y="59"/>
                  <a:pt x="3" y="55"/>
                  <a:pt x="2" y="50"/>
                </a:cubicBezTo>
                <a:cubicBezTo>
                  <a:pt x="2" y="18"/>
                  <a:pt x="2" y="18"/>
                  <a:pt x="2" y="18"/>
                </a:cubicBezTo>
                <a:cubicBezTo>
                  <a:pt x="2" y="18"/>
                  <a:pt x="2" y="16"/>
                  <a:pt x="2" y="12"/>
                </a:cubicBezTo>
                <a:cubicBezTo>
                  <a:pt x="2" y="9"/>
                  <a:pt x="1" y="2"/>
                  <a:pt x="1" y="2"/>
                </a:cubicBezTo>
                <a:cubicBezTo>
                  <a:pt x="0" y="0"/>
                  <a:pt x="0" y="0"/>
                  <a:pt x="0" y="0"/>
                </a:cubicBezTo>
                <a:lnTo>
                  <a:pt x="245" y="0"/>
                </a:lnTo>
                <a:close/>
              </a:path>
            </a:pathLst>
          </a:custGeom>
          <a:solidFill>
            <a:srgbClr val="30323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58" name="深度视觉·原创设计 https://www.docer.com/works?userid=22383862"/>
          <p:cNvSpPr/>
          <p:nvPr/>
        </p:nvSpPr>
        <p:spPr bwMode="auto">
          <a:xfrm>
            <a:off x="5829697" y="6247707"/>
            <a:ext cx="545817" cy="76893"/>
          </a:xfrm>
          <a:custGeom>
            <a:avLst/>
            <a:gdLst>
              <a:gd name="T0" fmla="*/ 0 w 106"/>
              <a:gd name="T1" fmla="*/ 0 h 15"/>
              <a:gd name="T2" fmla="*/ 106 w 106"/>
              <a:gd name="T3" fmla="*/ 0 h 15"/>
              <a:gd name="T4" fmla="*/ 97 w 106"/>
              <a:gd name="T5" fmla="*/ 10 h 15"/>
              <a:gd name="T6" fmla="*/ 84 w 106"/>
              <a:gd name="T7" fmla="*/ 15 h 15"/>
              <a:gd name="T8" fmla="*/ 22 w 106"/>
              <a:gd name="T9" fmla="*/ 15 h 15"/>
              <a:gd name="T10" fmla="*/ 9 w 106"/>
              <a:gd name="T11" fmla="*/ 11 h 15"/>
              <a:gd name="T12" fmla="*/ 0 w 106"/>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06" h="15">
                <a:moveTo>
                  <a:pt x="0" y="0"/>
                </a:moveTo>
                <a:cubicBezTo>
                  <a:pt x="106" y="0"/>
                  <a:pt x="106" y="0"/>
                  <a:pt x="106" y="0"/>
                </a:cubicBezTo>
                <a:cubicBezTo>
                  <a:pt x="106" y="0"/>
                  <a:pt x="100" y="8"/>
                  <a:pt x="97" y="10"/>
                </a:cubicBezTo>
                <a:cubicBezTo>
                  <a:pt x="93" y="13"/>
                  <a:pt x="87" y="15"/>
                  <a:pt x="84" y="15"/>
                </a:cubicBezTo>
                <a:cubicBezTo>
                  <a:pt x="80" y="15"/>
                  <a:pt x="22" y="15"/>
                  <a:pt x="22" y="15"/>
                </a:cubicBezTo>
                <a:cubicBezTo>
                  <a:pt x="22" y="15"/>
                  <a:pt x="13" y="15"/>
                  <a:pt x="9" y="11"/>
                </a:cubicBezTo>
                <a:cubicBezTo>
                  <a:pt x="5" y="7"/>
                  <a:pt x="0" y="0"/>
                  <a:pt x="0" y="0"/>
                </a:cubicBezTo>
                <a:close/>
              </a:path>
            </a:pathLst>
          </a:custGeom>
          <a:solidFill>
            <a:srgbClr val="3936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59" name="深度视觉·原创设计 https://www.docer.com/works?userid=22383862"/>
          <p:cNvSpPr/>
          <p:nvPr/>
        </p:nvSpPr>
        <p:spPr bwMode="auto">
          <a:xfrm>
            <a:off x="6664180" y="5371625"/>
            <a:ext cx="61767" cy="25211"/>
          </a:xfrm>
          <a:custGeom>
            <a:avLst/>
            <a:gdLst>
              <a:gd name="T0" fmla="*/ 8 w 12"/>
              <a:gd name="T1" fmla="*/ 0 h 5"/>
              <a:gd name="T2" fmla="*/ 0 w 12"/>
              <a:gd name="T3" fmla="*/ 5 h 5"/>
              <a:gd name="T4" fmla="*/ 8 w 12"/>
              <a:gd name="T5" fmla="*/ 0 h 5"/>
            </a:gdLst>
            <a:ahLst/>
            <a:cxnLst>
              <a:cxn ang="0">
                <a:pos x="T0" y="T1"/>
              </a:cxn>
              <a:cxn ang="0">
                <a:pos x="T2" y="T3"/>
              </a:cxn>
              <a:cxn ang="0">
                <a:pos x="T4" y="T5"/>
              </a:cxn>
            </a:cxnLst>
            <a:rect l="0" t="0" r="r" b="b"/>
            <a:pathLst>
              <a:path w="12" h="5">
                <a:moveTo>
                  <a:pt x="8" y="0"/>
                </a:moveTo>
                <a:cubicBezTo>
                  <a:pt x="8" y="0"/>
                  <a:pt x="12" y="4"/>
                  <a:pt x="0" y="5"/>
                </a:cubicBez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60" name="深度视觉·原创设计 https://www.docer.com/works?userid=22383862"/>
          <p:cNvSpPr/>
          <p:nvPr/>
        </p:nvSpPr>
        <p:spPr bwMode="auto">
          <a:xfrm>
            <a:off x="6664180" y="5169938"/>
            <a:ext cx="56724" cy="31514"/>
          </a:xfrm>
          <a:custGeom>
            <a:avLst/>
            <a:gdLst>
              <a:gd name="T0" fmla="*/ 8 w 11"/>
              <a:gd name="T1" fmla="*/ 0 h 6"/>
              <a:gd name="T2" fmla="*/ 0 w 11"/>
              <a:gd name="T3" fmla="*/ 6 h 6"/>
              <a:gd name="T4" fmla="*/ 8 w 11"/>
              <a:gd name="T5" fmla="*/ 0 h 6"/>
            </a:gdLst>
            <a:ahLst/>
            <a:cxnLst>
              <a:cxn ang="0">
                <a:pos x="T0" y="T1"/>
              </a:cxn>
              <a:cxn ang="0">
                <a:pos x="T2" y="T3"/>
              </a:cxn>
              <a:cxn ang="0">
                <a:pos x="T4" y="T5"/>
              </a:cxn>
            </a:cxnLst>
            <a:rect l="0" t="0" r="r" b="b"/>
            <a:pathLst>
              <a:path w="11" h="6">
                <a:moveTo>
                  <a:pt x="8" y="0"/>
                </a:moveTo>
                <a:cubicBezTo>
                  <a:pt x="8" y="0"/>
                  <a:pt x="11" y="5"/>
                  <a:pt x="0" y="6"/>
                </a:cubicBez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61" name="深度视觉·原创设计 https://www.docer.com/works?userid=22383862"/>
          <p:cNvSpPr/>
          <p:nvPr/>
        </p:nvSpPr>
        <p:spPr bwMode="auto">
          <a:xfrm>
            <a:off x="6633927" y="5551884"/>
            <a:ext cx="86978" cy="25211"/>
          </a:xfrm>
          <a:custGeom>
            <a:avLst/>
            <a:gdLst>
              <a:gd name="T0" fmla="*/ 13 w 17"/>
              <a:gd name="T1" fmla="*/ 0 h 5"/>
              <a:gd name="T2" fmla="*/ 0 w 17"/>
              <a:gd name="T3" fmla="*/ 5 h 5"/>
              <a:gd name="T4" fmla="*/ 13 w 17"/>
              <a:gd name="T5" fmla="*/ 0 h 5"/>
            </a:gdLst>
            <a:ahLst/>
            <a:cxnLst>
              <a:cxn ang="0">
                <a:pos x="T0" y="T1"/>
              </a:cxn>
              <a:cxn ang="0">
                <a:pos x="T2" y="T3"/>
              </a:cxn>
              <a:cxn ang="0">
                <a:pos x="T4" y="T5"/>
              </a:cxn>
            </a:cxnLst>
            <a:rect l="0" t="0" r="r" b="b"/>
            <a:pathLst>
              <a:path w="17" h="5">
                <a:moveTo>
                  <a:pt x="13" y="0"/>
                </a:moveTo>
                <a:cubicBezTo>
                  <a:pt x="13" y="0"/>
                  <a:pt x="17" y="4"/>
                  <a:pt x="0" y="5"/>
                </a:cubicBezTo>
                <a:lnTo>
                  <a:pt x="13"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62" name="深度视觉·原创设计 https://www.docer.com/works?userid=22383862"/>
          <p:cNvSpPr/>
          <p:nvPr/>
        </p:nvSpPr>
        <p:spPr bwMode="auto">
          <a:xfrm>
            <a:off x="6644011" y="5660291"/>
            <a:ext cx="71851" cy="92020"/>
          </a:xfrm>
          <a:custGeom>
            <a:avLst/>
            <a:gdLst>
              <a:gd name="T0" fmla="*/ 6 w 14"/>
              <a:gd name="T1" fmla="*/ 0 h 18"/>
              <a:gd name="T2" fmla="*/ 8 w 14"/>
              <a:gd name="T3" fmla="*/ 8 h 18"/>
              <a:gd name="T4" fmla="*/ 14 w 14"/>
              <a:gd name="T5" fmla="*/ 14 h 18"/>
              <a:gd name="T6" fmla="*/ 0 w 14"/>
              <a:gd name="T7" fmla="*/ 17 h 18"/>
              <a:gd name="T8" fmla="*/ 6 w 14"/>
              <a:gd name="T9" fmla="*/ 13 h 18"/>
              <a:gd name="T10" fmla="*/ 6 w 14"/>
              <a:gd name="T11" fmla="*/ 0 h 18"/>
            </a:gdLst>
            <a:ahLst/>
            <a:cxnLst>
              <a:cxn ang="0">
                <a:pos x="T0" y="T1"/>
              </a:cxn>
              <a:cxn ang="0">
                <a:pos x="T2" y="T3"/>
              </a:cxn>
              <a:cxn ang="0">
                <a:pos x="T4" y="T5"/>
              </a:cxn>
              <a:cxn ang="0">
                <a:pos x="T6" y="T7"/>
              </a:cxn>
              <a:cxn ang="0">
                <a:pos x="T8" y="T9"/>
              </a:cxn>
              <a:cxn ang="0">
                <a:pos x="T10" y="T11"/>
              </a:cxn>
            </a:cxnLst>
            <a:rect l="0" t="0" r="r" b="b"/>
            <a:pathLst>
              <a:path w="14" h="18">
                <a:moveTo>
                  <a:pt x="6" y="0"/>
                </a:moveTo>
                <a:cubicBezTo>
                  <a:pt x="6" y="0"/>
                  <a:pt x="7" y="7"/>
                  <a:pt x="8" y="8"/>
                </a:cubicBezTo>
                <a:cubicBezTo>
                  <a:pt x="9" y="9"/>
                  <a:pt x="14" y="14"/>
                  <a:pt x="14" y="14"/>
                </a:cubicBezTo>
                <a:cubicBezTo>
                  <a:pt x="14" y="14"/>
                  <a:pt x="3" y="18"/>
                  <a:pt x="0" y="17"/>
                </a:cubicBezTo>
                <a:cubicBezTo>
                  <a:pt x="0" y="17"/>
                  <a:pt x="5" y="15"/>
                  <a:pt x="6" y="13"/>
                </a:cubicBezTo>
                <a:cubicBezTo>
                  <a:pt x="7" y="11"/>
                  <a:pt x="5" y="2"/>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63" name="深度视觉·原创设计 https://www.docer.com/works?userid=22383862"/>
          <p:cNvSpPr/>
          <p:nvPr/>
        </p:nvSpPr>
        <p:spPr bwMode="auto">
          <a:xfrm>
            <a:off x="6669222" y="5887190"/>
            <a:ext cx="36556" cy="30254"/>
          </a:xfrm>
          <a:custGeom>
            <a:avLst/>
            <a:gdLst>
              <a:gd name="T0" fmla="*/ 4 w 7"/>
              <a:gd name="T1" fmla="*/ 0 h 6"/>
              <a:gd name="T2" fmla="*/ 0 w 7"/>
              <a:gd name="T3" fmla="*/ 6 h 6"/>
              <a:gd name="T4" fmla="*/ 4 w 7"/>
              <a:gd name="T5" fmla="*/ 0 h 6"/>
            </a:gdLst>
            <a:ahLst/>
            <a:cxnLst>
              <a:cxn ang="0">
                <a:pos x="T0" y="T1"/>
              </a:cxn>
              <a:cxn ang="0">
                <a:pos x="T2" y="T3"/>
              </a:cxn>
              <a:cxn ang="0">
                <a:pos x="T4" y="T5"/>
              </a:cxn>
            </a:cxnLst>
            <a:rect l="0" t="0" r="r" b="b"/>
            <a:pathLst>
              <a:path w="7" h="6">
                <a:moveTo>
                  <a:pt x="4" y="0"/>
                </a:moveTo>
                <a:cubicBezTo>
                  <a:pt x="4" y="0"/>
                  <a:pt x="7" y="4"/>
                  <a:pt x="0" y="6"/>
                </a:cubicBez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64" name="深度视觉·原创设计 https://www.docer.com/works?userid=22383862"/>
          <p:cNvSpPr/>
          <p:nvPr/>
        </p:nvSpPr>
        <p:spPr bwMode="auto">
          <a:xfrm>
            <a:off x="5494391" y="5433392"/>
            <a:ext cx="108407" cy="25211"/>
          </a:xfrm>
          <a:custGeom>
            <a:avLst/>
            <a:gdLst>
              <a:gd name="T0" fmla="*/ 7 w 21"/>
              <a:gd name="T1" fmla="*/ 0 h 5"/>
              <a:gd name="T2" fmla="*/ 21 w 21"/>
              <a:gd name="T3" fmla="*/ 0 h 5"/>
              <a:gd name="T4" fmla="*/ 4 w 21"/>
              <a:gd name="T5" fmla="*/ 5 h 5"/>
              <a:gd name="T6" fmla="*/ 7 w 21"/>
              <a:gd name="T7" fmla="*/ 0 h 5"/>
            </a:gdLst>
            <a:ahLst/>
            <a:cxnLst>
              <a:cxn ang="0">
                <a:pos x="T0" y="T1"/>
              </a:cxn>
              <a:cxn ang="0">
                <a:pos x="T2" y="T3"/>
              </a:cxn>
              <a:cxn ang="0">
                <a:pos x="T4" y="T5"/>
              </a:cxn>
              <a:cxn ang="0">
                <a:pos x="T6" y="T7"/>
              </a:cxn>
            </a:cxnLst>
            <a:rect l="0" t="0" r="r" b="b"/>
            <a:pathLst>
              <a:path w="21" h="5">
                <a:moveTo>
                  <a:pt x="7" y="0"/>
                </a:moveTo>
                <a:cubicBezTo>
                  <a:pt x="21" y="0"/>
                  <a:pt x="21" y="0"/>
                  <a:pt x="21" y="0"/>
                </a:cubicBezTo>
                <a:cubicBezTo>
                  <a:pt x="21" y="0"/>
                  <a:pt x="8" y="4"/>
                  <a:pt x="4" y="5"/>
                </a:cubicBezTo>
                <a:cubicBezTo>
                  <a:pt x="0" y="5"/>
                  <a:pt x="7"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65" name="深度视觉·原创设计 https://www.docer.com/works?userid=22383862"/>
          <p:cNvSpPr/>
          <p:nvPr/>
        </p:nvSpPr>
        <p:spPr bwMode="auto">
          <a:xfrm>
            <a:off x="5494391" y="5603567"/>
            <a:ext cx="113450" cy="25211"/>
          </a:xfrm>
          <a:custGeom>
            <a:avLst/>
            <a:gdLst>
              <a:gd name="T0" fmla="*/ 6 w 22"/>
              <a:gd name="T1" fmla="*/ 0 h 5"/>
              <a:gd name="T2" fmla="*/ 22 w 22"/>
              <a:gd name="T3" fmla="*/ 1 h 5"/>
              <a:gd name="T4" fmla="*/ 1 w 22"/>
              <a:gd name="T5" fmla="*/ 5 h 5"/>
              <a:gd name="T6" fmla="*/ 6 w 22"/>
              <a:gd name="T7" fmla="*/ 0 h 5"/>
            </a:gdLst>
            <a:ahLst/>
            <a:cxnLst>
              <a:cxn ang="0">
                <a:pos x="T0" y="T1"/>
              </a:cxn>
              <a:cxn ang="0">
                <a:pos x="T2" y="T3"/>
              </a:cxn>
              <a:cxn ang="0">
                <a:pos x="T4" y="T5"/>
              </a:cxn>
              <a:cxn ang="0">
                <a:pos x="T6" y="T7"/>
              </a:cxn>
            </a:cxnLst>
            <a:rect l="0" t="0" r="r" b="b"/>
            <a:pathLst>
              <a:path w="22" h="5">
                <a:moveTo>
                  <a:pt x="6" y="0"/>
                </a:moveTo>
                <a:cubicBezTo>
                  <a:pt x="22" y="1"/>
                  <a:pt x="22" y="1"/>
                  <a:pt x="22" y="1"/>
                </a:cubicBezTo>
                <a:cubicBezTo>
                  <a:pt x="22" y="1"/>
                  <a:pt x="3" y="5"/>
                  <a:pt x="1" y="5"/>
                </a:cubicBezTo>
                <a:cubicBezTo>
                  <a:pt x="0" y="5"/>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66" name="深度视觉·原创设计 https://www.docer.com/works?userid=22383862"/>
          <p:cNvSpPr/>
          <p:nvPr/>
        </p:nvSpPr>
        <p:spPr bwMode="auto">
          <a:xfrm>
            <a:off x="5484306" y="5798951"/>
            <a:ext cx="118492" cy="31514"/>
          </a:xfrm>
          <a:custGeom>
            <a:avLst/>
            <a:gdLst>
              <a:gd name="T0" fmla="*/ 7 w 23"/>
              <a:gd name="T1" fmla="*/ 0 h 6"/>
              <a:gd name="T2" fmla="*/ 23 w 23"/>
              <a:gd name="T3" fmla="*/ 1 h 6"/>
              <a:gd name="T4" fmla="*/ 2 w 23"/>
              <a:gd name="T5" fmla="*/ 6 h 6"/>
              <a:gd name="T6" fmla="*/ 7 w 23"/>
              <a:gd name="T7" fmla="*/ 0 h 6"/>
            </a:gdLst>
            <a:ahLst/>
            <a:cxnLst>
              <a:cxn ang="0">
                <a:pos x="T0" y="T1"/>
              </a:cxn>
              <a:cxn ang="0">
                <a:pos x="T2" y="T3"/>
              </a:cxn>
              <a:cxn ang="0">
                <a:pos x="T4" y="T5"/>
              </a:cxn>
              <a:cxn ang="0">
                <a:pos x="T6" y="T7"/>
              </a:cxn>
            </a:cxnLst>
            <a:rect l="0" t="0" r="r" b="b"/>
            <a:pathLst>
              <a:path w="23" h="6">
                <a:moveTo>
                  <a:pt x="7" y="0"/>
                </a:moveTo>
                <a:cubicBezTo>
                  <a:pt x="23" y="1"/>
                  <a:pt x="23" y="1"/>
                  <a:pt x="23" y="1"/>
                </a:cubicBezTo>
                <a:cubicBezTo>
                  <a:pt x="23" y="1"/>
                  <a:pt x="4" y="6"/>
                  <a:pt x="2" y="6"/>
                </a:cubicBezTo>
                <a:cubicBezTo>
                  <a:pt x="0" y="6"/>
                  <a:pt x="7"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67" name="深度视觉·原创设计 https://www.docer.com/works?userid=22383862"/>
          <p:cNvSpPr>
            <a:spLocks noEditPoints="1"/>
          </p:cNvSpPr>
          <p:nvPr/>
        </p:nvSpPr>
        <p:spPr bwMode="auto">
          <a:xfrm>
            <a:off x="6009955" y="5221620"/>
            <a:ext cx="205470" cy="315137"/>
          </a:xfrm>
          <a:custGeom>
            <a:avLst/>
            <a:gdLst>
              <a:gd name="T0" fmla="*/ 34 w 40"/>
              <a:gd name="T1" fmla="*/ 33 h 61"/>
              <a:gd name="T2" fmla="*/ 40 w 40"/>
              <a:gd name="T3" fmla="*/ 20 h 61"/>
              <a:gd name="T4" fmla="*/ 20 w 40"/>
              <a:gd name="T5" fmla="*/ 0 h 61"/>
              <a:gd name="T6" fmla="*/ 0 w 40"/>
              <a:gd name="T7" fmla="*/ 20 h 61"/>
              <a:gd name="T8" fmla="*/ 5 w 40"/>
              <a:gd name="T9" fmla="*/ 33 h 61"/>
              <a:gd name="T10" fmla="*/ 5 w 40"/>
              <a:gd name="T11" fmla="*/ 33 h 61"/>
              <a:gd name="T12" fmla="*/ 11 w 40"/>
              <a:gd name="T13" fmla="*/ 47 h 61"/>
              <a:gd name="T14" fmla="*/ 10 w 40"/>
              <a:gd name="T15" fmla="*/ 49 h 61"/>
              <a:gd name="T16" fmla="*/ 11 w 40"/>
              <a:gd name="T17" fmla="*/ 51 h 61"/>
              <a:gd name="T18" fmla="*/ 10 w 40"/>
              <a:gd name="T19" fmla="*/ 54 h 61"/>
              <a:gd name="T20" fmla="*/ 11 w 40"/>
              <a:gd name="T21" fmla="*/ 56 h 61"/>
              <a:gd name="T22" fmla="*/ 10 w 40"/>
              <a:gd name="T23" fmla="*/ 58 h 61"/>
              <a:gd name="T24" fmla="*/ 13 w 40"/>
              <a:gd name="T25" fmla="*/ 61 h 61"/>
              <a:gd name="T26" fmla="*/ 26 w 40"/>
              <a:gd name="T27" fmla="*/ 61 h 61"/>
              <a:gd name="T28" fmla="*/ 29 w 40"/>
              <a:gd name="T29" fmla="*/ 58 h 61"/>
              <a:gd name="T30" fmla="*/ 28 w 40"/>
              <a:gd name="T31" fmla="*/ 56 h 61"/>
              <a:gd name="T32" fmla="*/ 29 w 40"/>
              <a:gd name="T33" fmla="*/ 54 h 61"/>
              <a:gd name="T34" fmla="*/ 28 w 40"/>
              <a:gd name="T35" fmla="*/ 51 h 61"/>
              <a:gd name="T36" fmla="*/ 29 w 40"/>
              <a:gd name="T37" fmla="*/ 49 h 61"/>
              <a:gd name="T38" fmla="*/ 29 w 40"/>
              <a:gd name="T39" fmla="*/ 47 h 61"/>
              <a:gd name="T40" fmla="*/ 34 w 40"/>
              <a:gd name="T41" fmla="*/ 33 h 61"/>
              <a:gd name="T42" fmla="*/ 20 w 40"/>
              <a:gd name="T43" fmla="*/ 47 h 61"/>
              <a:gd name="T44" fmla="*/ 19 w 40"/>
              <a:gd name="T45" fmla="*/ 47 h 61"/>
              <a:gd name="T46" fmla="*/ 19 w 40"/>
              <a:gd name="T47" fmla="*/ 37 h 61"/>
              <a:gd name="T48" fmla="*/ 20 w 40"/>
              <a:gd name="T49" fmla="*/ 36 h 61"/>
              <a:gd name="T50" fmla="*/ 20 w 40"/>
              <a:gd name="T51" fmla="*/ 36 h 61"/>
              <a:gd name="T52" fmla="*/ 20 w 40"/>
              <a:gd name="T53" fmla="*/ 37 h 61"/>
              <a:gd name="T54" fmla="*/ 20 w 40"/>
              <a:gd name="T55" fmla="*/ 47 h 61"/>
              <a:gd name="T56" fmla="*/ 32 w 40"/>
              <a:gd name="T57" fmla="*/ 31 h 61"/>
              <a:gd name="T58" fmla="*/ 32 w 40"/>
              <a:gd name="T59" fmla="*/ 32 h 61"/>
              <a:gd name="T60" fmla="*/ 26 w 40"/>
              <a:gd name="T61" fmla="*/ 47 h 61"/>
              <a:gd name="T62" fmla="*/ 23 w 40"/>
              <a:gd name="T63" fmla="*/ 47 h 61"/>
              <a:gd name="T64" fmla="*/ 23 w 40"/>
              <a:gd name="T65" fmla="*/ 37 h 61"/>
              <a:gd name="T66" fmla="*/ 23 w 40"/>
              <a:gd name="T67" fmla="*/ 37 h 61"/>
              <a:gd name="T68" fmla="*/ 28 w 40"/>
              <a:gd name="T69" fmla="*/ 22 h 61"/>
              <a:gd name="T70" fmla="*/ 28 w 40"/>
              <a:gd name="T71" fmla="*/ 21 h 61"/>
              <a:gd name="T72" fmla="*/ 27 w 40"/>
              <a:gd name="T73" fmla="*/ 21 h 61"/>
              <a:gd name="T74" fmla="*/ 23 w 40"/>
              <a:gd name="T75" fmla="*/ 32 h 61"/>
              <a:gd name="T76" fmla="*/ 23 w 40"/>
              <a:gd name="T77" fmla="*/ 26 h 61"/>
              <a:gd name="T78" fmla="*/ 23 w 40"/>
              <a:gd name="T79" fmla="*/ 25 h 61"/>
              <a:gd name="T80" fmla="*/ 22 w 40"/>
              <a:gd name="T81" fmla="*/ 26 h 61"/>
              <a:gd name="T82" fmla="*/ 22 w 40"/>
              <a:gd name="T83" fmla="*/ 34 h 61"/>
              <a:gd name="T84" fmla="*/ 20 w 40"/>
              <a:gd name="T85" fmla="*/ 33 h 61"/>
              <a:gd name="T86" fmla="*/ 17 w 40"/>
              <a:gd name="T87" fmla="*/ 34 h 61"/>
              <a:gd name="T88" fmla="*/ 17 w 40"/>
              <a:gd name="T89" fmla="*/ 26 h 61"/>
              <a:gd name="T90" fmla="*/ 17 w 40"/>
              <a:gd name="T91" fmla="*/ 25 h 61"/>
              <a:gd name="T92" fmla="*/ 16 w 40"/>
              <a:gd name="T93" fmla="*/ 26 h 61"/>
              <a:gd name="T94" fmla="*/ 16 w 40"/>
              <a:gd name="T95" fmla="*/ 32 h 61"/>
              <a:gd name="T96" fmla="*/ 13 w 40"/>
              <a:gd name="T97" fmla="*/ 21 h 61"/>
              <a:gd name="T98" fmla="*/ 12 w 40"/>
              <a:gd name="T99" fmla="*/ 21 h 61"/>
              <a:gd name="T100" fmla="*/ 11 w 40"/>
              <a:gd name="T101" fmla="*/ 22 h 61"/>
              <a:gd name="T102" fmla="*/ 16 w 40"/>
              <a:gd name="T103" fmla="*/ 37 h 61"/>
              <a:gd name="T104" fmla="*/ 16 w 40"/>
              <a:gd name="T105" fmla="*/ 37 h 61"/>
              <a:gd name="T106" fmla="*/ 16 w 40"/>
              <a:gd name="T107" fmla="*/ 47 h 61"/>
              <a:gd name="T108" fmla="*/ 14 w 40"/>
              <a:gd name="T109" fmla="*/ 47 h 61"/>
              <a:gd name="T110" fmla="*/ 7 w 40"/>
              <a:gd name="T111" fmla="*/ 32 h 61"/>
              <a:gd name="T112" fmla="*/ 7 w 40"/>
              <a:gd name="T113" fmla="*/ 31 h 61"/>
              <a:gd name="T114" fmla="*/ 7 w 40"/>
              <a:gd name="T115" fmla="*/ 31 h 61"/>
              <a:gd name="T116" fmla="*/ 3 w 40"/>
              <a:gd name="T117" fmla="*/ 20 h 61"/>
              <a:gd name="T118" fmla="*/ 20 w 40"/>
              <a:gd name="T119" fmla="*/ 3 h 61"/>
              <a:gd name="T120" fmla="*/ 37 w 40"/>
              <a:gd name="T121" fmla="*/ 20 h 61"/>
              <a:gd name="T122" fmla="*/ 32 w 40"/>
              <a:gd name="T123" fmla="*/ 3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 h="61">
                <a:moveTo>
                  <a:pt x="34" y="33"/>
                </a:moveTo>
                <a:cubicBezTo>
                  <a:pt x="38" y="30"/>
                  <a:pt x="40" y="25"/>
                  <a:pt x="40" y="20"/>
                </a:cubicBezTo>
                <a:cubicBezTo>
                  <a:pt x="40" y="9"/>
                  <a:pt x="31" y="0"/>
                  <a:pt x="20" y="0"/>
                </a:cubicBezTo>
                <a:cubicBezTo>
                  <a:pt x="9" y="0"/>
                  <a:pt x="0" y="9"/>
                  <a:pt x="0" y="20"/>
                </a:cubicBezTo>
                <a:cubicBezTo>
                  <a:pt x="0" y="25"/>
                  <a:pt x="2" y="30"/>
                  <a:pt x="5" y="33"/>
                </a:cubicBezTo>
                <a:cubicBezTo>
                  <a:pt x="5" y="33"/>
                  <a:pt x="5" y="33"/>
                  <a:pt x="5" y="33"/>
                </a:cubicBezTo>
                <a:cubicBezTo>
                  <a:pt x="5" y="33"/>
                  <a:pt x="10" y="40"/>
                  <a:pt x="11" y="47"/>
                </a:cubicBezTo>
                <a:cubicBezTo>
                  <a:pt x="10" y="48"/>
                  <a:pt x="10" y="49"/>
                  <a:pt x="10" y="49"/>
                </a:cubicBezTo>
                <a:cubicBezTo>
                  <a:pt x="10" y="50"/>
                  <a:pt x="10" y="51"/>
                  <a:pt x="11" y="51"/>
                </a:cubicBezTo>
                <a:cubicBezTo>
                  <a:pt x="10" y="52"/>
                  <a:pt x="10" y="53"/>
                  <a:pt x="10" y="54"/>
                </a:cubicBezTo>
                <a:cubicBezTo>
                  <a:pt x="10" y="54"/>
                  <a:pt x="10" y="55"/>
                  <a:pt x="11" y="56"/>
                </a:cubicBezTo>
                <a:cubicBezTo>
                  <a:pt x="10" y="56"/>
                  <a:pt x="10" y="57"/>
                  <a:pt x="10" y="58"/>
                </a:cubicBezTo>
                <a:cubicBezTo>
                  <a:pt x="10" y="59"/>
                  <a:pt x="11" y="61"/>
                  <a:pt x="13" y="61"/>
                </a:cubicBezTo>
                <a:cubicBezTo>
                  <a:pt x="26" y="61"/>
                  <a:pt x="26" y="61"/>
                  <a:pt x="26" y="61"/>
                </a:cubicBezTo>
                <a:cubicBezTo>
                  <a:pt x="28" y="61"/>
                  <a:pt x="29" y="59"/>
                  <a:pt x="29" y="58"/>
                </a:cubicBezTo>
                <a:cubicBezTo>
                  <a:pt x="29" y="57"/>
                  <a:pt x="29" y="56"/>
                  <a:pt x="28" y="56"/>
                </a:cubicBezTo>
                <a:cubicBezTo>
                  <a:pt x="29" y="55"/>
                  <a:pt x="29" y="54"/>
                  <a:pt x="29" y="54"/>
                </a:cubicBezTo>
                <a:cubicBezTo>
                  <a:pt x="29" y="53"/>
                  <a:pt x="29" y="52"/>
                  <a:pt x="28" y="51"/>
                </a:cubicBezTo>
                <a:cubicBezTo>
                  <a:pt x="29" y="51"/>
                  <a:pt x="29" y="50"/>
                  <a:pt x="29" y="49"/>
                </a:cubicBezTo>
                <a:cubicBezTo>
                  <a:pt x="29" y="49"/>
                  <a:pt x="29" y="48"/>
                  <a:pt x="29" y="47"/>
                </a:cubicBezTo>
                <a:cubicBezTo>
                  <a:pt x="29" y="40"/>
                  <a:pt x="34" y="33"/>
                  <a:pt x="34" y="33"/>
                </a:cubicBezTo>
                <a:close/>
                <a:moveTo>
                  <a:pt x="20" y="47"/>
                </a:moveTo>
                <a:cubicBezTo>
                  <a:pt x="19" y="47"/>
                  <a:pt x="19" y="47"/>
                  <a:pt x="19" y="47"/>
                </a:cubicBezTo>
                <a:cubicBezTo>
                  <a:pt x="19" y="37"/>
                  <a:pt x="19" y="37"/>
                  <a:pt x="19" y="37"/>
                </a:cubicBezTo>
                <a:cubicBezTo>
                  <a:pt x="19" y="37"/>
                  <a:pt x="19" y="36"/>
                  <a:pt x="20" y="36"/>
                </a:cubicBezTo>
                <a:cubicBezTo>
                  <a:pt x="20" y="36"/>
                  <a:pt x="20" y="36"/>
                  <a:pt x="20" y="36"/>
                </a:cubicBezTo>
                <a:cubicBezTo>
                  <a:pt x="20" y="37"/>
                  <a:pt x="20" y="37"/>
                  <a:pt x="20" y="37"/>
                </a:cubicBezTo>
                <a:lnTo>
                  <a:pt x="20" y="47"/>
                </a:lnTo>
                <a:close/>
                <a:moveTo>
                  <a:pt x="32" y="31"/>
                </a:moveTo>
                <a:cubicBezTo>
                  <a:pt x="32" y="32"/>
                  <a:pt x="32" y="32"/>
                  <a:pt x="32" y="32"/>
                </a:cubicBezTo>
                <a:cubicBezTo>
                  <a:pt x="32" y="32"/>
                  <a:pt x="26" y="39"/>
                  <a:pt x="26" y="47"/>
                </a:cubicBezTo>
                <a:cubicBezTo>
                  <a:pt x="23" y="47"/>
                  <a:pt x="23" y="47"/>
                  <a:pt x="23" y="47"/>
                </a:cubicBezTo>
                <a:cubicBezTo>
                  <a:pt x="23" y="37"/>
                  <a:pt x="23" y="37"/>
                  <a:pt x="23" y="37"/>
                </a:cubicBezTo>
                <a:cubicBezTo>
                  <a:pt x="23" y="37"/>
                  <a:pt x="23" y="37"/>
                  <a:pt x="23" y="37"/>
                </a:cubicBezTo>
                <a:cubicBezTo>
                  <a:pt x="28" y="22"/>
                  <a:pt x="28" y="22"/>
                  <a:pt x="28" y="22"/>
                </a:cubicBezTo>
                <a:cubicBezTo>
                  <a:pt x="28" y="21"/>
                  <a:pt x="28" y="21"/>
                  <a:pt x="28" y="21"/>
                </a:cubicBezTo>
                <a:cubicBezTo>
                  <a:pt x="27" y="21"/>
                  <a:pt x="27" y="21"/>
                  <a:pt x="27" y="21"/>
                </a:cubicBezTo>
                <a:cubicBezTo>
                  <a:pt x="23" y="32"/>
                  <a:pt x="23" y="32"/>
                  <a:pt x="23" y="32"/>
                </a:cubicBezTo>
                <a:cubicBezTo>
                  <a:pt x="23" y="26"/>
                  <a:pt x="23" y="26"/>
                  <a:pt x="23" y="26"/>
                </a:cubicBezTo>
                <a:cubicBezTo>
                  <a:pt x="23" y="25"/>
                  <a:pt x="23" y="25"/>
                  <a:pt x="23" y="25"/>
                </a:cubicBezTo>
                <a:cubicBezTo>
                  <a:pt x="22" y="26"/>
                  <a:pt x="22" y="26"/>
                  <a:pt x="22" y="26"/>
                </a:cubicBezTo>
                <a:cubicBezTo>
                  <a:pt x="22" y="34"/>
                  <a:pt x="22" y="34"/>
                  <a:pt x="22" y="34"/>
                </a:cubicBezTo>
                <a:cubicBezTo>
                  <a:pt x="21" y="34"/>
                  <a:pt x="21" y="33"/>
                  <a:pt x="20" y="33"/>
                </a:cubicBezTo>
                <a:cubicBezTo>
                  <a:pt x="19" y="33"/>
                  <a:pt x="18" y="34"/>
                  <a:pt x="17" y="34"/>
                </a:cubicBezTo>
                <a:cubicBezTo>
                  <a:pt x="17" y="26"/>
                  <a:pt x="17" y="26"/>
                  <a:pt x="17" y="26"/>
                </a:cubicBezTo>
                <a:cubicBezTo>
                  <a:pt x="17" y="25"/>
                  <a:pt x="17" y="25"/>
                  <a:pt x="17" y="25"/>
                </a:cubicBezTo>
                <a:cubicBezTo>
                  <a:pt x="16" y="26"/>
                  <a:pt x="16" y="26"/>
                  <a:pt x="16" y="26"/>
                </a:cubicBezTo>
                <a:cubicBezTo>
                  <a:pt x="16" y="32"/>
                  <a:pt x="16" y="32"/>
                  <a:pt x="16" y="32"/>
                </a:cubicBezTo>
                <a:cubicBezTo>
                  <a:pt x="13" y="21"/>
                  <a:pt x="13" y="21"/>
                  <a:pt x="13" y="21"/>
                </a:cubicBezTo>
                <a:cubicBezTo>
                  <a:pt x="13" y="21"/>
                  <a:pt x="12" y="21"/>
                  <a:pt x="12" y="21"/>
                </a:cubicBezTo>
                <a:cubicBezTo>
                  <a:pt x="11" y="21"/>
                  <a:pt x="11" y="21"/>
                  <a:pt x="11" y="22"/>
                </a:cubicBezTo>
                <a:cubicBezTo>
                  <a:pt x="16" y="37"/>
                  <a:pt x="16" y="37"/>
                  <a:pt x="16" y="37"/>
                </a:cubicBezTo>
                <a:cubicBezTo>
                  <a:pt x="16" y="37"/>
                  <a:pt x="16" y="37"/>
                  <a:pt x="16" y="37"/>
                </a:cubicBezTo>
                <a:cubicBezTo>
                  <a:pt x="16" y="47"/>
                  <a:pt x="16" y="47"/>
                  <a:pt x="16" y="47"/>
                </a:cubicBezTo>
                <a:cubicBezTo>
                  <a:pt x="14" y="47"/>
                  <a:pt x="14" y="47"/>
                  <a:pt x="14" y="47"/>
                </a:cubicBezTo>
                <a:cubicBezTo>
                  <a:pt x="13" y="39"/>
                  <a:pt x="8" y="32"/>
                  <a:pt x="7" y="32"/>
                </a:cubicBezTo>
                <a:cubicBezTo>
                  <a:pt x="7" y="31"/>
                  <a:pt x="7" y="31"/>
                  <a:pt x="7" y="31"/>
                </a:cubicBezTo>
                <a:cubicBezTo>
                  <a:pt x="7" y="31"/>
                  <a:pt x="7" y="31"/>
                  <a:pt x="7" y="31"/>
                </a:cubicBezTo>
                <a:cubicBezTo>
                  <a:pt x="4" y="28"/>
                  <a:pt x="3" y="24"/>
                  <a:pt x="3" y="20"/>
                </a:cubicBezTo>
                <a:cubicBezTo>
                  <a:pt x="3" y="11"/>
                  <a:pt x="10" y="3"/>
                  <a:pt x="20" y="3"/>
                </a:cubicBezTo>
                <a:cubicBezTo>
                  <a:pt x="29" y="3"/>
                  <a:pt x="37" y="11"/>
                  <a:pt x="37" y="20"/>
                </a:cubicBezTo>
                <a:cubicBezTo>
                  <a:pt x="37" y="24"/>
                  <a:pt x="35" y="28"/>
                  <a:pt x="32" y="3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68" name="深度视觉·原创设计 https://www.docer.com/works?userid=22383862"/>
          <p:cNvSpPr/>
          <p:nvPr/>
        </p:nvSpPr>
        <p:spPr bwMode="auto">
          <a:xfrm>
            <a:off x="6081806" y="5536757"/>
            <a:ext cx="56724" cy="25211"/>
          </a:xfrm>
          <a:custGeom>
            <a:avLst/>
            <a:gdLst>
              <a:gd name="T0" fmla="*/ 5 w 11"/>
              <a:gd name="T1" fmla="*/ 5 h 5"/>
              <a:gd name="T2" fmla="*/ 6 w 11"/>
              <a:gd name="T3" fmla="*/ 5 h 5"/>
              <a:gd name="T4" fmla="*/ 11 w 11"/>
              <a:gd name="T5" fmla="*/ 0 h 5"/>
              <a:gd name="T6" fmla="*/ 0 w 11"/>
              <a:gd name="T7" fmla="*/ 0 h 5"/>
              <a:gd name="T8" fmla="*/ 5 w 11"/>
              <a:gd name="T9" fmla="*/ 5 h 5"/>
            </a:gdLst>
            <a:ahLst/>
            <a:cxnLst>
              <a:cxn ang="0">
                <a:pos x="T0" y="T1"/>
              </a:cxn>
              <a:cxn ang="0">
                <a:pos x="T2" y="T3"/>
              </a:cxn>
              <a:cxn ang="0">
                <a:pos x="T4" y="T5"/>
              </a:cxn>
              <a:cxn ang="0">
                <a:pos x="T6" y="T7"/>
              </a:cxn>
              <a:cxn ang="0">
                <a:pos x="T8" y="T9"/>
              </a:cxn>
            </a:cxnLst>
            <a:rect l="0" t="0" r="r" b="b"/>
            <a:pathLst>
              <a:path w="11" h="5">
                <a:moveTo>
                  <a:pt x="5" y="5"/>
                </a:moveTo>
                <a:cubicBezTo>
                  <a:pt x="6" y="5"/>
                  <a:pt x="6" y="5"/>
                  <a:pt x="6" y="5"/>
                </a:cubicBezTo>
                <a:cubicBezTo>
                  <a:pt x="9" y="5"/>
                  <a:pt x="11" y="3"/>
                  <a:pt x="11" y="0"/>
                </a:cubicBezTo>
                <a:cubicBezTo>
                  <a:pt x="0" y="0"/>
                  <a:pt x="0" y="0"/>
                  <a:pt x="0" y="0"/>
                </a:cubicBezTo>
                <a:cubicBezTo>
                  <a:pt x="0" y="3"/>
                  <a:pt x="2"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69" name="深度视觉·原创设计 https://www.docer.com/works?userid=22383862"/>
          <p:cNvSpPr/>
          <p:nvPr/>
        </p:nvSpPr>
        <p:spPr bwMode="auto">
          <a:xfrm>
            <a:off x="6101975" y="5350196"/>
            <a:ext cx="21429" cy="10085"/>
          </a:xfrm>
          <a:custGeom>
            <a:avLst/>
            <a:gdLst>
              <a:gd name="T0" fmla="*/ 3 w 4"/>
              <a:gd name="T1" fmla="*/ 0 h 2"/>
              <a:gd name="T2" fmla="*/ 1 w 4"/>
              <a:gd name="T3" fmla="*/ 0 h 2"/>
              <a:gd name="T4" fmla="*/ 0 w 4"/>
              <a:gd name="T5" fmla="*/ 1 h 2"/>
              <a:gd name="T6" fmla="*/ 1 w 4"/>
              <a:gd name="T7" fmla="*/ 2 h 2"/>
              <a:gd name="T8" fmla="*/ 3 w 4"/>
              <a:gd name="T9" fmla="*/ 2 h 2"/>
              <a:gd name="T10" fmla="*/ 4 w 4"/>
              <a:gd name="T11" fmla="*/ 1 h 2"/>
              <a:gd name="T12" fmla="*/ 3 w 4"/>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4" h="2">
                <a:moveTo>
                  <a:pt x="3" y="0"/>
                </a:moveTo>
                <a:cubicBezTo>
                  <a:pt x="1" y="0"/>
                  <a:pt x="1" y="0"/>
                  <a:pt x="1" y="0"/>
                </a:cubicBezTo>
                <a:cubicBezTo>
                  <a:pt x="0" y="0"/>
                  <a:pt x="0" y="0"/>
                  <a:pt x="0" y="1"/>
                </a:cubicBezTo>
                <a:cubicBezTo>
                  <a:pt x="0" y="2"/>
                  <a:pt x="0" y="2"/>
                  <a:pt x="1" y="2"/>
                </a:cubicBezTo>
                <a:cubicBezTo>
                  <a:pt x="3" y="2"/>
                  <a:pt x="3" y="2"/>
                  <a:pt x="3" y="2"/>
                </a:cubicBezTo>
                <a:cubicBezTo>
                  <a:pt x="3" y="2"/>
                  <a:pt x="4" y="2"/>
                  <a:pt x="4" y="1"/>
                </a:cubicBezTo>
                <a:cubicBezTo>
                  <a:pt x="4" y="0"/>
                  <a:pt x="3" y="0"/>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70" name="深度视觉·原创设计 https://www.docer.com/works?userid=22383862"/>
          <p:cNvSpPr/>
          <p:nvPr/>
        </p:nvSpPr>
        <p:spPr bwMode="auto">
          <a:xfrm>
            <a:off x="6076764" y="5330027"/>
            <a:ext cx="66809" cy="5042"/>
          </a:xfrm>
          <a:custGeom>
            <a:avLst/>
            <a:gdLst>
              <a:gd name="T0" fmla="*/ 53 w 53"/>
              <a:gd name="T1" fmla="*/ 0 h 4"/>
              <a:gd name="T2" fmla="*/ 4 w 53"/>
              <a:gd name="T3" fmla="*/ 0 h 4"/>
              <a:gd name="T4" fmla="*/ 0 w 53"/>
              <a:gd name="T5" fmla="*/ 0 h 4"/>
              <a:gd name="T6" fmla="*/ 4 w 53"/>
              <a:gd name="T7" fmla="*/ 4 h 4"/>
              <a:gd name="T8" fmla="*/ 53 w 53"/>
              <a:gd name="T9" fmla="*/ 4 h 4"/>
              <a:gd name="T10" fmla="*/ 53 w 53"/>
              <a:gd name="T11" fmla="*/ 0 h 4"/>
              <a:gd name="T12" fmla="*/ 53 w 53"/>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3" h="4">
                <a:moveTo>
                  <a:pt x="53" y="0"/>
                </a:moveTo>
                <a:lnTo>
                  <a:pt x="4" y="0"/>
                </a:lnTo>
                <a:lnTo>
                  <a:pt x="0" y="0"/>
                </a:lnTo>
                <a:lnTo>
                  <a:pt x="4" y="4"/>
                </a:lnTo>
                <a:lnTo>
                  <a:pt x="53" y="4"/>
                </a:lnTo>
                <a:lnTo>
                  <a:pt x="53" y="0"/>
                </a:lnTo>
                <a:lnTo>
                  <a:pt x="53"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71" name="深度视觉·原创设计 https://www.docer.com/works?userid=22383862"/>
          <p:cNvSpPr/>
          <p:nvPr/>
        </p:nvSpPr>
        <p:spPr>
          <a:xfrm>
            <a:off x="8270240" y="2639695"/>
            <a:ext cx="2849245" cy="603885"/>
          </a:xfrm>
          <a:prstGeom prst="rect">
            <a:avLst/>
          </a:prstGeom>
        </p:spPr>
        <p:txBody>
          <a:bodyPr wrap="square">
            <a:spAutoFit/>
          </a:bodyPr>
          <a:lstStyle/>
          <a:p>
            <a:pPr lvl="0" algn="l">
              <a:lnSpc>
                <a:spcPts val="2000"/>
              </a:lnSpc>
              <a:defRPr/>
            </a:pPr>
            <a:r>
              <a:rPr lang="zh-CN" altLang="en-US" sz="2000" dirty="0">
                <a:solidFill>
                  <a:schemeClr val="bg1">
                    <a:lumMod val="50000"/>
                  </a:schemeClr>
                </a:solidFill>
                <a:latin typeface="汉仪正圆-55W" panose="00020600040101010101" pitchFamily="18" charset="-122"/>
                <a:ea typeface="汉仪正圆-55W" panose="00020600040101010101" pitchFamily="18" charset="-122"/>
                <a:sym typeface="汉仪正圆-55W" panose="00020600040101010101" pitchFamily="18" charset="-122"/>
              </a:rPr>
              <a:t>解题前，务必宏观把握语篇的主旨要义</a:t>
            </a:r>
            <a:endParaRPr lang="zh-CN" altLang="en-US" sz="2000" dirty="0">
              <a:solidFill>
                <a:schemeClr val="bg1">
                  <a:lumMod val="50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72" name="深度视觉·原创设计 https://www.docer.com/works?userid=22383862"/>
          <p:cNvSpPr/>
          <p:nvPr/>
        </p:nvSpPr>
        <p:spPr>
          <a:xfrm>
            <a:off x="8677020" y="1809179"/>
            <a:ext cx="1092141" cy="8299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noProof="0" dirty="0">
                <a:ln>
                  <a:noFill/>
                </a:ln>
                <a:solidFill>
                  <a:schemeClr val="tx1">
                    <a:lumMod val="75000"/>
                    <a:lumOff val="25000"/>
                  </a:schemeClr>
                </a:solidFill>
                <a:effectLst/>
                <a:uLnTx/>
                <a:uFillTx/>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rPr>
              <a:t>整体意识</a:t>
            </a:r>
            <a:endParaRPr kumimoji="0" lang="zh-CN" altLang="en-US" sz="2400" b="1" i="0" u="none" strike="noStrike" kern="1200" cap="none" spc="0" normalizeH="0" baseline="0" noProof="0" dirty="0">
              <a:ln>
                <a:noFill/>
              </a:ln>
              <a:solidFill>
                <a:schemeClr val="tx1">
                  <a:lumMod val="75000"/>
                  <a:lumOff val="25000"/>
                </a:schemeClr>
              </a:solidFill>
              <a:effectLst/>
              <a:uLnTx/>
              <a:uFillTx/>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endParaRPr>
          </a:p>
        </p:txBody>
      </p:sp>
      <p:sp>
        <p:nvSpPr>
          <p:cNvPr id="73" name="深度视觉·原创设计 https://www.docer.com/works?userid=22383862"/>
          <p:cNvSpPr/>
          <p:nvPr/>
        </p:nvSpPr>
        <p:spPr>
          <a:xfrm>
            <a:off x="8071485" y="5335270"/>
            <a:ext cx="3246755" cy="603885"/>
          </a:xfrm>
          <a:prstGeom prst="rect">
            <a:avLst/>
          </a:prstGeom>
        </p:spPr>
        <p:txBody>
          <a:bodyPr wrap="square">
            <a:spAutoFit/>
          </a:bodyPr>
          <a:lstStyle/>
          <a:p>
            <a:pPr lvl="0" algn="l">
              <a:lnSpc>
                <a:spcPts val="2000"/>
              </a:lnSpc>
              <a:defRPr/>
            </a:pPr>
            <a:r>
              <a:rPr lang="zh-CN" altLang="en-US" sz="2000" dirty="0">
                <a:solidFill>
                  <a:schemeClr val="bg1">
                    <a:lumMod val="50000"/>
                  </a:schemeClr>
                </a:solidFill>
                <a:latin typeface="汉仪正圆-55W" panose="00020600040101010101" pitchFamily="18" charset="-122"/>
                <a:ea typeface="汉仪正圆-55W" panose="00020600040101010101" pitchFamily="18" charset="-122"/>
                <a:sym typeface="汉仪正圆-55W" panose="00020600040101010101" pitchFamily="18" charset="-122"/>
              </a:rPr>
              <a:t>词义猜测：看上下文</a:t>
            </a:r>
            <a:endParaRPr lang="zh-CN" altLang="en-US" sz="2000" dirty="0">
              <a:solidFill>
                <a:schemeClr val="bg1">
                  <a:lumMod val="50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a:p>
            <a:pPr lvl="0" algn="l">
              <a:lnSpc>
                <a:spcPts val="2000"/>
              </a:lnSpc>
              <a:defRPr/>
            </a:pPr>
            <a:r>
              <a:rPr lang="zh-CN" altLang="en-US" sz="2000" dirty="0">
                <a:solidFill>
                  <a:schemeClr val="bg1">
                    <a:lumMod val="50000"/>
                  </a:schemeClr>
                </a:solidFill>
                <a:latin typeface="汉仪正圆-55W" panose="00020600040101010101" pitchFamily="18" charset="-122"/>
                <a:ea typeface="汉仪正圆-55W" panose="00020600040101010101" pitchFamily="18" charset="-122"/>
                <a:sym typeface="汉仪正圆-55W" panose="00020600040101010101" pitchFamily="18" charset="-122"/>
              </a:rPr>
              <a:t>熟词生义：上下文</a:t>
            </a:r>
            <a:r>
              <a:rPr lang="en-US" altLang="zh-CN" sz="2000" dirty="0">
                <a:solidFill>
                  <a:schemeClr val="bg1">
                    <a:lumMod val="50000"/>
                  </a:schemeClr>
                </a:solidFill>
                <a:latin typeface="汉仪正圆-55W" panose="00020600040101010101" pitchFamily="18" charset="-122"/>
                <a:ea typeface="汉仪正圆-55W" panose="00020600040101010101" pitchFamily="18" charset="-122"/>
                <a:sym typeface="汉仪正圆-55W" panose="00020600040101010101" pitchFamily="18" charset="-122"/>
              </a:rPr>
              <a:t>+ “</a:t>
            </a:r>
            <a:r>
              <a:rPr lang="zh-CN" altLang="en-US" sz="2000" dirty="0">
                <a:solidFill>
                  <a:schemeClr val="bg1">
                    <a:lumMod val="50000"/>
                  </a:schemeClr>
                </a:solidFill>
                <a:latin typeface="汉仪正圆-55W" panose="00020600040101010101" pitchFamily="18" charset="-122"/>
                <a:ea typeface="汉仪正圆-55W" panose="00020600040101010101" pitchFamily="18" charset="-122"/>
                <a:sym typeface="汉仪正圆-55W" panose="00020600040101010101" pitchFamily="18" charset="-122"/>
              </a:rPr>
              <a:t>熟义</a:t>
            </a:r>
            <a:r>
              <a:rPr lang="en-US" altLang="zh-CN" sz="2000" dirty="0">
                <a:solidFill>
                  <a:schemeClr val="bg1">
                    <a:lumMod val="50000"/>
                  </a:schemeClr>
                </a:solidFill>
                <a:latin typeface="汉仪正圆-55W" panose="00020600040101010101" pitchFamily="18" charset="-122"/>
                <a:ea typeface="汉仪正圆-55W" panose="00020600040101010101" pitchFamily="18" charset="-122"/>
                <a:sym typeface="汉仪正圆-55W" panose="00020600040101010101" pitchFamily="18" charset="-122"/>
              </a:rPr>
              <a:t>”</a:t>
            </a:r>
            <a:endParaRPr lang="en-US" altLang="zh-CN" sz="2000" dirty="0">
              <a:solidFill>
                <a:schemeClr val="bg1">
                  <a:lumMod val="50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74" name="深度视觉·原创设计 https://www.docer.com/works?userid=22383862"/>
          <p:cNvSpPr/>
          <p:nvPr/>
        </p:nvSpPr>
        <p:spPr>
          <a:xfrm>
            <a:off x="8677020" y="4537459"/>
            <a:ext cx="1092141" cy="8299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noProof="0" dirty="0">
                <a:ln>
                  <a:noFill/>
                </a:ln>
                <a:solidFill>
                  <a:schemeClr val="tx1">
                    <a:lumMod val="75000"/>
                    <a:lumOff val="25000"/>
                  </a:schemeClr>
                </a:solidFill>
                <a:effectLst/>
                <a:uLnTx/>
                <a:uFillTx/>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rPr>
              <a:t>猜词能力</a:t>
            </a:r>
            <a:endParaRPr kumimoji="0" lang="zh-CN" altLang="en-US" sz="2400" b="1" i="0" u="none" strike="noStrike" kern="1200" cap="none" spc="0" normalizeH="0" baseline="0" noProof="0" dirty="0">
              <a:ln>
                <a:noFill/>
              </a:ln>
              <a:solidFill>
                <a:schemeClr val="tx1">
                  <a:lumMod val="75000"/>
                  <a:lumOff val="25000"/>
                </a:schemeClr>
              </a:solidFill>
              <a:effectLst/>
              <a:uLnTx/>
              <a:uFillTx/>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endParaRPr>
          </a:p>
        </p:txBody>
      </p:sp>
      <p:sp>
        <p:nvSpPr>
          <p:cNvPr id="75" name="深度视觉·原创设计 https://www.docer.com/works?userid=22383862"/>
          <p:cNvSpPr/>
          <p:nvPr/>
        </p:nvSpPr>
        <p:spPr>
          <a:xfrm>
            <a:off x="216535" y="4829810"/>
            <a:ext cx="3324225" cy="603885"/>
          </a:xfrm>
          <a:prstGeom prst="rect">
            <a:avLst/>
          </a:prstGeom>
        </p:spPr>
        <p:txBody>
          <a:bodyPr wrap="square">
            <a:spAutoFit/>
          </a:bodyPr>
          <a:lstStyle/>
          <a:p>
            <a:pPr lvl="0" algn="r">
              <a:lnSpc>
                <a:spcPts val="2000"/>
              </a:lnSpc>
              <a:defRPr/>
            </a:pPr>
            <a:r>
              <a:rPr lang="zh-CN" altLang="en-US" sz="2000" dirty="0">
                <a:solidFill>
                  <a:schemeClr val="bg1">
                    <a:lumMod val="50000"/>
                  </a:schemeClr>
                </a:solidFill>
                <a:latin typeface="汉仪正圆-55W" panose="00020600040101010101" pitchFamily="18" charset="-122"/>
                <a:ea typeface="汉仪正圆-55W" panose="00020600040101010101" pitchFamily="18" charset="-122"/>
                <a:sym typeface="汉仪正圆-55W" panose="00020600040101010101" pitchFamily="18" charset="-122"/>
              </a:rPr>
              <a:t>快速找出句子中的核心成分</a:t>
            </a:r>
            <a:endParaRPr lang="zh-CN" altLang="en-US" sz="2000" dirty="0">
              <a:solidFill>
                <a:schemeClr val="bg1">
                  <a:lumMod val="50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a:p>
            <a:pPr lvl="0" algn="r">
              <a:lnSpc>
                <a:spcPts val="2000"/>
              </a:lnSpc>
              <a:defRPr/>
            </a:pPr>
            <a:r>
              <a:rPr lang="zh-CN" altLang="en-US" sz="2000" dirty="0">
                <a:solidFill>
                  <a:schemeClr val="bg1">
                    <a:lumMod val="50000"/>
                  </a:schemeClr>
                </a:solidFill>
                <a:latin typeface="汉仪正圆-55W" panose="00020600040101010101" pitchFamily="18" charset="-122"/>
                <a:ea typeface="汉仪正圆-55W" panose="00020600040101010101" pitchFamily="18" charset="-122"/>
                <a:sym typeface="汉仪正圆-55W" panose="00020600040101010101" pitchFamily="18" charset="-122"/>
              </a:rPr>
              <a:t>准确分析修饰成分</a:t>
            </a:r>
            <a:endParaRPr lang="zh-CN" altLang="en-US" sz="2000" dirty="0">
              <a:solidFill>
                <a:schemeClr val="bg1">
                  <a:lumMod val="50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76" name="深度视觉·原创设计 https://www.docer.com/works?userid=22383862"/>
          <p:cNvSpPr/>
          <p:nvPr/>
        </p:nvSpPr>
        <p:spPr>
          <a:xfrm>
            <a:off x="1663718" y="4022971"/>
            <a:ext cx="1092141" cy="82994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lang="zh-CN" altLang="en-US" sz="2400" b="1" noProof="0" dirty="0">
                <a:ln>
                  <a:noFill/>
                </a:ln>
                <a:solidFill>
                  <a:schemeClr val="tx1">
                    <a:lumMod val="75000"/>
                    <a:lumOff val="25000"/>
                  </a:schemeClr>
                </a:solidFill>
                <a:effectLst/>
                <a:uLnTx/>
                <a:uFillTx/>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rPr>
              <a:t>句子分析</a:t>
            </a:r>
            <a:endParaRPr kumimoji="0" lang="zh-CN" altLang="en-US" sz="2400" b="1" i="0" u="none" strike="noStrike" kern="1200" cap="none" spc="0" normalizeH="0" baseline="0" noProof="0" dirty="0">
              <a:ln>
                <a:noFill/>
              </a:ln>
              <a:solidFill>
                <a:schemeClr val="tx1">
                  <a:lumMod val="75000"/>
                  <a:lumOff val="25000"/>
                </a:schemeClr>
              </a:solidFill>
              <a:effectLst/>
              <a:uLnTx/>
              <a:uFillTx/>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endParaRPr>
          </a:p>
        </p:txBody>
      </p:sp>
      <p:sp>
        <p:nvSpPr>
          <p:cNvPr id="77" name="深度视觉·原创设计 https://www.docer.com/works?userid=22383862"/>
          <p:cNvSpPr/>
          <p:nvPr/>
        </p:nvSpPr>
        <p:spPr>
          <a:xfrm>
            <a:off x="254635" y="2479675"/>
            <a:ext cx="3248025" cy="603885"/>
          </a:xfrm>
          <a:prstGeom prst="rect">
            <a:avLst/>
          </a:prstGeom>
        </p:spPr>
        <p:txBody>
          <a:bodyPr wrap="square">
            <a:spAutoFit/>
          </a:bodyPr>
          <a:lstStyle/>
          <a:p>
            <a:pPr lvl="0" algn="r">
              <a:lnSpc>
                <a:spcPts val="2000"/>
              </a:lnSpc>
              <a:defRPr/>
            </a:pPr>
            <a:r>
              <a:rPr lang="zh-CN" altLang="en-US" sz="2000" dirty="0">
                <a:solidFill>
                  <a:schemeClr val="bg1">
                    <a:lumMod val="50000"/>
                  </a:schemeClr>
                </a:solidFill>
                <a:latin typeface="汉仪正圆-55W" panose="00020600040101010101" pitchFamily="18" charset="-122"/>
                <a:ea typeface="汉仪正圆-55W" panose="00020600040101010101" pitchFamily="18" charset="-122"/>
                <a:sym typeface="汉仪正圆-55W" panose="00020600040101010101" pitchFamily="18" charset="-122"/>
              </a:rPr>
              <a:t>关注语篇中的显性逻辑词</a:t>
            </a:r>
            <a:endParaRPr lang="zh-CN" altLang="en-US" sz="2000" dirty="0">
              <a:solidFill>
                <a:schemeClr val="bg1">
                  <a:lumMod val="50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a:p>
            <a:pPr lvl="0" algn="r">
              <a:lnSpc>
                <a:spcPts val="2000"/>
              </a:lnSpc>
              <a:defRPr/>
            </a:pPr>
            <a:r>
              <a:rPr lang="zh-CN" altLang="en-US" sz="2000" dirty="0">
                <a:solidFill>
                  <a:schemeClr val="bg1">
                    <a:lumMod val="50000"/>
                  </a:schemeClr>
                </a:solidFill>
                <a:latin typeface="汉仪正圆-55W" panose="00020600040101010101" pitchFamily="18" charset="-122"/>
                <a:ea typeface="汉仪正圆-55W" panose="00020600040101010101" pitchFamily="18" charset="-122"/>
                <a:sym typeface="汉仪正圆-55W" panose="00020600040101010101" pitchFamily="18" charset="-122"/>
              </a:rPr>
              <a:t>揣摩内容间的隐性逻辑关系</a:t>
            </a:r>
            <a:endParaRPr lang="zh-CN" altLang="en-US" sz="2000" dirty="0">
              <a:solidFill>
                <a:schemeClr val="bg1">
                  <a:lumMod val="50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78" name="深度视觉·原创设计 https://www.docer.com/works?userid=22383862"/>
          <p:cNvSpPr/>
          <p:nvPr/>
        </p:nvSpPr>
        <p:spPr>
          <a:xfrm>
            <a:off x="1454145" y="1673373"/>
            <a:ext cx="1092141" cy="82994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lumMod val="75000"/>
                    <a:lumOff val="25000"/>
                  </a:schemeClr>
                </a:solidFill>
                <a:effectLst/>
                <a:uLnTx/>
                <a:uFillTx/>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rPr>
              <a:t>逻辑思维</a:t>
            </a:r>
            <a:endParaRPr kumimoji="0" lang="zh-CN" altLang="en-US" sz="2400" b="1" i="0" u="none" strike="noStrike" kern="1200" cap="none" spc="0" normalizeH="0" baseline="0" noProof="0" dirty="0">
              <a:ln>
                <a:noFill/>
              </a:ln>
              <a:solidFill>
                <a:schemeClr val="tx1">
                  <a:lumMod val="75000"/>
                  <a:lumOff val="25000"/>
                </a:schemeClr>
              </a:solidFill>
              <a:effectLst/>
              <a:uLnTx/>
              <a:uFillTx/>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endParaRPr>
          </a:p>
        </p:txBody>
      </p:sp>
      <p:sp>
        <p:nvSpPr>
          <p:cNvPr id="2" name="深度视觉·原创设计 https://www.docer.com/works?userid=22383862"/>
          <p:cNvSpPr/>
          <p:nvPr/>
        </p:nvSpPr>
        <p:spPr>
          <a:xfrm>
            <a:off x="194922" y="262203"/>
            <a:ext cx="2103800" cy="500806"/>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CN" sz="28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PART 03</a:t>
            </a:r>
            <a:endParaRPr lang="zh-CN" altLang="en-US" sz="28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p:txBody>
      </p:sp>
      <p:sp>
        <p:nvSpPr>
          <p:cNvPr id="85" name="文本框 84"/>
          <p:cNvSpPr txBox="1"/>
          <p:nvPr/>
        </p:nvSpPr>
        <p:spPr>
          <a:xfrm>
            <a:off x="5721350" y="4377055"/>
            <a:ext cx="875665" cy="645160"/>
          </a:xfrm>
          <a:prstGeom prst="rect">
            <a:avLst/>
          </a:prstGeom>
          <a:noFill/>
        </p:spPr>
        <p:txBody>
          <a:bodyPr wrap="square" rtlCol="0">
            <a:spAutoFit/>
          </a:bodyPr>
          <a:p>
            <a:r>
              <a:rPr lang="en-US" altLang="zh-CN" sz="3600" b="1">
                <a:solidFill>
                  <a:schemeClr val="bg1">
                    <a:lumMod val="95000"/>
                  </a:schemeClr>
                </a:solidFill>
                <a:latin typeface="微软雅黑" panose="020B0503020204020204" charset="-122"/>
                <a:ea typeface="微软雅黑" panose="020B0503020204020204" charset="-122"/>
              </a:rPr>
              <a:t>04</a:t>
            </a:r>
            <a:endParaRPr lang="en-US" altLang="zh-CN" sz="3600" b="1">
              <a:solidFill>
                <a:schemeClr val="bg1">
                  <a:lumMod val="95000"/>
                </a:schemeClr>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深度视觉·原创设计 https://www.docer.com/works?userid=22383862"/>
          <p:cNvSpPr/>
          <p:nvPr/>
        </p:nvSpPr>
        <p:spPr>
          <a:xfrm flipH="1">
            <a:off x="9677400" y="4533899"/>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 name="深度视觉·原创设计 https://www.docer.com/works?userid=22383862"/>
          <p:cNvSpPr/>
          <p:nvPr/>
        </p:nvSpPr>
        <p:spPr>
          <a:xfrm rot="10800000" flipH="1">
            <a:off x="0" y="0"/>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5" name="深度视觉·原创设计 https://www.docer.com/works?userid=22383862"/>
          <p:cNvSpPr/>
          <p:nvPr/>
        </p:nvSpPr>
        <p:spPr>
          <a:xfrm>
            <a:off x="682170" y="674280"/>
            <a:ext cx="10827660" cy="5509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6" name="深度视觉·原创设计 https://www.docer.com/works?userid=22383862"/>
          <p:cNvSpPr/>
          <p:nvPr/>
        </p:nvSpPr>
        <p:spPr>
          <a:xfrm>
            <a:off x="2623127" y="3580209"/>
            <a:ext cx="6945746" cy="338553"/>
          </a:xfrm>
          <a:prstGeom prst="roundRect">
            <a:avLst>
              <a:gd name="adj" fmla="val 2593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7" name="深度视觉·原创设计 https://www.docer.com/works?userid=22383862"/>
          <p:cNvSpPr txBox="1"/>
          <p:nvPr/>
        </p:nvSpPr>
        <p:spPr>
          <a:xfrm>
            <a:off x="1524000" y="2095960"/>
            <a:ext cx="9144000" cy="1198880"/>
          </a:xfrm>
          <a:prstGeom prst="rect">
            <a:avLst/>
          </a:prstGeom>
          <a:noFill/>
        </p:spPr>
        <p:txBody>
          <a:bodyPr wrap="square" rtlCol="0">
            <a:spAutoFit/>
          </a:bodyPr>
          <a:lstStyle/>
          <a:p>
            <a:pPr algn="ctr"/>
            <a:r>
              <a:rPr lang="en-US" altLang="zh-CN" sz="7200" b="1" dirty="0">
                <a:solidFill>
                  <a:schemeClr val="tx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rPr>
              <a:t>Thank you</a:t>
            </a:r>
            <a:endParaRPr lang="en-US" altLang="zh-CN" sz="7200" b="1" dirty="0">
              <a:solidFill>
                <a:schemeClr val="tx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9" name="深度视觉·原创设计 https://www.docer.com/works?userid=22383862"/>
          <p:cNvSpPr txBox="1"/>
          <p:nvPr/>
        </p:nvSpPr>
        <p:spPr>
          <a:xfrm>
            <a:off x="3761418" y="3580208"/>
            <a:ext cx="4669164" cy="337185"/>
          </a:xfrm>
          <a:prstGeom prst="rect">
            <a:avLst/>
          </a:prstGeom>
          <a:noFill/>
        </p:spPr>
        <p:txBody>
          <a:bodyPr wrap="square" rtlCol="0">
            <a:spAutoFit/>
          </a:bodyPr>
          <a:lstStyle/>
          <a:p>
            <a:pPr algn="dist"/>
            <a:r>
              <a:rPr lang="en-US" altLang="zh-CN" sz="1600" dirty="0">
                <a:solidFill>
                  <a:schemeClr val="bg1"/>
                </a:solidFill>
                <a:latin typeface="汉仪正圆-55W" panose="00020600040101010101" pitchFamily="18" charset="-122"/>
                <a:ea typeface="汉仪正圆-55W" panose="00020600040101010101" pitchFamily="18" charset="-122"/>
                <a:cs typeface="阿里巴巴普惠体 Light" panose="00020600040101010101" pitchFamily="18" charset="-122"/>
                <a:sym typeface="汉仪正圆-55W" panose="00020600040101010101" pitchFamily="18" charset="-122"/>
              </a:rPr>
              <a:t>金华市孝顺高级中学 严晓倩</a:t>
            </a:r>
            <a:endParaRPr lang="en-US" altLang="zh-CN" sz="1600" dirty="0">
              <a:solidFill>
                <a:schemeClr val="bg1"/>
              </a:solidFill>
              <a:latin typeface="汉仪正圆-55W" panose="00020600040101010101" pitchFamily="18" charset="-122"/>
              <a:ea typeface="汉仪正圆-55W" panose="00020600040101010101" pitchFamily="18" charset="-122"/>
              <a:cs typeface="阿里巴巴普惠体 Light" panose="00020600040101010101" pitchFamily="18" charset="-122"/>
              <a:sym typeface="汉仪正圆-55W" panose="00020600040101010101" pitchFamily="18"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深度视觉·原创设计 https://www.docer.com/works?userid=22383862"/>
          <p:cNvSpPr/>
          <p:nvPr/>
        </p:nvSpPr>
        <p:spPr>
          <a:xfrm flipH="1">
            <a:off x="9677400" y="4533899"/>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6" name="深度视觉·原创设计 https://www.docer.com/works?userid=22383862"/>
          <p:cNvSpPr/>
          <p:nvPr/>
        </p:nvSpPr>
        <p:spPr>
          <a:xfrm rot="10800000" flipH="1">
            <a:off x="0" y="0"/>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9" name="深度视觉·原创设计 https://www.docer.com/works?userid=22383862"/>
          <p:cNvSpPr/>
          <p:nvPr/>
        </p:nvSpPr>
        <p:spPr>
          <a:xfrm>
            <a:off x="937260" y="422910"/>
            <a:ext cx="9667240" cy="408305"/>
          </a:xfrm>
          <a:prstGeom prst="roundRect">
            <a:avLst>
              <a:gd name="adj" fmla="val 0"/>
            </a:avLst>
          </a:prstGeom>
          <a:solidFill>
            <a:schemeClr val="accent1"/>
          </a:solidFill>
          <a:ln w="28575">
            <a:solidFill>
              <a:srgbClr val="FEB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CN"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PART 02 </a:t>
            </a:r>
            <a:r>
              <a:rPr lang="zh-CN" altLang="en-US"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分题型解析及语料梳理</a:t>
            </a:r>
            <a:endParaRPr lang="zh-CN" altLang="en-US"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p:txBody>
      </p:sp>
      <p:sp>
        <p:nvSpPr>
          <p:cNvPr id="39" name="深度视觉·原创设计 https://www.docer.com/works?userid=22383862"/>
          <p:cNvSpPr/>
          <p:nvPr>
            <p:custDataLst>
              <p:tags r:id="rId1"/>
            </p:custDataLst>
          </p:nvPr>
        </p:nvSpPr>
        <p:spPr>
          <a:xfrm>
            <a:off x="540385" y="1155700"/>
            <a:ext cx="862330" cy="8623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3" name="深度视觉·原创设计 https://www.docer.com/works?userid=22383862"/>
          <p:cNvSpPr txBox="1"/>
          <p:nvPr>
            <p:custDataLst>
              <p:tags r:id="rId2"/>
            </p:custDataLst>
          </p:nvPr>
        </p:nvSpPr>
        <p:spPr>
          <a:xfrm>
            <a:off x="531495" y="1238885"/>
            <a:ext cx="876300" cy="645160"/>
          </a:xfrm>
          <a:prstGeom prst="rect">
            <a:avLst/>
          </a:prstGeom>
          <a:noFill/>
        </p:spPr>
        <p:txBody>
          <a:bodyPr wrap="square" rtlCol="0">
            <a:spAutoFit/>
          </a:bodyPr>
          <a:p>
            <a:pPr algn="ctr">
              <a:lnSpc>
                <a:spcPct val="150000"/>
              </a:lnSpc>
            </a:pPr>
            <a:r>
              <a:rPr lang="en-US"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rPr>
              <a:t>A</a:t>
            </a:r>
            <a:r>
              <a:rPr lang="zh-CN" altLang="en-US"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rPr>
              <a:t>篇</a:t>
            </a:r>
            <a:endParaRPr lang="zh-CN" altLang="en-US"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endParaRPr>
          </a:p>
        </p:txBody>
      </p:sp>
      <p:sp>
        <p:nvSpPr>
          <p:cNvPr id="2" name="文本框 1"/>
          <p:cNvSpPr txBox="1"/>
          <p:nvPr/>
        </p:nvSpPr>
        <p:spPr>
          <a:xfrm>
            <a:off x="1640840" y="1155700"/>
            <a:ext cx="6042025" cy="460375"/>
          </a:xfrm>
          <a:prstGeom prst="rect">
            <a:avLst/>
          </a:prstGeom>
          <a:noFill/>
        </p:spPr>
        <p:txBody>
          <a:bodyPr wrap="square" rtlCol="0">
            <a:spAutoFit/>
          </a:bodyPr>
          <a:p>
            <a:r>
              <a:rPr lang="zh-CN" altLang="en-US" sz="2400"/>
              <a:t>应用文，人与社会：莱茵河沿岸旅游推介</a:t>
            </a:r>
            <a:endParaRPr lang="zh-CN" altLang="en-US" sz="2400"/>
          </a:p>
        </p:txBody>
      </p:sp>
      <p:sp>
        <p:nvSpPr>
          <p:cNvPr id="3" name="文本框 2"/>
          <p:cNvSpPr txBox="1"/>
          <p:nvPr>
            <p:custDataLst>
              <p:tags r:id="rId3"/>
            </p:custDataLst>
          </p:nvPr>
        </p:nvSpPr>
        <p:spPr>
          <a:xfrm>
            <a:off x="1562735" y="1724025"/>
            <a:ext cx="9486265" cy="1938020"/>
          </a:xfrm>
          <a:prstGeom prst="rect">
            <a:avLst/>
          </a:prstGeom>
          <a:noFill/>
        </p:spPr>
        <p:txBody>
          <a:bodyPr wrap="square" rtlCol="0">
            <a:spAutoFit/>
          </a:bodyPr>
          <a:p>
            <a:r>
              <a:rPr lang="zh-CN" altLang="en-US" sz="2400"/>
              <a:t>21. What do Amsterdam and Strasbourg have in common?【细节理解】</a:t>
            </a:r>
            <a:endParaRPr lang="zh-CN" altLang="en-US" sz="2400"/>
          </a:p>
          <a:p>
            <a:r>
              <a:rPr lang="zh-CN" altLang="en-US" sz="2400"/>
              <a:t>A. They have historical sites.</a:t>
            </a:r>
            <a:endParaRPr lang="zh-CN" altLang="en-US" sz="2400"/>
          </a:p>
          <a:p>
            <a:r>
              <a:rPr lang="zh-CN" altLang="en-US" sz="2400"/>
              <a:t>B. They have a relaxing French style.</a:t>
            </a:r>
            <a:endParaRPr lang="zh-CN" altLang="en-US" sz="2400"/>
          </a:p>
          <a:p>
            <a:r>
              <a:rPr lang="zh-CN" altLang="en-US" sz="2400"/>
              <a:t>C. They are home to big shopping malls.</a:t>
            </a:r>
            <a:endParaRPr lang="zh-CN" altLang="en-US" sz="2400"/>
          </a:p>
          <a:p>
            <a:r>
              <a:rPr lang="zh-CN" altLang="en-US" sz="2400"/>
              <a:t>D. They are famous for the picturesque scenery.</a:t>
            </a:r>
            <a:endParaRPr lang="zh-CN" altLang="en-US" sz="2400"/>
          </a:p>
        </p:txBody>
      </p:sp>
      <p:sp>
        <p:nvSpPr>
          <p:cNvPr id="4" name="文本框 3"/>
          <p:cNvSpPr txBox="1"/>
          <p:nvPr/>
        </p:nvSpPr>
        <p:spPr>
          <a:xfrm>
            <a:off x="617855" y="4046220"/>
            <a:ext cx="10568305" cy="1568450"/>
          </a:xfrm>
          <a:prstGeom prst="rect">
            <a:avLst/>
          </a:prstGeom>
          <a:noFill/>
          <a:ln w="38100">
            <a:solidFill>
              <a:srgbClr val="002060"/>
            </a:solidFill>
          </a:ln>
        </p:spPr>
        <p:txBody>
          <a:bodyPr wrap="square" rtlCol="0">
            <a:spAutoFit/>
          </a:bodyPr>
          <a:p>
            <a:r>
              <a:rPr lang="zh-CN" altLang="en-US" sz="2400" b="1"/>
              <a:t>Amsterdam</a:t>
            </a:r>
            <a:endParaRPr lang="zh-CN" altLang="en-US" sz="2400" b="1"/>
          </a:p>
          <a:p>
            <a:r>
              <a:rPr lang="zh-CN" altLang="en-US" sz="2400"/>
              <a:t>... Grab a bicycle and enjoy an afternoon of cafes, art, and </a:t>
            </a:r>
            <a:r>
              <a:rPr lang="zh-CN" altLang="en-US" sz="2400" b="1" u="sng">
                <a:solidFill>
                  <a:srgbClr val="C00000"/>
                </a:solidFill>
              </a:rPr>
              <a:t>historical sites</a:t>
            </a:r>
            <a:r>
              <a:rPr lang="zh-CN" altLang="en-US" sz="2400"/>
              <a:t>. ...</a:t>
            </a:r>
            <a:endParaRPr lang="zh-CN" altLang="en-US" sz="2400"/>
          </a:p>
          <a:p>
            <a:r>
              <a:rPr lang="zh-CN" altLang="en-US" sz="2400" b="1"/>
              <a:t>Strasbourg</a:t>
            </a:r>
            <a:endParaRPr lang="zh-CN" altLang="en-US" sz="2400" b="1"/>
          </a:p>
          <a:p>
            <a:r>
              <a:rPr lang="zh-CN" altLang="en-US" sz="2400"/>
              <a:t>... Be sure to visit picturesque Petite France, the </a:t>
            </a:r>
            <a:r>
              <a:rPr lang="zh-CN" altLang="en-US" sz="2400" b="1" u="sng">
                <a:solidFill>
                  <a:srgbClr val="C00000"/>
                </a:solidFill>
              </a:rPr>
              <a:t>historic quarter</a:t>
            </a:r>
            <a:r>
              <a:rPr lang="zh-CN" altLang="en-US" sz="2400"/>
              <a:t> of town, ...</a:t>
            </a:r>
            <a:endParaRPr lang="zh-CN" altLang="en-US" sz="2400"/>
          </a:p>
        </p:txBody>
      </p:sp>
      <p:sp>
        <p:nvSpPr>
          <p:cNvPr id="7" name="圆角矩形 6"/>
          <p:cNvSpPr/>
          <p:nvPr/>
        </p:nvSpPr>
        <p:spPr>
          <a:xfrm>
            <a:off x="1562735" y="2105025"/>
            <a:ext cx="4003675" cy="423545"/>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11" name="直接箭头连接符 10"/>
          <p:cNvCxnSpPr/>
          <p:nvPr/>
        </p:nvCxnSpPr>
        <p:spPr>
          <a:xfrm flipH="1" flipV="1">
            <a:off x="4679950" y="2528570"/>
            <a:ext cx="4669155" cy="192976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13" name="直接箭头连接符 12"/>
          <p:cNvCxnSpPr/>
          <p:nvPr>
            <p:custDataLst>
              <p:tags r:id="rId4"/>
            </p:custDataLst>
          </p:nvPr>
        </p:nvCxnSpPr>
        <p:spPr>
          <a:xfrm flipH="1" flipV="1">
            <a:off x="4679950" y="2528570"/>
            <a:ext cx="3248025" cy="272097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18" name="文本框 17"/>
          <p:cNvSpPr txBox="1"/>
          <p:nvPr/>
        </p:nvSpPr>
        <p:spPr>
          <a:xfrm>
            <a:off x="617855" y="5778500"/>
            <a:ext cx="8754110" cy="398780"/>
          </a:xfrm>
          <a:prstGeom prst="rect">
            <a:avLst/>
          </a:prstGeom>
          <a:noFill/>
        </p:spPr>
        <p:txBody>
          <a:bodyPr wrap="square" rtlCol="0">
            <a:spAutoFit/>
          </a:bodyPr>
          <a:p>
            <a:r>
              <a:rPr lang="zh-CN" sz="2000">
                <a:solidFill>
                  <a:srgbClr val="C00000"/>
                </a:solidFill>
              </a:rPr>
              <a:t>解题策略：扫读，快速抓取关键信息</a:t>
            </a:r>
            <a:endParaRPr lang="zh-CN" sz="200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par>
                          <p:cTn id="17" fill="hold">
                            <p:stCondLst>
                              <p:cond delay="1000"/>
                            </p:stCondLst>
                            <p:childTnLst>
                              <p:par>
                                <p:cTn id="18" presetID="1"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P spid="7" grpId="1" animBg="1"/>
      <p:bldP spid="18" grpId="0"/>
      <p:bldP spid="18"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custDataLst>
              <p:tags r:id="rId1"/>
            </p:custDataLst>
          </p:nvPr>
        </p:nvSpPr>
        <p:spPr>
          <a:xfrm>
            <a:off x="640715" y="5564505"/>
            <a:ext cx="3093720" cy="384175"/>
          </a:xfrm>
          <a:prstGeom prst="rect">
            <a:avLst/>
          </a:prstGeom>
          <a:solidFill>
            <a:srgbClr val="FEB728"/>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矩形 9"/>
          <p:cNvSpPr/>
          <p:nvPr/>
        </p:nvSpPr>
        <p:spPr>
          <a:xfrm>
            <a:off x="9281160" y="5191760"/>
            <a:ext cx="1767205" cy="384175"/>
          </a:xfrm>
          <a:prstGeom prst="rect">
            <a:avLst/>
          </a:prstGeom>
          <a:solidFill>
            <a:srgbClr val="FEB728"/>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深度视觉·原创设计 https://www.docer.com/works?userid=22383862"/>
          <p:cNvSpPr/>
          <p:nvPr/>
        </p:nvSpPr>
        <p:spPr>
          <a:xfrm flipH="1">
            <a:off x="9677400" y="4533899"/>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6" name="深度视觉·原创设计 https://www.docer.com/works?userid=22383862"/>
          <p:cNvSpPr/>
          <p:nvPr/>
        </p:nvSpPr>
        <p:spPr>
          <a:xfrm rot="10800000" flipH="1">
            <a:off x="0" y="0"/>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9" name="深度视觉·原创设计 https://www.docer.com/works?userid=22383862"/>
          <p:cNvSpPr/>
          <p:nvPr/>
        </p:nvSpPr>
        <p:spPr>
          <a:xfrm>
            <a:off x="937260" y="422910"/>
            <a:ext cx="9667240" cy="408305"/>
          </a:xfrm>
          <a:prstGeom prst="roundRect">
            <a:avLst>
              <a:gd name="adj" fmla="val 0"/>
            </a:avLst>
          </a:prstGeom>
          <a:solidFill>
            <a:schemeClr val="accent1"/>
          </a:solidFill>
          <a:ln w="28575">
            <a:solidFill>
              <a:srgbClr val="FEB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CN"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PART 02 </a:t>
            </a:r>
            <a:r>
              <a:rPr lang="zh-CN" altLang="en-US"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分题型解析及语料梳理</a:t>
            </a:r>
            <a:endParaRPr lang="zh-CN" altLang="en-US"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p:txBody>
      </p:sp>
      <p:sp>
        <p:nvSpPr>
          <p:cNvPr id="39" name="深度视觉·原创设计 https://www.docer.com/works?userid=22383862"/>
          <p:cNvSpPr/>
          <p:nvPr>
            <p:custDataLst>
              <p:tags r:id="rId2"/>
            </p:custDataLst>
          </p:nvPr>
        </p:nvSpPr>
        <p:spPr>
          <a:xfrm>
            <a:off x="540385" y="1155700"/>
            <a:ext cx="862330" cy="8623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3" name="深度视觉·原创设计 https://www.docer.com/works?userid=22383862"/>
          <p:cNvSpPr txBox="1"/>
          <p:nvPr>
            <p:custDataLst>
              <p:tags r:id="rId3"/>
            </p:custDataLst>
          </p:nvPr>
        </p:nvSpPr>
        <p:spPr>
          <a:xfrm>
            <a:off x="531495" y="1238885"/>
            <a:ext cx="876300" cy="645160"/>
          </a:xfrm>
          <a:prstGeom prst="rect">
            <a:avLst/>
          </a:prstGeom>
          <a:noFill/>
        </p:spPr>
        <p:txBody>
          <a:bodyPr wrap="square" rtlCol="0">
            <a:spAutoFit/>
          </a:bodyPr>
          <a:p>
            <a:pPr algn="ctr">
              <a:lnSpc>
                <a:spcPct val="150000"/>
              </a:lnSpc>
            </a:pPr>
            <a:r>
              <a:rPr lang="en-US"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rPr>
              <a:t>A</a:t>
            </a:r>
            <a:r>
              <a:rPr lang="zh-CN" altLang="en-US"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rPr>
              <a:t>篇</a:t>
            </a:r>
            <a:endParaRPr lang="zh-CN" altLang="en-US"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endParaRPr>
          </a:p>
        </p:txBody>
      </p:sp>
      <p:sp>
        <p:nvSpPr>
          <p:cNvPr id="2" name="文本框 1"/>
          <p:cNvSpPr txBox="1"/>
          <p:nvPr/>
        </p:nvSpPr>
        <p:spPr>
          <a:xfrm>
            <a:off x="1640840" y="1155700"/>
            <a:ext cx="6042025" cy="460375"/>
          </a:xfrm>
          <a:prstGeom prst="rect">
            <a:avLst/>
          </a:prstGeom>
          <a:noFill/>
        </p:spPr>
        <p:txBody>
          <a:bodyPr wrap="square" rtlCol="0">
            <a:spAutoFit/>
          </a:bodyPr>
          <a:p>
            <a:r>
              <a:rPr lang="zh-CN" altLang="en-US" sz="2400"/>
              <a:t>应用文，人与社会：莱茵河沿岸旅游推介</a:t>
            </a:r>
            <a:endParaRPr lang="zh-CN" altLang="en-US" sz="2400"/>
          </a:p>
        </p:txBody>
      </p:sp>
      <p:sp>
        <p:nvSpPr>
          <p:cNvPr id="3" name="文本框 2"/>
          <p:cNvSpPr txBox="1"/>
          <p:nvPr>
            <p:custDataLst>
              <p:tags r:id="rId4"/>
            </p:custDataLst>
          </p:nvPr>
        </p:nvSpPr>
        <p:spPr>
          <a:xfrm>
            <a:off x="1562735" y="1724025"/>
            <a:ext cx="9486265" cy="1568450"/>
          </a:xfrm>
          <a:prstGeom prst="rect">
            <a:avLst/>
          </a:prstGeom>
          <a:noFill/>
        </p:spPr>
        <p:txBody>
          <a:bodyPr wrap="square" rtlCol="0">
            <a:spAutoFit/>
          </a:bodyPr>
          <a:p>
            <a:r>
              <a:rPr lang="zh-CN" altLang="en-US" sz="2400"/>
              <a:t>22. What might be the reason for Neuschwanstein Castle's popularity?【推理判断】</a:t>
            </a:r>
            <a:endParaRPr lang="zh-CN" altLang="en-US" sz="2400"/>
          </a:p>
          <a:p>
            <a:r>
              <a:rPr lang="zh-CN" altLang="en-US" sz="2400"/>
              <a:t>A. Its mysterious story. B. Its favourable location.</a:t>
            </a:r>
            <a:endParaRPr lang="zh-CN" altLang="en-US" sz="2400"/>
          </a:p>
          <a:p>
            <a:r>
              <a:rPr lang="zh-CN" altLang="en-US" sz="2400"/>
              <a:t>C. Its fairytale romance. D. Its inspiration for films.</a:t>
            </a:r>
            <a:endParaRPr lang="zh-CN" altLang="en-US" sz="2400"/>
          </a:p>
        </p:txBody>
      </p:sp>
      <p:sp>
        <p:nvSpPr>
          <p:cNvPr id="4" name="文本框 3"/>
          <p:cNvSpPr txBox="1"/>
          <p:nvPr/>
        </p:nvSpPr>
        <p:spPr>
          <a:xfrm>
            <a:off x="617855" y="4046220"/>
            <a:ext cx="10568305" cy="1938020"/>
          </a:xfrm>
          <a:prstGeom prst="rect">
            <a:avLst/>
          </a:prstGeom>
          <a:noFill/>
          <a:ln w="38100">
            <a:solidFill>
              <a:srgbClr val="002060"/>
            </a:solidFill>
          </a:ln>
        </p:spPr>
        <p:txBody>
          <a:bodyPr wrap="square" rtlCol="0">
            <a:spAutoFit/>
          </a:bodyPr>
          <a:p>
            <a:r>
              <a:rPr lang="zh-CN" altLang="en-US" sz="2400" b="1"/>
              <a:t>Neuschwanstein Castle</a:t>
            </a:r>
            <a:endParaRPr lang="zh-CN" altLang="en-US" sz="2400" b="1"/>
          </a:p>
          <a:p>
            <a:r>
              <a:rPr lang="zh-CN" altLang="en-US" sz="2400"/>
              <a:t>This </a:t>
            </a:r>
            <a:r>
              <a:rPr lang="zh-CN" altLang="en-US" sz="2400" b="1" u="sng">
                <a:solidFill>
                  <a:srgbClr val="C00000"/>
                </a:solidFill>
              </a:rPr>
              <a:t>fairytale castle</a:t>
            </a:r>
            <a:r>
              <a:rPr lang="zh-CN" altLang="en-US" sz="2400"/>
              <a:t> is in the heart of Bavaria, Germany. Situated in the Black Forest, and </a:t>
            </a:r>
            <a:r>
              <a:rPr lang="zh-CN" altLang="en-US" sz="2400" b="1" u="sng">
                <a:solidFill>
                  <a:srgbClr val="C00000"/>
                </a:solidFill>
              </a:rPr>
              <a:t>conjuring up visions of princes and princesses</a:t>
            </a:r>
            <a:r>
              <a:rPr lang="zh-CN" altLang="en-US" sz="2400"/>
              <a:t>, it is an </a:t>
            </a:r>
            <a:r>
              <a:rPr lang="zh-CN" altLang="en-US" sz="2400" b="1" u="sng">
                <a:solidFill>
                  <a:srgbClr val="C00000"/>
                </a:solidFill>
              </a:rPr>
              <a:t>extremely popular</a:t>
            </a:r>
            <a:r>
              <a:rPr lang="zh-CN" altLang="en-US" sz="2400"/>
              <a:t> tourist attraction. It was in fact one of the inspirations for Walt Disney’s Sleeping Beauty Castle. ...</a:t>
            </a:r>
            <a:endParaRPr lang="zh-CN" altLang="en-US" sz="2400"/>
          </a:p>
        </p:txBody>
      </p:sp>
      <p:cxnSp>
        <p:nvCxnSpPr>
          <p:cNvPr id="13" name="直接箭头连接符 12"/>
          <p:cNvCxnSpPr/>
          <p:nvPr>
            <p:custDataLst>
              <p:tags r:id="rId5"/>
            </p:custDataLst>
          </p:nvPr>
        </p:nvCxnSpPr>
        <p:spPr>
          <a:xfrm flipV="1">
            <a:off x="2514600" y="3292475"/>
            <a:ext cx="407035" cy="124142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7" name="直接箭头连接符 6"/>
          <p:cNvCxnSpPr/>
          <p:nvPr>
            <p:custDataLst>
              <p:tags r:id="rId6"/>
            </p:custDataLst>
          </p:nvPr>
        </p:nvCxnSpPr>
        <p:spPr>
          <a:xfrm flipH="1" flipV="1">
            <a:off x="2921635" y="3175635"/>
            <a:ext cx="1722120" cy="165989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8" name="圆角矩形 7"/>
          <p:cNvSpPr/>
          <p:nvPr>
            <p:custDataLst>
              <p:tags r:id="rId7"/>
            </p:custDataLst>
          </p:nvPr>
        </p:nvSpPr>
        <p:spPr>
          <a:xfrm>
            <a:off x="1562735" y="2868930"/>
            <a:ext cx="3129915" cy="423545"/>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15" name="组合 14"/>
          <p:cNvGrpSpPr/>
          <p:nvPr/>
        </p:nvGrpSpPr>
        <p:grpSpPr>
          <a:xfrm>
            <a:off x="1402715" y="5984240"/>
            <a:ext cx="1960880" cy="734060"/>
            <a:chOff x="2209" y="9424"/>
            <a:chExt cx="3088" cy="1156"/>
          </a:xfrm>
        </p:grpSpPr>
        <p:sp>
          <p:nvSpPr>
            <p:cNvPr id="14" name="爆炸形 1 13"/>
            <p:cNvSpPr/>
            <p:nvPr/>
          </p:nvSpPr>
          <p:spPr>
            <a:xfrm>
              <a:off x="2209" y="9424"/>
              <a:ext cx="3089" cy="1157"/>
            </a:xfrm>
            <a:prstGeom prst="irregularSeal1">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文本框 11"/>
            <p:cNvSpPr txBox="1"/>
            <p:nvPr/>
          </p:nvSpPr>
          <p:spPr>
            <a:xfrm>
              <a:off x="2461" y="9535"/>
              <a:ext cx="2564" cy="822"/>
            </a:xfrm>
            <a:prstGeom prst="rect">
              <a:avLst/>
            </a:prstGeom>
            <a:noFill/>
          </p:spPr>
          <p:txBody>
            <a:bodyPr wrap="square" rtlCol="0">
              <a:spAutoFit/>
            </a:bodyPr>
            <a:p>
              <a:r>
                <a:rPr lang="en-US" altLang="zh-CN" sz="2800" b="1">
                  <a:solidFill>
                    <a:srgbClr val="FFFF00"/>
                  </a:solidFill>
                </a:rPr>
                <a:t>one film!</a:t>
              </a:r>
              <a:endParaRPr lang="en-US" altLang="zh-CN" sz="2800" b="1">
                <a:solidFill>
                  <a:srgbClr val="FFFF00"/>
                </a:solidFill>
              </a:endParaRPr>
            </a:p>
          </p:txBody>
        </p:sp>
      </p:grpSp>
      <p:cxnSp>
        <p:nvCxnSpPr>
          <p:cNvPr id="16" name="直接箭头连接符 15"/>
          <p:cNvCxnSpPr>
            <a:stCxn id="12" idx="3"/>
          </p:cNvCxnSpPr>
          <p:nvPr>
            <p:custDataLst>
              <p:tags r:id="rId8"/>
            </p:custDataLst>
          </p:nvPr>
        </p:nvCxnSpPr>
        <p:spPr>
          <a:xfrm flipV="1">
            <a:off x="3190875" y="3175635"/>
            <a:ext cx="4491990" cy="314007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17" name="文本框 16"/>
          <p:cNvSpPr txBox="1"/>
          <p:nvPr/>
        </p:nvSpPr>
        <p:spPr>
          <a:xfrm>
            <a:off x="7494270" y="2722245"/>
            <a:ext cx="1478280" cy="706755"/>
          </a:xfrm>
          <a:prstGeom prst="rect">
            <a:avLst/>
          </a:prstGeom>
          <a:noFill/>
        </p:spPr>
        <p:txBody>
          <a:bodyPr wrap="square" rtlCol="0">
            <a:spAutoFit/>
          </a:bodyPr>
          <a:p>
            <a:r>
              <a:rPr lang="zh-CN" altLang="en-US" sz="4000">
                <a:solidFill>
                  <a:srgbClr val="C00000"/>
                </a:solidFill>
                <a:latin typeface="Arial Black" panose="020B0A04020102020204" charset="0"/>
              </a:rPr>
              <a:t>×</a:t>
            </a:r>
            <a:endParaRPr lang="zh-CN" altLang="en-US" sz="4000">
              <a:solidFill>
                <a:srgbClr val="C00000"/>
              </a:solidFill>
              <a:latin typeface="Arial Black" panose="020B0A04020102020204" charset="0"/>
            </a:endParaRPr>
          </a:p>
        </p:txBody>
      </p:sp>
      <p:sp>
        <p:nvSpPr>
          <p:cNvPr id="18" name="文本框 17"/>
          <p:cNvSpPr txBox="1"/>
          <p:nvPr/>
        </p:nvSpPr>
        <p:spPr>
          <a:xfrm>
            <a:off x="8054340" y="2241550"/>
            <a:ext cx="3841750" cy="1630045"/>
          </a:xfrm>
          <a:prstGeom prst="rect">
            <a:avLst/>
          </a:prstGeom>
          <a:noFill/>
        </p:spPr>
        <p:txBody>
          <a:bodyPr wrap="square" rtlCol="0">
            <a:spAutoFit/>
          </a:bodyPr>
          <a:p>
            <a:r>
              <a:rPr lang="zh-CN" altLang="en-US" sz="2000">
                <a:solidFill>
                  <a:srgbClr val="C00000"/>
                </a:solidFill>
              </a:rPr>
              <a:t>此外，还要充分理解作者表达的逻辑。从前两句可以看出</a:t>
            </a:r>
            <a:r>
              <a:rPr lang="en-US" altLang="zh-CN" sz="2000">
                <a:solidFill>
                  <a:srgbClr val="C00000"/>
                </a:solidFill>
              </a:rPr>
              <a:t>“</a:t>
            </a:r>
            <a:r>
              <a:rPr lang="zh-CN" altLang="en-US" sz="2000">
                <a:solidFill>
                  <a:srgbClr val="C00000"/>
                </a:solidFill>
              </a:rPr>
              <a:t>新天鹅堡</a:t>
            </a:r>
            <a:r>
              <a:rPr lang="en-US" altLang="zh-CN" sz="2000">
                <a:solidFill>
                  <a:srgbClr val="C00000"/>
                </a:solidFill>
              </a:rPr>
              <a:t>”</a:t>
            </a:r>
            <a:r>
              <a:rPr lang="zh-CN" altLang="en-US" sz="2000">
                <a:solidFill>
                  <a:srgbClr val="C00000"/>
                </a:solidFill>
              </a:rPr>
              <a:t>最大的特点是具有童话色彩，而为电影提供灵感是作为一个具体例子来阐述的。</a:t>
            </a:r>
            <a:endParaRPr lang="zh-CN" altLang="en-US" sz="2000">
              <a:solidFill>
                <a:srgbClr val="C00000"/>
              </a:solidFill>
            </a:endParaRPr>
          </a:p>
        </p:txBody>
      </p:sp>
      <p:sp>
        <p:nvSpPr>
          <p:cNvPr id="19" name="文本框 18"/>
          <p:cNvSpPr txBox="1"/>
          <p:nvPr/>
        </p:nvSpPr>
        <p:spPr>
          <a:xfrm>
            <a:off x="3734435" y="6104255"/>
            <a:ext cx="8754110" cy="398780"/>
          </a:xfrm>
          <a:prstGeom prst="rect">
            <a:avLst/>
          </a:prstGeom>
          <a:noFill/>
        </p:spPr>
        <p:txBody>
          <a:bodyPr wrap="square" rtlCol="0">
            <a:spAutoFit/>
          </a:bodyPr>
          <a:p>
            <a:r>
              <a:rPr lang="zh-CN" sz="2000">
                <a:solidFill>
                  <a:srgbClr val="C00000"/>
                </a:solidFill>
              </a:rPr>
              <a:t>解题策略：咬文嚼字，细读信息</a:t>
            </a:r>
            <a:endParaRPr lang="zh-CN" sz="200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par>
                          <p:cTn id="16" fill="hold">
                            <p:stCondLst>
                              <p:cond delay="1500"/>
                            </p:stCondLst>
                            <p:childTnLst>
                              <p:par>
                                <p:cTn id="17" presetID="1"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par>
                          <p:cTn id="24" fill="hold">
                            <p:stCondLst>
                              <p:cond delay="500"/>
                            </p:stCondLst>
                            <p:childTnLst>
                              <p:par>
                                <p:cTn id="25" presetID="16" presetClass="entr" presetSubtype="21"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childTnLst>
                          </p:cTn>
                        </p:par>
                        <p:par>
                          <p:cTn id="32" fill="hold">
                            <p:stCondLst>
                              <p:cond delay="0"/>
                            </p:stCondLst>
                            <p:childTnLst>
                              <p:par>
                                <p:cTn id="33" presetID="22" presetClass="entr" presetSubtype="4"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8" grpId="0" bldLvl="0" animBg="1"/>
      <p:bldP spid="8" grpId="1" animBg="1"/>
      <p:bldP spid="10" grpId="0" bldLvl="0" animBg="1"/>
      <p:bldP spid="10" grpId="1" animBg="1"/>
      <p:bldP spid="11" grpId="0" bldLvl="0" animBg="1"/>
      <p:bldP spid="11" grpId="1" animBg="1"/>
      <p:bldP spid="17" grpId="0"/>
      <p:bldP spid="17" grpId="1"/>
      <p:bldP spid="18" grpId="0"/>
      <p:bldP spid="18" grpId="1"/>
      <p:bldP spid="19" grpId="0"/>
      <p:bldP spid="1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深度视觉·原创设计 https://www.docer.com/works?userid=22383862"/>
          <p:cNvSpPr/>
          <p:nvPr/>
        </p:nvSpPr>
        <p:spPr>
          <a:xfrm flipH="1">
            <a:off x="9677400" y="4533899"/>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6" name="深度视觉·原创设计 https://www.docer.com/works?userid=22383862"/>
          <p:cNvSpPr/>
          <p:nvPr/>
        </p:nvSpPr>
        <p:spPr>
          <a:xfrm rot="10800000" flipH="1">
            <a:off x="0" y="0"/>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9" name="深度视觉·原创设计 https://www.docer.com/works?userid=22383862"/>
          <p:cNvSpPr/>
          <p:nvPr/>
        </p:nvSpPr>
        <p:spPr>
          <a:xfrm>
            <a:off x="937260" y="422910"/>
            <a:ext cx="9667240" cy="408305"/>
          </a:xfrm>
          <a:prstGeom prst="roundRect">
            <a:avLst>
              <a:gd name="adj" fmla="val 0"/>
            </a:avLst>
          </a:prstGeom>
          <a:solidFill>
            <a:schemeClr val="accent1"/>
          </a:solidFill>
          <a:ln w="28575">
            <a:solidFill>
              <a:srgbClr val="FEB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CN"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PART 02 </a:t>
            </a:r>
            <a:r>
              <a:rPr lang="zh-CN" altLang="en-US"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分题型解析及语料梳理</a:t>
            </a:r>
            <a:endParaRPr lang="zh-CN" altLang="en-US" sz="24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p:txBody>
      </p:sp>
      <p:sp>
        <p:nvSpPr>
          <p:cNvPr id="39" name="深度视觉·原创设计 https://www.docer.com/works?userid=22383862"/>
          <p:cNvSpPr/>
          <p:nvPr>
            <p:custDataLst>
              <p:tags r:id="rId1"/>
            </p:custDataLst>
          </p:nvPr>
        </p:nvSpPr>
        <p:spPr>
          <a:xfrm>
            <a:off x="540385" y="1155700"/>
            <a:ext cx="862330" cy="8623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3" name="深度视觉·原创设计 https://www.docer.com/works?userid=22383862"/>
          <p:cNvSpPr txBox="1"/>
          <p:nvPr>
            <p:custDataLst>
              <p:tags r:id="rId2"/>
            </p:custDataLst>
          </p:nvPr>
        </p:nvSpPr>
        <p:spPr>
          <a:xfrm>
            <a:off x="531495" y="1238885"/>
            <a:ext cx="876300" cy="645160"/>
          </a:xfrm>
          <a:prstGeom prst="rect">
            <a:avLst/>
          </a:prstGeom>
          <a:noFill/>
        </p:spPr>
        <p:txBody>
          <a:bodyPr wrap="square" rtlCol="0">
            <a:spAutoFit/>
          </a:bodyPr>
          <a:p>
            <a:pPr algn="ctr">
              <a:lnSpc>
                <a:spcPct val="150000"/>
              </a:lnSpc>
            </a:pPr>
            <a:r>
              <a:rPr lang="en-US"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rPr>
              <a:t>A</a:t>
            </a:r>
            <a:r>
              <a:rPr lang="zh-CN" altLang="en-US"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rPr>
              <a:t>篇</a:t>
            </a:r>
            <a:endParaRPr lang="zh-CN" altLang="en-US" sz="2400" b="1" dirty="0">
              <a:solidFill>
                <a:schemeClr val="accent1"/>
              </a:solidFill>
              <a:effectLst>
                <a:outerShdw blurRad="38100" dist="25400" dir="5400000" algn="ctr" rotWithShape="0">
                  <a:srgbClr val="6E747A">
                    <a:alpha val="43000"/>
                  </a:srgbClr>
                </a:outerShdw>
              </a:effectLst>
              <a:latin typeface="汉仪正圆-55W" panose="00020600040101010101" pitchFamily="18" charset="-122"/>
              <a:ea typeface="汉仪正圆-55W" panose="00020600040101010101" pitchFamily="18" charset="-122"/>
              <a:cs typeface="Lato" panose="020F0502020204030203" pitchFamily="34" charset="0"/>
              <a:sym typeface="汉仪正圆-55W" panose="00020600040101010101" pitchFamily="18" charset="-122"/>
            </a:endParaRPr>
          </a:p>
        </p:txBody>
      </p:sp>
      <p:sp>
        <p:nvSpPr>
          <p:cNvPr id="2" name="文本框 1"/>
          <p:cNvSpPr txBox="1"/>
          <p:nvPr/>
        </p:nvSpPr>
        <p:spPr>
          <a:xfrm>
            <a:off x="1640840" y="1155700"/>
            <a:ext cx="6042025" cy="460375"/>
          </a:xfrm>
          <a:prstGeom prst="rect">
            <a:avLst/>
          </a:prstGeom>
          <a:noFill/>
        </p:spPr>
        <p:txBody>
          <a:bodyPr wrap="square" rtlCol="0">
            <a:spAutoFit/>
          </a:bodyPr>
          <a:p>
            <a:r>
              <a:rPr lang="zh-CN" altLang="en-US" sz="2400"/>
              <a:t>应用文，人与社会：莱茵河沿岸旅游推介</a:t>
            </a:r>
            <a:endParaRPr lang="zh-CN" altLang="en-US" sz="2400"/>
          </a:p>
        </p:txBody>
      </p:sp>
      <p:sp>
        <p:nvSpPr>
          <p:cNvPr id="3" name="文本框 2"/>
          <p:cNvSpPr txBox="1"/>
          <p:nvPr>
            <p:custDataLst>
              <p:tags r:id="rId3"/>
            </p:custDataLst>
          </p:nvPr>
        </p:nvSpPr>
        <p:spPr>
          <a:xfrm>
            <a:off x="1562735" y="1724025"/>
            <a:ext cx="9486265" cy="1198880"/>
          </a:xfrm>
          <a:prstGeom prst="rect">
            <a:avLst/>
          </a:prstGeom>
          <a:noFill/>
        </p:spPr>
        <p:txBody>
          <a:bodyPr wrap="square" rtlCol="0">
            <a:spAutoFit/>
          </a:bodyPr>
          <a:p>
            <a:r>
              <a:rPr lang="zh-CN" altLang="en-US" sz="2400"/>
              <a:t>23. Which stop would you recommend most to those who want to experience diverse cultures?【细节理解】</a:t>
            </a:r>
            <a:endParaRPr lang="zh-CN" altLang="en-US" sz="2400"/>
          </a:p>
          <a:p>
            <a:r>
              <a:rPr lang="zh-CN" altLang="en-US" sz="2400"/>
              <a:t>A. Amsterdam. B. Neuschwanstein Castle.  C. Strasbourg. D. Basel.</a:t>
            </a:r>
            <a:endParaRPr lang="zh-CN" altLang="en-US" sz="2400"/>
          </a:p>
        </p:txBody>
      </p:sp>
      <p:sp>
        <p:nvSpPr>
          <p:cNvPr id="4" name="文本框 3"/>
          <p:cNvSpPr txBox="1"/>
          <p:nvPr/>
        </p:nvSpPr>
        <p:spPr>
          <a:xfrm>
            <a:off x="617855" y="4046220"/>
            <a:ext cx="10568305" cy="1198880"/>
          </a:xfrm>
          <a:prstGeom prst="rect">
            <a:avLst/>
          </a:prstGeom>
          <a:noFill/>
          <a:ln w="38100">
            <a:solidFill>
              <a:srgbClr val="002060"/>
            </a:solidFill>
          </a:ln>
        </p:spPr>
        <p:txBody>
          <a:bodyPr wrap="square" rtlCol="0">
            <a:spAutoFit/>
          </a:bodyPr>
          <a:p>
            <a:r>
              <a:rPr lang="zh-CN" altLang="en-US" sz="2400" b="1"/>
              <a:t>Basel</a:t>
            </a:r>
            <a:endParaRPr lang="zh-CN" altLang="en-US" sz="2400" b="1"/>
          </a:p>
          <a:p>
            <a:r>
              <a:rPr lang="zh-CN" altLang="en-US" sz="2400"/>
              <a:t>.., Basel presents </a:t>
            </a:r>
            <a:r>
              <a:rPr lang="zh-CN" altLang="en-US" sz="2400" b="1" u="sng">
                <a:solidFill>
                  <a:srgbClr val="C00000"/>
                </a:solidFill>
              </a:rPr>
              <a:t>a fascinating combination of cultures</a:t>
            </a:r>
            <a:r>
              <a:rPr lang="zh-CN" altLang="en-US" sz="2400"/>
              <a:t>, cuisines, and languages. ...</a:t>
            </a:r>
            <a:endParaRPr lang="zh-CN" altLang="en-US" sz="2400"/>
          </a:p>
        </p:txBody>
      </p:sp>
      <p:cxnSp>
        <p:nvCxnSpPr>
          <p:cNvPr id="7" name="直接箭头连接符 6"/>
          <p:cNvCxnSpPr/>
          <p:nvPr>
            <p:custDataLst>
              <p:tags r:id="rId4"/>
            </p:custDataLst>
          </p:nvPr>
        </p:nvCxnSpPr>
        <p:spPr>
          <a:xfrm flipH="1" flipV="1">
            <a:off x="4643755" y="2535555"/>
            <a:ext cx="1722120" cy="192722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8" name="圆角矩形 7"/>
          <p:cNvSpPr/>
          <p:nvPr>
            <p:custDataLst>
              <p:tags r:id="rId5"/>
            </p:custDataLst>
          </p:nvPr>
        </p:nvSpPr>
        <p:spPr>
          <a:xfrm>
            <a:off x="3096895" y="2112010"/>
            <a:ext cx="2093595" cy="423545"/>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圆角矩形 9"/>
          <p:cNvSpPr/>
          <p:nvPr>
            <p:custDataLst>
              <p:tags r:id="rId6"/>
            </p:custDataLst>
          </p:nvPr>
        </p:nvSpPr>
        <p:spPr>
          <a:xfrm>
            <a:off x="9092565" y="2470785"/>
            <a:ext cx="1324610" cy="423545"/>
          </a:xfrm>
          <a:prstGeom prst="round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8" name="文本框 17"/>
          <p:cNvSpPr txBox="1"/>
          <p:nvPr/>
        </p:nvSpPr>
        <p:spPr>
          <a:xfrm>
            <a:off x="2908300" y="5382260"/>
            <a:ext cx="8754110" cy="398780"/>
          </a:xfrm>
          <a:prstGeom prst="rect">
            <a:avLst/>
          </a:prstGeom>
          <a:noFill/>
        </p:spPr>
        <p:txBody>
          <a:bodyPr wrap="square" rtlCol="0">
            <a:spAutoFit/>
          </a:bodyPr>
          <a:p>
            <a:r>
              <a:rPr lang="zh-CN" sz="2000">
                <a:solidFill>
                  <a:srgbClr val="C00000"/>
                </a:solidFill>
              </a:rPr>
              <a:t>解题策略：同义词替换</a:t>
            </a:r>
            <a:endParaRPr lang="zh-CN" sz="200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8" grpId="0" bldLvl="0" animBg="1"/>
      <p:bldP spid="8" grpId="1" animBg="1"/>
      <p:bldP spid="10" grpId="0" bldLvl="0" animBg="1"/>
      <p:bldP spid="10" grpId="1" animBg="1"/>
      <p:bldP spid="18" grpId="0"/>
      <p:bldP spid="18"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深度视觉·原创设计 https://www.docer.com/works?userid=22383862"/>
          <p:cNvSpPr/>
          <p:nvPr/>
        </p:nvSpPr>
        <p:spPr>
          <a:xfrm flipH="1">
            <a:off x="11252019" y="5989229"/>
            <a:ext cx="939981" cy="86877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51" name="深度视觉·原创设计 https://www.docer.com/works?userid=22383862"/>
          <p:cNvSpPr/>
          <p:nvPr/>
        </p:nvSpPr>
        <p:spPr>
          <a:xfrm rot="10800000" flipH="1">
            <a:off x="0" y="0"/>
            <a:ext cx="939981" cy="86877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2" name="深度视觉·原创设计 https://www.docer.com/works?userid=22383862"/>
          <p:cNvSpPr/>
          <p:nvPr/>
        </p:nvSpPr>
        <p:spPr>
          <a:xfrm rot="5400000">
            <a:off x="7644306" y="2348782"/>
            <a:ext cx="6896471" cy="2198913"/>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grpSp>
        <p:nvGrpSpPr>
          <p:cNvPr id="28" name="深度视觉·原创设计 https://www.docer.com/works?userid=22383862"/>
          <p:cNvGrpSpPr/>
          <p:nvPr/>
        </p:nvGrpSpPr>
        <p:grpSpPr>
          <a:xfrm>
            <a:off x="320438" y="282410"/>
            <a:ext cx="448194" cy="447430"/>
            <a:chOff x="6357938" y="1647825"/>
            <a:chExt cx="465138" cy="464344"/>
          </a:xfrm>
          <a:solidFill>
            <a:schemeClr val="accent1"/>
          </a:solidFill>
        </p:grpSpPr>
        <p:sp>
          <p:nvSpPr>
            <p:cNvPr id="29" name="深度视觉·原创设计 https://www.docer.com/works?userid=22383862"/>
            <p:cNvSpPr/>
            <p:nvPr/>
          </p:nvSpPr>
          <p:spPr bwMode="auto">
            <a:xfrm>
              <a:off x="6357938" y="1647825"/>
              <a:ext cx="465138"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8900"/>
                  </a:moveTo>
                  <a:cubicBezTo>
                    <a:pt x="20249" y="19643"/>
                    <a:pt x="19644" y="20249"/>
                    <a:pt x="18899" y="20249"/>
                  </a:cubicBezTo>
                  <a:lnTo>
                    <a:pt x="2699" y="20249"/>
                  </a:lnTo>
                  <a:cubicBezTo>
                    <a:pt x="1955" y="20249"/>
                    <a:pt x="1349" y="19643"/>
                    <a:pt x="1349" y="18900"/>
                  </a:cubicBezTo>
                  <a:lnTo>
                    <a:pt x="1349" y="5400"/>
                  </a:lnTo>
                  <a:cubicBezTo>
                    <a:pt x="1349" y="5027"/>
                    <a:pt x="1652" y="4725"/>
                    <a:pt x="2024" y="4725"/>
                  </a:cubicBezTo>
                  <a:lnTo>
                    <a:pt x="2699" y="4725"/>
                  </a:lnTo>
                  <a:lnTo>
                    <a:pt x="2699" y="18225"/>
                  </a:lnTo>
                  <a:cubicBezTo>
                    <a:pt x="2699" y="18598"/>
                    <a:pt x="3001" y="18900"/>
                    <a:pt x="3374" y="18900"/>
                  </a:cubicBezTo>
                  <a:cubicBezTo>
                    <a:pt x="3748" y="18900"/>
                    <a:pt x="4049" y="18598"/>
                    <a:pt x="4049" y="18225"/>
                  </a:cubicBezTo>
                  <a:lnTo>
                    <a:pt x="4049" y="2025"/>
                  </a:lnTo>
                  <a:cubicBezTo>
                    <a:pt x="4049" y="1652"/>
                    <a:pt x="4352" y="1350"/>
                    <a:pt x="4724" y="1350"/>
                  </a:cubicBezTo>
                  <a:lnTo>
                    <a:pt x="19575" y="1350"/>
                  </a:lnTo>
                  <a:cubicBezTo>
                    <a:pt x="19947" y="1350"/>
                    <a:pt x="20249" y="1652"/>
                    <a:pt x="20249" y="2025"/>
                  </a:cubicBezTo>
                  <a:cubicBezTo>
                    <a:pt x="20249" y="2025"/>
                    <a:pt x="20249" y="18900"/>
                    <a:pt x="20249" y="18900"/>
                  </a:cubicBezTo>
                  <a:close/>
                  <a:moveTo>
                    <a:pt x="19575" y="0"/>
                  </a:moveTo>
                  <a:lnTo>
                    <a:pt x="4724" y="0"/>
                  </a:lnTo>
                  <a:cubicBezTo>
                    <a:pt x="3606" y="0"/>
                    <a:pt x="2699" y="905"/>
                    <a:pt x="2699" y="2025"/>
                  </a:cubicBezTo>
                  <a:lnTo>
                    <a:pt x="2699" y="3375"/>
                  </a:lnTo>
                  <a:lnTo>
                    <a:pt x="2024" y="3375"/>
                  </a:lnTo>
                  <a:cubicBezTo>
                    <a:pt x="906" y="3375"/>
                    <a:pt x="0" y="4280"/>
                    <a:pt x="0" y="5400"/>
                  </a:cubicBezTo>
                  <a:lnTo>
                    <a:pt x="0" y="18900"/>
                  </a:lnTo>
                  <a:cubicBezTo>
                    <a:pt x="0" y="20391"/>
                    <a:pt x="1208" y="21599"/>
                    <a:pt x="2699" y="21599"/>
                  </a:cubicBezTo>
                  <a:lnTo>
                    <a:pt x="18899" y="21599"/>
                  </a:lnTo>
                  <a:cubicBezTo>
                    <a:pt x="20391" y="21599"/>
                    <a:pt x="21600" y="20391"/>
                    <a:pt x="21600" y="18900"/>
                  </a:cubicBezTo>
                  <a:lnTo>
                    <a:pt x="21600" y="2025"/>
                  </a:lnTo>
                  <a:cubicBezTo>
                    <a:pt x="21600" y="905"/>
                    <a:pt x="20693" y="0"/>
                    <a:pt x="19575"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0" name="深度视觉·原创设计 https://www.docer.com/works?userid=22383862"/>
            <p:cNvSpPr/>
            <p:nvPr/>
          </p:nvSpPr>
          <p:spPr bwMode="auto">
            <a:xfrm>
              <a:off x="6634163" y="1821657"/>
              <a:ext cx="130175"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1" name="深度视觉·原创设计 https://www.docer.com/works?userid=22383862"/>
            <p:cNvSpPr/>
            <p:nvPr/>
          </p:nvSpPr>
          <p:spPr bwMode="auto">
            <a:xfrm>
              <a:off x="6634163" y="1778000"/>
              <a:ext cx="130175" cy="150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2" name="深度视觉·原创设计 https://www.docer.com/works?userid=22383862"/>
            <p:cNvSpPr/>
            <p:nvPr/>
          </p:nvSpPr>
          <p:spPr bwMode="auto">
            <a:xfrm>
              <a:off x="6634163" y="1734344"/>
              <a:ext cx="130175"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3" name="深度视觉·原创设计 https://www.docer.com/works?userid=22383862"/>
            <p:cNvSpPr/>
            <p:nvPr/>
          </p:nvSpPr>
          <p:spPr bwMode="auto">
            <a:xfrm>
              <a:off x="6474619" y="2039938"/>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4" name="深度视觉·原创设计 https://www.docer.com/works?userid=22383862"/>
            <p:cNvSpPr/>
            <p:nvPr/>
          </p:nvSpPr>
          <p:spPr bwMode="auto">
            <a:xfrm>
              <a:off x="6474619" y="1996282"/>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5" name="深度视觉·原创设计 https://www.docer.com/works?userid=22383862"/>
            <p:cNvSpPr/>
            <p:nvPr/>
          </p:nvSpPr>
          <p:spPr bwMode="auto">
            <a:xfrm>
              <a:off x="6474619" y="1952625"/>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6" name="深度视觉·原创设计 https://www.docer.com/works?userid=22383862"/>
            <p:cNvSpPr/>
            <p:nvPr/>
          </p:nvSpPr>
          <p:spPr bwMode="auto">
            <a:xfrm>
              <a:off x="6634163" y="2039938"/>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7" name="深度视觉·原创设计 https://www.docer.com/works?userid=22383862"/>
            <p:cNvSpPr/>
            <p:nvPr/>
          </p:nvSpPr>
          <p:spPr bwMode="auto">
            <a:xfrm>
              <a:off x="6634163" y="1996282"/>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8" name="深度视觉·原创设计 https://www.docer.com/works?userid=22383862"/>
            <p:cNvSpPr/>
            <p:nvPr/>
          </p:nvSpPr>
          <p:spPr bwMode="auto">
            <a:xfrm>
              <a:off x="6634163" y="1952625"/>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9" name="深度视觉·原创设计 https://www.docer.com/works?userid=22383862"/>
            <p:cNvSpPr/>
            <p:nvPr/>
          </p:nvSpPr>
          <p:spPr bwMode="auto">
            <a:xfrm>
              <a:off x="6474619" y="1865313"/>
              <a:ext cx="289719"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60" y="0"/>
                  </a:moveTo>
                  <a:lnTo>
                    <a:pt x="540" y="0"/>
                  </a:lnTo>
                  <a:cubicBezTo>
                    <a:pt x="242" y="0"/>
                    <a:pt x="0" y="4851"/>
                    <a:pt x="0" y="10800"/>
                  </a:cubicBezTo>
                  <a:cubicBezTo>
                    <a:pt x="0" y="16769"/>
                    <a:pt x="242" y="21599"/>
                    <a:pt x="540" y="21599"/>
                  </a:cubicBezTo>
                  <a:lnTo>
                    <a:pt x="21060" y="21599"/>
                  </a:lnTo>
                  <a:cubicBezTo>
                    <a:pt x="21357" y="21599"/>
                    <a:pt x="21600" y="16769"/>
                    <a:pt x="21600" y="10800"/>
                  </a:cubicBezTo>
                  <a:cubicBezTo>
                    <a:pt x="21600" y="4851"/>
                    <a:pt x="21357" y="0"/>
                    <a:pt x="2106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0" name="深度视觉·原创设计 https://www.docer.com/works?userid=22383862"/>
            <p:cNvSpPr/>
            <p:nvPr/>
          </p:nvSpPr>
          <p:spPr bwMode="auto">
            <a:xfrm>
              <a:off x="6474619" y="1908969"/>
              <a:ext cx="289719"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60" y="0"/>
                  </a:moveTo>
                  <a:lnTo>
                    <a:pt x="540" y="0"/>
                  </a:lnTo>
                  <a:cubicBezTo>
                    <a:pt x="242" y="0"/>
                    <a:pt x="0" y="4851"/>
                    <a:pt x="0" y="10800"/>
                  </a:cubicBezTo>
                  <a:cubicBezTo>
                    <a:pt x="0" y="16790"/>
                    <a:pt x="242" y="21599"/>
                    <a:pt x="540" y="21599"/>
                  </a:cubicBezTo>
                  <a:lnTo>
                    <a:pt x="21060" y="21599"/>
                  </a:lnTo>
                  <a:cubicBezTo>
                    <a:pt x="21357" y="21599"/>
                    <a:pt x="21600" y="16790"/>
                    <a:pt x="21600" y="10800"/>
                  </a:cubicBezTo>
                  <a:cubicBezTo>
                    <a:pt x="21600" y="4851"/>
                    <a:pt x="21357" y="0"/>
                    <a:pt x="2106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1" name="深度视觉·原创设计 https://www.docer.com/works?userid=22383862"/>
            <p:cNvSpPr/>
            <p:nvPr/>
          </p:nvSpPr>
          <p:spPr bwMode="auto">
            <a:xfrm>
              <a:off x="6474619" y="1705769"/>
              <a:ext cx="130175" cy="130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799" y="4792"/>
                  </a:moveTo>
                  <a:lnTo>
                    <a:pt x="16800" y="4792"/>
                  </a:lnTo>
                  <a:lnTo>
                    <a:pt x="16800" y="16797"/>
                  </a:lnTo>
                  <a:lnTo>
                    <a:pt x="4799" y="16797"/>
                  </a:lnTo>
                  <a:cubicBezTo>
                    <a:pt x="4799" y="16797"/>
                    <a:pt x="4799" y="4792"/>
                    <a:pt x="4799" y="4792"/>
                  </a:cubicBezTo>
                  <a:close/>
                  <a:moveTo>
                    <a:pt x="2399" y="21600"/>
                  </a:moveTo>
                  <a:lnTo>
                    <a:pt x="19199" y="21600"/>
                  </a:lnTo>
                  <a:cubicBezTo>
                    <a:pt x="20527" y="21600"/>
                    <a:pt x="21600" y="20523"/>
                    <a:pt x="21600" y="19198"/>
                  </a:cubicBezTo>
                  <a:lnTo>
                    <a:pt x="21600" y="2401"/>
                  </a:lnTo>
                  <a:cubicBezTo>
                    <a:pt x="21600" y="1076"/>
                    <a:pt x="20527" y="0"/>
                    <a:pt x="19199" y="0"/>
                  </a:cubicBezTo>
                  <a:lnTo>
                    <a:pt x="2399" y="0"/>
                  </a:lnTo>
                  <a:cubicBezTo>
                    <a:pt x="1072" y="0"/>
                    <a:pt x="0" y="1076"/>
                    <a:pt x="0" y="2401"/>
                  </a:cubicBezTo>
                  <a:lnTo>
                    <a:pt x="0" y="19198"/>
                  </a:lnTo>
                  <a:cubicBezTo>
                    <a:pt x="0" y="20523"/>
                    <a:pt x="1072" y="21600"/>
                    <a:pt x="2399" y="2160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grpSp>
      <p:sp>
        <p:nvSpPr>
          <p:cNvPr id="44" name="深度视觉·原创设计 https://www.docer.com/works?userid=22383862"/>
          <p:cNvSpPr txBox="1"/>
          <p:nvPr/>
        </p:nvSpPr>
        <p:spPr>
          <a:xfrm>
            <a:off x="800140" y="248910"/>
            <a:ext cx="2480945" cy="583565"/>
          </a:xfrm>
          <a:prstGeom prst="rect">
            <a:avLst/>
          </a:prstGeom>
          <a:noFill/>
        </p:spPr>
        <p:txBody>
          <a:bodyPr wrap="none" rtlCol="0">
            <a:spAutoFit/>
          </a:bodyPr>
          <a:lstStyle/>
          <a:p>
            <a:r>
              <a:rPr lang="en-US" altLang="zh-CN" sz="3200" dirty="0">
                <a:solidFill>
                  <a:schemeClr val="tx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rPr>
              <a:t>A</a:t>
            </a:r>
            <a:r>
              <a:rPr lang="zh-CN" altLang="en-US" sz="3200" dirty="0">
                <a:solidFill>
                  <a:schemeClr val="tx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rPr>
              <a:t>篇语料梳理</a:t>
            </a:r>
            <a:endParaRPr lang="zh-CN" altLang="en-US" sz="3200" dirty="0">
              <a:solidFill>
                <a:schemeClr val="tx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pic>
        <p:nvPicPr>
          <p:cNvPr id="3" name="图片 2" descr="u=2312243744,564744483&amp;fm=253&amp;fmt=auto&amp;app=138&amp;f=JPEG.webp"/>
          <p:cNvPicPr>
            <a:picLocks noChangeAspect="1"/>
          </p:cNvPicPr>
          <p:nvPr/>
        </p:nvPicPr>
        <p:blipFill>
          <a:blip r:embed="rId1"/>
          <a:srcRect t="1200" r="29404"/>
          <a:stretch>
            <a:fillRect/>
          </a:stretch>
        </p:blipFill>
        <p:spPr>
          <a:xfrm>
            <a:off x="7435215" y="581025"/>
            <a:ext cx="4393565" cy="4099560"/>
          </a:xfrm>
          <a:prstGeom prst="roundRect">
            <a:avLst/>
          </a:prstGeom>
        </p:spPr>
      </p:pic>
      <p:sp>
        <p:nvSpPr>
          <p:cNvPr id="100" name="文本框 99"/>
          <p:cNvSpPr txBox="1"/>
          <p:nvPr/>
        </p:nvSpPr>
        <p:spPr>
          <a:xfrm>
            <a:off x="680085" y="1122045"/>
            <a:ext cx="6542405" cy="4523105"/>
          </a:xfrm>
          <a:prstGeom prst="rect">
            <a:avLst/>
          </a:prstGeom>
          <a:noFill/>
          <a:ln w="9525">
            <a:noFill/>
          </a:ln>
        </p:spPr>
        <p:txBody>
          <a:bodyPr wrap="square">
            <a:spAutoFit/>
          </a:bodyPr>
          <a:p>
            <a:pPr marL="457200" indent="-457200">
              <a:buFont typeface="Wingdings" panose="05000000000000000000" charset="0"/>
              <a:buChar char="u"/>
            </a:pPr>
            <a:r>
              <a:rPr sz="2400">
                <a:solidFill>
                  <a:srgbClr val="001440"/>
                </a:solidFill>
                <a:latin typeface="Times New Roman" panose="02020603050405020304" charset="0"/>
                <a:ea typeface="宋体" panose="02010600030101010101" pitchFamily="2" charset="-122"/>
                <a:cs typeface="Times New Roman" panose="02020603050405020304" charset="0"/>
              </a:rPr>
              <a:t>介绍旅游景点的语料</a:t>
            </a:r>
            <a:endParaRPr sz="2400">
              <a:solidFill>
                <a:srgbClr val="001440"/>
              </a:solidFill>
              <a:latin typeface="Times New Roman" panose="02020603050405020304" charset="0"/>
              <a:ea typeface="宋体" panose="02010600030101010101" pitchFamily="2" charset="-122"/>
              <a:cs typeface="Times New Roman" panose="02020603050405020304" charset="0"/>
            </a:endParaRPr>
          </a:p>
          <a:p>
            <a:pPr marL="342900" indent="-342900"/>
            <a:r>
              <a:rPr lang="en-US" sz="2400">
                <a:solidFill>
                  <a:srgbClr val="001440"/>
                </a:solidFill>
                <a:latin typeface="Times New Roman" panose="02020603050405020304" charset="0"/>
                <a:ea typeface="宋体" panose="02010600030101010101" pitchFamily="2" charset="-122"/>
                <a:cs typeface="Times New Roman" panose="02020603050405020304" charset="0"/>
                <a:sym typeface="+mn-ea"/>
              </a:rPr>
              <a:t>1.</a:t>
            </a:r>
            <a:r>
              <a:rPr sz="2400">
                <a:solidFill>
                  <a:srgbClr val="001440"/>
                </a:solidFill>
                <a:latin typeface="Times New Roman" panose="02020603050405020304" charset="0"/>
                <a:ea typeface="宋体" panose="02010600030101010101" pitchFamily="2" charset="-122"/>
                <a:cs typeface="Times New Roman" panose="02020603050405020304" charset="0"/>
                <a:sym typeface="+mn-ea"/>
              </a:rPr>
              <a:t>浪漫的莱茵河从瑞士流向北海，全长700多英里，是欧洲最受欢迎的游轮航线之一，有很多游玩选择。</a:t>
            </a:r>
            <a:endParaRPr sz="2400">
              <a:solidFill>
                <a:srgbClr val="001440"/>
              </a:solidFill>
              <a:latin typeface="Times New Roman" panose="02020603050405020304" charset="0"/>
              <a:ea typeface="宋体" panose="02010600030101010101" pitchFamily="2" charset="-122"/>
              <a:cs typeface="Times New Roman" panose="02020603050405020304" charset="0"/>
              <a:sym typeface="+mn-ea"/>
            </a:endParaRPr>
          </a:p>
          <a:p>
            <a:pPr indent="0"/>
            <a:endParaRPr sz="2400">
              <a:solidFill>
                <a:srgbClr val="001440"/>
              </a:solidFill>
              <a:latin typeface="Times New Roman" panose="02020603050405020304" charset="0"/>
              <a:ea typeface="宋体" panose="02010600030101010101" pitchFamily="2" charset="-122"/>
              <a:cs typeface="Times New Roman" panose="02020603050405020304" charset="0"/>
              <a:sym typeface="+mn-ea"/>
            </a:endParaRPr>
          </a:p>
          <a:p>
            <a:pPr indent="0"/>
            <a:endParaRPr sz="2400" b="0">
              <a:solidFill>
                <a:srgbClr val="001440"/>
              </a:solidFill>
              <a:latin typeface="Times New Roman" panose="02020603050405020304" charset="0"/>
              <a:ea typeface="宋体" panose="02010600030101010101" pitchFamily="2" charset="-122"/>
              <a:cs typeface="Times New Roman" panose="02020603050405020304" charset="0"/>
              <a:sym typeface="+mn-ea"/>
            </a:endParaRPr>
          </a:p>
          <a:p>
            <a:pPr indent="0"/>
            <a:endParaRPr sz="2400" b="0">
              <a:solidFill>
                <a:srgbClr val="001440"/>
              </a:solidFill>
              <a:latin typeface="Times New Roman" panose="02020603050405020304" charset="0"/>
              <a:ea typeface="宋体" panose="02010600030101010101" pitchFamily="2" charset="-122"/>
              <a:cs typeface="Times New Roman" panose="02020603050405020304" charset="0"/>
              <a:sym typeface="+mn-ea"/>
            </a:endParaRPr>
          </a:p>
          <a:p>
            <a:pPr indent="0"/>
            <a:endParaRPr sz="2400" b="0">
              <a:solidFill>
                <a:srgbClr val="001440"/>
              </a:solidFill>
              <a:latin typeface="Times New Roman" panose="02020603050405020304" charset="0"/>
              <a:ea typeface="宋体" panose="02010600030101010101" pitchFamily="2" charset="-122"/>
              <a:cs typeface="Times New Roman" panose="02020603050405020304" charset="0"/>
              <a:sym typeface="+mn-ea"/>
            </a:endParaRPr>
          </a:p>
          <a:p>
            <a:pPr indent="0"/>
            <a:endParaRPr sz="2400" b="0">
              <a:solidFill>
                <a:srgbClr val="001440"/>
              </a:solidFill>
              <a:latin typeface="Times New Roman" panose="02020603050405020304" charset="0"/>
              <a:ea typeface="宋体" panose="02010600030101010101" pitchFamily="2" charset="-122"/>
              <a:cs typeface="Times New Roman" panose="02020603050405020304" charset="0"/>
            </a:endParaRPr>
          </a:p>
          <a:p>
            <a:pPr indent="0"/>
            <a:r>
              <a:rPr lang="en-US" sz="2400" b="0">
                <a:solidFill>
                  <a:srgbClr val="001440"/>
                </a:solidFill>
                <a:latin typeface="Times New Roman" panose="02020603050405020304" charset="0"/>
                <a:ea typeface="宋体" panose="02010600030101010101" pitchFamily="2" charset="-122"/>
                <a:cs typeface="Times New Roman" panose="02020603050405020304" charset="0"/>
              </a:rPr>
              <a:t>2.</a:t>
            </a:r>
            <a:r>
              <a:rPr sz="2400">
                <a:solidFill>
                  <a:srgbClr val="001440"/>
                </a:solidFill>
                <a:latin typeface="Times New Roman" panose="02020603050405020304" charset="0"/>
                <a:ea typeface="宋体" panose="02010600030101010101" pitchFamily="2" charset="-122"/>
                <a:cs typeface="Times New Roman" panose="02020603050405020304" charset="0"/>
                <a:sym typeface="+mn-ea"/>
              </a:rPr>
              <a:t>它坐落在黑森林里，让人联想到王子和公主，是一个非常受欢迎的旅游景点。</a:t>
            </a:r>
            <a:endParaRPr sz="2400" b="0">
              <a:solidFill>
                <a:srgbClr val="001440"/>
              </a:solidFill>
              <a:latin typeface="Times New Roman" panose="02020603050405020304" charset="0"/>
              <a:ea typeface="宋体" panose="02010600030101010101" pitchFamily="2" charset="-122"/>
              <a:cs typeface="Times New Roman" panose="02020603050405020304" charset="0"/>
            </a:endParaRPr>
          </a:p>
          <a:p>
            <a:pPr indent="0"/>
            <a:endParaRPr sz="2400" b="0">
              <a:solidFill>
                <a:srgbClr val="001440"/>
              </a:solidFill>
              <a:latin typeface="Times New Roman" panose="02020603050405020304" charset="0"/>
              <a:ea typeface="宋体" panose="02010600030101010101" pitchFamily="2" charset="-122"/>
              <a:cs typeface="Times New Roman" panose="02020603050405020304" charset="0"/>
            </a:endParaRPr>
          </a:p>
        </p:txBody>
      </p:sp>
      <p:sp>
        <p:nvSpPr>
          <p:cNvPr id="5" name="文本框 4"/>
          <p:cNvSpPr txBox="1"/>
          <p:nvPr/>
        </p:nvSpPr>
        <p:spPr>
          <a:xfrm>
            <a:off x="800735" y="2699385"/>
            <a:ext cx="6301740" cy="1568450"/>
          </a:xfrm>
          <a:prstGeom prst="rect">
            <a:avLst/>
          </a:prstGeom>
          <a:noFill/>
          <a:ln w="25400">
            <a:solidFill>
              <a:srgbClr val="001440"/>
            </a:solidFill>
          </a:ln>
        </p:spPr>
        <p:txBody>
          <a:bodyPr wrap="square">
            <a:spAutoFit/>
          </a:bodyPr>
          <a:p>
            <a:pPr indent="0"/>
            <a:r>
              <a:rPr sz="2400" b="0">
                <a:solidFill>
                  <a:srgbClr val="001440"/>
                </a:solidFill>
                <a:latin typeface="Times New Roman" panose="02020603050405020304" charset="0"/>
                <a:ea typeface="宋体" panose="02010600030101010101" pitchFamily="2" charset="-122"/>
                <a:cs typeface="Times New Roman" panose="02020603050405020304" charset="0"/>
              </a:rPr>
              <a:t>The romantic Rhine, </a:t>
            </a:r>
            <a:r>
              <a:rPr sz="2400" b="0">
                <a:solidFill>
                  <a:srgbClr val="C00000"/>
                </a:solidFill>
                <a:latin typeface="Times New Roman" panose="02020603050405020304" charset="0"/>
                <a:ea typeface="宋体" panose="02010600030101010101" pitchFamily="2" charset="-122"/>
                <a:cs typeface="Times New Roman" panose="02020603050405020304" charset="0"/>
              </a:rPr>
              <a:t>which flows more than 700 miles from Switzerland to the North Sea</a:t>
            </a:r>
            <a:r>
              <a:rPr sz="2400" b="0">
                <a:solidFill>
                  <a:srgbClr val="001440"/>
                </a:solidFill>
                <a:latin typeface="Times New Roman" panose="02020603050405020304" charset="0"/>
                <a:ea typeface="宋体" panose="02010600030101010101" pitchFamily="2" charset="-122"/>
                <a:cs typeface="Times New Roman" panose="02020603050405020304" charset="0"/>
              </a:rPr>
              <a:t>, is one of the most popular cruising（巡游） rivers in Europe, </a:t>
            </a:r>
            <a:r>
              <a:rPr sz="2400" b="0">
                <a:solidFill>
                  <a:srgbClr val="C00000"/>
                </a:solidFill>
                <a:latin typeface="Times New Roman" panose="02020603050405020304" charset="0"/>
                <a:ea typeface="宋体" panose="02010600030101010101" pitchFamily="2" charset="-122"/>
                <a:cs typeface="Times New Roman" panose="02020603050405020304" charset="0"/>
              </a:rPr>
              <a:t>with many options available.</a:t>
            </a:r>
            <a:endParaRPr lang="zh-CN" sz="2400" b="0">
              <a:solidFill>
                <a:srgbClr val="001440"/>
              </a:solidFill>
              <a:latin typeface="Times New Roman" panose="02020603050405020304" charset="0"/>
              <a:ea typeface="宋体" panose="02010600030101010101" pitchFamily="2" charset="-122"/>
              <a:cs typeface="Times New Roman" panose="02020603050405020304" charset="0"/>
            </a:endParaRPr>
          </a:p>
        </p:txBody>
      </p:sp>
      <p:sp>
        <p:nvSpPr>
          <p:cNvPr id="7" name="文本框 6"/>
          <p:cNvSpPr txBox="1"/>
          <p:nvPr/>
        </p:nvSpPr>
        <p:spPr>
          <a:xfrm>
            <a:off x="768350" y="5289550"/>
            <a:ext cx="8583930" cy="829945"/>
          </a:xfrm>
          <a:prstGeom prst="rect">
            <a:avLst/>
          </a:prstGeom>
          <a:noFill/>
          <a:ln w="25400">
            <a:solidFill>
              <a:srgbClr val="001440"/>
            </a:solidFill>
          </a:ln>
        </p:spPr>
        <p:txBody>
          <a:bodyPr wrap="square">
            <a:spAutoFit/>
          </a:bodyPr>
          <a:p>
            <a:pPr indent="0"/>
            <a:r>
              <a:rPr sz="2400">
                <a:solidFill>
                  <a:srgbClr val="C00000"/>
                </a:solidFill>
                <a:latin typeface="Times New Roman" panose="02020603050405020304" charset="0"/>
                <a:ea typeface="宋体" panose="02010600030101010101" pitchFamily="2" charset="-122"/>
                <a:cs typeface="Times New Roman" panose="02020603050405020304" charset="0"/>
                <a:sym typeface="+mn-ea"/>
              </a:rPr>
              <a:t>Situated in</a:t>
            </a:r>
            <a:r>
              <a:rPr sz="2400">
                <a:solidFill>
                  <a:srgbClr val="001440"/>
                </a:solidFill>
                <a:latin typeface="Times New Roman" panose="02020603050405020304" charset="0"/>
                <a:ea typeface="宋体" panose="02010600030101010101" pitchFamily="2" charset="-122"/>
                <a:cs typeface="Times New Roman" panose="02020603050405020304" charset="0"/>
                <a:sym typeface="+mn-ea"/>
              </a:rPr>
              <a:t> the Black Forest, and </a:t>
            </a:r>
            <a:r>
              <a:rPr sz="2400">
                <a:solidFill>
                  <a:srgbClr val="C00000"/>
                </a:solidFill>
                <a:latin typeface="Times New Roman" panose="02020603050405020304" charset="0"/>
                <a:ea typeface="宋体" panose="02010600030101010101" pitchFamily="2" charset="-122"/>
                <a:cs typeface="Times New Roman" panose="02020603050405020304" charset="0"/>
                <a:sym typeface="+mn-ea"/>
              </a:rPr>
              <a:t>conjuring up</a:t>
            </a:r>
            <a:r>
              <a:rPr sz="2400">
                <a:solidFill>
                  <a:srgbClr val="001440"/>
                </a:solidFill>
                <a:latin typeface="Times New Roman" panose="02020603050405020304" charset="0"/>
                <a:ea typeface="宋体" panose="02010600030101010101" pitchFamily="2" charset="-122"/>
                <a:cs typeface="Times New Roman" panose="02020603050405020304" charset="0"/>
                <a:sym typeface="+mn-ea"/>
              </a:rPr>
              <a:t> visions of princes and princesses, it is an extremely popular tourist attraction.</a:t>
            </a:r>
            <a:endParaRPr lang="zh-CN" sz="2400" b="0">
              <a:solidFill>
                <a:srgbClr val="001440"/>
              </a:solidFill>
              <a:latin typeface="Times New Roman" panose="02020603050405020304" charset="0"/>
              <a:ea typeface="宋体" panose="02010600030101010101" pitchFamily="2" charset="-122"/>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7" grpId="0" bldLvl="0" animBg="1"/>
      <p:bldP spid="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深度视觉·原创设计 https://www.docer.com/works?userid=22383862"/>
          <p:cNvSpPr/>
          <p:nvPr/>
        </p:nvSpPr>
        <p:spPr>
          <a:xfrm flipH="1">
            <a:off x="11252019" y="5989229"/>
            <a:ext cx="939981" cy="86877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51" name="深度视觉·原创设计 https://www.docer.com/works?userid=22383862"/>
          <p:cNvSpPr/>
          <p:nvPr/>
        </p:nvSpPr>
        <p:spPr>
          <a:xfrm rot="10800000" flipH="1">
            <a:off x="0" y="0"/>
            <a:ext cx="939981" cy="86877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2" name="深度视觉·原创设计 https://www.docer.com/works?userid=22383862"/>
          <p:cNvSpPr/>
          <p:nvPr/>
        </p:nvSpPr>
        <p:spPr>
          <a:xfrm rot="5400000">
            <a:off x="7644306" y="2348782"/>
            <a:ext cx="6896471" cy="2198913"/>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grpSp>
        <p:nvGrpSpPr>
          <p:cNvPr id="28" name="深度视觉·原创设计 https://www.docer.com/works?userid=22383862"/>
          <p:cNvGrpSpPr/>
          <p:nvPr/>
        </p:nvGrpSpPr>
        <p:grpSpPr>
          <a:xfrm>
            <a:off x="320438" y="282410"/>
            <a:ext cx="448194" cy="447430"/>
            <a:chOff x="6357938" y="1647825"/>
            <a:chExt cx="465138" cy="464344"/>
          </a:xfrm>
          <a:solidFill>
            <a:schemeClr val="accent1"/>
          </a:solidFill>
        </p:grpSpPr>
        <p:sp>
          <p:nvSpPr>
            <p:cNvPr id="29" name="深度视觉·原创设计 https://www.docer.com/works?userid=22383862"/>
            <p:cNvSpPr/>
            <p:nvPr/>
          </p:nvSpPr>
          <p:spPr bwMode="auto">
            <a:xfrm>
              <a:off x="6357938" y="1647825"/>
              <a:ext cx="465138"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8900"/>
                  </a:moveTo>
                  <a:cubicBezTo>
                    <a:pt x="20249" y="19643"/>
                    <a:pt x="19644" y="20249"/>
                    <a:pt x="18899" y="20249"/>
                  </a:cubicBezTo>
                  <a:lnTo>
                    <a:pt x="2699" y="20249"/>
                  </a:lnTo>
                  <a:cubicBezTo>
                    <a:pt x="1955" y="20249"/>
                    <a:pt x="1349" y="19643"/>
                    <a:pt x="1349" y="18900"/>
                  </a:cubicBezTo>
                  <a:lnTo>
                    <a:pt x="1349" y="5400"/>
                  </a:lnTo>
                  <a:cubicBezTo>
                    <a:pt x="1349" y="5027"/>
                    <a:pt x="1652" y="4725"/>
                    <a:pt x="2024" y="4725"/>
                  </a:cubicBezTo>
                  <a:lnTo>
                    <a:pt x="2699" y="4725"/>
                  </a:lnTo>
                  <a:lnTo>
                    <a:pt x="2699" y="18225"/>
                  </a:lnTo>
                  <a:cubicBezTo>
                    <a:pt x="2699" y="18598"/>
                    <a:pt x="3001" y="18900"/>
                    <a:pt x="3374" y="18900"/>
                  </a:cubicBezTo>
                  <a:cubicBezTo>
                    <a:pt x="3748" y="18900"/>
                    <a:pt x="4049" y="18598"/>
                    <a:pt x="4049" y="18225"/>
                  </a:cubicBezTo>
                  <a:lnTo>
                    <a:pt x="4049" y="2025"/>
                  </a:lnTo>
                  <a:cubicBezTo>
                    <a:pt x="4049" y="1652"/>
                    <a:pt x="4352" y="1350"/>
                    <a:pt x="4724" y="1350"/>
                  </a:cubicBezTo>
                  <a:lnTo>
                    <a:pt x="19575" y="1350"/>
                  </a:lnTo>
                  <a:cubicBezTo>
                    <a:pt x="19947" y="1350"/>
                    <a:pt x="20249" y="1652"/>
                    <a:pt x="20249" y="2025"/>
                  </a:cubicBezTo>
                  <a:cubicBezTo>
                    <a:pt x="20249" y="2025"/>
                    <a:pt x="20249" y="18900"/>
                    <a:pt x="20249" y="18900"/>
                  </a:cubicBezTo>
                  <a:close/>
                  <a:moveTo>
                    <a:pt x="19575" y="0"/>
                  </a:moveTo>
                  <a:lnTo>
                    <a:pt x="4724" y="0"/>
                  </a:lnTo>
                  <a:cubicBezTo>
                    <a:pt x="3606" y="0"/>
                    <a:pt x="2699" y="905"/>
                    <a:pt x="2699" y="2025"/>
                  </a:cubicBezTo>
                  <a:lnTo>
                    <a:pt x="2699" y="3375"/>
                  </a:lnTo>
                  <a:lnTo>
                    <a:pt x="2024" y="3375"/>
                  </a:lnTo>
                  <a:cubicBezTo>
                    <a:pt x="906" y="3375"/>
                    <a:pt x="0" y="4280"/>
                    <a:pt x="0" y="5400"/>
                  </a:cubicBezTo>
                  <a:lnTo>
                    <a:pt x="0" y="18900"/>
                  </a:lnTo>
                  <a:cubicBezTo>
                    <a:pt x="0" y="20391"/>
                    <a:pt x="1208" y="21599"/>
                    <a:pt x="2699" y="21599"/>
                  </a:cubicBezTo>
                  <a:lnTo>
                    <a:pt x="18899" y="21599"/>
                  </a:lnTo>
                  <a:cubicBezTo>
                    <a:pt x="20391" y="21599"/>
                    <a:pt x="21600" y="20391"/>
                    <a:pt x="21600" y="18900"/>
                  </a:cubicBezTo>
                  <a:lnTo>
                    <a:pt x="21600" y="2025"/>
                  </a:lnTo>
                  <a:cubicBezTo>
                    <a:pt x="21600" y="905"/>
                    <a:pt x="20693" y="0"/>
                    <a:pt x="19575"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0" name="深度视觉·原创设计 https://www.docer.com/works?userid=22383862"/>
            <p:cNvSpPr/>
            <p:nvPr/>
          </p:nvSpPr>
          <p:spPr bwMode="auto">
            <a:xfrm>
              <a:off x="6634163" y="1821657"/>
              <a:ext cx="130175"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1" name="深度视觉·原创设计 https://www.docer.com/works?userid=22383862"/>
            <p:cNvSpPr/>
            <p:nvPr/>
          </p:nvSpPr>
          <p:spPr bwMode="auto">
            <a:xfrm>
              <a:off x="6634163" y="1778000"/>
              <a:ext cx="130175" cy="150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2" name="深度视觉·原创设计 https://www.docer.com/works?userid=22383862"/>
            <p:cNvSpPr/>
            <p:nvPr/>
          </p:nvSpPr>
          <p:spPr bwMode="auto">
            <a:xfrm>
              <a:off x="6634163" y="1734344"/>
              <a:ext cx="130175"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00" y="21599"/>
                  </a:moveTo>
                  <a:lnTo>
                    <a:pt x="20400" y="21599"/>
                  </a:lnTo>
                  <a:cubicBezTo>
                    <a:pt x="21062" y="21599"/>
                    <a:pt x="21600" y="16748"/>
                    <a:pt x="21600" y="10800"/>
                  </a:cubicBezTo>
                  <a:cubicBezTo>
                    <a:pt x="21600" y="4830"/>
                    <a:pt x="21062" y="0"/>
                    <a:pt x="20400" y="0"/>
                  </a:cubicBezTo>
                  <a:lnTo>
                    <a:pt x="1200" y="0"/>
                  </a:lnTo>
                  <a:cubicBezTo>
                    <a:pt x="537" y="0"/>
                    <a:pt x="0" y="4830"/>
                    <a:pt x="0" y="10800"/>
                  </a:cubicBezTo>
                  <a:cubicBezTo>
                    <a:pt x="0" y="16748"/>
                    <a:pt x="537" y="21599"/>
                    <a:pt x="1200" y="21599"/>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3" name="深度视觉·原创设计 https://www.docer.com/works?userid=22383862"/>
            <p:cNvSpPr/>
            <p:nvPr/>
          </p:nvSpPr>
          <p:spPr bwMode="auto">
            <a:xfrm>
              <a:off x="6474619" y="2039938"/>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4" name="深度视觉·原创设计 https://www.docer.com/works?userid=22383862"/>
            <p:cNvSpPr/>
            <p:nvPr/>
          </p:nvSpPr>
          <p:spPr bwMode="auto">
            <a:xfrm>
              <a:off x="6474619" y="1996282"/>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5" name="深度视觉·原创设计 https://www.docer.com/works?userid=22383862"/>
            <p:cNvSpPr/>
            <p:nvPr/>
          </p:nvSpPr>
          <p:spPr bwMode="auto">
            <a:xfrm>
              <a:off x="6474619" y="1952625"/>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6" name="深度视觉·原创设计 https://www.docer.com/works?userid=22383862"/>
            <p:cNvSpPr/>
            <p:nvPr/>
          </p:nvSpPr>
          <p:spPr bwMode="auto">
            <a:xfrm>
              <a:off x="6634163" y="2039938"/>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7" name="深度视觉·原创设计 https://www.docer.com/works?userid=22383862"/>
            <p:cNvSpPr/>
            <p:nvPr/>
          </p:nvSpPr>
          <p:spPr bwMode="auto">
            <a:xfrm>
              <a:off x="6634163" y="1996282"/>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8" name="深度视觉·原创设计 https://www.docer.com/works?userid=22383862"/>
            <p:cNvSpPr/>
            <p:nvPr/>
          </p:nvSpPr>
          <p:spPr bwMode="auto">
            <a:xfrm>
              <a:off x="6634163" y="1952625"/>
              <a:ext cx="1301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00" y="0"/>
                  </a:moveTo>
                  <a:lnTo>
                    <a:pt x="1200" y="0"/>
                  </a:lnTo>
                  <a:cubicBezTo>
                    <a:pt x="537" y="0"/>
                    <a:pt x="0" y="4851"/>
                    <a:pt x="0" y="10800"/>
                  </a:cubicBezTo>
                  <a:cubicBezTo>
                    <a:pt x="0" y="16790"/>
                    <a:pt x="537" y="21599"/>
                    <a:pt x="1200" y="21599"/>
                  </a:cubicBezTo>
                  <a:lnTo>
                    <a:pt x="20400" y="21599"/>
                  </a:lnTo>
                  <a:cubicBezTo>
                    <a:pt x="21062" y="21599"/>
                    <a:pt x="21600" y="16790"/>
                    <a:pt x="21600" y="10800"/>
                  </a:cubicBezTo>
                  <a:cubicBezTo>
                    <a:pt x="21600" y="4851"/>
                    <a:pt x="21062" y="0"/>
                    <a:pt x="2040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9" name="深度视觉·原创设计 https://www.docer.com/works?userid=22383862"/>
            <p:cNvSpPr/>
            <p:nvPr/>
          </p:nvSpPr>
          <p:spPr bwMode="auto">
            <a:xfrm>
              <a:off x="6474619" y="1865313"/>
              <a:ext cx="289719"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60" y="0"/>
                  </a:moveTo>
                  <a:lnTo>
                    <a:pt x="540" y="0"/>
                  </a:lnTo>
                  <a:cubicBezTo>
                    <a:pt x="242" y="0"/>
                    <a:pt x="0" y="4851"/>
                    <a:pt x="0" y="10800"/>
                  </a:cubicBezTo>
                  <a:cubicBezTo>
                    <a:pt x="0" y="16769"/>
                    <a:pt x="242" y="21599"/>
                    <a:pt x="540" y="21599"/>
                  </a:cubicBezTo>
                  <a:lnTo>
                    <a:pt x="21060" y="21599"/>
                  </a:lnTo>
                  <a:cubicBezTo>
                    <a:pt x="21357" y="21599"/>
                    <a:pt x="21600" y="16769"/>
                    <a:pt x="21600" y="10800"/>
                  </a:cubicBezTo>
                  <a:cubicBezTo>
                    <a:pt x="21600" y="4851"/>
                    <a:pt x="21357" y="0"/>
                    <a:pt x="2106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0" name="深度视觉·原创设计 https://www.docer.com/works?userid=22383862"/>
            <p:cNvSpPr/>
            <p:nvPr/>
          </p:nvSpPr>
          <p:spPr bwMode="auto">
            <a:xfrm>
              <a:off x="6474619" y="1908969"/>
              <a:ext cx="289719"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60" y="0"/>
                  </a:moveTo>
                  <a:lnTo>
                    <a:pt x="540" y="0"/>
                  </a:lnTo>
                  <a:cubicBezTo>
                    <a:pt x="242" y="0"/>
                    <a:pt x="0" y="4851"/>
                    <a:pt x="0" y="10800"/>
                  </a:cubicBezTo>
                  <a:cubicBezTo>
                    <a:pt x="0" y="16790"/>
                    <a:pt x="242" y="21599"/>
                    <a:pt x="540" y="21599"/>
                  </a:cubicBezTo>
                  <a:lnTo>
                    <a:pt x="21060" y="21599"/>
                  </a:lnTo>
                  <a:cubicBezTo>
                    <a:pt x="21357" y="21599"/>
                    <a:pt x="21600" y="16790"/>
                    <a:pt x="21600" y="10800"/>
                  </a:cubicBezTo>
                  <a:cubicBezTo>
                    <a:pt x="21600" y="4851"/>
                    <a:pt x="21357" y="0"/>
                    <a:pt x="21060" y="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1" name="深度视觉·原创设计 https://www.docer.com/works?userid=22383862"/>
            <p:cNvSpPr/>
            <p:nvPr/>
          </p:nvSpPr>
          <p:spPr bwMode="auto">
            <a:xfrm>
              <a:off x="6474619" y="1705769"/>
              <a:ext cx="130175" cy="130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799" y="4792"/>
                  </a:moveTo>
                  <a:lnTo>
                    <a:pt x="16800" y="4792"/>
                  </a:lnTo>
                  <a:lnTo>
                    <a:pt x="16800" y="16797"/>
                  </a:lnTo>
                  <a:lnTo>
                    <a:pt x="4799" y="16797"/>
                  </a:lnTo>
                  <a:cubicBezTo>
                    <a:pt x="4799" y="16797"/>
                    <a:pt x="4799" y="4792"/>
                    <a:pt x="4799" y="4792"/>
                  </a:cubicBezTo>
                  <a:close/>
                  <a:moveTo>
                    <a:pt x="2399" y="21600"/>
                  </a:moveTo>
                  <a:lnTo>
                    <a:pt x="19199" y="21600"/>
                  </a:lnTo>
                  <a:cubicBezTo>
                    <a:pt x="20527" y="21600"/>
                    <a:pt x="21600" y="20523"/>
                    <a:pt x="21600" y="19198"/>
                  </a:cubicBezTo>
                  <a:lnTo>
                    <a:pt x="21600" y="2401"/>
                  </a:lnTo>
                  <a:cubicBezTo>
                    <a:pt x="21600" y="1076"/>
                    <a:pt x="20527" y="0"/>
                    <a:pt x="19199" y="0"/>
                  </a:cubicBezTo>
                  <a:lnTo>
                    <a:pt x="2399" y="0"/>
                  </a:lnTo>
                  <a:cubicBezTo>
                    <a:pt x="1072" y="0"/>
                    <a:pt x="0" y="1076"/>
                    <a:pt x="0" y="2401"/>
                  </a:cubicBezTo>
                  <a:lnTo>
                    <a:pt x="0" y="19198"/>
                  </a:lnTo>
                  <a:cubicBezTo>
                    <a:pt x="0" y="20523"/>
                    <a:pt x="1072" y="21600"/>
                    <a:pt x="2399" y="21600"/>
                  </a:cubicBezTo>
                </a:path>
              </a:pathLst>
            </a:custGeom>
            <a:grpFill/>
            <a:ln>
              <a:noFill/>
            </a:ln>
            <a:effectLst/>
          </p:spPr>
          <p:txBody>
            <a:bodyPr lIns="19045" tIns="19045" rIns="19045" bIns="19045"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汉仪正圆-55W" panose="00020600040101010101" pitchFamily="18" charset="-122"/>
                <a:ea typeface="汉仪正圆-55W" panose="00020600040101010101" pitchFamily="18" charset="-122"/>
                <a:sym typeface="汉仪正圆-55W" panose="00020600040101010101" pitchFamily="18" charset="-122"/>
              </a:endParaRPr>
            </a:p>
          </p:txBody>
        </p:sp>
      </p:grpSp>
      <p:sp>
        <p:nvSpPr>
          <p:cNvPr id="44" name="深度视觉·原创设计 https://www.docer.com/works?userid=22383862"/>
          <p:cNvSpPr txBox="1"/>
          <p:nvPr/>
        </p:nvSpPr>
        <p:spPr>
          <a:xfrm>
            <a:off x="800140" y="248910"/>
            <a:ext cx="2480945" cy="583565"/>
          </a:xfrm>
          <a:prstGeom prst="rect">
            <a:avLst/>
          </a:prstGeom>
          <a:noFill/>
        </p:spPr>
        <p:txBody>
          <a:bodyPr wrap="none" rtlCol="0">
            <a:spAutoFit/>
          </a:bodyPr>
          <a:lstStyle/>
          <a:p>
            <a:r>
              <a:rPr lang="en-US" altLang="zh-CN" sz="3200" dirty="0">
                <a:solidFill>
                  <a:schemeClr val="tx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rPr>
              <a:t>A</a:t>
            </a:r>
            <a:r>
              <a:rPr lang="zh-CN" altLang="en-US" sz="3200" dirty="0">
                <a:solidFill>
                  <a:schemeClr val="tx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rPr>
              <a:t>篇语料梳理</a:t>
            </a:r>
            <a:endParaRPr lang="zh-CN" altLang="en-US" sz="3200" dirty="0">
              <a:solidFill>
                <a:schemeClr val="tx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100" name="文本框 99"/>
          <p:cNvSpPr txBox="1"/>
          <p:nvPr/>
        </p:nvSpPr>
        <p:spPr>
          <a:xfrm>
            <a:off x="680085" y="1122045"/>
            <a:ext cx="6542405" cy="4892675"/>
          </a:xfrm>
          <a:prstGeom prst="rect">
            <a:avLst/>
          </a:prstGeom>
          <a:noFill/>
          <a:ln w="9525">
            <a:noFill/>
          </a:ln>
        </p:spPr>
        <p:txBody>
          <a:bodyPr wrap="square">
            <a:spAutoFit/>
          </a:bodyPr>
          <a:p>
            <a:pPr marL="342900" indent="-342900">
              <a:buFont typeface="Wingdings" panose="05000000000000000000" charset="0"/>
              <a:buChar char="u"/>
            </a:pPr>
            <a:r>
              <a:rPr sz="2400">
                <a:solidFill>
                  <a:srgbClr val="001440"/>
                </a:solidFill>
                <a:latin typeface="Times New Roman" panose="02020603050405020304" charset="0"/>
                <a:ea typeface="宋体" panose="02010600030101010101" pitchFamily="2" charset="-122"/>
                <a:cs typeface="Times New Roman" panose="02020603050405020304" charset="0"/>
                <a:sym typeface="+mn-ea"/>
              </a:rPr>
              <a:t>介绍旅游景点的语料</a:t>
            </a:r>
            <a:r>
              <a:rPr sz="2400" b="0">
                <a:solidFill>
                  <a:srgbClr val="001440"/>
                </a:solidFill>
                <a:latin typeface="Times New Roman" panose="02020603050405020304" charset="0"/>
                <a:ea typeface="宋体" panose="02010600030101010101" pitchFamily="2" charset="-122"/>
                <a:cs typeface="Times New Roman" panose="02020603050405020304" charset="0"/>
              </a:rPr>
              <a:t></a:t>
            </a:r>
            <a:endParaRPr sz="2400" b="0">
              <a:solidFill>
                <a:srgbClr val="001440"/>
              </a:solidFill>
              <a:latin typeface="Times New Roman" panose="02020603050405020304" charset="0"/>
              <a:ea typeface="宋体" panose="02010600030101010101" pitchFamily="2" charset="-122"/>
              <a:cs typeface="Times New Roman" panose="02020603050405020304" charset="0"/>
            </a:endParaRPr>
          </a:p>
          <a:p>
            <a:pPr indent="0"/>
            <a:r>
              <a:rPr lang="en-US" sz="2400" b="0">
                <a:solidFill>
                  <a:srgbClr val="001440"/>
                </a:solidFill>
                <a:latin typeface="Times New Roman" panose="02020603050405020304" charset="0"/>
                <a:ea typeface="宋体" panose="02010600030101010101" pitchFamily="2" charset="-122"/>
                <a:cs typeface="Times New Roman" panose="02020603050405020304" charset="0"/>
              </a:rPr>
              <a:t>3.</a:t>
            </a:r>
            <a:r>
              <a:rPr sz="2400" b="0">
                <a:solidFill>
                  <a:srgbClr val="001440"/>
                </a:solidFill>
                <a:latin typeface="Times New Roman" panose="02020603050405020304" charset="0"/>
                <a:ea typeface="宋体" panose="02010600030101010101" pitchFamily="2" charset="-122"/>
                <a:cs typeface="Times New Roman" panose="02020603050405020304" charset="0"/>
              </a:rPr>
              <a:t>the inspirations for ...的灵感</a:t>
            </a:r>
            <a:endParaRPr sz="2400" b="0">
              <a:solidFill>
                <a:srgbClr val="001440"/>
              </a:solidFill>
              <a:latin typeface="Times New Roman" panose="02020603050405020304" charset="0"/>
              <a:ea typeface="宋体" panose="02010600030101010101" pitchFamily="2" charset="-122"/>
              <a:cs typeface="Times New Roman" panose="02020603050405020304" charset="0"/>
            </a:endParaRPr>
          </a:p>
          <a:p>
            <a:pPr indent="0"/>
            <a:r>
              <a:rPr lang="en-US" sz="2400" b="0">
                <a:solidFill>
                  <a:srgbClr val="001440"/>
                </a:solidFill>
                <a:latin typeface="Times New Roman" panose="02020603050405020304" charset="0"/>
                <a:ea typeface="宋体" panose="02010600030101010101" pitchFamily="2" charset="-122"/>
                <a:cs typeface="Times New Roman" panose="02020603050405020304" charset="0"/>
              </a:rPr>
              <a:t>4.</a:t>
            </a:r>
            <a:r>
              <a:rPr sz="2400" b="0">
                <a:solidFill>
                  <a:srgbClr val="001440"/>
                </a:solidFill>
                <a:latin typeface="Times New Roman" panose="02020603050405020304" charset="0"/>
                <a:ea typeface="宋体" panose="02010600030101010101" pitchFamily="2" charset="-122"/>
                <a:cs typeface="Times New Roman" panose="02020603050405020304" charset="0"/>
              </a:rPr>
              <a:t>the historic quarter of town</a:t>
            </a:r>
            <a:r>
              <a:rPr lang="en-US" sz="2400" b="0">
                <a:solidFill>
                  <a:srgbClr val="001440"/>
                </a:solidFill>
                <a:latin typeface="Times New Roman" panose="02020603050405020304" charset="0"/>
                <a:ea typeface="宋体" panose="02010600030101010101" pitchFamily="2" charset="-122"/>
                <a:cs typeface="Times New Roman" panose="02020603050405020304" charset="0"/>
              </a:rPr>
              <a:t> </a:t>
            </a:r>
            <a:r>
              <a:rPr sz="2400" b="0">
                <a:solidFill>
                  <a:srgbClr val="001440"/>
                </a:solidFill>
                <a:latin typeface="Times New Roman" panose="02020603050405020304" charset="0"/>
                <a:ea typeface="宋体" panose="02010600030101010101" pitchFamily="2" charset="-122"/>
                <a:cs typeface="Times New Roman" panose="02020603050405020304" charset="0"/>
              </a:rPr>
              <a:t>镇上的历史街区</a:t>
            </a:r>
            <a:endParaRPr sz="2400" b="0">
              <a:solidFill>
                <a:srgbClr val="001440"/>
              </a:solidFill>
              <a:latin typeface="Times New Roman" panose="02020603050405020304" charset="0"/>
              <a:ea typeface="宋体" panose="02010600030101010101" pitchFamily="2" charset="-122"/>
              <a:cs typeface="Times New Roman" panose="02020603050405020304" charset="0"/>
            </a:endParaRPr>
          </a:p>
          <a:p>
            <a:pPr indent="0"/>
            <a:r>
              <a:rPr lang="en-US" sz="2400" b="0">
                <a:solidFill>
                  <a:srgbClr val="001440"/>
                </a:solidFill>
                <a:latin typeface="Times New Roman" panose="02020603050405020304" charset="0"/>
                <a:ea typeface="宋体" panose="02010600030101010101" pitchFamily="2" charset="-122"/>
                <a:cs typeface="Times New Roman" panose="02020603050405020304" charset="0"/>
              </a:rPr>
              <a:t>5.</a:t>
            </a:r>
            <a:r>
              <a:rPr sz="2400" b="0">
                <a:solidFill>
                  <a:srgbClr val="001440"/>
                </a:solidFill>
                <a:latin typeface="Times New Roman" panose="02020603050405020304" charset="0"/>
                <a:ea typeface="宋体" panose="02010600030101010101" pitchFamily="2" charset="-122"/>
                <a:cs typeface="Times New Roman" panose="02020603050405020304" charset="0"/>
              </a:rPr>
              <a:t>a fascinating combination of</a:t>
            </a:r>
            <a:r>
              <a:rPr lang="en-US" sz="2400" b="0">
                <a:solidFill>
                  <a:srgbClr val="001440"/>
                </a:solidFill>
                <a:latin typeface="Times New Roman" panose="02020603050405020304" charset="0"/>
                <a:ea typeface="宋体" panose="02010600030101010101" pitchFamily="2" charset="-122"/>
                <a:cs typeface="Times New Roman" panose="02020603050405020304" charset="0"/>
              </a:rPr>
              <a:t> </a:t>
            </a:r>
            <a:r>
              <a:rPr sz="2400" b="0">
                <a:solidFill>
                  <a:srgbClr val="001440"/>
                </a:solidFill>
                <a:latin typeface="Times New Roman" panose="02020603050405020304" charset="0"/>
                <a:ea typeface="宋体" panose="02010600030101010101" pitchFamily="2" charset="-122"/>
                <a:cs typeface="Times New Roman" panose="02020603050405020304" charset="0"/>
              </a:rPr>
              <a:t>一个...的迷人组合</a:t>
            </a:r>
            <a:endParaRPr sz="2400" b="0">
              <a:solidFill>
                <a:srgbClr val="001440"/>
              </a:solidFill>
              <a:latin typeface="Times New Roman" panose="02020603050405020304" charset="0"/>
              <a:ea typeface="宋体" panose="02010600030101010101" pitchFamily="2" charset="-122"/>
              <a:cs typeface="Times New Roman" panose="02020603050405020304" charset="0"/>
            </a:endParaRPr>
          </a:p>
          <a:p>
            <a:pPr indent="0"/>
            <a:endParaRPr sz="2400" b="0">
              <a:solidFill>
                <a:srgbClr val="001440"/>
              </a:solidFill>
              <a:latin typeface="Times New Roman" panose="02020603050405020304" charset="0"/>
              <a:ea typeface="宋体" panose="02010600030101010101" pitchFamily="2" charset="-122"/>
              <a:cs typeface="Times New Roman" panose="02020603050405020304" charset="0"/>
            </a:endParaRPr>
          </a:p>
          <a:p>
            <a:pPr marL="342900" indent="-342900">
              <a:buFont typeface="Wingdings" panose="05000000000000000000" charset="0"/>
              <a:buChar char="u"/>
            </a:pPr>
            <a:r>
              <a:rPr sz="2400">
                <a:solidFill>
                  <a:srgbClr val="001440"/>
                </a:solidFill>
                <a:latin typeface="Times New Roman" panose="02020603050405020304" charset="0"/>
                <a:ea typeface="宋体" panose="02010600030101010101" pitchFamily="2" charset="-122"/>
                <a:cs typeface="Times New Roman" panose="02020603050405020304" charset="0"/>
                <a:sym typeface="+mn-ea"/>
              </a:rPr>
              <a:t>描述旅游活动与特色的语料</a:t>
            </a:r>
            <a:endParaRPr sz="2400" b="0">
              <a:solidFill>
                <a:srgbClr val="001440"/>
              </a:solidFill>
              <a:latin typeface="Times New Roman" panose="02020603050405020304" charset="0"/>
              <a:ea typeface="宋体" panose="02010600030101010101" pitchFamily="2" charset="-122"/>
              <a:cs typeface="Times New Roman" panose="02020603050405020304" charset="0"/>
            </a:endParaRPr>
          </a:p>
          <a:p>
            <a:pPr marL="342900" indent="-342900"/>
            <a:r>
              <a:rPr lang="en-US" sz="2400">
                <a:solidFill>
                  <a:srgbClr val="001440"/>
                </a:solidFill>
                <a:latin typeface="Times New Roman" panose="02020603050405020304" charset="0"/>
                <a:ea typeface="宋体" panose="02010600030101010101" pitchFamily="2" charset="-122"/>
                <a:cs typeface="Times New Roman" panose="02020603050405020304" charset="0"/>
                <a:sym typeface="+mn-ea"/>
              </a:rPr>
              <a:t>6.</a:t>
            </a:r>
            <a:r>
              <a:rPr sz="2400">
                <a:solidFill>
                  <a:srgbClr val="001440"/>
                </a:solidFill>
                <a:latin typeface="Times New Roman" panose="02020603050405020304" charset="0"/>
                <a:ea typeface="宋体" panose="02010600030101010101" pitchFamily="2" charset="-122"/>
                <a:cs typeface="Times New Roman" panose="02020603050405020304" charset="0"/>
                <a:sym typeface="+mn-ea"/>
              </a:rPr>
              <a:t>river cruise邮轮之旅</a:t>
            </a:r>
            <a:endParaRPr sz="2400" b="0">
              <a:solidFill>
                <a:srgbClr val="001440"/>
              </a:solidFill>
              <a:latin typeface="Times New Roman" panose="02020603050405020304" charset="0"/>
              <a:ea typeface="宋体" panose="02010600030101010101" pitchFamily="2" charset="-122"/>
              <a:cs typeface="Times New Roman" panose="02020603050405020304" charset="0"/>
            </a:endParaRPr>
          </a:p>
          <a:p>
            <a:pPr indent="0"/>
            <a:r>
              <a:rPr lang="en-US" sz="2400">
                <a:solidFill>
                  <a:srgbClr val="001440"/>
                </a:solidFill>
                <a:latin typeface="Times New Roman" panose="02020603050405020304" charset="0"/>
                <a:ea typeface="宋体" panose="02010600030101010101" pitchFamily="2" charset="-122"/>
                <a:cs typeface="Times New Roman" panose="02020603050405020304" charset="0"/>
                <a:sym typeface="+mn-ea"/>
              </a:rPr>
              <a:t>7.</a:t>
            </a:r>
            <a:r>
              <a:rPr sz="2400">
                <a:solidFill>
                  <a:srgbClr val="001440"/>
                </a:solidFill>
                <a:latin typeface="Times New Roman" panose="02020603050405020304" charset="0"/>
                <a:ea typeface="宋体" panose="02010600030101010101" pitchFamily="2" charset="-122"/>
                <a:cs typeface="Times New Roman" panose="02020603050405020304" charset="0"/>
                <a:sym typeface="+mn-ea"/>
              </a:rPr>
              <a:t>cobblestoned streets铺满鹅卵石的街道</a:t>
            </a:r>
            <a:endParaRPr sz="2400" b="0">
              <a:solidFill>
                <a:srgbClr val="001440"/>
              </a:solidFill>
              <a:latin typeface="Times New Roman" panose="02020603050405020304" charset="0"/>
              <a:ea typeface="宋体" panose="02010600030101010101" pitchFamily="2" charset="-122"/>
              <a:cs typeface="Times New Roman" panose="02020603050405020304" charset="0"/>
            </a:endParaRPr>
          </a:p>
          <a:p>
            <a:pPr indent="0"/>
            <a:r>
              <a:rPr lang="en-US" sz="2400">
                <a:solidFill>
                  <a:srgbClr val="001440"/>
                </a:solidFill>
                <a:latin typeface="Times New Roman" panose="02020603050405020304" charset="0"/>
                <a:ea typeface="宋体" panose="02010600030101010101" pitchFamily="2" charset="-122"/>
                <a:cs typeface="Times New Roman" panose="02020603050405020304" charset="0"/>
                <a:sym typeface="+mn-ea"/>
              </a:rPr>
              <a:t>8.</a:t>
            </a:r>
            <a:r>
              <a:rPr sz="2400">
                <a:solidFill>
                  <a:srgbClr val="001440"/>
                </a:solidFill>
                <a:latin typeface="Times New Roman" panose="02020603050405020304" charset="0"/>
                <a:ea typeface="宋体" panose="02010600030101010101" pitchFamily="2" charset="-122"/>
                <a:cs typeface="Times New Roman" panose="02020603050405020304" charset="0"/>
                <a:sym typeface="+mn-ea"/>
              </a:rPr>
              <a:t>help with </a:t>
            </a:r>
            <a:r>
              <a:rPr sz="2400" b="1" u="sng">
                <a:solidFill>
                  <a:srgbClr val="C00000"/>
                </a:solidFill>
                <a:latin typeface="Times New Roman" panose="02020603050405020304" charset="0"/>
                <a:ea typeface="宋体" panose="02010600030101010101" pitchFamily="2" charset="-122"/>
                <a:cs typeface="Times New Roman" panose="02020603050405020304" charset="0"/>
                <a:sym typeface="+mn-ea"/>
              </a:rPr>
              <a:t>advance</a:t>
            </a:r>
            <a:r>
              <a:rPr sz="2400">
                <a:solidFill>
                  <a:srgbClr val="001440"/>
                </a:solidFill>
                <a:latin typeface="Times New Roman" panose="02020603050405020304" charset="0"/>
                <a:ea typeface="宋体" panose="02010600030101010101" pitchFamily="2" charset="-122"/>
                <a:cs typeface="Times New Roman" panose="02020603050405020304" charset="0"/>
                <a:sym typeface="+mn-ea"/>
              </a:rPr>
              <a:t> tickets 帮助预订门票</a:t>
            </a:r>
            <a:endParaRPr sz="2400" b="0">
              <a:solidFill>
                <a:srgbClr val="001440"/>
              </a:solidFill>
              <a:latin typeface="Times New Roman" panose="02020603050405020304" charset="0"/>
              <a:ea typeface="宋体" panose="02010600030101010101" pitchFamily="2" charset="-122"/>
              <a:cs typeface="Times New Roman" panose="02020603050405020304" charset="0"/>
            </a:endParaRPr>
          </a:p>
          <a:p>
            <a:pPr indent="0"/>
            <a:r>
              <a:rPr lang="en-US" sz="2400">
                <a:solidFill>
                  <a:srgbClr val="001440"/>
                </a:solidFill>
                <a:latin typeface="Times New Roman" panose="02020603050405020304" charset="0"/>
                <a:ea typeface="宋体" panose="02010600030101010101" pitchFamily="2" charset="-122"/>
                <a:cs typeface="Times New Roman" panose="02020603050405020304" charset="0"/>
                <a:sym typeface="+mn-ea"/>
              </a:rPr>
              <a:t>9.</a:t>
            </a:r>
            <a:r>
              <a:rPr sz="2400">
                <a:solidFill>
                  <a:srgbClr val="001440"/>
                </a:solidFill>
                <a:latin typeface="Times New Roman" panose="02020603050405020304" charset="0"/>
                <a:ea typeface="宋体" panose="02010600030101010101" pitchFamily="2" charset="-122"/>
                <a:cs typeface="Times New Roman" panose="02020603050405020304" charset="0"/>
                <a:sym typeface="+mn-ea"/>
              </a:rPr>
              <a:t>there’s a good chance that 很有机会...</a:t>
            </a:r>
            <a:endParaRPr sz="2400" b="0">
              <a:solidFill>
                <a:srgbClr val="001440"/>
              </a:solidFill>
              <a:latin typeface="Times New Roman" panose="02020603050405020304" charset="0"/>
              <a:ea typeface="宋体" panose="02010600030101010101" pitchFamily="2" charset="-122"/>
              <a:cs typeface="Times New Roman" panose="02020603050405020304" charset="0"/>
            </a:endParaRPr>
          </a:p>
          <a:p>
            <a:pPr indent="0"/>
            <a:r>
              <a:rPr lang="en-US" sz="2400">
                <a:solidFill>
                  <a:srgbClr val="001440"/>
                </a:solidFill>
                <a:latin typeface="Times New Roman" panose="02020603050405020304" charset="0"/>
                <a:ea typeface="宋体" panose="02010600030101010101" pitchFamily="2" charset="-122"/>
                <a:cs typeface="Times New Roman" panose="02020603050405020304" charset="0"/>
                <a:sym typeface="+mn-ea"/>
              </a:rPr>
              <a:t>10.</a:t>
            </a:r>
            <a:r>
              <a:rPr sz="2400">
                <a:solidFill>
                  <a:srgbClr val="001440"/>
                </a:solidFill>
                <a:latin typeface="Times New Roman" panose="02020603050405020304" charset="0"/>
                <a:ea typeface="宋体" panose="02010600030101010101" pitchFamily="2" charset="-122"/>
                <a:cs typeface="Times New Roman" panose="02020603050405020304" charset="0"/>
                <a:sym typeface="+mn-ea"/>
              </a:rPr>
              <a:t>walk in the footsteps of</a:t>
            </a:r>
            <a:r>
              <a:rPr lang="en-US" sz="2400">
                <a:solidFill>
                  <a:srgbClr val="001440"/>
                </a:solidFill>
                <a:latin typeface="Times New Roman" panose="02020603050405020304" charset="0"/>
                <a:ea typeface="宋体" panose="02010600030101010101" pitchFamily="2" charset="-122"/>
                <a:cs typeface="Times New Roman" panose="02020603050405020304" charset="0"/>
                <a:sym typeface="+mn-ea"/>
              </a:rPr>
              <a:t>  </a:t>
            </a:r>
            <a:r>
              <a:rPr sz="2400">
                <a:solidFill>
                  <a:srgbClr val="001440"/>
                </a:solidFill>
                <a:latin typeface="Times New Roman" panose="02020603050405020304" charset="0"/>
                <a:ea typeface="宋体" panose="02010600030101010101" pitchFamily="2" charset="-122"/>
                <a:cs typeface="Times New Roman" panose="02020603050405020304" charset="0"/>
                <a:sym typeface="+mn-ea"/>
              </a:rPr>
              <a:t>跟随...的脚步</a:t>
            </a:r>
            <a:endParaRPr sz="2400" b="0">
              <a:solidFill>
                <a:srgbClr val="001440"/>
              </a:solidFill>
              <a:latin typeface="Times New Roman" panose="02020603050405020304" charset="0"/>
              <a:ea typeface="宋体" panose="02010600030101010101" pitchFamily="2" charset="-122"/>
              <a:cs typeface="Times New Roman" panose="02020603050405020304" charset="0"/>
            </a:endParaRPr>
          </a:p>
          <a:p>
            <a:pPr indent="0"/>
            <a:r>
              <a:rPr lang="en-US" sz="2400">
                <a:solidFill>
                  <a:srgbClr val="001440"/>
                </a:solidFill>
                <a:latin typeface="Times New Roman" panose="02020603050405020304" charset="0"/>
                <a:ea typeface="宋体" panose="02010600030101010101" pitchFamily="2" charset="-122"/>
                <a:cs typeface="Times New Roman" panose="02020603050405020304" charset="0"/>
                <a:sym typeface="+mn-ea"/>
              </a:rPr>
              <a:t>11.</a:t>
            </a:r>
            <a:r>
              <a:rPr sz="2400">
                <a:solidFill>
                  <a:srgbClr val="001440"/>
                </a:solidFill>
                <a:latin typeface="Times New Roman" panose="02020603050405020304" charset="0"/>
                <a:ea typeface="宋体" panose="02010600030101010101" pitchFamily="2" charset="-122"/>
                <a:cs typeface="Times New Roman" panose="02020603050405020304" charset="0"/>
                <a:sym typeface="+mn-ea"/>
              </a:rPr>
              <a:t>picturesque adj.风景如画的</a:t>
            </a:r>
            <a:endParaRPr sz="2400" b="0">
              <a:solidFill>
                <a:srgbClr val="001440"/>
              </a:solidFill>
              <a:latin typeface="Times New Roman" panose="02020603050405020304" charset="0"/>
              <a:ea typeface="宋体" panose="02010600030101010101" pitchFamily="2" charset="-122"/>
              <a:cs typeface="Times New Roman" panose="02020603050405020304" charset="0"/>
            </a:endParaRPr>
          </a:p>
          <a:p>
            <a:pPr indent="0"/>
            <a:endParaRPr sz="2400" b="0">
              <a:solidFill>
                <a:srgbClr val="001440"/>
              </a:solidFill>
              <a:latin typeface="Times New Roman" panose="02020603050405020304" charset="0"/>
              <a:ea typeface="宋体" panose="02010600030101010101" pitchFamily="2" charset="-122"/>
              <a:cs typeface="Times New Roman" panose="02020603050405020304" charset="0"/>
            </a:endParaRPr>
          </a:p>
        </p:txBody>
      </p:sp>
      <p:sp>
        <p:nvSpPr>
          <p:cNvPr id="4" name="矩形 3"/>
          <p:cNvSpPr/>
          <p:nvPr/>
        </p:nvSpPr>
        <p:spPr>
          <a:xfrm>
            <a:off x="3639820" y="1495425"/>
            <a:ext cx="1350010" cy="40767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矩形 4"/>
          <p:cNvSpPr/>
          <p:nvPr>
            <p:custDataLst>
              <p:tags r:id="rId1"/>
            </p:custDataLst>
          </p:nvPr>
        </p:nvSpPr>
        <p:spPr>
          <a:xfrm>
            <a:off x="4384040" y="1831975"/>
            <a:ext cx="2327275" cy="40767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custDataLst>
              <p:tags r:id="rId2"/>
            </p:custDataLst>
          </p:nvPr>
        </p:nvSpPr>
        <p:spPr>
          <a:xfrm>
            <a:off x="4593590" y="2239645"/>
            <a:ext cx="2398395" cy="40767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矩形 6"/>
          <p:cNvSpPr/>
          <p:nvPr>
            <p:custDataLst>
              <p:tags r:id="rId3"/>
            </p:custDataLst>
          </p:nvPr>
        </p:nvSpPr>
        <p:spPr>
          <a:xfrm>
            <a:off x="2403475" y="3345180"/>
            <a:ext cx="2327275" cy="40767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custDataLst>
              <p:tags r:id="rId4"/>
            </p:custDataLst>
          </p:nvPr>
        </p:nvSpPr>
        <p:spPr>
          <a:xfrm>
            <a:off x="3474085" y="3736340"/>
            <a:ext cx="2559050" cy="40767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矩形 8"/>
          <p:cNvSpPr/>
          <p:nvPr>
            <p:custDataLst>
              <p:tags r:id="rId5"/>
            </p:custDataLst>
          </p:nvPr>
        </p:nvSpPr>
        <p:spPr>
          <a:xfrm>
            <a:off x="4255135" y="4096385"/>
            <a:ext cx="2327275" cy="40767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矩形 9"/>
          <p:cNvSpPr/>
          <p:nvPr>
            <p:custDataLst>
              <p:tags r:id="rId6"/>
            </p:custDataLst>
          </p:nvPr>
        </p:nvSpPr>
        <p:spPr>
          <a:xfrm>
            <a:off x="4255135" y="4415790"/>
            <a:ext cx="2327275" cy="40767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矩形 10"/>
          <p:cNvSpPr/>
          <p:nvPr>
            <p:custDataLst>
              <p:tags r:id="rId7"/>
            </p:custDataLst>
          </p:nvPr>
        </p:nvSpPr>
        <p:spPr>
          <a:xfrm>
            <a:off x="4138295" y="4789170"/>
            <a:ext cx="2327275" cy="40767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矩形 11"/>
          <p:cNvSpPr/>
          <p:nvPr>
            <p:custDataLst>
              <p:tags r:id="rId8"/>
            </p:custDataLst>
          </p:nvPr>
        </p:nvSpPr>
        <p:spPr>
          <a:xfrm>
            <a:off x="3071495" y="5194935"/>
            <a:ext cx="2327275" cy="40767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3" name="图片 12"/>
          <p:cNvPicPr>
            <a:picLocks noChangeAspect="1"/>
          </p:cNvPicPr>
          <p:nvPr/>
        </p:nvPicPr>
        <p:blipFill>
          <a:blip r:embed="rId9"/>
          <a:srcRect t="13833" b="12435"/>
          <a:stretch>
            <a:fillRect/>
          </a:stretch>
        </p:blipFill>
        <p:spPr>
          <a:xfrm>
            <a:off x="7090410" y="355600"/>
            <a:ext cx="4869815" cy="2687320"/>
          </a:xfrm>
          <a:prstGeom prst="round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ppt_x"/>
                                          </p:val>
                                        </p:tav>
                                      </p:tavLst>
                                    </p:anim>
                                    <p:anim calcmode="lin" valueType="num">
                                      <p:cBhvr additive="base">
                                        <p:cTn id="13" dur="500"/>
                                        <p:tgtEl>
                                          <p:spTgt spid="5"/>
                                        </p:tgtEl>
                                        <p:attrNameLst>
                                          <p:attrName>ppt_y</p:attrName>
                                        </p:attrNameLst>
                                      </p:cBhvr>
                                      <p:tavLst>
                                        <p:tav tm="0">
                                          <p:val>
                                            <p:strVal val="ppt_y"/>
                                          </p:val>
                                        </p:tav>
                                        <p:tav tm="100000">
                                          <p:val>
                                            <p:strVal val="1+ppt_h/2"/>
                                          </p:val>
                                        </p:tav>
                                      </p:tavLst>
                                    </p:anim>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6"/>
                                        </p:tgtEl>
                                        <p:attrNameLst>
                                          <p:attrName>ppt_x</p:attrName>
                                        </p:attrNameLst>
                                      </p:cBhvr>
                                      <p:tavLst>
                                        <p:tav tm="0">
                                          <p:val>
                                            <p:strVal val="ppt_x"/>
                                          </p:val>
                                        </p:tav>
                                        <p:tav tm="100000">
                                          <p:val>
                                            <p:strVal val="ppt_x"/>
                                          </p:val>
                                        </p:tav>
                                      </p:tavLst>
                                    </p:anim>
                                    <p:anim calcmode="lin" valueType="num">
                                      <p:cBhvr additive="base">
                                        <p:cTn id="19" dur="500"/>
                                        <p:tgtEl>
                                          <p:spTgt spid="6"/>
                                        </p:tgtEl>
                                        <p:attrNameLst>
                                          <p:attrName>ppt_y</p:attrName>
                                        </p:attrNameLst>
                                      </p:cBhvr>
                                      <p:tavLst>
                                        <p:tav tm="0">
                                          <p:val>
                                            <p:strVal val="ppt_y"/>
                                          </p:val>
                                        </p:tav>
                                        <p:tav tm="100000">
                                          <p:val>
                                            <p:strVal val="1+ppt_h/2"/>
                                          </p:val>
                                        </p:tav>
                                      </p:tavLst>
                                    </p:anim>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7"/>
                                        </p:tgtEl>
                                        <p:attrNameLst>
                                          <p:attrName>ppt_x</p:attrName>
                                        </p:attrNameLst>
                                      </p:cBhvr>
                                      <p:tavLst>
                                        <p:tav tm="0">
                                          <p:val>
                                            <p:strVal val="ppt_x"/>
                                          </p:val>
                                        </p:tav>
                                        <p:tav tm="100000">
                                          <p:val>
                                            <p:strVal val="ppt_x"/>
                                          </p:val>
                                        </p:tav>
                                      </p:tavLst>
                                    </p:anim>
                                    <p:anim calcmode="lin" valueType="num">
                                      <p:cBhvr additive="base">
                                        <p:cTn id="25" dur="500"/>
                                        <p:tgtEl>
                                          <p:spTgt spid="7"/>
                                        </p:tgtEl>
                                        <p:attrNameLst>
                                          <p:attrName>ppt_y</p:attrName>
                                        </p:attrNameLst>
                                      </p:cBhvr>
                                      <p:tavLst>
                                        <p:tav tm="0">
                                          <p:val>
                                            <p:strVal val="ppt_y"/>
                                          </p:val>
                                        </p:tav>
                                        <p:tav tm="100000">
                                          <p:val>
                                            <p:strVal val="1+ppt_h/2"/>
                                          </p:val>
                                        </p:tav>
                                      </p:tavLst>
                                    </p:anim>
                                    <p:set>
                                      <p:cBhvr>
                                        <p:cTn id="26" dur="1" fill="hold">
                                          <p:stCondLst>
                                            <p:cond delay="499"/>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8"/>
                                        </p:tgtEl>
                                        <p:attrNameLst>
                                          <p:attrName>ppt_x</p:attrName>
                                        </p:attrNameLst>
                                      </p:cBhvr>
                                      <p:tavLst>
                                        <p:tav tm="0">
                                          <p:val>
                                            <p:strVal val="ppt_x"/>
                                          </p:val>
                                        </p:tav>
                                        <p:tav tm="100000">
                                          <p:val>
                                            <p:strVal val="ppt_x"/>
                                          </p:val>
                                        </p:tav>
                                      </p:tavLst>
                                    </p:anim>
                                    <p:anim calcmode="lin" valueType="num">
                                      <p:cBhvr additive="base">
                                        <p:cTn id="31" dur="500"/>
                                        <p:tgtEl>
                                          <p:spTgt spid="8"/>
                                        </p:tgtEl>
                                        <p:attrNameLst>
                                          <p:attrName>ppt_y</p:attrName>
                                        </p:attrNameLst>
                                      </p:cBhvr>
                                      <p:tavLst>
                                        <p:tav tm="0">
                                          <p:val>
                                            <p:strVal val="ppt_y"/>
                                          </p:val>
                                        </p:tav>
                                        <p:tav tm="100000">
                                          <p:val>
                                            <p:strVal val="1+ppt_h/2"/>
                                          </p:val>
                                        </p:tav>
                                      </p:tavLst>
                                    </p:anim>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0" nodeType="clickEffect">
                                  <p:stCondLst>
                                    <p:cond delay="0"/>
                                  </p:stCondLst>
                                  <p:childTnLst>
                                    <p:anim calcmode="lin" valueType="num">
                                      <p:cBhvr additive="base">
                                        <p:cTn id="36" dur="500"/>
                                        <p:tgtEl>
                                          <p:spTgt spid="9"/>
                                        </p:tgtEl>
                                        <p:attrNameLst>
                                          <p:attrName>ppt_x</p:attrName>
                                        </p:attrNameLst>
                                      </p:cBhvr>
                                      <p:tavLst>
                                        <p:tav tm="0">
                                          <p:val>
                                            <p:strVal val="ppt_x"/>
                                          </p:val>
                                        </p:tav>
                                        <p:tav tm="100000">
                                          <p:val>
                                            <p:strVal val="ppt_x"/>
                                          </p:val>
                                        </p:tav>
                                      </p:tavLst>
                                    </p:anim>
                                    <p:anim calcmode="lin" valueType="num">
                                      <p:cBhvr additive="base">
                                        <p:cTn id="37" dur="500"/>
                                        <p:tgtEl>
                                          <p:spTgt spid="9"/>
                                        </p:tgtEl>
                                        <p:attrNameLst>
                                          <p:attrName>ppt_y</p:attrName>
                                        </p:attrNameLst>
                                      </p:cBhvr>
                                      <p:tavLst>
                                        <p:tav tm="0">
                                          <p:val>
                                            <p:strVal val="ppt_y"/>
                                          </p:val>
                                        </p:tav>
                                        <p:tav tm="100000">
                                          <p:val>
                                            <p:strVal val="1+ppt_h/2"/>
                                          </p:val>
                                        </p:tav>
                                      </p:tavLst>
                                    </p:anim>
                                    <p:set>
                                      <p:cBhvr>
                                        <p:cTn id="38" dur="1" fill="hold">
                                          <p:stCondLst>
                                            <p:cond delay="499"/>
                                          </p:stCondLst>
                                        </p:cTn>
                                        <p:tgtEl>
                                          <p:spTgt spid="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0" nodeType="clickEffect">
                                  <p:stCondLst>
                                    <p:cond delay="0"/>
                                  </p:stCondLst>
                                  <p:childTnLst>
                                    <p:anim calcmode="lin" valueType="num">
                                      <p:cBhvr additive="base">
                                        <p:cTn id="42" dur="500"/>
                                        <p:tgtEl>
                                          <p:spTgt spid="10"/>
                                        </p:tgtEl>
                                        <p:attrNameLst>
                                          <p:attrName>ppt_x</p:attrName>
                                        </p:attrNameLst>
                                      </p:cBhvr>
                                      <p:tavLst>
                                        <p:tav tm="0">
                                          <p:val>
                                            <p:strVal val="ppt_x"/>
                                          </p:val>
                                        </p:tav>
                                        <p:tav tm="100000">
                                          <p:val>
                                            <p:strVal val="ppt_x"/>
                                          </p:val>
                                        </p:tav>
                                      </p:tavLst>
                                    </p:anim>
                                    <p:anim calcmode="lin" valueType="num">
                                      <p:cBhvr additive="base">
                                        <p:cTn id="43" dur="500"/>
                                        <p:tgtEl>
                                          <p:spTgt spid="10"/>
                                        </p:tgtEl>
                                        <p:attrNameLst>
                                          <p:attrName>ppt_y</p:attrName>
                                        </p:attrNameLst>
                                      </p:cBhvr>
                                      <p:tavLst>
                                        <p:tav tm="0">
                                          <p:val>
                                            <p:strVal val="ppt_y"/>
                                          </p:val>
                                        </p:tav>
                                        <p:tav tm="100000">
                                          <p:val>
                                            <p:strVal val="1+ppt_h/2"/>
                                          </p:val>
                                        </p:tav>
                                      </p:tavLst>
                                    </p:anim>
                                    <p:set>
                                      <p:cBhvr>
                                        <p:cTn id="44" dur="1" fill="hold">
                                          <p:stCondLst>
                                            <p:cond delay="499"/>
                                          </p:stCondLst>
                                        </p:cTn>
                                        <p:tgtEl>
                                          <p:spTgt spid="1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0" nodeType="clickEffect">
                                  <p:stCondLst>
                                    <p:cond delay="0"/>
                                  </p:stCondLst>
                                  <p:childTnLst>
                                    <p:anim calcmode="lin" valueType="num">
                                      <p:cBhvr additive="base">
                                        <p:cTn id="48" dur="500"/>
                                        <p:tgtEl>
                                          <p:spTgt spid="11"/>
                                        </p:tgtEl>
                                        <p:attrNameLst>
                                          <p:attrName>ppt_x</p:attrName>
                                        </p:attrNameLst>
                                      </p:cBhvr>
                                      <p:tavLst>
                                        <p:tav tm="0">
                                          <p:val>
                                            <p:strVal val="ppt_x"/>
                                          </p:val>
                                        </p:tav>
                                        <p:tav tm="100000">
                                          <p:val>
                                            <p:strVal val="ppt_x"/>
                                          </p:val>
                                        </p:tav>
                                      </p:tavLst>
                                    </p:anim>
                                    <p:anim calcmode="lin" valueType="num">
                                      <p:cBhvr additive="base">
                                        <p:cTn id="49" dur="500"/>
                                        <p:tgtEl>
                                          <p:spTgt spid="11"/>
                                        </p:tgtEl>
                                        <p:attrNameLst>
                                          <p:attrName>ppt_y</p:attrName>
                                        </p:attrNameLst>
                                      </p:cBhvr>
                                      <p:tavLst>
                                        <p:tav tm="0">
                                          <p:val>
                                            <p:strVal val="ppt_y"/>
                                          </p:val>
                                        </p:tav>
                                        <p:tav tm="100000">
                                          <p:val>
                                            <p:strVal val="1+ppt_h/2"/>
                                          </p:val>
                                        </p:tav>
                                      </p:tavLst>
                                    </p:anim>
                                    <p:set>
                                      <p:cBhvr>
                                        <p:cTn id="50" dur="1" fill="hold">
                                          <p:stCondLst>
                                            <p:cond delay="499"/>
                                          </p:stCondLst>
                                        </p:cTn>
                                        <p:tgtEl>
                                          <p:spTgt spid="1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grpId="0" nodeType="clickEffect">
                                  <p:stCondLst>
                                    <p:cond delay="0"/>
                                  </p:stCondLst>
                                  <p:childTnLst>
                                    <p:anim calcmode="lin" valueType="num">
                                      <p:cBhvr additive="base">
                                        <p:cTn id="54" dur="500"/>
                                        <p:tgtEl>
                                          <p:spTgt spid="12"/>
                                        </p:tgtEl>
                                        <p:attrNameLst>
                                          <p:attrName>ppt_x</p:attrName>
                                        </p:attrNameLst>
                                      </p:cBhvr>
                                      <p:tavLst>
                                        <p:tav tm="0">
                                          <p:val>
                                            <p:strVal val="ppt_x"/>
                                          </p:val>
                                        </p:tav>
                                        <p:tav tm="100000">
                                          <p:val>
                                            <p:strVal val="ppt_x"/>
                                          </p:val>
                                        </p:tav>
                                      </p:tavLst>
                                    </p:anim>
                                    <p:anim calcmode="lin" valueType="num">
                                      <p:cBhvr additive="base">
                                        <p:cTn id="55" dur="500"/>
                                        <p:tgtEl>
                                          <p:spTgt spid="12"/>
                                        </p:tgtEl>
                                        <p:attrNameLst>
                                          <p:attrName>ppt_y</p:attrName>
                                        </p:attrNameLst>
                                      </p:cBhvr>
                                      <p:tavLst>
                                        <p:tav tm="0">
                                          <p:val>
                                            <p:strVal val="ppt_y"/>
                                          </p:val>
                                        </p:tav>
                                        <p:tav tm="100000">
                                          <p:val>
                                            <p:strVal val="1+ppt_h/2"/>
                                          </p:val>
                                        </p:tav>
                                      </p:tavLst>
                                    </p:anim>
                                    <p:set>
                                      <p:cBhvr>
                                        <p:cTn id="56"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5" grpId="0" bldLvl="0" animBg="1"/>
      <p:bldP spid="5" grpId="1" animBg="1"/>
      <p:bldP spid="6" grpId="0" bldLvl="0" animBg="1"/>
      <p:bldP spid="6" grpId="1" animBg="1"/>
      <p:bldP spid="7" grpId="0" bldLvl="0" animBg="1"/>
      <p:bldP spid="7" grpId="1" animBg="1"/>
      <p:bldP spid="8" grpId="0" bldLvl="0" animBg="1"/>
      <p:bldP spid="8" grpId="1" animBg="1"/>
      <p:bldP spid="9" grpId="0" bldLvl="0" animBg="1"/>
      <p:bldP spid="9" grpId="1" animBg="1"/>
      <p:bldP spid="10" grpId="0" bldLvl="0" animBg="1"/>
      <p:bldP spid="10" grpId="1" animBg="1"/>
      <p:bldP spid="11" grpId="0" bldLvl="0" animBg="1"/>
      <p:bldP spid="11" grpId="1" animBg="1"/>
      <p:bldP spid="12" grpId="0" bldLvl="0" animBg="1"/>
      <p:bldP spid="12" grpId="1" animBg="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2.xml><?xml version="1.0" encoding="utf-8"?>
<p:tagLst xmlns:p="http://schemas.openxmlformats.org/presentationml/2006/main">
  <p:tag name="TABLE_ENDDRAG_ORIGIN_RECT" val="655*420"/>
  <p:tag name="TABLE_ENDDRAG_RECT" val="265*38*655*420"/>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自定义 20">
      <a:dk1>
        <a:srgbClr val="000000"/>
      </a:dk1>
      <a:lt1>
        <a:srgbClr val="FFFFFF"/>
      </a:lt1>
      <a:dk2>
        <a:srgbClr val="44546A"/>
      </a:dk2>
      <a:lt2>
        <a:srgbClr val="E7E6E6"/>
      </a:lt2>
      <a:accent1>
        <a:srgbClr val="00265D"/>
      </a:accent1>
      <a:accent2>
        <a:srgbClr val="FEB728"/>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21508</Words>
  <Application>WPS 演示</Application>
  <PresentationFormat>宽屏</PresentationFormat>
  <Paragraphs>771</Paragraphs>
  <Slides>47</Slides>
  <Notes>1</Notes>
  <HiddenSlides>1</HiddenSlides>
  <MMClips>0</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47</vt:i4>
      </vt:variant>
    </vt:vector>
  </HeadingPairs>
  <TitlesOfParts>
    <vt:vector size="69" baseType="lpstr">
      <vt:lpstr>Arial</vt:lpstr>
      <vt:lpstr>宋体</vt:lpstr>
      <vt:lpstr>Wingdings</vt:lpstr>
      <vt:lpstr>汉仪正圆-55W</vt:lpstr>
      <vt:lpstr>阿里巴巴普惠体 Light</vt:lpstr>
      <vt:lpstr>Alibaba PuHuiTi</vt:lpstr>
      <vt:lpstr>Lato</vt:lpstr>
      <vt:lpstr>Arial Black</vt:lpstr>
      <vt:lpstr>Wingdings</vt:lpstr>
      <vt:lpstr>Times New Roman</vt:lpstr>
      <vt:lpstr>微软雅黑</vt:lpstr>
      <vt:lpstr>Arial Unicode MS</vt:lpstr>
      <vt:lpstr>等线 Light</vt:lpstr>
      <vt:lpstr>等线</vt:lpstr>
      <vt:lpstr>仿宋</vt:lpstr>
      <vt:lpstr>Calibri</vt:lpstr>
      <vt:lpstr>MS PGothic</vt:lpstr>
      <vt:lpstr>Open Sans</vt:lpstr>
      <vt:lpstr>HelveticaNeue</vt:lpstr>
      <vt:lpstr>华文新魏</vt:lpstr>
      <vt:lpstr>Segoe Print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User</dc:creator>
  <cp:lastModifiedBy>Administrator</cp:lastModifiedBy>
  <cp:revision>20</cp:revision>
  <dcterms:created xsi:type="dcterms:W3CDTF">2022-05-31T06:39:00Z</dcterms:created>
  <dcterms:modified xsi:type="dcterms:W3CDTF">2023-11-14T06:22:02Z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y fmtid="{D5CDD505-2E9C-101B-9397-08002B2CF9AE}" pid="3" name="KSOTemplateUUID">
    <vt:lpwstr>v1.0_mb_Jmb9RG/n/BRcF2ta8XUeyA==</vt:lpwstr>
  </property>
  <property fmtid="{D5CDD505-2E9C-101B-9397-08002B2CF9AE}" pid="4" name="ICV">
    <vt:lpwstr>F3164C80A16A4EC288CB3589B3DCD9BE_11</vt:lpwstr>
  </property>
</Properties>
</file>