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10" r:id="rId3"/>
    <p:sldId id="256" r:id="rId4"/>
    <p:sldId id="257" r:id="rId5"/>
    <p:sldId id="258" r:id="rId6"/>
    <p:sldId id="259" r:id="rId7"/>
    <p:sldId id="261" r:id="rId8"/>
    <p:sldId id="262" r:id="rId9"/>
    <p:sldId id="263" r:id="rId10"/>
    <p:sldId id="265" r:id="rId11"/>
    <p:sldId id="264" r:id="rId12"/>
    <p:sldId id="298" r:id="rId13"/>
    <p:sldId id="266" r:id="rId14"/>
    <p:sldId id="267" r:id="rId15"/>
    <p:sldId id="268" r:id="rId16"/>
    <p:sldId id="269" r:id="rId17"/>
    <p:sldId id="271" r:id="rId18"/>
    <p:sldId id="278" r:id="rId19"/>
    <p:sldId id="273" r:id="rId20"/>
    <p:sldId id="274" r:id="rId22"/>
    <p:sldId id="272" r:id="rId23"/>
    <p:sldId id="279" r:id="rId24"/>
    <p:sldId id="27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2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11" descr="水印"/>
          <p:cNvPicPr>
            <a:picLocks noChangeAspect="1"/>
          </p:cNvPicPr>
          <p:nvPr userDrawn="1"/>
        </p:nvPicPr>
        <p:blipFill>
          <a:blip r:embed="rId12"/>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33.xml"/><Relationship Id="rId2" Type="http://schemas.openxmlformats.org/officeDocument/2006/relationships/image" Target="../media/image3.png"/><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67310" y="730885"/>
            <a:ext cx="11833225" cy="563880"/>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I sat down with my back to the fence and thought for a long time.</a:t>
            </a:r>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215265" y="1294765"/>
            <a:ext cx="11827510" cy="953135"/>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 After thinking for a long time, what decision did I make or what idea did I come up with</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66675" y="2394585"/>
            <a:ext cx="12125325" cy="4463415"/>
          </a:xfrm>
          <a:prstGeom prst="rect">
            <a:avLst/>
          </a:prstGeom>
          <a:solidFill>
            <a:schemeClr val="accent5">
              <a:lumMod val="60000"/>
              <a:lumOff val="40000"/>
            </a:schemeClr>
          </a:solidFill>
        </p:spPr>
        <p:txBody>
          <a:bodyPr wrap="square" rtlCol="0">
            <a:noAutofit/>
          </a:bodyPr>
          <a:p>
            <a:pPr marL="342900" indent="-342900" fontAlgn="auto">
              <a:lnSpc>
                <a:spcPts val="2680"/>
              </a:lnSpc>
              <a:buFont typeface="Wingdings" panose="05000000000000000000" charset="0"/>
              <a:buChar char="l"/>
            </a:pPr>
            <a:r>
              <a:rPr lang="en-US" altLang="zh-CN" sz="2400">
                <a:latin typeface="Cambria" panose="02040503050406030204" charset="0"/>
                <a:cs typeface="Cambria" panose="02040503050406030204" charset="0"/>
              </a:rPr>
              <a:t>Though what I had done did make my little sister excited,  I knew now it was the time to stop her act by letting her learn about the truth before it was too late. Collecting the pencil, the crayons and the teaspoon that she had planted, I went to her.</a:t>
            </a:r>
            <a:endParaRPr lang="en-US" altLang="zh-CN" sz="2400">
              <a:latin typeface="Cambria" panose="02040503050406030204" charset="0"/>
              <a:cs typeface="Cambria" panose="02040503050406030204" charset="0"/>
            </a:endParaRPr>
          </a:p>
          <a:p>
            <a:pPr marL="342900" indent="-342900" fontAlgn="auto">
              <a:lnSpc>
                <a:spcPts val="2680"/>
              </a:lnSpc>
              <a:buFont typeface="Wingdings" panose="05000000000000000000" charset="0"/>
              <a:buChar char="l"/>
            </a:pPr>
            <a:r>
              <a:rPr lang="en-US" altLang="zh-CN" sz="2400">
                <a:latin typeface="Cambria" panose="02040503050406030204" charset="0"/>
                <a:cs typeface="Cambria" panose="02040503050406030204" charset="0"/>
              </a:rPr>
              <a:t>Seeing the excitement and expectation written all over her face, I had an unwillingness to pull her out of her dream world. But on a second thought,  I had no idea how to live her expecation by growing the goldfish, which was a mission impossible. Immediately, with my courage summoned up, I went into the house, where Laynie was planning her next thing to grow.</a:t>
            </a:r>
            <a:endParaRPr lang="en-US" altLang="zh-CN" sz="2400">
              <a:latin typeface="Cambria" panose="02040503050406030204" charset="0"/>
              <a:cs typeface="Cambria" panose="02040503050406030204" charset="0"/>
            </a:endParaRPr>
          </a:p>
          <a:p>
            <a:pPr marL="342900" indent="-342900" fontAlgn="auto">
              <a:lnSpc>
                <a:spcPts val="2680"/>
              </a:lnSpc>
              <a:buFont typeface="Wingdings" panose="05000000000000000000" charset="0"/>
              <a:buChar char="l"/>
            </a:pPr>
            <a:r>
              <a:rPr lang="en-US" altLang="zh-CN" sz="2400">
                <a:latin typeface="Cambria" panose="02040503050406030204" charset="0"/>
                <a:cs typeface="Cambria" panose="02040503050406030204" charset="0"/>
              </a:rPr>
              <a:t>Though I badly wanted to please her and satisfy her expectation, I clearly knew that the longer and longer list would eventually put me into the corner. The only thing I could do was reveal the truth to her.</a:t>
            </a:r>
            <a:endParaRPr lang="en-US" altLang="zh-CN" sz="2400">
              <a:latin typeface="Cambria" panose="02040503050406030204" charset="0"/>
              <a:cs typeface="Cambria" panose="02040503050406030204" charset="0"/>
            </a:endParaRPr>
          </a:p>
          <a:p>
            <a:pPr marL="342900" indent="-342900" fontAlgn="auto">
              <a:lnSpc>
                <a:spcPts val="2680"/>
              </a:lnSpc>
              <a:buFont typeface="Wingdings" panose="05000000000000000000" charset="0"/>
              <a:buChar char="l"/>
            </a:pPr>
            <a:r>
              <a:rPr lang="en-US" altLang="zh-CN" sz="2400">
                <a:latin typeface="Cambria" panose="02040503050406030204" charset="0"/>
                <a:cs typeface="Cambria" panose="02040503050406030204" charset="0"/>
              </a:rPr>
              <a:t>Sighing, I decided then there was only one right thing to do. I got up, took some things from the shed, and went inside. </a:t>
            </a:r>
            <a:endParaRPr lang="en-US" altLang="zh-CN" sz="2400">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67310" y="730885"/>
            <a:ext cx="11833225" cy="563880"/>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I sat down with my back to the fence and thought for a long time.</a:t>
            </a:r>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215265" y="1294765"/>
            <a:ext cx="11827510" cy="953135"/>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 After thinking for a long time, what decision did I make or what idea did I come up with</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66675" y="2394585"/>
            <a:ext cx="12125325" cy="4463415"/>
          </a:xfrm>
          <a:prstGeom prst="rect">
            <a:avLst/>
          </a:prstGeom>
          <a:solidFill>
            <a:schemeClr val="accent5">
              <a:lumMod val="60000"/>
              <a:lumOff val="40000"/>
            </a:schemeClr>
          </a:solidFill>
        </p:spPr>
        <p:txBody>
          <a:bodyPr wrap="square" rtlCol="0">
            <a:noAutofit/>
          </a:bodyPr>
          <a:p>
            <a:pPr marL="342900" indent="-342900" fontAlgn="auto">
              <a:lnSpc>
                <a:spcPts val="2680"/>
              </a:lnSpc>
              <a:buFont typeface="Wingdings" panose="05000000000000000000" charset="0"/>
              <a:buChar char="l"/>
            </a:pPr>
            <a:r>
              <a:rPr lang="en-US" altLang="zh-CN" sz="2400">
                <a:latin typeface="Cambria" panose="02040503050406030204" charset="0"/>
                <a:cs typeface="Cambria" panose="02040503050406030204" charset="0"/>
              </a:rPr>
              <a:t>The weight of Laynie's innocent belief in the garden's magical abilities was both heartwarming and concerning. She saw wonder in every planted item, and it pained me to shatter her illusions.</a:t>
            </a:r>
            <a:endParaRPr lang="en-US" altLang="zh-CN" sz="2400">
              <a:latin typeface="Cambria" panose="02040503050406030204" charset="0"/>
              <a:cs typeface="Cambria" panose="02040503050406030204" charset="0"/>
            </a:endParaRPr>
          </a:p>
          <a:p>
            <a:pPr marL="342900" indent="-342900" fontAlgn="auto">
              <a:lnSpc>
                <a:spcPts val="2680"/>
              </a:lnSpc>
              <a:buFont typeface="Wingdings" panose="05000000000000000000" charset="0"/>
              <a:buChar char="l"/>
            </a:pPr>
            <a:r>
              <a:rPr lang="en-US" altLang="zh-CN" sz="2400">
                <a:latin typeface="Cambria" panose="02040503050406030204" charset="0"/>
                <a:cs typeface="Cambria" panose="02040503050406030204" charset="0"/>
              </a:rPr>
              <a:t>Laynie's innocence and imagination had turned our garden into a magical place where anything seemed possible. But the question about growing a goldfish left me perplexed. How do I explain to her that certain things, like living creatures, couldn't simply be grown from seeds? As I pondered, an idea struck me. I decided to turn this into a learning opportunity. </a:t>
            </a:r>
            <a:endParaRPr lang="en-US" altLang="zh-CN" sz="2400">
              <a:latin typeface="Cambria" panose="02040503050406030204" charset="0"/>
              <a:cs typeface="Cambria" panose="02040503050406030204" charset="0"/>
            </a:endParaRPr>
          </a:p>
          <a:p>
            <a:pPr indent="0" fontAlgn="auto">
              <a:lnSpc>
                <a:spcPts val="2680"/>
              </a:lnSpc>
              <a:buFont typeface="Wingdings" panose="05000000000000000000" charset="0"/>
              <a:buNone/>
            </a:pPr>
            <a:endParaRPr lang="en-US" altLang="zh-CN" sz="2400">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67310" y="730885"/>
            <a:ext cx="11833225" cy="563880"/>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I sat down with my back to the fence and thought for a long time.</a:t>
            </a:r>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215265" y="1294765"/>
            <a:ext cx="11827510" cy="52197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Q2: Learning the truth, how did Laynie react?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0" y="2041525"/>
            <a:ext cx="12125325" cy="4817110"/>
          </a:xfrm>
          <a:prstGeom prst="rect">
            <a:avLst/>
          </a:prstGeom>
          <a:solidFill>
            <a:schemeClr val="accent6">
              <a:lumMod val="50000"/>
            </a:schemeClr>
          </a:solidFill>
        </p:spPr>
        <p:txBody>
          <a:bodyPr wrap="square" rtlCol="0">
            <a:noAutofit/>
          </a:bodyPr>
          <a:p>
            <a:pPr marL="342900" indent="-342900" fontAlgn="auto">
              <a:lnSpc>
                <a:spcPts val="2880"/>
              </a:lnSpc>
              <a:buFont typeface="Wingdings" panose="05000000000000000000" charset="0"/>
              <a:buChar char="l"/>
            </a:pPr>
            <a:r>
              <a:rPr lang="en-US" altLang="zh-CN" sz="2000">
                <a:solidFill>
                  <a:schemeClr val="bg1"/>
                </a:solidFill>
                <a:latin typeface="Cambria" panose="02040503050406030204" charset="0"/>
                <a:cs typeface="Cambria" panose="02040503050406030204" charset="0"/>
              </a:rPr>
              <a:t>When the items that she had planted - </a:t>
            </a:r>
            <a:r>
              <a:rPr lang="en-US" altLang="zh-CN" sz="2000">
                <a:solidFill>
                  <a:schemeClr val="bg1"/>
                </a:solidFill>
                <a:latin typeface="Cambria" panose="02040503050406030204" charset="0"/>
                <a:cs typeface="Cambria" panose="02040503050406030204" charset="0"/>
                <a:sym typeface="+mn-ea"/>
              </a:rPr>
              <a:t>the pencil, the crayons, the teaspoon,...  reappeared before her eyes, she was frozen, unable to accept what she saw. I explained to her what it was all about and  apologized.  “No,” she exploded and knocked all the stuffs off the table and the next moment she dashed out, with tears in her eyes.</a:t>
            </a:r>
            <a:r>
              <a:rPr lang="zh-CN" altLang="en-US" sz="2000">
                <a:solidFill>
                  <a:schemeClr val="bg1"/>
                </a:solidFill>
                <a:latin typeface="Cambria" panose="02040503050406030204" charset="0"/>
                <a:cs typeface="Cambria" panose="02040503050406030204" charset="0"/>
                <a:sym typeface="+mn-ea"/>
              </a:rPr>
              <a:t>（呼应前文种植的东西）</a:t>
            </a:r>
            <a:endParaRPr lang="en-US" altLang="zh-CN" sz="2000">
              <a:solidFill>
                <a:schemeClr val="bg1"/>
              </a:solidFill>
              <a:latin typeface="Cambria" panose="02040503050406030204" charset="0"/>
              <a:cs typeface="Cambria" panose="02040503050406030204" charset="0"/>
              <a:sym typeface="+mn-ea"/>
            </a:endParaRPr>
          </a:p>
          <a:p>
            <a:pPr marL="342900" indent="-342900" fontAlgn="auto">
              <a:lnSpc>
                <a:spcPts val="2880"/>
              </a:lnSpc>
              <a:buFont typeface="Wingdings" panose="05000000000000000000" charset="0"/>
              <a:buChar char="l"/>
            </a:pPr>
            <a:r>
              <a:rPr lang="en-US" altLang="zh-CN" sz="2000">
                <a:solidFill>
                  <a:schemeClr val="bg1"/>
                </a:solidFill>
                <a:latin typeface="Cambria" panose="02040503050406030204" charset="0"/>
                <a:cs typeface="Cambria" panose="02040503050406030204" charset="0"/>
                <a:sym typeface="+mn-ea"/>
              </a:rPr>
              <a:t> Seeing me in, she excitedly wanted to share her ongoing plan with me, but what I said just poured cold water over her, sending a wave of despair down her body. When I further explained that the goldfish couldn’t be planted, either and would probably have been killed in the dirt, she could no longer contain her emtions and rushed out.</a:t>
            </a:r>
            <a:endParaRPr lang="en-US" altLang="zh-CN" sz="2000">
              <a:solidFill>
                <a:schemeClr val="bg1"/>
              </a:solidFill>
              <a:latin typeface="Cambria" panose="02040503050406030204" charset="0"/>
              <a:cs typeface="Cambria" panose="02040503050406030204" charset="0"/>
              <a:sym typeface="+mn-ea"/>
            </a:endParaRPr>
          </a:p>
          <a:p>
            <a:pPr marL="342900" indent="-342900" fontAlgn="auto">
              <a:lnSpc>
                <a:spcPts val="2880"/>
              </a:lnSpc>
              <a:buFont typeface="Wingdings" panose="05000000000000000000" charset="0"/>
              <a:buChar char="l"/>
            </a:pPr>
            <a:r>
              <a:rPr lang="en-US" altLang="zh-CN" sz="2000">
                <a:solidFill>
                  <a:schemeClr val="bg1"/>
                </a:solidFill>
                <a:latin typeface="Cambria" panose="02040503050406030204" charset="0"/>
                <a:cs typeface="Cambria" panose="02040503050406030204" charset="0"/>
              </a:rPr>
              <a:t> Then I explained how I’d dug up and replaced all of her things. “No!” she screamed, red-faced. With big shove, she knocked everything off the table.</a:t>
            </a:r>
            <a:endParaRPr lang="en-US" altLang="zh-CN" sz="2000">
              <a:solidFill>
                <a:schemeClr val="bg1"/>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000">
                <a:solidFill>
                  <a:schemeClr val="bg1"/>
                </a:solidFill>
                <a:latin typeface="Cambria" panose="02040503050406030204" charset="0"/>
                <a:cs typeface="Cambria" panose="02040503050406030204" charset="0"/>
              </a:rPr>
              <a:t>“Laynie,” I swallowed hard and added, “Molly isn’t going to grow either.” At this, she burst into tears and ran off. </a:t>
            </a:r>
            <a:endParaRPr lang="en-US" altLang="zh-CN" sz="2000">
              <a:solidFill>
                <a:schemeClr val="bg1"/>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000">
                <a:solidFill>
                  <a:schemeClr val="bg1"/>
                </a:solidFill>
                <a:latin typeface="Cambria" panose="02040503050406030204" charset="0"/>
                <a:cs typeface="Cambria" panose="02040503050406030204" charset="0"/>
              </a:rPr>
              <a:t>Laynie's face fell, confusion clouding her expression. "But I planted Molly just like the other things."</a:t>
            </a:r>
            <a:endParaRPr lang="en-US" altLang="zh-CN" sz="2000">
              <a:solidFill>
                <a:schemeClr val="bg1"/>
              </a:solidFill>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67310" y="730885"/>
            <a:ext cx="11833225" cy="563880"/>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I sat down with my back to the fence and thought for a long time.</a:t>
            </a:r>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215265" y="1294765"/>
            <a:ext cx="11827510" cy="52197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Q3: How should the plot transform to the second part</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0" y="2041525"/>
            <a:ext cx="12125325" cy="4463415"/>
          </a:xfrm>
          <a:prstGeom prst="rect">
            <a:avLst/>
          </a:prstGeom>
          <a:solidFill>
            <a:schemeClr val="accent6">
              <a:lumMod val="50000"/>
            </a:schemeClr>
          </a:solidFill>
        </p:spPr>
        <p:txBody>
          <a:bodyPr wrap="square" rtlCol="0">
            <a:noAutofit/>
          </a:bodyPr>
          <a:p>
            <a:pPr marL="342900" indent="-342900" fontAlgn="auto">
              <a:lnSpc>
                <a:spcPts val="2980"/>
              </a:lnSpc>
              <a:buFont typeface="Wingdings" panose="05000000000000000000" charset="0"/>
              <a:buChar char="l"/>
            </a:pPr>
            <a:r>
              <a:rPr lang="en-US" altLang="zh-CN" sz="2400">
                <a:solidFill>
                  <a:schemeClr val="bg1"/>
                </a:solidFill>
                <a:latin typeface="Cambria" panose="02040503050406030204" charset="0"/>
                <a:cs typeface="Cambria" panose="02040503050406030204" charset="0"/>
              </a:rPr>
              <a:t>Pierced to the heart with guilt, I felt like a worm. </a:t>
            </a:r>
            <a:endParaRPr lang="en-US" altLang="zh-CN" sz="2400">
              <a:solidFill>
                <a:schemeClr val="bg1"/>
              </a:solidFill>
              <a:latin typeface="Cambria" panose="02040503050406030204" charset="0"/>
              <a:cs typeface="Cambria" panose="02040503050406030204" charset="0"/>
            </a:endParaRPr>
          </a:p>
          <a:p>
            <a:pPr marL="342900" indent="-342900" fontAlgn="auto">
              <a:lnSpc>
                <a:spcPts val="2980"/>
              </a:lnSpc>
              <a:buFont typeface="Wingdings" panose="05000000000000000000" charset="0"/>
              <a:buChar char="l"/>
            </a:pPr>
            <a:endParaRPr lang="en-US" altLang="zh-CN" sz="2400">
              <a:solidFill>
                <a:schemeClr val="bg1"/>
              </a:solidFill>
              <a:latin typeface="Cambria" panose="02040503050406030204" charset="0"/>
              <a:cs typeface="Cambria" panose="02040503050406030204" charset="0"/>
            </a:endParaRPr>
          </a:p>
          <a:p>
            <a:pPr marL="342900" indent="-342900" fontAlgn="auto">
              <a:lnSpc>
                <a:spcPts val="2980"/>
              </a:lnSpc>
              <a:buFont typeface="Wingdings" panose="05000000000000000000" charset="0"/>
              <a:buChar char="l"/>
            </a:pPr>
            <a:r>
              <a:rPr lang="en-US" altLang="zh-CN" sz="2400">
                <a:solidFill>
                  <a:schemeClr val="bg1"/>
                </a:solidFill>
                <a:latin typeface="Cambria" panose="02040503050406030204" charset="0"/>
                <a:cs typeface="Cambria" panose="02040503050406030204" charset="0"/>
              </a:rPr>
              <a:t>Left in an embarrassing situation, I really regretted not telling her the truth at the very beginning.  Anxious about her disturbed emotions and her safety, I dashed out like an arrow in the direction of where Laynie was going.</a:t>
            </a:r>
            <a:endParaRPr lang="en-US" altLang="zh-CN" sz="2400">
              <a:solidFill>
                <a:schemeClr val="bg1"/>
              </a:solidFill>
              <a:latin typeface="Cambria" panose="02040503050406030204" charset="0"/>
              <a:cs typeface="Cambria" panose="02040503050406030204" charset="0"/>
            </a:endParaRPr>
          </a:p>
          <a:p>
            <a:pPr marL="342900" indent="-342900" fontAlgn="auto">
              <a:lnSpc>
                <a:spcPts val="2980"/>
              </a:lnSpc>
              <a:buFont typeface="Wingdings" panose="05000000000000000000" charset="0"/>
              <a:buChar char="l"/>
            </a:pPr>
            <a:endParaRPr lang="en-US" altLang="zh-CN" sz="2400">
              <a:solidFill>
                <a:schemeClr val="bg1"/>
              </a:solidFill>
              <a:latin typeface="Cambria" panose="02040503050406030204" charset="0"/>
              <a:cs typeface="Cambria" panose="02040503050406030204" charset="0"/>
            </a:endParaRPr>
          </a:p>
          <a:p>
            <a:pPr marL="342900" indent="-342900" fontAlgn="auto">
              <a:lnSpc>
                <a:spcPts val="2980"/>
              </a:lnSpc>
              <a:buFont typeface="Wingdings" panose="05000000000000000000" charset="0"/>
              <a:buChar char="l"/>
            </a:pPr>
            <a:r>
              <a:rPr lang="en-US" altLang="zh-CN" sz="2400">
                <a:solidFill>
                  <a:schemeClr val="bg1"/>
                </a:solidFill>
                <a:latin typeface="Cambria" panose="02040503050406030204" charset="0"/>
                <a:cs typeface="Cambria" panose="02040503050406030204" charset="0"/>
              </a:rPr>
              <a:t>With thousands of butterflies in my stomach, I was at a loss about how to handle the tough situation, with the only hope that my sister Laynie would eventually forgive me  for my cheating after calming down.</a:t>
            </a:r>
            <a:endParaRPr lang="en-US" altLang="zh-CN" sz="2400">
              <a:solidFill>
                <a:schemeClr val="bg1"/>
              </a:solidFill>
              <a:latin typeface="Cambria" panose="02040503050406030204" charset="0"/>
              <a:cs typeface="Cambria" panose="02040503050406030204" charset="0"/>
            </a:endParaRPr>
          </a:p>
          <a:p>
            <a:pPr indent="0" fontAlgn="auto">
              <a:lnSpc>
                <a:spcPts val="2680"/>
              </a:lnSpc>
              <a:buFont typeface="Wingdings" panose="05000000000000000000" charset="0"/>
              <a:buNone/>
            </a:pPr>
            <a:endParaRPr lang="en-US" altLang="zh-CN" sz="2400">
              <a:solidFill>
                <a:schemeClr val="bg1"/>
              </a:solidFill>
              <a:latin typeface="Cambria" panose="02040503050406030204" charset="0"/>
              <a:cs typeface="Cambria" panose="02040503050406030204" charset="0"/>
            </a:endParaRPr>
          </a:p>
          <a:p>
            <a:pPr marL="342900" indent="-342900" fontAlgn="auto">
              <a:lnSpc>
                <a:spcPts val="2680"/>
              </a:lnSpc>
              <a:buFont typeface="Wingdings" panose="05000000000000000000" charset="0"/>
              <a:buChar char="l"/>
            </a:pPr>
            <a:endParaRPr lang="en-US" altLang="zh-CN" sz="2400">
              <a:solidFill>
                <a:schemeClr val="bg1"/>
              </a:solidFill>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67310" y="730885"/>
            <a:ext cx="11833225" cy="563880"/>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Later I found Laynie sitting by the spot where Molly was buried.</a:t>
            </a:r>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215265" y="1294765"/>
            <a:ext cx="11827510" cy="52197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Q1: What did I do to comfort Laynie</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0" y="2041525"/>
            <a:ext cx="11978640" cy="4463415"/>
          </a:xfrm>
          <a:prstGeom prst="rect">
            <a:avLst/>
          </a:prstGeom>
          <a:solidFill>
            <a:schemeClr val="bg1">
              <a:lumMod val="85000"/>
            </a:schemeClr>
          </a:solidFill>
        </p:spPr>
        <p:txBody>
          <a:bodyPr wrap="square" rtlCol="0">
            <a:noAutofit/>
          </a:bodyPr>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She must be sorry about the goldfish which she had buried and killed unintentionally. Seating myself beside her, I embraced her and again apologized, which was refused by her.</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I sat down beside her gently, held her in my embrace and apologized. Laynie turned her face away. </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With tears still in her eyes, Laynie seemed to be murmuring something to the  poor goldfish, unable to accept the fact she should have killed the cute creature because of my misguidance and her ignorance.  I knelt down beside her and looked into her eyes, begging for her forgiveness.</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It was a poignant moment as Laynie stared at the ground, perhaps realizing that not everything could be magically brought to life. I decided it was time for a different kind of lesson.</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endParaRPr lang="en-US" altLang="zh-CN" sz="2400">
              <a:solidFill>
                <a:srgbClr val="3F27D7"/>
              </a:solidFill>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67310" y="730885"/>
            <a:ext cx="11833225" cy="563880"/>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Later I found Laynie sitting by the spot where Molly was buried.</a:t>
            </a:r>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215265" y="1294765"/>
            <a:ext cx="11827510" cy="52197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Q2: Did Laynie finally learn what growing plants was about?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0" y="2041525"/>
            <a:ext cx="11978640" cy="4816475"/>
          </a:xfrm>
          <a:prstGeom prst="rect">
            <a:avLst/>
          </a:prstGeom>
          <a:solidFill>
            <a:schemeClr val="accent2">
              <a:lumMod val="60000"/>
              <a:lumOff val="40000"/>
            </a:schemeClr>
          </a:solidFill>
        </p:spPr>
        <p:txBody>
          <a:bodyPr wrap="square" rtlCol="0">
            <a:noAutofit/>
          </a:bodyPr>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“Actually, we can grow things from seeds, but never dead things like pencils,” I added,  “But of course we can grow our dreams and ambitions, which are sprouting and growing and thriving with our efforts.” This left her in thought.</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Patiently, I explained that seeds can sprout, grow and thrive into plants, flowers and trees; dead things like pencils and teaspoons can only be made or produced, but never grown as they have no life. Laynie seemed to understand a little and her face lit up and her voice softened.</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I went on, “See, you can grow things from seeds - not from pencils or ... dead things. OK?” “Just seeds?” she asked, face still tear-stained. I nodded. She looked at me for a minute as if thinking about something. </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r>
              <a:rPr lang="en-US" altLang="zh-CN" sz="2400">
                <a:solidFill>
                  <a:srgbClr val="3F27D7"/>
                </a:solidFill>
                <a:latin typeface="Cambria" panose="02040503050406030204" charset="0"/>
                <a:cs typeface="Cambria" panose="02040503050406030204" charset="0"/>
              </a:rPr>
              <a:t>I knelt beside her, trying to find the right words. “Laynie, sometimes some things can't grow like plants do. Molly was special, but she won't grow like a flower or a pencil.” Laynie's smile faltered for a moment, confusion clouding her expression.</a:t>
            </a: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endParaRPr lang="en-US" altLang="zh-CN" sz="2400">
              <a:solidFill>
                <a:srgbClr val="3F27D7"/>
              </a:solidFill>
              <a:latin typeface="Cambria" panose="02040503050406030204" charset="0"/>
              <a:cs typeface="Cambria" panose="02040503050406030204" charset="0"/>
            </a:endParaRPr>
          </a:p>
          <a:p>
            <a:pPr marL="342900" indent="-342900" fontAlgn="auto">
              <a:lnSpc>
                <a:spcPts val="2880"/>
              </a:lnSpc>
              <a:buFont typeface="Wingdings" panose="05000000000000000000" charset="0"/>
              <a:buChar char="l"/>
            </a:pPr>
            <a:endParaRPr lang="en-US" altLang="zh-CN" sz="2400">
              <a:solidFill>
                <a:srgbClr val="3F27D7"/>
              </a:solidFill>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67310" y="657225"/>
            <a:ext cx="11833225" cy="563880"/>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Later I found Laynie sitting by the spot where Molly was buried.</a:t>
            </a:r>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181610" y="1148080"/>
            <a:ext cx="11827510" cy="52197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sym typeface="+mn-ea"/>
              </a:rPr>
              <a:t>Q3: How can the story end? And in the way that corresponds with the title</a:t>
            </a:r>
            <a:r>
              <a:rPr lang="zh-CN" altLang="en-US" sz="2800">
                <a:latin typeface="Times New Roman" panose="02020603050405020304" charset="0"/>
                <a:cs typeface="Times New Roman" panose="02020603050405020304" charset="0"/>
                <a:sym typeface="+mn-ea"/>
              </a:rPr>
              <a: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0" y="1757680"/>
            <a:ext cx="12191365" cy="4463415"/>
          </a:xfrm>
          <a:prstGeom prst="rect">
            <a:avLst/>
          </a:prstGeom>
          <a:noFill/>
          <a:extLst>
            <a:ext uri="{909E8E84-426E-40DD-AFC4-6F175D3DCCD1}">
              <a14:hiddenFill xmlns:a14="http://schemas.microsoft.com/office/drawing/2010/main">
                <a:solidFill>
                  <a:srgbClr val="7030A0"/>
                </a:solidFill>
              </a14:hiddenFill>
            </a:ext>
          </a:extLst>
        </p:spPr>
        <p:txBody>
          <a:bodyPr wrap="square" rtlCol="0">
            <a:noAutofit/>
          </a:bodyPr>
          <a:p>
            <a:pPr marL="342900" indent="-342900" fontAlgn="auto">
              <a:lnSpc>
                <a:spcPts val="2880"/>
              </a:lnSpc>
              <a:buFont typeface="Wingdings" panose="05000000000000000000" charset="0"/>
              <a:buChar char="l"/>
            </a:pPr>
            <a:r>
              <a:rPr lang="en-US" altLang="zh-CN" sz="2400">
                <a:solidFill>
                  <a:srgbClr val="3F27D7"/>
                </a:solidFill>
                <a:latin typeface="Times New Roman" panose="02020603050405020304" charset="0"/>
                <a:cs typeface="Times New Roman" panose="02020603050405020304" charset="0"/>
              </a:rPr>
              <a:t>“Then can we grow forget-me-nots?” Laynie looked up at me with a curious look. With my nod, Laynie planted some flower seeds in the dirt where the goldfish was buried, praying that we would  forget the goldfish not and forget this eye-opening experience not. </a:t>
            </a:r>
            <a:r>
              <a:rPr lang="zh-CN" altLang="en-US" sz="2400">
                <a:solidFill>
                  <a:srgbClr val="3F27D7"/>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暗示</a:t>
            </a:r>
            <a:r>
              <a:rPr lang="en-US" altLang="zh-CN" sz="2400">
                <a:solidFill>
                  <a:srgbClr val="FF0000"/>
                </a:solidFill>
                <a:latin typeface="Times New Roman" panose="02020603050405020304" charset="0"/>
                <a:cs typeface="Times New Roman" panose="02020603050405020304" charset="0"/>
              </a:rPr>
              <a:t>Laynie</a:t>
            </a:r>
            <a:r>
              <a:rPr lang="zh-CN" altLang="en-US" sz="2400">
                <a:solidFill>
                  <a:srgbClr val="FF0000"/>
                </a:solidFill>
                <a:latin typeface="Times New Roman" panose="02020603050405020304" charset="0"/>
                <a:cs typeface="Times New Roman" panose="02020603050405020304" charset="0"/>
              </a:rPr>
              <a:t>已经明白什么可以种植</a:t>
            </a:r>
            <a:r>
              <a:rPr lang="zh-CN" altLang="en-US" sz="2400">
                <a:solidFill>
                  <a:srgbClr val="3F27D7"/>
                </a:solidFill>
                <a:latin typeface="Times New Roman" panose="02020603050405020304" charset="0"/>
                <a:cs typeface="Times New Roman" panose="02020603050405020304" charset="0"/>
              </a:rPr>
              <a:t>）</a:t>
            </a:r>
            <a:endParaRPr lang="en-US" altLang="zh-CN" sz="2400">
              <a:solidFill>
                <a:srgbClr val="3F27D7"/>
              </a:solidFill>
              <a:latin typeface="Times New Roman" panose="02020603050405020304" charset="0"/>
              <a:cs typeface="Times New Roman" panose="02020603050405020304" charset="0"/>
            </a:endParaRPr>
          </a:p>
          <a:p>
            <a:pPr marL="342900" indent="-342900" fontAlgn="auto">
              <a:lnSpc>
                <a:spcPts val="2880"/>
              </a:lnSpc>
              <a:buFont typeface="Wingdings" panose="05000000000000000000" charset="0"/>
              <a:buChar char="l"/>
            </a:pPr>
            <a:r>
              <a:rPr lang="en-US" altLang="zh-CN" sz="2400">
                <a:solidFill>
                  <a:srgbClr val="3F27D7"/>
                </a:solidFill>
                <a:latin typeface="Times New Roman" panose="02020603050405020304" charset="0"/>
                <a:cs typeface="Times New Roman" panose="02020603050405020304" charset="0"/>
              </a:rPr>
              <a:t> “Then we can grow forget-me-nots here. They have life.”  I nodded in approval. Bathed in the morning sunlight,  my little sister expectantly put the seeds into the dirt and watered them, which made me relieved and delighted, delighted that Laynie was finally on the right way to becoming a green thumb.</a:t>
            </a:r>
            <a:r>
              <a:rPr lang="zh-CN" altLang="en-US" sz="2400">
                <a:solidFill>
                  <a:srgbClr val="3F27D7"/>
                </a:solidFill>
                <a:latin typeface="Times New Roman" panose="02020603050405020304" charset="0"/>
                <a:cs typeface="Times New Roman" panose="02020603050405020304" charset="0"/>
              </a:rPr>
              <a:t>（</a:t>
            </a:r>
            <a:r>
              <a:rPr lang="zh-CN" altLang="en-US" sz="2400">
                <a:solidFill>
                  <a:srgbClr val="FF0000"/>
                </a:solidFill>
                <a:latin typeface="Times New Roman" panose="02020603050405020304" charset="0"/>
                <a:cs typeface="Times New Roman" panose="02020603050405020304" charset="0"/>
              </a:rPr>
              <a:t>呼应标题</a:t>
            </a:r>
            <a:r>
              <a:rPr lang="zh-CN" altLang="en-US" sz="2400">
                <a:solidFill>
                  <a:srgbClr val="3F27D7"/>
                </a:solidFill>
                <a:latin typeface="Times New Roman" panose="02020603050405020304" charset="0"/>
                <a:cs typeface="Times New Roman" panose="02020603050405020304" charset="0"/>
              </a:rPr>
              <a:t>）</a:t>
            </a:r>
            <a:endParaRPr lang="en-US" altLang="zh-CN" sz="2400">
              <a:solidFill>
                <a:srgbClr val="3F27D7"/>
              </a:solidFill>
              <a:latin typeface="Times New Roman" panose="02020603050405020304" charset="0"/>
              <a:cs typeface="Times New Roman" panose="02020603050405020304" charset="0"/>
            </a:endParaRPr>
          </a:p>
          <a:p>
            <a:pPr marL="342900" indent="-342900" fontAlgn="auto">
              <a:lnSpc>
                <a:spcPts val="2880"/>
              </a:lnSpc>
              <a:buFont typeface="Wingdings" panose="05000000000000000000" charset="0"/>
              <a:buChar char="l"/>
            </a:pPr>
            <a:r>
              <a:rPr lang="en-US" altLang="zh-CN" sz="2400">
                <a:solidFill>
                  <a:srgbClr val="3F27D7"/>
                </a:solidFill>
                <a:latin typeface="Times New Roman" panose="02020603050405020304" charset="0"/>
                <a:cs typeface="Times New Roman" panose="02020603050405020304" charset="0"/>
              </a:rPr>
              <a:t>Later that day, after we had a funeral for Molly, I saw Laynie patting down some dirt on Molly’s grave. My heart tightened. “I’m growing some forget-me-nots, so Molly won’t forget me,” she said. This time, I thought “the green thumb” would have a real harvest.</a:t>
            </a:r>
            <a:endParaRPr lang="en-US" altLang="zh-CN" sz="2400">
              <a:solidFill>
                <a:srgbClr val="3F27D7"/>
              </a:solidFill>
              <a:latin typeface="Times New Roman" panose="02020603050405020304" charset="0"/>
              <a:cs typeface="Times New Roman" panose="02020603050405020304" charset="0"/>
            </a:endParaRPr>
          </a:p>
          <a:p>
            <a:pPr marL="342900" indent="-342900" fontAlgn="auto">
              <a:lnSpc>
                <a:spcPts val="2880"/>
              </a:lnSpc>
              <a:buFont typeface="Wingdings" panose="05000000000000000000" charset="0"/>
              <a:buChar char="l"/>
            </a:pPr>
            <a:r>
              <a:rPr lang="en-US" altLang="zh-CN" sz="2400">
                <a:solidFill>
                  <a:srgbClr val="3F27D7"/>
                </a:solidFill>
                <a:latin typeface="Times New Roman" panose="02020603050405020304" charset="0"/>
                <a:cs typeface="Times New Roman" panose="02020603050405020304" charset="0"/>
              </a:rPr>
              <a:t>We continued to plant seeds, but now we also had discussions about the wonders of nature and the importance of treasuring the memories that couldn't be grown in the garden but flourished in our hearts.</a:t>
            </a:r>
            <a:endParaRPr lang="en-US" altLang="zh-CN" sz="2400">
              <a:solidFill>
                <a:srgbClr val="3F27D7"/>
              </a:solidFill>
              <a:latin typeface="Times New Roman" panose="02020603050405020304" charset="0"/>
              <a:cs typeface="Times New Roman" panose="02020603050405020304" charset="0"/>
            </a:endParaRPr>
          </a:p>
          <a:p>
            <a:pPr marL="342900" indent="-342900" fontAlgn="auto">
              <a:lnSpc>
                <a:spcPts val="2880"/>
              </a:lnSpc>
              <a:buFont typeface="Wingdings" panose="05000000000000000000" charset="0"/>
              <a:buChar char="l"/>
            </a:pPr>
            <a:endParaRPr lang="en-US" altLang="zh-CN" sz="2400">
              <a:solidFill>
                <a:srgbClr val="3F27D7"/>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237740" cy="583565"/>
          </a:xfrm>
          <a:prstGeom prst="rect">
            <a:avLst/>
          </a:prstGeom>
          <a:solidFill>
            <a:srgbClr val="92D050"/>
          </a:solidFill>
        </p:spPr>
        <p:txBody>
          <a:bodyPr wrap="square" rtlCol="0">
            <a:spAutoFit/>
          </a:bodyPr>
          <a:p>
            <a:r>
              <a:rPr lang="en-US" altLang="zh-CN" sz="3200">
                <a:latin typeface="Segoe MDL2 Assets" panose="050A0102010101010101" charset="0"/>
                <a:ea typeface="华文宋体" panose="02010600040101010101" charset="-122"/>
                <a:cs typeface="Segoe MDL2 Assets" panose="050A0102010101010101" charset="0"/>
              </a:rPr>
              <a:t>reflection</a:t>
            </a:r>
            <a:r>
              <a:rPr lang="zh-CN" altLang="en-US" sz="3200">
                <a:latin typeface="Segoe MDL2 Assets" panose="050A0102010101010101" charset="0"/>
                <a:ea typeface="华文宋体" panose="02010600040101010101" charset="-122"/>
                <a:cs typeface="Segoe MDL2 Assets" panose="050A0102010101010101" charset="0"/>
              </a:rPr>
              <a:t>：</a:t>
            </a:r>
            <a:endParaRPr lang="zh-CN" altLang="en-US" sz="3200">
              <a:latin typeface="Segoe MDL2 Assets" panose="050A0102010101010101" charset="0"/>
              <a:ea typeface="华文宋体" panose="02010600040101010101" charset="-122"/>
              <a:cs typeface="Segoe MDL2 Assets" panose="050A0102010101010101" charset="0"/>
            </a:endParaRPr>
          </a:p>
        </p:txBody>
      </p:sp>
      <p:sp>
        <p:nvSpPr>
          <p:cNvPr id="3" name="文本框 2"/>
          <p:cNvSpPr txBox="1"/>
          <p:nvPr/>
        </p:nvSpPr>
        <p:spPr>
          <a:xfrm>
            <a:off x="125730" y="689610"/>
            <a:ext cx="11870690" cy="521970"/>
          </a:xfrm>
          <a:prstGeom prst="rect">
            <a:avLst/>
          </a:prstGeom>
          <a:solidFill>
            <a:schemeClr val="bg1">
              <a:lumMod val="95000"/>
            </a:schemeClr>
          </a:solidFill>
        </p:spPr>
        <p:txBody>
          <a:bodyPr wrap="square" rtlCol="0">
            <a:spAutoFit/>
          </a:bodyPr>
          <a:p>
            <a:pPr algn="l"/>
            <a:r>
              <a:rPr lang="en-US" altLang="zh-CN" sz="2800">
                <a:solidFill>
                  <a:srgbClr val="FF0000"/>
                </a:solidFill>
                <a:latin typeface="Times New Roman" panose="02020603050405020304" charset="0"/>
                <a:cs typeface="Times New Roman" panose="02020603050405020304" charset="0"/>
              </a:rPr>
              <a:t>How do you understand the title: </a:t>
            </a:r>
            <a:r>
              <a:rPr lang="zh-CN" altLang="en-US" sz="2800">
                <a:solidFill>
                  <a:srgbClr val="FF0000"/>
                </a:solidFill>
                <a:latin typeface="Times New Roman" panose="02020603050405020304" charset="0"/>
                <a:cs typeface="Times New Roman" panose="02020603050405020304" charset="0"/>
              </a:rPr>
              <a:t>Green Thumb</a:t>
            </a:r>
            <a:r>
              <a:rPr lang="en-US" altLang="zh-CN" sz="2800">
                <a:solidFill>
                  <a:srgbClr val="FF0000"/>
                </a:solidFill>
                <a:latin typeface="Times New Roman" panose="02020603050405020304" charset="0"/>
                <a:cs typeface="Times New Roman" panose="02020603050405020304" charset="0"/>
              </a:rPr>
              <a:t>?</a:t>
            </a:r>
            <a:r>
              <a:rPr lang="en-US" altLang="zh-CN">
                <a:solidFill>
                  <a:srgbClr val="FF0000"/>
                </a:solidFill>
                <a:latin typeface="Times New Roman" panose="02020603050405020304" charset="0"/>
                <a:cs typeface="Times New Roman" panose="02020603050405020304" charset="0"/>
              </a:rPr>
              <a:t>   </a:t>
            </a:r>
            <a:endParaRPr lang="en-US" altLang="zh-CN">
              <a:solidFill>
                <a:srgbClr val="FF0000"/>
              </a:solidFill>
              <a:latin typeface="Times New Roman" panose="02020603050405020304" charset="0"/>
              <a:cs typeface="Times New Roman" panose="02020603050405020304" charset="0"/>
            </a:endParaRPr>
          </a:p>
        </p:txBody>
      </p:sp>
      <p:sp>
        <p:nvSpPr>
          <p:cNvPr id="4" name="文本框 3"/>
          <p:cNvSpPr txBox="1"/>
          <p:nvPr/>
        </p:nvSpPr>
        <p:spPr>
          <a:xfrm>
            <a:off x="342900" y="1510665"/>
            <a:ext cx="11407140" cy="3538220"/>
          </a:xfrm>
          <a:prstGeom prst="rect">
            <a:avLst/>
          </a:prstGeom>
          <a:noFill/>
        </p:spPr>
        <p:txBody>
          <a:bodyPr wrap="square" rtlCol="0">
            <a:spAutoFit/>
          </a:bodyPr>
          <a:p>
            <a:r>
              <a:rPr lang="en-US" altLang="zh-CN" sz="3200">
                <a:solidFill>
                  <a:srgbClr val="3F27D7"/>
                </a:solidFill>
                <a:latin typeface="舒窈英文衡水体" panose="02000500000000000000" charset="0"/>
                <a:cs typeface="舒窈英文衡水体" panose="02000500000000000000" charset="0"/>
              </a:rPr>
              <a:t>Possible answer:</a:t>
            </a:r>
            <a:endParaRPr lang="en-US" altLang="zh-CN" sz="3200">
              <a:solidFill>
                <a:srgbClr val="3F27D7"/>
              </a:solidFill>
              <a:latin typeface="舒窈英文衡水体" panose="02000500000000000000" charset="0"/>
              <a:cs typeface="舒窈英文衡水体" panose="02000500000000000000" charset="0"/>
            </a:endParaRPr>
          </a:p>
          <a:p>
            <a:r>
              <a:rPr lang="en-US" altLang="zh-CN" sz="3200">
                <a:latin typeface="舒窈英文衡水体" panose="02000500000000000000" charset="0"/>
                <a:cs typeface="舒窈英文衡水体" panose="02000500000000000000" charset="0"/>
              </a:rPr>
              <a:t>    1. At present, Laynie was a green hand at growing plants.</a:t>
            </a:r>
            <a:endParaRPr lang="en-US" altLang="zh-CN" sz="3200">
              <a:latin typeface="舒窈英文衡水体" panose="02000500000000000000" charset="0"/>
              <a:cs typeface="舒窈英文衡水体" panose="02000500000000000000" charset="0"/>
            </a:endParaRPr>
          </a:p>
          <a:p>
            <a:endParaRPr lang="en-US" altLang="zh-CN" sz="3200">
              <a:latin typeface="舒窈英文衡水体" panose="02000500000000000000" charset="0"/>
              <a:cs typeface="舒窈英文衡水体" panose="02000500000000000000" charset="0"/>
            </a:endParaRPr>
          </a:p>
          <a:p>
            <a:r>
              <a:rPr lang="en-US" altLang="zh-CN" sz="3200">
                <a:latin typeface="舒窈英文衡水体" panose="02000500000000000000" charset="0"/>
                <a:cs typeface="舒窈英文衡水体" panose="02000500000000000000" charset="0"/>
              </a:rPr>
              <a:t>    2.Though this amazing experience, Laynie learned what growing plants was about.</a:t>
            </a:r>
            <a:endParaRPr lang="en-US" altLang="zh-CN" sz="3200">
              <a:latin typeface="舒窈英文衡水体" panose="02000500000000000000" charset="0"/>
              <a:cs typeface="舒窈英文衡水体" panose="02000500000000000000" charset="0"/>
            </a:endParaRPr>
          </a:p>
          <a:p>
            <a:endParaRPr lang="en-US" altLang="zh-CN" sz="3200">
              <a:latin typeface="舒窈英文衡水体" panose="02000500000000000000" charset="0"/>
              <a:cs typeface="舒窈英文衡水体" panose="02000500000000000000" charset="0"/>
            </a:endParaRPr>
          </a:p>
          <a:p>
            <a:r>
              <a:rPr lang="en-US" altLang="zh-CN" sz="3200">
                <a:latin typeface="舒窈英文衡水体" panose="02000500000000000000" charset="0"/>
                <a:cs typeface="舒窈英文衡水体" panose="02000500000000000000" charset="0"/>
              </a:rPr>
              <a:t>    3. I was convinced that Laynie was soon become a green thumb!</a:t>
            </a:r>
            <a:endParaRPr lang="en-US" altLang="zh-CN" sz="3200">
              <a:latin typeface="舒窈英文衡水体" panose="02000500000000000000" charset="0"/>
              <a:cs typeface="舒窈英文衡水体" panose="020005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806700" cy="583565"/>
          </a:xfrm>
          <a:prstGeom prst="rect">
            <a:avLst/>
          </a:prstGeom>
          <a:solidFill>
            <a:srgbClr val="92D050"/>
          </a:solidFill>
        </p:spPr>
        <p:txBody>
          <a:bodyPr wrap="square" rtlCol="0">
            <a:spAutoFit/>
          </a:bodyPr>
          <a:p>
            <a:r>
              <a:rPr lang="zh-CN" altLang="en-US" sz="3200" b="1">
                <a:latin typeface="华文宋体" panose="02010600040101010101" charset="-122"/>
                <a:ea typeface="华文宋体" panose="02010600040101010101" charset="-122"/>
              </a:rPr>
              <a:t>下水作文合成</a:t>
            </a:r>
            <a:r>
              <a:rPr lang="zh-CN" altLang="en-US" sz="3200">
                <a:latin typeface="华文宋体" panose="02010600040101010101" charset="-122"/>
                <a:ea typeface="华文宋体" panose="02010600040101010101" charset="-122"/>
              </a:rPr>
              <a:t>：</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125730" y="689610"/>
            <a:ext cx="11870690" cy="6123940"/>
          </a:xfrm>
          <a:prstGeom prst="rect">
            <a:avLst/>
          </a:prstGeom>
          <a:solidFill>
            <a:schemeClr val="bg1">
              <a:lumMod val="95000"/>
            </a:schemeClr>
          </a:solidFill>
        </p:spPr>
        <p:txBody>
          <a:bodyPr wrap="square" rtlCol="0">
            <a:spAutoFit/>
          </a:bodyPr>
          <a:p>
            <a:r>
              <a:rPr lang="zh-CN" altLang="en-US">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lang="zh-CN" altLang="en-US" sz="2800">
                <a:solidFill>
                  <a:srgbClr val="FF0000"/>
                </a:solidFill>
                <a:latin typeface="舒窈英文衡水体" panose="02000500000000000000" charset="0"/>
                <a:cs typeface="舒窈英文衡水体" panose="02000500000000000000" charset="0"/>
              </a:rPr>
              <a:t>I sat down with my back to the fence and thought for a long time.</a:t>
            </a:r>
            <a:r>
              <a:rPr lang="en-US" altLang="zh-CN" sz="2800">
                <a:solidFill>
                  <a:srgbClr val="FF0000"/>
                </a:solidFill>
                <a:latin typeface="舒窈英文衡水体" panose="02000500000000000000" charset="0"/>
                <a:cs typeface="舒窈英文衡水体" panose="02000500000000000000" charset="0"/>
              </a:rPr>
              <a:t> </a:t>
            </a:r>
            <a:r>
              <a:rPr lang="en-US" altLang="zh-CN" sz="2800">
                <a:latin typeface="Cambria" panose="02040503050406030204" charset="0"/>
                <a:cs typeface="Cambria" panose="02040503050406030204" charset="0"/>
                <a:sym typeface="+mn-ea"/>
              </a:rPr>
              <a:t>Though I badly wanted to please her and satisfy her expectation, I clearly knew that the longer and longer list would eventually put me into the corner. The only thing I could do was reveal the truth to her.</a:t>
            </a:r>
            <a:r>
              <a:rPr lang="en-US" altLang="zh-CN" sz="2800">
                <a:latin typeface="Cambria" panose="02040503050406030204" charset="0"/>
                <a:cs typeface="Cambria" panose="02040503050406030204" charset="0"/>
              </a:rPr>
              <a:t> </a:t>
            </a:r>
            <a:r>
              <a:rPr lang="en-US" altLang="zh-CN" sz="2800">
                <a:latin typeface="Cambria" panose="02040503050406030204" charset="0"/>
                <a:cs typeface="Cambria" panose="02040503050406030204" charset="0"/>
                <a:sym typeface="+mn-ea"/>
              </a:rPr>
              <a:t>Collecting the pencil, the crayons and the teaspoon that she had planted, I went to her. </a:t>
            </a:r>
            <a:r>
              <a:rPr lang="en-US" altLang="zh-CN" sz="2800">
                <a:solidFill>
                  <a:schemeClr val="tx1"/>
                </a:solidFill>
                <a:latin typeface="Cambria" panose="02040503050406030204" charset="0"/>
                <a:cs typeface="Cambria" panose="02040503050406030204" charset="0"/>
                <a:sym typeface="+mn-ea"/>
              </a:rPr>
              <a:t>When these plants reappeared before her eyes, she was frozen, unable to believe her eyes. I explained to her what it was all about and  apologized.  “No,” she exploded and knocked all the stuffs off the table and the next moment she dashed out, with tears in her eyes. Left in an embarrassing situation, I really regretted not telling her the truth at the very beginning.  Anxious about her disturbed emotions and her safety, I dashed out like an arrow in the direction of where Laynie was going. </a:t>
            </a:r>
            <a:endParaRPr lang="en-US" altLang="zh-CN" sz="2800">
              <a:solidFill>
                <a:schemeClr val="tx1"/>
              </a:solidFill>
              <a:latin typeface="Cambria" panose="02040503050406030204" charset="0"/>
              <a:cs typeface="Cambria" panose="02040503050406030204" charset="0"/>
              <a:sym typeface="+mn-ea"/>
            </a:endParaRPr>
          </a:p>
          <a:p>
            <a:r>
              <a:rPr lang="en-US" altLang="zh-CN" sz="2800">
                <a:solidFill>
                  <a:schemeClr val="tx1"/>
                </a:solidFill>
                <a:latin typeface="Cambria" panose="02040503050406030204" charset="0"/>
                <a:cs typeface="Cambria" panose="02040503050406030204" charset="0"/>
                <a:sym typeface="+mn-ea"/>
              </a:rPr>
              <a:t>                                                                                    (142</a:t>
            </a:r>
            <a:r>
              <a:rPr lang="zh-CN" altLang="en-US" sz="2800">
                <a:solidFill>
                  <a:schemeClr val="tx1"/>
                </a:solidFill>
                <a:latin typeface="Cambria" panose="02040503050406030204" charset="0"/>
                <a:cs typeface="Cambria" panose="02040503050406030204" charset="0"/>
                <a:sym typeface="+mn-ea"/>
              </a:rPr>
              <a:t>字数较多，请根据需要删减</a:t>
            </a:r>
            <a:r>
              <a:rPr lang="en-US" altLang="zh-CN" sz="2800">
                <a:solidFill>
                  <a:schemeClr val="tx1"/>
                </a:solidFill>
                <a:latin typeface="Cambria" panose="02040503050406030204" charset="0"/>
                <a:cs typeface="Cambria" panose="02040503050406030204" charset="0"/>
                <a:sym typeface="+mn-ea"/>
              </a:rPr>
              <a:t>)</a:t>
            </a:r>
            <a:endParaRPr lang="en-US" altLang="zh-CN" sz="2800">
              <a:solidFill>
                <a:schemeClr val="tx1"/>
              </a:solidFill>
              <a:latin typeface="Cambria" panose="02040503050406030204" charset="0"/>
              <a:cs typeface="Cambria" panose="02040503050406030204" charset="0"/>
            </a:endParaRPr>
          </a:p>
          <a:p>
            <a:endParaRPr lang="zh-CN" altLang="en-US" sz="2800">
              <a:solidFill>
                <a:schemeClr val="tx1"/>
              </a:solidFill>
              <a:latin typeface="舒窈英文衡水体" panose="02000500000000000000" charset="0"/>
              <a:cs typeface="舒窈英文衡水体" panose="02000500000000000000"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806700" cy="583565"/>
          </a:xfrm>
          <a:prstGeom prst="rect">
            <a:avLst/>
          </a:prstGeom>
          <a:solidFill>
            <a:srgbClr val="92D050"/>
          </a:solidFill>
        </p:spPr>
        <p:txBody>
          <a:bodyPr wrap="square" rtlCol="0">
            <a:spAutoFit/>
          </a:bodyPr>
          <a:p>
            <a:r>
              <a:rPr lang="zh-CN" altLang="en-US" sz="3200" b="1">
                <a:latin typeface="华文宋体" panose="02010600040101010101" charset="-122"/>
                <a:ea typeface="华文宋体" panose="02010600040101010101" charset="-122"/>
              </a:rPr>
              <a:t>下水作文合成</a:t>
            </a:r>
            <a:r>
              <a:rPr lang="zh-CN" altLang="en-US" sz="3200">
                <a:latin typeface="华文宋体" panose="02010600040101010101" charset="-122"/>
                <a:ea typeface="华文宋体" panose="02010600040101010101" charset="-122"/>
              </a:rPr>
              <a:t>：</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125730" y="689610"/>
            <a:ext cx="11870690" cy="6167755"/>
          </a:xfrm>
          <a:prstGeom prst="rect">
            <a:avLst/>
          </a:prstGeom>
          <a:solidFill>
            <a:schemeClr val="bg1">
              <a:lumMod val="95000"/>
            </a:schemeClr>
          </a:solidFill>
        </p:spPr>
        <p:txBody>
          <a:bodyPr wrap="square" rtlCol="0">
            <a:noAutofit/>
          </a:bodyPr>
          <a:p>
            <a:r>
              <a:rPr lang="en-US" altLang="zh-CN" sz="2800">
                <a:solidFill>
                  <a:schemeClr val="tx1"/>
                </a:solidFill>
                <a:latin typeface="舒窈英文衡水体" panose="02000500000000000000" charset="0"/>
                <a:cs typeface="舒窈英文衡水体" panose="02000500000000000000" charset="0"/>
              </a:rPr>
              <a:t> </a:t>
            </a:r>
            <a:r>
              <a:rPr lang="zh-CN" altLang="en-US" sz="2800">
                <a:solidFill>
                  <a:schemeClr val="tx1"/>
                </a:solidFill>
                <a:latin typeface="舒窈英文衡水体" panose="02000500000000000000" charset="0"/>
                <a:cs typeface="舒窈英文衡水体" panose="02000500000000000000" charset="0"/>
              </a:rPr>
              <a:t>  </a:t>
            </a:r>
            <a:r>
              <a:rPr lang="en-US" altLang="zh-CN" sz="2800">
                <a:solidFill>
                  <a:schemeClr val="tx1"/>
                </a:solidFill>
                <a:latin typeface="舒窈英文衡水体" panose="02000500000000000000" charset="0"/>
                <a:cs typeface="舒窈英文衡水体" panose="02000500000000000000" charset="0"/>
              </a:rPr>
              <a:t>   </a:t>
            </a:r>
            <a:r>
              <a:rPr lang="zh-CN" altLang="en-US" sz="2800">
                <a:solidFill>
                  <a:srgbClr val="FF0000"/>
                </a:solidFill>
                <a:latin typeface="舒窈英文衡水体" panose="02000500000000000000" charset="0"/>
                <a:cs typeface="舒窈英文衡水体" panose="02000500000000000000" charset="0"/>
              </a:rPr>
              <a:t>Later I found Laynie sitting by the spot where Molly was buried</a:t>
            </a:r>
            <a:r>
              <a:rPr lang="zh-CN" altLang="en-US" sz="2800">
                <a:solidFill>
                  <a:schemeClr val="tx1"/>
                </a:solidFill>
                <a:latin typeface="舒窈英文衡水体" panose="02000500000000000000" charset="0"/>
                <a:cs typeface="舒窈英文衡水体" panose="02000500000000000000" charset="0"/>
              </a:rPr>
              <a:t>.</a:t>
            </a:r>
            <a:r>
              <a:rPr lang="en-US" altLang="zh-CN" sz="2800">
                <a:solidFill>
                  <a:schemeClr val="tx1"/>
                </a:solidFill>
                <a:latin typeface="舒窈英文衡水体" panose="02000500000000000000" charset="0"/>
                <a:cs typeface="舒窈英文衡水体" panose="02000500000000000000" charset="0"/>
              </a:rPr>
              <a:t> </a:t>
            </a:r>
            <a:r>
              <a:rPr lang="en-US" altLang="zh-CN" sz="2800">
                <a:solidFill>
                  <a:schemeClr val="tx1"/>
                </a:solidFill>
                <a:latin typeface="Cambria" panose="02040503050406030204" charset="0"/>
                <a:cs typeface="Cambria" panose="02040503050406030204" charset="0"/>
              </a:rPr>
              <a:t>With tears still in her eyes, Laynie seemed to be murmuring something to the  poor goldfish, unable to accept the fact she should have killed the cute creature because of my misguidance and her ignorance.  I knelt down beside her and looked into her eyes, begging for her forgiveness. Patiently, I explained that seeds can sprout, grow and thrive into plants, flowers and trees; dead things like pencils and teaspoons can only be made or produced, but never grown. Laynie seemed to understand a little and her face lit up and her voice softened.</a:t>
            </a:r>
            <a:r>
              <a:rPr lang="en-US" altLang="zh-CN" sz="2800">
                <a:solidFill>
                  <a:schemeClr val="tx1"/>
                </a:solidFill>
                <a:latin typeface="Cambria" panose="02040503050406030204" charset="0"/>
                <a:cs typeface="Cambria" panose="02040503050406030204" charset="0"/>
                <a:sym typeface="+mn-ea"/>
              </a:rPr>
              <a:t>  “Then we can grow forget-me-nots, right? They have life.”  I nodded in approval. Bathed in the morning sunlight,  my little sister expectantly put the seeds into the dirt and watered them, which made me relieved and delighted, delighted that Laynie was finally on the right way to becoming a green thumb.</a:t>
            </a:r>
            <a:endParaRPr lang="en-US" altLang="zh-CN" sz="2800">
              <a:solidFill>
                <a:schemeClr val="tx1"/>
              </a:solidFill>
              <a:latin typeface="Cambria" panose="02040503050406030204" charset="0"/>
              <a:cs typeface="Cambria" panose="02040503050406030204" charset="0"/>
              <a:sym typeface="+mn-ea"/>
            </a:endParaRPr>
          </a:p>
          <a:p>
            <a:r>
              <a:rPr lang="en-US" altLang="zh-CN" sz="2800">
                <a:solidFill>
                  <a:schemeClr val="tx1"/>
                </a:solidFill>
                <a:latin typeface="舒窈英文衡水体" panose="02000500000000000000" charset="0"/>
                <a:cs typeface="舒窈英文衡水体" panose="02000500000000000000" charset="0"/>
                <a:sym typeface="+mn-ea"/>
              </a:rPr>
              <a:t>                                                                           </a:t>
            </a:r>
            <a:r>
              <a:rPr lang="en-US" altLang="zh-CN" sz="2800">
                <a:latin typeface="Cambria" panose="02040503050406030204" charset="0"/>
                <a:cs typeface="Cambria" panose="02040503050406030204" charset="0"/>
                <a:sym typeface="+mn-ea"/>
              </a:rPr>
              <a:t>(141</a:t>
            </a:r>
            <a:r>
              <a:rPr lang="zh-CN" altLang="en-US" sz="2800">
                <a:latin typeface="Cambria" panose="02040503050406030204" charset="0"/>
                <a:cs typeface="Cambria" panose="02040503050406030204" charset="0"/>
                <a:sym typeface="+mn-ea"/>
              </a:rPr>
              <a:t>字数较多，请根据需要删减</a:t>
            </a:r>
            <a:r>
              <a:rPr lang="en-US" altLang="zh-CN" sz="2800">
                <a:latin typeface="Cambria" panose="02040503050406030204" charset="0"/>
                <a:cs typeface="Cambria" panose="02040503050406030204" charset="0"/>
                <a:sym typeface="+mn-ea"/>
              </a:rPr>
              <a:t>)</a:t>
            </a:r>
            <a:endParaRPr lang="en-US" altLang="zh-CN" sz="2800">
              <a:solidFill>
                <a:schemeClr val="tx1"/>
              </a:solidFill>
              <a:latin typeface="舒窈英文衡水体" panose="02000500000000000000" charset="0"/>
              <a:cs typeface="舒窈英文衡水体" panose="02000500000000000000" charset="0"/>
              <a:sym typeface="+mn-ea"/>
            </a:endParaRPr>
          </a:p>
          <a:p>
            <a:endParaRPr lang="en-US" altLang="zh-CN" sz="2800">
              <a:solidFill>
                <a:schemeClr val="tx1"/>
              </a:solidFill>
              <a:latin typeface="舒窈英文衡水体" panose="02000500000000000000" charset="0"/>
              <a:cs typeface="舒窈英文衡水体" panose="02000500000000000000"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990" y="339090"/>
            <a:ext cx="11734800" cy="1322070"/>
          </a:xfrm>
          <a:prstGeom prst="rect">
            <a:avLst/>
          </a:prstGeom>
          <a:noFill/>
        </p:spPr>
        <p:txBody>
          <a:bodyPr wrap="square" rtlCol="0">
            <a:spAutoFit/>
          </a:bodyPr>
          <a:p>
            <a:pPr algn="ctr"/>
            <a:r>
              <a:rPr lang="zh-CN" altLang="en-US" sz="4000">
                <a:latin typeface="Arial" panose="020B0604020202020204" pitchFamily="34" charset="0"/>
                <a:cs typeface="Arial" panose="020B0604020202020204" pitchFamily="34" charset="0"/>
              </a:rPr>
              <a:t>2023年11月16日台州一模读后续写讲评</a:t>
            </a:r>
            <a:endParaRPr lang="zh-CN" altLang="en-US" sz="4000">
              <a:latin typeface="Arial" panose="020B0604020202020204" pitchFamily="34" charset="0"/>
              <a:cs typeface="Arial" panose="020B0604020202020204" pitchFamily="34" charset="0"/>
            </a:endParaRPr>
          </a:p>
          <a:p>
            <a:pPr algn="ctr"/>
            <a:r>
              <a:rPr lang="zh-CN" altLang="en-US" sz="4000">
                <a:gradFill>
                  <a:gsLst>
                    <a:gs pos="0">
                      <a:srgbClr val="14CD68"/>
                    </a:gs>
                    <a:gs pos="100000">
                      <a:srgbClr val="0B6E38"/>
                    </a:gs>
                  </a:gsLst>
                  <a:lin scaled="0"/>
                </a:gradFill>
                <a:latin typeface="舒窈英文衡水体" panose="02000500000000000000" charset="0"/>
                <a:cs typeface="舒窈英文衡水体" panose="02000500000000000000" charset="0"/>
              </a:rPr>
              <a:t>Green Thumb</a:t>
            </a:r>
            <a:endParaRPr lang="zh-CN" altLang="en-US" sz="4000">
              <a:latin typeface="Arial" panose="020B0604020202020204" pitchFamily="34" charset="0"/>
              <a:cs typeface="Arial" panose="020B0604020202020204" pitchFamily="34" charset="0"/>
            </a:endParaRPr>
          </a:p>
        </p:txBody>
      </p:sp>
      <p:pic>
        <p:nvPicPr>
          <p:cNvPr id="3" name="图片 3" descr="6a2fac783930ecad7262a74837d7385b"/>
          <p:cNvPicPr>
            <a:picLocks noChangeAspect="1"/>
          </p:cNvPicPr>
          <p:nvPr>
            <p:custDataLst>
              <p:tags r:id="rId1"/>
            </p:custDataLst>
          </p:nvPr>
        </p:nvPicPr>
        <p:blipFill>
          <a:blip r:embed="rId2"/>
          <a:stretch>
            <a:fillRect/>
          </a:stretch>
        </p:blipFill>
        <p:spPr>
          <a:xfrm>
            <a:off x="429260" y="1661160"/>
            <a:ext cx="4919345" cy="4477385"/>
          </a:xfrm>
          <a:prstGeom prst="rect">
            <a:avLst/>
          </a:prstGeom>
        </p:spPr>
      </p:pic>
      <p:pic>
        <p:nvPicPr>
          <p:cNvPr id="4" name="图片 4" descr="37ecc685feddbcf702283f485d663ddd"/>
          <p:cNvPicPr>
            <a:picLocks noChangeAspect="1"/>
          </p:cNvPicPr>
          <p:nvPr>
            <p:custDataLst>
              <p:tags r:id="rId3"/>
            </p:custDataLst>
          </p:nvPr>
        </p:nvPicPr>
        <p:blipFill>
          <a:blip r:embed="rId4"/>
          <a:stretch>
            <a:fillRect/>
          </a:stretch>
        </p:blipFill>
        <p:spPr>
          <a:xfrm>
            <a:off x="6692900" y="1661160"/>
            <a:ext cx="4980305" cy="4431665"/>
          </a:xfrm>
          <a:prstGeom prst="rect">
            <a:avLst/>
          </a:prstGeom>
        </p:spPr>
      </p:pic>
      <p:sp>
        <p:nvSpPr>
          <p:cNvPr id="5" name="文本框 4"/>
          <p:cNvSpPr txBox="1"/>
          <p:nvPr/>
        </p:nvSpPr>
        <p:spPr>
          <a:xfrm>
            <a:off x="7974330" y="6308725"/>
            <a:ext cx="4070350" cy="46037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p>
            <a:pPr algn="l"/>
            <a:r>
              <a:rPr lang="zh-CN" altLang="en-US" sz="2400">
                <a:latin typeface="华文中宋" panose="02010600040101010101" charset="-122"/>
                <a:ea typeface="华文中宋" panose="02010600040101010101" charset="-122"/>
              </a:rPr>
              <a:t>浙江省天台中学</a:t>
            </a:r>
            <a:r>
              <a:rPr lang="en-US" altLang="zh-CN" sz="2400">
                <a:latin typeface="华文中宋" panose="02010600040101010101" charset="-122"/>
                <a:ea typeface="华文中宋" panose="02010600040101010101" charset="-122"/>
              </a:rPr>
              <a:t>   </a:t>
            </a:r>
            <a:r>
              <a:rPr lang="zh-CN" altLang="en-US" sz="2400">
                <a:latin typeface="华文中宋" panose="02010600040101010101" charset="-122"/>
                <a:ea typeface="华文中宋" panose="02010600040101010101" charset="-122"/>
              </a:rPr>
              <a:t>陈星可</a:t>
            </a:r>
            <a:endParaRPr lang="zh-CN" altLang="en-US" sz="2400">
              <a:latin typeface="华文中宋" panose="02010600040101010101" charset="-122"/>
              <a:ea typeface="华文中宋" panose="0201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806700" cy="583565"/>
          </a:xfrm>
          <a:prstGeom prst="rect">
            <a:avLst/>
          </a:prstGeom>
          <a:solidFill>
            <a:srgbClr val="92D050"/>
          </a:solidFill>
        </p:spPr>
        <p:txBody>
          <a:bodyPr wrap="square" rtlCol="0">
            <a:spAutoFit/>
          </a:bodyPr>
          <a:p>
            <a:r>
              <a:rPr lang="zh-CN" altLang="en-US" sz="3200" b="1">
                <a:latin typeface="华文宋体" panose="02010600040101010101" charset="-122"/>
                <a:ea typeface="华文宋体" panose="02010600040101010101" charset="-122"/>
              </a:rPr>
              <a:t>参考范文</a:t>
            </a:r>
            <a:r>
              <a:rPr lang="zh-CN" altLang="en-US" sz="3200">
                <a:latin typeface="华文宋体" panose="02010600040101010101" charset="-122"/>
                <a:ea typeface="华文宋体" panose="02010600040101010101" charset="-122"/>
              </a:rPr>
              <a:t>：</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635" y="583565"/>
            <a:ext cx="12192635" cy="6123940"/>
          </a:xfrm>
          <a:prstGeom prst="rect">
            <a:avLst/>
          </a:prstGeom>
          <a:solidFill>
            <a:schemeClr val="bg1">
              <a:lumMod val="95000"/>
            </a:schemeClr>
          </a:solidFill>
        </p:spPr>
        <p:txBody>
          <a:bodyPr wrap="square" rtlCol="0">
            <a:spAutoFit/>
          </a:bodyPr>
          <a:p>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  </a:t>
            </a:r>
            <a:r>
              <a:rPr lang="en-US" altLang="zh-CN" sz="2800">
                <a:solidFill>
                  <a:schemeClr val="tx1"/>
                </a:solidFill>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I sat down with my back to the fence and thought for a long time. Sighing, I decided then there was only one right thing to do. I got up, took some things from the shed, and went inside. When I displayed the short pencil, the crayons, the teaspoon ... on the table, Laynie was dumbfounded. Then I explained how I’d dug up and replaced all of her things. “No!” she screamed, red-faced. With big shove, she knocked everything off the table. “Laynie,” I swallowed hard and added, “Molly isn’t going to grow either.” At this, she burst into tears and ran off. Pierced to the heart with guilt, I felt like a worm. </a:t>
            </a:r>
            <a:endParaRPr sz="2600">
              <a:latin typeface="Times New Roman" panose="02020603050405020304" charset="0"/>
              <a:cs typeface="Times New Roman" panose="02020603050405020304" charset="0"/>
            </a:endParaRPr>
          </a:p>
          <a:p>
            <a:r>
              <a:rPr sz="2600">
                <a:latin typeface="Times New Roman" panose="02020603050405020304" charset="0"/>
                <a:cs typeface="Times New Roman" panose="02020603050405020304" charset="0"/>
              </a:rPr>
              <a:t>   </a:t>
            </a: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Later I found Laynie sitting by the spot where Molly was buried. I sat down beside her gently held her in my embrace and apologized. Laynie turned her face away. I went on, “See, you can grow things from seeds - not from pencils or ... dead things. OK?” “Just seeds?” she asked, face still tear-stained. I nodded. She looked at me for a minute as if thinking about something. Later that day, after we had a funeral for Molly, I saw Laynie patting down some dirt on Molly’s grave. My heart tightened. “I’m growing some forget-me-nots, so Molly won’t forget me,” she said. This time, I thought “the green thumb” would have a real harvest.</a:t>
            </a:r>
            <a:endParaRPr sz="260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806700" cy="583565"/>
          </a:xfrm>
          <a:prstGeom prst="rect">
            <a:avLst/>
          </a:prstGeom>
          <a:solidFill>
            <a:srgbClr val="92D050"/>
          </a:solidFill>
        </p:spPr>
        <p:txBody>
          <a:bodyPr wrap="square" rtlCol="0">
            <a:spAutoFit/>
          </a:bodyPr>
          <a:p>
            <a:r>
              <a:rPr lang="en-US" altLang="zh-CN" sz="3200" b="1">
                <a:latin typeface="华文宋体" panose="02010600040101010101" charset="-122"/>
                <a:ea typeface="华文宋体" panose="02010600040101010101" charset="-122"/>
              </a:rPr>
              <a:t>ChatGPT</a:t>
            </a:r>
            <a:r>
              <a:rPr lang="zh-CN" altLang="en-US" sz="3200" b="1">
                <a:latin typeface="华文宋体" panose="02010600040101010101" charset="-122"/>
                <a:ea typeface="华文宋体" panose="02010600040101010101" charset="-122"/>
              </a:rPr>
              <a:t>作品</a:t>
            </a:r>
            <a:r>
              <a:rPr lang="zh-CN" altLang="en-US" sz="3200">
                <a:latin typeface="华文宋体" panose="02010600040101010101" charset="-122"/>
                <a:ea typeface="华文宋体" panose="02010600040101010101" charset="-122"/>
              </a:rPr>
              <a:t>：</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635" y="583565"/>
            <a:ext cx="12192635" cy="6062345"/>
          </a:xfrm>
          <a:prstGeom prst="rect">
            <a:avLst/>
          </a:prstGeom>
          <a:solidFill>
            <a:schemeClr val="bg1">
              <a:lumMod val="95000"/>
            </a:schemeClr>
          </a:solidFill>
        </p:spPr>
        <p:txBody>
          <a:bodyPr wrap="square" rtlCol="0">
            <a:spAutoFit/>
          </a:bodyPr>
          <a:p>
            <a:r>
              <a:rPr lang="en-US" altLang="zh-CN" sz="2800">
                <a:solidFill>
                  <a:schemeClr val="tx1"/>
                </a:solidFill>
                <a:latin typeface="Times New Roman" panose="02020603050405020304" charset="0"/>
                <a:cs typeface="Times New Roman" panose="02020603050405020304" charset="0"/>
              </a:rPr>
              <a:t> </a:t>
            </a:r>
            <a:r>
              <a:rPr lang="zh-CN" altLang="en-US" sz="2800">
                <a:solidFill>
                  <a:schemeClr val="tx1"/>
                </a:solidFill>
                <a:latin typeface="Times New Roman" panose="02020603050405020304" charset="0"/>
                <a:cs typeface="Times New Roman" panose="02020603050405020304" charset="0"/>
              </a:rPr>
              <a:t>  </a:t>
            </a:r>
            <a:r>
              <a:rPr lang="en-US" altLang="zh-CN" sz="2800">
                <a:solidFill>
                  <a:schemeClr val="tx1"/>
                </a:solidFill>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I sat down with my back to the fence and thought for a long time.</a:t>
            </a:r>
            <a:r>
              <a:rPr lang="en-US" sz="2400">
                <a:latin typeface="Times New Roman" panose="02020603050405020304" charset="0"/>
                <a:cs typeface="Times New Roman" panose="02020603050405020304" charset="0"/>
              </a:rPr>
              <a:t> The weight of Laynie's innocent belief in the garden's magical abilities was both heartwarming and concerning. She saw wonder in every planted item, and it pained me to shatter her illusions. Approaching her gently, I knelt beside Laynie. "You know, Laynie, some things, like goldfish, don't grow from seeds. They come from special places, like rivers or ponds." Laynie's face fell, confusion clouding her expression. "But I planted Molly just like the other things." And with tears in her eyes, she rushed out.</a:t>
            </a:r>
            <a:endParaRPr lang="en-US" sz="2400">
              <a:latin typeface="Times New Roman" panose="02020603050405020304" charset="0"/>
              <a:cs typeface="Times New Roman" panose="02020603050405020304" charset="0"/>
            </a:endParaRPr>
          </a:p>
          <a:p>
            <a:r>
              <a:rPr lang="en-US" sz="2400">
                <a:latin typeface="Times New Roman" panose="02020603050405020304" charset="0"/>
                <a:cs typeface="Times New Roman" panose="02020603050405020304" charset="0"/>
              </a:rPr>
              <a:t>     Later, I found Laynie sitting by the spot where Molly was buried. It was a poignant moment as Laynie stared at the ground, perhaps realizing that not everything could be magically brought to life. I decided it was time for a different kind of lesson.  "Laynie," I began gently, "some things, like Molly, are special in their own way. They live in our hearts as memories, and we can't grow them from the ground. But we can cherish them forever." Laynie looked at me with a mix of understanding and sadness, and we shared a quiet moment by Molly's makeshift resting place. From that day forward, Laynie's garden became a blend of reality and imagination. We continued to plant seeds, but now we also had discussions about the wonders of nature and the importance of treasuring the memories that couldn't be grown in the garden but flourished in our hearts. </a:t>
            </a:r>
            <a:r>
              <a:rPr sz="2400">
                <a:latin typeface="Times New Roman" panose="02020603050405020304" charset="0"/>
                <a:cs typeface="Times New Roman" panose="02020603050405020304" charset="0"/>
              </a:rPr>
              <a:t> </a:t>
            </a:r>
            <a:endParaRPr sz="2400">
              <a:latin typeface="Times New Roman" panose="02020603050405020304" charset="0"/>
              <a:cs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73990" y="339090"/>
            <a:ext cx="11734800" cy="1383665"/>
          </a:xfrm>
          <a:prstGeom prst="rect">
            <a:avLst/>
          </a:prstGeom>
          <a:noFill/>
        </p:spPr>
        <p:txBody>
          <a:bodyPr wrap="square" rtlCol="0">
            <a:spAutoFit/>
          </a:bodyPr>
          <a:p>
            <a:pPr algn="ctr"/>
            <a:endParaRPr lang="zh-CN" altLang="en-US" sz="4000">
              <a:latin typeface="Arial" panose="020B0604020202020204" pitchFamily="34" charset="0"/>
              <a:cs typeface="Arial" panose="020B0604020202020204" pitchFamily="34" charset="0"/>
            </a:endParaRPr>
          </a:p>
          <a:p>
            <a:pPr algn="ctr"/>
            <a:r>
              <a:rPr lang="en-US" altLang="zh-CN" sz="4400" b="1">
                <a:gradFill>
                  <a:gsLst>
                    <a:gs pos="0">
                      <a:srgbClr val="14CD68"/>
                    </a:gs>
                    <a:gs pos="100000">
                      <a:srgbClr val="0B6E38"/>
                    </a:gs>
                  </a:gsLst>
                  <a:lin scaled="0"/>
                </a:gradFill>
                <a:latin typeface="舒窈英文衡水体" panose="02000500000000000000" charset="0"/>
                <a:cs typeface="舒窈英文衡水体" panose="02000500000000000000" charset="0"/>
              </a:rPr>
              <a:t>Thank you for your attention!</a:t>
            </a:r>
            <a:endParaRPr lang="en-US" altLang="zh-CN" sz="4400" b="1">
              <a:gradFill>
                <a:gsLst>
                  <a:gs pos="0">
                    <a:srgbClr val="14CD68"/>
                  </a:gs>
                  <a:gs pos="100000">
                    <a:srgbClr val="0B6E38"/>
                  </a:gs>
                </a:gsLst>
                <a:lin scaled="0"/>
              </a:gradFill>
              <a:latin typeface="舒窈英文衡水体" panose="02000500000000000000" charset="0"/>
              <a:cs typeface="舒窈英文衡水体" panose="02000500000000000000" charset="0"/>
            </a:endParaRPr>
          </a:p>
        </p:txBody>
      </p:sp>
      <p:pic>
        <p:nvPicPr>
          <p:cNvPr id="3" name="图片 3" descr="6a2fac783930ecad7262a74837d7385b"/>
          <p:cNvPicPr>
            <a:picLocks noChangeAspect="1"/>
          </p:cNvPicPr>
          <p:nvPr>
            <p:custDataLst>
              <p:tags r:id="rId1"/>
            </p:custDataLst>
          </p:nvPr>
        </p:nvPicPr>
        <p:blipFill>
          <a:blip r:embed="rId2"/>
          <a:stretch>
            <a:fillRect/>
          </a:stretch>
        </p:blipFill>
        <p:spPr>
          <a:xfrm>
            <a:off x="537210" y="2277110"/>
            <a:ext cx="4919345" cy="4477385"/>
          </a:xfrm>
          <a:prstGeom prst="rect">
            <a:avLst/>
          </a:prstGeom>
        </p:spPr>
      </p:pic>
      <p:pic>
        <p:nvPicPr>
          <p:cNvPr id="4" name="图片 4" descr="37ecc685feddbcf702283f485d663ddd"/>
          <p:cNvPicPr>
            <a:picLocks noChangeAspect="1"/>
          </p:cNvPicPr>
          <p:nvPr>
            <p:custDataLst>
              <p:tags r:id="rId3"/>
            </p:custDataLst>
          </p:nvPr>
        </p:nvPicPr>
        <p:blipFill>
          <a:blip r:embed="rId4"/>
          <a:stretch>
            <a:fillRect/>
          </a:stretch>
        </p:blipFill>
        <p:spPr>
          <a:xfrm>
            <a:off x="6506845" y="2322830"/>
            <a:ext cx="4980305" cy="44316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237740" cy="583565"/>
          </a:xfrm>
          <a:prstGeom prst="rect">
            <a:avLst/>
          </a:prstGeom>
          <a:solidFill>
            <a:srgbClr val="92D050"/>
          </a:solidFill>
        </p:spPr>
        <p:txBody>
          <a:bodyPr wrap="square" rtlCol="0">
            <a:spAutoFit/>
          </a:bodyPr>
          <a:p>
            <a:r>
              <a:rPr lang="zh-CN" altLang="en-US" sz="3200">
                <a:latin typeface="华文宋体" panose="02010600040101010101" charset="-122"/>
                <a:ea typeface="华文宋体" panose="02010600040101010101" charset="-122"/>
              </a:rPr>
              <a:t>文本呈现：</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125730" y="689610"/>
            <a:ext cx="11870690" cy="5908040"/>
          </a:xfrm>
          <a:prstGeom prst="rect">
            <a:avLst/>
          </a:prstGeom>
          <a:solidFill>
            <a:schemeClr val="bg1">
              <a:lumMod val="95000"/>
            </a:schemeClr>
          </a:solidFill>
        </p:spPr>
        <p:txBody>
          <a:bodyPr wrap="square" rtlCol="0">
            <a:spAutoFit/>
          </a:bodyPr>
          <a:p>
            <a:pPr algn="ctr"/>
            <a:r>
              <a:rPr lang="zh-CN" altLang="en-US" b="1">
                <a:latin typeface="Times New Roman" panose="02020603050405020304" charset="0"/>
                <a:cs typeface="Times New Roman" panose="02020603050405020304" charset="0"/>
              </a:rPr>
              <a:t>Green Thumb</a:t>
            </a:r>
            <a:endParaRPr lang="zh-CN" altLang="en-US" b="1">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All </a:t>
            </a:r>
            <a:r>
              <a:rPr lang="zh-CN" altLang="en-US" b="1">
                <a:solidFill>
                  <a:srgbClr val="FF0000"/>
                </a:solidFill>
                <a:latin typeface="Times New Roman" panose="02020603050405020304" charset="0"/>
                <a:cs typeface="Times New Roman" panose="02020603050405020304" charset="0"/>
              </a:rPr>
              <a:t>I</a:t>
            </a:r>
            <a:r>
              <a:rPr lang="zh-CN" altLang="en-US">
                <a:latin typeface="Times New Roman" panose="02020603050405020304" charset="0"/>
                <a:cs typeface="Times New Roman" panose="02020603050405020304" charset="0"/>
              </a:rPr>
              <a:t> did was show my little sister how to grow plants. Dig a hole. Put in a seed. Cover it with dirt. Water it. Wait.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See, Laynie,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I explained,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 whole </a:t>
            </a:r>
            <a:r>
              <a:rPr lang="zh-CN" altLang="en-US" b="1">
                <a:solidFill>
                  <a:srgbClr val="3F27D7"/>
                </a:solidFill>
                <a:latin typeface="Times New Roman" panose="02020603050405020304" charset="0"/>
                <a:cs typeface="Times New Roman" panose="02020603050405020304" charset="0"/>
              </a:rPr>
              <a:t>plant</a:t>
            </a:r>
            <a:r>
              <a:rPr lang="zh-CN" altLang="en-US">
                <a:latin typeface="Times New Roman" panose="02020603050405020304" charset="0"/>
                <a:cs typeface="Times New Roman" panose="02020603050405020304" charset="0"/>
              </a:rPr>
              <a:t> will grow from this</a:t>
            </a:r>
            <a:r>
              <a:rPr lang="zh-CN" altLang="en-US" b="1">
                <a:solidFill>
                  <a:srgbClr val="3F27D7"/>
                </a:solidFill>
                <a:latin typeface="Times New Roman" panose="02020603050405020304" charset="0"/>
                <a:cs typeface="Times New Roman" panose="02020603050405020304" charset="0"/>
              </a:rPr>
              <a:t> tiny seed</a:t>
            </a:r>
            <a:r>
              <a:rPr lang="zh-CN" altLang="en-US">
                <a:latin typeface="Times New Roman" panose="02020603050405020304" charset="0"/>
                <a:cs typeface="Times New Roman" panose="02020603050405020304" charset="0"/>
              </a:rPr>
              <a:t>. All we have to do is water it.</a:t>
            </a:r>
            <a:r>
              <a:rPr lang="en-US" altLang="zh-CN">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zh-CN" altLang="en-US" b="1">
                <a:solidFill>
                  <a:srgbClr val="FF0000"/>
                </a:solidFill>
                <a:latin typeface="Times New Roman" panose="02020603050405020304" charset="0"/>
                <a:cs typeface="Times New Roman" panose="02020603050405020304" charset="0"/>
              </a:rPr>
              <a:t>Laynie </a:t>
            </a:r>
            <a:r>
              <a:rPr lang="zh-CN" altLang="en-US">
                <a:latin typeface="Times New Roman" panose="02020603050405020304" charset="0"/>
                <a:cs typeface="Times New Roman" panose="02020603050405020304" charset="0"/>
              </a:rPr>
              <a:t>had her own watering can so she could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help</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me in the garden. One day, after everything was watered, she ran to the fence and started sprinkling water on another spot. I walked over and saw a fresh patch of dirt near the fence.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Did you plant something there?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I asked.</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Yes,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she said.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m growing a </a:t>
            </a:r>
            <a:r>
              <a:rPr lang="zh-CN" altLang="en-US">
                <a:solidFill>
                  <a:srgbClr val="00B050"/>
                </a:solidFill>
                <a:latin typeface="Times New Roman" panose="02020603050405020304" charset="0"/>
                <a:cs typeface="Times New Roman" panose="02020603050405020304" charset="0"/>
              </a:rPr>
              <a:t>pencil</a:t>
            </a:r>
            <a:r>
              <a:rPr lang="zh-CN" altLang="en-US">
                <a:latin typeface="Times New Roman" panose="02020603050405020304" charset="0"/>
                <a:cs typeface="Times New Roman" panose="02020603050405020304" charset="0"/>
              </a:rPr>
              <a:t>. My purple pencil got too small, so I planted it.</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What? But, Laynie -</a:t>
            </a:r>
            <a:r>
              <a:rPr lang="en-US" altLang="zh-CN">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I should have explained things right then, but I just muttered,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Uh ... I never grew one before.</a:t>
            </a:r>
            <a:r>
              <a:rPr lang="en-US" altLang="zh-CN">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Later I got what seemed like a great idea. I dug up Laynie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pencil and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planted</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a brand-new purple pencil. Laynie was really excited when she saw it.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My pencil grew!</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she shouted.</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 few days later, Laynie was watering on the same spot. Two days later, new </a:t>
            </a:r>
            <a:r>
              <a:rPr lang="zh-CN" altLang="en-US">
                <a:solidFill>
                  <a:srgbClr val="00B050"/>
                </a:solidFill>
                <a:latin typeface="Times New Roman" panose="02020603050405020304" charset="0"/>
                <a:cs typeface="Times New Roman" panose="02020603050405020304" charset="0"/>
              </a:rPr>
              <a:t>crayons</a:t>
            </a:r>
            <a:r>
              <a:rPr lang="zh-CN" altLang="en-US">
                <a:latin typeface="Times New Roman" panose="02020603050405020304" charset="0"/>
                <a:cs typeface="Times New Roman" panose="02020603050405020304" charset="0"/>
              </a:rPr>
              <a:t> sticking their pointy little heads out, thanks to me. Laynie jumped up and down and yelled,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They look like flowers!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She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picked</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them and ran into the house.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Next, Laynie grew an adult </a:t>
            </a:r>
            <a:r>
              <a:rPr lang="zh-CN" altLang="en-US">
                <a:solidFill>
                  <a:srgbClr val="00B050"/>
                </a:solidFill>
                <a:latin typeface="Times New Roman" panose="02020603050405020304" charset="0"/>
                <a:cs typeface="Times New Roman" panose="02020603050405020304" charset="0"/>
              </a:rPr>
              <a:t>bear doll</a:t>
            </a:r>
            <a:r>
              <a:rPr lang="zh-CN" altLang="en-US">
                <a:latin typeface="Times New Roman" panose="02020603050405020304" charset="0"/>
                <a:cs typeface="Times New Roman" panose="02020603050405020304" charset="0"/>
              </a:rPr>
              <a:t> from a tiny one, a soup spoon from a</a:t>
            </a:r>
            <a:r>
              <a:rPr lang="zh-CN" altLang="en-US">
                <a:solidFill>
                  <a:srgbClr val="00B050"/>
                </a:solidFill>
                <a:latin typeface="Times New Roman" panose="02020603050405020304" charset="0"/>
                <a:cs typeface="Times New Roman" panose="02020603050405020304" charset="0"/>
              </a:rPr>
              <a:t> teaspoon</a:t>
            </a:r>
            <a:r>
              <a:rPr lang="zh-CN" altLang="en-US">
                <a:latin typeface="Times New Roman" panose="02020603050405020304" charset="0"/>
                <a:cs typeface="Times New Roman" panose="02020603050405020304" charset="0"/>
              </a:rPr>
              <a:t>, and a hand mirror from </a:t>
            </a:r>
            <a:r>
              <a:rPr lang="zh-CN" altLang="en-US">
                <a:solidFill>
                  <a:srgbClr val="00B050"/>
                </a:solidFill>
                <a:latin typeface="Times New Roman" panose="02020603050405020304" charset="0"/>
                <a:cs typeface="Times New Roman" panose="02020603050405020304" charset="0"/>
              </a:rPr>
              <a:t>a piece of glass</a:t>
            </a:r>
            <a:r>
              <a:rPr lang="zh-CN" altLang="en-US">
                <a:latin typeface="Times New Roman" panose="02020603050405020304" charset="0"/>
                <a:cs typeface="Times New Roman" panose="02020603050405020304" charset="0"/>
              </a:rPr>
              <a:t>. When she claimed that she had grown these things, I just kept my mouth shut! Actually, it was fun trying to think of what should grow from Laynie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 seeds. And it was cool to see her get excited.</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One day I saw her patting down some dirt near the fence again, so I knew she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d just planted something. My heart dropped to my feet when she asked,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How long does it take to grow a </a:t>
            </a:r>
            <a:r>
              <a:rPr lang="zh-CN" altLang="en-US" b="1">
                <a:solidFill>
                  <a:srgbClr val="3F27D7"/>
                </a:solidFill>
                <a:latin typeface="Times New Roman" panose="02020603050405020304" charset="0"/>
                <a:cs typeface="Times New Roman" panose="02020603050405020304" charset="0"/>
              </a:rPr>
              <a:t>goldfish</a:t>
            </a:r>
            <a:r>
              <a:rPr lang="zh-CN" altLang="en-US">
                <a:latin typeface="Times New Roman" panose="02020603050405020304" charset="0"/>
                <a:cs typeface="Times New Roman" panose="02020603050405020304" charset="0"/>
              </a:rPr>
              <a:t>, Brad?</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I couldn</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t speak.</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Not long, I bet!</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said Laynie. She knelt down to whisper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Grow, Molly. Grow!</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before she skipped back to the house.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注意：1.续写词数应为150左右；2.请按如下格式在答题卡的相应位置作答。</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zh-CN" altLang="en-US">
                <a:solidFill>
                  <a:srgbClr val="FF0000"/>
                </a:solidFill>
                <a:latin typeface="舒窈英文衡水体" panose="02000500000000000000" charset="0"/>
                <a:cs typeface="舒窈英文衡水体" panose="02000500000000000000" charset="0"/>
              </a:rPr>
              <a:t>I sat down with my back to the fence and thought for a long time.</a:t>
            </a:r>
            <a:endParaRPr lang="zh-CN" altLang="en-US">
              <a:solidFill>
                <a:srgbClr val="FF0000"/>
              </a:solidFill>
              <a:latin typeface="舒窈英文衡水体" panose="02000500000000000000" charset="0"/>
              <a:cs typeface="舒窈英文衡水体" panose="02000500000000000000" charset="0"/>
            </a:endParaRPr>
          </a:p>
          <a:p>
            <a:r>
              <a:rPr lang="zh-CN" altLang="en-US">
                <a:solidFill>
                  <a:srgbClr val="FF0000"/>
                </a:solidFill>
                <a:latin typeface="舒窈英文衡水体" panose="02000500000000000000" charset="0"/>
                <a:cs typeface="舒窈英文衡水体" panose="02000500000000000000" charset="0"/>
              </a:rPr>
              <a:t>  Later I found Laynie sitting by the spot where Molly was buried.</a:t>
            </a:r>
            <a:endParaRPr lang="zh-CN" altLang="en-US">
              <a:solidFill>
                <a:srgbClr val="FF0000"/>
              </a:solidFill>
              <a:latin typeface="舒窈英文衡水体" panose="02000500000000000000" charset="0"/>
              <a:cs typeface="舒窈英文衡水体" panose="0200050000000000000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23774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标题理解</a:t>
            </a:r>
            <a:r>
              <a:rPr lang="zh-CN" altLang="en-US" sz="3200">
                <a:latin typeface="华文宋体" panose="02010600040101010101" charset="-122"/>
                <a:ea typeface="华文宋体" panose="02010600040101010101" charset="-122"/>
              </a:rPr>
              <a:t>：</a:t>
            </a:r>
            <a:endParaRPr lang="zh-CN" altLang="en-US" sz="3200">
              <a:latin typeface="华文宋体" panose="02010600040101010101" charset="-122"/>
              <a:ea typeface="华文宋体" panose="02010600040101010101" charset="-122"/>
            </a:endParaRPr>
          </a:p>
        </p:txBody>
      </p:sp>
      <p:pic>
        <p:nvPicPr>
          <p:cNvPr id="4" name="图片 3"/>
          <p:cNvPicPr/>
          <p:nvPr>
            <p:custDataLst>
              <p:tags r:id="rId1"/>
            </p:custDataLst>
          </p:nvPr>
        </p:nvPicPr>
        <p:blipFill>
          <a:blip r:embed="rId2"/>
          <a:stretch>
            <a:fillRect/>
          </a:stretch>
        </p:blipFill>
        <p:spPr>
          <a:xfrm>
            <a:off x="347345" y="836295"/>
            <a:ext cx="3923030" cy="3764915"/>
          </a:xfrm>
          <a:prstGeom prst="rect">
            <a:avLst/>
          </a:prstGeom>
          <a:noFill/>
          <a:ln w="9525">
            <a:noFill/>
          </a:ln>
        </p:spPr>
      </p:pic>
      <p:pic>
        <p:nvPicPr>
          <p:cNvPr id="106" name="图片 105"/>
          <p:cNvPicPr/>
          <p:nvPr/>
        </p:nvPicPr>
        <p:blipFill>
          <a:blip r:embed="rId3"/>
          <a:stretch>
            <a:fillRect/>
          </a:stretch>
        </p:blipFill>
        <p:spPr>
          <a:xfrm>
            <a:off x="4476246" y="662988"/>
            <a:ext cx="1709158" cy="538385"/>
          </a:xfrm>
          <a:prstGeom prst="rect">
            <a:avLst/>
          </a:prstGeom>
          <a:noFill/>
          <a:ln w="9525">
            <a:noFill/>
          </a:ln>
        </p:spPr>
      </p:pic>
      <p:sp>
        <p:nvSpPr>
          <p:cNvPr id="5" name="文本框 4"/>
          <p:cNvSpPr txBox="1"/>
          <p:nvPr/>
        </p:nvSpPr>
        <p:spPr>
          <a:xfrm>
            <a:off x="4737735" y="1428750"/>
            <a:ext cx="7279005" cy="583565"/>
          </a:xfrm>
          <a:prstGeom prst="rect">
            <a:avLst/>
          </a:prstGeom>
          <a:solidFill>
            <a:srgbClr val="92D050"/>
          </a:solidFill>
        </p:spPr>
        <p:txBody>
          <a:bodyPr wrap="square" rtlCol="0">
            <a:spAutoFit/>
          </a:bodyPr>
          <a:p>
            <a:r>
              <a:rPr lang="zh-CN" altLang="en-US" sz="3200">
                <a:latin typeface="Cambria" panose="02040503050406030204" charset="0"/>
                <a:cs typeface="Cambria" panose="02040503050406030204" charset="0"/>
              </a:rPr>
              <a:t>the ability to make plants grow</a:t>
            </a:r>
            <a:endParaRPr lang="zh-CN" altLang="en-US" sz="3200">
              <a:latin typeface="Cambria" panose="02040503050406030204" charset="0"/>
              <a:cs typeface="Cambria" panose="02040503050406030204" charset="0"/>
            </a:endParaRPr>
          </a:p>
        </p:txBody>
      </p:sp>
      <p:pic>
        <p:nvPicPr>
          <p:cNvPr id="107" name="图片 106"/>
          <p:cNvPicPr/>
          <p:nvPr/>
        </p:nvPicPr>
        <p:blipFill>
          <a:blip r:embed="rId4"/>
          <a:stretch>
            <a:fillRect/>
          </a:stretch>
        </p:blipFill>
        <p:spPr>
          <a:xfrm>
            <a:off x="6390958" y="524828"/>
            <a:ext cx="3019425" cy="676275"/>
          </a:xfrm>
          <a:prstGeom prst="rect">
            <a:avLst/>
          </a:prstGeom>
          <a:noFill/>
          <a:ln w="9525">
            <a:noFill/>
          </a:ln>
        </p:spPr>
      </p:pic>
      <p:sp>
        <p:nvSpPr>
          <p:cNvPr id="6" name="文本框 5"/>
          <p:cNvSpPr txBox="1"/>
          <p:nvPr/>
        </p:nvSpPr>
        <p:spPr>
          <a:xfrm>
            <a:off x="4335145" y="2239645"/>
            <a:ext cx="6266180" cy="521970"/>
          </a:xfrm>
          <a:prstGeom prst="rect">
            <a:avLst/>
          </a:prstGeom>
          <a:noFill/>
        </p:spPr>
        <p:txBody>
          <a:bodyPr wrap="square" rtlCol="0">
            <a:spAutoFit/>
          </a:bodyPr>
          <a:p>
            <a:r>
              <a:rPr lang="en-US" altLang="zh-CN" sz="2800">
                <a:latin typeface="Berlin Sans FB" panose="020E0602020502020306" charset="0"/>
                <a:cs typeface="Berlin Sans FB" panose="020E0602020502020306" charset="0"/>
              </a:rPr>
              <a:t>Can we put it this way, as in</a:t>
            </a:r>
            <a:endParaRPr lang="en-US" altLang="zh-CN" sz="2800">
              <a:latin typeface="Berlin Sans FB" panose="020E0602020502020306" charset="0"/>
              <a:cs typeface="Berlin Sans FB" panose="020E0602020502020306" charset="0"/>
            </a:endParaRPr>
          </a:p>
        </p:txBody>
      </p:sp>
      <p:pic>
        <p:nvPicPr>
          <p:cNvPr id="108" name="图片 107"/>
          <p:cNvPicPr/>
          <p:nvPr/>
        </p:nvPicPr>
        <p:blipFill>
          <a:blip r:embed="rId5"/>
          <a:stretch>
            <a:fillRect/>
          </a:stretch>
        </p:blipFill>
        <p:spPr>
          <a:xfrm>
            <a:off x="867410" y="4376420"/>
            <a:ext cx="2860040" cy="2374265"/>
          </a:xfrm>
          <a:prstGeom prst="rect">
            <a:avLst/>
          </a:prstGeom>
          <a:noFill/>
          <a:ln w="9525">
            <a:noFill/>
          </a:ln>
        </p:spPr>
      </p:pic>
      <p:sp>
        <p:nvSpPr>
          <p:cNvPr id="7" name="文本框 6"/>
          <p:cNvSpPr txBox="1"/>
          <p:nvPr>
            <p:custDataLst>
              <p:tags r:id="rId6"/>
            </p:custDataLst>
          </p:nvPr>
        </p:nvSpPr>
        <p:spPr>
          <a:xfrm>
            <a:off x="4737735" y="3063875"/>
            <a:ext cx="7279005" cy="583565"/>
          </a:xfrm>
          <a:prstGeom prst="rect">
            <a:avLst/>
          </a:prstGeom>
          <a:solidFill>
            <a:srgbClr val="92D050"/>
          </a:solidFill>
        </p:spPr>
        <p:txBody>
          <a:bodyPr wrap="square" rtlCol="0">
            <a:spAutoFit/>
          </a:bodyPr>
          <a:p>
            <a:r>
              <a:rPr lang="en-US" altLang="zh-CN" sz="3200">
                <a:solidFill>
                  <a:srgbClr val="3F27D7"/>
                </a:solidFill>
                <a:latin typeface="Cambria" panose="02040503050406030204" charset="0"/>
                <a:cs typeface="Cambria" panose="02040503050406030204" charset="0"/>
              </a:rPr>
              <a:t>Green hand</a:t>
            </a:r>
            <a:r>
              <a:rPr lang="en-US" altLang="zh-CN" sz="3200">
                <a:latin typeface="Cambria" panose="02040503050406030204" charset="0"/>
                <a:cs typeface="Cambria" panose="02040503050406030204" charset="0"/>
              </a:rPr>
              <a:t>: an inexperienced person</a:t>
            </a:r>
            <a:endParaRPr lang="en-US" altLang="zh-CN" sz="3200">
              <a:latin typeface="Cambria" panose="02040503050406030204" charset="0"/>
              <a:cs typeface="Cambria" panose="02040503050406030204" charset="0"/>
            </a:endParaRPr>
          </a:p>
        </p:txBody>
      </p:sp>
      <p:sp>
        <p:nvSpPr>
          <p:cNvPr id="8" name="文本框 7"/>
          <p:cNvSpPr txBox="1"/>
          <p:nvPr/>
        </p:nvSpPr>
        <p:spPr>
          <a:xfrm>
            <a:off x="4669790" y="4377055"/>
            <a:ext cx="7346315" cy="1383665"/>
          </a:xfrm>
          <a:prstGeom prst="rect">
            <a:avLst/>
          </a:prstGeom>
          <a:solidFill>
            <a:srgbClr val="92D050"/>
          </a:solidFill>
        </p:spPr>
        <p:txBody>
          <a:bodyPr wrap="square" rtlCol="0">
            <a:spAutoFit/>
          </a:bodyPr>
          <a:p>
            <a:r>
              <a:rPr lang="en-US" altLang="zh-CN" sz="2800">
                <a:latin typeface="Berlin Sans FB" panose="020E0602020502020306" charset="0"/>
                <a:cs typeface="Berlin Sans FB" panose="020E0602020502020306" charset="0"/>
              </a:rPr>
              <a:t>Predict:</a:t>
            </a:r>
            <a:endParaRPr lang="en-US" altLang="zh-CN" sz="2800">
              <a:latin typeface="Berlin Sans FB" panose="020E0602020502020306" charset="0"/>
              <a:cs typeface="Berlin Sans FB" panose="020E0602020502020306" charset="0"/>
            </a:endParaRPr>
          </a:p>
          <a:p>
            <a:r>
              <a:rPr lang="en-US" altLang="zh-CN" sz="2800">
                <a:latin typeface="Berlin Sans FB" panose="020E0602020502020306" charset="0"/>
                <a:cs typeface="Berlin Sans FB" panose="020E0602020502020306" charset="0"/>
              </a:rPr>
              <a:t>    How will the passage interpret the word “GREEN”?</a:t>
            </a:r>
            <a:endParaRPr lang="en-US" altLang="zh-CN" sz="2800">
              <a:latin typeface="Berlin Sans FB" panose="020E0602020502020306" charset="0"/>
              <a:cs typeface="Berlin Sans FB" panose="020E060202050202030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23774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文本理解</a:t>
            </a:r>
            <a:r>
              <a:rPr lang="zh-CN" altLang="en-US" sz="3200">
                <a:latin typeface="华文宋体" panose="02010600040101010101" charset="-122"/>
                <a:ea typeface="华文宋体" panose="02010600040101010101" charset="-122"/>
              </a:rPr>
              <a:t>：</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125730" y="689610"/>
            <a:ext cx="11870690" cy="5446395"/>
          </a:xfrm>
          <a:prstGeom prst="rect">
            <a:avLst/>
          </a:prstGeom>
          <a:solidFill>
            <a:schemeClr val="bg1">
              <a:lumMod val="95000"/>
            </a:schemeClr>
          </a:solidFill>
        </p:spPr>
        <p:txBody>
          <a:bodyPr wrap="square" rtlCol="0">
            <a:spAutoFit/>
          </a:bodyPr>
          <a:p>
            <a:pPr algn="ctr"/>
            <a:r>
              <a:rPr lang="zh-CN" altLang="en-US" sz="2800" b="1">
                <a:solidFill>
                  <a:srgbClr val="00B050"/>
                </a:solidFill>
                <a:latin typeface="Cambria" panose="02040503050406030204" charset="0"/>
                <a:cs typeface="Cambria" panose="02040503050406030204" charset="0"/>
              </a:rPr>
              <a:t>Green Thumb</a:t>
            </a:r>
            <a:endParaRPr lang="zh-CN" altLang="en-US" sz="2800" b="1">
              <a:solidFill>
                <a:srgbClr val="00B050"/>
              </a:solidFill>
              <a:latin typeface="Cambria" panose="02040503050406030204" charset="0"/>
              <a:cs typeface="Cambria" panose="02040503050406030204" charset="0"/>
            </a:endParaRPr>
          </a:p>
          <a:p>
            <a:r>
              <a:rPr lang="en-US" altLang="zh-CN" sz="2800">
                <a:latin typeface="Times New Roman" panose="02020603050405020304" charset="0"/>
                <a:cs typeface="Times New Roman" panose="02020603050405020304" charset="0"/>
              </a:rPr>
              <a:t>    </a:t>
            </a:r>
            <a:r>
              <a:rPr lang="en-US" sz="3200">
                <a:latin typeface="Times New Roman" panose="02020603050405020304" charset="0"/>
                <a:cs typeface="Times New Roman" panose="02020603050405020304" charset="0"/>
              </a:rPr>
              <a:t>While showing my little sister Laynie how to grow plants, I told her that plants grew from tiny_______ and we only needed to water them. _____________(misinterpret) what I meant, she planted a small purple pencil in the dirt, hoping to harvest a brand new pencil. In order not to let her ______, I dug up her pencil and r_______ it with a new one pretending that the pencil did grow, ________ made her excited and drove her to plant more stuffs. The list grew longer and longer ______ one day when she began to grow a goldfish. _________(alarm) by her crazy idea, I decided that I must do something to stop her act _____ it was too late. I thought...</a:t>
            </a:r>
            <a:endParaRPr lang="en-US" sz="3200">
              <a:solidFill>
                <a:srgbClr val="FF0000"/>
              </a:solidFill>
              <a:latin typeface="Times New Roman" panose="02020603050405020304" charset="0"/>
              <a:cs typeface="Times New Roman" panose="02020603050405020304" charset="0"/>
            </a:endParaRPr>
          </a:p>
        </p:txBody>
      </p:sp>
      <p:sp>
        <p:nvSpPr>
          <p:cNvPr id="4" name="文本框 3"/>
          <p:cNvSpPr txBox="1"/>
          <p:nvPr/>
        </p:nvSpPr>
        <p:spPr>
          <a:xfrm>
            <a:off x="4582160" y="1671320"/>
            <a:ext cx="1226185"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seeds</a:t>
            </a:r>
            <a:endParaRPr lang="en-US" altLang="zh-CN" sz="2800">
              <a:solidFill>
                <a:srgbClr val="00B050"/>
              </a:solidFill>
              <a:latin typeface="Cambria" panose="02040503050406030204" charset="0"/>
              <a:cs typeface="Cambria" panose="02040503050406030204" charset="0"/>
            </a:endParaRPr>
          </a:p>
        </p:txBody>
      </p:sp>
      <p:sp>
        <p:nvSpPr>
          <p:cNvPr id="5" name="文本框 4"/>
          <p:cNvSpPr txBox="1"/>
          <p:nvPr>
            <p:custDataLst>
              <p:tags r:id="rId1"/>
            </p:custDataLst>
          </p:nvPr>
        </p:nvSpPr>
        <p:spPr>
          <a:xfrm>
            <a:off x="281940" y="2193290"/>
            <a:ext cx="2676525"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Misinterpreting</a:t>
            </a:r>
            <a:endParaRPr lang="en-US" altLang="zh-CN" sz="2800">
              <a:solidFill>
                <a:srgbClr val="00B050"/>
              </a:solidFill>
              <a:latin typeface="Cambria" panose="02040503050406030204" charset="0"/>
              <a:cs typeface="Cambria" panose="02040503050406030204" charset="0"/>
            </a:endParaRPr>
          </a:p>
        </p:txBody>
      </p:sp>
      <p:sp>
        <p:nvSpPr>
          <p:cNvPr id="6" name="文本框 5"/>
          <p:cNvSpPr txBox="1"/>
          <p:nvPr>
            <p:custDataLst>
              <p:tags r:id="rId2"/>
            </p:custDataLst>
          </p:nvPr>
        </p:nvSpPr>
        <p:spPr>
          <a:xfrm>
            <a:off x="1401445" y="3082925"/>
            <a:ext cx="1226185"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down</a:t>
            </a:r>
            <a:endParaRPr lang="en-US" altLang="zh-CN" sz="2800">
              <a:solidFill>
                <a:srgbClr val="00B050"/>
              </a:solidFill>
              <a:latin typeface="Cambria" panose="02040503050406030204" charset="0"/>
              <a:cs typeface="Cambria" panose="02040503050406030204" charset="0"/>
            </a:endParaRPr>
          </a:p>
        </p:txBody>
      </p:sp>
      <p:sp>
        <p:nvSpPr>
          <p:cNvPr id="7" name="文本框 6"/>
          <p:cNvSpPr txBox="1"/>
          <p:nvPr>
            <p:custDataLst>
              <p:tags r:id="rId3"/>
            </p:custDataLst>
          </p:nvPr>
        </p:nvSpPr>
        <p:spPr>
          <a:xfrm>
            <a:off x="6703695" y="3082925"/>
            <a:ext cx="1508125"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replaced</a:t>
            </a:r>
            <a:endParaRPr lang="en-US" altLang="zh-CN" sz="2800">
              <a:solidFill>
                <a:srgbClr val="00B050"/>
              </a:solidFill>
              <a:latin typeface="Cambria" panose="02040503050406030204" charset="0"/>
              <a:cs typeface="Cambria" panose="02040503050406030204" charset="0"/>
            </a:endParaRPr>
          </a:p>
        </p:txBody>
      </p:sp>
      <p:sp>
        <p:nvSpPr>
          <p:cNvPr id="8" name="文本框 7"/>
          <p:cNvSpPr txBox="1"/>
          <p:nvPr>
            <p:custDataLst>
              <p:tags r:id="rId4"/>
            </p:custDataLst>
          </p:nvPr>
        </p:nvSpPr>
        <p:spPr>
          <a:xfrm>
            <a:off x="6188710" y="3604895"/>
            <a:ext cx="1226185"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which</a:t>
            </a:r>
            <a:endParaRPr lang="en-US" altLang="zh-CN" sz="2800">
              <a:solidFill>
                <a:srgbClr val="00B050"/>
              </a:solidFill>
              <a:latin typeface="Cambria" panose="02040503050406030204" charset="0"/>
              <a:cs typeface="Cambria" panose="02040503050406030204" charset="0"/>
            </a:endParaRPr>
          </a:p>
        </p:txBody>
      </p:sp>
      <p:sp>
        <p:nvSpPr>
          <p:cNvPr id="9" name="文本框 8"/>
          <p:cNvSpPr txBox="1"/>
          <p:nvPr>
            <p:custDataLst>
              <p:tags r:id="rId5"/>
            </p:custDataLst>
          </p:nvPr>
        </p:nvSpPr>
        <p:spPr>
          <a:xfrm>
            <a:off x="10498455" y="4045585"/>
            <a:ext cx="1226185"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until</a:t>
            </a:r>
            <a:endParaRPr lang="en-US" altLang="zh-CN" sz="2800">
              <a:solidFill>
                <a:srgbClr val="00B050"/>
              </a:solidFill>
              <a:latin typeface="Cambria" panose="02040503050406030204" charset="0"/>
              <a:cs typeface="Cambria" panose="02040503050406030204" charset="0"/>
            </a:endParaRPr>
          </a:p>
        </p:txBody>
      </p:sp>
      <p:sp>
        <p:nvSpPr>
          <p:cNvPr id="10" name="文本框 9"/>
          <p:cNvSpPr txBox="1"/>
          <p:nvPr>
            <p:custDataLst>
              <p:tags r:id="rId6"/>
            </p:custDataLst>
          </p:nvPr>
        </p:nvSpPr>
        <p:spPr>
          <a:xfrm>
            <a:off x="7501890" y="4567555"/>
            <a:ext cx="1663700"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Alarmed</a:t>
            </a:r>
            <a:endParaRPr lang="en-US" altLang="zh-CN" sz="2800">
              <a:solidFill>
                <a:srgbClr val="00B050"/>
              </a:solidFill>
              <a:latin typeface="Cambria" panose="02040503050406030204" charset="0"/>
              <a:cs typeface="Cambria" panose="02040503050406030204" charset="0"/>
            </a:endParaRPr>
          </a:p>
        </p:txBody>
      </p:sp>
      <p:sp>
        <p:nvSpPr>
          <p:cNvPr id="11" name="文本框 10"/>
          <p:cNvSpPr txBox="1"/>
          <p:nvPr>
            <p:custDataLst>
              <p:tags r:id="rId7"/>
            </p:custDataLst>
          </p:nvPr>
        </p:nvSpPr>
        <p:spPr>
          <a:xfrm>
            <a:off x="10167620" y="5089525"/>
            <a:ext cx="1226185" cy="521970"/>
          </a:xfrm>
          <a:prstGeom prst="rect">
            <a:avLst/>
          </a:prstGeom>
          <a:noFill/>
        </p:spPr>
        <p:txBody>
          <a:bodyPr wrap="square" rtlCol="0">
            <a:spAutoFit/>
          </a:bodyPr>
          <a:p>
            <a:r>
              <a:rPr lang="en-US" altLang="zh-CN" sz="2800">
                <a:solidFill>
                  <a:srgbClr val="00B050"/>
                </a:solidFill>
                <a:latin typeface="Cambria" panose="02040503050406030204" charset="0"/>
                <a:cs typeface="Cambria" panose="02040503050406030204" charset="0"/>
              </a:rPr>
              <a:t>before</a:t>
            </a:r>
            <a:endParaRPr lang="en-US" altLang="zh-CN" sz="2800">
              <a:solidFill>
                <a:srgbClr val="00B050"/>
              </a:solidFill>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237740" cy="583565"/>
          </a:xfrm>
          <a:prstGeom prst="rect">
            <a:avLst/>
          </a:prstGeom>
          <a:solidFill>
            <a:srgbClr val="92D050"/>
          </a:solidFill>
        </p:spPr>
        <p:txBody>
          <a:bodyPr wrap="square" rtlCol="0">
            <a:spAutoFit/>
          </a:bodyPr>
          <a:p>
            <a:r>
              <a:rPr lang="zh-CN" altLang="en-US" sz="3200">
                <a:latin typeface="华文宋体" panose="02010600040101010101" charset="-122"/>
                <a:ea typeface="华文宋体" panose="02010600040101010101" charset="-122"/>
              </a:rPr>
              <a:t>文本解读：</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125730" y="689610"/>
            <a:ext cx="11870690" cy="2584450"/>
          </a:xfrm>
          <a:prstGeom prst="rect">
            <a:avLst/>
          </a:prstGeom>
          <a:solidFill>
            <a:schemeClr val="accent6">
              <a:lumMod val="40000"/>
              <a:lumOff val="60000"/>
            </a:schemeClr>
          </a:solidFill>
        </p:spPr>
        <p:txBody>
          <a:bodyPr wrap="square" rtlCol="0">
            <a:sp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All I did was show my little sister how to grow plants. Dig a hole. Put in a seed. Cover it with dirt. Water it. Wait.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See, Laynie,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I explained,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 whole plant will grow from this tiny seed. All we have to do is water it.</a:t>
            </a:r>
            <a:r>
              <a:rPr lang="en-US" altLang="zh-CN">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Laynie had her own watering can so she could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help</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me in the garden. One day, after everything was watered, she ran to the fence and started sprinkling water on another spot. I walked over and saw a fresh patch of dirt near the fence.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Did you plant something there?</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I asked.</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Yes,</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she said.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m growing a pencil. My purple pencil got too small, so I planted it.</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 </a:t>
            </a:r>
            <a:r>
              <a:rPr lang="en-US" altLang="zh-CN">
                <a:latin typeface="Times New Roman" panose="02020603050405020304" charset="0"/>
                <a:cs typeface="Times New Roman" panose="02020603050405020304" charset="0"/>
              </a:rPr>
              <a:t>“</a:t>
            </a:r>
            <a:r>
              <a:rPr lang="zh-CN" altLang="en-US">
                <a:latin typeface="Times New Roman" panose="02020603050405020304" charset="0"/>
                <a:cs typeface="Times New Roman" panose="02020603050405020304" charset="0"/>
              </a:rPr>
              <a:t>What? But, Laynie -</a:t>
            </a:r>
            <a:r>
              <a:rPr lang="en-US" altLang="zh-CN">
                <a:latin typeface="Times New Roman" panose="02020603050405020304" charset="0"/>
                <a:cs typeface="Times New Roman" panose="02020603050405020304" charset="0"/>
              </a:rPr>
              <a: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I should have explained things right then, but I just muttered, </a:t>
            </a:r>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Uh ... I never grew one before.</a:t>
            </a:r>
            <a:r>
              <a:rPr lang="en-US" altLang="zh-CN">
                <a:latin typeface="Times New Roman" panose="02020603050405020304" charset="0"/>
                <a:cs typeface="Times New Roman" panose="02020603050405020304" charset="0"/>
              </a:rPr>
              <a:t>”</a:t>
            </a:r>
            <a:endParaRPr lang="en-US" altLang="zh-CN">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Later I got what seemed like a great idea. I dug up Laynie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pencil and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planted</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a brand-new purple pencil. Laynie was really excited when she saw it.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My pencil grew!</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she shouted.</a:t>
            </a:r>
            <a:endParaRPr lang="zh-CN" altLang="en-US">
              <a:solidFill>
                <a:srgbClr val="FF0000"/>
              </a:solidFill>
              <a:latin typeface="舒窈英文衡水体" panose="02000500000000000000" charset="0"/>
              <a:cs typeface="舒窈英文衡水体" panose="02000500000000000000" charset="0"/>
            </a:endParaRPr>
          </a:p>
        </p:txBody>
      </p:sp>
      <p:graphicFrame>
        <p:nvGraphicFramePr>
          <p:cNvPr id="4" name="表格 3"/>
          <p:cNvGraphicFramePr/>
          <p:nvPr>
            <p:custDataLst>
              <p:tags r:id="rId1"/>
            </p:custDataLst>
          </p:nvPr>
        </p:nvGraphicFramePr>
        <p:xfrm>
          <a:off x="318135" y="3547745"/>
          <a:ext cx="11603355" cy="3125470"/>
        </p:xfrm>
        <a:graphic>
          <a:graphicData uri="http://schemas.openxmlformats.org/drawingml/2006/table">
            <a:tbl>
              <a:tblPr firstRow="1" bandRow="1">
                <a:tableStyleId>{5C22544A-7EE6-4342-B048-85BDC9FD1C3A}</a:tableStyleId>
              </a:tblPr>
              <a:tblGrid>
                <a:gridCol w="3867785"/>
                <a:gridCol w="3867785"/>
                <a:gridCol w="3867785"/>
              </a:tblGrid>
              <a:tr h="753745">
                <a:tc>
                  <a:txBody>
                    <a:bodyPr/>
                    <a:p>
                      <a:pPr algn="ctr">
                        <a:buNone/>
                      </a:pPr>
                      <a:r>
                        <a:rPr lang="en-US" altLang="zh-CN" sz="2400"/>
                        <a:t>event</a:t>
                      </a:r>
                      <a:endParaRPr lang="en-US" altLang="zh-CN" sz="2400"/>
                    </a:p>
                  </a:txBody>
                  <a:tcPr/>
                </a:tc>
                <a:tc>
                  <a:txBody>
                    <a:bodyPr/>
                    <a:p>
                      <a:pPr algn="ctr">
                        <a:buNone/>
                      </a:pPr>
                      <a:r>
                        <a:rPr lang="en-US" altLang="zh-CN" sz="2400"/>
                        <a:t>What did I do and what was in my mind?</a:t>
                      </a:r>
                      <a:endParaRPr lang="en-US" altLang="zh-CN" sz="2400"/>
                    </a:p>
                  </a:txBody>
                  <a:tcPr/>
                </a:tc>
                <a:tc>
                  <a:txBody>
                    <a:bodyPr/>
                    <a:p>
                      <a:pPr algn="ctr">
                        <a:buNone/>
                      </a:pPr>
                      <a:r>
                        <a:rPr lang="en-US" altLang="zh-CN" sz="2400"/>
                        <a:t>How did Laynie feel?</a:t>
                      </a:r>
                      <a:endParaRPr lang="en-US" altLang="zh-CN" sz="2400"/>
                    </a:p>
                  </a:txBody>
                  <a:tcPr/>
                </a:tc>
              </a:tr>
              <a:tr h="237172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5" name="文本框 4"/>
          <p:cNvSpPr txBox="1"/>
          <p:nvPr/>
        </p:nvSpPr>
        <p:spPr>
          <a:xfrm>
            <a:off x="318770" y="4316095"/>
            <a:ext cx="3849370" cy="2453640"/>
          </a:xfrm>
          <a:prstGeom prst="rect">
            <a:avLst/>
          </a:prstGeom>
          <a:solidFill>
            <a:schemeClr val="accent2">
              <a:lumMod val="40000"/>
              <a:lumOff val="60000"/>
            </a:schemeClr>
          </a:solidFill>
        </p:spPr>
        <p:txBody>
          <a:bodyPr wrap="square" rtlCol="0">
            <a:noAutofit/>
          </a:bodyPr>
          <a:p>
            <a:r>
              <a:rPr lang="en-US" altLang="zh-CN" sz="2400">
                <a:latin typeface="Cambria" panose="02040503050406030204" charset="0"/>
                <a:cs typeface="Cambria" panose="02040503050406030204" charset="0"/>
              </a:rPr>
              <a:t>   Instead of planting a seed in the dirt, my little sister Laynie planted a pencil in the dirt, hoping it would grow into a brand new purple pencil.</a:t>
            </a:r>
            <a:endParaRPr lang="en-US" altLang="zh-CN" sz="2400">
              <a:latin typeface="Cambria" panose="02040503050406030204" charset="0"/>
              <a:cs typeface="Cambria" panose="02040503050406030204" charset="0"/>
            </a:endParaRPr>
          </a:p>
        </p:txBody>
      </p:sp>
      <p:sp>
        <p:nvSpPr>
          <p:cNvPr id="6" name="文本框 5"/>
          <p:cNvSpPr txBox="1"/>
          <p:nvPr>
            <p:custDataLst>
              <p:tags r:id="rId2"/>
            </p:custDataLst>
          </p:nvPr>
        </p:nvSpPr>
        <p:spPr>
          <a:xfrm>
            <a:off x="4548505" y="4620260"/>
            <a:ext cx="3418840" cy="1463675"/>
          </a:xfrm>
          <a:prstGeom prst="rect">
            <a:avLst/>
          </a:prstGeom>
          <a:solidFill>
            <a:schemeClr val="bg1">
              <a:lumMod val="95000"/>
            </a:schemeClr>
          </a:solidFill>
        </p:spPr>
        <p:txBody>
          <a:bodyPr wrap="square" rtlCol="0">
            <a:noAutofit/>
          </a:bodyPr>
          <a:p>
            <a:r>
              <a:rPr lang="en-US" altLang="zh-CN" sz="2400">
                <a:latin typeface="Cambria" panose="02040503050406030204" charset="0"/>
                <a:cs typeface="Cambria" panose="02040503050406030204" charset="0"/>
              </a:rPr>
              <a:t>   I replaced it with a brand new pencil, to satisfy and please my sister.</a:t>
            </a:r>
            <a:endParaRPr lang="en-US" altLang="zh-CN" sz="2400">
              <a:latin typeface="Cambria" panose="02040503050406030204" charset="0"/>
              <a:cs typeface="Cambria" panose="02040503050406030204" charset="0"/>
            </a:endParaRPr>
          </a:p>
        </p:txBody>
      </p:sp>
      <p:sp>
        <p:nvSpPr>
          <p:cNvPr id="7" name="文本框 6"/>
          <p:cNvSpPr txBox="1"/>
          <p:nvPr>
            <p:custDataLst>
              <p:tags r:id="rId3"/>
            </p:custDataLst>
          </p:nvPr>
        </p:nvSpPr>
        <p:spPr>
          <a:xfrm>
            <a:off x="8347075" y="4782185"/>
            <a:ext cx="3364230" cy="1139825"/>
          </a:xfrm>
          <a:prstGeom prst="rect">
            <a:avLst/>
          </a:prstGeom>
          <a:solidFill>
            <a:schemeClr val="accent2">
              <a:lumMod val="40000"/>
              <a:lumOff val="60000"/>
            </a:schemeClr>
          </a:solidFill>
        </p:spPr>
        <p:txBody>
          <a:bodyPr wrap="square" rtlCol="0">
            <a:noAutofit/>
          </a:bodyPr>
          <a:p>
            <a:r>
              <a:rPr lang="en-US" altLang="zh-CN" sz="2400">
                <a:latin typeface="Cambria" panose="02040503050406030204" charset="0"/>
                <a:cs typeface="Cambria" panose="02040503050406030204" charset="0"/>
              </a:rPr>
              <a:t>   She felt excited and started to expect more.</a:t>
            </a:r>
            <a:endParaRPr lang="en-US" altLang="zh-CN" sz="2400">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2237740" cy="583565"/>
          </a:xfrm>
          <a:prstGeom prst="rect">
            <a:avLst/>
          </a:prstGeom>
          <a:solidFill>
            <a:srgbClr val="92D050"/>
          </a:solidFill>
        </p:spPr>
        <p:txBody>
          <a:bodyPr wrap="square" rtlCol="0">
            <a:spAutoFit/>
          </a:bodyPr>
          <a:p>
            <a:r>
              <a:rPr lang="zh-CN" altLang="en-US" sz="3200">
                <a:latin typeface="华文宋体" panose="02010600040101010101" charset="-122"/>
                <a:ea typeface="华文宋体" panose="02010600040101010101" charset="-122"/>
              </a:rPr>
              <a:t>文本解读：</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125730" y="689610"/>
            <a:ext cx="11870690" cy="2306955"/>
          </a:xfrm>
          <a:prstGeom prst="rect">
            <a:avLst/>
          </a:prstGeom>
          <a:solidFill>
            <a:schemeClr val="accent6">
              <a:lumMod val="40000"/>
              <a:lumOff val="60000"/>
            </a:schemeClr>
          </a:solidFill>
        </p:spPr>
        <p:txBody>
          <a:bodyPr wrap="square" rtlCol="0">
            <a:sp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sym typeface="+mn-ea"/>
              </a:rPr>
              <a:t>A few days later, Laynie was watering on the same spot. Two days later, new crayons sticking their pointy little heads out, thanks to me. Laynie jumped up and down and yelled, </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They look like flowers!</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She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picked</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them and ran into the house.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sym typeface="+mn-ea"/>
              </a:rPr>
              <a:t>    Next, Laynie grew an adult bear doll from a tiny one, a soup spoon from a teaspoon, and a hand mirror from a piece of glass. When she claimed that she had grown these things, I just kept my mouth shut! Actually, it was fun trying to think of what should grow from Laynie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s seeds. And it was cool to see her get excited.</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sym typeface="+mn-ea"/>
              </a:rPr>
              <a:t>   One day I saw her patting down some dirt near the fence again, so I knew she</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d just planted something. My heart dropped to my feet when she asked, </a:t>
            </a:r>
            <a:r>
              <a:rPr lang="en-US" altLang="zh-CN">
                <a:latin typeface="Times New Roman" panose="02020603050405020304" charset="0"/>
                <a:cs typeface="Times New Roman" panose="02020603050405020304" charset="0"/>
                <a:sym typeface="+mn-ea"/>
              </a:rPr>
              <a:t> “</a:t>
            </a:r>
            <a:r>
              <a:rPr lang="zh-CN" altLang="en-US">
                <a:latin typeface="Times New Roman" panose="02020603050405020304" charset="0"/>
                <a:cs typeface="Times New Roman" panose="02020603050405020304" charset="0"/>
                <a:sym typeface="+mn-ea"/>
              </a:rPr>
              <a:t>How long does it take to grow a goldfish, Brad?</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I couldn</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t speak.</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Not long, I bet!</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said Laynie. She knelt down to whisper </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Grow, Molly. Grow!</a:t>
            </a:r>
            <a:r>
              <a:rPr lang="en-US" altLang="zh-CN">
                <a:latin typeface="Times New Roman" panose="02020603050405020304" charset="0"/>
                <a:cs typeface="Times New Roman" panose="02020603050405020304" charset="0"/>
                <a:sym typeface="+mn-ea"/>
              </a:rPr>
              <a:t>”</a:t>
            </a:r>
            <a:r>
              <a:rPr lang="zh-CN" altLang="en-US">
                <a:latin typeface="Times New Roman" panose="02020603050405020304" charset="0"/>
                <a:cs typeface="Times New Roman" panose="02020603050405020304" charset="0"/>
                <a:sym typeface="+mn-ea"/>
              </a:rPr>
              <a:t> before she skipped back to the house.</a:t>
            </a:r>
            <a:endParaRPr lang="zh-CN" altLang="en-US">
              <a:solidFill>
                <a:srgbClr val="FF0000"/>
              </a:solidFill>
              <a:latin typeface="舒窈英文衡水体" panose="02000500000000000000" charset="0"/>
              <a:cs typeface="舒窈英文衡水体" panose="02000500000000000000" charset="0"/>
            </a:endParaRPr>
          </a:p>
        </p:txBody>
      </p:sp>
      <p:graphicFrame>
        <p:nvGraphicFramePr>
          <p:cNvPr id="4" name="表格 3"/>
          <p:cNvGraphicFramePr/>
          <p:nvPr>
            <p:custDataLst>
              <p:tags r:id="rId1"/>
            </p:custDataLst>
          </p:nvPr>
        </p:nvGraphicFramePr>
        <p:xfrm>
          <a:off x="318135" y="3547745"/>
          <a:ext cx="11603355" cy="3125470"/>
        </p:xfrm>
        <a:graphic>
          <a:graphicData uri="http://schemas.openxmlformats.org/drawingml/2006/table">
            <a:tbl>
              <a:tblPr firstRow="1" bandRow="1">
                <a:tableStyleId>{5C22544A-7EE6-4342-B048-85BDC9FD1C3A}</a:tableStyleId>
              </a:tblPr>
              <a:tblGrid>
                <a:gridCol w="3867785"/>
                <a:gridCol w="3867785"/>
                <a:gridCol w="3867785"/>
              </a:tblGrid>
              <a:tr h="753745">
                <a:tc>
                  <a:txBody>
                    <a:bodyPr/>
                    <a:p>
                      <a:pPr algn="ctr">
                        <a:buNone/>
                      </a:pPr>
                      <a:r>
                        <a:rPr lang="en-US" altLang="zh-CN" sz="2400"/>
                        <a:t>event</a:t>
                      </a:r>
                      <a:endParaRPr lang="en-US" altLang="zh-CN" sz="2400"/>
                    </a:p>
                  </a:txBody>
                  <a:tcPr/>
                </a:tc>
                <a:tc>
                  <a:txBody>
                    <a:bodyPr/>
                    <a:p>
                      <a:pPr algn="ctr">
                        <a:buNone/>
                      </a:pPr>
                      <a:r>
                        <a:rPr lang="en-US" altLang="zh-CN" sz="2400"/>
                        <a:t>What did I do and what was in my mind?</a:t>
                      </a:r>
                      <a:endParaRPr lang="en-US" altLang="zh-CN" sz="2400"/>
                    </a:p>
                  </a:txBody>
                  <a:tcPr/>
                </a:tc>
                <a:tc>
                  <a:txBody>
                    <a:bodyPr/>
                    <a:p>
                      <a:pPr algn="ctr">
                        <a:buNone/>
                      </a:pPr>
                      <a:r>
                        <a:rPr lang="en-US" altLang="zh-CN" sz="2400"/>
                        <a:t>How did Laynie feel?</a:t>
                      </a:r>
                      <a:endParaRPr lang="en-US" altLang="zh-CN" sz="2400"/>
                    </a:p>
                  </a:txBody>
                  <a:tcPr/>
                </a:tc>
              </a:tr>
              <a:tr h="2371725">
                <a:tc>
                  <a:txBody>
                    <a:bodyPr/>
                    <a:p>
                      <a:pPr>
                        <a:buNone/>
                      </a:pPr>
                      <a:endParaRPr lang="zh-CN" altLang="en-US"/>
                    </a:p>
                  </a:txBody>
                  <a:tcPr/>
                </a:tc>
                <a:tc>
                  <a:txBody>
                    <a:bodyPr/>
                    <a:p>
                      <a:pPr>
                        <a:buNone/>
                      </a:pPr>
                      <a:endParaRPr lang="zh-CN" altLang="en-US"/>
                    </a:p>
                  </a:txBody>
                  <a:tcPr/>
                </a:tc>
                <a:tc>
                  <a:txBody>
                    <a:bodyPr/>
                    <a:p>
                      <a:pPr>
                        <a:buNone/>
                      </a:pPr>
                      <a:endParaRPr lang="zh-CN" altLang="en-US"/>
                    </a:p>
                  </a:txBody>
                  <a:tcPr/>
                </a:tc>
              </a:tr>
            </a:tbl>
          </a:graphicData>
        </a:graphic>
      </p:graphicFrame>
      <p:sp>
        <p:nvSpPr>
          <p:cNvPr id="5" name="文本框 4"/>
          <p:cNvSpPr txBox="1"/>
          <p:nvPr/>
        </p:nvSpPr>
        <p:spPr>
          <a:xfrm>
            <a:off x="436880" y="4620260"/>
            <a:ext cx="3505835" cy="1463675"/>
          </a:xfrm>
          <a:prstGeom prst="rect">
            <a:avLst/>
          </a:prstGeom>
          <a:solidFill>
            <a:schemeClr val="accent2">
              <a:lumMod val="40000"/>
              <a:lumOff val="60000"/>
            </a:schemeClr>
          </a:solidFill>
        </p:spPr>
        <p:txBody>
          <a:bodyPr wrap="square" rtlCol="0">
            <a:noAutofit/>
          </a:bodyPr>
          <a:p>
            <a:r>
              <a:rPr lang="en-US" altLang="zh-CN" sz="2400">
                <a:latin typeface="Cambria" panose="02040503050406030204" charset="0"/>
                <a:cs typeface="Cambria" panose="02040503050406030204" charset="0"/>
              </a:rPr>
              <a:t>   Laynie started to grow more things until one day when she planted a goldfish.</a:t>
            </a:r>
            <a:endParaRPr lang="en-US" altLang="zh-CN" sz="2400">
              <a:latin typeface="Cambria" panose="02040503050406030204" charset="0"/>
              <a:cs typeface="Cambria" panose="02040503050406030204" charset="0"/>
            </a:endParaRPr>
          </a:p>
        </p:txBody>
      </p:sp>
      <p:sp>
        <p:nvSpPr>
          <p:cNvPr id="6" name="文本框 5"/>
          <p:cNvSpPr txBox="1"/>
          <p:nvPr>
            <p:custDataLst>
              <p:tags r:id="rId2"/>
            </p:custDataLst>
          </p:nvPr>
        </p:nvSpPr>
        <p:spPr>
          <a:xfrm>
            <a:off x="4548505" y="4620260"/>
            <a:ext cx="3418840" cy="1463675"/>
          </a:xfrm>
          <a:prstGeom prst="rect">
            <a:avLst/>
          </a:prstGeom>
          <a:solidFill>
            <a:schemeClr val="bg1">
              <a:lumMod val="95000"/>
            </a:schemeClr>
          </a:solidFill>
        </p:spPr>
        <p:txBody>
          <a:bodyPr wrap="square" rtlCol="0">
            <a:noAutofit/>
          </a:bodyPr>
          <a:p>
            <a:r>
              <a:rPr lang="en-US" altLang="zh-CN" sz="2400">
                <a:latin typeface="Cambria" panose="02040503050406030204" charset="0"/>
                <a:cs typeface="Cambria" panose="02040503050406030204" charset="0"/>
              </a:rPr>
              <a:t>   I continued my replacement until one day I found things going in the wrong direction.</a:t>
            </a:r>
            <a:endParaRPr lang="en-US" altLang="zh-CN" sz="2400">
              <a:latin typeface="Cambria" panose="02040503050406030204" charset="0"/>
              <a:cs typeface="Cambria" panose="02040503050406030204" charset="0"/>
            </a:endParaRPr>
          </a:p>
        </p:txBody>
      </p:sp>
      <p:sp>
        <p:nvSpPr>
          <p:cNvPr id="7" name="文本框 6"/>
          <p:cNvSpPr txBox="1"/>
          <p:nvPr>
            <p:custDataLst>
              <p:tags r:id="rId3"/>
            </p:custDataLst>
          </p:nvPr>
        </p:nvSpPr>
        <p:spPr>
          <a:xfrm>
            <a:off x="8268970" y="4978400"/>
            <a:ext cx="3364230" cy="542290"/>
          </a:xfrm>
          <a:prstGeom prst="rect">
            <a:avLst/>
          </a:prstGeom>
          <a:solidFill>
            <a:schemeClr val="accent2">
              <a:lumMod val="40000"/>
              <a:lumOff val="60000"/>
            </a:schemeClr>
          </a:solidFill>
        </p:spPr>
        <p:txBody>
          <a:bodyPr wrap="square" rtlCol="0">
            <a:noAutofit/>
          </a:bodyPr>
          <a:p>
            <a:r>
              <a:rPr lang="en-US" altLang="zh-CN" sz="2400">
                <a:latin typeface="Cambria" panose="02040503050406030204" charset="0"/>
                <a:cs typeface="Cambria" panose="02040503050406030204" charset="0"/>
              </a:rPr>
              <a:t>   Excited and expectant</a:t>
            </a:r>
            <a:endParaRPr lang="en-US" altLang="zh-CN" sz="2400">
              <a:latin typeface="Cambria" panose="02040503050406030204" charset="0"/>
              <a:cs typeface="Cambria" panose="02040503050406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 name="图片 108"/>
          <p:cNvPicPr/>
          <p:nvPr/>
        </p:nvPicPr>
        <p:blipFill>
          <a:blip r:embed="rId1"/>
          <a:stretch>
            <a:fillRect/>
          </a:stretch>
        </p:blipFill>
        <p:spPr>
          <a:xfrm>
            <a:off x="1579245" y="935355"/>
            <a:ext cx="8730615" cy="5596890"/>
          </a:xfrm>
          <a:prstGeom prst="rect">
            <a:avLst/>
          </a:prstGeom>
          <a:noFill/>
          <a:ln w="9525">
            <a:noFill/>
          </a:ln>
        </p:spPr>
      </p:pic>
      <p:sp>
        <p:nvSpPr>
          <p:cNvPr id="2" name="文本框 1"/>
          <p:cNvSpPr txBox="1"/>
          <p:nvPr>
            <p:custDataLst>
              <p:tags r:id="rId2"/>
            </p:custDataLst>
          </p:nvPr>
        </p:nvSpPr>
        <p:spPr>
          <a:xfrm>
            <a:off x="0" y="0"/>
            <a:ext cx="2237740" cy="583565"/>
          </a:xfrm>
          <a:prstGeom prst="rect">
            <a:avLst/>
          </a:prstGeom>
          <a:solidFill>
            <a:srgbClr val="92D050"/>
          </a:solidFill>
        </p:spPr>
        <p:txBody>
          <a:bodyPr wrap="square" rtlCol="0">
            <a:spAutoFit/>
          </a:bodyPr>
          <a:p>
            <a:r>
              <a:rPr lang="zh-CN" altLang="en-US" sz="3200">
                <a:latin typeface="华文宋体" panose="02010600040101010101" charset="-122"/>
                <a:ea typeface="华文宋体" panose="02010600040101010101" charset="-122"/>
              </a:rPr>
              <a:t>文本解读：</a:t>
            </a:r>
            <a:endParaRPr lang="zh-CN" altLang="en-US" sz="3200">
              <a:latin typeface="华文宋体" panose="02010600040101010101" charset="-122"/>
              <a:ea typeface="华文宋体" panose="02010600040101010101" charset="-122"/>
            </a:endParaRPr>
          </a:p>
        </p:txBody>
      </p:sp>
      <p:sp>
        <p:nvSpPr>
          <p:cNvPr id="3" name="文本框 2"/>
          <p:cNvSpPr txBox="1"/>
          <p:nvPr/>
        </p:nvSpPr>
        <p:spPr>
          <a:xfrm>
            <a:off x="3040380" y="5081270"/>
            <a:ext cx="3525520" cy="1122045"/>
          </a:xfrm>
          <a:prstGeom prst="rect">
            <a:avLst/>
          </a:prstGeom>
          <a:solidFill>
            <a:srgbClr val="3F27D7"/>
          </a:solidFill>
        </p:spPr>
        <p:txBody>
          <a:bodyPr wrap="square" rtlCol="0">
            <a:spAutoFit/>
          </a:bodyPr>
          <a:p>
            <a:pPr indent="0" fontAlgn="auto">
              <a:lnSpc>
                <a:spcPts val="2680"/>
              </a:lnSpc>
            </a:pPr>
            <a:r>
              <a:rPr lang="en-US" altLang="zh-CN" sz="2400">
                <a:solidFill>
                  <a:schemeClr val="bg1"/>
                </a:solidFill>
                <a:latin typeface="Times New Roman" panose="02020603050405020304" charset="0"/>
                <a:cs typeface="Times New Roman" panose="02020603050405020304" charset="0"/>
              </a:rPr>
              <a:t>Laynie planted a pencil in the dirt, hoping to harvest a new one.</a:t>
            </a:r>
            <a:endParaRPr lang="en-US" altLang="zh-CN" sz="2400">
              <a:solidFill>
                <a:schemeClr val="bg1"/>
              </a:solidFill>
              <a:latin typeface="Times New Roman" panose="02020603050405020304" charset="0"/>
              <a:cs typeface="Times New Roman" panose="02020603050405020304" charset="0"/>
            </a:endParaRPr>
          </a:p>
        </p:txBody>
      </p:sp>
      <p:sp>
        <p:nvSpPr>
          <p:cNvPr id="4" name="文本框 3"/>
          <p:cNvSpPr txBox="1"/>
          <p:nvPr>
            <p:custDataLst>
              <p:tags r:id="rId3"/>
            </p:custDataLst>
          </p:nvPr>
        </p:nvSpPr>
        <p:spPr>
          <a:xfrm>
            <a:off x="1136650" y="2306955"/>
            <a:ext cx="3927475" cy="1122045"/>
          </a:xfrm>
          <a:prstGeom prst="rect">
            <a:avLst/>
          </a:prstGeom>
          <a:solidFill>
            <a:srgbClr val="3F27D7"/>
          </a:solidFill>
        </p:spPr>
        <p:txBody>
          <a:bodyPr wrap="square" rtlCol="0">
            <a:spAutoFit/>
          </a:bodyPr>
          <a:p>
            <a:pPr indent="0" fontAlgn="auto">
              <a:lnSpc>
                <a:spcPts val="2680"/>
              </a:lnSpc>
            </a:pPr>
            <a:r>
              <a:rPr lang="en-US" altLang="zh-CN" sz="2400">
                <a:solidFill>
                  <a:schemeClr val="bg1"/>
                </a:solidFill>
                <a:latin typeface="Times New Roman" panose="02020603050405020304" charset="0"/>
                <a:cs typeface="Times New Roman" panose="02020603050405020304" charset="0"/>
              </a:rPr>
              <a:t>I replaced it with a new one, which convinced Laynie and drove her to plant more.</a:t>
            </a:r>
            <a:endParaRPr lang="en-US" altLang="zh-CN" sz="2400">
              <a:solidFill>
                <a:schemeClr val="bg1"/>
              </a:solidFill>
              <a:latin typeface="Times New Roman" panose="02020603050405020304" charset="0"/>
              <a:cs typeface="Times New Roman" panose="02020603050405020304" charset="0"/>
            </a:endParaRPr>
          </a:p>
        </p:txBody>
      </p:sp>
      <p:sp>
        <p:nvSpPr>
          <p:cNvPr id="5" name="文本框 4"/>
          <p:cNvSpPr txBox="1"/>
          <p:nvPr>
            <p:custDataLst>
              <p:tags r:id="rId4"/>
            </p:custDataLst>
          </p:nvPr>
        </p:nvSpPr>
        <p:spPr>
          <a:xfrm>
            <a:off x="6355715" y="1184910"/>
            <a:ext cx="3750310" cy="778510"/>
          </a:xfrm>
          <a:prstGeom prst="rect">
            <a:avLst/>
          </a:prstGeom>
          <a:solidFill>
            <a:srgbClr val="3F27D7"/>
          </a:solidFill>
        </p:spPr>
        <p:txBody>
          <a:bodyPr wrap="square" rtlCol="0">
            <a:spAutoFit/>
          </a:bodyPr>
          <a:p>
            <a:pPr indent="0" fontAlgn="auto">
              <a:lnSpc>
                <a:spcPts val="2680"/>
              </a:lnSpc>
            </a:pPr>
            <a:r>
              <a:rPr lang="en-US" altLang="zh-CN" sz="2400">
                <a:solidFill>
                  <a:schemeClr val="bg1"/>
                </a:solidFill>
                <a:latin typeface="Times New Roman" panose="02020603050405020304" charset="0"/>
                <a:cs typeface="Times New Roman" panose="02020603050405020304" charset="0"/>
              </a:rPr>
              <a:t>Further driven, Laynie planted a goldfish in the dirt.</a:t>
            </a:r>
            <a:endParaRPr lang="en-US" altLang="zh-CN" sz="2400">
              <a:solidFill>
                <a:schemeClr val="bg1"/>
              </a:solidFill>
              <a:latin typeface="Times New Roman" panose="02020603050405020304" charset="0"/>
              <a:cs typeface="Times New Roman" panose="02020603050405020304" charset="0"/>
            </a:endParaRPr>
          </a:p>
        </p:txBody>
      </p:sp>
      <p:sp>
        <p:nvSpPr>
          <p:cNvPr id="6" name="文本框 5"/>
          <p:cNvSpPr txBox="1"/>
          <p:nvPr>
            <p:custDataLst>
              <p:tags r:id="rId5"/>
            </p:custDataLst>
          </p:nvPr>
        </p:nvSpPr>
        <p:spPr>
          <a:xfrm>
            <a:off x="7473315" y="2716530"/>
            <a:ext cx="3662045" cy="1122045"/>
          </a:xfrm>
          <a:prstGeom prst="rect">
            <a:avLst/>
          </a:prstGeom>
          <a:solidFill>
            <a:srgbClr val="3F27D7"/>
          </a:solidFill>
        </p:spPr>
        <p:txBody>
          <a:bodyPr wrap="square" rtlCol="0">
            <a:spAutoFit/>
          </a:bodyPr>
          <a:p>
            <a:pPr indent="0" fontAlgn="auto">
              <a:lnSpc>
                <a:spcPts val="2680"/>
              </a:lnSpc>
            </a:pPr>
            <a:r>
              <a:rPr lang="en-US" altLang="zh-CN" sz="2400">
                <a:solidFill>
                  <a:schemeClr val="bg1"/>
                </a:solidFill>
                <a:latin typeface="Times New Roman" panose="02020603050405020304" charset="0"/>
                <a:cs typeface="Times New Roman" panose="02020603050405020304" charset="0"/>
              </a:rPr>
              <a:t> I sat down with my back to the fence and thought for a long time. ...</a:t>
            </a:r>
            <a:endParaRPr lang="en-US" altLang="zh-CN" sz="2400">
              <a:solidFill>
                <a:schemeClr val="bg1"/>
              </a:solidFill>
              <a:latin typeface="Times New Roman" panose="02020603050405020304" charset="0"/>
              <a:cs typeface="Times New Roman" panose="02020603050405020304" charset="0"/>
            </a:endParaRPr>
          </a:p>
        </p:txBody>
      </p:sp>
      <p:sp>
        <p:nvSpPr>
          <p:cNvPr id="7" name="文本框 6"/>
          <p:cNvSpPr txBox="1"/>
          <p:nvPr>
            <p:custDataLst>
              <p:tags r:id="rId6"/>
            </p:custDataLst>
          </p:nvPr>
        </p:nvSpPr>
        <p:spPr>
          <a:xfrm>
            <a:off x="7217410" y="5521325"/>
            <a:ext cx="3918585" cy="1122045"/>
          </a:xfrm>
          <a:prstGeom prst="rect">
            <a:avLst/>
          </a:prstGeom>
          <a:solidFill>
            <a:srgbClr val="3F27D7"/>
          </a:solidFill>
        </p:spPr>
        <p:txBody>
          <a:bodyPr wrap="square" rtlCol="0">
            <a:spAutoFit/>
          </a:bodyPr>
          <a:p>
            <a:pPr indent="0" fontAlgn="auto">
              <a:lnSpc>
                <a:spcPts val="2680"/>
              </a:lnSpc>
            </a:pPr>
            <a:r>
              <a:rPr lang="en-US" altLang="zh-CN" sz="2400">
                <a:solidFill>
                  <a:schemeClr val="bg1"/>
                </a:solidFill>
                <a:latin typeface="Times New Roman" panose="02020603050405020304" charset="0"/>
                <a:cs typeface="Times New Roman" panose="02020603050405020304" charset="0"/>
              </a:rPr>
              <a:t>  Later I found Laynie sitting by the spot where Molly was buried....</a:t>
            </a:r>
            <a:endParaRPr lang="en-US" altLang="zh-CN" sz="2400">
              <a:solidFill>
                <a:schemeClr val="bg1"/>
              </a:solidFill>
              <a:latin typeface="Times New Roman" panose="02020603050405020304" charset="0"/>
              <a:cs typeface="Times New Roman" panose="02020603050405020304" charset="0"/>
            </a:endParaRPr>
          </a:p>
        </p:txBody>
      </p:sp>
      <p:sp>
        <p:nvSpPr>
          <p:cNvPr id="8" name="文本框 7"/>
          <p:cNvSpPr txBox="1"/>
          <p:nvPr/>
        </p:nvSpPr>
        <p:spPr>
          <a:xfrm>
            <a:off x="3682365" y="4128135"/>
            <a:ext cx="2883535" cy="953135"/>
          </a:xfrm>
          <a:prstGeom prst="rect">
            <a:avLst/>
          </a:prstGeom>
          <a:solidFill>
            <a:srgbClr val="FF0000"/>
          </a:solidFill>
        </p:spPr>
        <p:txBody>
          <a:bodyPr wrap="square" rtlCol="0">
            <a:spAutoFit/>
          </a:bodyPr>
          <a:p>
            <a:r>
              <a:rPr lang="en-US" altLang="zh-CN" sz="2800">
                <a:solidFill>
                  <a:schemeClr val="bg1"/>
                </a:solidFill>
              </a:rPr>
              <a:t>excited, expectant; pleasing</a:t>
            </a:r>
            <a:endParaRPr lang="en-US" altLang="zh-CN" sz="2800">
              <a:solidFill>
                <a:schemeClr val="bg1"/>
              </a:solidFill>
            </a:endParaRPr>
          </a:p>
        </p:txBody>
      </p:sp>
      <p:sp>
        <p:nvSpPr>
          <p:cNvPr id="9" name="文本框 8"/>
          <p:cNvSpPr txBox="1"/>
          <p:nvPr/>
        </p:nvSpPr>
        <p:spPr>
          <a:xfrm>
            <a:off x="0" y="1353820"/>
            <a:ext cx="2757170" cy="953135"/>
          </a:xfrm>
          <a:prstGeom prst="rect">
            <a:avLst/>
          </a:prstGeom>
          <a:solidFill>
            <a:srgbClr val="FF0000"/>
          </a:solidFill>
        </p:spPr>
        <p:txBody>
          <a:bodyPr wrap="square" rtlCol="0">
            <a:spAutoFit/>
          </a:bodyPr>
          <a:p>
            <a:r>
              <a:rPr lang="en-US" altLang="zh-CN" sz="2800">
                <a:solidFill>
                  <a:schemeClr val="bg1"/>
                </a:solidFill>
                <a:latin typeface="Times New Roman" panose="02020603050405020304" charset="0"/>
                <a:cs typeface="Times New Roman" panose="02020603050405020304" charset="0"/>
              </a:rPr>
              <a:t>excited, expectant pleasing</a:t>
            </a:r>
            <a:endParaRPr lang="en-US" altLang="zh-CN" sz="2800">
              <a:solidFill>
                <a:schemeClr val="bg1"/>
              </a:solidFill>
              <a:latin typeface="Times New Roman" panose="02020603050405020304" charset="0"/>
              <a:cs typeface="Times New Roman" panose="02020603050405020304" charset="0"/>
            </a:endParaRPr>
          </a:p>
        </p:txBody>
      </p:sp>
      <p:sp>
        <p:nvSpPr>
          <p:cNvPr id="10" name="文本框 9"/>
          <p:cNvSpPr txBox="1"/>
          <p:nvPr/>
        </p:nvSpPr>
        <p:spPr>
          <a:xfrm>
            <a:off x="7217410" y="231775"/>
            <a:ext cx="2883535" cy="953135"/>
          </a:xfrm>
          <a:prstGeom prst="rect">
            <a:avLst/>
          </a:prstGeom>
          <a:solidFill>
            <a:srgbClr val="FF0000"/>
          </a:solidFill>
        </p:spPr>
        <p:txBody>
          <a:bodyPr wrap="square" rtlCol="0">
            <a:spAutoFit/>
          </a:bodyPr>
          <a:p>
            <a:r>
              <a:rPr lang="en-US" altLang="zh-CN" sz="2800">
                <a:solidFill>
                  <a:schemeClr val="bg1"/>
                </a:solidFill>
              </a:rPr>
              <a:t>excited, expectant; alarmed</a:t>
            </a:r>
            <a:endParaRPr lang="en-US" altLang="zh-CN" sz="2800">
              <a:solidFill>
                <a:schemeClr val="bg1"/>
              </a:solidFill>
            </a:endParaRPr>
          </a:p>
        </p:txBody>
      </p:sp>
      <p:sp>
        <p:nvSpPr>
          <p:cNvPr id="11" name="文本框 10"/>
          <p:cNvSpPr txBox="1"/>
          <p:nvPr/>
        </p:nvSpPr>
        <p:spPr>
          <a:xfrm>
            <a:off x="9693910" y="3838575"/>
            <a:ext cx="1442085" cy="521970"/>
          </a:xfrm>
          <a:prstGeom prst="rect">
            <a:avLst/>
          </a:prstGeom>
          <a:solidFill>
            <a:srgbClr val="FF0000"/>
          </a:solidFill>
        </p:spPr>
        <p:txBody>
          <a:bodyPr wrap="square" rtlCol="0">
            <a:spAutoFit/>
          </a:bodyPr>
          <a:p>
            <a:pPr algn="ctr"/>
            <a:r>
              <a:rPr lang="en-US" altLang="zh-CN" sz="2800">
                <a:solidFill>
                  <a:schemeClr val="bg1"/>
                </a:solidFill>
              </a:rPr>
              <a:t>?</a:t>
            </a:r>
            <a:endParaRPr lang="en-US" altLang="zh-CN" sz="2800">
              <a:solidFill>
                <a:schemeClr val="bg1"/>
              </a:solidFill>
            </a:endParaRPr>
          </a:p>
        </p:txBody>
      </p:sp>
      <p:sp>
        <p:nvSpPr>
          <p:cNvPr id="12" name="文本框 11"/>
          <p:cNvSpPr txBox="1"/>
          <p:nvPr/>
        </p:nvSpPr>
        <p:spPr>
          <a:xfrm>
            <a:off x="11135995" y="6121400"/>
            <a:ext cx="981075" cy="521970"/>
          </a:xfrm>
          <a:prstGeom prst="rect">
            <a:avLst/>
          </a:prstGeom>
          <a:solidFill>
            <a:srgbClr val="FF0000"/>
          </a:solidFill>
        </p:spPr>
        <p:txBody>
          <a:bodyPr wrap="square" rtlCol="0">
            <a:spAutoFit/>
          </a:bodyPr>
          <a:p>
            <a:pPr algn="ctr"/>
            <a:r>
              <a:rPr lang="en-US" altLang="zh-CN" sz="2800">
                <a:solidFill>
                  <a:schemeClr val="bg1"/>
                </a:solidFill>
              </a:rPr>
              <a:t>?</a:t>
            </a:r>
            <a:endParaRPr lang="en-US" altLang="zh-CN" sz="2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P spid="7" grpId="0" bldLvl="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3180080" cy="583565"/>
          </a:xfrm>
          <a:prstGeom prst="rect">
            <a:avLst/>
          </a:prstGeom>
          <a:solidFill>
            <a:srgbClr val="92D050"/>
          </a:solidFill>
        </p:spPr>
        <p:txBody>
          <a:bodyPr wrap="square" rtlCol="0">
            <a:spAutoFit/>
          </a:bodyPr>
          <a:p>
            <a:r>
              <a:rPr lang="zh-CN" sz="3200">
                <a:latin typeface="华文宋体" panose="02010600040101010101" charset="-122"/>
                <a:ea typeface="华文宋体" panose="02010600040101010101" charset="-122"/>
              </a:rPr>
              <a:t>情节构建</a:t>
            </a:r>
            <a:r>
              <a:rPr lang="zh-CN" altLang="en-US" sz="3200">
                <a:latin typeface="华文宋体" panose="02010600040101010101" charset="-122"/>
                <a:ea typeface="华文宋体" panose="02010600040101010101" charset="-122"/>
              </a:rPr>
              <a:t>：</a:t>
            </a:r>
            <a:r>
              <a:rPr lang="en-US" altLang="zh-CN" sz="3200">
                <a:latin typeface="华文宋体" panose="02010600040101010101" charset="-122"/>
                <a:ea typeface="华文宋体" panose="02010600040101010101" charset="-122"/>
              </a:rPr>
              <a:t>Q - A</a:t>
            </a:r>
            <a:endParaRPr lang="en-US" altLang="zh-CN" sz="3200">
              <a:latin typeface="华文宋体" panose="02010600040101010101" charset="-122"/>
              <a:ea typeface="华文宋体" panose="02010600040101010101" charset="-122"/>
            </a:endParaRPr>
          </a:p>
        </p:txBody>
      </p:sp>
      <p:sp>
        <p:nvSpPr>
          <p:cNvPr id="3" name="文本框 2"/>
          <p:cNvSpPr txBox="1"/>
          <p:nvPr/>
        </p:nvSpPr>
        <p:spPr>
          <a:xfrm>
            <a:off x="125730" y="730885"/>
            <a:ext cx="11833225" cy="3297555"/>
          </a:xfrm>
          <a:prstGeom prst="rect">
            <a:avLst/>
          </a:prstGeom>
          <a:noFill/>
        </p:spPr>
        <p:txBody>
          <a:bodyPr wrap="square" rtlCol="0" anchor="t">
            <a:noAutofit/>
          </a:bodyPr>
          <a:p>
            <a:r>
              <a:rPr lang="zh-CN" altLang="en-US" sz="2800">
                <a:solidFill>
                  <a:srgbClr val="FF0000"/>
                </a:solidFill>
                <a:latin typeface="舒窈英文衡水体" panose="02000500000000000000" charset="0"/>
                <a:cs typeface="舒窈英文衡水体" panose="02000500000000000000" charset="0"/>
                <a:sym typeface="+mn-ea"/>
              </a:rPr>
              <a:t>I sat down with my back to the fence and thought for a long time.</a:t>
            </a:r>
            <a:endParaRPr lang="zh-CN" altLang="en-US" sz="2800">
              <a:solidFill>
                <a:srgbClr val="FF0000"/>
              </a:solidFill>
              <a:latin typeface="舒窈英文衡水体" panose="02000500000000000000" charset="0"/>
              <a:cs typeface="舒窈英文衡水体" panose="02000500000000000000" charset="0"/>
            </a:endParaRPr>
          </a:p>
          <a:p>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a:p>
            <a:endParaRPr lang="zh-CN" altLang="en-US" sz="2800">
              <a:solidFill>
                <a:srgbClr val="FF0000"/>
              </a:solidFill>
              <a:latin typeface="舒窈英文衡水体" panose="02000500000000000000" charset="0"/>
              <a:cs typeface="舒窈英文衡水体" panose="02000500000000000000" charset="0"/>
              <a:sym typeface="+mn-ea"/>
            </a:endParaRPr>
          </a:p>
          <a:p>
            <a:r>
              <a:rPr lang="zh-CN" altLang="en-US" sz="2800">
                <a:solidFill>
                  <a:srgbClr val="FF0000"/>
                </a:solidFill>
                <a:latin typeface="舒窈英文衡水体" panose="02000500000000000000" charset="0"/>
                <a:cs typeface="舒窈英文衡水体" panose="02000500000000000000" charset="0"/>
                <a:sym typeface="+mn-ea"/>
              </a:rPr>
              <a:t>Later I found Laynie sitting by the spot where Molly was buried.</a:t>
            </a:r>
            <a:endParaRPr lang="zh-CN" altLang="en-US" sz="2800">
              <a:solidFill>
                <a:srgbClr val="FF0000"/>
              </a:solidFill>
              <a:latin typeface="舒窈英文衡水体" panose="02000500000000000000" charset="0"/>
              <a:cs typeface="舒窈英文衡水体" panose="02000500000000000000" charset="0"/>
              <a:sym typeface="+mn-ea"/>
            </a:endParaRPr>
          </a:p>
        </p:txBody>
      </p:sp>
      <p:sp>
        <p:nvSpPr>
          <p:cNvPr id="4" name="文本框 3"/>
          <p:cNvSpPr txBox="1"/>
          <p:nvPr/>
        </p:nvSpPr>
        <p:spPr>
          <a:xfrm>
            <a:off x="342900" y="1294765"/>
            <a:ext cx="10749915" cy="181483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 After thinking for a long time, what decision did I make or what idea did I come up with</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Q2: Learning the truth, how did Laynie react?</a:t>
            </a:r>
            <a:endParaRPr lang="en-US" altLang="zh-CN"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Q3: How should the plot transform to the second part</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342900" y="4401185"/>
            <a:ext cx="10749915" cy="1383665"/>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en-US" altLang="zh-CN" sz="2800">
                <a:latin typeface="Times New Roman" panose="02020603050405020304" charset="0"/>
                <a:cs typeface="Times New Roman" panose="02020603050405020304" charset="0"/>
              </a:rPr>
              <a:t>Q1: What did I do to comfort Laynie</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Q2: </a:t>
            </a:r>
            <a:r>
              <a:rPr lang="en-US" altLang="zh-CN" sz="2800">
                <a:latin typeface="Times New Roman" panose="02020603050405020304" charset="0"/>
                <a:cs typeface="Times New Roman" panose="02020603050405020304" charset="0"/>
                <a:sym typeface="+mn-ea"/>
              </a:rPr>
              <a:t>Did Laynie finally learn what growing plants was about?</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Q3: How can the story end? And in the way that corresponds with the title</a:t>
            </a:r>
            <a:r>
              <a:rPr lang="zh-CN" altLang="en-US" sz="2800">
                <a:latin typeface="Times New Roman" panose="02020603050405020304" charset="0"/>
                <a:cs typeface="Times New Roman" panose="02020603050405020304" charset="0"/>
              </a:rPr>
              <a:t>？</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5472430" y="3236595"/>
            <a:ext cx="1451610" cy="583565"/>
          </a:xfrm>
          <a:prstGeom prst="rect">
            <a:avLst/>
          </a:prstGeom>
          <a:noFill/>
        </p:spPr>
        <p:txBody>
          <a:bodyPr wrap="square" rtlCol="0">
            <a:spAutoFit/>
          </a:bodyPr>
          <a:p>
            <a:r>
              <a:rPr lang="zh-CN" altLang="en-US" sz="3200" b="1">
                <a:solidFill>
                  <a:srgbClr val="3F27D7"/>
                </a:solidFill>
              </a:rPr>
              <a:t>逆推法</a:t>
            </a:r>
            <a:endParaRPr lang="zh-CN" altLang="en-US" sz="3200" b="1">
              <a:solidFill>
                <a:srgbClr val="3F27D7"/>
              </a:solidFill>
            </a:endParaRPr>
          </a:p>
        </p:txBody>
      </p:sp>
      <p:cxnSp>
        <p:nvCxnSpPr>
          <p:cNvPr id="7" name="直接箭头连接符 6"/>
          <p:cNvCxnSpPr/>
          <p:nvPr/>
        </p:nvCxnSpPr>
        <p:spPr>
          <a:xfrm flipH="1" flipV="1">
            <a:off x="6973570" y="3011170"/>
            <a:ext cx="568960" cy="824230"/>
          </a:xfrm>
          <a:prstGeom prst="straightConnector1">
            <a:avLst/>
          </a:prstGeom>
          <a:ln w="57150">
            <a:solidFill>
              <a:srgbClr val="3F27D7"/>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ABLE_BEAUTIFY" val="smartTable{25f8e241-3402-4116-9457-299541bb64c5}"/>
  <p:tag name="TABLE_ENDDRAG_ORIGIN_RECT" val="913*246"/>
  <p:tag name="TABLE_ENDDRAG_RECT" val="25*279*913*246"/>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TABLE_BEAUTIFY" val="smartTable{25f8e241-3402-4116-9457-299541bb64c5}"/>
  <p:tag name="TABLE_ENDDRAG_ORIGIN_RECT" val="913*246"/>
  <p:tag name="TABLE_ENDDRAG_RECT" val="25*279*913*246"/>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18166</Words>
  <Application>WPS 演示</Application>
  <PresentationFormat>宽屏</PresentationFormat>
  <Paragraphs>268</Paragraphs>
  <Slides>22</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舒窈英文衡水体</vt:lpstr>
      <vt:lpstr>华文中宋</vt:lpstr>
      <vt:lpstr>华文宋体</vt:lpstr>
      <vt:lpstr>Times New Roman</vt:lpstr>
      <vt:lpstr>Cambria</vt:lpstr>
      <vt:lpstr>Berlin Sans FB</vt:lpstr>
      <vt:lpstr>Wingdings</vt:lpstr>
      <vt:lpstr>微软雅黑</vt:lpstr>
      <vt:lpstr>Sitka Text</vt:lpstr>
      <vt:lpstr>Arial Unicode MS</vt:lpstr>
      <vt:lpstr>Calibri</vt:lpstr>
      <vt:lpstr>Segoe MDL2 Assets</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Administrator</cp:lastModifiedBy>
  <cp:revision>14</cp:revision>
  <dcterms:created xsi:type="dcterms:W3CDTF">2023-11-16T23:45:00Z</dcterms:created>
  <dcterms:modified xsi:type="dcterms:W3CDTF">2023-11-20T05:23:49Z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F745EC23823B410CA2452793DDC6DCC9_12</vt:lpwstr>
  </property>
  <property fmtid="{D5CDD505-2E9C-101B-9397-08002B2CF9AE}" pid="3" name="KSOProductBuildVer">
    <vt:lpwstr>2052-11.8.2.7978</vt:lpwstr>
  </property>
</Properties>
</file>