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sldIdLst>
    <p:sldId id="293" r:id="rId4"/>
    <p:sldId id="266" r:id="rId5"/>
    <p:sldId id="256" r:id="rId6"/>
    <p:sldId id="265" r:id="rId7"/>
    <p:sldId id="257" r:id="rId8"/>
    <p:sldId id="280" r:id="rId9"/>
    <p:sldId id="260" r:id="rId10"/>
    <p:sldId id="267" r:id="rId11"/>
    <p:sldId id="268" r:id="rId12"/>
    <p:sldId id="263" r:id="rId13"/>
    <p:sldId id="271" r:id="rId14"/>
    <p:sldId id="273" r:id="rId15"/>
    <p:sldId id="290" r:id="rId16"/>
    <p:sldId id="261" r:id="rId17"/>
    <p:sldId id="269" r:id="rId18"/>
  </p:sldIdLst>
  <p:sldSz cx="12192000" cy="6858000"/>
  <p:notesSz cx="6858000" cy="9144000"/>
  <p:embeddedFontLst>
    <p:embeddedFont>
      <p:font typeface="Source Sans Pro" panose="020B0503030403020204" pitchFamily="34" charset="0"/>
      <p:regular r:id="rId22"/>
      <p:bold r:id="rId23"/>
      <p:italic r:id="rId24"/>
      <p:boldItalic r:id="rId25"/>
    </p:embeddedFont>
    <p:embeddedFont>
      <p:font typeface="Sitka Display" panose="02000505000000020004" pitchFamily="2" charset="0"/>
      <p:regular r:id="rId26"/>
      <p:bold r:id="rId27"/>
      <p:italic r:id="rId28"/>
      <p:boldItalic r:id="rId29"/>
    </p:embeddedFont>
    <p:embeddedFont>
      <p:font typeface="等线" panose="02010600030101010101" charset="-122"/>
      <p:regular r:id="rId30"/>
    </p:embeddedFont>
    <p:embeddedFont>
      <p:font typeface="等线 Light" panose="02010600030101010101" charset="-122"/>
      <p:regular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6" d="100"/>
          <a:sy n="66" d="100"/>
        </p:scale>
        <p:origin x="2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font" Target="fonts/font10.fntdata"/><Relationship Id="rId30" Type="http://schemas.openxmlformats.org/officeDocument/2006/relationships/font" Target="fonts/font9.fntdata"/><Relationship Id="rId3" Type="http://schemas.openxmlformats.org/officeDocument/2006/relationships/slideMaster" Target="slideMasters/slideMaster2.xml"/><Relationship Id="rId29" Type="http://schemas.openxmlformats.org/officeDocument/2006/relationships/font" Target="fonts/font8.fntdata"/><Relationship Id="rId28" Type="http://schemas.openxmlformats.org/officeDocument/2006/relationships/font" Target="fonts/font7.fntdata"/><Relationship Id="rId27" Type="http://schemas.openxmlformats.org/officeDocument/2006/relationships/font" Target="fonts/font6.fntdata"/><Relationship Id="rId26" Type="http://schemas.openxmlformats.org/officeDocument/2006/relationships/font" Target="fonts/font5.fntdata"/><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97D0B2D-3AB3-425C-AD62-D0C3479F18F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C1DE2C-3FE8-4753-8108-55DDC58E6EF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7D0B2D-3AB3-425C-AD62-D0C3479F18F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1DE2C-3FE8-4753-8108-55DDC58E6EF1}" type="slidenum">
              <a:rPr lang="zh-CN" altLang="en-US" smtClean="0"/>
            </a:fld>
            <a:endParaRPr lang="zh-CN" altLang="en-US"/>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7D0B2D-3AB3-425C-AD62-D0C3479F18F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1DE2C-3FE8-4753-8108-55DDC58E6EF1}" type="slidenum">
              <a:rPr lang="zh-CN" altLang="en-US" smtClean="0"/>
            </a:fld>
            <a:endParaRPr lang="zh-CN" altLang="en-US"/>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5.wdp"/><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5" name="内容占位符 4"/>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2485" y="88491"/>
            <a:ext cx="11967030" cy="1077218"/>
          </a:xfrm>
          <a:prstGeom prst="rect">
            <a:avLst/>
          </a:prstGeom>
          <a:noFill/>
        </p:spPr>
        <p:txBody>
          <a:bodyPr wrap="square">
            <a:spAutoFit/>
          </a:bodyPr>
          <a:lstStyle/>
          <a:p>
            <a:r>
              <a:rPr lang="en-US" altLang="zh-CN" sz="3200" b="1" i="0" dirty="0">
                <a:solidFill>
                  <a:srgbClr val="000000"/>
                </a:solidFill>
                <a:effectLst/>
                <a:latin typeface="Sitka Display" panose="02000505000000020004" pitchFamily="2" charset="0"/>
              </a:rPr>
              <a:t>What’s the way out whe</a:t>
            </a:r>
            <a:r>
              <a:rPr lang="en-US" altLang="zh-CN" sz="3200" b="1" dirty="0">
                <a:solidFill>
                  <a:srgbClr val="000000"/>
                </a:solidFill>
                <a:latin typeface="Sitka Display" panose="02000505000000020004" pitchFamily="2" charset="0"/>
              </a:rPr>
              <a:t>n </a:t>
            </a:r>
            <a:r>
              <a:rPr lang="en-US" altLang="zh-CN" sz="3200" b="1" i="0" dirty="0">
                <a:solidFill>
                  <a:srgbClr val="FF0000"/>
                </a:solidFill>
                <a:effectLst/>
                <a:latin typeface="Sitka Display" panose="02000505000000020004" pitchFamily="2" charset="0"/>
              </a:rPr>
              <a:t>stranded with (</a:t>
            </a:r>
            <a:r>
              <a:rPr lang="zh-CN" altLang="en-US" sz="3200" b="1" i="0" dirty="0">
                <a:solidFill>
                  <a:srgbClr val="FF0000"/>
                </a:solidFill>
                <a:effectLst/>
                <a:latin typeface="Sitka Display" panose="02000505000000020004" pitchFamily="2" charset="0"/>
              </a:rPr>
              <a:t>陷于某种困境</a:t>
            </a:r>
            <a:r>
              <a:rPr lang="en-US" altLang="zh-CN" sz="3200" b="1" i="0" dirty="0">
                <a:solidFill>
                  <a:srgbClr val="FF0000"/>
                </a:solidFill>
                <a:effectLst/>
                <a:latin typeface="Sitka Display" panose="02000505000000020004" pitchFamily="2" charset="0"/>
              </a:rPr>
              <a:t>) </a:t>
            </a:r>
            <a:r>
              <a:rPr lang="en-US" altLang="zh-CN" sz="3200" b="1" i="0" dirty="0">
                <a:solidFill>
                  <a:srgbClr val="000000"/>
                </a:solidFill>
                <a:effectLst/>
                <a:latin typeface="Sitka Display" panose="02000505000000020004" pitchFamily="2" charset="0"/>
              </a:rPr>
              <a:t>a dead battery at sea?</a:t>
            </a:r>
            <a:endParaRPr lang="zh-CN" altLang="en-US" sz="3200" b="1" dirty="0">
              <a:latin typeface="Sitka Display" panose="02000505000000020004" pitchFamily="2" charset="0"/>
            </a:endParaRPr>
          </a:p>
        </p:txBody>
      </p:sp>
      <p:sp>
        <p:nvSpPr>
          <p:cNvPr id="7" name="文本框 6"/>
          <p:cNvSpPr txBox="1"/>
          <p:nvPr/>
        </p:nvSpPr>
        <p:spPr>
          <a:xfrm>
            <a:off x="3192475" y="614049"/>
            <a:ext cx="6974727" cy="1077218"/>
          </a:xfrm>
          <a:prstGeom prst="rect">
            <a:avLst/>
          </a:prstGeom>
          <a:noFill/>
        </p:spPr>
        <p:txBody>
          <a:bodyPr wrap="square">
            <a:spAutoFit/>
          </a:bodyPr>
          <a:lstStyle/>
          <a:p>
            <a:r>
              <a:rPr lang="en-US" altLang="zh-CN" sz="3200" i="1" dirty="0">
                <a:solidFill>
                  <a:srgbClr val="000000"/>
                </a:solidFill>
                <a:latin typeface="Times New Roman" panose="02020603050405020304" pitchFamily="18" charset="0"/>
                <a:cs typeface="Times New Roman" panose="02020603050405020304" pitchFamily="18" charset="0"/>
              </a:rPr>
              <a:t>switch to the backup battery</a:t>
            </a:r>
            <a:endParaRPr lang="en-US" altLang="zh-CN" sz="3200" i="1" dirty="0">
              <a:solidFill>
                <a:srgbClr val="000000"/>
              </a:solidFill>
              <a:latin typeface="Times New Roman" panose="02020603050405020304" pitchFamily="18" charset="0"/>
              <a:cs typeface="Times New Roman" panose="02020603050405020304" pitchFamily="18" charset="0"/>
            </a:endParaRPr>
          </a:p>
          <a:p>
            <a:r>
              <a:rPr lang="en-US" altLang="zh-CN" sz="3200" i="1" dirty="0">
                <a:solidFill>
                  <a:srgbClr val="000000"/>
                </a:solidFill>
                <a:latin typeface="Times New Roman" panose="02020603050405020304" pitchFamily="18" charset="0"/>
                <a:cs typeface="Times New Roman" panose="02020603050405020304" pitchFamily="18" charset="0"/>
              </a:rPr>
              <a:t>get hooked to a boat</a:t>
            </a:r>
            <a:endParaRPr lang="zh-CN" altLang="en-US" sz="3200" i="1" dirty="0">
              <a:latin typeface="Times New Roman" panose="02020603050405020304" pitchFamily="18" charset="0"/>
              <a:cs typeface="Times New Roman" panose="02020603050405020304" pitchFamily="18" charset="0"/>
            </a:endParaRPr>
          </a:p>
        </p:txBody>
      </p:sp>
      <p:sp>
        <p:nvSpPr>
          <p:cNvPr id="8" name="AutoShape 2" descr="First Time Boating - What you should know - Boatingtopics"/>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AutoShape 4" descr="First Time Boating - What you should know - Boatingtopics"/>
          <p:cNvSpPr>
            <a:spLocks noChangeAspect="1" noChangeArrowheads="1"/>
          </p:cNvSpPr>
          <p:nvPr/>
        </p:nvSpPr>
        <p:spPr bwMode="auto">
          <a:xfrm>
            <a:off x="6096000" y="3429000"/>
            <a:ext cx="3214914" cy="32149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33008" y="4135298"/>
            <a:ext cx="3546507" cy="2365493"/>
          </a:xfrm>
          <a:prstGeom prst="rect">
            <a:avLst/>
          </a:prstGeom>
        </p:spPr>
      </p:pic>
      <p:pic>
        <p:nvPicPr>
          <p:cNvPr id="6152" name="Picture 8" descr="Buy VMAX Solar Battery SLR60 Vmaxtanks AGM 60ah 12V Wind Power Backu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2889" y="1380604"/>
            <a:ext cx="2493954" cy="217522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0" y="1620135"/>
            <a:ext cx="9644932" cy="2246769"/>
          </a:xfrm>
          <a:prstGeom prst="rect">
            <a:avLst/>
          </a:prstGeom>
          <a:noFill/>
        </p:spPr>
        <p:txBody>
          <a:bodyPr wrap="square">
            <a:spAutoFit/>
          </a:bodyPr>
          <a:lstStyle/>
          <a:p>
            <a:pPr marL="457200" indent="-457200">
              <a:buFont typeface="Arial" panose="020B0604020202020204" pitchFamily="34" charset="0"/>
              <a:buChar char="•"/>
            </a:pP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 luck would have it </a:t>
            </a:r>
            <a:r>
              <a:rPr lang="en-US" altLang="zh-CN" sz="2800" b="1" dirty="0">
                <a:solidFill>
                  <a:srgbClr val="000000"/>
                </a:solidFill>
                <a:latin typeface="Times New Roman" panose="02020603050405020304" pitchFamily="18" charset="0"/>
                <a:cs typeface="Times New Roman" panose="02020603050405020304" pitchFamily="18" charset="0"/>
              </a:rPr>
              <a:t>(</a:t>
            </a:r>
            <a:r>
              <a:rPr lang="zh-CN" altLang="en-US" sz="2800" b="1" dirty="0">
                <a:solidFill>
                  <a:srgbClr val="000000"/>
                </a:solidFill>
                <a:latin typeface="Times New Roman" panose="02020603050405020304" pitchFamily="18" charset="0"/>
                <a:cs typeface="Times New Roman" panose="02020603050405020304" pitchFamily="18" charset="0"/>
              </a:rPr>
              <a:t>说来也巧</a:t>
            </a:r>
            <a:r>
              <a:rPr lang="en-US" altLang="zh-CN" sz="2800" b="1" dirty="0">
                <a:solidFill>
                  <a:srgbClr val="000000"/>
                </a:solidFill>
                <a:latin typeface="Times New Roman" panose="02020603050405020304" pitchFamily="18" charset="0"/>
                <a:cs typeface="Times New Roman" panose="02020603050405020304" pitchFamily="18" charset="0"/>
              </a:rPr>
              <a:t>), Mat took a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backup</a:t>
            </a:r>
            <a:r>
              <a:rPr lang="en-US" altLang="zh-CN" sz="2800" b="1" dirty="0">
                <a:solidFill>
                  <a:srgbClr val="000000"/>
                </a:solidFill>
                <a:latin typeface="Times New Roman" panose="02020603050405020304" pitchFamily="18" charset="0"/>
                <a:cs typeface="Times New Roman" panose="02020603050405020304" pitchFamily="18" charset="0"/>
              </a:rPr>
              <a:t> battery with him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a:t>
            </a:r>
            <a:r>
              <a:rPr lang="en-US" altLang="zh-CN" sz="2800" b="1" dirty="0">
                <a:solidFill>
                  <a:srgbClr val="000000"/>
                </a:solidFill>
                <a:latin typeface="Times New Roman" panose="02020603050405020304" pitchFamily="18" charset="0"/>
                <a:cs typeface="Times New Roman" panose="02020603050405020304" pitchFamily="18" charset="0"/>
              </a:rPr>
              <a:t>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case</a:t>
            </a:r>
            <a:r>
              <a:rPr lang="en-US" altLang="zh-CN" sz="2800" b="1" dirty="0">
                <a:solidFill>
                  <a:srgbClr val="000000"/>
                </a:solidFill>
                <a:latin typeface="Times New Roman" panose="02020603050405020304" pitchFamily="18" charset="0"/>
                <a:cs typeface="Times New Roman" panose="02020603050405020304" pitchFamily="18" charset="0"/>
              </a:rPr>
              <a:t>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a:t>
            </a:r>
            <a:r>
              <a:rPr lang="en-US" altLang="zh-CN" sz="2800" b="1" dirty="0">
                <a:solidFill>
                  <a:srgbClr val="000000"/>
                </a:solidFill>
                <a:latin typeface="Times New Roman" panose="02020603050405020304" pitchFamily="18" charset="0"/>
                <a:cs typeface="Times New Roman" panose="02020603050405020304" pitchFamily="18" charset="0"/>
              </a:rPr>
              <a:t> that the same thing would happen. After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meticulously</a:t>
            </a:r>
            <a:r>
              <a:rPr lang="en-US" altLang="zh-CN" sz="2800" b="1" dirty="0">
                <a:solidFill>
                  <a:srgbClr val="000000"/>
                </a:solidFill>
                <a:latin typeface="Times New Roman" panose="02020603050405020304" pitchFamily="18" charset="0"/>
                <a:cs typeface="Times New Roman" panose="02020603050405020304" pitchFamily="18" charset="0"/>
              </a:rPr>
              <a:t> (</a:t>
            </a:r>
            <a:r>
              <a:rPr lang="zh-CN" altLang="en-US" sz="2800" b="1" dirty="0">
                <a:solidFill>
                  <a:srgbClr val="000000"/>
                </a:solidFill>
                <a:latin typeface="Times New Roman" panose="02020603050405020304" pitchFamily="18" charset="0"/>
                <a:cs typeface="Times New Roman" panose="02020603050405020304" pitchFamily="18" charset="0"/>
              </a:rPr>
              <a:t>细致地</a:t>
            </a:r>
            <a:r>
              <a:rPr lang="en-US" altLang="zh-CN" sz="2800" b="1" dirty="0">
                <a:solidFill>
                  <a:srgbClr val="000000"/>
                </a:solidFill>
                <a:latin typeface="Times New Roman" panose="02020603050405020304" pitchFamily="18" charset="0"/>
                <a:cs typeface="Times New Roman" panose="02020603050405020304" pitchFamily="18" charset="0"/>
              </a:rPr>
              <a:t>) checking our boat, he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installed</a:t>
            </a:r>
            <a:r>
              <a:rPr lang="en-US" altLang="zh-CN" sz="2800" b="1" dirty="0">
                <a:solidFill>
                  <a:srgbClr val="000000"/>
                </a:solidFill>
                <a:latin typeface="Times New Roman" panose="02020603050405020304" pitchFamily="18" charset="0"/>
                <a:cs typeface="Times New Roman" panose="02020603050405020304" pitchFamily="18" charset="0"/>
              </a:rPr>
              <a:t> (</a:t>
            </a:r>
            <a:r>
              <a:rPr lang="zh-CN" altLang="en-US" sz="2800" b="1" dirty="0">
                <a:solidFill>
                  <a:srgbClr val="000000"/>
                </a:solidFill>
                <a:latin typeface="Times New Roman" panose="02020603050405020304" pitchFamily="18" charset="0"/>
                <a:cs typeface="Times New Roman" panose="02020603050405020304" pitchFamily="18" charset="0"/>
              </a:rPr>
              <a:t>安装</a:t>
            </a:r>
            <a:r>
              <a:rPr lang="en-US" altLang="zh-CN" sz="2800" b="1" dirty="0">
                <a:solidFill>
                  <a:srgbClr val="000000"/>
                </a:solidFill>
                <a:latin typeface="Times New Roman" panose="02020603050405020304" pitchFamily="18" charset="0"/>
                <a:cs typeface="Times New Roman" panose="02020603050405020304" pitchFamily="18" charset="0"/>
              </a:rPr>
              <a:t>) the switched battery, and just for a short while, our boat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trembled a little bit and revived</a:t>
            </a:r>
            <a:r>
              <a:rPr lang="en-US" altLang="zh-CN" sz="2800" b="1" dirty="0">
                <a:solidFill>
                  <a:srgbClr val="000000"/>
                </a:solidFill>
                <a:latin typeface="Times New Roman" panose="02020603050405020304" pitchFamily="18" charset="0"/>
                <a:cs typeface="Times New Roman" panose="02020603050405020304" pitchFamily="18" charset="0"/>
              </a:rPr>
              <a:t>.  </a:t>
            </a:r>
            <a:endParaRPr lang="zh-CN" altLang="en-US" sz="2800" b="1"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0" y="3979216"/>
            <a:ext cx="8778240" cy="2677656"/>
          </a:xfrm>
          <a:prstGeom prst="rect">
            <a:avLst/>
          </a:prstGeom>
          <a:noFill/>
        </p:spPr>
        <p:txBody>
          <a:bodyPr wrap="square">
            <a:spAutoFit/>
          </a:bodyPr>
          <a:lstStyle/>
          <a:p>
            <a:pPr marL="457200" indent="-457200">
              <a:buFont typeface="Arial" panose="020B0604020202020204" pitchFamily="34" charset="0"/>
              <a:buChar char="•"/>
            </a:pPr>
            <a:r>
              <a:rPr lang="en-US" altLang="zh-CN" sz="2800" b="1" dirty="0">
                <a:solidFill>
                  <a:srgbClr val="000000"/>
                </a:solidFill>
                <a:latin typeface="Times New Roman" panose="02020603050405020304" pitchFamily="18" charset="0"/>
                <a:cs typeface="Times New Roman" panose="02020603050405020304" pitchFamily="18" charset="0"/>
              </a:rPr>
              <a:t>We were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waiting</a:t>
            </a:r>
            <a:r>
              <a:rPr lang="en-US" altLang="zh-CN" sz="2800" b="1" dirty="0">
                <a:solidFill>
                  <a:srgbClr val="000000"/>
                </a:solidFill>
                <a:latin typeface="Times New Roman" panose="02020603050405020304" pitchFamily="18" charset="0"/>
                <a:cs typeface="Times New Roman" panose="02020603050405020304" pitchFamily="18" charset="0"/>
              </a:rPr>
              <a:t>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a:t>
            </a:r>
            <a:r>
              <a:rPr lang="en-US" altLang="zh-CN" sz="2800" b="1" dirty="0">
                <a:solidFill>
                  <a:srgbClr val="000000"/>
                </a:solidFill>
                <a:latin typeface="Times New Roman" panose="02020603050405020304" pitchFamily="18" charset="0"/>
                <a:cs typeface="Times New Roman" panose="02020603050405020304" pitchFamily="18" charset="0"/>
              </a:rPr>
              <a:t>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stroke of luck to fall upon </a:t>
            </a:r>
            <a:r>
              <a:rPr lang="en-US" altLang="zh-CN" sz="2800" b="1" dirty="0">
                <a:solidFill>
                  <a:srgbClr val="000000"/>
                </a:solidFill>
                <a:latin typeface="Times New Roman" panose="02020603050405020304" pitchFamily="18" charset="0"/>
                <a:cs typeface="Times New Roman" panose="02020603050405020304" pitchFamily="18" charset="0"/>
              </a:rPr>
              <a:t>us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a:t>
            </a:r>
            <a:r>
              <a:rPr lang="en-US" altLang="zh-CN" sz="2800" b="1" dirty="0">
                <a:solidFill>
                  <a:srgbClr val="000000"/>
                </a:solidFill>
                <a:latin typeface="Times New Roman" panose="02020603050405020304" pitchFamily="18" charset="0"/>
                <a:cs typeface="Times New Roman" panose="02020603050405020304" pitchFamily="18" charset="0"/>
              </a:rPr>
              <a:t> the Mats showed up right in front of us, in their beautiful yacht. He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pulled</a:t>
            </a:r>
            <a:r>
              <a:rPr lang="en-US" altLang="zh-CN" sz="2800" b="1" dirty="0">
                <a:solidFill>
                  <a:srgbClr val="000000"/>
                </a:solidFill>
                <a:latin typeface="Times New Roman" panose="02020603050405020304" pitchFamily="18" charset="0"/>
                <a:cs typeface="Times New Roman" panose="02020603050405020304" pitchFamily="18" charset="0"/>
              </a:rPr>
              <a:t>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up</a:t>
            </a:r>
            <a:r>
              <a:rPr lang="en-US" altLang="zh-CN" sz="2800" b="1" dirty="0">
                <a:solidFill>
                  <a:srgbClr val="000000"/>
                </a:solidFill>
                <a:latin typeface="Times New Roman" panose="02020603050405020304" pitchFamily="18" charset="0"/>
                <a:cs typeface="Times New Roman" panose="02020603050405020304" pitchFamily="18" charset="0"/>
              </a:rPr>
              <a:t>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alongside</a:t>
            </a:r>
            <a:r>
              <a:rPr lang="en-US" altLang="zh-CN" sz="2800" b="1" dirty="0">
                <a:solidFill>
                  <a:srgbClr val="000000"/>
                </a:solidFill>
                <a:latin typeface="Times New Roman" panose="02020603050405020304" pitchFamily="18" charset="0"/>
                <a:cs typeface="Times New Roman" panose="02020603050405020304" pitchFamily="18" charset="0"/>
              </a:rPr>
              <a:t> and jumped to ours to check if he could help. As the battery was dead, he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fetched</a:t>
            </a:r>
            <a:r>
              <a:rPr lang="en-US" altLang="zh-CN" sz="2800" b="1" dirty="0">
                <a:solidFill>
                  <a:srgbClr val="000000"/>
                </a:solidFill>
                <a:latin typeface="Times New Roman" panose="02020603050405020304" pitchFamily="18" charset="0"/>
                <a:cs typeface="Times New Roman" panose="02020603050405020304" pitchFamily="18" charset="0"/>
              </a:rPr>
              <a:t> a rope,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hooked</a:t>
            </a:r>
            <a:r>
              <a:rPr lang="en-US" altLang="zh-CN" sz="2800" b="1" dirty="0">
                <a:solidFill>
                  <a:srgbClr val="000000"/>
                </a:solidFill>
                <a:latin typeface="Times New Roman" panose="02020603050405020304" pitchFamily="18" charset="0"/>
                <a:cs typeface="Times New Roman" panose="02020603050405020304" pitchFamily="18" charset="0"/>
              </a:rPr>
              <a:t> our boat to his and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drove/ navigated </a:t>
            </a:r>
            <a:r>
              <a:rPr lang="en-US" altLang="zh-CN" sz="2800" b="1" dirty="0">
                <a:solidFill>
                  <a:srgbClr val="000000"/>
                </a:solidFill>
                <a:latin typeface="Times New Roman" panose="02020603050405020304" pitchFamily="18" charset="0"/>
                <a:cs typeface="Times New Roman" panose="02020603050405020304" pitchFamily="18" charset="0"/>
              </a:rPr>
              <a:t>us back to the shore. </a:t>
            </a:r>
            <a:endParaRPr lang="zh-CN" alt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fade">
                                      <p:cBhvr>
                                        <p:cTn id="7" dur="500"/>
                                        <p:tgtEl>
                                          <p:spTgt spid="61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98783" y="151075"/>
            <a:ext cx="2639833" cy="584775"/>
          </a:xfrm>
          <a:prstGeom prst="rect">
            <a:avLst/>
          </a:prstGeom>
          <a:noFill/>
        </p:spPr>
        <p:txBody>
          <a:bodyPr wrap="square" rtlCol="0">
            <a:spAutoFit/>
          </a:bodyPr>
          <a:lstStyle/>
          <a:p>
            <a:r>
              <a:rPr lang="zh-CN" altLang="en-US" sz="3200" b="1" dirty="0"/>
              <a:t>考场作文</a:t>
            </a:r>
            <a:endParaRPr lang="zh-CN" altLang="en-US" sz="3200" b="1" dirty="0"/>
          </a:p>
        </p:txBody>
      </p:sp>
      <p:pic>
        <p:nvPicPr>
          <p:cNvPr id="7" name="图片 6"/>
          <p:cNvPicPr>
            <a:picLocks noChangeAspect="1"/>
          </p:cNvPicPr>
          <p:nvPr/>
        </p:nvPicPr>
        <p:blipFill rotWithShape="1">
          <a:blip r:embed="rId1">
            <a:extLst>
              <a:ext uri="{BEBA8EAE-BF5A-486C-A8C5-ECC9F3942E4B}">
                <a14:imgProps xmlns:a14="http://schemas.microsoft.com/office/drawing/2010/main">
                  <a14:imgLayer r:embed="rId2">
                    <a14:imgEffect>
                      <a14:saturation sat="33000"/>
                    </a14:imgEffect>
                  </a14:imgLayer>
                </a14:imgProps>
              </a:ext>
              <a:ext uri="{28A0092B-C50C-407E-A947-70E740481C1C}">
                <a14:useLocalDpi xmlns:a14="http://schemas.microsoft.com/office/drawing/2010/main" val="0"/>
              </a:ext>
            </a:extLst>
          </a:blip>
          <a:srcRect l="15449" r="24868"/>
          <a:stretch>
            <a:fillRect/>
          </a:stretch>
        </p:blipFill>
        <p:spPr>
          <a:xfrm rot="5400000">
            <a:off x="3234553" y="-589191"/>
            <a:ext cx="6395092" cy="8036381"/>
          </a:xfrm>
          <a:prstGeom prst="rect">
            <a:avLst/>
          </a:prstGeom>
        </p:spPr>
      </p:pic>
      <p:cxnSp>
        <p:nvCxnSpPr>
          <p:cNvPr id="9" name="直接连接符 8"/>
          <p:cNvCxnSpPr/>
          <p:nvPr/>
        </p:nvCxnSpPr>
        <p:spPr>
          <a:xfrm>
            <a:off x="3331029" y="1037771"/>
            <a:ext cx="5355771"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085771" y="2409371"/>
            <a:ext cx="5355771"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98783" y="1291771"/>
            <a:ext cx="2079960" cy="3046988"/>
          </a:xfrm>
          <a:prstGeom prst="rect">
            <a:avLst/>
          </a:prstGeom>
          <a:noFill/>
        </p:spPr>
        <p:txBody>
          <a:bodyPr wrap="square" rtlCol="0">
            <a:spAutoFit/>
          </a:bodyPr>
          <a:lstStyle/>
          <a:p>
            <a:r>
              <a:rPr lang="zh-CN" altLang="en-US" sz="2400" dirty="0"/>
              <a:t>考场得分</a:t>
            </a:r>
            <a:r>
              <a:rPr lang="en-US" altLang="zh-CN" sz="2400" dirty="0"/>
              <a:t>15</a:t>
            </a:r>
            <a:r>
              <a:rPr lang="zh-CN" altLang="en-US" sz="2400" dirty="0"/>
              <a:t>分</a:t>
            </a:r>
            <a:endParaRPr lang="en-US" altLang="zh-CN" sz="2400" dirty="0"/>
          </a:p>
          <a:p>
            <a:endParaRPr lang="en-US" altLang="zh-CN" sz="2400" dirty="0"/>
          </a:p>
          <a:p>
            <a:r>
              <a:rPr lang="zh-CN" altLang="en-US" sz="2400" dirty="0"/>
              <a:t>两处与原文内容不符，说明原文读的不够充分，情节无法按原文设置的框架开展。</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15873" r="25080" b="5058"/>
          <a:stretch>
            <a:fillRect/>
          </a:stretch>
        </p:blipFill>
        <p:spPr>
          <a:xfrm rot="5400000">
            <a:off x="3751037" y="-216804"/>
            <a:ext cx="5771244" cy="6959603"/>
          </a:xfrm>
          <a:prstGeom prst="rect">
            <a:avLst/>
          </a:prstGeom>
        </p:spPr>
      </p:pic>
      <p:sp>
        <p:nvSpPr>
          <p:cNvPr id="4" name="文本框 3"/>
          <p:cNvSpPr txBox="1"/>
          <p:nvPr/>
        </p:nvSpPr>
        <p:spPr>
          <a:xfrm>
            <a:off x="198783" y="151075"/>
            <a:ext cx="2639833" cy="584775"/>
          </a:xfrm>
          <a:prstGeom prst="rect">
            <a:avLst/>
          </a:prstGeom>
          <a:noFill/>
        </p:spPr>
        <p:txBody>
          <a:bodyPr wrap="square" rtlCol="0">
            <a:spAutoFit/>
          </a:bodyPr>
          <a:lstStyle/>
          <a:p>
            <a:r>
              <a:rPr lang="zh-CN" altLang="en-US" sz="3200" b="1" dirty="0"/>
              <a:t>考场作文</a:t>
            </a:r>
            <a:endParaRPr lang="zh-CN" altLang="en-US" sz="3200" b="1" dirty="0"/>
          </a:p>
        </p:txBody>
      </p:sp>
      <p:sp>
        <p:nvSpPr>
          <p:cNvPr id="11" name="文本框 10"/>
          <p:cNvSpPr txBox="1"/>
          <p:nvPr/>
        </p:nvSpPr>
        <p:spPr>
          <a:xfrm>
            <a:off x="198783" y="1291771"/>
            <a:ext cx="2079960" cy="3415030"/>
          </a:xfrm>
          <a:prstGeom prst="rect">
            <a:avLst/>
          </a:prstGeom>
          <a:noFill/>
        </p:spPr>
        <p:txBody>
          <a:bodyPr wrap="square" rtlCol="0">
            <a:spAutoFit/>
          </a:bodyPr>
          <a:lstStyle/>
          <a:p>
            <a:r>
              <a:rPr lang="zh-CN" altLang="en-US" sz="2400" dirty="0"/>
              <a:t>考场得分</a:t>
            </a:r>
            <a:r>
              <a:rPr lang="en-US" altLang="zh-CN" sz="2400" dirty="0"/>
              <a:t>19</a:t>
            </a:r>
            <a:r>
              <a:rPr lang="zh-CN" altLang="en-US" sz="2400" dirty="0"/>
              <a:t>分</a:t>
            </a:r>
            <a:endParaRPr lang="en-US" altLang="zh-CN" sz="2400" dirty="0"/>
          </a:p>
          <a:p>
            <a:endParaRPr lang="en-US" altLang="zh-CN" sz="2400" dirty="0"/>
          </a:p>
          <a:p>
            <a:r>
              <a:rPr lang="zh-CN" altLang="en-US" sz="2400" dirty="0"/>
              <a:t>能够用比较准确丰富的语言来表达，情节合理，不仅做到与原文的协同，也能衔接自如。</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98783" y="151075"/>
            <a:ext cx="2639833" cy="584775"/>
          </a:xfrm>
          <a:prstGeom prst="rect">
            <a:avLst/>
          </a:prstGeom>
          <a:noFill/>
        </p:spPr>
        <p:txBody>
          <a:bodyPr wrap="square" rtlCol="0">
            <a:spAutoFit/>
          </a:bodyPr>
          <a:lstStyle/>
          <a:p>
            <a:r>
              <a:rPr lang="zh-CN" altLang="en-US" sz="3200" b="1" dirty="0"/>
              <a:t>考场作文</a:t>
            </a:r>
            <a:endParaRPr lang="zh-CN" altLang="en-US" sz="3200" b="1" dirty="0"/>
          </a:p>
        </p:txBody>
      </p:sp>
      <p:sp>
        <p:nvSpPr>
          <p:cNvPr id="11" name="文本框 10"/>
          <p:cNvSpPr txBox="1"/>
          <p:nvPr/>
        </p:nvSpPr>
        <p:spPr>
          <a:xfrm>
            <a:off x="198755" y="1291590"/>
            <a:ext cx="2639060" cy="2306955"/>
          </a:xfrm>
          <a:prstGeom prst="rect">
            <a:avLst/>
          </a:prstGeom>
          <a:noFill/>
        </p:spPr>
        <p:txBody>
          <a:bodyPr wrap="square" rtlCol="0">
            <a:spAutoFit/>
          </a:bodyPr>
          <a:lstStyle/>
          <a:p>
            <a:r>
              <a:rPr lang="zh-CN" altLang="en-US" sz="2400" dirty="0"/>
              <a:t>考场得分</a:t>
            </a:r>
            <a:r>
              <a:rPr lang="en-US" altLang="zh-CN" sz="2400" dirty="0"/>
              <a:t>21.5</a:t>
            </a:r>
            <a:r>
              <a:rPr lang="zh-CN" altLang="en-US" sz="2400" dirty="0"/>
              <a:t>分</a:t>
            </a:r>
            <a:endParaRPr lang="en-US" altLang="zh-CN" sz="2400" dirty="0"/>
          </a:p>
          <a:p>
            <a:endParaRPr lang="en-US" altLang="zh-CN" sz="2400" dirty="0"/>
          </a:p>
          <a:p>
            <a:r>
              <a:rPr lang="zh-CN" altLang="en-US" sz="2400" dirty="0"/>
              <a:t>能够用准确丰富的语言来表达，情节顺畅合理，协同部分尤为恰当。</a:t>
            </a:r>
            <a:endParaRPr lang="zh-CN" altLang="en-US" sz="2400" dirty="0"/>
          </a:p>
        </p:txBody>
      </p:sp>
      <p:pic>
        <p:nvPicPr>
          <p:cNvPr id="2" name="图片 1" descr="11"/>
          <p:cNvPicPr>
            <a:picLocks noChangeAspect="1"/>
          </p:cNvPicPr>
          <p:nvPr/>
        </p:nvPicPr>
        <p:blipFill>
          <a:blip r:embed="rId1"/>
          <a:stretch>
            <a:fillRect/>
          </a:stretch>
        </p:blipFill>
        <p:spPr>
          <a:xfrm>
            <a:off x="3672840" y="444500"/>
            <a:ext cx="6816725" cy="60426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33825" y="735850"/>
            <a:ext cx="11459391" cy="6172202"/>
          </a:xfrm>
          <a:prstGeom prst="rect">
            <a:avLst/>
          </a:prstGeom>
          <a:noFill/>
        </p:spPr>
        <p:txBody>
          <a:bodyPr wrap="square">
            <a:spAutoFit/>
          </a:bodyPr>
          <a:lstStyle/>
          <a:p>
            <a:pPr indent="266700" algn="just">
              <a:lnSpc>
                <a:spcPts val="2600"/>
              </a:lnSpc>
            </a:pPr>
            <a:r>
              <a:rPr lang="en-US" altLang="zh-CN" sz="2500" i="1" kern="100" dirty="0">
                <a:effectLst/>
                <a:latin typeface="Times New Roman" panose="02020603050405020304" pitchFamily="18" charset="0"/>
                <a:ea typeface="宋体" panose="02010600030101010101" pitchFamily="2" charset="-122"/>
                <a:cs typeface="Times New Roman" panose="02020603050405020304" pitchFamily="18" charset="0"/>
              </a:rPr>
              <a:t>We tried to get it running, but it simply wouldn’t start</a:t>
            </a:r>
            <a:r>
              <a:rPr lang="en-US" altLang="zh-CN" sz="2500" kern="100" dirty="0">
                <a:effectLst/>
                <a:latin typeface="Times New Roman" panose="02020603050405020304" pitchFamily="18" charset="0"/>
                <a:ea typeface="宋体" panose="02010600030101010101" pitchFamily="2" charset="-122"/>
                <a:cs typeface="Times New Roman" panose="02020603050405020304" pitchFamily="18" charset="0"/>
              </a:rPr>
              <a:t>. With each unsuccessful attempt, our frustration mounted. The once-reliable engine now lay silent, leaving us adrift helplessly on the vast reservoir.</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情绪变化</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500" kern="100" dirty="0">
                <a:effectLst/>
                <a:latin typeface="Times New Roman" panose="02020603050405020304" pitchFamily="18" charset="0"/>
                <a:ea typeface="宋体" panose="02010600030101010101" pitchFamily="2" charset="-122"/>
                <a:cs typeface="Times New Roman" panose="02020603050405020304" pitchFamily="18" charset="0"/>
              </a:rPr>
              <a:t> Suddenly, out of nowhere, Mat pulled up alongside us and asked if he could be of assistance. His friendly smile reassured us almost immediately, easing our worry.</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救星出现</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500" kern="100" dirty="0">
                <a:effectLst/>
                <a:latin typeface="Times New Roman" panose="02020603050405020304" pitchFamily="18" charset="0"/>
                <a:ea typeface="宋体" panose="02010600030101010101" pitchFamily="2" charset="-122"/>
                <a:cs typeface="Times New Roman" panose="02020603050405020304" pitchFamily="18" charset="0"/>
              </a:rPr>
              <a:t> I was amazed that of all the people on the reservoir, Mat would be the person to show up to give us aid. (</a:t>
            </a:r>
            <a:r>
              <a:rPr lang="zh-CN" altLang="en-US" sz="2500" kern="100" dirty="0">
                <a:effectLst/>
                <a:latin typeface="Times New Roman" panose="02020603050405020304" pitchFamily="18" charset="0"/>
                <a:ea typeface="宋体" panose="02010600030101010101" pitchFamily="2" charset="-122"/>
                <a:cs typeface="Times New Roman" panose="02020603050405020304" pitchFamily="18" charset="0"/>
              </a:rPr>
              <a:t>我的内心独白</a:t>
            </a:r>
            <a:r>
              <a:rPr lang="en-US" altLang="zh-CN" sz="2500" kern="100" dirty="0">
                <a:effectLst/>
                <a:latin typeface="Times New Roman" panose="02020603050405020304" pitchFamily="18" charset="0"/>
                <a:ea typeface="宋体" panose="02010600030101010101" pitchFamily="2" charset="-122"/>
                <a:cs typeface="Times New Roman" panose="02020603050405020304" pitchFamily="18" charset="0"/>
              </a:rPr>
              <a:t>) Gratefully accepting his kind offer, we secured our boat to his. Chatting and laughing all the way, we returned to the marina safe and sound and were ready for home. </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情节推进</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5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lnSpc>
                <a:spcPts val="2600"/>
              </a:lnSpc>
            </a:pPr>
            <a:r>
              <a:rPr lang="en-US" altLang="zh-CN" sz="2500" i="1" kern="100" dirty="0">
                <a:latin typeface="Times New Roman" panose="02020603050405020304" pitchFamily="18" charset="0"/>
                <a:ea typeface="宋体" panose="02010600030101010101" pitchFamily="2" charset="-122"/>
                <a:cs typeface="Times New Roman" panose="02020603050405020304" pitchFamily="18" charset="0"/>
              </a:rPr>
              <a:t>On our way home, I saw an old lady waving at our car by the roadside. </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Obviously, she was in need of help. (</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衔接</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 Without thinking twice, I asked my father to pull over beside her, which my father did immediately.(</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我的改变</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As we approached the lady, her face lit up with a glimmer of hope. She explained that her car had broken down, leaving her trapped on the way. We assured her that we would help. As the engine roared back to life, the old lady’s gratitude overflowed. (</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问题描述</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救助经过</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 As we waved the grateful lady goodbye, my heart swelled with a newfound understanding of my father’s mantra. What goes around really comes around. I finally had a chance to witness my father’s mantra in action and follow in his footsteps.(</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个人感悟</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zh-CN" sz="2500" kern="1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lnSpc>
                <a:spcPts val="3400"/>
              </a:lnSpc>
            </a:pPr>
            <a:endParaRPr lang="zh-CN" altLang="zh-CN" sz="25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 name="文本框 1"/>
          <p:cNvSpPr txBox="1"/>
          <p:nvPr/>
        </p:nvSpPr>
        <p:spPr>
          <a:xfrm>
            <a:off x="198783" y="151075"/>
            <a:ext cx="2639833" cy="584775"/>
          </a:xfrm>
          <a:prstGeom prst="rect">
            <a:avLst/>
          </a:prstGeom>
          <a:noFill/>
        </p:spPr>
        <p:txBody>
          <a:bodyPr wrap="square" rtlCol="0">
            <a:spAutoFit/>
          </a:bodyPr>
          <a:lstStyle/>
          <a:p>
            <a:r>
              <a:rPr lang="zh-CN" altLang="en-US" sz="3200" b="1" dirty="0"/>
              <a:t>参考范文</a:t>
            </a:r>
            <a:endParaRPr lang="zh-CN" altLang="en-US" sz="32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8018" y="662848"/>
            <a:ext cx="11645199" cy="7172476"/>
          </a:xfrm>
          <a:prstGeom prst="rect">
            <a:avLst/>
          </a:prstGeom>
          <a:noFill/>
        </p:spPr>
        <p:txBody>
          <a:bodyPr wrap="square">
            <a:spAutoFit/>
          </a:bodyPr>
          <a:lstStyle/>
          <a:p>
            <a:pPr indent="266700" algn="just">
              <a:lnSpc>
                <a:spcPts val="2600"/>
              </a:lnSpc>
            </a:pPr>
            <a:r>
              <a:rPr lang="en-US" altLang="zh-CN" sz="2500" i="1" kern="100" dirty="0">
                <a:effectLst/>
                <a:latin typeface="Times New Roman" panose="02020603050405020304" pitchFamily="18" charset="0"/>
                <a:ea typeface="宋体" panose="02010600030101010101" pitchFamily="2" charset="-122"/>
                <a:cs typeface="Times New Roman" panose="02020603050405020304" pitchFamily="18" charset="0"/>
              </a:rPr>
              <a:t>We tried to get it running, but it simply wouldn’t start</a:t>
            </a:r>
            <a:r>
              <a:rPr lang="en-US" altLang="zh-CN" sz="2500" kern="100" dirty="0">
                <a:effectLst/>
                <a:latin typeface="Times New Roman" panose="02020603050405020304" pitchFamily="18" charset="0"/>
                <a:ea typeface="宋体" panose="02010600030101010101" pitchFamily="2" charset="-122"/>
                <a:cs typeface="Times New Roman" panose="02020603050405020304" pitchFamily="18" charset="0"/>
              </a:rPr>
              <a:t>. Whatever we tried, it failed, drifting us into an endless flow of desperation. Worse still, amid the fierce wind and rough waves, we feared our tiny boat would be overthrew. (</a:t>
            </a:r>
            <a:r>
              <a:rPr lang="zh-CN" altLang="en-US" sz="2500" kern="100" dirty="0">
                <a:effectLst/>
                <a:latin typeface="Times New Roman" panose="02020603050405020304" pitchFamily="18" charset="0"/>
                <a:ea typeface="宋体" panose="02010600030101010101" pitchFamily="2" charset="-122"/>
                <a:cs typeface="Times New Roman" panose="02020603050405020304" pitchFamily="18" charset="0"/>
              </a:rPr>
              <a:t>情绪体现危机</a:t>
            </a:r>
            <a:r>
              <a:rPr lang="en-US" altLang="zh-CN" sz="2500" kern="100" dirty="0">
                <a:effectLst/>
                <a:latin typeface="Times New Roman" panose="02020603050405020304" pitchFamily="18" charset="0"/>
                <a:ea typeface="宋体" panose="02010600030101010101" pitchFamily="2" charset="-122"/>
                <a:cs typeface="Times New Roman" panose="02020603050405020304" pitchFamily="18" charset="0"/>
              </a:rPr>
              <a:t>) As luck would have it, we were about to give in to fate when a fancy yacht came into our sight, </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on the prow of which was Mat waving excitedly at us. (</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转机</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 He pulled up alongside us, and after knowing what was going on, Mat jumped to ours to check if he could help. As the battery was dead, he fetched a rope, hooked our boat to his and navigated us back to the shore. (</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救助过程</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 Along the way, something began to change in my heart. (</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转变铺垫</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500" i="1" kern="1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lnSpc>
                <a:spcPts val="2600"/>
              </a:lnSpc>
            </a:pPr>
            <a:r>
              <a:rPr lang="en-US" altLang="zh-CN" sz="2500" i="1" kern="100" dirty="0">
                <a:latin typeface="Times New Roman" panose="02020603050405020304" pitchFamily="18" charset="0"/>
                <a:ea typeface="宋体" panose="02010600030101010101" pitchFamily="2" charset="-122"/>
                <a:cs typeface="Times New Roman" panose="02020603050405020304" pitchFamily="18" charset="0"/>
              </a:rPr>
              <a:t>On our way home, I saw an old lady waving at our car by the roadside. </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Judging from her wrinkled face and exhausted figure, I guessed she was in urgent need of our help. (</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衔接</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情况描述</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 Quickly we pulled over and lowered our windows, asking if we could be of some help. (</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行为转变</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 It turned out that she had waited here for about 8 hours to hitchhike to the city center. (</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问题描述</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 We readily invited her in and chatted happily on our ride. (</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行为转变</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救助经过</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 When she arrived, she kept saying thanks, her eyes glinting with gratitude. It was then that I came to realize the real meaning of father’s mantra and that father was more of a practitioner than just a believer in the mantra. And I was firmly convinced of its moral and would spend the rest of my life living it. (</a:t>
            </a:r>
            <a:r>
              <a:rPr lang="zh-CN" altLang="en-US" sz="2500" kern="100" dirty="0">
                <a:latin typeface="Times New Roman" panose="02020603050405020304" pitchFamily="18" charset="0"/>
                <a:ea typeface="宋体" panose="02010600030101010101" pitchFamily="2" charset="-122"/>
                <a:cs typeface="Times New Roman" panose="02020603050405020304" pitchFamily="18" charset="0"/>
              </a:rPr>
              <a:t>个人感悟</a:t>
            </a:r>
            <a:r>
              <a:rPr lang="en-US" altLang="zh-CN" sz="2500" kern="1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zh-CN" sz="2500" kern="1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lnSpc>
                <a:spcPts val="2600"/>
              </a:lnSpc>
            </a:pPr>
            <a:endParaRPr lang="en-US" altLang="zh-CN" sz="2500" kern="1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lnSpc>
                <a:spcPts val="2600"/>
              </a:lnSpc>
            </a:pPr>
            <a:endParaRPr lang="en-US" altLang="zh-CN" sz="2500" kern="1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lnSpc>
                <a:spcPts val="3400"/>
              </a:lnSpc>
            </a:pPr>
            <a:endParaRPr lang="zh-CN" altLang="zh-CN" sz="25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 name="文本框 1"/>
          <p:cNvSpPr txBox="1"/>
          <p:nvPr/>
        </p:nvSpPr>
        <p:spPr>
          <a:xfrm>
            <a:off x="198783" y="151075"/>
            <a:ext cx="2639833" cy="583565"/>
          </a:xfrm>
          <a:prstGeom prst="rect">
            <a:avLst/>
          </a:prstGeom>
          <a:noFill/>
        </p:spPr>
        <p:txBody>
          <a:bodyPr wrap="square" rtlCol="0">
            <a:spAutoFit/>
          </a:bodyPr>
          <a:lstStyle/>
          <a:p>
            <a:r>
              <a:rPr lang="zh-CN" altLang="en-US" sz="3200" b="1" dirty="0"/>
              <a:t>下水范文</a:t>
            </a:r>
            <a:endParaRPr lang="zh-CN" altLang="en-US" sz="32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cean Desktop Wallpaper (67+ image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0424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6275236" y="1065475"/>
            <a:ext cx="5502303" cy="4523105"/>
          </a:xfrm>
          <a:prstGeom prst="rect">
            <a:avLst/>
          </a:prstGeom>
          <a:noFill/>
        </p:spPr>
        <p:txBody>
          <a:bodyPr wrap="square" rtlCol="0">
            <a:spAutoFit/>
          </a:bodyPr>
          <a:lstStyle/>
          <a:p>
            <a:r>
              <a:rPr lang="en-US" altLang="zh-CN" sz="4800" b="1" dirty="0">
                <a:solidFill>
                  <a:schemeClr val="bg1"/>
                </a:solidFill>
                <a:effectLst>
                  <a:outerShdw blurRad="38100" dist="38100" dir="2700000" algn="tl">
                    <a:srgbClr val="000000">
                      <a:alpha val="43137"/>
                    </a:srgbClr>
                  </a:outerShdw>
                </a:effectLst>
              </a:rPr>
              <a:t>2023.11</a:t>
            </a:r>
            <a:r>
              <a:rPr lang="zh-CN" altLang="en-US" sz="4800" b="1" dirty="0">
                <a:solidFill>
                  <a:schemeClr val="bg1"/>
                </a:solidFill>
                <a:effectLst>
                  <a:outerShdw blurRad="38100" dist="38100" dir="2700000" algn="tl">
                    <a:srgbClr val="000000">
                      <a:alpha val="43137"/>
                    </a:srgbClr>
                  </a:outerShdw>
                </a:effectLst>
              </a:rPr>
              <a:t>金</a:t>
            </a:r>
            <a:r>
              <a:rPr lang="zh-CN" altLang="en-US" sz="4800" b="1" dirty="0">
                <a:effectLst>
                  <a:outerShdw blurRad="38100" dist="38100" dir="2700000" algn="tl">
                    <a:srgbClr val="000000">
                      <a:alpha val="43137"/>
                    </a:srgbClr>
                  </a:outerShdw>
                </a:effectLst>
              </a:rPr>
              <a:t>华十校</a:t>
            </a:r>
            <a:endParaRPr lang="en-US" altLang="zh-CN" sz="4800" b="1" dirty="0">
              <a:effectLst>
                <a:outerShdw blurRad="38100" dist="38100" dir="2700000" algn="tl">
                  <a:srgbClr val="000000">
                    <a:alpha val="43137"/>
                  </a:srgbClr>
                </a:outerShdw>
              </a:effectLst>
            </a:endParaRPr>
          </a:p>
          <a:p>
            <a:endParaRPr lang="en-US" altLang="zh-CN" sz="4800" b="1" dirty="0">
              <a:effectLst>
                <a:outerShdw blurRad="38100" dist="38100" dir="2700000" algn="tl">
                  <a:srgbClr val="000000">
                    <a:alpha val="43137"/>
                  </a:srgbClr>
                </a:outerShdw>
              </a:effectLst>
            </a:endParaRPr>
          </a:p>
          <a:p>
            <a:r>
              <a:rPr lang="zh-CN" altLang="en-US" sz="4800" b="1" dirty="0">
                <a:solidFill>
                  <a:schemeClr val="bg1"/>
                </a:solidFill>
                <a:effectLst>
                  <a:outerShdw blurRad="38100" dist="38100" dir="2700000" algn="tl">
                    <a:srgbClr val="000000">
                      <a:alpha val="43137"/>
                    </a:srgbClr>
                  </a:outerShdw>
                </a:effectLst>
              </a:rPr>
              <a:t>读后续写</a:t>
            </a:r>
            <a:endParaRPr lang="en-US" altLang="zh-CN" sz="4800" b="1" dirty="0">
              <a:solidFill>
                <a:schemeClr val="bg1"/>
              </a:solidFill>
              <a:effectLst>
                <a:outerShdw blurRad="38100" dist="38100" dir="2700000" algn="tl">
                  <a:srgbClr val="000000">
                    <a:alpha val="43137"/>
                  </a:srgbClr>
                </a:outerShdw>
              </a:effectLst>
            </a:endParaRPr>
          </a:p>
          <a:p>
            <a:endParaRPr lang="en-US" altLang="zh-CN" sz="4800" b="1" dirty="0">
              <a:effectLst>
                <a:outerShdw blurRad="38100" dist="38100" dir="2700000" algn="tl">
                  <a:srgbClr val="000000">
                    <a:alpha val="43137"/>
                  </a:srgbClr>
                </a:outerShdw>
              </a:effectLst>
            </a:endParaRPr>
          </a:p>
          <a:p>
            <a:r>
              <a:rPr lang="en-US" altLang="zh-CN" sz="4800" b="1" dirty="0">
                <a:solidFill>
                  <a:schemeClr val="bg1"/>
                </a:solidFill>
                <a:effectLst>
                  <a:outerShdw blurRad="38100" dist="38100" dir="2700000" algn="tl">
                    <a:srgbClr val="000000">
                      <a:alpha val="43137"/>
                    </a:srgbClr>
                  </a:outerShdw>
                </a:effectLst>
              </a:rPr>
              <a:t>What goe</a:t>
            </a:r>
            <a:r>
              <a:rPr lang="en-US" altLang="zh-CN" sz="4800" b="1" dirty="0">
                <a:effectLst>
                  <a:outerShdw blurRad="38100" dist="38100" dir="2700000" algn="tl">
                    <a:srgbClr val="000000">
                      <a:alpha val="43137"/>
                    </a:srgbClr>
                  </a:outerShdw>
                </a:effectLst>
              </a:rPr>
              <a:t>s</a:t>
            </a:r>
            <a:r>
              <a:rPr lang="en-US" altLang="zh-CN" sz="4800" b="1" dirty="0">
                <a:solidFill>
                  <a:schemeClr val="bg1"/>
                </a:solidFill>
                <a:effectLst>
                  <a:outerShdw blurRad="38100" dist="38100" dir="2700000" algn="tl">
                    <a:srgbClr val="000000">
                      <a:alpha val="43137"/>
                    </a:srgbClr>
                  </a:outerShdw>
                </a:effectLst>
              </a:rPr>
              <a:t> </a:t>
            </a:r>
            <a:r>
              <a:rPr lang="en-US" altLang="zh-CN" sz="4800" b="1" dirty="0">
                <a:effectLst>
                  <a:outerShdw blurRad="38100" dist="38100" dir="2700000" algn="tl">
                    <a:srgbClr val="000000">
                      <a:alpha val="43137"/>
                    </a:srgbClr>
                  </a:outerShdw>
                </a:effectLst>
              </a:rPr>
              <a:t>around </a:t>
            </a:r>
            <a:endParaRPr lang="en-US" altLang="zh-CN" sz="4800" b="1" dirty="0">
              <a:effectLst>
                <a:outerShdw blurRad="38100" dist="38100" dir="2700000" algn="tl">
                  <a:srgbClr val="000000">
                    <a:alpha val="43137"/>
                  </a:srgbClr>
                </a:outerShdw>
              </a:effectLst>
            </a:endParaRPr>
          </a:p>
          <a:p>
            <a:pPr algn="r"/>
            <a:r>
              <a:rPr lang="en-US" altLang="zh-CN" sz="4800" b="1" dirty="0">
                <a:solidFill>
                  <a:schemeClr val="bg1"/>
                </a:solidFill>
                <a:effectLst>
                  <a:outerShdw blurRad="38100" dist="38100" dir="2700000" algn="tl">
                    <a:srgbClr val="000000">
                      <a:alpha val="43137"/>
                    </a:srgbClr>
                  </a:outerShdw>
                </a:effectLst>
              </a:rPr>
              <a:t>come</a:t>
            </a:r>
            <a:r>
              <a:rPr lang="en-US" altLang="zh-CN" sz="4800" b="1" dirty="0">
                <a:solidFill>
                  <a:schemeClr val="tx1"/>
                </a:solidFill>
                <a:effectLst>
                  <a:outerShdw blurRad="38100" dist="38100" dir="2700000" algn="tl">
                    <a:srgbClr val="000000">
                      <a:alpha val="43137"/>
                    </a:srgbClr>
                  </a:outerShdw>
                </a:effectLst>
              </a:rPr>
              <a:t>s aro</a:t>
            </a:r>
            <a:r>
              <a:rPr lang="en-US" altLang="zh-CN" sz="4800" b="1" dirty="0">
                <a:effectLst>
                  <a:outerShdw blurRad="38100" dist="38100" dir="2700000" algn="tl">
                    <a:srgbClr val="000000">
                      <a:alpha val="43137"/>
                    </a:srgbClr>
                  </a:outerShdw>
                </a:effectLst>
              </a:rPr>
              <a:t>und.</a:t>
            </a:r>
            <a:endParaRPr lang="zh-CN" altLang="en-US" sz="4800" b="1" dirty="0">
              <a:effectLst>
                <a:outerShdw blurRad="38100" dist="38100" dir="2700000" algn="tl">
                  <a:srgbClr val="000000">
                    <a:alpha val="43137"/>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rma! What goes around comes around - Wisdom Healing Cent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81951" y="469141"/>
            <a:ext cx="5715000" cy="571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396717" y="148419"/>
            <a:ext cx="5549521" cy="2308324"/>
          </a:xfrm>
          <a:prstGeom prst="rect">
            <a:avLst/>
          </a:prstGeom>
          <a:noFill/>
        </p:spPr>
        <p:txBody>
          <a:bodyPr wrap="square">
            <a:spAutoFit/>
          </a:bodyPr>
          <a:lstStyle/>
          <a:p>
            <a:r>
              <a:rPr lang="en-US" altLang="zh-CN" sz="2400" b="0" i="0" dirty="0">
                <a:solidFill>
                  <a:srgbClr val="1B1B1B"/>
                </a:solidFill>
                <a:effectLst/>
                <a:latin typeface="Source Sans Pro" panose="020B0503030403020204" pitchFamily="34" charset="0"/>
              </a:rPr>
              <a:t>Karma is a concept with a few definitions, specifically in Hinduism and Buddhism, and the common sayings “</a:t>
            </a:r>
            <a:r>
              <a:rPr lang="en-US" altLang="zh-CN" sz="2400" b="1" i="1" dirty="0">
                <a:solidFill>
                  <a:srgbClr val="00B050"/>
                </a:solidFill>
                <a:effectLst/>
                <a:latin typeface="Source Sans Pro" panose="020B0503030403020204" pitchFamily="34" charset="0"/>
              </a:rPr>
              <a:t>what goes around comes around</a:t>
            </a:r>
            <a:r>
              <a:rPr lang="en-US" altLang="zh-CN" sz="2400" b="0" i="0" dirty="0">
                <a:solidFill>
                  <a:srgbClr val="1B1B1B"/>
                </a:solidFill>
                <a:effectLst/>
                <a:latin typeface="Source Sans Pro" panose="020B0503030403020204" pitchFamily="34" charset="0"/>
              </a:rPr>
              <a:t>” and “</a:t>
            </a:r>
            <a:r>
              <a:rPr lang="en-US" altLang="zh-CN" sz="2400" b="1" i="1" dirty="0">
                <a:solidFill>
                  <a:srgbClr val="00B050"/>
                </a:solidFill>
                <a:effectLst/>
                <a:latin typeface="Source Sans Pro" panose="020B0503030403020204" pitchFamily="34" charset="0"/>
              </a:rPr>
              <a:t>what you sow is what you reap</a:t>
            </a:r>
            <a:r>
              <a:rPr lang="en-US" altLang="zh-CN" sz="2400" b="0" i="0" dirty="0">
                <a:solidFill>
                  <a:srgbClr val="1B1B1B"/>
                </a:solidFill>
                <a:effectLst/>
                <a:latin typeface="Source Sans Pro" panose="020B0503030403020204" pitchFamily="34" charset="0"/>
              </a:rPr>
              <a:t>” are great examples of how karma works. </a:t>
            </a:r>
            <a:endParaRPr lang="zh-CN" altLang="en-US" sz="2400" dirty="0"/>
          </a:p>
        </p:txBody>
      </p:sp>
      <p:pic>
        <p:nvPicPr>
          <p:cNvPr id="7" name="图片 6"/>
          <p:cNvPicPr>
            <a:picLocks noChangeAspect="1"/>
          </p:cNvPicPr>
          <p:nvPr/>
        </p:nvPicPr>
        <p:blipFill>
          <a:blip r:embed="rId2"/>
          <a:stretch>
            <a:fillRect/>
          </a:stretch>
        </p:blipFill>
        <p:spPr>
          <a:xfrm>
            <a:off x="432905" y="2593220"/>
            <a:ext cx="5513333" cy="3842626"/>
          </a:xfrm>
          <a:prstGeom prst="rect">
            <a:avLst/>
          </a:prstGeom>
        </p:spPr>
      </p:pic>
      <p:sp>
        <p:nvSpPr>
          <p:cNvPr id="9" name="文本框 8"/>
          <p:cNvSpPr txBox="1"/>
          <p:nvPr/>
        </p:nvSpPr>
        <p:spPr>
          <a:xfrm>
            <a:off x="3233383" y="1946889"/>
            <a:ext cx="1256730" cy="646331"/>
          </a:xfrm>
          <a:prstGeom prst="rect">
            <a:avLst/>
          </a:prstGeom>
          <a:noFill/>
        </p:spPr>
        <p:txBody>
          <a:bodyPr wrap="square">
            <a:spAutoFit/>
          </a:bodyPr>
          <a:lstStyle/>
          <a:p>
            <a:r>
              <a:rPr lang="zh-CN" altLang="en-US" b="1" dirty="0">
                <a:solidFill>
                  <a:srgbClr val="FF0000"/>
                </a:solidFill>
              </a:rPr>
              <a:t> 羯磨，业</a:t>
            </a:r>
            <a:endParaRPr lang="en-US" altLang="zh-CN" b="1" dirty="0">
              <a:solidFill>
                <a:srgbClr val="FF0000"/>
              </a:solidFill>
            </a:endParaRPr>
          </a:p>
          <a:p>
            <a:r>
              <a:rPr lang="zh-CN" altLang="en-US" b="1" dirty="0">
                <a:solidFill>
                  <a:srgbClr val="FF0000"/>
                </a:solidFill>
              </a:rPr>
              <a:t>因果报应</a:t>
            </a:r>
            <a:endParaRPr lang="en-US" altLang="zh-CN" b="1" dirty="0">
              <a:solidFill>
                <a:srgbClr val="FF0000"/>
              </a:solidFill>
            </a:endParaRPr>
          </a:p>
        </p:txBody>
      </p:sp>
      <p:cxnSp>
        <p:nvCxnSpPr>
          <p:cNvPr id="11" name="直接连接符 10"/>
          <p:cNvCxnSpPr/>
          <p:nvPr/>
        </p:nvCxnSpPr>
        <p:spPr>
          <a:xfrm>
            <a:off x="8618560" y="3609833"/>
            <a:ext cx="2340000" cy="0"/>
          </a:xfrm>
          <a:prstGeom prst="line">
            <a:avLst/>
          </a:prstGeom>
          <a:ln w="76200"/>
        </p:spPr>
        <p:style>
          <a:lnRef idx="2">
            <a:schemeClr val="accent2"/>
          </a:lnRef>
          <a:fillRef idx="0">
            <a:schemeClr val="accent2"/>
          </a:fillRef>
          <a:effectRef idx="1">
            <a:schemeClr val="accent2"/>
          </a:effectRef>
          <a:fontRef idx="minor">
            <a:schemeClr val="tx1"/>
          </a:fontRef>
        </p:style>
      </p:cxnSp>
      <p:cxnSp>
        <p:nvCxnSpPr>
          <p:cNvPr id="12" name="直接连接符 11"/>
          <p:cNvCxnSpPr/>
          <p:nvPr/>
        </p:nvCxnSpPr>
        <p:spPr>
          <a:xfrm>
            <a:off x="7612720" y="4196573"/>
            <a:ext cx="3096000" cy="0"/>
          </a:xfrm>
          <a:prstGeom prst="line">
            <a:avLst/>
          </a:prstGeom>
          <a:ln w="76200"/>
        </p:spPr>
        <p:style>
          <a:lnRef idx="2">
            <a:schemeClr val="accent2"/>
          </a:lnRef>
          <a:fillRef idx="0">
            <a:schemeClr val="accent2"/>
          </a:fillRef>
          <a:effectRef idx="1">
            <a:schemeClr val="accent2"/>
          </a:effectRef>
          <a:fontRef idx="minor">
            <a:schemeClr val="tx1"/>
          </a:fontRef>
        </p:style>
      </p:cxnSp>
      <p:cxnSp>
        <p:nvCxnSpPr>
          <p:cNvPr id="13" name="直接连接符 12"/>
          <p:cNvCxnSpPr/>
          <p:nvPr/>
        </p:nvCxnSpPr>
        <p:spPr>
          <a:xfrm>
            <a:off x="8146120" y="4790933"/>
            <a:ext cx="2016000" cy="0"/>
          </a:xfrm>
          <a:prstGeom prst="line">
            <a:avLst/>
          </a:prstGeom>
          <a:ln w="76200"/>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7643" y="409323"/>
            <a:ext cx="10031327" cy="6000750"/>
          </a:xfrm>
          <a:prstGeom prst="rect">
            <a:avLst/>
          </a:prstGeom>
          <a:noFill/>
        </p:spPr>
        <p:txBody>
          <a:bodyPr wrap="square" rtlCol="0">
            <a:spAutoFit/>
          </a:bodyPr>
          <a:lstStyle/>
          <a:p>
            <a:pPr marL="342900" indent="-342900">
              <a:buAutoNum type="arabicPeriod"/>
            </a:pPr>
            <a:r>
              <a:rPr lang="zh-CN" altLang="en-US" sz="3200" b="1" dirty="0"/>
              <a:t>读原文 </a:t>
            </a:r>
            <a:r>
              <a:rPr lang="en-US" altLang="zh-CN" sz="3200" b="1" dirty="0"/>
              <a:t>read the original text </a:t>
            </a:r>
            <a:endParaRPr lang="en-US" altLang="zh-CN" sz="3200" b="1" dirty="0"/>
          </a:p>
          <a:p>
            <a:pPr marL="342900" indent="-342900">
              <a:buAutoNum type="arabicPeriod"/>
            </a:pPr>
            <a:endParaRPr lang="en-US" altLang="zh-CN" sz="3200" b="1" dirty="0"/>
          </a:p>
          <a:p>
            <a:pPr marL="342900" indent="-342900">
              <a:buAutoNum type="arabicPeriod"/>
            </a:pPr>
            <a:r>
              <a:rPr lang="zh-CN" altLang="en-US" sz="3200" b="1" dirty="0">
                <a:sym typeface="+mn-ea"/>
              </a:rPr>
              <a:t>语言风格 </a:t>
            </a:r>
            <a:r>
              <a:rPr lang="en-US" altLang="zh-CN" sz="3200" b="1" dirty="0">
                <a:sym typeface="+mn-ea"/>
              </a:rPr>
              <a:t>identify the linguistic features</a:t>
            </a:r>
            <a:endParaRPr lang="en-US" altLang="zh-CN" sz="3200" b="1" dirty="0">
              <a:sym typeface="+mn-ea"/>
            </a:endParaRPr>
          </a:p>
          <a:p>
            <a:pPr marL="342900" indent="-342900">
              <a:buAutoNum type="arabicPeriod"/>
            </a:pPr>
            <a:endParaRPr lang="en-US" altLang="zh-CN" sz="3200" b="1" dirty="0"/>
          </a:p>
          <a:p>
            <a:pPr marL="342900" indent="-342900">
              <a:buAutoNum type="arabicPeriod"/>
            </a:pPr>
            <a:r>
              <a:rPr lang="zh-CN" altLang="en-US" sz="3200" b="1" dirty="0"/>
              <a:t>抓矛盾和变化 </a:t>
            </a:r>
            <a:r>
              <a:rPr lang="en-US" altLang="zh-CN" sz="3200" b="1" dirty="0"/>
              <a:t>focus on conflicts and changes</a:t>
            </a:r>
            <a:endParaRPr lang="en-US" altLang="zh-CN" sz="3200" b="1" dirty="0"/>
          </a:p>
          <a:p>
            <a:pPr marL="342900" indent="-342900">
              <a:buAutoNum type="arabicPeriod"/>
            </a:pPr>
            <a:endParaRPr lang="en-US" altLang="zh-CN" sz="3200" b="1" dirty="0"/>
          </a:p>
          <a:p>
            <a:pPr marL="342900" indent="-342900">
              <a:buAutoNum type="arabicPeriod"/>
            </a:pPr>
            <a:r>
              <a:rPr lang="zh-CN" altLang="en-US" sz="3200" b="1" dirty="0"/>
              <a:t>列提纲 </a:t>
            </a:r>
            <a:r>
              <a:rPr lang="en-US" altLang="zh-CN" sz="3200" b="1" dirty="0"/>
              <a:t>draw an outline</a:t>
            </a:r>
            <a:endParaRPr lang="en-US" altLang="zh-CN" sz="3200" b="1" dirty="0"/>
          </a:p>
          <a:p>
            <a:pPr marL="342900" indent="-342900">
              <a:buAutoNum type="arabicPeriod"/>
            </a:pPr>
            <a:endParaRPr lang="en-US" altLang="zh-CN" sz="3200" b="1" dirty="0"/>
          </a:p>
          <a:p>
            <a:pPr marL="342900" indent="-342900">
              <a:buAutoNum type="arabicPeriod"/>
            </a:pPr>
            <a:r>
              <a:rPr lang="zh-CN" altLang="en-US" sz="3200" b="1" dirty="0"/>
              <a:t>难点突破 </a:t>
            </a:r>
            <a:r>
              <a:rPr lang="en-US" altLang="zh-CN" sz="3200" b="1" dirty="0"/>
              <a:t>crack the difficult points </a:t>
            </a:r>
            <a:r>
              <a:rPr lang="zh-CN" altLang="en-US" sz="3200" b="1" dirty="0"/>
              <a:t> </a:t>
            </a:r>
            <a:endParaRPr lang="en-US" altLang="zh-CN" sz="3200" b="1" dirty="0"/>
          </a:p>
          <a:p>
            <a:pPr marL="342900" indent="-342900">
              <a:buAutoNum type="arabicPeriod"/>
            </a:pPr>
            <a:endParaRPr lang="en-US" altLang="zh-CN" sz="3200" b="1" dirty="0"/>
          </a:p>
          <a:p>
            <a:pPr marL="342900" indent="-342900">
              <a:buAutoNum type="arabicPeriod"/>
            </a:pPr>
            <a:endParaRPr lang="en-US" altLang="zh-CN" sz="3200" b="1" dirty="0"/>
          </a:p>
          <a:p>
            <a:pPr marL="342900" indent="-342900">
              <a:buAutoNum type="arabicPeriod"/>
            </a:pPr>
            <a:endParaRPr lang="zh-CN" altLang="en-US" sz="3200" b="1" dirty="0"/>
          </a:p>
        </p:txBody>
      </p:sp>
      <p:pic>
        <p:nvPicPr>
          <p:cNvPr id="1026" name="Picture 2" descr="Boat PNG Images Transparent Free Download | PNGMart.c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70568" y="3282059"/>
            <a:ext cx="8520530" cy="40028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95831" y="635784"/>
            <a:ext cx="11627759" cy="5747727"/>
          </a:xfrm>
          <a:prstGeom prst="rect">
            <a:avLst/>
          </a:prstGeom>
          <a:noFill/>
        </p:spPr>
        <p:txBody>
          <a:bodyPr wrap="square">
            <a:spAutoFit/>
          </a:bodyPr>
          <a:lstStyle/>
          <a:p>
            <a:pPr indent="266700" algn="just">
              <a:lnSpc>
                <a:spcPts val="2100"/>
              </a:lnSpc>
            </a:pP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lnSpc>
                <a:spcPts val="21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My father was the kind of person who could never pass by someone who needed help. He was a firm believer in the mantra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箴言</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What goes around comes around</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He believed that someday he might need help, and someone would return the favor. But I didn’t quite buy it.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ts val="21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One weekend, my father and I took a trip to Flaming Gorge Reservoir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水库</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We loved to fish at Flaming Gorge. We owned a cabin boat that was about fifteen feet in length. We put our boat in at Sheep Creek Marina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游艇停泊港</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Our goal was to go as far north as possible, spend the weekend in our boat, and fish until we had our limit.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ts val="21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Heading toward the Wyoming side of the reservoir, we traveled some distance before we began to fish. Frankly, the fishing wasn’t very good, but we loved being out on the boat together in such a beautiful place.</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ts val="21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Suddenly, we saw a man on the far shore waving at us. Immediately, my father fired up the motor and went toward the other side of the reservoir, where the man was still waving at us. When we arrived, I was amazed to see a beautiful big yacht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游艇</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pulled onto the shore.</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ts val="21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 man introduced himself as Mat and then thanked us warmly for coming to his assistance. His battery was dead, and he wondered if we could help him. We did, and soon his big motor roared back to life. Mat and his family were very grateful. We lost an hour of fishing. Being an impatient teenager, I was a bit annoyed at the one-hour loss, but we were soon back out on the reservoir.</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ts val="2100"/>
              </a:lnSpc>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The next day the fishing didn’t improve. As a matter of fact, it was terrible, so we decided to call it quits and go back to the marina. We were about two miles from the marina when we found ourselves fighting a strong headwind that slowed our progress. The waves were kicking up, and suddenly our engine decided to quit.</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ts val="2100"/>
              </a:lnSpc>
            </a:pPr>
            <a:r>
              <a:rPr lang="en-US" altLang="zh-CN" sz="1800" i="1" kern="100" dirty="0">
                <a:effectLst/>
                <a:latin typeface="Times New Roman" panose="02020603050405020304" pitchFamily="18" charset="0"/>
                <a:ea typeface="宋体" panose="02010600030101010101" pitchFamily="2" charset="-122"/>
                <a:cs typeface="Times New Roman" panose="02020603050405020304" pitchFamily="18" charset="0"/>
              </a:rPr>
              <a:t>Para. 1 We tried to get it running, but it simply wouldn’t start.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ts val="2100"/>
              </a:lnSpc>
            </a:pPr>
            <a:r>
              <a:rPr lang="en-US" altLang="zh-CN" sz="1800" i="1" kern="100" dirty="0">
                <a:effectLst/>
                <a:latin typeface="Times New Roman" panose="02020603050405020304" pitchFamily="18" charset="0"/>
                <a:ea typeface="宋体" panose="02010600030101010101" pitchFamily="2" charset="-122"/>
                <a:cs typeface="Times New Roman" panose="02020603050405020304" pitchFamily="18" charset="0"/>
              </a:rPr>
              <a:t>Para. 2 On our way home, I saw an old lady waving at our car by the roadside.</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4098" name="Picture 2" descr="Original font typography png | Free transparent png - 204181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10750"/>
            <a:ext cx="2041971" cy="1360894"/>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268513" y="3907630"/>
            <a:ext cx="11480688" cy="557213"/>
          </a:xfrm>
          <a:prstGeom prst="rect">
            <a:avLst/>
          </a:prstGeom>
          <a:solidFill>
            <a:srgbClr val="00B050">
              <a:alpha val="54000"/>
            </a:srgbClr>
          </a:solidFill>
        </p:spPr>
        <p:txBody>
          <a:bodyPr wrap="square" rtlCol="0">
            <a:spAutoFit/>
          </a:bodyPr>
          <a:lstStyle/>
          <a:p>
            <a:endParaRPr lang="zh-CN" altLang="en-US" dirty="0"/>
          </a:p>
        </p:txBody>
      </p:sp>
      <p:sp>
        <p:nvSpPr>
          <p:cNvPr id="7" name="文本框 6"/>
          <p:cNvSpPr txBox="1"/>
          <p:nvPr/>
        </p:nvSpPr>
        <p:spPr>
          <a:xfrm>
            <a:off x="4532244" y="3832293"/>
            <a:ext cx="4134678" cy="707886"/>
          </a:xfrm>
          <a:prstGeom prst="rect">
            <a:avLst/>
          </a:prstGeom>
          <a:noFill/>
        </p:spPr>
        <p:txBody>
          <a:bodyPr wrap="square" rtlCol="0">
            <a:spAutoFit/>
          </a:bodyPr>
          <a:lstStyle/>
          <a:p>
            <a:r>
              <a:rPr lang="en-US" altLang="zh-CN" sz="3200" b="1" dirty="0">
                <a:solidFill>
                  <a:schemeClr val="bg1"/>
                </a:solidFill>
                <a:effectLst>
                  <a:outerShdw blurRad="38100" dist="38100" dir="2700000" algn="tl">
                    <a:srgbClr val="000000">
                      <a:alpha val="43137"/>
                    </a:srgbClr>
                  </a:outerShdw>
                </a:effectLst>
              </a:rPr>
              <a:t>what</a:t>
            </a:r>
            <a:r>
              <a:rPr lang="en-US" altLang="zh-CN" sz="2400" dirty="0">
                <a:effectLst>
                  <a:outerShdw blurRad="38100" dist="38100" dir="2700000" algn="tl">
                    <a:srgbClr val="000000">
                      <a:alpha val="43137"/>
                    </a:srgbClr>
                  </a:outerShdw>
                </a:effectLst>
              </a:rPr>
              <a:t> </a:t>
            </a:r>
            <a:r>
              <a:rPr lang="en-US" altLang="zh-CN" sz="4000" b="1" dirty="0" err="1">
                <a:solidFill>
                  <a:srgbClr val="FFFF00"/>
                </a:solidFill>
                <a:effectLst>
                  <a:outerShdw blurRad="38100" dist="38100" dir="2700000" algn="tl">
                    <a:srgbClr val="000000">
                      <a:alpha val="43137"/>
                    </a:srgbClr>
                  </a:outerShdw>
                </a:effectLst>
              </a:rPr>
              <a:t>GOes</a:t>
            </a:r>
            <a:r>
              <a:rPr lang="en-US" altLang="zh-CN" sz="2400" dirty="0">
                <a:effectLst>
                  <a:outerShdw blurRad="38100" dist="38100" dir="2700000" algn="tl">
                    <a:srgbClr val="000000">
                      <a:alpha val="43137"/>
                    </a:srgbClr>
                  </a:outerShdw>
                </a:effectLst>
              </a:rPr>
              <a:t> </a:t>
            </a:r>
            <a:r>
              <a:rPr lang="en-US" altLang="zh-CN" sz="3200" b="1" dirty="0">
                <a:solidFill>
                  <a:schemeClr val="bg1"/>
                </a:solidFill>
                <a:effectLst>
                  <a:outerShdw blurRad="38100" dist="38100" dir="2700000" algn="tl">
                    <a:srgbClr val="000000">
                      <a:alpha val="43137"/>
                    </a:srgbClr>
                  </a:outerShdw>
                </a:effectLst>
              </a:rPr>
              <a:t>around</a:t>
            </a:r>
            <a:endParaRPr lang="zh-CN" altLang="en-US" sz="2400" b="1" dirty="0">
              <a:solidFill>
                <a:schemeClr val="bg1"/>
              </a:solidFill>
              <a:effectLst>
                <a:outerShdw blurRad="38100" dist="38100" dir="2700000" algn="tl">
                  <a:srgbClr val="000000">
                    <a:alpha val="43137"/>
                  </a:srgbClr>
                </a:outerShdw>
              </a:effectLst>
            </a:endParaRPr>
          </a:p>
        </p:txBody>
      </p:sp>
      <p:sp>
        <p:nvSpPr>
          <p:cNvPr id="8" name="文本框 7"/>
          <p:cNvSpPr txBox="1"/>
          <p:nvPr/>
        </p:nvSpPr>
        <p:spPr>
          <a:xfrm>
            <a:off x="5943076" y="5440960"/>
            <a:ext cx="5130869" cy="707886"/>
          </a:xfrm>
          <a:prstGeom prst="rect">
            <a:avLst/>
          </a:prstGeom>
          <a:noFill/>
        </p:spPr>
        <p:txBody>
          <a:bodyPr wrap="square" rtlCol="0">
            <a:spAutoFit/>
          </a:bodyPr>
          <a:lstStyle/>
          <a:p>
            <a:r>
              <a:rPr lang="en-US" altLang="zh-CN" sz="3200" b="1" dirty="0">
                <a:effectLst>
                  <a:outerShdw blurRad="38100" dist="38100" dir="2700000" algn="tl">
                    <a:srgbClr val="000000">
                      <a:alpha val="43137"/>
                    </a:srgbClr>
                  </a:outerShdw>
                </a:effectLst>
              </a:rPr>
              <a:t>what</a:t>
            </a:r>
            <a:r>
              <a:rPr lang="en-US" altLang="zh-CN" sz="2400" dirty="0">
                <a:effectLst>
                  <a:outerShdw blurRad="38100" dist="38100" dir="2700000" algn="tl">
                    <a:srgbClr val="000000">
                      <a:alpha val="43137"/>
                    </a:srgbClr>
                  </a:outerShdw>
                </a:effectLst>
              </a:rPr>
              <a:t> </a:t>
            </a:r>
            <a:r>
              <a:rPr lang="en-US" altLang="zh-CN" sz="4000" b="1" dirty="0">
                <a:solidFill>
                  <a:srgbClr val="00B050"/>
                </a:solidFill>
                <a:effectLst>
                  <a:outerShdw blurRad="38100" dist="38100" dir="2700000" algn="tl">
                    <a:srgbClr val="000000">
                      <a:alpha val="43137"/>
                    </a:srgbClr>
                  </a:outerShdw>
                </a:effectLst>
              </a:rPr>
              <a:t>COMEs </a:t>
            </a:r>
            <a:r>
              <a:rPr lang="en-US" altLang="zh-CN" sz="3200" b="1" dirty="0">
                <a:effectLst>
                  <a:outerShdw blurRad="38100" dist="38100" dir="2700000" algn="tl">
                    <a:srgbClr val="000000">
                      <a:alpha val="43137"/>
                    </a:srgbClr>
                  </a:outerShdw>
                </a:effectLst>
              </a:rPr>
              <a:t>around</a:t>
            </a:r>
            <a:endParaRPr lang="zh-CN" altLang="en-US" sz="2400" b="1" dirty="0">
              <a:effectLst>
                <a:outerShdw blurRad="38100" dist="38100" dir="2700000" algn="tl">
                  <a:srgbClr val="000000">
                    <a:alpha val="43137"/>
                  </a:srgbClr>
                </a:outerShdw>
              </a:effectLst>
            </a:endParaRPr>
          </a:p>
        </p:txBody>
      </p:sp>
      <p:sp>
        <p:nvSpPr>
          <p:cNvPr id="9" name="文本框 8"/>
          <p:cNvSpPr txBox="1"/>
          <p:nvPr/>
        </p:nvSpPr>
        <p:spPr>
          <a:xfrm>
            <a:off x="1771650" y="1443038"/>
            <a:ext cx="2357438" cy="369332"/>
          </a:xfrm>
          <a:prstGeom prst="rect">
            <a:avLst/>
          </a:prstGeom>
          <a:solidFill>
            <a:schemeClr val="accent4">
              <a:lumMod val="40000"/>
              <a:lumOff val="60000"/>
              <a:alpha val="37000"/>
            </a:schemeClr>
          </a:solidFill>
        </p:spPr>
        <p:txBody>
          <a:bodyPr wrap="square" rtlCol="0">
            <a:spAutoFit/>
          </a:bodyPr>
          <a:lstStyle/>
          <a:p>
            <a:endParaRPr lang="zh-CN" altLang="en-US" dirty="0"/>
          </a:p>
        </p:txBody>
      </p:sp>
      <p:sp>
        <p:nvSpPr>
          <p:cNvPr id="10" name="文本框 9"/>
          <p:cNvSpPr txBox="1"/>
          <p:nvPr/>
        </p:nvSpPr>
        <p:spPr>
          <a:xfrm>
            <a:off x="5420864" y="4430850"/>
            <a:ext cx="3786746" cy="347884"/>
          </a:xfrm>
          <a:prstGeom prst="rect">
            <a:avLst/>
          </a:prstGeom>
          <a:solidFill>
            <a:schemeClr val="accent4">
              <a:lumMod val="60000"/>
              <a:lumOff val="40000"/>
              <a:alpha val="50000"/>
            </a:schemeClr>
          </a:solidFill>
        </p:spPr>
        <p:txBody>
          <a:bodyPr wrap="square" rtlCol="0">
            <a:spAutoFit/>
          </a:bodyPr>
          <a:lstStyle/>
          <a:p>
            <a:endParaRPr lang="zh-CN" altLang="en-US" dirty="0"/>
          </a:p>
        </p:txBody>
      </p:sp>
      <p:sp>
        <p:nvSpPr>
          <p:cNvPr id="11" name="文本框 10"/>
          <p:cNvSpPr txBox="1"/>
          <p:nvPr/>
        </p:nvSpPr>
        <p:spPr>
          <a:xfrm>
            <a:off x="7591557" y="5929794"/>
            <a:ext cx="3232106" cy="523220"/>
          </a:xfrm>
          <a:prstGeom prst="rect">
            <a:avLst/>
          </a:prstGeom>
          <a:noFill/>
        </p:spPr>
        <p:txBody>
          <a:bodyPr wrap="square" rtlCol="0">
            <a:spAutoFit/>
          </a:bodyPr>
          <a:lstStyle/>
          <a:p>
            <a:r>
              <a:rPr lang="en-US" altLang="zh-CN" sz="2800" b="1" dirty="0">
                <a:effectLst>
                  <a:outerShdw blurRad="38100" dist="38100" dir="2700000" algn="tl">
                    <a:srgbClr val="000000">
                      <a:alpha val="43137"/>
                    </a:srgbClr>
                  </a:outerShdw>
                </a:effectLst>
              </a:rPr>
              <a:t>change of </a:t>
            </a:r>
            <a:r>
              <a:rPr lang="en-US" altLang="zh-CN" sz="2800" b="1" dirty="0">
                <a:solidFill>
                  <a:schemeClr val="accent2">
                    <a:lumMod val="75000"/>
                  </a:schemeClr>
                </a:solidFill>
                <a:effectLst>
                  <a:outerShdw blurRad="38100" dist="38100" dir="2700000" algn="tl">
                    <a:srgbClr val="000000">
                      <a:alpha val="43137"/>
                    </a:srgbClr>
                  </a:outerShdw>
                </a:effectLst>
              </a:rPr>
              <a:t>attitude</a:t>
            </a:r>
            <a:endParaRPr lang="zh-CN" altLang="en-US" sz="2000" b="1" dirty="0">
              <a:solidFill>
                <a:schemeClr val="accent2">
                  <a:lumMod val="75000"/>
                </a:schemeClr>
              </a:solidFill>
              <a:effectLst>
                <a:outerShdw blurRad="38100" dist="38100" dir="2700000" algn="tl">
                  <a:srgbClr val="000000">
                    <a:alpha val="43137"/>
                  </a:srgbClr>
                </a:outerShdw>
              </a:effectLst>
            </a:endParaRPr>
          </a:p>
        </p:txBody>
      </p:sp>
      <p:sp>
        <p:nvSpPr>
          <p:cNvPr id="12" name="文本框 11"/>
          <p:cNvSpPr txBox="1"/>
          <p:nvPr/>
        </p:nvSpPr>
        <p:spPr>
          <a:xfrm>
            <a:off x="7277952" y="6287852"/>
            <a:ext cx="4153762" cy="523220"/>
          </a:xfrm>
          <a:prstGeom prst="rect">
            <a:avLst/>
          </a:prstGeom>
          <a:noFill/>
        </p:spPr>
        <p:txBody>
          <a:bodyPr wrap="square" rtlCol="0">
            <a:spAutoFit/>
          </a:bodyPr>
          <a:lstStyle/>
          <a:p>
            <a:r>
              <a:rPr lang="en-US" altLang="zh-CN" sz="2800" b="1" dirty="0">
                <a:effectLst>
                  <a:outerShdw blurRad="38100" dist="38100" dir="2700000" algn="tl">
                    <a:srgbClr val="000000">
                      <a:alpha val="43137"/>
                    </a:srgbClr>
                  </a:outerShdw>
                </a:effectLst>
              </a:rPr>
              <a:t>→change of </a:t>
            </a:r>
            <a:r>
              <a:rPr lang="en-US" altLang="zh-CN" sz="2800" b="1" dirty="0">
                <a:solidFill>
                  <a:schemeClr val="accent2">
                    <a:lumMod val="75000"/>
                  </a:schemeClr>
                </a:solidFill>
                <a:effectLst>
                  <a:outerShdw blurRad="38100" dist="38100" dir="2700000" algn="tl">
                    <a:srgbClr val="000000">
                      <a:alpha val="43137"/>
                    </a:srgbClr>
                  </a:outerShdw>
                </a:effectLst>
              </a:rPr>
              <a:t>action</a:t>
            </a:r>
            <a:endParaRPr lang="zh-CN" altLang="en-US" sz="2000" b="1" dirty="0">
              <a:solidFill>
                <a:schemeClr val="accent2">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animBg="1"/>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60853" y="1503685"/>
            <a:ext cx="11125199" cy="5297805"/>
          </a:xfrm>
          <a:prstGeom prst="rect">
            <a:avLst/>
          </a:prstGeom>
          <a:noFill/>
        </p:spPr>
        <p:txBody>
          <a:bodyPr wrap="square">
            <a:spAutoFit/>
          </a:bodyPr>
          <a:lstStyle/>
          <a:p>
            <a:pPr marL="342900" lvl="0" indent="-342900" algn="just">
              <a:lnSpc>
                <a:spcPts val="2900"/>
              </a:lnSpc>
              <a:buFont typeface="+mj-lt"/>
              <a:buAutoNum type="arabicPeriod"/>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impatient adj. </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不耐烦的</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n. impatience </a:t>
            </a:r>
            <a:endParaRPr lang="zh-CN" altLang="zh-CN" sz="20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ts val="2900"/>
              </a:lnSpc>
              <a:buFont typeface="+mj-lt"/>
              <a:buAutoNum type="arabicPeriod"/>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limit n. </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限制</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adj. limited-limitless</a:t>
            </a:r>
            <a:endParaRPr lang="zh-CN" altLang="zh-CN" sz="20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gn="just">
              <a:lnSpc>
                <a:spcPts val="2900"/>
              </a:lnSpc>
              <a:buFont typeface="+mj-lt"/>
              <a:buAutoNum type="arabicPeriod"/>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 cabin boat </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客舱船</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ts val="2900"/>
              </a:lnSpc>
              <a:buFont typeface="+mj-lt"/>
              <a:buAutoNum type="arabicPeriod"/>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 firm believer </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忠实的信徒</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ts val="2900"/>
              </a:lnSpc>
              <a:buFont typeface="+mj-lt"/>
              <a:buAutoNum type="arabicPeriod"/>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in length/ width/ height/ size </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ts val="2900"/>
              </a:lnSpc>
            </a:pP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长度</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宽度</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高度</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尺寸为</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lvl="0" algn="just">
              <a:lnSpc>
                <a:spcPts val="2900"/>
              </a:lnSpc>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6. on the far shore </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在遥远的海岸</a:t>
            </a:r>
            <a:endParaRPr lang="en-US" altLang="zh-CN" sz="2000" kern="100" dirty="0">
              <a:latin typeface="Calibri" panose="020F0502020204030204" pitchFamily="34" charset="0"/>
              <a:ea typeface="宋体" panose="02010600030101010101" pitchFamily="2" charset="-122"/>
              <a:cs typeface="Times New Roman" panose="02020603050405020304" pitchFamily="18" charset="0"/>
            </a:endParaRPr>
          </a:p>
          <a:p>
            <a:pPr lvl="0" algn="just">
              <a:lnSpc>
                <a:spcPts val="2900"/>
              </a:lnSpc>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7. </a:t>
            </a:r>
            <a:r>
              <a:rPr lang="en-US" altLang="zh-CN" sz="2000" b="1" kern="1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pass by </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经过而不被注意或采取行动</a:t>
            </a:r>
            <a:endPar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lvl="0" algn="just">
              <a:lnSpc>
                <a:spcPts val="2900"/>
              </a:lnSpc>
            </a:pP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8. </a:t>
            </a:r>
            <a:r>
              <a:rPr lang="en-US" altLang="zh-CN" sz="2000" b="1" kern="1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return the favor </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回报恩情</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ts val="2900"/>
              </a:lnSpc>
              <a:buFont typeface="+mj-lt"/>
              <a:buAutoNum type="arabicPeriod"/>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His battery was </a:t>
            </a:r>
            <a:r>
              <a:rPr lang="en-US" altLang="zh-CN" sz="2000" b="1" kern="1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dead</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电池没电。</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indent="-342900" algn="just">
              <a:lnSpc>
                <a:spcPts val="2900"/>
              </a:lnSpc>
              <a:buFont typeface="+mj-lt"/>
              <a:buAutoNum type="arabicPeriod"/>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His big motor </a:t>
            </a:r>
            <a:r>
              <a:rPr lang="en-US" altLang="zh-CN" sz="2000" b="1" kern="1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roared back to life</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大发动机轰鸣着发动起来了。</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ts val="2900"/>
              </a:lnSpc>
              <a:buFont typeface="+mj-lt"/>
              <a:buAutoNum type="arabicPeriod"/>
            </a:pP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we found ourselves fighting a strong headwind that slowed our progress.</a:t>
            </a:r>
            <a:r>
              <a:rPr lang="zh-CN" altLang="en-US" sz="2000" kern="100" dirty="0">
                <a:effectLst/>
                <a:latin typeface="Times New Roman" panose="02020603050405020304" pitchFamily="18" charset="0"/>
                <a:ea typeface="宋体" panose="02010600030101010101" pitchFamily="2" charset="-122"/>
                <a:cs typeface="Times New Roman" panose="02020603050405020304" pitchFamily="18" charset="0"/>
              </a:rPr>
              <a:t>当我们发现自己在与一股强大的逆风作斗争时，我们的前进速度减慢了。</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ts val="2900"/>
              </a:lnSpc>
              <a:buFont typeface="+mj-lt"/>
              <a:buAutoNum type="arabicPeriod"/>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The waves were </a:t>
            </a:r>
            <a:r>
              <a:rPr lang="en-US" altLang="zh-CN" sz="2000" b="1" kern="1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kicking up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海浪在翻腾</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and suddenly </a:t>
            </a:r>
            <a:r>
              <a:rPr lang="en-US" altLang="zh-CN" sz="2000" b="1" kern="1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our engine decided to quit</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 name="文本框 6"/>
          <p:cNvSpPr txBox="1"/>
          <p:nvPr/>
        </p:nvSpPr>
        <p:spPr>
          <a:xfrm>
            <a:off x="5923452" y="1503685"/>
            <a:ext cx="6096000" cy="3037242"/>
          </a:xfrm>
          <a:prstGeom prst="rect">
            <a:avLst/>
          </a:prstGeom>
          <a:noFill/>
        </p:spPr>
        <p:txBody>
          <a:bodyPr wrap="square">
            <a:spAutoFit/>
          </a:bodyPr>
          <a:lstStyle/>
          <a:p>
            <a:pPr lvl="0" algn="just">
              <a:lnSpc>
                <a:spcPts val="2900"/>
              </a:lnSpc>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9. </a:t>
            </a:r>
            <a:r>
              <a:rPr lang="en-US" altLang="zh-CN" sz="2000" b="1" kern="1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fire up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the motor </a:t>
            </a:r>
            <a:r>
              <a:rPr lang="zh-CN" altLang="en-US" sz="2000" kern="100" dirty="0">
                <a:effectLst/>
                <a:latin typeface="Times New Roman" panose="02020603050405020304" pitchFamily="18" charset="0"/>
                <a:ea typeface="宋体" panose="02010600030101010101" pitchFamily="2" charset="-122"/>
                <a:cs typeface="Times New Roman" panose="02020603050405020304" pitchFamily="18" charset="0"/>
              </a:rPr>
              <a:t>发动马达</a:t>
            </a:r>
            <a:endPar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gn="just">
              <a:lnSpc>
                <a:spcPts val="2900"/>
              </a:lnSpc>
              <a:buFont typeface="+mj-lt"/>
              <a:buAutoNum type="arabicPeriod" startAt="10"/>
            </a:pPr>
            <a:r>
              <a:rPr lang="en-US" altLang="zh-CN" sz="2000" b="1" kern="1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buy it </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买账</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ts val="2900"/>
              </a:lnSpc>
              <a:buFont typeface="+mj-lt"/>
              <a:buAutoNum type="arabicPeriod" startAt="10"/>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take a trip to </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去旅行</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ts val="2900"/>
              </a:lnSpc>
              <a:buFont typeface="+mj-lt"/>
              <a:buAutoNum type="arabicPeriod" startAt="10"/>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travel some distance </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走了一段距离</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ts val="2900"/>
              </a:lnSpc>
              <a:buFont typeface="+mj-lt"/>
              <a:buAutoNum type="arabicPeriod" startAt="10"/>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head toward </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朝……方向前进</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ts val="2900"/>
              </a:lnSpc>
              <a:buFont typeface="+mj-lt"/>
              <a:buAutoNum type="arabicPeriod" startAt="10"/>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call it quits </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认输，停止</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ts val="2900"/>
              </a:lnSpc>
              <a:buFont typeface="+mj-lt"/>
              <a:buAutoNum type="arabicPeriod" startAt="10"/>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find oneself doing/ done </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发现自己……</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marL="342900" lvl="0" indent="-342900" algn="just">
              <a:lnSpc>
                <a:spcPts val="2900"/>
              </a:lnSpc>
              <a:buFont typeface="+mj-lt"/>
              <a:buAutoNum type="arabicPeriod" startAt="10"/>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slow one’s progress </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放慢进度</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2050" name="Picture 2" descr="7. Sınıf / 2. Ünite - FunWords.ne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8236" y="1"/>
            <a:ext cx="2444492" cy="1503684"/>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3714115" y="2669540"/>
            <a:ext cx="2002790" cy="398780"/>
          </a:xfrm>
          <a:prstGeom prst="rect">
            <a:avLst/>
          </a:prstGeom>
          <a:noFill/>
        </p:spPr>
        <p:txBody>
          <a:bodyPr wrap="square" rtlCol="0" anchor="t">
            <a:spAutoFit/>
          </a:bodyPr>
          <a:p>
            <a:r>
              <a:rPr lang="en-US" altLang="zh-CN" sz="20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 follower </a:t>
            </a:r>
            <a:r>
              <a:rPr lang="zh-CN" altLang="en-US" sz="20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信徒</a:t>
            </a:r>
            <a:endParaRPr lang="zh-CN" altLang="en-US" sz="20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 name="文本框 2"/>
          <p:cNvSpPr txBox="1"/>
          <p:nvPr>
            <p:custDataLst>
              <p:tags r:id="rId2"/>
            </p:custDataLst>
          </p:nvPr>
        </p:nvSpPr>
        <p:spPr>
          <a:xfrm>
            <a:off x="7218045" y="4540885"/>
            <a:ext cx="2736215" cy="583565"/>
          </a:xfrm>
          <a:prstGeom prst="rect">
            <a:avLst/>
          </a:prstGeom>
          <a:noFill/>
        </p:spPr>
        <p:txBody>
          <a:bodyPr wrap="square" rtlCol="0" anchor="t">
            <a:spAutoFit/>
          </a:bodyPr>
          <a:p>
            <a:r>
              <a:rPr lang="en-US" sz="3200" b="1" i="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rPr>
              <a:t>personification </a:t>
            </a:r>
            <a:endParaRPr lang="en-US" sz="3200" b="1" i="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4" name="文本框 3"/>
          <p:cNvSpPr txBox="1"/>
          <p:nvPr>
            <p:custDataLst>
              <p:tags r:id="rId3"/>
            </p:custDataLst>
          </p:nvPr>
        </p:nvSpPr>
        <p:spPr>
          <a:xfrm>
            <a:off x="3610610" y="3030220"/>
            <a:ext cx="2601595" cy="398780"/>
          </a:xfrm>
          <a:prstGeom prst="rect">
            <a:avLst/>
          </a:prstGeom>
          <a:noFill/>
        </p:spPr>
        <p:txBody>
          <a:bodyPr wrap="square" rtlCol="0" anchor="t">
            <a:spAutoFit/>
          </a:bodyPr>
          <a:p>
            <a:r>
              <a:rPr lang="en-US" altLang="zh-CN" sz="20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 practitioner </a:t>
            </a:r>
            <a:r>
              <a:rPr lang="zh-CN" altLang="en-US" sz="20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实践者</a:t>
            </a:r>
            <a:endParaRPr lang="zh-CN" altLang="en-US" sz="20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6" name="文本框 5"/>
          <p:cNvSpPr txBox="1"/>
          <p:nvPr/>
        </p:nvSpPr>
        <p:spPr>
          <a:xfrm>
            <a:off x="4128135" y="215900"/>
            <a:ext cx="7684770" cy="1383665"/>
          </a:xfrm>
          <a:prstGeom prst="rect">
            <a:avLst/>
          </a:prstGeom>
          <a:noFill/>
        </p:spPr>
        <p:txBody>
          <a:bodyPr wrap="square" rtlCol="0" anchor="t">
            <a:spAutoFit/>
          </a:bodyPr>
          <a:p>
            <a:r>
              <a:rPr lang="en-US" altLang="zh-CN" sz="2800" b="1" dirty="0">
                <a:solidFill>
                  <a:srgbClr val="000000"/>
                </a:solidFill>
                <a:latin typeface="Times New Roman" panose="02020603050405020304" pitchFamily="18" charset="0"/>
                <a:cs typeface="Times New Roman" panose="02020603050405020304" pitchFamily="18" charset="0"/>
                <a:sym typeface="+mn-ea"/>
              </a:rPr>
              <a:t>...our boat </a:t>
            </a:r>
            <a:r>
              <a:rPr lang="en-US" altLang="zh-CN" sz="2800" b="1" i="1" dirty="0">
                <a:solidFill>
                  <a:srgbClr val="000000"/>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sym typeface="+mn-ea"/>
              </a:rPr>
              <a:t>roared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back to life</a:t>
            </a:r>
            <a:endPar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a:p>
            <a:r>
              <a:rPr lang="en-US" altLang="zh-CN" sz="2800" b="1" dirty="0">
                <a:solidFill>
                  <a:srgbClr val="000000"/>
                </a:solidFill>
                <a:latin typeface="Times New Roman" panose="02020603050405020304" pitchFamily="18" charset="0"/>
                <a:cs typeface="Times New Roman" panose="02020603050405020304" pitchFamily="18" charset="0"/>
                <a:sym typeface="+mn-ea"/>
              </a:rPr>
              <a:t>                   </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trembled a little bit and </a:t>
            </a:r>
            <a:r>
              <a:rPr lang="en-US" altLang="zh-CN" sz="2800" b="1" i="1" dirty="0">
                <a:solidFill>
                  <a:srgbClr val="000000"/>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sym typeface="+mn-ea"/>
              </a:rPr>
              <a:t>revive</a:t>
            </a:r>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d</a:t>
            </a:r>
            <a:endPar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a:p>
            <a:r>
              <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endParaRPr lang="en-US" altLang="zh-CN" sz="2800" b="1" i="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Effect transition="in" filter="wipe(down)">
                                      <p:cBhvr>
                                        <p:cTn id="55" dur="500"/>
                                        <p:tgtEl>
                                          <p:spTgt spid="5">
                                            <p:txEl>
                                              <p:pRg st="9" end="9"/>
                                            </p:txEl>
                                          </p:spTgt>
                                        </p:tgtEl>
                                      </p:cBhvr>
                                    </p:animEffect>
                                  </p:childTnLst>
                                </p:cTn>
                              </p:par>
                              <p:par>
                                <p:cTn id="56" presetID="22" presetClass="entr" presetSubtype="4" fill="hold" nodeType="withEffect">
                                  <p:stCondLst>
                                    <p:cond delay="0"/>
                                  </p:stCondLst>
                                  <p:childTnLst>
                                    <p:set>
                                      <p:cBhvr>
                                        <p:cTn id="57" dur="1" fill="hold">
                                          <p:stCondLst>
                                            <p:cond delay="0"/>
                                          </p:stCondLst>
                                        </p:cTn>
                                        <p:tgtEl>
                                          <p:spTgt spid="5">
                                            <p:txEl>
                                              <p:pRg st="10" end="10"/>
                                            </p:txEl>
                                          </p:spTgt>
                                        </p:tgtEl>
                                        <p:attrNameLst>
                                          <p:attrName>style.visibility</p:attrName>
                                        </p:attrNameLst>
                                      </p:cBhvr>
                                      <p:to>
                                        <p:strVal val="visible"/>
                                      </p:to>
                                    </p:set>
                                    <p:animEffect transition="in" filter="wipe(down)">
                                      <p:cBhvr>
                                        <p:cTn id="58" dur="500"/>
                                        <p:tgtEl>
                                          <p:spTgt spid="5">
                                            <p:txEl>
                                              <p:pRg st="10" end="10"/>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5">
                                            <p:txEl>
                                              <p:pRg st="11" end="11"/>
                                            </p:txEl>
                                          </p:spTgt>
                                        </p:tgtEl>
                                        <p:attrNameLst>
                                          <p:attrName>style.visibility</p:attrName>
                                        </p:attrNameLst>
                                      </p:cBhvr>
                                      <p:to>
                                        <p:strVal val="visible"/>
                                      </p:to>
                                    </p:set>
                                    <p:animEffect transition="in" filter="wipe(down)">
                                      <p:cBhvr>
                                        <p:cTn id="61" dur="500"/>
                                        <p:tgtEl>
                                          <p:spTgt spid="5">
                                            <p:txEl>
                                              <p:pRg st="11" end="11"/>
                                            </p:txEl>
                                          </p:spTgt>
                                        </p:tgtEl>
                                      </p:cBhvr>
                                    </p:animEffect>
                                  </p:childTnLst>
                                </p:cTn>
                              </p:par>
                              <p:par>
                                <p:cTn id="62" presetID="22" presetClass="entr" presetSubtype="4" fill="hold" nodeType="withEffect">
                                  <p:stCondLst>
                                    <p:cond delay="0"/>
                                  </p:stCondLst>
                                  <p:childTnLst>
                                    <p:set>
                                      <p:cBhvr>
                                        <p:cTn id="63" dur="1" fill="hold">
                                          <p:stCondLst>
                                            <p:cond delay="0"/>
                                          </p:stCondLst>
                                        </p:cTn>
                                        <p:tgtEl>
                                          <p:spTgt spid="5">
                                            <p:txEl>
                                              <p:pRg st="12" end="12"/>
                                            </p:txEl>
                                          </p:spTgt>
                                        </p:tgtEl>
                                        <p:attrNameLst>
                                          <p:attrName>style.visibility</p:attrName>
                                        </p:attrNameLst>
                                      </p:cBhvr>
                                      <p:to>
                                        <p:strVal val="visible"/>
                                      </p:to>
                                    </p:set>
                                    <p:animEffect transition="in" filter="wipe(down)">
                                      <p:cBhvr>
                                        <p:cTn id="64" dur="500"/>
                                        <p:tgtEl>
                                          <p:spTgt spid="5">
                                            <p:txEl>
                                              <p:pRg st="12" end="1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wipe(down)">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6">
                                            <p:txEl>
                                              <p:pRg st="0" end="0"/>
                                            </p:txEl>
                                          </p:spTgt>
                                        </p:tgtEl>
                                        <p:attrNameLst>
                                          <p:attrName>style.visibility</p:attrName>
                                        </p:attrNameLst>
                                      </p:cBhvr>
                                      <p:to>
                                        <p:strVal val="visible"/>
                                      </p:to>
                                    </p:set>
                                    <p:animEffect transition="in" filter="wipe(down)">
                                      <p:cBhvr>
                                        <p:cTn id="74" dur="500"/>
                                        <p:tgtEl>
                                          <p:spTgt spid="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8" presetClass="entr" presetSubtype="16" fill="hold" nodeType="clickEffect">
                                  <p:stCondLst>
                                    <p:cond delay="0"/>
                                  </p:stCondLst>
                                  <p:childTnLst>
                                    <p:set>
                                      <p:cBhvr>
                                        <p:cTn id="78" dur="1" fill="hold">
                                          <p:stCondLst>
                                            <p:cond delay="0"/>
                                          </p:stCondLst>
                                        </p:cTn>
                                        <p:tgtEl>
                                          <p:spTgt spid="6">
                                            <p:txEl>
                                              <p:pRg st="1" end="1"/>
                                            </p:txEl>
                                          </p:spTgt>
                                        </p:tgtEl>
                                        <p:attrNameLst>
                                          <p:attrName>style.visibility</p:attrName>
                                        </p:attrNameLst>
                                      </p:cBhvr>
                                      <p:to>
                                        <p:strVal val="visible"/>
                                      </p:to>
                                    </p:set>
                                    <p:animEffect transition="in" filter="diamond(in)">
                                      <p:cBhvr>
                                        <p:cTn id="79"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00743" y="700134"/>
            <a:ext cx="10718800" cy="3066673"/>
          </a:xfrm>
          <a:prstGeom prst="rect">
            <a:avLst/>
          </a:prstGeom>
          <a:noFill/>
        </p:spPr>
        <p:txBody>
          <a:bodyPr wrap="square">
            <a:spAutoFit/>
          </a:bodyPr>
          <a:lstStyle/>
          <a:p>
            <a:pPr algn="just">
              <a:lnSpc>
                <a:spcPts val="2100"/>
              </a:lnSpc>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Para. 1 We tried to get it running, but it simply wouldn’t start.</a:t>
            </a: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ts val="2100"/>
              </a:lnSpc>
            </a:pP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algn="just">
              <a:lnSpc>
                <a:spcPts val="2100"/>
              </a:lnSpc>
            </a:pP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ts val="2100"/>
              </a:lnSpc>
            </a:pP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algn="just">
              <a:lnSpc>
                <a:spcPts val="2100"/>
              </a:lnSpc>
            </a:pP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ts val="2100"/>
              </a:lnSpc>
            </a:pP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algn="just">
              <a:lnSpc>
                <a:spcPts val="2100"/>
              </a:lnSpc>
            </a:pP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ts val="2100"/>
              </a:lnSpc>
            </a:pPr>
            <a:endParaRPr lang="en-US"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algn="just">
              <a:lnSpc>
                <a:spcPts val="2100"/>
              </a:lnSpc>
            </a:pPr>
            <a:endPar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lnSpc>
                <a:spcPts val="2100"/>
              </a:lnSpc>
            </a:pP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ts val="2100"/>
              </a:lnSpc>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Para. 2 On our way home, I saw an old lady waving at our car by the roadside.</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5122" name="Picture 2" descr="Graphic Designer Logo - Graphic design png download - 1824*1641 - Free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11671" y="1"/>
            <a:ext cx="1976378" cy="1778000"/>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1298504" y="1399293"/>
            <a:ext cx="5130869" cy="707886"/>
          </a:xfrm>
          <a:prstGeom prst="rect">
            <a:avLst/>
          </a:prstGeom>
          <a:noFill/>
        </p:spPr>
        <p:txBody>
          <a:bodyPr wrap="square" rtlCol="0">
            <a:spAutoFit/>
          </a:bodyPr>
          <a:lstStyle/>
          <a:p>
            <a:r>
              <a:rPr lang="en-US" altLang="zh-CN" sz="3200" b="1" dirty="0">
                <a:effectLst>
                  <a:outerShdw blurRad="38100" dist="38100" dir="2700000" algn="tl">
                    <a:srgbClr val="000000">
                      <a:alpha val="43137"/>
                    </a:srgbClr>
                  </a:outerShdw>
                </a:effectLst>
              </a:rPr>
              <a:t>what</a:t>
            </a:r>
            <a:r>
              <a:rPr lang="en-US" altLang="zh-CN" sz="2400" dirty="0">
                <a:effectLst>
                  <a:outerShdw blurRad="38100" dist="38100" dir="2700000" algn="tl">
                    <a:srgbClr val="000000">
                      <a:alpha val="43137"/>
                    </a:srgbClr>
                  </a:outerShdw>
                </a:effectLst>
              </a:rPr>
              <a:t> </a:t>
            </a:r>
            <a:r>
              <a:rPr lang="en-US" altLang="zh-CN" sz="4000" b="1" dirty="0">
                <a:solidFill>
                  <a:srgbClr val="00B050"/>
                </a:solidFill>
                <a:effectLst>
                  <a:outerShdw blurRad="38100" dist="38100" dir="2700000" algn="tl">
                    <a:srgbClr val="000000">
                      <a:alpha val="43137"/>
                    </a:srgbClr>
                  </a:outerShdw>
                </a:effectLst>
              </a:rPr>
              <a:t>COMEs </a:t>
            </a:r>
            <a:r>
              <a:rPr lang="en-US" altLang="zh-CN" sz="3200" b="1" dirty="0">
                <a:effectLst>
                  <a:outerShdw blurRad="38100" dist="38100" dir="2700000" algn="tl">
                    <a:srgbClr val="000000">
                      <a:alpha val="43137"/>
                    </a:srgbClr>
                  </a:outerShdw>
                </a:effectLst>
              </a:rPr>
              <a:t>around</a:t>
            </a:r>
            <a:endParaRPr lang="zh-CN" altLang="en-US" sz="2400" b="1" dirty="0">
              <a:effectLst>
                <a:outerShdw blurRad="38100" dist="38100" dir="2700000" algn="tl">
                  <a:srgbClr val="000000">
                    <a:alpha val="43137"/>
                  </a:srgbClr>
                </a:outerShdw>
              </a:effectLst>
            </a:endParaRPr>
          </a:p>
        </p:txBody>
      </p:sp>
      <p:sp>
        <p:nvSpPr>
          <p:cNvPr id="7" name="文本框 6"/>
          <p:cNvSpPr txBox="1"/>
          <p:nvPr/>
        </p:nvSpPr>
        <p:spPr>
          <a:xfrm>
            <a:off x="1323413" y="2376424"/>
            <a:ext cx="3232106" cy="523220"/>
          </a:xfrm>
          <a:prstGeom prst="rect">
            <a:avLst/>
          </a:prstGeom>
          <a:noFill/>
        </p:spPr>
        <p:txBody>
          <a:bodyPr wrap="square" rtlCol="0">
            <a:spAutoFit/>
          </a:bodyPr>
          <a:lstStyle/>
          <a:p>
            <a:r>
              <a:rPr lang="en-US" altLang="zh-CN" sz="2800" b="1" dirty="0">
                <a:effectLst>
                  <a:outerShdw blurRad="38100" dist="38100" dir="2700000" algn="tl">
                    <a:srgbClr val="000000">
                      <a:alpha val="43137"/>
                    </a:srgbClr>
                  </a:outerShdw>
                </a:effectLst>
              </a:rPr>
              <a:t>change of </a:t>
            </a:r>
            <a:r>
              <a:rPr lang="en-US" altLang="zh-CN" sz="2800" b="1" dirty="0">
                <a:solidFill>
                  <a:schemeClr val="accent2">
                    <a:lumMod val="75000"/>
                  </a:schemeClr>
                </a:solidFill>
                <a:effectLst>
                  <a:outerShdw blurRad="38100" dist="38100" dir="2700000" algn="tl">
                    <a:srgbClr val="000000">
                      <a:alpha val="43137"/>
                    </a:srgbClr>
                  </a:outerShdw>
                </a:effectLst>
              </a:rPr>
              <a:t>attitude</a:t>
            </a:r>
            <a:endParaRPr lang="zh-CN" altLang="en-US" sz="2000" b="1" dirty="0">
              <a:solidFill>
                <a:schemeClr val="accent2">
                  <a:lumMod val="75000"/>
                </a:schemeClr>
              </a:solidFill>
              <a:effectLst>
                <a:outerShdw blurRad="38100" dist="38100" dir="2700000" algn="tl">
                  <a:srgbClr val="000000">
                    <a:alpha val="43137"/>
                  </a:srgbClr>
                </a:outerShdw>
              </a:effectLst>
            </a:endParaRPr>
          </a:p>
        </p:txBody>
      </p:sp>
      <p:sp>
        <p:nvSpPr>
          <p:cNvPr id="8" name="文本框 7"/>
          <p:cNvSpPr txBox="1"/>
          <p:nvPr/>
        </p:nvSpPr>
        <p:spPr>
          <a:xfrm>
            <a:off x="1381471" y="4008674"/>
            <a:ext cx="4153762" cy="523220"/>
          </a:xfrm>
          <a:prstGeom prst="rect">
            <a:avLst/>
          </a:prstGeom>
          <a:noFill/>
        </p:spPr>
        <p:txBody>
          <a:bodyPr wrap="square" rtlCol="0">
            <a:spAutoFit/>
          </a:bodyPr>
          <a:lstStyle/>
          <a:p>
            <a:r>
              <a:rPr lang="en-US" altLang="zh-CN" sz="2800" b="1" dirty="0">
                <a:effectLst>
                  <a:outerShdw blurRad="38100" dist="38100" dir="2700000" algn="tl">
                    <a:srgbClr val="000000">
                      <a:alpha val="43137"/>
                    </a:srgbClr>
                  </a:outerShdw>
                </a:effectLst>
              </a:rPr>
              <a:t>→change of </a:t>
            </a:r>
            <a:r>
              <a:rPr lang="en-US" altLang="zh-CN" sz="2800" b="1" dirty="0">
                <a:solidFill>
                  <a:schemeClr val="accent2">
                    <a:lumMod val="75000"/>
                  </a:schemeClr>
                </a:solidFill>
                <a:effectLst>
                  <a:outerShdw blurRad="38100" dist="38100" dir="2700000" algn="tl">
                    <a:srgbClr val="000000">
                      <a:alpha val="43137"/>
                    </a:srgbClr>
                  </a:outerShdw>
                </a:effectLst>
              </a:rPr>
              <a:t>action</a:t>
            </a:r>
            <a:endParaRPr lang="zh-CN" altLang="en-US" sz="2000" b="1" dirty="0">
              <a:solidFill>
                <a:schemeClr val="accent2">
                  <a:lumMod val="75000"/>
                </a:schemeClr>
              </a:solidFill>
              <a:effectLst>
                <a:outerShdw blurRad="38100" dist="38100" dir="2700000" algn="tl">
                  <a:srgbClr val="000000">
                    <a:alpha val="43137"/>
                  </a:srgbClr>
                </a:outerShdw>
              </a:effectLst>
            </a:endParaRPr>
          </a:p>
        </p:txBody>
      </p:sp>
      <p:sp>
        <p:nvSpPr>
          <p:cNvPr id="9" name="文本框 8"/>
          <p:cNvSpPr txBox="1"/>
          <p:nvPr/>
        </p:nvSpPr>
        <p:spPr>
          <a:xfrm>
            <a:off x="1298504" y="1999456"/>
            <a:ext cx="8759372" cy="461665"/>
          </a:xfrm>
          <a:prstGeom prst="rect">
            <a:avLst/>
          </a:prstGeom>
          <a:noFill/>
        </p:spPr>
        <p:txBody>
          <a:bodyPr wrap="square" rtlCol="0">
            <a:spAutoFit/>
          </a:bodyPr>
          <a:lstStyle/>
          <a:p>
            <a:r>
              <a:rPr lang="en-US" altLang="zh-CN" sz="2400" b="1" i="1" dirty="0">
                <a:latin typeface="Times New Roman" panose="02020603050405020304" pitchFamily="18" charset="0"/>
                <a:cs typeface="Times New Roman" panose="02020603050405020304" pitchFamily="18" charset="0"/>
              </a:rPr>
              <a:t>“Mat came to our rescue and successfully helped us back to land.”  </a:t>
            </a:r>
            <a:endParaRPr lang="zh-CN" altLang="en-US" sz="2400" b="1" i="1"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1298503" y="2848416"/>
            <a:ext cx="10443553" cy="461665"/>
          </a:xfrm>
          <a:prstGeom prst="rect">
            <a:avLst/>
          </a:prstGeom>
          <a:noFill/>
        </p:spPr>
        <p:txBody>
          <a:bodyPr wrap="square" rtlCol="0">
            <a:spAutoFit/>
          </a:bodyPr>
          <a:lstStyle/>
          <a:p>
            <a:r>
              <a:rPr lang="en-US" altLang="zh-CN" sz="2400" b="1" i="1" dirty="0">
                <a:latin typeface="Times New Roman" panose="02020603050405020304" pitchFamily="18" charset="0"/>
                <a:cs typeface="Times New Roman" panose="02020603050405020304" pitchFamily="18" charset="0"/>
              </a:rPr>
              <a:t>“I began to shake my previous belief and accept what father believed in.”</a:t>
            </a:r>
            <a:endParaRPr lang="zh-CN" altLang="en-US" sz="2400" b="1" i="1"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1298504" y="1121046"/>
            <a:ext cx="8759372" cy="461665"/>
          </a:xfrm>
          <a:prstGeom prst="rect">
            <a:avLst/>
          </a:prstGeom>
          <a:noFill/>
        </p:spPr>
        <p:txBody>
          <a:bodyPr wrap="square" rtlCol="0">
            <a:spAutoFit/>
          </a:bodyPr>
          <a:lstStyle/>
          <a:p>
            <a:r>
              <a:rPr lang="en-US" altLang="zh-CN" sz="2400" b="1" i="1" dirty="0">
                <a:latin typeface="Times New Roman" panose="02020603050405020304" pitchFamily="18" charset="0"/>
                <a:cs typeface="Times New Roman" panose="02020603050405020304" pitchFamily="18" charset="0"/>
              </a:rPr>
              <a:t>“We felt helpless and hopeless at sea in a bad weather.”  </a:t>
            </a:r>
            <a:endParaRPr lang="zh-CN" altLang="en-US" sz="2400" b="1" i="1" dirty="0">
              <a:latin typeface="Times New Roman" panose="02020603050405020304" pitchFamily="18" charset="0"/>
              <a:cs typeface="Times New Roman" panose="02020603050405020304" pitchFamily="18" charset="0"/>
            </a:endParaRPr>
          </a:p>
        </p:txBody>
      </p:sp>
      <p:pic>
        <p:nvPicPr>
          <p:cNvPr id="5124" name="Picture 4" descr="Numbers - Free education ic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12370">
            <a:off x="125405" y="1333659"/>
            <a:ext cx="1500940" cy="1857816"/>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1323413" y="4480746"/>
            <a:ext cx="10443553" cy="830997"/>
          </a:xfrm>
          <a:prstGeom prst="rect">
            <a:avLst/>
          </a:prstGeom>
          <a:noFill/>
        </p:spPr>
        <p:txBody>
          <a:bodyPr wrap="square" rtlCol="0">
            <a:spAutoFit/>
          </a:bodyPr>
          <a:lstStyle/>
          <a:p>
            <a:r>
              <a:rPr lang="en-US" altLang="zh-CN" sz="2400" b="1" i="1" dirty="0">
                <a:latin typeface="Times New Roman" panose="02020603050405020304" pitchFamily="18" charset="0"/>
                <a:cs typeface="Times New Roman" panose="02020603050405020304" pitchFamily="18" charset="0"/>
              </a:rPr>
              <a:t>“I offered to help her.”</a:t>
            </a:r>
            <a:endParaRPr lang="en-US" altLang="zh-CN" sz="2400" b="1" i="1" dirty="0">
              <a:latin typeface="Times New Roman" panose="02020603050405020304" pitchFamily="18" charset="0"/>
              <a:cs typeface="Times New Roman" panose="02020603050405020304" pitchFamily="18" charset="0"/>
            </a:endParaRPr>
          </a:p>
          <a:p>
            <a:r>
              <a:rPr lang="en-US" altLang="zh-CN" sz="2400" b="1" i="1" dirty="0">
                <a:latin typeface="Times New Roman" panose="02020603050405020304" pitchFamily="18" charset="0"/>
                <a:cs typeface="Times New Roman" panose="02020603050405020304" pitchFamily="18" charset="0"/>
              </a:rPr>
              <a:t>“I learnt a lesson from this experience and reflected on my life.”</a:t>
            </a:r>
            <a:endParaRPr lang="zh-CN" altLang="en-US" sz="2400" b="1" i="1" dirty="0">
              <a:latin typeface="Times New Roman" panose="02020603050405020304" pitchFamily="18" charset="0"/>
              <a:cs typeface="Times New Roman" panose="02020603050405020304" pitchFamily="18" charset="0"/>
            </a:endParaRPr>
          </a:p>
        </p:txBody>
      </p:sp>
      <p:pic>
        <p:nvPicPr>
          <p:cNvPr id="13" name="Picture 4" descr="Numbers - Free education ic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12370">
            <a:off x="50429" y="3967337"/>
            <a:ext cx="1500940" cy="1857816"/>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p:cNvSpPr txBox="1"/>
          <p:nvPr/>
        </p:nvSpPr>
        <p:spPr>
          <a:xfrm>
            <a:off x="1363816" y="3667315"/>
            <a:ext cx="10443553" cy="461665"/>
          </a:xfrm>
          <a:prstGeom prst="rect">
            <a:avLst/>
          </a:prstGeom>
          <a:noFill/>
        </p:spPr>
        <p:txBody>
          <a:bodyPr wrap="square" rtlCol="0">
            <a:spAutoFit/>
          </a:bodyPr>
          <a:lstStyle/>
          <a:p>
            <a:r>
              <a:rPr lang="en-US" altLang="zh-CN" sz="2400" b="1" i="1" dirty="0">
                <a:latin typeface="Times New Roman" panose="02020603050405020304" pitchFamily="18" charset="0"/>
                <a:cs typeface="Times New Roman" panose="02020603050405020304" pitchFamily="18" charset="0"/>
              </a:rPr>
              <a:t>“She met a problem.”</a:t>
            </a:r>
            <a:endParaRPr lang="zh-CN" altLang="en-US" sz="2400" b="1" i="1"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6585592" y="2449911"/>
            <a:ext cx="3577658" cy="461665"/>
          </a:xfrm>
          <a:prstGeom prst="rect">
            <a:avLst/>
          </a:prstGeom>
          <a:solidFill>
            <a:srgbClr val="00B050">
              <a:alpha val="54000"/>
            </a:srgbClr>
          </a:solidFill>
        </p:spPr>
        <p:txBody>
          <a:bodyPr wrap="square" rtlCol="0">
            <a:spAutoFit/>
          </a:bodyPr>
          <a:lstStyle/>
          <a:p>
            <a:r>
              <a:rPr lang="en-US" altLang="zh-CN" sz="2400" b="1" dirty="0"/>
              <a:t>Feeling of receiving help.</a:t>
            </a:r>
            <a:endParaRPr lang="zh-CN" altLang="en-US" sz="2400" b="1" dirty="0"/>
          </a:p>
        </p:txBody>
      </p:sp>
      <p:sp>
        <p:nvSpPr>
          <p:cNvPr id="16" name="文本框 15"/>
          <p:cNvSpPr txBox="1"/>
          <p:nvPr/>
        </p:nvSpPr>
        <p:spPr>
          <a:xfrm>
            <a:off x="6585592" y="4434579"/>
            <a:ext cx="3577658" cy="461665"/>
          </a:xfrm>
          <a:prstGeom prst="rect">
            <a:avLst/>
          </a:prstGeom>
          <a:solidFill>
            <a:srgbClr val="00B050">
              <a:alpha val="54000"/>
            </a:srgbClr>
          </a:solidFill>
        </p:spPr>
        <p:txBody>
          <a:bodyPr wrap="square" rtlCol="0">
            <a:spAutoFit/>
          </a:bodyPr>
          <a:lstStyle/>
          <a:p>
            <a:r>
              <a:rPr lang="en-US" altLang="zh-CN" sz="2400" b="1" dirty="0"/>
              <a:t>Feeling of offering help.</a:t>
            </a:r>
            <a:endParaRPr lang="zh-CN" alt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24970" y="80540"/>
            <a:ext cx="11967030" cy="584775"/>
          </a:xfrm>
          <a:prstGeom prst="rect">
            <a:avLst/>
          </a:prstGeom>
          <a:noFill/>
        </p:spPr>
        <p:txBody>
          <a:bodyPr wrap="square">
            <a:spAutoFit/>
          </a:bodyPr>
          <a:lstStyle/>
          <a:p>
            <a:r>
              <a:rPr lang="en-US" altLang="zh-CN" sz="3200" b="1" i="0" dirty="0">
                <a:solidFill>
                  <a:srgbClr val="000000"/>
                </a:solidFill>
                <a:effectLst/>
                <a:latin typeface="Sitka Display" panose="02000505000000020004" pitchFamily="2" charset="0"/>
              </a:rPr>
              <a:t>How to show the </a:t>
            </a:r>
            <a:r>
              <a:rPr lang="en-US" altLang="zh-CN" sz="3200" b="1" i="0" dirty="0">
                <a:solidFill>
                  <a:srgbClr val="FF0000"/>
                </a:solidFill>
                <a:effectLst>
                  <a:outerShdw blurRad="38100" dist="38100" dir="2700000" algn="tl">
                    <a:srgbClr val="000000">
                      <a:alpha val="43137"/>
                    </a:srgbClr>
                  </a:outerShdw>
                </a:effectLst>
                <a:latin typeface="Sitka Display" panose="02000505000000020004" pitchFamily="2" charset="0"/>
              </a:rPr>
              <a:t>CHANGE </a:t>
            </a:r>
            <a:r>
              <a:rPr lang="en-US" altLang="zh-CN" sz="3200" b="1" i="0" dirty="0">
                <a:solidFill>
                  <a:srgbClr val="000000"/>
                </a:solidFill>
                <a:effectLst/>
                <a:latin typeface="Sitka Display" panose="02000505000000020004" pitchFamily="2" charset="0"/>
              </a:rPr>
              <a:t>of feeling/ attitude/ action?</a:t>
            </a:r>
            <a:endParaRPr lang="zh-CN" altLang="en-US" sz="3200" b="1" dirty="0">
              <a:latin typeface="Sitka Display" panose="02000505000000020004" pitchFamily="2" charset="0"/>
            </a:endParaRPr>
          </a:p>
        </p:txBody>
      </p:sp>
      <p:sp>
        <p:nvSpPr>
          <p:cNvPr id="5" name="文本框 4"/>
          <p:cNvSpPr txBox="1"/>
          <p:nvPr/>
        </p:nvSpPr>
        <p:spPr>
          <a:xfrm>
            <a:off x="667908" y="930303"/>
            <a:ext cx="9144001" cy="523220"/>
          </a:xfrm>
          <a:prstGeom prst="rect">
            <a:avLst/>
          </a:prstGeom>
          <a:noFill/>
        </p:spPr>
        <p:txBody>
          <a:bodyPr wrap="square" rtlCol="0">
            <a:spAutoFit/>
          </a:bodyPr>
          <a:lstStyle/>
          <a:p>
            <a:r>
              <a:rPr lang="en-US" altLang="zh-CN" sz="2800" b="1" dirty="0">
                <a:solidFill>
                  <a:srgbClr val="000000"/>
                </a:solidFill>
                <a:latin typeface="Times New Roman" panose="02020603050405020304" pitchFamily="18" charset="0"/>
                <a:cs typeface="Times New Roman" panose="02020603050405020304" pitchFamily="18" charset="0"/>
              </a:rPr>
              <a:t> </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556102" y="944407"/>
            <a:ext cx="11402660" cy="3108543"/>
          </a:xfrm>
          <a:prstGeom prst="rect">
            <a:avLst/>
          </a:prstGeom>
          <a:noFill/>
        </p:spPr>
        <p:txBody>
          <a:bodyPr wrap="square">
            <a:spAutoFit/>
          </a:bodyPr>
          <a:lstStyle/>
          <a:p>
            <a:r>
              <a:rPr lang="en-US" altLang="zh-CN" sz="2800" b="1" dirty="0">
                <a:latin typeface="Times New Roman" panose="02020603050405020304" pitchFamily="18" charset="0"/>
                <a:cs typeface="Times New Roman" panose="02020603050405020304" pitchFamily="18" charset="0"/>
              </a:rPr>
              <a:t>The </a:t>
            </a:r>
            <a:r>
              <a:rPr lang="en-US" altLang="zh-CN" sz="2800" b="1" dirty="0">
                <a:solidFill>
                  <a:srgbClr val="00B050"/>
                </a:solidFill>
                <a:latin typeface="Times New Roman" panose="02020603050405020304" pitchFamily="18" charset="0"/>
                <a:cs typeface="Times New Roman" panose="02020603050405020304" pitchFamily="18" charset="0"/>
              </a:rPr>
              <a:t>previous</a:t>
            </a:r>
            <a:r>
              <a:rPr lang="en-US" altLang="zh-CN" sz="2800" b="1" dirty="0">
                <a:latin typeface="Times New Roman" panose="02020603050405020304" pitchFamily="18" charset="0"/>
                <a:cs typeface="Times New Roman" panose="02020603050405020304" pitchFamily="18" charset="0"/>
              </a:rPr>
              <a:t> </a:t>
            </a:r>
            <a:r>
              <a:rPr lang="en-US" altLang="zh-CN" sz="2800" b="1" dirty="0">
                <a:solidFill>
                  <a:srgbClr val="00B050"/>
                </a:solidFill>
                <a:latin typeface="Times New Roman" panose="02020603050405020304" pitchFamily="18" charset="0"/>
                <a:cs typeface="Times New Roman" panose="02020603050405020304" pitchFamily="18" charset="0"/>
              </a:rPr>
              <a:t>annoyance</a:t>
            </a:r>
            <a:r>
              <a:rPr lang="en-US" altLang="zh-CN" sz="2800" b="1" dirty="0">
                <a:latin typeface="Times New Roman" panose="02020603050405020304" pitchFamily="18" charset="0"/>
                <a:cs typeface="Times New Roman" panose="02020603050405020304" pitchFamily="18" charset="0"/>
              </a:rPr>
              <a:t> </a:t>
            </a:r>
            <a:r>
              <a:rPr lang="en-US" altLang="zh-CN" sz="2800" b="1" i="1" dirty="0">
                <a:solidFill>
                  <a:schemeClr val="accent2">
                    <a:lumMod val="75000"/>
                  </a:schemeClr>
                </a:solidFill>
                <a:latin typeface="Times New Roman" panose="02020603050405020304" pitchFamily="18" charset="0"/>
                <a:cs typeface="Times New Roman" panose="02020603050405020304" pitchFamily="18" charset="0"/>
              </a:rPr>
              <a:t>gave way to/ was totally replaced with </a:t>
            </a:r>
            <a:r>
              <a:rPr lang="en-US" altLang="zh-CN" sz="2800" b="1" dirty="0">
                <a:latin typeface="Times New Roman" panose="02020603050405020304" pitchFamily="18" charset="0"/>
                <a:cs typeface="Times New Roman" panose="02020603050405020304" pitchFamily="18" charset="0"/>
              </a:rPr>
              <a:t>a mix of gratitude and shame. </a:t>
            </a:r>
            <a:r>
              <a:rPr lang="en-US" altLang="zh-CN" sz="2800" b="1" u="sng" dirty="0">
                <a:latin typeface="Times New Roman" panose="02020603050405020304" pitchFamily="18" charset="0"/>
                <a:cs typeface="Times New Roman" panose="02020603050405020304" pitchFamily="18" charset="0"/>
              </a:rPr>
              <a:t>It was not until then that</a:t>
            </a:r>
            <a:r>
              <a:rPr lang="en-US" altLang="zh-CN" sz="2800" b="1" dirty="0">
                <a:latin typeface="Times New Roman" panose="02020603050405020304" pitchFamily="18" charset="0"/>
                <a:cs typeface="Times New Roman" panose="02020603050405020304" pitchFamily="18" charset="0"/>
              </a:rPr>
              <a:t> I came to understand what father’s mantra truly meant.  </a:t>
            </a:r>
            <a:endParaRPr lang="en-US" altLang="zh-CN" sz="2800" b="1" dirty="0">
              <a:latin typeface="Times New Roman" panose="02020603050405020304" pitchFamily="18" charset="0"/>
              <a:cs typeface="Times New Roman" panose="02020603050405020304" pitchFamily="18" charset="0"/>
            </a:endParaRPr>
          </a:p>
          <a:p>
            <a:endParaRPr lang="en-US" altLang="zh-CN" sz="2800" b="1" dirty="0">
              <a:latin typeface="Times New Roman" panose="02020603050405020304" pitchFamily="18" charset="0"/>
              <a:cs typeface="Times New Roman" panose="02020603050405020304" pitchFamily="18" charset="0"/>
            </a:endParaRPr>
          </a:p>
          <a:p>
            <a:endParaRPr lang="en-US" altLang="zh-CN" sz="2800" b="1" dirty="0">
              <a:latin typeface="Times New Roman" panose="02020603050405020304" pitchFamily="18" charset="0"/>
              <a:cs typeface="Times New Roman" panose="02020603050405020304" pitchFamily="18" charset="0"/>
            </a:endParaRPr>
          </a:p>
          <a:p>
            <a:r>
              <a:rPr lang="en-US" altLang="zh-CN" sz="2800" b="1" i="1" dirty="0">
                <a:solidFill>
                  <a:schemeClr val="accent2">
                    <a:lumMod val="75000"/>
                  </a:schemeClr>
                </a:solidFill>
                <a:latin typeface="Times New Roman" panose="02020603050405020304" pitchFamily="18" charset="0"/>
                <a:cs typeface="Times New Roman" panose="02020603050405020304" pitchFamily="18" charset="0"/>
              </a:rPr>
              <a:t>Instead of </a:t>
            </a:r>
            <a:r>
              <a:rPr lang="en-US" altLang="zh-CN" sz="2800" b="1" dirty="0">
                <a:latin typeface="Times New Roman" panose="02020603050405020304" pitchFamily="18" charset="0"/>
                <a:cs typeface="Times New Roman" panose="02020603050405020304" pitchFamily="18" charset="0"/>
              </a:rPr>
              <a:t>being a </a:t>
            </a:r>
            <a:r>
              <a:rPr lang="en-US" altLang="zh-CN" sz="2800" b="1" dirty="0">
                <a:solidFill>
                  <a:srgbClr val="00B050"/>
                </a:solidFill>
                <a:latin typeface="Times New Roman" panose="02020603050405020304" pitchFamily="18" charset="0"/>
                <a:cs typeface="Times New Roman" panose="02020603050405020304" pitchFamily="18" charset="0"/>
              </a:rPr>
              <a:t>bystander</a:t>
            </a:r>
            <a:r>
              <a:rPr lang="en-US" altLang="zh-CN" sz="2800" b="1" dirty="0">
                <a:latin typeface="Times New Roman" panose="02020603050405020304" pitchFamily="18" charset="0"/>
                <a:cs typeface="Times New Roman" panose="02020603050405020304" pitchFamily="18" charset="0"/>
              </a:rPr>
              <a:t>, I </a:t>
            </a:r>
            <a:r>
              <a:rPr lang="en-US" altLang="zh-CN" sz="2800" b="1" u="sng" dirty="0">
                <a:latin typeface="Times New Roman" panose="02020603050405020304" pitchFamily="18" charset="0"/>
                <a:cs typeface="Times New Roman" panose="02020603050405020304" pitchFamily="18" charset="0"/>
              </a:rPr>
              <a:t>urgently asked </a:t>
            </a:r>
            <a:r>
              <a:rPr lang="en-US" altLang="zh-CN" sz="2800" b="1" dirty="0">
                <a:latin typeface="Times New Roman" panose="02020603050405020304" pitchFamily="18" charset="0"/>
                <a:cs typeface="Times New Roman" panose="02020603050405020304" pitchFamily="18" charset="0"/>
              </a:rPr>
              <a:t>Dad to pull over and </a:t>
            </a:r>
            <a:r>
              <a:rPr lang="en-US" altLang="zh-CN" sz="2800" b="1" u="sng" dirty="0">
                <a:latin typeface="Times New Roman" panose="02020603050405020304" pitchFamily="18" charset="0"/>
                <a:cs typeface="Times New Roman" panose="02020603050405020304" pitchFamily="18" charset="0"/>
              </a:rPr>
              <a:t>enquired</a:t>
            </a:r>
            <a:r>
              <a:rPr lang="en-US" altLang="zh-CN" sz="2800" b="1" dirty="0">
                <a:latin typeface="Times New Roman" panose="02020603050405020304" pitchFamily="18" charset="0"/>
                <a:cs typeface="Times New Roman" panose="02020603050405020304" pitchFamily="18" charset="0"/>
              </a:rPr>
              <a:t> her what I could do to help. </a:t>
            </a:r>
            <a:endParaRPr lang="zh-CN" altLang="zh-CN" sz="2800" b="1" dirty="0">
              <a:latin typeface="Times New Roman" panose="02020603050405020304" pitchFamily="18" charset="0"/>
              <a:cs typeface="Times New Roman" panose="02020603050405020304" pitchFamily="18" charset="0"/>
            </a:endParaRPr>
          </a:p>
        </p:txBody>
      </p:sp>
      <p:pic>
        <p:nvPicPr>
          <p:cNvPr id="13" name="图片 12"/>
          <p:cNvPicPr>
            <a:picLocks noChangeAspect="1"/>
          </p:cNvPicPr>
          <p:nvPr/>
        </p:nvPicPr>
        <p:blipFill>
          <a:blip r:embed="rId1"/>
          <a:stretch>
            <a:fillRect/>
          </a:stretch>
        </p:blipFill>
        <p:spPr>
          <a:xfrm>
            <a:off x="8155429" y="4568269"/>
            <a:ext cx="3803333" cy="1264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7370" y="232940"/>
            <a:ext cx="11967030" cy="584775"/>
          </a:xfrm>
          <a:prstGeom prst="rect">
            <a:avLst/>
          </a:prstGeom>
          <a:noFill/>
        </p:spPr>
        <p:txBody>
          <a:bodyPr wrap="square">
            <a:spAutoFit/>
          </a:bodyPr>
          <a:lstStyle/>
          <a:p>
            <a:r>
              <a:rPr lang="en-US" altLang="zh-CN" sz="3200" b="1" i="0" dirty="0">
                <a:solidFill>
                  <a:srgbClr val="000000"/>
                </a:solidFill>
                <a:effectLst/>
                <a:latin typeface="Sitka Display" panose="02000505000000020004" pitchFamily="2" charset="0"/>
              </a:rPr>
              <a:t>How to highlight the </a:t>
            </a:r>
            <a:r>
              <a:rPr lang="en-US" altLang="zh-CN" sz="3200" b="1" i="0" dirty="0">
                <a:solidFill>
                  <a:srgbClr val="FF0000"/>
                </a:solidFill>
                <a:effectLst>
                  <a:outerShdw blurRad="38100" dist="38100" dir="2700000" algn="tl">
                    <a:srgbClr val="000000">
                      <a:alpha val="43137"/>
                    </a:srgbClr>
                  </a:outerShdw>
                </a:effectLst>
                <a:latin typeface="Sitka Display" panose="02000505000000020004" pitchFamily="2" charset="0"/>
              </a:rPr>
              <a:t>THEME</a:t>
            </a:r>
            <a:r>
              <a:rPr lang="en-US" altLang="zh-CN" sz="3200" b="1" i="0" dirty="0">
                <a:solidFill>
                  <a:srgbClr val="000000"/>
                </a:solidFill>
                <a:effectLst/>
                <a:latin typeface="Sitka Display" panose="02000505000000020004" pitchFamily="2" charset="0"/>
              </a:rPr>
              <a:t>?</a:t>
            </a:r>
            <a:endParaRPr lang="zh-CN" altLang="en-US" sz="3200" b="1" dirty="0">
              <a:latin typeface="Sitka Display" panose="02000505000000020004" pitchFamily="2" charset="0"/>
            </a:endParaRPr>
          </a:p>
        </p:txBody>
      </p:sp>
      <p:sp>
        <p:nvSpPr>
          <p:cNvPr id="5" name="文本框 4"/>
          <p:cNvSpPr txBox="1"/>
          <p:nvPr/>
        </p:nvSpPr>
        <p:spPr>
          <a:xfrm>
            <a:off x="476257" y="1344011"/>
            <a:ext cx="11239486" cy="4401205"/>
          </a:xfrm>
          <a:prstGeom prst="rect">
            <a:avLst/>
          </a:prstGeom>
          <a:noFill/>
        </p:spPr>
        <p:txBody>
          <a:bodyPr wrap="square">
            <a:spAutoFit/>
          </a:bodyPr>
          <a:lstStyle>
            <a:defPPr>
              <a:defRPr lang="zh-CN"/>
            </a:defPPr>
            <a:lvl1pPr>
              <a:defRPr sz="2400" b="1">
                <a:latin typeface="Times New Roman" panose="02020603050405020304" pitchFamily="18" charset="0"/>
                <a:cs typeface="Times New Roman" panose="02020603050405020304" pitchFamily="18" charset="0"/>
              </a:defRPr>
            </a:lvl1pPr>
          </a:lstStyle>
          <a:p>
            <a:r>
              <a:rPr lang="en-US" altLang="zh-CN" sz="2800" dirty="0">
                <a:solidFill>
                  <a:srgbClr val="00B050"/>
                </a:solidFill>
              </a:rPr>
              <a:t>The fishing wasn’t very good</a:t>
            </a:r>
            <a:r>
              <a:rPr lang="en-US" altLang="zh-CN" sz="2800" dirty="0"/>
              <a:t>, </a:t>
            </a:r>
            <a:r>
              <a:rPr lang="en-US" altLang="zh-CN" sz="2800" i="1" dirty="0">
                <a:solidFill>
                  <a:schemeClr val="accent2">
                    <a:lumMod val="75000"/>
                  </a:schemeClr>
                </a:solidFill>
              </a:rPr>
              <a:t>but</a:t>
            </a:r>
            <a:r>
              <a:rPr lang="en-US" altLang="zh-CN" sz="2800" dirty="0"/>
              <a:t> we harvested </a:t>
            </a:r>
            <a:r>
              <a:rPr lang="en-US" altLang="zh-CN" sz="2800" i="1" dirty="0">
                <a:solidFill>
                  <a:schemeClr val="accent2">
                    <a:lumMod val="75000"/>
                  </a:schemeClr>
                </a:solidFill>
              </a:rPr>
              <a:t>more</a:t>
            </a:r>
            <a:r>
              <a:rPr lang="en-US" altLang="zh-CN" sz="2800" dirty="0"/>
              <a:t> </a:t>
            </a:r>
            <a:r>
              <a:rPr lang="en-US" altLang="zh-CN" sz="2800" i="1" dirty="0">
                <a:solidFill>
                  <a:schemeClr val="accent2">
                    <a:lumMod val="75000"/>
                  </a:schemeClr>
                </a:solidFill>
              </a:rPr>
              <a:t>than</a:t>
            </a:r>
            <a:r>
              <a:rPr lang="en-US" altLang="zh-CN" sz="2800" dirty="0"/>
              <a:t> the fish-- practice (</a:t>
            </a:r>
            <a:r>
              <a:rPr lang="zh-CN" altLang="zh-CN" sz="2800" dirty="0"/>
              <a:t>践行</a:t>
            </a:r>
            <a:r>
              <a:rPr lang="en-US" altLang="zh-CN" sz="2800" dirty="0"/>
              <a:t>) of my father’s mantra and fulfilment (</a:t>
            </a:r>
            <a:r>
              <a:rPr lang="zh-CN" altLang="zh-CN" sz="2800" dirty="0"/>
              <a:t>满足</a:t>
            </a:r>
            <a:r>
              <a:rPr lang="en-US" altLang="zh-CN" sz="2800" dirty="0"/>
              <a:t>) from a random act of kindness.</a:t>
            </a:r>
            <a:endParaRPr lang="en-US" altLang="zh-CN" sz="2800" dirty="0"/>
          </a:p>
          <a:p>
            <a:endParaRPr lang="en-US" altLang="zh-CN" sz="2800" dirty="0"/>
          </a:p>
          <a:p>
            <a:endParaRPr lang="en-US" altLang="zh-CN" sz="2800" dirty="0"/>
          </a:p>
          <a:p>
            <a:r>
              <a:rPr lang="en-US" altLang="zh-CN" sz="2800" dirty="0"/>
              <a:t>It dawned on me that father was </a:t>
            </a:r>
            <a:r>
              <a:rPr lang="en-US" altLang="zh-CN" sz="2800" i="1" dirty="0">
                <a:solidFill>
                  <a:schemeClr val="accent2">
                    <a:lumMod val="75000"/>
                  </a:schemeClr>
                </a:solidFill>
              </a:rPr>
              <a:t>more of a </a:t>
            </a:r>
            <a:r>
              <a:rPr lang="en-US" altLang="zh-CN" sz="2800" dirty="0"/>
              <a:t>practitioner (</a:t>
            </a:r>
            <a:r>
              <a:rPr lang="zh-CN" altLang="en-US" sz="2800" dirty="0"/>
              <a:t>践行者</a:t>
            </a:r>
            <a:r>
              <a:rPr lang="en-US" altLang="zh-CN" sz="2800" dirty="0"/>
              <a:t>) </a:t>
            </a:r>
            <a:r>
              <a:rPr lang="en-US" altLang="zh-CN" sz="2800" i="1" dirty="0">
                <a:solidFill>
                  <a:schemeClr val="accent2">
                    <a:lumMod val="75000"/>
                  </a:schemeClr>
                </a:solidFill>
              </a:rPr>
              <a:t>than</a:t>
            </a:r>
            <a:r>
              <a:rPr lang="en-US" altLang="zh-CN" sz="2800" dirty="0"/>
              <a:t> </a:t>
            </a:r>
            <a:r>
              <a:rPr lang="en-US" altLang="zh-CN" sz="2800" dirty="0">
                <a:solidFill>
                  <a:srgbClr val="00B050"/>
                </a:solidFill>
              </a:rPr>
              <a:t>just a believer </a:t>
            </a:r>
            <a:r>
              <a:rPr lang="en-US" altLang="zh-CN" sz="2800" dirty="0"/>
              <a:t>in the mantra. And I was firmly convinced of its moral (</a:t>
            </a:r>
            <a:r>
              <a:rPr lang="zh-CN" altLang="en-US" sz="2800" dirty="0"/>
              <a:t>寓意</a:t>
            </a:r>
            <a:r>
              <a:rPr lang="en-US" altLang="zh-CN" sz="2800" dirty="0"/>
              <a:t>) and would spend the rest of my life living it (</a:t>
            </a:r>
            <a:r>
              <a:rPr lang="zh-CN" altLang="en-US" sz="2800" dirty="0"/>
              <a:t>活学活用</a:t>
            </a:r>
            <a:r>
              <a:rPr lang="en-US" altLang="zh-CN" sz="2800" dirty="0"/>
              <a:t>). </a:t>
            </a:r>
            <a:endParaRPr lang="en-US" altLang="zh-CN" sz="2800" dirty="0"/>
          </a:p>
          <a:p>
            <a:endParaRPr lang="en-US" altLang="zh-CN" sz="2800" dirty="0"/>
          </a:p>
          <a:p>
            <a:endParaRPr lang="zh-CN" altLang="zh-CN" sz="2800" dirty="0"/>
          </a:p>
        </p:txBody>
      </p:sp>
      <p:pic>
        <p:nvPicPr>
          <p:cNvPr id="6" name="图片 5"/>
          <p:cNvPicPr>
            <a:picLocks noChangeAspect="1"/>
          </p:cNvPicPr>
          <p:nvPr/>
        </p:nvPicPr>
        <p:blipFill>
          <a:blip r:embed="rId1"/>
          <a:stretch>
            <a:fillRect/>
          </a:stretch>
        </p:blipFill>
        <p:spPr>
          <a:xfrm>
            <a:off x="8541067" y="0"/>
            <a:ext cx="3803333" cy="1264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8210</Words>
  <Application>WPS 演示</Application>
  <PresentationFormat>宽屏</PresentationFormat>
  <Paragraphs>174</Paragraphs>
  <Slides>15</Slides>
  <Notes>0</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15</vt:i4>
      </vt:variant>
    </vt:vector>
  </HeadingPairs>
  <TitlesOfParts>
    <vt:vector size="31" baseType="lpstr">
      <vt:lpstr>Arial</vt:lpstr>
      <vt:lpstr>宋体</vt:lpstr>
      <vt:lpstr>Wingdings</vt:lpstr>
      <vt:lpstr>Source Sans Pro</vt:lpstr>
      <vt:lpstr>Times New Roman</vt:lpstr>
      <vt:lpstr>Calibri</vt:lpstr>
      <vt:lpstr>Sitka Display</vt:lpstr>
      <vt:lpstr>等线</vt:lpstr>
      <vt:lpstr>微软雅黑</vt:lpstr>
      <vt:lpstr>Arial Unicode MS</vt:lpstr>
      <vt:lpstr>等线 Light</vt:lpstr>
      <vt:lpstr>HelveticaNeue</vt:lpstr>
      <vt:lpstr>华文新魏</vt:lpstr>
      <vt:lpstr>Segoe Print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minzhi chen</dc:creator>
  <cp:lastModifiedBy>Administrator</cp:lastModifiedBy>
  <cp:revision>37</cp:revision>
  <dcterms:created xsi:type="dcterms:W3CDTF">2023-11-12T10:57:00Z</dcterms:created>
  <dcterms:modified xsi:type="dcterms:W3CDTF">2023-11-23T01:16:20Z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C1C86FD1475B4054B7C31F531AC176C4_12</vt:lpwstr>
  </property>
  <property fmtid="{D5CDD505-2E9C-101B-9397-08002B2CF9AE}" pid="3" name="KSOProductBuildVer">
    <vt:lpwstr>2052-11.8.2.7978</vt:lpwstr>
  </property>
</Properties>
</file>