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4"/>
  </p:notesMasterIdLst>
  <p:sldIdLst>
    <p:sldId id="410" r:id="rId3"/>
    <p:sldId id="256"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364" r:id="rId23"/>
    <p:sldId id="365" r:id="rId24"/>
    <p:sldId id="278" r:id="rId25"/>
    <p:sldId id="279" r:id="rId26"/>
    <p:sldId id="280" r:id="rId27"/>
    <p:sldId id="281" r:id="rId28"/>
    <p:sldId id="323" r:id="rId29"/>
    <p:sldId id="366" r:id="rId30"/>
    <p:sldId id="283" r:id="rId31"/>
    <p:sldId id="284" r:id="rId32"/>
    <p:sldId id="285" r:id="rId33"/>
    <p:sldId id="286" r:id="rId34"/>
    <p:sldId id="367" r:id="rId35"/>
    <p:sldId id="288" r:id="rId36"/>
    <p:sldId id="289" r:id="rId37"/>
    <p:sldId id="290" r:id="rId38"/>
    <p:sldId id="291" r:id="rId39"/>
    <p:sldId id="292" r:id="rId40"/>
    <p:sldId id="293" r:id="rId41"/>
    <p:sldId id="295" r:id="rId42"/>
    <p:sldId id="296" r:id="rId43"/>
    <p:sldId id="368"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257" r:id="rId66"/>
    <p:sldId id="318" r:id="rId67"/>
    <p:sldId id="319" r:id="rId68"/>
    <p:sldId id="324" r:id="rId6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BB2"/>
    <a:srgbClr val="FFFFFF"/>
    <a:srgbClr val="49ABEB"/>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242"/>
        <p:guide pos="3794"/>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2" Type="http://schemas.openxmlformats.org/officeDocument/2006/relationships/tableStyles" Target="tableStyles.xml"/><Relationship Id="rId71" Type="http://schemas.openxmlformats.org/officeDocument/2006/relationships/viewProps" Target="viewProps.xml"/><Relationship Id="rId70" Type="http://schemas.openxmlformats.org/officeDocument/2006/relationships/presProps" Target="presProps.xml"/><Relationship Id="rId7" Type="http://schemas.openxmlformats.org/officeDocument/2006/relationships/slide" Target="slides/slide5.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notesMaster" Target="notesMasters/notesMaster1.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image" Target="../media/image1.png"/><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pic>
        <p:nvPicPr>
          <p:cNvPr id="5124" name="图片 11" descr="水印"/>
          <p:cNvPicPr>
            <a:picLocks noChangeAspect="1"/>
          </p:cNvPicPr>
          <p:nvPr userDrawn="1"/>
        </p:nvPicPr>
        <p:blipFill>
          <a:blip r:embed="rId17"/>
          <a:stretch>
            <a:fillRect/>
          </a:stretch>
        </p:blipFill>
        <p:spPr>
          <a:xfrm>
            <a:off x="7186613" y="63500"/>
            <a:ext cx="4902200" cy="15875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62.xml"/><Relationship Id="rId2" Type="http://schemas.openxmlformats.org/officeDocument/2006/relationships/image" Target="../media/image1.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93.xml"/><Relationship Id="rId4" Type="http://schemas.openxmlformats.org/officeDocument/2006/relationships/image" Target="../media/image13.png"/><Relationship Id="rId3" Type="http://schemas.openxmlformats.org/officeDocument/2006/relationships/image" Target="../media/image4.png"/><Relationship Id="rId2" Type="http://schemas.openxmlformats.org/officeDocument/2006/relationships/tags" Target="../tags/tag92.xml"/><Relationship Id="rId1" Type="http://schemas.openxmlformats.org/officeDocument/2006/relationships/tags" Target="../tags/tag91.xml"/></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96.xml"/><Relationship Id="rId4" Type="http://schemas.openxmlformats.org/officeDocument/2006/relationships/image" Target="../media/image14.jpeg"/><Relationship Id="rId3" Type="http://schemas.openxmlformats.org/officeDocument/2006/relationships/image" Target="../media/image4.png"/><Relationship Id="rId2" Type="http://schemas.openxmlformats.org/officeDocument/2006/relationships/tags" Target="../tags/tag95.xml"/><Relationship Id="rId1" Type="http://schemas.openxmlformats.org/officeDocument/2006/relationships/tags" Target="../tags/tag94.xml"/></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99.xml"/><Relationship Id="rId4" Type="http://schemas.openxmlformats.org/officeDocument/2006/relationships/image" Target="../media/image15.jpeg"/><Relationship Id="rId3" Type="http://schemas.openxmlformats.org/officeDocument/2006/relationships/image" Target="../media/image4.png"/><Relationship Id="rId2" Type="http://schemas.openxmlformats.org/officeDocument/2006/relationships/tags" Target="../tags/tag98.xml"/><Relationship Id="rId1" Type="http://schemas.openxmlformats.org/officeDocument/2006/relationships/tags" Target="../tags/tag97.xml"/></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02.xml"/><Relationship Id="rId4" Type="http://schemas.openxmlformats.org/officeDocument/2006/relationships/image" Target="../media/image16.jpeg"/><Relationship Id="rId3" Type="http://schemas.openxmlformats.org/officeDocument/2006/relationships/image" Target="../media/image4.png"/><Relationship Id="rId2" Type="http://schemas.openxmlformats.org/officeDocument/2006/relationships/tags" Target="../tags/tag101.xml"/><Relationship Id="rId1" Type="http://schemas.openxmlformats.org/officeDocument/2006/relationships/tags" Target="../tags/tag100.xml"/></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05.xml"/><Relationship Id="rId4" Type="http://schemas.openxmlformats.org/officeDocument/2006/relationships/image" Target="../media/image17.png"/><Relationship Id="rId3" Type="http://schemas.openxmlformats.org/officeDocument/2006/relationships/image" Target="../media/image4.png"/><Relationship Id="rId2" Type="http://schemas.openxmlformats.org/officeDocument/2006/relationships/tags" Target="../tags/tag104.xml"/><Relationship Id="rId1" Type="http://schemas.openxmlformats.org/officeDocument/2006/relationships/tags" Target="../tags/tag103.xml"/></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08.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3" Type="http://schemas.openxmlformats.org/officeDocument/2006/relationships/image" Target="../media/image4.png"/><Relationship Id="rId2" Type="http://schemas.openxmlformats.org/officeDocument/2006/relationships/tags" Target="../tags/tag107.xml"/><Relationship Id="rId1" Type="http://schemas.openxmlformats.org/officeDocument/2006/relationships/tags" Target="../tags/tag106.xml"/></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11.xml"/><Relationship Id="rId4" Type="http://schemas.openxmlformats.org/officeDocument/2006/relationships/image" Target="../media/image21.png"/><Relationship Id="rId3" Type="http://schemas.openxmlformats.org/officeDocument/2006/relationships/image" Target="../media/image4.png"/><Relationship Id="rId2" Type="http://schemas.openxmlformats.org/officeDocument/2006/relationships/tags" Target="../tags/tag110.xml"/><Relationship Id="rId1" Type="http://schemas.openxmlformats.org/officeDocument/2006/relationships/tags" Target="../tags/tag109.xml"/></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14.xml"/><Relationship Id="rId4" Type="http://schemas.openxmlformats.org/officeDocument/2006/relationships/image" Target="../media/image22.jpeg"/><Relationship Id="rId3" Type="http://schemas.openxmlformats.org/officeDocument/2006/relationships/image" Target="../media/image4.png"/><Relationship Id="rId2" Type="http://schemas.openxmlformats.org/officeDocument/2006/relationships/tags" Target="../tags/tag113.xml"/><Relationship Id="rId1" Type="http://schemas.openxmlformats.org/officeDocument/2006/relationships/tags" Target="../tags/tag112.xml"/></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17.xml"/><Relationship Id="rId4" Type="http://schemas.openxmlformats.org/officeDocument/2006/relationships/image" Target="../media/image23.jpeg"/><Relationship Id="rId3" Type="http://schemas.openxmlformats.org/officeDocument/2006/relationships/image" Target="../media/image4.png"/><Relationship Id="rId2" Type="http://schemas.openxmlformats.org/officeDocument/2006/relationships/tags" Target="../tags/tag116.xml"/><Relationship Id="rId1" Type="http://schemas.openxmlformats.org/officeDocument/2006/relationships/tags" Target="../tags/tag115.xml"/></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20.xml"/><Relationship Id="rId4" Type="http://schemas.openxmlformats.org/officeDocument/2006/relationships/image" Target="../media/image24.jpeg"/><Relationship Id="rId3" Type="http://schemas.openxmlformats.org/officeDocument/2006/relationships/image" Target="../media/image4.png"/><Relationship Id="rId2" Type="http://schemas.openxmlformats.org/officeDocument/2006/relationships/tags" Target="../tags/tag119.xml"/><Relationship Id="rId1" Type="http://schemas.openxmlformats.org/officeDocument/2006/relationships/tags" Target="../tags/tag118.xml"/></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68.xml"/><Relationship Id="rId6" Type="http://schemas.openxmlformats.org/officeDocument/2006/relationships/tags" Target="../tags/tag67.xml"/><Relationship Id="rId5" Type="http://schemas.openxmlformats.org/officeDocument/2006/relationships/tags" Target="../tags/tag66.xml"/><Relationship Id="rId4" Type="http://schemas.openxmlformats.org/officeDocument/2006/relationships/image" Target="../media/image3.png"/><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tags" Target="../tags/tag63.xml"/></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23.xml"/><Relationship Id="rId4" Type="http://schemas.openxmlformats.org/officeDocument/2006/relationships/image" Target="../media/image25.jpeg"/><Relationship Id="rId3" Type="http://schemas.openxmlformats.org/officeDocument/2006/relationships/image" Target="../media/image4.png"/><Relationship Id="rId2" Type="http://schemas.openxmlformats.org/officeDocument/2006/relationships/tags" Target="../tags/tag122.xml"/><Relationship Id="rId1" Type="http://schemas.openxmlformats.org/officeDocument/2006/relationships/tags" Target="../tags/tag121.xml"/></Relationships>
</file>

<file path=ppt/slides/_rels/slide2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27.xml"/><Relationship Id="rId5" Type="http://schemas.openxmlformats.org/officeDocument/2006/relationships/tags" Target="../tags/tag126.xml"/><Relationship Id="rId4" Type="http://schemas.openxmlformats.org/officeDocument/2006/relationships/image" Target="../media/image26.jpeg"/><Relationship Id="rId3" Type="http://schemas.openxmlformats.org/officeDocument/2006/relationships/image" Target="../media/image4.png"/><Relationship Id="rId2" Type="http://schemas.openxmlformats.org/officeDocument/2006/relationships/tags" Target="../tags/tag125.xml"/><Relationship Id="rId1" Type="http://schemas.openxmlformats.org/officeDocument/2006/relationships/tags" Target="../tags/tag124.xml"/></Relationships>
</file>

<file path=ppt/slides/_rels/slide2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31.xml"/><Relationship Id="rId5" Type="http://schemas.openxmlformats.org/officeDocument/2006/relationships/image" Target="../media/image27.jpeg"/><Relationship Id="rId4" Type="http://schemas.openxmlformats.org/officeDocument/2006/relationships/image" Target="../media/image4.png"/><Relationship Id="rId3" Type="http://schemas.openxmlformats.org/officeDocument/2006/relationships/tags" Target="../tags/tag130.xml"/><Relationship Id="rId2" Type="http://schemas.openxmlformats.org/officeDocument/2006/relationships/tags" Target="../tags/tag129.xml"/><Relationship Id="rId1" Type="http://schemas.openxmlformats.org/officeDocument/2006/relationships/tags" Target="../tags/tag128.xml"/></Relationships>
</file>

<file path=ppt/slides/_rels/slide2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35.xml"/><Relationship Id="rId5" Type="http://schemas.openxmlformats.org/officeDocument/2006/relationships/image" Target="../media/image28.png"/><Relationship Id="rId4" Type="http://schemas.openxmlformats.org/officeDocument/2006/relationships/tags" Target="../tags/tag134.xml"/><Relationship Id="rId3" Type="http://schemas.openxmlformats.org/officeDocument/2006/relationships/image" Target="../media/image4.png"/><Relationship Id="rId2" Type="http://schemas.openxmlformats.org/officeDocument/2006/relationships/tags" Target="../tags/tag133.xml"/><Relationship Id="rId1" Type="http://schemas.openxmlformats.org/officeDocument/2006/relationships/tags" Target="../tags/tag132.xml"/></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38.xml"/><Relationship Id="rId4" Type="http://schemas.openxmlformats.org/officeDocument/2006/relationships/image" Target="../media/image29.png"/><Relationship Id="rId3" Type="http://schemas.openxmlformats.org/officeDocument/2006/relationships/image" Target="../media/image4.png"/><Relationship Id="rId2" Type="http://schemas.openxmlformats.org/officeDocument/2006/relationships/tags" Target="../tags/tag137.xml"/><Relationship Id="rId1" Type="http://schemas.openxmlformats.org/officeDocument/2006/relationships/tags" Target="../tags/tag136.xml"/></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41.xml"/><Relationship Id="rId4" Type="http://schemas.openxmlformats.org/officeDocument/2006/relationships/image" Target="../media/image30.png"/><Relationship Id="rId3" Type="http://schemas.openxmlformats.org/officeDocument/2006/relationships/image" Target="../media/image4.png"/><Relationship Id="rId2" Type="http://schemas.openxmlformats.org/officeDocument/2006/relationships/tags" Target="../tags/tag140.xml"/><Relationship Id="rId1" Type="http://schemas.openxmlformats.org/officeDocument/2006/relationships/tags" Target="../tags/tag139.xml"/></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44.xml"/><Relationship Id="rId4" Type="http://schemas.openxmlformats.org/officeDocument/2006/relationships/image" Target="../media/image31.jpeg"/><Relationship Id="rId3" Type="http://schemas.openxmlformats.org/officeDocument/2006/relationships/image" Target="../media/image4.png"/><Relationship Id="rId2" Type="http://schemas.openxmlformats.org/officeDocument/2006/relationships/tags" Target="../tags/tag143.xml"/><Relationship Id="rId1" Type="http://schemas.openxmlformats.org/officeDocument/2006/relationships/tags" Target="../tags/tag142.xml"/></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47.xml"/><Relationship Id="rId4" Type="http://schemas.openxmlformats.org/officeDocument/2006/relationships/image" Target="../media/image32.png"/><Relationship Id="rId3" Type="http://schemas.openxmlformats.org/officeDocument/2006/relationships/image" Target="../media/image4.png"/><Relationship Id="rId2" Type="http://schemas.openxmlformats.org/officeDocument/2006/relationships/tags" Target="../tags/tag146.xml"/><Relationship Id="rId1" Type="http://schemas.openxmlformats.org/officeDocument/2006/relationships/tags" Target="../tags/tag145.xml"/></Relationships>
</file>

<file path=ppt/slides/_rels/slide2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50.xml"/><Relationship Id="rId4" Type="http://schemas.openxmlformats.org/officeDocument/2006/relationships/image" Target="../media/image33.jpeg"/><Relationship Id="rId3" Type="http://schemas.openxmlformats.org/officeDocument/2006/relationships/image" Target="../media/image4.png"/><Relationship Id="rId2" Type="http://schemas.openxmlformats.org/officeDocument/2006/relationships/tags" Target="../tags/tag149.xml"/><Relationship Id="rId1" Type="http://schemas.openxmlformats.org/officeDocument/2006/relationships/tags" Target="../tags/tag148.xml"/></Relationships>
</file>

<file path=ppt/slides/_rels/slide2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53.xml"/><Relationship Id="rId4" Type="http://schemas.openxmlformats.org/officeDocument/2006/relationships/image" Target="../media/image34.png"/><Relationship Id="rId3" Type="http://schemas.openxmlformats.org/officeDocument/2006/relationships/image" Target="../media/image4.png"/><Relationship Id="rId2" Type="http://schemas.openxmlformats.org/officeDocument/2006/relationships/tags" Target="../tags/tag152.xml"/><Relationship Id="rId1" Type="http://schemas.openxmlformats.org/officeDocument/2006/relationships/tags" Target="../tags/tag151.xml"/></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72.xml"/><Relationship Id="rId5" Type="http://schemas.openxmlformats.org/officeDocument/2006/relationships/image" Target="../media/image5.jpeg"/><Relationship Id="rId4" Type="http://schemas.openxmlformats.org/officeDocument/2006/relationships/tags" Target="../tags/tag71.xml"/><Relationship Id="rId3" Type="http://schemas.openxmlformats.org/officeDocument/2006/relationships/image" Target="../media/image4.png"/><Relationship Id="rId2" Type="http://schemas.openxmlformats.org/officeDocument/2006/relationships/tags" Target="../tags/tag70.xml"/><Relationship Id="rId1" Type="http://schemas.openxmlformats.org/officeDocument/2006/relationships/tags" Target="../tags/tag69.xml"/></Relationships>
</file>

<file path=ppt/slides/_rels/slide3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56.xml"/><Relationship Id="rId4" Type="http://schemas.openxmlformats.org/officeDocument/2006/relationships/image" Target="../media/image35.jpeg"/><Relationship Id="rId3" Type="http://schemas.openxmlformats.org/officeDocument/2006/relationships/image" Target="../media/image4.png"/><Relationship Id="rId2" Type="http://schemas.openxmlformats.org/officeDocument/2006/relationships/tags" Target="../tags/tag155.xml"/><Relationship Id="rId1" Type="http://schemas.openxmlformats.org/officeDocument/2006/relationships/tags" Target="../tags/tag154.xml"/></Relationships>
</file>

<file path=ppt/slides/_rels/slide3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60.xml"/><Relationship Id="rId5" Type="http://schemas.openxmlformats.org/officeDocument/2006/relationships/tags" Target="../tags/tag159.xml"/><Relationship Id="rId4" Type="http://schemas.openxmlformats.org/officeDocument/2006/relationships/image" Target="../media/image36.jpeg"/><Relationship Id="rId3" Type="http://schemas.openxmlformats.org/officeDocument/2006/relationships/image" Target="../media/image4.png"/><Relationship Id="rId2" Type="http://schemas.openxmlformats.org/officeDocument/2006/relationships/tags" Target="../tags/tag158.xml"/><Relationship Id="rId1" Type="http://schemas.openxmlformats.org/officeDocument/2006/relationships/tags" Target="../tags/tag157.xml"/></Relationships>
</file>

<file path=ppt/slides/_rels/slide3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64.xml"/><Relationship Id="rId5" Type="http://schemas.openxmlformats.org/officeDocument/2006/relationships/tags" Target="../tags/tag163.xml"/><Relationship Id="rId4" Type="http://schemas.openxmlformats.org/officeDocument/2006/relationships/image" Target="../media/image37.jpeg"/><Relationship Id="rId3" Type="http://schemas.openxmlformats.org/officeDocument/2006/relationships/image" Target="../media/image4.png"/><Relationship Id="rId2" Type="http://schemas.openxmlformats.org/officeDocument/2006/relationships/tags" Target="../tags/tag162.xml"/><Relationship Id="rId1" Type="http://schemas.openxmlformats.org/officeDocument/2006/relationships/tags" Target="../tags/tag161.xml"/></Relationships>
</file>

<file path=ppt/slides/_rels/slide3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67.xml"/><Relationship Id="rId4" Type="http://schemas.openxmlformats.org/officeDocument/2006/relationships/image" Target="../media/image38.jpeg"/><Relationship Id="rId3" Type="http://schemas.openxmlformats.org/officeDocument/2006/relationships/image" Target="../media/image4.png"/><Relationship Id="rId2" Type="http://schemas.openxmlformats.org/officeDocument/2006/relationships/tags" Target="../tags/tag166.xml"/><Relationship Id="rId1" Type="http://schemas.openxmlformats.org/officeDocument/2006/relationships/tags" Target="../tags/tag165.xml"/></Relationships>
</file>

<file path=ppt/slides/_rels/slide34.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70.xml"/><Relationship Id="rId5" Type="http://schemas.openxmlformats.org/officeDocument/2006/relationships/image" Target="../media/image40.jpeg"/><Relationship Id="rId4" Type="http://schemas.openxmlformats.org/officeDocument/2006/relationships/image" Target="../media/image39.png"/><Relationship Id="rId3" Type="http://schemas.openxmlformats.org/officeDocument/2006/relationships/image" Target="../media/image4.png"/><Relationship Id="rId2" Type="http://schemas.openxmlformats.org/officeDocument/2006/relationships/tags" Target="../tags/tag169.xml"/><Relationship Id="rId1" Type="http://schemas.openxmlformats.org/officeDocument/2006/relationships/tags" Target="../tags/tag168.xml"/></Relationships>
</file>

<file path=ppt/slides/_rels/slide3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73.xml"/><Relationship Id="rId4" Type="http://schemas.openxmlformats.org/officeDocument/2006/relationships/image" Target="../media/image41.jpeg"/><Relationship Id="rId3" Type="http://schemas.openxmlformats.org/officeDocument/2006/relationships/image" Target="../media/image4.png"/><Relationship Id="rId2" Type="http://schemas.openxmlformats.org/officeDocument/2006/relationships/tags" Target="../tags/tag172.xml"/><Relationship Id="rId1" Type="http://schemas.openxmlformats.org/officeDocument/2006/relationships/tags" Target="../tags/tag171.xml"/></Relationships>
</file>

<file path=ppt/slides/_rels/slide3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76.xml"/><Relationship Id="rId4" Type="http://schemas.openxmlformats.org/officeDocument/2006/relationships/image" Target="../media/image42.jpeg"/><Relationship Id="rId3" Type="http://schemas.openxmlformats.org/officeDocument/2006/relationships/image" Target="../media/image4.png"/><Relationship Id="rId2" Type="http://schemas.openxmlformats.org/officeDocument/2006/relationships/tags" Target="../tags/tag175.xml"/><Relationship Id="rId1" Type="http://schemas.openxmlformats.org/officeDocument/2006/relationships/tags" Target="../tags/tag174.xml"/></Relationships>
</file>

<file path=ppt/slides/_rels/slide3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79.xml"/><Relationship Id="rId4" Type="http://schemas.openxmlformats.org/officeDocument/2006/relationships/image" Target="../media/image43.jpeg"/><Relationship Id="rId3" Type="http://schemas.openxmlformats.org/officeDocument/2006/relationships/image" Target="../media/image4.png"/><Relationship Id="rId2" Type="http://schemas.openxmlformats.org/officeDocument/2006/relationships/tags" Target="../tags/tag178.xml"/><Relationship Id="rId1" Type="http://schemas.openxmlformats.org/officeDocument/2006/relationships/tags" Target="../tags/tag177.xml"/></Relationships>
</file>

<file path=ppt/slides/_rels/slide3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82.xml"/><Relationship Id="rId4" Type="http://schemas.openxmlformats.org/officeDocument/2006/relationships/image" Target="../media/image44.jpeg"/><Relationship Id="rId3" Type="http://schemas.openxmlformats.org/officeDocument/2006/relationships/image" Target="../media/image4.png"/><Relationship Id="rId2" Type="http://schemas.openxmlformats.org/officeDocument/2006/relationships/tags" Target="../tags/tag181.xml"/><Relationship Id="rId1" Type="http://schemas.openxmlformats.org/officeDocument/2006/relationships/tags" Target="../tags/tag180.xml"/></Relationships>
</file>

<file path=ppt/slides/_rels/slide3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85.xml"/><Relationship Id="rId5" Type="http://schemas.openxmlformats.org/officeDocument/2006/relationships/image" Target="../media/image46.jpeg"/><Relationship Id="rId4" Type="http://schemas.openxmlformats.org/officeDocument/2006/relationships/image" Target="../media/image45.jpeg"/><Relationship Id="rId3" Type="http://schemas.openxmlformats.org/officeDocument/2006/relationships/image" Target="../media/image4.png"/><Relationship Id="rId2" Type="http://schemas.openxmlformats.org/officeDocument/2006/relationships/tags" Target="../tags/tag184.xml"/><Relationship Id="rId1" Type="http://schemas.openxmlformats.org/officeDocument/2006/relationships/tags" Target="../tags/tag183.xml"/></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75.xml"/><Relationship Id="rId5" Type="http://schemas.openxmlformats.org/officeDocument/2006/relationships/image" Target="../media/image7.jpeg"/><Relationship Id="rId4" Type="http://schemas.openxmlformats.org/officeDocument/2006/relationships/image" Target="../media/image6.jpeg"/><Relationship Id="rId3" Type="http://schemas.openxmlformats.org/officeDocument/2006/relationships/image" Target="../media/image4.png"/><Relationship Id="rId2" Type="http://schemas.openxmlformats.org/officeDocument/2006/relationships/tags" Target="../tags/tag74.xml"/><Relationship Id="rId1" Type="http://schemas.openxmlformats.org/officeDocument/2006/relationships/tags" Target="../tags/tag73.xml"/></Relationships>
</file>

<file path=ppt/slides/_rels/slide4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89.xml"/><Relationship Id="rId5" Type="http://schemas.openxmlformats.org/officeDocument/2006/relationships/tags" Target="../tags/tag188.xml"/><Relationship Id="rId4" Type="http://schemas.openxmlformats.org/officeDocument/2006/relationships/image" Target="../media/image47.jpeg"/><Relationship Id="rId3" Type="http://schemas.openxmlformats.org/officeDocument/2006/relationships/image" Target="../media/image4.png"/><Relationship Id="rId2" Type="http://schemas.openxmlformats.org/officeDocument/2006/relationships/tags" Target="../tags/tag187.xml"/><Relationship Id="rId1" Type="http://schemas.openxmlformats.org/officeDocument/2006/relationships/tags" Target="../tags/tag186.xml"/></Relationships>
</file>

<file path=ppt/slides/_rels/slide4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2.xml"/><Relationship Id="rId5" Type="http://schemas.openxmlformats.org/officeDocument/2006/relationships/tags" Target="../tags/tag192.xml"/><Relationship Id="rId4" Type="http://schemas.openxmlformats.org/officeDocument/2006/relationships/image" Target="../media/image48.jpeg"/><Relationship Id="rId3" Type="http://schemas.openxmlformats.org/officeDocument/2006/relationships/image" Target="../media/image4.png"/><Relationship Id="rId2" Type="http://schemas.openxmlformats.org/officeDocument/2006/relationships/tags" Target="../tags/tag191.xml"/><Relationship Id="rId1" Type="http://schemas.openxmlformats.org/officeDocument/2006/relationships/tags" Target="../tags/tag190.xml"/></Relationships>
</file>

<file path=ppt/slides/_rels/slide4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95.xml"/><Relationship Id="rId5" Type="http://schemas.openxmlformats.org/officeDocument/2006/relationships/image" Target="../media/image50.jpeg"/><Relationship Id="rId4" Type="http://schemas.openxmlformats.org/officeDocument/2006/relationships/image" Target="../media/image49.jpeg"/><Relationship Id="rId3" Type="http://schemas.openxmlformats.org/officeDocument/2006/relationships/image" Target="../media/image4.png"/><Relationship Id="rId2" Type="http://schemas.openxmlformats.org/officeDocument/2006/relationships/tags" Target="../tags/tag194.xml"/><Relationship Id="rId1" Type="http://schemas.openxmlformats.org/officeDocument/2006/relationships/tags" Target="../tags/tag193.xml"/></Relationships>
</file>

<file path=ppt/slides/_rels/slide4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98.xml"/><Relationship Id="rId5" Type="http://schemas.openxmlformats.org/officeDocument/2006/relationships/image" Target="../media/image52.jpeg"/><Relationship Id="rId4" Type="http://schemas.openxmlformats.org/officeDocument/2006/relationships/image" Target="../media/image51.jpeg"/><Relationship Id="rId3" Type="http://schemas.openxmlformats.org/officeDocument/2006/relationships/image" Target="../media/image4.png"/><Relationship Id="rId2" Type="http://schemas.openxmlformats.org/officeDocument/2006/relationships/tags" Target="../tags/tag197.xml"/><Relationship Id="rId1" Type="http://schemas.openxmlformats.org/officeDocument/2006/relationships/tags" Target="../tags/tag196.xml"/></Relationships>
</file>

<file path=ppt/slides/_rels/slide44.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201.xml"/><Relationship Id="rId5" Type="http://schemas.openxmlformats.org/officeDocument/2006/relationships/image" Target="../media/image54.png"/><Relationship Id="rId4" Type="http://schemas.openxmlformats.org/officeDocument/2006/relationships/image" Target="../media/image53.jpeg"/><Relationship Id="rId3" Type="http://schemas.openxmlformats.org/officeDocument/2006/relationships/image" Target="../media/image4.png"/><Relationship Id="rId2" Type="http://schemas.openxmlformats.org/officeDocument/2006/relationships/tags" Target="../tags/tag200.xml"/><Relationship Id="rId1" Type="http://schemas.openxmlformats.org/officeDocument/2006/relationships/tags" Target="../tags/tag199.xml"/></Relationships>
</file>

<file path=ppt/slides/_rels/slide4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04.xml"/><Relationship Id="rId4" Type="http://schemas.openxmlformats.org/officeDocument/2006/relationships/image" Target="../media/image55.jpeg"/><Relationship Id="rId3" Type="http://schemas.openxmlformats.org/officeDocument/2006/relationships/image" Target="../media/image4.png"/><Relationship Id="rId2" Type="http://schemas.openxmlformats.org/officeDocument/2006/relationships/tags" Target="../tags/tag203.xml"/><Relationship Id="rId1" Type="http://schemas.openxmlformats.org/officeDocument/2006/relationships/tags" Target="../tags/tag202.xml"/></Relationships>
</file>

<file path=ppt/slides/_rels/slide4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208.xml"/><Relationship Id="rId5" Type="http://schemas.openxmlformats.org/officeDocument/2006/relationships/tags" Target="../tags/tag207.xml"/><Relationship Id="rId4" Type="http://schemas.openxmlformats.org/officeDocument/2006/relationships/image" Target="../media/image56.jpeg"/><Relationship Id="rId3" Type="http://schemas.openxmlformats.org/officeDocument/2006/relationships/image" Target="../media/image4.png"/><Relationship Id="rId2" Type="http://schemas.openxmlformats.org/officeDocument/2006/relationships/tags" Target="../tags/tag206.xml"/><Relationship Id="rId1" Type="http://schemas.openxmlformats.org/officeDocument/2006/relationships/tags" Target="../tags/tag205.xml"/></Relationships>
</file>

<file path=ppt/slides/_rels/slide4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11.xml"/><Relationship Id="rId4" Type="http://schemas.openxmlformats.org/officeDocument/2006/relationships/image" Target="../media/image57.jpeg"/><Relationship Id="rId3" Type="http://schemas.openxmlformats.org/officeDocument/2006/relationships/image" Target="../media/image4.png"/><Relationship Id="rId2" Type="http://schemas.openxmlformats.org/officeDocument/2006/relationships/tags" Target="../tags/tag210.xml"/><Relationship Id="rId1" Type="http://schemas.openxmlformats.org/officeDocument/2006/relationships/tags" Target="../tags/tag209.xml"/></Relationships>
</file>

<file path=ppt/slides/_rels/slide4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14.xml"/><Relationship Id="rId4" Type="http://schemas.openxmlformats.org/officeDocument/2006/relationships/image" Target="../media/image58.jpeg"/><Relationship Id="rId3" Type="http://schemas.openxmlformats.org/officeDocument/2006/relationships/image" Target="../media/image4.png"/><Relationship Id="rId2" Type="http://schemas.openxmlformats.org/officeDocument/2006/relationships/tags" Target="../tags/tag213.xml"/><Relationship Id="rId1" Type="http://schemas.openxmlformats.org/officeDocument/2006/relationships/tags" Target="../tags/tag212.xml"/></Relationships>
</file>

<file path=ppt/slides/_rels/slide4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218.xml"/><Relationship Id="rId5" Type="http://schemas.openxmlformats.org/officeDocument/2006/relationships/tags" Target="../tags/tag217.xml"/><Relationship Id="rId4" Type="http://schemas.openxmlformats.org/officeDocument/2006/relationships/image" Target="../media/image59.jpeg"/><Relationship Id="rId3" Type="http://schemas.openxmlformats.org/officeDocument/2006/relationships/image" Target="../media/image4.png"/><Relationship Id="rId2" Type="http://schemas.openxmlformats.org/officeDocument/2006/relationships/tags" Target="../tags/tag216.xml"/><Relationship Id="rId1" Type="http://schemas.openxmlformats.org/officeDocument/2006/relationships/tags" Target="../tags/tag215.xml"/></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78.xml"/><Relationship Id="rId4" Type="http://schemas.openxmlformats.org/officeDocument/2006/relationships/image" Target="../media/image8.jpeg"/><Relationship Id="rId3" Type="http://schemas.openxmlformats.org/officeDocument/2006/relationships/image" Target="../media/image4.png"/><Relationship Id="rId2" Type="http://schemas.openxmlformats.org/officeDocument/2006/relationships/tags" Target="../tags/tag77.xml"/><Relationship Id="rId1" Type="http://schemas.openxmlformats.org/officeDocument/2006/relationships/tags" Target="../tags/tag76.xml"/></Relationships>
</file>

<file path=ppt/slides/_rels/slide5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222.xml"/><Relationship Id="rId5" Type="http://schemas.openxmlformats.org/officeDocument/2006/relationships/tags" Target="../tags/tag221.xml"/><Relationship Id="rId4" Type="http://schemas.openxmlformats.org/officeDocument/2006/relationships/image" Target="../media/image60.jpeg"/><Relationship Id="rId3" Type="http://schemas.openxmlformats.org/officeDocument/2006/relationships/image" Target="../media/image4.png"/><Relationship Id="rId2" Type="http://schemas.openxmlformats.org/officeDocument/2006/relationships/tags" Target="../tags/tag220.xml"/><Relationship Id="rId1" Type="http://schemas.openxmlformats.org/officeDocument/2006/relationships/tags" Target="../tags/tag219.xml"/></Relationships>
</file>

<file path=ppt/slides/_rels/slide5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225.xml"/><Relationship Id="rId5" Type="http://schemas.openxmlformats.org/officeDocument/2006/relationships/image" Target="../media/image62.jpeg"/><Relationship Id="rId4" Type="http://schemas.openxmlformats.org/officeDocument/2006/relationships/image" Target="../media/image61.jpeg"/><Relationship Id="rId3" Type="http://schemas.openxmlformats.org/officeDocument/2006/relationships/image" Target="../media/image4.png"/><Relationship Id="rId2" Type="http://schemas.openxmlformats.org/officeDocument/2006/relationships/tags" Target="../tags/tag224.xml"/><Relationship Id="rId1" Type="http://schemas.openxmlformats.org/officeDocument/2006/relationships/tags" Target="../tags/tag223.xml"/></Relationships>
</file>

<file path=ppt/slides/_rels/slide5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28.xml"/><Relationship Id="rId4" Type="http://schemas.openxmlformats.org/officeDocument/2006/relationships/image" Target="../media/image63.jpeg"/><Relationship Id="rId3" Type="http://schemas.openxmlformats.org/officeDocument/2006/relationships/image" Target="../media/image4.png"/><Relationship Id="rId2" Type="http://schemas.openxmlformats.org/officeDocument/2006/relationships/tags" Target="../tags/tag227.xml"/><Relationship Id="rId1" Type="http://schemas.openxmlformats.org/officeDocument/2006/relationships/tags" Target="../tags/tag226.xml"/></Relationships>
</file>

<file path=ppt/slides/_rels/slide5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232.xml"/><Relationship Id="rId5" Type="http://schemas.openxmlformats.org/officeDocument/2006/relationships/tags" Target="../tags/tag231.xml"/><Relationship Id="rId4" Type="http://schemas.openxmlformats.org/officeDocument/2006/relationships/image" Target="../media/image64.jpeg"/><Relationship Id="rId3" Type="http://schemas.openxmlformats.org/officeDocument/2006/relationships/image" Target="../media/image4.png"/><Relationship Id="rId2" Type="http://schemas.openxmlformats.org/officeDocument/2006/relationships/tags" Target="../tags/tag230.xml"/><Relationship Id="rId1" Type="http://schemas.openxmlformats.org/officeDocument/2006/relationships/tags" Target="../tags/tag229.xml"/></Relationships>
</file>

<file path=ppt/slides/_rels/slide5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35.xml"/><Relationship Id="rId4" Type="http://schemas.openxmlformats.org/officeDocument/2006/relationships/image" Target="../media/image65.jpeg"/><Relationship Id="rId3" Type="http://schemas.openxmlformats.org/officeDocument/2006/relationships/image" Target="../media/image4.png"/><Relationship Id="rId2" Type="http://schemas.openxmlformats.org/officeDocument/2006/relationships/tags" Target="../tags/tag234.xml"/><Relationship Id="rId1" Type="http://schemas.openxmlformats.org/officeDocument/2006/relationships/tags" Target="../tags/tag233.xml"/></Relationships>
</file>

<file path=ppt/slides/_rels/slide5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38.xml"/><Relationship Id="rId4" Type="http://schemas.openxmlformats.org/officeDocument/2006/relationships/image" Target="../media/image66.jpeg"/><Relationship Id="rId3" Type="http://schemas.openxmlformats.org/officeDocument/2006/relationships/image" Target="../media/image4.png"/><Relationship Id="rId2" Type="http://schemas.openxmlformats.org/officeDocument/2006/relationships/tags" Target="../tags/tag237.xml"/><Relationship Id="rId1" Type="http://schemas.openxmlformats.org/officeDocument/2006/relationships/tags" Target="../tags/tag236.xml"/></Relationships>
</file>

<file path=ppt/slides/_rels/slide5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41.xml"/><Relationship Id="rId4" Type="http://schemas.openxmlformats.org/officeDocument/2006/relationships/image" Target="../media/image67.png"/><Relationship Id="rId3" Type="http://schemas.openxmlformats.org/officeDocument/2006/relationships/image" Target="../media/image4.png"/><Relationship Id="rId2" Type="http://schemas.openxmlformats.org/officeDocument/2006/relationships/tags" Target="../tags/tag240.xml"/><Relationship Id="rId1" Type="http://schemas.openxmlformats.org/officeDocument/2006/relationships/tags" Target="../tags/tag239.xml"/></Relationships>
</file>

<file path=ppt/slides/_rels/slide5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245.xml"/><Relationship Id="rId5" Type="http://schemas.openxmlformats.org/officeDocument/2006/relationships/image" Target="../media/image68.png"/><Relationship Id="rId4" Type="http://schemas.openxmlformats.org/officeDocument/2006/relationships/tags" Target="../tags/tag244.xml"/><Relationship Id="rId3" Type="http://schemas.openxmlformats.org/officeDocument/2006/relationships/image" Target="../media/image4.png"/><Relationship Id="rId2" Type="http://schemas.openxmlformats.org/officeDocument/2006/relationships/tags" Target="../tags/tag243.xml"/><Relationship Id="rId1" Type="http://schemas.openxmlformats.org/officeDocument/2006/relationships/tags" Target="../tags/tag242.xml"/></Relationships>
</file>

<file path=ppt/slides/_rels/slide5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248.xml"/><Relationship Id="rId5" Type="http://schemas.openxmlformats.org/officeDocument/2006/relationships/image" Target="../media/image70.jpeg"/><Relationship Id="rId4" Type="http://schemas.openxmlformats.org/officeDocument/2006/relationships/image" Target="../media/image69.jpeg"/><Relationship Id="rId3" Type="http://schemas.openxmlformats.org/officeDocument/2006/relationships/image" Target="../media/image4.png"/><Relationship Id="rId2" Type="http://schemas.openxmlformats.org/officeDocument/2006/relationships/tags" Target="../tags/tag247.xml"/><Relationship Id="rId1" Type="http://schemas.openxmlformats.org/officeDocument/2006/relationships/tags" Target="../tags/tag246.xml"/></Relationships>
</file>

<file path=ppt/slides/_rels/slide5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51.xml"/><Relationship Id="rId4" Type="http://schemas.openxmlformats.org/officeDocument/2006/relationships/image" Target="../media/image71.jpeg"/><Relationship Id="rId3" Type="http://schemas.openxmlformats.org/officeDocument/2006/relationships/image" Target="../media/image4.png"/><Relationship Id="rId2" Type="http://schemas.openxmlformats.org/officeDocument/2006/relationships/tags" Target="../tags/tag250.xml"/><Relationship Id="rId1" Type="http://schemas.openxmlformats.org/officeDocument/2006/relationships/tags" Target="../tags/tag249.xml"/></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81.xml"/><Relationship Id="rId4" Type="http://schemas.openxmlformats.org/officeDocument/2006/relationships/image" Target="../media/image9.jpeg"/><Relationship Id="rId3" Type="http://schemas.openxmlformats.org/officeDocument/2006/relationships/image" Target="../media/image4.png"/><Relationship Id="rId2" Type="http://schemas.openxmlformats.org/officeDocument/2006/relationships/tags" Target="../tags/tag80.xml"/><Relationship Id="rId1" Type="http://schemas.openxmlformats.org/officeDocument/2006/relationships/tags" Target="../tags/tag79.xml"/></Relationships>
</file>

<file path=ppt/slides/_rels/slide6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54.xml"/><Relationship Id="rId4" Type="http://schemas.openxmlformats.org/officeDocument/2006/relationships/image" Target="../media/image72.jpeg"/><Relationship Id="rId3" Type="http://schemas.openxmlformats.org/officeDocument/2006/relationships/image" Target="../media/image4.png"/><Relationship Id="rId2" Type="http://schemas.openxmlformats.org/officeDocument/2006/relationships/tags" Target="../tags/tag253.xml"/><Relationship Id="rId1" Type="http://schemas.openxmlformats.org/officeDocument/2006/relationships/tags" Target="../tags/tag252.xml"/></Relationships>
</file>

<file path=ppt/slides/_rels/slide6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57.xml"/><Relationship Id="rId4" Type="http://schemas.openxmlformats.org/officeDocument/2006/relationships/image" Target="../media/image73.jpeg"/><Relationship Id="rId3" Type="http://schemas.openxmlformats.org/officeDocument/2006/relationships/image" Target="../media/image4.png"/><Relationship Id="rId2" Type="http://schemas.openxmlformats.org/officeDocument/2006/relationships/tags" Target="../tags/tag256.xml"/><Relationship Id="rId1" Type="http://schemas.openxmlformats.org/officeDocument/2006/relationships/tags" Target="../tags/tag255.xml"/></Relationships>
</file>

<file path=ppt/slides/_rels/slide6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261.xml"/><Relationship Id="rId5" Type="http://schemas.openxmlformats.org/officeDocument/2006/relationships/tags" Target="../tags/tag260.xml"/><Relationship Id="rId4" Type="http://schemas.openxmlformats.org/officeDocument/2006/relationships/image" Target="../media/image74.jpeg"/><Relationship Id="rId3" Type="http://schemas.openxmlformats.org/officeDocument/2006/relationships/image" Target="../media/image4.png"/><Relationship Id="rId2" Type="http://schemas.openxmlformats.org/officeDocument/2006/relationships/tags" Target="../tags/tag259.xml"/><Relationship Id="rId1" Type="http://schemas.openxmlformats.org/officeDocument/2006/relationships/tags" Target="../tags/tag258.xml"/></Relationships>
</file>

<file path=ppt/slides/_rels/slide6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64.xml"/><Relationship Id="rId4" Type="http://schemas.openxmlformats.org/officeDocument/2006/relationships/image" Target="../media/image75.jpeg"/><Relationship Id="rId3" Type="http://schemas.openxmlformats.org/officeDocument/2006/relationships/image" Target="../media/image4.png"/><Relationship Id="rId2" Type="http://schemas.openxmlformats.org/officeDocument/2006/relationships/tags" Target="../tags/tag263.xml"/><Relationship Id="rId1" Type="http://schemas.openxmlformats.org/officeDocument/2006/relationships/tags" Target="../tags/tag262.xml"/></Relationships>
</file>

<file path=ppt/slides/_rels/slide64.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268.xml"/><Relationship Id="rId5" Type="http://schemas.openxmlformats.org/officeDocument/2006/relationships/image" Target="../media/image76.png"/><Relationship Id="rId4" Type="http://schemas.openxmlformats.org/officeDocument/2006/relationships/tags" Target="../tags/tag267.xml"/><Relationship Id="rId3" Type="http://schemas.openxmlformats.org/officeDocument/2006/relationships/image" Target="../media/image4.png"/><Relationship Id="rId2" Type="http://schemas.openxmlformats.org/officeDocument/2006/relationships/tags" Target="../tags/tag266.xml"/><Relationship Id="rId1" Type="http://schemas.openxmlformats.org/officeDocument/2006/relationships/tags" Target="../tags/tag265.xml"/></Relationships>
</file>

<file path=ppt/slides/_rels/slide6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71.xml"/><Relationship Id="rId4" Type="http://schemas.openxmlformats.org/officeDocument/2006/relationships/image" Target="../media/image77.jpeg"/><Relationship Id="rId3" Type="http://schemas.openxmlformats.org/officeDocument/2006/relationships/image" Target="../media/image4.png"/><Relationship Id="rId2" Type="http://schemas.openxmlformats.org/officeDocument/2006/relationships/tags" Target="../tags/tag270.xml"/><Relationship Id="rId1" Type="http://schemas.openxmlformats.org/officeDocument/2006/relationships/tags" Target="../tags/tag269.xml"/></Relationships>
</file>

<file path=ppt/slides/_rels/slide6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275.xml"/><Relationship Id="rId5" Type="http://schemas.openxmlformats.org/officeDocument/2006/relationships/image" Target="../media/image78.png"/><Relationship Id="rId4" Type="http://schemas.openxmlformats.org/officeDocument/2006/relationships/tags" Target="../tags/tag274.xml"/><Relationship Id="rId3" Type="http://schemas.openxmlformats.org/officeDocument/2006/relationships/image" Target="../media/image4.png"/><Relationship Id="rId2" Type="http://schemas.openxmlformats.org/officeDocument/2006/relationships/tags" Target="../tags/tag273.xml"/><Relationship Id="rId1" Type="http://schemas.openxmlformats.org/officeDocument/2006/relationships/tags" Target="../tags/tag272.xml"/></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84.xml"/><Relationship Id="rId4" Type="http://schemas.openxmlformats.org/officeDocument/2006/relationships/image" Target="../media/image10.jpeg"/><Relationship Id="rId3" Type="http://schemas.openxmlformats.org/officeDocument/2006/relationships/image" Target="../media/image4.png"/><Relationship Id="rId2" Type="http://schemas.openxmlformats.org/officeDocument/2006/relationships/tags" Target="../tags/tag83.xml"/><Relationship Id="rId1" Type="http://schemas.openxmlformats.org/officeDocument/2006/relationships/tags" Target="../tags/tag82.xml"/></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87.xml"/><Relationship Id="rId4" Type="http://schemas.openxmlformats.org/officeDocument/2006/relationships/image" Target="../media/image11.jpeg"/><Relationship Id="rId3" Type="http://schemas.openxmlformats.org/officeDocument/2006/relationships/image" Target="../media/image4.png"/><Relationship Id="rId2" Type="http://schemas.openxmlformats.org/officeDocument/2006/relationships/tags" Target="../tags/tag86.xml"/><Relationship Id="rId1" Type="http://schemas.openxmlformats.org/officeDocument/2006/relationships/tags" Target="../tags/tag85.xml"/></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90.xml"/><Relationship Id="rId4" Type="http://schemas.openxmlformats.org/officeDocument/2006/relationships/image" Target="../media/image12.jpeg"/><Relationship Id="rId3" Type="http://schemas.openxmlformats.org/officeDocument/2006/relationships/image" Target="../media/image4.png"/><Relationship Id="rId2" Type="http://schemas.openxmlformats.org/officeDocument/2006/relationships/tags" Target="../tags/tag89.xml"/><Relationship Id="rId1" Type="http://schemas.openxmlformats.org/officeDocument/2006/relationships/tags" Target="../tags/tag8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公众号：溯恩高中英语</a:t>
            </a:r>
            <a:endParaRPr lang="zh-CN" altLang="en-US" sz="4000" b="1">
              <a:solidFill>
                <a:srgbClr val="FF0000"/>
              </a:solidFill>
              <a:latin typeface="HelveticaNeue" pitchFamily="2" charset="0"/>
              <a:ea typeface="宋体" panose="02010600030101010101" pitchFamily="2" charset="-122"/>
            </a:endParaRPr>
          </a:p>
        </p:txBody>
      </p:sp>
      <p:pic>
        <p:nvPicPr>
          <p:cNvPr id="5122" name="图片 2"/>
          <p:cNvPicPr>
            <a:picLocks noChangeAspect="1"/>
          </p:cNvPicPr>
          <p:nvPr/>
        </p:nvPicPr>
        <p:blipFill>
          <a:blip r:embed="rId1"/>
          <a:stretch>
            <a:fillRect/>
          </a:stretch>
        </p:blipFill>
        <p:spPr>
          <a:xfrm>
            <a:off x="7270750" y="2273300"/>
            <a:ext cx="3359150" cy="3359150"/>
          </a:xfrm>
          <a:prstGeom prst="rect">
            <a:avLst/>
          </a:prstGeom>
          <a:noFill/>
          <a:ln w="9525">
            <a:noFill/>
          </a:ln>
        </p:spPr>
      </p:pic>
      <p:sp>
        <p:nvSpPr>
          <p:cNvPr id="5123" name="矩形 3"/>
          <p:cNvSpPr/>
          <p:nvPr/>
        </p:nvSpPr>
        <p:spPr>
          <a:xfrm>
            <a:off x="7312025" y="16160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4" name="图片 11" descr="水印"/>
          <p:cNvPicPr>
            <a:picLocks noChangeAspect="1"/>
          </p:cNvPicPr>
          <p:nvPr/>
        </p:nvPicPr>
        <p:blipFill>
          <a:blip r:embed="rId2"/>
          <a:stretch>
            <a:fillRect/>
          </a:stretch>
        </p:blipFill>
        <p:spPr>
          <a:xfrm>
            <a:off x="7186613" y="63500"/>
            <a:ext cx="4902200" cy="1587500"/>
          </a:xfrm>
          <a:prstGeom prst="rect">
            <a:avLst/>
          </a:prstGeom>
          <a:noFill/>
          <a:ln w="9525">
            <a:noFill/>
          </a:ln>
        </p:spPr>
      </p:pic>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29030" y="242570"/>
            <a:ext cx="8355965"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drawer	/drɔ:(r)/	</a:t>
            </a:r>
            <a:r>
              <a:rPr lang="zh-CN" altLang="en-US" sz="2400" b="1">
                <a:sym typeface="+mn-ea"/>
              </a:rPr>
              <a:t>n.抽屉</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pic>
        <p:nvPicPr>
          <p:cNvPr id="2" name="图片 1"/>
          <p:cNvPicPr>
            <a:picLocks noChangeAspect="1"/>
          </p:cNvPicPr>
          <p:nvPr/>
        </p:nvPicPr>
        <p:blipFill>
          <a:blip r:embed="rId4"/>
          <a:stretch>
            <a:fillRect/>
          </a:stretch>
        </p:blipFill>
        <p:spPr>
          <a:xfrm>
            <a:off x="0" y="1201420"/>
            <a:ext cx="2938145" cy="2938145"/>
          </a:xfrm>
          <a:prstGeom prst="rect">
            <a:avLst/>
          </a:prstGeom>
        </p:spPr>
      </p:pic>
      <p:sp>
        <p:nvSpPr>
          <p:cNvPr id="3" name="文本框 2"/>
          <p:cNvSpPr txBox="1"/>
          <p:nvPr/>
        </p:nvSpPr>
        <p:spPr>
          <a:xfrm>
            <a:off x="3027680" y="1201420"/>
            <a:ext cx="8974455" cy="3138170"/>
          </a:xfrm>
          <a:prstGeom prst="rect">
            <a:avLst/>
          </a:prstGeom>
          <a:noFill/>
        </p:spPr>
        <p:txBody>
          <a:bodyPr wrap="square" rtlCol="0" anchor="t">
            <a:spAutoFit/>
          </a:bodyPr>
          <a:p>
            <a:pPr indent="0">
              <a:buFont typeface="Arial" panose="020B0604020202020204" pitchFamily="34" charset="0"/>
              <a:buNone/>
            </a:pPr>
            <a:r>
              <a:rPr lang="zh-CN" altLang="en-US" sz="2200">
                <a:sym typeface="+mn-ea"/>
              </a:rPr>
              <a:t>我有一个抽屉，里面装满了给圣诞老人的信。每年我的孩子们都会写下他们的圣诞愿望清单。礼貌地索要最新的游戏或玩具。</a:t>
            </a:r>
            <a:r>
              <a:rPr lang="en-US" altLang="zh-CN">
                <a:solidFill>
                  <a:srgbClr val="C00000"/>
                </a:solidFill>
                <a:sym typeface="+mn-ea"/>
              </a:rPr>
              <a:t>22</a:t>
            </a:r>
            <a:r>
              <a:rPr lang="zh-CN" altLang="en-US">
                <a:solidFill>
                  <a:srgbClr val="C00000"/>
                </a:solidFill>
                <a:sym typeface="+mn-ea"/>
              </a:rPr>
              <a:t>年</a:t>
            </a:r>
            <a:r>
              <a:rPr lang="en-US" altLang="zh-CN">
                <a:solidFill>
                  <a:srgbClr val="C00000"/>
                </a:solidFill>
                <a:sym typeface="+mn-ea"/>
              </a:rPr>
              <a:t>1</a:t>
            </a:r>
            <a:r>
              <a:rPr lang="zh-CN" altLang="en-US">
                <a:solidFill>
                  <a:srgbClr val="C00000"/>
                </a:solidFill>
                <a:sym typeface="+mn-ea"/>
              </a:rPr>
              <a:t>月高考浙江卷</a:t>
            </a:r>
            <a:endParaRPr lang="zh-CN" altLang="en-US"/>
          </a:p>
          <a:p>
            <a:pPr marL="285750" indent="-285750">
              <a:buFont typeface="Arial" panose="020B0604020202020204" pitchFamily="34" charset="0"/>
              <a:buChar char="•"/>
            </a:pPr>
            <a:r>
              <a:rPr lang="zh-CN" altLang="en-US" sz="2200">
                <a:sym typeface="+mn-ea"/>
              </a:rPr>
              <a:t>I have a </a:t>
            </a:r>
            <a:r>
              <a:rPr lang="zh-CN" altLang="en-US" sz="2200">
                <a:solidFill>
                  <a:srgbClr val="C00000"/>
                </a:solidFill>
                <a:sym typeface="+mn-ea"/>
              </a:rPr>
              <a:t>drawer</a:t>
            </a:r>
            <a:r>
              <a:rPr lang="zh-CN" altLang="en-US" sz="2200">
                <a:sym typeface="+mn-ea"/>
              </a:rPr>
              <a:t> full of letters to Santa. Each year my children would write up their Christmas wish lists. They were polite requests for the latest game or toy.</a:t>
            </a:r>
            <a:r>
              <a:rPr lang="en-US" altLang="zh-CN" sz="2200">
                <a:sym typeface="+mn-ea"/>
              </a:rPr>
              <a:t> </a:t>
            </a:r>
            <a:endParaRPr lang="en-US" altLang="zh-CN" sz="2200">
              <a:sym typeface="+mn-ea"/>
            </a:endParaRPr>
          </a:p>
          <a:p>
            <a:pPr marL="285750" indent="-285750">
              <a:buFont typeface="Arial" panose="020B0604020202020204" pitchFamily="34" charset="0"/>
              <a:buChar char="•"/>
            </a:pPr>
            <a:endParaRPr lang="zh-CN" altLang="en-US" sz="2200"/>
          </a:p>
          <a:p>
            <a:pPr indent="0">
              <a:buFont typeface="Arial" panose="020B0604020202020204" pitchFamily="34" charset="0"/>
              <a:buNone/>
            </a:pPr>
            <a:r>
              <a:rPr lang="zh-CN" altLang="en-US" sz="2200"/>
              <a:t>她从抽屉里抓起一把衣服，扔进手提箱里。</a:t>
            </a:r>
            <a:endParaRPr lang="zh-CN" altLang="en-US" sz="2200"/>
          </a:p>
          <a:p>
            <a:pPr marL="285750" indent="-285750">
              <a:buFont typeface="Arial" panose="020B0604020202020204" pitchFamily="34" charset="0"/>
              <a:buChar char="•"/>
            </a:pPr>
            <a:r>
              <a:rPr lang="zh-CN" altLang="en-US" sz="2200">
                <a:sym typeface="+mn-ea"/>
              </a:rPr>
              <a:t>She grabbed a handful of clothes from the </a:t>
            </a:r>
            <a:r>
              <a:rPr lang="zh-CN" altLang="en-US" sz="2200">
                <a:solidFill>
                  <a:srgbClr val="C00000"/>
                </a:solidFill>
                <a:sym typeface="+mn-ea"/>
              </a:rPr>
              <a:t>drawer</a:t>
            </a:r>
            <a:r>
              <a:rPr lang="zh-CN" altLang="en-US" sz="2200">
                <a:sym typeface="+mn-ea"/>
              </a:rPr>
              <a:t> and threw them into the suitcase.</a:t>
            </a:r>
            <a:endParaRPr lang="zh-CN" altLang="en-US" sz="2200"/>
          </a:p>
        </p:txBody>
      </p:sp>
      <p:sp>
        <p:nvSpPr>
          <p:cNvPr id="4" name="文本框 3"/>
          <p:cNvSpPr txBox="1"/>
          <p:nvPr/>
        </p:nvSpPr>
        <p:spPr>
          <a:xfrm>
            <a:off x="282575" y="4785360"/>
            <a:ext cx="11626850" cy="1445260"/>
          </a:xfrm>
          <a:prstGeom prst="rect">
            <a:avLst/>
          </a:prstGeom>
          <a:noFill/>
        </p:spPr>
        <p:txBody>
          <a:bodyPr wrap="square" rtlCol="0" anchor="t">
            <a:spAutoFit/>
          </a:bodyPr>
          <a:p>
            <a:pPr indent="0">
              <a:buFont typeface="Arial" panose="020B0604020202020204" pitchFamily="34" charset="0"/>
              <a:buNone/>
            </a:pPr>
            <a:r>
              <a:rPr lang="zh-CN" altLang="en-US" sz="2200">
                <a:sym typeface="+mn-ea"/>
              </a:rPr>
              <a:t>虽然有些善行可能会被尘封在抽屉里，但你的朋友每次去球场时都会想起你。</a:t>
            </a:r>
            <a:endParaRPr lang="zh-CN" altLang="en-US" sz="2200"/>
          </a:p>
          <a:p>
            <a:pPr marL="285750" indent="-285750">
              <a:buFont typeface="Arial" panose="020B0604020202020204" pitchFamily="34" charset="0"/>
              <a:buChar char="•"/>
            </a:pPr>
            <a:r>
              <a:rPr lang="zh-CN" altLang="en-US" sz="2200">
                <a:sym typeface="+mn-ea"/>
              </a:rPr>
              <a:t>While some favors may end up in the back of a </a:t>
            </a:r>
            <a:r>
              <a:rPr lang="zh-CN" altLang="en-US" sz="2200">
                <a:solidFill>
                  <a:srgbClr val="C00000"/>
                </a:solidFill>
                <a:sym typeface="+mn-ea"/>
              </a:rPr>
              <a:t>drawer</a:t>
            </a:r>
            <a:r>
              <a:rPr lang="zh-CN" altLang="en-US" sz="2200">
                <a:sym typeface="+mn-ea"/>
              </a:rPr>
              <a:t>, your </a:t>
            </a:r>
            <a:r>
              <a:rPr lang="en-US" altLang="zh-CN" sz="2200">
                <a:sym typeface="+mn-ea"/>
              </a:rPr>
              <a:t>friend</a:t>
            </a:r>
            <a:r>
              <a:rPr lang="zh-CN" altLang="en-US" sz="2200">
                <a:sym typeface="+mn-ea"/>
              </a:rPr>
              <a:t>s will think of you every time they hit the course.</a:t>
            </a:r>
            <a:endParaRPr lang="zh-CN" altLang="en-US" sz="2200"/>
          </a:p>
          <a:p>
            <a:pPr marL="285750" indent="-285750">
              <a:buFont typeface="Arial" panose="020B0604020202020204" pitchFamily="34" charset="0"/>
              <a:buChar char="•"/>
            </a:pPr>
            <a:endParaRPr lang="zh-CN" altLang="en-US" sz="2200"/>
          </a:p>
        </p:txBody>
      </p:sp>
    </p:spTree>
    <p:custDataLst>
      <p:tags r:id="rId5"/>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29030" y="242570"/>
            <a:ext cx="8355965" cy="82994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a chest of drawers	/ə tʃest əv drɔ:z/	</a:t>
            </a:r>
            <a:r>
              <a:rPr lang="zh-CN" altLang="en-US" sz="2400" b="1">
                <a:sym typeface="+mn-ea"/>
              </a:rPr>
              <a:t>抽屉柜</a:t>
            </a:r>
            <a:endParaRPr lang="zh-CN" altLang="en-US" sz="2400" b="1">
              <a:sym typeface="+mn-ea"/>
            </a:endParaRPr>
          </a:p>
          <a:p>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pic>
        <p:nvPicPr>
          <p:cNvPr id="105" name="图片 104"/>
          <p:cNvPicPr/>
          <p:nvPr/>
        </p:nvPicPr>
        <p:blipFill>
          <a:blip r:embed="rId4"/>
          <a:stretch>
            <a:fillRect/>
          </a:stretch>
        </p:blipFill>
        <p:spPr>
          <a:xfrm>
            <a:off x="4589780" y="4434840"/>
            <a:ext cx="2868930" cy="2388235"/>
          </a:xfrm>
          <a:prstGeom prst="rect">
            <a:avLst/>
          </a:prstGeom>
          <a:noFill/>
          <a:ln w="9525">
            <a:noFill/>
          </a:ln>
        </p:spPr>
      </p:pic>
      <p:sp>
        <p:nvSpPr>
          <p:cNvPr id="2" name="文本框 1"/>
          <p:cNvSpPr txBox="1"/>
          <p:nvPr/>
        </p:nvSpPr>
        <p:spPr>
          <a:xfrm>
            <a:off x="478155" y="1322070"/>
            <a:ext cx="11235055" cy="2676525"/>
          </a:xfrm>
          <a:prstGeom prst="rect">
            <a:avLst/>
          </a:prstGeom>
          <a:noFill/>
        </p:spPr>
        <p:txBody>
          <a:bodyPr wrap="square" rtlCol="0" anchor="t">
            <a:spAutoFit/>
          </a:bodyPr>
          <a:p>
            <a:r>
              <a:rPr lang="zh-CN" altLang="en-US" sz="2400"/>
              <a:t>他的秘密趣味空间是一个刻有“火箭”、“外星人”和“激光”字样的抽屉柜。</a:t>
            </a:r>
            <a:endParaRPr lang="zh-CN" altLang="en-US" sz="2400"/>
          </a:p>
          <a:p>
            <a:pPr marL="342900" indent="-342900">
              <a:buFont typeface="Arial" panose="020B0604020202020204" pitchFamily="34" charset="0"/>
              <a:buChar char="•"/>
            </a:pPr>
            <a:r>
              <a:rPr lang="en-US" altLang="zh-CN" sz="2400">
                <a:sym typeface="+mn-ea"/>
              </a:rPr>
              <a:t>His secret fun space features </a:t>
            </a:r>
            <a:r>
              <a:rPr lang="en-US" altLang="zh-CN" sz="2400">
                <a:solidFill>
                  <a:srgbClr val="C00000"/>
                </a:solidFill>
                <a:sym typeface="+mn-ea"/>
              </a:rPr>
              <a:t>a chest of drawers</a:t>
            </a:r>
            <a:r>
              <a:rPr lang="en-US" altLang="zh-CN" sz="2400">
                <a:sym typeface="+mn-ea"/>
              </a:rPr>
              <a:t> inscribed with “Rockets”, “Aliens” and “Lasers”.</a:t>
            </a:r>
            <a:endParaRPr lang="en-US" altLang="zh-CN" sz="2400"/>
          </a:p>
          <a:p>
            <a:endParaRPr lang="zh-CN" altLang="en-US" sz="2400"/>
          </a:p>
          <a:p>
            <a:r>
              <a:rPr lang="zh-CN" altLang="en-US" sz="2400"/>
              <a:t>这儿有两个小抽屉柜、床头灯和一个嵌入式橱柜。</a:t>
            </a:r>
            <a:endParaRPr lang="zh-CN" altLang="en-US" sz="2400"/>
          </a:p>
          <a:p>
            <a:pPr marL="342900" indent="-342900">
              <a:buFont typeface="Arial" panose="020B0604020202020204" pitchFamily="34" charset="0"/>
              <a:buChar char="•"/>
            </a:pPr>
            <a:r>
              <a:rPr lang="en-US" altLang="zh-CN" sz="2400">
                <a:sym typeface="+mn-ea"/>
              </a:rPr>
              <a:t>There are two small </a:t>
            </a:r>
            <a:r>
              <a:rPr lang="en-US" altLang="zh-CN" sz="2400">
                <a:solidFill>
                  <a:srgbClr val="C00000"/>
                </a:solidFill>
                <a:sym typeface="+mn-ea"/>
              </a:rPr>
              <a:t>chests of drawers</a:t>
            </a:r>
            <a:r>
              <a:rPr lang="en-US" altLang="zh-CN" sz="2400">
                <a:sym typeface="+mn-ea"/>
              </a:rPr>
              <a:t>, bedside lamps, and  a built-in cupboard.</a:t>
            </a:r>
            <a:endParaRPr lang="en-US" altLang="zh-CN" sz="2400"/>
          </a:p>
          <a:p>
            <a:pPr marL="342900" indent="-342900">
              <a:buFont typeface="Arial" panose="020B0604020202020204" pitchFamily="34" charset="0"/>
              <a:buChar char="•"/>
            </a:pPr>
            <a:endParaRPr lang="zh-CN" altLang="en-US" sz="2400"/>
          </a:p>
        </p:txBody>
      </p:sp>
    </p:spTree>
    <p:custDataLst>
      <p:tags r:id="rId5"/>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29030" y="242570"/>
            <a:ext cx="8355965" cy="82994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breast	/brest/	</a:t>
            </a:r>
            <a:r>
              <a:rPr lang="zh-CN" altLang="en-US" sz="2400" b="1">
                <a:sym typeface="+mn-ea"/>
              </a:rPr>
              <a:t>n.乳房;胸部</a:t>
            </a:r>
            <a:endParaRPr lang="zh-CN" altLang="en-US" sz="2400" b="1">
              <a:sym typeface="+mn-ea"/>
            </a:endParaRPr>
          </a:p>
          <a:p>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pic>
        <p:nvPicPr>
          <p:cNvPr id="105" name="图片 104"/>
          <p:cNvPicPr/>
          <p:nvPr/>
        </p:nvPicPr>
        <p:blipFill>
          <a:blip r:embed="rId4">
            <a:clrChange>
              <a:clrFrom>
                <a:srgbClr val="FFFFFF">
                  <a:alpha val="100000"/>
                </a:srgbClr>
              </a:clrFrom>
              <a:clrTo>
                <a:srgbClr val="FFFFFF">
                  <a:alpha val="100000"/>
                  <a:alpha val="0"/>
                </a:srgbClr>
              </a:clrTo>
            </a:clrChange>
          </a:blip>
          <a:stretch>
            <a:fillRect/>
          </a:stretch>
        </p:blipFill>
        <p:spPr>
          <a:xfrm>
            <a:off x="9166860" y="3620135"/>
            <a:ext cx="2963545" cy="3237865"/>
          </a:xfrm>
          <a:prstGeom prst="rect">
            <a:avLst/>
          </a:prstGeom>
          <a:noFill/>
          <a:ln w="9525">
            <a:noFill/>
          </a:ln>
        </p:spPr>
      </p:pic>
      <p:sp>
        <p:nvSpPr>
          <p:cNvPr id="2" name="文本框 1"/>
          <p:cNvSpPr txBox="1"/>
          <p:nvPr/>
        </p:nvSpPr>
        <p:spPr>
          <a:xfrm>
            <a:off x="301625" y="1000760"/>
            <a:ext cx="11452860" cy="5262245"/>
          </a:xfrm>
          <a:prstGeom prst="rect">
            <a:avLst/>
          </a:prstGeom>
          <a:noFill/>
        </p:spPr>
        <p:txBody>
          <a:bodyPr wrap="square" rtlCol="0" anchor="t">
            <a:spAutoFit/>
          </a:bodyPr>
          <a:p>
            <a:r>
              <a:rPr lang="zh-CN" altLang="en-US" sz="2400"/>
              <a:t>简单地使用去皮的鸡胸肉可以减少你膳食中的脂肪量，这是健康的烹饪。</a:t>
            </a:r>
            <a:endParaRPr lang="zh-CN" altLang="en-US" sz="2400"/>
          </a:p>
          <a:p>
            <a:pPr marL="342900" indent="-342900">
              <a:buFont typeface="Arial" panose="020B0604020202020204" pitchFamily="34" charset="0"/>
              <a:buChar char="•"/>
            </a:pPr>
            <a:r>
              <a:rPr lang="zh-CN" altLang="en-US" sz="2400">
                <a:sym typeface="+mn-ea"/>
              </a:rPr>
              <a:t>Simply using skinless chicken </a:t>
            </a:r>
            <a:r>
              <a:rPr lang="zh-CN" altLang="en-US" sz="2400">
                <a:solidFill>
                  <a:srgbClr val="C00000"/>
                </a:solidFill>
                <a:sym typeface="+mn-ea"/>
              </a:rPr>
              <a:t>breast </a:t>
            </a:r>
            <a:r>
              <a:rPr lang="zh-CN" altLang="en-US" sz="2400">
                <a:sym typeface="+mn-ea"/>
              </a:rPr>
              <a:t>will reduce the amount of fat in your meal and that is healthy cooking.</a:t>
            </a:r>
            <a:endParaRPr lang="zh-CN" altLang="en-US" sz="2400"/>
          </a:p>
          <a:p>
            <a:endParaRPr lang="zh-CN" altLang="en-US" sz="2400"/>
          </a:p>
          <a:p>
            <a:r>
              <a:rPr lang="zh-CN" altLang="en-US" sz="2400">
                <a:sym typeface="+mn-ea"/>
              </a:rPr>
              <a:t>他的脸上没有表情，但她感觉到了他心里的挣扎。</a:t>
            </a:r>
            <a:endParaRPr lang="zh-CN" altLang="en-US" sz="2400"/>
          </a:p>
          <a:p>
            <a:pPr marL="342900" indent="-342900">
              <a:buFont typeface="Arial" panose="020B0604020202020204" pitchFamily="34" charset="0"/>
              <a:buChar char="•"/>
            </a:pPr>
            <a:r>
              <a:rPr lang="zh-CN" altLang="en-US" sz="2400">
                <a:sym typeface="+mn-ea"/>
              </a:rPr>
              <a:t>His face remained emotionless, but she sensed the struggle within his </a:t>
            </a:r>
            <a:r>
              <a:rPr lang="zh-CN" altLang="en-US" sz="2400">
                <a:solidFill>
                  <a:srgbClr val="C00000"/>
                </a:solidFill>
                <a:sym typeface="+mn-ea"/>
              </a:rPr>
              <a:t>breast</a:t>
            </a:r>
            <a:r>
              <a:rPr lang="zh-CN" altLang="en-US" sz="2400">
                <a:sym typeface="+mn-ea"/>
              </a:rPr>
              <a:t>.</a:t>
            </a:r>
            <a:endParaRPr lang="zh-CN" altLang="en-US" sz="2400"/>
          </a:p>
          <a:p>
            <a:endParaRPr lang="zh-CN" altLang="en-US" sz="2400"/>
          </a:p>
          <a:p>
            <a:r>
              <a:rPr lang="zh-CN" altLang="en-US" sz="2400"/>
              <a:t>当</a:t>
            </a:r>
            <a:r>
              <a:rPr lang="en-US" altLang="zh-CN" sz="2400"/>
              <a:t>Lily</a:t>
            </a:r>
            <a:r>
              <a:rPr lang="zh-CN" altLang="en-US" sz="2400"/>
              <a:t>见到父亲时，她扑倒他怀里，抽泣起来。</a:t>
            </a:r>
            <a:endParaRPr lang="zh-CN" altLang="en-US" sz="2400"/>
          </a:p>
          <a:p>
            <a:pPr marL="342900" indent="-342900">
              <a:buFont typeface="Arial" panose="020B0604020202020204" pitchFamily="34" charset="0"/>
              <a:buChar char="•"/>
            </a:pPr>
            <a:r>
              <a:rPr lang="zh-CN" altLang="en-US" sz="2400">
                <a:sym typeface="+mn-ea"/>
              </a:rPr>
              <a:t>When </a:t>
            </a:r>
            <a:r>
              <a:rPr lang="en-US" altLang="zh-CN" sz="2400">
                <a:sym typeface="+mn-ea"/>
              </a:rPr>
              <a:t>Lily</a:t>
            </a:r>
            <a:r>
              <a:rPr lang="zh-CN" altLang="en-US" sz="2400">
                <a:sym typeface="+mn-ea"/>
              </a:rPr>
              <a:t> met</a:t>
            </a:r>
            <a:r>
              <a:rPr lang="en-US" altLang="zh-CN" sz="2400">
                <a:sym typeface="+mn-ea"/>
              </a:rPr>
              <a:t> Dad</a:t>
            </a:r>
            <a:r>
              <a:rPr lang="zh-CN" altLang="en-US" sz="2400">
                <a:sym typeface="+mn-ea"/>
              </a:rPr>
              <a:t>, she fell on his </a:t>
            </a:r>
            <a:r>
              <a:rPr lang="zh-CN" altLang="en-US" sz="2400">
                <a:solidFill>
                  <a:srgbClr val="C00000"/>
                </a:solidFill>
                <a:sym typeface="+mn-ea"/>
              </a:rPr>
              <a:t>breast</a:t>
            </a:r>
            <a:r>
              <a:rPr lang="zh-CN" altLang="en-US" sz="2400">
                <a:sym typeface="+mn-ea"/>
              </a:rPr>
              <a:t>, sobbing.</a:t>
            </a:r>
            <a:endParaRPr lang="zh-CN" altLang="en-US" sz="2400">
              <a:sym typeface="+mn-ea"/>
            </a:endParaRPr>
          </a:p>
          <a:p>
            <a:endParaRPr lang="zh-CN" altLang="en-US" sz="2400"/>
          </a:p>
          <a:p>
            <a:r>
              <a:rPr lang="zh-CN" altLang="en-US" sz="2400"/>
              <a:t>她的笑容消失了，胸中满是疼痛。</a:t>
            </a:r>
            <a:endParaRPr lang="zh-CN" altLang="en-US" sz="2400"/>
          </a:p>
          <a:p>
            <a:pPr marL="342900" indent="-342900">
              <a:buFont typeface="Arial" panose="020B0604020202020204" pitchFamily="34" charset="0"/>
              <a:buChar char="•"/>
            </a:pPr>
            <a:r>
              <a:rPr lang="zh-CN" altLang="en-US" sz="2400">
                <a:sym typeface="+mn-ea"/>
              </a:rPr>
              <a:t>Her smile faded, pain filling her </a:t>
            </a:r>
            <a:r>
              <a:rPr lang="zh-CN" altLang="en-US" sz="2400">
                <a:solidFill>
                  <a:srgbClr val="C00000"/>
                </a:solidFill>
                <a:sym typeface="+mn-ea"/>
              </a:rPr>
              <a:t>breast</a:t>
            </a:r>
            <a:r>
              <a:rPr lang="zh-CN" altLang="en-US" sz="2400">
                <a:sym typeface="+mn-ea"/>
              </a:rPr>
              <a:t>.</a:t>
            </a:r>
            <a:endParaRPr lang="zh-CN" altLang="en-US" sz="2400"/>
          </a:p>
          <a:p>
            <a:endParaRPr lang="zh-CN" altLang="en-US" sz="2400"/>
          </a:p>
          <a:p>
            <a:endParaRPr lang="zh-CN" altLang="en-US" sz="2400"/>
          </a:p>
        </p:txBody>
      </p:sp>
    </p:spTree>
    <p:custDataLst>
      <p:tags r:id="rId5"/>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29030" y="242570"/>
            <a:ext cx="8355965" cy="82994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hydrogen	/ˈhaɪdrədʒən/	</a:t>
            </a:r>
            <a:r>
              <a:rPr lang="zh-CN" altLang="en-US" sz="2400" b="1">
                <a:sym typeface="+mn-ea"/>
              </a:rPr>
              <a:t>n.氢;氢气</a:t>
            </a:r>
            <a:endParaRPr lang="zh-CN" altLang="en-US" sz="2400" b="1">
              <a:sym typeface="+mn-ea"/>
            </a:endParaRPr>
          </a:p>
          <a:p>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pic>
        <p:nvPicPr>
          <p:cNvPr id="106" name="图片 105"/>
          <p:cNvPicPr/>
          <p:nvPr/>
        </p:nvPicPr>
        <p:blipFill>
          <a:blip r:embed="rId4"/>
          <a:stretch>
            <a:fillRect/>
          </a:stretch>
        </p:blipFill>
        <p:spPr>
          <a:xfrm>
            <a:off x="3550920" y="4506595"/>
            <a:ext cx="5090795" cy="2351405"/>
          </a:xfrm>
          <a:prstGeom prst="rect">
            <a:avLst/>
          </a:prstGeom>
          <a:noFill/>
          <a:ln w="9525">
            <a:noFill/>
          </a:ln>
        </p:spPr>
      </p:pic>
      <p:sp>
        <p:nvSpPr>
          <p:cNvPr id="7" name="文本框 6"/>
          <p:cNvSpPr txBox="1"/>
          <p:nvPr/>
        </p:nvSpPr>
        <p:spPr>
          <a:xfrm>
            <a:off x="607060" y="1072515"/>
            <a:ext cx="11113770" cy="2676525"/>
          </a:xfrm>
          <a:prstGeom prst="rect">
            <a:avLst/>
          </a:prstGeom>
          <a:noFill/>
        </p:spPr>
        <p:txBody>
          <a:bodyPr wrap="square" rtlCol="0" anchor="t">
            <a:spAutoFit/>
          </a:bodyPr>
          <a:p>
            <a:r>
              <a:rPr lang="zh-CN" altLang="en-US" sz="2400"/>
              <a:t>这种气体含有一定量的氢和碳氧化物，还含有微量的氮。</a:t>
            </a:r>
            <a:endParaRPr lang="zh-CN" altLang="en-US" sz="2400"/>
          </a:p>
          <a:p>
            <a:pPr marL="285750" indent="-285750">
              <a:buFont typeface="Arial" panose="020B0604020202020204" pitchFamily="34" charset="0"/>
              <a:buChar char="•"/>
            </a:pPr>
            <a:r>
              <a:rPr lang="zh-CN" altLang="en-US" sz="2400">
                <a:sym typeface="+mn-ea"/>
              </a:rPr>
              <a:t>The gas contains a certain amount of </a:t>
            </a:r>
            <a:r>
              <a:rPr lang="zh-CN" altLang="en-US" sz="2400">
                <a:solidFill>
                  <a:srgbClr val="C00000"/>
                </a:solidFill>
                <a:sym typeface="+mn-ea"/>
              </a:rPr>
              <a:t>hydrogen</a:t>
            </a:r>
            <a:r>
              <a:rPr lang="zh-CN" altLang="en-US" sz="2400">
                <a:sym typeface="+mn-ea"/>
              </a:rPr>
              <a:t> and oxides of carbon, also traces of nitrogen.</a:t>
            </a:r>
            <a:endParaRPr lang="zh-CN" altLang="en-US" sz="2400"/>
          </a:p>
          <a:p>
            <a:endParaRPr lang="zh-CN" altLang="en-US" sz="2400"/>
          </a:p>
          <a:p>
            <a:r>
              <a:rPr lang="zh-CN" altLang="en-US" sz="2400"/>
              <a:t>化学反应后氢仍然是透明的。</a:t>
            </a:r>
            <a:endParaRPr lang="zh-CN" altLang="en-US" sz="2400"/>
          </a:p>
          <a:p>
            <a:pPr marL="285750" indent="-285750">
              <a:buFont typeface="Arial" panose="020B0604020202020204" pitchFamily="34" charset="0"/>
              <a:buChar char="•"/>
            </a:pPr>
            <a:r>
              <a:rPr lang="zh-CN" altLang="en-US" sz="2400">
                <a:solidFill>
                  <a:srgbClr val="C00000"/>
                </a:solidFill>
                <a:sym typeface="+mn-ea"/>
              </a:rPr>
              <a:t>Hydrogen</a:t>
            </a:r>
            <a:r>
              <a:rPr lang="zh-CN" altLang="en-US" sz="2400">
                <a:sym typeface="+mn-ea"/>
              </a:rPr>
              <a:t> still remains transparent</a:t>
            </a:r>
            <a:r>
              <a:rPr lang="en-US" altLang="zh-CN" sz="2400">
                <a:sym typeface="+mn-ea"/>
              </a:rPr>
              <a:t> after the chemical reaction</a:t>
            </a:r>
            <a:r>
              <a:rPr lang="zh-CN" altLang="en-US" sz="2400">
                <a:sym typeface="+mn-ea"/>
              </a:rPr>
              <a:t>.</a:t>
            </a:r>
            <a:endParaRPr lang="zh-CN" altLang="en-US" sz="2400"/>
          </a:p>
          <a:p>
            <a:endParaRPr lang="zh-CN" altLang="en-US" sz="2400"/>
          </a:p>
        </p:txBody>
      </p:sp>
    </p:spTree>
    <p:custDataLst>
      <p:tags r:id="rId5"/>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29030" y="242570"/>
            <a:ext cx="8355965" cy="82994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radium	/ˈreɪdiəm/	</a:t>
            </a:r>
            <a:r>
              <a:rPr lang="zh-CN" altLang="en-US" sz="2400" b="1">
                <a:sym typeface="+mn-ea"/>
              </a:rPr>
              <a:t>n.镭</a:t>
            </a:r>
            <a:endParaRPr lang="zh-CN" altLang="en-US" sz="2400" b="1">
              <a:sym typeface="+mn-ea"/>
            </a:endParaRPr>
          </a:p>
          <a:p>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pic>
        <p:nvPicPr>
          <p:cNvPr id="2" name="图片 1"/>
          <p:cNvPicPr>
            <a:picLocks noChangeAspect="1"/>
          </p:cNvPicPr>
          <p:nvPr/>
        </p:nvPicPr>
        <p:blipFill>
          <a:blip r:embed="rId4"/>
          <a:stretch>
            <a:fillRect/>
          </a:stretch>
        </p:blipFill>
        <p:spPr>
          <a:xfrm>
            <a:off x="6557010" y="2386330"/>
            <a:ext cx="5357495" cy="2679065"/>
          </a:xfrm>
          <a:prstGeom prst="rect">
            <a:avLst/>
          </a:prstGeom>
        </p:spPr>
      </p:pic>
      <p:sp>
        <p:nvSpPr>
          <p:cNvPr id="3" name="文本框 2"/>
          <p:cNvSpPr txBox="1"/>
          <p:nvPr/>
        </p:nvSpPr>
        <p:spPr>
          <a:xfrm>
            <a:off x="344805" y="3219450"/>
            <a:ext cx="6024245" cy="1568450"/>
          </a:xfrm>
          <a:prstGeom prst="rect">
            <a:avLst/>
          </a:prstGeom>
          <a:noFill/>
        </p:spPr>
        <p:txBody>
          <a:bodyPr wrap="square" rtlCol="0" anchor="t">
            <a:spAutoFit/>
          </a:bodyPr>
          <a:p>
            <a:r>
              <a:rPr lang="zh-CN" altLang="en-US" sz="2400"/>
              <a:t>乍一看，优势的平衡似乎在于镭。</a:t>
            </a:r>
            <a:endParaRPr lang="zh-CN" altLang="en-US" sz="2400"/>
          </a:p>
          <a:p>
            <a:pPr marL="285750" indent="-285750">
              <a:buFont typeface="Arial" panose="020B0604020202020204" pitchFamily="34" charset="0"/>
              <a:buChar char="•"/>
            </a:pPr>
            <a:r>
              <a:rPr lang="zh-CN" altLang="en-US" sz="2400">
                <a:sym typeface="+mn-ea"/>
              </a:rPr>
              <a:t>At first sight， the balance of advantages seems to lie with </a:t>
            </a:r>
            <a:r>
              <a:rPr lang="zh-CN" altLang="en-US" sz="2400">
                <a:solidFill>
                  <a:srgbClr val="C00000"/>
                </a:solidFill>
                <a:sym typeface="+mn-ea"/>
              </a:rPr>
              <a:t>radium</a:t>
            </a:r>
            <a:r>
              <a:rPr lang="zh-CN" altLang="en-US" sz="2400">
                <a:sym typeface="+mn-ea"/>
              </a:rPr>
              <a:t>.</a:t>
            </a:r>
            <a:endParaRPr lang="zh-CN" altLang="en-US" sz="2400"/>
          </a:p>
          <a:p>
            <a:endParaRPr lang="zh-CN" altLang="en-US" sz="2400"/>
          </a:p>
        </p:txBody>
      </p:sp>
    </p:spTree>
    <p:custDataLst>
      <p:tags r:id="rId5"/>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29030" y="242570"/>
            <a:ext cx="8355965" cy="82994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wrist	/rɪst/	</a:t>
            </a:r>
            <a:r>
              <a:rPr lang="zh-CN" altLang="en-US" sz="2400" b="1">
                <a:sym typeface="+mn-ea"/>
              </a:rPr>
              <a:t>n.手腕;腕关节</a:t>
            </a:r>
            <a:endParaRPr lang="zh-CN" altLang="en-US" sz="2400" b="1">
              <a:sym typeface="+mn-ea"/>
            </a:endParaRPr>
          </a:p>
          <a:p>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pic>
        <p:nvPicPr>
          <p:cNvPr id="107" name="图片 106"/>
          <p:cNvPicPr/>
          <p:nvPr/>
        </p:nvPicPr>
        <p:blipFill>
          <a:blip r:embed="rId4"/>
          <a:stretch>
            <a:fillRect/>
          </a:stretch>
        </p:blipFill>
        <p:spPr>
          <a:xfrm>
            <a:off x="7991475" y="116205"/>
            <a:ext cx="3923665" cy="3033395"/>
          </a:xfrm>
          <a:prstGeom prst="rect">
            <a:avLst/>
          </a:prstGeom>
          <a:noFill/>
          <a:ln w="9525">
            <a:noFill/>
          </a:ln>
        </p:spPr>
      </p:pic>
      <p:sp>
        <p:nvSpPr>
          <p:cNvPr id="2" name="文本框 1"/>
          <p:cNvSpPr txBox="1"/>
          <p:nvPr/>
        </p:nvSpPr>
        <p:spPr>
          <a:xfrm>
            <a:off x="199390" y="1513840"/>
            <a:ext cx="7720330" cy="4154170"/>
          </a:xfrm>
          <a:prstGeom prst="rect">
            <a:avLst/>
          </a:prstGeom>
          <a:noFill/>
        </p:spPr>
        <p:txBody>
          <a:bodyPr wrap="square" rtlCol="0" anchor="t">
            <a:spAutoFit/>
          </a:bodyPr>
          <a:p>
            <a:r>
              <a:rPr lang="zh-CN" altLang="en-US" sz="2400"/>
              <a:t>他抓住她的手腕，眼中冒火。</a:t>
            </a:r>
            <a:endParaRPr lang="zh-CN" altLang="en-US" sz="2400"/>
          </a:p>
          <a:p>
            <a:pPr marL="342900" indent="-342900">
              <a:buFont typeface="Arial" panose="020B0604020202020204" pitchFamily="34" charset="0"/>
              <a:buChar char="•"/>
            </a:pPr>
            <a:r>
              <a:rPr lang="en-US" altLang="zh-CN" sz="2400">
                <a:solidFill>
                  <a:schemeClr val="bg2">
                    <a:lumMod val="10000"/>
                  </a:schemeClr>
                </a:solidFill>
                <a:latin typeface="Arial" panose="020B0604020202020204" pitchFamily="34" charset="0"/>
                <a:ea typeface="微软雅黑" panose="020B0503020204020204" charset="-122"/>
                <a:cs typeface="Arial" panose="020B0604020202020204" pitchFamily="34" charset="0"/>
                <a:sym typeface="+mn-ea"/>
              </a:rPr>
              <a:t>He grabbed her </a:t>
            </a:r>
            <a:r>
              <a:rPr lang="en-US" altLang="zh-CN" sz="2400">
                <a:solidFill>
                  <a:srgbClr val="C00000"/>
                </a:solidFill>
                <a:latin typeface="Arial" panose="020B0604020202020204" pitchFamily="34" charset="0"/>
                <a:ea typeface="微软雅黑" panose="020B0503020204020204" charset="-122"/>
                <a:cs typeface="Arial" panose="020B0604020202020204" pitchFamily="34" charset="0"/>
                <a:sym typeface="+mn-ea"/>
              </a:rPr>
              <a:t>wrist</a:t>
            </a:r>
            <a:r>
              <a:rPr lang="en-US" altLang="zh-CN" sz="2400">
                <a:solidFill>
                  <a:schemeClr val="bg2">
                    <a:lumMod val="10000"/>
                  </a:schemeClr>
                </a:solidFill>
                <a:latin typeface="Arial" panose="020B0604020202020204" pitchFamily="34" charset="0"/>
                <a:ea typeface="微软雅黑" panose="020B0503020204020204" charset="-122"/>
                <a:cs typeface="Arial" panose="020B0604020202020204" pitchFamily="34" charset="0"/>
                <a:sym typeface="+mn-ea"/>
              </a:rPr>
              <a:t>, his eyes flashing fire.</a:t>
            </a:r>
            <a:endParaRPr lang="en-US" altLang="zh-CN" sz="2400">
              <a:solidFill>
                <a:schemeClr val="bg2">
                  <a:lumMod val="10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zh-CN" altLang="en-US" sz="2400"/>
          </a:p>
          <a:p>
            <a:r>
              <a:rPr lang="zh-CN" altLang="en-US" sz="2400"/>
              <a:t>他紧紧抓住她的手腕，低下头。</a:t>
            </a:r>
            <a:endParaRPr lang="zh-CN" altLang="en-US" sz="2400"/>
          </a:p>
          <a:p>
            <a:pPr marL="342900" indent="-342900">
              <a:buFont typeface="Arial" panose="020B0604020202020204" pitchFamily="34" charset="0"/>
              <a:buChar char="•"/>
            </a:pPr>
            <a:r>
              <a:rPr lang="en-US" altLang="zh-CN" sz="2400">
                <a:solidFill>
                  <a:schemeClr val="bg2">
                    <a:lumMod val="10000"/>
                  </a:schemeClr>
                </a:solidFill>
                <a:latin typeface="Arial" panose="020B0604020202020204" pitchFamily="34" charset="0"/>
                <a:ea typeface="微软雅黑" panose="020B0503020204020204" charset="-122"/>
                <a:cs typeface="Arial" panose="020B0604020202020204" pitchFamily="34" charset="0"/>
                <a:sym typeface="+mn-ea"/>
              </a:rPr>
              <a:t>He gripped her </a:t>
            </a:r>
            <a:r>
              <a:rPr lang="en-US" altLang="zh-CN" sz="2400">
                <a:solidFill>
                  <a:srgbClr val="C00000"/>
                </a:solidFill>
                <a:latin typeface="Arial" panose="020B0604020202020204" pitchFamily="34" charset="0"/>
                <a:ea typeface="微软雅黑" panose="020B0503020204020204" charset="-122"/>
                <a:cs typeface="Arial" panose="020B0604020202020204" pitchFamily="34" charset="0"/>
                <a:sym typeface="+mn-ea"/>
              </a:rPr>
              <a:t>wrist</a:t>
            </a:r>
            <a:r>
              <a:rPr lang="en-US" altLang="zh-CN" sz="2400">
                <a:solidFill>
                  <a:schemeClr val="bg2">
                    <a:lumMod val="10000"/>
                  </a:schemeClr>
                </a:solidFill>
                <a:latin typeface="Arial" panose="020B0604020202020204" pitchFamily="34" charset="0"/>
                <a:ea typeface="微软雅黑" panose="020B0503020204020204" charset="-122"/>
                <a:cs typeface="Arial" panose="020B0604020202020204" pitchFamily="34" charset="0"/>
                <a:sym typeface="+mn-ea"/>
              </a:rPr>
              <a:t> hard, lowering his head.</a:t>
            </a:r>
            <a:endParaRPr lang="en-US" altLang="zh-CN" sz="2400">
              <a:solidFill>
                <a:schemeClr val="bg2">
                  <a:lumMod val="10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zh-CN" altLang="en-US" sz="2400"/>
          </a:p>
          <a:p>
            <a:r>
              <a:rPr lang="zh-CN" altLang="en-US" sz="2400"/>
              <a:t>她从受伤的手腕上抬起头来看着小</a:t>
            </a:r>
            <a:r>
              <a:rPr lang="en-US" altLang="zh-CN" sz="2400"/>
              <a:t>Mike</a:t>
            </a:r>
            <a:r>
              <a:rPr lang="zh-CN" altLang="en-US" sz="2400"/>
              <a:t>，棕色的眼中满是心疼。</a:t>
            </a:r>
            <a:endParaRPr lang="zh-CN" altLang="en-US" sz="2400"/>
          </a:p>
          <a:p>
            <a:pPr marL="342900" indent="-342900">
              <a:buFont typeface="Arial" panose="020B0604020202020204" pitchFamily="34" charset="0"/>
              <a:buChar char="•"/>
            </a:pPr>
            <a:r>
              <a:rPr lang="en-US" altLang="zh-CN" sz="2400">
                <a:solidFill>
                  <a:schemeClr val="bg2">
                    <a:lumMod val="10000"/>
                  </a:schemeClr>
                </a:solidFill>
                <a:latin typeface="Arial" panose="020B0604020202020204" pitchFamily="34" charset="0"/>
                <a:ea typeface="微软雅黑" panose="020B0503020204020204" charset="-122"/>
                <a:cs typeface="Arial" panose="020B0604020202020204" pitchFamily="34" charset="0"/>
                <a:sym typeface="+mn-ea"/>
              </a:rPr>
              <a:t>She looked up at him from his hurt </a:t>
            </a:r>
            <a:r>
              <a:rPr lang="en-US" altLang="zh-CN" sz="2400">
                <a:solidFill>
                  <a:srgbClr val="C00000"/>
                </a:solidFill>
                <a:latin typeface="Arial" panose="020B0604020202020204" pitchFamily="34" charset="0"/>
                <a:ea typeface="微软雅黑" panose="020B0503020204020204" charset="-122"/>
                <a:cs typeface="Arial" panose="020B0604020202020204" pitchFamily="34" charset="0"/>
                <a:sym typeface="+mn-ea"/>
              </a:rPr>
              <a:t>wrist</a:t>
            </a:r>
            <a:r>
              <a:rPr lang="en-US" altLang="zh-CN" sz="2400">
                <a:solidFill>
                  <a:schemeClr val="bg2">
                    <a:lumMod val="10000"/>
                  </a:schemeClr>
                </a:solidFill>
                <a:latin typeface="Arial" panose="020B0604020202020204" pitchFamily="34" charset="0"/>
                <a:ea typeface="微软雅黑" panose="020B0503020204020204" charset="-122"/>
                <a:cs typeface="Arial" panose="020B0604020202020204" pitchFamily="34" charset="0"/>
                <a:sym typeface="+mn-ea"/>
              </a:rPr>
              <a:t>, pain in her brown eyes.</a:t>
            </a:r>
            <a:endParaRPr lang="en-US" altLang="zh-CN" sz="2400">
              <a:solidFill>
                <a:schemeClr val="bg2">
                  <a:lumMod val="10000"/>
                </a:schemeClr>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2400">
              <a:solidFill>
                <a:schemeClr val="bg2">
                  <a:lumMod val="10000"/>
                </a:schemeClr>
              </a:solidFill>
              <a:latin typeface="Arial" panose="020B0604020202020204" pitchFamily="34" charset="0"/>
              <a:ea typeface="微软雅黑" panose="020B0503020204020204" charset="-122"/>
              <a:cs typeface="Arial" panose="020B0604020202020204" pitchFamily="34" charset="0"/>
              <a:sym typeface="+mn-ea"/>
            </a:endParaRPr>
          </a:p>
        </p:txBody>
      </p:sp>
      <p:grpSp>
        <p:nvGrpSpPr>
          <p:cNvPr id="7" name="组合 6"/>
          <p:cNvGrpSpPr/>
          <p:nvPr/>
        </p:nvGrpSpPr>
        <p:grpSpPr>
          <a:xfrm>
            <a:off x="7920355" y="3355975"/>
            <a:ext cx="4239260" cy="3141345"/>
            <a:chOff x="12473" y="5779"/>
            <a:chExt cx="6676" cy="4947"/>
          </a:xfrm>
        </p:grpSpPr>
        <p:pic>
          <p:nvPicPr>
            <p:cNvPr id="106" name="图片 105"/>
            <p:cNvPicPr/>
            <p:nvPr/>
          </p:nvPicPr>
          <p:blipFill>
            <a:blip r:embed="rId5">
              <a:clrChange>
                <a:clrFrom>
                  <a:srgbClr val="FEFEFE">
                    <a:alpha val="100000"/>
                  </a:srgbClr>
                </a:clrFrom>
                <a:clrTo>
                  <a:srgbClr val="FEFEFE">
                    <a:alpha val="100000"/>
                    <a:alpha val="0"/>
                  </a:srgbClr>
                </a:clrTo>
              </a:clrChange>
            </a:blip>
            <a:stretch>
              <a:fillRect/>
            </a:stretch>
          </p:blipFill>
          <p:spPr>
            <a:xfrm>
              <a:off x="15788" y="5779"/>
              <a:ext cx="2976" cy="3109"/>
            </a:xfrm>
            <a:prstGeom prst="rect">
              <a:avLst/>
            </a:prstGeom>
            <a:noFill/>
            <a:ln w="9525">
              <a:noFill/>
            </a:ln>
          </p:spPr>
        </p:pic>
        <p:sp>
          <p:nvSpPr>
            <p:cNvPr id="3" name="文本框 2"/>
            <p:cNvSpPr txBox="1"/>
            <p:nvPr/>
          </p:nvSpPr>
          <p:spPr>
            <a:xfrm>
              <a:off x="12585" y="9420"/>
              <a:ext cx="6565" cy="1307"/>
            </a:xfrm>
            <a:prstGeom prst="rect">
              <a:avLst/>
            </a:prstGeom>
            <a:noFill/>
          </p:spPr>
          <p:txBody>
            <a:bodyPr wrap="square" rtlCol="0" anchor="t">
              <a:spAutoFit/>
            </a:bodyPr>
            <a:p>
              <a:r>
                <a:rPr lang="en-US" altLang="zh-CN" sz="2400" b="1" i="1">
                  <a:solidFill>
                    <a:srgbClr val="C00000"/>
                  </a:solidFill>
                  <a:latin typeface="Arial" panose="020B0604020202020204" pitchFamily="34" charset="0"/>
                  <a:ea typeface="微软雅黑" panose="020B0503020204020204" charset="-122"/>
                  <a:cs typeface="Arial" panose="020B0604020202020204" pitchFamily="34" charset="0"/>
                  <a:sym typeface="+mn-ea"/>
                </a:rPr>
                <a:t>(medical/ sport) wrist band</a:t>
              </a:r>
              <a:endParaRPr lang="en-US" altLang="zh-CN" sz="2400" b="1" i="1">
                <a:solidFill>
                  <a:srgbClr val="C00000"/>
                </a:solidFill>
                <a:latin typeface="Arial" panose="020B0604020202020204" pitchFamily="34" charset="0"/>
                <a:ea typeface="微软雅黑" panose="020B0503020204020204" charset="-122"/>
                <a:cs typeface="Arial" panose="020B0604020202020204" pitchFamily="34" charset="0"/>
                <a:sym typeface="+mn-ea"/>
              </a:endParaRPr>
            </a:p>
            <a:p>
              <a:pPr algn="ctr"/>
              <a:r>
                <a:rPr lang="zh-CN" altLang="en-US" sz="2400" b="1" i="1">
                  <a:solidFill>
                    <a:srgbClr val="C00000"/>
                  </a:solidFill>
                  <a:latin typeface="Arial" panose="020B0604020202020204" pitchFamily="34" charset="0"/>
                  <a:ea typeface="微软雅黑" panose="020B0503020204020204" charset="-122"/>
                  <a:cs typeface="Arial" panose="020B0604020202020204" pitchFamily="34" charset="0"/>
                  <a:sym typeface="+mn-ea"/>
                </a:rPr>
                <a:t>（医用</a:t>
              </a:r>
              <a:r>
                <a:rPr lang="en-US" altLang="zh-CN" sz="2400" b="1" i="1">
                  <a:solidFill>
                    <a:srgbClr val="C00000"/>
                  </a:solidFill>
                  <a:latin typeface="Arial" panose="020B0604020202020204" pitchFamily="34" charset="0"/>
                  <a:ea typeface="微软雅黑" panose="020B0503020204020204" charset="-122"/>
                  <a:cs typeface="Arial" panose="020B0604020202020204" pitchFamily="34" charset="0"/>
                  <a:sym typeface="+mn-ea"/>
                </a:rPr>
                <a:t>/</a:t>
              </a:r>
              <a:r>
                <a:rPr lang="zh-CN" altLang="en-US" sz="2400" b="1" i="1">
                  <a:solidFill>
                    <a:srgbClr val="C00000"/>
                  </a:solidFill>
                  <a:latin typeface="Arial" panose="020B0604020202020204" pitchFamily="34" charset="0"/>
                  <a:ea typeface="微软雅黑" panose="020B0503020204020204" charset="-122"/>
                  <a:cs typeface="Arial" panose="020B0604020202020204" pitchFamily="34" charset="0"/>
                  <a:sym typeface="+mn-ea"/>
                </a:rPr>
                <a:t>运动）腕带</a:t>
              </a:r>
              <a:endParaRPr lang="zh-CN" altLang="en-US" sz="2400" b="1" i="1">
                <a:solidFill>
                  <a:srgbClr val="C00000"/>
                </a:solidFill>
                <a:latin typeface="Arial" panose="020B0604020202020204" pitchFamily="34" charset="0"/>
                <a:ea typeface="微软雅黑" panose="020B0503020204020204" charset="-122"/>
                <a:cs typeface="Arial" panose="020B0604020202020204" pitchFamily="34" charset="0"/>
                <a:sym typeface="+mn-ea"/>
              </a:endParaRPr>
            </a:p>
          </p:txBody>
        </p:sp>
        <p:pic>
          <p:nvPicPr>
            <p:cNvPr id="5" name="图片 4" descr="wrist_wrap_-_one_size_sen142-1083-one_size_1_"/>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12473" y="5779"/>
              <a:ext cx="3508" cy="3508"/>
            </a:xfrm>
            <a:prstGeom prst="rect">
              <a:avLst/>
            </a:prstGeom>
          </p:spPr>
        </p:pic>
      </p:grpSp>
    </p:spTree>
    <p:custDataLst>
      <p:tags r:id="rId7"/>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29030" y="242570"/>
            <a:ext cx="8355965" cy="82994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bridegroom	/ˈbraɪdgru:m/	</a:t>
            </a:r>
            <a:r>
              <a:rPr lang="zh-CN" altLang="en-US" sz="2400" b="1">
                <a:sym typeface="+mn-ea"/>
              </a:rPr>
              <a:t>n.新郎</a:t>
            </a:r>
            <a:endParaRPr lang="zh-CN" altLang="en-US" sz="2400" b="1">
              <a:sym typeface="+mn-ea"/>
            </a:endParaRPr>
          </a:p>
          <a:p>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4" name="文本框 3"/>
          <p:cNvSpPr txBox="1"/>
          <p:nvPr/>
        </p:nvSpPr>
        <p:spPr>
          <a:xfrm>
            <a:off x="4090670" y="2989580"/>
            <a:ext cx="7865745" cy="3046095"/>
          </a:xfrm>
          <a:prstGeom prst="rect">
            <a:avLst/>
          </a:prstGeom>
          <a:noFill/>
        </p:spPr>
        <p:txBody>
          <a:bodyPr wrap="square" rtlCol="0" anchor="t">
            <a:spAutoFit/>
          </a:bodyPr>
          <a:p>
            <a:pPr indent="0">
              <a:buFont typeface="Arial" panose="020B0604020202020204" pitchFamily="34" charset="0"/>
              <a:buNone/>
            </a:pPr>
            <a:r>
              <a:rPr lang="zh-CN" altLang="en-US" sz="2400">
                <a:latin typeface="Arial" panose="020B0604020202020204" pitchFamily="34" charset="0"/>
                <a:cs typeface="Arial" panose="020B0604020202020204" pitchFamily="34" charset="0"/>
              </a:rPr>
              <a:t>新郎新娘伴着喜悦的人们，走向城堡大门。</a:t>
            </a:r>
            <a:endParaRPr lang="zh-CN" altLang="en-US" sz="24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zh-CN" altLang="en-US" sz="2400">
                <a:latin typeface="Arial" panose="020B0604020202020204" pitchFamily="34" charset="0"/>
                <a:cs typeface="Arial" panose="020B0604020202020204" pitchFamily="34" charset="0"/>
                <a:sym typeface="+mn-ea"/>
              </a:rPr>
              <a:t>Bride and </a:t>
            </a:r>
            <a:r>
              <a:rPr lang="zh-CN" altLang="en-US" sz="2400">
                <a:solidFill>
                  <a:srgbClr val="C00000"/>
                </a:solidFill>
                <a:latin typeface="Arial" panose="020B0604020202020204" pitchFamily="34" charset="0"/>
                <a:cs typeface="Arial" panose="020B0604020202020204" pitchFamily="34" charset="0"/>
                <a:sym typeface="+mn-ea"/>
              </a:rPr>
              <a:t>bridegroom</a:t>
            </a:r>
            <a:r>
              <a:rPr lang="zh-CN" altLang="en-US" sz="2400">
                <a:latin typeface="Arial" panose="020B0604020202020204" pitchFamily="34" charset="0"/>
                <a:cs typeface="Arial" panose="020B0604020202020204" pitchFamily="34" charset="0"/>
                <a:sym typeface="+mn-ea"/>
              </a:rPr>
              <a:t>, accompanied by the </a:t>
            </a:r>
            <a:r>
              <a:rPr lang="en-US" altLang="zh-CN" sz="2400">
                <a:latin typeface="Arial" panose="020B0604020202020204" pitchFamily="34" charset="0"/>
                <a:cs typeface="Arial" panose="020B0604020202020204" pitchFamily="34" charset="0"/>
                <a:sym typeface="+mn-ea"/>
              </a:rPr>
              <a:t>joyous</a:t>
            </a:r>
            <a:r>
              <a:rPr lang="zh-CN" altLang="en-US" sz="2400">
                <a:latin typeface="Arial" panose="020B0604020202020204" pitchFamily="34" charset="0"/>
                <a:cs typeface="Arial" panose="020B0604020202020204" pitchFamily="34" charset="0"/>
                <a:sym typeface="+mn-ea"/>
              </a:rPr>
              <a:t> crowd, proceeded to the castle gate.</a:t>
            </a:r>
            <a:endParaRPr lang="zh-CN" altLang="en-US" sz="24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zh-CN" altLang="en-US" sz="2400">
              <a:latin typeface="Arial" panose="020B0604020202020204" pitchFamily="34" charset="0"/>
              <a:cs typeface="Arial" panose="020B0604020202020204" pitchFamily="34" charset="0"/>
            </a:endParaRPr>
          </a:p>
          <a:p>
            <a:pPr indent="0">
              <a:buFont typeface="Arial" panose="020B0604020202020204" pitchFamily="34" charset="0"/>
              <a:buNone/>
            </a:pPr>
            <a:r>
              <a:rPr lang="zh-CN" altLang="en-US" sz="2400">
                <a:latin typeface="Arial" panose="020B0604020202020204" pitchFamily="34" charset="0"/>
                <a:cs typeface="Arial" panose="020B0604020202020204" pitchFamily="34" charset="0"/>
              </a:rPr>
              <a:t>当新娘和新郎走向讲台时，雨水打在他们的脸上。</a:t>
            </a:r>
            <a:endParaRPr lang="zh-CN" altLang="en-US" sz="24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zh-CN" altLang="en-US" sz="2400">
                <a:latin typeface="Arial" panose="020B0604020202020204" pitchFamily="34" charset="0"/>
                <a:cs typeface="Arial" panose="020B0604020202020204" pitchFamily="34" charset="0"/>
                <a:sym typeface="+mn-ea"/>
              </a:rPr>
              <a:t>The rain drove into the bride and </a:t>
            </a:r>
            <a:r>
              <a:rPr lang="zh-CN" altLang="en-US" sz="2400">
                <a:solidFill>
                  <a:srgbClr val="C00000"/>
                </a:solidFill>
                <a:latin typeface="Arial" panose="020B0604020202020204" pitchFamily="34" charset="0"/>
                <a:cs typeface="Arial" panose="020B0604020202020204" pitchFamily="34" charset="0"/>
                <a:sym typeface="+mn-ea"/>
              </a:rPr>
              <a:t>bridegroom</a:t>
            </a:r>
            <a:r>
              <a:rPr lang="zh-CN" altLang="en-US" sz="2400">
                <a:latin typeface="Arial" panose="020B0604020202020204" pitchFamily="34" charset="0"/>
                <a:cs typeface="Arial" panose="020B0604020202020204" pitchFamily="34" charset="0"/>
                <a:sym typeface="+mn-ea"/>
              </a:rPr>
              <a:t>'s faces as they passed to the </a:t>
            </a:r>
            <a:r>
              <a:rPr lang="en-US" altLang="zh-CN" sz="2400">
                <a:latin typeface="Arial" panose="020B0604020202020204" pitchFamily="34" charset="0"/>
                <a:cs typeface="Arial" panose="020B0604020202020204" pitchFamily="34" charset="0"/>
                <a:sym typeface="+mn-ea"/>
              </a:rPr>
              <a:t>podium</a:t>
            </a:r>
            <a:r>
              <a:rPr lang="zh-CN" altLang="en-US" sz="2400">
                <a:latin typeface="Arial" panose="020B0604020202020204" pitchFamily="34" charset="0"/>
                <a:cs typeface="Arial" panose="020B0604020202020204" pitchFamily="34" charset="0"/>
                <a:sym typeface="+mn-ea"/>
              </a:rPr>
              <a:t>.</a:t>
            </a:r>
            <a:endParaRPr lang="zh-CN" altLang="en-US" sz="24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zh-CN" altLang="en-US" sz="2400">
              <a:latin typeface="Arial" panose="020B0604020202020204" pitchFamily="34" charset="0"/>
              <a:cs typeface="Arial" panose="020B0604020202020204" pitchFamily="34" charset="0"/>
            </a:endParaRPr>
          </a:p>
        </p:txBody>
      </p:sp>
      <p:pic>
        <p:nvPicPr>
          <p:cNvPr id="2" name="图片 1"/>
          <p:cNvPicPr>
            <a:picLocks noChangeAspect="1"/>
          </p:cNvPicPr>
          <p:nvPr/>
        </p:nvPicPr>
        <p:blipFill>
          <a:blip r:embed="rId4">
            <a:clrChange>
              <a:clrFrom>
                <a:srgbClr val="F0F0F0">
                  <a:alpha val="100000"/>
                </a:srgbClr>
              </a:clrFrom>
              <a:clrTo>
                <a:srgbClr val="F0F0F0">
                  <a:alpha val="100000"/>
                  <a:alpha val="0"/>
                </a:srgbClr>
              </a:clrTo>
            </a:clrChange>
          </a:blip>
          <a:stretch>
            <a:fillRect/>
          </a:stretch>
        </p:blipFill>
        <p:spPr>
          <a:xfrm>
            <a:off x="0" y="3082290"/>
            <a:ext cx="3680460" cy="3590925"/>
          </a:xfrm>
          <a:prstGeom prst="rect">
            <a:avLst/>
          </a:prstGeom>
        </p:spPr>
      </p:pic>
      <p:sp>
        <p:nvSpPr>
          <p:cNvPr id="3" name="文本框 2"/>
          <p:cNvSpPr txBox="1"/>
          <p:nvPr/>
        </p:nvSpPr>
        <p:spPr>
          <a:xfrm>
            <a:off x="207645" y="1072515"/>
            <a:ext cx="4141470" cy="1106805"/>
          </a:xfrm>
          <a:prstGeom prst="rect">
            <a:avLst/>
          </a:prstGeom>
          <a:noFill/>
          <a:ln w="12700">
            <a:solidFill>
              <a:schemeClr val="accent1"/>
            </a:solidFill>
            <a:prstDash val="lgDash"/>
          </a:ln>
        </p:spPr>
        <p:txBody>
          <a:bodyPr wrap="square" rtlCol="0">
            <a:spAutoFit/>
          </a:bodyPr>
          <a:p>
            <a:r>
              <a:rPr lang="en-US" altLang="zh-CN" sz="2200"/>
              <a:t>bride                                  </a:t>
            </a:r>
            <a:r>
              <a:rPr lang="zh-CN" altLang="en-US" sz="2200"/>
              <a:t>新娘</a:t>
            </a:r>
            <a:endParaRPr lang="en-US" altLang="zh-CN" sz="2200"/>
          </a:p>
          <a:p>
            <a:r>
              <a:rPr lang="en-US" altLang="zh-CN" sz="2200"/>
              <a:t>groomsman-groomsmen   </a:t>
            </a:r>
            <a:r>
              <a:rPr lang="zh-CN" altLang="en-US" sz="2200"/>
              <a:t>伴郎</a:t>
            </a:r>
            <a:endParaRPr lang="en-US" altLang="zh-CN" sz="2200"/>
          </a:p>
          <a:p>
            <a:r>
              <a:rPr lang="en-US" altLang="zh-CN" sz="2200"/>
              <a:t>bridemaid(s)                      </a:t>
            </a:r>
            <a:r>
              <a:rPr lang="zh-CN" altLang="en-US" sz="2200"/>
              <a:t>伴娘</a:t>
            </a:r>
            <a:endParaRPr lang="zh-CN" altLang="en-US" sz="2200"/>
          </a:p>
        </p:txBody>
      </p:sp>
    </p:spTree>
    <p:custDataLst>
      <p:tags r:id="rId5"/>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29030" y="242570"/>
            <a:ext cx="8355965" cy="82994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geometry	/dʒiˈɒmətri/	</a:t>
            </a:r>
            <a:r>
              <a:rPr lang="zh-CN" altLang="en-US" sz="2400" b="1">
                <a:sym typeface="+mn-ea"/>
              </a:rPr>
              <a:t>n.几何学;几何图形</a:t>
            </a:r>
            <a:endParaRPr lang="zh-CN" altLang="en-US" sz="2400" b="1">
              <a:sym typeface="+mn-ea"/>
            </a:endParaRPr>
          </a:p>
          <a:p>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5" name="文本框 4"/>
          <p:cNvSpPr txBox="1"/>
          <p:nvPr/>
        </p:nvSpPr>
        <p:spPr>
          <a:xfrm>
            <a:off x="229235" y="1288415"/>
            <a:ext cx="7169150" cy="4492625"/>
          </a:xfrm>
          <a:prstGeom prst="rect">
            <a:avLst/>
          </a:prstGeom>
          <a:noFill/>
        </p:spPr>
        <p:txBody>
          <a:bodyPr wrap="square" rtlCol="0" anchor="t">
            <a:spAutoFit/>
          </a:bodyPr>
          <a:p>
            <a:pPr indent="0">
              <a:buFont typeface="Arial" panose="020B0604020202020204" pitchFamily="34" charset="0"/>
              <a:buNone/>
            </a:pPr>
            <a:r>
              <a:rPr lang="zh-CN" altLang="en-US" sz="2200">
                <a:sym typeface="+mn-ea"/>
              </a:rPr>
              <a:t>学习形状是几何的入门。</a:t>
            </a:r>
            <a:endParaRPr lang="zh-CN" altLang="en-US" sz="2200"/>
          </a:p>
          <a:p>
            <a:pPr marL="285750" indent="-285750">
              <a:buFont typeface="Arial" panose="020B0604020202020204" pitchFamily="34" charset="0"/>
              <a:buChar char="•"/>
            </a:pPr>
            <a:r>
              <a:rPr lang="en-US" altLang="zh-CN" sz="2200"/>
              <a:t>Learning shapes is an introduction to </a:t>
            </a:r>
            <a:r>
              <a:rPr lang="en-US" altLang="zh-CN" sz="2200">
                <a:solidFill>
                  <a:srgbClr val="C00000"/>
                </a:solidFill>
              </a:rPr>
              <a:t>geometry</a:t>
            </a:r>
            <a:r>
              <a:rPr lang="en-US" altLang="zh-CN" sz="2200"/>
              <a:t>.</a:t>
            </a:r>
            <a:endParaRPr lang="en-US" altLang="zh-CN" sz="2200"/>
          </a:p>
          <a:p>
            <a:pPr marL="285750" indent="-285750">
              <a:buFont typeface="Arial" panose="020B0604020202020204" pitchFamily="34" charset="0"/>
              <a:buChar char="•"/>
            </a:pPr>
            <a:endParaRPr lang="en-US" altLang="zh-CN" sz="2200"/>
          </a:p>
          <a:p>
            <a:pPr indent="0">
              <a:buFont typeface="Arial" panose="020B0604020202020204" pitchFamily="34" charset="0"/>
              <a:buNone/>
            </a:pPr>
            <a:r>
              <a:rPr lang="zh-CN" altLang="en-US" sz="2200">
                <a:sym typeface="+mn-ea"/>
              </a:rPr>
              <a:t>受邀参加即将到来的学术节的教授将会和我们分享几何的历史。</a:t>
            </a:r>
            <a:endParaRPr lang="zh-CN" altLang="en-US" sz="2200"/>
          </a:p>
          <a:p>
            <a:pPr marL="285750" indent="-285750">
              <a:buFont typeface="Arial" panose="020B0604020202020204" pitchFamily="34" charset="0"/>
              <a:buChar char="•"/>
            </a:pPr>
            <a:r>
              <a:rPr lang="en-US" altLang="zh-CN" sz="2200"/>
              <a:t>The professor invited to the coming academic festival </a:t>
            </a:r>
            <a:r>
              <a:rPr lang="en-US" sz="2200"/>
              <a:t>will </a:t>
            </a:r>
            <a:r>
              <a:rPr lang="zh-CN" altLang="en-US" sz="2200"/>
              <a:t>share </a:t>
            </a:r>
            <a:r>
              <a:rPr lang="en-US" altLang="zh-CN" sz="2200"/>
              <a:t>the history of </a:t>
            </a:r>
            <a:r>
              <a:rPr lang="zh-CN" altLang="en-US" sz="2200">
                <a:solidFill>
                  <a:srgbClr val="C00000"/>
                </a:solidFill>
              </a:rPr>
              <a:t>geometry</a:t>
            </a:r>
            <a:r>
              <a:rPr lang="en-US" altLang="zh-CN" sz="2200"/>
              <a:t> with us</a:t>
            </a:r>
            <a:r>
              <a:rPr lang="zh-CN" altLang="en-US" sz="2200"/>
              <a:t>.</a:t>
            </a:r>
            <a:endParaRPr lang="zh-CN" altLang="en-US" sz="2200"/>
          </a:p>
          <a:p>
            <a:pPr marL="285750" indent="-285750">
              <a:buFont typeface="Arial" panose="020B0604020202020204" pitchFamily="34" charset="0"/>
              <a:buChar char="•"/>
            </a:pPr>
            <a:endParaRPr lang="zh-CN" altLang="en-US" sz="2200"/>
          </a:p>
          <a:p>
            <a:pPr indent="0">
              <a:buFont typeface="Arial" panose="020B0604020202020204" pitchFamily="34" charset="0"/>
              <a:buNone/>
            </a:pPr>
            <a:r>
              <a:rPr lang="zh-CN" altLang="en-US" sz="2200">
                <a:sym typeface="+mn-ea"/>
              </a:rPr>
              <a:t>他的一生致力于高等几何的研究和改革意大利更先进的数学教学。</a:t>
            </a:r>
            <a:endParaRPr lang="zh-CN" altLang="en-US" sz="2200">
              <a:sym typeface="+mn-ea"/>
            </a:endParaRPr>
          </a:p>
          <a:p>
            <a:pPr marL="342900" indent="-342900">
              <a:buFont typeface="Arial" panose="020B0604020202020204" pitchFamily="34" charset="0"/>
              <a:buChar char="•"/>
            </a:pPr>
            <a:r>
              <a:rPr lang="zh-CN" altLang="en-US" sz="2200"/>
              <a:t>His life was devoted to the study of higher </a:t>
            </a:r>
            <a:r>
              <a:rPr lang="zh-CN" altLang="en-US" sz="2200">
                <a:solidFill>
                  <a:srgbClr val="C00000"/>
                </a:solidFill>
              </a:rPr>
              <a:t>geometry</a:t>
            </a:r>
            <a:r>
              <a:rPr lang="zh-CN" altLang="en-US" sz="2200"/>
              <a:t> and reforming the more advanced mathematical teaching of Italy.</a:t>
            </a:r>
            <a:endParaRPr lang="zh-CN" altLang="en-US" sz="2200"/>
          </a:p>
        </p:txBody>
      </p:sp>
      <p:pic>
        <p:nvPicPr>
          <p:cNvPr id="108" name="图片 107"/>
          <p:cNvPicPr/>
          <p:nvPr/>
        </p:nvPicPr>
        <p:blipFill>
          <a:blip r:embed="rId4"/>
          <a:stretch>
            <a:fillRect/>
          </a:stretch>
        </p:blipFill>
        <p:spPr>
          <a:xfrm>
            <a:off x="7560310" y="1288415"/>
            <a:ext cx="4514850" cy="4476750"/>
          </a:xfrm>
          <a:prstGeom prst="rect">
            <a:avLst/>
          </a:prstGeom>
          <a:noFill/>
          <a:ln w="9525">
            <a:noFill/>
          </a:ln>
        </p:spPr>
      </p:pic>
    </p:spTree>
    <p:custDataLst>
      <p:tags r:id="rId5"/>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29030" y="242570"/>
            <a:ext cx="8355965" cy="82994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sym typeface="+mn-ea"/>
              </a:rPr>
              <a:t>debt</a:t>
            </a:r>
            <a:r>
              <a:rPr lang="en-US" altLang="zh-CN" sz="2400" b="1">
                <a:solidFill>
                  <a:schemeClr val="bg2">
                    <a:lumMod val="10000"/>
                  </a:schemeClr>
                </a:solidFill>
                <a:latin typeface="微软雅黑" panose="020B0503020204020204" charset="-122"/>
                <a:ea typeface="微软雅黑" panose="020B0503020204020204" charset="-122"/>
              </a:rPr>
              <a:t>	/det/	</a:t>
            </a:r>
            <a:r>
              <a:rPr lang="zh-CN" altLang="en-US" sz="2400" b="1">
                <a:sym typeface="+mn-ea"/>
              </a:rPr>
              <a:t>n.债务;欠款</a:t>
            </a:r>
            <a:endParaRPr lang="zh-CN" altLang="en-US" sz="2400" b="1">
              <a:sym typeface="+mn-ea"/>
            </a:endParaRPr>
          </a:p>
          <a:p>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4" name="文本框 3"/>
          <p:cNvSpPr txBox="1"/>
          <p:nvPr/>
        </p:nvSpPr>
        <p:spPr>
          <a:xfrm>
            <a:off x="4102100" y="810260"/>
            <a:ext cx="7879080" cy="2799715"/>
          </a:xfrm>
          <a:prstGeom prst="rect">
            <a:avLst/>
          </a:prstGeom>
          <a:noFill/>
        </p:spPr>
        <p:txBody>
          <a:bodyPr wrap="square" rtlCol="0" anchor="t">
            <a:spAutoFit/>
          </a:bodyPr>
          <a:p>
            <a:pPr indent="0">
              <a:buFont typeface="Arial" panose="020B0604020202020204" pitchFamily="34" charset="0"/>
              <a:buNone/>
            </a:pPr>
            <a:r>
              <a:rPr lang="zh-CN" altLang="en-US" sz="2200">
                <a:sym typeface="+mn-ea"/>
              </a:rPr>
              <a:t>在遭受损失后，他决心在五年内还清对父母的债务。</a:t>
            </a:r>
            <a:endParaRPr lang="zh-CN" altLang="en-US" sz="2200">
              <a:sym typeface="+mn-ea"/>
            </a:endParaRPr>
          </a:p>
          <a:p>
            <a:pPr marL="342900" indent="-342900">
              <a:buFont typeface="Arial" panose="020B0604020202020204" pitchFamily="34" charset="0"/>
              <a:buChar char="•"/>
            </a:pPr>
            <a:r>
              <a:rPr lang="zh-CN" altLang="en-US" sz="2200"/>
              <a:t>After his losses, he had determined to pay back his debt to his parents in five years.</a:t>
            </a:r>
            <a:endParaRPr lang="zh-CN" altLang="en-US" sz="2200"/>
          </a:p>
          <a:p>
            <a:pPr indent="0">
              <a:buFont typeface="Arial" panose="020B0604020202020204" pitchFamily="34" charset="0"/>
              <a:buNone/>
            </a:pPr>
            <a:endParaRPr lang="zh-CN" altLang="en-US" sz="2200">
              <a:sym typeface="+mn-ea"/>
            </a:endParaRPr>
          </a:p>
          <a:p>
            <a:pPr indent="0">
              <a:buFont typeface="Arial" panose="020B0604020202020204" pitchFamily="34" charset="0"/>
              <a:buNone/>
            </a:pPr>
            <a:r>
              <a:rPr lang="zh-CN" altLang="en-US" sz="2200">
                <a:sym typeface="+mn-ea"/>
              </a:rPr>
              <a:t>如果你现在有很多债务悬在头上，这可能会让你感到绝望。</a:t>
            </a:r>
            <a:endParaRPr lang="zh-CN" altLang="en-US" sz="2200"/>
          </a:p>
          <a:p>
            <a:pPr marL="285750" indent="-285750">
              <a:buFont typeface="Arial" panose="020B0604020202020204" pitchFamily="34" charset="0"/>
              <a:buChar char="•"/>
            </a:pPr>
            <a:r>
              <a:rPr lang="zh-CN" altLang="en-US" sz="2200"/>
              <a:t>If you have a lot of debt hanging over your head right now, it might be making you feel hopeless.</a:t>
            </a:r>
            <a:endParaRPr lang="zh-CN" altLang="en-US" sz="2200"/>
          </a:p>
          <a:p>
            <a:pPr marL="285750" indent="-285750">
              <a:buFont typeface="Arial" panose="020B0604020202020204" pitchFamily="34" charset="0"/>
              <a:buChar char="•"/>
            </a:pPr>
            <a:endParaRPr lang="zh-CN" altLang="en-US" sz="2200"/>
          </a:p>
        </p:txBody>
      </p:sp>
      <p:pic>
        <p:nvPicPr>
          <p:cNvPr id="109" name="图片 108"/>
          <p:cNvPicPr/>
          <p:nvPr/>
        </p:nvPicPr>
        <p:blipFill>
          <a:blip r:embed="rId4"/>
          <a:stretch>
            <a:fillRect/>
          </a:stretch>
        </p:blipFill>
        <p:spPr>
          <a:xfrm>
            <a:off x="180975" y="1170940"/>
            <a:ext cx="3657600" cy="2438400"/>
          </a:xfrm>
          <a:prstGeom prst="rect">
            <a:avLst/>
          </a:prstGeom>
          <a:noFill/>
          <a:ln w="9525">
            <a:noFill/>
          </a:ln>
        </p:spPr>
      </p:pic>
      <p:sp>
        <p:nvSpPr>
          <p:cNvPr id="10" name="文本框 9"/>
          <p:cNvSpPr txBox="1"/>
          <p:nvPr/>
        </p:nvSpPr>
        <p:spPr>
          <a:xfrm>
            <a:off x="154305" y="3884930"/>
            <a:ext cx="10305415" cy="2484120"/>
          </a:xfrm>
          <a:prstGeom prst="rect">
            <a:avLst/>
          </a:prstGeom>
          <a:noFill/>
          <a:ln>
            <a:solidFill>
              <a:schemeClr val="tx1"/>
            </a:solidFill>
            <a:prstDash val="dash"/>
          </a:ln>
        </p:spPr>
        <p:txBody>
          <a:bodyPr wrap="square" rtlCol="0" anchor="t">
            <a:noAutofit/>
          </a:bodyPr>
          <a:p>
            <a:r>
              <a:rPr lang="en-US" altLang="zh-CN" sz="2200" b="1" i="1" u="sng">
                <a:solidFill>
                  <a:srgbClr val="C00000"/>
                </a:solidFill>
              </a:rPr>
              <a:t>Related Idioms:</a:t>
            </a:r>
            <a:endParaRPr lang="en-US" altLang="zh-CN" sz="2200" b="1" i="1" u="sng">
              <a:solidFill>
                <a:srgbClr val="004BB2"/>
              </a:solidFill>
            </a:endParaRPr>
          </a:p>
          <a:p>
            <a:r>
              <a:rPr lang="zh-CN" altLang="en-US" sz="2200" b="1">
                <a:solidFill>
                  <a:srgbClr val="004BB2"/>
                </a:solidFill>
              </a:rPr>
              <a:t>owe a debt of gratitude： </a:t>
            </a:r>
            <a:r>
              <a:rPr lang="zh-CN" altLang="en-US" sz="2200">
                <a:solidFill>
                  <a:schemeClr val="tx1"/>
                </a:solidFill>
              </a:rPr>
              <a:t>对某人做的事情非常感谢</a:t>
            </a:r>
            <a:endParaRPr lang="zh-CN" altLang="en-US" sz="2200">
              <a:solidFill>
                <a:schemeClr val="tx1"/>
              </a:solidFill>
            </a:endParaRPr>
          </a:p>
          <a:p>
            <a:r>
              <a:rPr lang="zh-CN" altLang="en-US" sz="2200" b="1">
                <a:solidFill>
                  <a:srgbClr val="004BB2"/>
                </a:solidFill>
                <a:sym typeface="+mn-ea"/>
              </a:rPr>
              <a:t>debt to nature：</a:t>
            </a:r>
            <a:r>
              <a:rPr lang="zh-CN" altLang="en-US" sz="2200">
                <a:solidFill>
                  <a:schemeClr val="tx1"/>
                </a:solidFill>
                <a:sym typeface="+mn-ea"/>
              </a:rPr>
              <a:t>死亡</a:t>
            </a:r>
            <a:endParaRPr lang="zh-CN" altLang="en-US" sz="2200" b="1">
              <a:solidFill>
                <a:srgbClr val="004BB2"/>
              </a:solidFill>
              <a:sym typeface="+mn-ea"/>
            </a:endParaRPr>
          </a:p>
          <a:p>
            <a:r>
              <a:rPr lang="zh-CN" altLang="en-US" sz="2200">
                <a:solidFill>
                  <a:schemeClr val="tx1"/>
                </a:solidFill>
              </a:rPr>
              <a:t>我们感谢你为我们所做的一切。</a:t>
            </a:r>
            <a:endParaRPr lang="zh-CN" altLang="en-US" sz="2200">
              <a:solidFill>
                <a:schemeClr val="tx1"/>
              </a:solidFill>
            </a:endParaRPr>
          </a:p>
          <a:p>
            <a:pPr marL="342900" indent="-342900">
              <a:buFont typeface="Arial" panose="020B0604020202020204" pitchFamily="34" charset="0"/>
              <a:buChar char="•"/>
            </a:pPr>
            <a:r>
              <a:rPr lang="zh-CN" altLang="en-US" sz="2200">
                <a:solidFill>
                  <a:schemeClr val="tx1"/>
                </a:solidFill>
                <a:sym typeface="+mn-ea"/>
              </a:rPr>
              <a:t>We </a:t>
            </a:r>
            <a:r>
              <a:rPr lang="zh-CN" altLang="en-US" sz="2200">
                <a:solidFill>
                  <a:srgbClr val="004BB2"/>
                </a:solidFill>
                <a:sym typeface="+mn-ea"/>
              </a:rPr>
              <a:t>owe you a debt of gratitude</a:t>
            </a:r>
            <a:r>
              <a:rPr lang="zh-CN" altLang="en-US" sz="2200">
                <a:solidFill>
                  <a:schemeClr val="tx1"/>
                </a:solidFill>
                <a:sym typeface="+mn-ea"/>
              </a:rPr>
              <a:t> for all you have done for us.</a:t>
            </a:r>
            <a:endParaRPr lang="zh-CN" altLang="en-US" sz="2200">
              <a:solidFill>
                <a:schemeClr val="tx1"/>
              </a:solidFill>
            </a:endParaRPr>
          </a:p>
          <a:p>
            <a:r>
              <a:rPr lang="zh-CN" altLang="en-US" sz="2200">
                <a:solidFill>
                  <a:schemeClr val="tx1"/>
                </a:solidFill>
              </a:rPr>
              <a:t>当我离世时，我希望我身边有我的家人。</a:t>
            </a:r>
            <a:endParaRPr lang="zh-CN" altLang="en-US" sz="2200">
              <a:solidFill>
                <a:schemeClr val="tx1"/>
              </a:solidFill>
            </a:endParaRPr>
          </a:p>
          <a:p>
            <a:pPr marL="342900" indent="-342900">
              <a:buFont typeface="Arial" panose="020B0604020202020204" pitchFamily="34" charset="0"/>
              <a:buChar char="•"/>
            </a:pPr>
            <a:r>
              <a:rPr lang="zh-CN" altLang="en-US" sz="2200">
                <a:solidFill>
                  <a:schemeClr val="tx1"/>
                </a:solidFill>
              </a:rPr>
              <a:t>When I'm ready to pay my </a:t>
            </a:r>
            <a:r>
              <a:rPr lang="zh-CN" altLang="en-US" sz="2200">
                <a:solidFill>
                  <a:srgbClr val="004BB2"/>
                </a:solidFill>
              </a:rPr>
              <a:t>debt to nature</a:t>
            </a:r>
            <a:r>
              <a:rPr lang="zh-CN" altLang="en-US" sz="2200">
                <a:solidFill>
                  <a:schemeClr val="tx1"/>
                </a:solidFill>
              </a:rPr>
              <a:t>, I hope I'm surrounded by my family.</a:t>
            </a:r>
            <a:endParaRPr lang="zh-CN" altLang="en-US" sz="2200">
              <a:solidFill>
                <a:schemeClr val="tx1"/>
              </a:solidFill>
            </a:endParaRPr>
          </a:p>
          <a:p>
            <a:endParaRPr lang="zh-CN" altLang="en-US" sz="2200">
              <a:solidFill>
                <a:schemeClr val="tx1"/>
              </a:solidFill>
            </a:endParaRPr>
          </a:p>
        </p:txBody>
      </p:sp>
    </p:spTree>
    <p:custDataLst>
      <p:tags r:id="rId5"/>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29030" y="242570"/>
            <a:ext cx="9441815" cy="82994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categorise	/ˈkætəɡəraɪz/	</a:t>
            </a:r>
            <a:r>
              <a:rPr lang="zh-CN" altLang="en-US" sz="2400" b="1">
                <a:sym typeface="+mn-ea"/>
              </a:rPr>
              <a:t>vt.把…分类(加以归类)</a:t>
            </a:r>
            <a:endParaRPr lang="zh-CN" altLang="en-US" sz="2400" b="1">
              <a:sym typeface="+mn-ea"/>
            </a:endParaRPr>
          </a:p>
          <a:p>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pic>
        <p:nvPicPr>
          <p:cNvPr id="110" name="图片 109"/>
          <p:cNvPicPr/>
          <p:nvPr/>
        </p:nvPicPr>
        <p:blipFill>
          <a:blip r:embed="rId4">
            <a:clrChange>
              <a:clrFrom>
                <a:srgbClr val="F8F7FC">
                  <a:alpha val="100000"/>
                </a:srgbClr>
              </a:clrFrom>
              <a:clrTo>
                <a:srgbClr val="F8F7FC">
                  <a:alpha val="100000"/>
                  <a:alpha val="0"/>
                </a:srgbClr>
              </a:clrTo>
            </a:clrChange>
          </a:blip>
          <a:srcRect b="8520"/>
          <a:stretch>
            <a:fillRect/>
          </a:stretch>
        </p:blipFill>
        <p:spPr>
          <a:xfrm>
            <a:off x="0" y="3906520"/>
            <a:ext cx="4326255" cy="2638425"/>
          </a:xfrm>
          <a:prstGeom prst="rect">
            <a:avLst/>
          </a:prstGeom>
          <a:noFill/>
          <a:ln w="9525">
            <a:noFill/>
          </a:ln>
        </p:spPr>
      </p:pic>
      <p:sp>
        <p:nvSpPr>
          <p:cNvPr id="2" name="文本框 1"/>
          <p:cNvSpPr txBox="1"/>
          <p:nvPr/>
        </p:nvSpPr>
        <p:spPr>
          <a:xfrm>
            <a:off x="259715" y="866775"/>
            <a:ext cx="11750040" cy="2122805"/>
          </a:xfrm>
          <a:prstGeom prst="rect">
            <a:avLst/>
          </a:prstGeom>
          <a:noFill/>
        </p:spPr>
        <p:txBody>
          <a:bodyPr wrap="square" rtlCol="0" anchor="t">
            <a:spAutoFit/>
          </a:bodyPr>
          <a:p>
            <a:r>
              <a:rPr lang="zh-CN" altLang="en-US" sz="2200"/>
              <a:t>当你被一大堆资源淹没时，对它们进行分类将帮助你保持一切有序。</a:t>
            </a:r>
            <a:endParaRPr lang="zh-CN" altLang="en-US" sz="2200"/>
          </a:p>
          <a:p>
            <a:pPr marL="342900" indent="-342900">
              <a:buFont typeface="Arial" panose="020B0604020202020204" pitchFamily="34" charset="0"/>
              <a:buChar char="•"/>
            </a:pPr>
            <a:r>
              <a:rPr lang="en-US" altLang="zh-CN" sz="2200">
                <a:sym typeface="+mn-ea"/>
              </a:rPr>
              <a:t>When you are </a:t>
            </a:r>
            <a:r>
              <a:rPr lang="zh-CN" altLang="en-US" sz="2200">
                <a:sym typeface="+mn-ea"/>
              </a:rPr>
              <a:t>overwhelm</a:t>
            </a:r>
            <a:r>
              <a:rPr lang="en-US" altLang="zh-CN" sz="2200">
                <a:sym typeface="+mn-ea"/>
              </a:rPr>
              <a:t>ed</a:t>
            </a:r>
            <a:r>
              <a:rPr lang="zh-CN" altLang="en-US" sz="2200">
                <a:sym typeface="+mn-ea"/>
              </a:rPr>
              <a:t> to be presented with a huge list of resources, </a:t>
            </a:r>
            <a:r>
              <a:rPr lang="en-US" sz="2200">
                <a:solidFill>
                  <a:srgbClr val="C00000"/>
                </a:solidFill>
                <a:sym typeface="+mn-ea"/>
              </a:rPr>
              <a:t>categorising</a:t>
            </a:r>
            <a:r>
              <a:rPr lang="en-US" sz="2200">
                <a:sym typeface="+mn-ea"/>
              </a:rPr>
              <a:t> them </a:t>
            </a:r>
            <a:r>
              <a:rPr lang="en-US" altLang="zh-CN" sz="2200">
                <a:sym typeface="+mn-ea"/>
              </a:rPr>
              <a:t>will help you keep everything in order</a:t>
            </a:r>
            <a:r>
              <a:rPr lang="zh-CN" altLang="en-US" sz="2200">
                <a:sym typeface="+mn-ea"/>
              </a:rPr>
              <a:t>.</a:t>
            </a:r>
            <a:endParaRPr lang="zh-CN" altLang="en-US" sz="2200"/>
          </a:p>
          <a:p>
            <a:endParaRPr lang="zh-CN" altLang="en-US" sz="2200"/>
          </a:p>
          <a:p>
            <a:r>
              <a:rPr lang="zh-CN" altLang="en-US" sz="2200"/>
              <a:t>有了详细的计划，</a:t>
            </a:r>
            <a:r>
              <a:rPr lang="en-US" sz="2200">
                <a:sym typeface="+mn-ea"/>
              </a:rPr>
              <a:t>Ricky</a:t>
            </a:r>
            <a:r>
              <a:rPr lang="zh-CN" altLang="en-US" sz="2200"/>
              <a:t>把他的杂物进行了分类，把每一项任务都安排得井井有条。</a:t>
            </a:r>
            <a:endParaRPr lang="zh-CN" altLang="en-US" sz="2200"/>
          </a:p>
          <a:p>
            <a:r>
              <a:rPr lang="en-US" sz="2200">
                <a:sym typeface="+mn-ea"/>
              </a:rPr>
              <a:t>With a detailed plan, Ricky categorised his </a:t>
            </a:r>
            <a:r>
              <a:rPr lang="en-US" sz="2200">
                <a:solidFill>
                  <a:srgbClr val="C00000"/>
                </a:solidFill>
                <a:sym typeface="+mn-ea"/>
              </a:rPr>
              <a:t>groceries</a:t>
            </a:r>
            <a:r>
              <a:rPr lang="en-US" sz="2200">
                <a:sym typeface="+mn-ea"/>
              </a:rPr>
              <a:t> and arranged every task orderly.</a:t>
            </a:r>
            <a:endParaRPr lang="en-US" sz="2200">
              <a:sym typeface="+mn-ea"/>
            </a:endParaRPr>
          </a:p>
        </p:txBody>
      </p:sp>
      <p:sp>
        <p:nvSpPr>
          <p:cNvPr id="3" name="文本框 2"/>
          <p:cNvSpPr txBox="1"/>
          <p:nvPr/>
        </p:nvSpPr>
        <p:spPr>
          <a:xfrm>
            <a:off x="4326255" y="3906520"/>
            <a:ext cx="7683500" cy="1783715"/>
          </a:xfrm>
          <a:prstGeom prst="rect">
            <a:avLst/>
          </a:prstGeom>
          <a:noFill/>
        </p:spPr>
        <p:txBody>
          <a:bodyPr wrap="square" rtlCol="0" anchor="t">
            <a:spAutoFit/>
          </a:bodyPr>
          <a:p>
            <a:r>
              <a:rPr lang="zh-CN" altLang="en-US" sz="2200"/>
              <a:t>对于那些将自己归类为“不感兴趣”的人来说，简单的图形使陈述立即变得吸引而又平易近人。</a:t>
            </a:r>
            <a:endParaRPr lang="zh-CN" altLang="en-US" sz="2200"/>
          </a:p>
          <a:p>
            <a:pPr marL="285750" indent="-285750">
              <a:buFont typeface="Arial" panose="020B0604020202020204" pitchFamily="34" charset="0"/>
              <a:buChar char="•"/>
            </a:pPr>
            <a:r>
              <a:rPr lang="zh-CN" altLang="en-US" sz="2200"/>
              <a:t>The simple graphics make </a:t>
            </a:r>
            <a:r>
              <a:rPr lang="en-US" altLang="zh-CN" sz="2200"/>
              <a:t>presentation</a:t>
            </a:r>
            <a:r>
              <a:rPr lang="zh-CN" altLang="en-US" sz="2200"/>
              <a:t> immediately appealing and approachable for someone who would </a:t>
            </a:r>
            <a:r>
              <a:rPr lang="zh-CN" altLang="en-US" sz="2200">
                <a:solidFill>
                  <a:srgbClr val="C00000"/>
                </a:solidFill>
              </a:rPr>
              <a:t>categori</a:t>
            </a:r>
            <a:r>
              <a:rPr lang="en-US" altLang="zh-CN" sz="2200">
                <a:solidFill>
                  <a:srgbClr val="C00000"/>
                </a:solidFill>
              </a:rPr>
              <a:t>s</a:t>
            </a:r>
            <a:r>
              <a:rPr lang="zh-CN" altLang="en-US" sz="2200">
                <a:solidFill>
                  <a:srgbClr val="C00000"/>
                </a:solidFill>
              </a:rPr>
              <a:t>e</a:t>
            </a:r>
            <a:r>
              <a:rPr lang="zh-CN" altLang="en-US" sz="2200"/>
              <a:t> themselves as a "</a:t>
            </a:r>
            <a:r>
              <a:rPr lang="en-US" altLang="zh-CN" sz="2200"/>
              <a:t>uninterested</a:t>
            </a:r>
            <a:r>
              <a:rPr lang="zh-CN" altLang="en-US" sz="2200"/>
              <a:t>"</a:t>
            </a:r>
            <a:r>
              <a:rPr lang="en-US" altLang="zh-CN" sz="2200"/>
              <a:t> guy.</a:t>
            </a:r>
            <a:endParaRPr lang="en-US" altLang="zh-CN" sz="2200"/>
          </a:p>
        </p:txBody>
      </p:sp>
    </p:spTree>
    <p:custDataLst>
      <p:tags r:id="rId5"/>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p:txBody>
          <a:bodyPr/>
          <a:p>
            <a:endParaRPr lang="zh-CN" altLang="zh-CN"/>
          </a:p>
        </p:txBody>
      </p:sp>
      <p:sp>
        <p:nvSpPr>
          <p:cNvPr id="3" name="副标题 2"/>
          <p:cNvSpPr>
            <a:spLocks noGrp="1"/>
          </p:cNvSpPr>
          <p:nvPr>
            <p:ph type="subTitle" idx="1"/>
            <p:custDataLst>
              <p:tags r:id="rId2"/>
            </p:custDataLst>
          </p:nvPr>
        </p:nvSpPr>
        <p:spPr/>
        <p:txBody>
          <a:bodyPr/>
          <a:p>
            <a:endParaRPr lang="zh-CN" altLang="en-US"/>
          </a:p>
        </p:txBody>
      </p:sp>
      <p:pic>
        <p:nvPicPr>
          <p:cNvPr id="4" name="内容占位符 3"/>
          <p:cNvPicPr>
            <a:picLocks noChangeAspect="1"/>
          </p:cNvPicPr>
          <p:nvPr>
            <p:custDataLst>
              <p:tags r:id="rId3"/>
            </p:custDataLst>
          </p:nvPr>
        </p:nvPicPr>
        <p:blipFill>
          <a:blip r:embed="rId4"/>
          <a:stretch>
            <a:fillRect/>
          </a:stretch>
        </p:blipFill>
        <p:spPr>
          <a:xfrm>
            <a:off x="6350" y="-7620"/>
            <a:ext cx="12179935" cy="6866255"/>
          </a:xfrm>
          <a:prstGeom prst="rect">
            <a:avLst/>
          </a:prstGeom>
        </p:spPr>
      </p:pic>
      <p:sp>
        <p:nvSpPr>
          <p:cNvPr id="19" name="文本框 18"/>
          <p:cNvSpPr txBox="1"/>
          <p:nvPr>
            <p:custDataLst>
              <p:tags r:id="rId5"/>
            </p:custDataLst>
          </p:nvPr>
        </p:nvSpPr>
        <p:spPr>
          <a:xfrm>
            <a:off x="3360738" y="3716655"/>
            <a:ext cx="8982075" cy="1614805"/>
          </a:xfrm>
          <a:prstGeom prst="rect">
            <a:avLst/>
          </a:prstGeom>
          <a:noFill/>
        </p:spPr>
        <p:txBody>
          <a:bodyPr wrap="square" rtlCol="0">
            <a:spAutoFit/>
          </a:bodyPr>
          <a:p>
            <a:pPr algn="ctr" fontAlgn="auto">
              <a:lnSpc>
                <a:spcPct val="150000"/>
              </a:lnSpc>
            </a:pPr>
            <a:r>
              <a:rPr lang="en-US" altLang="zh-CN" sz="6600" b="1">
                <a:solidFill>
                  <a:schemeClr val="tx1"/>
                </a:solidFill>
                <a:latin typeface="微软雅黑" panose="020B0503020204020204" charset="-122"/>
                <a:ea typeface="微软雅黑" panose="020B0503020204020204" charset="-122"/>
                <a:cs typeface="微软雅黑" panose="020B0503020204020204" charset="-122"/>
                <a:sym typeface="+mn-ea"/>
              </a:rPr>
              <a:t>XB4</a:t>
            </a:r>
            <a:r>
              <a:rPr lang="zh-CN" altLang="en-US" sz="6600" b="1">
                <a:solidFill>
                  <a:schemeClr val="tx1"/>
                </a:solidFill>
                <a:latin typeface="微软雅黑" panose="020B0503020204020204" charset="-122"/>
                <a:ea typeface="微软雅黑" panose="020B0503020204020204" charset="-122"/>
                <a:cs typeface="微软雅黑" panose="020B0503020204020204" charset="-122"/>
                <a:sym typeface="+mn-ea"/>
              </a:rPr>
              <a:t>U</a:t>
            </a:r>
            <a:r>
              <a:rPr lang="en-US" altLang="zh-CN" sz="6600" b="1">
                <a:solidFill>
                  <a:schemeClr val="tx1"/>
                </a:solidFill>
                <a:latin typeface="微软雅黑" panose="020B0503020204020204" charset="-122"/>
                <a:ea typeface="微软雅黑" panose="020B0503020204020204" charset="-122"/>
                <a:cs typeface="微软雅黑" panose="020B0503020204020204" charset="-122"/>
                <a:sym typeface="+mn-ea"/>
              </a:rPr>
              <a:t>5</a:t>
            </a:r>
            <a:r>
              <a:rPr lang="zh-CN" altLang="en-US" sz="6600" b="1">
                <a:solidFill>
                  <a:schemeClr val="tx1"/>
                </a:solidFill>
                <a:latin typeface="微软雅黑" panose="020B0503020204020204" charset="-122"/>
                <a:ea typeface="微软雅黑" panose="020B0503020204020204" charset="-122"/>
                <a:cs typeface="微软雅黑" panose="020B0503020204020204" charset="-122"/>
                <a:sym typeface="+mn-ea"/>
              </a:rPr>
              <a:t>单词拓展</a:t>
            </a:r>
            <a:endParaRPr lang="en-US" altLang="zh-CN" sz="32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12" name="文本框 11"/>
          <p:cNvSpPr txBox="1"/>
          <p:nvPr>
            <p:custDataLst>
              <p:tags r:id="rId6"/>
            </p:custDataLst>
          </p:nvPr>
        </p:nvSpPr>
        <p:spPr>
          <a:xfrm>
            <a:off x="6745711" y="5666297"/>
            <a:ext cx="3383280" cy="368300"/>
          </a:xfrm>
          <a:prstGeom prst="rect">
            <a:avLst/>
          </a:prstGeom>
          <a:noFill/>
        </p:spPr>
        <p:txBody>
          <a:bodyPr wrap="none" rtlCol="0">
            <a:spAutoFit/>
            <a:scene3d>
              <a:camera prst="orthographicFront"/>
              <a:lightRig rig="threePt" dir="t"/>
            </a:scene3d>
            <a:sp3d contourW="12700"/>
          </a:bodyPr>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ea"/>
              </a:rPr>
              <a:t>浙江省义乌市青岩书院：普薇薇</a:t>
            </a:r>
            <a:endParaRPr kumimoji="0" lang="zh-CN" altLang="en-US" b="1"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ea"/>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29030" y="242570"/>
            <a:ext cx="8355965" cy="82994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profile	/ˈprəʊfaɪl/	</a:t>
            </a:r>
            <a:r>
              <a:rPr lang="zh-CN" altLang="en-US" sz="2400" b="1">
                <a:sym typeface="+mn-ea"/>
              </a:rPr>
              <a:t>n.简介;概述 vt.扼要介绍</a:t>
            </a:r>
            <a:endParaRPr lang="zh-CN" altLang="en-US" sz="2400" b="1">
              <a:sym typeface="+mn-ea"/>
            </a:endParaRPr>
          </a:p>
          <a:p>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pic>
        <p:nvPicPr>
          <p:cNvPr id="111" name="图片 110"/>
          <p:cNvPicPr/>
          <p:nvPr/>
        </p:nvPicPr>
        <p:blipFill>
          <a:blip r:embed="rId4"/>
          <a:stretch>
            <a:fillRect/>
          </a:stretch>
        </p:blipFill>
        <p:spPr>
          <a:xfrm>
            <a:off x="8249920" y="242570"/>
            <a:ext cx="3594735" cy="4655820"/>
          </a:xfrm>
          <a:prstGeom prst="rect">
            <a:avLst/>
          </a:prstGeom>
          <a:noFill/>
          <a:ln w="9525">
            <a:noFill/>
          </a:ln>
        </p:spPr>
      </p:pic>
      <p:sp>
        <p:nvSpPr>
          <p:cNvPr id="4" name="文本框 3"/>
          <p:cNvSpPr txBox="1"/>
          <p:nvPr/>
        </p:nvSpPr>
        <p:spPr>
          <a:xfrm>
            <a:off x="8582660" y="5135880"/>
            <a:ext cx="3086735" cy="368300"/>
          </a:xfrm>
          <a:prstGeom prst="rect">
            <a:avLst/>
          </a:prstGeom>
          <a:noFill/>
        </p:spPr>
        <p:txBody>
          <a:bodyPr wrap="square" rtlCol="0">
            <a:spAutoFit/>
          </a:bodyPr>
          <a:p>
            <a:r>
              <a:rPr lang="en-US" altLang="zh-CN" b="1" i="1">
                <a:solidFill>
                  <a:srgbClr val="0070C0"/>
                </a:solidFill>
              </a:rPr>
              <a:t>Sample Student’s Profile</a:t>
            </a:r>
            <a:endParaRPr lang="en-US" altLang="zh-CN" b="1" i="1">
              <a:solidFill>
                <a:srgbClr val="0070C0"/>
              </a:solidFill>
            </a:endParaRPr>
          </a:p>
        </p:txBody>
      </p:sp>
      <p:sp>
        <p:nvSpPr>
          <p:cNvPr id="10" name="文本框 9"/>
          <p:cNvSpPr txBox="1"/>
          <p:nvPr/>
        </p:nvSpPr>
        <p:spPr>
          <a:xfrm>
            <a:off x="186055" y="4150995"/>
            <a:ext cx="8063865" cy="1852930"/>
          </a:xfrm>
          <a:prstGeom prst="rect">
            <a:avLst/>
          </a:prstGeom>
          <a:noFill/>
          <a:ln>
            <a:solidFill>
              <a:schemeClr val="tx1"/>
            </a:solidFill>
            <a:prstDash val="dash"/>
          </a:ln>
        </p:spPr>
        <p:txBody>
          <a:bodyPr wrap="square" rtlCol="0" anchor="t">
            <a:noAutofit/>
          </a:bodyPr>
          <a:p>
            <a:r>
              <a:rPr lang="en-US" altLang="zh-CN" sz="2200" b="1" i="1" u="sng">
                <a:solidFill>
                  <a:srgbClr val="C00000"/>
                </a:solidFill>
              </a:rPr>
              <a:t>Related Idioms:</a:t>
            </a:r>
            <a:endParaRPr lang="en-US" altLang="zh-CN" sz="2200" b="1" i="1" u="sng">
              <a:solidFill>
                <a:srgbClr val="004BB2"/>
              </a:solidFill>
            </a:endParaRPr>
          </a:p>
          <a:p>
            <a:r>
              <a:rPr lang="zh-CN" altLang="en-US" sz="2200" b="1">
                <a:solidFill>
                  <a:srgbClr val="004BB2"/>
                </a:solidFill>
              </a:rPr>
              <a:t>keep</a:t>
            </a:r>
            <a:r>
              <a:rPr lang="en-US" altLang="zh-CN" sz="2200" b="1">
                <a:solidFill>
                  <a:srgbClr val="004BB2"/>
                </a:solidFill>
              </a:rPr>
              <a:t>/ maintain</a:t>
            </a:r>
            <a:r>
              <a:rPr lang="zh-CN" altLang="en-US" sz="2200" b="1">
                <a:solidFill>
                  <a:srgbClr val="004BB2"/>
                </a:solidFill>
              </a:rPr>
              <a:t> a low profile</a:t>
            </a:r>
            <a:endParaRPr lang="zh-CN" altLang="en-US" sz="2200" b="1">
              <a:solidFill>
                <a:srgbClr val="004BB2"/>
              </a:solidFill>
            </a:endParaRPr>
          </a:p>
          <a:p>
            <a:r>
              <a:rPr lang="zh-CN" altLang="en-US" sz="2200">
                <a:solidFill>
                  <a:schemeClr val="tx1"/>
                </a:solidFill>
                <a:sym typeface="+mn-ea"/>
              </a:rPr>
              <a:t>Tina多才多艺，却能保持低调，真是令人惊讶。</a:t>
            </a:r>
            <a:endParaRPr lang="zh-CN" altLang="en-US" sz="2200">
              <a:solidFill>
                <a:schemeClr val="tx1"/>
              </a:solidFill>
              <a:sym typeface="+mn-ea"/>
            </a:endParaRPr>
          </a:p>
          <a:p>
            <a:pPr marL="342900" indent="-342900">
              <a:buFont typeface="Arial" panose="020B0604020202020204" pitchFamily="34" charset="0"/>
              <a:buChar char="•"/>
            </a:pPr>
            <a:r>
              <a:rPr lang="zh-CN" altLang="en-US" sz="2200">
                <a:solidFill>
                  <a:schemeClr val="tx1"/>
                </a:solidFill>
              </a:rPr>
              <a:t>With her many talents, it's surprising that Tina has managed to keep a fairly low profile</a:t>
            </a:r>
            <a:r>
              <a:rPr lang="en-US" altLang="zh-CN" sz="2200">
                <a:solidFill>
                  <a:schemeClr val="tx1"/>
                </a:solidFill>
              </a:rPr>
              <a:t>.</a:t>
            </a:r>
            <a:endParaRPr lang="en-US" altLang="zh-CN" sz="2200">
              <a:solidFill>
                <a:schemeClr val="tx1"/>
              </a:solidFill>
            </a:endParaRPr>
          </a:p>
          <a:p>
            <a:endParaRPr lang="zh-CN" altLang="en-US" sz="2200">
              <a:solidFill>
                <a:schemeClr val="tx1"/>
              </a:solidFill>
            </a:endParaRPr>
          </a:p>
          <a:p>
            <a:endParaRPr lang="zh-CN" altLang="en-US" sz="2200">
              <a:solidFill>
                <a:schemeClr val="tx1"/>
              </a:solidFill>
            </a:endParaRPr>
          </a:p>
        </p:txBody>
      </p:sp>
      <p:sp>
        <p:nvSpPr>
          <p:cNvPr id="2" name="文本框 1"/>
          <p:cNvSpPr txBox="1"/>
          <p:nvPr/>
        </p:nvSpPr>
        <p:spPr>
          <a:xfrm>
            <a:off x="354330" y="1003300"/>
            <a:ext cx="7830185" cy="2799715"/>
          </a:xfrm>
          <a:prstGeom prst="rect">
            <a:avLst/>
          </a:prstGeom>
          <a:noFill/>
        </p:spPr>
        <p:txBody>
          <a:bodyPr wrap="square" rtlCol="0" anchor="t">
            <a:spAutoFit/>
          </a:bodyPr>
          <a:p>
            <a:r>
              <a:rPr lang="zh-CN" altLang="en-US" sz="2200"/>
              <a:t>她的鹰钩鼻子，侧面看最明显，一定在小学时给她带来了无数的昵称。</a:t>
            </a:r>
            <a:endParaRPr lang="zh-CN" altLang="en-US" sz="2200"/>
          </a:p>
          <a:p>
            <a:pPr marL="285750" indent="-285750">
              <a:buFont typeface="Arial" panose="020B0604020202020204" pitchFamily="34" charset="0"/>
              <a:buChar char="•"/>
            </a:pPr>
            <a:r>
              <a:rPr lang="zh-CN" altLang="en-US" sz="2200">
                <a:sym typeface="+mn-ea"/>
              </a:rPr>
              <a:t>Her hawk-shaped nose, most pronounced in </a:t>
            </a:r>
            <a:r>
              <a:rPr lang="zh-CN" altLang="en-US" sz="2200">
                <a:solidFill>
                  <a:srgbClr val="C00000"/>
                </a:solidFill>
                <a:sym typeface="+mn-ea"/>
              </a:rPr>
              <a:t>profile</a:t>
            </a:r>
            <a:r>
              <a:rPr lang="zh-CN" altLang="en-US" sz="2200">
                <a:sym typeface="+mn-ea"/>
              </a:rPr>
              <a:t>, must have led to numerous grade school nicknames</a:t>
            </a:r>
            <a:r>
              <a:rPr lang="en-US" altLang="zh-CN" sz="2200">
                <a:sym typeface="+mn-ea"/>
              </a:rPr>
              <a:t>.</a:t>
            </a:r>
            <a:endParaRPr lang="zh-CN" altLang="en-US" sz="2200"/>
          </a:p>
          <a:p>
            <a:endParaRPr lang="zh-CN" altLang="en-US" sz="2200"/>
          </a:p>
          <a:p>
            <a:pPr indent="0">
              <a:buFont typeface="Arial" panose="020B0604020202020204" pitchFamily="34" charset="0"/>
              <a:buNone/>
            </a:pPr>
            <a:r>
              <a:rPr lang="zh-CN" altLang="en-US" sz="2200"/>
              <a:t>在初现的月光下，迪恩看到她那不安的侧影。</a:t>
            </a:r>
            <a:endParaRPr lang="zh-CN" altLang="en-US" sz="2200"/>
          </a:p>
          <a:p>
            <a:pPr marL="285750" indent="-285750">
              <a:buFont typeface="Arial" panose="020B0604020202020204" pitchFamily="34" charset="0"/>
              <a:buChar char="•"/>
            </a:pPr>
            <a:r>
              <a:rPr lang="zh-CN" altLang="en-US" sz="2200">
                <a:sym typeface="+mn-ea"/>
              </a:rPr>
              <a:t>Dean could see her troubled </a:t>
            </a:r>
            <a:r>
              <a:rPr lang="zh-CN" altLang="en-US" sz="2200">
                <a:solidFill>
                  <a:srgbClr val="C00000"/>
                </a:solidFill>
                <a:sym typeface="+mn-ea"/>
              </a:rPr>
              <a:t>profile</a:t>
            </a:r>
            <a:r>
              <a:rPr lang="zh-CN" altLang="en-US" sz="2200">
                <a:sym typeface="+mn-ea"/>
              </a:rPr>
              <a:t> in the emerging moonlight.</a:t>
            </a:r>
            <a:endParaRPr lang="zh-CN" altLang="en-US" sz="2200"/>
          </a:p>
        </p:txBody>
      </p:sp>
    </p:spTree>
    <p:custDataLst>
      <p:tags r:id="rId5"/>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29030" y="242570"/>
            <a:ext cx="8355965" cy="82994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participant	/pɑ:ˈtɪsɪpənt/	</a:t>
            </a:r>
            <a:r>
              <a:rPr lang="zh-CN" altLang="en-US" sz="2400" b="1">
                <a:sym typeface="+mn-ea"/>
              </a:rPr>
              <a:t>n.参与者;参加者</a:t>
            </a:r>
            <a:endParaRPr lang="zh-CN" altLang="en-US" sz="2400" b="1">
              <a:sym typeface="+mn-ea"/>
            </a:endParaRPr>
          </a:p>
          <a:p>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102" name="文本框 101"/>
          <p:cNvSpPr txBox="1"/>
          <p:nvPr/>
        </p:nvSpPr>
        <p:spPr>
          <a:xfrm>
            <a:off x="343535" y="1377315"/>
            <a:ext cx="11359515" cy="2799715"/>
          </a:xfrm>
          <a:prstGeom prst="rect">
            <a:avLst/>
          </a:prstGeom>
          <a:noFill/>
          <a:ln w="9525">
            <a:noFill/>
          </a:ln>
        </p:spPr>
        <p:txBody>
          <a:bodyPr wrap="square">
            <a:spAutoFit/>
          </a:bodyPr>
          <a:p>
            <a:pPr indent="0" fontAlgn="auto">
              <a:buFont typeface="Arial" panose="020B0604020202020204" pitchFamily="34" charset="0"/>
              <a:buNone/>
            </a:pPr>
            <a:r>
              <a:rPr lang="zh-CN" altLang="en-US" sz="2200">
                <a:sym typeface="+mn-ea"/>
              </a:rPr>
              <a:t>你将听到这些参与者的故事，了解哪些策略对他们有效，以及他们遇到了什么陷阱，你应该避免。</a:t>
            </a:r>
            <a:r>
              <a:rPr lang="zh-CN" altLang="en-US">
                <a:solidFill>
                  <a:srgbClr val="C00000"/>
                </a:solidFill>
                <a:sym typeface="+mn-ea"/>
              </a:rPr>
              <a:t>2023年6月全国高考英语卷I</a:t>
            </a:r>
            <a:endParaRPr lang="zh-CN" altLang="en-US" sz="2200"/>
          </a:p>
          <a:p>
            <a:pPr marL="342900" indent="-342900" fontAlgn="auto">
              <a:buFont typeface="Arial" panose="020B0604020202020204" pitchFamily="34" charset="0"/>
              <a:buChar char="•"/>
            </a:pPr>
            <a:r>
              <a:rPr lang="en-US" sz="2200" b="0">
                <a:solidFill>
                  <a:srgbClr val="000000"/>
                </a:solidFill>
                <a:ea typeface="宋体" panose="02010600030101010101" pitchFamily="2" charset="-122"/>
                <a:cs typeface="+mn-lt"/>
              </a:rPr>
              <a:t>You’ll hear these </a:t>
            </a:r>
            <a:r>
              <a:rPr lang="en-US" sz="2200" b="0">
                <a:solidFill>
                  <a:srgbClr val="C00000"/>
                </a:solidFill>
                <a:ea typeface="宋体" panose="02010600030101010101" pitchFamily="2" charset="-122"/>
                <a:cs typeface="+mn-lt"/>
              </a:rPr>
              <a:t>participants</a:t>
            </a:r>
            <a:r>
              <a:rPr lang="en-US" sz="2200" b="0">
                <a:solidFill>
                  <a:srgbClr val="000000"/>
                </a:solidFill>
                <a:ea typeface="宋体" panose="02010600030101010101" pitchFamily="2" charset="-122"/>
                <a:cs typeface="+mn-lt"/>
              </a:rPr>
              <a:t>’ stories and learn what strategies worked well for them, and what traps they encountered that you should avoid.</a:t>
            </a:r>
            <a:endParaRPr lang="en-US" sz="2200" b="0">
              <a:solidFill>
                <a:srgbClr val="000000"/>
              </a:solidFill>
              <a:ea typeface="宋体" panose="02010600030101010101" pitchFamily="2" charset="-122"/>
              <a:cs typeface="+mn-lt"/>
            </a:endParaRPr>
          </a:p>
          <a:p>
            <a:pPr marL="342900" indent="-342900" fontAlgn="auto">
              <a:buFont typeface="Arial" panose="020B0604020202020204" pitchFamily="34" charset="0"/>
              <a:buChar char="•"/>
            </a:pPr>
            <a:endParaRPr lang="en-US" sz="2200" b="0">
              <a:solidFill>
                <a:srgbClr val="000000"/>
              </a:solidFill>
              <a:ea typeface="宋体" panose="02010600030101010101" pitchFamily="2" charset="-122"/>
              <a:cs typeface="+mn-lt"/>
            </a:endParaRPr>
          </a:p>
          <a:p>
            <a:pPr indent="0" fontAlgn="auto">
              <a:buFont typeface="Arial" panose="020B0604020202020204" pitchFamily="34" charset="0"/>
              <a:buNone/>
            </a:pPr>
            <a:r>
              <a:rPr lang="zh-CN" altLang="en-US" sz="2200">
                <a:sym typeface="+mn-ea"/>
              </a:rPr>
              <a:t>研究人员检查了参与者在完成创造性思维测试时的各种噪音水平。</a:t>
            </a:r>
            <a:r>
              <a:rPr lang="zh-CN" altLang="en-US">
                <a:solidFill>
                  <a:srgbClr val="C00000"/>
                </a:solidFill>
                <a:sym typeface="+mn-ea"/>
              </a:rPr>
              <a:t>2021年高考英语全国乙卷</a:t>
            </a:r>
            <a:endParaRPr lang="zh-CN" altLang="en-US" sz="2200"/>
          </a:p>
          <a:p>
            <a:pPr marL="342900" indent="-342900" fontAlgn="auto">
              <a:buFont typeface="Arial" panose="020B0604020202020204" pitchFamily="34" charset="0"/>
              <a:buChar char="•"/>
            </a:pPr>
            <a:r>
              <a:rPr lang="en-US" altLang="en-US" sz="2200" b="0">
                <a:solidFill>
                  <a:srgbClr val="000000"/>
                </a:solidFill>
                <a:ea typeface="宋体" panose="02010600030101010101" pitchFamily="2" charset="-122"/>
                <a:cs typeface="+mn-lt"/>
              </a:rPr>
              <a:t>The researchers examined various levels of noise on </a:t>
            </a:r>
            <a:r>
              <a:rPr lang="en-US" altLang="en-US" sz="2200" b="0">
                <a:solidFill>
                  <a:srgbClr val="C00000"/>
                </a:solidFill>
                <a:ea typeface="宋体" panose="02010600030101010101" pitchFamily="2" charset="-122"/>
                <a:cs typeface="+mn-lt"/>
              </a:rPr>
              <a:t>participants</a:t>
            </a:r>
            <a:r>
              <a:rPr lang="en-US" altLang="en-US" sz="2200" b="0">
                <a:solidFill>
                  <a:srgbClr val="000000"/>
                </a:solidFill>
                <a:ea typeface="宋体" panose="02010600030101010101" pitchFamily="2" charset="-122"/>
                <a:cs typeface="+mn-lt"/>
              </a:rPr>
              <a:t> as they completed tests of creative thinking. </a:t>
            </a:r>
            <a:endParaRPr lang="zh-CN" altLang="en-US" sz="2200" b="0">
              <a:solidFill>
                <a:srgbClr val="000000"/>
              </a:solidFill>
              <a:ea typeface="宋体" panose="02010600030101010101" pitchFamily="2" charset="-122"/>
              <a:cs typeface="+mn-lt"/>
            </a:endParaRPr>
          </a:p>
        </p:txBody>
      </p:sp>
      <p:pic>
        <p:nvPicPr>
          <p:cNvPr id="112" name="图片 111"/>
          <p:cNvPicPr/>
          <p:nvPr/>
        </p:nvPicPr>
        <p:blipFill>
          <a:blip r:embed="rId4"/>
          <a:stretch>
            <a:fillRect/>
          </a:stretch>
        </p:blipFill>
        <p:spPr>
          <a:xfrm>
            <a:off x="8230870" y="4177030"/>
            <a:ext cx="3752850" cy="2402205"/>
          </a:xfrm>
          <a:prstGeom prst="rect">
            <a:avLst/>
          </a:prstGeom>
          <a:noFill/>
          <a:ln w="9525">
            <a:noFill/>
          </a:ln>
          <a:effectLst>
            <a:outerShdw blurRad="50800" dist="38100" dir="2700000" algn="tl" rotWithShape="0">
              <a:prstClr val="black">
                <a:alpha val="40000"/>
              </a:prstClr>
            </a:outerShdw>
          </a:effectLst>
        </p:spPr>
      </p:pic>
      <p:sp>
        <p:nvSpPr>
          <p:cNvPr id="5" name="文本框 4"/>
          <p:cNvSpPr txBox="1"/>
          <p:nvPr>
            <p:custDataLst>
              <p:tags r:id="rId5"/>
            </p:custDataLst>
          </p:nvPr>
        </p:nvSpPr>
        <p:spPr>
          <a:xfrm>
            <a:off x="1129030" y="802640"/>
            <a:ext cx="6633210" cy="429895"/>
          </a:xfrm>
          <a:prstGeom prst="rect">
            <a:avLst/>
          </a:prstGeom>
          <a:noFill/>
          <a:ln w="12700" cmpd="sng">
            <a:solidFill>
              <a:schemeClr val="accent1">
                <a:shade val="50000"/>
              </a:schemeClr>
            </a:solidFill>
            <a:prstDash val="sysDash"/>
          </a:ln>
        </p:spPr>
        <p:txBody>
          <a:bodyPr wrap="square" rtlCol="0" anchor="t">
            <a:spAutoFit/>
          </a:bodyPr>
          <a:p>
            <a:r>
              <a:rPr lang="en-US" altLang="zh-CN" sz="2200" b="1">
                <a:solidFill>
                  <a:srgbClr val="0070C0"/>
                </a:solidFill>
                <a:sym typeface="+mn-ea"/>
              </a:rPr>
              <a:t>participate</a:t>
            </a:r>
            <a:r>
              <a:rPr lang="en-US" altLang="zh-CN" sz="2200">
                <a:sym typeface="+mn-ea"/>
              </a:rPr>
              <a:t> v.</a:t>
            </a:r>
            <a:r>
              <a:rPr lang="zh-CN" altLang="en-US" sz="2200">
                <a:sym typeface="+mn-ea"/>
              </a:rPr>
              <a:t>参与</a:t>
            </a:r>
            <a:r>
              <a:rPr lang="en-US" altLang="zh-CN" sz="2200">
                <a:sym typeface="+mn-ea"/>
              </a:rPr>
              <a:t>,</a:t>
            </a:r>
            <a:r>
              <a:rPr lang="zh-CN" altLang="en-US" sz="2200">
                <a:sym typeface="+mn-ea"/>
              </a:rPr>
              <a:t>参加</a:t>
            </a:r>
            <a:r>
              <a:rPr lang="en-US" altLang="zh-CN" sz="2200">
                <a:sym typeface="+mn-ea"/>
              </a:rPr>
              <a:t> -</a:t>
            </a:r>
            <a:r>
              <a:rPr lang="en-US" altLang="zh-CN" sz="2200" b="1">
                <a:solidFill>
                  <a:srgbClr val="0070C0"/>
                </a:solidFill>
                <a:sym typeface="+mn-ea"/>
              </a:rPr>
              <a:t>participation</a:t>
            </a:r>
            <a:r>
              <a:rPr lang="en-US" altLang="zh-CN" sz="2200">
                <a:sym typeface="+mn-ea"/>
              </a:rPr>
              <a:t> n. </a:t>
            </a:r>
            <a:r>
              <a:rPr lang="zh-CN" altLang="en-US" sz="2200">
                <a:sym typeface="+mn-ea"/>
              </a:rPr>
              <a:t>参与</a:t>
            </a:r>
            <a:r>
              <a:rPr lang="en-US" altLang="zh-CN" sz="2200">
                <a:sym typeface="+mn-ea"/>
              </a:rPr>
              <a:t>,</a:t>
            </a:r>
            <a:r>
              <a:rPr lang="zh-CN" altLang="en-US" sz="2200">
                <a:sym typeface="+mn-ea"/>
              </a:rPr>
              <a:t>参加</a:t>
            </a:r>
            <a:r>
              <a:rPr lang="en-US" altLang="zh-CN" sz="2200">
                <a:sym typeface="+mn-ea"/>
              </a:rPr>
              <a:t> </a:t>
            </a:r>
            <a:endParaRPr lang="en-US" altLang="zh-CN" sz="2200">
              <a:solidFill>
                <a:schemeClr val="tx1"/>
              </a:solidFill>
              <a:sym typeface="+mn-ea"/>
            </a:endParaRPr>
          </a:p>
        </p:txBody>
      </p:sp>
      <p:sp>
        <p:nvSpPr>
          <p:cNvPr id="2" name="文本框 1"/>
          <p:cNvSpPr txBox="1"/>
          <p:nvPr/>
        </p:nvSpPr>
        <p:spPr>
          <a:xfrm>
            <a:off x="343535" y="4637405"/>
            <a:ext cx="7715250" cy="1106805"/>
          </a:xfrm>
          <a:prstGeom prst="rect">
            <a:avLst/>
          </a:prstGeom>
          <a:noFill/>
        </p:spPr>
        <p:txBody>
          <a:bodyPr wrap="square" rtlCol="0" anchor="t">
            <a:spAutoFit/>
          </a:bodyPr>
          <a:p>
            <a:pPr indent="0" fontAlgn="auto">
              <a:buFont typeface="Arial" panose="020B0604020202020204" pitchFamily="34" charset="0"/>
              <a:buNone/>
            </a:pPr>
            <a:r>
              <a:rPr lang="zh-CN" altLang="en-US" sz="2200">
                <a:sym typeface="+mn-ea"/>
              </a:rPr>
              <a:t>有价值的是为项目带来有效、可信数据的参与者。</a:t>
            </a:r>
            <a:endParaRPr lang="zh-CN" altLang="en-US" sz="2200"/>
          </a:p>
          <a:p>
            <a:pPr marL="342900" indent="-342900" fontAlgn="auto">
              <a:buFont typeface="Arial" panose="020B0604020202020204" pitchFamily="34" charset="0"/>
              <a:buChar char="•"/>
            </a:pPr>
            <a:r>
              <a:rPr lang="zh-CN" altLang="en-US" sz="2200">
                <a:solidFill>
                  <a:srgbClr val="000000"/>
                </a:solidFill>
                <a:ea typeface="宋体" panose="02010600030101010101" pitchFamily="2" charset="-122"/>
                <a:cs typeface="+mn-lt"/>
                <a:sym typeface="+mn-ea"/>
              </a:rPr>
              <a:t>Valuable is the </a:t>
            </a:r>
            <a:r>
              <a:rPr lang="zh-CN" altLang="en-US" sz="2200">
                <a:solidFill>
                  <a:srgbClr val="C00000"/>
                </a:solidFill>
                <a:ea typeface="宋体" panose="02010600030101010101" pitchFamily="2" charset="-122"/>
                <a:cs typeface="+mn-lt"/>
                <a:sym typeface="+mn-ea"/>
              </a:rPr>
              <a:t>participant</a:t>
            </a:r>
            <a:r>
              <a:rPr lang="zh-CN" altLang="en-US" sz="2200">
                <a:solidFill>
                  <a:srgbClr val="000000"/>
                </a:solidFill>
                <a:ea typeface="宋体" panose="02010600030101010101" pitchFamily="2" charset="-122"/>
                <a:cs typeface="+mn-lt"/>
                <a:sym typeface="+mn-ea"/>
              </a:rPr>
              <a:t> who brings valid, credible data to </a:t>
            </a:r>
            <a:r>
              <a:rPr lang="en-US" altLang="zh-CN" sz="2200">
                <a:solidFill>
                  <a:srgbClr val="000000"/>
                </a:solidFill>
                <a:ea typeface="宋体" panose="02010600030101010101" pitchFamily="2" charset="-122"/>
                <a:cs typeface="+mn-lt"/>
                <a:sym typeface="+mn-ea"/>
              </a:rPr>
              <a:t>the project</a:t>
            </a:r>
            <a:r>
              <a:rPr lang="zh-CN" altLang="en-US" sz="2200">
                <a:solidFill>
                  <a:srgbClr val="000000"/>
                </a:solidFill>
                <a:ea typeface="宋体" panose="02010600030101010101" pitchFamily="2" charset="-122"/>
                <a:cs typeface="+mn-lt"/>
                <a:sym typeface="+mn-ea"/>
              </a:rPr>
              <a:t>. </a:t>
            </a:r>
            <a:endParaRPr lang="zh-CN" altLang="en-US" sz="2200">
              <a:solidFill>
                <a:srgbClr val="000000"/>
              </a:solidFill>
              <a:ea typeface="宋体" panose="02010600030101010101" pitchFamily="2" charset="-122"/>
              <a:cs typeface="+mn-lt"/>
              <a:sym typeface="+mn-ea"/>
            </a:endParaRPr>
          </a:p>
        </p:txBody>
      </p:sp>
    </p:spTree>
    <p:custDataLst>
      <p:tags r:id="rId6"/>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文本框 9"/>
          <p:cNvSpPr txBox="1"/>
          <p:nvPr>
            <p:custDataLst>
              <p:tags r:id="rId1"/>
            </p:custDataLst>
          </p:nvPr>
        </p:nvSpPr>
        <p:spPr>
          <a:xfrm>
            <a:off x="297180" y="4987290"/>
            <a:ext cx="4563745" cy="1162050"/>
          </a:xfrm>
          <a:prstGeom prst="rect">
            <a:avLst/>
          </a:prstGeom>
          <a:noFill/>
          <a:ln>
            <a:solidFill>
              <a:schemeClr val="tx1"/>
            </a:solidFill>
            <a:prstDash val="dash"/>
          </a:ln>
        </p:spPr>
        <p:txBody>
          <a:bodyPr wrap="square" rtlCol="0" anchor="t">
            <a:noAutofit/>
          </a:bodyPr>
          <a:p>
            <a:r>
              <a:rPr lang="en-US" altLang="zh-CN" sz="2200" b="1" i="1" u="sng">
                <a:solidFill>
                  <a:srgbClr val="C00000"/>
                </a:solidFill>
              </a:rPr>
              <a:t>Related Idioms:</a:t>
            </a:r>
            <a:endParaRPr lang="en-US" altLang="zh-CN" sz="2200" b="1" i="1" u="sng">
              <a:solidFill>
                <a:srgbClr val="004BB2"/>
              </a:solidFill>
            </a:endParaRPr>
          </a:p>
          <a:p>
            <a:r>
              <a:rPr lang="zh-CN" altLang="en-US" sz="2200" b="1">
                <a:solidFill>
                  <a:srgbClr val="0070C0"/>
                </a:solidFill>
                <a:sym typeface="+mn-ea"/>
              </a:rPr>
              <a:t>break</a:t>
            </a:r>
            <a:r>
              <a:rPr lang="en-US" altLang="zh-CN" sz="2200" b="1">
                <a:solidFill>
                  <a:srgbClr val="0070C0"/>
                </a:solidFill>
                <a:sym typeface="+mn-ea"/>
              </a:rPr>
              <a:t>/crack</a:t>
            </a:r>
            <a:r>
              <a:rPr lang="zh-CN" altLang="en-US" sz="2200" b="1">
                <a:solidFill>
                  <a:srgbClr val="0070C0"/>
                </a:solidFill>
                <a:sym typeface="+mn-ea"/>
              </a:rPr>
              <a:t> a/the code</a:t>
            </a:r>
            <a:r>
              <a:rPr lang="en-US" altLang="zh-CN" sz="2200">
                <a:sym typeface="+mn-ea"/>
              </a:rPr>
              <a:t> </a:t>
            </a:r>
            <a:r>
              <a:rPr lang="zh-CN" altLang="en-US" sz="2200">
                <a:sym typeface="+mn-ea"/>
              </a:rPr>
              <a:t>破译代码</a:t>
            </a:r>
            <a:endParaRPr lang="zh-CN" altLang="en-US" sz="2200"/>
          </a:p>
          <a:p>
            <a:r>
              <a:rPr lang="zh-CN" altLang="en-US" sz="2200" b="1">
                <a:solidFill>
                  <a:srgbClr val="0070C0"/>
                </a:solidFill>
                <a:sym typeface="+mn-ea"/>
              </a:rPr>
              <a:t>code red</a:t>
            </a:r>
            <a:r>
              <a:rPr lang="en-US" altLang="zh-CN" sz="2200">
                <a:sym typeface="+mn-ea"/>
              </a:rPr>
              <a:t>                         </a:t>
            </a:r>
            <a:r>
              <a:rPr lang="zh-CN" altLang="en-US" sz="2200">
                <a:sym typeface="+mn-ea"/>
              </a:rPr>
              <a:t>红色警戒</a:t>
            </a:r>
            <a:endParaRPr lang="zh-CN" altLang="en-US" sz="2200"/>
          </a:p>
          <a:p>
            <a:endParaRPr lang="zh-CN" altLang="en-US" sz="2200" b="1">
              <a:solidFill>
                <a:srgbClr val="004BB2"/>
              </a:solidFill>
            </a:endParaRPr>
          </a:p>
        </p:txBody>
      </p:sp>
      <p:sp>
        <p:nvSpPr>
          <p:cNvPr id="6" name="文本框 5"/>
          <p:cNvSpPr txBox="1"/>
          <p:nvPr>
            <p:custDataLst>
              <p:tags r:id="rId2"/>
            </p:custDataLst>
          </p:nvPr>
        </p:nvSpPr>
        <p:spPr>
          <a:xfrm>
            <a:off x="1129030" y="242570"/>
            <a:ext cx="8355965"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code	/kəʊd/	</a:t>
            </a:r>
            <a:r>
              <a:rPr lang="zh-CN" altLang="en-US" sz="2400" b="1">
                <a:sym typeface="+mn-ea"/>
              </a:rPr>
              <a:t>n.代码;密码 vt.编码</a:t>
            </a:r>
            <a:endParaRPr lang="zh-CN" altLang="en-US" sz="2400" b="1">
              <a:sym typeface="+mn-ea"/>
            </a:endParaRPr>
          </a:p>
        </p:txBody>
      </p:sp>
      <p:pic>
        <p:nvPicPr>
          <p:cNvPr id="8" name="图片 7"/>
          <p:cNvPicPr>
            <a:picLocks noChangeAspect="1"/>
          </p:cNvPicPr>
          <p:nvPr>
            <p:custDataLst>
              <p:tags r:id="rId3"/>
            </p:custDataLst>
          </p:nvPr>
        </p:nvPicPr>
        <p:blipFill>
          <a:blip r:embed="rId4">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102" name="文本框 101"/>
          <p:cNvSpPr txBox="1"/>
          <p:nvPr/>
        </p:nvSpPr>
        <p:spPr>
          <a:xfrm>
            <a:off x="297180" y="828675"/>
            <a:ext cx="8785225" cy="1106805"/>
          </a:xfrm>
          <a:prstGeom prst="rect">
            <a:avLst/>
          </a:prstGeom>
          <a:noFill/>
          <a:ln w="9525">
            <a:noFill/>
          </a:ln>
        </p:spPr>
        <p:txBody>
          <a:bodyPr wrap="square">
            <a:spAutoFit/>
          </a:bodyPr>
          <a:p>
            <a:pPr indent="0">
              <a:buFont typeface="Arial" panose="020B0604020202020204" pitchFamily="34" charset="0"/>
              <a:buNone/>
            </a:pPr>
            <a:r>
              <a:rPr lang="zh-CN" altLang="en-US" sz="2200">
                <a:sym typeface="+mn-ea"/>
              </a:rPr>
              <a:t>研究人员将参与者提交的材料分类。</a:t>
            </a:r>
            <a:r>
              <a:rPr lang="en-US" altLang="zh-CN" sz="2200">
                <a:sym typeface="+mn-ea"/>
              </a:rPr>
              <a:t> </a:t>
            </a:r>
            <a:r>
              <a:rPr lang="zh-CN" altLang="en-US" sz="1600">
                <a:solidFill>
                  <a:srgbClr val="C00000"/>
                </a:solidFill>
                <a:sym typeface="+mn-ea"/>
              </a:rPr>
              <a:t>2023年6月全国新高考卷I</a:t>
            </a:r>
            <a:endParaRPr lang="zh-CN" altLang="en-US" sz="1600">
              <a:solidFill>
                <a:srgbClr val="C00000"/>
              </a:solidFill>
              <a:sym typeface="+mn-ea"/>
            </a:endParaRPr>
          </a:p>
          <a:p>
            <a:pPr marL="285750" indent="-285750">
              <a:buFont typeface="Arial" panose="020B0604020202020204" pitchFamily="34" charset="0"/>
              <a:buChar char="•"/>
            </a:pPr>
            <a:r>
              <a:rPr lang="en-US" sz="2200" b="0">
                <a:solidFill>
                  <a:srgbClr val="000000"/>
                </a:solidFill>
                <a:ea typeface="宋体" panose="02010600030101010101" pitchFamily="2" charset="-122"/>
                <a:cs typeface="+mn-lt"/>
              </a:rPr>
              <a:t>The researchers </a:t>
            </a:r>
            <a:r>
              <a:rPr lang="en-US" sz="2200" b="0">
                <a:solidFill>
                  <a:srgbClr val="C00000"/>
                </a:solidFill>
                <a:ea typeface="宋体" panose="02010600030101010101" pitchFamily="2" charset="-122"/>
                <a:cs typeface="+mn-lt"/>
              </a:rPr>
              <a:t>code</a:t>
            </a:r>
            <a:r>
              <a:rPr lang="en-US" sz="2200" b="0">
                <a:solidFill>
                  <a:srgbClr val="000000"/>
                </a:solidFill>
                <a:ea typeface="宋体" panose="02010600030101010101" pitchFamily="2" charset="-122"/>
                <a:cs typeface="+mn-lt"/>
              </a:rPr>
              <a:t> participant submissions into categories.</a:t>
            </a:r>
            <a:endParaRPr lang="en-US" altLang="en-US" sz="2200" b="0">
              <a:solidFill>
                <a:srgbClr val="000000"/>
              </a:solidFill>
              <a:ea typeface="宋体" panose="02010600030101010101" pitchFamily="2" charset="-122"/>
              <a:cs typeface="+mn-lt"/>
            </a:endParaRPr>
          </a:p>
          <a:p>
            <a:pPr marL="285750" indent="-285750">
              <a:buFont typeface="Arial" panose="020B0604020202020204" pitchFamily="34" charset="0"/>
              <a:buChar char="•"/>
            </a:pPr>
            <a:endParaRPr lang="en-US" altLang="en-US" sz="2200" b="0">
              <a:solidFill>
                <a:srgbClr val="000000"/>
              </a:solidFill>
              <a:ea typeface="宋体" panose="02010600030101010101" pitchFamily="2" charset="-122"/>
              <a:cs typeface="+mn-lt"/>
            </a:endParaRPr>
          </a:p>
        </p:txBody>
      </p:sp>
      <p:pic>
        <p:nvPicPr>
          <p:cNvPr id="113" name="图片 112"/>
          <p:cNvPicPr/>
          <p:nvPr/>
        </p:nvPicPr>
        <p:blipFill>
          <a:blip r:embed="rId5"/>
          <a:stretch>
            <a:fillRect/>
          </a:stretch>
        </p:blipFill>
        <p:spPr>
          <a:xfrm>
            <a:off x="9199245" y="107950"/>
            <a:ext cx="2884170" cy="1772285"/>
          </a:xfrm>
          <a:prstGeom prst="rect">
            <a:avLst/>
          </a:prstGeom>
          <a:noFill/>
          <a:ln w="9525">
            <a:noFill/>
          </a:ln>
        </p:spPr>
      </p:pic>
      <p:sp>
        <p:nvSpPr>
          <p:cNvPr id="4" name="文本框 3"/>
          <p:cNvSpPr txBox="1"/>
          <p:nvPr/>
        </p:nvSpPr>
        <p:spPr>
          <a:xfrm>
            <a:off x="297180" y="1953260"/>
            <a:ext cx="11786235" cy="1783715"/>
          </a:xfrm>
          <a:prstGeom prst="rect">
            <a:avLst/>
          </a:prstGeom>
          <a:noFill/>
        </p:spPr>
        <p:txBody>
          <a:bodyPr wrap="square" rtlCol="0" anchor="t">
            <a:spAutoFit/>
          </a:bodyPr>
          <a:p>
            <a:pPr indent="0">
              <a:buFont typeface="Arial" panose="020B0604020202020204" pitchFamily="34" charset="0"/>
              <a:buNone/>
            </a:pPr>
            <a:r>
              <a:rPr lang="zh-CN" altLang="en-US" sz="2200">
                <a:sym typeface="+mn-ea"/>
              </a:rPr>
              <a:t>他破解了密码，进入了隐藏的金库。</a:t>
            </a:r>
            <a:endParaRPr lang="zh-CN" altLang="en-US" sz="2200">
              <a:sym typeface="+mn-ea"/>
            </a:endParaRPr>
          </a:p>
          <a:p>
            <a:pPr marL="285750" indent="-285750">
              <a:buFont typeface="Arial" panose="020B0604020202020204" pitchFamily="34" charset="0"/>
              <a:buChar char="•"/>
            </a:pPr>
            <a:r>
              <a:rPr lang="en-US" altLang="en-US" sz="2200">
                <a:ea typeface="宋体" panose="02010600030101010101" pitchFamily="2" charset="-122"/>
                <a:cs typeface="+mn-lt"/>
                <a:sym typeface="+mn-ea"/>
              </a:rPr>
              <a:t>He cracked the secret </a:t>
            </a:r>
            <a:r>
              <a:rPr lang="en-US" altLang="en-US" sz="2200">
                <a:solidFill>
                  <a:srgbClr val="C00000"/>
                </a:solidFill>
                <a:ea typeface="宋体" panose="02010600030101010101" pitchFamily="2" charset="-122"/>
                <a:cs typeface="+mn-lt"/>
                <a:sym typeface="+mn-ea"/>
              </a:rPr>
              <a:t>code</a:t>
            </a:r>
            <a:r>
              <a:rPr lang="en-US" altLang="en-US" sz="2200">
                <a:ea typeface="宋体" panose="02010600030101010101" pitchFamily="2" charset="-122"/>
                <a:cs typeface="+mn-lt"/>
                <a:sym typeface="+mn-ea"/>
              </a:rPr>
              <a:t> and gained access to the hidden vault.</a:t>
            </a:r>
            <a:endParaRPr lang="en-US" altLang="en-US" sz="2200">
              <a:ea typeface="宋体" panose="02010600030101010101" pitchFamily="2" charset="-122"/>
              <a:cs typeface="+mn-lt"/>
              <a:sym typeface="+mn-ea"/>
            </a:endParaRPr>
          </a:p>
          <a:p>
            <a:pPr marL="285750" indent="-285750">
              <a:buFont typeface="Arial" panose="020B0604020202020204" pitchFamily="34" charset="0"/>
              <a:buChar char="•"/>
            </a:pPr>
            <a:endParaRPr lang="en-US" altLang="en-US" sz="2200">
              <a:ea typeface="宋体" panose="02010600030101010101" pitchFamily="2" charset="-122"/>
              <a:cs typeface="+mn-lt"/>
              <a:sym typeface="+mn-ea"/>
            </a:endParaRPr>
          </a:p>
          <a:p>
            <a:pPr indent="0">
              <a:buFont typeface="Arial" panose="020B0604020202020204" pitchFamily="34" charset="0"/>
              <a:buNone/>
            </a:pPr>
            <a:r>
              <a:rPr lang="zh-CN" altLang="en-US" sz="2200">
                <a:sym typeface="+mn-ea"/>
              </a:rPr>
              <a:t>她对信息进行了编码，这样只有预定的收件人才能理解。</a:t>
            </a:r>
            <a:endParaRPr lang="zh-CN" altLang="en-US" sz="2200">
              <a:sym typeface="+mn-ea"/>
            </a:endParaRPr>
          </a:p>
          <a:p>
            <a:pPr marL="285750" indent="-285750">
              <a:buFont typeface="Arial" panose="020B0604020202020204" pitchFamily="34" charset="0"/>
              <a:buChar char="•"/>
            </a:pPr>
            <a:r>
              <a:rPr lang="en-US" altLang="en-US" sz="2200">
                <a:ea typeface="宋体" panose="02010600030101010101" pitchFamily="2" charset="-122"/>
                <a:cs typeface="+mn-lt"/>
                <a:sym typeface="+mn-ea"/>
              </a:rPr>
              <a:t>She </a:t>
            </a:r>
            <a:r>
              <a:rPr lang="en-US" altLang="en-US" sz="2200">
                <a:solidFill>
                  <a:srgbClr val="C00000"/>
                </a:solidFill>
                <a:ea typeface="宋体" panose="02010600030101010101" pitchFamily="2" charset="-122"/>
                <a:cs typeface="+mn-lt"/>
                <a:sym typeface="+mn-ea"/>
              </a:rPr>
              <a:t>coded</a:t>
            </a:r>
            <a:r>
              <a:rPr lang="en-US" altLang="en-US" sz="2200">
                <a:ea typeface="宋体" panose="02010600030101010101" pitchFamily="2" charset="-122"/>
                <a:cs typeface="+mn-lt"/>
                <a:sym typeface="+mn-ea"/>
              </a:rPr>
              <a:t> the message so that only the intended recipient could understand it.</a:t>
            </a:r>
            <a:endParaRPr lang="en-US" altLang="en-US" sz="2200">
              <a:ea typeface="宋体" panose="02010600030101010101" pitchFamily="2" charset="-122"/>
              <a:cs typeface="+mn-lt"/>
              <a:sym typeface="+mn-ea"/>
            </a:endParaRPr>
          </a:p>
        </p:txBody>
      </p:sp>
    </p:spTree>
    <p:custDataLst>
      <p:tags r:id="rId6"/>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29030" y="242570"/>
            <a:ext cx="8355965" cy="82994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orient	/ˈɔ:rient/	</a:t>
            </a:r>
            <a:r>
              <a:rPr lang="zh-CN" altLang="en-US" sz="2400" b="1">
                <a:sym typeface="+mn-ea"/>
              </a:rPr>
              <a:t>vt.使适应;使面对;确定方向</a:t>
            </a:r>
            <a:endParaRPr lang="zh-CN" altLang="en-US" sz="2400" b="1">
              <a:sym typeface="+mn-ea"/>
            </a:endParaRPr>
          </a:p>
          <a:p>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4" name="文本框 3"/>
          <p:cNvSpPr txBox="1"/>
          <p:nvPr/>
        </p:nvSpPr>
        <p:spPr>
          <a:xfrm>
            <a:off x="144145" y="3253105"/>
            <a:ext cx="11675745" cy="768350"/>
          </a:xfrm>
          <a:prstGeom prst="rect">
            <a:avLst/>
          </a:prstGeom>
          <a:noFill/>
        </p:spPr>
        <p:txBody>
          <a:bodyPr wrap="square" rtlCol="0" anchor="t">
            <a:spAutoFit/>
          </a:bodyPr>
          <a:p>
            <a:pPr marL="285750" indent="-285750">
              <a:buFont typeface="Arial" panose="020B0604020202020204" pitchFamily="34" charset="0"/>
              <a:buChar char="•"/>
            </a:pPr>
            <a:endParaRPr lang="zh-CN" altLang="en-US" sz="2200">
              <a:cs typeface="+mn-lt"/>
            </a:endParaRPr>
          </a:p>
          <a:p>
            <a:pPr marL="285750" indent="-285750">
              <a:buFont typeface="Arial" panose="020B0604020202020204" pitchFamily="34" charset="0"/>
              <a:buChar char="•"/>
            </a:pPr>
            <a:endParaRPr lang="zh-CN" altLang="en-US" sz="2200">
              <a:cs typeface="+mn-lt"/>
            </a:endParaRPr>
          </a:p>
        </p:txBody>
      </p:sp>
      <p:sp>
        <p:nvSpPr>
          <p:cNvPr id="3" name="文本框 2"/>
          <p:cNvSpPr txBox="1"/>
          <p:nvPr/>
        </p:nvSpPr>
        <p:spPr>
          <a:xfrm>
            <a:off x="222250" y="855345"/>
            <a:ext cx="11731625" cy="3851275"/>
          </a:xfrm>
          <a:prstGeom prst="rect">
            <a:avLst/>
          </a:prstGeom>
          <a:noFill/>
        </p:spPr>
        <p:txBody>
          <a:bodyPr wrap="square" rtlCol="0" anchor="t">
            <a:noAutofit/>
          </a:bodyPr>
          <a:p>
            <a:r>
              <a:rPr lang="zh-CN" altLang="en-US" sz="2200"/>
              <a:t>她决定利用太阳来调整自己的方位，绕了几片茂密的黑莓灌木丛。</a:t>
            </a:r>
            <a:endParaRPr lang="zh-CN" altLang="en-US" sz="2200"/>
          </a:p>
          <a:p>
            <a:pPr marL="285750" indent="-285750">
              <a:buFont typeface="Arial" panose="020B0604020202020204" pitchFamily="34" charset="0"/>
              <a:buChar char="•"/>
            </a:pPr>
            <a:r>
              <a:rPr lang="zh-CN" altLang="en-US" sz="2200">
                <a:cs typeface="+mn-lt"/>
                <a:sym typeface="+mn-ea"/>
              </a:rPr>
              <a:t>Deciding to use the sun to </a:t>
            </a:r>
            <a:r>
              <a:rPr lang="zh-CN" altLang="en-US" sz="2200">
                <a:solidFill>
                  <a:srgbClr val="C00000"/>
                </a:solidFill>
                <a:cs typeface="+mn-lt"/>
                <a:sym typeface="+mn-ea"/>
              </a:rPr>
              <a:t>orient</a:t>
            </a:r>
            <a:r>
              <a:rPr lang="zh-CN" altLang="en-US" sz="2200">
                <a:cs typeface="+mn-lt"/>
                <a:sym typeface="+mn-ea"/>
              </a:rPr>
              <a:t> herself, she detoured around several dense patches of blackberry bushes.</a:t>
            </a:r>
            <a:endParaRPr lang="zh-CN" altLang="en-US" sz="2200">
              <a:cs typeface="+mn-lt"/>
            </a:endParaRPr>
          </a:p>
          <a:p>
            <a:endParaRPr lang="zh-CN" altLang="en-US" sz="2200"/>
          </a:p>
          <a:p>
            <a:r>
              <a:rPr lang="zh-CN" altLang="en-US" sz="2200"/>
              <a:t>当她试图再次调整自己的方向时，她的眼神飞到了警卫身上。</a:t>
            </a:r>
            <a:endParaRPr lang="zh-CN" altLang="en-US" sz="2200"/>
          </a:p>
          <a:p>
            <a:pPr marL="285750" indent="-285750">
              <a:buFont typeface="Arial" panose="020B0604020202020204" pitchFamily="34" charset="0"/>
              <a:buChar char="•"/>
            </a:pPr>
            <a:r>
              <a:rPr lang="zh-CN" altLang="en-US" sz="2200">
                <a:cs typeface="+mn-lt"/>
                <a:sym typeface="+mn-ea"/>
              </a:rPr>
              <a:t>Her eyes flew up to the guard as she sought to </a:t>
            </a:r>
            <a:r>
              <a:rPr lang="zh-CN" altLang="en-US" sz="2200">
                <a:solidFill>
                  <a:srgbClr val="C00000"/>
                </a:solidFill>
                <a:cs typeface="+mn-lt"/>
                <a:sym typeface="+mn-ea"/>
              </a:rPr>
              <a:t>orient</a:t>
            </a:r>
            <a:r>
              <a:rPr lang="zh-CN" altLang="en-US" sz="2200">
                <a:cs typeface="+mn-lt"/>
                <a:sym typeface="+mn-ea"/>
              </a:rPr>
              <a:t> herself once again.</a:t>
            </a:r>
            <a:endParaRPr lang="zh-CN" altLang="en-US" sz="2200">
              <a:cs typeface="+mn-lt"/>
              <a:sym typeface="+mn-ea"/>
            </a:endParaRPr>
          </a:p>
          <a:p>
            <a:endParaRPr lang="zh-CN" altLang="en-US" sz="2200"/>
          </a:p>
          <a:p>
            <a:r>
              <a:rPr lang="zh-CN" altLang="en-US" sz="2200"/>
              <a:t>乘坐东方快车的火车旅行——在最蓝的水面上放松或享受欧洲的生活方式，只是众多度假机会中的一小部分。</a:t>
            </a:r>
            <a:endParaRPr lang="zh-CN" altLang="en-US" sz="2200"/>
          </a:p>
          <a:p>
            <a:pPr marL="285750" indent="-285750">
              <a:buFont typeface="Arial" panose="020B0604020202020204" pitchFamily="34" charset="0"/>
              <a:buChar char="•"/>
            </a:pPr>
            <a:r>
              <a:rPr lang="zh-CN" altLang="en-US" sz="2200">
                <a:cs typeface="+mn-lt"/>
                <a:sym typeface="+mn-ea"/>
              </a:rPr>
              <a:t>A train trip on </a:t>
            </a:r>
            <a:r>
              <a:rPr lang="zh-CN" altLang="en-US" sz="2200">
                <a:solidFill>
                  <a:srgbClr val="C00000"/>
                </a:solidFill>
                <a:cs typeface="+mn-lt"/>
                <a:sym typeface="+mn-ea"/>
              </a:rPr>
              <a:t>the Orient Express</a:t>
            </a:r>
            <a:r>
              <a:rPr lang="zh-CN" altLang="en-US" sz="2200">
                <a:cs typeface="+mn-lt"/>
                <a:sym typeface="+mn-ea"/>
              </a:rPr>
              <a:t>, relaxing on the bluest water or enjoying the European lifestyle are just a few of the many vacation opportunities offered.</a:t>
            </a:r>
            <a:endParaRPr lang="zh-CN" altLang="en-US" sz="2200">
              <a:cs typeface="+mn-lt"/>
            </a:endParaRPr>
          </a:p>
          <a:p>
            <a:endParaRPr lang="zh-CN" altLang="en-US" sz="2200">
              <a:cs typeface="+mn-lt"/>
            </a:endParaRPr>
          </a:p>
        </p:txBody>
      </p:sp>
      <p:pic>
        <p:nvPicPr>
          <p:cNvPr id="2" name="图片 1"/>
          <p:cNvPicPr>
            <a:picLocks noChangeAspect="1"/>
          </p:cNvPicPr>
          <p:nvPr>
            <p:custDataLst>
              <p:tags r:id="rId4"/>
            </p:custDataLst>
          </p:nvPr>
        </p:nvPicPr>
        <p:blipFill>
          <a:blip r:embed="rId5"/>
          <a:stretch>
            <a:fillRect/>
          </a:stretch>
        </p:blipFill>
        <p:spPr>
          <a:xfrm>
            <a:off x="0" y="4791075"/>
            <a:ext cx="12192000" cy="2066925"/>
          </a:xfrm>
          <a:prstGeom prst="rect">
            <a:avLst/>
          </a:prstGeom>
        </p:spPr>
      </p:pic>
    </p:spTree>
    <p:custDataLst>
      <p:tags r:id="rId6"/>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29030" y="242570"/>
            <a:ext cx="8355965" cy="82994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detective	/dɪˈtektɪv/	</a:t>
            </a:r>
            <a:r>
              <a:rPr lang="zh-CN" altLang="en-US" sz="2400" b="1">
                <a:sym typeface="+mn-ea"/>
              </a:rPr>
              <a:t>n.侦探;警探</a:t>
            </a:r>
            <a:endParaRPr lang="zh-CN" altLang="en-US" sz="2400" b="1">
              <a:sym typeface="+mn-ea"/>
            </a:endParaRPr>
          </a:p>
          <a:p>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pic>
        <p:nvPicPr>
          <p:cNvPr id="114" name="图片 113"/>
          <p:cNvPicPr/>
          <p:nvPr/>
        </p:nvPicPr>
        <p:blipFill>
          <a:blip r:embed="rId4"/>
          <a:stretch>
            <a:fillRect/>
          </a:stretch>
        </p:blipFill>
        <p:spPr>
          <a:xfrm>
            <a:off x="-524510" y="4632325"/>
            <a:ext cx="3957320" cy="2225675"/>
          </a:xfrm>
          <a:prstGeom prst="rect">
            <a:avLst/>
          </a:prstGeom>
          <a:noFill/>
          <a:ln w="9525">
            <a:noFill/>
          </a:ln>
        </p:spPr>
      </p:pic>
      <p:sp>
        <p:nvSpPr>
          <p:cNvPr id="3" name="文本框 2"/>
          <p:cNvSpPr txBox="1"/>
          <p:nvPr/>
        </p:nvSpPr>
        <p:spPr>
          <a:xfrm>
            <a:off x="354965" y="799465"/>
            <a:ext cx="11393170" cy="3815080"/>
          </a:xfrm>
          <a:prstGeom prst="rect">
            <a:avLst/>
          </a:prstGeom>
          <a:noFill/>
        </p:spPr>
        <p:txBody>
          <a:bodyPr wrap="square" rtlCol="0" anchor="t">
            <a:spAutoFit/>
          </a:bodyPr>
          <a:p>
            <a:r>
              <a:rPr lang="zh-CN" altLang="en-US" sz="2200"/>
              <a:t>自19世纪末福尔摩斯出生以来，他一直是许多调查人物的灵感来源。</a:t>
            </a:r>
            <a:endParaRPr lang="zh-CN" altLang="en-US" sz="2200"/>
          </a:p>
          <a:p>
            <a:pPr marL="285750" indent="-285750">
              <a:buFont typeface="Arial" panose="020B0604020202020204" pitchFamily="34" charset="0"/>
              <a:buChar char="•"/>
            </a:pPr>
            <a:r>
              <a:rPr lang="zh-CN" altLang="en-US" sz="2200">
                <a:solidFill>
                  <a:srgbClr val="C00000"/>
                </a:solidFill>
                <a:cs typeface="+mn-lt"/>
                <a:sym typeface="+mn-ea"/>
              </a:rPr>
              <a:t>Detective</a:t>
            </a:r>
            <a:r>
              <a:rPr lang="zh-CN" altLang="en-US" sz="2200">
                <a:cs typeface="+mn-lt"/>
                <a:sym typeface="+mn-ea"/>
              </a:rPr>
              <a:t> Holmes has been the inspiration for many, many investigative characters since his birth in the late 1800s.</a:t>
            </a:r>
            <a:endParaRPr lang="zh-CN" altLang="en-US" sz="2200">
              <a:cs typeface="+mn-lt"/>
            </a:endParaRPr>
          </a:p>
          <a:p>
            <a:endParaRPr lang="zh-CN" altLang="en-US" sz="2200"/>
          </a:p>
          <a:p>
            <a:r>
              <a:rPr lang="zh-CN" altLang="en-US" sz="2200"/>
              <a:t>不错的侦探工作——我之前就预感凯特琳打碎花瓶，现在我确信了。</a:t>
            </a:r>
            <a:endParaRPr lang="zh-CN" altLang="en-US" sz="2200"/>
          </a:p>
          <a:p>
            <a:pPr marL="285750" indent="-285750">
              <a:buFont typeface="Arial" panose="020B0604020202020204" pitchFamily="34" charset="0"/>
              <a:buChar char="•"/>
            </a:pPr>
            <a:r>
              <a:rPr lang="zh-CN" altLang="en-US" sz="2200">
                <a:cs typeface="+mn-lt"/>
                <a:sym typeface="+mn-ea"/>
              </a:rPr>
              <a:t>Nice </a:t>
            </a:r>
            <a:r>
              <a:rPr lang="zh-CN" altLang="en-US" sz="2200">
                <a:solidFill>
                  <a:srgbClr val="C00000"/>
                </a:solidFill>
                <a:cs typeface="+mn-lt"/>
                <a:sym typeface="+mn-ea"/>
              </a:rPr>
              <a:t>detective</a:t>
            </a:r>
            <a:r>
              <a:rPr lang="zh-CN" altLang="en-US" sz="2200">
                <a:cs typeface="+mn-lt"/>
                <a:sym typeface="+mn-ea"/>
              </a:rPr>
              <a:t> work—I had a feeling Ca</a:t>
            </a:r>
            <a:r>
              <a:rPr lang="en-US" altLang="zh-CN" sz="2200">
                <a:cs typeface="+mn-lt"/>
                <a:sym typeface="+mn-ea"/>
              </a:rPr>
              <a:t>lvin</a:t>
            </a:r>
            <a:r>
              <a:rPr lang="zh-CN" altLang="en-US" sz="2200">
                <a:cs typeface="+mn-lt"/>
                <a:sym typeface="+mn-ea"/>
              </a:rPr>
              <a:t> broke the vase, and now I know for sure.</a:t>
            </a:r>
            <a:endParaRPr lang="zh-CN" altLang="en-US" sz="2200">
              <a:cs typeface="+mn-lt"/>
            </a:endParaRPr>
          </a:p>
          <a:p>
            <a:endParaRPr lang="zh-CN" altLang="en-US" sz="2200"/>
          </a:p>
          <a:p>
            <a:r>
              <a:rPr lang="zh-CN" altLang="en-US" sz="2200"/>
              <a:t>侦探看了我一眼，但什么也没说，他把我带下一条长长的走廊，来到一间黑暗的后屋。</a:t>
            </a:r>
            <a:endParaRPr lang="zh-CN" altLang="en-US" sz="2200"/>
          </a:p>
          <a:p>
            <a:pPr marL="285750" indent="-285750">
              <a:buFont typeface="Arial" panose="020B0604020202020204" pitchFamily="34" charset="0"/>
              <a:buChar char="•"/>
            </a:pPr>
            <a:r>
              <a:rPr lang="zh-CN" altLang="en-US" sz="2200">
                <a:cs typeface="+mn-lt"/>
                <a:sym typeface="+mn-ea"/>
              </a:rPr>
              <a:t>The </a:t>
            </a:r>
            <a:r>
              <a:rPr lang="zh-CN" altLang="en-US" sz="2200">
                <a:solidFill>
                  <a:srgbClr val="C00000"/>
                </a:solidFill>
                <a:cs typeface="+mn-lt"/>
                <a:sym typeface="+mn-ea"/>
              </a:rPr>
              <a:t>detective</a:t>
            </a:r>
            <a:r>
              <a:rPr lang="zh-CN" altLang="en-US" sz="2200">
                <a:cs typeface="+mn-lt"/>
                <a:sym typeface="+mn-ea"/>
              </a:rPr>
              <a:t> gave me a look but said nothing as he led me down a long corridor to a darkened back room.</a:t>
            </a:r>
            <a:endParaRPr lang="zh-CN" altLang="en-US" sz="2200">
              <a:cs typeface="+mn-lt"/>
            </a:endParaRPr>
          </a:p>
          <a:p>
            <a:endParaRPr lang="zh-CN" altLang="en-US" sz="2200">
              <a:cs typeface="+mn-lt"/>
            </a:endParaRPr>
          </a:p>
        </p:txBody>
      </p:sp>
    </p:spTree>
    <p:custDataLst>
      <p:tags r:id="rId5"/>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29030" y="242570"/>
            <a:ext cx="8355965" cy="82994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graphic	/ˈgræfɪk/	</a:t>
            </a:r>
            <a:r>
              <a:rPr lang="zh-CN" altLang="en-US" sz="2400" b="1">
                <a:sym typeface="+mn-ea"/>
              </a:rPr>
              <a:t>n.图表;图形;图画 a.绘画的</a:t>
            </a:r>
            <a:endParaRPr lang="zh-CN" altLang="en-US" sz="2400" b="1">
              <a:sym typeface="+mn-ea"/>
            </a:endParaRPr>
          </a:p>
          <a:p>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pic>
        <p:nvPicPr>
          <p:cNvPr id="116" name="图片 115"/>
          <p:cNvPicPr/>
          <p:nvPr/>
        </p:nvPicPr>
        <p:blipFill>
          <a:blip r:embed="rId4"/>
          <a:stretch>
            <a:fillRect/>
          </a:stretch>
        </p:blipFill>
        <p:spPr>
          <a:xfrm>
            <a:off x="8830310" y="4770755"/>
            <a:ext cx="3247390" cy="2087245"/>
          </a:xfrm>
          <a:prstGeom prst="rect">
            <a:avLst/>
          </a:prstGeom>
          <a:noFill/>
          <a:ln w="9525">
            <a:noFill/>
          </a:ln>
        </p:spPr>
      </p:pic>
      <p:sp>
        <p:nvSpPr>
          <p:cNvPr id="4" name="文本框 3"/>
          <p:cNvSpPr txBox="1"/>
          <p:nvPr/>
        </p:nvSpPr>
        <p:spPr>
          <a:xfrm>
            <a:off x="360680" y="935990"/>
            <a:ext cx="11372850" cy="4154170"/>
          </a:xfrm>
          <a:prstGeom prst="rect">
            <a:avLst/>
          </a:prstGeom>
          <a:noFill/>
        </p:spPr>
        <p:txBody>
          <a:bodyPr wrap="square" rtlCol="0" anchor="t">
            <a:spAutoFit/>
          </a:bodyPr>
          <a:p>
            <a:pPr indent="0">
              <a:buFont typeface="Arial" panose="020B0604020202020204" pitchFamily="34" charset="0"/>
              <a:buNone/>
            </a:pPr>
            <a:r>
              <a:rPr lang="zh-CN" altLang="en-US" sz="2200">
                <a:sym typeface="+mn-ea"/>
              </a:rPr>
              <a:t>平面设计师将艺术和技术相结合，通过图像、网站布局和印刷页面来传达思想。</a:t>
            </a:r>
            <a:endParaRPr lang="zh-CN" altLang="en-US" sz="2200">
              <a:sym typeface="+mn-ea"/>
            </a:endParaRPr>
          </a:p>
          <a:p>
            <a:pPr marL="342900" indent="-342900">
              <a:buFont typeface="Arial" panose="020B0604020202020204" pitchFamily="34" charset="0"/>
              <a:buChar char="•"/>
            </a:pPr>
            <a:r>
              <a:rPr lang="zh-CN" altLang="en-US" sz="2200">
                <a:solidFill>
                  <a:srgbClr val="C00000"/>
                </a:solidFill>
                <a:cs typeface="+mn-lt"/>
              </a:rPr>
              <a:t>Graphic</a:t>
            </a:r>
            <a:r>
              <a:rPr lang="zh-CN" altLang="en-US" sz="2200">
                <a:cs typeface="+mn-lt"/>
              </a:rPr>
              <a:t> designers combine art and technology to communicate ideas through images, and layout of the website and printed pages.</a:t>
            </a:r>
            <a:endParaRPr lang="zh-CN" altLang="en-US" sz="2200">
              <a:cs typeface="+mn-lt"/>
            </a:endParaRPr>
          </a:p>
          <a:p>
            <a:pPr indent="0">
              <a:buFont typeface="Arial" panose="020B0604020202020204" pitchFamily="34" charset="0"/>
              <a:buNone/>
            </a:pPr>
            <a:endParaRPr lang="zh-CN" altLang="en-US" sz="2200">
              <a:cs typeface="+mn-lt"/>
            </a:endParaRPr>
          </a:p>
          <a:p>
            <a:pPr indent="0">
              <a:buFont typeface="Arial" panose="020B0604020202020204" pitchFamily="34" charset="0"/>
              <a:buNone/>
            </a:pPr>
            <a:r>
              <a:rPr lang="zh-CN" altLang="en-US" sz="2200">
                <a:sym typeface="+mn-ea"/>
              </a:rPr>
              <a:t>这种风格具有所有优秀信件写作的简洁、清新、生动、直接，不乏敏锐观察甚至精准解读的段落。</a:t>
            </a:r>
            <a:endParaRPr lang="zh-CN" altLang="en-US" sz="2200"/>
          </a:p>
          <a:p>
            <a:pPr marL="285750" indent="-285750">
              <a:buFont typeface="Arial" panose="020B0604020202020204" pitchFamily="34" charset="0"/>
              <a:buChar char="•"/>
            </a:pPr>
            <a:r>
              <a:rPr lang="zh-CN" altLang="en-US" sz="2200">
                <a:cs typeface="+mn-lt"/>
              </a:rPr>
              <a:t>The style has the simple, yet fresh and </a:t>
            </a:r>
            <a:r>
              <a:rPr lang="zh-CN" altLang="en-US" sz="2200">
                <a:solidFill>
                  <a:srgbClr val="C00000"/>
                </a:solidFill>
                <a:cs typeface="+mn-lt"/>
              </a:rPr>
              <a:t>graphic</a:t>
            </a:r>
            <a:r>
              <a:rPr lang="zh-CN" altLang="en-US" sz="2200">
                <a:cs typeface="+mn-lt"/>
              </a:rPr>
              <a:t>, directness of all good letter-writing, and there is no lack of passages of keen observation, and even shrewd interpretation.</a:t>
            </a:r>
            <a:endParaRPr lang="zh-CN" altLang="en-US" sz="2200">
              <a:cs typeface="+mn-lt"/>
            </a:endParaRPr>
          </a:p>
          <a:p>
            <a:pPr marL="285750" indent="-285750">
              <a:buFont typeface="Arial" panose="020B0604020202020204" pitchFamily="34" charset="0"/>
              <a:buChar char="•"/>
            </a:pPr>
            <a:endParaRPr lang="zh-CN" altLang="en-US" sz="2200">
              <a:cs typeface="+mn-lt"/>
            </a:endParaRPr>
          </a:p>
          <a:p>
            <a:pPr indent="0">
              <a:buFont typeface="Arial" panose="020B0604020202020204" pitchFamily="34" charset="0"/>
              <a:buNone/>
            </a:pPr>
            <a:r>
              <a:rPr lang="en-US" altLang="zh-CN" sz="2200">
                <a:cs typeface="+mn-lt"/>
              </a:rPr>
              <a:t>设计</a:t>
            </a:r>
            <a:r>
              <a:rPr lang="zh-CN" altLang="en-US" sz="2200">
                <a:cs typeface="+mn-lt"/>
              </a:rPr>
              <a:t>作品中须</a:t>
            </a:r>
            <a:r>
              <a:rPr lang="en-US" altLang="zh-CN" sz="2200">
                <a:cs typeface="+mn-lt"/>
              </a:rPr>
              <a:t>包括图形和说明，</a:t>
            </a:r>
            <a:r>
              <a:rPr lang="zh-CN" altLang="en-US" sz="2200">
                <a:cs typeface="+mn-lt"/>
              </a:rPr>
              <a:t>并</a:t>
            </a:r>
            <a:r>
              <a:rPr lang="en-US" altLang="zh-CN" sz="2200">
                <a:cs typeface="+mn-lt"/>
              </a:rPr>
              <a:t>在截止日期前提交。</a:t>
            </a:r>
            <a:endParaRPr lang="en-US" altLang="zh-CN" sz="2200">
              <a:cs typeface="+mn-lt"/>
            </a:endParaRPr>
          </a:p>
          <a:p>
            <a:pPr marL="285750" indent="-285750">
              <a:buFont typeface="Arial" panose="020B0604020202020204" pitchFamily="34" charset="0"/>
              <a:buChar char="•"/>
            </a:pPr>
            <a:r>
              <a:rPr lang="en-US" altLang="zh-CN" sz="2200">
                <a:cs typeface="+mn-lt"/>
              </a:rPr>
              <a:t>The design work, consisting of both </a:t>
            </a:r>
            <a:r>
              <a:rPr lang="en-US" altLang="zh-CN" sz="2200">
                <a:solidFill>
                  <a:srgbClr val="C00000"/>
                </a:solidFill>
                <a:cs typeface="+mn-lt"/>
              </a:rPr>
              <a:t>graphics</a:t>
            </a:r>
            <a:r>
              <a:rPr lang="en-US" altLang="zh-CN" sz="2200">
                <a:cs typeface="+mn-lt"/>
              </a:rPr>
              <a:t> and captions, should be submitted before the deadline. </a:t>
            </a:r>
            <a:endParaRPr lang="en-US" altLang="zh-CN" sz="2200">
              <a:cs typeface="+mn-lt"/>
            </a:endParaRPr>
          </a:p>
        </p:txBody>
      </p:sp>
    </p:spTree>
    <p:custDataLst>
      <p:tags r:id="rId5"/>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29030" y="242570"/>
            <a:ext cx="8355965" cy="82994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estate	/ɪˈsteɪt/	</a:t>
            </a:r>
            <a:r>
              <a:rPr lang="zh-CN" altLang="en-US" sz="2400" b="1">
                <a:sym typeface="+mn-ea"/>
              </a:rPr>
              <a:t>n.庄园;住宅区;工业区</a:t>
            </a:r>
            <a:endParaRPr lang="zh-CN" altLang="en-US" sz="2400" b="1">
              <a:sym typeface="+mn-ea"/>
            </a:endParaRPr>
          </a:p>
          <a:p>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pic>
        <p:nvPicPr>
          <p:cNvPr id="117" name="图片 116"/>
          <p:cNvPicPr/>
          <p:nvPr/>
        </p:nvPicPr>
        <p:blipFill>
          <a:blip r:embed="rId4"/>
          <a:stretch>
            <a:fillRect/>
          </a:stretch>
        </p:blipFill>
        <p:spPr>
          <a:xfrm>
            <a:off x="4608830" y="4700270"/>
            <a:ext cx="3920490" cy="2157730"/>
          </a:xfrm>
          <a:prstGeom prst="rect">
            <a:avLst/>
          </a:prstGeom>
          <a:noFill/>
          <a:ln w="9525">
            <a:noFill/>
          </a:ln>
        </p:spPr>
      </p:pic>
      <p:sp>
        <p:nvSpPr>
          <p:cNvPr id="3" name="文本框 2"/>
          <p:cNvSpPr txBox="1"/>
          <p:nvPr/>
        </p:nvSpPr>
        <p:spPr>
          <a:xfrm>
            <a:off x="227330" y="808355"/>
            <a:ext cx="11589385" cy="3476625"/>
          </a:xfrm>
          <a:prstGeom prst="rect">
            <a:avLst/>
          </a:prstGeom>
          <a:noFill/>
        </p:spPr>
        <p:txBody>
          <a:bodyPr wrap="square" rtlCol="0" anchor="t">
            <a:spAutoFit/>
          </a:bodyPr>
          <a:p>
            <a:pPr indent="0">
              <a:buFont typeface="Arial" panose="020B0604020202020204" pitchFamily="34" charset="0"/>
              <a:buNone/>
            </a:pPr>
            <a:r>
              <a:rPr lang="zh-CN" altLang="en-US" sz="2200">
                <a:sym typeface="+mn-ea"/>
              </a:rPr>
              <a:t>我们想要稳固的经济、合理的房地产成本和良好的学校制度。</a:t>
            </a:r>
            <a:endParaRPr lang="zh-CN" altLang="en-US" sz="2200"/>
          </a:p>
          <a:p>
            <a:pPr marL="285750" indent="-285750">
              <a:buFont typeface="Arial" panose="020B0604020202020204" pitchFamily="34" charset="0"/>
              <a:buChar char="•"/>
            </a:pPr>
            <a:r>
              <a:rPr lang="zh-CN" altLang="en-US" sz="2200"/>
              <a:t>We wanted a firm economy, reasonable real </a:t>
            </a:r>
            <a:r>
              <a:rPr lang="zh-CN" altLang="en-US" sz="2200">
                <a:solidFill>
                  <a:srgbClr val="C00000"/>
                </a:solidFill>
              </a:rPr>
              <a:t>estate</a:t>
            </a:r>
            <a:r>
              <a:rPr lang="zh-CN" altLang="en-US" sz="2200"/>
              <a:t> costs, and a good school system.</a:t>
            </a:r>
            <a:endParaRPr lang="zh-CN" altLang="en-US" sz="2200"/>
          </a:p>
          <a:p>
            <a:pPr marL="285750" indent="-285750">
              <a:buFont typeface="Arial" panose="020B0604020202020204" pitchFamily="34" charset="0"/>
              <a:buChar char="•"/>
            </a:pPr>
            <a:endParaRPr lang="zh-CN" altLang="en-US" sz="2200"/>
          </a:p>
          <a:p>
            <a:pPr indent="0">
              <a:buFont typeface="Arial" panose="020B0604020202020204" pitchFamily="34" charset="0"/>
              <a:buNone/>
            </a:pPr>
            <a:r>
              <a:rPr lang="zh-CN" altLang="en-US" sz="2200">
                <a:sym typeface="+mn-ea"/>
              </a:rPr>
              <a:t>无论是爱还是血缘使得他的父亲坚持让亚历克斯继承遗产，亚历克斯都像王子一样被困住了。</a:t>
            </a:r>
            <a:endParaRPr lang="zh-CN" altLang="en-US" sz="2200"/>
          </a:p>
          <a:p>
            <a:pPr marL="285750" indent="-285750">
              <a:buFont typeface="Arial" panose="020B0604020202020204" pitchFamily="34" charset="0"/>
              <a:buChar char="•"/>
            </a:pPr>
            <a:r>
              <a:rPr lang="zh-CN" altLang="en-US" sz="2200"/>
              <a:t>Whether it was love or blood that made his father insist that Alex inherit the </a:t>
            </a:r>
            <a:r>
              <a:rPr lang="zh-CN" altLang="en-US" sz="2200">
                <a:solidFill>
                  <a:srgbClr val="C00000"/>
                </a:solidFill>
              </a:rPr>
              <a:t>estate</a:t>
            </a:r>
            <a:r>
              <a:rPr lang="zh-CN" altLang="en-US" sz="2200"/>
              <a:t>, Alex was as trapped as a prince.</a:t>
            </a:r>
            <a:endParaRPr lang="zh-CN" altLang="en-US" sz="2200"/>
          </a:p>
          <a:p>
            <a:pPr marL="285750" indent="-285750">
              <a:buFont typeface="Arial" panose="020B0604020202020204" pitchFamily="34" charset="0"/>
              <a:buChar char="•"/>
            </a:pPr>
            <a:endParaRPr lang="zh-CN" altLang="en-US" sz="2200"/>
          </a:p>
          <a:p>
            <a:pPr indent="0">
              <a:buFont typeface="Arial" panose="020B0604020202020204" pitchFamily="34" charset="0"/>
              <a:buNone/>
            </a:pPr>
            <a:r>
              <a:rPr lang="zh-CN" altLang="en-US" sz="2200">
                <a:sym typeface="+mn-ea"/>
              </a:rPr>
              <a:t>他每天都和管家讨论庄园事务。</a:t>
            </a:r>
            <a:endParaRPr lang="zh-CN" altLang="en-US" sz="2200"/>
          </a:p>
          <a:p>
            <a:pPr marL="285750" indent="-285750">
              <a:buFont typeface="Arial" panose="020B0604020202020204" pitchFamily="34" charset="0"/>
              <a:buChar char="•"/>
            </a:pPr>
            <a:r>
              <a:rPr lang="zh-CN" altLang="en-US" sz="2200"/>
              <a:t>He discussed </a:t>
            </a:r>
            <a:r>
              <a:rPr lang="zh-CN" altLang="en-US" sz="2200">
                <a:solidFill>
                  <a:srgbClr val="C00000"/>
                </a:solidFill>
              </a:rPr>
              <a:t>estate</a:t>
            </a:r>
            <a:r>
              <a:rPr lang="zh-CN" altLang="en-US" sz="2200"/>
              <a:t> affairs every day with his chief steward.</a:t>
            </a:r>
            <a:endParaRPr lang="zh-CN" altLang="en-US" sz="2200"/>
          </a:p>
          <a:p>
            <a:endParaRPr lang="zh-CN" altLang="en-US" sz="2200"/>
          </a:p>
        </p:txBody>
      </p:sp>
    </p:spTree>
    <p:custDataLst>
      <p:tags r:id="rId5"/>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29030" y="242570"/>
            <a:ext cx="8752205" cy="82994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real estate agent	/ˈri:əl ɪˈsteɪt ˈeɪdʒənt/	</a:t>
            </a:r>
            <a:r>
              <a:rPr lang="zh-CN" altLang="en-US" sz="2400" b="1">
                <a:sym typeface="+mn-ea"/>
              </a:rPr>
              <a:t>房地产经纪人</a:t>
            </a:r>
            <a:endParaRPr lang="zh-CN" altLang="en-US" sz="2400" b="1">
              <a:sym typeface="+mn-ea"/>
            </a:endParaRPr>
          </a:p>
          <a:p>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pic>
        <p:nvPicPr>
          <p:cNvPr id="4" name="图片 3"/>
          <p:cNvPicPr>
            <a:picLocks noChangeAspect="1"/>
          </p:cNvPicPr>
          <p:nvPr/>
        </p:nvPicPr>
        <p:blipFill>
          <a:blip r:embed="rId4"/>
          <a:stretch>
            <a:fillRect/>
          </a:stretch>
        </p:blipFill>
        <p:spPr>
          <a:xfrm>
            <a:off x="0" y="2386330"/>
            <a:ext cx="3929380" cy="2209800"/>
          </a:xfrm>
          <a:prstGeom prst="rect">
            <a:avLst/>
          </a:prstGeom>
        </p:spPr>
      </p:pic>
      <p:sp>
        <p:nvSpPr>
          <p:cNvPr id="5" name="文本框 4"/>
          <p:cNvSpPr txBox="1"/>
          <p:nvPr/>
        </p:nvSpPr>
        <p:spPr>
          <a:xfrm>
            <a:off x="4136390" y="1971040"/>
            <a:ext cx="7708900" cy="2799715"/>
          </a:xfrm>
          <a:prstGeom prst="rect">
            <a:avLst/>
          </a:prstGeom>
          <a:noFill/>
        </p:spPr>
        <p:txBody>
          <a:bodyPr wrap="square" rtlCol="0" anchor="t">
            <a:spAutoFit/>
          </a:bodyPr>
          <a:p>
            <a:pPr indent="0">
              <a:buFont typeface="Arial" panose="020B0604020202020204" pitchFamily="34" charset="0"/>
              <a:buNone/>
            </a:pPr>
            <a:r>
              <a:rPr lang="zh-CN" altLang="en-US" sz="2200">
                <a:sym typeface="+mn-ea"/>
              </a:rPr>
              <a:t>房地产是令人兴奋、有趣和有经济回报的。它也具有挑战性、竞争性和高要求。如果你想踏入这个行业的大门，没有比成为一名房地产经纪人更好的开始方式了。</a:t>
            </a:r>
            <a:endParaRPr lang="zh-CN" altLang="en-US" sz="2200">
              <a:sym typeface="+mn-ea"/>
            </a:endParaRPr>
          </a:p>
          <a:p>
            <a:pPr indent="0">
              <a:buFont typeface="Arial" panose="020B0604020202020204" pitchFamily="34" charset="0"/>
              <a:buNone/>
            </a:pPr>
            <a:endParaRPr lang="zh-CN" altLang="en-US" sz="2200"/>
          </a:p>
          <a:p>
            <a:pPr marL="285750" indent="-285750">
              <a:buFont typeface="Arial" panose="020B0604020202020204" pitchFamily="34" charset="0"/>
              <a:buChar char="•"/>
            </a:pPr>
            <a:r>
              <a:rPr lang="zh-CN" altLang="en-US" sz="2200"/>
              <a:t>Real estate is exciting, fun, and </a:t>
            </a:r>
            <a:r>
              <a:rPr lang="en-US" altLang="zh-CN" sz="2200"/>
              <a:t>moneymaking</a:t>
            </a:r>
            <a:r>
              <a:rPr lang="zh-CN" altLang="en-US" sz="2200"/>
              <a:t>. It</a:t>
            </a:r>
            <a:r>
              <a:rPr lang="en-US" altLang="zh-CN" sz="2200"/>
              <a:t>’</a:t>
            </a:r>
            <a:r>
              <a:rPr lang="zh-CN" altLang="en-US" sz="2200"/>
              <a:t>s also challenging, competitive, and demanding. If you want to get your foot in the door of this industry, there</a:t>
            </a:r>
            <a:r>
              <a:rPr lang="en-US" altLang="zh-CN" sz="2200"/>
              <a:t>’</a:t>
            </a:r>
            <a:r>
              <a:rPr lang="zh-CN" altLang="en-US" sz="2200"/>
              <a:t>s no better way to start than by becoming a </a:t>
            </a:r>
            <a:r>
              <a:rPr lang="zh-CN" altLang="en-US" sz="2200">
                <a:solidFill>
                  <a:srgbClr val="C00000"/>
                </a:solidFill>
              </a:rPr>
              <a:t>real estate agent</a:t>
            </a:r>
            <a:r>
              <a:rPr lang="zh-CN" altLang="en-US" sz="2200"/>
              <a:t>.</a:t>
            </a:r>
            <a:endParaRPr lang="zh-CN" altLang="en-US" sz="2200"/>
          </a:p>
        </p:txBody>
      </p:sp>
    </p:spTree>
    <p:custDataLst>
      <p:tags r:id="rId5"/>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29030" y="242570"/>
            <a:ext cx="8355965" cy="82994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accountant  	/əˈkaʊntənt/	</a:t>
            </a:r>
            <a:r>
              <a:rPr lang="zh-CN" altLang="en-US" sz="2400" b="1">
                <a:sym typeface="+mn-ea"/>
              </a:rPr>
              <a:t>n.会计;会计师</a:t>
            </a:r>
            <a:endParaRPr lang="zh-CN" altLang="en-US" sz="2400" b="1">
              <a:sym typeface="+mn-ea"/>
            </a:endParaRPr>
          </a:p>
          <a:p>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4" name="文本框 3"/>
          <p:cNvSpPr txBox="1"/>
          <p:nvPr/>
        </p:nvSpPr>
        <p:spPr>
          <a:xfrm>
            <a:off x="469900" y="1373505"/>
            <a:ext cx="11345545" cy="2550795"/>
          </a:xfrm>
          <a:prstGeom prst="rect">
            <a:avLst/>
          </a:prstGeom>
          <a:noFill/>
        </p:spPr>
        <p:txBody>
          <a:bodyPr wrap="square" rtlCol="0" anchor="t">
            <a:noAutofit/>
          </a:bodyPr>
          <a:p>
            <a:pPr indent="0">
              <a:buFont typeface="Arial" panose="020B0604020202020204" pitchFamily="34" charset="0"/>
              <a:buNone/>
            </a:pPr>
            <a:r>
              <a:rPr lang="zh-CN" altLang="en-US" sz="2200">
                <a:sym typeface="+mn-ea"/>
              </a:rPr>
              <a:t>我处理大数据的经验丰富。我想我完全能胜任这里的会计工作。</a:t>
            </a:r>
            <a:r>
              <a:rPr lang="zh-CN" altLang="en-US">
                <a:solidFill>
                  <a:srgbClr val="C00000"/>
                </a:solidFill>
                <a:sym typeface="+mn-ea"/>
              </a:rPr>
              <a:t>2023年6月全国新高考英语甲卷</a:t>
            </a:r>
            <a:endParaRPr lang="zh-CN" altLang="en-US">
              <a:solidFill>
                <a:srgbClr val="C00000"/>
              </a:solidFill>
            </a:endParaRPr>
          </a:p>
          <a:p>
            <a:pPr marL="285750" indent="-285750">
              <a:buFont typeface="Arial" panose="020B0604020202020204" pitchFamily="34" charset="0"/>
              <a:buChar char="•"/>
            </a:pPr>
            <a:r>
              <a:rPr lang="zh-CN" altLang="en-US" sz="2200"/>
              <a:t>I have a large amount of experience working with big data. I think I'm well qualified for the </a:t>
            </a:r>
            <a:r>
              <a:rPr lang="zh-CN" altLang="en-US" sz="2200">
                <a:solidFill>
                  <a:srgbClr val="C00000"/>
                </a:solidFill>
              </a:rPr>
              <a:t>accountant</a:t>
            </a:r>
            <a:r>
              <a:rPr lang="zh-CN" altLang="en-US" sz="2200"/>
              <a:t> position here.</a:t>
            </a:r>
            <a:r>
              <a:rPr lang="en-US" altLang="zh-CN" sz="2200"/>
              <a:t> </a:t>
            </a:r>
            <a:endParaRPr lang="en-US" altLang="zh-CN" sz="2200"/>
          </a:p>
          <a:p>
            <a:pPr marL="285750" indent="-285750">
              <a:buFont typeface="Arial" panose="020B0604020202020204" pitchFamily="34" charset="0"/>
              <a:buChar char="•"/>
            </a:pPr>
            <a:endParaRPr lang="zh-CN" altLang="en-US" sz="2200"/>
          </a:p>
          <a:p>
            <a:pPr indent="0">
              <a:buFont typeface="Arial" panose="020B0604020202020204" pitchFamily="34" charset="0"/>
              <a:buNone/>
            </a:pPr>
            <a:r>
              <a:rPr lang="zh-CN" altLang="en-US" sz="2200">
                <a:sym typeface="+mn-ea"/>
              </a:rPr>
              <a:t>在过去的25年里，我与许多会计师和会计师事务所合作并建立了联系。</a:t>
            </a:r>
            <a:endParaRPr lang="zh-CN" altLang="en-US" sz="2200"/>
          </a:p>
          <a:p>
            <a:pPr marL="285750" indent="-285750">
              <a:buFont typeface="Arial" panose="020B0604020202020204" pitchFamily="34" charset="0"/>
              <a:buChar char="•"/>
            </a:pPr>
            <a:r>
              <a:rPr lang="zh-CN" altLang="en-US" sz="2200"/>
              <a:t>Over the past 25 years I have worked with and networked with many </a:t>
            </a:r>
            <a:r>
              <a:rPr lang="zh-CN" altLang="en-US" sz="2200">
                <a:solidFill>
                  <a:srgbClr val="C00000"/>
                </a:solidFill>
              </a:rPr>
              <a:t>accountants</a:t>
            </a:r>
            <a:r>
              <a:rPr lang="zh-CN" altLang="en-US" sz="2200"/>
              <a:t> and accounting firms. </a:t>
            </a:r>
            <a:endParaRPr lang="zh-CN" altLang="en-US" sz="2200"/>
          </a:p>
          <a:p>
            <a:pPr indent="0">
              <a:buFont typeface="Arial" panose="020B0604020202020204" pitchFamily="34" charset="0"/>
              <a:buNone/>
            </a:pPr>
            <a:endParaRPr lang="zh-CN" altLang="en-US" sz="2200"/>
          </a:p>
        </p:txBody>
      </p:sp>
      <p:pic>
        <p:nvPicPr>
          <p:cNvPr id="118" name="图片 117"/>
          <p:cNvPicPr/>
          <p:nvPr/>
        </p:nvPicPr>
        <p:blipFill>
          <a:blip r:embed="rId4"/>
          <a:stretch>
            <a:fillRect/>
          </a:stretch>
        </p:blipFill>
        <p:spPr>
          <a:xfrm>
            <a:off x="7677150" y="3848100"/>
            <a:ext cx="4514850" cy="3009900"/>
          </a:xfrm>
          <a:prstGeom prst="rect">
            <a:avLst/>
          </a:prstGeom>
          <a:noFill/>
          <a:ln w="9525">
            <a:noFill/>
          </a:ln>
        </p:spPr>
      </p:pic>
      <p:sp>
        <p:nvSpPr>
          <p:cNvPr id="2" name="文本框 1"/>
          <p:cNvSpPr txBox="1"/>
          <p:nvPr/>
        </p:nvSpPr>
        <p:spPr>
          <a:xfrm>
            <a:off x="469900" y="4252595"/>
            <a:ext cx="6920230" cy="1445260"/>
          </a:xfrm>
          <a:prstGeom prst="rect">
            <a:avLst/>
          </a:prstGeom>
          <a:noFill/>
        </p:spPr>
        <p:txBody>
          <a:bodyPr wrap="square" rtlCol="0" anchor="t">
            <a:spAutoFit/>
          </a:bodyPr>
          <a:p>
            <a:pPr indent="0">
              <a:buFont typeface="Arial" panose="020B0604020202020204" pitchFamily="34" charset="0"/>
              <a:buNone/>
            </a:pPr>
            <a:r>
              <a:rPr lang="zh-CN" altLang="en-US" sz="2200">
                <a:sym typeface="+mn-ea"/>
              </a:rPr>
              <a:t>对于许多会计师来说，突出他们的专业知识和独特价值是一项挑战。</a:t>
            </a:r>
            <a:endParaRPr lang="zh-CN" altLang="en-US" sz="2200"/>
          </a:p>
          <a:p>
            <a:pPr marL="285750" indent="-285750">
              <a:buFont typeface="Arial" panose="020B0604020202020204" pitchFamily="34" charset="0"/>
              <a:buChar char="•"/>
            </a:pPr>
            <a:r>
              <a:rPr lang="zh-CN" altLang="en-US" sz="2200">
                <a:sym typeface="+mn-ea"/>
              </a:rPr>
              <a:t>For many </a:t>
            </a:r>
            <a:r>
              <a:rPr lang="zh-CN" altLang="en-US" sz="2200">
                <a:solidFill>
                  <a:srgbClr val="C00000"/>
                </a:solidFill>
                <a:sym typeface="+mn-ea"/>
              </a:rPr>
              <a:t>accountants</a:t>
            </a:r>
            <a:r>
              <a:rPr lang="zh-CN" altLang="en-US" sz="2200">
                <a:sym typeface="+mn-ea"/>
              </a:rPr>
              <a:t> projecting their expertise and their unique value is challenging</a:t>
            </a:r>
            <a:r>
              <a:rPr lang="en-US" altLang="zh-CN" sz="2200">
                <a:sym typeface="+mn-ea"/>
              </a:rPr>
              <a:t>.</a:t>
            </a:r>
            <a:endParaRPr lang="en-US" altLang="zh-CN" sz="2200">
              <a:sym typeface="+mn-ea"/>
            </a:endParaRPr>
          </a:p>
        </p:txBody>
      </p:sp>
    </p:spTree>
    <p:custDataLst>
      <p:tags r:id="rId5"/>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29030" y="242570"/>
            <a:ext cx="8355965"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spy	/spaɪ/	</a:t>
            </a:r>
            <a:r>
              <a:rPr lang="zh-CN" altLang="en-US" sz="2400" b="1">
                <a:sym typeface="+mn-ea"/>
              </a:rPr>
              <a:t>n.密探;间谍 v.从事间谍活动</a:t>
            </a:r>
            <a:endParaRPr lang="zh-CN" altLang="en-US" sz="2400" b="1">
              <a:sym typeface="+mn-ea"/>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pic>
        <p:nvPicPr>
          <p:cNvPr id="120" name="图片 119"/>
          <p:cNvPicPr/>
          <p:nvPr/>
        </p:nvPicPr>
        <p:blipFill>
          <a:blip r:embed="rId4"/>
          <a:stretch>
            <a:fillRect/>
          </a:stretch>
        </p:blipFill>
        <p:spPr>
          <a:xfrm>
            <a:off x="9089390" y="4474210"/>
            <a:ext cx="2961005" cy="2477135"/>
          </a:xfrm>
          <a:prstGeom prst="rect">
            <a:avLst/>
          </a:prstGeom>
          <a:noFill/>
          <a:ln w="9525">
            <a:noFill/>
          </a:ln>
        </p:spPr>
      </p:pic>
      <p:sp>
        <p:nvSpPr>
          <p:cNvPr id="3" name="文本框 2"/>
          <p:cNvSpPr txBox="1"/>
          <p:nvPr/>
        </p:nvSpPr>
        <p:spPr>
          <a:xfrm>
            <a:off x="207010" y="1029335"/>
            <a:ext cx="9963785" cy="4492625"/>
          </a:xfrm>
          <a:prstGeom prst="rect">
            <a:avLst/>
          </a:prstGeom>
          <a:noFill/>
        </p:spPr>
        <p:txBody>
          <a:bodyPr wrap="square" rtlCol="0">
            <a:spAutoFit/>
          </a:bodyPr>
          <a:p>
            <a:r>
              <a:rPr lang="zh-CN" altLang="en-US" sz="2200">
                <a:sym typeface="+mn-ea"/>
              </a:rPr>
              <a:t>她走进房间，回头看了一眼，就像一个窥探过去的间谍。</a:t>
            </a:r>
            <a:endParaRPr lang="zh-CN" altLang="en-US" sz="2200">
              <a:sym typeface="+mn-ea"/>
            </a:endParaRPr>
          </a:p>
          <a:p>
            <a:pPr marL="342900" indent="-342900">
              <a:buFont typeface="Arial" panose="020B0604020202020204" pitchFamily="34" charset="0"/>
              <a:buChar char="•"/>
            </a:pPr>
            <a:r>
              <a:rPr lang="zh-CN" altLang="en-US" sz="2200">
                <a:sym typeface="+mn-ea"/>
              </a:rPr>
              <a:t>She came into the room, glancing over her shoulder like a</a:t>
            </a:r>
            <a:r>
              <a:rPr lang="zh-CN" altLang="en-US" sz="2200">
                <a:solidFill>
                  <a:srgbClr val="C00000"/>
                </a:solidFill>
                <a:sym typeface="+mn-ea"/>
              </a:rPr>
              <a:t> spy</a:t>
            </a:r>
            <a:r>
              <a:rPr lang="zh-CN" altLang="en-US" sz="2200">
                <a:sym typeface="+mn-ea"/>
              </a:rPr>
              <a:t> on over time.</a:t>
            </a:r>
            <a:endParaRPr lang="zh-CN" altLang="en-US" sz="2200">
              <a:sym typeface="+mn-ea"/>
            </a:endParaRPr>
          </a:p>
          <a:p>
            <a:endParaRPr lang="zh-CN" altLang="en-US" sz="2200"/>
          </a:p>
          <a:p>
            <a:r>
              <a:rPr lang="zh-CN" altLang="en-US" sz="2200">
                <a:sym typeface="+mn-ea"/>
              </a:rPr>
              <a:t>这一定会让你坐立不安，因为间谍总是有被抓住的危险。</a:t>
            </a:r>
            <a:endParaRPr lang="zh-CN" altLang="en-US" sz="2200">
              <a:sym typeface="+mn-ea"/>
            </a:endParaRPr>
          </a:p>
          <a:p>
            <a:pPr marL="342900" indent="-342900">
              <a:buFont typeface="Arial" panose="020B0604020202020204" pitchFamily="34" charset="0"/>
              <a:buChar char="•"/>
            </a:pPr>
            <a:r>
              <a:rPr lang="zh-CN" altLang="en-US" sz="2200">
                <a:sym typeface="+mn-ea"/>
              </a:rPr>
              <a:t>It is bound to keep you on the edge of your seat, as the </a:t>
            </a:r>
            <a:r>
              <a:rPr lang="zh-CN" altLang="en-US" sz="2200">
                <a:solidFill>
                  <a:srgbClr val="C00000"/>
                </a:solidFill>
                <a:sym typeface="+mn-ea"/>
              </a:rPr>
              <a:t>sp</a:t>
            </a:r>
            <a:r>
              <a:rPr lang="en-US" altLang="zh-CN" sz="2200">
                <a:solidFill>
                  <a:srgbClr val="C00000"/>
                </a:solidFill>
                <a:sym typeface="+mn-ea"/>
              </a:rPr>
              <a:t>ie</a:t>
            </a:r>
            <a:r>
              <a:rPr lang="zh-CN" altLang="en-US" sz="2200">
                <a:solidFill>
                  <a:srgbClr val="C00000"/>
                </a:solidFill>
                <a:sym typeface="+mn-ea"/>
              </a:rPr>
              <a:t>s</a:t>
            </a:r>
            <a:r>
              <a:rPr lang="zh-CN" altLang="en-US" sz="2200">
                <a:sym typeface="+mn-ea"/>
              </a:rPr>
              <a:t> are always in danger of being caught.</a:t>
            </a:r>
            <a:endParaRPr lang="zh-CN" altLang="en-US" sz="2200">
              <a:sym typeface="+mn-ea"/>
            </a:endParaRPr>
          </a:p>
          <a:p>
            <a:endParaRPr lang="zh-CN" altLang="en-US" sz="2200">
              <a:sym typeface="+mn-ea"/>
            </a:endParaRPr>
          </a:p>
          <a:p>
            <a:r>
              <a:rPr lang="zh-CN" altLang="en-US" sz="2200">
                <a:sym typeface="+mn-ea"/>
              </a:rPr>
              <a:t>Jess的母亲教导她窥探他人的隐私是不恰当的。</a:t>
            </a:r>
            <a:endParaRPr lang="zh-CN" altLang="en-US" sz="2200">
              <a:sym typeface="+mn-ea"/>
            </a:endParaRPr>
          </a:p>
          <a:p>
            <a:pPr marL="342900" indent="-342900">
              <a:buFont typeface="Arial" panose="020B0604020202020204" pitchFamily="34" charset="0"/>
              <a:buChar char="•"/>
            </a:pPr>
            <a:r>
              <a:rPr lang="zh-CN" altLang="en-US" sz="2200">
                <a:sym typeface="+mn-ea"/>
              </a:rPr>
              <a:t>Je</a:t>
            </a:r>
            <a:r>
              <a:rPr lang="en-US" altLang="zh-CN" sz="2200">
                <a:sym typeface="+mn-ea"/>
              </a:rPr>
              <a:t>ss was</a:t>
            </a:r>
            <a:r>
              <a:rPr lang="zh-CN" altLang="en-US" sz="2200">
                <a:sym typeface="+mn-ea"/>
              </a:rPr>
              <a:t> taught by </a:t>
            </a:r>
            <a:r>
              <a:rPr lang="en-US" altLang="zh-CN" sz="2200">
                <a:sym typeface="+mn-ea"/>
              </a:rPr>
              <a:t>her</a:t>
            </a:r>
            <a:r>
              <a:rPr lang="zh-CN" altLang="en-US" sz="2200">
                <a:sym typeface="+mn-ea"/>
              </a:rPr>
              <a:t> mother that it was improper to </a:t>
            </a:r>
            <a:r>
              <a:rPr lang="zh-CN" altLang="en-US" sz="2200">
                <a:solidFill>
                  <a:srgbClr val="C00000"/>
                </a:solidFill>
                <a:sym typeface="+mn-ea"/>
              </a:rPr>
              <a:t>spy on</a:t>
            </a:r>
            <a:r>
              <a:rPr lang="zh-CN" altLang="en-US" sz="2200">
                <a:sym typeface="+mn-ea"/>
              </a:rPr>
              <a:t> </a:t>
            </a:r>
            <a:r>
              <a:rPr lang="en-US" altLang="zh-CN" sz="2200">
                <a:sym typeface="+mn-ea"/>
              </a:rPr>
              <a:t>others’ privacy</a:t>
            </a:r>
            <a:r>
              <a:rPr lang="zh-CN" altLang="en-US" sz="2200">
                <a:sym typeface="+mn-ea"/>
              </a:rPr>
              <a:t>.</a:t>
            </a:r>
            <a:endParaRPr lang="zh-CN" altLang="en-US" sz="2200">
              <a:sym typeface="+mn-ea"/>
            </a:endParaRPr>
          </a:p>
          <a:p>
            <a:endParaRPr lang="zh-CN" altLang="en-US" sz="2200">
              <a:sym typeface="+mn-ea"/>
            </a:endParaRPr>
          </a:p>
          <a:p>
            <a:r>
              <a:rPr lang="zh-CN" altLang="en-US" sz="2200">
                <a:sym typeface="+mn-ea"/>
              </a:rPr>
              <a:t>部队侦查了洞穴，决定藏在那里是安全的。</a:t>
            </a:r>
            <a:endParaRPr lang="zh-CN" altLang="en-US" sz="2200">
              <a:sym typeface="+mn-ea"/>
            </a:endParaRPr>
          </a:p>
          <a:p>
            <a:pPr marL="342900" indent="-342900">
              <a:buFont typeface="Arial" panose="020B0604020202020204" pitchFamily="34" charset="0"/>
              <a:buChar char="•"/>
            </a:pPr>
            <a:r>
              <a:rPr lang="en-US" altLang="zh-CN" sz="2200"/>
              <a:t>The troops </a:t>
            </a:r>
            <a:r>
              <a:rPr lang="en-US" altLang="zh-CN" sz="2200">
                <a:solidFill>
                  <a:srgbClr val="C00000"/>
                </a:solidFill>
              </a:rPr>
              <a:t>spied out</a:t>
            </a:r>
            <a:r>
              <a:rPr lang="en-US" altLang="zh-CN" sz="2200"/>
              <a:t> the cave and decided it was safe to hide there.</a:t>
            </a:r>
            <a:endParaRPr lang="en-US" altLang="zh-CN" sz="2200"/>
          </a:p>
          <a:p>
            <a:endParaRPr lang="en-US" altLang="zh-CN" sz="2200"/>
          </a:p>
        </p:txBody>
      </p:sp>
      <p:sp>
        <p:nvSpPr>
          <p:cNvPr id="4" name="文本框 3"/>
          <p:cNvSpPr txBox="1"/>
          <p:nvPr/>
        </p:nvSpPr>
        <p:spPr>
          <a:xfrm>
            <a:off x="4871720" y="2296795"/>
            <a:ext cx="6312535" cy="368300"/>
          </a:xfrm>
          <a:prstGeom prst="rect">
            <a:avLst/>
          </a:prstGeom>
          <a:noFill/>
        </p:spPr>
        <p:txBody>
          <a:bodyPr wrap="square" rtlCol="0" anchor="t">
            <a:spAutoFit/>
          </a:bodyPr>
          <a:p>
            <a:endParaRPr lang="zh-CN" altLang="en-US"/>
          </a:p>
        </p:txBody>
      </p:sp>
    </p:spTree>
    <p:custDataLst>
      <p:tags r:id="rId5"/>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29030" y="242570"/>
            <a:ext cx="8355965" cy="82994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bounce	/baʊns/	</a:t>
            </a:r>
            <a:r>
              <a:rPr lang="zh-CN" altLang="en-US" sz="2400" b="1">
                <a:sym typeface="+mn-ea"/>
              </a:rPr>
              <a:t>v.(使)弹起;上下晃动 n.弹性</a:t>
            </a:r>
            <a:endParaRPr lang="zh-CN" altLang="en-US" sz="2400" b="1">
              <a:sym typeface="+mn-ea"/>
            </a:endParaRPr>
          </a:p>
          <a:p>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pic>
        <p:nvPicPr>
          <p:cNvPr id="4" name="图片 3" descr="istockphoto-1305167707-612x612"/>
          <p:cNvPicPr>
            <a:picLocks noChangeAspect="1"/>
          </p:cNvPicPr>
          <p:nvPr>
            <p:custDataLst>
              <p:tags r:id="rId4"/>
            </p:custDataLst>
          </p:nvPr>
        </p:nvPicPr>
        <p:blipFill>
          <a:blip r:embed="rId5"/>
          <a:stretch>
            <a:fillRect/>
          </a:stretch>
        </p:blipFill>
        <p:spPr>
          <a:xfrm>
            <a:off x="9902825" y="148590"/>
            <a:ext cx="1865630" cy="1865630"/>
          </a:xfrm>
          <a:prstGeom prst="rect">
            <a:avLst/>
          </a:prstGeom>
        </p:spPr>
      </p:pic>
      <p:sp>
        <p:nvSpPr>
          <p:cNvPr id="5" name="文本框 4"/>
          <p:cNvSpPr txBox="1"/>
          <p:nvPr/>
        </p:nvSpPr>
        <p:spPr>
          <a:xfrm>
            <a:off x="288290" y="942975"/>
            <a:ext cx="10446385" cy="5631180"/>
          </a:xfrm>
          <a:prstGeom prst="rect">
            <a:avLst/>
          </a:prstGeom>
          <a:noFill/>
        </p:spPr>
        <p:txBody>
          <a:bodyPr wrap="square" rtlCol="0" anchor="t">
            <a:spAutoFit/>
          </a:bodyPr>
          <a:p>
            <a:r>
              <a:rPr lang="zh-CN" altLang="en-US" sz="2400"/>
              <a:t>孩子们听到他们将有额外一天的假期时开心地跳上跳下。</a:t>
            </a:r>
            <a:endParaRPr lang="zh-CN" altLang="en-US" sz="2400"/>
          </a:p>
          <a:p>
            <a:pPr marL="342900" indent="-342900">
              <a:buFont typeface="Arial" panose="020B0604020202020204" pitchFamily="34" charset="0"/>
              <a:buChar char="•"/>
            </a:pPr>
            <a:r>
              <a:rPr lang="zh-CN" altLang="en-US" sz="2400">
                <a:sym typeface="+mn-ea"/>
              </a:rPr>
              <a:t>The kids started </a:t>
            </a:r>
            <a:r>
              <a:rPr lang="zh-CN" altLang="en-US" sz="2400">
                <a:solidFill>
                  <a:srgbClr val="C00000"/>
                </a:solidFill>
                <a:sym typeface="+mn-ea"/>
              </a:rPr>
              <a:t>bouncing</a:t>
            </a:r>
            <a:r>
              <a:rPr lang="zh-CN" altLang="en-US" sz="2400">
                <a:sym typeface="+mn-ea"/>
              </a:rPr>
              <a:t> up and down when they heard </a:t>
            </a:r>
            <a:r>
              <a:rPr lang="en-US" altLang="zh-CN" sz="2400">
                <a:sym typeface="+mn-ea"/>
              </a:rPr>
              <a:t>they would have an extra day leave</a:t>
            </a:r>
            <a:r>
              <a:rPr lang="zh-CN" altLang="en-US" sz="2400">
                <a:sym typeface="+mn-ea"/>
              </a:rPr>
              <a:t>.</a:t>
            </a:r>
            <a:r>
              <a:rPr lang="en-US" altLang="zh-CN" sz="2400">
                <a:sym typeface="+mn-ea"/>
              </a:rPr>
              <a:t> </a:t>
            </a:r>
            <a:endParaRPr lang="zh-CN" altLang="en-US" sz="2400"/>
          </a:p>
          <a:p>
            <a:endParaRPr lang="zh-CN" altLang="en-US" sz="2400"/>
          </a:p>
          <a:p>
            <a:r>
              <a:rPr lang="zh-CN" altLang="en-US" sz="2400">
                <a:sym typeface="+mn-ea"/>
              </a:rPr>
              <a:t>他还没决定去哪所大学，仍然在几个选择中犹豫。</a:t>
            </a:r>
            <a:endParaRPr lang="zh-CN" altLang="en-US" sz="2400"/>
          </a:p>
          <a:p>
            <a:pPr marL="342900" indent="-342900">
              <a:buFont typeface="Arial" panose="020B0604020202020204" pitchFamily="34" charset="0"/>
              <a:buChar char="•"/>
            </a:pPr>
            <a:r>
              <a:rPr lang="en-US" altLang="zh-CN" sz="2400">
                <a:sym typeface="+mn-ea"/>
              </a:rPr>
              <a:t>He has</a:t>
            </a:r>
            <a:r>
              <a:rPr lang="zh-CN" altLang="en-US" sz="2400">
                <a:sym typeface="+mn-ea"/>
              </a:rPr>
              <a:t>n't settled on a college yet</a:t>
            </a:r>
            <a:r>
              <a:rPr lang="en-US" altLang="zh-CN" sz="2400">
                <a:sym typeface="+mn-ea"/>
              </a:rPr>
              <a:t>, </a:t>
            </a:r>
            <a:r>
              <a:rPr lang="zh-CN" altLang="en-US" sz="2400">
                <a:sym typeface="+mn-ea"/>
              </a:rPr>
              <a:t>still </a:t>
            </a:r>
            <a:r>
              <a:rPr lang="zh-CN" altLang="en-US" sz="2400">
                <a:solidFill>
                  <a:srgbClr val="C00000"/>
                </a:solidFill>
                <a:sym typeface="+mn-ea"/>
              </a:rPr>
              <a:t>bouncing</a:t>
            </a:r>
            <a:r>
              <a:rPr lang="zh-CN" altLang="en-US" sz="2400">
                <a:sym typeface="+mn-ea"/>
              </a:rPr>
              <a:t> back and forth between a few options.</a:t>
            </a:r>
            <a:endParaRPr lang="zh-CN" altLang="en-US" sz="2400"/>
          </a:p>
          <a:p>
            <a:endParaRPr lang="zh-CN" altLang="en-US" sz="2400"/>
          </a:p>
          <a:p>
            <a:r>
              <a:rPr lang="zh-CN" altLang="en-US" sz="2400"/>
              <a:t>此次活动将为参加者提供一个机会与志同道合的人们进行交流。</a:t>
            </a:r>
            <a:endParaRPr lang="zh-CN" altLang="en-US" sz="2400"/>
          </a:p>
          <a:p>
            <a:pPr marL="342900" indent="-342900">
              <a:buFont typeface="Arial" panose="020B0604020202020204" pitchFamily="34" charset="0"/>
              <a:buChar char="•"/>
            </a:pPr>
            <a:r>
              <a:rPr lang="en-US" altLang="zh-CN" sz="2400"/>
              <a:t>The activity will offer participants an opportunity to </a:t>
            </a:r>
            <a:r>
              <a:rPr lang="en-US" altLang="zh-CN" sz="2400">
                <a:solidFill>
                  <a:srgbClr val="C00000"/>
                </a:solidFill>
              </a:rPr>
              <a:t>bounce ideas around</a:t>
            </a:r>
            <a:r>
              <a:rPr lang="en-US" altLang="zh-CN" sz="2400"/>
              <a:t> with like-minded people.</a:t>
            </a:r>
            <a:endParaRPr lang="en-US" altLang="zh-CN" sz="2400"/>
          </a:p>
          <a:p>
            <a:endParaRPr lang="zh-CN" altLang="en-US" sz="2400"/>
          </a:p>
          <a:p>
            <a:r>
              <a:rPr lang="zh-CN" altLang="en-US" sz="2400"/>
              <a:t>参加者们在过程中交流想法，建立了愉快而又获益良多的关系。</a:t>
            </a:r>
            <a:r>
              <a:rPr lang="en-US" altLang="zh-CN" sz="2400"/>
              <a:t> </a:t>
            </a:r>
            <a:endParaRPr lang="en-US" altLang="zh-CN" sz="2400"/>
          </a:p>
          <a:p>
            <a:pPr marL="342900" indent="-342900">
              <a:buFont typeface="Arial" panose="020B0604020202020204" pitchFamily="34" charset="0"/>
              <a:buChar char="•"/>
            </a:pPr>
            <a:r>
              <a:rPr lang="en-US" altLang="zh-CN" sz="2400"/>
              <a:t>Participants </a:t>
            </a:r>
            <a:r>
              <a:rPr lang="en-US" altLang="zh-CN" sz="2400">
                <a:solidFill>
                  <a:srgbClr val="C00000"/>
                </a:solidFill>
              </a:rPr>
              <a:t>bounced ideas back and forth</a:t>
            </a:r>
            <a:r>
              <a:rPr lang="en-US" altLang="zh-CN" sz="2400"/>
              <a:t> in the process, establishing a happy and fruitful relationship with each other. </a:t>
            </a:r>
            <a:r>
              <a:rPr lang="zh-CN" altLang="en-US" sz="2400"/>
              <a:t> </a:t>
            </a:r>
            <a:endParaRPr lang="zh-CN" altLang="en-US" sz="2400"/>
          </a:p>
        </p:txBody>
      </p:sp>
    </p:spTree>
    <p:custDataLst>
      <p:tags r:id="rId6"/>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96975" y="242570"/>
            <a:ext cx="8355965" cy="82994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justice	/ˈdʒʌstɪs/	</a:t>
            </a:r>
            <a:r>
              <a:rPr lang="zh-CN" altLang="en-US" sz="2400" b="1">
                <a:sym typeface="+mn-ea"/>
              </a:rPr>
              <a:t>n.公平;公正;合理</a:t>
            </a:r>
            <a:endParaRPr lang="zh-CN" altLang="en-US" sz="2400" b="1">
              <a:sym typeface="+mn-ea"/>
            </a:endParaRPr>
          </a:p>
          <a:p>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pic>
        <p:nvPicPr>
          <p:cNvPr id="121" name="图片 120"/>
          <p:cNvPicPr/>
          <p:nvPr/>
        </p:nvPicPr>
        <p:blipFill>
          <a:blip r:embed="rId4"/>
          <a:stretch>
            <a:fillRect/>
          </a:stretch>
        </p:blipFill>
        <p:spPr>
          <a:xfrm>
            <a:off x="9698355" y="2021840"/>
            <a:ext cx="2493645" cy="4836160"/>
          </a:xfrm>
          <a:prstGeom prst="rect">
            <a:avLst/>
          </a:prstGeom>
          <a:noFill/>
          <a:ln w="9525">
            <a:noFill/>
          </a:ln>
        </p:spPr>
      </p:pic>
      <p:sp>
        <p:nvSpPr>
          <p:cNvPr id="4" name="文本框 3"/>
          <p:cNvSpPr txBox="1"/>
          <p:nvPr/>
        </p:nvSpPr>
        <p:spPr>
          <a:xfrm>
            <a:off x="303530" y="1268730"/>
            <a:ext cx="9394825" cy="4939665"/>
          </a:xfrm>
          <a:prstGeom prst="rect">
            <a:avLst/>
          </a:prstGeom>
          <a:noFill/>
        </p:spPr>
        <p:txBody>
          <a:bodyPr wrap="square" rtlCol="0" anchor="t">
            <a:noAutofit/>
          </a:bodyPr>
          <a:p>
            <a:pPr indent="0">
              <a:buFont typeface="Arial" panose="020B0604020202020204" pitchFamily="34" charset="0"/>
              <a:buNone/>
            </a:pPr>
            <a:r>
              <a:rPr lang="zh-CN" altLang="en-US" sz="2200">
                <a:sym typeface="+mn-ea"/>
              </a:rPr>
              <a:t>我们可以继续为理性、正义和爱发声。</a:t>
            </a:r>
            <a:endParaRPr lang="zh-CN" altLang="en-US" sz="2200">
              <a:sym typeface="+mn-ea"/>
            </a:endParaRPr>
          </a:p>
          <a:p>
            <a:pPr marL="285750" indent="-285750">
              <a:buFont typeface="Arial" panose="020B0604020202020204" pitchFamily="34" charset="0"/>
              <a:buChar char="•"/>
            </a:pPr>
            <a:r>
              <a:rPr lang="en-US" altLang="zh-CN" sz="2200">
                <a:sym typeface="+mn-ea"/>
              </a:rPr>
              <a:t>We can remain a voice for reason, for </a:t>
            </a:r>
            <a:r>
              <a:rPr lang="en-US" altLang="zh-CN" sz="2200">
                <a:solidFill>
                  <a:srgbClr val="C00000"/>
                </a:solidFill>
                <a:sym typeface="+mn-ea"/>
              </a:rPr>
              <a:t>justice</a:t>
            </a:r>
            <a:r>
              <a:rPr lang="en-US" altLang="zh-CN" sz="2200">
                <a:sym typeface="+mn-ea"/>
              </a:rPr>
              <a:t>, and for love.</a:t>
            </a:r>
            <a:endParaRPr lang="en-US" altLang="zh-CN" sz="2200"/>
          </a:p>
          <a:p>
            <a:pPr marL="285750" indent="-285750">
              <a:buFont typeface="Arial" panose="020B0604020202020204" pitchFamily="34" charset="0"/>
              <a:buChar char="•"/>
            </a:pPr>
            <a:endParaRPr lang="en-US" altLang="zh-CN" sz="2200"/>
          </a:p>
          <a:p>
            <a:pPr indent="0">
              <a:buFont typeface="Arial" panose="020B0604020202020204" pitchFamily="34" charset="0"/>
              <a:buNone/>
            </a:pPr>
            <a:r>
              <a:rPr lang="zh-CN" altLang="en-US" sz="2200">
                <a:sym typeface="+mn-ea"/>
              </a:rPr>
              <a:t>由于正义无法伸张，他决定逃跑。</a:t>
            </a:r>
            <a:endParaRPr lang="zh-CN" altLang="en-US" sz="2200"/>
          </a:p>
          <a:p>
            <a:pPr marL="285750" indent="-285750">
              <a:buFont typeface="Arial" panose="020B0604020202020204" pitchFamily="34" charset="0"/>
              <a:buChar char="•"/>
            </a:pPr>
            <a:r>
              <a:rPr lang="en-US" altLang="zh-CN" sz="2200">
                <a:sym typeface="+mn-ea"/>
              </a:rPr>
              <a:t>As he could not get </a:t>
            </a:r>
            <a:r>
              <a:rPr lang="en-US" altLang="zh-CN" sz="2200">
                <a:solidFill>
                  <a:srgbClr val="C00000"/>
                </a:solidFill>
                <a:sym typeface="+mn-ea"/>
              </a:rPr>
              <a:t>justice</a:t>
            </a:r>
            <a:r>
              <a:rPr lang="en-US" altLang="zh-CN" sz="2200">
                <a:sym typeface="+mn-ea"/>
              </a:rPr>
              <a:t> he decided to escape.</a:t>
            </a:r>
            <a:endParaRPr lang="en-US" altLang="zh-CN" sz="2200">
              <a:sym typeface="+mn-ea"/>
            </a:endParaRPr>
          </a:p>
          <a:p>
            <a:pPr marL="285750" indent="-285750">
              <a:buFont typeface="Arial" panose="020B0604020202020204" pitchFamily="34" charset="0"/>
              <a:buChar char="•"/>
            </a:pPr>
            <a:endParaRPr lang="en-US" altLang="zh-CN" sz="2200">
              <a:sym typeface="+mn-ea"/>
            </a:endParaRPr>
          </a:p>
          <a:p>
            <a:pPr indent="0">
              <a:buFont typeface="Arial" panose="020B0604020202020204" pitchFamily="34" charset="0"/>
              <a:buNone/>
            </a:pPr>
            <a:r>
              <a:rPr lang="zh-CN" altLang="en-US" sz="2200">
                <a:sym typeface="+mn-ea"/>
              </a:rPr>
              <a:t>封面上的图片没有真实呈现那艘旧船。</a:t>
            </a:r>
            <a:endParaRPr lang="zh-CN" altLang="en-US" sz="2200">
              <a:sym typeface="+mn-ea"/>
            </a:endParaRPr>
          </a:p>
          <a:p>
            <a:pPr marL="285750" indent="-285750">
              <a:buFont typeface="Arial" panose="020B0604020202020204" pitchFamily="34" charset="0"/>
              <a:buChar char="•"/>
            </a:pPr>
            <a:r>
              <a:rPr lang="en-US" altLang="zh-CN" sz="2200"/>
              <a:t>The picture on the cover didn’t do </a:t>
            </a:r>
            <a:r>
              <a:rPr lang="en-US" altLang="zh-CN" sz="2200">
                <a:solidFill>
                  <a:srgbClr val="C00000"/>
                </a:solidFill>
              </a:rPr>
              <a:t>justice</a:t>
            </a:r>
            <a:r>
              <a:rPr lang="en-US" altLang="zh-CN" sz="2200"/>
              <a:t> to the old ship.</a:t>
            </a:r>
            <a:endParaRPr lang="en-US" altLang="zh-CN" sz="2200"/>
          </a:p>
          <a:p>
            <a:pPr marL="285750" indent="-285750">
              <a:buFont typeface="Arial" panose="020B0604020202020204" pitchFamily="34" charset="0"/>
              <a:buChar char="•"/>
            </a:pPr>
            <a:endParaRPr lang="en-US" altLang="zh-CN" sz="2200">
              <a:sym typeface="+mn-ea"/>
            </a:endParaRPr>
          </a:p>
          <a:p>
            <a:pPr indent="0">
              <a:buFont typeface="Arial" panose="020B0604020202020204" pitchFamily="34" charset="0"/>
              <a:buNone/>
            </a:pPr>
            <a:r>
              <a:rPr lang="zh-CN" altLang="en-US" sz="2200">
                <a:sym typeface="+mn-ea"/>
              </a:rPr>
              <a:t>正义女神的双刃剑意味着，裁决总是可依据双方提出的情况和证据选择任何一方。</a:t>
            </a:r>
            <a:endParaRPr lang="zh-CN" altLang="en-US" sz="2200"/>
          </a:p>
          <a:p>
            <a:pPr marL="285750" indent="-285750">
              <a:buFont typeface="Arial" panose="020B0604020202020204" pitchFamily="34" charset="0"/>
              <a:buChar char="•"/>
            </a:pPr>
            <a:r>
              <a:rPr lang="zh-CN" altLang="en-US" sz="2200">
                <a:sym typeface="+mn-ea"/>
              </a:rPr>
              <a:t>The double-edged blade of Lady </a:t>
            </a:r>
            <a:r>
              <a:rPr lang="zh-CN" altLang="en-US" sz="2200">
                <a:solidFill>
                  <a:srgbClr val="C00000"/>
                </a:solidFill>
                <a:sym typeface="+mn-ea"/>
              </a:rPr>
              <a:t>Justice</a:t>
            </a:r>
            <a:r>
              <a:rPr lang="en-US" altLang="zh-CN" sz="2200">
                <a:sym typeface="+mn-ea"/>
              </a:rPr>
              <a:t>’</a:t>
            </a:r>
            <a:r>
              <a:rPr lang="zh-CN" altLang="en-US" sz="2200">
                <a:sym typeface="+mn-ea"/>
              </a:rPr>
              <a:t>s sword signifies that rulings can always go either way, depending on the circumstance and evidence presented by both parties.</a:t>
            </a:r>
            <a:endParaRPr lang="zh-CN" altLang="en-US" sz="2200"/>
          </a:p>
          <a:p>
            <a:pPr indent="0">
              <a:buFont typeface="Arial" panose="020B0604020202020204" pitchFamily="34" charset="0"/>
              <a:buNone/>
            </a:pPr>
            <a:endParaRPr lang="en-US" altLang="zh-CN" sz="2200"/>
          </a:p>
        </p:txBody>
      </p:sp>
    </p:spTree>
    <p:custDataLst>
      <p:tags r:id="rId5"/>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29030" y="242570"/>
            <a:ext cx="8355965" cy="82994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accuse	/əˈkju:z/	</a:t>
            </a:r>
            <a:r>
              <a:rPr lang="zh-CN" altLang="en-US" sz="2400" b="1">
                <a:sym typeface="+mn-ea"/>
              </a:rPr>
              <a:t>vt.控告;控诉;谴责</a:t>
            </a:r>
            <a:endParaRPr lang="zh-CN" altLang="en-US" sz="2400" b="1">
              <a:sym typeface="+mn-ea"/>
            </a:endParaRPr>
          </a:p>
          <a:p>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pic>
        <p:nvPicPr>
          <p:cNvPr id="122" name="图片 121"/>
          <p:cNvPicPr/>
          <p:nvPr/>
        </p:nvPicPr>
        <p:blipFill>
          <a:blip r:embed="rId4"/>
          <a:stretch>
            <a:fillRect/>
          </a:stretch>
        </p:blipFill>
        <p:spPr>
          <a:xfrm>
            <a:off x="0" y="3979545"/>
            <a:ext cx="3997325" cy="2878455"/>
          </a:xfrm>
          <a:prstGeom prst="rect">
            <a:avLst/>
          </a:prstGeom>
          <a:noFill/>
          <a:ln w="9525">
            <a:noFill/>
          </a:ln>
        </p:spPr>
      </p:pic>
      <p:sp>
        <p:nvSpPr>
          <p:cNvPr id="3" name="文本框 2"/>
          <p:cNvSpPr txBox="1"/>
          <p:nvPr/>
        </p:nvSpPr>
        <p:spPr>
          <a:xfrm>
            <a:off x="358775" y="1009015"/>
            <a:ext cx="11561445" cy="2306955"/>
          </a:xfrm>
          <a:prstGeom prst="rect">
            <a:avLst/>
          </a:prstGeom>
          <a:noFill/>
        </p:spPr>
        <p:txBody>
          <a:bodyPr wrap="square" rtlCol="0" anchor="t">
            <a:spAutoFit/>
          </a:bodyPr>
          <a:p>
            <a:pPr indent="0">
              <a:buFont typeface="Arial" panose="020B0604020202020204" pitchFamily="34" charset="0"/>
              <a:buNone/>
            </a:pPr>
            <a:r>
              <a:rPr lang="zh-CN" altLang="en-US" sz="2400">
                <a:sym typeface="+mn-ea"/>
              </a:rPr>
              <a:t>我告诉沃辛顿小姐她不应该指责我，但我没有和她起任何争论。。</a:t>
            </a:r>
            <a:endParaRPr lang="zh-CN" altLang="en-US" sz="2400"/>
          </a:p>
          <a:p>
            <a:pPr marL="285750" indent="-285750">
              <a:buFont typeface="Arial" panose="020B0604020202020204" pitchFamily="34" charset="0"/>
              <a:buChar char="•"/>
            </a:pPr>
            <a:r>
              <a:rPr lang="zh-CN" altLang="en-US" sz="2400"/>
              <a:t>I told Miss Worthington I wasn't one to </a:t>
            </a:r>
            <a:r>
              <a:rPr lang="zh-CN" altLang="en-US" sz="2400">
                <a:solidFill>
                  <a:srgbClr val="C00000"/>
                </a:solidFill>
              </a:rPr>
              <a:t>accuse</a:t>
            </a:r>
            <a:r>
              <a:rPr lang="zh-CN" altLang="en-US" sz="2400"/>
              <a:t>, but I didn't argue with her none, neither.</a:t>
            </a:r>
            <a:endParaRPr lang="zh-CN" altLang="en-US" sz="2400"/>
          </a:p>
          <a:p>
            <a:pPr marL="285750" indent="-285750">
              <a:buFont typeface="Arial" panose="020B0604020202020204" pitchFamily="34" charset="0"/>
              <a:buChar char="•"/>
            </a:pPr>
            <a:endParaRPr lang="zh-CN" altLang="en-US" sz="2400"/>
          </a:p>
          <a:p>
            <a:pPr indent="0">
              <a:buFont typeface="Arial" panose="020B0604020202020204" pitchFamily="34" charset="0"/>
              <a:buNone/>
            </a:pPr>
            <a:r>
              <a:rPr lang="zh-CN" altLang="en-US" sz="2400">
                <a:sym typeface="+mn-ea"/>
              </a:rPr>
              <a:t>他眯起眼睛，好像要指责我撒谎似的。</a:t>
            </a:r>
            <a:endParaRPr lang="zh-CN" altLang="en-US" sz="2400"/>
          </a:p>
          <a:p>
            <a:pPr marL="285750" indent="-285750">
              <a:buFont typeface="Arial" panose="020B0604020202020204" pitchFamily="34" charset="0"/>
              <a:buChar char="•"/>
            </a:pPr>
            <a:r>
              <a:rPr lang="zh-CN" altLang="en-US" sz="2400"/>
              <a:t>His gaze narrowed, as if about to </a:t>
            </a:r>
            <a:r>
              <a:rPr lang="zh-CN" altLang="en-US" sz="2400">
                <a:solidFill>
                  <a:srgbClr val="C00000"/>
                </a:solidFill>
              </a:rPr>
              <a:t>accuse</a:t>
            </a:r>
            <a:r>
              <a:rPr lang="zh-CN" altLang="en-US" sz="2400"/>
              <a:t> </a:t>
            </a:r>
            <a:r>
              <a:rPr lang="en-US" altLang="zh-CN" sz="2400"/>
              <a:t>me</a:t>
            </a:r>
            <a:r>
              <a:rPr lang="zh-CN" altLang="en-US" sz="2400"/>
              <a:t> of lying.</a:t>
            </a:r>
            <a:endParaRPr lang="zh-CN" altLang="en-US" sz="2400"/>
          </a:p>
        </p:txBody>
      </p:sp>
      <p:sp>
        <p:nvSpPr>
          <p:cNvPr id="10" name="文本框 9"/>
          <p:cNvSpPr txBox="1"/>
          <p:nvPr>
            <p:custDataLst>
              <p:tags r:id="rId5"/>
            </p:custDataLst>
          </p:nvPr>
        </p:nvSpPr>
        <p:spPr>
          <a:xfrm>
            <a:off x="4269105" y="4045585"/>
            <a:ext cx="7651115" cy="2053590"/>
          </a:xfrm>
          <a:prstGeom prst="rect">
            <a:avLst/>
          </a:prstGeom>
          <a:noFill/>
          <a:ln>
            <a:solidFill>
              <a:schemeClr val="tx1"/>
            </a:solidFill>
            <a:prstDash val="dash"/>
          </a:ln>
        </p:spPr>
        <p:txBody>
          <a:bodyPr wrap="square" rtlCol="0" anchor="t">
            <a:noAutofit/>
          </a:bodyPr>
          <a:p>
            <a:r>
              <a:rPr lang="en-US" altLang="zh-CN" sz="2200" b="1" i="1" u="sng">
                <a:solidFill>
                  <a:srgbClr val="C00000"/>
                </a:solidFill>
              </a:rPr>
              <a:t>Related Idioms:</a:t>
            </a:r>
            <a:endParaRPr lang="en-US" altLang="zh-CN" sz="2200" b="1" i="1" u="sng">
              <a:solidFill>
                <a:srgbClr val="004BB2"/>
              </a:solidFill>
            </a:endParaRPr>
          </a:p>
          <a:p>
            <a:r>
              <a:rPr lang="zh-CN" altLang="en-US" sz="2200" b="1">
                <a:solidFill>
                  <a:srgbClr val="0070C0"/>
                </a:solidFill>
                <a:sym typeface="+mn-ea"/>
              </a:rPr>
              <a:t>point the finger at</a:t>
            </a:r>
            <a:r>
              <a:rPr lang="en-US" altLang="zh-CN" sz="2200" b="1">
                <a:solidFill>
                  <a:srgbClr val="0070C0"/>
                </a:solidFill>
                <a:sym typeface="+mn-ea"/>
              </a:rPr>
              <a:t> </a:t>
            </a:r>
            <a:r>
              <a:rPr lang="zh-CN" altLang="en-US" sz="2200">
                <a:solidFill>
                  <a:schemeClr val="tx1"/>
                </a:solidFill>
                <a:sym typeface="+mn-ea"/>
              </a:rPr>
              <a:t>指责</a:t>
            </a:r>
            <a:endParaRPr lang="zh-CN" altLang="en-US" sz="2200"/>
          </a:p>
          <a:p>
            <a:endParaRPr lang="en-US" altLang="zh-CN" sz="2200">
              <a:sym typeface="+mn-ea"/>
            </a:endParaRPr>
          </a:p>
          <a:p>
            <a:r>
              <a:rPr lang="en-US" altLang="zh-CN" sz="2200">
                <a:sym typeface="+mn-ea"/>
              </a:rPr>
              <a:t>事实上，在指责他人之前，我们应该好好审视自己。</a:t>
            </a:r>
            <a:endParaRPr lang="en-US" altLang="zh-CN" sz="2200">
              <a:sym typeface="+mn-ea"/>
            </a:endParaRPr>
          </a:p>
          <a:p>
            <a:pPr marL="342900" indent="-342900">
              <a:buFont typeface="Arial" panose="020B0604020202020204" pitchFamily="34" charset="0"/>
              <a:buChar char="•"/>
            </a:pPr>
            <a:r>
              <a:rPr lang="en-US" altLang="zh-CN" sz="2200">
                <a:sym typeface="+mn-ea"/>
              </a:rPr>
              <a:t>I</a:t>
            </a:r>
            <a:r>
              <a:rPr lang="zh-CN" altLang="en-US" sz="2200">
                <a:sym typeface="+mn-ea"/>
              </a:rPr>
              <a:t>ndeed, we should take a good look at ourselves before we point a finger at others.</a:t>
            </a:r>
            <a:endParaRPr lang="zh-CN" altLang="en-US" sz="2200"/>
          </a:p>
          <a:p>
            <a:endParaRPr lang="zh-CN" altLang="en-US" sz="2200" b="1">
              <a:solidFill>
                <a:srgbClr val="004BB2"/>
              </a:solidFill>
            </a:endParaRPr>
          </a:p>
        </p:txBody>
      </p:sp>
    </p:spTree>
    <p:custDataLst>
      <p:tags r:id="rId6"/>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29030" y="242570"/>
            <a:ext cx="9859645"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come to a conclusion	/kʌm tə ə kənˈklu:ʒn/	</a:t>
            </a:r>
            <a:r>
              <a:rPr lang="zh-CN" altLang="en-US" sz="2400" b="1">
                <a:sym typeface="+mn-ea"/>
              </a:rPr>
              <a:t>得出结论</a:t>
            </a:r>
            <a:endParaRPr lang="zh-CN" altLang="en-US" sz="2400" b="1">
              <a:sym typeface="+mn-ea"/>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pic>
        <p:nvPicPr>
          <p:cNvPr id="123" name="图片 122"/>
          <p:cNvPicPr/>
          <p:nvPr/>
        </p:nvPicPr>
        <p:blipFill>
          <a:blip r:embed="rId4"/>
          <a:stretch>
            <a:fillRect/>
          </a:stretch>
        </p:blipFill>
        <p:spPr>
          <a:xfrm>
            <a:off x="9344660" y="4520565"/>
            <a:ext cx="3288665" cy="2337435"/>
          </a:xfrm>
          <a:prstGeom prst="rect">
            <a:avLst/>
          </a:prstGeom>
          <a:noFill/>
          <a:ln w="9525">
            <a:noFill/>
          </a:ln>
        </p:spPr>
      </p:pic>
      <p:sp>
        <p:nvSpPr>
          <p:cNvPr id="3" name="文本框 2"/>
          <p:cNvSpPr txBox="1"/>
          <p:nvPr/>
        </p:nvSpPr>
        <p:spPr>
          <a:xfrm>
            <a:off x="365760" y="1129665"/>
            <a:ext cx="11501755" cy="3392170"/>
          </a:xfrm>
          <a:prstGeom prst="rect">
            <a:avLst/>
          </a:prstGeom>
          <a:noFill/>
        </p:spPr>
        <p:txBody>
          <a:bodyPr wrap="square" rtlCol="0" anchor="t">
            <a:spAutoFit/>
          </a:bodyPr>
          <a:p>
            <a:pPr fontAlgn="auto">
              <a:lnSpc>
                <a:spcPct val="125000"/>
              </a:lnSpc>
            </a:pPr>
            <a:r>
              <a:rPr lang="zh-CN" altLang="en-US" sz="2200"/>
              <a:t>我得出的结论是，人类生活中最重要的元素是坚持。</a:t>
            </a:r>
            <a:endParaRPr lang="zh-CN" altLang="en-US" sz="2200"/>
          </a:p>
          <a:p>
            <a:pPr marL="342900" indent="-342900" fontAlgn="auto">
              <a:lnSpc>
                <a:spcPct val="125000"/>
              </a:lnSpc>
              <a:buFont typeface="Arial" panose="020B0604020202020204" pitchFamily="34" charset="0"/>
              <a:buChar char="•"/>
            </a:pPr>
            <a:r>
              <a:rPr lang="zh-CN" altLang="en-US" sz="2200">
                <a:sym typeface="+mn-ea"/>
              </a:rPr>
              <a:t>I have </a:t>
            </a:r>
            <a:r>
              <a:rPr lang="zh-CN" altLang="en-US" sz="2200">
                <a:solidFill>
                  <a:srgbClr val="C00000"/>
                </a:solidFill>
                <a:sym typeface="+mn-ea"/>
              </a:rPr>
              <a:t>come to the conclusion</a:t>
            </a:r>
            <a:r>
              <a:rPr lang="zh-CN" altLang="en-US" sz="2200">
                <a:sym typeface="+mn-ea"/>
              </a:rPr>
              <a:t> that the most important element in human life is </a:t>
            </a:r>
            <a:r>
              <a:rPr lang="en-US" altLang="zh-CN" sz="2200">
                <a:sym typeface="+mn-ea"/>
              </a:rPr>
              <a:t>perseverance</a:t>
            </a:r>
            <a:r>
              <a:rPr lang="zh-CN" altLang="en-US" sz="2200">
                <a:sym typeface="+mn-ea"/>
              </a:rPr>
              <a:t>.</a:t>
            </a:r>
            <a:endParaRPr lang="zh-CN" altLang="en-US" sz="2200"/>
          </a:p>
          <a:p>
            <a:pPr fontAlgn="auto">
              <a:lnSpc>
                <a:spcPct val="125000"/>
              </a:lnSpc>
            </a:pPr>
            <a:endParaRPr lang="zh-CN" altLang="en-US" sz="2200"/>
          </a:p>
          <a:p>
            <a:pPr fontAlgn="auto">
              <a:lnSpc>
                <a:spcPct val="125000"/>
              </a:lnSpc>
            </a:pPr>
            <a:r>
              <a:rPr lang="zh-CN" altLang="en-US" sz="2200"/>
              <a:t>评估你的生活方式，试着总结说明你的运动手表需要哪些功能。</a:t>
            </a:r>
            <a:endParaRPr lang="zh-CN" altLang="en-US" sz="2200"/>
          </a:p>
          <a:p>
            <a:pPr marL="342900" indent="-342900" fontAlgn="auto">
              <a:lnSpc>
                <a:spcPct val="125000"/>
              </a:lnSpc>
              <a:buFont typeface="Arial" panose="020B0604020202020204" pitchFamily="34" charset="0"/>
              <a:buChar char="•"/>
            </a:pPr>
            <a:r>
              <a:rPr lang="en-US" altLang="zh-CN" sz="2200">
                <a:sym typeface="+mn-ea"/>
              </a:rPr>
              <a:t>Assess your lifestyle, and try to </a:t>
            </a:r>
            <a:r>
              <a:rPr lang="en-US" altLang="zh-CN" sz="2200">
                <a:solidFill>
                  <a:srgbClr val="C00000"/>
                </a:solidFill>
                <a:sym typeface="+mn-ea"/>
              </a:rPr>
              <a:t>come to a conclusion</a:t>
            </a:r>
            <a:r>
              <a:rPr lang="en-US" altLang="zh-CN" sz="2200">
                <a:sym typeface="+mn-ea"/>
              </a:rPr>
              <a:t> about which features your need in your sports watch.</a:t>
            </a:r>
            <a:endParaRPr lang="en-US" altLang="zh-CN" sz="2200"/>
          </a:p>
          <a:p>
            <a:endParaRPr lang="en-US" altLang="zh-CN" sz="2200"/>
          </a:p>
        </p:txBody>
      </p:sp>
      <p:sp>
        <p:nvSpPr>
          <p:cNvPr id="10" name="文本框 9"/>
          <p:cNvSpPr txBox="1"/>
          <p:nvPr>
            <p:custDataLst>
              <p:tags r:id="rId5"/>
            </p:custDataLst>
          </p:nvPr>
        </p:nvSpPr>
        <p:spPr>
          <a:xfrm>
            <a:off x="365760" y="4287520"/>
            <a:ext cx="3663315" cy="2484120"/>
          </a:xfrm>
          <a:prstGeom prst="rect">
            <a:avLst/>
          </a:prstGeom>
          <a:noFill/>
          <a:ln>
            <a:solidFill>
              <a:schemeClr val="tx1"/>
            </a:solidFill>
            <a:prstDash val="dash"/>
          </a:ln>
        </p:spPr>
        <p:txBody>
          <a:bodyPr wrap="square" rtlCol="0" anchor="t">
            <a:noAutofit/>
          </a:bodyPr>
          <a:p>
            <a:r>
              <a:rPr lang="en-US" altLang="zh-CN" sz="2200" b="1" i="1" u="sng">
                <a:solidFill>
                  <a:srgbClr val="C00000"/>
                </a:solidFill>
              </a:rPr>
              <a:t>Related Idioms:</a:t>
            </a:r>
            <a:endParaRPr lang="en-US" altLang="zh-CN" sz="2200" b="1" i="1" u="sng">
              <a:solidFill>
                <a:srgbClr val="004BB2"/>
              </a:solidFill>
            </a:endParaRPr>
          </a:p>
          <a:p>
            <a:r>
              <a:rPr lang="en-US" sz="2200" b="1">
                <a:solidFill>
                  <a:srgbClr val="004BB2"/>
                </a:solidFill>
                <a:sym typeface="+mn-ea"/>
              </a:rPr>
              <a:t>in summary</a:t>
            </a:r>
            <a:endParaRPr lang="en-US" sz="2200">
              <a:sym typeface="+mn-ea"/>
            </a:endParaRPr>
          </a:p>
          <a:p>
            <a:r>
              <a:rPr lang="en-US" sz="2200" b="1">
                <a:solidFill>
                  <a:srgbClr val="004BB2"/>
                </a:solidFill>
              </a:rPr>
              <a:t>to review</a:t>
            </a:r>
            <a:endParaRPr lang="en-US" sz="2200" b="1">
              <a:solidFill>
                <a:srgbClr val="004BB2"/>
              </a:solidFill>
            </a:endParaRPr>
          </a:p>
          <a:p>
            <a:r>
              <a:rPr lang="en-US" sz="2200" b="1">
                <a:solidFill>
                  <a:srgbClr val="004BB2"/>
                </a:solidFill>
              </a:rPr>
              <a:t>in closing</a:t>
            </a:r>
            <a:endParaRPr lang="en-US" sz="2200" b="1">
              <a:solidFill>
                <a:srgbClr val="004BB2"/>
              </a:solidFill>
            </a:endParaRPr>
          </a:p>
          <a:p>
            <a:r>
              <a:rPr lang="en-US" sz="2200" b="1">
                <a:solidFill>
                  <a:srgbClr val="004BB2"/>
                </a:solidFill>
              </a:rPr>
              <a:t>in a nutshell</a:t>
            </a:r>
            <a:endParaRPr lang="en-US" sz="2200" b="1">
              <a:solidFill>
                <a:srgbClr val="004BB2"/>
              </a:solidFill>
            </a:endParaRPr>
          </a:p>
          <a:p>
            <a:r>
              <a:rPr lang="en-US" sz="2200" b="1">
                <a:solidFill>
                  <a:srgbClr val="004BB2"/>
                </a:solidFill>
              </a:rPr>
              <a:t>on a final note</a:t>
            </a:r>
            <a:endParaRPr lang="en-US" sz="2200" b="1">
              <a:solidFill>
                <a:srgbClr val="004BB2"/>
              </a:solidFill>
            </a:endParaRPr>
          </a:p>
          <a:p>
            <a:r>
              <a:rPr lang="en-US" sz="2200" b="1">
                <a:solidFill>
                  <a:srgbClr val="004BB2"/>
                </a:solidFill>
              </a:rPr>
              <a:t>to make a long story shot</a:t>
            </a:r>
            <a:endParaRPr lang="en-US" sz="2200" b="1">
              <a:solidFill>
                <a:srgbClr val="004BB2"/>
              </a:solidFill>
            </a:endParaRPr>
          </a:p>
        </p:txBody>
      </p:sp>
    </p:spTree>
    <p:custDataLst>
      <p:tags r:id="rId6"/>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28295" y="1482090"/>
            <a:ext cx="11583035" cy="2936240"/>
          </a:xfrm>
          <a:prstGeom prst="rect">
            <a:avLst/>
          </a:prstGeom>
          <a:noFill/>
        </p:spPr>
        <p:txBody>
          <a:bodyPr wrap="square" rtlCol="0" anchor="t">
            <a:noAutofit/>
          </a:bodyPr>
          <a:p>
            <a:r>
              <a:rPr lang="zh-CN" altLang="en-US" sz="2200"/>
              <a:t>无论我在哪里买，一笼都不够，但两笼似乎太贪心，所以我总是恋恋不舍地想着下次要多点一些。</a:t>
            </a:r>
            <a:r>
              <a:rPr lang="zh-CN" altLang="en-US">
                <a:solidFill>
                  <a:srgbClr val="C00000"/>
                </a:solidFill>
              </a:rPr>
              <a:t>2023年6月新高考英语全国卷</a:t>
            </a:r>
            <a:r>
              <a:rPr lang="en-US" altLang="zh-CN">
                <a:solidFill>
                  <a:srgbClr val="C00000"/>
                </a:solidFill>
              </a:rPr>
              <a:t>I</a:t>
            </a:r>
            <a:endParaRPr lang="zh-CN" altLang="en-US">
              <a:solidFill>
                <a:srgbClr val="C00000"/>
              </a:solidFill>
            </a:endParaRPr>
          </a:p>
          <a:p>
            <a:pPr marL="342900" indent="-342900">
              <a:buFont typeface="Arial" panose="020B0604020202020204" pitchFamily="34" charset="0"/>
              <a:buChar char="•"/>
            </a:pPr>
            <a:r>
              <a:rPr lang="en-US" sz="2200">
                <a:solidFill>
                  <a:srgbClr val="000000"/>
                </a:solidFill>
                <a:ea typeface="宋体" panose="02010600030101010101" pitchFamily="2" charset="-122"/>
                <a:cs typeface="+mn-lt"/>
                <a:sym typeface="+mn-ea"/>
              </a:rPr>
              <a:t>No matter where I buy them, one steamer is rarely enough, yet two seems </a:t>
            </a:r>
            <a:r>
              <a:rPr lang="en-US" sz="2200">
                <a:solidFill>
                  <a:srgbClr val="C00000"/>
                </a:solidFill>
                <a:ea typeface="宋体" panose="02010600030101010101" pitchFamily="2" charset="-122"/>
                <a:cs typeface="+mn-lt"/>
                <a:sym typeface="+mn-ea"/>
              </a:rPr>
              <a:t>greedy</a:t>
            </a:r>
            <a:r>
              <a:rPr lang="en-US" sz="2200">
                <a:solidFill>
                  <a:srgbClr val="000000"/>
                </a:solidFill>
                <a:ea typeface="宋体" panose="02010600030101010101" pitchFamily="2" charset="-122"/>
                <a:cs typeface="+mn-lt"/>
                <a:sym typeface="+mn-ea"/>
              </a:rPr>
              <a:t>, so I am always left wanting more next time. </a:t>
            </a:r>
            <a:endParaRPr lang="zh-CN" altLang="en-US" sz="2200"/>
          </a:p>
          <a:p>
            <a:endParaRPr lang="zh-CN" altLang="en-US" sz="2200"/>
          </a:p>
          <a:p>
            <a:r>
              <a:rPr lang="zh-CN" altLang="en-US" sz="2200"/>
              <a:t>她的烦躁情绪突然完全消失了，她焦虑的、哀求的眼睛贪婪地盯着他。</a:t>
            </a:r>
            <a:endParaRPr lang="zh-CN" altLang="en-US" sz="2200"/>
          </a:p>
          <a:p>
            <a:endParaRPr lang="en-US" altLang="zh-CN" sz="2200" b="0">
              <a:solidFill>
                <a:srgbClr val="000000"/>
              </a:solidFill>
              <a:ea typeface="宋体" panose="02010600030101010101" pitchFamily="2" charset="-122"/>
              <a:cs typeface="+mn-lt"/>
            </a:endParaRPr>
          </a:p>
        </p:txBody>
      </p:sp>
      <p:sp>
        <p:nvSpPr>
          <p:cNvPr id="6" name="文本框 5"/>
          <p:cNvSpPr txBox="1"/>
          <p:nvPr>
            <p:custDataLst>
              <p:tags r:id="rId1"/>
            </p:custDataLst>
          </p:nvPr>
        </p:nvSpPr>
        <p:spPr>
          <a:xfrm>
            <a:off x="1129030" y="242570"/>
            <a:ext cx="8355965" cy="82994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greedy	/ˈgri:di/	</a:t>
            </a:r>
            <a:r>
              <a:rPr lang="zh-CN" altLang="en-US" sz="2400" b="1">
                <a:sym typeface="+mn-ea"/>
              </a:rPr>
              <a:t>a.贪婪的;贪心的</a:t>
            </a:r>
            <a:endParaRPr lang="zh-CN" altLang="en-US" sz="2400" b="1">
              <a:sym typeface="+mn-ea"/>
            </a:endParaRPr>
          </a:p>
          <a:p>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102" name="文本框 101"/>
          <p:cNvSpPr txBox="1"/>
          <p:nvPr/>
        </p:nvSpPr>
        <p:spPr>
          <a:xfrm>
            <a:off x="8548370" y="242570"/>
            <a:ext cx="3026410" cy="765175"/>
          </a:xfrm>
          <a:prstGeom prst="rect">
            <a:avLst/>
          </a:prstGeom>
          <a:noFill/>
          <a:ln w="12700">
            <a:solidFill>
              <a:schemeClr val="accent1"/>
            </a:solidFill>
            <a:prstDash val="lgDash"/>
          </a:ln>
        </p:spPr>
        <p:txBody>
          <a:bodyPr wrap="square">
            <a:noAutofit/>
          </a:bodyPr>
          <a:p>
            <a:pPr indent="0" fontAlgn="auto"/>
            <a:r>
              <a:rPr lang="en-US" sz="2200" b="1">
                <a:solidFill>
                  <a:srgbClr val="0070C0"/>
                </a:solidFill>
                <a:ea typeface="宋体" panose="02010600030101010101" pitchFamily="2" charset="-122"/>
                <a:cs typeface="+mn-lt"/>
              </a:rPr>
              <a:t>greedier-greediest</a:t>
            </a:r>
            <a:endParaRPr lang="en-US" sz="2200" b="1">
              <a:solidFill>
                <a:srgbClr val="0070C0"/>
              </a:solidFill>
              <a:ea typeface="宋体" panose="02010600030101010101" pitchFamily="2" charset="-122"/>
              <a:cs typeface="+mn-lt"/>
            </a:endParaRPr>
          </a:p>
          <a:p>
            <a:pPr indent="0" fontAlgn="auto"/>
            <a:r>
              <a:rPr lang="en-US" sz="2200" b="1">
                <a:solidFill>
                  <a:srgbClr val="0070C0"/>
                </a:solidFill>
                <a:ea typeface="宋体" panose="02010600030101010101" pitchFamily="2" charset="-122"/>
                <a:cs typeface="+mn-lt"/>
              </a:rPr>
              <a:t>greedily-greediness</a:t>
            </a:r>
            <a:endParaRPr lang="en-US" sz="2200" b="1">
              <a:solidFill>
                <a:srgbClr val="0070C0"/>
              </a:solidFill>
              <a:ea typeface="宋体" panose="02010600030101010101" pitchFamily="2" charset="-122"/>
              <a:cs typeface="+mn-lt"/>
            </a:endParaRPr>
          </a:p>
          <a:p>
            <a:pPr indent="266700"/>
            <a:endParaRPr lang="en-US" altLang="zh-CN" sz="2200" b="1">
              <a:solidFill>
                <a:srgbClr val="0070C0"/>
              </a:solidFill>
              <a:ea typeface="宋体" panose="02010600030101010101" pitchFamily="2" charset="-122"/>
              <a:cs typeface="+mn-lt"/>
            </a:endParaRPr>
          </a:p>
        </p:txBody>
      </p:sp>
      <p:pic>
        <p:nvPicPr>
          <p:cNvPr id="124" name="图片 123"/>
          <p:cNvPicPr/>
          <p:nvPr/>
        </p:nvPicPr>
        <p:blipFill>
          <a:blip r:embed="rId4">
            <a:clrChange>
              <a:clrFrom>
                <a:srgbClr val="FFFFFF">
                  <a:alpha val="100000"/>
                </a:srgbClr>
              </a:clrFrom>
              <a:clrTo>
                <a:srgbClr val="FFFFFF">
                  <a:alpha val="100000"/>
                  <a:alpha val="0"/>
                </a:srgbClr>
              </a:clrTo>
            </a:clrChange>
          </a:blip>
          <a:stretch>
            <a:fillRect/>
          </a:stretch>
        </p:blipFill>
        <p:spPr>
          <a:xfrm>
            <a:off x="9485630" y="2722245"/>
            <a:ext cx="2643505" cy="4135755"/>
          </a:xfrm>
          <a:prstGeom prst="rect">
            <a:avLst/>
          </a:prstGeom>
          <a:noFill/>
          <a:ln w="9525">
            <a:noFill/>
          </a:ln>
        </p:spPr>
      </p:pic>
      <p:sp>
        <p:nvSpPr>
          <p:cNvPr id="3" name="文本框 2"/>
          <p:cNvSpPr txBox="1"/>
          <p:nvPr/>
        </p:nvSpPr>
        <p:spPr>
          <a:xfrm>
            <a:off x="328295" y="3581400"/>
            <a:ext cx="9406890" cy="2122805"/>
          </a:xfrm>
          <a:prstGeom prst="rect">
            <a:avLst/>
          </a:prstGeom>
          <a:noFill/>
        </p:spPr>
        <p:txBody>
          <a:bodyPr wrap="square" rtlCol="0" anchor="t">
            <a:spAutoFit/>
          </a:bodyPr>
          <a:p>
            <a:pPr marL="342900" indent="-342900">
              <a:buFont typeface="Arial" panose="020B0604020202020204" pitchFamily="34" charset="0"/>
              <a:buChar char="•"/>
            </a:pPr>
            <a:r>
              <a:rPr lang="en-US" altLang="zh-CN" sz="2200">
                <a:solidFill>
                  <a:srgbClr val="000000"/>
                </a:solidFill>
                <a:ea typeface="宋体" panose="02010600030101010101" pitchFamily="2" charset="-122"/>
                <a:cs typeface="+mn-lt"/>
                <a:sym typeface="+mn-ea"/>
              </a:rPr>
              <a:t>Her irritability had suddenly quite vanished, and her anxious, imploring eyes were fixed on him with </a:t>
            </a:r>
            <a:r>
              <a:rPr lang="en-US" altLang="zh-CN" sz="2200">
                <a:solidFill>
                  <a:srgbClr val="C00000"/>
                </a:solidFill>
                <a:ea typeface="宋体" panose="02010600030101010101" pitchFamily="2" charset="-122"/>
                <a:cs typeface="+mn-lt"/>
                <a:sym typeface="+mn-ea"/>
              </a:rPr>
              <a:t>greedy</a:t>
            </a:r>
            <a:r>
              <a:rPr lang="en-US" altLang="zh-CN" sz="2200">
                <a:solidFill>
                  <a:srgbClr val="000000"/>
                </a:solidFill>
                <a:ea typeface="宋体" panose="02010600030101010101" pitchFamily="2" charset="-122"/>
                <a:cs typeface="+mn-lt"/>
                <a:sym typeface="+mn-ea"/>
              </a:rPr>
              <a:t> expectation.</a:t>
            </a:r>
            <a:endParaRPr lang="en-US" altLang="zh-CN" sz="2200" b="0">
              <a:solidFill>
                <a:srgbClr val="000000"/>
              </a:solidFill>
              <a:ea typeface="宋体" panose="02010600030101010101" pitchFamily="2" charset="-122"/>
              <a:cs typeface="+mn-lt"/>
            </a:endParaRPr>
          </a:p>
          <a:p>
            <a:endParaRPr lang="zh-CN" altLang="en-US" sz="2200"/>
          </a:p>
          <a:p>
            <a:r>
              <a:rPr lang="zh-CN" altLang="en-US" sz="2200">
                <a:sym typeface="+mn-ea"/>
              </a:rPr>
              <a:t>如果你渴望创新，那么提醒自己最新的资讯更新是一个好主意。</a:t>
            </a:r>
            <a:endParaRPr lang="zh-CN" altLang="en-US" sz="2200"/>
          </a:p>
          <a:p>
            <a:pPr marL="342900" indent="-342900">
              <a:buFont typeface="Arial" panose="020B0604020202020204" pitchFamily="34" charset="0"/>
              <a:buChar char="•"/>
            </a:pPr>
            <a:r>
              <a:rPr lang="en-US" altLang="zh-CN" sz="2200">
                <a:solidFill>
                  <a:srgbClr val="000000"/>
                </a:solidFill>
                <a:ea typeface="宋体" panose="02010600030101010101" pitchFamily="2" charset="-122"/>
                <a:cs typeface="+mn-lt"/>
                <a:sym typeface="+mn-ea"/>
              </a:rPr>
              <a:t>If you're </a:t>
            </a:r>
            <a:r>
              <a:rPr lang="en-US" altLang="zh-CN" sz="2200">
                <a:solidFill>
                  <a:srgbClr val="C00000"/>
                </a:solidFill>
                <a:ea typeface="宋体" panose="02010600030101010101" pitchFamily="2" charset="-122"/>
                <a:cs typeface="+mn-lt"/>
                <a:sym typeface="+mn-ea"/>
              </a:rPr>
              <a:t>greedy</a:t>
            </a:r>
            <a:r>
              <a:rPr lang="en-US" altLang="zh-CN" sz="2200">
                <a:solidFill>
                  <a:srgbClr val="000000"/>
                </a:solidFill>
                <a:ea typeface="宋体" panose="02010600030101010101" pitchFamily="2" charset="-122"/>
                <a:cs typeface="+mn-lt"/>
                <a:sym typeface="+mn-ea"/>
              </a:rPr>
              <a:t> for innovations, then alerting yourself of the latest updates is always a good idea.</a:t>
            </a:r>
            <a:endParaRPr lang="en-US" altLang="zh-CN" sz="2200">
              <a:solidFill>
                <a:srgbClr val="000000"/>
              </a:solidFill>
              <a:ea typeface="宋体" panose="02010600030101010101" pitchFamily="2" charset="-122"/>
              <a:cs typeface="+mn-lt"/>
              <a:sym typeface="+mn-ea"/>
            </a:endParaRPr>
          </a:p>
        </p:txBody>
      </p:sp>
    </p:spTree>
    <p:custDataLst>
      <p:tags r:id="rId5"/>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29030" y="242570"/>
            <a:ext cx="8355965" cy="82994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entrepreneur	/ˌɒntrəprəˈnɜ:(r)/ 	</a:t>
            </a:r>
            <a:r>
              <a:rPr lang="zh-CN" altLang="en-US" sz="2400" b="1">
                <a:sym typeface="+mn-ea"/>
              </a:rPr>
              <a:t>n.创业者;企业家</a:t>
            </a:r>
            <a:endParaRPr lang="zh-CN" altLang="en-US" sz="2400" b="1">
              <a:sym typeface="+mn-ea"/>
            </a:endParaRPr>
          </a:p>
          <a:p>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pic>
        <p:nvPicPr>
          <p:cNvPr id="125" name="图片 124"/>
          <p:cNvPicPr/>
          <p:nvPr/>
        </p:nvPicPr>
        <p:blipFill>
          <a:blip r:embed="rId4"/>
          <a:stretch>
            <a:fillRect/>
          </a:stretch>
        </p:blipFill>
        <p:spPr>
          <a:xfrm>
            <a:off x="115570" y="1140460"/>
            <a:ext cx="2182495" cy="2288540"/>
          </a:xfrm>
          <a:prstGeom prst="rect">
            <a:avLst/>
          </a:prstGeom>
          <a:noFill/>
          <a:ln w="9525">
            <a:noFill/>
          </a:ln>
          <a:effectLst>
            <a:outerShdw blurRad="50800" dist="38100" dir="2700000" algn="tl" rotWithShape="0">
              <a:prstClr val="black">
                <a:alpha val="40000"/>
              </a:prstClr>
            </a:outerShdw>
          </a:effectLst>
        </p:spPr>
      </p:pic>
      <p:pic>
        <p:nvPicPr>
          <p:cNvPr id="126" name="图片 125"/>
          <p:cNvPicPr/>
          <p:nvPr/>
        </p:nvPicPr>
        <p:blipFill>
          <a:blip r:embed="rId5"/>
          <a:srcRect l="45432"/>
          <a:stretch>
            <a:fillRect/>
          </a:stretch>
        </p:blipFill>
        <p:spPr>
          <a:xfrm>
            <a:off x="115570" y="3527425"/>
            <a:ext cx="2182495" cy="2623820"/>
          </a:xfrm>
          <a:prstGeom prst="rect">
            <a:avLst/>
          </a:prstGeom>
          <a:noFill/>
          <a:ln w="9525">
            <a:noFill/>
          </a:ln>
          <a:effectLst>
            <a:outerShdw blurRad="50800" dist="38100" dir="2700000" algn="tl" rotWithShape="0">
              <a:prstClr val="black">
                <a:alpha val="40000"/>
              </a:prstClr>
            </a:outerShdw>
          </a:effectLst>
        </p:spPr>
      </p:pic>
      <p:sp>
        <p:nvSpPr>
          <p:cNvPr id="4" name="文本框 3"/>
          <p:cNvSpPr txBox="1"/>
          <p:nvPr/>
        </p:nvSpPr>
        <p:spPr>
          <a:xfrm>
            <a:off x="2518410" y="1618615"/>
            <a:ext cx="9568180" cy="3476625"/>
          </a:xfrm>
          <a:prstGeom prst="rect">
            <a:avLst/>
          </a:prstGeom>
          <a:noFill/>
        </p:spPr>
        <p:txBody>
          <a:bodyPr wrap="square" rtlCol="0" anchor="t">
            <a:spAutoFit/>
          </a:bodyPr>
          <a:p>
            <a:pPr>
              <a:lnSpc>
                <a:spcPct val="125000"/>
              </a:lnSpc>
              <a:spcBef>
                <a:spcPts val="0"/>
              </a:spcBef>
              <a:spcAft>
                <a:spcPts val="0"/>
              </a:spcAft>
            </a:pPr>
            <a:r>
              <a:rPr lang="en-US" altLang="zh-CN" sz="2200"/>
              <a:t>要成为一名成功的企业家，你还可以通过</a:t>
            </a:r>
            <a:r>
              <a:rPr lang="zh-CN" altLang="en-US" sz="2200"/>
              <a:t>学习</a:t>
            </a:r>
            <a:r>
              <a:rPr lang="en-US" altLang="zh-CN" sz="2200"/>
              <a:t>企业界</a:t>
            </a:r>
            <a:r>
              <a:rPr lang="zh-CN" altLang="en-US" sz="2200"/>
              <a:t>已</a:t>
            </a:r>
            <a:r>
              <a:rPr lang="en-US" altLang="zh-CN" sz="2200"/>
              <a:t>取得</a:t>
            </a:r>
            <a:r>
              <a:rPr lang="zh-CN" altLang="en-US" sz="2200"/>
              <a:t>成功</a:t>
            </a:r>
            <a:r>
              <a:rPr lang="en-US" altLang="zh-CN" sz="2200"/>
              <a:t>的巨头们的最重要</a:t>
            </a:r>
            <a:r>
              <a:rPr lang="zh-CN" altLang="en-US" sz="2200"/>
              <a:t>的</a:t>
            </a:r>
            <a:r>
              <a:rPr lang="en-US" altLang="zh-CN" sz="2200"/>
              <a:t>特征来拓宽你的视野。</a:t>
            </a:r>
            <a:endParaRPr lang="en-US" altLang="zh-CN" sz="2200"/>
          </a:p>
          <a:p>
            <a:pPr marL="342900" indent="-342900">
              <a:lnSpc>
                <a:spcPct val="125000"/>
              </a:lnSpc>
              <a:spcBef>
                <a:spcPts val="0"/>
              </a:spcBef>
              <a:spcAft>
                <a:spcPts val="0"/>
              </a:spcAft>
              <a:buFont typeface="Arial" panose="020B0604020202020204" pitchFamily="34" charset="0"/>
              <a:buChar char="•"/>
            </a:pPr>
            <a:r>
              <a:rPr lang="en-US" altLang="zh-CN" sz="2200">
                <a:sym typeface="+mn-ea"/>
              </a:rPr>
              <a:t>To be a successful </a:t>
            </a:r>
            <a:r>
              <a:rPr lang="en-US" altLang="zh-CN" sz="2200">
                <a:solidFill>
                  <a:srgbClr val="C00000"/>
                </a:solidFill>
                <a:sym typeface="+mn-ea"/>
              </a:rPr>
              <a:t>e</a:t>
            </a:r>
            <a:r>
              <a:rPr lang="zh-CN" altLang="en-US" sz="2200">
                <a:solidFill>
                  <a:srgbClr val="C00000"/>
                </a:solidFill>
                <a:sym typeface="+mn-ea"/>
              </a:rPr>
              <a:t>ntrepreneurs</a:t>
            </a:r>
            <a:r>
              <a:rPr lang="en-US" altLang="zh-CN" sz="2200">
                <a:sym typeface="+mn-ea"/>
              </a:rPr>
              <a:t>, y</a:t>
            </a:r>
            <a:r>
              <a:rPr lang="zh-CN" altLang="en-US" sz="2200">
                <a:sym typeface="+mn-ea"/>
              </a:rPr>
              <a:t>ou can also broaden your horizon by adopting the most important traits found in the giants of the corporate world that have achieved great prosperity.</a:t>
            </a:r>
            <a:endParaRPr lang="zh-CN" altLang="en-US" sz="2200"/>
          </a:p>
          <a:p>
            <a:pPr>
              <a:lnSpc>
                <a:spcPct val="125000"/>
              </a:lnSpc>
              <a:spcBef>
                <a:spcPts val="0"/>
              </a:spcBef>
              <a:spcAft>
                <a:spcPts val="0"/>
              </a:spcAft>
            </a:pPr>
            <a:endParaRPr lang="en-US" altLang="zh-CN" sz="2200"/>
          </a:p>
          <a:p>
            <a:pPr>
              <a:lnSpc>
                <a:spcPct val="125000"/>
              </a:lnSpc>
              <a:spcBef>
                <a:spcPts val="0"/>
              </a:spcBef>
              <a:spcAft>
                <a:spcPts val="0"/>
              </a:spcAft>
            </a:pPr>
            <a:r>
              <a:rPr lang="en-US" altLang="zh-CN" sz="2200"/>
              <a:t>激情是成功企业家的基本励志特质。</a:t>
            </a:r>
            <a:endParaRPr lang="en-US" altLang="zh-CN" sz="2200"/>
          </a:p>
          <a:p>
            <a:pPr marL="285750" indent="-285750">
              <a:lnSpc>
                <a:spcPct val="125000"/>
              </a:lnSpc>
              <a:spcBef>
                <a:spcPts val="0"/>
              </a:spcBef>
              <a:spcAft>
                <a:spcPts val="0"/>
              </a:spcAft>
              <a:buFont typeface="Arial" panose="020B0604020202020204" pitchFamily="34" charset="0"/>
              <a:buChar char="•"/>
            </a:pPr>
            <a:r>
              <a:rPr lang="zh-CN" altLang="en-US" sz="2200"/>
              <a:t>Passion is the fundamental inspirational trait in successful </a:t>
            </a:r>
            <a:r>
              <a:rPr lang="zh-CN" altLang="en-US" sz="2200">
                <a:solidFill>
                  <a:srgbClr val="C00000"/>
                </a:solidFill>
              </a:rPr>
              <a:t>entrepreneurs</a:t>
            </a:r>
            <a:r>
              <a:rPr lang="zh-CN" altLang="en-US" sz="2200"/>
              <a:t>. </a:t>
            </a:r>
            <a:endParaRPr lang="zh-CN" altLang="en-US" sz="2200"/>
          </a:p>
        </p:txBody>
      </p:sp>
    </p:spTree>
    <p:custDataLst>
      <p:tags r:id="rId6"/>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29030" y="242570"/>
            <a:ext cx="8355965" cy="82994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receptionist 	/rɪˈsepʃənɪst/	</a:t>
            </a:r>
            <a:r>
              <a:rPr lang="zh-CN" altLang="en-US" sz="2400" b="1">
                <a:sym typeface="+mn-ea"/>
              </a:rPr>
              <a:t>n.接待员</a:t>
            </a:r>
            <a:endParaRPr lang="zh-CN" altLang="en-US" sz="2400" b="1">
              <a:sym typeface="+mn-ea"/>
            </a:endParaRPr>
          </a:p>
          <a:p>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pic>
        <p:nvPicPr>
          <p:cNvPr id="127" name="图片 126"/>
          <p:cNvPicPr/>
          <p:nvPr/>
        </p:nvPicPr>
        <p:blipFill>
          <a:blip r:embed="rId4"/>
          <a:stretch>
            <a:fillRect/>
          </a:stretch>
        </p:blipFill>
        <p:spPr>
          <a:xfrm>
            <a:off x="8639810" y="4354195"/>
            <a:ext cx="3552190" cy="2503805"/>
          </a:xfrm>
          <a:prstGeom prst="rect">
            <a:avLst/>
          </a:prstGeom>
          <a:noFill/>
          <a:ln w="9525">
            <a:noFill/>
          </a:ln>
        </p:spPr>
      </p:pic>
      <p:sp>
        <p:nvSpPr>
          <p:cNvPr id="2" name="文本框 1"/>
          <p:cNvSpPr txBox="1"/>
          <p:nvPr/>
        </p:nvSpPr>
        <p:spPr>
          <a:xfrm>
            <a:off x="398145" y="904240"/>
            <a:ext cx="11395710" cy="2461260"/>
          </a:xfrm>
          <a:prstGeom prst="rect">
            <a:avLst/>
          </a:prstGeom>
          <a:noFill/>
        </p:spPr>
        <p:txBody>
          <a:bodyPr wrap="square" rtlCol="0" anchor="t">
            <a:spAutoFit/>
          </a:bodyPr>
          <a:p>
            <a:r>
              <a:rPr lang="zh-CN" altLang="en-US" sz="2200"/>
              <a:t>我们希望立即填补即将到来的文化艺术节接待员的空缺——请您点击下方链接进行申请。</a:t>
            </a:r>
            <a:endParaRPr lang="zh-CN" altLang="en-US" sz="2200"/>
          </a:p>
          <a:p>
            <a:pPr marL="342900" indent="-342900">
              <a:buFont typeface="Arial" panose="020B0604020202020204" pitchFamily="34" charset="0"/>
              <a:buChar char="•"/>
            </a:pPr>
            <a:r>
              <a:rPr lang="zh-CN" altLang="en-US" sz="2200">
                <a:sym typeface="+mn-ea"/>
              </a:rPr>
              <a:t>We are looking to fill immediate openings for </a:t>
            </a:r>
            <a:r>
              <a:rPr lang="en-US" altLang="zh-CN" sz="2200">
                <a:solidFill>
                  <a:srgbClr val="C00000"/>
                </a:solidFill>
                <a:sym typeface="+mn-ea"/>
              </a:rPr>
              <a:t>r</a:t>
            </a:r>
            <a:r>
              <a:rPr lang="zh-CN" altLang="en-US" sz="2200">
                <a:solidFill>
                  <a:srgbClr val="C00000"/>
                </a:solidFill>
                <a:sym typeface="+mn-ea"/>
              </a:rPr>
              <a:t>eceptionists</a:t>
            </a:r>
            <a:r>
              <a:rPr lang="en-US" altLang="zh-CN" sz="2200">
                <a:sym typeface="+mn-ea"/>
              </a:rPr>
              <a:t> of the coming cultural festival --</a:t>
            </a:r>
            <a:r>
              <a:rPr lang="zh-CN" altLang="en-US" sz="2200">
                <a:sym typeface="+mn-ea"/>
              </a:rPr>
              <a:t> </a:t>
            </a:r>
            <a:r>
              <a:rPr lang="en-US" altLang="zh-CN" sz="2200">
                <a:sym typeface="+mn-ea"/>
              </a:rPr>
              <a:t>Tap</a:t>
            </a:r>
            <a:r>
              <a:rPr lang="zh-CN" altLang="en-US" sz="2200">
                <a:sym typeface="+mn-ea"/>
              </a:rPr>
              <a:t> the link</a:t>
            </a:r>
            <a:r>
              <a:rPr lang="en-US" altLang="zh-CN" sz="2200">
                <a:sym typeface="+mn-ea"/>
              </a:rPr>
              <a:t> below</a:t>
            </a:r>
            <a:r>
              <a:rPr lang="zh-CN" altLang="en-US" sz="2200">
                <a:sym typeface="+mn-ea"/>
              </a:rPr>
              <a:t> to apply.</a:t>
            </a:r>
            <a:endParaRPr lang="zh-CN" altLang="en-US" sz="2200"/>
          </a:p>
          <a:p>
            <a:endParaRPr lang="zh-CN" altLang="en-US" sz="2200"/>
          </a:p>
          <a:p>
            <a:r>
              <a:rPr lang="zh-CN" altLang="en-US" sz="2200"/>
              <a:t>我们广泛认可的接待员课程有两个级别的培训。这是为那些正在寻找第一份工作并获得基本接待技能和提高一般办公室技能的人准备的。</a:t>
            </a:r>
            <a:endParaRPr lang="zh-CN" altLang="en-US" sz="2200"/>
          </a:p>
          <a:p>
            <a:endParaRPr lang="zh-CN" altLang="en-US" sz="2200"/>
          </a:p>
        </p:txBody>
      </p:sp>
      <p:sp>
        <p:nvSpPr>
          <p:cNvPr id="3" name="文本框 2"/>
          <p:cNvSpPr txBox="1"/>
          <p:nvPr/>
        </p:nvSpPr>
        <p:spPr>
          <a:xfrm>
            <a:off x="398145" y="3069590"/>
            <a:ext cx="11207750" cy="1106805"/>
          </a:xfrm>
          <a:prstGeom prst="rect">
            <a:avLst/>
          </a:prstGeom>
          <a:noFill/>
        </p:spPr>
        <p:txBody>
          <a:bodyPr wrap="square" rtlCol="0" anchor="t">
            <a:spAutoFit/>
          </a:bodyPr>
          <a:p>
            <a:pPr marL="342900" indent="-342900">
              <a:buFont typeface="Arial" panose="020B0604020202020204" pitchFamily="34" charset="0"/>
              <a:buChar char="•"/>
            </a:pPr>
            <a:r>
              <a:rPr lang="zh-CN" altLang="en-US" sz="2200">
                <a:sym typeface="+mn-ea"/>
              </a:rPr>
              <a:t>Our widely recognised </a:t>
            </a:r>
            <a:r>
              <a:rPr lang="zh-CN" altLang="en-US" sz="2200">
                <a:solidFill>
                  <a:srgbClr val="C00000"/>
                </a:solidFill>
                <a:sym typeface="+mn-ea"/>
              </a:rPr>
              <a:t>Receptionist</a:t>
            </a:r>
            <a:r>
              <a:rPr lang="zh-CN" altLang="en-US" sz="2200">
                <a:sym typeface="+mn-ea"/>
              </a:rPr>
              <a:t> Courses have two levels of training available. This is for those who are looking for a first job and to gain fundamental reception skills and to increase general office skills</a:t>
            </a:r>
            <a:endParaRPr lang="zh-CN" altLang="en-US" sz="2200">
              <a:sym typeface="+mn-ea"/>
            </a:endParaRPr>
          </a:p>
        </p:txBody>
      </p:sp>
    </p:spTree>
    <p:custDataLst>
      <p:tags r:id="rId5"/>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29030" y="242570"/>
            <a:ext cx="8355965"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resume	/rɪ'zju:m/	</a:t>
            </a:r>
            <a:r>
              <a:rPr lang="zh-CN" altLang="en-US" sz="2400" b="1">
                <a:sym typeface="+mn-ea"/>
              </a:rPr>
              <a:t>n.(求职用的)履历;简历</a:t>
            </a:r>
            <a:endParaRPr lang="zh-CN" altLang="en-US" sz="2400" b="1">
              <a:sym typeface="+mn-ea"/>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pic>
        <p:nvPicPr>
          <p:cNvPr id="128" name="图片 127"/>
          <p:cNvPicPr/>
          <p:nvPr/>
        </p:nvPicPr>
        <p:blipFill>
          <a:blip r:embed="rId4"/>
          <a:stretch>
            <a:fillRect/>
          </a:stretch>
        </p:blipFill>
        <p:spPr>
          <a:xfrm>
            <a:off x="8938895" y="1318260"/>
            <a:ext cx="3114040" cy="4221480"/>
          </a:xfrm>
          <a:prstGeom prst="rect">
            <a:avLst/>
          </a:prstGeom>
          <a:noFill/>
          <a:ln w="9525">
            <a:noFill/>
          </a:ln>
        </p:spPr>
      </p:pic>
      <p:sp>
        <p:nvSpPr>
          <p:cNvPr id="3" name="文本框 2"/>
          <p:cNvSpPr txBox="1"/>
          <p:nvPr/>
        </p:nvSpPr>
        <p:spPr>
          <a:xfrm>
            <a:off x="303530" y="1318260"/>
            <a:ext cx="8531860" cy="4492625"/>
          </a:xfrm>
          <a:prstGeom prst="rect">
            <a:avLst/>
          </a:prstGeom>
          <a:noFill/>
        </p:spPr>
        <p:txBody>
          <a:bodyPr wrap="square" rtlCol="0" anchor="t">
            <a:spAutoFit/>
          </a:bodyPr>
          <a:p>
            <a:r>
              <a:rPr lang="zh-CN" altLang="en-US" sz="2200"/>
              <a:t>简历是对个人技能、资质和专业背景的简要总结，以一种能引起潜在雇主共鸣的方式展示这些技能、资质。</a:t>
            </a:r>
            <a:endParaRPr lang="zh-CN" altLang="en-US" sz="2200"/>
          </a:p>
          <a:p>
            <a:pPr marL="342900" indent="-342900">
              <a:buFont typeface="Arial" panose="020B0604020202020204" pitchFamily="34" charset="0"/>
              <a:buChar char="•"/>
            </a:pPr>
            <a:r>
              <a:rPr lang="zh-CN" altLang="en-US" sz="2200">
                <a:sym typeface="+mn-ea"/>
              </a:rPr>
              <a:t>A </a:t>
            </a:r>
            <a:r>
              <a:rPr lang="zh-CN" altLang="en-US" sz="2200">
                <a:solidFill>
                  <a:srgbClr val="C00000"/>
                </a:solidFill>
                <a:sym typeface="+mn-ea"/>
              </a:rPr>
              <a:t>resume</a:t>
            </a:r>
            <a:r>
              <a:rPr lang="zh-CN" altLang="en-US" sz="2200">
                <a:sym typeface="+mn-ea"/>
              </a:rPr>
              <a:t> serves as a concise summary of an individual</a:t>
            </a:r>
            <a:r>
              <a:rPr lang="en-US" altLang="zh-CN" sz="2200">
                <a:sym typeface="+mn-ea"/>
              </a:rPr>
              <a:t>’</a:t>
            </a:r>
            <a:r>
              <a:rPr lang="zh-CN" altLang="en-US" sz="2200">
                <a:sym typeface="+mn-ea"/>
              </a:rPr>
              <a:t>s skills, qualifications, and professional background, presenting them in a way that resonates with potential employers. </a:t>
            </a:r>
            <a:endParaRPr lang="zh-CN" altLang="en-US" sz="2200"/>
          </a:p>
          <a:p>
            <a:endParaRPr lang="zh-CN" altLang="en-US" sz="2200"/>
          </a:p>
          <a:p>
            <a:r>
              <a:rPr lang="zh-CN" altLang="en-US" sz="2200"/>
              <a:t>无论你在哪个行业，设计一份好的简历都是至关重要的。</a:t>
            </a:r>
            <a:endParaRPr lang="zh-CN" altLang="en-US" sz="2200"/>
          </a:p>
          <a:p>
            <a:pPr marL="342900" indent="-342900">
              <a:buFont typeface="Arial" panose="020B0604020202020204" pitchFamily="34" charset="0"/>
              <a:buChar char="•"/>
            </a:pPr>
            <a:r>
              <a:rPr lang="zh-CN" altLang="en-US" sz="2200">
                <a:sym typeface="+mn-ea"/>
              </a:rPr>
              <a:t>Regardless of what industry you</a:t>
            </a:r>
            <a:r>
              <a:rPr lang="en-US" altLang="zh-CN" sz="2200">
                <a:sym typeface="+mn-ea"/>
              </a:rPr>
              <a:t>’</a:t>
            </a:r>
            <a:r>
              <a:rPr lang="zh-CN" altLang="en-US" sz="2200">
                <a:sym typeface="+mn-ea"/>
              </a:rPr>
              <a:t>re in, designing a good </a:t>
            </a:r>
            <a:r>
              <a:rPr lang="en-US" altLang="zh-CN" sz="2200">
                <a:solidFill>
                  <a:srgbClr val="C00000"/>
                </a:solidFill>
                <a:sym typeface="+mn-ea"/>
              </a:rPr>
              <a:t>resume</a:t>
            </a:r>
            <a:r>
              <a:rPr lang="zh-CN" altLang="en-US" sz="2200">
                <a:sym typeface="+mn-ea"/>
              </a:rPr>
              <a:t> is of paramount importance.</a:t>
            </a:r>
            <a:endParaRPr lang="zh-CN" altLang="en-US" sz="2200"/>
          </a:p>
          <a:p>
            <a:endParaRPr lang="zh-CN" altLang="en-US" sz="2200"/>
          </a:p>
          <a:p>
            <a:r>
              <a:rPr lang="zh-CN" altLang="en-US" sz="2200">
                <a:sym typeface="+mn-ea"/>
              </a:rPr>
              <a:t>打造一份引人注目的简历，建议谨慎注意细节。</a:t>
            </a:r>
            <a:endParaRPr lang="zh-CN" altLang="en-US" sz="2200"/>
          </a:p>
          <a:p>
            <a:pPr marL="342900" indent="-342900">
              <a:buFont typeface="Arial" panose="020B0604020202020204" pitchFamily="34" charset="0"/>
              <a:buChar char="•"/>
            </a:pPr>
            <a:r>
              <a:rPr lang="en-US" altLang="zh-CN" sz="2200">
                <a:sym typeface="+mn-ea"/>
              </a:rPr>
              <a:t>To c</a:t>
            </a:r>
            <a:r>
              <a:rPr lang="zh-CN" altLang="en-US" sz="2200">
                <a:sym typeface="+mn-ea"/>
              </a:rPr>
              <a:t>reat</a:t>
            </a:r>
            <a:r>
              <a:rPr lang="en-US" altLang="zh-CN" sz="2200">
                <a:sym typeface="+mn-ea"/>
              </a:rPr>
              <a:t>e</a:t>
            </a:r>
            <a:r>
              <a:rPr lang="zh-CN" altLang="en-US" sz="2200">
                <a:sym typeface="+mn-ea"/>
              </a:rPr>
              <a:t> a </a:t>
            </a:r>
            <a:r>
              <a:rPr lang="zh-CN" altLang="en-US" sz="2200">
                <a:solidFill>
                  <a:srgbClr val="C00000"/>
                </a:solidFill>
                <a:sym typeface="+mn-ea"/>
              </a:rPr>
              <a:t>resume</a:t>
            </a:r>
            <a:r>
              <a:rPr lang="zh-CN" altLang="en-US" sz="2200">
                <a:sym typeface="+mn-ea"/>
              </a:rPr>
              <a:t> that stands out</a:t>
            </a:r>
            <a:r>
              <a:rPr lang="en-US" altLang="zh-CN" sz="2200">
                <a:sym typeface="+mn-ea"/>
              </a:rPr>
              <a:t>, it’s advised that </a:t>
            </a:r>
            <a:r>
              <a:rPr lang="zh-CN" altLang="en-US" sz="2200">
                <a:sym typeface="+mn-ea"/>
              </a:rPr>
              <a:t>careful attention</a:t>
            </a:r>
            <a:r>
              <a:rPr lang="en-US" altLang="zh-CN" sz="2200">
                <a:sym typeface="+mn-ea"/>
              </a:rPr>
              <a:t> is necessary</a:t>
            </a:r>
            <a:r>
              <a:rPr lang="zh-CN" altLang="en-US" sz="2200">
                <a:sym typeface="+mn-ea"/>
              </a:rPr>
              <a:t> to detail</a:t>
            </a:r>
            <a:r>
              <a:rPr lang="en-US" altLang="zh-CN" sz="2200">
                <a:sym typeface="+mn-ea"/>
              </a:rPr>
              <a:t>s. </a:t>
            </a:r>
            <a:endParaRPr lang="zh-CN" altLang="en-US" sz="2200"/>
          </a:p>
        </p:txBody>
      </p:sp>
    </p:spTree>
    <p:custDataLst>
      <p:tags r:id="rId5"/>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29030" y="242570"/>
            <a:ext cx="8355965" cy="82994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socialist	/ˈsəʊʃəlɪst/	 </a:t>
            </a:r>
            <a:r>
              <a:rPr lang="zh-CN" altLang="en-US" sz="2400" b="1">
                <a:sym typeface="+mn-ea"/>
              </a:rPr>
              <a:t>a.社会主义的 n.社会主义者</a:t>
            </a:r>
            <a:endParaRPr lang="zh-CN" altLang="en-US" sz="2400" b="1">
              <a:sym typeface="+mn-ea"/>
            </a:endParaRPr>
          </a:p>
          <a:p>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3" name="文本框 2"/>
          <p:cNvSpPr txBox="1"/>
          <p:nvPr/>
        </p:nvSpPr>
        <p:spPr>
          <a:xfrm>
            <a:off x="226060" y="1153795"/>
            <a:ext cx="11833860" cy="1908175"/>
          </a:xfrm>
          <a:prstGeom prst="rect">
            <a:avLst/>
          </a:prstGeom>
          <a:noFill/>
        </p:spPr>
        <p:txBody>
          <a:bodyPr wrap="square" rtlCol="0" anchor="t">
            <a:noAutofit/>
          </a:bodyPr>
          <a:p>
            <a:pPr fontAlgn="auto">
              <a:lnSpc>
                <a:spcPct val="125000"/>
              </a:lnSpc>
              <a:spcBef>
                <a:spcPts val="0"/>
              </a:spcBef>
              <a:spcAft>
                <a:spcPts val="1000"/>
              </a:spcAft>
            </a:pPr>
            <a:r>
              <a:rPr lang="zh-CN" altLang="en-US" sz="2400">
                <a:cs typeface="+mn-lt"/>
              </a:rPr>
              <a:t>她学生时代最早的政治活动与她出生的国家的社会主义运动有关。</a:t>
            </a:r>
            <a:endParaRPr lang="zh-CN" altLang="en-US" sz="2400">
              <a:cs typeface="+mn-lt"/>
            </a:endParaRPr>
          </a:p>
          <a:p>
            <a:pPr marL="342900" indent="-342900" fontAlgn="auto">
              <a:lnSpc>
                <a:spcPct val="125000"/>
              </a:lnSpc>
              <a:spcBef>
                <a:spcPts val="0"/>
              </a:spcBef>
              <a:spcAft>
                <a:spcPts val="1000"/>
              </a:spcAft>
              <a:buFont typeface="Arial" panose="020B0604020202020204" pitchFamily="34" charset="0"/>
              <a:buChar char="•"/>
            </a:pPr>
            <a:r>
              <a:rPr lang="zh-CN" altLang="en-US" sz="2400">
                <a:cs typeface="+mn-lt"/>
                <a:sym typeface="+mn-ea"/>
              </a:rPr>
              <a:t>Her earliest political activities in her student days were connected with the Socialist movement in the country of her birth</a:t>
            </a:r>
            <a:r>
              <a:rPr lang="en-US" altLang="zh-CN" sz="2400">
                <a:cs typeface="+mn-lt"/>
                <a:sym typeface="+mn-ea"/>
              </a:rPr>
              <a:t>.</a:t>
            </a:r>
            <a:endParaRPr lang="en-US" altLang="zh-CN" sz="2400">
              <a:cs typeface="+mn-lt"/>
            </a:endParaRPr>
          </a:p>
          <a:p>
            <a:endParaRPr lang="en-US" altLang="zh-CN" sz="2400">
              <a:cs typeface="+mn-lt"/>
            </a:endParaRPr>
          </a:p>
        </p:txBody>
      </p:sp>
      <p:pic>
        <p:nvPicPr>
          <p:cNvPr id="4" name="图片 3" descr="OIP-C (1)"/>
          <p:cNvPicPr>
            <a:picLocks noChangeAspect="1"/>
          </p:cNvPicPr>
          <p:nvPr/>
        </p:nvPicPr>
        <p:blipFill>
          <a:blip r:embed="rId4"/>
          <a:stretch>
            <a:fillRect/>
          </a:stretch>
        </p:blipFill>
        <p:spPr>
          <a:xfrm>
            <a:off x="3700780" y="4314825"/>
            <a:ext cx="4514850" cy="2543175"/>
          </a:xfrm>
          <a:prstGeom prst="rect">
            <a:avLst/>
          </a:prstGeom>
        </p:spPr>
      </p:pic>
    </p:spTree>
    <p:custDataLst>
      <p:tags r:id="rId5"/>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29030" y="242570"/>
            <a:ext cx="8923020" cy="82994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communist	 /ˈkɒmjənɪst/	</a:t>
            </a:r>
            <a:r>
              <a:rPr lang="zh-CN" altLang="en-US" sz="2400" b="1">
                <a:sym typeface="+mn-ea"/>
              </a:rPr>
              <a:t>a.共产主义的 n.共产主义者</a:t>
            </a:r>
            <a:endParaRPr lang="zh-CN" altLang="en-US" sz="2400" b="1">
              <a:sym typeface="+mn-ea"/>
            </a:endParaRPr>
          </a:p>
          <a:p>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3" name="文本框 2"/>
          <p:cNvSpPr txBox="1"/>
          <p:nvPr/>
        </p:nvSpPr>
        <p:spPr>
          <a:xfrm>
            <a:off x="393700" y="1916430"/>
            <a:ext cx="7650480" cy="3025140"/>
          </a:xfrm>
          <a:prstGeom prst="rect">
            <a:avLst/>
          </a:prstGeom>
          <a:noFill/>
        </p:spPr>
        <p:txBody>
          <a:bodyPr wrap="square" rtlCol="0" anchor="t">
            <a:spAutoFit/>
          </a:bodyPr>
          <a:p>
            <a:pPr fontAlgn="auto">
              <a:lnSpc>
                <a:spcPct val="125000"/>
              </a:lnSpc>
              <a:spcBef>
                <a:spcPts val="0"/>
              </a:spcBef>
              <a:spcAft>
                <a:spcPts val="1000"/>
              </a:spcAft>
            </a:pPr>
            <a:r>
              <a:rPr lang="zh-CN" altLang="en-US" sz="2400"/>
              <a:t>共产党和工人党以鼓掌方式通过了《布鲁塞尔宣言》和会议决议。</a:t>
            </a:r>
            <a:endParaRPr lang="zh-CN" altLang="en-US" sz="2400"/>
          </a:p>
          <a:p>
            <a:pPr marL="342900" indent="-342900" fontAlgn="auto">
              <a:lnSpc>
                <a:spcPct val="125000"/>
              </a:lnSpc>
              <a:spcBef>
                <a:spcPts val="0"/>
              </a:spcBef>
              <a:spcAft>
                <a:spcPts val="1000"/>
              </a:spcAft>
              <a:buFont typeface="Arial" panose="020B0604020202020204" pitchFamily="34" charset="0"/>
              <a:buChar char="•"/>
            </a:pPr>
            <a:r>
              <a:rPr lang="zh-CN" altLang="en-US" sz="2400">
                <a:sym typeface="+mn-ea"/>
              </a:rPr>
              <a:t>The communist and workers' parties approved by acclamation the Declaration of Brussels and the Resolution of the Conference.</a:t>
            </a:r>
            <a:endParaRPr lang="zh-CN" altLang="en-US" sz="2400"/>
          </a:p>
          <a:p>
            <a:endParaRPr lang="zh-CN" altLang="en-US" sz="2400"/>
          </a:p>
        </p:txBody>
      </p:sp>
      <p:pic>
        <p:nvPicPr>
          <p:cNvPr id="5" name="图片 4" descr="OIP-C (2)"/>
          <p:cNvPicPr>
            <a:picLocks noChangeAspect="1"/>
          </p:cNvPicPr>
          <p:nvPr/>
        </p:nvPicPr>
        <p:blipFill>
          <a:blip r:embed="rId4"/>
          <a:stretch>
            <a:fillRect/>
          </a:stretch>
        </p:blipFill>
        <p:spPr>
          <a:xfrm>
            <a:off x="8147685" y="764540"/>
            <a:ext cx="4044315" cy="6093460"/>
          </a:xfrm>
          <a:prstGeom prst="rect">
            <a:avLst/>
          </a:prstGeom>
        </p:spPr>
      </p:pic>
    </p:spTree>
    <p:custDataLst>
      <p:tags r:id="rId5"/>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29030" y="242570"/>
            <a:ext cx="8355965" cy="82994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dedicate	/ˈdedɪkeɪt/	</a:t>
            </a:r>
            <a:r>
              <a:rPr lang="zh-CN" altLang="en-US" sz="2400" b="1">
                <a:sym typeface="+mn-ea"/>
              </a:rPr>
              <a:t>vt.把…奉献给</a:t>
            </a:r>
            <a:endParaRPr lang="zh-CN" altLang="en-US" sz="2400" b="1">
              <a:sym typeface="+mn-ea"/>
            </a:endParaRPr>
          </a:p>
          <a:p>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pic>
        <p:nvPicPr>
          <p:cNvPr id="130" name="图片 129"/>
          <p:cNvPicPr/>
          <p:nvPr/>
        </p:nvPicPr>
        <p:blipFill>
          <a:blip r:embed="rId4"/>
          <a:stretch>
            <a:fillRect/>
          </a:stretch>
        </p:blipFill>
        <p:spPr>
          <a:xfrm>
            <a:off x="8072120" y="3943350"/>
            <a:ext cx="3982085" cy="2135505"/>
          </a:xfrm>
          <a:prstGeom prst="rect">
            <a:avLst/>
          </a:prstGeom>
          <a:noFill/>
          <a:ln w="9525">
            <a:noFill/>
          </a:ln>
        </p:spPr>
      </p:pic>
      <p:pic>
        <p:nvPicPr>
          <p:cNvPr id="131" name="图片 130"/>
          <p:cNvPicPr/>
          <p:nvPr/>
        </p:nvPicPr>
        <p:blipFill>
          <a:blip r:embed="rId5"/>
          <a:stretch>
            <a:fillRect/>
          </a:stretch>
        </p:blipFill>
        <p:spPr>
          <a:xfrm>
            <a:off x="8072120" y="891540"/>
            <a:ext cx="3982085" cy="2151380"/>
          </a:xfrm>
          <a:prstGeom prst="rect">
            <a:avLst/>
          </a:prstGeom>
          <a:noFill/>
          <a:ln w="9525">
            <a:noFill/>
          </a:ln>
        </p:spPr>
      </p:pic>
      <p:sp>
        <p:nvSpPr>
          <p:cNvPr id="2" name="文本框 1"/>
          <p:cNvSpPr txBox="1"/>
          <p:nvPr/>
        </p:nvSpPr>
        <p:spPr>
          <a:xfrm>
            <a:off x="182245" y="1537970"/>
            <a:ext cx="7889240" cy="3784600"/>
          </a:xfrm>
          <a:prstGeom prst="rect">
            <a:avLst/>
          </a:prstGeom>
          <a:noFill/>
        </p:spPr>
        <p:txBody>
          <a:bodyPr wrap="square" rtlCol="0" anchor="t">
            <a:spAutoFit/>
          </a:bodyPr>
          <a:p>
            <a:r>
              <a:rPr lang="zh-CN" altLang="en-US" sz="2400"/>
              <a:t>一旦你决定自定义自己的生活，你就必须全身心投入其中。</a:t>
            </a:r>
            <a:endParaRPr lang="zh-CN" altLang="en-US" sz="2400"/>
          </a:p>
          <a:p>
            <a:pPr marL="342900" indent="-342900">
              <a:buFont typeface="Arial" panose="020B0604020202020204" pitchFamily="34" charset="0"/>
              <a:buChar char="•"/>
            </a:pPr>
            <a:r>
              <a:rPr lang="zh-CN" altLang="en-US" sz="2400">
                <a:sym typeface="+mn-ea"/>
              </a:rPr>
              <a:t>Once you</a:t>
            </a:r>
            <a:r>
              <a:rPr lang="en-US" altLang="zh-CN" sz="2400">
                <a:sym typeface="+mn-ea"/>
              </a:rPr>
              <a:t>’</a:t>
            </a:r>
            <a:r>
              <a:rPr lang="zh-CN" altLang="en-US" sz="2400">
                <a:sym typeface="+mn-ea"/>
              </a:rPr>
              <a:t>ve made your decision to design your own life, you must </a:t>
            </a:r>
            <a:r>
              <a:rPr lang="zh-CN" altLang="en-US" sz="2400">
                <a:solidFill>
                  <a:srgbClr val="C00000"/>
                </a:solidFill>
                <a:sym typeface="+mn-ea"/>
              </a:rPr>
              <a:t>dedicate yourself to</a:t>
            </a:r>
            <a:r>
              <a:rPr lang="en-US" altLang="zh-CN" sz="2400">
                <a:sym typeface="+mn-ea"/>
              </a:rPr>
              <a:t> doing</a:t>
            </a:r>
            <a:r>
              <a:rPr lang="zh-CN" altLang="en-US" sz="2400">
                <a:sym typeface="+mn-ea"/>
              </a:rPr>
              <a:t> it.</a:t>
            </a:r>
            <a:endParaRPr lang="zh-CN" altLang="en-US" sz="2400"/>
          </a:p>
          <a:p>
            <a:endParaRPr lang="zh-CN" altLang="en-US" sz="2400"/>
          </a:p>
          <a:p>
            <a:r>
              <a:rPr lang="zh-CN" altLang="en-US" sz="2400"/>
              <a:t>只有完全专注于你的方向和决定，你才能确保你拥有实现人生目标所需的主要动力。</a:t>
            </a:r>
            <a:endParaRPr lang="zh-CN" altLang="en-US" sz="2400"/>
          </a:p>
          <a:p>
            <a:pPr marL="342900" indent="-342900">
              <a:buFont typeface="Arial" panose="020B0604020202020204" pitchFamily="34" charset="0"/>
              <a:buChar char="•"/>
            </a:pPr>
            <a:r>
              <a:rPr lang="zh-CN" altLang="en-US" sz="2400">
                <a:sym typeface="+mn-ea"/>
              </a:rPr>
              <a:t>Only by being completely </a:t>
            </a:r>
            <a:r>
              <a:rPr lang="zh-CN" altLang="en-US" sz="2400">
                <a:solidFill>
                  <a:srgbClr val="C00000"/>
                </a:solidFill>
                <a:sym typeface="+mn-ea"/>
              </a:rPr>
              <a:t>dedicated to</a:t>
            </a:r>
            <a:r>
              <a:rPr lang="zh-CN" altLang="en-US" sz="2400">
                <a:sym typeface="+mn-ea"/>
              </a:rPr>
              <a:t> your direction and decision will you ensure that you have the prime motivation to achieve your life </a:t>
            </a:r>
            <a:r>
              <a:rPr lang="en-US" altLang="zh-CN" sz="2400">
                <a:sym typeface="+mn-ea"/>
              </a:rPr>
              <a:t>goal</a:t>
            </a:r>
            <a:r>
              <a:rPr lang="zh-CN" altLang="en-US" sz="2400">
                <a:sym typeface="+mn-ea"/>
              </a:rPr>
              <a:t>.</a:t>
            </a:r>
            <a:endParaRPr lang="zh-CN" altLang="en-US" sz="2400"/>
          </a:p>
          <a:p>
            <a:endParaRPr lang="zh-CN" altLang="en-US" sz="2400"/>
          </a:p>
        </p:txBody>
      </p:sp>
    </p:spTree>
    <p:custDataLst>
      <p:tags r:id="rId6"/>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29030" y="242570"/>
            <a:ext cx="8355965" cy="82994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bounce around	/baʊns əˈraʊnd/	</a:t>
            </a:r>
            <a:r>
              <a:rPr lang="zh-CN" altLang="en-US" sz="2400" b="1">
                <a:sym typeface="+mn-ea"/>
              </a:rPr>
              <a:t>蹦来蹦去;弹来弹去</a:t>
            </a:r>
            <a:endParaRPr lang="zh-CN" altLang="en-US" sz="2400" b="1">
              <a:sym typeface="+mn-ea"/>
            </a:endParaRPr>
          </a:p>
          <a:p>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2" name="文本框 1"/>
          <p:cNvSpPr txBox="1"/>
          <p:nvPr/>
        </p:nvSpPr>
        <p:spPr>
          <a:xfrm>
            <a:off x="3794125" y="1180465"/>
            <a:ext cx="8213090" cy="4523105"/>
          </a:xfrm>
          <a:prstGeom prst="rect">
            <a:avLst/>
          </a:prstGeom>
          <a:noFill/>
        </p:spPr>
        <p:txBody>
          <a:bodyPr wrap="square" rtlCol="0" anchor="t">
            <a:spAutoFit/>
          </a:bodyPr>
          <a:p>
            <a:r>
              <a:rPr lang="zh-CN" altLang="en-US" sz="2400">
                <a:sym typeface="+mn-ea"/>
              </a:rPr>
              <a:t>这些车十分颠簸。</a:t>
            </a:r>
            <a:endParaRPr lang="zh-CN" altLang="en-US" sz="2400"/>
          </a:p>
          <a:p>
            <a:pPr marL="342900" indent="-342900">
              <a:buFont typeface="Arial" panose="020B0604020202020204" pitchFamily="34" charset="0"/>
              <a:buChar char="•"/>
            </a:pPr>
            <a:r>
              <a:rPr lang="zh-CN" altLang="en-US" sz="2400">
                <a:sym typeface="+mn-ea"/>
              </a:rPr>
              <a:t>These vehicles </a:t>
            </a:r>
            <a:r>
              <a:rPr lang="zh-CN" altLang="en-US" sz="2400">
                <a:solidFill>
                  <a:srgbClr val="C00000"/>
                </a:solidFill>
                <a:sym typeface="+mn-ea"/>
              </a:rPr>
              <a:t>bounce</a:t>
            </a:r>
            <a:r>
              <a:rPr lang="en-US" altLang="zh-CN" sz="2400">
                <a:solidFill>
                  <a:srgbClr val="C00000"/>
                </a:solidFill>
                <a:sym typeface="+mn-ea"/>
              </a:rPr>
              <a:t>d</a:t>
            </a:r>
            <a:r>
              <a:rPr lang="zh-CN" altLang="en-US" sz="2400">
                <a:solidFill>
                  <a:srgbClr val="C00000"/>
                </a:solidFill>
                <a:sym typeface="+mn-ea"/>
              </a:rPr>
              <a:t> around </a:t>
            </a:r>
            <a:r>
              <a:rPr lang="zh-CN" altLang="en-US" sz="2400">
                <a:sym typeface="+mn-ea"/>
              </a:rPr>
              <a:t>quite a bit.</a:t>
            </a:r>
            <a:endParaRPr lang="zh-CN" altLang="en-US" sz="2400">
              <a:sym typeface="+mn-ea"/>
            </a:endParaRPr>
          </a:p>
          <a:p>
            <a:endParaRPr lang="zh-CN" altLang="en-US" sz="2400"/>
          </a:p>
          <a:p>
            <a:r>
              <a:rPr lang="zh-CN" altLang="en-US" sz="2400"/>
              <a:t>他们会跳来跳去，希望能引发连锁反应。</a:t>
            </a:r>
            <a:endParaRPr lang="zh-CN" altLang="en-US" sz="2400"/>
          </a:p>
          <a:p>
            <a:pPr marL="342900" indent="-342900">
              <a:buFont typeface="Arial" panose="020B0604020202020204" pitchFamily="34" charset="0"/>
              <a:buChar char="•"/>
            </a:pPr>
            <a:r>
              <a:rPr lang="zh-CN" altLang="en-US" sz="2400">
                <a:sym typeface="+mn-ea"/>
              </a:rPr>
              <a:t>They will </a:t>
            </a:r>
            <a:r>
              <a:rPr lang="zh-CN" altLang="en-US" sz="2400">
                <a:solidFill>
                  <a:srgbClr val="C00000"/>
                </a:solidFill>
                <a:sym typeface="+mn-ea"/>
              </a:rPr>
              <a:t>bounce around </a:t>
            </a:r>
            <a:r>
              <a:rPr lang="zh-CN" altLang="en-US" sz="2400">
                <a:sym typeface="+mn-ea"/>
              </a:rPr>
              <a:t>and hopefully start a chain reaction.</a:t>
            </a:r>
            <a:endParaRPr lang="zh-CN" altLang="en-US" sz="2400"/>
          </a:p>
          <a:p>
            <a:endParaRPr lang="zh-CN" altLang="en-US" sz="2400"/>
          </a:p>
          <a:p>
            <a:r>
              <a:rPr lang="zh-CN" altLang="en-US" sz="2400"/>
              <a:t>从充气城堡到巨大的滑梯，最小的客人们整个下午都在院子里蹦蹦跳跳。</a:t>
            </a:r>
            <a:endParaRPr lang="zh-CN" altLang="en-US" sz="2400"/>
          </a:p>
          <a:p>
            <a:pPr marL="342900" indent="-342900">
              <a:buFont typeface="Arial" panose="020B0604020202020204" pitchFamily="34" charset="0"/>
              <a:buChar char="•"/>
            </a:pPr>
            <a:r>
              <a:rPr lang="zh-CN" altLang="en-US" sz="2400">
                <a:sym typeface="+mn-ea"/>
              </a:rPr>
              <a:t>From air-filled castles to giant slides, littlest guests </a:t>
            </a:r>
            <a:r>
              <a:rPr lang="zh-CN" altLang="en-US" sz="2400">
                <a:solidFill>
                  <a:srgbClr val="C00000"/>
                </a:solidFill>
                <a:sym typeface="+mn-ea"/>
              </a:rPr>
              <a:t>bounce</a:t>
            </a:r>
            <a:r>
              <a:rPr lang="en-US" altLang="zh-CN" sz="2400">
                <a:solidFill>
                  <a:srgbClr val="C00000"/>
                </a:solidFill>
                <a:sym typeface="+mn-ea"/>
              </a:rPr>
              <a:t>d</a:t>
            </a:r>
            <a:r>
              <a:rPr lang="zh-CN" altLang="en-US" sz="2400">
                <a:solidFill>
                  <a:srgbClr val="C00000"/>
                </a:solidFill>
                <a:sym typeface="+mn-ea"/>
              </a:rPr>
              <a:t> around</a:t>
            </a:r>
            <a:r>
              <a:rPr lang="zh-CN" altLang="en-US" sz="2400">
                <a:sym typeface="+mn-ea"/>
              </a:rPr>
              <a:t> </a:t>
            </a:r>
            <a:r>
              <a:rPr lang="en-US" altLang="zh-CN" sz="2400">
                <a:sym typeface="+mn-ea"/>
              </a:rPr>
              <a:t>in the</a:t>
            </a:r>
            <a:r>
              <a:rPr lang="zh-CN" altLang="en-US" sz="2400">
                <a:sym typeface="+mn-ea"/>
              </a:rPr>
              <a:t> yard all afternoon.</a:t>
            </a:r>
            <a:endParaRPr lang="zh-CN" altLang="en-US" sz="2400"/>
          </a:p>
          <a:p>
            <a:pPr marL="342900" indent="-342900">
              <a:buFont typeface="Arial" panose="020B0604020202020204" pitchFamily="34" charset="0"/>
              <a:buChar char="•"/>
            </a:pPr>
            <a:endParaRPr lang="zh-CN" altLang="en-US" sz="2400"/>
          </a:p>
        </p:txBody>
      </p:sp>
      <p:pic>
        <p:nvPicPr>
          <p:cNvPr id="3" name="图片 2" descr="OIP-C"/>
          <p:cNvPicPr>
            <a:picLocks noChangeAspect="1"/>
          </p:cNvPicPr>
          <p:nvPr/>
        </p:nvPicPr>
        <p:blipFill>
          <a:blip r:embed="rId4"/>
          <a:stretch>
            <a:fillRect/>
          </a:stretch>
        </p:blipFill>
        <p:spPr>
          <a:xfrm>
            <a:off x="307340" y="3825875"/>
            <a:ext cx="3246120" cy="2431415"/>
          </a:xfrm>
          <a:prstGeom prst="rect">
            <a:avLst/>
          </a:prstGeom>
        </p:spPr>
      </p:pic>
      <p:pic>
        <p:nvPicPr>
          <p:cNvPr id="7" name="图片 6" descr="R-C (2)"/>
          <p:cNvPicPr>
            <a:picLocks noChangeAspect="1"/>
          </p:cNvPicPr>
          <p:nvPr/>
        </p:nvPicPr>
        <p:blipFill>
          <a:blip r:embed="rId5"/>
          <a:stretch>
            <a:fillRect/>
          </a:stretch>
        </p:blipFill>
        <p:spPr>
          <a:xfrm>
            <a:off x="307340" y="1180465"/>
            <a:ext cx="3245485" cy="2161540"/>
          </a:xfrm>
          <a:prstGeom prst="rect">
            <a:avLst/>
          </a:prstGeom>
        </p:spPr>
      </p:pic>
    </p:spTree>
    <p:custDataLst>
      <p:tags r:id="rId6"/>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29030" y="242570"/>
            <a:ext cx="8355965"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fox	/fɒks/	</a:t>
            </a:r>
            <a:r>
              <a:rPr lang="zh-CN" altLang="en-US" sz="2400" b="1">
                <a:sym typeface="+mn-ea"/>
              </a:rPr>
              <a:t>n.狐狸;狡猾的人</a:t>
            </a:r>
            <a:endParaRPr lang="zh-CN" altLang="en-US" sz="2400" b="1">
              <a:sym typeface="+mn-ea"/>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pic>
        <p:nvPicPr>
          <p:cNvPr id="133" name="图片 132"/>
          <p:cNvPicPr/>
          <p:nvPr/>
        </p:nvPicPr>
        <p:blipFill>
          <a:blip r:embed="rId4"/>
          <a:stretch>
            <a:fillRect/>
          </a:stretch>
        </p:blipFill>
        <p:spPr>
          <a:xfrm>
            <a:off x="268605" y="978535"/>
            <a:ext cx="2710180" cy="1847850"/>
          </a:xfrm>
          <a:prstGeom prst="rect">
            <a:avLst/>
          </a:prstGeom>
          <a:noFill/>
          <a:ln w="9525">
            <a:noFill/>
          </a:ln>
        </p:spPr>
      </p:pic>
      <p:sp>
        <p:nvSpPr>
          <p:cNvPr id="5" name="文本框 4"/>
          <p:cNvSpPr txBox="1"/>
          <p:nvPr/>
        </p:nvSpPr>
        <p:spPr>
          <a:xfrm>
            <a:off x="2983230" y="793115"/>
            <a:ext cx="9072880" cy="2461260"/>
          </a:xfrm>
          <a:prstGeom prst="rect">
            <a:avLst/>
          </a:prstGeom>
          <a:noFill/>
        </p:spPr>
        <p:txBody>
          <a:bodyPr wrap="square" rtlCol="0" anchor="t">
            <a:spAutoFit/>
          </a:bodyPr>
          <a:p>
            <a:r>
              <a:rPr lang="zh-CN" altLang="en-US" sz="2200"/>
              <a:t>我在北威尔士拜访野生动物摄影师Richard Bowler和他的宠物狐狸Hetty</a:t>
            </a:r>
            <a:r>
              <a:rPr lang="en-US" altLang="zh-CN" sz="2200"/>
              <a:t>, </a:t>
            </a:r>
            <a:r>
              <a:rPr lang="zh-CN" altLang="en-US" sz="2200"/>
              <a:t>它</a:t>
            </a:r>
            <a:r>
              <a:rPr lang="zh-CN" altLang="en-US" sz="2200">
                <a:sym typeface="+mn-ea"/>
              </a:rPr>
              <a:t>奇特的麝香般的浓郁香气表明我们身处在野生环境中</a:t>
            </a:r>
            <a:r>
              <a:rPr lang="zh-CN" altLang="en-US" sz="2200"/>
              <a:t>。</a:t>
            </a:r>
            <a:endParaRPr lang="zh-CN" altLang="en-US" sz="2200"/>
          </a:p>
          <a:p>
            <a:pPr marL="342900" indent="-342900">
              <a:buFont typeface="Arial" panose="020B0604020202020204" pitchFamily="34" charset="0"/>
              <a:buChar char="•"/>
            </a:pPr>
            <a:r>
              <a:rPr lang="zh-CN" altLang="en-US" sz="2200">
                <a:sym typeface="+mn-ea"/>
              </a:rPr>
              <a:t>It is a strange, musky, deep aroma that suggests we are in the presence of something wild. I am in North Wales to visit the wildlife photographer Richard Bowler</a:t>
            </a:r>
            <a:r>
              <a:rPr lang="en-US" altLang="zh-CN" sz="2200">
                <a:sym typeface="+mn-ea"/>
              </a:rPr>
              <a:t> </a:t>
            </a:r>
            <a:r>
              <a:rPr lang="zh-CN" altLang="en-US" sz="2200">
                <a:sym typeface="+mn-ea"/>
              </a:rPr>
              <a:t>and his </a:t>
            </a:r>
            <a:r>
              <a:rPr lang="en-US" altLang="zh-CN" sz="2200">
                <a:sym typeface="+mn-ea"/>
              </a:rPr>
              <a:t>pet </a:t>
            </a:r>
            <a:r>
              <a:rPr lang="en-US" altLang="zh-CN" sz="2200">
                <a:solidFill>
                  <a:srgbClr val="C00000"/>
                </a:solidFill>
                <a:sym typeface="+mn-ea"/>
              </a:rPr>
              <a:t>fox</a:t>
            </a:r>
            <a:r>
              <a:rPr lang="en-US" altLang="zh-CN" sz="2200">
                <a:sym typeface="+mn-ea"/>
              </a:rPr>
              <a:t>, Hetty</a:t>
            </a:r>
            <a:r>
              <a:rPr lang="zh-CN" altLang="en-US" sz="2200">
                <a:sym typeface="+mn-ea"/>
              </a:rPr>
              <a:t>，</a:t>
            </a:r>
            <a:r>
              <a:rPr lang="en-US" altLang="zh-CN" sz="2200">
                <a:sym typeface="+mn-ea"/>
              </a:rPr>
              <a:t>whose </a:t>
            </a:r>
            <a:r>
              <a:rPr lang="zh-CN" altLang="en-US" sz="2200">
                <a:sym typeface="+mn-ea"/>
              </a:rPr>
              <a:t>strange, musky, deep aroma that suggests we are in the presence of something wild.. </a:t>
            </a:r>
            <a:endParaRPr lang="zh-CN" altLang="en-US" sz="2200"/>
          </a:p>
        </p:txBody>
      </p:sp>
      <p:sp>
        <p:nvSpPr>
          <p:cNvPr id="10" name="文本框 9"/>
          <p:cNvSpPr txBox="1"/>
          <p:nvPr>
            <p:custDataLst>
              <p:tags r:id="rId5"/>
            </p:custDataLst>
          </p:nvPr>
        </p:nvSpPr>
        <p:spPr>
          <a:xfrm>
            <a:off x="208280" y="4029075"/>
            <a:ext cx="11732895" cy="2760345"/>
          </a:xfrm>
          <a:prstGeom prst="rect">
            <a:avLst/>
          </a:prstGeom>
          <a:noFill/>
          <a:ln>
            <a:solidFill>
              <a:schemeClr val="tx1"/>
            </a:solidFill>
            <a:prstDash val="dash"/>
          </a:ln>
        </p:spPr>
        <p:txBody>
          <a:bodyPr wrap="square" rtlCol="0" anchor="t">
            <a:noAutofit/>
          </a:bodyPr>
          <a:p>
            <a:r>
              <a:rPr lang="en-US" altLang="zh-CN" sz="2200" b="1" i="1" u="sng">
                <a:solidFill>
                  <a:srgbClr val="C00000"/>
                </a:solidFill>
              </a:rPr>
              <a:t>Related Idioms:</a:t>
            </a:r>
            <a:endParaRPr lang="en-US" altLang="zh-CN" sz="2200" b="1" i="1" u="sng">
              <a:solidFill>
                <a:srgbClr val="004BB2"/>
              </a:solidFill>
            </a:endParaRPr>
          </a:p>
          <a:p>
            <a:r>
              <a:rPr lang="zh-CN" altLang="en-US" sz="2200" b="1">
                <a:solidFill>
                  <a:srgbClr val="0070C0"/>
                </a:solidFill>
                <a:sym typeface="+mn-ea"/>
              </a:rPr>
              <a:t>as crafty</a:t>
            </a:r>
            <a:r>
              <a:rPr lang="en-US" altLang="zh-CN" sz="2200" b="1">
                <a:solidFill>
                  <a:srgbClr val="0070C0"/>
                </a:solidFill>
                <a:sym typeface="+mn-ea"/>
              </a:rPr>
              <a:t>/sly/cunning</a:t>
            </a:r>
            <a:r>
              <a:rPr lang="zh-CN" altLang="en-US" sz="2200" b="1">
                <a:solidFill>
                  <a:srgbClr val="0070C0"/>
                </a:solidFill>
                <a:sym typeface="+mn-ea"/>
              </a:rPr>
              <a:t> as a fox</a:t>
            </a:r>
            <a:r>
              <a:rPr lang="en-US" altLang="zh-CN" sz="2200" b="1">
                <a:solidFill>
                  <a:srgbClr val="0070C0"/>
                </a:solidFill>
                <a:sym typeface="+mn-ea"/>
              </a:rPr>
              <a:t> </a:t>
            </a:r>
            <a:r>
              <a:rPr lang="zh-CN" altLang="en-US" sz="2200">
                <a:solidFill>
                  <a:schemeClr val="tx1"/>
                </a:solidFill>
                <a:latin typeface="Arial" panose="020B0604020202020204" pitchFamily="34" charset="0"/>
                <a:sym typeface="+mn-ea"/>
              </a:rPr>
              <a:t>狡猾的像狐狸</a:t>
            </a:r>
            <a:endParaRPr lang="zh-CN" altLang="en-US" sz="2200" b="1">
              <a:solidFill>
                <a:srgbClr val="0070C0"/>
              </a:solidFill>
            </a:endParaRPr>
          </a:p>
          <a:p>
            <a:r>
              <a:rPr lang="zh-CN" altLang="en-US" sz="2200">
                <a:sym typeface="+mn-ea"/>
              </a:rPr>
              <a:t>这部小说围绕着一名警探和一名狡猾如狐狸的小偷之间的猫捉老鼠的追逐展开。</a:t>
            </a:r>
            <a:endParaRPr lang="zh-CN" altLang="en-US" sz="2200"/>
          </a:p>
          <a:p>
            <a:pPr marL="342900" indent="-342900">
              <a:buFont typeface="Arial" panose="020B0604020202020204" pitchFamily="34" charset="0"/>
              <a:buChar char="•"/>
            </a:pPr>
            <a:r>
              <a:rPr lang="en-US" altLang="zh-CN" sz="2200">
                <a:sym typeface="+mn-ea"/>
              </a:rPr>
              <a:t>The novel centers around the cat-and-mouse chase between a police detective and a thief who is </a:t>
            </a:r>
            <a:r>
              <a:rPr lang="en-US" altLang="zh-CN" sz="2200">
                <a:solidFill>
                  <a:srgbClr val="C00000"/>
                </a:solidFill>
                <a:sym typeface="+mn-ea"/>
              </a:rPr>
              <a:t>as sly as a fox</a:t>
            </a:r>
            <a:r>
              <a:rPr lang="en-US" altLang="zh-CN" sz="2200">
                <a:sym typeface="+mn-ea"/>
              </a:rPr>
              <a:t>.</a:t>
            </a:r>
            <a:endParaRPr lang="zh-CN" altLang="en-US" sz="2200"/>
          </a:p>
          <a:p>
            <a:endParaRPr lang="zh-CN" altLang="en-US" sz="2200">
              <a:sym typeface="+mn-ea"/>
            </a:endParaRPr>
          </a:p>
          <a:p>
            <a:r>
              <a:rPr lang="zh-CN" altLang="en-US" sz="2200">
                <a:sym typeface="+mn-ea"/>
              </a:rPr>
              <a:t>她可能看起来笑容满面又阳光，但相信我——她狡猾得像只狐狸！</a:t>
            </a:r>
            <a:endParaRPr lang="zh-CN" altLang="en-US" sz="2200">
              <a:sym typeface="+mn-ea"/>
            </a:endParaRPr>
          </a:p>
          <a:p>
            <a:r>
              <a:rPr lang="en-US" altLang="zh-CN" sz="2200">
                <a:sym typeface="+mn-ea"/>
              </a:rPr>
              <a:t>She may come off as nothing but smiles and sunshine, but trust me—she's </a:t>
            </a:r>
            <a:r>
              <a:rPr lang="en-US" altLang="zh-CN" sz="2200">
                <a:solidFill>
                  <a:srgbClr val="C00000"/>
                </a:solidFill>
                <a:sym typeface="+mn-ea"/>
              </a:rPr>
              <a:t>sly as a fox</a:t>
            </a:r>
            <a:r>
              <a:rPr lang="en-US" altLang="zh-CN" sz="2200">
                <a:sym typeface="+mn-ea"/>
              </a:rPr>
              <a:t>!</a:t>
            </a:r>
            <a:endParaRPr lang="en-US" altLang="zh-CN" sz="2200" b="1">
              <a:solidFill>
                <a:srgbClr val="004BB2"/>
              </a:solidFill>
              <a:sym typeface="+mn-ea"/>
            </a:endParaRPr>
          </a:p>
        </p:txBody>
      </p:sp>
      <p:sp>
        <p:nvSpPr>
          <p:cNvPr id="2" name="文本框 1"/>
          <p:cNvSpPr txBox="1"/>
          <p:nvPr/>
        </p:nvSpPr>
        <p:spPr>
          <a:xfrm>
            <a:off x="208280" y="3216275"/>
            <a:ext cx="11672570" cy="875665"/>
          </a:xfrm>
          <a:prstGeom prst="rect">
            <a:avLst/>
          </a:prstGeom>
          <a:noFill/>
        </p:spPr>
        <p:txBody>
          <a:bodyPr wrap="square" rtlCol="0" anchor="t">
            <a:noAutofit/>
          </a:bodyPr>
          <a:p>
            <a:r>
              <a:rPr lang="zh-CN" altLang="en-US" sz="2200">
                <a:sym typeface="+mn-ea"/>
              </a:rPr>
              <a:t>那只受惊的狐狸以最快的速度逃跑了。</a:t>
            </a:r>
            <a:endParaRPr lang="zh-CN" altLang="en-US" sz="2200"/>
          </a:p>
          <a:p>
            <a:pPr marL="342900" indent="-342900">
              <a:buFont typeface="Arial" panose="020B0604020202020204" pitchFamily="34" charset="0"/>
              <a:buChar char="•"/>
            </a:pPr>
            <a:r>
              <a:rPr lang="zh-CN" altLang="en-US" sz="2200">
                <a:sym typeface="+mn-ea"/>
              </a:rPr>
              <a:t>The frightened </a:t>
            </a:r>
            <a:r>
              <a:rPr lang="zh-CN" altLang="en-US" sz="2200">
                <a:solidFill>
                  <a:srgbClr val="C00000"/>
                </a:solidFill>
                <a:sym typeface="+mn-ea"/>
              </a:rPr>
              <a:t>fox</a:t>
            </a:r>
            <a:r>
              <a:rPr lang="zh-CN" altLang="en-US" sz="2200">
                <a:sym typeface="+mn-ea"/>
              </a:rPr>
              <a:t> scampered away as fast as it could</a:t>
            </a:r>
            <a:r>
              <a:rPr lang="en-US" altLang="zh-CN" sz="2200">
                <a:sym typeface="+mn-ea"/>
              </a:rPr>
              <a:t>.</a:t>
            </a:r>
            <a:endParaRPr lang="zh-CN" altLang="en-US" sz="2200"/>
          </a:p>
        </p:txBody>
      </p:sp>
    </p:spTree>
    <p:custDataLst>
      <p:tags r:id="rId6"/>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29030" y="242570"/>
            <a:ext cx="8355965" cy="82994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council	/ˈkaʊnsl/	</a:t>
            </a:r>
            <a:r>
              <a:rPr lang="zh-CN" altLang="en-US" sz="2400" b="1">
                <a:sym typeface="+mn-ea"/>
              </a:rPr>
              <a:t>n.委员会;市政服务机构</a:t>
            </a:r>
            <a:endParaRPr lang="zh-CN" altLang="en-US" sz="2400" b="1">
              <a:sym typeface="+mn-ea"/>
            </a:endParaRPr>
          </a:p>
          <a:p>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pic>
        <p:nvPicPr>
          <p:cNvPr id="134" name="图片 133"/>
          <p:cNvPicPr/>
          <p:nvPr/>
        </p:nvPicPr>
        <p:blipFill>
          <a:blip r:embed="rId4"/>
          <a:stretch>
            <a:fillRect/>
          </a:stretch>
        </p:blipFill>
        <p:spPr>
          <a:xfrm>
            <a:off x="4237990" y="4647565"/>
            <a:ext cx="4109085" cy="2210435"/>
          </a:xfrm>
          <a:prstGeom prst="rect">
            <a:avLst/>
          </a:prstGeom>
          <a:noFill/>
          <a:ln w="9525">
            <a:noFill/>
          </a:ln>
        </p:spPr>
      </p:pic>
      <p:sp>
        <p:nvSpPr>
          <p:cNvPr id="3" name="文本框 2"/>
          <p:cNvSpPr txBox="1"/>
          <p:nvPr/>
        </p:nvSpPr>
        <p:spPr>
          <a:xfrm>
            <a:off x="308610" y="828040"/>
            <a:ext cx="11688445" cy="3819525"/>
          </a:xfrm>
          <a:prstGeom prst="rect">
            <a:avLst/>
          </a:prstGeom>
          <a:noFill/>
        </p:spPr>
        <p:txBody>
          <a:bodyPr wrap="square" rtlCol="0" anchor="t">
            <a:noAutofit/>
          </a:bodyPr>
          <a:p>
            <a:r>
              <a:rPr lang="zh-CN" altLang="en-US" sz="2200"/>
              <a:t>在疫情期间，委员会在领导社区和为弱势群体提供重要的地方服务方面发挥了关键作用。</a:t>
            </a:r>
            <a:endParaRPr lang="zh-CN" altLang="en-US" sz="2200"/>
          </a:p>
          <a:p>
            <a:pPr marL="342900" indent="-342900">
              <a:buFont typeface="Arial" panose="020B0604020202020204" pitchFamily="34" charset="0"/>
              <a:buChar char="•"/>
            </a:pPr>
            <a:r>
              <a:rPr lang="zh-CN" altLang="en-US" sz="2200">
                <a:solidFill>
                  <a:srgbClr val="C00000"/>
                </a:solidFill>
                <a:sym typeface="+mn-ea"/>
              </a:rPr>
              <a:t>Councils</a:t>
            </a:r>
            <a:r>
              <a:rPr lang="zh-CN" altLang="en-US" sz="2200">
                <a:sym typeface="+mn-ea"/>
              </a:rPr>
              <a:t> have played a critical role leading their communities during the pandemic and delivering vital local services to vulnerable people</a:t>
            </a:r>
            <a:r>
              <a:rPr lang="en-US" altLang="zh-CN" sz="2200">
                <a:sym typeface="+mn-ea"/>
              </a:rPr>
              <a:t>.</a:t>
            </a:r>
            <a:endParaRPr lang="zh-CN" altLang="en-US" sz="2200"/>
          </a:p>
          <a:p>
            <a:endParaRPr lang="zh-CN" altLang="en-US" sz="2200"/>
          </a:p>
          <a:p>
            <a:r>
              <a:rPr lang="zh-CN" altLang="en-US" sz="2200">
                <a:sym typeface="+mn-ea"/>
              </a:rPr>
              <a:t>那天晚上，成员举行了一次会议来决定他们应该做什么。</a:t>
            </a:r>
            <a:endParaRPr lang="zh-CN" altLang="en-US" sz="2200"/>
          </a:p>
          <a:p>
            <a:pPr marL="342900" indent="-342900">
              <a:buFont typeface="Arial" panose="020B0604020202020204" pitchFamily="34" charset="0"/>
              <a:buChar char="•"/>
            </a:pPr>
            <a:r>
              <a:rPr lang="en-US" altLang="zh-CN" sz="2200">
                <a:sym typeface="+mn-ea"/>
              </a:rPr>
              <a:t>That night, members held a </a:t>
            </a:r>
            <a:r>
              <a:rPr lang="en-US" altLang="zh-CN" sz="2200">
                <a:solidFill>
                  <a:srgbClr val="C00000"/>
                </a:solidFill>
                <a:sym typeface="+mn-ea"/>
              </a:rPr>
              <a:t>council</a:t>
            </a:r>
            <a:r>
              <a:rPr lang="en-US" altLang="zh-CN" sz="2200">
                <a:sym typeface="+mn-ea"/>
              </a:rPr>
              <a:t> to decide what they should do.</a:t>
            </a:r>
            <a:endParaRPr lang="en-US" altLang="zh-CN" sz="2200">
              <a:sym typeface="+mn-ea"/>
            </a:endParaRPr>
          </a:p>
          <a:p>
            <a:pPr marL="342900" indent="-342900">
              <a:buFont typeface="Arial" panose="020B0604020202020204" pitchFamily="34" charset="0"/>
              <a:buChar char="•"/>
            </a:pPr>
            <a:endParaRPr lang="en-US" altLang="zh-CN" sz="2200">
              <a:sym typeface="+mn-ea"/>
            </a:endParaRPr>
          </a:p>
          <a:p>
            <a:pPr indent="0">
              <a:buFont typeface="Arial" panose="020B0604020202020204" pitchFamily="34" charset="0"/>
              <a:buNone/>
            </a:pPr>
            <a:r>
              <a:rPr lang="zh-CN" altLang="en-US" sz="2200">
                <a:sym typeface="+mn-ea"/>
              </a:rPr>
              <a:t>在学校家委会的全力支持下，学生们在劳动实践中发掘了自己的潜在兴趣，培养了坚持不懈的精神。</a:t>
            </a:r>
            <a:endParaRPr lang="zh-CN" altLang="en-US" sz="2200"/>
          </a:p>
          <a:p>
            <a:pPr marL="342900" indent="-342900">
              <a:buFont typeface="Arial" panose="020B0604020202020204" pitchFamily="34" charset="0"/>
              <a:buChar char="•"/>
            </a:pPr>
            <a:r>
              <a:rPr lang="en-US" altLang="zh-CN" sz="2200">
                <a:sym typeface="+mn-ea"/>
              </a:rPr>
              <a:t>With full supports from the school </a:t>
            </a:r>
            <a:r>
              <a:rPr lang="en-US" altLang="zh-CN" sz="2200">
                <a:solidFill>
                  <a:srgbClr val="C00000"/>
                </a:solidFill>
                <a:sym typeface="+mn-ea"/>
              </a:rPr>
              <a:t>family council</a:t>
            </a:r>
            <a:r>
              <a:rPr lang="en-US" altLang="zh-CN" sz="2200">
                <a:sym typeface="+mn-ea"/>
              </a:rPr>
              <a:t>, students explored their potential interests and fostered persistent spirit in the labor practice.</a:t>
            </a:r>
            <a:endParaRPr lang="en-US" altLang="zh-CN" sz="2200"/>
          </a:p>
          <a:p>
            <a:pPr indent="0">
              <a:buFont typeface="Arial" panose="020B0604020202020204" pitchFamily="34" charset="0"/>
              <a:buNone/>
            </a:pPr>
            <a:endParaRPr lang="en-US" altLang="zh-CN" sz="2200"/>
          </a:p>
          <a:p>
            <a:endParaRPr lang="en-US" altLang="zh-CN" sz="2200"/>
          </a:p>
        </p:txBody>
      </p:sp>
    </p:spTree>
    <p:custDataLst>
      <p:tags r:id="rId5"/>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29030" y="242570"/>
            <a:ext cx="8355965" cy="82994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canal	/kəˈnæl/	</a:t>
            </a:r>
            <a:r>
              <a:rPr lang="zh-CN" altLang="en-US" sz="2400" b="1">
                <a:sym typeface="+mn-ea"/>
              </a:rPr>
              <a:t>n.运河;灌溉渠</a:t>
            </a:r>
            <a:endParaRPr lang="zh-CN" altLang="en-US" sz="2400" b="1">
              <a:sym typeface="+mn-ea"/>
            </a:endParaRPr>
          </a:p>
          <a:p>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102" name="文本框 101"/>
          <p:cNvSpPr txBox="1"/>
          <p:nvPr/>
        </p:nvSpPr>
        <p:spPr>
          <a:xfrm>
            <a:off x="215265" y="826135"/>
            <a:ext cx="11762105" cy="3692525"/>
          </a:xfrm>
          <a:prstGeom prst="rect">
            <a:avLst/>
          </a:prstGeom>
          <a:noFill/>
          <a:ln w="9525">
            <a:noFill/>
          </a:ln>
        </p:spPr>
        <p:txBody>
          <a:bodyPr wrap="square">
            <a:spAutoFit/>
          </a:bodyPr>
          <a:p>
            <a:pPr indent="0" fontAlgn="auto">
              <a:lnSpc>
                <a:spcPct val="90000"/>
              </a:lnSpc>
            </a:pPr>
            <a:r>
              <a:rPr lang="en-US" sz="2000" b="0">
                <a:ea typeface="宋体" panose="02010600030101010101" pitchFamily="2" charset="-122"/>
                <a:cs typeface="+mn-lt"/>
              </a:rPr>
              <a:t>上海可能是公认的</a:t>
            </a:r>
            <a:r>
              <a:rPr lang="zh-CN" altLang="en-US" sz="2000" b="0">
                <a:ea typeface="宋体" panose="02010600030101010101" pitchFamily="2" charset="-122"/>
                <a:cs typeface="+mn-lt"/>
              </a:rPr>
              <a:t>灌汤包</a:t>
            </a:r>
            <a:r>
              <a:rPr lang="en-US" sz="2000" b="0">
                <a:ea typeface="宋体" panose="02010600030101010101" pitchFamily="2" charset="-122"/>
                <a:cs typeface="+mn-lt"/>
              </a:rPr>
              <a:t>之乡，但食品历史学家实际上会把你带到邻近的运河小镇南翔，那里是</a:t>
            </a:r>
            <a:r>
              <a:rPr lang="zh-CN" altLang="en-US" sz="2000" b="0">
                <a:ea typeface="宋体" panose="02010600030101010101" pitchFamily="2" charset="-122"/>
                <a:cs typeface="+mn-lt"/>
              </a:rPr>
              <a:t>小笼包</a:t>
            </a:r>
            <a:r>
              <a:rPr lang="en-US" sz="2000" b="0">
                <a:ea typeface="宋体" panose="02010600030101010101" pitchFamily="2" charset="-122"/>
                <a:cs typeface="+mn-lt"/>
              </a:rPr>
              <a:t>的</a:t>
            </a:r>
            <a:r>
              <a:rPr lang="zh-CN" altLang="en-US" sz="2000" b="0">
                <a:ea typeface="宋体" panose="02010600030101010101" pitchFamily="2" charset="-122"/>
                <a:cs typeface="+mn-lt"/>
              </a:rPr>
              <a:t>诞生</a:t>
            </a:r>
            <a:r>
              <a:rPr lang="en-US" sz="2000" b="0">
                <a:ea typeface="宋体" panose="02010600030101010101" pitchFamily="2" charset="-122"/>
                <a:cs typeface="+mn-lt"/>
              </a:rPr>
              <a:t>地。</a:t>
            </a:r>
            <a:r>
              <a:rPr lang="en-US" sz="1600">
                <a:solidFill>
                  <a:srgbClr val="C00000"/>
                </a:solidFill>
                <a:ea typeface="宋体" panose="02010600030101010101" pitchFamily="2" charset="-122"/>
                <a:cs typeface="+mn-lt"/>
                <a:sym typeface="+mn-ea"/>
              </a:rPr>
              <a:t>2023</a:t>
            </a:r>
            <a:r>
              <a:rPr lang="zh-CN" altLang="en-US" sz="1600">
                <a:solidFill>
                  <a:srgbClr val="C00000"/>
                </a:solidFill>
                <a:ea typeface="宋体" panose="02010600030101010101" pitchFamily="2" charset="-122"/>
                <a:cs typeface="+mn-lt"/>
                <a:sym typeface="+mn-ea"/>
              </a:rPr>
              <a:t>年</a:t>
            </a:r>
            <a:r>
              <a:rPr lang="en-US" altLang="zh-CN" sz="1600">
                <a:solidFill>
                  <a:srgbClr val="C00000"/>
                </a:solidFill>
                <a:ea typeface="宋体" panose="02010600030101010101" pitchFamily="2" charset="-122"/>
                <a:cs typeface="+mn-lt"/>
                <a:sym typeface="+mn-ea"/>
              </a:rPr>
              <a:t>6</a:t>
            </a:r>
            <a:r>
              <a:rPr lang="zh-CN" altLang="en-US" sz="1600">
                <a:solidFill>
                  <a:srgbClr val="C00000"/>
                </a:solidFill>
                <a:ea typeface="宋体" panose="02010600030101010101" pitchFamily="2" charset="-122"/>
                <a:cs typeface="+mn-lt"/>
                <a:sym typeface="+mn-ea"/>
              </a:rPr>
              <a:t>月新高考全国卷</a:t>
            </a:r>
            <a:r>
              <a:rPr lang="en-US" altLang="zh-CN" sz="1600">
                <a:solidFill>
                  <a:srgbClr val="C00000"/>
                </a:solidFill>
                <a:ea typeface="宋体" panose="02010600030101010101" pitchFamily="2" charset="-122"/>
                <a:cs typeface="+mn-lt"/>
                <a:sym typeface="+mn-ea"/>
              </a:rPr>
              <a:t>I</a:t>
            </a:r>
            <a:endParaRPr lang="en-US" altLang="zh-CN" sz="2000" b="0">
              <a:ea typeface="宋体" panose="02010600030101010101" pitchFamily="2" charset="-122"/>
              <a:cs typeface="+mn-lt"/>
            </a:endParaRPr>
          </a:p>
          <a:p>
            <a:pPr marL="285750" indent="-285750" fontAlgn="auto">
              <a:lnSpc>
                <a:spcPct val="90000"/>
              </a:lnSpc>
              <a:buFont typeface="Arial" panose="020B0604020202020204" pitchFamily="34" charset="0"/>
              <a:buChar char="•"/>
            </a:pPr>
            <a:r>
              <a:rPr lang="en-US" sz="2000" b="0">
                <a:ea typeface="宋体" panose="02010600030101010101" pitchFamily="2" charset="-122"/>
                <a:cs typeface="+mn-lt"/>
              </a:rPr>
              <a:t>Shanghai may be the recognized home of the soup dumplings but food historians will actually point you to the neighboring </a:t>
            </a:r>
            <a:r>
              <a:rPr lang="en-US" sz="2000" b="0">
                <a:solidFill>
                  <a:srgbClr val="C00000"/>
                </a:solidFill>
                <a:ea typeface="宋体" panose="02010600030101010101" pitchFamily="2" charset="-122"/>
                <a:cs typeface="+mn-lt"/>
              </a:rPr>
              <a:t>canal</a:t>
            </a:r>
            <a:r>
              <a:rPr lang="en-US" sz="2000" b="0">
                <a:ea typeface="宋体" panose="02010600030101010101" pitchFamily="2" charset="-122"/>
                <a:cs typeface="+mn-lt"/>
              </a:rPr>
              <a:t> town of Nanxiang as Xiao long bao’s birthplace. </a:t>
            </a:r>
            <a:endParaRPr lang="en-US" sz="2000" b="0">
              <a:ea typeface="宋体" panose="02010600030101010101" pitchFamily="2" charset="-122"/>
              <a:cs typeface="+mn-lt"/>
            </a:endParaRPr>
          </a:p>
          <a:p>
            <a:pPr indent="0" fontAlgn="auto">
              <a:lnSpc>
                <a:spcPct val="90000"/>
              </a:lnSpc>
            </a:pPr>
            <a:endParaRPr lang="en-US" sz="2000" b="0">
              <a:ea typeface="宋体" panose="02010600030101010101" pitchFamily="2" charset="-122"/>
              <a:cs typeface="+mn-lt"/>
            </a:endParaRPr>
          </a:p>
          <a:p>
            <a:pPr indent="0" fontAlgn="auto">
              <a:lnSpc>
                <a:spcPct val="90000"/>
              </a:lnSpc>
            </a:pPr>
            <a:r>
              <a:rPr lang="en-US" sz="2000">
                <a:ea typeface="宋体" panose="02010600030101010101" pitchFamily="2" charset="-122"/>
                <a:cs typeface="+mn-lt"/>
                <a:sym typeface="+mn-ea"/>
              </a:rPr>
              <a:t>骑自行车是探索这座城市最经济、最可持续、最有趣的方式，这里有美丽的运河、公园、广场和</a:t>
            </a:r>
            <a:r>
              <a:rPr lang="zh-CN" altLang="en-US" sz="2000">
                <a:ea typeface="宋体" panose="02010600030101010101" pitchFamily="2" charset="-122"/>
                <a:cs typeface="+mn-lt"/>
                <a:sym typeface="+mn-ea"/>
              </a:rPr>
              <a:t>数不尽的灯火</a:t>
            </a:r>
            <a:r>
              <a:rPr lang="en-US" sz="2000">
                <a:ea typeface="宋体" panose="02010600030101010101" pitchFamily="2" charset="-122"/>
                <a:cs typeface="+mn-lt"/>
                <a:sym typeface="+mn-ea"/>
              </a:rPr>
              <a:t>。</a:t>
            </a:r>
            <a:endParaRPr lang="en-US" sz="2000" b="0">
              <a:ea typeface="宋体" panose="02010600030101010101" pitchFamily="2" charset="-122"/>
              <a:cs typeface="+mn-lt"/>
            </a:endParaRPr>
          </a:p>
          <a:p>
            <a:pPr marL="285750" indent="-285750" fontAlgn="auto">
              <a:lnSpc>
                <a:spcPct val="90000"/>
              </a:lnSpc>
              <a:buFont typeface="Arial" panose="020B0604020202020204" pitchFamily="34" charset="0"/>
              <a:buChar char="•"/>
            </a:pPr>
            <a:r>
              <a:rPr lang="en-US" sz="2000">
                <a:ea typeface="宋体" panose="02010600030101010101" pitchFamily="2" charset="-122"/>
                <a:cs typeface="+mn-lt"/>
                <a:sym typeface="+mn-ea"/>
              </a:rPr>
              <a:t>Cycling is the most economical, sustainable and fun way to explore the city, with its beautiful </a:t>
            </a:r>
            <a:r>
              <a:rPr lang="en-US" sz="2000">
                <a:solidFill>
                  <a:srgbClr val="C00000"/>
                </a:solidFill>
                <a:ea typeface="宋体" panose="02010600030101010101" pitchFamily="2" charset="-122"/>
                <a:cs typeface="+mn-lt"/>
                <a:sym typeface="+mn-ea"/>
              </a:rPr>
              <a:t>canals</a:t>
            </a:r>
            <a:r>
              <a:rPr lang="en-US" sz="2000">
                <a:ea typeface="宋体" panose="02010600030101010101" pitchFamily="2" charset="-122"/>
                <a:cs typeface="+mn-lt"/>
                <a:sym typeface="+mn-ea"/>
              </a:rPr>
              <a:t>, parks, squares and countless lights. </a:t>
            </a:r>
            <a:endParaRPr lang="en-US" sz="2000" b="0">
              <a:ea typeface="宋体" panose="02010600030101010101" pitchFamily="2" charset="-122"/>
              <a:cs typeface="+mn-lt"/>
            </a:endParaRPr>
          </a:p>
          <a:p>
            <a:pPr indent="0" fontAlgn="auto">
              <a:lnSpc>
                <a:spcPct val="90000"/>
              </a:lnSpc>
            </a:pPr>
            <a:endParaRPr lang="en-US" sz="2000" b="0">
              <a:ea typeface="宋体" panose="02010600030101010101" pitchFamily="2" charset="-122"/>
              <a:cs typeface="+mn-lt"/>
            </a:endParaRPr>
          </a:p>
          <a:p>
            <a:pPr indent="0" fontAlgn="auto">
              <a:lnSpc>
                <a:spcPct val="90000"/>
              </a:lnSpc>
            </a:pPr>
            <a:r>
              <a:rPr lang="en-US" altLang="zh-CN" sz="2000" b="0">
                <a:ea typeface="宋体" panose="02010600030101010101" pitchFamily="2" charset="-122"/>
                <a:cs typeface="+mn-lt"/>
              </a:rPr>
              <a:t>在大运河的</a:t>
            </a:r>
            <a:r>
              <a:rPr lang="zh-CN" altLang="en-US" sz="2000" b="0">
                <a:ea typeface="宋体" panose="02010600030101010101" pitchFamily="2" charset="-122"/>
                <a:cs typeface="+mn-lt"/>
              </a:rPr>
              <a:t>两侧</a:t>
            </a:r>
            <a:r>
              <a:rPr lang="en-US" altLang="zh-CN" sz="2000" b="0">
                <a:ea typeface="宋体" panose="02010600030101010101" pitchFamily="2" charset="-122"/>
                <a:cs typeface="+mn-lt"/>
              </a:rPr>
              <a:t>都有许多宏伟的建筑，</a:t>
            </a:r>
            <a:r>
              <a:rPr lang="zh-CN" altLang="en-US" sz="2000" b="0">
                <a:ea typeface="宋体" panose="02010600030101010101" pitchFamily="2" charset="-122"/>
                <a:cs typeface="+mn-lt"/>
              </a:rPr>
              <a:t>验证着</a:t>
            </a:r>
            <a:r>
              <a:rPr lang="en-US" altLang="zh-CN" sz="2000" b="0">
                <a:ea typeface="宋体" panose="02010600030101010101" pitchFamily="2" charset="-122"/>
                <a:cs typeface="+mn-lt"/>
              </a:rPr>
              <a:t>了这个</a:t>
            </a:r>
            <a:r>
              <a:rPr lang="zh-CN" altLang="en-US" sz="2000" b="0">
                <a:ea typeface="宋体" panose="02010600030101010101" pitchFamily="2" charset="-122"/>
                <a:cs typeface="+mn-lt"/>
              </a:rPr>
              <a:t>郡县</a:t>
            </a:r>
            <a:r>
              <a:rPr lang="en-US" altLang="zh-CN" sz="2000" b="0">
                <a:ea typeface="宋体" panose="02010600030101010101" pitchFamily="2" charset="-122"/>
                <a:cs typeface="+mn-lt"/>
              </a:rPr>
              <a:t>的</a:t>
            </a:r>
            <a:r>
              <a:rPr lang="zh-CN" altLang="en-US" sz="2000" b="0">
                <a:ea typeface="宋体" panose="02010600030101010101" pitchFamily="2" charset="-122"/>
                <a:cs typeface="+mn-lt"/>
              </a:rPr>
              <a:t>丰饶</a:t>
            </a:r>
            <a:r>
              <a:rPr lang="en-US" altLang="zh-CN" sz="2000" b="0">
                <a:ea typeface="宋体" panose="02010600030101010101" pitchFamily="2" charset="-122"/>
                <a:cs typeface="+mn-lt"/>
              </a:rPr>
              <a:t>和美丽。</a:t>
            </a:r>
            <a:endParaRPr lang="en-US" altLang="zh-CN" sz="2000" b="0">
              <a:ea typeface="宋体" panose="02010600030101010101" pitchFamily="2" charset="-122"/>
              <a:cs typeface="+mn-lt"/>
            </a:endParaRPr>
          </a:p>
          <a:p>
            <a:pPr marL="285750" indent="-285750" fontAlgn="auto">
              <a:lnSpc>
                <a:spcPct val="90000"/>
              </a:lnSpc>
              <a:buFont typeface="Arial" panose="020B0604020202020204" pitchFamily="34" charset="0"/>
              <a:buChar char="•"/>
            </a:pPr>
            <a:r>
              <a:rPr lang="en-US" altLang="zh-CN" sz="2000" b="0">
                <a:ea typeface="宋体" panose="02010600030101010101" pitchFamily="2" charset="-122"/>
                <a:cs typeface="+mn-lt"/>
              </a:rPr>
              <a:t>By each side of </a:t>
            </a:r>
            <a:r>
              <a:rPr lang="en-US" altLang="zh-CN" sz="2000" b="0">
                <a:solidFill>
                  <a:srgbClr val="C00000"/>
                </a:solidFill>
                <a:ea typeface="宋体" panose="02010600030101010101" pitchFamily="2" charset="-122"/>
                <a:cs typeface="+mn-lt"/>
              </a:rPr>
              <a:t>the Grand Canal</a:t>
            </a:r>
            <a:r>
              <a:rPr lang="en-US" altLang="zh-CN" sz="2000" b="0">
                <a:ea typeface="宋体" panose="02010600030101010101" pitchFamily="2" charset="-122"/>
                <a:cs typeface="+mn-lt"/>
              </a:rPr>
              <a:t> there are many magnificent buildings that testify the richness and beauty of the county.</a:t>
            </a:r>
            <a:endParaRPr lang="en-US" altLang="zh-CN" sz="2000" b="0">
              <a:ea typeface="宋体" panose="02010600030101010101" pitchFamily="2" charset="-122"/>
              <a:cs typeface="+mn-lt"/>
            </a:endParaRPr>
          </a:p>
        </p:txBody>
      </p:sp>
      <p:pic>
        <p:nvPicPr>
          <p:cNvPr id="135" name="图片 134"/>
          <p:cNvPicPr/>
          <p:nvPr/>
        </p:nvPicPr>
        <p:blipFill>
          <a:blip r:embed="rId4"/>
          <a:stretch>
            <a:fillRect/>
          </a:stretch>
        </p:blipFill>
        <p:spPr>
          <a:xfrm>
            <a:off x="345440" y="4550410"/>
            <a:ext cx="5568950" cy="2241550"/>
          </a:xfrm>
          <a:prstGeom prst="rect">
            <a:avLst/>
          </a:prstGeom>
          <a:noFill/>
          <a:ln w="9525">
            <a:noFill/>
          </a:ln>
        </p:spPr>
      </p:pic>
      <p:pic>
        <p:nvPicPr>
          <p:cNvPr id="136" name="图片 135"/>
          <p:cNvPicPr/>
          <p:nvPr/>
        </p:nvPicPr>
        <p:blipFill>
          <a:blip r:embed="rId5"/>
          <a:stretch>
            <a:fillRect/>
          </a:stretch>
        </p:blipFill>
        <p:spPr>
          <a:xfrm>
            <a:off x="6207760" y="4550410"/>
            <a:ext cx="5634355" cy="2241550"/>
          </a:xfrm>
          <a:prstGeom prst="rect">
            <a:avLst/>
          </a:prstGeom>
          <a:noFill/>
          <a:ln w="9525">
            <a:noFill/>
          </a:ln>
        </p:spPr>
      </p:pic>
    </p:spTree>
    <p:custDataLst>
      <p:tags r:id="rId6"/>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29030" y="242570"/>
            <a:ext cx="8355965" cy="82994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attend to	/əˈtend tə/	</a:t>
            </a:r>
            <a:r>
              <a:rPr lang="zh-CN" altLang="en-US" sz="2400" b="1">
                <a:sym typeface="+mn-ea"/>
              </a:rPr>
              <a:t>关怀;照料;处理</a:t>
            </a:r>
            <a:endParaRPr lang="zh-CN" altLang="en-US" sz="2400" b="1">
              <a:sym typeface="+mn-ea"/>
            </a:endParaRPr>
          </a:p>
          <a:p>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5" name="文本框 4"/>
          <p:cNvSpPr txBox="1"/>
          <p:nvPr/>
        </p:nvSpPr>
        <p:spPr>
          <a:xfrm>
            <a:off x="2046605" y="1072515"/>
            <a:ext cx="9844405" cy="5077460"/>
          </a:xfrm>
          <a:prstGeom prst="rect">
            <a:avLst/>
          </a:prstGeom>
          <a:noFill/>
        </p:spPr>
        <p:txBody>
          <a:bodyPr wrap="square" rtlCol="0" anchor="t">
            <a:spAutoFit/>
          </a:bodyPr>
          <a:p>
            <a:pPr>
              <a:lnSpc>
                <a:spcPct val="125000"/>
              </a:lnSpc>
              <a:spcBef>
                <a:spcPts val="0"/>
              </a:spcBef>
              <a:spcAft>
                <a:spcPts val="0"/>
              </a:spcAft>
            </a:pPr>
            <a:r>
              <a:rPr lang="zh-CN" altLang="en-US" sz="2400"/>
              <a:t>友好的酒店工作人员将为您的需求提供帮助。</a:t>
            </a:r>
            <a:endParaRPr lang="zh-CN" altLang="en-US" sz="2400"/>
          </a:p>
          <a:p>
            <a:pPr marL="342900" indent="-342900">
              <a:lnSpc>
                <a:spcPct val="125000"/>
              </a:lnSpc>
              <a:spcBef>
                <a:spcPts val="0"/>
              </a:spcBef>
              <a:spcAft>
                <a:spcPts val="0"/>
              </a:spcAft>
              <a:buFont typeface="Arial" panose="020B0604020202020204" pitchFamily="34" charset="0"/>
              <a:buChar char="•"/>
            </a:pPr>
            <a:r>
              <a:rPr lang="zh-CN" altLang="en-US" sz="2400">
                <a:sym typeface="+mn-ea"/>
              </a:rPr>
              <a:t>The </a:t>
            </a:r>
            <a:r>
              <a:rPr lang="en-US" altLang="zh-CN" sz="2400">
                <a:sym typeface="+mn-ea"/>
              </a:rPr>
              <a:t>friendly hotel </a:t>
            </a:r>
            <a:r>
              <a:rPr lang="zh-CN" altLang="en-US" sz="2400">
                <a:sym typeface="+mn-ea"/>
              </a:rPr>
              <a:t>staff will helpfully </a:t>
            </a:r>
            <a:r>
              <a:rPr lang="zh-CN" altLang="en-US" sz="2400">
                <a:solidFill>
                  <a:srgbClr val="C00000"/>
                </a:solidFill>
                <a:sym typeface="+mn-ea"/>
              </a:rPr>
              <a:t>attend to</a:t>
            </a:r>
            <a:r>
              <a:rPr lang="zh-CN" altLang="en-US" sz="2400">
                <a:sym typeface="+mn-ea"/>
              </a:rPr>
              <a:t> your needs.</a:t>
            </a:r>
            <a:endParaRPr lang="zh-CN" altLang="en-US" sz="2400"/>
          </a:p>
          <a:p>
            <a:pPr>
              <a:lnSpc>
                <a:spcPct val="125000"/>
              </a:lnSpc>
              <a:spcBef>
                <a:spcPts val="0"/>
              </a:spcBef>
              <a:spcAft>
                <a:spcPts val="0"/>
              </a:spcAft>
            </a:pPr>
            <a:endParaRPr lang="zh-CN" altLang="en-US" sz="2400"/>
          </a:p>
          <a:p>
            <a:pPr>
              <a:lnSpc>
                <a:spcPct val="125000"/>
              </a:lnSpc>
              <a:spcBef>
                <a:spcPts val="0"/>
              </a:spcBef>
              <a:spcAft>
                <a:spcPts val="0"/>
              </a:spcAft>
            </a:pPr>
            <a:r>
              <a:rPr lang="zh-CN" altLang="en-US" sz="2400"/>
              <a:t>让我们一起照顾需要帮助的人！来加入我们并提供帮助！</a:t>
            </a:r>
            <a:endParaRPr lang="zh-CN" altLang="en-US" sz="2400"/>
          </a:p>
          <a:p>
            <a:pPr marL="342900" indent="-342900">
              <a:lnSpc>
                <a:spcPct val="125000"/>
              </a:lnSpc>
              <a:spcBef>
                <a:spcPts val="0"/>
              </a:spcBef>
              <a:spcAft>
                <a:spcPts val="0"/>
              </a:spcAft>
              <a:buFont typeface="Arial" panose="020B0604020202020204" pitchFamily="34" charset="0"/>
              <a:buChar char="•"/>
            </a:pPr>
            <a:r>
              <a:rPr lang="en-US" altLang="zh-CN" sz="2400">
                <a:sym typeface="+mn-ea"/>
              </a:rPr>
              <a:t>Let’s </a:t>
            </a:r>
            <a:r>
              <a:rPr lang="en-US" altLang="zh-CN" sz="2400">
                <a:solidFill>
                  <a:srgbClr val="C00000"/>
                </a:solidFill>
                <a:sym typeface="+mn-ea"/>
              </a:rPr>
              <a:t>attend to</a:t>
            </a:r>
            <a:r>
              <a:rPr lang="en-US" altLang="zh-CN" sz="2400">
                <a:sym typeface="+mn-ea"/>
              </a:rPr>
              <a:t> the people in need together! Come to join us and help!</a:t>
            </a:r>
            <a:endParaRPr lang="en-US" altLang="zh-CN" sz="2400"/>
          </a:p>
          <a:p>
            <a:pPr>
              <a:lnSpc>
                <a:spcPct val="125000"/>
              </a:lnSpc>
              <a:spcBef>
                <a:spcPts val="0"/>
              </a:spcBef>
              <a:spcAft>
                <a:spcPts val="0"/>
              </a:spcAft>
            </a:pPr>
            <a:endParaRPr lang="zh-CN" altLang="en-US" sz="2400"/>
          </a:p>
          <a:p>
            <a:pPr>
              <a:lnSpc>
                <a:spcPct val="125000"/>
              </a:lnSpc>
              <a:spcBef>
                <a:spcPts val="0"/>
              </a:spcBef>
              <a:spcAft>
                <a:spcPts val="0"/>
              </a:spcAft>
            </a:pPr>
            <a:r>
              <a:rPr lang="zh-CN" altLang="en-US" sz="2400"/>
              <a:t>她细心而专注，日复一日地照顾着这位灰毛小朋友的一切，希望能帮助它尽快康复。</a:t>
            </a:r>
            <a:endParaRPr lang="zh-CN" altLang="en-US" sz="2400"/>
          </a:p>
          <a:p>
            <a:pPr marL="342900" indent="-342900">
              <a:lnSpc>
                <a:spcPct val="125000"/>
              </a:lnSpc>
              <a:spcBef>
                <a:spcPts val="0"/>
              </a:spcBef>
              <a:spcAft>
                <a:spcPts val="0"/>
              </a:spcAft>
              <a:buFont typeface="Arial" panose="020B0604020202020204" pitchFamily="34" charset="0"/>
              <a:buChar char="•"/>
            </a:pPr>
            <a:r>
              <a:rPr lang="en-US" altLang="zh-CN" sz="2400">
                <a:sym typeface="+mn-ea"/>
              </a:rPr>
              <a:t>Careful and committed, she </a:t>
            </a:r>
            <a:r>
              <a:rPr lang="en-US" altLang="zh-CN" sz="2400">
                <a:solidFill>
                  <a:srgbClr val="C00000"/>
                </a:solidFill>
                <a:sym typeface="+mn-ea"/>
              </a:rPr>
              <a:t>attended to </a:t>
            </a:r>
            <a:r>
              <a:rPr lang="en-US" altLang="zh-CN" sz="2400">
                <a:sym typeface="+mn-ea"/>
              </a:rPr>
              <a:t>everything of the little gray fur friend day after day, in the hope of assisting it to recover soon.</a:t>
            </a:r>
            <a:endParaRPr lang="en-US" altLang="zh-CN" sz="2400"/>
          </a:p>
          <a:p>
            <a:endParaRPr lang="en-US" altLang="zh-CN" sz="2400"/>
          </a:p>
        </p:txBody>
      </p:sp>
      <p:pic>
        <p:nvPicPr>
          <p:cNvPr id="100" name="图片 99"/>
          <p:cNvPicPr/>
          <p:nvPr/>
        </p:nvPicPr>
        <p:blipFill>
          <a:blip r:embed="rId4"/>
          <a:srcRect r="49873"/>
          <a:stretch>
            <a:fillRect/>
          </a:stretch>
        </p:blipFill>
        <p:spPr>
          <a:xfrm>
            <a:off x="7620" y="838200"/>
            <a:ext cx="1815465" cy="1893570"/>
          </a:xfrm>
          <a:prstGeom prst="rect">
            <a:avLst/>
          </a:prstGeom>
          <a:noFill/>
          <a:ln w="9525">
            <a:noFill/>
          </a:ln>
        </p:spPr>
      </p:pic>
      <p:pic>
        <p:nvPicPr>
          <p:cNvPr id="2" name="图片 1"/>
          <p:cNvPicPr/>
          <p:nvPr/>
        </p:nvPicPr>
        <p:blipFill>
          <a:blip r:embed="rId4"/>
          <a:srcRect l="50042"/>
          <a:stretch>
            <a:fillRect/>
          </a:stretch>
        </p:blipFill>
        <p:spPr>
          <a:xfrm>
            <a:off x="7620" y="2731770"/>
            <a:ext cx="1814830" cy="1936750"/>
          </a:xfrm>
          <a:prstGeom prst="rect">
            <a:avLst/>
          </a:prstGeom>
          <a:noFill/>
          <a:ln w="9525">
            <a:noFill/>
          </a:ln>
        </p:spPr>
      </p:pic>
      <p:pic>
        <p:nvPicPr>
          <p:cNvPr id="101" name="图片 100"/>
          <p:cNvPicPr/>
          <p:nvPr/>
        </p:nvPicPr>
        <p:blipFill>
          <a:blip r:embed="rId5"/>
          <a:stretch>
            <a:fillRect/>
          </a:stretch>
        </p:blipFill>
        <p:spPr>
          <a:xfrm>
            <a:off x="8255" y="4654550"/>
            <a:ext cx="1814195" cy="2178050"/>
          </a:xfrm>
          <a:prstGeom prst="rect">
            <a:avLst/>
          </a:prstGeom>
          <a:noFill/>
          <a:ln w="9525">
            <a:noFill/>
          </a:ln>
        </p:spPr>
      </p:pic>
    </p:spTree>
    <p:custDataLst>
      <p:tags r:id="rId6"/>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29030" y="242570"/>
            <a:ext cx="8355965"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supervise	/ˈsu:pəvaɪz/ 	</a:t>
            </a:r>
            <a:r>
              <a:rPr lang="zh-CN" altLang="en-US" sz="2400" b="1">
                <a:sym typeface="+mn-ea"/>
              </a:rPr>
              <a:t>vt.&amp;vi.主管;指导;监督</a:t>
            </a:r>
            <a:endParaRPr lang="zh-CN" altLang="en-US" sz="2400" b="1">
              <a:sym typeface="+mn-ea"/>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pic>
        <p:nvPicPr>
          <p:cNvPr id="137" name="图片 136"/>
          <p:cNvPicPr/>
          <p:nvPr/>
        </p:nvPicPr>
        <p:blipFill>
          <a:blip r:embed="rId4"/>
          <a:stretch>
            <a:fillRect/>
          </a:stretch>
        </p:blipFill>
        <p:spPr>
          <a:xfrm>
            <a:off x="6637655" y="4253230"/>
            <a:ext cx="5015230" cy="2442845"/>
          </a:xfrm>
          <a:prstGeom prst="rect">
            <a:avLst/>
          </a:prstGeom>
          <a:noFill/>
          <a:ln w="9525">
            <a:noFill/>
          </a:ln>
        </p:spPr>
      </p:pic>
      <p:pic>
        <p:nvPicPr>
          <p:cNvPr id="4" name="图片 3"/>
          <p:cNvPicPr>
            <a:picLocks noChangeAspect="1"/>
          </p:cNvPicPr>
          <p:nvPr/>
        </p:nvPicPr>
        <p:blipFill>
          <a:blip r:embed="rId5"/>
          <a:stretch>
            <a:fillRect/>
          </a:stretch>
        </p:blipFill>
        <p:spPr>
          <a:xfrm>
            <a:off x="574040" y="4253230"/>
            <a:ext cx="4706620" cy="2442845"/>
          </a:xfrm>
          <a:prstGeom prst="rect">
            <a:avLst/>
          </a:prstGeom>
        </p:spPr>
      </p:pic>
      <p:sp>
        <p:nvSpPr>
          <p:cNvPr id="2" name="文本框 1"/>
          <p:cNvSpPr txBox="1"/>
          <p:nvPr/>
        </p:nvSpPr>
        <p:spPr>
          <a:xfrm>
            <a:off x="315595" y="985520"/>
            <a:ext cx="11569700" cy="3046095"/>
          </a:xfrm>
          <a:prstGeom prst="rect">
            <a:avLst/>
          </a:prstGeom>
          <a:noFill/>
        </p:spPr>
        <p:txBody>
          <a:bodyPr wrap="square" rtlCol="0" anchor="t">
            <a:spAutoFit/>
          </a:bodyPr>
          <a:p>
            <a:pPr indent="0">
              <a:buFont typeface="Arial" panose="020B0604020202020204" pitchFamily="34" charset="0"/>
              <a:buNone/>
            </a:pPr>
            <a:r>
              <a:rPr lang="zh-CN" altLang="en-US" sz="2400">
                <a:sym typeface="+mn-ea"/>
              </a:rPr>
              <a:t>他很乐意指导这两个领域的研究生。</a:t>
            </a:r>
            <a:endParaRPr lang="zh-CN" altLang="en-US" sz="2400"/>
          </a:p>
          <a:p>
            <a:pPr marL="285750" indent="-285750">
              <a:buFont typeface="Arial" panose="020B0604020202020204" pitchFamily="34" charset="0"/>
              <a:buChar char="•"/>
            </a:pPr>
            <a:r>
              <a:rPr lang="zh-CN" altLang="en-US" sz="2400"/>
              <a:t>He is very happy to </a:t>
            </a:r>
            <a:r>
              <a:rPr lang="zh-CN" altLang="en-US" sz="2400">
                <a:solidFill>
                  <a:srgbClr val="C00000"/>
                </a:solidFill>
              </a:rPr>
              <a:t>supervise</a:t>
            </a:r>
            <a:r>
              <a:rPr lang="zh-CN" altLang="en-US" sz="2400"/>
              <a:t> research students in either of these areas.</a:t>
            </a:r>
            <a:endParaRPr lang="zh-CN" altLang="en-US" sz="2400"/>
          </a:p>
          <a:p>
            <a:pPr marL="285750" indent="-285750">
              <a:buFont typeface="Arial" panose="020B0604020202020204" pitchFamily="34" charset="0"/>
              <a:buChar char="•"/>
            </a:pPr>
            <a:endParaRPr lang="zh-CN" altLang="en-US" sz="2400"/>
          </a:p>
          <a:p>
            <a:pPr indent="0">
              <a:buFont typeface="Arial" panose="020B0604020202020204" pitchFamily="34" charset="0"/>
              <a:buNone/>
            </a:pPr>
            <a:r>
              <a:rPr lang="zh-CN" altLang="en-US" sz="2400">
                <a:sym typeface="+mn-ea"/>
              </a:rPr>
              <a:t>当你不在家监督时，宠物笼是让宠物远离麻烦和保持安全的完美方式。</a:t>
            </a:r>
            <a:endParaRPr lang="zh-CN" altLang="en-US" sz="2400"/>
          </a:p>
          <a:p>
            <a:pPr marL="285750" indent="-285750">
              <a:buFont typeface="Arial" panose="020B0604020202020204" pitchFamily="34" charset="0"/>
              <a:buChar char="•"/>
            </a:pPr>
            <a:r>
              <a:rPr lang="zh-CN" altLang="en-US" sz="2400"/>
              <a:t>A </a:t>
            </a:r>
            <a:r>
              <a:rPr lang="en-US" altLang="zh-CN" sz="2400"/>
              <a:t>pet</a:t>
            </a:r>
            <a:r>
              <a:rPr lang="zh-CN" altLang="en-US" sz="2400"/>
              <a:t> cage is the perfect way to keep your </a:t>
            </a:r>
            <a:r>
              <a:rPr lang="en-US" altLang="zh-CN" sz="2400"/>
              <a:t>little friend</a:t>
            </a:r>
            <a:r>
              <a:rPr lang="zh-CN" altLang="en-US" sz="2400"/>
              <a:t> out of trouble and safe when you aren't home to </a:t>
            </a:r>
            <a:r>
              <a:rPr lang="zh-CN" altLang="en-US" sz="2400">
                <a:solidFill>
                  <a:srgbClr val="C00000"/>
                </a:solidFill>
              </a:rPr>
              <a:t>supervise</a:t>
            </a:r>
            <a:r>
              <a:rPr lang="zh-CN" altLang="en-US" sz="2400"/>
              <a:t> them.</a:t>
            </a:r>
            <a:endParaRPr lang="zh-CN" altLang="en-US" sz="2400"/>
          </a:p>
          <a:p>
            <a:pPr marL="285750" indent="-285750">
              <a:buFont typeface="Arial" panose="020B0604020202020204" pitchFamily="34" charset="0"/>
              <a:buChar char="•"/>
            </a:pPr>
            <a:endParaRPr lang="zh-CN" altLang="en-US" sz="2400"/>
          </a:p>
          <a:p>
            <a:endParaRPr lang="zh-CN" altLang="en-US" sz="2400"/>
          </a:p>
        </p:txBody>
      </p:sp>
    </p:spTree>
    <p:custDataLst>
      <p:tags r:id="rId6"/>
    </p:custData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29030" y="242570"/>
            <a:ext cx="8355965"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handwriting	/ˈhændraɪtɪŋ/	</a:t>
            </a:r>
            <a:r>
              <a:rPr lang="zh-CN" altLang="en-US" sz="2400" b="1">
                <a:sym typeface="+mn-ea"/>
              </a:rPr>
              <a:t>n.书法;书写;笔迹</a:t>
            </a:r>
            <a:endParaRPr lang="zh-CN" altLang="en-US" sz="2400" b="1">
              <a:sym typeface="+mn-ea"/>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pic>
        <p:nvPicPr>
          <p:cNvPr id="138" name="图片 137"/>
          <p:cNvPicPr/>
          <p:nvPr/>
        </p:nvPicPr>
        <p:blipFill>
          <a:blip r:embed="rId4"/>
          <a:stretch>
            <a:fillRect/>
          </a:stretch>
        </p:blipFill>
        <p:spPr>
          <a:xfrm>
            <a:off x="9400540" y="340995"/>
            <a:ext cx="2573655" cy="2573655"/>
          </a:xfrm>
          <a:prstGeom prst="rect">
            <a:avLst/>
          </a:prstGeom>
          <a:noFill/>
          <a:ln w="9525">
            <a:noFill/>
          </a:ln>
        </p:spPr>
      </p:pic>
      <p:sp>
        <p:nvSpPr>
          <p:cNvPr id="4" name="文本框 3"/>
          <p:cNvSpPr txBox="1"/>
          <p:nvPr/>
        </p:nvSpPr>
        <p:spPr>
          <a:xfrm>
            <a:off x="300990" y="1177290"/>
            <a:ext cx="9099550" cy="1737360"/>
          </a:xfrm>
          <a:prstGeom prst="rect">
            <a:avLst/>
          </a:prstGeom>
          <a:noFill/>
        </p:spPr>
        <p:txBody>
          <a:bodyPr wrap="square" rtlCol="0" anchor="t">
            <a:noAutofit/>
          </a:bodyPr>
          <a:p>
            <a:pPr indent="0" fontAlgn="auto">
              <a:spcAft>
                <a:spcPts val="500"/>
              </a:spcAft>
            </a:pPr>
            <a:r>
              <a:rPr lang="zh-CN" altLang="en-US" sz="2400">
                <a:cs typeface="+mn-lt"/>
              </a:rPr>
              <a:t>在这篇文章中，你会发现八个技巧可以帮助你改进书面形式的手写，还附有一个免费的学案。</a:t>
            </a:r>
            <a:endParaRPr lang="zh-CN" altLang="en-US" sz="2400">
              <a:cs typeface="+mn-lt"/>
            </a:endParaRPr>
          </a:p>
          <a:p>
            <a:pPr marL="342900" indent="-342900" fontAlgn="auto">
              <a:spcAft>
                <a:spcPts val="500"/>
              </a:spcAft>
              <a:buFont typeface="Arial" panose="020B0604020202020204" pitchFamily="34" charset="0"/>
              <a:buChar char="•"/>
            </a:pPr>
            <a:r>
              <a:rPr lang="zh-CN" altLang="en-US" sz="2400">
                <a:cs typeface="+mn-lt"/>
              </a:rPr>
              <a:t>In this article, you</a:t>
            </a:r>
            <a:r>
              <a:rPr lang="en-US" altLang="zh-CN" sz="2400">
                <a:cs typeface="+mn-lt"/>
              </a:rPr>
              <a:t>‘</a:t>
            </a:r>
            <a:r>
              <a:rPr lang="zh-CN" altLang="en-US" sz="2400">
                <a:cs typeface="+mn-lt"/>
              </a:rPr>
              <a:t>ll find eight tips to help you improve your </a:t>
            </a:r>
            <a:r>
              <a:rPr lang="zh-CN" altLang="en-US" sz="2400">
                <a:solidFill>
                  <a:srgbClr val="C00000"/>
                </a:solidFill>
                <a:cs typeface="+mn-lt"/>
              </a:rPr>
              <a:t>handwriting</a:t>
            </a:r>
            <a:r>
              <a:rPr lang="zh-CN" altLang="en-US" sz="2400">
                <a:cs typeface="+mn-lt"/>
              </a:rPr>
              <a:t> in written form — plus a free worksheet.</a:t>
            </a:r>
            <a:endParaRPr lang="zh-CN" altLang="en-US" sz="2400">
              <a:cs typeface="+mn-lt"/>
            </a:endParaRPr>
          </a:p>
          <a:p>
            <a:pPr indent="0" fontAlgn="auto">
              <a:spcAft>
                <a:spcPts val="500"/>
              </a:spcAft>
            </a:pPr>
            <a:endParaRPr lang="zh-CN" altLang="en-US" sz="2400">
              <a:cs typeface="+mn-lt"/>
            </a:endParaRPr>
          </a:p>
          <a:p>
            <a:pPr indent="0" fontAlgn="auto">
              <a:spcAft>
                <a:spcPts val="500"/>
              </a:spcAft>
            </a:pPr>
            <a:endParaRPr lang="zh-CN" altLang="en-US" sz="2400">
              <a:cs typeface="+mn-lt"/>
            </a:endParaRPr>
          </a:p>
        </p:txBody>
      </p:sp>
      <p:sp>
        <p:nvSpPr>
          <p:cNvPr id="2" name="文本框 1"/>
          <p:cNvSpPr txBox="1"/>
          <p:nvPr/>
        </p:nvSpPr>
        <p:spPr>
          <a:xfrm>
            <a:off x="300990" y="3234690"/>
            <a:ext cx="11673840" cy="2933065"/>
          </a:xfrm>
          <a:prstGeom prst="rect">
            <a:avLst/>
          </a:prstGeom>
          <a:noFill/>
        </p:spPr>
        <p:txBody>
          <a:bodyPr wrap="square" rtlCol="0" anchor="t">
            <a:spAutoFit/>
          </a:bodyPr>
          <a:p>
            <a:pPr indent="0" fontAlgn="auto">
              <a:spcAft>
                <a:spcPts val="500"/>
              </a:spcAft>
            </a:pPr>
            <a:r>
              <a:rPr lang="zh-CN" altLang="en-US" sz="2400">
                <a:cs typeface="+mn-lt"/>
                <a:sym typeface="+mn-ea"/>
              </a:rPr>
              <a:t>手写训练往往简单但强大，你做得越多，你就会注意到更多的差异。</a:t>
            </a:r>
            <a:endParaRPr lang="zh-CN" altLang="en-US" sz="2400">
              <a:cs typeface="+mn-lt"/>
            </a:endParaRPr>
          </a:p>
          <a:p>
            <a:pPr marL="342900" indent="-342900" fontAlgn="auto">
              <a:spcAft>
                <a:spcPts val="500"/>
              </a:spcAft>
              <a:buFont typeface="Arial" panose="020B0604020202020204" pitchFamily="34" charset="0"/>
              <a:buChar char="•"/>
            </a:pPr>
            <a:r>
              <a:rPr lang="zh-CN" altLang="en-US" sz="2400">
                <a:solidFill>
                  <a:srgbClr val="C00000"/>
                </a:solidFill>
                <a:cs typeface="+mn-lt"/>
                <a:sym typeface="+mn-ea"/>
              </a:rPr>
              <a:t>Handwriting</a:t>
            </a:r>
            <a:r>
              <a:rPr lang="zh-CN" altLang="en-US" sz="2400">
                <a:cs typeface="+mn-lt"/>
                <a:sym typeface="+mn-ea"/>
              </a:rPr>
              <a:t> drills tend to be simple but mighty, and the more you do them, the more of a difference you</a:t>
            </a:r>
            <a:r>
              <a:rPr lang="en-US" altLang="zh-CN" sz="2400">
                <a:cs typeface="+mn-lt"/>
                <a:sym typeface="+mn-ea"/>
              </a:rPr>
              <a:t>’</a:t>
            </a:r>
            <a:r>
              <a:rPr lang="zh-CN" altLang="en-US" sz="2400">
                <a:cs typeface="+mn-lt"/>
                <a:sym typeface="+mn-ea"/>
              </a:rPr>
              <a:t>ll notice.</a:t>
            </a:r>
            <a:endParaRPr lang="zh-CN" altLang="en-US" sz="2400">
              <a:cs typeface="+mn-lt"/>
            </a:endParaRPr>
          </a:p>
          <a:p>
            <a:pPr indent="0" fontAlgn="auto">
              <a:spcAft>
                <a:spcPts val="500"/>
              </a:spcAft>
            </a:pPr>
            <a:endParaRPr lang="zh-CN" altLang="en-US" sz="2400">
              <a:cs typeface="+mn-lt"/>
            </a:endParaRPr>
          </a:p>
          <a:p>
            <a:pPr indent="0" fontAlgn="auto">
              <a:spcAft>
                <a:spcPts val="500"/>
              </a:spcAft>
              <a:buFont typeface="Arial" panose="020B0604020202020204" pitchFamily="34" charset="0"/>
              <a:buNone/>
            </a:pPr>
            <a:r>
              <a:rPr lang="zh-CN" altLang="en-US" sz="2400">
                <a:cs typeface="+mn-lt"/>
                <a:sym typeface="+mn-ea"/>
              </a:rPr>
              <a:t>Jo</a:t>
            </a:r>
            <a:r>
              <a:rPr lang="en-US" altLang="zh-CN" sz="2400">
                <a:cs typeface="+mn-lt"/>
                <a:sym typeface="+mn-ea"/>
              </a:rPr>
              <a:t>h</a:t>
            </a:r>
            <a:r>
              <a:rPr lang="zh-CN" altLang="en-US" sz="2400">
                <a:cs typeface="+mn-lt"/>
                <a:sym typeface="+mn-ea"/>
              </a:rPr>
              <a:t>n的笔迹很难辨认，又小又紧，因此他经常受到</a:t>
            </a:r>
            <a:r>
              <a:rPr lang="en-US" altLang="zh-CN" sz="2400">
                <a:cs typeface="+mn-lt"/>
                <a:sym typeface="+mn-ea"/>
              </a:rPr>
              <a:t>Johnson</a:t>
            </a:r>
            <a:r>
              <a:rPr lang="zh-CN" altLang="en-US" sz="2400">
                <a:cs typeface="+mn-lt"/>
                <a:sym typeface="+mn-ea"/>
              </a:rPr>
              <a:t>女士的批评。</a:t>
            </a:r>
            <a:endParaRPr lang="zh-CN" altLang="en-US" sz="2400">
              <a:cs typeface="+mn-lt"/>
              <a:sym typeface="+mn-ea"/>
            </a:endParaRPr>
          </a:p>
          <a:p>
            <a:pPr marL="342900" indent="-342900" fontAlgn="auto">
              <a:spcAft>
                <a:spcPts val="500"/>
              </a:spcAft>
              <a:buFont typeface="Arial" panose="020B0604020202020204" pitchFamily="34" charset="0"/>
              <a:buChar char="•"/>
            </a:pPr>
            <a:r>
              <a:rPr lang="zh-CN" altLang="en-US" sz="2400">
                <a:cs typeface="+mn-lt"/>
                <a:sym typeface="+mn-ea"/>
              </a:rPr>
              <a:t>Jo</a:t>
            </a:r>
            <a:r>
              <a:rPr lang="en-US" altLang="zh-CN" sz="2400">
                <a:cs typeface="+mn-lt"/>
                <a:sym typeface="+mn-ea"/>
              </a:rPr>
              <a:t>h</a:t>
            </a:r>
            <a:r>
              <a:rPr lang="zh-CN" altLang="en-US" sz="2400">
                <a:cs typeface="+mn-lt"/>
                <a:sym typeface="+mn-ea"/>
              </a:rPr>
              <a:t>n's </a:t>
            </a:r>
            <a:r>
              <a:rPr lang="zh-CN" altLang="en-US" sz="2400">
                <a:solidFill>
                  <a:srgbClr val="C00000"/>
                </a:solidFill>
                <a:cs typeface="+mn-lt"/>
                <a:sym typeface="+mn-ea"/>
              </a:rPr>
              <a:t>handwriting</a:t>
            </a:r>
            <a:r>
              <a:rPr lang="zh-CN" altLang="en-US" sz="2400">
                <a:cs typeface="+mn-lt"/>
                <a:sym typeface="+mn-ea"/>
              </a:rPr>
              <a:t> was harder to read, tiny and tight, </a:t>
            </a:r>
            <a:r>
              <a:rPr lang="en-US" altLang="zh-CN" sz="2400">
                <a:cs typeface="+mn-lt"/>
                <a:sym typeface="+mn-ea"/>
              </a:rPr>
              <a:t>for which he was usually criticized by Ms. Johnson</a:t>
            </a:r>
            <a:r>
              <a:rPr lang="zh-CN" altLang="en-US" sz="2400">
                <a:cs typeface="+mn-lt"/>
                <a:sym typeface="+mn-ea"/>
              </a:rPr>
              <a:t>.</a:t>
            </a:r>
            <a:endParaRPr lang="zh-CN" altLang="en-US" sz="2400">
              <a:cs typeface="+mn-lt"/>
              <a:sym typeface="+mn-ea"/>
            </a:endParaRPr>
          </a:p>
        </p:txBody>
      </p:sp>
    </p:spTree>
    <p:custDataLst>
      <p:tags r:id="rId5"/>
    </p:custData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29030" y="242570"/>
            <a:ext cx="8355965" cy="82994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disk	/dɪsk/	</a:t>
            </a:r>
            <a:r>
              <a:rPr lang="zh-CN" altLang="en-US" sz="2400" b="1">
                <a:sym typeface="+mn-ea"/>
              </a:rPr>
              <a:t>n.磁盘;盘</a:t>
            </a:r>
            <a:endParaRPr lang="zh-CN" altLang="en-US" sz="2400" b="1">
              <a:sym typeface="+mn-ea"/>
            </a:endParaRPr>
          </a:p>
          <a:p>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pic>
        <p:nvPicPr>
          <p:cNvPr id="139" name="图片 138"/>
          <p:cNvPicPr/>
          <p:nvPr/>
        </p:nvPicPr>
        <p:blipFill>
          <a:blip r:embed="rId4">
            <a:clrChange>
              <a:clrFrom>
                <a:srgbClr val="F9F9F7">
                  <a:alpha val="100000"/>
                </a:srgbClr>
              </a:clrFrom>
              <a:clrTo>
                <a:srgbClr val="F9F9F7">
                  <a:alpha val="100000"/>
                  <a:alpha val="0"/>
                </a:srgbClr>
              </a:clrTo>
            </a:clrChange>
          </a:blip>
          <a:stretch>
            <a:fillRect/>
          </a:stretch>
        </p:blipFill>
        <p:spPr>
          <a:xfrm>
            <a:off x="8120380" y="3953510"/>
            <a:ext cx="4231640" cy="2891155"/>
          </a:xfrm>
          <a:prstGeom prst="rect">
            <a:avLst/>
          </a:prstGeom>
          <a:noFill/>
          <a:ln w="9525">
            <a:noFill/>
          </a:ln>
        </p:spPr>
      </p:pic>
      <p:sp>
        <p:nvSpPr>
          <p:cNvPr id="4" name="文本框 3"/>
          <p:cNvSpPr txBox="1"/>
          <p:nvPr/>
        </p:nvSpPr>
        <p:spPr>
          <a:xfrm>
            <a:off x="410845" y="937895"/>
            <a:ext cx="11480165" cy="3784600"/>
          </a:xfrm>
          <a:prstGeom prst="rect">
            <a:avLst/>
          </a:prstGeom>
          <a:noFill/>
        </p:spPr>
        <p:txBody>
          <a:bodyPr wrap="square" rtlCol="0" anchor="t">
            <a:spAutoFit/>
          </a:bodyPr>
          <a:p>
            <a:r>
              <a:rPr lang="zh-CN" altLang="en-US" sz="2400"/>
              <a:t>您应该定期复制磁盘作为备份。</a:t>
            </a:r>
            <a:endParaRPr lang="zh-CN" altLang="en-US" sz="2400"/>
          </a:p>
          <a:p>
            <a:pPr marL="285750" indent="-285750">
              <a:buFont typeface="Arial" panose="020B0604020202020204" pitchFamily="34" charset="0"/>
              <a:buChar char="•"/>
            </a:pPr>
            <a:r>
              <a:rPr lang="zh-CN" altLang="en-US" sz="2400">
                <a:sym typeface="+mn-ea"/>
              </a:rPr>
              <a:t>You should make a copy of the </a:t>
            </a:r>
            <a:r>
              <a:rPr lang="zh-CN" altLang="en-US" sz="2400">
                <a:solidFill>
                  <a:srgbClr val="C00000"/>
                </a:solidFill>
                <a:sym typeface="+mn-ea"/>
              </a:rPr>
              <a:t>disk</a:t>
            </a:r>
            <a:r>
              <a:rPr lang="zh-CN" altLang="en-US" sz="2400">
                <a:sym typeface="+mn-ea"/>
              </a:rPr>
              <a:t> as a back-up</a:t>
            </a:r>
            <a:r>
              <a:rPr lang="en-US" altLang="zh-CN" sz="2400">
                <a:sym typeface="+mn-ea"/>
              </a:rPr>
              <a:t> on a regular basis</a:t>
            </a:r>
            <a:r>
              <a:rPr lang="zh-CN" altLang="en-US" sz="2400">
                <a:sym typeface="+mn-ea"/>
              </a:rPr>
              <a:t>.</a:t>
            </a:r>
            <a:endParaRPr lang="zh-CN" altLang="en-US" sz="2400"/>
          </a:p>
          <a:p>
            <a:pPr marL="285750" indent="-285750">
              <a:buFont typeface="Arial" panose="020B0604020202020204" pitchFamily="34" charset="0"/>
              <a:buChar char="•"/>
            </a:pPr>
            <a:endParaRPr lang="zh-CN" altLang="en-US" sz="2400"/>
          </a:p>
          <a:p>
            <a:r>
              <a:rPr lang="zh-CN" altLang="en-US" sz="2400"/>
              <a:t>耳朵很短，眼睛周围的头发形成一个圆盘。</a:t>
            </a:r>
            <a:endParaRPr lang="zh-CN" altLang="en-US" sz="2400"/>
          </a:p>
          <a:p>
            <a:pPr marL="285750" indent="-285750">
              <a:buFont typeface="Arial" panose="020B0604020202020204" pitchFamily="34" charset="0"/>
              <a:buChar char="•"/>
            </a:pPr>
            <a:r>
              <a:rPr lang="zh-CN" altLang="en-US" sz="2400">
                <a:sym typeface="+mn-ea"/>
              </a:rPr>
              <a:t>The ears are short, and the hair round the eyes forms a </a:t>
            </a:r>
            <a:r>
              <a:rPr lang="zh-CN" altLang="en-US" sz="2400">
                <a:solidFill>
                  <a:srgbClr val="C00000"/>
                </a:solidFill>
                <a:sym typeface="+mn-ea"/>
              </a:rPr>
              <a:t>disk</a:t>
            </a:r>
            <a:r>
              <a:rPr lang="zh-CN" altLang="en-US" sz="2400">
                <a:sym typeface="+mn-ea"/>
              </a:rPr>
              <a:t>.</a:t>
            </a:r>
            <a:endParaRPr lang="zh-CN" altLang="en-US" sz="2400"/>
          </a:p>
          <a:p>
            <a:endParaRPr lang="zh-CN" altLang="en-US" sz="2400"/>
          </a:p>
          <a:p>
            <a:r>
              <a:rPr lang="zh-CN" altLang="en-US" sz="2400"/>
              <a:t>这种情况几乎让作为程序员的他感受到了硬盘烧焦的味道。</a:t>
            </a:r>
            <a:endParaRPr lang="zh-CN" altLang="en-US" sz="2400"/>
          </a:p>
          <a:p>
            <a:pPr marL="285750" indent="-285750">
              <a:buFont typeface="Arial" panose="020B0604020202020204" pitchFamily="34" charset="0"/>
              <a:buChar char="•"/>
            </a:pPr>
            <a:r>
              <a:rPr lang="en-US" altLang="zh-CN" sz="2400"/>
              <a:t>The situation</a:t>
            </a:r>
            <a:r>
              <a:rPr lang="zh-CN" altLang="en-US" sz="2400"/>
              <a:t> almost makes </a:t>
            </a:r>
            <a:r>
              <a:rPr lang="en-US" altLang="zh-CN" sz="2400"/>
              <a:t>him, the programmer,</a:t>
            </a:r>
            <a:r>
              <a:rPr lang="zh-CN" altLang="en-US" sz="2400"/>
              <a:t> feel the burning smell of the </a:t>
            </a:r>
            <a:r>
              <a:rPr lang="zh-CN" altLang="en-US" sz="2400">
                <a:solidFill>
                  <a:srgbClr val="C00000"/>
                </a:solidFill>
              </a:rPr>
              <a:t>hard disk</a:t>
            </a:r>
            <a:r>
              <a:rPr lang="zh-CN" altLang="en-US" sz="2400"/>
              <a:t>.</a:t>
            </a:r>
            <a:endParaRPr lang="zh-CN" altLang="en-US" sz="2400"/>
          </a:p>
          <a:p>
            <a:endParaRPr lang="zh-CN" altLang="en-US" sz="2400"/>
          </a:p>
        </p:txBody>
      </p:sp>
      <p:sp>
        <p:nvSpPr>
          <p:cNvPr id="10" name="文本框 9"/>
          <p:cNvSpPr txBox="1"/>
          <p:nvPr>
            <p:custDataLst>
              <p:tags r:id="rId5"/>
            </p:custDataLst>
          </p:nvPr>
        </p:nvSpPr>
        <p:spPr>
          <a:xfrm>
            <a:off x="335280" y="5466080"/>
            <a:ext cx="4561840" cy="969645"/>
          </a:xfrm>
          <a:prstGeom prst="rect">
            <a:avLst/>
          </a:prstGeom>
          <a:noFill/>
          <a:ln>
            <a:solidFill>
              <a:schemeClr val="tx1"/>
            </a:solidFill>
            <a:prstDash val="dash"/>
          </a:ln>
        </p:spPr>
        <p:txBody>
          <a:bodyPr wrap="square" rtlCol="0" anchor="t">
            <a:noAutofit/>
          </a:bodyPr>
          <a:p>
            <a:r>
              <a:rPr lang="en-US" altLang="zh-CN" sz="2200" b="1" i="1" u="sng">
                <a:solidFill>
                  <a:srgbClr val="C00000"/>
                </a:solidFill>
              </a:rPr>
              <a:t>Related Idioms:</a:t>
            </a:r>
            <a:endParaRPr lang="en-US" altLang="zh-CN" sz="2200" b="1" i="1" u="sng">
              <a:solidFill>
                <a:srgbClr val="004BB2"/>
              </a:solidFill>
            </a:endParaRPr>
          </a:p>
          <a:p>
            <a:r>
              <a:rPr lang="zh-CN" altLang="en-US" sz="2200" b="1">
                <a:solidFill>
                  <a:srgbClr val="0070C0"/>
                </a:solidFill>
                <a:sym typeface="+mn-ea"/>
              </a:rPr>
              <a:t>disk jockey</a:t>
            </a:r>
            <a:r>
              <a:rPr lang="en-US" altLang="zh-CN" sz="2200"/>
              <a:t> </a:t>
            </a:r>
            <a:r>
              <a:rPr lang="zh-CN" altLang="en-US" sz="2200">
                <a:sym typeface="+mn-ea"/>
              </a:rPr>
              <a:t>音乐</a:t>
            </a:r>
            <a:r>
              <a:rPr lang="en-US" altLang="zh-CN" sz="2200">
                <a:sym typeface="+mn-ea"/>
              </a:rPr>
              <a:t>/</a:t>
            </a:r>
            <a:r>
              <a:rPr lang="zh-CN" altLang="en-US" sz="2200">
                <a:sym typeface="+mn-ea"/>
              </a:rPr>
              <a:t>电台节目主持人</a:t>
            </a:r>
            <a:endParaRPr lang="zh-CN" altLang="en-US" sz="2200">
              <a:sym typeface="+mn-ea"/>
            </a:endParaRPr>
          </a:p>
        </p:txBody>
      </p:sp>
    </p:spTree>
    <p:custDataLst>
      <p:tags r:id="rId6"/>
    </p:custData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29030" y="242570"/>
            <a:ext cx="8355965" cy="82994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parking	/ˈpɑ:kɪŋ/	</a:t>
            </a:r>
            <a:r>
              <a:rPr lang="zh-CN" altLang="en-US" sz="2400" b="1">
                <a:sym typeface="+mn-ea"/>
              </a:rPr>
              <a:t>n.停车位;停车</a:t>
            </a:r>
            <a:endParaRPr lang="zh-CN" altLang="en-US" sz="2400" b="1">
              <a:sym typeface="+mn-ea"/>
            </a:endParaRPr>
          </a:p>
          <a:p>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pic>
        <p:nvPicPr>
          <p:cNvPr id="140" name="图片 139"/>
          <p:cNvPicPr/>
          <p:nvPr/>
        </p:nvPicPr>
        <p:blipFill>
          <a:blip r:embed="rId4"/>
          <a:stretch>
            <a:fillRect/>
          </a:stretch>
        </p:blipFill>
        <p:spPr>
          <a:xfrm>
            <a:off x="-74295" y="3546475"/>
            <a:ext cx="2830195" cy="3208020"/>
          </a:xfrm>
          <a:prstGeom prst="rect">
            <a:avLst/>
          </a:prstGeom>
          <a:noFill/>
          <a:ln w="9525">
            <a:noFill/>
          </a:ln>
        </p:spPr>
      </p:pic>
      <p:sp>
        <p:nvSpPr>
          <p:cNvPr id="2" name="文本框 1"/>
          <p:cNvSpPr txBox="1"/>
          <p:nvPr/>
        </p:nvSpPr>
        <p:spPr>
          <a:xfrm>
            <a:off x="466725" y="764540"/>
            <a:ext cx="10963275" cy="2513965"/>
          </a:xfrm>
          <a:prstGeom prst="rect">
            <a:avLst/>
          </a:prstGeom>
          <a:noFill/>
        </p:spPr>
        <p:txBody>
          <a:bodyPr wrap="square" rtlCol="0" anchor="t">
            <a:noAutofit/>
          </a:bodyPr>
          <a:p>
            <a:r>
              <a:rPr lang="zh-CN" altLang="en-US" sz="2400"/>
              <a:t>当她进入停车场时，她发现了洛丽的车。</a:t>
            </a:r>
            <a:endParaRPr lang="zh-CN" altLang="en-US" sz="2400"/>
          </a:p>
          <a:p>
            <a:pPr marL="342900" indent="-342900">
              <a:buFont typeface="Arial" panose="020B0604020202020204" pitchFamily="34" charset="0"/>
              <a:buChar char="•"/>
            </a:pPr>
            <a:r>
              <a:rPr lang="en-US" altLang="zh-CN" sz="2400">
                <a:sym typeface="+mn-ea"/>
              </a:rPr>
              <a:t>As she entered the </a:t>
            </a:r>
            <a:r>
              <a:rPr lang="en-US" altLang="zh-CN" sz="2400">
                <a:solidFill>
                  <a:srgbClr val="C00000"/>
                </a:solidFill>
                <a:sym typeface="+mn-ea"/>
              </a:rPr>
              <a:t>parking lot</a:t>
            </a:r>
            <a:r>
              <a:rPr lang="en-US" altLang="zh-CN" sz="2400">
                <a:sym typeface="+mn-ea"/>
              </a:rPr>
              <a:t>, she spotted Lori's car.</a:t>
            </a:r>
            <a:endParaRPr lang="en-US" altLang="zh-CN" sz="2400"/>
          </a:p>
          <a:p>
            <a:endParaRPr lang="zh-CN" altLang="en-US" sz="2400"/>
          </a:p>
          <a:p>
            <a:r>
              <a:rPr lang="zh-CN" altLang="en-US" sz="2400"/>
              <a:t>更安全的自行车路线和更好的自行车停车场可以减少对火车和公共汽车的需求。</a:t>
            </a:r>
            <a:endParaRPr lang="zh-CN" altLang="en-US" sz="2400"/>
          </a:p>
          <a:p>
            <a:pPr marL="342900" indent="-342900">
              <a:buFont typeface="Arial" panose="020B0604020202020204" pitchFamily="34" charset="0"/>
              <a:buChar char="•"/>
            </a:pPr>
            <a:r>
              <a:rPr lang="en-US" altLang="zh-CN" sz="2400">
                <a:sym typeface="+mn-ea"/>
              </a:rPr>
              <a:t>Safer bike routes and better cycle </a:t>
            </a:r>
            <a:r>
              <a:rPr lang="en-US" altLang="zh-CN" sz="2400">
                <a:solidFill>
                  <a:srgbClr val="C00000"/>
                </a:solidFill>
                <a:sym typeface="+mn-ea"/>
              </a:rPr>
              <a:t>parking</a:t>
            </a:r>
            <a:r>
              <a:rPr lang="en-US" altLang="zh-CN" sz="2400">
                <a:sym typeface="+mn-ea"/>
              </a:rPr>
              <a:t> could reduce the demand on trains and buses.</a:t>
            </a:r>
            <a:endParaRPr lang="en-US" altLang="zh-CN" sz="2400"/>
          </a:p>
          <a:p>
            <a:endParaRPr lang="zh-CN" altLang="en-US" sz="2400"/>
          </a:p>
          <a:p>
            <a:endParaRPr lang="en-US" altLang="zh-CN" sz="2400"/>
          </a:p>
        </p:txBody>
      </p:sp>
      <p:sp>
        <p:nvSpPr>
          <p:cNvPr id="3" name="文本框 2"/>
          <p:cNvSpPr txBox="1"/>
          <p:nvPr/>
        </p:nvSpPr>
        <p:spPr>
          <a:xfrm>
            <a:off x="2755900" y="3811905"/>
            <a:ext cx="9181465" cy="2306955"/>
          </a:xfrm>
          <a:prstGeom prst="rect">
            <a:avLst/>
          </a:prstGeom>
          <a:noFill/>
        </p:spPr>
        <p:txBody>
          <a:bodyPr wrap="square" rtlCol="0" anchor="t">
            <a:spAutoFit/>
          </a:bodyPr>
          <a:p>
            <a:r>
              <a:rPr lang="zh-CN" altLang="en-US" sz="2400">
                <a:sym typeface="+mn-ea"/>
              </a:rPr>
              <a:t>免费停车的广告登在了电影节的海报上。</a:t>
            </a:r>
            <a:endParaRPr lang="zh-CN" altLang="en-US" sz="2400"/>
          </a:p>
          <a:p>
            <a:pPr marL="342900" indent="-342900">
              <a:buFont typeface="Arial" panose="020B0604020202020204" pitchFamily="34" charset="0"/>
              <a:buChar char="•"/>
            </a:pPr>
            <a:r>
              <a:rPr lang="en-US" altLang="zh-CN" sz="2400">
                <a:sym typeface="+mn-ea"/>
              </a:rPr>
              <a:t>Free </a:t>
            </a:r>
            <a:r>
              <a:rPr lang="en-US" altLang="zh-CN" sz="2400">
                <a:solidFill>
                  <a:srgbClr val="C00000"/>
                </a:solidFill>
                <a:sym typeface="+mn-ea"/>
              </a:rPr>
              <a:t>parking</a:t>
            </a:r>
            <a:r>
              <a:rPr lang="en-US" altLang="zh-CN" sz="2400">
                <a:sym typeface="+mn-ea"/>
              </a:rPr>
              <a:t> had been advertised on the festival poster.</a:t>
            </a:r>
            <a:endParaRPr lang="en-US" altLang="zh-CN" sz="2400">
              <a:sym typeface="+mn-ea"/>
            </a:endParaRPr>
          </a:p>
          <a:p>
            <a:endParaRPr lang="en-US" altLang="zh-CN" sz="2400"/>
          </a:p>
          <a:p>
            <a:r>
              <a:rPr lang="zh-CN" altLang="en-US" sz="2400">
                <a:sym typeface="+mn-ea"/>
              </a:rPr>
              <a:t>按照他的话，他们开车不到两个街区，他就进入了一个公共停车场。</a:t>
            </a:r>
            <a:endParaRPr lang="zh-CN" altLang="en-US" sz="2400"/>
          </a:p>
          <a:p>
            <a:pPr marL="342900" indent="-342900">
              <a:buFont typeface="Arial" panose="020B0604020202020204" pitchFamily="34" charset="0"/>
              <a:buChar char="•"/>
            </a:pPr>
            <a:r>
              <a:rPr lang="en-US" altLang="zh-CN" sz="2400">
                <a:sym typeface="+mn-ea"/>
              </a:rPr>
              <a:t>True to his word, they drove less than two blocks before he entered a public </a:t>
            </a:r>
            <a:r>
              <a:rPr lang="en-US" altLang="zh-CN" sz="2400">
                <a:solidFill>
                  <a:srgbClr val="C00000"/>
                </a:solidFill>
                <a:sym typeface="+mn-ea"/>
              </a:rPr>
              <a:t>parking</a:t>
            </a:r>
            <a:r>
              <a:rPr lang="en-US" altLang="zh-CN" sz="2400">
                <a:sym typeface="+mn-ea"/>
              </a:rPr>
              <a:t> garage.</a:t>
            </a:r>
            <a:endParaRPr lang="en-US" altLang="zh-CN" sz="2400">
              <a:sym typeface="+mn-ea"/>
            </a:endParaRPr>
          </a:p>
        </p:txBody>
      </p:sp>
    </p:spTree>
    <p:custDataLst>
      <p:tags r:id="rId5"/>
    </p:custData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29030" y="242570"/>
            <a:ext cx="8355965"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camel 	/ˈkæml/	</a:t>
            </a:r>
            <a:r>
              <a:rPr lang="zh-CN" altLang="en-US" sz="2400" b="1">
                <a:sym typeface="+mn-ea"/>
              </a:rPr>
              <a:t>n.骆驼</a:t>
            </a:r>
            <a:endParaRPr lang="zh-CN" altLang="en-US" sz="2400" b="1">
              <a:sym typeface="+mn-ea"/>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pic>
        <p:nvPicPr>
          <p:cNvPr id="142" name="图片 141"/>
          <p:cNvPicPr/>
          <p:nvPr/>
        </p:nvPicPr>
        <p:blipFill>
          <a:blip r:embed="rId4"/>
          <a:stretch>
            <a:fillRect/>
          </a:stretch>
        </p:blipFill>
        <p:spPr>
          <a:xfrm>
            <a:off x="7633970" y="4027805"/>
            <a:ext cx="4558030" cy="2830195"/>
          </a:xfrm>
          <a:prstGeom prst="rect">
            <a:avLst/>
          </a:prstGeom>
          <a:noFill/>
          <a:ln w="9525">
            <a:noFill/>
          </a:ln>
        </p:spPr>
      </p:pic>
      <p:sp>
        <p:nvSpPr>
          <p:cNvPr id="2" name="文本框 1"/>
          <p:cNvSpPr txBox="1"/>
          <p:nvPr/>
        </p:nvSpPr>
        <p:spPr>
          <a:xfrm>
            <a:off x="392430" y="982345"/>
            <a:ext cx="11505565" cy="3046095"/>
          </a:xfrm>
          <a:prstGeom prst="rect">
            <a:avLst/>
          </a:prstGeom>
          <a:noFill/>
        </p:spPr>
        <p:txBody>
          <a:bodyPr wrap="square" rtlCol="0" anchor="t">
            <a:spAutoFit/>
          </a:bodyPr>
          <a:p>
            <a:r>
              <a:rPr lang="zh-CN" altLang="en-US" sz="2400"/>
              <a:t>活动其他亮点包括沙漠营地和骑骆驼游览沙丘。</a:t>
            </a:r>
            <a:endParaRPr lang="zh-CN" altLang="en-US" sz="2400"/>
          </a:p>
          <a:p>
            <a:pPr marL="342900" indent="-342900">
              <a:buFont typeface="Arial" panose="020B0604020202020204" pitchFamily="34" charset="0"/>
              <a:buChar char="•"/>
            </a:pPr>
            <a:r>
              <a:rPr lang="en-US" altLang="zh-CN" sz="2400">
                <a:sym typeface="+mn-ea"/>
              </a:rPr>
              <a:t>Other highlights include a desert camp and a </a:t>
            </a:r>
            <a:r>
              <a:rPr lang="en-US" altLang="zh-CN" sz="2400">
                <a:solidFill>
                  <a:srgbClr val="C00000"/>
                </a:solidFill>
                <a:sym typeface="+mn-ea"/>
              </a:rPr>
              <a:t>camel</a:t>
            </a:r>
            <a:r>
              <a:rPr lang="en-US" altLang="zh-CN" sz="2400">
                <a:sym typeface="+mn-ea"/>
              </a:rPr>
              <a:t> ride into the dunes.</a:t>
            </a:r>
            <a:endParaRPr lang="en-US" altLang="zh-CN" sz="2400"/>
          </a:p>
          <a:p>
            <a:endParaRPr lang="zh-CN" altLang="en-US" sz="2400"/>
          </a:p>
          <a:p>
            <a:r>
              <a:rPr lang="zh-CN" altLang="en-US" sz="2400"/>
              <a:t>游牧民族和他们的骆驼站在一起，这些动物看起来和它们的主人一样充满期待。</a:t>
            </a:r>
            <a:endParaRPr lang="zh-CN" altLang="en-US" sz="2400"/>
          </a:p>
          <a:p>
            <a:pPr marL="342900" indent="-342900">
              <a:buFont typeface="Arial" panose="020B0604020202020204" pitchFamily="34" charset="0"/>
              <a:buChar char="•"/>
            </a:pPr>
            <a:r>
              <a:rPr lang="en-US" altLang="zh-CN" sz="2400">
                <a:sym typeface="+mn-ea"/>
              </a:rPr>
              <a:t>The nomads were standing with their </a:t>
            </a:r>
            <a:r>
              <a:rPr lang="en-US" altLang="zh-CN" sz="2400">
                <a:solidFill>
                  <a:srgbClr val="C00000"/>
                </a:solidFill>
                <a:sym typeface="+mn-ea"/>
              </a:rPr>
              <a:t>camels</a:t>
            </a:r>
            <a:r>
              <a:rPr lang="en-US" altLang="zh-CN" sz="2400">
                <a:sym typeface="+mn-ea"/>
              </a:rPr>
              <a:t>, the animals looking as expectant as their owners.</a:t>
            </a:r>
            <a:endParaRPr lang="en-US" altLang="zh-CN" sz="2400"/>
          </a:p>
          <a:p>
            <a:endParaRPr lang="zh-CN" altLang="en-US" sz="2400"/>
          </a:p>
          <a:p>
            <a:endParaRPr lang="zh-CN" altLang="en-US" sz="2400"/>
          </a:p>
        </p:txBody>
      </p:sp>
      <p:sp>
        <p:nvSpPr>
          <p:cNvPr id="3" name="文本框 2"/>
          <p:cNvSpPr txBox="1"/>
          <p:nvPr/>
        </p:nvSpPr>
        <p:spPr>
          <a:xfrm>
            <a:off x="392430" y="3994785"/>
            <a:ext cx="7127240" cy="2032000"/>
          </a:xfrm>
          <a:prstGeom prst="rect">
            <a:avLst/>
          </a:prstGeom>
          <a:noFill/>
        </p:spPr>
        <p:txBody>
          <a:bodyPr wrap="square" rtlCol="0" anchor="t">
            <a:noAutofit/>
          </a:bodyPr>
          <a:p>
            <a:r>
              <a:rPr lang="zh-CN" altLang="en-US" sz="2400">
                <a:sym typeface="+mn-ea"/>
              </a:rPr>
              <a:t>最近，摄影师们在一只名叫萨哈的骆驼的帮助下，漫步在沙漠中不容易到达或不宜居的地区。</a:t>
            </a:r>
            <a:endParaRPr lang="zh-CN" altLang="en-US" sz="2400">
              <a:sym typeface="+mn-ea"/>
            </a:endParaRPr>
          </a:p>
          <a:p>
            <a:pPr marL="342900" indent="-342900">
              <a:buFont typeface="Arial" panose="020B0604020202020204" pitchFamily="34" charset="0"/>
              <a:buChar char="•"/>
            </a:pPr>
            <a:r>
              <a:rPr lang="en-US" altLang="zh-CN" sz="2400">
                <a:sym typeface="+mn-ea"/>
              </a:rPr>
              <a:t>P</a:t>
            </a:r>
            <a:r>
              <a:rPr lang="zh-CN" altLang="en-US" sz="2400">
                <a:sym typeface="+mn-ea"/>
              </a:rPr>
              <a:t>hotographers recently</a:t>
            </a:r>
            <a:r>
              <a:rPr lang="en-US" altLang="zh-CN" sz="2400">
                <a:sym typeface="+mn-ea"/>
              </a:rPr>
              <a:t> </a:t>
            </a:r>
            <a:r>
              <a:rPr lang="zh-CN" altLang="en-US" sz="2400">
                <a:sym typeface="+mn-ea"/>
              </a:rPr>
              <a:t>enlisted the help of a </a:t>
            </a:r>
            <a:r>
              <a:rPr lang="zh-CN" altLang="en-US" sz="2400">
                <a:solidFill>
                  <a:srgbClr val="C00000"/>
                </a:solidFill>
                <a:sym typeface="+mn-ea"/>
              </a:rPr>
              <a:t>camel</a:t>
            </a:r>
            <a:r>
              <a:rPr lang="zh-CN" altLang="en-US" sz="2400">
                <a:sym typeface="+mn-ea"/>
              </a:rPr>
              <a:t> named Sarha to wander areas</a:t>
            </a:r>
            <a:r>
              <a:rPr lang="en-US" altLang="zh-CN" sz="2400">
                <a:sym typeface="+mn-ea"/>
              </a:rPr>
              <a:t> in the desert</a:t>
            </a:r>
            <a:r>
              <a:rPr lang="zh-CN" altLang="en-US" sz="2400">
                <a:sym typeface="+mn-ea"/>
              </a:rPr>
              <a:t> that are not easily reachable or inhabitable. </a:t>
            </a:r>
            <a:endParaRPr lang="zh-CN" altLang="en-US" sz="2400"/>
          </a:p>
          <a:p>
            <a:pPr marL="342900" indent="-342900">
              <a:buFont typeface="Arial" panose="020B0604020202020204" pitchFamily="34" charset="0"/>
              <a:buChar char="•"/>
            </a:pPr>
            <a:endParaRPr lang="zh-CN" altLang="en-US" sz="2400"/>
          </a:p>
        </p:txBody>
      </p:sp>
    </p:spTree>
    <p:custDataLst>
      <p:tags r:id="rId5"/>
    </p:custData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29030" y="242570"/>
            <a:ext cx="8355965" cy="82994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fry	/fraɪ/ 	</a:t>
            </a:r>
            <a:r>
              <a:rPr lang="zh-CN" altLang="en-US" sz="2400" b="1">
                <a:sym typeface="+mn-ea"/>
              </a:rPr>
              <a:t>n.油煎的食物 v.油炸;油炒</a:t>
            </a:r>
            <a:endParaRPr lang="zh-CN" altLang="en-US" sz="2400" b="1">
              <a:sym typeface="+mn-ea"/>
            </a:endParaRPr>
          </a:p>
          <a:p>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100" name="文本框 99"/>
          <p:cNvSpPr txBox="1"/>
          <p:nvPr/>
        </p:nvSpPr>
        <p:spPr>
          <a:xfrm>
            <a:off x="219075" y="929640"/>
            <a:ext cx="11814810" cy="2461260"/>
          </a:xfrm>
          <a:prstGeom prst="rect">
            <a:avLst/>
          </a:prstGeom>
          <a:noFill/>
          <a:ln w="9525">
            <a:noFill/>
          </a:ln>
        </p:spPr>
        <p:txBody>
          <a:bodyPr wrap="square">
            <a:spAutoFit/>
          </a:bodyPr>
          <a:p>
            <a:pPr indent="0" fontAlgn="auto">
              <a:buFont typeface="Arial" panose="020B0604020202020204" pitchFamily="34" charset="0"/>
              <a:buNone/>
            </a:pPr>
            <a:r>
              <a:rPr lang="en-US" sz="2200" b="0">
                <a:latin typeface="Arial" panose="020B0604020202020204" pitchFamily="34" charset="0"/>
                <a:ea typeface="宋体" panose="02010600030101010101" pitchFamily="2" charset="-122"/>
                <a:cs typeface="Arial" panose="020B0604020202020204" pitchFamily="34" charset="0"/>
              </a:rPr>
              <a:t>罗马斗兽场高157英尺，有80个入口，可容纳50000人。然而，与该市容纳约25万人的马克西姆斯马戏团相比，这只是小菜一碟。</a:t>
            </a:r>
            <a:r>
              <a:rPr lang="en-US" b="0">
                <a:solidFill>
                  <a:srgbClr val="C00000"/>
                </a:solidFill>
                <a:latin typeface="Arial" panose="020B0604020202020204" pitchFamily="34" charset="0"/>
                <a:ea typeface="宋体" panose="02010600030101010101" pitchFamily="2" charset="-122"/>
                <a:cs typeface="Arial" panose="020B0604020202020204" pitchFamily="34" charset="0"/>
              </a:rPr>
              <a:t>2021年全国乙卷</a:t>
            </a:r>
            <a:endParaRPr lang="en-US" sz="2200" b="0">
              <a:latin typeface="Arial" panose="020B0604020202020204" pitchFamily="34" charset="0"/>
              <a:ea typeface="宋体" panose="02010600030101010101" pitchFamily="2" charset="-122"/>
              <a:cs typeface="Arial" panose="020B0604020202020204" pitchFamily="34" charset="0"/>
            </a:endParaRPr>
          </a:p>
          <a:p>
            <a:pPr marL="285750" indent="-285750" fontAlgn="auto">
              <a:buFont typeface="Arial" panose="020B0604020202020204" pitchFamily="34" charset="0"/>
              <a:buChar char="•"/>
            </a:pPr>
            <a:r>
              <a:rPr lang="en-US" sz="2200" b="0">
                <a:latin typeface="Arial" panose="020B0604020202020204" pitchFamily="34" charset="0"/>
                <a:ea typeface="宋体" panose="02010600030101010101" pitchFamily="2" charset="-122"/>
                <a:cs typeface="Arial" panose="020B0604020202020204" pitchFamily="34" charset="0"/>
              </a:rPr>
              <a:t>Rome’s Colosseum was 157 feet tall and had 80 entrances, seating 50,000 people. However, that was small fry compared with the city’s Circus Maximus, which accommodated around 250,000 people.However, that was small </a:t>
            </a:r>
            <a:r>
              <a:rPr lang="en-US" sz="2200" b="0">
                <a:solidFill>
                  <a:srgbClr val="C00000"/>
                </a:solidFill>
                <a:latin typeface="Arial" panose="020B0604020202020204" pitchFamily="34" charset="0"/>
                <a:ea typeface="宋体" panose="02010600030101010101" pitchFamily="2" charset="-122"/>
                <a:cs typeface="Arial" panose="020B0604020202020204" pitchFamily="34" charset="0"/>
              </a:rPr>
              <a:t>fry</a:t>
            </a:r>
            <a:r>
              <a:rPr lang="en-US" sz="2200" b="0">
                <a:latin typeface="Arial" panose="020B0604020202020204" pitchFamily="34" charset="0"/>
                <a:ea typeface="宋体" panose="02010600030101010101" pitchFamily="2" charset="-122"/>
                <a:cs typeface="Arial" panose="020B0604020202020204" pitchFamily="34" charset="0"/>
              </a:rPr>
              <a:t> compared with the city’s Circus Maximus, which accommodated around 250,000 people. </a:t>
            </a:r>
            <a:endParaRPr lang="en-US" sz="2200" b="0">
              <a:latin typeface="Arial" panose="020B0604020202020204" pitchFamily="34" charset="0"/>
              <a:ea typeface="宋体" panose="02010600030101010101" pitchFamily="2" charset="-122"/>
              <a:cs typeface="Arial" panose="020B0604020202020204" pitchFamily="34" charset="0"/>
            </a:endParaRPr>
          </a:p>
          <a:p>
            <a:pPr indent="0" fontAlgn="auto">
              <a:buFont typeface="Arial" panose="020B0604020202020204" pitchFamily="34" charset="0"/>
              <a:buNone/>
            </a:pPr>
            <a:endParaRPr lang="en-US" altLang="zh-CN" sz="2200" b="0">
              <a:latin typeface="Arial" panose="020B0604020202020204" pitchFamily="34" charset="0"/>
              <a:ea typeface="宋体" panose="02010600030101010101" pitchFamily="2" charset="-122"/>
              <a:cs typeface="Arial" panose="020B0604020202020204" pitchFamily="34" charset="0"/>
            </a:endParaRPr>
          </a:p>
        </p:txBody>
      </p:sp>
      <p:pic>
        <p:nvPicPr>
          <p:cNvPr id="144" name="图片 143"/>
          <p:cNvPicPr/>
          <p:nvPr/>
        </p:nvPicPr>
        <p:blipFill>
          <a:blip r:embed="rId4"/>
          <a:stretch>
            <a:fillRect/>
          </a:stretch>
        </p:blipFill>
        <p:spPr>
          <a:xfrm>
            <a:off x="8399145" y="3987800"/>
            <a:ext cx="3634740" cy="2870200"/>
          </a:xfrm>
          <a:prstGeom prst="rect">
            <a:avLst/>
          </a:prstGeom>
          <a:noFill/>
          <a:ln w="9525">
            <a:noFill/>
          </a:ln>
        </p:spPr>
      </p:pic>
      <p:sp>
        <p:nvSpPr>
          <p:cNvPr id="3" name="文本框 2"/>
          <p:cNvSpPr txBox="1"/>
          <p:nvPr/>
        </p:nvSpPr>
        <p:spPr>
          <a:xfrm>
            <a:off x="219075" y="3390900"/>
            <a:ext cx="11749405" cy="768350"/>
          </a:xfrm>
          <a:prstGeom prst="rect">
            <a:avLst/>
          </a:prstGeom>
          <a:noFill/>
        </p:spPr>
        <p:txBody>
          <a:bodyPr wrap="square" rtlCol="0" anchor="t">
            <a:spAutoFit/>
          </a:bodyPr>
          <a:p>
            <a:pPr indent="0" fontAlgn="auto">
              <a:buFont typeface="Arial" panose="020B0604020202020204" pitchFamily="34" charset="0"/>
              <a:buNone/>
            </a:pPr>
            <a:r>
              <a:rPr lang="en-US" sz="2200">
                <a:latin typeface="Calibri" panose="020F0502020204030204" charset="0"/>
                <a:ea typeface="宋体" panose="02010600030101010101" pitchFamily="2" charset="-122"/>
                <a:cs typeface="Times New Roman" panose="02020603050405020304" charset="0"/>
                <a:sym typeface="+mn-ea"/>
              </a:rPr>
              <a:t>我们在厨房里炸了三天的鱼，但难闻的气味一直存在。</a:t>
            </a:r>
            <a:r>
              <a:rPr lang="en-US">
                <a:solidFill>
                  <a:srgbClr val="C00000"/>
                </a:solidFill>
                <a:latin typeface="Calibri" panose="020F0502020204030204" charset="0"/>
                <a:ea typeface="宋体" panose="02010600030101010101" pitchFamily="2" charset="-122"/>
                <a:cs typeface="Times New Roman" panose="02020603050405020304" charset="0"/>
                <a:sym typeface="+mn-ea"/>
              </a:rPr>
              <a:t>2021年6月</a:t>
            </a:r>
            <a:r>
              <a:rPr lang="zh-CN" altLang="en-US">
                <a:solidFill>
                  <a:srgbClr val="C00000"/>
                </a:solidFill>
                <a:latin typeface="Calibri" panose="020F0502020204030204" charset="0"/>
                <a:ea typeface="宋体" panose="02010600030101010101" pitchFamily="2" charset="-122"/>
                <a:cs typeface="Times New Roman" panose="02020603050405020304" charset="0"/>
                <a:sym typeface="+mn-ea"/>
              </a:rPr>
              <a:t>高考英语</a:t>
            </a:r>
            <a:r>
              <a:rPr lang="en-US">
                <a:solidFill>
                  <a:srgbClr val="C00000"/>
                </a:solidFill>
                <a:latin typeface="Calibri" panose="020F0502020204030204" charset="0"/>
                <a:ea typeface="宋体" panose="02010600030101010101" pitchFamily="2" charset="-122"/>
                <a:cs typeface="Times New Roman" panose="02020603050405020304" charset="0"/>
                <a:sym typeface="+mn-ea"/>
              </a:rPr>
              <a:t>浙江</a:t>
            </a:r>
            <a:r>
              <a:rPr lang="zh-CN" altLang="en-US">
                <a:solidFill>
                  <a:srgbClr val="C00000"/>
                </a:solidFill>
                <a:latin typeface="Calibri" panose="020F0502020204030204" charset="0"/>
                <a:ea typeface="宋体" panose="02010600030101010101" pitchFamily="2" charset="-122"/>
                <a:cs typeface="Times New Roman" panose="02020603050405020304" charset="0"/>
                <a:sym typeface="+mn-ea"/>
              </a:rPr>
              <a:t>卷</a:t>
            </a:r>
            <a:endParaRPr lang="en-US" b="0">
              <a:solidFill>
                <a:srgbClr val="C00000"/>
              </a:solidFill>
              <a:latin typeface="Calibri" panose="020F0502020204030204" charset="0"/>
              <a:ea typeface="宋体" panose="02010600030101010101" pitchFamily="2" charset="-122"/>
              <a:cs typeface="Times New Roman" panose="02020603050405020304" charset="0"/>
              <a:sym typeface="+mn-ea"/>
            </a:endParaRPr>
          </a:p>
          <a:p>
            <a:pPr marL="285750" indent="-285750" fontAlgn="auto">
              <a:buFont typeface="Arial" panose="020B0604020202020204" pitchFamily="34" charset="0"/>
              <a:buChar char="•"/>
            </a:pPr>
            <a:endParaRPr lang="en-US" altLang="zh-CN" sz="2200">
              <a:latin typeface="Calibri" panose="020F0502020204030204" charset="0"/>
              <a:ea typeface="宋体" panose="02010600030101010101" pitchFamily="2" charset="-122"/>
              <a:cs typeface="Times New Roman" panose="02020603050405020304" charset="0"/>
              <a:sym typeface="+mn-ea"/>
            </a:endParaRPr>
          </a:p>
        </p:txBody>
      </p:sp>
      <p:sp>
        <p:nvSpPr>
          <p:cNvPr id="10" name="文本框 9"/>
          <p:cNvSpPr txBox="1"/>
          <p:nvPr>
            <p:custDataLst>
              <p:tags r:id="rId5"/>
            </p:custDataLst>
          </p:nvPr>
        </p:nvSpPr>
        <p:spPr>
          <a:xfrm>
            <a:off x="330200" y="5225415"/>
            <a:ext cx="7070725" cy="1519555"/>
          </a:xfrm>
          <a:prstGeom prst="rect">
            <a:avLst/>
          </a:prstGeom>
          <a:noFill/>
          <a:ln>
            <a:solidFill>
              <a:schemeClr val="tx1"/>
            </a:solidFill>
            <a:prstDash val="dash"/>
          </a:ln>
        </p:spPr>
        <p:txBody>
          <a:bodyPr wrap="square" rtlCol="0" anchor="t">
            <a:noAutofit/>
          </a:bodyPr>
          <a:p>
            <a:r>
              <a:rPr lang="en-US" altLang="zh-CN" sz="2200" b="1" i="1" u="sng">
                <a:solidFill>
                  <a:srgbClr val="C00000"/>
                </a:solidFill>
              </a:rPr>
              <a:t>Related Idioms:</a:t>
            </a:r>
            <a:endParaRPr lang="en-US" altLang="zh-CN" sz="2200" b="1" i="1" u="sng">
              <a:solidFill>
                <a:srgbClr val="004BB2"/>
              </a:solidFill>
            </a:endParaRPr>
          </a:p>
          <a:p>
            <a:r>
              <a:rPr lang="en-US" altLang="zh-CN" sz="2200" b="1">
                <a:solidFill>
                  <a:srgbClr val="0070C0"/>
                </a:solidFill>
                <a:sym typeface="+mn-ea"/>
              </a:rPr>
              <a:t>french fries</a:t>
            </a:r>
            <a:r>
              <a:rPr lang="en-US" altLang="zh-CN" sz="2200"/>
              <a:t> </a:t>
            </a:r>
            <a:r>
              <a:rPr lang="en-US" altLang="zh-CN" sz="2200">
                <a:sym typeface="+mn-ea"/>
              </a:rPr>
              <a:t>                              </a:t>
            </a:r>
            <a:r>
              <a:rPr lang="zh-CN" altLang="en-US" sz="2200">
                <a:sym typeface="+mn-ea"/>
              </a:rPr>
              <a:t>薯条</a:t>
            </a:r>
            <a:endParaRPr lang="en-US" altLang="zh-CN" sz="2200">
              <a:sym typeface="+mn-ea"/>
            </a:endParaRPr>
          </a:p>
          <a:p>
            <a:r>
              <a:rPr lang="zh-CN" altLang="en-US" sz="2200" b="1">
                <a:solidFill>
                  <a:srgbClr val="0070C0"/>
                </a:solidFill>
                <a:sym typeface="+mn-ea"/>
              </a:rPr>
              <a:t>Go fry an egg!</a:t>
            </a:r>
            <a:r>
              <a:rPr lang="en-US" altLang="zh-CN" sz="2200">
                <a:sym typeface="+mn-ea"/>
              </a:rPr>
              <a:t>                          </a:t>
            </a:r>
            <a:r>
              <a:rPr lang="zh-CN" altLang="en-US" sz="2200">
                <a:sym typeface="+mn-ea"/>
              </a:rPr>
              <a:t>走开，别烦我！</a:t>
            </a:r>
            <a:endParaRPr lang="zh-CN" altLang="en-US" sz="2200">
              <a:sym typeface="+mn-ea"/>
            </a:endParaRPr>
          </a:p>
          <a:p>
            <a:r>
              <a:rPr lang="en-US" altLang="zh-CN" sz="2200" b="1">
                <a:solidFill>
                  <a:srgbClr val="0070C0"/>
                </a:solidFill>
                <a:sym typeface="+mn-ea"/>
              </a:rPr>
              <a:t>have other/b</a:t>
            </a:r>
            <a:r>
              <a:rPr lang="zh-CN" altLang="en-US" sz="2200" b="1">
                <a:solidFill>
                  <a:srgbClr val="0070C0"/>
                </a:solidFill>
                <a:sym typeface="+mn-ea"/>
              </a:rPr>
              <a:t>igger </a:t>
            </a:r>
            <a:r>
              <a:rPr lang="en-US" altLang="zh-CN" sz="2200" b="1">
                <a:solidFill>
                  <a:srgbClr val="0070C0"/>
                </a:solidFill>
                <a:sym typeface="+mn-ea"/>
              </a:rPr>
              <a:t>f</a:t>
            </a:r>
            <a:r>
              <a:rPr lang="zh-CN" altLang="en-US" sz="2200" b="1">
                <a:solidFill>
                  <a:srgbClr val="0070C0"/>
                </a:solidFill>
                <a:sym typeface="+mn-ea"/>
              </a:rPr>
              <a:t>ish to </a:t>
            </a:r>
            <a:r>
              <a:rPr lang="en-US" altLang="zh-CN" sz="2200" b="1">
                <a:solidFill>
                  <a:srgbClr val="0070C0"/>
                </a:solidFill>
                <a:sym typeface="+mn-ea"/>
              </a:rPr>
              <a:t>f</a:t>
            </a:r>
            <a:r>
              <a:rPr lang="zh-CN" altLang="en-US" sz="2200" b="1">
                <a:solidFill>
                  <a:srgbClr val="0070C0"/>
                </a:solidFill>
                <a:sym typeface="+mn-ea"/>
              </a:rPr>
              <a:t>ry</a:t>
            </a:r>
            <a:r>
              <a:rPr lang="en-US" altLang="zh-CN" sz="2200">
                <a:sym typeface="+mn-ea"/>
              </a:rPr>
              <a:t>   </a:t>
            </a:r>
            <a:r>
              <a:rPr lang="zh-CN" altLang="en-US" sz="2200">
                <a:sym typeface="+mn-ea"/>
              </a:rPr>
              <a:t>有更重要的事做</a:t>
            </a:r>
            <a:endParaRPr lang="zh-CN" altLang="en-US" sz="2200">
              <a:sym typeface="+mn-ea"/>
            </a:endParaRPr>
          </a:p>
          <a:p>
            <a:endParaRPr lang="zh-CN" altLang="en-US" sz="2200">
              <a:sym typeface="+mn-ea"/>
            </a:endParaRPr>
          </a:p>
        </p:txBody>
      </p:sp>
      <p:sp>
        <p:nvSpPr>
          <p:cNvPr id="2" name="文本框 1"/>
          <p:cNvSpPr txBox="1"/>
          <p:nvPr/>
        </p:nvSpPr>
        <p:spPr>
          <a:xfrm>
            <a:off x="219075" y="3876040"/>
            <a:ext cx="7920355" cy="829945"/>
          </a:xfrm>
          <a:prstGeom prst="rect">
            <a:avLst/>
          </a:prstGeom>
          <a:noFill/>
        </p:spPr>
        <p:txBody>
          <a:bodyPr wrap="square" rtlCol="0" anchor="t">
            <a:spAutoFit/>
          </a:bodyPr>
          <a:p>
            <a:pPr marL="285750" indent="-285750" fontAlgn="auto">
              <a:buFont typeface="Arial" panose="020B0604020202020204" pitchFamily="34" charset="0"/>
              <a:buChar char="•"/>
            </a:pPr>
            <a:r>
              <a:rPr lang="zh-CN" altLang="en-US" sz="2400">
                <a:latin typeface="Calibri" panose="020F0502020204030204" charset="0"/>
                <a:ea typeface="宋体" panose="02010600030101010101" pitchFamily="2" charset="-122"/>
                <a:cs typeface="Times New Roman" panose="02020603050405020304" charset="0"/>
                <a:sym typeface="+mn-ea"/>
              </a:rPr>
              <a:t>We deep </a:t>
            </a:r>
            <a:r>
              <a:rPr lang="zh-CN" altLang="en-US" sz="2400">
                <a:solidFill>
                  <a:srgbClr val="C00000"/>
                </a:solidFill>
                <a:latin typeface="Calibri" panose="020F0502020204030204" charset="0"/>
                <a:ea typeface="宋体" panose="02010600030101010101" pitchFamily="2" charset="-122"/>
                <a:cs typeface="Times New Roman" panose="02020603050405020304" charset="0"/>
                <a:sym typeface="+mn-ea"/>
              </a:rPr>
              <a:t>fried</a:t>
            </a:r>
            <a:r>
              <a:rPr lang="zh-CN" altLang="en-US" sz="2400">
                <a:latin typeface="Calibri" panose="020F0502020204030204" charset="0"/>
                <a:ea typeface="宋体" panose="02010600030101010101" pitchFamily="2" charset="-122"/>
                <a:cs typeface="Times New Roman" panose="02020603050405020304" charset="0"/>
                <a:sym typeface="+mn-ea"/>
              </a:rPr>
              <a:t> fish three days agao in the kitchen, but the unpleasant smell stays.</a:t>
            </a:r>
            <a:r>
              <a:rPr lang="en-US" altLang="zh-CN" sz="2400">
                <a:latin typeface="Calibri" panose="020F0502020204030204" charset="0"/>
                <a:ea typeface="宋体" panose="02010600030101010101" pitchFamily="2" charset="-122"/>
                <a:cs typeface="Times New Roman" panose="02020603050405020304" charset="0"/>
                <a:sym typeface="+mn-ea"/>
              </a:rPr>
              <a:t> </a:t>
            </a:r>
            <a:endParaRPr lang="en-US" altLang="zh-CN" sz="2400">
              <a:latin typeface="Calibri" panose="020F0502020204030204" charset="0"/>
              <a:ea typeface="宋体" panose="02010600030101010101" pitchFamily="2" charset="-122"/>
              <a:cs typeface="Times New Roman" panose="02020603050405020304" charset="0"/>
              <a:sym typeface="+mn-ea"/>
            </a:endParaRPr>
          </a:p>
        </p:txBody>
      </p:sp>
    </p:spTree>
    <p:custDataLst>
      <p:tags r:id="rId6"/>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29030" y="242570"/>
            <a:ext cx="8355965" cy="82994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aptitude	/ˈæptɪtju:d/ 	</a:t>
            </a:r>
            <a:r>
              <a:rPr lang="zh-CN" altLang="en-US" sz="2400" b="1">
                <a:sym typeface="+mn-ea"/>
              </a:rPr>
              <a:t>n.天资;天赋</a:t>
            </a:r>
            <a:endParaRPr lang="zh-CN" altLang="en-US" sz="2400" b="1">
              <a:sym typeface="+mn-ea"/>
            </a:endParaRPr>
          </a:p>
          <a:p>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pic>
        <p:nvPicPr>
          <p:cNvPr id="100" name="图片 99"/>
          <p:cNvPicPr/>
          <p:nvPr/>
        </p:nvPicPr>
        <p:blipFill>
          <a:blip r:embed="rId4">
            <a:clrChange>
              <a:clrFrom>
                <a:srgbClr val="F9F8E4">
                  <a:alpha val="100000"/>
                </a:srgbClr>
              </a:clrFrom>
              <a:clrTo>
                <a:srgbClr val="F9F8E4">
                  <a:alpha val="100000"/>
                  <a:alpha val="0"/>
                </a:srgbClr>
              </a:clrTo>
            </a:clrChange>
          </a:blip>
          <a:stretch>
            <a:fillRect/>
          </a:stretch>
        </p:blipFill>
        <p:spPr>
          <a:xfrm>
            <a:off x="7429500" y="3952558"/>
            <a:ext cx="4762500" cy="2905125"/>
          </a:xfrm>
          <a:prstGeom prst="rect">
            <a:avLst/>
          </a:prstGeom>
          <a:noFill/>
          <a:ln w="9525">
            <a:noFill/>
          </a:ln>
        </p:spPr>
      </p:pic>
      <p:sp>
        <p:nvSpPr>
          <p:cNvPr id="2" name="文本框 1"/>
          <p:cNvSpPr txBox="1"/>
          <p:nvPr/>
        </p:nvSpPr>
        <p:spPr>
          <a:xfrm>
            <a:off x="442595" y="819785"/>
            <a:ext cx="10865485" cy="3312160"/>
          </a:xfrm>
          <a:prstGeom prst="rect">
            <a:avLst/>
          </a:prstGeom>
          <a:noFill/>
        </p:spPr>
        <p:txBody>
          <a:bodyPr wrap="square" rtlCol="0" anchor="t">
            <a:noAutofit/>
          </a:bodyPr>
          <a:p>
            <a:r>
              <a:rPr lang="zh-CN" altLang="en-US" sz="2400"/>
              <a:t>他表现出了高超的木工技艺。</a:t>
            </a:r>
            <a:endParaRPr lang="zh-CN" altLang="en-US" sz="2400"/>
          </a:p>
          <a:p>
            <a:pPr marL="342900" indent="-342900">
              <a:buFont typeface="Arial" panose="020B0604020202020204" pitchFamily="34" charset="0"/>
              <a:buChar char="•"/>
            </a:pPr>
            <a:r>
              <a:rPr lang="zh-CN" altLang="en-US" sz="2400">
                <a:sym typeface="+mn-ea"/>
              </a:rPr>
              <a:t>He has demonstrated a great </a:t>
            </a:r>
            <a:r>
              <a:rPr lang="zh-CN" altLang="en-US" sz="2400">
                <a:solidFill>
                  <a:srgbClr val="C00000"/>
                </a:solidFill>
                <a:sym typeface="+mn-ea"/>
              </a:rPr>
              <a:t>aptitude</a:t>
            </a:r>
            <a:r>
              <a:rPr lang="zh-CN" altLang="en-US" sz="2400">
                <a:sym typeface="+mn-ea"/>
              </a:rPr>
              <a:t> for carpentry skills.</a:t>
            </a:r>
            <a:endParaRPr lang="zh-CN" altLang="en-US" sz="2400"/>
          </a:p>
          <a:p>
            <a:endParaRPr lang="zh-CN" altLang="en-US" sz="2400"/>
          </a:p>
          <a:p>
            <a:r>
              <a:rPr lang="zh-CN" altLang="en-US" sz="2400"/>
              <a:t>他非凡的工作才能使他获得了学生会主席的职位。</a:t>
            </a:r>
            <a:endParaRPr lang="zh-CN" altLang="en-US" sz="2400"/>
          </a:p>
          <a:p>
            <a:pPr marL="342900" indent="-342900">
              <a:buFont typeface="Arial" panose="020B0604020202020204" pitchFamily="34" charset="0"/>
              <a:buChar char="•"/>
            </a:pPr>
            <a:r>
              <a:rPr lang="zh-CN" altLang="en-US" sz="2400">
                <a:sym typeface="+mn-ea"/>
              </a:rPr>
              <a:t>His extraordinary </a:t>
            </a:r>
            <a:r>
              <a:rPr lang="zh-CN" altLang="en-US" sz="2400">
                <a:solidFill>
                  <a:srgbClr val="C00000"/>
                </a:solidFill>
                <a:sym typeface="+mn-ea"/>
              </a:rPr>
              <a:t>aptitude</a:t>
            </a:r>
            <a:r>
              <a:rPr lang="zh-CN" altLang="en-US" sz="2400">
                <a:sym typeface="+mn-ea"/>
              </a:rPr>
              <a:t> for work secured for him the position of </a:t>
            </a:r>
            <a:r>
              <a:rPr lang="en-US" altLang="zh-CN" sz="2400">
                <a:sym typeface="+mn-ea"/>
              </a:rPr>
              <a:t>the chief of the Student Union.</a:t>
            </a:r>
            <a:endParaRPr lang="zh-CN" altLang="en-US" sz="2400"/>
          </a:p>
          <a:p>
            <a:endParaRPr lang="zh-CN" altLang="en-US" sz="2400"/>
          </a:p>
          <a:p>
            <a:r>
              <a:rPr lang="zh-CN" altLang="en-US" sz="2400"/>
              <a:t>通过所提供的课程，你将发展语言研究的特殊才能。</a:t>
            </a:r>
            <a:endParaRPr lang="zh-CN" altLang="en-US" sz="2400"/>
          </a:p>
          <a:p>
            <a:pPr marL="342900" indent="-342900">
              <a:buFont typeface="Arial" panose="020B0604020202020204" pitchFamily="34" charset="0"/>
              <a:buChar char="•"/>
            </a:pPr>
            <a:r>
              <a:rPr lang="en-US" altLang="zh-CN" sz="2400">
                <a:sym typeface="+mn-ea"/>
              </a:rPr>
              <a:t>Via the course offered, you will develop special </a:t>
            </a:r>
            <a:r>
              <a:rPr lang="en-US" altLang="zh-CN" sz="2400">
                <a:solidFill>
                  <a:srgbClr val="C00000"/>
                </a:solidFill>
                <a:sym typeface="+mn-ea"/>
              </a:rPr>
              <a:t>aptitude</a:t>
            </a:r>
            <a:r>
              <a:rPr lang="en-US" altLang="zh-CN" sz="2400">
                <a:sym typeface="+mn-ea"/>
              </a:rPr>
              <a:t> for linguistic studies.</a:t>
            </a:r>
            <a:endParaRPr lang="en-US" altLang="zh-CN" sz="2400"/>
          </a:p>
          <a:p>
            <a:endParaRPr lang="zh-CN" altLang="en-US" sz="2400"/>
          </a:p>
          <a:p>
            <a:endParaRPr lang="zh-CN" altLang="en-US" sz="2400"/>
          </a:p>
        </p:txBody>
      </p:sp>
      <p:sp>
        <p:nvSpPr>
          <p:cNvPr id="3" name="文本框 2"/>
          <p:cNvSpPr txBox="1"/>
          <p:nvPr/>
        </p:nvSpPr>
        <p:spPr>
          <a:xfrm>
            <a:off x="442595" y="4478655"/>
            <a:ext cx="6987540" cy="1955165"/>
          </a:xfrm>
          <a:prstGeom prst="rect">
            <a:avLst/>
          </a:prstGeom>
          <a:noFill/>
        </p:spPr>
        <p:txBody>
          <a:bodyPr wrap="square" rtlCol="0" anchor="t">
            <a:noAutofit/>
          </a:bodyPr>
          <a:p>
            <a:r>
              <a:rPr lang="zh-CN" altLang="en-US" sz="2400">
                <a:sym typeface="+mn-ea"/>
              </a:rPr>
              <a:t>从她早年起，她就表现出了很强的学习天赋、热情的精神和毋庸置疑的天赋。</a:t>
            </a:r>
            <a:endParaRPr lang="zh-CN" altLang="en-US" sz="2400"/>
          </a:p>
          <a:p>
            <a:pPr marL="342900" indent="-342900">
              <a:buFont typeface="Arial" panose="020B0604020202020204" pitchFamily="34" charset="0"/>
              <a:buChar char="•"/>
            </a:pPr>
            <a:r>
              <a:rPr lang="zh-CN" altLang="en-US" sz="2400">
                <a:sym typeface="+mn-ea"/>
              </a:rPr>
              <a:t>From her early years she showed great </a:t>
            </a:r>
            <a:r>
              <a:rPr lang="zh-CN" altLang="en-US" sz="2400">
                <a:solidFill>
                  <a:srgbClr val="C00000"/>
                </a:solidFill>
                <a:sym typeface="+mn-ea"/>
              </a:rPr>
              <a:t>aptitude</a:t>
            </a:r>
            <a:r>
              <a:rPr lang="zh-CN" altLang="en-US" sz="2400">
                <a:sym typeface="+mn-ea"/>
              </a:rPr>
              <a:t> for study, an ardent and enthusiastic spirit, and unquestionable talent.</a:t>
            </a:r>
            <a:endParaRPr lang="zh-CN" altLang="en-US" sz="2400"/>
          </a:p>
          <a:p>
            <a:endParaRPr lang="zh-CN" altLang="en-US" sz="2400"/>
          </a:p>
        </p:txBody>
      </p:sp>
    </p:spTree>
    <p:custDataLst>
      <p:tags r:id="rId5"/>
    </p:custData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29030" y="242570"/>
            <a:ext cx="8355965" cy="82994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purse 	/pɜ:s/ 	</a:t>
            </a:r>
            <a:r>
              <a:rPr lang="zh-CN" altLang="en-US" sz="2400" b="1">
                <a:sym typeface="+mn-ea"/>
              </a:rPr>
              <a:t>n.钱包;皮夹子(尤指女用)</a:t>
            </a:r>
            <a:endParaRPr lang="zh-CN" altLang="en-US" sz="2400" b="1">
              <a:sym typeface="+mn-ea"/>
            </a:endParaRPr>
          </a:p>
          <a:p>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pic>
        <p:nvPicPr>
          <p:cNvPr id="145" name="图片 144"/>
          <p:cNvPicPr/>
          <p:nvPr/>
        </p:nvPicPr>
        <p:blipFill>
          <a:blip r:embed="rId4"/>
          <a:stretch>
            <a:fillRect/>
          </a:stretch>
        </p:blipFill>
        <p:spPr>
          <a:xfrm>
            <a:off x="0" y="4954905"/>
            <a:ext cx="1941830" cy="1903095"/>
          </a:xfrm>
          <a:prstGeom prst="rect">
            <a:avLst/>
          </a:prstGeom>
          <a:noFill/>
          <a:ln w="9525">
            <a:noFill/>
          </a:ln>
        </p:spPr>
      </p:pic>
      <p:sp>
        <p:nvSpPr>
          <p:cNvPr id="4" name="文本框 3"/>
          <p:cNvSpPr txBox="1"/>
          <p:nvPr/>
        </p:nvSpPr>
        <p:spPr>
          <a:xfrm>
            <a:off x="412750" y="850900"/>
            <a:ext cx="11597005" cy="1903095"/>
          </a:xfrm>
          <a:prstGeom prst="rect">
            <a:avLst/>
          </a:prstGeom>
          <a:noFill/>
        </p:spPr>
        <p:txBody>
          <a:bodyPr wrap="square" rtlCol="0" anchor="t">
            <a:noAutofit/>
          </a:bodyPr>
          <a:p>
            <a:r>
              <a:rPr lang="zh-CN" altLang="en-US" sz="2200">
                <a:latin typeface="Arial" panose="020B0604020202020204" pitchFamily="34" charset="0"/>
                <a:cs typeface="Arial" panose="020B0604020202020204" pitchFamily="34" charset="0"/>
                <a:sym typeface="+mn-ea"/>
              </a:rPr>
              <a:t>她抓起钱包，跑出了门。</a:t>
            </a:r>
            <a:endParaRPr lang="zh-CN" altLang="en-US" sz="22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zh-CN" altLang="en-US" sz="2200">
                <a:latin typeface="Arial" panose="020B0604020202020204" pitchFamily="34" charset="0"/>
                <a:cs typeface="Arial" panose="020B0604020202020204" pitchFamily="34" charset="0"/>
                <a:sym typeface="+mn-ea"/>
              </a:rPr>
              <a:t>Grabbing her </a:t>
            </a:r>
            <a:r>
              <a:rPr lang="zh-CN" altLang="en-US" sz="2200">
                <a:solidFill>
                  <a:srgbClr val="C00000"/>
                </a:solidFill>
                <a:latin typeface="Arial" panose="020B0604020202020204" pitchFamily="34" charset="0"/>
                <a:cs typeface="Arial" panose="020B0604020202020204" pitchFamily="34" charset="0"/>
                <a:sym typeface="+mn-ea"/>
              </a:rPr>
              <a:t>purse</a:t>
            </a:r>
            <a:r>
              <a:rPr lang="zh-CN" altLang="en-US" sz="2200">
                <a:latin typeface="Arial" panose="020B0604020202020204" pitchFamily="34" charset="0"/>
                <a:cs typeface="Arial" panose="020B0604020202020204" pitchFamily="34" charset="0"/>
                <a:sym typeface="+mn-ea"/>
              </a:rPr>
              <a:t>, she ran out the door.</a:t>
            </a:r>
            <a:endParaRPr lang="zh-CN" altLang="en-US" sz="2200">
              <a:latin typeface="Arial" panose="020B0604020202020204" pitchFamily="34" charset="0"/>
              <a:cs typeface="Arial" panose="020B0604020202020204" pitchFamily="34" charset="0"/>
            </a:endParaRPr>
          </a:p>
          <a:p>
            <a:endParaRPr lang="zh-CN" altLang="en-US" sz="2200">
              <a:latin typeface="Arial" panose="020B0604020202020204" pitchFamily="34" charset="0"/>
              <a:cs typeface="Arial" panose="020B0604020202020204" pitchFamily="34" charset="0"/>
            </a:endParaRPr>
          </a:p>
          <a:p>
            <a:r>
              <a:rPr lang="zh-CN" altLang="en-US" sz="2200">
                <a:latin typeface="Arial" panose="020B0604020202020204" pitchFamily="34" charset="0"/>
                <a:cs typeface="Arial" panose="020B0604020202020204" pitchFamily="34" charset="0"/>
              </a:rPr>
              <a:t>泪水夺眶而出，她在皮夹里翻找纸巾。</a:t>
            </a:r>
            <a:endParaRPr lang="zh-CN" altLang="en-US" sz="22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zh-CN" altLang="en-US" sz="2200">
                <a:latin typeface="Arial" panose="020B0604020202020204" pitchFamily="34" charset="0"/>
                <a:cs typeface="Arial" panose="020B0604020202020204" pitchFamily="34" charset="0"/>
                <a:sym typeface="+mn-ea"/>
              </a:rPr>
              <a:t>Tears flood</a:t>
            </a:r>
            <a:r>
              <a:rPr lang="en-US" altLang="zh-CN" sz="2200">
                <a:latin typeface="Arial" panose="020B0604020202020204" pitchFamily="34" charset="0"/>
                <a:cs typeface="Arial" panose="020B0604020202020204" pitchFamily="34" charset="0"/>
                <a:sym typeface="+mn-ea"/>
              </a:rPr>
              <a:t>ing</a:t>
            </a:r>
            <a:r>
              <a:rPr lang="zh-CN" altLang="en-US" sz="2200">
                <a:latin typeface="Arial" panose="020B0604020202020204" pitchFamily="34" charset="0"/>
                <a:cs typeface="Arial" panose="020B0604020202020204" pitchFamily="34" charset="0"/>
                <a:sym typeface="+mn-ea"/>
              </a:rPr>
              <a:t> her eyes</a:t>
            </a:r>
            <a:r>
              <a:rPr lang="en-US" altLang="zh-CN" sz="2200">
                <a:latin typeface="Arial" panose="020B0604020202020204" pitchFamily="34" charset="0"/>
                <a:cs typeface="Arial" panose="020B0604020202020204" pitchFamily="34" charset="0"/>
                <a:sym typeface="+mn-ea"/>
              </a:rPr>
              <a:t>,</a:t>
            </a:r>
            <a:r>
              <a:rPr lang="zh-CN" altLang="en-US" sz="2200">
                <a:latin typeface="Arial" panose="020B0604020202020204" pitchFamily="34" charset="0"/>
                <a:cs typeface="Arial" panose="020B0604020202020204" pitchFamily="34" charset="0"/>
                <a:sym typeface="+mn-ea"/>
              </a:rPr>
              <a:t> she dug in her </a:t>
            </a:r>
            <a:r>
              <a:rPr lang="zh-CN" altLang="en-US" sz="2200">
                <a:solidFill>
                  <a:srgbClr val="C00000"/>
                </a:solidFill>
                <a:latin typeface="Arial" panose="020B0604020202020204" pitchFamily="34" charset="0"/>
                <a:cs typeface="Arial" panose="020B0604020202020204" pitchFamily="34" charset="0"/>
                <a:sym typeface="+mn-ea"/>
              </a:rPr>
              <a:t>purse</a:t>
            </a:r>
            <a:r>
              <a:rPr lang="zh-CN" altLang="en-US" sz="2200">
                <a:latin typeface="Arial" panose="020B0604020202020204" pitchFamily="34" charset="0"/>
                <a:cs typeface="Arial" panose="020B0604020202020204" pitchFamily="34" charset="0"/>
                <a:sym typeface="+mn-ea"/>
              </a:rPr>
              <a:t> for a tissue.</a:t>
            </a:r>
            <a:endParaRPr lang="zh-CN" altLang="en-US" sz="2200">
              <a:latin typeface="Arial" panose="020B0604020202020204" pitchFamily="34" charset="0"/>
              <a:cs typeface="Arial" panose="020B0604020202020204" pitchFamily="34" charset="0"/>
            </a:endParaRPr>
          </a:p>
          <a:p>
            <a:endParaRPr lang="zh-CN" altLang="en-US" sz="2200">
              <a:latin typeface="Arial" panose="020B0604020202020204" pitchFamily="34" charset="0"/>
              <a:cs typeface="Arial" panose="020B0604020202020204" pitchFamily="34" charset="0"/>
            </a:endParaRPr>
          </a:p>
          <a:p>
            <a:endParaRPr lang="zh-CN" altLang="en-US" sz="2200">
              <a:latin typeface="Arial" panose="020B0604020202020204" pitchFamily="34" charset="0"/>
              <a:cs typeface="Arial" panose="020B0604020202020204" pitchFamily="34" charset="0"/>
            </a:endParaRPr>
          </a:p>
        </p:txBody>
      </p:sp>
      <p:sp>
        <p:nvSpPr>
          <p:cNvPr id="10" name="文本框 9"/>
          <p:cNvSpPr txBox="1"/>
          <p:nvPr>
            <p:custDataLst>
              <p:tags r:id="rId5"/>
            </p:custDataLst>
          </p:nvPr>
        </p:nvSpPr>
        <p:spPr>
          <a:xfrm>
            <a:off x="2237105" y="3128010"/>
            <a:ext cx="9772650" cy="3173730"/>
          </a:xfrm>
          <a:prstGeom prst="rect">
            <a:avLst/>
          </a:prstGeom>
          <a:noFill/>
          <a:ln>
            <a:solidFill>
              <a:schemeClr val="tx1"/>
            </a:solidFill>
            <a:prstDash val="dash"/>
          </a:ln>
        </p:spPr>
        <p:txBody>
          <a:bodyPr wrap="square" rtlCol="0" anchor="t">
            <a:noAutofit/>
          </a:bodyPr>
          <a:p>
            <a:r>
              <a:rPr lang="en-US" altLang="zh-CN" sz="2200" b="1" i="1" u="sng">
                <a:solidFill>
                  <a:srgbClr val="C00000"/>
                </a:solidFill>
              </a:rPr>
              <a:t>Related Idioms:</a:t>
            </a:r>
            <a:endParaRPr lang="en-US" altLang="zh-CN" sz="2200" b="1" i="1" u="sng">
              <a:solidFill>
                <a:srgbClr val="004BB2"/>
              </a:solidFill>
            </a:endParaRPr>
          </a:p>
          <a:p>
            <a:r>
              <a:rPr lang="en-US" altLang="zh-CN" sz="2200" b="1">
                <a:solidFill>
                  <a:srgbClr val="0070C0"/>
                </a:solidFill>
                <a:sym typeface="+mn-ea"/>
              </a:rPr>
              <a:t>loosen</a:t>
            </a:r>
            <a:r>
              <a:rPr lang="zh-CN" altLang="en-US" sz="2200" b="1">
                <a:solidFill>
                  <a:srgbClr val="0070C0"/>
                </a:solidFill>
                <a:sym typeface="+mn-ea"/>
              </a:rPr>
              <a:t> the purse strings</a:t>
            </a:r>
            <a:r>
              <a:rPr lang="en-US" altLang="zh-CN" sz="2200" b="1">
                <a:solidFill>
                  <a:srgbClr val="0070C0"/>
                </a:solidFill>
                <a:sym typeface="+mn-ea"/>
              </a:rPr>
              <a:t>                 解囊相助</a:t>
            </a:r>
            <a:endParaRPr lang="en-US" altLang="zh-CN" sz="2200" b="1">
              <a:solidFill>
                <a:srgbClr val="0070C0"/>
              </a:solidFill>
              <a:sym typeface="+mn-ea"/>
            </a:endParaRPr>
          </a:p>
          <a:p>
            <a:r>
              <a:rPr lang="zh-CN" altLang="en-US" sz="2200" b="1">
                <a:solidFill>
                  <a:srgbClr val="0070C0"/>
                </a:solidFill>
                <a:sym typeface="+mn-ea"/>
              </a:rPr>
              <a:t>light purse makes a heavy heart</a:t>
            </a:r>
            <a:r>
              <a:rPr lang="en-US" altLang="zh-CN" sz="2200" b="1">
                <a:solidFill>
                  <a:srgbClr val="0070C0"/>
                </a:solidFill>
                <a:sym typeface="+mn-ea"/>
              </a:rPr>
              <a:t>    嚢中无钱心事重</a:t>
            </a:r>
            <a:endParaRPr lang="en-US" altLang="zh-CN" sz="2200" b="1">
              <a:solidFill>
                <a:srgbClr val="0070C0"/>
              </a:solidFill>
              <a:sym typeface="+mn-ea"/>
            </a:endParaRPr>
          </a:p>
          <a:p>
            <a:endParaRPr lang="zh-CN" altLang="en-US" sz="2200" b="1">
              <a:solidFill>
                <a:srgbClr val="0070C0"/>
              </a:solidFill>
              <a:sym typeface="+mn-ea"/>
            </a:endParaRPr>
          </a:p>
          <a:p>
            <a:r>
              <a:rPr lang="zh-CN" altLang="en-US" sz="2200">
                <a:latin typeface="Arial" panose="020B0604020202020204" pitchFamily="34" charset="0"/>
                <a:cs typeface="Arial" panose="020B0604020202020204" pitchFamily="34" charset="0"/>
                <a:sym typeface="+mn-ea"/>
              </a:rPr>
              <a:t>尽管面临挑战，许多家庭仍然设法放松钱包，计划至少去两个海岸旅行一次，体验迪士尼度。</a:t>
            </a:r>
            <a:endParaRPr lang="zh-CN" altLang="en-US" sz="22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zh-CN" altLang="en-US" sz="2200">
                <a:latin typeface="Arial" panose="020B0604020202020204" pitchFamily="34" charset="0"/>
                <a:cs typeface="Arial" panose="020B0604020202020204" pitchFamily="34" charset="0"/>
                <a:sym typeface="+mn-ea"/>
              </a:rPr>
              <a:t>Despite the challenges, many families still manage </a:t>
            </a:r>
            <a:r>
              <a:rPr lang="zh-CN" altLang="en-US" sz="2200">
                <a:solidFill>
                  <a:srgbClr val="C00000"/>
                </a:solidFill>
                <a:latin typeface="Arial" panose="020B0604020202020204" pitchFamily="34" charset="0"/>
                <a:cs typeface="Arial" panose="020B0604020202020204" pitchFamily="34" charset="0"/>
                <a:sym typeface="+mn-ea"/>
              </a:rPr>
              <a:t>to loosen the purse</a:t>
            </a:r>
            <a:r>
              <a:rPr lang="zh-CN" altLang="en-US" sz="2200">
                <a:latin typeface="Arial" panose="020B0604020202020204" pitchFamily="34" charset="0"/>
                <a:cs typeface="Arial" panose="020B0604020202020204" pitchFamily="34" charset="0"/>
                <a:sym typeface="+mn-ea"/>
              </a:rPr>
              <a:t> strings enough to plan at least one trip to either coast to experience the adventure that only comes from a Disney vacation.</a:t>
            </a:r>
            <a:endParaRPr lang="zh-CN" altLang="en-US" sz="2200">
              <a:latin typeface="Arial" panose="020B0604020202020204" pitchFamily="34" charset="0"/>
              <a:cs typeface="Arial" panose="020B0604020202020204" pitchFamily="34" charset="0"/>
            </a:endParaRPr>
          </a:p>
          <a:p>
            <a:endParaRPr lang="zh-CN" altLang="en-US" sz="2200"/>
          </a:p>
          <a:p>
            <a:endParaRPr lang="zh-CN" altLang="en-US" sz="2200">
              <a:sym typeface="+mn-ea"/>
            </a:endParaRPr>
          </a:p>
        </p:txBody>
      </p:sp>
    </p:spTree>
    <p:custDataLst>
      <p:tags r:id="rId6"/>
    </p:custData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29030" y="242570"/>
            <a:ext cx="8355965" cy="82994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sew	/səʊ/	</a:t>
            </a:r>
            <a:r>
              <a:rPr lang="zh-CN" altLang="en-US" sz="2400" b="1">
                <a:sym typeface="+mn-ea"/>
              </a:rPr>
              <a:t>vi.&amp;vt.缝制;缝;做针线活</a:t>
            </a:r>
            <a:endParaRPr lang="zh-CN" altLang="en-US" sz="2400" b="1">
              <a:sym typeface="+mn-ea"/>
            </a:endParaRPr>
          </a:p>
          <a:p>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pic>
        <p:nvPicPr>
          <p:cNvPr id="146" name="图片 145"/>
          <p:cNvPicPr/>
          <p:nvPr/>
        </p:nvPicPr>
        <p:blipFill>
          <a:blip r:embed="rId4">
            <a:clrChange>
              <a:clrFrom>
                <a:srgbClr val="FCFCFC">
                  <a:alpha val="100000"/>
                </a:srgbClr>
              </a:clrFrom>
              <a:clrTo>
                <a:srgbClr val="FCFCFC">
                  <a:alpha val="100000"/>
                  <a:alpha val="0"/>
                </a:srgbClr>
              </a:clrTo>
            </a:clrChange>
          </a:blip>
          <a:srcRect r="7637"/>
          <a:stretch>
            <a:fillRect/>
          </a:stretch>
        </p:blipFill>
        <p:spPr>
          <a:xfrm>
            <a:off x="0" y="4835525"/>
            <a:ext cx="2761615" cy="2022475"/>
          </a:xfrm>
          <a:prstGeom prst="rect">
            <a:avLst/>
          </a:prstGeom>
          <a:noFill/>
          <a:ln w="9525">
            <a:noFill/>
          </a:ln>
        </p:spPr>
      </p:pic>
      <p:sp>
        <p:nvSpPr>
          <p:cNvPr id="4" name="文本框 3"/>
          <p:cNvSpPr txBox="1"/>
          <p:nvPr/>
        </p:nvSpPr>
        <p:spPr>
          <a:xfrm>
            <a:off x="488950" y="850900"/>
            <a:ext cx="8995410" cy="2676525"/>
          </a:xfrm>
          <a:prstGeom prst="rect">
            <a:avLst/>
          </a:prstGeom>
          <a:noFill/>
        </p:spPr>
        <p:txBody>
          <a:bodyPr wrap="square" rtlCol="0" anchor="t">
            <a:spAutoFit/>
          </a:bodyPr>
          <a:p>
            <a:r>
              <a:rPr lang="zh-CN" altLang="en-US" sz="2400"/>
              <a:t>他的眼睛是用不整齐的红色缝线缝上的纽扣做成的。</a:t>
            </a:r>
            <a:endParaRPr lang="zh-CN" altLang="en-US" sz="2400"/>
          </a:p>
          <a:p>
            <a:pPr marL="342900" indent="-342900">
              <a:buFont typeface="Arial" panose="020B0604020202020204" pitchFamily="34" charset="0"/>
              <a:buChar char="•"/>
            </a:pPr>
            <a:r>
              <a:rPr lang="zh-CN" altLang="en-US" sz="2400">
                <a:sym typeface="+mn-ea"/>
              </a:rPr>
              <a:t>His eyes are made of buttons </a:t>
            </a:r>
            <a:r>
              <a:rPr lang="zh-CN" altLang="en-US" sz="2400">
                <a:solidFill>
                  <a:srgbClr val="C00000"/>
                </a:solidFill>
                <a:sym typeface="+mn-ea"/>
              </a:rPr>
              <a:t>sewn</a:t>
            </a:r>
            <a:r>
              <a:rPr lang="zh-CN" altLang="en-US" sz="2400">
                <a:sym typeface="+mn-ea"/>
              </a:rPr>
              <a:t> on with untidy red stitches.</a:t>
            </a:r>
            <a:endParaRPr lang="zh-CN" altLang="en-US" sz="2400"/>
          </a:p>
          <a:p>
            <a:endParaRPr lang="zh-CN" altLang="en-US" sz="2400"/>
          </a:p>
          <a:p>
            <a:r>
              <a:rPr lang="zh-CN" altLang="en-US" sz="2400"/>
              <a:t>她脸颊上的伤口很深，医生不得不缝几针才能把它补好。</a:t>
            </a:r>
            <a:endParaRPr lang="zh-CN" altLang="en-US" sz="2400"/>
          </a:p>
          <a:p>
            <a:pPr marL="342900" indent="-342900">
              <a:buFont typeface="Arial" panose="020B0604020202020204" pitchFamily="34" charset="0"/>
              <a:buChar char="•"/>
            </a:pPr>
            <a:r>
              <a:rPr lang="zh-CN" altLang="en-US" sz="2400">
                <a:sym typeface="+mn-ea"/>
              </a:rPr>
              <a:t>The cut on her cheek was so deep that the doctor had to </a:t>
            </a:r>
            <a:r>
              <a:rPr lang="zh-CN" altLang="en-US" sz="2400">
                <a:solidFill>
                  <a:srgbClr val="C00000"/>
                </a:solidFill>
                <a:sym typeface="+mn-ea"/>
              </a:rPr>
              <a:t>sew</a:t>
            </a:r>
            <a:r>
              <a:rPr lang="zh-CN" altLang="en-US" sz="2400">
                <a:sym typeface="+mn-ea"/>
              </a:rPr>
              <a:t> a few stitches to mend it together.</a:t>
            </a:r>
            <a:endParaRPr lang="zh-CN" altLang="en-US" sz="2400"/>
          </a:p>
          <a:p>
            <a:endParaRPr lang="zh-CN" altLang="en-US" sz="2400"/>
          </a:p>
        </p:txBody>
      </p:sp>
      <p:pic>
        <p:nvPicPr>
          <p:cNvPr id="147" name="图片 146"/>
          <p:cNvPicPr/>
          <p:nvPr/>
        </p:nvPicPr>
        <p:blipFill>
          <a:blip r:embed="rId5">
            <a:clrChange>
              <a:clrFrom>
                <a:srgbClr val="FFFFFF">
                  <a:alpha val="100000"/>
                </a:srgbClr>
              </a:clrFrom>
              <a:clrTo>
                <a:srgbClr val="FFFFFF">
                  <a:alpha val="100000"/>
                  <a:alpha val="0"/>
                </a:srgbClr>
              </a:clrTo>
            </a:clrChange>
          </a:blip>
          <a:stretch>
            <a:fillRect/>
          </a:stretch>
        </p:blipFill>
        <p:spPr>
          <a:xfrm>
            <a:off x="9312275" y="0"/>
            <a:ext cx="3470275" cy="3384550"/>
          </a:xfrm>
          <a:prstGeom prst="rect">
            <a:avLst/>
          </a:prstGeom>
          <a:noFill/>
          <a:ln w="9525">
            <a:noFill/>
          </a:ln>
        </p:spPr>
      </p:pic>
      <p:sp>
        <p:nvSpPr>
          <p:cNvPr id="5" name="文本框 4"/>
          <p:cNvSpPr txBox="1"/>
          <p:nvPr/>
        </p:nvSpPr>
        <p:spPr>
          <a:xfrm>
            <a:off x="3194685" y="4587240"/>
            <a:ext cx="8586470" cy="1938020"/>
          </a:xfrm>
          <a:prstGeom prst="rect">
            <a:avLst/>
          </a:prstGeom>
          <a:noFill/>
        </p:spPr>
        <p:txBody>
          <a:bodyPr wrap="square" rtlCol="0" anchor="t">
            <a:spAutoFit/>
          </a:bodyPr>
          <a:p>
            <a:r>
              <a:rPr lang="zh-CN" altLang="en-US" sz="2400"/>
              <a:t>本教程的开头部分将向您展示如何手工缝制纽扣，但您知道吗，您也可以用缝纫机缝制小平面纽扣？</a:t>
            </a:r>
            <a:endParaRPr lang="zh-CN" altLang="en-US" sz="2400"/>
          </a:p>
          <a:p>
            <a:pPr marL="285750" indent="-285750">
              <a:buFont typeface="Arial" panose="020B0604020202020204" pitchFamily="34" charset="0"/>
              <a:buChar char="•"/>
            </a:pPr>
            <a:r>
              <a:rPr lang="zh-CN" altLang="en-US" sz="2400"/>
              <a:t>The beginning part of this tutorial will show you how to </a:t>
            </a:r>
            <a:r>
              <a:rPr lang="zh-CN" altLang="en-US" sz="2400">
                <a:solidFill>
                  <a:srgbClr val="C00000"/>
                </a:solidFill>
              </a:rPr>
              <a:t>sew</a:t>
            </a:r>
            <a:r>
              <a:rPr lang="zh-CN" altLang="en-US" sz="2400"/>
              <a:t> a button by hand, but did you know you can also use your </a:t>
            </a:r>
            <a:r>
              <a:rPr lang="zh-CN" altLang="en-US" sz="2400">
                <a:solidFill>
                  <a:srgbClr val="C00000"/>
                </a:solidFill>
              </a:rPr>
              <a:t>sewing machine</a:t>
            </a:r>
            <a:r>
              <a:rPr lang="zh-CN" altLang="en-US" sz="2400"/>
              <a:t> for small flat buttons?</a:t>
            </a:r>
            <a:endParaRPr lang="zh-CN" altLang="en-US" sz="2400"/>
          </a:p>
        </p:txBody>
      </p:sp>
    </p:spTree>
    <p:custDataLst>
      <p:tags r:id="rId6"/>
    </p:custData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29030" y="242570"/>
            <a:ext cx="8355965" cy="82994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knit	/nɪt/	</a:t>
            </a:r>
            <a:r>
              <a:rPr lang="zh-CN" altLang="en-US" sz="2400" b="1">
                <a:sym typeface="+mn-ea"/>
              </a:rPr>
              <a:t>v.编织;针织 n编织的衣服</a:t>
            </a:r>
            <a:endParaRPr lang="zh-CN" altLang="en-US" sz="2400" b="1">
              <a:sym typeface="+mn-ea"/>
            </a:endParaRPr>
          </a:p>
          <a:p>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100" name="文本框 99"/>
          <p:cNvSpPr txBox="1"/>
          <p:nvPr/>
        </p:nvSpPr>
        <p:spPr>
          <a:xfrm>
            <a:off x="306070" y="909955"/>
            <a:ext cx="11310620" cy="3076575"/>
          </a:xfrm>
          <a:prstGeom prst="rect">
            <a:avLst/>
          </a:prstGeom>
          <a:noFill/>
          <a:ln w="9525">
            <a:noFill/>
          </a:ln>
        </p:spPr>
        <p:txBody>
          <a:bodyPr wrap="square">
            <a:spAutoFit/>
          </a:bodyPr>
          <a:p>
            <a:pPr indent="0"/>
            <a:r>
              <a:rPr lang="en-US" sz="2200" b="0">
                <a:ea typeface="宋体" panose="02010600030101010101" pitchFamily="2" charset="-122"/>
                <a:cs typeface="+mn-lt"/>
              </a:rPr>
              <a:t>看书、编织、做填字游戏，</a:t>
            </a:r>
            <a:r>
              <a:rPr lang="zh-CN" altLang="en-US" sz="2200" b="0">
                <a:ea typeface="宋体" panose="02010600030101010101" pitchFamily="2" charset="-122"/>
                <a:cs typeface="+mn-lt"/>
              </a:rPr>
              <a:t>又</a:t>
            </a:r>
            <a:r>
              <a:rPr lang="en-US" sz="2200" b="0">
                <a:ea typeface="宋体" panose="02010600030101010101" pitchFamily="2" charset="-122"/>
                <a:cs typeface="+mn-lt"/>
              </a:rPr>
              <a:t>或者只是看着窗外的世界</a:t>
            </a:r>
            <a:r>
              <a:rPr lang="zh-CN" altLang="en-US" sz="2200" b="0">
                <a:ea typeface="宋体" panose="02010600030101010101" pitchFamily="2" charset="-122"/>
                <a:cs typeface="+mn-lt"/>
              </a:rPr>
              <a:t>在眼前铺陈开来</a:t>
            </a:r>
            <a:r>
              <a:rPr lang="en-US" sz="2200" b="0">
                <a:ea typeface="宋体" panose="02010600030101010101" pitchFamily="2" charset="-122"/>
                <a:cs typeface="+mn-lt"/>
              </a:rPr>
              <a:t>。</a:t>
            </a:r>
            <a:r>
              <a:rPr lang="en-US">
                <a:solidFill>
                  <a:srgbClr val="C00000"/>
                </a:solidFill>
                <a:ea typeface="宋体" panose="02010600030101010101" pitchFamily="2" charset="-122"/>
                <a:cs typeface="+mn-lt"/>
                <a:sym typeface="+mn-ea"/>
              </a:rPr>
              <a:t>23</a:t>
            </a:r>
            <a:r>
              <a:rPr lang="zh-CN" altLang="en-US">
                <a:solidFill>
                  <a:srgbClr val="C00000"/>
                </a:solidFill>
                <a:ea typeface="宋体" panose="02010600030101010101" pitchFamily="2" charset="-122"/>
                <a:cs typeface="+mn-lt"/>
                <a:sym typeface="+mn-ea"/>
              </a:rPr>
              <a:t>年</a:t>
            </a:r>
            <a:r>
              <a:rPr lang="en-US" altLang="zh-CN">
                <a:solidFill>
                  <a:srgbClr val="C00000"/>
                </a:solidFill>
                <a:ea typeface="宋体" panose="02010600030101010101" pitchFamily="2" charset="-122"/>
                <a:cs typeface="+mn-lt"/>
                <a:sym typeface="+mn-ea"/>
              </a:rPr>
              <a:t>1</a:t>
            </a:r>
            <a:r>
              <a:rPr lang="zh-CN" altLang="en-US">
                <a:solidFill>
                  <a:srgbClr val="C00000"/>
                </a:solidFill>
                <a:ea typeface="宋体" panose="02010600030101010101" pitchFamily="2" charset="-122"/>
                <a:cs typeface="+mn-lt"/>
                <a:sym typeface="+mn-ea"/>
              </a:rPr>
              <a:t>月高考英语浙江卷</a:t>
            </a:r>
            <a:endParaRPr lang="zh-CN" altLang="en-US" b="0">
              <a:solidFill>
                <a:srgbClr val="C00000"/>
              </a:solidFill>
              <a:ea typeface="宋体" panose="02010600030101010101" pitchFamily="2" charset="-122"/>
              <a:cs typeface="+mn-lt"/>
            </a:endParaRPr>
          </a:p>
          <a:p>
            <a:pPr marL="342900" indent="-342900">
              <a:buFont typeface="Arial" panose="020B0604020202020204" pitchFamily="34" charset="0"/>
              <a:buChar char="•"/>
            </a:pPr>
            <a:r>
              <a:rPr lang="en-US" sz="2200" b="0">
                <a:ea typeface="宋体" panose="02010600030101010101" pitchFamily="2" charset="-122"/>
                <a:cs typeface="+mn-lt"/>
              </a:rPr>
              <a:t>Read a book, </a:t>
            </a:r>
            <a:r>
              <a:rPr lang="en-US" sz="2200" b="0">
                <a:solidFill>
                  <a:srgbClr val="C00000"/>
                </a:solidFill>
                <a:ea typeface="宋体" panose="02010600030101010101" pitchFamily="2" charset="-122"/>
                <a:cs typeface="+mn-lt"/>
              </a:rPr>
              <a:t>knit</a:t>
            </a:r>
            <a:r>
              <a:rPr lang="en-US" sz="2200" b="0">
                <a:ea typeface="宋体" panose="02010600030101010101" pitchFamily="2" charset="-122"/>
                <a:cs typeface="+mn-lt"/>
              </a:rPr>
              <a:t>, do a crossword puzzle, or simply watch the world unfold outside the window. </a:t>
            </a:r>
            <a:endParaRPr lang="en-US" sz="2200" b="0">
              <a:ea typeface="宋体" panose="02010600030101010101" pitchFamily="2" charset="-122"/>
              <a:cs typeface="+mn-lt"/>
            </a:endParaRPr>
          </a:p>
          <a:p>
            <a:pPr marL="342900" indent="-342900">
              <a:buFont typeface="Arial" panose="020B0604020202020204" pitchFamily="34" charset="0"/>
              <a:buChar char="•"/>
            </a:pPr>
            <a:endParaRPr lang="en-US" altLang="en-US" sz="2200" b="0">
              <a:ea typeface="宋体" panose="02010600030101010101" pitchFamily="2" charset="-122"/>
              <a:cs typeface="+mn-lt"/>
            </a:endParaRPr>
          </a:p>
          <a:p>
            <a:pPr indent="0"/>
            <a:r>
              <a:rPr lang="zh-CN" altLang="en-US" sz="2200" b="0">
                <a:ea typeface="宋体" panose="02010600030101010101" pitchFamily="2" charset="-122"/>
                <a:cs typeface="+mn-lt"/>
              </a:rPr>
              <a:t>编织是一种令人惊奇又满足的爱好。多亏了互联网，开始这门奇妙的技艺变得前所未有的容易。</a:t>
            </a:r>
            <a:endParaRPr lang="zh-CN" altLang="en-US" sz="2200" b="0">
              <a:ea typeface="宋体" panose="02010600030101010101" pitchFamily="2" charset="-122"/>
              <a:cs typeface="+mn-lt"/>
            </a:endParaRPr>
          </a:p>
          <a:p>
            <a:pPr marL="342900" indent="-342900">
              <a:buFont typeface="Arial" panose="020B0604020202020204" pitchFamily="34" charset="0"/>
              <a:buChar char="•"/>
            </a:pPr>
            <a:r>
              <a:rPr lang="zh-CN" altLang="en-US" sz="2200" b="0">
                <a:solidFill>
                  <a:srgbClr val="C00000"/>
                </a:solidFill>
                <a:ea typeface="宋体" panose="02010600030101010101" pitchFamily="2" charset="-122"/>
                <a:cs typeface="+mn-lt"/>
              </a:rPr>
              <a:t>Knitting </a:t>
            </a:r>
            <a:r>
              <a:rPr lang="zh-CN" altLang="en-US" sz="2200" b="0">
                <a:ea typeface="宋体" panose="02010600030101010101" pitchFamily="2" charset="-122"/>
                <a:cs typeface="+mn-lt"/>
              </a:rPr>
              <a:t>is an amazing and satisfying hobby. </a:t>
            </a:r>
            <a:r>
              <a:rPr lang="en-US" altLang="zh-CN" sz="2200" b="0">
                <a:ea typeface="宋体" panose="02010600030101010101" pitchFamily="2" charset="-122"/>
                <a:cs typeface="+mn-lt"/>
              </a:rPr>
              <a:t>T</a:t>
            </a:r>
            <a:r>
              <a:rPr lang="zh-CN" altLang="en-US" sz="2200" b="0">
                <a:ea typeface="宋体" panose="02010600030101010101" pitchFamily="2" charset="-122"/>
                <a:cs typeface="+mn-lt"/>
              </a:rPr>
              <a:t>hanks to the internet, it has never been easier to start this wonderful craft.</a:t>
            </a:r>
            <a:endParaRPr lang="zh-CN" altLang="en-US" sz="2200" b="0">
              <a:ea typeface="宋体" panose="02010600030101010101" pitchFamily="2" charset="-122"/>
              <a:cs typeface="+mn-lt"/>
            </a:endParaRPr>
          </a:p>
        </p:txBody>
      </p:sp>
      <p:pic>
        <p:nvPicPr>
          <p:cNvPr id="148" name="图片 147"/>
          <p:cNvPicPr/>
          <p:nvPr/>
        </p:nvPicPr>
        <p:blipFill>
          <a:blip r:embed="rId4"/>
          <a:stretch>
            <a:fillRect/>
          </a:stretch>
        </p:blipFill>
        <p:spPr>
          <a:xfrm>
            <a:off x="3703955" y="3990658"/>
            <a:ext cx="4514850" cy="2867025"/>
          </a:xfrm>
          <a:prstGeom prst="rect">
            <a:avLst/>
          </a:prstGeom>
          <a:noFill/>
          <a:ln w="9525">
            <a:noFill/>
          </a:ln>
        </p:spPr>
      </p:pic>
    </p:spTree>
    <p:custDataLst>
      <p:tags r:id="rId5"/>
    </p:custData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29030" y="242570"/>
            <a:ext cx="8355965" cy="82994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wool	/wʊl/	</a:t>
            </a:r>
            <a:r>
              <a:rPr lang="zh-CN" altLang="en-US" sz="2400" b="1">
                <a:sym typeface="+mn-ea"/>
              </a:rPr>
              <a:t>n.毛;毛线;毛料</a:t>
            </a:r>
            <a:endParaRPr lang="zh-CN" altLang="en-US" sz="2400" b="1">
              <a:sym typeface="+mn-ea"/>
            </a:endParaRPr>
          </a:p>
          <a:p>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pic>
        <p:nvPicPr>
          <p:cNvPr id="149" name="图片 148"/>
          <p:cNvPicPr/>
          <p:nvPr/>
        </p:nvPicPr>
        <p:blipFill>
          <a:blip r:embed="rId4">
            <a:clrChange>
              <a:clrFrom>
                <a:srgbClr val="FAFAFA">
                  <a:alpha val="100000"/>
                </a:srgbClr>
              </a:clrFrom>
              <a:clrTo>
                <a:srgbClr val="FAFAFA">
                  <a:alpha val="100000"/>
                  <a:alpha val="0"/>
                </a:srgbClr>
              </a:clrTo>
            </a:clrChange>
          </a:blip>
          <a:srcRect t="21256" b="14867"/>
          <a:stretch>
            <a:fillRect/>
          </a:stretch>
        </p:blipFill>
        <p:spPr>
          <a:xfrm>
            <a:off x="0" y="4556760"/>
            <a:ext cx="3219450" cy="2300605"/>
          </a:xfrm>
          <a:prstGeom prst="rect">
            <a:avLst/>
          </a:prstGeom>
          <a:noFill/>
          <a:ln w="9525">
            <a:noFill/>
          </a:ln>
        </p:spPr>
      </p:pic>
      <p:sp>
        <p:nvSpPr>
          <p:cNvPr id="4" name="文本框 3"/>
          <p:cNvSpPr txBox="1"/>
          <p:nvPr/>
        </p:nvSpPr>
        <p:spPr>
          <a:xfrm>
            <a:off x="303530" y="904240"/>
            <a:ext cx="11711940" cy="3138170"/>
          </a:xfrm>
          <a:prstGeom prst="rect">
            <a:avLst/>
          </a:prstGeom>
          <a:noFill/>
        </p:spPr>
        <p:txBody>
          <a:bodyPr wrap="square" rtlCol="0" anchor="t">
            <a:spAutoFit/>
          </a:bodyPr>
          <a:p>
            <a:r>
              <a:rPr lang="zh-CN" altLang="en-US" sz="2200"/>
              <a:t>这几个月来，他听起来好像脑袋里塞满了棉絮。</a:t>
            </a:r>
            <a:endParaRPr lang="zh-CN" altLang="en-US" sz="2200"/>
          </a:p>
          <a:p>
            <a:pPr marL="342900" indent="-342900">
              <a:buFont typeface="Arial" panose="020B0604020202020204" pitchFamily="34" charset="0"/>
              <a:buChar char="•"/>
            </a:pPr>
            <a:r>
              <a:rPr lang="zh-CN" altLang="en-US" sz="2200">
                <a:sym typeface="+mn-ea"/>
              </a:rPr>
              <a:t>He spends these months sounding as though his head is stuffed with cotton </a:t>
            </a:r>
            <a:r>
              <a:rPr lang="zh-CN" altLang="en-US" sz="2200">
                <a:solidFill>
                  <a:srgbClr val="C00000"/>
                </a:solidFill>
                <a:sym typeface="+mn-ea"/>
              </a:rPr>
              <a:t>wool</a:t>
            </a:r>
            <a:r>
              <a:rPr lang="zh-CN" altLang="en-US" sz="2200">
                <a:sym typeface="+mn-ea"/>
              </a:rPr>
              <a:t>.</a:t>
            </a:r>
            <a:endParaRPr lang="zh-CN" altLang="en-US" sz="2200">
              <a:sym typeface="+mn-ea"/>
            </a:endParaRPr>
          </a:p>
          <a:p>
            <a:endParaRPr lang="zh-CN" altLang="en-US" sz="2200"/>
          </a:p>
          <a:p>
            <a:r>
              <a:rPr lang="zh-CN" altLang="en-US" sz="2200"/>
              <a:t>令我惊讶的是，它实际上效果很好，尤其是在我的羊毛衫上。</a:t>
            </a:r>
            <a:endParaRPr lang="zh-CN" altLang="en-US" sz="2200"/>
          </a:p>
          <a:p>
            <a:pPr marL="342900" indent="-342900">
              <a:buFont typeface="Arial" panose="020B0604020202020204" pitchFamily="34" charset="0"/>
              <a:buChar char="•"/>
            </a:pPr>
            <a:r>
              <a:rPr lang="zh-CN" altLang="en-US" sz="2200">
                <a:sym typeface="+mn-ea"/>
              </a:rPr>
              <a:t>To my surprise, it actually works well, especially on my </a:t>
            </a:r>
            <a:r>
              <a:rPr lang="zh-CN" altLang="en-US" sz="2200">
                <a:solidFill>
                  <a:srgbClr val="C00000"/>
                </a:solidFill>
                <a:sym typeface="+mn-ea"/>
              </a:rPr>
              <a:t>wool</a:t>
            </a:r>
            <a:r>
              <a:rPr lang="zh-CN" altLang="en-US" sz="2200">
                <a:sym typeface="+mn-ea"/>
              </a:rPr>
              <a:t> sweaters.</a:t>
            </a:r>
            <a:endParaRPr lang="zh-CN" altLang="en-US" sz="2200"/>
          </a:p>
          <a:p>
            <a:endParaRPr lang="zh-CN" altLang="en-US" sz="2200"/>
          </a:p>
          <a:p>
            <a:r>
              <a:rPr lang="zh-CN" altLang="en-US" sz="2200"/>
              <a:t>虽然羊毛没有一些植物纤维那么结实，但它有相当的弹性，使它更好地保持形状和抗皱。</a:t>
            </a:r>
            <a:endParaRPr lang="zh-CN" altLang="en-US" sz="2200"/>
          </a:p>
          <a:p>
            <a:pPr marL="342900" indent="-342900">
              <a:buFont typeface="Arial" panose="020B0604020202020204" pitchFamily="34" charset="0"/>
              <a:buChar char="•"/>
            </a:pPr>
            <a:r>
              <a:rPr lang="zh-CN" altLang="en-US" sz="2200"/>
              <a:t>Though not as strong as some vegetable fibers, </a:t>
            </a:r>
            <a:r>
              <a:rPr lang="zh-CN" altLang="en-US" sz="2200">
                <a:solidFill>
                  <a:srgbClr val="C00000"/>
                </a:solidFill>
              </a:rPr>
              <a:t>wool</a:t>
            </a:r>
            <a:r>
              <a:rPr lang="zh-CN" altLang="en-US" sz="2200"/>
              <a:t> is fairly resilient, making it more likely to retain its shape</a:t>
            </a:r>
            <a:r>
              <a:rPr lang="en-US" altLang="zh-CN" sz="2200"/>
              <a:t> and</a:t>
            </a:r>
            <a:r>
              <a:rPr lang="zh-CN" altLang="en-US" sz="2200"/>
              <a:t> resist wrinkling. </a:t>
            </a:r>
            <a:endParaRPr lang="zh-CN" altLang="en-US" sz="2200"/>
          </a:p>
        </p:txBody>
      </p:sp>
      <p:sp>
        <p:nvSpPr>
          <p:cNvPr id="10" name="文本框 9"/>
          <p:cNvSpPr txBox="1"/>
          <p:nvPr>
            <p:custDataLst>
              <p:tags r:id="rId5"/>
            </p:custDataLst>
          </p:nvPr>
        </p:nvSpPr>
        <p:spPr>
          <a:xfrm>
            <a:off x="2832100" y="4760595"/>
            <a:ext cx="9183370" cy="1892935"/>
          </a:xfrm>
          <a:prstGeom prst="rect">
            <a:avLst/>
          </a:prstGeom>
          <a:noFill/>
          <a:ln>
            <a:solidFill>
              <a:schemeClr val="tx1"/>
            </a:solidFill>
            <a:prstDash val="dash"/>
          </a:ln>
        </p:spPr>
        <p:txBody>
          <a:bodyPr wrap="square" rtlCol="0" anchor="t">
            <a:noAutofit/>
          </a:bodyPr>
          <a:p>
            <a:r>
              <a:rPr lang="en-US" altLang="zh-CN" sz="2200" b="1" i="1" u="sng">
                <a:solidFill>
                  <a:srgbClr val="C00000"/>
                </a:solidFill>
              </a:rPr>
              <a:t>Related Idioms:</a:t>
            </a:r>
            <a:endParaRPr lang="en-US" altLang="zh-CN" sz="2200" b="1" i="1" u="sng">
              <a:solidFill>
                <a:srgbClr val="004BB2"/>
              </a:solidFill>
            </a:endParaRPr>
          </a:p>
          <a:p>
            <a:r>
              <a:rPr lang="zh-CN" altLang="en-US" sz="2200" b="1">
                <a:solidFill>
                  <a:srgbClr val="0070C0"/>
                </a:solidFill>
                <a:sym typeface="+mn-ea"/>
              </a:rPr>
              <a:t>all wool and a yard wide</a:t>
            </a:r>
            <a:r>
              <a:rPr lang="en-US" altLang="zh-CN" sz="2200">
                <a:sym typeface="+mn-ea"/>
              </a:rPr>
              <a:t>     </a:t>
            </a:r>
            <a:r>
              <a:rPr lang="zh-CN" altLang="en-US" sz="2200">
                <a:sym typeface="+mn-ea"/>
              </a:rPr>
              <a:t>诚实可靠</a:t>
            </a:r>
            <a:endParaRPr lang="zh-CN" altLang="en-US" sz="2200"/>
          </a:p>
          <a:p>
            <a:r>
              <a:rPr lang="zh-CN" altLang="en-US" sz="2200">
                <a:sym typeface="+mn-ea"/>
              </a:rPr>
              <a:t>我一直都知道</a:t>
            </a:r>
            <a:r>
              <a:rPr lang="en-US" altLang="zh-CN" sz="2200">
                <a:sym typeface="+mn-ea"/>
              </a:rPr>
              <a:t>Sara</a:t>
            </a:r>
            <a:r>
              <a:rPr lang="zh-CN" altLang="en-US" sz="2200">
                <a:sym typeface="+mn-ea"/>
              </a:rPr>
              <a:t>诚实可靠，所以一点儿也不惊讶她把丢失的钱包还给我。</a:t>
            </a:r>
            <a:endParaRPr lang="zh-CN" altLang="en-US" sz="2200">
              <a:sym typeface="+mn-ea"/>
            </a:endParaRPr>
          </a:p>
          <a:p>
            <a:pPr marL="342900" indent="-342900">
              <a:buFont typeface="Arial" panose="020B0604020202020204" pitchFamily="34" charset="0"/>
              <a:buChar char="•"/>
            </a:pPr>
            <a:r>
              <a:rPr lang="zh-CN" altLang="en-US" sz="2200">
                <a:sym typeface="+mn-ea"/>
              </a:rPr>
              <a:t>I've always known Sara to be </a:t>
            </a:r>
            <a:r>
              <a:rPr lang="zh-CN" altLang="en-US" sz="2200" b="1">
                <a:solidFill>
                  <a:srgbClr val="0070C0"/>
                </a:solidFill>
                <a:sym typeface="+mn-ea"/>
              </a:rPr>
              <a:t>all wool and a yard wide</a:t>
            </a:r>
            <a:r>
              <a:rPr lang="zh-CN" altLang="en-US" sz="2200">
                <a:sym typeface="+mn-ea"/>
              </a:rPr>
              <a:t>, so I'm not surprised she returned the missing wallet.</a:t>
            </a:r>
            <a:endParaRPr lang="zh-CN" altLang="en-US" sz="2200">
              <a:sym typeface="+mn-ea"/>
            </a:endParaRPr>
          </a:p>
        </p:txBody>
      </p:sp>
    </p:spTree>
    <p:custDataLst>
      <p:tags r:id="rId6"/>
    </p:custData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29030" y="242570"/>
            <a:ext cx="10153650"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intermediate	/ˌɪntəˈmi:diət/	</a:t>
            </a:r>
            <a:r>
              <a:rPr lang="zh-CN" altLang="en-US" sz="2400" b="1">
                <a:sym typeface="+mn-ea"/>
              </a:rPr>
              <a:t>a.中级的;中等的;中间的</a:t>
            </a:r>
            <a:endParaRPr lang="zh-CN" altLang="en-US" sz="2400" b="1">
              <a:sym typeface="+mn-ea"/>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pic>
        <p:nvPicPr>
          <p:cNvPr id="150" name="图片 149"/>
          <p:cNvPicPr/>
          <p:nvPr/>
        </p:nvPicPr>
        <p:blipFill>
          <a:blip r:embed="rId4"/>
          <a:stretch>
            <a:fillRect/>
          </a:stretch>
        </p:blipFill>
        <p:spPr>
          <a:xfrm>
            <a:off x="3903345" y="4396740"/>
            <a:ext cx="3440430" cy="2293620"/>
          </a:xfrm>
          <a:prstGeom prst="ellipse">
            <a:avLst/>
          </a:prstGeom>
          <a:noFill/>
          <a:ln w="9525">
            <a:noFill/>
          </a:ln>
          <a:effectLst>
            <a:outerShdw blurRad="50800" dist="38100" dir="2700000" algn="tl" rotWithShape="0">
              <a:prstClr val="black">
                <a:alpha val="40000"/>
              </a:prstClr>
            </a:outerShdw>
            <a:softEdge rad="31750"/>
          </a:effectLst>
        </p:spPr>
      </p:pic>
      <p:sp>
        <p:nvSpPr>
          <p:cNvPr id="4" name="文本框 3"/>
          <p:cNvSpPr txBox="1"/>
          <p:nvPr/>
        </p:nvSpPr>
        <p:spPr>
          <a:xfrm>
            <a:off x="391795" y="1180465"/>
            <a:ext cx="10290810" cy="2799715"/>
          </a:xfrm>
          <a:prstGeom prst="rect">
            <a:avLst/>
          </a:prstGeom>
          <a:noFill/>
        </p:spPr>
        <p:txBody>
          <a:bodyPr wrap="square" rtlCol="0" anchor="t">
            <a:spAutoFit/>
          </a:bodyPr>
          <a:p>
            <a:r>
              <a:rPr lang="zh-CN" altLang="en-US" sz="2200"/>
              <a:t>讲座中将介绍一些</a:t>
            </a:r>
            <a:r>
              <a:rPr lang="en-US" altLang="zh-CN" sz="2200"/>
              <a:t>播客的</a:t>
            </a:r>
            <a:r>
              <a:rPr lang="zh-CN" altLang="en-US" sz="2200"/>
              <a:t>中级</a:t>
            </a:r>
            <a:r>
              <a:rPr lang="en-US" altLang="zh-CN" sz="2200"/>
              <a:t>技巧。</a:t>
            </a:r>
            <a:endParaRPr lang="en-US" altLang="zh-CN" sz="2200"/>
          </a:p>
          <a:p>
            <a:pPr marL="342900" indent="-342900">
              <a:buFont typeface="Arial" panose="020B0604020202020204" pitchFamily="34" charset="0"/>
              <a:buChar char="•"/>
            </a:pPr>
            <a:r>
              <a:rPr lang="en-US" altLang="zh-CN" sz="2200">
                <a:sym typeface="+mn-ea"/>
              </a:rPr>
              <a:t>S</a:t>
            </a:r>
            <a:r>
              <a:rPr lang="zh-CN" altLang="en-US" sz="2200">
                <a:sym typeface="+mn-ea"/>
              </a:rPr>
              <a:t>ome </a:t>
            </a:r>
            <a:r>
              <a:rPr lang="zh-CN" altLang="en-US" sz="2200">
                <a:solidFill>
                  <a:srgbClr val="C00000"/>
                </a:solidFill>
                <a:sym typeface="+mn-ea"/>
              </a:rPr>
              <a:t>intermediate</a:t>
            </a:r>
            <a:r>
              <a:rPr lang="zh-CN" altLang="en-US" sz="2200">
                <a:sym typeface="+mn-ea"/>
              </a:rPr>
              <a:t> tips for podcasting</a:t>
            </a:r>
            <a:r>
              <a:rPr lang="en-US" altLang="zh-CN" sz="2200">
                <a:sym typeface="+mn-ea"/>
              </a:rPr>
              <a:t> will be introduced duing the lecture</a:t>
            </a:r>
            <a:r>
              <a:rPr lang="zh-CN" altLang="en-US" sz="2200">
                <a:sym typeface="+mn-ea"/>
              </a:rPr>
              <a:t>.</a:t>
            </a:r>
            <a:endParaRPr lang="zh-CN" altLang="en-US" sz="2200"/>
          </a:p>
          <a:p>
            <a:endParaRPr lang="en-US" altLang="zh-CN" sz="2200"/>
          </a:p>
          <a:p>
            <a:r>
              <a:rPr lang="en-US" altLang="zh-CN" sz="2200"/>
              <a:t>就难度而言，我认为这个谜题是中等难度的。</a:t>
            </a:r>
            <a:endParaRPr lang="en-US" altLang="zh-CN" sz="2200"/>
          </a:p>
          <a:p>
            <a:pPr marL="342900" indent="-342900">
              <a:buFont typeface="Arial" panose="020B0604020202020204" pitchFamily="34" charset="0"/>
              <a:buChar char="•"/>
            </a:pPr>
            <a:r>
              <a:rPr lang="zh-CN" altLang="en-US" sz="2200">
                <a:sym typeface="+mn-ea"/>
              </a:rPr>
              <a:t>I'd rate the puzzle as </a:t>
            </a:r>
            <a:r>
              <a:rPr lang="zh-CN" altLang="en-US" sz="2200">
                <a:solidFill>
                  <a:srgbClr val="C00000"/>
                </a:solidFill>
                <a:sym typeface="+mn-ea"/>
              </a:rPr>
              <a:t>intermediate</a:t>
            </a:r>
            <a:r>
              <a:rPr lang="zh-CN" altLang="en-US" sz="2200">
                <a:sym typeface="+mn-ea"/>
              </a:rPr>
              <a:t> in terms of difficulty.</a:t>
            </a:r>
            <a:endParaRPr lang="zh-CN" altLang="en-US" sz="2200"/>
          </a:p>
          <a:p>
            <a:endParaRPr lang="en-US" altLang="zh-CN" sz="2200"/>
          </a:p>
          <a:p>
            <a:r>
              <a:rPr lang="en-US" altLang="zh-CN" sz="2200"/>
              <a:t>价格适中，但根据我们的经验</a:t>
            </a:r>
            <a:r>
              <a:rPr lang="zh-CN" altLang="en-US" sz="2200"/>
              <a:t>有点儿</a:t>
            </a:r>
            <a:r>
              <a:rPr lang="en-US" altLang="zh-CN" sz="2200"/>
              <a:t>定价过高。</a:t>
            </a:r>
            <a:endParaRPr lang="en-US" altLang="zh-CN" sz="2200"/>
          </a:p>
          <a:p>
            <a:pPr marL="342900" indent="-342900">
              <a:buFont typeface="Arial" panose="020B0604020202020204" pitchFamily="34" charset="0"/>
              <a:buChar char="•"/>
            </a:pPr>
            <a:r>
              <a:rPr lang="zh-CN" altLang="en-US" sz="2200"/>
              <a:t>Price was </a:t>
            </a:r>
            <a:r>
              <a:rPr lang="zh-CN" altLang="en-US" sz="2200">
                <a:solidFill>
                  <a:srgbClr val="C00000"/>
                </a:solidFill>
              </a:rPr>
              <a:t>intermediate</a:t>
            </a:r>
            <a:r>
              <a:rPr lang="zh-CN" altLang="en-US" sz="2200"/>
              <a:t> but overpriced for our experience.</a:t>
            </a:r>
            <a:endParaRPr lang="zh-CN" altLang="en-US" sz="2200"/>
          </a:p>
        </p:txBody>
      </p:sp>
    </p:spTree>
    <p:custDataLst>
      <p:tags r:id="rId5"/>
    </p:custData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29030" y="242570"/>
            <a:ext cx="8355965" cy="82994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priority	/praɪˈɒrəti/	 </a:t>
            </a:r>
            <a:r>
              <a:rPr lang="zh-CN" altLang="en-US" sz="2400" b="1">
                <a:sym typeface="+mn-ea"/>
              </a:rPr>
              <a:t>n.优先事项;首要的事;优先</a:t>
            </a:r>
            <a:endParaRPr lang="zh-CN" altLang="en-US" sz="2400" b="1">
              <a:sym typeface="+mn-ea"/>
            </a:endParaRPr>
          </a:p>
          <a:p>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pic>
        <p:nvPicPr>
          <p:cNvPr id="102" name="图片 101"/>
          <p:cNvPicPr/>
          <p:nvPr/>
        </p:nvPicPr>
        <p:blipFill>
          <a:blip r:embed="rId4"/>
          <a:stretch>
            <a:fillRect/>
          </a:stretch>
        </p:blipFill>
        <p:spPr>
          <a:xfrm>
            <a:off x="8801735" y="0"/>
            <a:ext cx="3390265" cy="3079115"/>
          </a:xfrm>
          <a:prstGeom prst="rect">
            <a:avLst/>
          </a:prstGeom>
          <a:noFill/>
          <a:ln w="9525">
            <a:noFill/>
          </a:ln>
        </p:spPr>
      </p:pic>
      <p:sp>
        <p:nvSpPr>
          <p:cNvPr id="2" name="文本框 1"/>
          <p:cNvSpPr txBox="1"/>
          <p:nvPr/>
        </p:nvSpPr>
        <p:spPr>
          <a:xfrm>
            <a:off x="416560" y="1072515"/>
            <a:ext cx="8722995" cy="4892675"/>
          </a:xfrm>
          <a:prstGeom prst="rect">
            <a:avLst/>
          </a:prstGeom>
          <a:noFill/>
        </p:spPr>
        <p:txBody>
          <a:bodyPr wrap="square" rtlCol="0" anchor="t">
            <a:spAutoFit/>
          </a:bodyPr>
          <a:p>
            <a:r>
              <a:rPr lang="zh-CN" altLang="en-US" sz="2400"/>
              <a:t>近年来，公园发展了以生态保护为重的旅游业。</a:t>
            </a:r>
            <a:endParaRPr lang="zh-CN" altLang="en-US" sz="2400"/>
          </a:p>
          <a:p>
            <a:r>
              <a:rPr lang="zh-CN" altLang="en-US" sz="2400"/>
              <a:t>The park has developed tourism with ecological preservation as top </a:t>
            </a:r>
            <a:r>
              <a:rPr lang="zh-CN" altLang="en-US" sz="2400">
                <a:solidFill>
                  <a:srgbClr val="C00000"/>
                </a:solidFill>
              </a:rPr>
              <a:t>priority</a:t>
            </a:r>
            <a:r>
              <a:rPr lang="zh-CN" altLang="en-US" sz="2400"/>
              <a:t> in recent years.</a:t>
            </a:r>
            <a:endParaRPr lang="zh-CN" altLang="en-US" sz="2400"/>
          </a:p>
          <a:p>
            <a:endParaRPr lang="zh-CN" altLang="en-US" sz="2400"/>
          </a:p>
          <a:p>
            <a:r>
              <a:rPr lang="zh-CN" altLang="en-US" sz="2400"/>
              <a:t>虽然我喜欢出去</a:t>
            </a:r>
            <a:r>
              <a:rPr lang="zh-CN" altLang="en-US" sz="2400">
                <a:sym typeface="+mn-ea"/>
              </a:rPr>
              <a:t>开心</a:t>
            </a:r>
            <a:r>
              <a:rPr lang="zh-CN" altLang="en-US" sz="2400"/>
              <a:t>玩，但工作和账单</a:t>
            </a:r>
            <a:r>
              <a:rPr lang="zh-CN" altLang="en-US" sz="2400">
                <a:sym typeface="+mn-ea"/>
              </a:rPr>
              <a:t>支付</a:t>
            </a:r>
            <a:r>
              <a:rPr lang="zh-CN" altLang="en-US" sz="2400"/>
              <a:t>比其他一切都重要。</a:t>
            </a:r>
            <a:endParaRPr lang="zh-CN" altLang="en-US" sz="2400"/>
          </a:p>
          <a:p>
            <a:r>
              <a:rPr lang="zh-CN" altLang="en-US" sz="2400">
                <a:sym typeface="+mn-ea"/>
              </a:rPr>
              <a:t>Although I like to go out and have a good time, working and paying bills is a </a:t>
            </a:r>
            <a:r>
              <a:rPr lang="zh-CN" altLang="en-US" sz="2400">
                <a:solidFill>
                  <a:srgbClr val="C00000"/>
                </a:solidFill>
                <a:sym typeface="+mn-ea"/>
              </a:rPr>
              <a:t>priority</a:t>
            </a:r>
            <a:r>
              <a:rPr lang="zh-CN" altLang="en-US" sz="2400">
                <a:sym typeface="+mn-ea"/>
              </a:rPr>
              <a:t> over everything else. </a:t>
            </a:r>
            <a:endParaRPr lang="zh-CN" altLang="en-US" sz="2400"/>
          </a:p>
          <a:p>
            <a:endParaRPr lang="zh-CN" altLang="en-US" sz="2400"/>
          </a:p>
          <a:p>
            <a:endParaRPr lang="zh-CN" altLang="en-US" sz="2400"/>
          </a:p>
          <a:p>
            <a:r>
              <a:rPr lang="zh-CN" altLang="en-US" sz="2400"/>
              <a:t>因为父母把小</a:t>
            </a:r>
            <a:r>
              <a:rPr lang="en-US" altLang="zh-CN" sz="2400">
                <a:sym typeface="+mn-ea"/>
              </a:rPr>
              <a:t>Rosa</a:t>
            </a:r>
            <a:r>
              <a:rPr lang="zh-CN" altLang="en-US" sz="2400"/>
              <a:t>放在首位，</a:t>
            </a:r>
            <a:r>
              <a:rPr lang="en-US" altLang="zh-CN" sz="2400">
                <a:sym typeface="+mn-ea"/>
              </a:rPr>
              <a:t>Lucy</a:t>
            </a:r>
            <a:r>
              <a:rPr lang="zh-CN" altLang="en-US" sz="2400"/>
              <a:t>经常感到被忽视和孤独。</a:t>
            </a:r>
            <a:endParaRPr lang="zh-CN" altLang="en-US" sz="2400"/>
          </a:p>
          <a:p>
            <a:r>
              <a:rPr lang="zh-CN" altLang="en-US" sz="2400"/>
              <a:t>Because </a:t>
            </a:r>
            <a:r>
              <a:rPr lang="en-US" altLang="zh-CN" sz="2400"/>
              <a:t>parents</a:t>
            </a:r>
            <a:r>
              <a:rPr lang="zh-CN" altLang="en-US" sz="2400"/>
              <a:t> </a:t>
            </a:r>
            <a:r>
              <a:rPr lang="en-US" altLang="zh-CN" sz="2400"/>
              <a:t>give </a:t>
            </a:r>
            <a:r>
              <a:rPr lang="zh-CN" altLang="en-US" sz="2400">
                <a:solidFill>
                  <a:srgbClr val="C00000"/>
                </a:solidFill>
              </a:rPr>
              <a:t>priority</a:t>
            </a:r>
            <a:r>
              <a:rPr lang="en-US" altLang="zh-CN" sz="2400">
                <a:solidFill>
                  <a:srgbClr val="C00000"/>
                </a:solidFill>
              </a:rPr>
              <a:t> </a:t>
            </a:r>
            <a:r>
              <a:rPr lang="en-US" altLang="zh-CN" sz="2400"/>
              <a:t>to </a:t>
            </a:r>
            <a:r>
              <a:rPr lang="en-US" altLang="zh-CN" sz="2400">
                <a:sym typeface="+mn-ea"/>
              </a:rPr>
              <a:t>little Rosa</a:t>
            </a:r>
            <a:r>
              <a:rPr lang="zh-CN" altLang="en-US" sz="2400"/>
              <a:t>, </a:t>
            </a:r>
            <a:r>
              <a:rPr lang="en-US" altLang="zh-CN" sz="2400"/>
              <a:t>Lucy</a:t>
            </a:r>
            <a:r>
              <a:rPr lang="zh-CN" altLang="en-US" sz="2400"/>
              <a:t> often feels neglected and alone. </a:t>
            </a:r>
            <a:endParaRPr lang="zh-CN" altLang="en-US" sz="2400"/>
          </a:p>
          <a:p>
            <a:endParaRPr lang="zh-CN" altLang="en-US" sz="2400"/>
          </a:p>
        </p:txBody>
      </p:sp>
    </p:spTree>
    <p:custDataLst>
      <p:tags r:id="rId5"/>
    </p:custData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29030" y="242570"/>
            <a:ext cx="8355965" cy="82994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proficiency  	/prə'fɪʃnsɪ/  	</a:t>
            </a:r>
            <a:r>
              <a:rPr lang="zh-CN" altLang="en-US" sz="2400" b="1">
                <a:sym typeface="+mn-ea"/>
              </a:rPr>
              <a:t>n.熟练;娴熟;精通</a:t>
            </a:r>
            <a:endParaRPr lang="zh-CN" altLang="en-US" sz="2400" b="1">
              <a:sym typeface="+mn-ea"/>
            </a:endParaRPr>
          </a:p>
          <a:p>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pic>
        <p:nvPicPr>
          <p:cNvPr id="100" name="图片 99"/>
          <p:cNvPicPr/>
          <p:nvPr/>
        </p:nvPicPr>
        <p:blipFill>
          <a:blip r:embed="rId4">
            <a:clrChange>
              <a:clrFrom>
                <a:srgbClr val="FEFEFE">
                  <a:alpha val="100000"/>
                </a:srgbClr>
              </a:clrFrom>
              <a:clrTo>
                <a:srgbClr val="FEFEFE">
                  <a:alpha val="100000"/>
                  <a:alpha val="0"/>
                </a:srgbClr>
              </a:clrTo>
            </a:clrChange>
          </a:blip>
          <a:stretch>
            <a:fillRect/>
          </a:stretch>
        </p:blipFill>
        <p:spPr>
          <a:xfrm>
            <a:off x="7524750" y="3876358"/>
            <a:ext cx="4667250" cy="2981325"/>
          </a:xfrm>
          <a:prstGeom prst="rect">
            <a:avLst/>
          </a:prstGeom>
          <a:noFill/>
          <a:ln w="9525">
            <a:noFill/>
          </a:ln>
        </p:spPr>
      </p:pic>
      <p:sp>
        <p:nvSpPr>
          <p:cNvPr id="4" name="文本框 3"/>
          <p:cNvSpPr txBox="1"/>
          <p:nvPr/>
        </p:nvSpPr>
        <p:spPr>
          <a:xfrm>
            <a:off x="411480" y="975995"/>
            <a:ext cx="11296015" cy="2220595"/>
          </a:xfrm>
          <a:prstGeom prst="rect">
            <a:avLst/>
          </a:prstGeom>
          <a:noFill/>
        </p:spPr>
        <p:txBody>
          <a:bodyPr wrap="square" rtlCol="0" anchor="t">
            <a:noAutofit/>
          </a:bodyPr>
          <a:p>
            <a:pPr indent="0">
              <a:buFont typeface="Arial" panose="020B0604020202020204" pitchFamily="34" charset="0"/>
              <a:buNone/>
            </a:pPr>
            <a:r>
              <a:rPr lang="zh-CN" altLang="en-US" sz="2200"/>
              <a:t>马修处理每件事都很细心和熟练</a:t>
            </a:r>
            <a:r>
              <a:rPr lang="en-US" altLang="zh-CN" sz="2200"/>
              <a:t>.</a:t>
            </a:r>
            <a:endParaRPr lang="zh-CN" altLang="en-US" sz="2200"/>
          </a:p>
          <a:p>
            <a:pPr marL="342900" indent="-342900">
              <a:buFont typeface="Arial" panose="020B0604020202020204" pitchFamily="34" charset="0"/>
              <a:buChar char="•"/>
            </a:pPr>
            <a:r>
              <a:rPr lang="zh-CN" altLang="en-US" sz="2200">
                <a:sym typeface="+mn-ea"/>
              </a:rPr>
              <a:t>Mathew handled </a:t>
            </a:r>
            <a:r>
              <a:rPr lang="en-US" altLang="zh-CN" sz="2200">
                <a:sym typeface="+mn-ea"/>
              </a:rPr>
              <a:t>everything</a:t>
            </a:r>
            <a:r>
              <a:rPr lang="zh-CN" altLang="en-US" sz="2200">
                <a:sym typeface="+mn-ea"/>
              </a:rPr>
              <a:t> with care and </a:t>
            </a:r>
            <a:r>
              <a:rPr lang="zh-CN" altLang="en-US" sz="2200">
                <a:solidFill>
                  <a:srgbClr val="C00000"/>
                </a:solidFill>
                <a:sym typeface="+mn-ea"/>
              </a:rPr>
              <a:t>proficiency</a:t>
            </a:r>
            <a:r>
              <a:rPr lang="en-US" altLang="zh-CN" sz="2200">
                <a:sym typeface="+mn-ea"/>
              </a:rPr>
              <a:t>.</a:t>
            </a:r>
            <a:endParaRPr lang="zh-CN" altLang="en-US" sz="2200"/>
          </a:p>
          <a:p>
            <a:pPr marL="342900" indent="-342900">
              <a:buFont typeface="Arial" panose="020B0604020202020204" pitchFamily="34" charset="0"/>
              <a:buChar char="•"/>
            </a:pPr>
            <a:endParaRPr lang="zh-CN" altLang="en-US" sz="2200"/>
          </a:p>
          <a:p>
            <a:pPr indent="0">
              <a:buFont typeface="Arial" panose="020B0604020202020204" pitchFamily="34" charset="0"/>
              <a:buNone/>
            </a:pPr>
            <a:r>
              <a:rPr lang="zh-CN" altLang="en-US" sz="2200"/>
              <a:t>该项目的</a:t>
            </a:r>
            <a:r>
              <a:rPr lang="zh-CN" altLang="en-US" sz="2200">
                <a:sym typeface="+mn-ea"/>
              </a:rPr>
              <a:t>所有申请</a:t>
            </a:r>
            <a:r>
              <a:rPr lang="zh-CN" altLang="en-US" sz="2200"/>
              <a:t>人都必须提交相应的专业技能证书</a:t>
            </a:r>
            <a:r>
              <a:rPr lang="zh-CN" altLang="en-US" sz="2200">
                <a:sym typeface="+mn-ea"/>
              </a:rPr>
              <a:t>电子档</a:t>
            </a:r>
            <a:r>
              <a:rPr lang="zh-CN" altLang="en-US" sz="2200"/>
              <a:t>。</a:t>
            </a:r>
            <a:endParaRPr lang="zh-CN" altLang="en-US" sz="2200"/>
          </a:p>
          <a:p>
            <a:pPr marL="342900" indent="-342900">
              <a:buFont typeface="Arial" panose="020B0604020202020204" pitchFamily="34" charset="0"/>
              <a:buChar char="•"/>
            </a:pPr>
            <a:r>
              <a:rPr lang="zh-CN" altLang="en-US" sz="2200">
                <a:sym typeface="+mn-ea"/>
              </a:rPr>
              <a:t>All applicants to the </a:t>
            </a:r>
            <a:r>
              <a:rPr lang="en-US" altLang="zh-CN" sz="2200">
                <a:sym typeface="+mn-ea"/>
              </a:rPr>
              <a:t>project must submit your professional skill </a:t>
            </a:r>
            <a:r>
              <a:rPr lang="en-US" altLang="zh-CN" sz="2200">
                <a:solidFill>
                  <a:srgbClr val="C00000"/>
                </a:solidFill>
                <a:sym typeface="+mn-ea"/>
              </a:rPr>
              <a:t>proficiency</a:t>
            </a:r>
            <a:r>
              <a:rPr lang="en-US" altLang="zh-CN" sz="2200">
                <a:sym typeface="+mn-ea"/>
              </a:rPr>
              <a:t> certificate electronically.</a:t>
            </a:r>
            <a:endParaRPr lang="zh-CN" altLang="en-US" sz="2200"/>
          </a:p>
          <a:p>
            <a:endParaRPr lang="zh-CN" altLang="en-US" sz="2200"/>
          </a:p>
        </p:txBody>
      </p:sp>
      <p:sp>
        <p:nvSpPr>
          <p:cNvPr id="2" name="文本框 1"/>
          <p:cNvSpPr txBox="1"/>
          <p:nvPr/>
        </p:nvSpPr>
        <p:spPr>
          <a:xfrm>
            <a:off x="411480" y="3295650"/>
            <a:ext cx="7213600" cy="1783715"/>
          </a:xfrm>
          <a:prstGeom prst="rect">
            <a:avLst/>
          </a:prstGeom>
          <a:noFill/>
        </p:spPr>
        <p:txBody>
          <a:bodyPr wrap="square" rtlCol="0" anchor="t">
            <a:spAutoFit/>
          </a:bodyPr>
          <a:p>
            <a:pPr indent="0">
              <a:buFont typeface="Arial" panose="020B0604020202020204" pitchFamily="34" charset="0"/>
              <a:buNone/>
            </a:pPr>
            <a:r>
              <a:rPr lang="zh-CN" altLang="en-US" sz="2200">
                <a:sym typeface="+mn-ea"/>
              </a:rPr>
              <a:t>有了语言能力，我们不仅可以有效地提高技能，还可以深入了解当地的生活和习俗。</a:t>
            </a:r>
            <a:endParaRPr lang="zh-CN" altLang="en-US" sz="2200"/>
          </a:p>
          <a:p>
            <a:pPr marL="342900" indent="-342900">
              <a:buFont typeface="Arial" panose="020B0604020202020204" pitchFamily="34" charset="0"/>
              <a:buChar char="•"/>
            </a:pPr>
            <a:r>
              <a:rPr lang="en-US" altLang="zh-CN" sz="2200">
                <a:sym typeface="+mn-ea"/>
              </a:rPr>
              <a:t>With the</a:t>
            </a:r>
            <a:r>
              <a:rPr lang="zh-CN" altLang="en-US" sz="2200">
                <a:sym typeface="+mn-ea"/>
              </a:rPr>
              <a:t> language</a:t>
            </a:r>
            <a:r>
              <a:rPr lang="en-US" altLang="zh-CN" sz="2200">
                <a:sym typeface="+mn-ea"/>
              </a:rPr>
              <a:t> </a:t>
            </a:r>
            <a:r>
              <a:rPr lang="en-US" altLang="zh-CN" sz="2200">
                <a:solidFill>
                  <a:srgbClr val="C00000"/>
                </a:solidFill>
                <a:sym typeface="+mn-ea"/>
              </a:rPr>
              <a:t>proficiency</a:t>
            </a:r>
            <a:r>
              <a:rPr lang="en-US" altLang="zh-CN" sz="2200">
                <a:sym typeface="+mn-ea"/>
              </a:rPr>
              <a:t>, we’ll not only improve our skills efficiently, but also</a:t>
            </a:r>
            <a:r>
              <a:rPr lang="zh-CN" altLang="en-US" sz="2200">
                <a:sym typeface="+mn-ea"/>
              </a:rPr>
              <a:t> gain valuable insights into the</a:t>
            </a:r>
            <a:r>
              <a:rPr lang="en-US" altLang="zh-CN" sz="2200">
                <a:sym typeface="+mn-ea"/>
              </a:rPr>
              <a:t> local</a:t>
            </a:r>
            <a:r>
              <a:rPr lang="zh-CN" altLang="en-US" sz="2200">
                <a:sym typeface="+mn-ea"/>
              </a:rPr>
              <a:t> lives and customs.</a:t>
            </a:r>
            <a:endParaRPr lang="zh-CN" altLang="en-US" sz="2200">
              <a:sym typeface="+mn-ea"/>
            </a:endParaRPr>
          </a:p>
        </p:txBody>
      </p:sp>
    </p:spTree>
    <p:custDataLst>
      <p:tags r:id="rId5"/>
    </p:custData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29030" y="242570"/>
            <a:ext cx="8355965" cy="82994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cage	/keɪdʒ/	</a:t>
            </a:r>
            <a:r>
              <a:rPr lang="zh-CN" altLang="en-US" sz="2400" b="1">
                <a:sym typeface="+mn-ea"/>
              </a:rPr>
              <a:t>n.笼子 vt.关在笼子里</a:t>
            </a:r>
            <a:endParaRPr lang="zh-CN" altLang="en-US" sz="2400" b="1">
              <a:sym typeface="+mn-ea"/>
            </a:endParaRPr>
          </a:p>
          <a:p>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pic>
        <p:nvPicPr>
          <p:cNvPr id="4" name="内容占位符 3"/>
          <p:cNvPicPr>
            <a:picLocks noChangeAspect="1"/>
          </p:cNvPicPr>
          <p:nvPr>
            <p:ph idx="1"/>
            <p:custDataLst>
              <p:tags r:id="rId4"/>
            </p:custDataLst>
          </p:nvPr>
        </p:nvPicPr>
        <p:blipFill>
          <a:blip r:embed="rId5"/>
          <a:stretch>
            <a:fillRect/>
          </a:stretch>
        </p:blipFill>
        <p:spPr>
          <a:xfrm>
            <a:off x="9484995" y="369570"/>
            <a:ext cx="2315845" cy="2005330"/>
          </a:xfrm>
          <a:prstGeom prst="rect">
            <a:avLst/>
          </a:prstGeom>
        </p:spPr>
      </p:pic>
      <p:sp>
        <p:nvSpPr>
          <p:cNvPr id="3" name="文本框 2"/>
          <p:cNvSpPr txBox="1"/>
          <p:nvPr/>
        </p:nvSpPr>
        <p:spPr>
          <a:xfrm>
            <a:off x="374015" y="911225"/>
            <a:ext cx="8558530" cy="1819275"/>
          </a:xfrm>
          <a:prstGeom prst="rect">
            <a:avLst/>
          </a:prstGeom>
          <a:noFill/>
        </p:spPr>
        <p:txBody>
          <a:bodyPr wrap="square" rtlCol="0" anchor="t">
            <a:noAutofit/>
          </a:bodyPr>
          <a:p>
            <a:pPr indent="0">
              <a:buFont typeface="Arial" panose="020B0604020202020204" pitchFamily="34" charset="0"/>
              <a:buNone/>
            </a:pPr>
            <a:r>
              <a:rPr lang="zh-CN" altLang="en-US" sz="2200">
                <a:sym typeface="+mn-ea"/>
              </a:rPr>
              <a:t>展览的其他亮点包括一个喂鸟器，把手连接在中国制造的竹制鸟笼上，其中的餐具是法国出品的瓷器。</a:t>
            </a:r>
            <a:endParaRPr lang="zh-CN" altLang="en-US" sz="2200">
              <a:sym typeface="+mn-ea"/>
            </a:endParaRPr>
          </a:p>
          <a:p>
            <a:pPr marL="285750" indent="-285750">
              <a:buFont typeface="Arial" panose="020B0604020202020204" pitchFamily="34" charset="0"/>
              <a:buChar char="•"/>
            </a:pPr>
            <a:r>
              <a:rPr lang="zh-CN" altLang="en-US" sz="2200"/>
              <a:t>Other highlights</a:t>
            </a:r>
            <a:r>
              <a:rPr lang="en-US" altLang="zh-CN" sz="2200"/>
              <a:t> of the exhibit</a:t>
            </a:r>
            <a:r>
              <a:rPr lang="zh-CN" altLang="en-US" sz="2200"/>
              <a:t> included a bird feeder, consisting of a handle attached to a bamboo bird </a:t>
            </a:r>
            <a:r>
              <a:rPr lang="zh-CN" altLang="en-US" sz="2200">
                <a:solidFill>
                  <a:srgbClr val="C00000"/>
                </a:solidFill>
              </a:rPr>
              <a:t>cage</a:t>
            </a:r>
            <a:r>
              <a:rPr lang="zh-CN" altLang="en-US" sz="2200"/>
              <a:t> made in China with ceramic dishes from France</a:t>
            </a:r>
            <a:r>
              <a:rPr lang="en-US" altLang="zh-CN" sz="2200"/>
              <a:t>.</a:t>
            </a:r>
            <a:endParaRPr lang="en-US" altLang="zh-CN" sz="2200"/>
          </a:p>
          <a:p>
            <a:pPr indent="0">
              <a:buFont typeface="Arial" panose="020B0604020202020204" pitchFamily="34" charset="0"/>
              <a:buNone/>
            </a:pPr>
            <a:endParaRPr lang="zh-CN" altLang="en-US" sz="2200">
              <a:sym typeface="+mn-ea"/>
            </a:endParaRPr>
          </a:p>
          <a:p>
            <a:endParaRPr lang="en-US" altLang="zh-CN" sz="2200"/>
          </a:p>
        </p:txBody>
      </p:sp>
      <p:sp>
        <p:nvSpPr>
          <p:cNvPr id="2" name="文本框 1"/>
          <p:cNvSpPr txBox="1"/>
          <p:nvPr/>
        </p:nvSpPr>
        <p:spPr>
          <a:xfrm>
            <a:off x="311150" y="3131820"/>
            <a:ext cx="11569065" cy="3138170"/>
          </a:xfrm>
          <a:prstGeom prst="rect">
            <a:avLst/>
          </a:prstGeom>
          <a:noFill/>
        </p:spPr>
        <p:txBody>
          <a:bodyPr wrap="square" rtlCol="0" anchor="t">
            <a:spAutoFit/>
          </a:bodyPr>
          <a:p>
            <a:pPr indent="0">
              <a:buFont typeface="Arial" panose="020B0604020202020204" pitchFamily="34" charset="0"/>
              <a:buNone/>
            </a:pPr>
            <a:r>
              <a:rPr lang="zh-CN" altLang="en-US" sz="2200">
                <a:sym typeface="+mn-ea"/>
              </a:rPr>
              <a:t>专家建议那些遇到受伤猛禽的人不要把它们关在笼子里，因为这会伤害它们的翅膀。</a:t>
            </a:r>
            <a:endParaRPr lang="zh-CN" altLang="en-US" sz="2200"/>
          </a:p>
          <a:p>
            <a:pPr marL="285750" indent="-285750">
              <a:buFont typeface="Arial" panose="020B0604020202020204" pitchFamily="34" charset="0"/>
              <a:buChar char="•"/>
            </a:pPr>
            <a:r>
              <a:rPr lang="en-US" altLang="zh-CN" sz="2200">
                <a:sym typeface="+mn-ea"/>
              </a:rPr>
              <a:t>The expert </a:t>
            </a:r>
            <a:r>
              <a:rPr lang="zh-CN" altLang="en-US" sz="2200">
                <a:sym typeface="+mn-ea"/>
              </a:rPr>
              <a:t>advised people who come across injured raptors to not </a:t>
            </a:r>
            <a:r>
              <a:rPr lang="zh-CN" altLang="en-US" sz="2200">
                <a:solidFill>
                  <a:srgbClr val="C00000"/>
                </a:solidFill>
                <a:sym typeface="+mn-ea"/>
              </a:rPr>
              <a:t>cage</a:t>
            </a:r>
            <a:r>
              <a:rPr lang="zh-CN" altLang="en-US" sz="2200">
                <a:sym typeface="+mn-ea"/>
              </a:rPr>
              <a:t> them</a:t>
            </a:r>
            <a:r>
              <a:rPr lang="en-US" altLang="zh-CN" sz="2200">
                <a:sym typeface="+mn-ea"/>
              </a:rPr>
              <a:t>, </a:t>
            </a:r>
            <a:r>
              <a:rPr lang="zh-CN" altLang="en-US" sz="2200">
                <a:sym typeface="+mn-ea"/>
              </a:rPr>
              <a:t>which will hurt their wings</a:t>
            </a:r>
            <a:r>
              <a:rPr lang="en-US" altLang="zh-CN" sz="2200">
                <a:sym typeface="+mn-ea"/>
              </a:rPr>
              <a:t>.</a:t>
            </a:r>
            <a:endParaRPr lang="en-US" altLang="zh-CN" sz="2200"/>
          </a:p>
          <a:p>
            <a:pPr indent="0">
              <a:buFont typeface="Arial" panose="020B0604020202020204" pitchFamily="34" charset="0"/>
              <a:buNone/>
            </a:pPr>
            <a:endParaRPr lang="zh-CN" altLang="en-US" sz="2200">
              <a:sym typeface="+mn-ea"/>
            </a:endParaRPr>
          </a:p>
          <a:p>
            <a:pPr indent="0">
              <a:buFont typeface="Arial" panose="020B0604020202020204" pitchFamily="34" charset="0"/>
              <a:buNone/>
            </a:pPr>
            <a:r>
              <a:rPr lang="zh-CN" altLang="en-US" sz="2200">
                <a:sym typeface="+mn-ea"/>
              </a:rPr>
              <a:t>只有一点点灯光和音乐的帮助，李用他敏捷的动作把光秃秃的舞台变成了红彼得的家——非洲丛林、他的笼子、他的教室和他的讲台。</a:t>
            </a:r>
            <a:endParaRPr lang="zh-CN" altLang="en-US" sz="2200"/>
          </a:p>
          <a:p>
            <a:pPr marL="285750" indent="-285750">
              <a:buFont typeface="Arial" panose="020B0604020202020204" pitchFamily="34" charset="0"/>
              <a:buChar char="•"/>
            </a:pPr>
            <a:r>
              <a:rPr lang="zh-CN" altLang="en-US" sz="2200">
                <a:sym typeface="+mn-ea"/>
              </a:rPr>
              <a:t>Only aided by a smattering of lighting and music, Li, with his agile movements, transformed the bare stage into Red Peter's home – the African jungle, his </a:t>
            </a:r>
            <a:r>
              <a:rPr lang="zh-CN" altLang="en-US" sz="2200">
                <a:solidFill>
                  <a:srgbClr val="C00000"/>
                </a:solidFill>
                <a:sym typeface="+mn-ea"/>
              </a:rPr>
              <a:t>cage</a:t>
            </a:r>
            <a:r>
              <a:rPr lang="zh-CN" altLang="en-US" sz="2200">
                <a:sym typeface="+mn-ea"/>
              </a:rPr>
              <a:t>, his classroom, and his podium.</a:t>
            </a:r>
            <a:endParaRPr lang="zh-CN" altLang="en-US" sz="2200">
              <a:sym typeface="+mn-ea"/>
            </a:endParaRPr>
          </a:p>
        </p:txBody>
      </p:sp>
    </p:spTree>
    <p:custDataLst>
      <p:tags r:id="rId6"/>
    </p:custData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29030" y="242570"/>
            <a:ext cx="8355965" cy="82994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collar 	/ˈkɒlə(r)/	</a:t>
            </a:r>
            <a:r>
              <a:rPr lang="zh-CN" altLang="en-US" sz="2400" b="1">
                <a:sym typeface="+mn-ea"/>
              </a:rPr>
              <a:t>n.(动物)颈圈;衣领</a:t>
            </a:r>
            <a:endParaRPr lang="zh-CN" altLang="en-US" sz="2400" b="1">
              <a:sym typeface="+mn-ea"/>
            </a:endParaRPr>
          </a:p>
          <a:p>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pic>
        <p:nvPicPr>
          <p:cNvPr id="4" name="图片 3" descr="whitecollar-bluecollar"/>
          <p:cNvPicPr>
            <a:picLocks noChangeAspect="1"/>
          </p:cNvPicPr>
          <p:nvPr/>
        </p:nvPicPr>
        <p:blipFill>
          <a:blip r:embed="rId4"/>
          <a:stretch>
            <a:fillRect/>
          </a:stretch>
        </p:blipFill>
        <p:spPr>
          <a:xfrm>
            <a:off x="90805" y="4159250"/>
            <a:ext cx="3408680" cy="1917700"/>
          </a:xfrm>
          <a:prstGeom prst="rect">
            <a:avLst/>
          </a:prstGeom>
        </p:spPr>
      </p:pic>
      <p:pic>
        <p:nvPicPr>
          <p:cNvPr id="5" name="图片 4" descr="wing collar"/>
          <p:cNvPicPr>
            <a:picLocks noChangeAspect="1"/>
          </p:cNvPicPr>
          <p:nvPr/>
        </p:nvPicPr>
        <p:blipFill>
          <a:blip r:embed="rId5"/>
          <a:stretch>
            <a:fillRect/>
          </a:stretch>
        </p:blipFill>
        <p:spPr>
          <a:xfrm>
            <a:off x="292100" y="1072515"/>
            <a:ext cx="2468880" cy="2468880"/>
          </a:xfrm>
          <a:prstGeom prst="rect">
            <a:avLst/>
          </a:prstGeom>
        </p:spPr>
      </p:pic>
      <p:sp>
        <p:nvSpPr>
          <p:cNvPr id="7" name="文本框 6"/>
          <p:cNvSpPr txBox="1"/>
          <p:nvPr/>
        </p:nvSpPr>
        <p:spPr>
          <a:xfrm>
            <a:off x="3048000" y="1072515"/>
            <a:ext cx="8923020" cy="2799715"/>
          </a:xfrm>
          <a:prstGeom prst="rect">
            <a:avLst/>
          </a:prstGeom>
          <a:noFill/>
        </p:spPr>
        <p:txBody>
          <a:bodyPr wrap="square" rtlCol="0" anchor="t">
            <a:spAutoFit/>
          </a:bodyPr>
          <a:p>
            <a:pPr indent="0">
              <a:buFont typeface="Arial" panose="020B0604020202020204" pitchFamily="34" charset="0"/>
              <a:buNone/>
            </a:pPr>
            <a:r>
              <a:rPr lang="zh-CN" altLang="en-US" sz="2200">
                <a:sym typeface="+mn-ea"/>
              </a:rPr>
              <a:t>他蜷缩在角落里，为了保暖，他把衣领翻了起来。</a:t>
            </a:r>
            <a:endParaRPr lang="zh-CN" altLang="en-US" sz="2200"/>
          </a:p>
          <a:p>
            <a:pPr marL="285750" indent="-285750">
              <a:buFont typeface="Arial" panose="020B0604020202020204" pitchFamily="34" charset="0"/>
              <a:buChar char="•"/>
            </a:pPr>
            <a:r>
              <a:rPr lang="en-US" altLang="zh-CN" sz="2200"/>
              <a:t>Hunkering down in the corner, he </a:t>
            </a:r>
            <a:r>
              <a:rPr lang="zh-CN" altLang="en-US" sz="2200"/>
              <a:t>turned up h</a:t>
            </a:r>
            <a:r>
              <a:rPr lang="en-US" altLang="zh-CN" sz="2200"/>
              <a:t>is</a:t>
            </a:r>
            <a:r>
              <a:rPr lang="zh-CN" altLang="en-US" sz="2200"/>
              <a:t> coat </a:t>
            </a:r>
            <a:r>
              <a:rPr lang="zh-CN" altLang="en-US" sz="2200">
                <a:solidFill>
                  <a:srgbClr val="C00000"/>
                </a:solidFill>
              </a:rPr>
              <a:t>collar</a:t>
            </a:r>
            <a:r>
              <a:rPr lang="en-US" altLang="zh-CN" sz="2200"/>
              <a:t> </a:t>
            </a:r>
            <a:r>
              <a:rPr lang="zh-CN" altLang="en-US" sz="2200"/>
              <a:t>for extra warmth.</a:t>
            </a:r>
            <a:endParaRPr lang="zh-CN" altLang="en-US" sz="2200"/>
          </a:p>
          <a:p>
            <a:pPr indent="0">
              <a:buFont typeface="Arial" panose="020B0604020202020204" pitchFamily="34" charset="0"/>
              <a:buNone/>
            </a:pPr>
            <a:endParaRPr lang="zh-CN" altLang="en-US" sz="2200">
              <a:sym typeface="+mn-ea"/>
            </a:endParaRPr>
          </a:p>
          <a:p>
            <a:pPr indent="0">
              <a:buFont typeface="Arial" panose="020B0604020202020204" pitchFamily="34" charset="0"/>
              <a:buNone/>
            </a:pPr>
            <a:r>
              <a:rPr lang="zh-CN" altLang="en-US" sz="2200">
                <a:sym typeface="+mn-ea"/>
              </a:rPr>
              <a:t>威尔逊以惊人的速度越过巴里，抓住他的衣领，差点把他拎离地面。</a:t>
            </a:r>
            <a:endParaRPr lang="en-US" altLang="zh-CN" sz="2200">
              <a:sym typeface="+mn-ea"/>
            </a:endParaRPr>
          </a:p>
          <a:p>
            <a:pPr marL="285750" indent="-285750">
              <a:buFont typeface="Arial" panose="020B0604020202020204" pitchFamily="34" charset="0"/>
              <a:buChar char="•"/>
            </a:pPr>
            <a:r>
              <a:rPr lang="zh-CN" altLang="en-US" sz="2200"/>
              <a:t>Wi</a:t>
            </a:r>
            <a:r>
              <a:rPr lang="en-US" altLang="zh-CN" sz="2200"/>
              <a:t>lson</a:t>
            </a:r>
            <a:r>
              <a:rPr lang="zh-CN" altLang="en-US" sz="2200"/>
              <a:t> crossed over to Ba</a:t>
            </a:r>
            <a:r>
              <a:rPr lang="en-US" altLang="zh-CN" sz="2200"/>
              <a:t>rry</a:t>
            </a:r>
            <a:r>
              <a:rPr lang="zh-CN" altLang="en-US" sz="2200"/>
              <a:t> with surprising speed and grabbed him by the </a:t>
            </a:r>
            <a:r>
              <a:rPr lang="zh-CN" altLang="en-US" sz="2200">
                <a:solidFill>
                  <a:srgbClr val="C00000"/>
                </a:solidFill>
              </a:rPr>
              <a:t>collar</a:t>
            </a:r>
            <a:r>
              <a:rPr lang="zh-CN" altLang="en-US" sz="2200"/>
              <a:t>, nearly lifting him off the ground.</a:t>
            </a:r>
            <a:endParaRPr lang="zh-CN" altLang="en-US" sz="2200"/>
          </a:p>
          <a:p>
            <a:endParaRPr lang="zh-CN" altLang="en-US" sz="2200"/>
          </a:p>
        </p:txBody>
      </p:sp>
      <p:sp>
        <p:nvSpPr>
          <p:cNvPr id="10" name="文本框 9"/>
          <p:cNvSpPr txBox="1"/>
          <p:nvPr/>
        </p:nvSpPr>
        <p:spPr>
          <a:xfrm>
            <a:off x="3754120" y="4258310"/>
            <a:ext cx="7823835" cy="1947545"/>
          </a:xfrm>
          <a:prstGeom prst="rect">
            <a:avLst/>
          </a:prstGeom>
          <a:noFill/>
          <a:ln>
            <a:solidFill>
              <a:schemeClr val="tx1"/>
            </a:solidFill>
            <a:prstDash val="dash"/>
          </a:ln>
        </p:spPr>
        <p:txBody>
          <a:bodyPr wrap="square" rtlCol="0" anchor="t">
            <a:noAutofit/>
          </a:bodyPr>
          <a:p>
            <a:r>
              <a:rPr lang="en-US" altLang="zh-CN" sz="2200" b="1" i="1" u="sng">
                <a:solidFill>
                  <a:srgbClr val="C00000"/>
                </a:solidFill>
              </a:rPr>
              <a:t>Related Idioms:</a:t>
            </a:r>
            <a:endParaRPr lang="en-US" altLang="zh-CN" sz="2200" b="1" i="1" u="sng">
              <a:solidFill>
                <a:srgbClr val="004BB2"/>
              </a:solidFill>
            </a:endParaRPr>
          </a:p>
          <a:p>
            <a:r>
              <a:rPr lang="zh-CN" altLang="en-US" sz="2200" b="1">
                <a:solidFill>
                  <a:srgbClr val="004BB2"/>
                </a:solidFill>
              </a:rPr>
              <a:t>get hot under the collar</a:t>
            </a:r>
            <a:r>
              <a:rPr lang="en-US" altLang="zh-CN" sz="2200" b="1">
                <a:solidFill>
                  <a:srgbClr val="004BB2"/>
                </a:solidFill>
              </a:rPr>
              <a:t>: to become angry.</a:t>
            </a:r>
            <a:endParaRPr lang="en-US" altLang="zh-CN" sz="2200" b="1">
              <a:solidFill>
                <a:srgbClr val="004BB2"/>
              </a:solidFill>
            </a:endParaRPr>
          </a:p>
          <a:p>
            <a:r>
              <a:rPr lang="en-US" altLang="zh-CN" sz="2200">
                <a:solidFill>
                  <a:schemeClr val="tx1"/>
                </a:solidFill>
                <a:sym typeface="+mn-ea"/>
              </a:rPr>
              <a:t>很抱歉我刚才很生气，我</a:t>
            </a:r>
            <a:r>
              <a:rPr lang="zh-CN" altLang="en-US" sz="2200">
                <a:solidFill>
                  <a:schemeClr val="tx1"/>
                </a:solidFill>
                <a:sym typeface="+mn-ea"/>
              </a:rPr>
              <a:t>接受不了听到</a:t>
            </a:r>
            <a:r>
              <a:rPr lang="en-US" altLang="zh-CN" sz="2200">
                <a:solidFill>
                  <a:schemeClr val="tx1"/>
                </a:solidFill>
                <a:sym typeface="+mn-ea"/>
              </a:rPr>
              <a:t>别人批评我的小说。</a:t>
            </a:r>
            <a:endParaRPr lang="en-US" altLang="zh-CN" sz="2200">
              <a:solidFill>
                <a:schemeClr val="tx1"/>
              </a:solidFill>
            </a:endParaRPr>
          </a:p>
          <a:p>
            <a:pPr marL="342900" indent="-342900">
              <a:buFont typeface="Arial" panose="020B0604020202020204" pitchFamily="34" charset="0"/>
              <a:buChar char="•"/>
            </a:pPr>
            <a:r>
              <a:rPr lang="en-US" altLang="zh-CN" sz="2200">
                <a:solidFill>
                  <a:schemeClr val="tx1"/>
                </a:solidFill>
              </a:rPr>
              <a:t>I'm sorry I </a:t>
            </a:r>
            <a:r>
              <a:rPr lang="en-US" altLang="zh-CN" sz="2200">
                <a:solidFill>
                  <a:srgbClr val="0070C0"/>
                </a:solidFill>
              </a:rPr>
              <a:t>got hot under the collar</a:t>
            </a:r>
            <a:r>
              <a:rPr lang="en-US" altLang="zh-CN" sz="2200">
                <a:solidFill>
                  <a:schemeClr val="tx1"/>
                </a:solidFill>
              </a:rPr>
              <a:t> just then, I have a hard time hearing criticism about my novel.</a:t>
            </a:r>
            <a:endParaRPr lang="en-US" altLang="zh-CN" sz="2200">
              <a:solidFill>
                <a:schemeClr val="tx1"/>
              </a:solidFill>
            </a:endParaRPr>
          </a:p>
          <a:p>
            <a:endParaRPr lang="en-US" altLang="zh-CN" sz="2200">
              <a:solidFill>
                <a:schemeClr val="tx1"/>
              </a:solidFill>
            </a:endParaRPr>
          </a:p>
        </p:txBody>
      </p:sp>
    </p:spTree>
    <p:custDataLst>
      <p:tags r:id="rId6"/>
    </p:custData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29030" y="242570"/>
            <a:ext cx="8355965" cy="82994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flea collar 	/fli: ˈkɒlə(r)/	</a:t>
            </a:r>
            <a:r>
              <a:rPr lang="zh-CN" altLang="en-US" sz="2400" b="1">
                <a:sym typeface="+mn-ea"/>
              </a:rPr>
              <a:t>灭蚤颈圈</a:t>
            </a:r>
            <a:endParaRPr lang="zh-CN" altLang="en-US" sz="2400" b="1">
              <a:sym typeface="+mn-ea"/>
            </a:endParaRPr>
          </a:p>
          <a:p>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pic>
        <p:nvPicPr>
          <p:cNvPr id="4" name="图片 3" descr="flea"/>
          <p:cNvPicPr>
            <a:picLocks noChangeAspect="1"/>
          </p:cNvPicPr>
          <p:nvPr/>
        </p:nvPicPr>
        <p:blipFill>
          <a:blip r:embed="rId4"/>
          <a:stretch>
            <a:fillRect/>
          </a:stretch>
        </p:blipFill>
        <p:spPr>
          <a:xfrm>
            <a:off x="7036435" y="-635"/>
            <a:ext cx="6858000" cy="6858000"/>
          </a:xfrm>
          <a:prstGeom prst="rect">
            <a:avLst/>
          </a:prstGeom>
        </p:spPr>
      </p:pic>
      <p:sp>
        <p:nvSpPr>
          <p:cNvPr id="5" name="文本框 4"/>
          <p:cNvSpPr txBox="1"/>
          <p:nvPr/>
        </p:nvSpPr>
        <p:spPr>
          <a:xfrm>
            <a:off x="386080" y="1645285"/>
            <a:ext cx="7547610" cy="2306955"/>
          </a:xfrm>
          <a:prstGeom prst="rect">
            <a:avLst/>
          </a:prstGeom>
          <a:noFill/>
        </p:spPr>
        <p:txBody>
          <a:bodyPr wrap="square" rtlCol="0" anchor="t">
            <a:spAutoFit/>
          </a:bodyPr>
          <a:p>
            <a:pPr indent="0" algn="just">
              <a:buFont typeface="Arial" panose="020B0604020202020204" pitchFamily="34" charset="0"/>
              <a:buNone/>
            </a:pPr>
            <a:r>
              <a:rPr lang="zh-CN" altLang="en-US" sz="2400"/>
              <a:t>这款跳蚤项圈由优质全天然成分制成，是保护你的四脚朋友免受这些微小昆虫威胁的安全有效的方法。</a:t>
            </a:r>
            <a:endParaRPr lang="zh-CN" altLang="en-US" sz="2400"/>
          </a:p>
          <a:p>
            <a:pPr indent="0" algn="just">
              <a:buFont typeface="Arial" panose="020B0604020202020204" pitchFamily="34" charset="0"/>
              <a:buNone/>
            </a:pPr>
            <a:endParaRPr lang="zh-CN" altLang="en-US" sz="2400"/>
          </a:p>
          <a:p>
            <a:pPr marL="285750" indent="-285750" algn="just">
              <a:buFont typeface="Arial" panose="020B0604020202020204" pitchFamily="34" charset="0"/>
              <a:buChar char="•"/>
            </a:pPr>
            <a:r>
              <a:rPr lang="zh-CN" altLang="en-US" sz="2400"/>
              <a:t>Made with high-quality, all-natural ingredients, this </a:t>
            </a:r>
            <a:r>
              <a:rPr lang="zh-CN" altLang="en-US" sz="2400">
                <a:solidFill>
                  <a:srgbClr val="C00000"/>
                </a:solidFill>
              </a:rPr>
              <a:t>flea collar</a:t>
            </a:r>
            <a:r>
              <a:rPr lang="zh-CN" altLang="en-US" sz="2400"/>
              <a:t> is a safe and effective way to protect your four-legged friend from these tiny threats.</a:t>
            </a:r>
            <a:endParaRPr lang="zh-CN" altLang="en-US" sz="2400"/>
          </a:p>
        </p:txBody>
      </p:sp>
    </p:spTree>
    <p:custDataLst>
      <p:tags r:id="rId5"/>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29030" y="242570"/>
            <a:ext cx="8355965" cy="82994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head start	/hed stɑ:t/	</a:t>
            </a:r>
            <a:r>
              <a:rPr lang="zh-CN" altLang="en-US" sz="2400" b="1">
                <a:sym typeface="+mn-ea"/>
              </a:rPr>
              <a:t>起步前的优势</a:t>
            </a:r>
            <a:endParaRPr lang="zh-CN" altLang="en-US" sz="2400" b="1">
              <a:sym typeface="+mn-ea"/>
            </a:endParaRPr>
          </a:p>
          <a:p>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pic>
        <p:nvPicPr>
          <p:cNvPr id="104" name="图片 103"/>
          <p:cNvPicPr/>
          <p:nvPr/>
        </p:nvPicPr>
        <p:blipFill>
          <a:blip r:embed="rId4"/>
          <a:stretch>
            <a:fillRect/>
          </a:stretch>
        </p:blipFill>
        <p:spPr>
          <a:xfrm>
            <a:off x="8116570" y="2898775"/>
            <a:ext cx="3757295" cy="2275840"/>
          </a:xfrm>
          <a:prstGeom prst="rect">
            <a:avLst/>
          </a:prstGeom>
          <a:noFill/>
          <a:ln w="9525">
            <a:noFill/>
          </a:ln>
        </p:spPr>
      </p:pic>
      <p:sp>
        <p:nvSpPr>
          <p:cNvPr id="3" name="文本框 2"/>
          <p:cNvSpPr txBox="1"/>
          <p:nvPr/>
        </p:nvSpPr>
        <p:spPr>
          <a:xfrm>
            <a:off x="443865" y="915670"/>
            <a:ext cx="11577955" cy="1414780"/>
          </a:xfrm>
          <a:prstGeom prst="rect">
            <a:avLst/>
          </a:prstGeom>
          <a:noFill/>
        </p:spPr>
        <p:txBody>
          <a:bodyPr wrap="square" rtlCol="0" anchor="t">
            <a:noAutofit/>
          </a:bodyPr>
          <a:p>
            <a:r>
              <a:rPr lang="zh-CN" altLang="en-US" sz="2400"/>
              <a:t>作为一名新生，我想知道什么技能可以让我们在校园生活中领先一步。</a:t>
            </a:r>
            <a:endParaRPr lang="zh-CN" altLang="en-US" sz="2400"/>
          </a:p>
          <a:p>
            <a:pPr marL="342900" indent="-342900">
              <a:buFont typeface="Arial" panose="020B0604020202020204" pitchFamily="34" charset="0"/>
              <a:buChar char="•"/>
            </a:pPr>
            <a:r>
              <a:rPr lang="en-US" altLang="zh-CN" sz="2400">
                <a:sym typeface="+mn-ea"/>
              </a:rPr>
              <a:t>As a freshman, I wonder what skills might give us a </a:t>
            </a:r>
            <a:r>
              <a:rPr lang="en-US" altLang="zh-CN" sz="2400">
                <a:solidFill>
                  <a:srgbClr val="C00000"/>
                </a:solidFill>
                <a:sym typeface="+mn-ea"/>
              </a:rPr>
              <a:t>head start</a:t>
            </a:r>
            <a:r>
              <a:rPr lang="en-US" altLang="zh-CN" sz="2400">
                <a:sym typeface="+mn-ea"/>
              </a:rPr>
              <a:t> in our campus life.</a:t>
            </a:r>
            <a:endParaRPr lang="en-US" altLang="zh-CN" sz="2400"/>
          </a:p>
          <a:p>
            <a:endParaRPr lang="zh-CN" altLang="en-US" sz="2400"/>
          </a:p>
          <a:p>
            <a:endParaRPr lang="zh-CN" altLang="en-US" sz="2400"/>
          </a:p>
        </p:txBody>
      </p:sp>
      <p:sp>
        <p:nvSpPr>
          <p:cNvPr id="4" name="文本框 3"/>
          <p:cNvSpPr txBox="1"/>
          <p:nvPr/>
        </p:nvSpPr>
        <p:spPr>
          <a:xfrm>
            <a:off x="443865" y="2122805"/>
            <a:ext cx="7410450" cy="3415030"/>
          </a:xfrm>
          <a:prstGeom prst="rect">
            <a:avLst/>
          </a:prstGeom>
          <a:noFill/>
        </p:spPr>
        <p:txBody>
          <a:bodyPr wrap="square" rtlCol="0" anchor="t">
            <a:spAutoFit/>
          </a:bodyPr>
          <a:p>
            <a:r>
              <a:rPr lang="zh-CN" altLang="en-US" sz="2400">
                <a:sym typeface="+mn-ea"/>
              </a:rPr>
              <a:t>能够说另一种语言使她比其他候选人领先一步。</a:t>
            </a:r>
            <a:endParaRPr lang="zh-CN" altLang="en-US" sz="2400"/>
          </a:p>
          <a:p>
            <a:pPr marL="342900" indent="-342900">
              <a:buFont typeface="Arial" panose="020B0604020202020204" pitchFamily="34" charset="0"/>
              <a:buChar char="•"/>
            </a:pPr>
            <a:r>
              <a:rPr lang="zh-CN" altLang="en-US" sz="2400">
                <a:sym typeface="+mn-ea"/>
              </a:rPr>
              <a:t>Being able to speak another language has given her a </a:t>
            </a:r>
            <a:r>
              <a:rPr lang="zh-CN" altLang="en-US" sz="2400">
                <a:solidFill>
                  <a:srgbClr val="C00000"/>
                </a:solidFill>
                <a:sym typeface="+mn-ea"/>
              </a:rPr>
              <a:t>head start</a:t>
            </a:r>
            <a:r>
              <a:rPr lang="zh-CN" altLang="en-US" sz="2400">
                <a:sym typeface="+mn-ea"/>
              </a:rPr>
              <a:t> over other candidates. </a:t>
            </a:r>
            <a:endParaRPr lang="zh-CN" altLang="en-US" sz="2400"/>
          </a:p>
          <a:p>
            <a:endParaRPr lang="zh-CN" altLang="en-US" sz="2400"/>
          </a:p>
          <a:p>
            <a:r>
              <a:rPr lang="zh-CN" altLang="en-US" sz="2400">
                <a:sym typeface="+mn-ea"/>
              </a:rPr>
              <a:t>到初夏，她的游泳技术已经领先，而且她像水中的鱼一样灵活。</a:t>
            </a:r>
            <a:endParaRPr lang="zh-CN" altLang="en-US" sz="2400"/>
          </a:p>
          <a:p>
            <a:pPr marL="342900" indent="-342900">
              <a:buFont typeface="Arial" panose="020B0604020202020204" pitchFamily="34" charset="0"/>
              <a:buChar char="•"/>
            </a:pPr>
            <a:r>
              <a:rPr lang="zh-CN" altLang="en-US" sz="2400">
                <a:sym typeface="+mn-ea"/>
              </a:rPr>
              <a:t>By early summer her </a:t>
            </a:r>
            <a:r>
              <a:rPr lang="en-US" altLang="zh-CN" sz="2400">
                <a:sym typeface="+mn-ea"/>
              </a:rPr>
              <a:t>swimming skill</a:t>
            </a:r>
            <a:r>
              <a:rPr lang="zh-CN" altLang="en-US" sz="2400">
                <a:sym typeface="+mn-ea"/>
              </a:rPr>
              <a:t> has a </a:t>
            </a:r>
            <a:r>
              <a:rPr lang="zh-CN" altLang="en-US" sz="2400">
                <a:solidFill>
                  <a:srgbClr val="C00000"/>
                </a:solidFill>
                <a:sym typeface="+mn-ea"/>
              </a:rPr>
              <a:t>head start</a:t>
            </a:r>
            <a:r>
              <a:rPr lang="zh-CN" altLang="en-US" sz="2400">
                <a:sym typeface="+mn-ea"/>
              </a:rPr>
              <a:t> and she is </a:t>
            </a:r>
            <a:r>
              <a:rPr lang="en-US" altLang="zh-CN" sz="2400">
                <a:sym typeface="+mn-ea"/>
              </a:rPr>
              <a:t>as flexible as a fish in the water</a:t>
            </a:r>
            <a:r>
              <a:rPr lang="zh-CN" altLang="en-US" sz="2400">
                <a:sym typeface="+mn-ea"/>
              </a:rPr>
              <a:t>.</a:t>
            </a:r>
            <a:endParaRPr lang="zh-CN" altLang="en-US" sz="2400"/>
          </a:p>
          <a:p>
            <a:endParaRPr lang="zh-CN" altLang="en-US" sz="2400"/>
          </a:p>
        </p:txBody>
      </p:sp>
    </p:spTree>
    <p:custDataLst>
      <p:tags r:id="rId5"/>
    </p:custData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29030" y="242570"/>
            <a:ext cx="8355965" cy="82994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finance	/ˈfaɪnæns/   	</a:t>
            </a:r>
            <a:r>
              <a:rPr lang="zh-CN" altLang="en-US" sz="2400" b="1">
                <a:sym typeface="+mn-ea"/>
              </a:rPr>
              <a:t>n.资金;财政 vt.提供资金</a:t>
            </a:r>
            <a:endParaRPr lang="zh-CN" altLang="en-US" sz="2400" b="1">
              <a:sym typeface="+mn-ea"/>
            </a:endParaRPr>
          </a:p>
          <a:p>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pic>
        <p:nvPicPr>
          <p:cNvPr id="156" name="图片 155"/>
          <p:cNvPicPr/>
          <p:nvPr/>
        </p:nvPicPr>
        <p:blipFill>
          <a:blip r:embed="rId4"/>
          <a:stretch>
            <a:fillRect/>
          </a:stretch>
        </p:blipFill>
        <p:spPr>
          <a:xfrm>
            <a:off x="0" y="4072890"/>
            <a:ext cx="3451225" cy="2785110"/>
          </a:xfrm>
          <a:prstGeom prst="rect">
            <a:avLst/>
          </a:prstGeom>
          <a:noFill/>
          <a:ln w="9525">
            <a:noFill/>
          </a:ln>
        </p:spPr>
      </p:pic>
      <p:sp>
        <p:nvSpPr>
          <p:cNvPr id="3" name="文本框 2"/>
          <p:cNvSpPr txBox="1"/>
          <p:nvPr/>
        </p:nvSpPr>
        <p:spPr>
          <a:xfrm>
            <a:off x="565785" y="1294765"/>
            <a:ext cx="11261725" cy="2539365"/>
          </a:xfrm>
          <a:prstGeom prst="rect">
            <a:avLst/>
          </a:prstGeom>
          <a:noFill/>
        </p:spPr>
        <p:txBody>
          <a:bodyPr wrap="square" rtlCol="0" anchor="t">
            <a:noAutofit/>
          </a:bodyPr>
          <a:p>
            <a:pPr indent="0">
              <a:buFont typeface="Arial" panose="020B0604020202020204" pitchFamily="34" charset="0"/>
              <a:buNone/>
            </a:pPr>
            <a:r>
              <a:rPr lang="zh-CN" altLang="en-US" sz="2200">
                <a:sym typeface="+mn-ea"/>
              </a:rPr>
              <a:t>在获得大学金融学学位后，他再次渴望从事高尔夫球运动。</a:t>
            </a:r>
            <a:endParaRPr lang="zh-CN" altLang="en-US" sz="2200"/>
          </a:p>
          <a:p>
            <a:pPr marL="285750" indent="-285750">
              <a:buFont typeface="Arial" panose="020B0604020202020204" pitchFamily="34" charset="0"/>
              <a:buChar char="•"/>
            </a:pPr>
            <a:r>
              <a:rPr lang="zh-CN" altLang="en-US" sz="2200"/>
              <a:t>He had aspirations of playing</a:t>
            </a:r>
            <a:r>
              <a:rPr lang="en-US" altLang="zh-CN" sz="2200"/>
              <a:t> golf again</a:t>
            </a:r>
            <a:r>
              <a:rPr lang="zh-CN" altLang="en-US" sz="2200"/>
              <a:t> after getting a </a:t>
            </a:r>
            <a:r>
              <a:rPr lang="zh-CN" altLang="en-US" sz="2200">
                <a:solidFill>
                  <a:srgbClr val="C00000"/>
                </a:solidFill>
              </a:rPr>
              <a:t>finance</a:t>
            </a:r>
            <a:r>
              <a:rPr lang="zh-CN" altLang="en-US" sz="2200"/>
              <a:t> degree from </a:t>
            </a:r>
            <a:r>
              <a:rPr lang="en-US" altLang="zh-CN" sz="2200"/>
              <a:t>the university.</a:t>
            </a:r>
            <a:endParaRPr lang="en-US" altLang="zh-CN" sz="2200"/>
          </a:p>
          <a:p>
            <a:pPr marL="285750" indent="-285750">
              <a:buFont typeface="Arial" panose="020B0604020202020204" pitchFamily="34" charset="0"/>
              <a:buChar char="•"/>
            </a:pPr>
            <a:endParaRPr lang="en-US" altLang="zh-CN" sz="2200"/>
          </a:p>
          <a:p>
            <a:pPr indent="0">
              <a:buFont typeface="Arial" panose="020B0604020202020204" pitchFamily="34" charset="0"/>
              <a:buNone/>
            </a:pPr>
            <a:r>
              <a:rPr lang="zh-CN" altLang="en-US" sz="2200">
                <a:sym typeface="+mn-ea"/>
              </a:rPr>
              <a:t>该平台收集了包括财税、贸易、投资、交通和就业在内的各个方面的政策信息。</a:t>
            </a:r>
            <a:endParaRPr lang="zh-CN" altLang="en-US" sz="2200">
              <a:sym typeface="+mn-ea"/>
            </a:endParaRPr>
          </a:p>
          <a:p>
            <a:pPr marL="342900" indent="-342900">
              <a:buFont typeface="Arial" panose="020B0604020202020204" pitchFamily="34" charset="0"/>
              <a:buChar char="•"/>
            </a:pPr>
            <a:r>
              <a:rPr lang="en-US" altLang="zh-CN" sz="2200"/>
              <a:t>The platform </a:t>
            </a:r>
            <a:r>
              <a:rPr lang="zh-CN" altLang="en-US" sz="2200"/>
              <a:t>gathers policy information from various aspects, including </a:t>
            </a:r>
            <a:r>
              <a:rPr lang="zh-CN" altLang="en-US" sz="2200">
                <a:solidFill>
                  <a:srgbClr val="C00000"/>
                </a:solidFill>
              </a:rPr>
              <a:t>finance</a:t>
            </a:r>
            <a:r>
              <a:rPr lang="zh-CN" altLang="en-US" sz="2200"/>
              <a:t> and taxation, trade, investment, transportation, and employment.</a:t>
            </a:r>
            <a:endParaRPr lang="zh-CN" altLang="en-US" sz="2200"/>
          </a:p>
          <a:p>
            <a:pPr indent="0">
              <a:buFont typeface="Arial" panose="020B0604020202020204" pitchFamily="34" charset="0"/>
              <a:buNone/>
            </a:pPr>
            <a:endParaRPr lang="zh-CN" altLang="en-US" sz="2200"/>
          </a:p>
        </p:txBody>
      </p:sp>
      <p:sp>
        <p:nvSpPr>
          <p:cNvPr id="4" name="文本框 3"/>
          <p:cNvSpPr txBox="1"/>
          <p:nvPr/>
        </p:nvSpPr>
        <p:spPr>
          <a:xfrm>
            <a:off x="3853180" y="4072890"/>
            <a:ext cx="7878445" cy="1445260"/>
          </a:xfrm>
          <a:prstGeom prst="rect">
            <a:avLst/>
          </a:prstGeom>
          <a:noFill/>
        </p:spPr>
        <p:txBody>
          <a:bodyPr wrap="square" rtlCol="0" anchor="t">
            <a:spAutoFit/>
          </a:bodyPr>
          <a:p>
            <a:pPr indent="0">
              <a:buFont typeface="Arial" panose="020B0604020202020204" pitchFamily="34" charset="0"/>
              <a:buNone/>
            </a:pPr>
            <a:r>
              <a:rPr lang="zh-CN" altLang="en-US" sz="2200">
                <a:sym typeface="+mn-ea"/>
              </a:rPr>
              <a:t>值得注意的是，大学实验室缺乏为他的项目提供全额资金的能力。</a:t>
            </a:r>
            <a:endParaRPr lang="zh-CN" altLang="en-US" sz="2200"/>
          </a:p>
          <a:p>
            <a:pPr marL="285750" indent="-285750">
              <a:buFont typeface="Arial" panose="020B0604020202020204" pitchFamily="34" charset="0"/>
              <a:buChar char="•"/>
            </a:pPr>
            <a:r>
              <a:rPr lang="en-US" altLang="zh-CN" sz="2200">
                <a:sym typeface="+mn-ea"/>
              </a:rPr>
              <a:t>I</a:t>
            </a:r>
            <a:r>
              <a:rPr lang="zh-CN" altLang="en-US" sz="2200">
                <a:sym typeface="+mn-ea"/>
              </a:rPr>
              <a:t>t is worth noting that </a:t>
            </a:r>
            <a:r>
              <a:rPr lang="en-US" altLang="zh-CN" sz="2200">
                <a:sym typeface="+mn-ea"/>
              </a:rPr>
              <a:t>the university laboratory</a:t>
            </a:r>
            <a:r>
              <a:rPr lang="zh-CN" altLang="en-US" sz="2200">
                <a:sym typeface="+mn-ea"/>
              </a:rPr>
              <a:t> lack</a:t>
            </a:r>
            <a:r>
              <a:rPr lang="en-US" altLang="zh-CN" sz="2200">
                <a:sym typeface="+mn-ea"/>
              </a:rPr>
              <a:t>s</a:t>
            </a:r>
            <a:r>
              <a:rPr lang="zh-CN" altLang="en-US" sz="2200">
                <a:sym typeface="+mn-ea"/>
              </a:rPr>
              <a:t> the capacity to fully </a:t>
            </a:r>
            <a:r>
              <a:rPr lang="zh-CN" altLang="en-US" sz="2200">
                <a:solidFill>
                  <a:srgbClr val="C00000"/>
                </a:solidFill>
                <a:sym typeface="+mn-ea"/>
              </a:rPr>
              <a:t>finance</a:t>
            </a:r>
            <a:r>
              <a:rPr lang="zh-CN" altLang="en-US" sz="2200">
                <a:sym typeface="+mn-ea"/>
              </a:rPr>
              <a:t> </a:t>
            </a:r>
            <a:r>
              <a:rPr lang="en-US" altLang="zh-CN" sz="2200">
                <a:sym typeface="+mn-ea"/>
              </a:rPr>
              <a:t>his</a:t>
            </a:r>
            <a:r>
              <a:rPr lang="zh-CN" altLang="en-US" sz="2200">
                <a:sym typeface="+mn-ea"/>
              </a:rPr>
              <a:t> projects. </a:t>
            </a:r>
            <a:endParaRPr lang="zh-CN" altLang="en-US" sz="2200">
              <a:sym typeface="+mn-ea"/>
            </a:endParaRPr>
          </a:p>
        </p:txBody>
      </p:sp>
    </p:spTree>
    <p:custDataLst>
      <p:tags r:id="rId5"/>
    </p:custData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29030" y="242570"/>
            <a:ext cx="8355965"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receipt	/rɪˈsi:t/	</a:t>
            </a:r>
            <a:r>
              <a:rPr lang="zh-CN" altLang="en-US" sz="2400" b="1">
                <a:sym typeface="+mn-ea"/>
              </a:rPr>
              <a:t>n.收据;接收</a:t>
            </a:r>
            <a:endParaRPr lang="zh-CN" altLang="en-US" sz="2400" b="1">
              <a:sym typeface="+mn-ea"/>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pic>
        <p:nvPicPr>
          <p:cNvPr id="155" name="图片 154"/>
          <p:cNvPicPr/>
          <p:nvPr/>
        </p:nvPicPr>
        <p:blipFill>
          <a:blip r:embed="rId4"/>
          <a:stretch>
            <a:fillRect/>
          </a:stretch>
        </p:blipFill>
        <p:spPr>
          <a:xfrm>
            <a:off x="269240" y="1050925"/>
            <a:ext cx="1995170" cy="4463415"/>
          </a:xfrm>
          <a:prstGeom prst="rect">
            <a:avLst/>
          </a:prstGeom>
          <a:noFill/>
          <a:ln w="9525">
            <a:noFill/>
          </a:ln>
        </p:spPr>
      </p:pic>
      <p:sp>
        <p:nvSpPr>
          <p:cNvPr id="3" name="文本框 2"/>
          <p:cNvSpPr txBox="1"/>
          <p:nvPr/>
        </p:nvSpPr>
        <p:spPr>
          <a:xfrm>
            <a:off x="2856230" y="1050925"/>
            <a:ext cx="8912860" cy="4154170"/>
          </a:xfrm>
          <a:prstGeom prst="rect">
            <a:avLst/>
          </a:prstGeom>
          <a:noFill/>
        </p:spPr>
        <p:txBody>
          <a:bodyPr wrap="square" rtlCol="0" anchor="t">
            <a:spAutoFit/>
          </a:bodyPr>
          <a:p>
            <a:pPr indent="0">
              <a:buFont typeface="Arial" panose="020B0604020202020204" pitchFamily="34" charset="0"/>
              <a:buNone/>
            </a:pPr>
            <a:r>
              <a:rPr lang="zh-CN" altLang="en-US" sz="2200">
                <a:sym typeface="+mn-ea"/>
              </a:rPr>
              <a:t>近年来，扫码购物在中国变得很常见，因为它提高了效率并节省了收据纸张。</a:t>
            </a:r>
            <a:endParaRPr lang="zh-CN" altLang="en-US" sz="2200"/>
          </a:p>
          <a:p>
            <a:pPr marL="285750" indent="-285750">
              <a:buFont typeface="Arial" panose="020B0604020202020204" pitchFamily="34" charset="0"/>
              <a:buChar char="•"/>
            </a:pPr>
            <a:r>
              <a:rPr lang="zh-CN" altLang="en-US" sz="2200"/>
              <a:t>Scanning a QR code to order has become common in China in recent years, as it boosts efficiency and saves on </a:t>
            </a:r>
            <a:r>
              <a:rPr lang="zh-CN" altLang="en-US" sz="2200">
                <a:solidFill>
                  <a:srgbClr val="C00000"/>
                </a:solidFill>
              </a:rPr>
              <a:t>receipt</a:t>
            </a:r>
            <a:r>
              <a:rPr lang="zh-CN" altLang="en-US" sz="2200"/>
              <a:t> paper.</a:t>
            </a:r>
            <a:endParaRPr lang="zh-CN" altLang="en-US" sz="2200"/>
          </a:p>
          <a:p>
            <a:pPr marL="285750" indent="-285750">
              <a:buFont typeface="Arial" panose="020B0604020202020204" pitchFamily="34" charset="0"/>
              <a:buChar char="•"/>
            </a:pPr>
            <a:endParaRPr lang="zh-CN" altLang="en-US" sz="2200"/>
          </a:p>
          <a:p>
            <a:pPr indent="0">
              <a:buFont typeface="Arial" panose="020B0604020202020204" pitchFamily="34" charset="0"/>
              <a:buNone/>
            </a:pPr>
            <a:r>
              <a:rPr lang="zh-CN" altLang="en-US" sz="2200">
                <a:sym typeface="+mn-ea"/>
              </a:rPr>
              <a:t>只要商品标签完好并且你有收据，就可以进行退换货。</a:t>
            </a:r>
            <a:endParaRPr lang="zh-CN" altLang="en-US" sz="2200"/>
          </a:p>
          <a:p>
            <a:pPr marL="285750" indent="-285750">
              <a:buFont typeface="Arial" panose="020B0604020202020204" pitchFamily="34" charset="0"/>
              <a:buChar char="•"/>
            </a:pPr>
            <a:r>
              <a:rPr lang="zh-CN" altLang="en-US" sz="2200"/>
              <a:t>You may be able to return or exchange </a:t>
            </a:r>
            <a:r>
              <a:rPr lang="en-US" altLang="zh-CN" sz="2200"/>
              <a:t>the goods</a:t>
            </a:r>
            <a:r>
              <a:rPr lang="zh-CN" altLang="en-US" sz="2200"/>
              <a:t> as long as they still have the tags and you have the </a:t>
            </a:r>
            <a:r>
              <a:rPr lang="zh-CN" altLang="en-US" sz="2200">
                <a:solidFill>
                  <a:srgbClr val="C00000"/>
                </a:solidFill>
              </a:rPr>
              <a:t>receipt</a:t>
            </a:r>
            <a:r>
              <a:rPr lang="zh-CN" altLang="en-US" sz="2200"/>
              <a:t>.</a:t>
            </a:r>
            <a:endParaRPr lang="zh-CN" altLang="en-US" sz="2200"/>
          </a:p>
          <a:p>
            <a:pPr marL="285750" indent="-285750">
              <a:buFont typeface="Arial" panose="020B0604020202020204" pitchFamily="34" charset="0"/>
              <a:buChar char="•"/>
            </a:pPr>
            <a:endParaRPr lang="zh-CN" altLang="en-US" sz="2200"/>
          </a:p>
          <a:p>
            <a:pPr indent="0">
              <a:buFont typeface="Arial" panose="020B0604020202020204" pitchFamily="34" charset="0"/>
              <a:buNone/>
            </a:pPr>
            <a:r>
              <a:rPr lang="zh-CN" altLang="en-US" sz="2200">
                <a:sym typeface="+mn-ea"/>
              </a:rPr>
              <a:t>记得上课时带上您获批的收据！</a:t>
            </a:r>
            <a:endParaRPr lang="zh-CN" altLang="en-US" sz="2200">
              <a:sym typeface="+mn-ea"/>
            </a:endParaRPr>
          </a:p>
          <a:p>
            <a:pPr marL="285750" indent="-285750">
              <a:buFont typeface="Arial" panose="020B0604020202020204" pitchFamily="34" charset="0"/>
              <a:buChar char="•"/>
            </a:pPr>
            <a:r>
              <a:rPr lang="zh-CN" altLang="en-US" sz="2200"/>
              <a:t>Remember to bring your authorized </a:t>
            </a:r>
            <a:r>
              <a:rPr lang="zh-CN" altLang="en-US" sz="2200">
                <a:solidFill>
                  <a:srgbClr val="C00000"/>
                </a:solidFill>
              </a:rPr>
              <a:t>receipt</a:t>
            </a:r>
            <a:r>
              <a:rPr lang="zh-CN" altLang="en-US" sz="2200"/>
              <a:t> along to the course with you !</a:t>
            </a:r>
            <a:endParaRPr lang="zh-CN" altLang="en-US" sz="2200"/>
          </a:p>
        </p:txBody>
      </p:sp>
    </p:spTree>
    <p:custDataLst>
      <p:tags r:id="rId5"/>
    </p:custData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29030" y="242570"/>
            <a:ext cx="8355965" cy="82994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certificate 	/səˈtɪfɪkət/  	</a:t>
            </a:r>
            <a:r>
              <a:rPr lang="zh-CN" altLang="en-US" sz="2400" b="1">
                <a:sym typeface="+mn-ea"/>
              </a:rPr>
              <a:t>n.合格证书;证明</a:t>
            </a:r>
            <a:endParaRPr lang="zh-CN" altLang="en-US" sz="2400" b="1">
              <a:sym typeface="+mn-ea"/>
            </a:endParaRPr>
          </a:p>
          <a:p>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pic>
        <p:nvPicPr>
          <p:cNvPr id="154" name="图片 153"/>
          <p:cNvPicPr/>
          <p:nvPr/>
        </p:nvPicPr>
        <p:blipFill>
          <a:blip r:embed="rId4">
            <a:clrChange>
              <a:clrFrom>
                <a:srgbClr val="FFFFFF">
                  <a:alpha val="100000"/>
                </a:srgbClr>
              </a:clrFrom>
              <a:clrTo>
                <a:srgbClr val="FFFFFF">
                  <a:alpha val="100000"/>
                  <a:alpha val="0"/>
                </a:srgbClr>
              </a:clrTo>
            </a:clrChange>
          </a:blip>
          <a:stretch>
            <a:fillRect/>
          </a:stretch>
        </p:blipFill>
        <p:spPr>
          <a:xfrm>
            <a:off x="8353425" y="1134110"/>
            <a:ext cx="3895725" cy="3918585"/>
          </a:xfrm>
          <a:prstGeom prst="rect">
            <a:avLst/>
          </a:prstGeom>
          <a:noFill/>
          <a:ln w="9525">
            <a:noFill/>
          </a:ln>
        </p:spPr>
      </p:pic>
      <p:sp>
        <p:nvSpPr>
          <p:cNvPr id="3" name="文本框 2"/>
          <p:cNvSpPr txBox="1"/>
          <p:nvPr/>
        </p:nvSpPr>
        <p:spPr>
          <a:xfrm>
            <a:off x="449580" y="2226945"/>
            <a:ext cx="7846060" cy="3594100"/>
          </a:xfrm>
          <a:prstGeom prst="rect">
            <a:avLst/>
          </a:prstGeom>
          <a:noFill/>
        </p:spPr>
        <p:txBody>
          <a:bodyPr wrap="square" rtlCol="0" anchor="t">
            <a:spAutoFit/>
          </a:bodyPr>
          <a:p>
            <a:pPr indent="0">
              <a:lnSpc>
                <a:spcPct val="115000"/>
              </a:lnSpc>
              <a:spcBef>
                <a:spcPts val="0"/>
              </a:spcBef>
              <a:spcAft>
                <a:spcPts val="0"/>
              </a:spcAft>
              <a:buFont typeface="Arial" panose="020B0604020202020204" pitchFamily="34" charset="0"/>
              <a:buNone/>
            </a:pPr>
            <a:r>
              <a:rPr lang="zh-CN" altLang="en-US" sz="2200">
                <a:sym typeface="+mn-ea"/>
              </a:rPr>
              <a:t>汉语水平考试</a:t>
            </a:r>
            <a:r>
              <a:rPr lang="en-US" altLang="zh-CN" sz="2200">
                <a:sym typeface="+mn-ea"/>
              </a:rPr>
              <a:t>(HSK)</a:t>
            </a:r>
            <a:r>
              <a:rPr lang="zh-CN" altLang="en-US" sz="2200">
                <a:sym typeface="+mn-ea"/>
              </a:rPr>
              <a:t>报告是官方唯一认可的外国人申请在中国大陆学习和/或工作的汉语能力证书。</a:t>
            </a:r>
            <a:endParaRPr lang="zh-CN" altLang="en-US" sz="2200"/>
          </a:p>
          <a:p>
            <a:pPr marL="342900" indent="-342900">
              <a:lnSpc>
                <a:spcPct val="115000"/>
              </a:lnSpc>
              <a:spcBef>
                <a:spcPts val="0"/>
              </a:spcBef>
              <a:spcAft>
                <a:spcPts val="0"/>
              </a:spcAft>
              <a:buFont typeface="Arial" panose="020B0604020202020204" pitchFamily="34" charset="0"/>
              <a:buChar char="•"/>
            </a:pPr>
            <a:r>
              <a:rPr lang="zh-CN" altLang="en-US" sz="2200"/>
              <a:t>The HSK exam report is the only officially recognized Chinese language proficiency </a:t>
            </a:r>
            <a:r>
              <a:rPr lang="zh-CN" altLang="en-US" sz="2200">
                <a:solidFill>
                  <a:srgbClr val="C00000"/>
                </a:solidFill>
              </a:rPr>
              <a:t>certificate</a:t>
            </a:r>
            <a:r>
              <a:rPr lang="zh-CN" altLang="en-US" sz="2200"/>
              <a:t> for foreigners applying to study and/or work in mainland China.</a:t>
            </a:r>
            <a:endParaRPr lang="zh-CN" altLang="en-US" sz="2200"/>
          </a:p>
          <a:p>
            <a:pPr marL="342900" indent="-342900">
              <a:lnSpc>
                <a:spcPct val="115000"/>
              </a:lnSpc>
              <a:spcBef>
                <a:spcPts val="0"/>
              </a:spcBef>
              <a:spcAft>
                <a:spcPts val="0"/>
              </a:spcAft>
              <a:buFont typeface="Arial" panose="020B0604020202020204" pitchFamily="34" charset="0"/>
              <a:buChar char="•"/>
            </a:pPr>
            <a:endParaRPr lang="zh-CN" altLang="en-US" sz="2200"/>
          </a:p>
          <a:p>
            <a:pPr indent="0">
              <a:lnSpc>
                <a:spcPct val="115000"/>
              </a:lnSpc>
              <a:spcBef>
                <a:spcPts val="0"/>
              </a:spcBef>
              <a:spcAft>
                <a:spcPts val="0"/>
              </a:spcAft>
              <a:buFont typeface="Arial" panose="020B0604020202020204" pitchFamily="34" charset="0"/>
              <a:buNone/>
            </a:pPr>
            <a:r>
              <a:rPr lang="zh-CN" altLang="en-US" sz="2200">
                <a:sym typeface="+mn-ea"/>
              </a:rPr>
              <a:t>绿色合格证是利用可再生能源发电交易的证明。</a:t>
            </a:r>
            <a:endParaRPr lang="zh-CN" altLang="en-US" sz="2200"/>
          </a:p>
          <a:p>
            <a:pPr marL="342900" indent="-342900">
              <a:lnSpc>
                <a:spcPct val="115000"/>
              </a:lnSpc>
              <a:spcBef>
                <a:spcPts val="0"/>
              </a:spcBef>
              <a:spcAft>
                <a:spcPts val="0"/>
              </a:spcAft>
              <a:buFont typeface="Arial" panose="020B0604020202020204" pitchFamily="34" charset="0"/>
              <a:buChar char="•"/>
            </a:pPr>
            <a:r>
              <a:rPr lang="zh-CN" altLang="en-US" sz="2200"/>
              <a:t>Green </a:t>
            </a:r>
            <a:r>
              <a:rPr lang="zh-CN" altLang="en-US" sz="2200">
                <a:solidFill>
                  <a:srgbClr val="C00000"/>
                </a:solidFill>
              </a:rPr>
              <a:t>certificate</a:t>
            </a:r>
            <a:r>
              <a:rPr lang="zh-CN" altLang="en-US" sz="2200"/>
              <a:t> is proof of traded electricity generated from renewable sources.</a:t>
            </a:r>
            <a:endParaRPr lang="zh-CN" altLang="en-US" sz="2200"/>
          </a:p>
        </p:txBody>
      </p:sp>
      <p:sp>
        <p:nvSpPr>
          <p:cNvPr id="7" name="文本框 6"/>
          <p:cNvSpPr txBox="1"/>
          <p:nvPr>
            <p:custDataLst>
              <p:tags r:id="rId5"/>
            </p:custDataLst>
          </p:nvPr>
        </p:nvSpPr>
        <p:spPr>
          <a:xfrm>
            <a:off x="449580" y="1246505"/>
            <a:ext cx="7005320" cy="768350"/>
          </a:xfrm>
          <a:prstGeom prst="rect">
            <a:avLst/>
          </a:prstGeom>
          <a:noFill/>
          <a:ln w="12700" cmpd="sng">
            <a:solidFill>
              <a:schemeClr val="accent1">
                <a:shade val="50000"/>
              </a:schemeClr>
            </a:solidFill>
            <a:prstDash val="sysDash"/>
          </a:ln>
        </p:spPr>
        <p:txBody>
          <a:bodyPr wrap="square" rtlCol="0" anchor="t">
            <a:spAutoFit/>
          </a:bodyPr>
          <a:p>
            <a:r>
              <a:rPr lang="en-US" altLang="zh-CN" sz="2200" b="1">
                <a:solidFill>
                  <a:srgbClr val="C00000"/>
                </a:solidFill>
                <a:sym typeface="+mn-ea"/>
              </a:rPr>
              <a:t>certificated</a:t>
            </a:r>
            <a:r>
              <a:rPr lang="en-US" altLang="zh-CN" sz="2200">
                <a:solidFill>
                  <a:schemeClr val="tx1"/>
                </a:solidFill>
                <a:sym typeface="+mn-ea"/>
              </a:rPr>
              <a:t> adj. :</a:t>
            </a:r>
            <a:r>
              <a:rPr lang="zh-CN" altLang="en-US" sz="2200">
                <a:solidFill>
                  <a:schemeClr val="tx1"/>
                </a:solidFill>
                <a:sym typeface="+mn-ea"/>
              </a:rPr>
              <a:t>持有职业培训证书，有执业资格的</a:t>
            </a:r>
            <a:r>
              <a:rPr lang="en-US" altLang="zh-CN" sz="2200">
                <a:solidFill>
                  <a:schemeClr val="tx1"/>
                </a:solidFill>
                <a:sym typeface="+mn-ea"/>
              </a:rPr>
              <a:t> </a:t>
            </a:r>
            <a:r>
              <a:rPr lang="en-US" altLang="zh-CN" sz="2200" b="1">
                <a:solidFill>
                  <a:srgbClr val="C00000"/>
                </a:solidFill>
                <a:sym typeface="+mn-ea"/>
              </a:rPr>
              <a:t>certification</a:t>
            </a:r>
            <a:r>
              <a:rPr lang="en-US" altLang="zh-CN" sz="2200">
                <a:solidFill>
                  <a:schemeClr val="tx1"/>
                </a:solidFill>
                <a:sym typeface="+mn-ea"/>
              </a:rPr>
              <a:t> n. [u.] </a:t>
            </a:r>
            <a:r>
              <a:rPr lang="zh-CN" altLang="en-US" sz="2200">
                <a:solidFill>
                  <a:schemeClr val="tx1"/>
                </a:solidFill>
                <a:sym typeface="+mn-ea"/>
              </a:rPr>
              <a:t>证明</a:t>
            </a:r>
            <a:r>
              <a:rPr lang="en-US" altLang="zh-CN" sz="2200">
                <a:solidFill>
                  <a:schemeClr val="tx1"/>
                </a:solidFill>
                <a:sym typeface="+mn-ea"/>
              </a:rPr>
              <a:t>,</a:t>
            </a:r>
            <a:r>
              <a:rPr lang="zh-CN" altLang="en-US" sz="2200">
                <a:solidFill>
                  <a:schemeClr val="tx1"/>
                </a:solidFill>
                <a:sym typeface="+mn-ea"/>
              </a:rPr>
              <a:t>鉴定</a:t>
            </a:r>
            <a:r>
              <a:rPr lang="en-US" altLang="zh-CN" sz="2200">
                <a:solidFill>
                  <a:schemeClr val="tx1"/>
                </a:solidFill>
                <a:sym typeface="+mn-ea"/>
              </a:rPr>
              <a:t>;</a:t>
            </a:r>
            <a:r>
              <a:rPr lang="zh-CN" altLang="en-US" sz="2200">
                <a:solidFill>
                  <a:schemeClr val="tx1"/>
                </a:solidFill>
                <a:sym typeface="+mn-ea"/>
              </a:rPr>
              <a:t>课程结业证书</a:t>
            </a:r>
            <a:endParaRPr lang="zh-CN" altLang="en-US" sz="2200">
              <a:solidFill>
                <a:schemeClr val="tx1"/>
              </a:solidFill>
              <a:sym typeface="+mn-ea"/>
            </a:endParaRPr>
          </a:p>
        </p:txBody>
      </p:sp>
    </p:spTree>
    <p:custDataLst>
      <p:tags r:id="rId6"/>
    </p:custData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29030" y="242570"/>
            <a:ext cx="8355965" cy="82994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employer	/ɪmˈplɔɪə(r)/	</a:t>
            </a:r>
            <a:r>
              <a:rPr lang="zh-CN" altLang="en-US" sz="2400" b="1">
                <a:sym typeface="+mn-ea"/>
              </a:rPr>
              <a:t>n.雇主;老板;雇用者</a:t>
            </a:r>
            <a:endParaRPr lang="zh-CN" altLang="en-US" sz="2400"/>
          </a:p>
          <a:p>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100" name="文本框 99"/>
          <p:cNvSpPr txBox="1"/>
          <p:nvPr/>
        </p:nvSpPr>
        <p:spPr>
          <a:xfrm>
            <a:off x="253365" y="888365"/>
            <a:ext cx="11708765" cy="4154170"/>
          </a:xfrm>
          <a:prstGeom prst="rect">
            <a:avLst/>
          </a:prstGeom>
          <a:noFill/>
          <a:ln w="9525">
            <a:noFill/>
          </a:ln>
        </p:spPr>
        <p:txBody>
          <a:bodyPr wrap="square">
            <a:spAutoFit/>
          </a:bodyPr>
          <a:p>
            <a:pPr indent="0"/>
            <a:r>
              <a:rPr lang="zh-CN" altLang="en-US" sz="2200" b="0">
                <a:latin typeface="Arial" panose="020B0604020202020204" pitchFamily="34" charset="0"/>
                <a:ea typeface="宋体" panose="02010600030101010101" pitchFamily="2" charset="-122"/>
                <a:cs typeface="Arial" panose="020B0604020202020204" pitchFamily="34" charset="0"/>
              </a:rPr>
              <a:t>这种类型的写作不会得到学校考官的嘉奖，也不会得到未来雇主或潜在客户的赞许。</a:t>
            </a:r>
            <a:r>
              <a:rPr lang="en-US" sz="2200">
                <a:solidFill>
                  <a:srgbClr val="C00000"/>
                </a:solidFill>
                <a:latin typeface="Arial" panose="020B0604020202020204" pitchFamily="34" charset="0"/>
                <a:ea typeface="宋体" panose="02010600030101010101" pitchFamily="2" charset="-122"/>
                <a:cs typeface="Arial" panose="020B0604020202020204" pitchFamily="34" charset="0"/>
                <a:sym typeface="+mn-ea"/>
              </a:rPr>
              <a:t>2022</a:t>
            </a:r>
            <a:r>
              <a:rPr lang="zh-CN" altLang="en-US" sz="2200">
                <a:solidFill>
                  <a:srgbClr val="C00000"/>
                </a:solidFill>
                <a:latin typeface="Arial" panose="020B0604020202020204" pitchFamily="34" charset="0"/>
                <a:ea typeface="宋体" panose="02010600030101010101" pitchFamily="2" charset="-122"/>
                <a:cs typeface="Arial" panose="020B0604020202020204" pitchFamily="34" charset="0"/>
                <a:sym typeface="+mn-ea"/>
              </a:rPr>
              <a:t>年</a:t>
            </a:r>
            <a:r>
              <a:rPr lang="en-US" altLang="zh-CN" sz="2200">
                <a:solidFill>
                  <a:srgbClr val="C00000"/>
                </a:solidFill>
                <a:latin typeface="Arial" panose="020B0604020202020204" pitchFamily="34" charset="0"/>
                <a:ea typeface="宋体" panose="02010600030101010101" pitchFamily="2" charset="-122"/>
                <a:cs typeface="Arial" panose="020B0604020202020204" pitchFamily="34" charset="0"/>
                <a:sym typeface="+mn-ea"/>
              </a:rPr>
              <a:t>6</a:t>
            </a:r>
            <a:r>
              <a:rPr lang="zh-CN" altLang="en-US" sz="2200">
                <a:solidFill>
                  <a:srgbClr val="C00000"/>
                </a:solidFill>
                <a:latin typeface="Arial" panose="020B0604020202020204" pitchFamily="34" charset="0"/>
                <a:ea typeface="宋体" panose="02010600030101010101" pitchFamily="2" charset="-122"/>
                <a:cs typeface="Arial" panose="020B0604020202020204" pitchFamily="34" charset="0"/>
                <a:sym typeface="+mn-ea"/>
              </a:rPr>
              <a:t>月高考英语浙江卷</a:t>
            </a:r>
            <a:endParaRPr lang="zh-CN" altLang="en-US" sz="2200" b="0">
              <a:solidFill>
                <a:srgbClr val="C00000"/>
              </a:solidFill>
              <a:latin typeface="Arial" panose="020B0604020202020204" pitchFamily="34" charset="0"/>
              <a:ea typeface="宋体" panose="02010600030101010101" pitchFamily="2" charset="-122"/>
              <a:cs typeface="Arial" panose="020B0604020202020204" pitchFamily="34" charset="0"/>
            </a:endParaRPr>
          </a:p>
          <a:p>
            <a:pPr marL="285750" indent="-285750">
              <a:buFont typeface="Arial" panose="020B0604020202020204" pitchFamily="34" charset="0"/>
              <a:buChar char="•"/>
            </a:pPr>
            <a:r>
              <a:rPr lang="en-US" sz="2200">
                <a:latin typeface="Arial" panose="020B0604020202020204" pitchFamily="34" charset="0"/>
                <a:ea typeface="楷体" panose="02010609060101010101" charset="-122"/>
                <a:cs typeface="Arial" panose="020B0604020202020204" pitchFamily="34" charset="0"/>
                <a:sym typeface="+mn-ea"/>
              </a:rPr>
              <a:t>This type of writing won't be rewarded by the school examiner, nor by a future </a:t>
            </a:r>
            <a:r>
              <a:rPr lang="en-US" sz="2200">
                <a:solidFill>
                  <a:srgbClr val="C00000"/>
                </a:solidFill>
                <a:latin typeface="Arial" panose="020B0604020202020204" pitchFamily="34" charset="0"/>
                <a:ea typeface="楷体" panose="02010609060101010101" charset="-122"/>
                <a:cs typeface="Arial" panose="020B0604020202020204" pitchFamily="34" charset="0"/>
                <a:sym typeface="+mn-ea"/>
              </a:rPr>
              <a:t>employer</a:t>
            </a:r>
            <a:r>
              <a:rPr lang="en-US" sz="2200">
                <a:latin typeface="Arial" panose="020B0604020202020204" pitchFamily="34" charset="0"/>
                <a:ea typeface="楷体" panose="02010609060101010101" charset="-122"/>
                <a:cs typeface="Arial" panose="020B0604020202020204" pitchFamily="34" charset="0"/>
                <a:sym typeface="+mn-ea"/>
              </a:rPr>
              <a:t> or a potential client.</a:t>
            </a:r>
            <a:endParaRPr lang="en-US" sz="2200">
              <a:latin typeface="Arial" panose="020B0604020202020204" pitchFamily="34" charset="0"/>
              <a:ea typeface="楷体" panose="02010609060101010101" charset="-122"/>
              <a:cs typeface="Arial" panose="020B0604020202020204" pitchFamily="34" charset="0"/>
              <a:sym typeface="+mn-ea"/>
            </a:endParaRPr>
          </a:p>
          <a:p>
            <a:pPr indent="0"/>
            <a:r>
              <a:rPr lang="en-US" sz="2200">
                <a:latin typeface="Arial" panose="020B0604020202020204" pitchFamily="34" charset="0"/>
                <a:ea typeface="宋体" panose="02010600030101010101" pitchFamily="2" charset="-122"/>
                <a:cs typeface="Arial" panose="020B0604020202020204" pitchFamily="34" charset="0"/>
                <a:sym typeface="+mn-ea"/>
              </a:rPr>
              <a:t> </a:t>
            </a:r>
            <a:endParaRPr lang="zh-CN" altLang="en-US" sz="2200" b="0">
              <a:latin typeface="Arial" panose="020B0604020202020204" pitchFamily="34" charset="0"/>
              <a:ea typeface="宋体" panose="02010600030101010101" pitchFamily="2" charset="-122"/>
              <a:cs typeface="Arial" panose="020B0604020202020204" pitchFamily="34" charset="0"/>
            </a:endParaRPr>
          </a:p>
          <a:p>
            <a:pPr indent="0"/>
            <a:r>
              <a:rPr lang="zh-CN" altLang="en-US" sz="2200" b="0">
                <a:latin typeface="Arial" panose="020B0604020202020204" pitchFamily="34" charset="0"/>
                <a:ea typeface="宋体" panose="02010600030101010101" pitchFamily="2" charset="-122"/>
                <a:cs typeface="Arial" panose="020B0604020202020204" pitchFamily="34" charset="0"/>
              </a:rPr>
              <a:t>在许多职业科目中，雇主会意识到他们所在领域不同课程的差异。</a:t>
            </a:r>
            <a:endParaRPr lang="zh-CN" altLang="en-US" sz="2200" b="0">
              <a:latin typeface="Arial" panose="020B0604020202020204" pitchFamily="34" charset="0"/>
              <a:ea typeface="宋体" panose="02010600030101010101" pitchFamily="2" charset="-122"/>
              <a:cs typeface="Arial" panose="020B0604020202020204" pitchFamily="34" charset="0"/>
            </a:endParaRPr>
          </a:p>
          <a:p>
            <a:pPr marL="285750" indent="-285750">
              <a:buFont typeface="Arial" panose="020B0604020202020204" pitchFamily="34" charset="0"/>
              <a:buChar char="•"/>
            </a:pPr>
            <a:r>
              <a:rPr lang="zh-CN" altLang="en-US" sz="2200">
                <a:latin typeface="Arial" panose="020B0604020202020204" pitchFamily="34" charset="0"/>
                <a:ea typeface="宋体" panose="02010600030101010101" pitchFamily="2" charset="-122"/>
                <a:cs typeface="Arial" panose="020B0604020202020204" pitchFamily="34" charset="0"/>
                <a:sym typeface="+mn-ea"/>
              </a:rPr>
              <a:t>In many vocational subjects, </a:t>
            </a:r>
            <a:r>
              <a:rPr lang="zh-CN" altLang="en-US" sz="2200">
                <a:solidFill>
                  <a:srgbClr val="C00000"/>
                </a:solidFill>
                <a:latin typeface="Arial" panose="020B0604020202020204" pitchFamily="34" charset="0"/>
                <a:ea typeface="宋体" panose="02010600030101010101" pitchFamily="2" charset="-122"/>
                <a:cs typeface="Arial" panose="020B0604020202020204" pitchFamily="34" charset="0"/>
                <a:sym typeface="+mn-ea"/>
              </a:rPr>
              <a:t>employers</a:t>
            </a:r>
            <a:r>
              <a:rPr lang="zh-CN" altLang="en-US" sz="2200">
                <a:latin typeface="Arial" panose="020B0604020202020204" pitchFamily="34" charset="0"/>
                <a:ea typeface="宋体" panose="02010600030101010101" pitchFamily="2" charset="-122"/>
                <a:cs typeface="Arial" panose="020B0604020202020204" pitchFamily="34" charset="0"/>
                <a:sym typeface="+mn-ea"/>
              </a:rPr>
              <a:t> will be aware of the differences between courses in their field.</a:t>
            </a:r>
            <a:endParaRPr lang="zh-CN" altLang="en-US" sz="2200" b="0">
              <a:latin typeface="Arial" panose="020B0604020202020204" pitchFamily="34" charset="0"/>
              <a:ea typeface="宋体" panose="02010600030101010101" pitchFamily="2" charset="-122"/>
              <a:cs typeface="Arial" panose="020B0604020202020204" pitchFamily="34" charset="0"/>
            </a:endParaRPr>
          </a:p>
          <a:p>
            <a:pPr indent="0"/>
            <a:endParaRPr lang="zh-CN" altLang="en-US" sz="2200" b="0">
              <a:latin typeface="Arial" panose="020B0604020202020204" pitchFamily="34" charset="0"/>
              <a:ea typeface="宋体" panose="02010600030101010101" pitchFamily="2" charset="-122"/>
              <a:cs typeface="Arial" panose="020B0604020202020204" pitchFamily="34" charset="0"/>
            </a:endParaRPr>
          </a:p>
          <a:p>
            <a:pPr indent="0"/>
            <a:r>
              <a:rPr lang="zh-CN" altLang="en-US" sz="2200" b="0">
                <a:latin typeface="Arial" panose="020B0604020202020204" pitchFamily="34" charset="0"/>
                <a:ea typeface="宋体" panose="02010600030101010101" pitchFamily="2" charset="-122"/>
                <a:cs typeface="Arial" panose="020B0604020202020204" pitchFamily="34" charset="0"/>
              </a:rPr>
              <a:t>作为雇主，他纪律严明，但对厨师和服务员很慷慨。</a:t>
            </a:r>
            <a:endParaRPr lang="zh-CN" altLang="en-US" sz="2200" b="0">
              <a:latin typeface="Arial" panose="020B0604020202020204" pitchFamily="34" charset="0"/>
              <a:ea typeface="宋体" panose="02010600030101010101" pitchFamily="2" charset="-122"/>
              <a:cs typeface="Arial" panose="020B0604020202020204" pitchFamily="34" charset="0"/>
            </a:endParaRPr>
          </a:p>
          <a:p>
            <a:pPr marL="285750" indent="-285750">
              <a:buFont typeface="Arial" panose="020B0604020202020204" pitchFamily="34" charset="0"/>
              <a:buChar char="•"/>
            </a:pPr>
            <a:r>
              <a:rPr lang="zh-CN" altLang="en-US" sz="2200">
                <a:latin typeface="Arial" panose="020B0604020202020204" pitchFamily="34" charset="0"/>
                <a:ea typeface="宋体" panose="02010600030101010101" pitchFamily="2" charset="-122"/>
                <a:cs typeface="Arial" panose="020B0604020202020204" pitchFamily="34" charset="0"/>
                <a:sym typeface="+mn-ea"/>
              </a:rPr>
              <a:t>As an </a:t>
            </a:r>
            <a:r>
              <a:rPr lang="zh-CN" altLang="en-US" sz="2200">
                <a:solidFill>
                  <a:srgbClr val="C00000"/>
                </a:solidFill>
                <a:latin typeface="Arial" panose="020B0604020202020204" pitchFamily="34" charset="0"/>
                <a:ea typeface="宋体" panose="02010600030101010101" pitchFamily="2" charset="-122"/>
                <a:cs typeface="Arial" panose="020B0604020202020204" pitchFamily="34" charset="0"/>
                <a:sym typeface="+mn-ea"/>
              </a:rPr>
              <a:t>employer </a:t>
            </a:r>
            <a:r>
              <a:rPr lang="zh-CN" altLang="en-US" sz="2200">
                <a:latin typeface="Arial" panose="020B0604020202020204" pitchFamily="34" charset="0"/>
                <a:ea typeface="宋体" panose="02010600030101010101" pitchFamily="2" charset="-122"/>
                <a:cs typeface="Arial" panose="020B0604020202020204" pitchFamily="34" charset="0"/>
                <a:sym typeface="+mn-ea"/>
              </a:rPr>
              <a:t>he was firm on discipline but generous to his chefs and waiters.</a:t>
            </a:r>
            <a:endParaRPr lang="zh-CN" altLang="en-US" sz="2200" b="0">
              <a:latin typeface="Arial" panose="020B0604020202020204" pitchFamily="34" charset="0"/>
              <a:ea typeface="宋体" panose="02010600030101010101" pitchFamily="2" charset="-122"/>
              <a:cs typeface="Arial" panose="020B0604020202020204" pitchFamily="34" charset="0"/>
            </a:endParaRPr>
          </a:p>
          <a:p>
            <a:pPr indent="0"/>
            <a:endParaRPr lang="zh-CN" altLang="en-US" sz="2200" b="0">
              <a:latin typeface="Arial" panose="020B0604020202020204" pitchFamily="34" charset="0"/>
              <a:ea typeface="宋体" panose="02010600030101010101" pitchFamily="2" charset="-122"/>
              <a:cs typeface="Arial" panose="020B0604020202020204" pitchFamily="34" charset="0"/>
            </a:endParaRPr>
          </a:p>
        </p:txBody>
      </p:sp>
      <p:pic>
        <p:nvPicPr>
          <p:cNvPr id="152" name="图片 151"/>
          <p:cNvPicPr/>
          <p:nvPr/>
        </p:nvPicPr>
        <p:blipFill>
          <a:blip r:embed="rId4">
            <a:clrChange>
              <a:clrFrom>
                <a:srgbClr val="FFFFFF">
                  <a:alpha val="100000"/>
                </a:srgbClr>
              </a:clrFrom>
              <a:clrTo>
                <a:srgbClr val="FFFFFF">
                  <a:alpha val="100000"/>
                  <a:alpha val="0"/>
                </a:srgbClr>
              </a:clrTo>
            </a:clrChange>
          </a:blip>
          <a:stretch>
            <a:fillRect/>
          </a:stretch>
        </p:blipFill>
        <p:spPr>
          <a:xfrm>
            <a:off x="84455" y="4708525"/>
            <a:ext cx="3362325" cy="2149475"/>
          </a:xfrm>
          <a:prstGeom prst="rect">
            <a:avLst/>
          </a:prstGeom>
          <a:noFill/>
          <a:ln w="9525">
            <a:noFill/>
          </a:ln>
        </p:spPr>
      </p:pic>
    </p:spTree>
    <p:custDataLst>
      <p:tags r:id="rId5"/>
    </p:custData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29030" y="242570"/>
            <a:ext cx="8355965"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desert	/ˈdezət/	</a:t>
            </a:r>
            <a:r>
              <a:rPr lang="zh-CN" altLang="en-US" sz="2400" b="1">
                <a:sym typeface="+mn-ea"/>
              </a:rPr>
              <a:t>n.沙漠;荒漠</a:t>
            </a:r>
            <a:endParaRPr lang="zh-CN" altLang="en-US" sz="2400" b="1">
              <a:sym typeface="+mn-ea"/>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pic>
        <p:nvPicPr>
          <p:cNvPr id="4" name="图片 3" descr="6IHXvliHEQsgUyEDeWcb9m"/>
          <p:cNvPicPr>
            <a:picLocks noChangeAspect="1"/>
          </p:cNvPicPr>
          <p:nvPr>
            <p:custDataLst>
              <p:tags r:id="rId4"/>
            </p:custDataLst>
          </p:nvPr>
        </p:nvPicPr>
        <p:blipFill>
          <a:blip r:embed="rId5"/>
          <a:stretch>
            <a:fillRect/>
          </a:stretch>
        </p:blipFill>
        <p:spPr>
          <a:xfrm>
            <a:off x="8061960" y="3489325"/>
            <a:ext cx="3841750" cy="2629535"/>
          </a:xfrm>
          <a:prstGeom prst="rect">
            <a:avLst/>
          </a:prstGeom>
          <a:noFill/>
          <a:effectLst>
            <a:outerShdw blurRad="50800" dist="38100" dir="2700000" algn="tl" rotWithShape="0">
              <a:prstClr val="black">
                <a:alpha val="40000"/>
              </a:prstClr>
            </a:outerShdw>
          </a:effectLst>
        </p:spPr>
      </p:pic>
      <p:sp>
        <p:nvSpPr>
          <p:cNvPr id="2" name="文本框 1"/>
          <p:cNvSpPr txBox="1"/>
          <p:nvPr/>
        </p:nvSpPr>
        <p:spPr>
          <a:xfrm>
            <a:off x="125730" y="764540"/>
            <a:ext cx="11777980" cy="2245360"/>
          </a:xfrm>
          <a:prstGeom prst="rect">
            <a:avLst/>
          </a:prstGeom>
          <a:noFill/>
        </p:spPr>
        <p:txBody>
          <a:bodyPr wrap="square" rtlCol="0" anchor="t">
            <a:spAutoFit/>
          </a:bodyPr>
          <a:p>
            <a:r>
              <a:rPr lang="zh-CN" altLang="en-US" sz="2000">
                <a:sym typeface="+mn-ea"/>
              </a:rPr>
              <a:t>她跟在后面，步入寒冷的沙漠之夜。</a:t>
            </a:r>
            <a:endParaRPr lang="zh-CN" altLang="en-US" sz="2000"/>
          </a:p>
          <a:p>
            <a:r>
              <a:rPr lang="zh-CN" altLang="en-US" sz="2000">
                <a:sym typeface="+mn-ea"/>
              </a:rPr>
              <a:t>She trailed, stepping into the chilled </a:t>
            </a:r>
            <a:r>
              <a:rPr lang="zh-CN" altLang="en-US" sz="2000">
                <a:solidFill>
                  <a:srgbClr val="C00000"/>
                </a:solidFill>
                <a:sym typeface="+mn-ea"/>
              </a:rPr>
              <a:t>desert</a:t>
            </a:r>
            <a:r>
              <a:rPr lang="zh-CN" altLang="en-US" sz="2000">
                <a:sym typeface="+mn-ea"/>
              </a:rPr>
              <a:t> night.</a:t>
            </a:r>
            <a:endParaRPr lang="zh-CN" altLang="en-US" sz="2000">
              <a:sym typeface="+mn-ea"/>
            </a:endParaRPr>
          </a:p>
          <a:p>
            <a:endParaRPr lang="zh-CN" altLang="en-US" sz="2000">
              <a:sym typeface="+mn-ea"/>
            </a:endParaRPr>
          </a:p>
          <a:p>
            <a:r>
              <a:rPr lang="zh-CN" altLang="en-US" sz="2000" b="1" u="sng">
                <a:solidFill>
                  <a:srgbClr val="C00000"/>
                </a:solidFill>
                <a:sym typeface="+mn-ea"/>
              </a:rPr>
              <a:t>拟人</a:t>
            </a:r>
            <a:r>
              <a:rPr lang="en-US" altLang="zh-CN" sz="2000" b="1" u="sng">
                <a:solidFill>
                  <a:srgbClr val="C00000"/>
                </a:solidFill>
                <a:sym typeface="+mn-ea"/>
              </a:rPr>
              <a:t> Personification </a:t>
            </a:r>
            <a:r>
              <a:rPr lang="zh-CN" altLang="en-US" sz="2000" b="1" u="sng">
                <a:solidFill>
                  <a:srgbClr val="C00000"/>
                </a:solidFill>
                <a:sym typeface="+mn-ea"/>
              </a:rPr>
              <a:t>：</a:t>
            </a:r>
            <a:endParaRPr lang="zh-CN" altLang="en-US" sz="2000" b="1" u="sng">
              <a:sym typeface="+mn-ea"/>
            </a:endParaRPr>
          </a:p>
          <a:p>
            <a:r>
              <a:rPr lang="zh-CN" altLang="en-US" sz="2000">
                <a:sym typeface="+mn-ea"/>
              </a:rPr>
              <a:t>凉爽的海风冷静了沙漠的酷热，大大的苹果树为她遮去头顶的炎炎烈日。</a:t>
            </a:r>
            <a:endParaRPr lang="zh-CN" altLang="en-US" sz="2000"/>
          </a:p>
          <a:p>
            <a:r>
              <a:rPr lang="en-US" altLang="zh-CN" sz="2000">
                <a:sym typeface="+mn-ea"/>
              </a:rPr>
              <a:t>The dry </a:t>
            </a:r>
            <a:r>
              <a:rPr lang="en-US" altLang="zh-CN" sz="2000">
                <a:solidFill>
                  <a:srgbClr val="C00000"/>
                </a:solidFill>
                <a:sym typeface="+mn-ea"/>
              </a:rPr>
              <a:t>desert</a:t>
            </a:r>
            <a:r>
              <a:rPr lang="en-US" altLang="zh-CN" sz="2000">
                <a:sym typeface="+mn-ea"/>
              </a:rPr>
              <a:t> heat gave way to cool sea breeze, and a massive apple tree protected her from the sun overhead.</a:t>
            </a:r>
            <a:endParaRPr lang="zh-CN" altLang="en-US" sz="2000"/>
          </a:p>
        </p:txBody>
      </p:sp>
      <p:sp>
        <p:nvSpPr>
          <p:cNvPr id="3" name="文本框 2"/>
          <p:cNvSpPr txBox="1"/>
          <p:nvPr/>
        </p:nvSpPr>
        <p:spPr>
          <a:xfrm>
            <a:off x="125730" y="3009900"/>
            <a:ext cx="7677150" cy="3784600"/>
          </a:xfrm>
          <a:prstGeom prst="rect">
            <a:avLst/>
          </a:prstGeom>
          <a:noFill/>
        </p:spPr>
        <p:txBody>
          <a:bodyPr wrap="square" rtlCol="0" anchor="t">
            <a:spAutoFit/>
          </a:bodyPr>
          <a:p>
            <a:r>
              <a:rPr lang="zh-CN" altLang="en-US" sz="2000" b="1" u="sng">
                <a:solidFill>
                  <a:srgbClr val="C00000"/>
                </a:solidFill>
                <a:sym typeface="+mn-ea"/>
              </a:rPr>
              <a:t>比喻</a:t>
            </a:r>
            <a:r>
              <a:rPr lang="en-US" altLang="zh-CN" sz="2000" b="1" u="sng">
                <a:solidFill>
                  <a:srgbClr val="C00000"/>
                </a:solidFill>
                <a:sym typeface="+mn-ea"/>
              </a:rPr>
              <a:t> Metaphor </a:t>
            </a:r>
            <a:r>
              <a:rPr lang="zh-CN" altLang="en-US" sz="2000" b="1" u="sng">
                <a:solidFill>
                  <a:srgbClr val="C00000"/>
                </a:solidFill>
                <a:sym typeface="+mn-ea"/>
              </a:rPr>
              <a:t>：</a:t>
            </a:r>
            <a:endParaRPr lang="zh-CN" altLang="en-US" sz="2000" b="1" u="sng">
              <a:solidFill>
                <a:srgbClr val="C00000"/>
              </a:solidFill>
              <a:sym typeface="+mn-ea"/>
            </a:endParaRPr>
          </a:p>
          <a:p>
            <a:r>
              <a:rPr lang="zh-CN" altLang="en-US" sz="2000">
                <a:sym typeface="+mn-ea"/>
              </a:rPr>
              <a:t>沙漠有时是戈壁，有时是撒哈拉，但总是一片无限的沙子，像层层潮水一样令人窒息地漂浮其中。</a:t>
            </a:r>
            <a:endParaRPr lang="zh-CN" altLang="en-US" sz="2000"/>
          </a:p>
          <a:p>
            <a:r>
              <a:rPr lang="zh-CN" altLang="en-US" sz="2000">
                <a:sym typeface="+mn-ea"/>
              </a:rPr>
              <a:t>The </a:t>
            </a:r>
            <a:r>
              <a:rPr lang="zh-CN" altLang="en-US" sz="2000">
                <a:solidFill>
                  <a:srgbClr val="C00000"/>
                </a:solidFill>
                <a:sym typeface="+mn-ea"/>
              </a:rPr>
              <a:t>desert</a:t>
            </a:r>
            <a:r>
              <a:rPr lang="zh-CN" altLang="en-US" sz="2000">
                <a:sym typeface="+mn-ea"/>
              </a:rPr>
              <a:t> was sometimes Gobi, sometimes Sahara, but always an infinite stretch of sand that floated up and up in a stifling layer, like the tide.</a:t>
            </a:r>
            <a:endParaRPr lang="zh-CN" altLang="en-US" sz="2000"/>
          </a:p>
          <a:p>
            <a:endParaRPr lang="zh-CN" altLang="en-US" sz="2000" b="1" u="sng">
              <a:sym typeface="+mn-ea"/>
            </a:endParaRPr>
          </a:p>
          <a:p>
            <a:r>
              <a:rPr lang="zh-CN" altLang="en-US" sz="2000">
                <a:sym typeface="+mn-ea"/>
              </a:rPr>
              <a:t>食物沙漠是一个地理区域，在那里，居民几乎没有方便的选择来获得负担得起的健康食品，尤其是新鲜水果和蔬菜。</a:t>
            </a:r>
            <a:endParaRPr lang="zh-CN" altLang="en-US" sz="2000"/>
          </a:p>
          <a:p>
            <a:r>
              <a:rPr lang="zh-CN" altLang="en-US" sz="2000">
                <a:sym typeface="+mn-ea"/>
              </a:rPr>
              <a:t>Food </a:t>
            </a:r>
            <a:r>
              <a:rPr lang="zh-CN" altLang="en-US" sz="2000">
                <a:solidFill>
                  <a:srgbClr val="C00000"/>
                </a:solidFill>
                <a:sym typeface="+mn-ea"/>
              </a:rPr>
              <a:t>deserts</a:t>
            </a:r>
            <a:r>
              <a:rPr lang="zh-CN" altLang="en-US" sz="2000">
                <a:sym typeface="+mn-ea"/>
              </a:rPr>
              <a:t> are geographic areas where residents have few to no convenient options for securing affordable and healthy foods — especially fresh fruits and vegetables. </a:t>
            </a:r>
            <a:endParaRPr lang="zh-CN" altLang="en-US" sz="2000">
              <a:sym typeface="+mn-ea"/>
            </a:endParaRPr>
          </a:p>
        </p:txBody>
      </p:sp>
    </p:spTree>
    <p:custDataLst>
      <p:tags r:id="rId6"/>
    </p:custData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29030" y="242570"/>
            <a:ext cx="8355965" cy="82994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acquire	/əˈkwaɪə(r)/	</a:t>
            </a:r>
            <a:r>
              <a:rPr lang="zh-CN" altLang="en-US" sz="2400" b="1">
                <a:sym typeface="+mn-ea"/>
              </a:rPr>
              <a:t>vt.获得;购得</a:t>
            </a:r>
            <a:endParaRPr lang="zh-CN" altLang="en-US" sz="2400" b="1">
              <a:sym typeface="+mn-ea"/>
            </a:endParaRPr>
          </a:p>
          <a:p>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pic>
        <p:nvPicPr>
          <p:cNvPr id="151" name="图片 150"/>
          <p:cNvPicPr/>
          <p:nvPr/>
        </p:nvPicPr>
        <p:blipFill>
          <a:blip r:embed="rId4">
            <a:clrChange>
              <a:clrFrom>
                <a:srgbClr val="FFF5F6">
                  <a:alpha val="100000"/>
                </a:srgbClr>
              </a:clrFrom>
              <a:clrTo>
                <a:srgbClr val="FFF5F6">
                  <a:alpha val="100000"/>
                  <a:alpha val="0"/>
                </a:srgbClr>
              </a:clrTo>
            </a:clrChange>
          </a:blip>
          <a:stretch>
            <a:fillRect/>
          </a:stretch>
        </p:blipFill>
        <p:spPr>
          <a:xfrm>
            <a:off x="7951470" y="3760470"/>
            <a:ext cx="4487545" cy="3027680"/>
          </a:xfrm>
          <a:prstGeom prst="rect">
            <a:avLst/>
          </a:prstGeom>
          <a:noFill/>
          <a:ln w="9525">
            <a:noFill/>
          </a:ln>
        </p:spPr>
      </p:pic>
      <p:sp>
        <p:nvSpPr>
          <p:cNvPr id="4" name="文本框 3"/>
          <p:cNvSpPr txBox="1"/>
          <p:nvPr/>
        </p:nvSpPr>
        <p:spPr>
          <a:xfrm>
            <a:off x="363220" y="1179195"/>
            <a:ext cx="11465560" cy="3092450"/>
          </a:xfrm>
          <a:prstGeom prst="rect">
            <a:avLst/>
          </a:prstGeom>
          <a:noFill/>
        </p:spPr>
        <p:txBody>
          <a:bodyPr wrap="square" rtlCol="0" anchor="t">
            <a:noAutofit/>
          </a:bodyPr>
          <a:p>
            <a:r>
              <a:rPr lang="zh-CN" altLang="en-US" sz="2400">
                <a:sym typeface="+mn-ea"/>
              </a:rPr>
              <a:t>作为志愿者小组的一员，我获得了宝贵的实践经验。</a:t>
            </a:r>
            <a:endParaRPr lang="zh-CN" altLang="en-US" sz="2400"/>
          </a:p>
          <a:p>
            <a:pPr marL="342900" indent="-342900">
              <a:buFont typeface="Arial" panose="020B0604020202020204" pitchFamily="34" charset="0"/>
              <a:buChar char="•"/>
            </a:pPr>
            <a:r>
              <a:rPr lang="en-US" altLang="zh-CN" sz="2400">
                <a:sym typeface="+mn-ea"/>
              </a:rPr>
              <a:t>I</a:t>
            </a:r>
            <a:r>
              <a:rPr lang="zh-CN" altLang="en-US" sz="2400">
                <a:sym typeface="+mn-ea"/>
              </a:rPr>
              <a:t> </a:t>
            </a:r>
            <a:r>
              <a:rPr lang="zh-CN" altLang="en-US" sz="2400">
                <a:solidFill>
                  <a:srgbClr val="C00000"/>
                </a:solidFill>
                <a:sym typeface="+mn-ea"/>
              </a:rPr>
              <a:t>acquired</a:t>
            </a:r>
            <a:r>
              <a:rPr lang="zh-CN" altLang="en-US" sz="2400">
                <a:sym typeface="+mn-ea"/>
              </a:rPr>
              <a:t> invaluable practical experience as </a:t>
            </a:r>
            <a:r>
              <a:rPr lang="en-US" altLang="zh-CN" sz="2400">
                <a:sym typeface="+mn-ea"/>
              </a:rPr>
              <a:t>a member</a:t>
            </a:r>
            <a:r>
              <a:rPr lang="zh-CN" altLang="en-US" sz="2400">
                <a:sym typeface="+mn-ea"/>
              </a:rPr>
              <a:t> of the</a:t>
            </a:r>
            <a:r>
              <a:rPr lang="en-US" altLang="zh-CN" sz="2400">
                <a:sym typeface="+mn-ea"/>
              </a:rPr>
              <a:t> volunteering</a:t>
            </a:r>
            <a:r>
              <a:rPr lang="zh-CN" altLang="en-US" sz="2400">
                <a:sym typeface="+mn-ea"/>
              </a:rPr>
              <a:t> group.</a:t>
            </a:r>
            <a:endParaRPr lang="zh-CN" altLang="en-US" sz="2400">
              <a:sym typeface="+mn-ea"/>
            </a:endParaRPr>
          </a:p>
          <a:p>
            <a:pPr marL="342900" indent="-342900">
              <a:buFont typeface="Arial" panose="020B0604020202020204" pitchFamily="34" charset="0"/>
              <a:buChar char="•"/>
            </a:pPr>
            <a:endParaRPr lang="zh-CN" altLang="en-US" sz="2400"/>
          </a:p>
          <a:p>
            <a:r>
              <a:rPr lang="zh-CN" altLang="en-US" sz="2400">
                <a:sym typeface="+mn-ea"/>
              </a:rPr>
              <a:t>他最近养成的一些锻炼习惯让我感到好奇。</a:t>
            </a:r>
            <a:endParaRPr lang="zh-CN" altLang="en-US" sz="2400"/>
          </a:p>
          <a:p>
            <a:pPr marL="342900" indent="-342900">
              <a:buFont typeface="Arial" panose="020B0604020202020204" pitchFamily="34" charset="0"/>
              <a:buChar char="•"/>
            </a:pPr>
            <a:r>
              <a:rPr lang="zh-CN" altLang="en-US" sz="2400">
                <a:sym typeface="+mn-ea"/>
              </a:rPr>
              <a:t>Some of his recently </a:t>
            </a:r>
            <a:r>
              <a:rPr lang="zh-CN" altLang="en-US" sz="2400">
                <a:solidFill>
                  <a:srgbClr val="C00000"/>
                </a:solidFill>
                <a:sym typeface="+mn-ea"/>
              </a:rPr>
              <a:t>acquired</a:t>
            </a:r>
            <a:r>
              <a:rPr lang="zh-CN" altLang="en-US" sz="2400">
                <a:sym typeface="+mn-ea"/>
              </a:rPr>
              <a:t> workout habits strike me as curious.</a:t>
            </a:r>
            <a:endParaRPr lang="zh-CN" altLang="en-US" sz="2400"/>
          </a:p>
          <a:p>
            <a:endParaRPr lang="zh-CN" altLang="en-US" sz="2400"/>
          </a:p>
          <a:p>
            <a:r>
              <a:rPr lang="zh-CN" altLang="en-US" sz="2400">
                <a:sym typeface="+mn-ea"/>
              </a:rPr>
              <a:t>在充分准备的情况下，他们着手收购竞争对手。</a:t>
            </a:r>
            <a:endParaRPr lang="en-US" altLang="zh-CN" sz="2400"/>
          </a:p>
          <a:p>
            <a:pPr marL="342900" indent="-342900">
              <a:buFont typeface="Arial" panose="020B0604020202020204" pitchFamily="34" charset="0"/>
              <a:buChar char="•"/>
            </a:pPr>
            <a:r>
              <a:rPr lang="en-US" altLang="zh-CN" sz="2400"/>
              <a:t>With full preparations, t</a:t>
            </a:r>
            <a:r>
              <a:rPr lang="zh-CN" altLang="en-US" sz="2400"/>
              <a:t>hey then set about </a:t>
            </a:r>
            <a:r>
              <a:rPr lang="zh-CN" altLang="en-US" sz="2400">
                <a:solidFill>
                  <a:srgbClr val="C00000"/>
                </a:solidFill>
              </a:rPr>
              <a:t>acquiring</a:t>
            </a:r>
            <a:r>
              <a:rPr lang="zh-CN" altLang="en-US" sz="2400"/>
              <a:t> rivals.</a:t>
            </a:r>
            <a:endParaRPr lang="zh-CN" altLang="en-US" sz="2400"/>
          </a:p>
          <a:p>
            <a:endParaRPr lang="zh-CN" altLang="en-US" sz="2400"/>
          </a:p>
          <a:p>
            <a:endParaRPr lang="zh-CN" altLang="en-US" sz="2400"/>
          </a:p>
        </p:txBody>
      </p:sp>
    </p:spTree>
    <p:custDataLst>
      <p:tags r:id="rId5"/>
    </p:custData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29030" y="242570"/>
            <a:ext cx="9121775"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Marie Curie 	/məˈriː ˈkjʊəri/	</a:t>
            </a:r>
            <a:r>
              <a:rPr lang="zh-CN" altLang="en-US" sz="2400" b="1">
                <a:sym typeface="+mn-ea"/>
              </a:rPr>
              <a:t>玛丽・居里(居里夫人)</a:t>
            </a:r>
            <a:endParaRPr lang="zh-CN" altLang="en-US" sz="2400" b="1">
              <a:sym typeface="+mn-ea"/>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pic>
        <p:nvPicPr>
          <p:cNvPr id="7" name="图片 6"/>
          <p:cNvPicPr>
            <a:picLocks noChangeAspect="1"/>
          </p:cNvPicPr>
          <p:nvPr>
            <p:custDataLst>
              <p:tags r:id="rId4"/>
            </p:custDataLst>
          </p:nvPr>
        </p:nvPicPr>
        <p:blipFill>
          <a:blip r:embed="rId5"/>
          <a:stretch>
            <a:fillRect/>
          </a:stretch>
        </p:blipFill>
        <p:spPr>
          <a:xfrm>
            <a:off x="8999220" y="866775"/>
            <a:ext cx="2978150" cy="4646930"/>
          </a:xfrm>
          <a:prstGeom prst="ellipse">
            <a:avLst/>
          </a:prstGeom>
          <a:effectLst>
            <a:outerShdw blurRad="50800" dist="38100" dir="2700000" algn="tl" rotWithShape="0">
              <a:prstClr val="black">
                <a:alpha val="40000"/>
              </a:prstClr>
            </a:outerShdw>
          </a:effectLst>
        </p:spPr>
      </p:pic>
      <p:sp>
        <p:nvSpPr>
          <p:cNvPr id="3" name="文本框 2"/>
          <p:cNvSpPr txBox="1"/>
          <p:nvPr/>
        </p:nvSpPr>
        <p:spPr>
          <a:xfrm>
            <a:off x="382270" y="1524635"/>
            <a:ext cx="8441055" cy="3138170"/>
          </a:xfrm>
          <a:prstGeom prst="rect">
            <a:avLst/>
          </a:prstGeom>
          <a:noFill/>
        </p:spPr>
        <p:txBody>
          <a:bodyPr wrap="square" rtlCol="0" anchor="t">
            <a:spAutoFit/>
          </a:bodyPr>
          <a:p>
            <a:r>
              <a:rPr lang="zh-CN" altLang="en-US" sz="2200"/>
              <a:t>玛丽·居里安静、端庄、谦逊，受到全世界科学家的高度尊重和钦佩。她获得了许多荣誉科学、医学和法律学位，并获得了世界各地学术协会的荣誉会员资格。</a:t>
            </a:r>
            <a:endParaRPr lang="zh-CN" altLang="en-US" sz="2200"/>
          </a:p>
          <a:p>
            <a:pPr marL="342900" indent="-342900">
              <a:buFont typeface="Arial" panose="020B0604020202020204" pitchFamily="34" charset="0"/>
              <a:buChar char="•"/>
            </a:pPr>
            <a:r>
              <a:rPr lang="zh-CN" altLang="en-US" sz="2200">
                <a:solidFill>
                  <a:srgbClr val="C00000"/>
                </a:solidFill>
                <a:sym typeface="+mn-ea"/>
              </a:rPr>
              <a:t>M</a:t>
            </a:r>
            <a:r>
              <a:rPr lang="en-US" altLang="zh-CN" sz="2200">
                <a:solidFill>
                  <a:srgbClr val="C00000"/>
                </a:solidFill>
                <a:latin typeface="微软雅黑" panose="020B0503020204020204" charset="-122"/>
                <a:ea typeface="微软雅黑" panose="020B0503020204020204" charset="-122"/>
                <a:sym typeface="+mn-ea"/>
              </a:rPr>
              <a:t>arie</a:t>
            </a:r>
            <a:r>
              <a:rPr lang="zh-CN" altLang="en-US" sz="2200">
                <a:solidFill>
                  <a:srgbClr val="C00000"/>
                </a:solidFill>
                <a:sym typeface="+mn-ea"/>
              </a:rPr>
              <a:t> Curie</a:t>
            </a:r>
            <a:r>
              <a:rPr lang="zh-CN" altLang="en-US" sz="2200">
                <a:sym typeface="+mn-ea"/>
              </a:rPr>
              <a:t>, quiet, dignified and unassuming, was held in high esteem and admiration by scientists throughout the world. She received many honorary science, medicine and law degrees and honorary memberships of learned societies throughout the world. </a:t>
            </a:r>
            <a:endParaRPr lang="zh-CN" altLang="en-US" sz="2200"/>
          </a:p>
          <a:p>
            <a:pPr marL="342900" indent="-342900">
              <a:buFont typeface="Arial" panose="020B0604020202020204" pitchFamily="34" charset="0"/>
              <a:buChar char="•"/>
            </a:pPr>
            <a:endParaRPr lang="zh-CN" altLang="en-US" sz="2200"/>
          </a:p>
        </p:txBody>
      </p:sp>
    </p:spTree>
    <p:custDataLst>
      <p:tags r:id="rId6"/>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29030" y="242570"/>
            <a:ext cx="8355965" cy="82994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scenario	/səˈnɑ:riəʊ/ 	</a:t>
            </a:r>
            <a:r>
              <a:rPr lang="zh-CN" altLang="en-US" sz="2400" b="1">
                <a:sym typeface="+mn-ea"/>
              </a:rPr>
              <a:t>n.设想;方案;预测</a:t>
            </a:r>
            <a:endParaRPr lang="zh-CN" altLang="en-US" sz="2400" b="1">
              <a:sym typeface="+mn-ea"/>
            </a:endParaRPr>
          </a:p>
          <a:p>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pic>
        <p:nvPicPr>
          <p:cNvPr id="102" name="图片 101"/>
          <p:cNvPicPr/>
          <p:nvPr/>
        </p:nvPicPr>
        <p:blipFill>
          <a:blip r:embed="rId4">
            <a:clrChange>
              <a:clrFrom>
                <a:srgbClr val="E29900">
                  <a:alpha val="100000"/>
                </a:srgbClr>
              </a:clrFrom>
              <a:clrTo>
                <a:srgbClr val="E29900">
                  <a:alpha val="100000"/>
                  <a:alpha val="0"/>
                </a:srgbClr>
              </a:clrTo>
            </a:clrChange>
          </a:blip>
          <a:stretch>
            <a:fillRect/>
          </a:stretch>
        </p:blipFill>
        <p:spPr>
          <a:xfrm>
            <a:off x="0" y="4062730"/>
            <a:ext cx="2618740" cy="2795270"/>
          </a:xfrm>
          <a:prstGeom prst="rect">
            <a:avLst/>
          </a:prstGeom>
          <a:noFill/>
          <a:ln w="9525">
            <a:noFill/>
          </a:ln>
        </p:spPr>
      </p:pic>
      <p:sp>
        <p:nvSpPr>
          <p:cNvPr id="2" name="文本框 1"/>
          <p:cNvSpPr txBox="1"/>
          <p:nvPr/>
        </p:nvSpPr>
        <p:spPr>
          <a:xfrm>
            <a:off x="581025" y="982345"/>
            <a:ext cx="11257280" cy="3784600"/>
          </a:xfrm>
          <a:prstGeom prst="rect">
            <a:avLst/>
          </a:prstGeom>
          <a:noFill/>
        </p:spPr>
        <p:txBody>
          <a:bodyPr wrap="square" rtlCol="0" anchor="t">
            <a:spAutoFit/>
          </a:bodyPr>
          <a:p>
            <a:r>
              <a:rPr lang="zh-CN" altLang="en-US" sz="2400"/>
              <a:t>我们正在寻找最可行的方案。</a:t>
            </a:r>
            <a:endParaRPr lang="zh-CN" altLang="en-US" sz="2400"/>
          </a:p>
          <a:p>
            <a:pPr marL="342900" indent="-342900">
              <a:buFont typeface="Arial" panose="020B0604020202020204" pitchFamily="34" charset="0"/>
              <a:buChar char="•"/>
            </a:pPr>
            <a:r>
              <a:rPr lang="zh-CN" altLang="en-US" sz="2400">
                <a:sym typeface="+mn-ea"/>
              </a:rPr>
              <a:t>We are looking for the most feasible </a:t>
            </a:r>
            <a:r>
              <a:rPr lang="zh-CN" altLang="en-US" sz="2400">
                <a:solidFill>
                  <a:srgbClr val="C00000"/>
                </a:solidFill>
                <a:sym typeface="+mn-ea"/>
              </a:rPr>
              <a:t>scenario</a:t>
            </a:r>
            <a:r>
              <a:rPr lang="zh-CN" altLang="en-US" sz="2400">
                <a:sym typeface="+mn-ea"/>
              </a:rPr>
              <a:t>.</a:t>
            </a:r>
            <a:endParaRPr lang="zh-CN" altLang="en-US" sz="2400">
              <a:sym typeface="+mn-ea"/>
            </a:endParaRPr>
          </a:p>
          <a:p>
            <a:pPr marL="342900" indent="-342900">
              <a:buFont typeface="Arial" panose="020B0604020202020204" pitchFamily="34" charset="0"/>
              <a:buChar char="•"/>
            </a:pPr>
            <a:endParaRPr lang="zh-CN" altLang="en-US" sz="2400"/>
          </a:p>
          <a:p>
            <a:endParaRPr lang="zh-CN" altLang="en-US" sz="2400"/>
          </a:p>
          <a:p>
            <a:r>
              <a:rPr lang="zh-CN" altLang="en-US" sz="2400"/>
              <a:t>杰克逊咧嘴笑着说：“只要有一点提前的计划，我想你就会避免这种情况。”</a:t>
            </a:r>
            <a:endParaRPr lang="zh-CN" altLang="en-US" sz="2400"/>
          </a:p>
          <a:p>
            <a:pPr marL="342900" indent="-342900">
              <a:buFont typeface="Arial" panose="020B0604020202020204" pitchFamily="34" charset="0"/>
              <a:buChar char="•"/>
            </a:pPr>
            <a:r>
              <a:rPr lang="zh-CN" altLang="en-US" sz="2400">
                <a:sym typeface="+mn-ea"/>
              </a:rPr>
              <a:t>Jackson grinned, "With a little advanced planning, I think you will avoid that </a:t>
            </a:r>
            <a:r>
              <a:rPr lang="zh-CN" altLang="en-US" sz="2400">
                <a:solidFill>
                  <a:srgbClr val="C00000"/>
                </a:solidFill>
                <a:sym typeface="+mn-ea"/>
              </a:rPr>
              <a:t>scenario</a:t>
            </a:r>
            <a:r>
              <a:rPr lang="zh-CN" altLang="en-US" sz="2400">
                <a:sym typeface="+mn-ea"/>
              </a:rPr>
              <a:t>."</a:t>
            </a:r>
            <a:endParaRPr lang="zh-CN" altLang="en-US" sz="2400"/>
          </a:p>
          <a:p>
            <a:endParaRPr lang="zh-CN" altLang="en-US" sz="2400"/>
          </a:p>
          <a:p>
            <a:endParaRPr lang="zh-CN" altLang="en-US" sz="2400"/>
          </a:p>
          <a:p>
            <a:endParaRPr lang="zh-CN" altLang="en-US" sz="2400"/>
          </a:p>
        </p:txBody>
      </p:sp>
      <p:sp>
        <p:nvSpPr>
          <p:cNvPr id="3" name="文本框 2"/>
          <p:cNvSpPr txBox="1"/>
          <p:nvPr/>
        </p:nvSpPr>
        <p:spPr>
          <a:xfrm>
            <a:off x="2945765" y="4002405"/>
            <a:ext cx="8597265" cy="1198880"/>
          </a:xfrm>
          <a:prstGeom prst="rect">
            <a:avLst/>
          </a:prstGeom>
          <a:noFill/>
        </p:spPr>
        <p:txBody>
          <a:bodyPr wrap="square" rtlCol="0" anchor="t">
            <a:spAutoFit/>
          </a:bodyPr>
          <a:p>
            <a:r>
              <a:rPr lang="zh-CN" altLang="en-US" sz="2400">
                <a:sym typeface="+mn-ea"/>
              </a:rPr>
              <a:t>她在比赛中失败这样最坏的情况已经不可能了。</a:t>
            </a:r>
            <a:endParaRPr lang="zh-CN" altLang="en-US" sz="2400"/>
          </a:p>
          <a:p>
            <a:pPr marL="342900" indent="-342900">
              <a:buFont typeface="Arial" panose="020B0604020202020204" pitchFamily="34" charset="0"/>
              <a:buChar char="•"/>
            </a:pPr>
            <a:r>
              <a:rPr lang="zh-CN" altLang="en-US" sz="2400">
                <a:sym typeface="+mn-ea"/>
              </a:rPr>
              <a:t>The worst case </a:t>
            </a:r>
            <a:r>
              <a:rPr lang="zh-CN" altLang="en-US" sz="2400">
                <a:solidFill>
                  <a:srgbClr val="C00000"/>
                </a:solidFill>
                <a:sym typeface="+mn-ea"/>
              </a:rPr>
              <a:t>scenario</a:t>
            </a:r>
            <a:r>
              <a:rPr lang="zh-CN" altLang="en-US" sz="2400">
                <a:sym typeface="+mn-ea"/>
              </a:rPr>
              <a:t> – that she </a:t>
            </a:r>
            <a:r>
              <a:rPr lang="en-US" altLang="zh-CN" sz="2400">
                <a:sym typeface="+mn-ea"/>
              </a:rPr>
              <a:t>failed the race</a:t>
            </a:r>
            <a:r>
              <a:rPr lang="zh-CN" altLang="en-US" sz="2400">
                <a:sym typeface="+mn-ea"/>
              </a:rPr>
              <a:t> – was no longer possible.</a:t>
            </a:r>
            <a:endParaRPr lang="zh-CN" altLang="en-US" sz="2400">
              <a:sym typeface="+mn-ea"/>
            </a:endParaRPr>
          </a:p>
        </p:txBody>
      </p:sp>
    </p:spTree>
    <p:custDataLst>
      <p:tags r:id="rId5"/>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29030" y="242570"/>
            <a:ext cx="8355965" cy="82994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lawyer	/ˈlɔ:jə(r)/	</a:t>
            </a:r>
            <a:r>
              <a:rPr lang="zh-CN" altLang="en-US" sz="2400" b="1">
                <a:sym typeface="+mn-ea"/>
              </a:rPr>
              <a:t>n.律师</a:t>
            </a:r>
            <a:endParaRPr lang="zh-CN" altLang="en-US" sz="2400" b="1">
              <a:sym typeface="+mn-ea"/>
            </a:endParaRPr>
          </a:p>
          <a:p>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2" name="文本框 1"/>
          <p:cNvSpPr txBox="1"/>
          <p:nvPr/>
        </p:nvSpPr>
        <p:spPr>
          <a:xfrm>
            <a:off x="290195" y="1072515"/>
            <a:ext cx="8202930" cy="5507990"/>
          </a:xfrm>
          <a:prstGeom prst="rect">
            <a:avLst/>
          </a:prstGeom>
          <a:noFill/>
        </p:spPr>
        <p:txBody>
          <a:bodyPr wrap="square" rtlCol="0" anchor="t">
            <a:spAutoFit/>
          </a:bodyPr>
          <a:p>
            <a:r>
              <a:rPr lang="zh-CN" altLang="en-US" sz="2200">
                <a:sym typeface="+mn-ea"/>
              </a:rPr>
              <a:t>安迪·克拉克是著名电视剧《好律师》的男主角。但自该剧最后一季播出以来，他的人气有所下滑。</a:t>
            </a:r>
            <a:r>
              <a:rPr lang="en-US" altLang="zh-CN">
                <a:solidFill>
                  <a:srgbClr val="C00000"/>
                </a:solidFill>
                <a:sym typeface="+mn-ea"/>
              </a:rPr>
              <a:t>23</a:t>
            </a:r>
            <a:r>
              <a:rPr lang="zh-CN" altLang="en-US">
                <a:solidFill>
                  <a:srgbClr val="C00000"/>
                </a:solidFill>
                <a:sym typeface="+mn-ea"/>
              </a:rPr>
              <a:t>年</a:t>
            </a:r>
            <a:r>
              <a:rPr lang="en-US" altLang="zh-CN">
                <a:solidFill>
                  <a:srgbClr val="C00000"/>
                </a:solidFill>
                <a:sym typeface="+mn-ea"/>
              </a:rPr>
              <a:t>1</a:t>
            </a:r>
            <a:r>
              <a:rPr lang="zh-CN" altLang="en-US">
                <a:solidFill>
                  <a:srgbClr val="C00000"/>
                </a:solidFill>
                <a:sym typeface="+mn-ea"/>
              </a:rPr>
              <a:t>月浙江卷</a:t>
            </a:r>
            <a:endParaRPr lang="zh-CN" altLang="en-US" sz="2200"/>
          </a:p>
          <a:p>
            <a:pPr marL="285750" indent="-285750">
              <a:buFont typeface="Arial" panose="020B0604020202020204" pitchFamily="34" charset="0"/>
              <a:buChar char="•"/>
            </a:pPr>
            <a:r>
              <a:rPr lang="en-US" altLang="zh-CN" sz="2200">
                <a:sym typeface="+mn-ea"/>
              </a:rPr>
              <a:t>Andy Clarkes is the leading actor in The Good </a:t>
            </a:r>
            <a:r>
              <a:rPr lang="en-US" altLang="zh-CN" sz="2200">
                <a:solidFill>
                  <a:srgbClr val="C00000"/>
                </a:solidFill>
                <a:sym typeface="+mn-ea"/>
              </a:rPr>
              <a:t>Lawyer</a:t>
            </a:r>
            <a:r>
              <a:rPr lang="en-US" altLang="zh-CN" sz="2200">
                <a:sym typeface="+mn-ea"/>
              </a:rPr>
              <a:t> — the famous TV series. But his popularity has slipped since the final season of the show. </a:t>
            </a:r>
            <a:endParaRPr lang="en-US" altLang="zh-CN" sz="2200">
              <a:sym typeface="+mn-ea"/>
            </a:endParaRPr>
          </a:p>
          <a:p>
            <a:pPr marL="285750" indent="-285750">
              <a:buFont typeface="Arial" panose="020B0604020202020204" pitchFamily="34" charset="0"/>
              <a:buChar char="•"/>
            </a:pPr>
            <a:endParaRPr lang="zh-CN" altLang="en-US" sz="2200"/>
          </a:p>
          <a:p>
            <a:r>
              <a:rPr lang="zh-CN" altLang="en-US" sz="2200"/>
              <a:t>林肯的法律生涯最初源于爱好，他喜欢去法院听一些优秀的演讲。不久后，他开始阅读法律书籍，并于1836年通过了一个律师小组的口试，获得了律师执照。</a:t>
            </a:r>
            <a:endParaRPr lang="zh-CN" altLang="en-US" sz="2200"/>
          </a:p>
          <a:p>
            <a:pPr marL="342900" indent="-342900">
              <a:buFont typeface="Arial" panose="020B0604020202020204" pitchFamily="34" charset="0"/>
              <a:buChar char="•"/>
            </a:pPr>
            <a:r>
              <a:rPr lang="zh-CN" altLang="en-US" sz="2200">
                <a:sym typeface="+mn-ea"/>
              </a:rPr>
              <a:t>Lincoln</a:t>
            </a:r>
            <a:r>
              <a:rPr lang="en-US" altLang="zh-CN" sz="2200">
                <a:sym typeface="+mn-ea"/>
              </a:rPr>
              <a:t>’</a:t>
            </a:r>
            <a:r>
              <a:rPr lang="zh-CN" altLang="en-US" sz="2200">
                <a:sym typeface="+mn-ea"/>
              </a:rPr>
              <a:t>s career in law began as a hobby of visiting courthouses to hear examples of great discourse. Before long he began reading law books and in 1836 he passed an oral exam conducted by a panel of </a:t>
            </a:r>
            <a:r>
              <a:rPr lang="zh-CN" altLang="en-US" sz="2200">
                <a:solidFill>
                  <a:srgbClr val="C00000"/>
                </a:solidFill>
                <a:sym typeface="+mn-ea"/>
              </a:rPr>
              <a:t>lawyers</a:t>
            </a:r>
            <a:r>
              <a:rPr lang="zh-CN" altLang="en-US" sz="2200">
                <a:sym typeface="+mn-ea"/>
              </a:rPr>
              <a:t> and received his law license. </a:t>
            </a:r>
            <a:endParaRPr lang="zh-CN" altLang="en-US" sz="2200">
              <a:sym typeface="+mn-ea"/>
            </a:endParaRPr>
          </a:p>
          <a:p>
            <a:endParaRPr lang="zh-CN" altLang="en-US" sz="2200"/>
          </a:p>
          <a:p>
            <a:endParaRPr lang="zh-CN" altLang="en-US" sz="2200"/>
          </a:p>
        </p:txBody>
      </p:sp>
      <p:pic>
        <p:nvPicPr>
          <p:cNvPr id="3" name="图片 2" descr="lawyer-lincoln"/>
          <p:cNvPicPr>
            <a:picLocks noChangeAspect="1"/>
          </p:cNvPicPr>
          <p:nvPr/>
        </p:nvPicPr>
        <p:blipFill>
          <a:blip r:embed="rId4"/>
          <a:stretch>
            <a:fillRect/>
          </a:stretch>
        </p:blipFill>
        <p:spPr>
          <a:xfrm>
            <a:off x="8655685" y="1280795"/>
            <a:ext cx="3392805" cy="4038600"/>
          </a:xfrm>
          <a:prstGeom prst="rect">
            <a:avLst/>
          </a:prstGeom>
          <a:effectLst>
            <a:outerShdw blurRad="50800" dist="38100" dir="2700000" algn="tl" rotWithShape="0">
              <a:prstClr val="black">
                <a:alpha val="40000"/>
              </a:prstClr>
            </a:outerShdw>
          </a:effectLst>
        </p:spPr>
      </p:pic>
      <p:sp>
        <p:nvSpPr>
          <p:cNvPr id="4" name="文本框 3"/>
          <p:cNvSpPr txBox="1"/>
          <p:nvPr/>
        </p:nvSpPr>
        <p:spPr>
          <a:xfrm>
            <a:off x="290195" y="5527675"/>
            <a:ext cx="11319510" cy="429895"/>
          </a:xfrm>
          <a:prstGeom prst="rect">
            <a:avLst/>
          </a:prstGeom>
          <a:noFill/>
        </p:spPr>
        <p:txBody>
          <a:bodyPr wrap="square" rtlCol="0" anchor="t">
            <a:spAutoFit/>
          </a:bodyPr>
          <a:p>
            <a:pPr marL="285750" indent="-285750">
              <a:buFont typeface="Arial" panose="020B0604020202020204" pitchFamily="34" charset="0"/>
              <a:buChar char="•"/>
            </a:pPr>
            <a:endParaRPr lang="zh-CN" altLang="en-US" sz="2200">
              <a:sym typeface="+mn-ea"/>
            </a:endParaRPr>
          </a:p>
        </p:txBody>
      </p:sp>
    </p:spTree>
    <p:custDataLst>
      <p:tags r:id="rId5"/>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29030" y="242570"/>
            <a:ext cx="8355965" cy="82994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assemble	/əˈsembl/	</a:t>
            </a:r>
            <a:r>
              <a:rPr lang="zh-CN" altLang="en-US" sz="2400" b="1">
                <a:sym typeface="+mn-ea"/>
              </a:rPr>
              <a:t>vt.组装;装配 v.收集;聚集</a:t>
            </a:r>
            <a:endParaRPr lang="zh-CN" altLang="en-US" sz="2400" b="1">
              <a:sym typeface="+mn-ea"/>
            </a:endParaRPr>
          </a:p>
          <a:p>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pic>
        <p:nvPicPr>
          <p:cNvPr id="104" name="图片 103"/>
          <p:cNvPicPr/>
          <p:nvPr/>
        </p:nvPicPr>
        <p:blipFill>
          <a:blip r:embed="rId4"/>
          <a:stretch>
            <a:fillRect/>
          </a:stretch>
        </p:blipFill>
        <p:spPr>
          <a:xfrm>
            <a:off x="7070090" y="1169670"/>
            <a:ext cx="4840605" cy="3331845"/>
          </a:xfrm>
          <a:prstGeom prst="rect">
            <a:avLst/>
          </a:prstGeom>
          <a:noFill/>
          <a:ln w="9525">
            <a:noFill/>
          </a:ln>
        </p:spPr>
      </p:pic>
      <p:sp>
        <p:nvSpPr>
          <p:cNvPr id="2" name="文本框 1"/>
          <p:cNvSpPr txBox="1"/>
          <p:nvPr/>
        </p:nvSpPr>
        <p:spPr>
          <a:xfrm>
            <a:off x="306070" y="1638935"/>
            <a:ext cx="6645910" cy="3138170"/>
          </a:xfrm>
          <a:prstGeom prst="rect">
            <a:avLst/>
          </a:prstGeom>
          <a:noFill/>
        </p:spPr>
        <p:txBody>
          <a:bodyPr wrap="square" rtlCol="0" anchor="t">
            <a:spAutoFit/>
          </a:bodyPr>
          <a:p>
            <a:r>
              <a:rPr lang="zh-CN" altLang="en-US" sz="2200"/>
              <a:t>俱乐部决定制定一个学年会议计划。</a:t>
            </a:r>
            <a:endParaRPr lang="zh-CN" altLang="en-US" sz="2200"/>
          </a:p>
          <a:p>
            <a:pPr marL="285750" indent="-285750">
              <a:buFont typeface="Arial" panose="020B0604020202020204" pitchFamily="34" charset="0"/>
              <a:buChar char="•"/>
            </a:pPr>
            <a:r>
              <a:rPr lang="zh-CN" altLang="en-US" sz="2200">
                <a:sym typeface="+mn-ea"/>
              </a:rPr>
              <a:t>The club decided to </a:t>
            </a:r>
            <a:r>
              <a:rPr lang="zh-CN" altLang="en-US" sz="2200">
                <a:solidFill>
                  <a:srgbClr val="C00000"/>
                </a:solidFill>
                <a:sym typeface="+mn-ea"/>
              </a:rPr>
              <a:t>assemble</a:t>
            </a:r>
            <a:r>
              <a:rPr lang="zh-CN" altLang="en-US" sz="2200">
                <a:sym typeface="+mn-ea"/>
              </a:rPr>
              <a:t> a plan for meeting during the school year.</a:t>
            </a:r>
            <a:endParaRPr lang="zh-CN" altLang="en-US" sz="2200"/>
          </a:p>
          <a:p>
            <a:endParaRPr lang="zh-CN" altLang="en-US" sz="2200"/>
          </a:p>
          <a:p>
            <a:r>
              <a:rPr lang="zh-CN" altLang="en-US" sz="2200"/>
              <a:t>以下网站出售易于组装的科学工具包，这些工具包提供了激励所有年龄段的工艺爱好者所需的一切。</a:t>
            </a:r>
            <a:endParaRPr lang="zh-CN" altLang="en-US" sz="2200"/>
          </a:p>
          <a:p>
            <a:pPr marL="285750" indent="-285750">
              <a:buFont typeface="Arial" panose="020B0604020202020204" pitchFamily="34" charset="0"/>
              <a:buChar char="•"/>
            </a:pPr>
            <a:r>
              <a:rPr lang="zh-CN" altLang="en-US" sz="2200">
                <a:sym typeface="+mn-ea"/>
              </a:rPr>
              <a:t>The following websites sell easy to </a:t>
            </a:r>
            <a:r>
              <a:rPr lang="zh-CN" altLang="en-US" sz="2200">
                <a:solidFill>
                  <a:srgbClr val="C00000"/>
                </a:solidFill>
                <a:sym typeface="+mn-ea"/>
              </a:rPr>
              <a:t>assemble</a:t>
            </a:r>
            <a:r>
              <a:rPr lang="zh-CN" altLang="en-US" sz="2200">
                <a:sym typeface="+mn-ea"/>
              </a:rPr>
              <a:t> science kits that come complete with everything you need to inspire </a:t>
            </a:r>
            <a:r>
              <a:rPr lang="en-US" altLang="zh-CN" sz="2200">
                <a:sym typeface="+mn-ea"/>
              </a:rPr>
              <a:t>craft-lovers</a:t>
            </a:r>
            <a:r>
              <a:rPr lang="zh-CN" altLang="en-US" sz="2200">
                <a:sym typeface="+mn-ea"/>
              </a:rPr>
              <a:t> of all ages.</a:t>
            </a:r>
            <a:endParaRPr lang="zh-CN" altLang="en-US" sz="2200"/>
          </a:p>
        </p:txBody>
      </p:sp>
      <p:sp>
        <p:nvSpPr>
          <p:cNvPr id="3" name="文本框 2"/>
          <p:cNvSpPr txBox="1"/>
          <p:nvPr/>
        </p:nvSpPr>
        <p:spPr>
          <a:xfrm>
            <a:off x="306070" y="986790"/>
            <a:ext cx="5614670" cy="429895"/>
          </a:xfrm>
          <a:prstGeom prst="rect">
            <a:avLst/>
          </a:prstGeom>
          <a:noFill/>
          <a:ln w="12700" cmpd="sng">
            <a:solidFill>
              <a:schemeClr val="accent1">
                <a:shade val="50000"/>
              </a:schemeClr>
            </a:solidFill>
            <a:prstDash val="lgDash"/>
          </a:ln>
        </p:spPr>
        <p:txBody>
          <a:bodyPr wrap="square" rtlCol="0" anchor="t">
            <a:spAutoFit/>
          </a:bodyPr>
          <a:p>
            <a:r>
              <a:rPr lang="en-US" altLang="zh-CN" sz="2200">
                <a:sym typeface="+mn-ea"/>
              </a:rPr>
              <a:t>assembly n. </a:t>
            </a:r>
            <a:r>
              <a:rPr lang="zh-CN" altLang="en-US" sz="2200">
                <a:sym typeface="+mn-ea"/>
              </a:rPr>
              <a:t>集会</a:t>
            </a:r>
            <a:r>
              <a:rPr lang="en-US" altLang="zh-CN" sz="2200">
                <a:sym typeface="+mn-ea"/>
              </a:rPr>
              <a:t>- assembling adj. </a:t>
            </a:r>
            <a:r>
              <a:rPr lang="zh-CN" altLang="en-US" sz="2200">
                <a:sym typeface="+mn-ea"/>
              </a:rPr>
              <a:t>组合的</a:t>
            </a:r>
            <a:endParaRPr lang="zh-CN" altLang="en-US" sz="2200">
              <a:sym typeface="+mn-ea"/>
            </a:endParaRPr>
          </a:p>
        </p:txBody>
      </p:sp>
      <p:sp>
        <p:nvSpPr>
          <p:cNvPr id="5" name="文本框 4"/>
          <p:cNvSpPr txBox="1"/>
          <p:nvPr/>
        </p:nvSpPr>
        <p:spPr>
          <a:xfrm>
            <a:off x="306070" y="4938395"/>
            <a:ext cx="11603990" cy="1106805"/>
          </a:xfrm>
          <a:prstGeom prst="rect">
            <a:avLst/>
          </a:prstGeom>
          <a:noFill/>
        </p:spPr>
        <p:txBody>
          <a:bodyPr wrap="square" rtlCol="0" anchor="t">
            <a:spAutoFit/>
          </a:bodyPr>
          <a:p>
            <a:r>
              <a:rPr lang="zh-CN" altLang="en-US" sz="2200">
                <a:sym typeface="+mn-ea"/>
              </a:rPr>
              <a:t>最后，我们都集合起来准备行动，然后嘟嘟作响地来到散布在该地区的各种峭壁上。</a:t>
            </a:r>
            <a:endParaRPr lang="zh-CN" altLang="en-US" sz="2200"/>
          </a:p>
          <a:p>
            <a:pPr marL="285750" indent="-285750">
              <a:buFont typeface="Arial" panose="020B0604020202020204" pitchFamily="34" charset="0"/>
              <a:buChar char="•"/>
            </a:pPr>
            <a:r>
              <a:rPr lang="zh-CN" altLang="en-US" sz="2200">
                <a:sym typeface="+mn-ea"/>
              </a:rPr>
              <a:t>Eventually we all </a:t>
            </a:r>
            <a:r>
              <a:rPr lang="zh-CN" altLang="en-US" sz="2200">
                <a:solidFill>
                  <a:srgbClr val="C00000"/>
                </a:solidFill>
                <a:sym typeface="+mn-ea"/>
              </a:rPr>
              <a:t>assemble</a:t>
            </a:r>
            <a:r>
              <a:rPr lang="zh-CN" altLang="en-US" sz="2200">
                <a:sym typeface="+mn-ea"/>
              </a:rPr>
              <a:t> ready for action and tootle off to various crags dotted around the area.</a:t>
            </a:r>
            <a:endParaRPr lang="zh-CN" altLang="en-US" sz="2200">
              <a:sym typeface="+mn-ea"/>
            </a:endParaRPr>
          </a:p>
        </p:txBody>
      </p:sp>
    </p:spTree>
    <p:custDataLst>
      <p:tags r:id="rId5"/>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 name="KSO_WM_UNIT_PLACING_PICTURE_USER_VIEWPORT" val="{&quot;height&quot;:1205,&quot;width&quot;:1885}"/>
</p:tagLst>
</file>

<file path=ppt/tags/tag102.xml><?xml version="1.0" encoding="utf-8"?>
<p:tagLst xmlns:p="http://schemas.openxmlformats.org/presentationml/2006/main">
  <p:tag name="KSO_WM_BEAUTIFY_FLAG" val="#wm#"/>
  <p:tag name="KSO_WM_TEMPLATE_CATEGORY" val="custom"/>
  <p:tag name="KSO_WM_TEMPLATE_INDEX" val="20205081"/>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 name="KSO_WM_UNIT_PLACING_PICTURE_USER_VIEWPORT" val="{&quot;height&quot;:1205,&quot;width&quot;:1885}"/>
</p:tagLst>
</file>

<file path=ppt/tags/tag105.xml><?xml version="1.0" encoding="utf-8"?>
<p:tagLst xmlns:p="http://schemas.openxmlformats.org/presentationml/2006/main">
  <p:tag name="KSO_WM_BEAUTIFY_FLAG" val="#wm#"/>
  <p:tag name="KSO_WM_TEMPLATE_CATEGORY" val="custom"/>
  <p:tag name="KSO_WM_TEMPLATE_INDEX" val="20205081"/>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 name="KSO_WM_UNIT_PLACING_PICTURE_USER_VIEWPORT" val="{&quot;height&quot;:1205,&quot;width&quot;:1885}"/>
</p:tagLst>
</file>

<file path=ppt/tags/tag108.xml><?xml version="1.0" encoding="utf-8"?>
<p:tagLst xmlns:p="http://schemas.openxmlformats.org/presentationml/2006/main">
  <p:tag name="KSO_WM_BEAUTIFY_FLAG" val="#wm#"/>
  <p:tag name="KSO_WM_TEMPLATE_CATEGORY" val="custom"/>
  <p:tag name="KSO_WM_TEMPLATE_INDEX" val="20205081"/>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BEAUTIFY_FLAG" val=""/>
  <p:tag name="KSO_WM_UNIT_PLACING_PICTURE_USER_VIEWPORT" val="{&quot;height&quot;:1205,&quot;width&quot;:1885}"/>
</p:tagLst>
</file>

<file path=ppt/tags/tag111.xml><?xml version="1.0" encoding="utf-8"?>
<p:tagLst xmlns:p="http://schemas.openxmlformats.org/presentationml/2006/main">
  <p:tag name="KSO_WM_BEAUTIFY_FLAG" val="#wm#"/>
  <p:tag name="KSO_WM_TEMPLATE_CATEGORY" val="custom"/>
  <p:tag name="KSO_WM_TEMPLATE_INDEX" val="20205081"/>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 name="KSO_WM_UNIT_PLACING_PICTURE_USER_VIEWPORT" val="{&quot;height&quot;:1205,&quot;width&quot;:1885}"/>
</p:tagLst>
</file>

<file path=ppt/tags/tag114.xml><?xml version="1.0" encoding="utf-8"?>
<p:tagLst xmlns:p="http://schemas.openxmlformats.org/presentationml/2006/main">
  <p:tag name="KSO_WM_BEAUTIFY_FLAG" val="#wm#"/>
  <p:tag name="KSO_WM_TEMPLATE_CATEGORY" val="custom"/>
  <p:tag name="KSO_WM_TEMPLATE_INDEX" val="20205081"/>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 name="KSO_WM_UNIT_PLACING_PICTURE_USER_VIEWPORT" val="{&quot;height&quot;:1205,&quot;width&quot;:1885}"/>
</p:tagLst>
</file>

<file path=ppt/tags/tag117.xml><?xml version="1.0" encoding="utf-8"?>
<p:tagLst xmlns:p="http://schemas.openxmlformats.org/presentationml/2006/main">
  <p:tag name="KSO_WM_BEAUTIFY_FLAG" val="#wm#"/>
  <p:tag name="KSO_WM_TEMPLATE_CATEGORY" val="custom"/>
  <p:tag name="KSO_WM_TEMPLATE_INDEX" val="20205081"/>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 name="KSO_WM_UNIT_PLACING_PICTURE_USER_VIEWPORT" val="{&quot;height&quot;:1205,&quot;width&quot;:1885}"/>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BEAUTIFY_FLAG" val="#wm#"/>
  <p:tag name="KSO_WM_TEMPLATE_CATEGORY" val="custom"/>
  <p:tag name="KSO_WM_TEMPLATE_INDEX" val="20205081"/>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 name="KSO_WM_UNIT_PLACING_PICTURE_USER_VIEWPORT" val="{&quot;height&quot;:1205,&quot;width&quot;:1885}"/>
</p:tagLst>
</file>

<file path=ppt/tags/tag123.xml><?xml version="1.0" encoding="utf-8"?>
<p:tagLst xmlns:p="http://schemas.openxmlformats.org/presentationml/2006/main">
  <p:tag name="KSO_WM_BEAUTIFY_FLAG" val="#wm#"/>
  <p:tag name="KSO_WM_TEMPLATE_CATEGORY" val="custom"/>
  <p:tag name="KSO_WM_TEMPLATE_INDEX" val="20205081"/>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 name="KSO_WM_UNIT_PLACING_PICTURE_USER_VIEWPORT" val="{&quot;height&quot;:1205,&quot;width&quot;:1885}"/>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wm#"/>
  <p:tag name="KSO_WM_TEMPLATE_CATEGORY" val="custom"/>
  <p:tag name="KSO_WM_TEMPLATE_INDEX" val="20205081"/>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BEAUTIFY_FLAG" val=""/>
  <p:tag name="KSO_WM_UNIT_PLACING_PICTURE_USER_VIEWPORT" val="{&quot;height&quot;:1205,&quot;width&quot;:1885}"/>
</p:tagLst>
</file>

<file path=ppt/tags/tag131.xml><?xml version="1.0" encoding="utf-8"?>
<p:tagLst xmlns:p="http://schemas.openxmlformats.org/presentationml/2006/main">
  <p:tag name="KSO_WM_BEAUTIFY_FLAG" val="#wm#"/>
  <p:tag name="KSO_WM_TEMPLATE_CATEGORY" val="custom"/>
  <p:tag name="KSO_WM_TEMPLATE_INDEX" val="20205081"/>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 name="KSO_WM_UNIT_PLACING_PICTURE_USER_VIEWPORT" val="{&quot;height&quot;:1205,&quot;width&quot;:1885}"/>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wm#"/>
  <p:tag name="KSO_WM_TEMPLATE_CATEGORY" val="custom"/>
  <p:tag name="KSO_WM_TEMPLATE_INDEX" val="20205081"/>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 name="KSO_WM_UNIT_PLACING_PICTURE_USER_VIEWPORT" val="{&quot;height&quot;:1205,&quot;width&quot;:1885}"/>
</p:tagLst>
</file>

<file path=ppt/tags/tag138.xml><?xml version="1.0" encoding="utf-8"?>
<p:tagLst xmlns:p="http://schemas.openxmlformats.org/presentationml/2006/main">
  <p:tag name="KSO_WM_BEAUTIFY_FLAG" val="#wm#"/>
  <p:tag name="KSO_WM_TEMPLATE_CATEGORY" val="custom"/>
  <p:tag name="KSO_WM_TEMPLATE_INDEX" val="20205081"/>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BEAUTIFY_FLAG" val=""/>
  <p:tag name="KSO_WM_UNIT_PLACING_PICTURE_USER_VIEWPORT" val="{&quot;height&quot;:1205,&quot;width&quot;:1885}"/>
</p:tagLst>
</file>

<file path=ppt/tags/tag141.xml><?xml version="1.0" encoding="utf-8"?>
<p:tagLst xmlns:p="http://schemas.openxmlformats.org/presentationml/2006/main">
  <p:tag name="KSO_WM_BEAUTIFY_FLAG" val="#wm#"/>
  <p:tag name="KSO_WM_TEMPLATE_CATEGORY" val="custom"/>
  <p:tag name="KSO_WM_TEMPLATE_INDEX" val="20205081"/>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 name="KSO_WM_UNIT_PLACING_PICTURE_USER_VIEWPORT" val="{&quot;height&quot;:1205,&quot;width&quot;:1885}"/>
</p:tagLst>
</file>

<file path=ppt/tags/tag144.xml><?xml version="1.0" encoding="utf-8"?>
<p:tagLst xmlns:p="http://schemas.openxmlformats.org/presentationml/2006/main">
  <p:tag name="KSO_WM_BEAUTIFY_FLAG" val="#wm#"/>
  <p:tag name="KSO_WM_TEMPLATE_CATEGORY" val="custom"/>
  <p:tag name="KSO_WM_TEMPLATE_INDEX" val="20205081"/>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 name="KSO_WM_UNIT_PLACING_PICTURE_USER_VIEWPORT" val="{&quot;height&quot;:1205,&quot;width&quot;:1885}"/>
</p:tagLst>
</file>

<file path=ppt/tags/tag147.xml><?xml version="1.0" encoding="utf-8"?>
<p:tagLst xmlns:p="http://schemas.openxmlformats.org/presentationml/2006/main">
  <p:tag name="KSO_WM_BEAUTIFY_FLAG" val="#wm#"/>
  <p:tag name="KSO_WM_TEMPLATE_CATEGORY" val="custom"/>
  <p:tag name="KSO_WM_TEMPLATE_INDEX" val="20205081"/>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 name="KSO_WM_UNIT_PLACING_PICTURE_USER_VIEWPORT" val="{&quot;height&quot;:1205,&quot;width&quot;:1885}"/>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BEAUTIFY_FLAG" val="#wm#"/>
  <p:tag name="KSO_WM_TEMPLATE_CATEGORY" val="custom"/>
  <p:tag name="KSO_WM_TEMPLATE_INDEX" val="20205081"/>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 name="KSO_WM_UNIT_PLACING_PICTURE_USER_VIEWPORT" val="{&quot;height&quot;:1205,&quot;width&quot;:1885}"/>
</p:tagLst>
</file>

<file path=ppt/tags/tag153.xml><?xml version="1.0" encoding="utf-8"?>
<p:tagLst xmlns:p="http://schemas.openxmlformats.org/presentationml/2006/main">
  <p:tag name="KSO_WM_BEAUTIFY_FLAG" val="#wm#"/>
  <p:tag name="KSO_WM_TEMPLATE_CATEGORY" val="custom"/>
  <p:tag name="KSO_WM_TEMPLATE_INDEX" val="20205081"/>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 name="KSO_WM_UNIT_PLACING_PICTURE_USER_VIEWPORT" val="{&quot;height&quot;:1205,&quot;width&quot;:1885}"/>
</p:tagLst>
</file>

<file path=ppt/tags/tag156.xml><?xml version="1.0" encoding="utf-8"?>
<p:tagLst xmlns:p="http://schemas.openxmlformats.org/presentationml/2006/main">
  <p:tag name="KSO_WM_BEAUTIFY_FLAG" val="#wm#"/>
  <p:tag name="KSO_WM_TEMPLATE_CATEGORY" val="custom"/>
  <p:tag name="KSO_WM_TEMPLATE_INDEX" val="20205081"/>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 name="KSO_WM_UNIT_PLACING_PICTURE_USER_VIEWPORT" val="{&quot;height&quot;:1205,&quot;width&quot;:1885}"/>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BEAUTIFY_FLAG" val="#wm#"/>
  <p:tag name="KSO_WM_TEMPLATE_CATEGORY" val="custom"/>
  <p:tag name="KSO_WM_TEMPLATE_INDEX" val="20205081"/>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 name="KSO_WM_UNIT_PLACING_PICTURE_USER_VIEWPORT" val="{&quot;height&quot;:1205,&quot;width&quot;:1885}"/>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wm#"/>
  <p:tag name="KSO_WM_TEMPLATE_CATEGORY" val="custom"/>
  <p:tag name="KSO_WM_TEMPLATE_INDEX" val="20205081"/>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 name="KSO_WM_UNIT_PLACING_PICTURE_USER_VIEWPORT" val="{&quot;height&quot;:1205,&quot;width&quot;:1885}"/>
</p:tagLst>
</file>

<file path=ppt/tags/tag167.xml><?xml version="1.0" encoding="utf-8"?>
<p:tagLst xmlns:p="http://schemas.openxmlformats.org/presentationml/2006/main">
  <p:tag name="KSO_WM_BEAUTIFY_FLAG" val="#wm#"/>
  <p:tag name="KSO_WM_TEMPLATE_CATEGORY" val="custom"/>
  <p:tag name="KSO_WM_TEMPLATE_INDEX" val="20205081"/>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 name="KSO_WM_UNIT_PLACING_PICTURE_USER_VIEWPORT" val="{&quot;height&quot;:1205,&quot;width&quot;:1885}"/>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BEAUTIFY_FLAG" val="#wm#"/>
  <p:tag name="KSO_WM_TEMPLATE_CATEGORY" val="custom"/>
  <p:tag name="KSO_WM_TEMPLATE_INDEX" val="20205081"/>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 name="KSO_WM_UNIT_PLACING_PICTURE_USER_VIEWPORT" val="{&quot;height&quot;:1205,&quot;width&quot;:1885}"/>
</p:tagLst>
</file>

<file path=ppt/tags/tag173.xml><?xml version="1.0" encoding="utf-8"?>
<p:tagLst xmlns:p="http://schemas.openxmlformats.org/presentationml/2006/main">
  <p:tag name="KSO_WM_BEAUTIFY_FLAG" val="#wm#"/>
  <p:tag name="KSO_WM_TEMPLATE_CATEGORY" val="custom"/>
  <p:tag name="KSO_WM_TEMPLATE_INDEX" val="20205081"/>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 name="KSO_WM_UNIT_PLACING_PICTURE_USER_VIEWPORT" val="{&quot;height&quot;:1205,&quot;width&quot;:1885}"/>
</p:tagLst>
</file>

<file path=ppt/tags/tag176.xml><?xml version="1.0" encoding="utf-8"?>
<p:tagLst xmlns:p="http://schemas.openxmlformats.org/presentationml/2006/main">
  <p:tag name="KSO_WM_BEAUTIFY_FLAG" val="#wm#"/>
  <p:tag name="KSO_WM_TEMPLATE_CATEGORY" val="custom"/>
  <p:tag name="KSO_WM_TEMPLATE_INDEX" val="20205081"/>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 name="KSO_WM_UNIT_PLACING_PICTURE_USER_VIEWPORT" val="{&quot;height&quot;:1205,&quot;width&quot;:1885}"/>
</p:tagLst>
</file>

<file path=ppt/tags/tag179.xml><?xml version="1.0" encoding="utf-8"?>
<p:tagLst xmlns:p="http://schemas.openxmlformats.org/presentationml/2006/main">
  <p:tag name="KSO_WM_BEAUTIFY_FLAG" val="#wm#"/>
  <p:tag name="KSO_WM_TEMPLATE_CATEGORY" val="custom"/>
  <p:tag name="KSO_WM_TEMPLATE_INDEX" val="20205081"/>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 name="KSO_WM_UNIT_PLACING_PICTURE_USER_VIEWPORT" val="{&quot;height&quot;:1205,&quot;width&quot;:1885}"/>
</p:tagLst>
</file>

<file path=ppt/tags/tag182.xml><?xml version="1.0" encoding="utf-8"?>
<p:tagLst xmlns:p="http://schemas.openxmlformats.org/presentationml/2006/main">
  <p:tag name="KSO_WM_BEAUTIFY_FLAG" val="#wm#"/>
  <p:tag name="KSO_WM_TEMPLATE_CATEGORY" val="custom"/>
  <p:tag name="KSO_WM_TEMPLATE_INDEX" val="20205081"/>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 name="KSO_WM_UNIT_PLACING_PICTURE_USER_VIEWPORT" val="{&quot;height&quot;:1205,&quot;width&quot;:1885}"/>
</p:tagLst>
</file>

<file path=ppt/tags/tag185.xml><?xml version="1.0" encoding="utf-8"?>
<p:tagLst xmlns:p="http://schemas.openxmlformats.org/presentationml/2006/main">
  <p:tag name="KSO_WM_BEAUTIFY_FLAG" val="#wm#"/>
  <p:tag name="KSO_WM_TEMPLATE_CATEGORY" val="custom"/>
  <p:tag name="KSO_WM_TEMPLATE_INDEX" val="20205081"/>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 name="KSO_WM_UNIT_PLACING_PICTURE_USER_VIEWPORT" val="{&quot;height&quot;:1205,&quot;width&quot;:1885}"/>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wm#"/>
  <p:tag name="KSO_WM_TEMPLATE_CATEGORY" val="custom"/>
  <p:tag name="KSO_WM_TEMPLATE_INDEX" val="20205081"/>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 name="KSO_WM_UNIT_PLACING_PICTURE_USER_VIEWPORT" val="{&quot;height&quot;:1205,&quot;width&quot;:1885}"/>
</p:tagLst>
</file>

<file path=ppt/tags/tag192.xml><?xml version="1.0" encoding="utf-8"?>
<p:tagLst xmlns:p="http://schemas.openxmlformats.org/presentationml/2006/main">
  <p:tag name="KSO_WM_BEAUTIFY_FLAG" val="#wm#"/>
  <p:tag name="KSO_WM_TEMPLATE_CATEGORY" val="custom"/>
  <p:tag name="KSO_WM_TEMPLATE_INDEX" val="20205081"/>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 name="KSO_WM_UNIT_PLACING_PICTURE_USER_VIEWPORT" val="{&quot;height&quot;:1205,&quot;width&quot;:1885}"/>
</p:tagLst>
</file>

<file path=ppt/tags/tag195.xml><?xml version="1.0" encoding="utf-8"?>
<p:tagLst xmlns:p="http://schemas.openxmlformats.org/presentationml/2006/main">
  <p:tag name="KSO_WM_BEAUTIFY_FLAG" val="#wm#"/>
  <p:tag name="KSO_WM_TEMPLATE_CATEGORY" val="custom"/>
  <p:tag name="KSO_WM_TEMPLATE_INDEX" val="20205081"/>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 name="KSO_WM_UNIT_PLACING_PICTURE_USER_VIEWPORT" val="{&quot;height&quot;:1205,&quot;width&quot;:1885}"/>
</p:tagLst>
</file>

<file path=ppt/tags/tag198.xml><?xml version="1.0" encoding="utf-8"?>
<p:tagLst xmlns:p="http://schemas.openxmlformats.org/presentationml/2006/main">
  <p:tag name="KSO_WM_BEAUTIFY_FLAG" val="#wm#"/>
  <p:tag name="KSO_WM_TEMPLATE_CATEGORY" val="custom"/>
  <p:tag name="KSO_WM_TEMPLATE_INDEX" val="20205081"/>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BEAUTIFY_FLAG" val=""/>
  <p:tag name="KSO_WM_UNIT_PLACING_PICTURE_USER_VIEWPORT" val="{&quot;height&quot;:1205,&quot;width&quot;:1885}"/>
</p:tagLst>
</file>

<file path=ppt/tags/tag201.xml><?xml version="1.0" encoding="utf-8"?>
<p:tagLst xmlns:p="http://schemas.openxmlformats.org/presentationml/2006/main">
  <p:tag name="KSO_WM_BEAUTIFY_FLAG" val="#wm#"/>
  <p:tag name="KSO_WM_TEMPLATE_CATEGORY" val="custom"/>
  <p:tag name="KSO_WM_TEMPLATE_INDEX" val="20205081"/>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 name="KSO_WM_UNIT_PLACING_PICTURE_USER_VIEWPORT" val="{&quot;height&quot;:1205,&quot;width&quot;:1885}"/>
</p:tagLst>
</file>

<file path=ppt/tags/tag204.xml><?xml version="1.0" encoding="utf-8"?>
<p:tagLst xmlns:p="http://schemas.openxmlformats.org/presentationml/2006/main">
  <p:tag name="KSO_WM_BEAUTIFY_FLAG" val="#wm#"/>
  <p:tag name="KSO_WM_TEMPLATE_CATEGORY" val="custom"/>
  <p:tag name="KSO_WM_TEMPLATE_INDEX" val="20205081"/>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 name="KSO_WM_UNIT_PLACING_PICTURE_USER_VIEWPORT" val="{&quot;height&quot;:1205,&quot;width&quot;:1885}"/>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wm#"/>
  <p:tag name="KSO_WM_TEMPLATE_CATEGORY" val="custom"/>
  <p:tag name="KSO_WM_TEMPLATE_INDEX" val="20205081"/>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BEAUTIFY_FLAG" val=""/>
  <p:tag name="KSO_WM_UNIT_PLACING_PICTURE_USER_VIEWPORT" val="{&quot;height&quot;:1205,&quot;width&quot;:1885}"/>
</p:tagLst>
</file>

<file path=ppt/tags/tag211.xml><?xml version="1.0" encoding="utf-8"?>
<p:tagLst xmlns:p="http://schemas.openxmlformats.org/presentationml/2006/main">
  <p:tag name="KSO_WM_BEAUTIFY_FLAG" val="#wm#"/>
  <p:tag name="KSO_WM_TEMPLATE_CATEGORY" val="custom"/>
  <p:tag name="KSO_WM_TEMPLATE_INDEX" val="20205081"/>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 name="KSO_WM_UNIT_PLACING_PICTURE_USER_VIEWPORT" val="{&quot;height&quot;:1205,&quot;width&quot;:1885}"/>
</p:tagLst>
</file>

<file path=ppt/tags/tag214.xml><?xml version="1.0" encoding="utf-8"?>
<p:tagLst xmlns:p="http://schemas.openxmlformats.org/presentationml/2006/main">
  <p:tag name="KSO_WM_BEAUTIFY_FLAG" val="#wm#"/>
  <p:tag name="KSO_WM_TEMPLATE_CATEGORY" val="custom"/>
  <p:tag name="KSO_WM_TEMPLATE_INDEX" val="20205081"/>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 name="KSO_WM_UNIT_PLACING_PICTURE_USER_VIEWPORT" val="{&quot;height&quot;:1205,&quot;width&quot;:1885}"/>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wm#"/>
  <p:tag name="KSO_WM_TEMPLATE_CATEGORY" val="custom"/>
  <p:tag name="KSO_WM_TEMPLATE_INDEX" val="20205081"/>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KSO_WM_BEAUTIFY_FLAG" val=""/>
  <p:tag name="KSO_WM_UNIT_PLACING_PICTURE_USER_VIEWPORT" val="{&quot;height&quot;:1205,&quot;width&quot;:1885}"/>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wm#"/>
  <p:tag name="KSO_WM_TEMPLATE_CATEGORY" val="custom"/>
  <p:tag name="KSO_WM_TEMPLATE_INDEX" val="20205081"/>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 name="KSO_WM_UNIT_PLACING_PICTURE_USER_VIEWPORT" val="{&quot;height&quot;:1205,&quot;width&quot;:1885}"/>
</p:tagLst>
</file>

<file path=ppt/tags/tag225.xml><?xml version="1.0" encoding="utf-8"?>
<p:tagLst xmlns:p="http://schemas.openxmlformats.org/presentationml/2006/main">
  <p:tag name="KSO_WM_BEAUTIFY_FLAG" val="#wm#"/>
  <p:tag name="KSO_WM_TEMPLATE_CATEGORY" val="custom"/>
  <p:tag name="KSO_WM_TEMPLATE_INDEX" val="20205081"/>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 name="KSO_WM_UNIT_PLACING_PICTURE_USER_VIEWPORT" val="{&quot;height&quot;:1205,&quot;width&quot;:1885}"/>
</p:tagLst>
</file>

<file path=ppt/tags/tag228.xml><?xml version="1.0" encoding="utf-8"?>
<p:tagLst xmlns:p="http://schemas.openxmlformats.org/presentationml/2006/main">
  <p:tag name="KSO_WM_BEAUTIFY_FLAG" val="#wm#"/>
  <p:tag name="KSO_WM_TEMPLATE_CATEGORY" val="custom"/>
  <p:tag name="KSO_WM_TEMPLATE_INDEX" val="20205081"/>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0.xml><?xml version="1.0" encoding="utf-8"?>
<p:tagLst xmlns:p="http://schemas.openxmlformats.org/presentationml/2006/main">
  <p:tag name="KSO_WM_BEAUTIFY_FLAG" val=""/>
  <p:tag name="KSO_WM_UNIT_PLACING_PICTURE_USER_VIEWPORT" val="{&quot;height&quot;:1205,&quot;width&quot;:1885}"/>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wm#"/>
  <p:tag name="KSO_WM_TEMPLATE_CATEGORY" val="custom"/>
  <p:tag name="KSO_WM_TEMPLATE_INDEX" val="20205081"/>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 name="KSO_WM_UNIT_PLACING_PICTURE_USER_VIEWPORT" val="{&quot;height&quot;:1205,&quot;width&quot;:1885}"/>
</p:tagLst>
</file>

<file path=ppt/tags/tag235.xml><?xml version="1.0" encoding="utf-8"?>
<p:tagLst xmlns:p="http://schemas.openxmlformats.org/presentationml/2006/main">
  <p:tag name="KSO_WM_BEAUTIFY_FLAG" val="#wm#"/>
  <p:tag name="KSO_WM_TEMPLATE_CATEGORY" val="custom"/>
  <p:tag name="KSO_WM_TEMPLATE_INDEX" val="20205081"/>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 name="KSO_WM_UNIT_PLACING_PICTURE_USER_VIEWPORT" val="{&quot;height&quot;:1205,&quot;width&quot;:1885}"/>
</p:tagLst>
</file>

<file path=ppt/tags/tag238.xml><?xml version="1.0" encoding="utf-8"?>
<p:tagLst xmlns:p="http://schemas.openxmlformats.org/presentationml/2006/main">
  <p:tag name="KSO_WM_BEAUTIFY_FLAG" val="#wm#"/>
  <p:tag name="KSO_WM_TEMPLATE_CATEGORY" val="custom"/>
  <p:tag name="KSO_WM_TEMPLATE_INDEX" val="20205081"/>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0.xml><?xml version="1.0" encoding="utf-8"?>
<p:tagLst xmlns:p="http://schemas.openxmlformats.org/presentationml/2006/main">
  <p:tag name="KSO_WM_BEAUTIFY_FLAG" val=""/>
  <p:tag name="KSO_WM_UNIT_PLACING_PICTURE_USER_VIEWPORT" val="{&quot;height&quot;:1205,&quot;width&quot;:1885}"/>
</p:tagLst>
</file>

<file path=ppt/tags/tag241.xml><?xml version="1.0" encoding="utf-8"?>
<p:tagLst xmlns:p="http://schemas.openxmlformats.org/presentationml/2006/main">
  <p:tag name="KSO_WM_BEAUTIFY_FLAG" val="#wm#"/>
  <p:tag name="KSO_WM_TEMPLATE_CATEGORY" val="custom"/>
  <p:tag name="KSO_WM_TEMPLATE_INDEX" val="20205081"/>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 name="KSO_WM_UNIT_PLACING_PICTURE_USER_VIEWPORT" val="{&quot;height&quot;:1205,&quot;width&quot;:1885}"/>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wm#"/>
  <p:tag name="KSO_WM_TEMPLATE_CATEGORY" val="custom"/>
  <p:tag name="KSO_WM_TEMPLATE_INDEX" val="20205081"/>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 name="KSO_WM_UNIT_PLACING_PICTURE_USER_VIEWPORT" val="{&quot;height&quot;:1205,&quot;width&quot;:1885}"/>
</p:tagLst>
</file>

<file path=ppt/tags/tag248.xml><?xml version="1.0" encoding="utf-8"?>
<p:tagLst xmlns:p="http://schemas.openxmlformats.org/presentationml/2006/main">
  <p:tag name="KSO_WM_BEAUTIFY_FLAG" val="#wm#"/>
  <p:tag name="KSO_WM_TEMPLATE_CATEGORY" val="custom"/>
  <p:tag name="KSO_WM_TEMPLATE_INDEX" val="20205081"/>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0.xml><?xml version="1.0" encoding="utf-8"?>
<p:tagLst xmlns:p="http://schemas.openxmlformats.org/presentationml/2006/main">
  <p:tag name="KSO_WM_BEAUTIFY_FLAG" val=""/>
  <p:tag name="KSO_WM_UNIT_PLACING_PICTURE_USER_VIEWPORT" val="{&quot;height&quot;:1205,&quot;width&quot;:1885}"/>
</p:tagLst>
</file>

<file path=ppt/tags/tag251.xml><?xml version="1.0" encoding="utf-8"?>
<p:tagLst xmlns:p="http://schemas.openxmlformats.org/presentationml/2006/main">
  <p:tag name="KSO_WM_BEAUTIFY_FLAG" val="#wm#"/>
  <p:tag name="KSO_WM_TEMPLATE_CATEGORY" val="custom"/>
  <p:tag name="KSO_WM_TEMPLATE_INDEX" val="20205081"/>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 name="KSO_WM_UNIT_PLACING_PICTURE_USER_VIEWPORT" val="{&quot;height&quot;:1205,&quot;width&quot;:1885}"/>
</p:tagLst>
</file>

<file path=ppt/tags/tag254.xml><?xml version="1.0" encoding="utf-8"?>
<p:tagLst xmlns:p="http://schemas.openxmlformats.org/presentationml/2006/main">
  <p:tag name="KSO_WM_BEAUTIFY_FLAG" val="#wm#"/>
  <p:tag name="KSO_WM_TEMPLATE_CATEGORY" val="custom"/>
  <p:tag name="KSO_WM_TEMPLATE_INDEX" val="20205081"/>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 name="KSO_WM_UNIT_PLACING_PICTURE_USER_VIEWPORT" val="{&quot;height&quot;:1205,&quot;width&quot;:1885}"/>
</p:tagLst>
</file>

<file path=ppt/tags/tag257.xml><?xml version="1.0" encoding="utf-8"?>
<p:tagLst xmlns:p="http://schemas.openxmlformats.org/presentationml/2006/main">
  <p:tag name="KSO_WM_BEAUTIFY_FLAG" val="#wm#"/>
  <p:tag name="KSO_WM_TEMPLATE_CATEGORY" val="custom"/>
  <p:tag name="KSO_WM_TEMPLATE_INDEX" val="20205081"/>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 name="KSO_WM_UNIT_PLACING_PICTURE_USER_VIEWPORT" val="{&quot;height&quot;:1205,&quot;width&quot;:1885}"/>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wm#"/>
  <p:tag name="KSO_WM_TEMPLATE_CATEGORY" val="custom"/>
  <p:tag name="KSO_WM_TEMPLATE_INDEX" val="20205081"/>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 name="KSO_WM_UNIT_PLACING_PICTURE_USER_VIEWPORT" val="{&quot;height&quot;:1205,&quot;width&quot;:1885}"/>
</p:tagLst>
</file>

<file path=ppt/tags/tag264.xml><?xml version="1.0" encoding="utf-8"?>
<p:tagLst xmlns:p="http://schemas.openxmlformats.org/presentationml/2006/main">
  <p:tag name="KSO_WM_BEAUTIFY_FLAG" val="#wm#"/>
  <p:tag name="KSO_WM_TEMPLATE_CATEGORY" val="custom"/>
  <p:tag name="KSO_WM_TEMPLATE_INDEX" val="20205081"/>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BEAUTIFY_FLAG" val=""/>
  <p:tag name="KSO_WM_UNIT_PLACING_PICTURE_USER_VIEWPORT" val="{&quot;height&quot;:1205,&quot;width&quot;:1885}"/>
</p:tagLst>
</file>

<file path=ppt/tags/tag267.xml><?xml version="1.0" encoding="utf-8"?>
<p:tagLst xmlns:p="http://schemas.openxmlformats.org/presentationml/2006/main">
  <p:tag name="KSO_WM_UNIT_PLACING_PICTURE_USER_VIEWPORT" val="{&quot;height&quot;:6930,&quot;width&quot;:10125}"/>
</p:tagLst>
</file>

<file path=ppt/tags/tag268.xml><?xml version="1.0" encoding="utf-8"?>
<p:tagLst xmlns:p="http://schemas.openxmlformats.org/presentationml/2006/main">
  <p:tag name="KSO_WM_BEAUTIFY_FLAG" val="#wm#"/>
  <p:tag name="KSO_WM_TEMPLATE_CATEGORY" val="custom"/>
  <p:tag name="KSO_WM_TEMPLATE_INDEX" val="20205081"/>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0.xml><?xml version="1.0" encoding="utf-8"?>
<p:tagLst xmlns:p="http://schemas.openxmlformats.org/presentationml/2006/main">
  <p:tag name="KSO_WM_BEAUTIFY_FLAG" val=""/>
  <p:tag name="KSO_WM_UNIT_PLACING_PICTURE_USER_VIEWPORT" val="{&quot;height&quot;:1205,&quot;width&quot;:1885}"/>
</p:tagLst>
</file>

<file path=ppt/tags/tag271.xml><?xml version="1.0" encoding="utf-8"?>
<p:tagLst xmlns:p="http://schemas.openxmlformats.org/presentationml/2006/main">
  <p:tag name="KSO_WM_BEAUTIFY_FLAG" val="#wm#"/>
  <p:tag name="KSO_WM_TEMPLATE_CATEGORY" val="custom"/>
  <p:tag name="KSO_WM_TEMPLATE_INDEX" val="20205081"/>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BEAUTIFY_FLAG" val=""/>
  <p:tag name="KSO_WM_UNIT_PLACING_PICTURE_USER_VIEWPORT" val="{&quot;height&quot;:1205,&quot;width&quot;:1885}"/>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BEAUTIFY_FLAG" val="#wm#"/>
  <p:tag name="KSO_WM_TEMPLATE_CATEGORY" val="custom"/>
  <p:tag name="KSO_WM_TEMPLATE_INDEX" val="20205081"/>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BEAUTIFY_FLAG" val="#wm#"/>
  <p:tag name="KSO_WM_TEMPLATE_CATEGORY" val="custom"/>
  <p:tag name="KSO_WM_TEMPLATE_INDEX" val="20205081"/>
</p:tagLst>
</file>

<file path=ppt/tags/tag63.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wm#"/>
</p:tagLst>
</file>

<file path=ppt/tags/tag64.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081_1*b*1"/>
  <p:tag name="KSO_WM_TEMPLATE_CATEGORY" val="custom"/>
  <p:tag name="KSO_WM_TEMPLATE_INDEX" val="20205081"/>
  <p:tag name="KSO_WM_UNIT_LAYERLEVEL" val="1"/>
  <p:tag name="KSO_WM_TAG_VERSION" val="1.0"/>
  <p:tag name="KSO_WM_BEAUTIFY_FLAG" val="#wm#"/>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AS_UNIQUEID" val="37"/>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
  <p:tag name="KSO_WM_UNIT_PLACING_PICTURE_USER_VIEWPORT" val="{&quot;height&quot;:1205,&quot;width&quot;:1885}"/>
</p:tagLst>
</file>

<file path=ppt/tags/tag71.xml><?xml version="1.0" encoding="utf-8"?>
<p:tagLst xmlns:p="http://schemas.openxmlformats.org/presentationml/2006/main">
  <p:tag name="KSO_WM_UNIT_PLACING_PICTURE_USER_VIEWPORT" val="{&quot;height&quot;:2938,&quot;width&quot;:2938}"/>
</p:tagLst>
</file>

<file path=ppt/tags/tag72.xml><?xml version="1.0" encoding="utf-8"?>
<p:tagLst xmlns:p="http://schemas.openxmlformats.org/presentationml/2006/main">
  <p:tag name="KSO_WM_BEAUTIFY_FLAG" val="#wm#"/>
  <p:tag name="KSO_WM_TEMPLATE_CATEGORY" val="custom"/>
  <p:tag name="KSO_WM_TEMPLATE_INDEX" val="20205081"/>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 name="KSO_WM_UNIT_PLACING_PICTURE_USER_VIEWPORT" val="{&quot;height&quot;:1205,&quot;width&quot;:1885}"/>
</p:tagLst>
</file>

<file path=ppt/tags/tag75.xml><?xml version="1.0" encoding="utf-8"?>
<p:tagLst xmlns:p="http://schemas.openxmlformats.org/presentationml/2006/main">
  <p:tag name="KSO_WM_BEAUTIFY_FLAG" val="#wm#"/>
  <p:tag name="KSO_WM_TEMPLATE_CATEGORY" val="custom"/>
  <p:tag name="KSO_WM_TEMPLATE_INDEX" val="20205081"/>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 name="KSO_WM_UNIT_PLACING_PICTURE_USER_VIEWPORT" val="{&quot;height&quot;:1205,&quot;width&quot;:1885}"/>
</p:tagLst>
</file>

<file path=ppt/tags/tag78.xml><?xml version="1.0" encoding="utf-8"?>
<p:tagLst xmlns:p="http://schemas.openxmlformats.org/presentationml/2006/main">
  <p:tag name="KSO_WM_BEAUTIFY_FLAG" val="#wm#"/>
  <p:tag name="KSO_WM_TEMPLATE_CATEGORY" val="custom"/>
  <p:tag name="KSO_WM_TEMPLATE_INDEX" val="20205081"/>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BEAUTIFY_FLAG" val=""/>
  <p:tag name="KSO_WM_UNIT_PLACING_PICTURE_USER_VIEWPORT" val="{&quot;height&quot;:1205,&quot;width&quot;:1885}"/>
</p:tagLst>
</file>

<file path=ppt/tags/tag81.xml><?xml version="1.0" encoding="utf-8"?>
<p:tagLst xmlns:p="http://schemas.openxmlformats.org/presentationml/2006/main">
  <p:tag name="KSO_WM_BEAUTIFY_FLAG" val="#wm#"/>
  <p:tag name="KSO_WM_TEMPLATE_CATEGORY" val="custom"/>
  <p:tag name="KSO_WM_TEMPLATE_INDEX" val="20205081"/>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 name="KSO_WM_UNIT_PLACING_PICTURE_USER_VIEWPORT" val="{&quot;height&quot;:1205,&quot;width&quot;:1885}"/>
</p:tagLst>
</file>

<file path=ppt/tags/tag84.xml><?xml version="1.0" encoding="utf-8"?>
<p:tagLst xmlns:p="http://schemas.openxmlformats.org/presentationml/2006/main">
  <p:tag name="KSO_WM_BEAUTIFY_FLAG" val="#wm#"/>
  <p:tag name="KSO_WM_TEMPLATE_CATEGORY" val="custom"/>
  <p:tag name="KSO_WM_TEMPLATE_INDEX" val="20205081"/>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 name="KSO_WM_UNIT_PLACING_PICTURE_USER_VIEWPORT" val="{&quot;height&quot;:1205,&quot;width&quot;:1885}"/>
</p:tagLst>
</file>

<file path=ppt/tags/tag87.xml><?xml version="1.0" encoding="utf-8"?>
<p:tagLst xmlns:p="http://schemas.openxmlformats.org/presentationml/2006/main">
  <p:tag name="KSO_WM_BEAUTIFY_FLAG" val="#wm#"/>
  <p:tag name="KSO_WM_TEMPLATE_CATEGORY" val="custom"/>
  <p:tag name="KSO_WM_TEMPLATE_INDEX" val="20205081"/>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 name="KSO_WM_UNIT_PLACING_PICTURE_USER_VIEWPORT" val="{&quot;height&quot;:1205,&quot;width&quot;:1885}"/>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BEAUTIFY_FLAG" val="#wm#"/>
  <p:tag name="KSO_WM_TEMPLATE_CATEGORY" val="custom"/>
  <p:tag name="KSO_WM_TEMPLATE_INDEX" val="20205081"/>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 name="KSO_WM_UNIT_PLACING_PICTURE_USER_VIEWPORT" val="{&quot;height&quot;:1205,&quot;width&quot;:1885}"/>
</p:tagLst>
</file>

<file path=ppt/tags/tag93.xml><?xml version="1.0" encoding="utf-8"?>
<p:tagLst xmlns:p="http://schemas.openxmlformats.org/presentationml/2006/main">
  <p:tag name="KSO_WM_BEAUTIFY_FLAG" val="#wm#"/>
  <p:tag name="KSO_WM_TEMPLATE_CATEGORY" val="custom"/>
  <p:tag name="KSO_WM_TEMPLATE_INDEX" val="20205081"/>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 name="KSO_WM_UNIT_PLACING_PICTURE_USER_VIEWPORT" val="{&quot;height&quot;:1205,&quot;width&quot;:1885}"/>
</p:tagLst>
</file>

<file path=ppt/tags/tag96.xml><?xml version="1.0" encoding="utf-8"?>
<p:tagLst xmlns:p="http://schemas.openxmlformats.org/presentationml/2006/main">
  <p:tag name="KSO_WM_BEAUTIFY_FLAG" val="#wm#"/>
  <p:tag name="KSO_WM_TEMPLATE_CATEGORY" val="custom"/>
  <p:tag name="KSO_WM_TEMPLATE_INDEX" val="20205081"/>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 name="KSO_WM_UNIT_PLACING_PICTURE_USER_VIEWPORT" val="{&quot;height&quot;:1205,&quot;width&quot;:1885}"/>
</p:tagLst>
</file>

<file path=ppt/tags/tag99.xml><?xml version="1.0" encoding="utf-8"?>
<p:tagLst xmlns:p="http://schemas.openxmlformats.org/presentationml/2006/main">
  <p:tag name="KSO_WM_BEAUTIFY_FLAG" val="#wm#"/>
  <p:tag name="KSO_WM_TEMPLATE_CATEGORY" val="custom"/>
  <p:tag name="KSO_WM_TEMPLATE_INDEX" val="20205081"/>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26809</Words>
  <Application>WPS 演示</Application>
  <PresentationFormat>宽屏</PresentationFormat>
  <Paragraphs>862</Paragraphs>
  <Slides>66</Slides>
  <Notes>4</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66</vt:i4>
      </vt:variant>
    </vt:vector>
  </HeadingPairs>
  <TitlesOfParts>
    <vt:vector size="80" baseType="lpstr">
      <vt:lpstr>Arial</vt:lpstr>
      <vt:lpstr>宋体</vt:lpstr>
      <vt:lpstr>Wingdings</vt:lpstr>
      <vt:lpstr>Wingdings</vt:lpstr>
      <vt:lpstr>微软雅黑</vt:lpstr>
      <vt:lpstr>Arial</vt:lpstr>
      <vt:lpstr>Arial Unicode MS</vt:lpstr>
      <vt:lpstr>Calibri</vt:lpstr>
      <vt:lpstr>Times New Roman</vt:lpstr>
      <vt:lpstr>楷体</vt:lpstr>
      <vt:lpstr>HelveticaNeue</vt:lpstr>
      <vt:lpstr>华文新魏</vt:lpstr>
      <vt:lpstr>Segoe Print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Administrator</cp:lastModifiedBy>
  <cp:revision>224</cp:revision>
  <dcterms:created xsi:type="dcterms:W3CDTF">2019-06-19T02:08:00Z</dcterms:created>
  <dcterms:modified xsi:type="dcterms:W3CDTF">2023-11-28T02:08:55Z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y fmtid="{D5CDD505-2E9C-101B-9397-08002B2CF9AE}" pid="3" name="ICV">
    <vt:lpwstr>12B1D13A3A044B3CB9058C40A918CD81</vt:lpwstr>
  </property>
</Properties>
</file>