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2"/>
  </p:handoutMasterIdLst>
  <p:sldIdLst>
    <p:sldId id="483" r:id="rId3"/>
    <p:sldId id="334" r:id="rId4"/>
    <p:sldId id="406" r:id="rId6"/>
    <p:sldId id="336" r:id="rId7"/>
    <p:sldId id="338" r:id="rId8"/>
    <p:sldId id="378" r:id="rId9"/>
    <p:sldId id="379" r:id="rId10"/>
    <p:sldId id="380" r:id="rId11"/>
    <p:sldId id="381" r:id="rId12"/>
    <p:sldId id="344" r:id="rId13"/>
    <p:sldId id="382" r:id="rId14"/>
    <p:sldId id="383" r:id="rId15"/>
    <p:sldId id="438" r:id="rId16"/>
    <p:sldId id="437" r:id="rId17"/>
    <p:sldId id="439" r:id="rId18"/>
    <p:sldId id="440" r:id="rId19"/>
    <p:sldId id="442" r:id="rId20"/>
    <p:sldId id="443" r:id="rId21"/>
    <p:sldId id="463" r:id="rId22"/>
    <p:sldId id="464" r:id="rId23"/>
    <p:sldId id="465" r:id="rId24"/>
    <p:sldId id="466" r:id="rId25"/>
    <p:sldId id="444" r:id="rId26"/>
    <p:sldId id="445" r:id="rId27"/>
    <p:sldId id="446" r:id="rId28"/>
    <p:sldId id="447" r:id="rId29"/>
    <p:sldId id="448" r:id="rId30"/>
    <p:sldId id="449" r:id="rId31"/>
    <p:sldId id="450" r:id="rId32"/>
    <p:sldId id="451" r:id="rId33"/>
    <p:sldId id="453" r:id="rId34"/>
    <p:sldId id="455" r:id="rId35"/>
    <p:sldId id="457" r:id="rId36"/>
    <p:sldId id="454" r:id="rId37"/>
    <p:sldId id="458" r:id="rId38"/>
    <p:sldId id="456" r:id="rId39"/>
    <p:sldId id="342" r:id="rId40"/>
    <p:sldId id="361" r:id="rId41"/>
  </p:sldIdLst>
  <p:sldSz cx="9144000" cy="5143500" type="screen16x9"/>
  <p:notesSz cx="9144000" cy="6858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3708"/>
    <a:srgbClr val="2A2179"/>
    <a:srgbClr val="F87C36"/>
    <a:srgbClr val="FAAD00"/>
    <a:srgbClr val="EAA200"/>
    <a:srgbClr val="95B631"/>
    <a:srgbClr val="7BA827"/>
    <a:srgbClr val="26B592"/>
    <a:srgbClr val="23A586"/>
    <a:srgbClr val="3BB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74" autoAdjust="0"/>
  </p:normalViewPr>
  <p:slideViewPr>
    <p:cSldViewPr showGuides="1">
      <p:cViewPr varScale="1">
        <p:scale>
          <a:sx n="121" d="100"/>
          <a:sy n="121" d="100"/>
        </p:scale>
        <p:origin x="135" y="51"/>
      </p:cViewPr>
      <p:guideLst>
        <p:guide orient="horz" pos="948"/>
        <p:guide orient="horz" pos="622"/>
        <p:guide orient="horz" pos="2990"/>
        <p:guide pos="2880"/>
        <p:guide pos="247"/>
        <p:guide pos="552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6905979" y="0"/>
            <a:ext cx="5283200"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CEF7055-FA13-4CFB-A1C9-5DB0FB05870A}"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6" name="바닥글 개체 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19DD69B-5B93-40AA-9F86-65D820C689CC}"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제목 및 내용">
    <p:bg>
      <p:bgPr>
        <a:solidFill>
          <a:schemeClr val="tx1"/>
        </a:solidFill>
        <a:effectLst/>
      </p:bgPr>
    </p:bg>
    <p:spTree>
      <p:nvGrpSpPr>
        <p:cNvPr id="1" name=""/>
        <p:cNvGrpSpPr/>
        <p:nvPr/>
      </p:nvGrpSpPr>
      <p:grpSpPr>
        <a:xfrm>
          <a:off x="0" y="0"/>
          <a:ext cx="0" cy="0"/>
          <a:chOff x="0" y="0"/>
          <a:chExt cx="0" cy="0"/>
        </a:xfrm>
      </p:grpSpPr>
      <p:sp>
        <p:nvSpPr>
          <p:cNvPr id="11" name="矩形 10"/>
          <p:cNvSpPr/>
          <p:nvPr userDrawn="1"/>
        </p:nvSpPr>
        <p:spPr>
          <a:xfrm>
            <a:off x="323850" y="0"/>
            <a:ext cx="1367830" cy="120136"/>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0"/>
            <a:ext cx="323850" cy="120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8715089" y="4864670"/>
            <a:ext cx="177230" cy="177230"/>
          </a:xfrm>
          <a:prstGeom prst="ellipse">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0069A211-058E-4153-BC5A-2C902E1DA60B}" type="slidenum">
              <a:rPr lang="zh-CN" altLang="en-US" sz="1050" smtClean="0">
                <a:solidFill>
                  <a:schemeClr val="tx1"/>
                </a:solidFill>
                <a:latin typeface="+mj-ea"/>
                <a:ea typeface="+mj-ea"/>
              </a:rPr>
            </a:fld>
            <a:endParaRPr lang="zh-CN" altLang="en-US" sz="1050">
              <a:solidFill>
                <a:schemeClr val="tx1"/>
              </a:solidFill>
              <a:latin typeface="+mj-ea"/>
              <a:ea typeface="+mj-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제목 및 내용">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screen"/>
          <a:srcRect/>
          <a:stretch>
            <a:fillRect/>
          </a:stretch>
        </p:blipFill>
        <p:spPr>
          <a:xfrm>
            <a:off x="0" y="0"/>
            <a:ext cx="9144000" cy="5143500"/>
          </a:xfrm>
          <a:prstGeom prst="rect">
            <a:avLst/>
          </a:prstGeom>
        </p:spPr>
      </p:pic>
      <p:sp>
        <p:nvSpPr>
          <p:cNvPr id="3" name="텍스트 개체 틀 3"/>
          <p:cNvSpPr>
            <a:spLocks noGrp="1"/>
          </p:cNvSpPr>
          <p:nvPr>
            <p:ph type="body" sz="quarter" idx="10" hasCustomPrompt="1"/>
          </p:nvPr>
        </p:nvSpPr>
        <p:spPr>
          <a:xfrm>
            <a:off x="3560780" y="1590828"/>
            <a:ext cx="5475715" cy="594938"/>
          </a:xfrm>
          <a:prstGeom prst="rect">
            <a:avLst/>
          </a:prstGeom>
        </p:spPr>
        <p:txBody>
          <a:bodyPr/>
          <a:lstStyle>
            <a:lvl1pPr marL="0" indent="0" algn="l">
              <a:buNone/>
              <a:defRPr sz="4400" b="1" baseline="0">
                <a:solidFill>
                  <a:schemeClr val="tx1">
                    <a:lumMod val="85000"/>
                    <a:lumOff val="15000"/>
                  </a:schemeClr>
                </a:solidFill>
                <a:latin typeface="Calibri" panose="020F0502020204030204" pitchFamily="34" charset="0"/>
              </a:defRPr>
            </a:lvl1pPr>
          </a:lstStyle>
          <a:p>
            <a:pPr lvl="0"/>
            <a:r>
              <a:rPr lang="en-US" altLang="ko-KR"/>
              <a:t>Slide main title</a:t>
            </a:r>
            <a:endParaRPr lang="ko-KR" altLang="en-US"/>
          </a:p>
        </p:txBody>
      </p:sp>
      <p:sp>
        <p:nvSpPr>
          <p:cNvPr id="4" name="텍스트 개체 틀 3"/>
          <p:cNvSpPr>
            <a:spLocks noGrp="1"/>
          </p:cNvSpPr>
          <p:nvPr>
            <p:ph type="body" sz="quarter" idx="11" hasCustomPrompt="1"/>
          </p:nvPr>
        </p:nvSpPr>
        <p:spPr>
          <a:xfrm>
            <a:off x="3560780" y="2253278"/>
            <a:ext cx="5475715" cy="452174"/>
          </a:xfrm>
          <a:prstGeom prst="rect">
            <a:avLst/>
          </a:prstGeom>
        </p:spPr>
        <p:txBody>
          <a:bodyPr/>
          <a:lstStyle>
            <a:lvl1pPr marL="0" indent="0" algn="l">
              <a:buNone/>
              <a:defRPr sz="2400" b="1" baseline="0">
                <a:solidFill>
                  <a:schemeClr val="tx1">
                    <a:lumMod val="85000"/>
                    <a:lumOff val="15000"/>
                  </a:schemeClr>
                </a:solidFill>
                <a:latin typeface="Calibri" panose="020F0502020204030204" pitchFamily="34" charset="0"/>
              </a:defRPr>
            </a:lvl1pPr>
          </a:lstStyle>
          <a:p>
            <a:pPr lvl="0"/>
            <a:r>
              <a:rPr lang="en-US" altLang="ko-KR"/>
              <a:t>Slide sub title</a:t>
            </a:r>
            <a:endParaRPr lang="ko-KR" altLang="en-US"/>
          </a:p>
        </p:txBody>
      </p:sp>
      <p:sp>
        <p:nvSpPr>
          <p:cNvPr id="5" name="텍스트 개체 틀 3"/>
          <p:cNvSpPr>
            <a:spLocks noGrp="1"/>
          </p:cNvSpPr>
          <p:nvPr>
            <p:ph type="body" sz="quarter" idx="12" hasCustomPrompt="1"/>
          </p:nvPr>
        </p:nvSpPr>
        <p:spPr>
          <a:xfrm>
            <a:off x="3560780" y="693610"/>
            <a:ext cx="5475715" cy="892430"/>
          </a:xfrm>
          <a:prstGeom prst="rect">
            <a:avLst/>
          </a:prstGeom>
        </p:spPr>
        <p:txBody>
          <a:bodyPr/>
          <a:lstStyle>
            <a:lvl1pPr marL="0" indent="0" algn="l">
              <a:buNone/>
              <a:defRPr sz="6600" b="1" baseline="0">
                <a:solidFill>
                  <a:schemeClr val="tx1">
                    <a:lumMod val="85000"/>
                    <a:lumOff val="15000"/>
                  </a:schemeClr>
                </a:solidFill>
                <a:latin typeface="Calibri" panose="020F0502020204030204" pitchFamily="34" charset="0"/>
              </a:defRPr>
            </a:lvl1pPr>
          </a:lstStyle>
          <a:p>
            <a:pPr lvl="0"/>
            <a:r>
              <a:rPr lang="en-US" altLang="ko-KR"/>
              <a:t>01</a:t>
            </a: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제목 및 내용">
    <p:bg>
      <p:bgPr>
        <a:solidFill>
          <a:schemeClr val="bg1"/>
        </a:solidFill>
        <a:effectLst/>
      </p:bgPr>
    </p:bg>
    <p:spTree>
      <p:nvGrpSpPr>
        <p:cNvPr id="1" name=""/>
        <p:cNvGrpSpPr/>
        <p:nvPr/>
      </p:nvGrpSpPr>
      <p:grpSpPr>
        <a:xfrm>
          <a:off x="0" y="0"/>
          <a:ext cx="0" cy="0"/>
          <a:chOff x="0" y="0"/>
          <a:chExt cx="0" cy="0"/>
        </a:xfrm>
      </p:grpSpPr>
      <p:sp>
        <p:nvSpPr>
          <p:cNvPr id="2" name="텍스트 개체 틀 3"/>
          <p:cNvSpPr>
            <a:spLocks noGrp="1"/>
          </p:cNvSpPr>
          <p:nvPr>
            <p:ph type="body" sz="quarter" idx="10" hasCustomPrompt="1"/>
          </p:nvPr>
        </p:nvSpPr>
        <p:spPr>
          <a:xfrm>
            <a:off x="250825" y="97460"/>
            <a:ext cx="8642350" cy="540380"/>
          </a:xfrm>
          <a:prstGeom prst="rect">
            <a:avLst/>
          </a:prstGeom>
        </p:spPr>
        <p:txBody>
          <a:bodyPr/>
          <a:lstStyle>
            <a:lvl1pPr marL="0" indent="0" algn="l">
              <a:buNone/>
              <a:defRPr sz="3600" b="1" baseline="0">
                <a:solidFill>
                  <a:schemeClr val="tx1">
                    <a:lumMod val="85000"/>
                    <a:lumOff val="15000"/>
                  </a:schemeClr>
                </a:solidFill>
                <a:latin typeface="Calibri" panose="020F0502020204030204" pitchFamily="34" charset="0"/>
              </a:defRPr>
            </a:lvl1pPr>
          </a:lstStyle>
          <a:p>
            <a:pPr lvl="0"/>
            <a:r>
              <a:rPr lang="en-US" altLang="ko-KR"/>
              <a:t>Slide main title</a:t>
            </a:r>
            <a:endParaRPr lang="ko-KR" altLang="en-US"/>
          </a:p>
        </p:txBody>
      </p:sp>
      <p:sp>
        <p:nvSpPr>
          <p:cNvPr id="3" name="텍스트 개체 틀 3"/>
          <p:cNvSpPr>
            <a:spLocks noGrp="1"/>
          </p:cNvSpPr>
          <p:nvPr>
            <p:ph type="body" sz="quarter" idx="11" hasCustomPrompt="1"/>
          </p:nvPr>
        </p:nvSpPr>
        <p:spPr>
          <a:xfrm>
            <a:off x="250825" y="640167"/>
            <a:ext cx="8642350" cy="410708"/>
          </a:xfrm>
          <a:prstGeom prst="rect">
            <a:avLst/>
          </a:prstGeom>
        </p:spPr>
        <p:txBody>
          <a:bodyPr/>
          <a:lstStyle>
            <a:lvl1pPr marL="0" indent="0" algn="l">
              <a:buNone/>
              <a:defRPr sz="1800" b="1" baseline="0">
                <a:solidFill>
                  <a:schemeClr val="tx1">
                    <a:lumMod val="85000"/>
                    <a:lumOff val="15000"/>
                  </a:schemeClr>
                </a:solidFill>
                <a:latin typeface="Calibri" panose="020F0502020204030204" pitchFamily="34" charset="0"/>
              </a:defRPr>
            </a:lvl1pPr>
          </a:lstStyle>
          <a:p>
            <a:pPr lvl="0"/>
            <a:r>
              <a:rPr lang="en-US" altLang="ko-KR"/>
              <a:t>Slide sub title</a:t>
            </a:r>
            <a:endParaRPr lang="ko-KR" altLang="en-US"/>
          </a:p>
        </p:txBody>
      </p:sp>
      <p:grpSp>
        <p:nvGrpSpPr>
          <p:cNvPr id="4" name="그룹 3"/>
          <p:cNvGrpSpPr/>
          <p:nvPr userDrawn="1"/>
        </p:nvGrpSpPr>
        <p:grpSpPr>
          <a:xfrm>
            <a:off x="-1" y="0"/>
            <a:ext cx="9144001" cy="109183"/>
            <a:chOff x="-1" y="0"/>
            <a:chExt cx="9144001" cy="109183"/>
          </a:xfrm>
        </p:grpSpPr>
        <p:sp>
          <p:nvSpPr>
            <p:cNvPr id="5" name="직사각형 4"/>
            <p:cNvSpPr/>
            <p:nvPr userDrawn="1"/>
          </p:nvSpPr>
          <p:spPr>
            <a:xfrm>
              <a:off x="0" y="1"/>
              <a:ext cx="6516216" cy="109182"/>
            </a:xfrm>
            <a:prstGeom prst="rect">
              <a:avLst/>
            </a:prstGeom>
            <a:solidFill>
              <a:srgbClr val="FA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userDrawn="1"/>
          </p:nvSpPr>
          <p:spPr>
            <a:xfrm>
              <a:off x="6516216" y="1"/>
              <a:ext cx="798984" cy="1091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userDrawn="1"/>
          </p:nvSpPr>
          <p:spPr>
            <a:xfrm>
              <a:off x="7315200" y="1"/>
              <a:ext cx="1828800" cy="1091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userDrawn="1"/>
          </p:nvSpPr>
          <p:spPr>
            <a:xfrm>
              <a:off x="-1" y="0"/>
              <a:ext cx="598349" cy="1091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ffectLst>
                  <a:outerShdw blurRad="38100" dist="38100" dir="2700000" algn="tl">
                    <a:srgbClr val="000000">
                      <a:alpha val="43137"/>
                    </a:srgbClr>
                  </a:outerShdw>
                </a:effectLs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제목 및 내용">
    <p:bg>
      <p:bgPr>
        <a:solidFill>
          <a:schemeClr val="bg1"/>
        </a:solidFill>
        <a:effectLst/>
      </p:bgPr>
    </p:bg>
    <p:spTree>
      <p:nvGrpSpPr>
        <p:cNvPr id="1" name=""/>
        <p:cNvGrpSpPr/>
        <p:nvPr/>
      </p:nvGrpSpPr>
      <p:grpSpPr>
        <a:xfrm>
          <a:off x="0" y="0"/>
          <a:ext cx="0" cy="0"/>
          <a:chOff x="0" y="0"/>
          <a:chExt cx="0" cy="0"/>
        </a:xfrm>
      </p:grpSpPr>
      <p:grpSp>
        <p:nvGrpSpPr>
          <p:cNvPr id="11" name="그룹 10"/>
          <p:cNvGrpSpPr/>
          <p:nvPr userDrawn="1"/>
        </p:nvGrpSpPr>
        <p:grpSpPr>
          <a:xfrm>
            <a:off x="0" y="0"/>
            <a:ext cx="9144001" cy="5143500"/>
            <a:chOff x="0" y="0"/>
            <a:chExt cx="9144001" cy="5143500"/>
          </a:xfrm>
        </p:grpSpPr>
        <p:pic>
          <p:nvPicPr>
            <p:cNvPr id="10" name="그림 9"/>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artisticBlur radius="37"/>
                      </a14:imgEffect>
                    </a14:imgLayer>
                  </a14:imgProps>
                </a:ext>
              </a:extLst>
            </a:blip>
            <a:srcRect t="19418" b="5582"/>
            <a:stretch>
              <a:fillRect/>
            </a:stretch>
          </p:blipFill>
          <p:spPr>
            <a:xfrm>
              <a:off x="0" y="0"/>
              <a:ext cx="9144000" cy="5143500"/>
            </a:xfrm>
            <a:prstGeom prst="rect">
              <a:avLst/>
            </a:prstGeom>
          </p:spPr>
        </p:pic>
        <p:sp>
          <p:nvSpPr>
            <p:cNvPr id="9" name="직사각형 8"/>
            <p:cNvSpPr/>
            <p:nvPr userDrawn="1"/>
          </p:nvSpPr>
          <p:spPr>
            <a:xfrm>
              <a:off x="0" y="0"/>
              <a:ext cx="9144001" cy="5143500"/>
            </a:xfrm>
            <a:prstGeom prst="rect">
              <a:avLst/>
            </a:prstGeom>
            <a:solidFill>
              <a:srgbClr val="EFEFE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텍스트 개체 틀 3"/>
          <p:cNvSpPr>
            <a:spLocks noGrp="1"/>
          </p:cNvSpPr>
          <p:nvPr userDrawn="1">
            <p:ph type="body" sz="quarter" idx="10" hasCustomPrompt="1"/>
          </p:nvPr>
        </p:nvSpPr>
        <p:spPr>
          <a:xfrm>
            <a:off x="250825" y="97460"/>
            <a:ext cx="8642350" cy="540380"/>
          </a:xfrm>
          <a:prstGeom prst="rect">
            <a:avLst/>
          </a:prstGeom>
        </p:spPr>
        <p:txBody>
          <a:bodyPr/>
          <a:lstStyle>
            <a:lvl1pPr marL="0" indent="0" algn="l">
              <a:buNone/>
              <a:defRPr sz="3600" b="1" baseline="0">
                <a:solidFill>
                  <a:schemeClr val="tx1">
                    <a:lumMod val="85000"/>
                    <a:lumOff val="15000"/>
                  </a:schemeClr>
                </a:solidFill>
                <a:latin typeface="Calibri" panose="020F0502020204030204" pitchFamily="34" charset="0"/>
              </a:defRPr>
            </a:lvl1pPr>
          </a:lstStyle>
          <a:p>
            <a:pPr lvl="0"/>
            <a:r>
              <a:rPr lang="en-US" altLang="ko-KR"/>
              <a:t>Slide main title</a:t>
            </a:r>
            <a:endParaRPr lang="ko-KR" altLang="en-US"/>
          </a:p>
        </p:txBody>
      </p:sp>
      <p:sp>
        <p:nvSpPr>
          <p:cNvPr id="3" name="텍스트 개체 틀 3"/>
          <p:cNvSpPr>
            <a:spLocks noGrp="1"/>
          </p:cNvSpPr>
          <p:nvPr userDrawn="1">
            <p:ph type="body" sz="quarter" idx="11" hasCustomPrompt="1"/>
          </p:nvPr>
        </p:nvSpPr>
        <p:spPr>
          <a:xfrm>
            <a:off x="250825" y="640167"/>
            <a:ext cx="8642350" cy="410708"/>
          </a:xfrm>
          <a:prstGeom prst="rect">
            <a:avLst/>
          </a:prstGeom>
        </p:spPr>
        <p:txBody>
          <a:bodyPr/>
          <a:lstStyle>
            <a:lvl1pPr marL="0" indent="0" algn="l">
              <a:buNone/>
              <a:defRPr sz="1800" b="1" baseline="0">
                <a:solidFill>
                  <a:schemeClr val="tx1">
                    <a:lumMod val="85000"/>
                    <a:lumOff val="15000"/>
                  </a:schemeClr>
                </a:solidFill>
                <a:latin typeface="Calibri" panose="020F0502020204030204" pitchFamily="34" charset="0"/>
              </a:defRPr>
            </a:lvl1pPr>
          </a:lstStyle>
          <a:p>
            <a:pPr lvl="0"/>
            <a:r>
              <a:rPr lang="en-US" altLang="ko-KR"/>
              <a:t>Slide sub title</a:t>
            </a:r>
            <a:endParaRPr lang="ko-KR" altLang="en-US"/>
          </a:p>
        </p:txBody>
      </p:sp>
      <p:grpSp>
        <p:nvGrpSpPr>
          <p:cNvPr id="12" name="그룹 11"/>
          <p:cNvGrpSpPr/>
          <p:nvPr userDrawn="1"/>
        </p:nvGrpSpPr>
        <p:grpSpPr>
          <a:xfrm>
            <a:off x="-1" y="0"/>
            <a:ext cx="9144001" cy="109183"/>
            <a:chOff x="-1" y="0"/>
            <a:chExt cx="9144001" cy="109183"/>
          </a:xfrm>
        </p:grpSpPr>
        <p:sp>
          <p:nvSpPr>
            <p:cNvPr id="13" name="직사각형 12"/>
            <p:cNvSpPr/>
            <p:nvPr userDrawn="1"/>
          </p:nvSpPr>
          <p:spPr>
            <a:xfrm>
              <a:off x="0" y="1"/>
              <a:ext cx="6516216" cy="109182"/>
            </a:xfrm>
            <a:prstGeom prst="rect">
              <a:avLst/>
            </a:prstGeom>
            <a:solidFill>
              <a:srgbClr val="FA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userDrawn="1"/>
          </p:nvSpPr>
          <p:spPr>
            <a:xfrm>
              <a:off x="6516216" y="1"/>
              <a:ext cx="798984" cy="1091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userDrawn="1"/>
          </p:nvSpPr>
          <p:spPr>
            <a:xfrm>
              <a:off x="7315200" y="1"/>
              <a:ext cx="1828800" cy="1091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userDrawn="1"/>
          </p:nvSpPr>
          <p:spPr>
            <a:xfrm>
              <a:off x="-1" y="0"/>
              <a:ext cx="598349" cy="1091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ffectLst>
                  <a:outerShdw blurRad="38100" dist="38100" dir="2700000" algn="tl">
                    <a:srgbClr val="000000">
                      <a:alpha val="43137"/>
                    </a:srgbClr>
                  </a:outerShdw>
                </a:effectLst>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제목 및 내용">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screen"/>
          <a:srcRect t="25000"/>
          <a:stretch>
            <a:fillRect/>
          </a:stretch>
        </p:blipFill>
        <p:spPr>
          <a:xfrm flipH="1">
            <a:off x="0" y="0"/>
            <a:ext cx="9144000" cy="5143500"/>
          </a:xfrm>
          <a:prstGeom prst="rect">
            <a:avLst/>
          </a:prstGeom>
        </p:spPr>
      </p:pic>
      <p:sp>
        <p:nvSpPr>
          <p:cNvPr id="3" name="텍스트 개체 틀 3"/>
          <p:cNvSpPr>
            <a:spLocks noGrp="1"/>
          </p:cNvSpPr>
          <p:nvPr>
            <p:ph type="body" sz="quarter" idx="10" hasCustomPrompt="1"/>
          </p:nvPr>
        </p:nvSpPr>
        <p:spPr>
          <a:xfrm>
            <a:off x="5076056" y="2034145"/>
            <a:ext cx="4067944" cy="753629"/>
          </a:xfrm>
          <a:prstGeom prst="rect">
            <a:avLst/>
          </a:prstGeom>
        </p:spPr>
        <p:txBody>
          <a:bodyPr/>
          <a:lstStyle>
            <a:lvl1pPr marL="0" indent="0" algn="l">
              <a:buNone/>
              <a:defRPr sz="4400" b="1" baseline="0">
                <a:solidFill>
                  <a:schemeClr val="bg1"/>
                </a:solidFill>
                <a:latin typeface="Calibri" panose="020F0502020204030204" pitchFamily="34" charset="0"/>
              </a:defRPr>
            </a:lvl1pPr>
          </a:lstStyle>
          <a:p>
            <a:pPr lvl="0"/>
            <a:r>
              <a:rPr lang="en-US" altLang="ko-KR"/>
              <a:t>Thank you</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5.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124" name="图片 11" descr="水印"/>
          <p:cNvPicPr>
            <a:picLocks noChangeAspect="1"/>
          </p:cNvPicPr>
          <p:nvPr userDrawn="1"/>
        </p:nvPicPr>
        <p:blipFill>
          <a:blip r:embed="rId8"/>
          <a:stretch>
            <a:fillRect/>
          </a:stretch>
        </p:blipFill>
        <p:spPr>
          <a:xfrm>
            <a:off x="4951730" y="326390"/>
            <a:ext cx="3982085" cy="128968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xml"/><Relationship Id="rId2" Type="http://schemas.openxmlformats.org/officeDocument/2006/relationships/image" Target="../media/image9.png"/><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297815" y="310515"/>
            <a:ext cx="584898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967730" y="1616075"/>
            <a:ext cx="2966085" cy="2966085"/>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4951730" y="326390"/>
            <a:ext cx="3982085" cy="128968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251520" y="195486"/>
            <a:ext cx="5976664" cy="369332"/>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情感态度推测题</a:t>
            </a:r>
            <a:endParaRPr lang="zh-CN" altLang="en-US" sz="2800" b="1">
              <a:solidFill>
                <a:schemeClr val="accent4"/>
              </a:solidFill>
              <a:latin typeface="+mn-ea"/>
            </a:endParaRPr>
          </a:p>
        </p:txBody>
      </p:sp>
      <p:sp>
        <p:nvSpPr>
          <p:cNvPr id="100" name="文本框 99"/>
          <p:cNvSpPr txBox="1"/>
          <p:nvPr/>
        </p:nvSpPr>
        <p:spPr>
          <a:xfrm>
            <a:off x="323850" y="2355850"/>
            <a:ext cx="8901430" cy="181483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25. </a:t>
            </a:r>
            <a:r>
              <a:rPr lang="en-US" sz="2800" b="1">
                <a:solidFill>
                  <a:srgbClr val="FF0000"/>
                </a:solidFill>
                <a:latin typeface="Times New Roman" panose="02020603050405020304" charset="0"/>
                <a:cs typeface="Times New Roman" panose="02020603050405020304" charset="0"/>
              </a:rPr>
              <a:t>How might Michelle feel</a:t>
            </a:r>
            <a:r>
              <a:rPr lang="en-US" sz="2800" b="0">
                <a:solidFill>
                  <a:srgbClr val="000000"/>
                </a:solidFill>
                <a:latin typeface="Times New Roman" panose="02020603050405020304" charset="0"/>
                <a:cs typeface="Times New Roman" panose="02020603050405020304" charset="0"/>
              </a:rPr>
              <a:t> when watching her daughter</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 with Brave Barbie?</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highlight>
                  <a:srgbClr val="FFFF00"/>
                </a:highlight>
                <a:latin typeface="Times New Roman" panose="02020603050405020304" charset="0"/>
                <a:cs typeface="Times New Roman" panose="02020603050405020304" charset="0"/>
              </a:rPr>
              <a:t>A. Sad yet comforted.</a:t>
            </a:r>
            <a:r>
              <a:rPr lang="en-US" sz="2800" b="0">
                <a:solidFill>
                  <a:srgbClr val="000000"/>
                </a:solidFill>
                <a:latin typeface="Times New Roman" panose="02020603050405020304" charset="0"/>
                <a:cs typeface="Times New Roman" panose="02020603050405020304" charset="0"/>
              </a:rPr>
              <a:t>          B. Envious yet proud.</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Overwhelmed and ashamed. D. Heartbroken and regretful</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611505" y="564515"/>
            <a:ext cx="8156575" cy="1753235"/>
          </a:xfrm>
          <a:prstGeom prst="rect">
            <a:avLst/>
          </a:prstGeom>
          <a:noFill/>
          <a:ln w="9525">
            <a:noFill/>
          </a:ln>
        </p:spPr>
        <p:txBody>
          <a:bodyPr wrap="square">
            <a:spAutoFit/>
          </a:bodyPr>
          <a:lstStyle/>
          <a:p>
            <a:pPr indent="269875" algn="just" eaLnBrk="0" fontAlgn="auto" latinLnBrk="0" hangingPunct="0"/>
            <a:r>
              <a:rPr lang="en-US" b="0">
                <a:solidFill>
                  <a:srgbClr val="000000"/>
                </a:solidFill>
                <a:latin typeface="Times New Roman" panose="02020603050405020304" charset="0"/>
              </a:rPr>
              <a:t>There’s even a Barbie for cancer patients - Brave Barbie - a partnership between Mattel and CureSearch that sends a bald(</a:t>
            </a:r>
            <a:r>
              <a:rPr lang="zh-CN" b="0">
                <a:solidFill>
                  <a:srgbClr val="000000"/>
                </a:solidFill>
                <a:ea typeface="宋体" panose="02010600030101010101" pitchFamily="2" charset="-122"/>
              </a:rPr>
              <a:t>光头的</a:t>
            </a:r>
            <a:r>
              <a:rPr lang="en-US" b="0">
                <a:solidFill>
                  <a:srgbClr val="000000"/>
                </a:solidFill>
                <a:latin typeface="Times New Roman" panose="02020603050405020304" charset="0"/>
              </a:rPr>
              <a:t>)Barbie to families affected by cancer. “Gifting my daughter a Barbie who suffered from cancer was </a:t>
            </a:r>
            <a:r>
              <a:rPr lang="en-US" b="0">
                <a:solidFill>
                  <a:srgbClr val="FF0000"/>
                </a:solidFill>
                <a:latin typeface="Times New Roman" panose="02020603050405020304" charset="0"/>
              </a:rPr>
              <a:t>tremendous</a:t>
            </a:r>
            <a:r>
              <a:rPr lang="en-US" b="0">
                <a:solidFill>
                  <a:srgbClr val="000000"/>
                </a:solidFill>
                <a:latin typeface="Times New Roman" panose="02020603050405020304" charset="0"/>
              </a:rPr>
              <a:t>, ” </a:t>
            </a:r>
            <a:r>
              <a:rPr lang="en-US" b="0">
                <a:solidFill>
                  <a:srgbClr val="000000"/>
                </a:solidFill>
                <a:highlight>
                  <a:srgbClr val="FFFF00"/>
                </a:highlight>
                <a:latin typeface="Times New Roman" panose="02020603050405020304" charset="0"/>
              </a:rPr>
              <a:t>Michelle,</a:t>
            </a:r>
            <a:r>
              <a:rPr lang="en-US" b="0">
                <a:solidFill>
                  <a:srgbClr val="000000"/>
                </a:solidFill>
                <a:latin typeface="Times New Roman" panose="02020603050405020304" charset="0"/>
              </a:rPr>
              <a:t> a cancer survivor said, “We would play with that Barbie together and I’d </a:t>
            </a:r>
            <a:r>
              <a:rPr lang="en-US" b="0">
                <a:solidFill>
                  <a:srgbClr val="FF0000"/>
                </a:solidFill>
                <a:latin typeface="Times New Roman" panose="02020603050405020304" charset="0"/>
              </a:rPr>
              <a:t>heartbreakingly</a:t>
            </a:r>
            <a:r>
              <a:rPr lang="en-US" b="0">
                <a:solidFill>
                  <a:srgbClr val="000000"/>
                </a:solidFill>
                <a:latin typeface="Times New Roman" panose="02020603050405020304" charset="0"/>
              </a:rPr>
              <a:t> watch her pretend to take the doll to the hospital for chemo(</a:t>
            </a:r>
            <a:r>
              <a:rPr lang="zh-CN" b="0">
                <a:solidFill>
                  <a:srgbClr val="000000"/>
                </a:solidFill>
                <a:ea typeface="宋体" panose="02010600030101010101" pitchFamily="2" charset="-122"/>
              </a:rPr>
              <a:t>化疗</a:t>
            </a:r>
            <a:r>
              <a:rPr lang="en-US" b="0">
                <a:solidFill>
                  <a:srgbClr val="000000"/>
                </a:solidFill>
                <a:latin typeface="Times New Roman" panose="02020603050405020304" charset="0"/>
              </a:rPr>
              <a:t>), or place its long wig on top of its head and tell the doll ‘It’s time to be beautiful again.”</a:t>
            </a:r>
            <a:endParaRPr lang="en-US" altLang="en-US" b="0">
              <a:solidFill>
                <a:srgbClr val="000000"/>
              </a:solidFill>
              <a:latin typeface="Times New Roman" panose="02020603050405020304" charset="0"/>
            </a:endParaRPr>
          </a:p>
        </p:txBody>
      </p:sp>
      <p:sp>
        <p:nvSpPr>
          <p:cNvPr id="3" name="Shape 47"/>
          <p:cNvSpPr/>
          <p:nvPr/>
        </p:nvSpPr>
        <p:spPr>
          <a:xfrm>
            <a:off x="365760" y="4444365"/>
            <a:ext cx="797369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情感态度推测定位人物的语言，定位情感色彩词汇</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251520" y="195486"/>
            <a:ext cx="5976664" cy="369332"/>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推测题</a:t>
            </a:r>
            <a:endParaRPr lang="zh-CN" altLang="en-US" sz="2800" b="1">
              <a:solidFill>
                <a:schemeClr val="accent4"/>
              </a:solidFill>
              <a:latin typeface="+mn-ea"/>
            </a:endParaRPr>
          </a:p>
        </p:txBody>
      </p:sp>
      <p:sp>
        <p:nvSpPr>
          <p:cNvPr id="100" name="文本框 99"/>
          <p:cNvSpPr txBox="1"/>
          <p:nvPr/>
        </p:nvSpPr>
        <p:spPr>
          <a:xfrm>
            <a:off x="323850" y="2499995"/>
            <a:ext cx="8876030" cy="224536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26.</a:t>
            </a:r>
            <a:r>
              <a:rPr lang="en-US" sz="2800" b="1">
                <a:solidFill>
                  <a:srgbClr val="FF0000"/>
                </a:solidFill>
                <a:latin typeface="Times New Roman" panose="02020603050405020304" charset="0"/>
                <a:cs typeface="Times New Roman" panose="02020603050405020304" charset="0"/>
              </a:rPr>
              <a:t>What</a:t>
            </a:r>
            <a:r>
              <a:rPr lang="en-US" sz="2800" b="0">
                <a:solidFill>
                  <a:srgbClr val="000000"/>
                </a:solidFill>
                <a:latin typeface="Times New Roman" panose="02020603050405020304" charset="0"/>
                <a:cs typeface="Times New Roman" panose="02020603050405020304" charset="0"/>
              </a:rPr>
              <a:t> does Brave Barbie </a:t>
            </a:r>
            <a:r>
              <a:rPr lang="en-US" sz="2800" b="1">
                <a:solidFill>
                  <a:srgbClr val="FF0000"/>
                </a:solidFill>
                <a:latin typeface="Times New Roman" panose="02020603050405020304" charset="0"/>
                <a:cs typeface="Times New Roman" panose="02020603050405020304" charset="0"/>
              </a:rPr>
              <a:t>mean to </a:t>
            </a:r>
            <a:r>
              <a:rPr lang="en-US" sz="2800" b="0">
                <a:solidFill>
                  <a:srgbClr val="000000"/>
                </a:solidFill>
                <a:latin typeface="Times New Roman" panose="02020603050405020304" charset="0"/>
                <a:cs typeface="Times New Roman" panose="02020603050405020304" charset="0"/>
              </a:rPr>
              <a:t>Michelle’s family?</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A reliable emotional support.                               </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B. A glue for broken relationships.</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An effective practical treatment.                         </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D. A secret medium of negotiation.</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429260" y="564515"/>
            <a:ext cx="8192770" cy="1938020"/>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altLang="en-US" sz="2000" b="0">
                <a:solidFill>
                  <a:srgbClr val="000000"/>
                </a:solidFill>
                <a:latin typeface="Times New Roman" panose="02020603050405020304" charset="0"/>
              </a:rPr>
              <a:t>Bald Barbie was super brave and went on awesome adventures after chemo. Sometimes she felt sick and needed to sleep, but would feel much better after a rest. Bald Barbie always beat the cancer and went on to live a long and happy life with her family. </a:t>
            </a:r>
            <a:r>
              <a:rPr lang="en-US" altLang="en-US" sz="2000" b="0" u="sng">
                <a:solidFill>
                  <a:srgbClr val="000000"/>
                </a:solidFill>
                <a:latin typeface="Times New Roman" panose="02020603050405020304" charset="0"/>
              </a:rPr>
              <a:t>That Barbie became so much more than a plastic doll - she </a:t>
            </a:r>
            <a:r>
              <a:rPr lang="en-US" altLang="en-US" sz="2000" b="0" u="sng">
                <a:solidFill>
                  <a:srgbClr val="FF0000"/>
                </a:solidFill>
                <a:latin typeface="Times New Roman" panose="02020603050405020304" charset="0"/>
              </a:rPr>
              <a:t>was a means of communication and a coping mechanism during an extremely distressing time for little families.</a:t>
            </a:r>
            <a:endParaRPr lang="en-US" altLang="en-US" sz="2000" b="0" u="sng">
              <a:solidFill>
                <a:srgbClr val="FF0000"/>
              </a:solidFill>
              <a:latin typeface="Times New Roman" panose="02020603050405020304" charset="0"/>
            </a:endParaRPr>
          </a:p>
        </p:txBody>
      </p:sp>
      <p:sp>
        <p:nvSpPr>
          <p:cNvPr id="4" name="矩形 3"/>
          <p:cNvSpPr/>
          <p:nvPr/>
        </p:nvSpPr>
        <p:spPr>
          <a:xfrm>
            <a:off x="395605" y="2931795"/>
            <a:ext cx="4679950"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251520" y="195486"/>
            <a:ext cx="5976664" cy="369332"/>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文章出处推测题</a:t>
            </a:r>
            <a:endParaRPr lang="zh-CN" altLang="en-US" sz="2800" b="1">
              <a:solidFill>
                <a:schemeClr val="accent4"/>
              </a:solidFill>
              <a:latin typeface="+mn-ea"/>
            </a:endParaRPr>
          </a:p>
        </p:txBody>
      </p:sp>
      <p:sp>
        <p:nvSpPr>
          <p:cNvPr id="100" name="文本框 99"/>
          <p:cNvSpPr txBox="1"/>
          <p:nvPr/>
        </p:nvSpPr>
        <p:spPr>
          <a:xfrm>
            <a:off x="323850" y="2787650"/>
            <a:ext cx="8876030" cy="1383665"/>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27. </a:t>
            </a:r>
            <a:r>
              <a:rPr lang="en-US" sz="2800" b="1">
                <a:solidFill>
                  <a:srgbClr val="FF0000"/>
                </a:solidFill>
                <a:latin typeface="Times New Roman" panose="02020603050405020304" charset="0"/>
                <a:cs typeface="Times New Roman" panose="02020603050405020304" charset="0"/>
              </a:rPr>
              <a:t>Where</a:t>
            </a:r>
            <a:r>
              <a:rPr lang="en-US" sz="2800" b="0">
                <a:solidFill>
                  <a:srgbClr val="000000"/>
                </a:solidFill>
                <a:latin typeface="Times New Roman" panose="02020603050405020304" charset="0"/>
                <a:cs typeface="Times New Roman" panose="02020603050405020304" charset="0"/>
              </a:rPr>
              <a:t> is the text </a:t>
            </a:r>
            <a:r>
              <a:rPr lang="en-US" sz="2800" b="1">
                <a:solidFill>
                  <a:srgbClr val="FF0000"/>
                </a:solidFill>
                <a:latin typeface="Times New Roman" panose="02020603050405020304" charset="0"/>
                <a:cs typeface="Times New Roman" panose="02020603050405020304" charset="0"/>
              </a:rPr>
              <a:t>probably taken from</a:t>
            </a:r>
            <a:r>
              <a:rPr lang="en-US" sz="2800" b="0">
                <a:solidFill>
                  <a:srgbClr val="000000"/>
                </a:solidFill>
                <a:latin typeface="Times New Roman" panose="02020603050405020304" charset="0"/>
                <a:cs typeface="Times New Roman" panose="02020603050405020304" charset="0"/>
              </a:rPr>
              <a:t>?</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A medical journal.                    B. A charity brochure.</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A financial report.                     D. A story collection.</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107315" y="555625"/>
            <a:ext cx="8757920" cy="2245360"/>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sz="2000" b="0">
                <a:solidFill>
                  <a:srgbClr val="000000"/>
                </a:solidFill>
                <a:latin typeface="Times New Roman" panose="02020603050405020304" charset="0"/>
              </a:rPr>
              <a:t>There’s even a Barbie for cancer patients - Brave Barbie - a partnership between Mattel and CureSearch that sends a bald(</a:t>
            </a:r>
            <a:r>
              <a:rPr lang="zh-CN" sz="2000" b="0">
                <a:solidFill>
                  <a:srgbClr val="000000"/>
                </a:solidFill>
                <a:ea typeface="宋体" panose="02010600030101010101" pitchFamily="2" charset="-122"/>
              </a:rPr>
              <a:t>光头的</a:t>
            </a:r>
            <a:r>
              <a:rPr lang="en-US" sz="2000" b="0">
                <a:solidFill>
                  <a:srgbClr val="000000"/>
                </a:solidFill>
                <a:latin typeface="Times New Roman" panose="02020603050405020304" charset="0"/>
              </a:rPr>
              <a:t>)Barbie to families affected by cancer. “Gifting my daughter a Barbie who suffered from cancer was tremendous, ” Michelle, a cancer survivor said, “We would play with that Barbie together and I’dheartbreakingly watch her pretend to take the doll to the hospital for chemo(</a:t>
            </a:r>
            <a:r>
              <a:rPr lang="zh-CN" sz="2000" b="0">
                <a:solidFill>
                  <a:srgbClr val="000000"/>
                </a:solidFill>
                <a:ea typeface="宋体" panose="02010600030101010101" pitchFamily="2" charset="-122"/>
              </a:rPr>
              <a:t>化疗</a:t>
            </a:r>
            <a:r>
              <a:rPr lang="en-US" sz="2000" b="0">
                <a:solidFill>
                  <a:srgbClr val="000000"/>
                </a:solidFill>
                <a:latin typeface="Times New Roman" panose="02020603050405020304" charset="0"/>
              </a:rPr>
              <a:t>), or place its long wig on top of its head and tell the doll ‘It’s time to be beautiful again.”</a:t>
            </a:r>
            <a:endParaRPr lang="en-US" altLang="en-US" sz="2000" b="0">
              <a:solidFill>
                <a:srgbClr val="000000"/>
              </a:solidFill>
              <a:latin typeface="Times New Roman" panose="02020603050405020304" charset="0"/>
            </a:endParaRPr>
          </a:p>
        </p:txBody>
      </p:sp>
      <p:sp>
        <p:nvSpPr>
          <p:cNvPr id="4" name="矩形 3"/>
          <p:cNvSpPr/>
          <p:nvPr>
            <p:custDataLst>
              <p:tags r:id="rId1"/>
            </p:custDataLst>
          </p:nvPr>
        </p:nvSpPr>
        <p:spPr>
          <a:xfrm>
            <a:off x="5652135" y="3724275"/>
            <a:ext cx="2778125" cy="37084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Shape 47"/>
          <p:cNvSpPr/>
          <p:nvPr/>
        </p:nvSpPr>
        <p:spPr>
          <a:xfrm>
            <a:off x="395605" y="4444365"/>
            <a:ext cx="8401050"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文章出处把握文章话题和文体特征：故事的特征具备故事六要素、叙述口吻。</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6372200" y="917079"/>
            <a:ext cx="862583" cy="862583"/>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C</a:t>
            </a:r>
            <a:endParaRPr lang="en-US" altLang="zh-CN" sz="4000">
              <a:solidFill>
                <a:schemeClr val="tx1"/>
              </a:solidFill>
              <a:latin typeface="+mj-ea"/>
              <a:ea typeface="+mj-ea"/>
            </a:endParaRPr>
          </a:p>
        </p:txBody>
      </p:sp>
      <p:sp>
        <p:nvSpPr>
          <p:cNvPr id="15" name="Shape 47"/>
          <p:cNvSpPr/>
          <p:nvPr/>
        </p:nvSpPr>
        <p:spPr>
          <a:xfrm>
            <a:off x="4982845" y="2211705"/>
            <a:ext cx="3988435" cy="923290"/>
          </a:xfrm>
          <a:prstGeom prst="rect">
            <a:avLst/>
          </a:prstGeom>
          <a:noFill/>
          <a:ln w="9525">
            <a:noFill/>
          </a:ln>
        </p:spPr>
        <p:txBody>
          <a:bodyPr wrap="square" lIns="50800" tIns="50800" rIns="50800" bIns="50800" anchor="ctr"/>
          <a:lstStyle/>
          <a:p>
            <a:pPr algn="ctr"/>
            <a:r>
              <a:rPr lang="zh-CN" altLang="en-US" sz="3200" b="1">
                <a:solidFill>
                  <a:schemeClr val="bg2"/>
                </a:solidFill>
                <a:latin typeface="+mn-ea"/>
                <a:sym typeface="+mn-ea"/>
              </a:rPr>
              <a:t>人与自然：</a:t>
            </a:r>
            <a:endParaRPr lang="zh-CN" altLang="en-US" sz="3200" b="1">
              <a:solidFill>
                <a:schemeClr val="bg2"/>
              </a:solidFill>
              <a:latin typeface="+mn-ea"/>
              <a:sym typeface="+mn-ea"/>
            </a:endParaRPr>
          </a:p>
          <a:p>
            <a:pPr algn="ctr"/>
            <a:r>
              <a:rPr lang="zh-CN" altLang="en-US" sz="3200" b="1">
                <a:solidFill>
                  <a:schemeClr val="bg2"/>
                </a:solidFill>
                <a:latin typeface="+mn-ea"/>
                <a:sym typeface="+mn-ea"/>
              </a:rPr>
              <a:t>an extraordinary </a:t>
            </a:r>
            <a:endParaRPr lang="zh-CN" altLang="en-US" sz="3200" b="1">
              <a:solidFill>
                <a:schemeClr val="bg2"/>
              </a:solidFill>
              <a:latin typeface="+mn-ea"/>
              <a:sym typeface="+mn-ea"/>
            </a:endParaRPr>
          </a:p>
          <a:p>
            <a:pPr algn="ctr"/>
            <a:r>
              <a:rPr lang="zh-CN" altLang="en-US" sz="3200" b="1">
                <a:solidFill>
                  <a:schemeClr val="bg2"/>
                </a:solidFill>
                <a:latin typeface="+mn-ea"/>
                <a:sym typeface="+mn-ea"/>
              </a:rPr>
              <a:t>fossil </a:t>
            </a:r>
            <a:endParaRPr lang="zh-CN" altLang="en-US" sz="3200"/>
          </a:p>
          <a:p>
            <a:pPr algn="ctr"/>
            <a:endParaRPr lang="en-US" altLang="zh-CN" sz="3200">
              <a:solidFill>
                <a:schemeClr val="accent4"/>
              </a:solidFill>
              <a:latin typeface="+mn-ea"/>
            </a:endParaRPr>
          </a:p>
        </p:txBody>
      </p:sp>
      <p:sp>
        <p:nvSpPr>
          <p:cNvPr id="16" name="矩形 15"/>
          <p:cNvSpPr/>
          <p:nvPr/>
        </p:nvSpPr>
        <p:spPr>
          <a:xfrm>
            <a:off x="6562267" y="3100610"/>
            <a:ext cx="482447" cy="72008"/>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
        <p:nvSpPr>
          <p:cNvPr id="19" name="任意多边形: 形状 18"/>
          <p:cNvSpPr/>
          <p:nvPr/>
        </p:nvSpPr>
        <p:spPr>
          <a:xfrm flipH="1">
            <a:off x="4572000" y="4515966"/>
            <a:ext cx="1808774" cy="627534"/>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0">
                <a:schemeClr val="accent1"/>
              </a:gs>
              <a:gs pos="100000">
                <a:schemeClr val="accent6"/>
              </a:gs>
            </a:gsLst>
            <a:lin ang="0" scaled="0"/>
          </a:gradFill>
          <a:ln w="4763" cap="flat">
            <a:noFill/>
            <a:prstDash val="solid"/>
            <a:miter/>
          </a:ln>
        </p:spPr>
        <p:txBody>
          <a:bodyPr rtlCol="0" anchor="ctr"/>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par>
                          <p:cTn id="17" fill="hold">
                            <p:stCondLst>
                              <p:cond delay="24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251520" y="195486"/>
            <a:ext cx="5976664" cy="369332"/>
          </a:xfrm>
          <a:prstGeom prst="rect">
            <a:avLst/>
          </a:prstGeom>
          <a:noFill/>
          <a:ln w="9525">
            <a:noFill/>
          </a:ln>
        </p:spPr>
        <p:txBody>
          <a:bodyPr wrap="square" lIns="50800" tIns="50800" rIns="50800" bIns="50800" anchor="ctr"/>
          <a:lstStyle/>
          <a:p>
            <a:r>
              <a:rPr lang="zh-CN" altLang="en-US" sz="2800" b="1">
                <a:solidFill>
                  <a:schemeClr val="accent4"/>
                </a:solidFill>
                <a:latin typeface="+mn-ea"/>
              </a:rPr>
              <a:t>词义猜测题</a:t>
            </a:r>
            <a:endParaRPr lang="zh-CN" altLang="en-US" sz="2800" b="1">
              <a:solidFill>
                <a:schemeClr val="accent4"/>
              </a:solidFill>
              <a:latin typeface="+mn-ea"/>
            </a:endParaRPr>
          </a:p>
        </p:txBody>
      </p:sp>
      <p:sp>
        <p:nvSpPr>
          <p:cNvPr id="100" name="文本框 99"/>
          <p:cNvSpPr txBox="1"/>
          <p:nvPr/>
        </p:nvSpPr>
        <p:spPr>
          <a:xfrm>
            <a:off x="107315" y="2427605"/>
            <a:ext cx="8876030" cy="224536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28.Which idiom is closest in meaning to underlined part “the tables were turned”in paragraph 1? </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The fittest survives.            B. The hunters become hunted.</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Fortune always favors the brave.    </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D. The truth will always come to light.</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251460" y="896620"/>
            <a:ext cx="8288655" cy="1630045"/>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altLang="en-US" sz="2000" b="0">
                <a:solidFill>
                  <a:srgbClr val="000000"/>
                </a:solidFill>
                <a:latin typeface="Times New Roman" panose="02020603050405020304" charset="0"/>
              </a:rPr>
              <a:t>That dinosaurs ate the mammals(哺乳动物)that ran beneath their feet</a:t>
            </a:r>
            <a:r>
              <a:rPr lang="en-US" altLang="en-US" sz="2000" b="0">
                <a:solidFill>
                  <a:srgbClr val="FF0000"/>
                </a:solidFill>
                <a:latin typeface="Times New Roman" panose="02020603050405020304" charset="0"/>
              </a:rPr>
              <a:t> is not in doubt</a:t>
            </a:r>
            <a:r>
              <a:rPr lang="en-US" altLang="en-US" sz="2000" b="0">
                <a:solidFill>
                  <a:srgbClr val="000000"/>
                </a:solidFill>
                <a:latin typeface="Times New Roman" panose="02020603050405020304" charset="0"/>
              </a:rPr>
              <a:t>.</a:t>
            </a:r>
            <a:r>
              <a:rPr lang="en-US" altLang="en-US" sz="2000" b="0">
                <a:solidFill>
                  <a:srgbClr val="FF0000"/>
                </a:solidFill>
                <a:latin typeface="Times New Roman" panose="02020603050405020304" charset="0"/>
              </a:rPr>
              <a:t> </a:t>
            </a:r>
            <a:r>
              <a:rPr lang="en-US" altLang="en-US" sz="2000" b="0">
                <a:solidFill>
                  <a:srgbClr val="FF0000"/>
                </a:solidFill>
                <a:highlight>
                  <a:srgbClr val="FFFF00"/>
                </a:highlight>
                <a:latin typeface="Times New Roman" panose="02020603050405020304" charset="0"/>
              </a:rPr>
              <a:t>Now</a:t>
            </a:r>
            <a:r>
              <a:rPr lang="en-US" altLang="en-US" sz="2000" b="0">
                <a:solidFill>
                  <a:srgbClr val="000000"/>
                </a:solidFill>
                <a:latin typeface="Times New Roman" panose="02020603050405020304" charset="0"/>
              </a:rPr>
              <a:t> an extraordinary fossil newly described in Scientific Reports, unearthed by a team led by Gang Han at Hainan Vocational University of Science and Technology in China, shows that sometimes </a:t>
            </a:r>
            <a:r>
              <a:rPr lang="en-US" altLang="en-US" sz="2000" b="0" u="sng">
                <a:solidFill>
                  <a:srgbClr val="000000"/>
                </a:solidFill>
                <a:latin typeface="Times New Roman" panose="02020603050405020304" charset="0"/>
              </a:rPr>
              <a:t>the tables were turned.</a:t>
            </a:r>
            <a:endParaRPr lang="en-US" altLang="en-US" sz="2000" b="0" u="sng">
              <a:solidFill>
                <a:srgbClr val="000000"/>
              </a:solidFill>
              <a:latin typeface="Times New Roman" panose="02020603050405020304" charset="0"/>
            </a:endParaRPr>
          </a:p>
        </p:txBody>
      </p:sp>
      <p:sp>
        <p:nvSpPr>
          <p:cNvPr id="4" name="矩形 3"/>
          <p:cNvSpPr/>
          <p:nvPr>
            <p:custDataLst>
              <p:tags r:id="rId1"/>
            </p:custDataLst>
          </p:nvPr>
        </p:nvSpPr>
        <p:spPr>
          <a:xfrm>
            <a:off x="4467860" y="3298190"/>
            <a:ext cx="4484370"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Shape 47"/>
          <p:cNvSpPr/>
          <p:nvPr/>
        </p:nvSpPr>
        <p:spPr>
          <a:xfrm>
            <a:off x="2195830" y="627380"/>
            <a:ext cx="102171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转折</a:t>
            </a:r>
            <a:endParaRPr lang="zh-CN" altLang="en-US" sz="2800" b="1">
              <a:solidFill>
                <a:schemeClr val="accent4"/>
              </a:solidFill>
              <a:latin typeface="+mn-ea"/>
            </a:endParaRPr>
          </a:p>
        </p:txBody>
      </p:sp>
      <p:sp>
        <p:nvSpPr>
          <p:cNvPr id="5" name="Shape 47"/>
          <p:cNvSpPr/>
          <p:nvPr/>
        </p:nvSpPr>
        <p:spPr>
          <a:xfrm>
            <a:off x="1259840" y="4587875"/>
            <a:ext cx="6341110"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根据句间逻辑关系推测词义。</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179705" y="411480"/>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功能分析题：分析作者的写作技巧及功能</a:t>
            </a:r>
            <a:endParaRPr lang="zh-CN" altLang="en-US" sz="2800" b="1">
              <a:solidFill>
                <a:schemeClr val="accent4"/>
              </a:solidFill>
              <a:latin typeface="+mn-ea"/>
            </a:endParaRPr>
          </a:p>
        </p:txBody>
      </p:sp>
      <p:sp>
        <p:nvSpPr>
          <p:cNvPr id="100" name="文本框 99"/>
          <p:cNvSpPr txBox="1"/>
          <p:nvPr/>
        </p:nvSpPr>
        <p:spPr>
          <a:xfrm>
            <a:off x="107315" y="2427605"/>
            <a:ext cx="8876030" cy="2676525"/>
          </a:xfrm>
          <a:prstGeom prst="rect">
            <a:avLst/>
          </a:prstGeom>
          <a:noFill/>
          <a:ln w="9525">
            <a:noFill/>
          </a:ln>
        </p:spPr>
        <p:txBody>
          <a:bodyPr wrap="square">
            <a:spAutoFit/>
          </a:bodyPr>
          <a:lstStyle/>
          <a:p>
            <a:pPr indent="0" eaLnBrk="0" fontAlgn="auto" latinLnBrk="0" hangingPunct="0"/>
            <a:r>
              <a:rPr lang="en-US" sz="2800" b="0">
                <a:solidFill>
                  <a:srgbClr val="000000"/>
                </a:solidFill>
                <a:latin typeface="Times New Roman" panose="02020603050405020304" charset="0"/>
                <a:cs typeface="Times New Roman" panose="02020603050405020304" charset="0"/>
              </a:rPr>
              <a:t>29. </a:t>
            </a:r>
            <a:r>
              <a:rPr lang="en-US" sz="2800" b="1">
                <a:solidFill>
                  <a:srgbClr val="FF0000"/>
                </a:solidFill>
                <a:latin typeface="Times New Roman" panose="02020603050405020304" charset="0"/>
                <a:cs typeface="Times New Roman" panose="02020603050405020304" charset="0"/>
              </a:rPr>
              <a:t>Why</a:t>
            </a:r>
            <a:r>
              <a:rPr lang="en-US" sz="2800" b="0">
                <a:solidFill>
                  <a:srgbClr val="000000"/>
                </a:solidFill>
                <a:latin typeface="Times New Roman" panose="02020603050405020304" charset="0"/>
                <a:cs typeface="Times New Roman" panose="02020603050405020304" charset="0"/>
              </a:rPr>
              <a:t> does the author</a:t>
            </a:r>
            <a:r>
              <a:rPr lang="en-US" sz="2800" b="0">
                <a:solidFill>
                  <a:srgbClr val="FF0000"/>
                </a:solidFill>
                <a:latin typeface="Times New Roman" panose="02020603050405020304" charset="0"/>
                <a:cs typeface="Times New Roman" panose="02020603050405020304" charset="0"/>
              </a:rPr>
              <a:t> mention the “tooth mark”</a:t>
            </a:r>
            <a:r>
              <a:rPr lang="en-US" sz="2800" b="0">
                <a:solidFill>
                  <a:srgbClr val="000000"/>
                </a:solidFill>
                <a:latin typeface="Times New Roman" panose="02020603050405020304" charset="0"/>
                <a:cs typeface="Times New Roman" panose="02020603050405020304" charset="0"/>
              </a:rPr>
              <a:t> in paragraph 3?</a:t>
            </a:r>
            <a:endParaRPr lang="en-US" sz="2800" b="0">
              <a:solidFill>
                <a:srgbClr val="000000"/>
              </a:solidFill>
              <a:latin typeface="Times New Roman" panose="02020603050405020304" charset="0"/>
              <a:cs typeface="Times New Roman" panose="02020603050405020304" charset="0"/>
            </a:endParaRPr>
          </a:p>
          <a:p>
            <a:pPr indent="0" eaLnBrk="0" fontAlgn="auto" latinLnBrk="0" hangingPunct="0"/>
            <a:r>
              <a:rPr lang="en-US" sz="2800" b="0">
                <a:solidFill>
                  <a:srgbClr val="000000"/>
                </a:solidFill>
                <a:latin typeface="Times New Roman" panose="02020603050405020304" charset="0"/>
                <a:cs typeface="Times New Roman" panose="02020603050405020304" charset="0"/>
              </a:rPr>
              <a:t>A. To prove the fossil was fake.</a:t>
            </a:r>
            <a:endParaRPr lang="en-US" sz="2800" b="0">
              <a:solidFill>
                <a:srgbClr val="000000"/>
              </a:solidFill>
              <a:latin typeface="Times New Roman" panose="02020603050405020304" charset="0"/>
              <a:cs typeface="Times New Roman" panose="02020603050405020304" charset="0"/>
            </a:endParaRPr>
          </a:p>
          <a:p>
            <a:pPr indent="0" eaLnBrk="0" fontAlgn="auto" latinLnBrk="0" hangingPunct="0"/>
            <a:r>
              <a:rPr lang="en-US" sz="2800" b="0">
                <a:solidFill>
                  <a:srgbClr val="000000"/>
                </a:solidFill>
                <a:latin typeface="Times New Roman" panose="02020603050405020304" charset="0"/>
                <a:cs typeface="Times New Roman" panose="02020603050405020304" charset="0"/>
              </a:rPr>
              <a:t>B. To show the forming of the fossil.</a:t>
            </a:r>
            <a:endParaRPr lang="en-US" sz="2800" b="0">
              <a:solidFill>
                <a:srgbClr val="000000"/>
              </a:solidFill>
              <a:latin typeface="Times New Roman" panose="02020603050405020304" charset="0"/>
              <a:cs typeface="Times New Roman" panose="02020603050405020304" charset="0"/>
            </a:endParaRPr>
          </a:p>
          <a:p>
            <a:pPr indent="0" eaLnBrk="0" fontAlgn="auto" latinLnBrk="0" hangingPunct="0"/>
            <a:r>
              <a:rPr lang="en-US" sz="2800" b="0">
                <a:solidFill>
                  <a:srgbClr val="000000"/>
                </a:solidFill>
                <a:latin typeface="Times New Roman" panose="02020603050405020304" charset="0"/>
                <a:cs typeface="Times New Roman" panose="02020603050405020304" charset="0"/>
              </a:rPr>
              <a:t>C. To illustrate the process of hunting.</a:t>
            </a:r>
            <a:endParaRPr lang="en-US" sz="2800" b="0">
              <a:solidFill>
                <a:srgbClr val="000000"/>
              </a:solidFill>
              <a:latin typeface="Times New Roman" panose="02020603050405020304" charset="0"/>
              <a:cs typeface="Times New Roman" panose="02020603050405020304" charset="0"/>
            </a:endParaRPr>
          </a:p>
          <a:p>
            <a:pPr indent="0" eaLnBrk="0" fontAlgn="auto" latinLnBrk="0" hangingPunct="0"/>
            <a:r>
              <a:rPr lang="en-US" sz="2800" b="0">
                <a:solidFill>
                  <a:srgbClr val="000000"/>
                </a:solidFill>
                <a:latin typeface="Times New Roman" panose="02020603050405020304" charset="0"/>
                <a:cs typeface="Times New Roman" panose="02020603050405020304" charset="0"/>
              </a:rPr>
              <a:t>D. To suggest the dinosaur was hunted alive.</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251460" y="896620"/>
            <a:ext cx="8159115" cy="1322070"/>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altLang="en-US" sz="2000" b="0">
                <a:solidFill>
                  <a:srgbClr val="000000"/>
                </a:solidFill>
                <a:latin typeface="Times New Roman" panose="02020603050405020304" charset="0"/>
              </a:rPr>
              <a:t>And Dr. Han and his colleagues point out that those mammals</a:t>
            </a:r>
            <a:r>
              <a:rPr lang="en-US" altLang="en-US" sz="2000" b="1" u="sng">
                <a:solidFill>
                  <a:srgbClr val="FF0000"/>
                </a:solidFill>
                <a:latin typeface="Times New Roman" panose="02020603050405020304" charset="0"/>
              </a:rPr>
              <a:t> which eat dead bodies typically</a:t>
            </a:r>
            <a:r>
              <a:rPr lang="en-US" altLang="en-US" sz="2000" b="0">
                <a:solidFill>
                  <a:srgbClr val="000000"/>
                </a:solidFill>
                <a:latin typeface="Times New Roman" panose="02020603050405020304" charset="0"/>
              </a:rPr>
              <a:t> leave tooth marks all over the bones of the animals. The dinosaur’s remains show no such marks. </a:t>
            </a:r>
            <a:r>
              <a:rPr lang="en-US" altLang="en-US" sz="2000" b="0" u="sng">
                <a:solidFill>
                  <a:srgbClr val="FF0000"/>
                </a:solidFill>
                <a:latin typeface="Times New Roman" panose="02020603050405020304" charset="0"/>
              </a:rPr>
              <a:t>There is also a chance the fossil could be a fake.</a:t>
            </a:r>
            <a:r>
              <a:rPr lang="en-US" altLang="en-US" sz="2000" b="0">
                <a:solidFill>
                  <a:srgbClr val="000000"/>
                </a:solidFill>
                <a:latin typeface="Times New Roman" panose="02020603050405020304" charset="0"/>
              </a:rPr>
              <a:t> </a:t>
            </a:r>
            <a:endParaRPr lang="en-US" altLang="en-US" sz="2000" b="0">
              <a:solidFill>
                <a:srgbClr val="000000"/>
              </a:solidFill>
              <a:latin typeface="Times New Roman" panose="02020603050405020304" charset="0"/>
            </a:endParaRPr>
          </a:p>
        </p:txBody>
      </p:sp>
      <p:sp>
        <p:nvSpPr>
          <p:cNvPr id="4" name="矩形 3"/>
          <p:cNvSpPr/>
          <p:nvPr/>
        </p:nvSpPr>
        <p:spPr>
          <a:xfrm>
            <a:off x="467360" y="4578350"/>
            <a:ext cx="6110605"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Shape 47"/>
          <p:cNvSpPr/>
          <p:nvPr/>
        </p:nvSpPr>
        <p:spPr>
          <a:xfrm>
            <a:off x="2627630" y="2139950"/>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区分观点与事实，把握作者的观点。</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179705" y="411480"/>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细节理解</a:t>
            </a:r>
            <a:endParaRPr lang="zh-CN" altLang="en-US" sz="2800" b="1">
              <a:solidFill>
                <a:schemeClr val="accent4"/>
              </a:solidFill>
              <a:latin typeface="+mn-ea"/>
            </a:endParaRPr>
          </a:p>
        </p:txBody>
      </p:sp>
      <p:sp>
        <p:nvSpPr>
          <p:cNvPr id="100" name="文本框 99"/>
          <p:cNvSpPr txBox="1"/>
          <p:nvPr/>
        </p:nvSpPr>
        <p:spPr>
          <a:xfrm>
            <a:off x="107315" y="2427605"/>
            <a:ext cx="8876030" cy="224536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30.What makes Dr. Han think the fossil is genuine?</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The size of the fossil.</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B. The absence of fake fossils.</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The complexity of the skeletons.</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D. The consistency of the opinions.</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323850" y="699770"/>
            <a:ext cx="8054340" cy="1322070"/>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altLang="en-US" sz="2000" b="0" u="sng">
                <a:solidFill>
                  <a:srgbClr val="FF0000"/>
                </a:solidFill>
                <a:latin typeface="Times New Roman" panose="02020603050405020304" charset="0"/>
              </a:rPr>
              <a:t>There is also a chance the fossil could be a fake. </a:t>
            </a:r>
            <a:r>
              <a:rPr lang="en-US" altLang="en-US" sz="2000" b="0">
                <a:solidFill>
                  <a:srgbClr val="000000"/>
                </a:solidFill>
                <a:latin typeface="Times New Roman" panose="02020603050405020304" charset="0"/>
              </a:rPr>
              <a:t>More and more convincing fakes have emerged, as this one did - </a:t>
            </a:r>
            <a:r>
              <a:rPr lang="en-US" altLang="en-US" sz="2000" b="0">
                <a:solidFill>
                  <a:srgbClr val="FF0000"/>
                </a:solidFill>
                <a:latin typeface="Times New Roman" panose="02020603050405020304" charset="0"/>
              </a:rPr>
              <a:t>though Dr. Han and his colleagues </a:t>
            </a:r>
            <a:r>
              <a:rPr lang="en-US" altLang="en-US" sz="2000" b="1">
                <a:solidFill>
                  <a:srgbClr val="FF0000"/>
                </a:solidFill>
                <a:latin typeface="Times New Roman" panose="02020603050405020304" charset="0"/>
              </a:rPr>
              <a:t>argue that</a:t>
            </a:r>
            <a:r>
              <a:rPr lang="en-US" altLang="en-US" sz="2000" b="0">
                <a:solidFill>
                  <a:srgbClr val="FF0000"/>
                </a:solidFill>
                <a:latin typeface="Times New Roman" panose="02020603050405020304" charset="0"/>
              </a:rPr>
              <a:t> the complexly connected nature of the skeletons(骨骼) </a:t>
            </a:r>
            <a:r>
              <a:rPr lang="en-US" altLang="en-US" sz="2000" b="1">
                <a:solidFill>
                  <a:srgbClr val="FF0000"/>
                </a:solidFill>
                <a:latin typeface="Times New Roman" panose="02020603050405020304" charset="0"/>
              </a:rPr>
              <a:t>makes that unlikely</a:t>
            </a:r>
            <a:r>
              <a:rPr lang="en-US" altLang="en-US" sz="2000" b="0">
                <a:solidFill>
                  <a:srgbClr val="FF0000"/>
                </a:solidFill>
                <a:latin typeface="Times New Roman" panose="02020603050405020304" charset="0"/>
              </a:rPr>
              <a:t>,</a:t>
            </a:r>
            <a:r>
              <a:rPr lang="en-US" altLang="en-US" sz="2000" b="0">
                <a:solidFill>
                  <a:srgbClr val="000000"/>
                </a:solidFill>
                <a:latin typeface="Times New Roman" panose="02020603050405020304" charset="0"/>
              </a:rPr>
              <a:t> too.</a:t>
            </a:r>
            <a:endParaRPr lang="en-US" altLang="en-US" sz="2000" b="0">
              <a:solidFill>
                <a:srgbClr val="000000"/>
              </a:solidFill>
              <a:latin typeface="Times New Roman" panose="02020603050405020304" charset="0"/>
            </a:endParaRPr>
          </a:p>
        </p:txBody>
      </p:sp>
      <p:sp>
        <p:nvSpPr>
          <p:cNvPr id="4" name="矩形 3"/>
          <p:cNvSpPr/>
          <p:nvPr>
            <p:custDataLst>
              <p:tags r:id="rId1"/>
            </p:custDataLst>
          </p:nvPr>
        </p:nvSpPr>
        <p:spPr>
          <a:xfrm>
            <a:off x="107315" y="3796030"/>
            <a:ext cx="5320030"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Shape 47"/>
          <p:cNvSpPr/>
          <p:nvPr/>
        </p:nvSpPr>
        <p:spPr>
          <a:xfrm>
            <a:off x="1115695" y="2058035"/>
            <a:ext cx="602932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根据句间逻辑关系定位，加以概括。</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179705" y="411480"/>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功能分析题：分析作者的写作技巧及功能</a:t>
            </a:r>
            <a:endParaRPr lang="zh-CN" altLang="en-US" sz="2800" b="1">
              <a:solidFill>
                <a:schemeClr val="accent4"/>
              </a:solidFill>
              <a:latin typeface="+mn-ea"/>
            </a:endParaRPr>
          </a:p>
        </p:txBody>
      </p:sp>
      <p:sp>
        <p:nvSpPr>
          <p:cNvPr id="100" name="文本框 99"/>
          <p:cNvSpPr txBox="1"/>
          <p:nvPr/>
        </p:nvSpPr>
        <p:spPr>
          <a:xfrm>
            <a:off x="107315" y="2787650"/>
            <a:ext cx="8876030" cy="224536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31. What is the function of the last paragraph?</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It offers a cause.</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B. It highlights a solution.</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It justifies the conclusion.</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D. It provides a new discovery.</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179705" y="699770"/>
            <a:ext cx="8672195" cy="2245360"/>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altLang="en-US" sz="2000" b="0" u="sng">
                <a:solidFill>
                  <a:srgbClr val="FF0000"/>
                </a:solidFill>
                <a:latin typeface="Times New Roman" panose="02020603050405020304" charset="0"/>
              </a:rPr>
              <a:t>Assuming it is genuine</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the discovery serves as a reminder that</a:t>
            </a:r>
            <a:r>
              <a:rPr lang="en-US" altLang="en-US" sz="2000" b="0">
                <a:solidFill>
                  <a:srgbClr val="000000"/>
                </a:solidFill>
                <a:latin typeface="Times New Roman" panose="02020603050405020304" charset="0"/>
              </a:rPr>
              <a:t> not all dinosaurs were enormous during the Cretaceous and not all mammals were tiny. From nose to tail, the dinosaur is just 1. 2 meters long. The mammal is a bit under half a meter in length. Despite being half the size, the mammal has one paw firmly wrapped around one of its prey’s limbs, and another pulling on its jaw. It is biting down on the dinosaur’s chest, and has ripped off two of its ribs. Before they were interrupted, it seems that the mammal was winning.</a:t>
            </a:r>
            <a:endParaRPr lang="en-US" altLang="en-US" sz="2000" b="0">
              <a:solidFill>
                <a:srgbClr val="000000"/>
              </a:solidFill>
              <a:latin typeface="Times New Roman" panose="02020603050405020304" charset="0"/>
            </a:endParaRPr>
          </a:p>
        </p:txBody>
      </p:sp>
      <p:sp>
        <p:nvSpPr>
          <p:cNvPr id="4" name="矩形 3"/>
          <p:cNvSpPr/>
          <p:nvPr>
            <p:custDataLst>
              <p:tags r:id="rId1"/>
            </p:custDataLst>
          </p:nvPr>
        </p:nvSpPr>
        <p:spPr>
          <a:xfrm>
            <a:off x="179705" y="4084320"/>
            <a:ext cx="4246880"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Shape 47"/>
          <p:cNvSpPr/>
          <p:nvPr/>
        </p:nvSpPr>
        <p:spPr>
          <a:xfrm>
            <a:off x="5436235" y="3580130"/>
            <a:ext cx="2778760"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把握语篇标记词</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5003775" y="195719"/>
            <a:ext cx="862583" cy="862583"/>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D</a:t>
            </a:r>
            <a:endParaRPr lang="en-US" altLang="zh-CN" sz="4000">
              <a:solidFill>
                <a:schemeClr val="tx1"/>
              </a:solidFill>
              <a:latin typeface="+mj-ea"/>
              <a:ea typeface="+mj-ea"/>
            </a:endParaRPr>
          </a:p>
        </p:txBody>
      </p:sp>
      <p:sp>
        <p:nvSpPr>
          <p:cNvPr id="15" name="Shape 47"/>
          <p:cNvSpPr/>
          <p:nvPr/>
        </p:nvSpPr>
        <p:spPr>
          <a:xfrm>
            <a:off x="4709795" y="2571750"/>
            <a:ext cx="4363085" cy="923290"/>
          </a:xfrm>
          <a:prstGeom prst="rect">
            <a:avLst/>
          </a:prstGeom>
          <a:noFill/>
          <a:ln w="9525">
            <a:noFill/>
          </a:ln>
        </p:spPr>
        <p:txBody>
          <a:bodyPr wrap="square" lIns="50800" tIns="50800" rIns="50800" bIns="50800" anchor="ctr"/>
          <a:lstStyle/>
          <a:p>
            <a:pPr indent="0" algn="l" eaLnBrk="0" fontAlgn="auto" latinLnBrk="0" hangingPunct="0"/>
            <a:r>
              <a:rPr lang="zh-CN" altLang="en-US" sz="3200" b="1">
                <a:solidFill>
                  <a:schemeClr val="bg2"/>
                </a:solidFill>
                <a:latin typeface="Times New Roman" panose="02020603050405020304" charset="0"/>
                <a:cs typeface="Times New Roman" panose="02020603050405020304" charset="0"/>
                <a:sym typeface="+mn-ea"/>
              </a:rPr>
              <a:t>人与社会：</a:t>
            </a:r>
            <a:endParaRPr lang="zh-CN" altLang="en-US" sz="3200" b="1">
              <a:solidFill>
                <a:schemeClr val="bg2"/>
              </a:solidFill>
              <a:latin typeface="Times New Roman" panose="02020603050405020304" charset="0"/>
              <a:cs typeface="Times New Roman" panose="02020603050405020304" charset="0"/>
              <a:sym typeface="+mn-ea"/>
            </a:endParaRPr>
          </a:p>
          <a:p>
            <a:pPr indent="0" algn="l" eaLnBrk="0" fontAlgn="auto" latinLnBrk="0" hangingPunct="0"/>
            <a:r>
              <a:rPr lang="en-US" altLang="zh-CN" sz="3200" b="1">
                <a:solidFill>
                  <a:schemeClr val="bg2"/>
                </a:solidFill>
                <a:latin typeface="Times New Roman" panose="02020603050405020304" charset="0"/>
                <a:cs typeface="Times New Roman" panose="02020603050405020304" charset="0"/>
                <a:sym typeface="+mn-ea"/>
              </a:rPr>
              <a:t>Stories to Think with</a:t>
            </a:r>
            <a:endParaRPr lang="en-US" altLang="zh-CN" sz="3200" b="1">
              <a:solidFill>
                <a:schemeClr val="bg2"/>
              </a:solidFill>
              <a:latin typeface="Times New Roman" panose="02020603050405020304" charset="0"/>
              <a:cs typeface="Times New Roman" panose="02020603050405020304" charset="0"/>
              <a:sym typeface="+mn-ea"/>
            </a:endParaRPr>
          </a:p>
          <a:p>
            <a:pPr indent="0" algn="l" eaLnBrk="0" fontAlgn="auto" latinLnBrk="0" hangingPunct="0"/>
            <a:r>
              <a:rPr lang="zh-CN" altLang="en-US" sz="3200">
                <a:solidFill>
                  <a:schemeClr val="accent4"/>
                </a:solidFill>
                <a:latin typeface="Times New Roman" panose="02020603050405020304" charset="0"/>
                <a:cs typeface="Times New Roman" panose="02020603050405020304" charset="0"/>
              </a:rPr>
              <a:t>议论文</a:t>
            </a:r>
            <a:endParaRPr lang="zh-CN" altLang="en-US" sz="3200">
              <a:solidFill>
                <a:schemeClr val="accent4"/>
              </a:solidFill>
              <a:latin typeface="Times New Roman" panose="02020603050405020304" charset="0"/>
              <a:cs typeface="Times New Roman" panose="02020603050405020304" charset="0"/>
            </a:endParaRPr>
          </a:p>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rPr>
              <a:t>1. Read for the topic</a:t>
            </a:r>
            <a:endParaRPr lang="en-US" altLang="zh-CN" sz="3200">
              <a:solidFill>
                <a:schemeClr val="accent4"/>
              </a:solidFill>
              <a:latin typeface="Times New Roman" panose="02020603050405020304" charset="0"/>
              <a:cs typeface="Times New Roman" panose="02020603050405020304" charset="0"/>
            </a:endParaRPr>
          </a:p>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rPr>
              <a:t>2. Read for the structure</a:t>
            </a:r>
            <a:endParaRPr lang="en-US" altLang="zh-CN" sz="3200">
              <a:solidFill>
                <a:schemeClr val="accent4"/>
              </a:solidFill>
              <a:latin typeface="Times New Roman" panose="02020603050405020304" charset="0"/>
              <a:cs typeface="Times New Roman" panose="02020603050405020304" charset="0"/>
            </a:endParaRPr>
          </a:p>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rPr>
              <a:t>and the skills</a:t>
            </a:r>
            <a:endParaRPr lang="en-US" altLang="zh-CN" sz="3200">
              <a:solidFill>
                <a:schemeClr val="accent4"/>
              </a:solidFill>
              <a:latin typeface="Times New Roman" panose="02020603050405020304" charset="0"/>
              <a:cs typeface="Times New Roman" panose="02020603050405020304" charset="0"/>
            </a:endParaRPr>
          </a:p>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rPr>
              <a:t>3. Read for the cultural background</a:t>
            </a:r>
            <a:endParaRPr lang="en-US" altLang="zh-CN" sz="3200">
              <a:solidFill>
                <a:schemeClr val="accent4"/>
              </a:solidFill>
              <a:latin typeface="Times New Roman" panose="02020603050405020304" charset="0"/>
              <a:cs typeface="Times New Roman" panose="02020603050405020304" charset="0"/>
            </a:endParaRPr>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13715" y="518160"/>
            <a:ext cx="8115935" cy="4707890"/>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sz="2000" b="0">
                <a:solidFill>
                  <a:srgbClr val="000000"/>
                </a:solidFill>
                <a:latin typeface="Times New Roman" panose="02020603050405020304" charset="0"/>
              </a:rPr>
              <a:t>1. Philosophers have a bad reputation for expressing themselves in a dry and boring way. The ideals for most philosophical writing are precision, clarity, and the sort of conceptual analysis that leaves no hair un-split.</a:t>
            </a:r>
            <a:endParaRPr lang="en-US" sz="2000" b="0">
              <a:solidFill>
                <a:srgbClr val="000000"/>
              </a:solidFill>
              <a:latin typeface="Times New Roman" panose="02020603050405020304" charset="0"/>
            </a:endParaRPr>
          </a:p>
          <a:p>
            <a:pPr indent="508000" algn="just" eaLnBrk="0" fontAlgn="auto" latinLnBrk="0" hangingPunct="0">
              <a:extLst>
                <a:ext uri="{35155182-B16C-46BC-9424-99874614C6A1}">
                  <wpsdc:indentchars xmlns:wpsdc="http://www.wps.cn/officeDocument/2017/drawingmlCustomData" val="200" checksum="282533468"/>
                </a:ext>
              </a:extLst>
            </a:pPr>
            <a:r>
              <a:rPr lang="en-US" sz="2000" b="0">
                <a:solidFill>
                  <a:srgbClr val="000000"/>
                </a:solidFill>
                <a:latin typeface="Times New Roman" panose="02020603050405020304" charset="0"/>
              </a:rPr>
              <a:t>       2. There is nothing wrong with clarity, precision, and the like -</a:t>
            </a:r>
            <a:r>
              <a:rPr lang="en-US" sz="2000" b="0">
                <a:solidFill>
                  <a:srgbClr val="000000"/>
                </a:solidFill>
                <a:highlight>
                  <a:srgbClr val="FFFF00"/>
                </a:highlight>
                <a:latin typeface="Times New Roman" panose="02020603050405020304" charset="0"/>
              </a:rPr>
              <a:t> </a:t>
            </a:r>
            <a:r>
              <a:rPr lang="en-US" sz="2000" b="0">
                <a:solidFill>
                  <a:srgbClr val="FF0000"/>
                </a:solidFill>
                <a:highlight>
                  <a:srgbClr val="FFFF00"/>
                </a:highlight>
                <a:latin typeface="Times New Roman" panose="02020603050405020304" charset="0"/>
              </a:rPr>
              <a:t>but </a:t>
            </a:r>
            <a:r>
              <a:rPr lang="en-US" sz="2000" b="0" u="sng">
                <a:solidFill>
                  <a:schemeClr val="bg1"/>
                </a:solidFill>
                <a:latin typeface="Times New Roman" panose="02020603050405020304" charset="0"/>
              </a:rPr>
              <a:t>this isn’t the only way to do philosophy. Outside academic journals, abstract philosophical ideas are often expressed through literature, cinema, and song.</a:t>
            </a:r>
            <a:r>
              <a:rPr lang="en-US" sz="2000" b="0" u="sng">
                <a:solidFill>
                  <a:srgbClr val="FF0000"/>
                </a:solidFill>
                <a:latin typeface="Times New Roman" panose="02020603050405020304" charset="0"/>
              </a:rPr>
              <a:t> </a:t>
            </a:r>
            <a:r>
              <a:rPr lang="en-US" sz="2000" b="0" u="sng">
                <a:solidFill>
                  <a:srgbClr val="FF0000"/>
                </a:solidFill>
                <a:highlight>
                  <a:srgbClr val="FFFF00"/>
                </a:highlight>
                <a:latin typeface="Times New Roman" panose="02020603050405020304" charset="0"/>
              </a:rPr>
              <a:t>There’s nothing that grabs attention like a good story, and there are some great philosophical stories that delight and engage,rather than putting the reader to sleep.</a:t>
            </a:r>
            <a:endParaRPr lang="en-US" sz="2000" b="0" u="sng">
              <a:solidFill>
                <a:schemeClr val="bg1"/>
              </a:solidFill>
              <a:latin typeface="Times New Roman" panose="02020603050405020304" charset="0"/>
            </a:endParaRPr>
          </a:p>
          <a:p>
            <a:pPr indent="508000" algn="just" eaLnBrk="0" fontAlgn="auto" latinLnBrk="0" hangingPunct="0">
              <a:extLst>
                <a:ext uri="{35155182-B16C-46BC-9424-99874614C6A1}">
                  <wpsdc:indentchars xmlns:wpsdc="http://www.wps.cn/officeDocument/2017/drawingmlCustomData" val="200" checksum="282533468"/>
                </a:ext>
              </a:extLst>
            </a:pPr>
            <a:r>
              <a:rPr lang="en-US" sz="2000" b="0">
                <a:solidFill>
                  <a:srgbClr val="000000"/>
                </a:solidFill>
                <a:latin typeface="Times New Roman" panose="02020603050405020304" charset="0"/>
              </a:rPr>
              <a:t>        3. One of the great things about this is that, unlike formal philosophy, which tries to be very clear, stories don’t wear their meanings on their sleeve - they require interpretation, and often express conflicting ideas for the reader to wrestle with.</a:t>
            </a:r>
            <a:endParaRPr lang="en-US" sz="2000" b="0">
              <a:solidFill>
                <a:srgbClr val="000000"/>
              </a:solidFill>
              <a:latin typeface="Times New Roman" panose="02020603050405020304" charset="0"/>
            </a:endParaRPr>
          </a:p>
          <a:p>
            <a:pPr indent="508000" algn="just" eaLnBrk="0" fontAlgn="auto" latinLnBrk="0" hangingPunct="0">
              <a:extLst>
                <a:ext uri="{35155182-B16C-46BC-9424-99874614C6A1}">
                  <wpsdc:indentchars xmlns:wpsdc="http://www.wps.cn/officeDocument/2017/drawingmlCustomData" val="200" checksum="282533468"/>
                </a:ext>
              </a:extLst>
            </a:pPr>
            <a:r>
              <a:rPr lang="en-US" sz="2000" b="0">
                <a:solidFill>
                  <a:srgbClr val="000000"/>
                </a:solidFill>
                <a:latin typeface="Times New Roman" panose="02020603050405020304" charset="0"/>
              </a:rPr>
              <a:t>     </a:t>
            </a:r>
            <a:r>
              <a:rPr lang="en-US" sz="2000" b="0">
                <a:solidFill>
                  <a:srgbClr val="000000"/>
                </a:solidFill>
                <a:highlight>
                  <a:srgbClr val="FFFF00"/>
                </a:highlight>
                <a:latin typeface="Times New Roman" panose="02020603050405020304" charset="0"/>
              </a:rPr>
              <a:t> </a:t>
            </a:r>
            <a:r>
              <a:rPr lang="en-US" altLang="en-US" sz="2000" b="0">
                <a:solidFill>
                  <a:srgbClr val="000000"/>
                </a:solidFill>
                <a:highlight>
                  <a:srgbClr val="FFFF00"/>
                </a:highlight>
                <a:latin typeface="Times New Roman" panose="02020603050405020304" charset="0"/>
              </a:rPr>
              <a:t>6. Philosophically rich stories like this bring more technical works to life. They are stories to think with. </a:t>
            </a:r>
            <a:endParaRPr lang="en-US" altLang="en-US" sz="2000" b="0">
              <a:solidFill>
                <a:srgbClr val="000000"/>
              </a:solidFill>
              <a:highlight>
                <a:srgbClr val="FFFF00"/>
              </a:highlight>
              <a:latin typeface="Times New Roman" panose="02020603050405020304" charset="0"/>
            </a:endParaRPr>
          </a:p>
        </p:txBody>
      </p:sp>
      <p:sp>
        <p:nvSpPr>
          <p:cNvPr id="2" name="文本框 1"/>
          <p:cNvSpPr txBox="1"/>
          <p:nvPr/>
        </p:nvSpPr>
        <p:spPr>
          <a:xfrm>
            <a:off x="0" y="0"/>
            <a:ext cx="4572000" cy="583565"/>
          </a:xfrm>
          <a:prstGeom prst="rect">
            <a:avLst/>
          </a:prstGeom>
          <a:noFill/>
        </p:spPr>
        <p:txBody>
          <a:bodyPr wrap="square" rtlCol="0" anchor="t">
            <a:spAutoFit/>
          </a:bodyPr>
          <a:lstStyle/>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sym typeface="+mn-ea"/>
              </a:rPr>
              <a:t>1. Read for the topic</a:t>
            </a:r>
            <a:endParaRPr lang="en-US" altLang="zh-CN" sz="3200">
              <a:solidFill>
                <a:schemeClr val="accent4"/>
              </a:solidFill>
              <a:latin typeface="Times New Roman" panose="02020603050405020304" charset="0"/>
              <a:cs typeface="Times New Roman" panose="02020603050405020304" charset="0"/>
              <a:sym typeface="+mn-ea"/>
            </a:endParaRPr>
          </a:p>
        </p:txBody>
      </p:sp>
      <p:sp>
        <p:nvSpPr>
          <p:cNvPr id="3" name="文本框 2"/>
          <p:cNvSpPr txBox="1"/>
          <p:nvPr/>
        </p:nvSpPr>
        <p:spPr>
          <a:xfrm>
            <a:off x="3851910" y="-20955"/>
            <a:ext cx="4214495" cy="460375"/>
          </a:xfrm>
          <a:prstGeom prst="rect">
            <a:avLst/>
          </a:prstGeom>
          <a:solidFill>
            <a:srgbClr val="0070C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a usual situation/common sense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5363845" y="1275715"/>
            <a:ext cx="2317750" cy="460375"/>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the writer’s topic</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5" name="椭圆 4"/>
          <p:cNvSpPr/>
          <p:nvPr/>
        </p:nvSpPr>
        <p:spPr>
          <a:xfrm>
            <a:off x="7740650" y="1347470"/>
            <a:ext cx="488315" cy="474980"/>
          </a:xfrm>
          <a:prstGeom prst="ellipse">
            <a:avLst/>
          </a:prstGeom>
          <a:noFill/>
          <a:ln w="9525">
            <a:solidFill>
              <a:srgbClr val="FF0000"/>
            </a:solidFill>
          </a:ln>
        </p:spPr>
        <p:txBody>
          <a:bodyPr wrap="square" lIns="50800" tIns="50800" rIns="50800" bIns="50800" anchor="ctr"/>
          <a:lstStyle/>
          <a:p>
            <a:endParaRPr lang="zh-CN" altLang="en-US" sz="2800" b="1">
              <a:solidFill>
                <a:schemeClr val="accent4"/>
              </a:solidFill>
              <a:latin typeface="+mn-ea"/>
            </a:endParaRPr>
          </a:p>
        </p:txBody>
      </p:sp>
      <p:sp>
        <p:nvSpPr>
          <p:cNvPr id="6" name="下箭头 5"/>
          <p:cNvSpPr/>
          <p:nvPr/>
        </p:nvSpPr>
        <p:spPr>
          <a:xfrm>
            <a:off x="6876415" y="699770"/>
            <a:ext cx="287655" cy="575945"/>
          </a:xfrm>
          <a:prstGeom prst="downArrow">
            <a:avLst/>
          </a:prstGeom>
          <a:solidFill>
            <a:srgbClr val="00B0F0"/>
          </a:solidFill>
          <a:ln w="9525">
            <a:noFill/>
          </a:ln>
        </p:spPr>
        <p:txBody>
          <a:bodyPr wrap="square" lIns="50800" tIns="50800" rIns="50800" bIns="50800" anchor="ctr"/>
          <a:lstStyle/>
          <a:p>
            <a:endParaRPr lang="zh-CN" altLang="en-US" sz="2800" b="1">
              <a:solidFill>
                <a:schemeClr val="accent4"/>
              </a:solidFill>
              <a:latin typeface="+mn-ea"/>
            </a:endParaRPr>
          </a:p>
        </p:txBody>
      </p:sp>
      <p:sp>
        <p:nvSpPr>
          <p:cNvPr id="7" name="文本框 6"/>
          <p:cNvSpPr txBox="1"/>
          <p:nvPr/>
        </p:nvSpPr>
        <p:spPr>
          <a:xfrm>
            <a:off x="2700020" y="3940175"/>
            <a:ext cx="6311265" cy="460375"/>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the writer’s topic is repeated in the last paragraph.</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467360" y="1347470"/>
            <a:ext cx="4896485" cy="1568450"/>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Tips: </a:t>
            </a:r>
            <a:r>
              <a:rPr lang="zh-CN" altLang="en-US" sz="2400">
                <a:solidFill>
                  <a:schemeClr val="tx1"/>
                </a:solidFill>
                <a:latin typeface="Times New Roman" panose="02020603050405020304" charset="0"/>
                <a:cs typeface="Times New Roman" panose="02020603050405020304" charset="0"/>
                <a:sym typeface="+mn-ea"/>
              </a:rPr>
              <a:t>关注作者话题的导入方式：</a:t>
            </a:r>
            <a:endParaRPr lang="zh-CN" altLang="en-US" sz="2400">
              <a:solidFill>
                <a:schemeClr val="tx1"/>
              </a:solidFill>
              <a:latin typeface="Times New Roman" panose="02020603050405020304" charset="0"/>
              <a:cs typeface="Times New Roman" panose="02020603050405020304" charset="0"/>
              <a:sym typeface="+mn-ea"/>
            </a:endParaRPr>
          </a:p>
          <a:p>
            <a:pPr indent="0" algn="l" eaLnBrk="0" fontAlgn="auto" latinLnBrk="0" hangingPunct="0"/>
            <a:r>
              <a:rPr lang="zh-CN" altLang="en-US" sz="2400">
                <a:solidFill>
                  <a:schemeClr val="tx1"/>
                </a:solidFill>
                <a:latin typeface="Times New Roman" panose="02020603050405020304" charset="0"/>
                <a:cs typeface="Times New Roman" panose="02020603050405020304" charset="0"/>
                <a:sym typeface="+mn-ea"/>
              </a:rPr>
              <a:t>转折导入：关注语篇标记词：</a:t>
            </a:r>
            <a:r>
              <a:rPr lang="en-US" altLang="zh-CN" sz="2400">
                <a:solidFill>
                  <a:schemeClr val="tx1"/>
                </a:solidFill>
                <a:latin typeface="Times New Roman" panose="02020603050405020304" charset="0"/>
                <a:cs typeface="Times New Roman" panose="02020603050405020304" charset="0"/>
                <a:sym typeface="+mn-ea"/>
              </a:rPr>
              <a:t>but; however</a:t>
            </a:r>
            <a:endParaRPr lang="en-US" altLang="zh-CN" sz="2400">
              <a:solidFill>
                <a:schemeClr val="tx1"/>
              </a:solidFill>
              <a:latin typeface="Times New Roman" panose="02020603050405020304" charset="0"/>
              <a:cs typeface="Times New Roman" panose="02020603050405020304" charset="0"/>
              <a:sym typeface="+mn-ea"/>
            </a:endParaRPr>
          </a:p>
          <a:p>
            <a:pPr indent="0" algn="l" eaLnBrk="0" fontAlgn="auto" latinLnBrk="0" hangingPunct="0"/>
            <a:r>
              <a:rPr lang="zh-CN" altLang="en-US" sz="2400">
                <a:solidFill>
                  <a:schemeClr val="tx1"/>
                </a:solidFill>
                <a:latin typeface="Times New Roman" panose="02020603050405020304" charset="0"/>
                <a:cs typeface="Times New Roman" panose="02020603050405020304" charset="0"/>
                <a:sym typeface="+mn-ea"/>
              </a:rPr>
              <a:t>以及语篇的首尾段</a:t>
            </a:r>
            <a:endParaRPr lang="zh-CN" alt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4"/>
            </a:gs>
          </a:gsLst>
          <a:lin ang="0" scaled="0"/>
        </a:gradFill>
        <a:effectLst/>
      </p:bgPr>
    </p:bg>
    <p:spTree>
      <p:nvGrpSpPr>
        <p:cNvPr id="1" name=""/>
        <p:cNvGrpSpPr/>
        <p:nvPr/>
      </p:nvGrpSpPr>
      <p:grpSpPr>
        <a:xfrm>
          <a:off x="0" y="0"/>
          <a:ext cx="0" cy="0"/>
          <a:chOff x="0" y="0"/>
          <a:chExt cx="0" cy="0"/>
        </a:xfrm>
      </p:grpSpPr>
      <p:sp>
        <p:nvSpPr>
          <p:cNvPr id="6" name="任意多边形: 形状 5"/>
          <p:cNvSpPr/>
          <p:nvPr/>
        </p:nvSpPr>
        <p:spPr>
          <a:xfrm>
            <a:off x="0" y="0"/>
            <a:ext cx="2838450" cy="4200525"/>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50" h="4200525">
                <a:moveTo>
                  <a:pt x="2839212" y="0"/>
                </a:moveTo>
                <a:cubicBezTo>
                  <a:pt x="2400300" y="828675"/>
                  <a:pt x="1275588" y="417005"/>
                  <a:pt x="1097471" y="1189673"/>
                </a:cubicBezTo>
                <a:cubicBezTo>
                  <a:pt x="916496" y="1973723"/>
                  <a:pt x="2226707" y="2346246"/>
                  <a:pt x="1906524" y="3119057"/>
                </a:cubicBezTo>
                <a:cubicBezTo>
                  <a:pt x="1657493" y="3720132"/>
                  <a:pt x="644462" y="3256216"/>
                  <a:pt x="0" y="4202621"/>
                </a:cubicBezTo>
                <a:lnTo>
                  <a:pt x="0" y="0"/>
                </a:lnTo>
                <a:close/>
              </a:path>
            </a:pathLst>
          </a:custGeom>
          <a:solidFill>
            <a:schemeClr val="accent1"/>
          </a:solidFill>
          <a:ln w="4763" cap="flat">
            <a:noFill/>
            <a:prstDash val="solid"/>
            <a:miter/>
          </a:ln>
          <a:effectLst>
            <a:outerShdw blurRad="431800" dist="38100" dir="2700000" sx="116000" sy="116000" algn="tl" rotWithShape="0">
              <a:srgbClr val="FF0000">
                <a:alpha val="40000"/>
              </a:srgbClr>
            </a:outerShdw>
          </a:effectLst>
        </p:spPr>
        <p:txBody>
          <a:bodyPr rtlCol="0" anchor="ctr"/>
          <a:lstStyle/>
          <a:p>
            <a:endParaRPr lang="zh-CN" altLang="en-US"/>
          </a:p>
        </p:txBody>
      </p:sp>
      <p:sp>
        <p:nvSpPr>
          <p:cNvPr id="7" name="任意多边形: 形状 6"/>
          <p:cNvSpPr/>
          <p:nvPr/>
        </p:nvSpPr>
        <p:spPr>
          <a:xfrm>
            <a:off x="2136191" y="2714625"/>
            <a:ext cx="7000875" cy="2428875"/>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0">
                <a:schemeClr val="accent1"/>
              </a:gs>
              <a:gs pos="100000">
                <a:schemeClr val="accent6"/>
              </a:gs>
            </a:gsLst>
            <a:lin ang="0" scaled="0"/>
          </a:gradFill>
          <a:ln w="4763" cap="flat">
            <a:noFill/>
            <a:prstDash val="solid"/>
            <a:miter/>
          </a:ln>
        </p:spPr>
        <p:txBody>
          <a:bodyPr rtlCol="0" anchor="ctr"/>
          <a:lstStyle/>
          <a:p>
            <a:endParaRPr lang="zh-CN" altLang="en-US"/>
          </a:p>
        </p:txBody>
      </p:sp>
      <p:sp>
        <p:nvSpPr>
          <p:cNvPr id="8" name="任意多边形: 形状 7"/>
          <p:cNvSpPr/>
          <p:nvPr/>
        </p:nvSpPr>
        <p:spPr>
          <a:xfrm>
            <a:off x="7077075" y="0"/>
            <a:ext cx="2066925" cy="1462088"/>
          </a:xfrm>
          <a:custGeom>
            <a:avLst/>
            <a:gdLst>
              <a:gd name="connsiteX0" fmla="*/ 19277 w 2066925"/>
              <a:gd name="connsiteY0" fmla="*/ 0 h 1462087"/>
              <a:gd name="connsiteX1" fmla="*/ 624782 w 2066925"/>
              <a:gd name="connsiteY1" fmla="*/ 1302353 h 1462087"/>
              <a:gd name="connsiteX2" fmla="*/ 2068867 w 2066925"/>
              <a:gd name="connsiteY2" fmla="*/ 1212533 h 1462087"/>
              <a:gd name="connsiteX3" fmla="*/ 2068867 w 2066925"/>
              <a:gd name="connsiteY3" fmla="*/ 0 h 1462087"/>
            </a:gdLst>
            <a:ahLst/>
            <a:cxnLst>
              <a:cxn ang="0">
                <a:pos x="connsiteX0" y="connsiteY0"/>
              </a:cxn>
              <a:cxn ang="0">
                <a:pos x="connsiteX1" y="connsiteY1"/>
              </a:cxn>
              <a:cxn ang="0">
                <a:pos x="connsiteX2" y="connsiteY2"/>
              </a:cxn>
              <a:cxn ang="0">
                <a:pos x="connsiteX3" y="connsiteY3"/>
              </a:cxn>
            </a:cxnLst>
            <a:rect l="l" t="t" r="r" b="b"/>
            <a:pathLst>
              <a:path w="2066925" h="1462087">
                <a:moveTo>
                  <a:pt x="19277" y="0"/>
                </a:moveTo>
                <a:cubicBezTo>
                  <a:pt x="19277" y="0"/>
                  <a:pt x="-167984" y="861441"/>
                  <a:pt x="624782" y="1302353"/>
                </a:cubicBezTo>
                <a:cubicBezTo>
                  <a:pt x="1361540" y="1711928"/>
                  <a:pt x="2068867" y="1212533"/>
                  <a:pt x="2068867" y="1212533"/>
                </a:cubicBezTo>
                <a:lnTo>
                  <a:pt x="2068867" y="0"/>
                </a:lnTo>
                <a:close/>
              </a:path>
            </a:pathLst>
          </a:custGeom>
          <a:solidFill>
            <a:schemeClr val="accent1"/>
          </a:solidFill>
          <a:ln w="4763" cap="flat">
            <a:noFill/>
            <a:prstDash val="solid"/>
            <a:miter/>
          </a:ln>
        </p:spPr>
        <p:txBody>
          <a:bodyPr rtlCol="0" anchor="ctr"/>
          <a:lstStyle/>
          <a:p>
            <a:endParaRPr lang="zh-CN" altLang="en-US"/>
          </a:p>
        </p:txBody>
      </p:sp>
      <p:sp>
        <p:nvSpPr>
          <p:cNvPr id="21" name="文本框 20"/>
          <p:cNvSpPr txBox="1"/>
          <p:nvPr/>
        </p:nvSpPr>
        <p:spPr>
          <a:xfrm>
            <a:off x="2052320" y="1564005"/>
            <a:ext cx="5502275" cy="953135"/>
          </a:xfrm>
          <a:prstGeom prst="rect">
            <a:avLst/>
          </a:prstGeom>
          <a:noFill/>
        </p:spPr>
        <p:txBody>
          <a:bodyPr wrap="square" rtlCol="0">
            <a:spAutoFit/>
          </a:bodyPr>
          <a:lstStyle/>
          <a:p>
            <a:pPr algn="l"/>
            <a:r>
              <a:rPr lang="zh-CN" altLang="en-US" sz="2800" b="1">
                <a:latin typeface="+mn-ea"/>
              </a:rPr>
              <a:t>2023 学年第一学期杭州市</a:t>
            </a:r>
            <a:endParaRPr lang="zh-CN" altLang="en-US" sz="2800" b="1">
              <a:latin typeface="+mn-ea"/>
            </a:endParaRPr>
          </a:p>
          <a:p>
            <a:pPr algn="l"/>
            <a:r>
              <a:rPr lang="zh-CN" altLang="en-US" sz="2800" b="1">
                <a:latin typeface="+mn-ea"/>
              </a:rPr>
              <a:t>高三年级教学质量检测试卷讲评</a:t>
            </a:r>
            <a:endParaRPr lang="zh-CN" altLang="en-US" sz="2800" b="1">
              <a:latin typeface="+mn-ea"/>
            </a:endParaRPr>
          </a:p>
        </p:txBody>
      </p:sp>
      <p:sp>
        <p:nvSpPr>
          <p:cNvPr id="24" name="TextBox 4"/>
          <p:cNvSpPr txBox="1"/>
          <p:nvPr/>
        </p:nvSpPr>
        <p:spPr>
          <a:xfrm>
            <a:off x="3204052" y="3075737"/>
            <a:ext cx="2664296" cy="300990"/>
          </a:xfrm>
          <a:prstGeom prst="rect">
            <a:avLst/>
          </a:prstGeom>
          <a:noFill/>
        </p:spPr>
        <p:txBody>
          <a:bodyPr wrap="square" rtlCol="0">
            <a:spAutoFit/>
          </a:bodyPr>
          <a:lstStyle/>
          <a:p>
            <a:pPr>
              <a:lnSpc>
                <a:spcPct val="130000"/>
              </a:lnSpc>
            </a:pPr>
            <a:r>
              <a:rPr lang="en-US" altLang="ru-RU" sz="1050" dirty="0">
                <a:latin typeface="+mn-ea"/>
              </a:rPr>
              <a:t>-By Lily     11/17/2023</a:t>
            </a:r>
            <a:endParaRPr lang="en-US" altLang="ru-RU" sz="1050" dirty="0">
              <a:latin typeface="+mn-ea"/>
            </a:endParaRPr>
          </a:p>
        </p:txBody>
      </p:sp>
      <p:sp>
        <p:nvSpPr>
          <p:cNvPr id="25" name="Text Placeholder 19"/>
          <p:cNvSpPr txBox="1"/>
          <p:nvPr/>
        </p:nvSpPr>
        <p:spPr>
          <a:xfrm>
            <a:off x="7414174" y="4949478"/>
            <a:ext cx="1729826" cy="194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000">
                <a:solidFill>
                  <a:schemeClr val="accent4"/>
                </a:solidFill>
                <a:ea typeface="宋体" panose="02010600030101010101" pitchFamily="2" charset="-122"/>
              </a:rPr>
              <a:t>Copyright by zizai powerpoint</a:t>
            </a:r>
            <a:endParaRPr lang="en-AU" altLang="zh-CN" sz="1000" i="1">
              <a:solidFill>
                <a:schemeClr val="accent4"/>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185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1505" y="97155"/>
            <a:ext cx="8115935" cy="5046345"/>
          </a:xfrm>
          <a:prstGeom prst="rect">
            <a:avLst/>
          </a:prstGeom>
          <a:noFill/>
          <a:ln w="9525">
            <a:noFill/>
          </a:ln>
        </p:spPr>
        <p:txBody>
          <a:bodyPr wrap="square">
            <a:spAutoFit/>
          </a:bodyPr>
          <a:lstStyle/>
          <a:p>
            <a:pPr indent="355600" algn="just" eaLnBrk="0" fontAlgn="auto" latinLnBrk="0" hangingPunct="0">
              <a:extLst>
                <a:ext uri="{35155182-B16C-46BC-9424-99874614C6A1}">
                  <wpsdc:indentchars xmlns:wpsdc="http://www.wps.cn/officeDocument/2017/drawingmlCustomData" val="200" checksum="3837665281"/>
                </a:ext>
              </a:extLst>
            </a:pPr>
            <a:r>
              <a:rPr lang="en-US" sz="1400" b="0">
                <a:solidFill>
                  <a:srgbClr val="000000"/>
                </a:solidFill>
                <a:latin typeface="Times New Roman" panose="02020603050405020304" charset="0"/>
              </a:rPr>
              <a:t>1. Philosophers have a bad reputation for expressing themselves in a dry and boring way. The ideals for most philosophical writing are precision, clarity, and the sort of conceptual analysis that leaves no hair un-split.</a:t>
            </a:r>
            <a:endParaRPr lang="en-US" sz="1400" b="0">
              <a:solidFill>
                <a:srgbClr val="000000"/>
              </a:solidFill>
              <a:latin typeface="Times New Roman" panose="02020603050405020304" charset="0"/>
            </a:endParaRPr>
          </a:p>
          <a:p>
            <a:pPr indent="355600" algn="just" eaLnBrk="0" fontAlgn="auto" latinLnBrk="0" hangingPunct="0">
              <a:extLst>
                <a:ext uri="{35155182-B16C-46BC-9424-99874614C6A1}">
                  <wpsdc:indentchars xmlns:wpsdc="http://www.wps.cn/officeDocument/2017/drawingmlCustomData" val="200" checksum="3837665281"/>
                </a:ext>
              </a:extLst>
            </a:pPr>
            <a:r>
              <a:rPr lang="en-US" sz="1400" b="0">
                <a:solidFill>
                  <a:srgbClr val="000000"/>
                </a:solidFill>
                <a:latin typeface="Times New Roman" panose="02020603050405020304" charset="0"/>
              </a:rPr>
              <a:t>       2. There is nothing wrong with clarity, precision, and the like -</a:t>
            </a:r>
            <a:r>
              <a:rPr lang="en-US" sz="1400" b="0">
                <a:solidFill>
                  <a:srgbClr val="000000"/>
                </a:solidFill>
                <a:highlight>
                  <a:srgbClr val="FFFF00"/>
                </a:highlight>
                <a:latin typeface="Times New Roman" panose="02020603050405020304" charset="0"/>
              </a:rPr>
              <a:t> </a:t>
            </a:r>
            <a:r>
              <a:rPr lang="en-US" sz="1400" b="0">
                <a:solidFill>
                  <a:srgbClr val="FF0000"/>
                </a:solidFill>
                <a:highlight>
                  <a:srgbClr val="FFFF00"/>
                </a:highlight>
                <a:latin typeface="Times New Roman" panose="02020603050405020304" charset="0"/>
              </a:rPr>
              <a:t>but </a:t>
            </a:r>
            <a:r>
              <a:rPr lang="en-US" sz="1400" b="0" u="sng">
                <a:solidFill>
                  <a:schemeClr val="bg1"/>
                </a:solidFill>
                <a:latin typeface="Times New Roman" panose="02020603050405020304" charset="0"/>
              </a:rPr>
              <a:t>this isn’t the only way to do philosophy. Outside academic journals, abstract philosophical ideas are often expressed through literature, cinema, and song.</a:t>
            </a:r>
            <a:r>
              <a:rPr lang="en-US" sz="1400" b="0" u="sng">
                <a:solidFill>
                  <a:srgbClr val="FF0000"/>
                </a:solidFill>
                <a:latin typeface="Times New Roman" panose="02020603050405020304" charset="0"/>
              </a:rPr>
              <a:t> </a:t>
            </a:r>
            <a:r>
              <a:rPr lang="en-US" sz="1400" b="0" u="sng">
                <a:solidFill>
                  <a:srgbClr val="FF0000"/>
                </a:solidFill>
                <a:highlight>
                  <a:srgbClr val="FFFF00"/>
                </a:highlight>
                <a:latin typeface="Times New Roman" panose="02020603050405020304" charset="0"/>
              </a:rPr>
              <a:t>There’s nothing that grabs attention like a good story, and there are some great philosophical stories that delight and engage,rather than putting the reader to sleep.</a:t>
            </a:r>
            <a:endParaRPr lang="en-US" sz="1400" b="0" u="sng">
              <a:solidFill>
                <a:schemeClr val="bg1"/>
              </a:solidFill>
              <a:latin typeface="Times New Roman" panose="02020603050405020304" charset="0"/>
            </a:endParaRPr>
          </a:p>
          <a:p>
            <a:pPr indent="355600" algn="just" eaLnBrk="0" fontAlgn="auto" latinLnBrk="0" hangingPunct="0">
              <a:extLst>
                <a:ext uri="{35155182-B16C-46BC-9424-99874614C6A1}">
                  <wpsdc:indentchars xmlns:wpsdc="http://www.wps.cn/officeDocument/2017/drawingmlCustomData" val="200" checksum="3837665281"/>
                </a:ext>
              </a:extLst>
            </a:pPr>
            <a:r>
              <a:rPr lang="en-US" sz="1400" b="0">
                <a:solidFill>
                  <a:srgbClr val="000000"/>
                </a:solidFill>
                <a:latin typeface="Times New Roman" panose="02020603050405020304" charset="0"/>
              </a:rPr>
              <a:t> 3. One of the great things about this is that, unlike formal philosophy, which tries to be very clear, stories don’t wear their meanings on their sleeve - they require interpretation, and often express conflicting ideas for the reader to wrestle with.</a:t>
            </a:r>
            <a:endParaRPr lang="en-US" sz="1400" b="0">
              <a:solidFill>
                <a:srgbClr val="000000"/>
              </a:solidFill>
              <a:latin typeface="Times New Roman" panose="02020603050405020304" charset="0"/>
            </a:endParaRPr>
          </a:p>
          <a:p>
            <a:pPr indent="355600" algn="just" eaLnBrk="0" fontAlgn="auto" latinLnBrk="0" hangingPunct="0">
              <a:extLst>
                <a:ext uri="{35155182-B16C-46BC-9424-99874614C6A1}">
                  <wpsdc:indentchars xmlns:wpsdc="http://www.wps.cn/officeDocument/2017/drawingmlCustomData" val="200" checksum="3837665281"/>
                </a:ext>
              </a:extLst>
            </a:pPr>
            <a:r>
              <a:rPr lang="en-US" sz="1400" b="0">
                <a:solidFill>
                  <a:srgbClr val="000000"/>
                </a:solidFill>
                <a:latin typeface="Times New Roman" panose="02020603050405020304" charset="0"/>
              </a:rPr>
              <a:t>         4.</a:t>
            </a:r>
            <a:r>
              <a:rPr lang="en-US" sz="1400" b="0">
                <a:solidFill>
                  <a:srgbClr val="000000"/>
                </a:solidFill>
                <a:highlight>
                  <a:srgbClr val="FFFF00"/>
                </a:highlight>
                <a:latin typeface="Times New Roman" panose="02020603050405020304" charset="0"/>
              </a:rPr>
              <a:t> Consider what</a:t>
            </a:r>
            <a:r>
              <a:rPr lang="en-US" sz="1400" b="0">
                <a:solidFill>
                  <a:srgbClr val="000000"/>
                </a:solidFill>
                <a:latin typeface="Times New Roman" panose="02020603050405020304" charset="0"/>
              </a:rPr>
              <a:t> philosophers call the metaphysics(</a:t>
            </a:r>
            <a:r>
              <a:rPr lang="zh-CN" sz="1400" b="0">
                <a:solidFill>
                  <a:srgbClr val="000000"/>
                </a:solidFill>
                <a:ea typeface="宋体" panose="02010600030101010101" pitchFamily="2" charset="-122"/>
              </a:rPr>
              <a:t>形而上学</a:t>
            </a:r>
            <a:r>
              <a:rPr lang="en-US" sz="1400" b="0">
                <a:solidFill>
                  <a:srgbClr val="000000"/>
                </a:solidFill>
                <a:latin typeface="Times New Roman" panose="02020603050405020304" charset="0"/>
              </a:rPr>
              <a:t>) of race -an area of philosophy that explores the  question of whether or not race is real. There are three main positions that you can take on these questions. You might  think that a person’s race is written in their genes ( a position known as “biological realism”). Or you might think of race as socially real, like days of the week or currencies(“social constructionism”). Finally, you might think that races  are unreal - that they’re more like leprechauns(</a:t>
            </a:r>
            <a:r>
              <a:rPr lang="zh-CN" sz="1400" b="0">
                <a:solidFill>
                  <a:srgbClr val="000000"/>
                </a:solidFill>
                <a:ea typeface="宋体" panose="02010600030101010101" pitchFamily="2" charset="-122"/>
              </a:rPr>
              <a:t>一种魔法精灵</a:t>
            </a:r>
            <a:r>
              <a:rPr lang="en-US" sz="1400" b="0">
                <a:solidFill>
                  <a:srgbClr val="000000"/>
                </a:solidFill>
                <a:latin typeface="Times New Roman" panose="02020603050405020304" charset="0"/>
              </a:rPr>
              <a:t>)than they are like Thursdays or dollars (“anti- realism”). </a:t>
            </a:r>
            <a:endParaRPr lang="en-US" sz="1400" b="0">
              <a:solidFill>
                <a:srgbClr val="000000"/>
              </a:solidFill>
              <a:latin typeface="Times New Roman" panose="02020603050405020304" charset="0"/>
            </a:endParaRPr>
          </a:p>
          <a:p>
            <a:pPr indent="355600" algn="just" eaLnBrk="0" fontAlgn="auto" latinLnBrk="0" hangingPunct="0">
              <a:extLst>
                <a:ext uri="{35155182-B16C-46BC-9424-99874614C6A1}">
                  <wpsdc:indentchars xmlns:wpsdc="http://www.wps.cn/officeDocument/2017/drawingmlCustomData" val="200" checksum="3837665281"/>
                </a:ext>
              </a:extLst>
            </a:pPr>
            <a:r>
              <a:rPr lang="en-US" sz="1400" b="0">
                <a:solidFill>
                  <a:srgbClr val="000000"/>
                </a:solidFill>
                <a:latin typeface="Times New Roman" panose="02020603050405020304" charset="0"/>
              </a:rPr>
              <a:t>5. </a:t>
            </a:r>
            <a:r>
              <a:rPr lang="en-US" sz="1400" b="0">
                <a:solidFill>
                  <a:srgbClr val="000000"/>
                </a:solidFill>
                <a:highlight>
                  <a:srgbClr val="FFFF00"/>
                </a:highlight>
                <a:latin typeface="Times New Roman" panose="02020603050405020304" charset="0"/>
              </a:rPr>
              <a:t>A great example of a story with social constructionist taking on race is George Schuyler’s novel Black No More.</a:t>
            </a:r>
            <a:r>
              <a:rPr lang="en-US" sz="1400" b="0">
                <a:solidFill>
                  <a:srgbClr val="000000"/>
                </a:solidFill>
                <a:latin typeface="Times New Roman" panose="02020603050405020304" charset="0"/>
              </a:rPr>
              <a:t>In  the  book,  a  Black  scientist  named  Crookman  invents  a  procedure  that  makes  Black  people  visually indistinguishable from Whites. Thousands of African Americans flock to Crookman’s Black No More clinics and pay him their hard-earned cash to undergo the procedure. White racists can no longer distinguish those people who are “really” White from those who merely appear to be White. In a final episode,Crookman discovers that new Whites are actually a whiter shade of pale than those who were born that way, which kicks off a trend of sunbathing to darken one’s skin - darkening it so as to look more White.</a:t>
            </a:r>
            <a:endParaRPr lang="en-US" sz="1400" b="0">
              <a:solidFill>
                <a:srgbClr val="000000"/>
              </a:solidFill>
              <a:latin typeface="Times New Roman" panose="02020603050405020304" charset="0"/>
            </a:endParaRPr>
          </a:p>
          <a:p>
            <a:pPr indent="355600" algn="just" eaLnBrk="0" fontAlgn="auto" latinLnBrk="0" hangingPunct="0">
              <a:extLst>
                <a:ext uri="{35155182-B16C-46BC-9424-99874614C6A1}">
                  <wpsdc:indentchars xmlns:wpsdc="http://www.wps.cn/officeDocument/2017/drawingmlCustomData" val="200" checksum="3837665281"/>
                </a:ext>
              </a:extLst>
            </a:pPr>
            <a:r>
              <a:rPr lang="en-US" altLang="en-US" sz="1400" b="0">
                <a:solidFill>
                  <a:srgbClr val="000000"/>
                </a:solidFill>
                <a:latin typeface="Times New Roman" panose="02020603050405020304" charset="0"/>
              </a:rPr>
              <a:t>6.</a:t>
            </a:r>
            <a:r>
              <a:rPr lang="en-US" altLang="en-US" sz="1400" b="0">
                <a:solidFill>
                  <a:srgbClr val="000000"/>
                </a:solidFill>
                <a:highlight>
                  <a:srgbClr val="FFFF00"/>
                </a:highlight>
                <a:latin typeface="Times New Roman" panose="02020603050405020304" charset="0"/>
              </a:rPr>
              <a:t> Philosophically rich stories like this bring more technical works to life. They are stories to think with. </a:t>
            </a:r>
            <a:endParaRPr lang="en-US" altLang="en-US" sz="1400" b="0">
              <a:solidFill>
                <a:srgbClr val="000000"/>
              </a:solidFill>
              <a:highlight>
                <a:srgbClr val="FFFF00"/>
              </a:highlight>
              <a:latin typeface="Times New Roman" panose="02020603050405020304" charset="0"/>
            </a:endParaRPr>
          </a:p>
        </p:txBody>
      </p:sp>
      <p:sp>
        <p:nvSpPr>
          <p:cNvPr id="2" name="文本框 1"/>
          <p:cNvSpPr txBox="1"/>
          <p:nvPr/>
        </p:nvSpPr>
        <p:spPr>
          <a:xfrm>
            <a:off x="0" y="0"/>
            <a:ext cx="4572000" cy="1076325"/>
          </a:xfrm>
          <a:prstGeom prst="rect">
            <a:avLst/>
          </a:prstGeom>
          <a:noFill/>
        </p:spPr>
        <p:txBody>
          <a:bodyPr wrap="square" rtlCol="0" anchor="t">
            <a:spAutoFit/>
          </a:bodyPr>
          <a:lstStyle/>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sym typeface="+mn-ea"/>
              </a:rPr>
              <a:t>2. Read for the structure</a:t>
            </a:r>
            <a:endParaRPr lang="en-US" altLang="zh-CN" sz="3200">
              <a:solidFill>
                <a:schemeClr val="accent4"/>
              </a:solidFill>
              <a:latin typeface="Times New Roman" panose="02020603050405020304" charset="0"/>
              <a:cs typeface="Times New Roman" panose="02020603050405020304" charset="0"/>
              <a:sym typeface="+mn-ea"/>
            </a:endParaRPr>
          </a:p>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sym typeface="+mn-ea"/>
              </a:rPr>
              <a:t>and skills</a:t>
            </a:r>
            <a:endParaRPr lang="en-US" altLang="zh-CN" sz="3200">
              <a:solidFill>
                <a:schemeClr val="accent4"/>
              </a:solidFill>
              <a:latin typeface="Times New Roman" panose="02020603050405020304" charset="0"/>
              <a:cs typeface="Times New Roman" panose="02020603050405020304" charset="0"/>
              <a:sym typeface="+mn-ea"/>
            </a:endParaRPr>
          </a:p>
        </p:txBody>
      </p:sp>
      <p:sp>
        <p:nvSpPr>
          <p:cNvPr id="3" name="文本框 2"/>
          <p:cNvSpPr txBox="1"/>
          <p:nvPr>
            <p:custDataLst>
              <p:tags r:id="rId1"/>
            </p:custDataLst>
          </p:nvPr>
        </p:nvSpPr>
        <p:spPr>
          <a:xfrm>
            <a:off x="4572000" y="57785"/>
            <a:ext cx="4214495" cy="460375"/>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a usual situation/common sense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custDataLst>
              <p:tags r:id="rId2"/>
            </p:custDataLst>
          </p:nvPr>
        </p:nvSpPr>
        <p:spPr>
          <a:xfrm>
            <a:off x="5940425" y="1131570"/>
            <a:ext cx="2317750" cy="460375"/>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the writer’s topic</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5" name="椭圆 4"/>
          <p:cNvSpPr/>
          <p:nvPr/>
        </p:nvSpPr>
        <p:spPr>
          <a:xfrm>
            <a:off x="5328285" y="518160"/>
            <a:ext cx="3601720" cy="297180"/>
          </a:xfrm>
          <a:prstGeom prst="ellipse">
            <a:avLst/>
          </a:prstGeom>
          <a:noFill/>
          <a:ln w="9525">
            <a:solidFill>
              <a:srgbClr val="FF0000"/>
            </a:solidFill>
          </a:ln>
        </p:spPr>
        <p:txBody>
          <a:bodyPr wrap="square" lIns="50800" tIns="50800" rIns="50800" bIns="50800" anchor="ctr"/>
          <a:lstStyle/>
          <a:p>
            <a:endParaRPr lang="zh-CN" altLang="en-US" sz="2800" b="1">
              <a:solidFill>
                <a:schemeClr val="accent4"/>
              </a:solidFill>
              <a:latin typeface="+mn-ea"/>
            </a:endParaRPr>
          </a:p>
        </p:txBody>
      </p:sp>
      <p:sp>
        <p:nvSpPr>
          <p:cNvPr id="6" name="下箭头 5"/>
          <p:cNvSpPr/>
          <p:nvPr/>
        </p:nvSpPr>
        <p:spPr>
          <a:xfrm>
            <a:off x="6876415" y="699770"/>
            <a:ext cx="287655" cy="575945"/>
          </a:xfrm>
          <a:prstGeom prst="downArrow">
            <a:avLst/>
          </a:prstGeom>
          <a:solidFill>
            <a:srgbClr val="00B0F0"/>
          </a:solidFill>
          <a:ln w="9525">
            <a:noFill/>
          </a:ln>
        </p:spPr>
        <p:txBody>
          <a:bodyPr wrap="square" lIns="50800" tIns="50800" rIns="50800" bIns="50800" anchor="ctr"/>
          <a:lstStyle/>
          <a:p>
            <a:endParaRPr lang="zh-CN" altLang="en-US" sz="2800" b="1">
              <a:solidFill>
                <a:schemeClr val="accent4"/>
              </a:solidFill>
              <a:latin typeface="+mn-ea"/>
            </a:endParaRPr>
          </a:p>
        </p:txBody>
      </p:sp>
      <p:sp>
        <p:nvSpPr>
          <p:cNvPr id="7" name="文本框 6"/>
          <p:cNvSpPr txBox="1"/>
          <p:nvPr/>
        </p:nvSpPr>
        <p:spPr>
          <a:xfrm>
            <a:off x="2430145" y="1563370"/>
            <a:ext cx="4816475" cy="460375"/>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What are good philosophical stories?</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3060065" y="2390140"/>
            <a:ext cx="1608455" cy="460375"/>
          </a:xfrm>
          <a:prstGeom prst="rect">
            <a:avLst/>
          </a:prstGeom>
          <a:solidFill>
            <a:srgbClr val="0070C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an example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3131820" y="3867785"/>
            <a:ext cx="1608455" cy="460375"/>
          </a:xfrm>
          <a:prstGeom prst="rect">
            <a:avLst/>
          </a:prstGeom>
          <a:solidFill>
            <a:srgbClr val="0070C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an example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0" name="文本框 9"/>
          <p:cNvSpPr txBox="1"/>
          <p:nvPr/>
        </p:nvSpPr>
        <p:spPr>
          <a:xfrm>
            <a:off x="7020560" y="4587875"/>
            <a:ext cx="1608455" cy="460375"/>
          </a:xfrm>
          <a:prstGeom prst="rect">
            <a:avLst/>
          </a:prstGeom>
          <a:solidFill>
            <a:schemeClr val="accent3">
              <a:lumMod val="40000"/>
              <a:lumOff val="60000"/>
            </a:schemeClr>
          </a:solidFill>
        </p:spPr>
        <p:txBody>
          <a:bodyPr wrap="square" rtlCol="0" anchor="t">
            <a:spAutoFit/>
          </a:bodyPr>
          <a:lstStyle/>
          <a:p>
            <a:pPr indent="0" algn="l" eaLnBrk="0" fontAlgn="auto" latinLnBrk="0" hangingPunct="0"/>
            <a:r>
              <a:rPr lang="en-US" altLang="zh-CN" sz="2400">
                <a:solidFill>
                  <a:schemeClr val="bg1"/>
                </a:solidFill>
                <a:latin typeface="Times New Roman" panose="02020603050405020304" charset="0"/>
                <a:cs typeface="Times New Roman" panose="02020603050405020304" charset="0"/>
                <a:sym typeface="+mn-ea"/>
              </a:rPr>
              <a:t>summary</a:t>
            </a:r>
            <a:endParaRPr lang="en-US" altLang="zh-CN" sz="2400">
              <a:solidFill>
                <a:schemeClr val="bg1"/>
              </a:solidFill>
              <a:latin typeface="Times New Roman" panose="02020603050405020304" charset="0"/>
              <a:cs typeface="Times New Roman" panose="02020603050405020304" charset="0"/>
              <a:sym typeface="+mn-ea"/>
            </a:endParaRPr>
          </a:p>
        </p:txBody>
      </p:sp>
      <p:sp>
        <p:nvSpPr>
          <p:cNvPr id="11" name="下箭头 10"/>
          <p:cNvSpPr/>
          <p:nvPr/>
        </p:nvSpPr>
        <p:spPr>
          <a:xfrm rot="10980000">
            <a:off x="3866515" y="1930400"/>
            <a:ext cx="287655" cy="575945"/>
          </a:xfrm>
          <a:prstGeom prst="downArrow">
            <a:avLst/>
          </a:prstGeom>
          <a:solidFill>
            <a:srgbClr val="00B0F0"/>
          </a:solidFill>
          <a:ln w="9525">
            <a:noFill/>
          </a:ln>
        </p:spPr>
        <p:txBody>
          <a:bodyPr wrap="square" lIns="50800" tIns="50800" rIns="50800" bIns="50800" anchor="ctr"/>
          <a:lstStyle/>
          <a:p>
            <a:endParaRPr lang="zh-CN" altLang="en-US" sz="2800" b="1">
              <a:solidFill>
                <a:schemeClr val="accent4"/>
              </a:solidFill>
              <a:latin typeface="+mn-ea"/>
            </a:endParaRPr>
          </a:p>
        </p:txBody>
      </p:sp>
      <p:sp>
        <p:nvSpPr>
          <p:cNvPr id="12" name="下箭头 11"/>
          <p:cNvSpPr/>
          <p:nvPr/>
        </p:nvSpPr>
        <p:spPr>
          <a:xfrm rot="10980000">
            <a:off x="3933190" y="3514725"/>
            <a:ext cx="287655" cy="360680"/>
          </a:xfrm>
          <a:prstGeom prst="downArrow">
            <a:avLst/>
          </a:prstGeom>
          <a:solidFill>
            <a:srgbClr val="00B0F0"/>
          </a:solidFill>
          <a:ln w="9525">
            <a:noFill/>
          </a:ln>
        </p:spPr>
        <p:txBody>
          <a:bodyPr wrap="square" lIns="50800" tIns="50800" rIns="50800" bIns="50800" anchor="ctr"/>
          <a:lstStyle/>
          <a:p>
            <a:endParaRPr lang="zh-CN" altLang="en-US" sz="2800" b="1">
              <a:solidFill>
                <a:schemeClr val="accent4"/>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13080" y="1543685"/>
            <a:ext cx="8115935" cy="3599815"/>
          </a:xfrm>
          <a:prstGeom prst="rect">
            <a:avLst/>
          </a:prstGeom>
          <a:noFill/>
          <a:ln w="9525">
            <a:noFill/>
          </a:ln>
        </p:spPr>
        <p:txBody>
          <a:bodyPr wrap="square">
            <a:spAutoFit/>
          </a:bodyPr>
          <a:lstStyle/>
          <a:p>
            <a:pPr indent="355600" algn="just" eaLnBrk="0" fontAlgn="auto" latinLnBrk="0" hangingPunct="0">
              <a:extLst>
                <a:ext uri="{35155182-B16C-46BC-9424-99874614C6A1}">
                  <wpsdc:indentchars xmlns:wpsdc="http://www.wps.cn/officeDocument/2017/drawingmlCustomData" val="200" checksum="3837665281"/>
                </a:ext>
              </a:extLst>
            </a:pPr>
            <a:r>
              <a:rPr lang="en-US" sz="1400" b="0">
                <a:solidFill>
                  <a:srgbClr val="000000"/>
                </a:solidFill>
                <a:latin typeface="Times New Roman" panose="02020603050405020304" charset="0"/>
              </a:rPr>
              <a:t> 4.</a:t>
            </a:r>
            <a:r>
              <a:rPr lang="en-US" sz="1400" b="0">
                <a:solidFill>
                  <a:srgbClr val="000000"/>
                </a:solidFill>
                <a:highlight>
                  <a:srgbClr val="FFFF00"/>
                </a:highlight>
                <a:latin typeface="Times New Roman" panose="02020603050405020304" charset="0"/>
              </a:rPr>
              <a:t> Consider what</a:t>
            </a:r>
            <a:r>
              <a:rPr lang="en-US" sz="1400" b="0">
                <a:solidFill>
                  <a:srgbClr val="000000"/>
                </a:solidFill>
                <a:latin typeface="Times New Roman" panose="02020603050405020304" charset="0"/>
              </a:rPr>
              <a:t> philosophers call the metaphysics(</a:t>
            </a:r>
            <a:r>
              <a:rPr lang="zh-CN" sz="1400" b="0">
                <a:solidFill>
                  <a:srgbClr val="000000"/>
                </a:solidFill>
                <a:ea typeface="宋体" panose="02010600030101010101" pitchFamily="2" charset="-122"/>
              </a:rPr>
              <a:t>形而上学</a:t>
            </a:r>
            <a:r>
              <a:rPr lang="en-US" sz="1400" b="0">
                <a:solidFill>
                  <a:srgbClr val="000000"/>
                </a:solidFill>
                <a:latin typeface="Times New Roman" panose="02020603050405020304" charset="0"/>
              </a:rPr>
              <a:t>) of race -an area of philosophy that explores the  question of whether or not race is real. There are three main positions that you can take on these questions. You might  think that a person’s race is written in their genes ( a position known as “biological realism”). Or you might think of race as socially real, like days of the week or currencies(“social constructionism”). Finally, you might think that races  are unreal - that they’re more like leprechauns(</a:t>
            </a:r>
            <a:r>
              <a:rPr lang="zh-CN" sz="1400" b="0">
                <a:solidFill>
                  <a:srgbClr val="000000"/>
                </a:solidFill>
                <a:ea typeface="宋体" panose="02010600030101010101" pitchFamily="2" charset="-122"/>
              </a:rPr>
              <a:t>一种魔法精灵</a:t>
            </a:r>
            <a:r>
              <a:rPr lang="en-US" sz="1400" b="0">
                <a:solidFill>
                  <a:srgbClr val="000000"/>
                </a:solidFill>
                <a:latin typeface="Times New Roman" panose="02020603050405020304" charset="0"/>
              </a:rPr>
              <a:t>)than they are like Thursdays or dollars (“anti- realism”). </a:t>
            </a:r>
            <a:endParaRPr lang="en-US" sz="1400" b="0">
              <a:solidFill>
                <a:srgbClr val="000000"/>
              </a:solidFill>
              <a:latin typeface="Times New Roman" panose="02020603050405020304" charset="0"/>
            </a:endParaRPr>
          </a:p>
          <a:p>
            <a:pPr indent="406400" algn="just" eaLnBrk="0" fontAlgn="auto" latinLnBrk="0" hangingPunct="0">
              <a:extLst>
                <a:ext uri="{35155182-B16C-46BC-9424-99874614C6A1}">
                  <wpsdc:indentchars xmlns:wpsdc="http://www.wps.cn/officeDocument/2017/drawingmlCustomData" val="200" checksum="1740828767"/>
                </a:ext>
              </a:extLst>
            </a:pPr>
            <a:r>
              <a:rPr lang="en-US" sz="1600" b="0">
                <a:solidFill>
                  <a:srgbClr val="000000"/>
                </a:solidFill>
                <a:latin typeface="Times New Roman" panose="02020603050405020304" charset="0"/>
              </a:rPr>
              <a:t>5. </a:t>
            </a:r>
            <a:r>
              <a:rPr lang="en-US" sz="1600" b="0">
                <a:solidFill>
                  <a:srgbClr val="000000"/>
                </a:solidFill>
                <a:highlight>
                  <a:srgbClr val="FFFF00"/>
                </a:highlight>
                <a:latin typeface="Times New Roman" panose="02020603050405020304" charset="0"/>
              </a:rPr>
              <a:t>A great example of a story with social constructionist taking on race is George Schuyler’s novel Black No More.</a:t>
            </a:r>
            <a:r>
              <a:rPr lang="en-US" sz="1600" b="0">
                <a:solidFill>
                  <a:srgbClr val="000000"/>
                </a:solidFill>
                <a:latin typeface="Times New Roman" panose="02020603050405020304" charset="0"/>
              </a:rPr>
              <a:t>In  the  book,  a  Black  scientist  named  Crookman  invents  a  procedure  that  makes  Black  people  visually indistinguishable from Whites. Thousands of African Americans flock to Crookman’s Black No More clinics and pay him their hard-earned cash to undergo the procedure. White racists can no longer distinguish those people who are “really” White from those who merely appear to be White. In a final episode,Crookman discovers that new Whites are actually a whiter shade of pale than those who were born that way, which kicks off a trend of sunbathing to darken one’s skin - darkening it so as to look more White.</a:t>
            </a:r>
            <a:endParaRPr lang="en-US" sz="1600" b="0">
              <a:solidFill>
                <a:srgbClr val="000000"/>
              </a:solidFill>
              <a:latin typeface="Times New Roman" panose="02020603050405020304" charset="0"/>
            </a:endParaRPr>
          </a:p>
          <a:p>
            <a:pPr indent="406400" algn="just" eaLnBrk="0" fontAlgn="auto" latinLnBrk="0" hangingPunct="0">
              <a:extLst>
                <a:ext uri="{35155182-B16C-46BC-9424-99874614C6A1}">
                  <wpsdc:indentchars xmlns:wpsdc="http://www.wps.cn/officeDocument/2017/drawingmlCustomData" val="200" checksum="1740828767"/>
                </a:ext>
              </a:extLst>
            </a:pPr>
            <a:endParaRPr lang="en-US" altLang="en-US" sz="1600" b="0">
              <a:solidFill>
                <a:srgbClr val="000000"/>
              </a:solidFill>
              <a:highlight>
                <a:srgbClr val="FFFF00"/>
              </a:highlight>
              <a:latin typeface="Times New Roman" panose="02020603050405020304" charset="0"/>
            </a:endParaRPr>
          </a:p>
        </p:txBody>
      </p:sp>
      <p:sp>
        <p:nvSpPr>
          <p:cNvPr id="2" name="文本框 1"/>
          <p:cNvSpPr txBox="1"/>
          <p:nvPr/>
        </p:nvSpPr>
        <p:spPr>
          <a:xfrm>
            <a:off x="0" y="0"/>
            <a:ext cx="9417050" cy="550545"/>
          </a:xfrm>
          <a:prstGeom prst="rect">
            <a:avLst/>
          </a:prstGeom>
          <a:noFill/>
        </p:spPr>
        <p:txBody>
          <a:bodyPr wrap="square" rtlCol="0" anchor="t">
            <a:noAutofit/>
          </a:bodyPr>
          <a:lstStyle/>
          <a:p>
            <a:pPr indent="0" algn="l" eaLnBrk="0" fontAlgn="auto" latinLnBrk="0" hangingPunct="0"/>
            <a:r>
              <a:rPr lang="en-US" altLang="zh-CN" sz="3200">
                <a:solidFill>
                  <a:schemeClr val="accent4"/>
                </a:solidFill>
                <a:latin typeface="Times New Roman" panose="02020603050405020304" charset="0"/>
                <a:cs typeface="Times New Roman" panose="02020603050405020304" charset="0"/>
                <a:sym typeface="+mn-ea"/>
              </a:rPr>
              <a:t>3. Read for the cultural background </a:t>
            </a:r>
            <a:r>
              <a:rPr lang="zh-CN" altLang="en-US" sz="2400">
                <a:solidFill>
                  <a:schemeClr val="accent4"/>
                </a:solidFill>
                <a:latin typeface="Times New Roman" panose="02020603050405020304" charset="0"/>
                <a:cs typeface="Times New Roman" panose="02020603050405020304" charset="0"/>
                <a:sym typeface="+mn-ea"/>
              </a:rPr>
              <a:t>了解语言文化背景</a:t>
            </a:r>
            <a:endParaRPr lang="en-US" altLang="zh-CN" sz="2400">
              <a:solidFill>
                <a:schemeClr val="accent4"/>
              </a:solidFill>
              <a:latin typeface="Times New Roman" panose="02020603050405020304" charset="0"/>
              <a:cs typeface="Times New Roman" panose="02020603050405020304" charset="0"/>
            </a:endParaRPr>
          </a:p>
          <a:p>
            <a:pPr indent="0" algn="l" eaLnBrk="0" fontAlgn="auto" latinLnBrk="0" hangingPunct="0"/>
            <a:endParaRPr lang="en-US" altLang="zh-CN" sz="2400">
              <a:solidFill>
                <a:schemeClr val="accent4"/>
              </a:solidFill>
              <a:latin typeface="Times New Roman" panose="02020603050405020304" charset="0"/>
              <a:cs typeface="Times New Roman" panose="02020603050405020304" charset="0"/>
              <a:sym typeface="+mn-ea"/>
            </a:endParaRPr>
          </a:p>
        </p:txBody>
      </p:sp>
      <p:sp>
        <p:nvSpPr>
          <p:cNvPr id="7" name="文本框 6"/>
          <p:cNvSpPr txBox="1"/>
          <p:nvPr>
            <p:custDataLst>
              <p:tags r:id="rId1"/>
            </p:custDataLst>
          </p:nvPr>
        </p:nvSpPr>
        <p:spPr>
          <a:xfrm>
            <a:off x="2411730" y="483235"/>
            <a:ext cx="4816475" cy="460375"/>
          </a:xfrm>
          <a:prstGeom prst="rect">
            <a:avLst/>
          </a:prstGeom>
          <a:solidFill>
            <a:srgbClr val="FF000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What are good philosophical stories?</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9" name="文本框 8"/>
          <p:cNvSpPr txBox="1"/>
          <p:nvPr>
            <p:custDataLst>
              <p:tags r:id="rId2"/>
            </p:custDataLst>
          </p:nvPr>
        </p:nvSpPr>
        <p:spPr>
          <a:xfrm>
            <a:off x="3780155" y="1175385"/>
            <a:ext cx="1608455" cy="460375"/>
          </a:xfrm>
          <a:prstGeom prst="rect">
            <a:avLst/>
          </a:prstGeom>
          <a:solidFill>
            <a:srgbClr val="0070C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an example</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3" name="下箭头 12"/>
          <p:cNvSpPr/>
          <p:nvPr>
            <p:custDataLst>
              <p:tags r:id="rId3"/>
            </p:custDataLst>
          </p:nvPr>
        </p:nvSpPr>
        <p:spPr>
          <a:xfrm rot="10800000">
            <a:off x="4377690" y="853440"/>
            <a:ext cx="403860" cy="311150"/>
          </a:xfrm>
          <a:prstGeom prst="downArrow">
            <a:avLst/>
          </a:prstGeom>
          <a:solidFill>
            <a:srgbClr val="00B0F0"/>
          </a:solidFill>
          <a:ln w="9525">
            <a:noFill/>
          </a:ln>
        </p:spPr>
        <p:txBody>
          <a:bodyPr wrap="square" lIns="50800" tIns="50800" rIns="50800" bIns="50800" anchor="ctr"/>
          <a:lstStyle/>
          <a:p>
            <a:endParaRPr lang="zh-CN" altLang="en-US" sz="2800" b="1">
              <a:solidFill>
                <a:schemeClr val="accent4"/>
              </a:solidFill>
              <a:latin typeface="+mn-ea"/>
            </a:endParaRPr>
          </a:p>
        </p:txBody>
      </p:sp>
      <p:sp>
        <p:nvSpPr>
          <p:cNvPr id="14" name="文本框 13"/>
          <p:cNvSpPr txBox="1"/>
          <p:nvPr/>
        </p:nvSpPr>
        <p:spPr>
          <a:xfrm>
            <a:off x="2484120" y="1924050"/>
            <a:ext cx="4697095" cy="460375"/>
          </a:xfrm>
          <a:prstGeom prst="rect">
            <a:avLst/>
          </a:prstGeom>
          <a:solidFill>
            <a:srgbClr val="0070C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a story that inspires people to think</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1547495" y="3147695"/>
            <a:ext cx="6690360" cy="1568450"/>
          </a:xfrm>
          <a:prstGeom prst="rect">
            <a:avLst/>
          </a:prstGeom>
          <a:solidFill>
            <a:srgbClr val="0070C0"/>
          </a:solidFill>
        </p:spPr>
        <p:txBody>
          <a:bodyPr wrap="square" rtlCol="0" anchor="t">
            <a:spAutoFit/>
          </a:bodyPr>
          <a:lstStyle/>
          <a:p>
            <a:pPr indent="0" algn="l" eaLnBrk="0" fontAlgn="auto" latinLnBrk="0" hangingPunct="0"/>
            <a:r>
              <a:rPr lang="zh-CN" altLang="en-US" sz="2400">
                <a:solidFill>
                  <a:schemeClr val="tx1"/>
                </a:solidFill>
                <a:latin typeface="Times New Roman" panose="02020603050405020304" charset="0"/>
                <a:cs typeface="Times New Roman" panose="02020603050405020304" charset="0"/>
                <a:sym typeface="+mn-ea"/>
              </a:rPr>
              <a:t>此故事呈现了一个悖论：</a:t>
            </a:r>
            <a:r>
              <a:rPr lang="en-US" altLang="zh-CN" sz="2400">
                <a:solidFill>
                  <a:schemeClr val="tx1"/>
                </a:solidFill>
                <a:latin typeface="Times New Roman" panose="02020603050405020304" charset="0"/>
                <a:cs typeface="Times New Roman" panose="02020603050405020304" charset="0"/>
                <a:sym typeface="+mn-ea"/>
              </a:rPr>
              <a:t>a paradox</a:t>
            </a:r>
            <a:endParaRPr lang="zh-CN" altLang="en-US" sz="2400">
              <a:solidFill>
                <a:schemeClr val="tx1"/>
              </a:solidFill>
              <a:latin typeface="Times New Roman" panose="02020603050405020304" charset="0"/>
              <a:cs typeface="Times New Roman" panose="02020603050405020304" charset="0"/>
              <a:sym typeface="+mn-ea"/>
            </a:endParaRPr>
          </a:p>
          <a:p>
            <a:pPr indent="0" algn="l" eaLnBrk="0" fontAlgn="auto" latinLnBrk="0" hangingPunct="0"/>
            <a:r>
              <a:rPr lang="zh-CN" altLang="en-US" sz="2400">
                <a:solidFill>
                  <a:schemeClr val="tx1"/>
                </a:solidFill>
                <a:latin typeface="Times New Roman" panose="02020603050405020304" charset="0"/>
                <a:cs typeface="Times New Roman" panose="02020603050405020304" charset="0"/>
                <a:sym typeface="+mn-ea"/>
              </a:rPr>
              <a:t>黑人为了不被歧视白化肤色；但又因为白人肤色更暗一点而选择晒黑一点</a:t>
            </a:r>
            <a:endParaRPr lang="zh-CN" altLang="en-US" sz="2400">
              <a:solidFill>
                <a:schemeClr val="tx1"/>
              </a:solidFill>
              <a:latin typeface="Times New Roman" panose="02020603050405020304" charset="0"/>
              <a:cs typeface="Times New Roman" panose="02020603050405020304" charset="0"/>
              <a:sym typeface="+mn-ea"/>
            </a:endParaRPr>
          </a:p>
          <a:p>
            <a:pPr indent="0" algn="l" eaLnBrk="0" fontAlgn="auto" latinLnBrk="0" hangingPunct="0"/>
            <a:r>
              <a:rPr lang="zh-CN" altLang="en-US" sz="2400">
                <a:solidFill>
                  <a:schemeClr val="tx1"/>
                </a:solidFill>
                <a:latin typeface="Times New Roman" panose="02020603050405020304" charset="0"/>
                <a:cs typeface="Times New Roman" panose="02020603050405020304" charset="0"/>
                <a:sym typeface="+mn-ea"/>
              </a:rPr>
              <a:t>引发思考：所以种族歧视的本质是因为肤色吗？</a:t>
            </a:r>
            <a:endParaRPr lang="zh-CN" altLang="en-US" sz="2400">
              <a:solidFill>
                <a:schemeClr val="tx1"/>
              </a:solidFill>
              <a:latin typeface="Times New Roman" panose="02020603050405020304" charset="0"/>
              <a:cs typeface="Times New Roman" panose="02020603050405020304" charset="0"/>
              <a:sym typeface="+mn-ea"/>
            </a:endParaRPr>
          </a:p>
        </p:txBody>
      </p:sp>
      <p:sp>
        <p:nvSpPr>
          <p:cNvPr id="16" name="下箭头 15"/>
          <p:cNvSpPr/>
          <p:nvPr/>
        </p:nvSpPr>
        <p:spPr>
          <a:xfrm>
            <a:off x="4427855" y="2437765"/>
            <a:ext cx="403860" cy="372745"/>
          </a:xfrm>
          <a:prstGeom prst="downArrow">
            <a:avLst/>
          </a:prstGeom>
          <a:solidFill>
            <a:srgbClr val="00B0F0"/>
          </a:solidFill>
          <a:ln w="9525">
            <a:noFill/>
          </a:ln>
        </p:spPr>
        <p:txBody>
          <a:bodyPr wrap="square" lIns="50800" tIns="50800" rIns="50800" bIns="50800" anchor="ctr"/>
          <a:lstStyle/>
          <a:p>
            <a:endParaRPr lang="zh-CN" altLang="en-US" sz="2800" b="1">
              <a:solidFill>
                <a:schemeClr val="accent4"/>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51460" y="236855"/>
            <a:ext cx="5830570" cy="4669790"/>
          </a:xfrm>
          <a:prstGeom prst="rect">
            <a:avLst/>
          </a:prstGeom>
        </p:spPr>
      </p:pic>
      <p:sp>
        <p:nvSpPr>
          <p:cNvPr id="9" name="文本框 8"/>
          <p:cNvSpPr txBox="1"/>
          <p:nvPr>
            <p:custDataLst>
              <p:tags r:id="rId3"/>
            </p:custDataLst>
          </p:nvPr>
        </p:nvSpPr>
        <p:spPr>
          <a:xfrm>
            <a:off x="6296660" y="1995805"/>
            <a:ext cx="2348230" cy="1198880"/>
          </a:xfrm>
          <a:prstGeom prst="rect">
            <a:avLst/>
          </a:prstGeom>
          <a:solidFill>
            <a:srgbClr val="0070C0"/>
          </a:solidFill>
        </p:spPr>
        <p:txBody>
          <a:bodyPr wrap="square" rtlCol="0" anchor="t">
            <a:spAutoFit/>
          </a:bodyPr>
          <a:lstStyle/>
          <a:p>
            <a:pPr indent="0" algn="l" eaLnBrk="0" fontAlgn="auto" latinLnBrk="0" hangingPunct="0"/>
            <a:r>
              <a:rPr lang="en-US" altLang="zh-CN" sz="2400">
                <a:solidFill>
                  <a:schemeClr val="tx1"/>
                </a:solidFill>
                <a:latin typeface="Times New Roman" panose="02020603050405020304" charset="0"/>
                <a:cs typeface="Times New Roman" panose="02020603050405020304" charset="0"/>
                <a:sym typeface="+mn-ea"/>
              </a:rPr>
              <a:t>Black No More</a:t>
            </a:r>
            <a:endParaRPr lang="en-US" altLang="zh-CN" sz="2400">
              <a:solidFill>
                <a:schemeClr val="tx1"/>
              </a:solidFill>
              <a:latin typeface="Times New Roman" panose="02020603050405020304" charset="0"/>
              <a:cs typeface="Times New Roman" panose="02020603050405020304" charset="0"/>
              <a:sym typeface="+mn-ea"/>
            </a:endParaRPr>
          </a:p>
          <a:p>
            <a:pPr indent="0" algn="l" eaLnBrk="0" fontAlgn="auto" latinLnBrk="0" hangingPunct="0"/>
            <a:r>
              <a:rPr lang="zh-CN" altLang="en-US" sz="2400">
                <a:solidFill>
                  <a:schemeClr val="tx1"/>
                </a:solidFill>
                <a:latin typeface="Times New Roman" panose="02020603050405020304" charset="0"/>
                <a:cs typeface="Times New Roman" panose="02020603050405020304" charset="0"/>
                <a:sym typeface="+mn-ea"/>
              </a:rPr>
              <a:t>从社会视角去探索</a:t>
            </a:r>
            <a:r>
              <a:rPr lang="en-US" altLang="zh-CN" sz="2400">
                <a:solidFill>
                  <a:schemeClr val="tx1"/>
                </a:solidFill>
                <a:latin typeface="Times New Roman" panose="02020603050405020304" charset="0"/>
                <a:cs typeface="Times New Roman" panose="02020603050405020304" charset="0"/>
                <a:sym typeface="+mn-ea"/>
              </a:rPr>
              <a:t>Racism </a:t>
            </a:r>
            <a:endParaRPr lang="zh-CN" alt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2411730" y="0"/>
            <a:ext cx="176847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细节理解</a:t>
            </a:r>
            <a:endParaRPr lang="zh-CN" altLang="en-US" sz="2800" b="1">
              <a:solidFill>
                <a:schemeClr val="accent4"/>
              </a:solidFill>
              <a:latin typeface="+mn-ea"/>
            </a:endParaRPr>
          </a:p>
        </p:txBody>
      </p:sp>
      <p:sp>
        <p:nvSpPr>
          <p:cNvPr id="100" name="文本框 99"/>
          <p:cNvSpPr txBox="1"/>
          <p:nvPr/>
        </p:nvSpPr>
        <p:spPr>
          <a:xfrm>
            <a:off x="107315" y="2787650"/>
            <a:ext cx="8876030" cy="224536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32. What does the author think of philosophical stories?</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The meaning behind is very obvious.</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B. They are extremely precise and formal.</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They often cause conflicts among readers.</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D. They are engaging and inspire critical thinking.</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395605" y="195580"/>
            <a:ext cx="8054340" cy="2861310"/>
          </a:xfrm>
          <a:prstGeom prst="rect">
            <a:avLst/>
          </a:prstGeom>
          <a:noFill/>
          <a:ln w="9525">
            <a:noFill/>
          </a:ln>
        </p:spPr>
        <p:txBody>
          <a:bodyPr wrap="square">
            <a:spAutoFit/>
          </a:bodyPr>
          <a:lstStyle/>
          <a:p>
            <a:pPr indent="269875" algn="just" eaLnBrk="0" fontAlgn="auto" latinLnBrk="0" hangingPunct="0"/>
            <a:r>
              <a:rPr lang="en-US" altLang="en-US" b="0">
                <a:solidFill>
                  <a:srgbClr val="000000"/>
                </a:solidFill>
                <a:latin typeface="Times New Roman" panose="02020603050405020304" charset="0"/>
              </a:rPr>
              <a:t>The ideals for most philosophical writing are precision, clarity, and the sort of conceptual analysis that leaves no hair un-split.</a:t>
            </a:r>
            <a:endParaRPr lang="en-US" altLang="en-US" b="0">
              <a:solidFill>
                <a:srgbClr val="000000"/>
              </a:solidFill>
              <a:latin typeface="Times New Roman" panose="02020603050405020304" charset="0"/>
            </a:endParaRPr>
          </a:p>
          <a:p>
            <a:pPr indent="269875" algn="just" eaLnBrk="0" fontAlgn="auto" latinLnBrk="0" hangingPunct="0"/>
            <a:r>
              <a:rPr lang="zh-CN" altLang="en-US" b="0">
                <a:solidFill>
                  <a:srgbClr val="000000"/>
                </a:solidFill>
                <a:latin typeface="Times New Roman" panose="02020603050405020304" charset="0"/>
              </a:rPr>
              <a:t>There is nothing wrong with clarity, precision, and the like -</a:t>
            </a:r>
            <a:r>
              <a:rPr lang="zh-CN" altLang="en-US" b="0">
                <a:solidFill>
                  <a:srgbClr val="000000"/>
                </a:solidFill>
                <a:highlight>
                  <a:srgbClr val="FFFF00"/>
                </a:highlight>
                <a:latin typeface="Times New Roman" panose="02020603050405020304" charset="0"/>
              </a:rPr>
              <a:t> but</a:t>
            </a:r>
            <a:r>
              <a:rPr lang="zh-CN" altLang="en-US" b="0">
                <a:solidFill>
                  <a:srgbClr val="000000"/>
                </a:solidFill>
                <a:latin typeface="Times New Roman" panose="02020603050405020304" charset="0"/>
              </a:rPr>
              <a:t> </a:t>
            </a:r>
            <a:r>
              <a:rPr lang="zh-CN" altLang="en-US" b="0">
                <a:solidFill>
                  <a:srgbClr val="FF0000"/>
                </a:solidFill>
                <a:latin typeface="Times New Roman" panose="02020603050405020304" charset="0"/>
              </a:rPr>
              <a:t>this isn’t the only way to do philosophy.</a:t>
            </a:r>
            <a:r>
              <a:rPr lang="zh-CN" altLang="en-US" b="0">
                <a:solidFill>
                  <a:srgbClr val="000000"/>
                </a:solidFill>
                <a:latin typeface="Times New Roman" panose="02020603050405020304" charset="0"/>
              </a:rPr>
              <a:t> Outside academic journals, abstract philosophical ideas are often expressed through literature, cinema, and song. </a:t>
            </a:r>
            <a:r>
              <a:rPr lang="zh-CN" altLang="en-US" b="0">
                <a:solidFill>
                  <a:srgbClr val="FF0000"/>
                </a:solidFill>
                <a:latin typeface="Times New Roman" panose="02020603050405020304" charset="0"/>
              </a:rPr>
              <a:t>There’s nothing that grabs attention like a good story, and there are</a:t>
            </a:r>
            <a:r>
              <a:rPr lang="zh-CN" altLang="en-US" b="0">
                <a:solidFill>
                  <a:srgbClr val="FF0000"/>
                </a:solidFill>
                <a:highlight>
                  <a:srgbClr val="FFFF00"/>
                </a:highlight>
                <a:latin typeface="Times New Roman" panose="02020603050405020304" charset="0"/>
              </a:rPr>
              <a:t> some great philosophical stories </a:t>
            </a:r>
            <a:r>
              <a:rPr lang="zh-CN" altLang="en-US" b="0">
                <a:solidFill>
                  <a:srgbClr val="FF0000"/>
                </a:solidFill>
                <a:latin typeface="Times New Roman" panose="02020603050405020304" charset="0"/>
              </a:rPr>
              <a:t>that </a:t>
            </a:r>
            <a:r>
              <a:rPr lang="zh-CN" altLang="en-US" b="0" u="sng">
                <a:solidFill>
                  <a:srgbClr val="FF0000"/>
                </a:solidFill>
                <a:highlight>
                  <a:srgbClr val="FFFF00"/>
                </a:highlight>
                <a:latin typeface="Times New Roman" panose="02020603050405020304" charset="0"/>
              </a:rPr>
              <a:t>delight and engage</a:t>
            </a:r>
            <a:r>
              <a:rPr lang="zh-CN" altLang="en-US" b="0">
                <a:solidFill>
                  <a:srgbClr val="FF0000"/>
                </a:solidFill>
                <a:latin typeface="Times New Roman" panose="02020603050405020304" charset="0"/>
              </a:rPr>
              <a:t>,rather than putting the reader to sleep.</a:t>
            </a:r>
            <a:endParaRPr lang="zh-CN" altLang="en-US" b="0">
              <a:solidFill>
                <a:srgbClr val="FF0000"/>
              </a:solidFill>
              <a:latin typeface="Times New Roman" panose="02020603050405020304" charset="0"/>
            </a:endParaRPr>
          </a:p>
          <a:p>
            <a:pPr indent="269875" algn="just" eaLnBrk="0" fontAlgn="auto" latinLnBrk="0" hangingPunct="0"/>
            <a:r>
              <a:rPr lang="zh-CN" altLang="en-US" b="0">
                <a:solidFill>
                  <a:srgbClr val="000000"/>
                </a:solidFill>
                <a:latin typeface="Times New Roman" panose="02020603050405020304" charset="0"/>
              </a:rPr>
              <a:t>One of the great things about this is that, unlike formal philosophy, which tries to be very clear, stories don’t wear their meanings on their sleeve - </a:t>
            </a:r>
            <a:r>
              <a:rPr lang="zh-CN" altLang="en-US" b="0">
                <a:solidFill>
                  <a:srgbClr val="FF0000"/>
                </a:solidFill>
                <a:highlight>
                  <a:srgbClr val="FFFF00"/>
                </a:highlight>
                <a:latin typeface="Times New Roman" panose="02020603050405020304" charset="0"/>
              </a:rPr>
              <a:t>they require interpretation, and often express conflicting ideas for the reader to wrestle with.</a:t>
            </a:r>
            <a:endParaRPr lang="zh-CN" altLang="en-US" b="0">
              <a:solidFill>
                <a:srgbClr val="FF0000"/>
              </a:solidFill>
              <a:highlight>
                <a:srgbClr val="FFFF00"/>
              </a:highlight>
              <a:latin typeface="Times New Roman" panose="02020603050405020304" charset="0"/>
            </a:endParaRPr>
          </a:p>
        </p:txBody>
      </p:sp>
      <p:sp>
        <p:nvSpPr>
          <p:cNvPr id="4" name="矩形 3"/>
          <p:cNvSpPr/>
          <p:nvPr>
            <p:custDataLst>
              <p:tags r:id="rId1"/>
            </p:custDataLst>
          </p:nvPr>
        </p:nvSpPr>
        <p:spPr>
          <a:xfrm>
            <a:off x="107315" y="4587875"/>
            <a:ext cx="7511415"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Shape 47"/>
          <p:cNvSpPr/>
          <p:nvPr/>
        </p:nvSpPr>
        <p:spPr>
          <a:xfrm>
            <a:off x="4989830" y="411480"/>
            <a:ext cx="3585210"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把握作者观点的侧重</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179070" y="195580"/>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细节理解</a:t>
            </a:r>
            <a:endParaRPr lang="zh-CN" altLang="en-US" sz="2800" b="1">
              <a:solidFill>
                <a:schemeClr val="accent4"/>
              </a:solidFill>
              <a:latin typeface="+mn-ea"/>
            </a:endParaRPr>
          </a:p>
        </p:txBody>
      </p:sp>
      <p:sp>
        <p:nvSpPr>
          <p:cNvPr id="100" name="文本框 99"/>
          <p:cNvSpPr txBox="1"/>
          <p:nvPr/>
        </p:nvSpPr>
        <p:spPr>
          <a:xfrm>
            <a:off x="107315" y="3003550"/>
            <a:ext cx="8876030" cy="181483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33. Which category might “Christmas” fall into according to paragraph 4?</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Social constructionism.                B. Anti-realism.</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Biological realism.                      D. Literary realism.</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179705" y="555625"/>
            <a:ext cx="8873490" cy="2245360"/>
          </a:xfrm>
          <a:prstGeom prst="rect">
            <a:avLst/>
          </a:prstGeom>
          <a:noFill/>
          <a:ln w="9525">
            <a:noFill/>
          </a:ln>
        </p:spPr>
        <p:txBody>
          <a:bodyPr wrap="square">
            <a:spAutoFit/>
          </a:bodyPr>
          <a:lstStyle/>
          <a:p>
            <a:pPr indent="269875" algn="just" eaLnBrk="0" fontAlgn="auto" latinLnBrk="0" hangingPunct="0"/>
            <a:r>
              <a:rPr lang="en-US" altLang="en-US" sz="2000" b="0">
                <a:solidFill>
                  <a:srgbClr val="000000"/>
                </a:solidFill>
                <a:latin typeface="Times New Roman" panose="02020603050405020304" charset="0"/>
              </a:rPr>
              <a:t>Consider what philosophers call the metaphysics(形而上学) of race -an area of philosophy that explores the  question of whether or not race is real. There are three main positions that you can take on these questions. </a:t>
            </a:r>
            <a:r>
              <a:rPr lang="en-US" altLang="en-US" sz="2000" b="0">
                <a:solidFill>
                  <a:schemeClr val="bg1"/>
                </a:solidFill>
                <a:latin typeface="Times New Roman" panose="02020603050405020304" charset="0"/>
              </a:rPr>
              <a:t>You might  think that a person’s race is written in their genes ( a position known as “biological realism”)</a:t>
            </a:r>
            <a:r>
              <a:rPr lang="en-US" altLang="en-US" sz="2000" b="0">
                <a:solidFill>
                  <a:srgbClr val="000000"/>
                </a:solidFill>
                <a:latin typeface="Times New Roman" panose="02020603050405020304" charset="0"/>
              </a:rPr>
              <a:t>. </a:t>
            </a:r>
            <a:r>
              <a:rPr lang="en-US" altLang="en-US" sz="2000" b="0">
                <a:solidFill>
                  <a:srgbClr val="000000"/>
                </a:solidFill>
                <a:highlight>
                  <a:srgbClr val="FFFF00"/>
                </a:highlight>
                <a:latin typeface="Times New Roman" panose="02020603050405020304" charset="0"/>
              </a:rPr>
              <a:t>Or you might think of race as socially real, like days of the week or currencies(“social constructionism”). </a:t>
            </a:r>
            <a:r>
              <a:rPr lang="en-US" altLang="en-US" sz="2000" b="0">
                <a:solidFill>
                  <a:srgbClr val="000000"/>
                </a:solidFill>
                <a:latin typeface="Times New Roman" panose="02020603050405020304" charset="0"/>
              </a:rPr>
              <a:t>Finally, you might think that races  are unreal - that they’re more like leprechauns(一种魔法精灵)than they are like Thursdays or dollars (“anti- realism”). </a:t>
            </a:r>
            <a:endParaRPr lang="en-US" altLang="en-US" sz="2000" b="0">
              <a:solidFill>
                <a:srgbClr val="000000"/>
              </a:solidFill>
              <a:latin typeface="Times New Roman" panose="02020603050405020304" charset="0"/>
            </a:endParaRPr>
          </a:p>
        </p:txBody>
      </p:sp>
      <p:sp>
        <p:nvSpPr>
          <p:cNvPr id="4" name="矩形 3"/>
          <p:cNvSpPr/>
          <p:nvPr>
            <p:custDataLst>
              <p:tags r:id="rId1"/>
            </p:custDataLst>
          </p:nvPr>
        </p:nvSpPr>
        <p:spPr>
          <a:xfrm>
            <a:off x="179705" y="3867785"/>
            <a:ext cx="4026535"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1835785" y="12700"/>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段落大意题</a:t>
            </a:r>
            <a:endParaRPr lang="zh-CN" altLang="en-US" sz="2800" b="1">
              <a:solidFill>
                <a:schemeClr val="accent4"/>
              </a:solidFill>
              <a:latin typeface="+mn-ea"/>
            </a:endParaRPr>
          </a:p>
        </p:txBody>
      </p:sp>
      <p:sp>
        <p:nvSpPr>
          <p:cNvPr id="100" name="文本框 99"/>
          <p:cNvSpPr txBox="1"/>
          <p:nvPr/>
        </p:nvSpPr>
        <p:spPr>
          <a:xfrm>
            <a:off x="107315" y="3219450"/>
            <a:ext cx="8876030" cy="1938020"/>
          </a:xfrm>
          <a:prstGeom prst="rect">
            <a:avLst/>
          </a:prstGeom>
          <a:noFill/>
          <a:ln w="9525">
            <a:noFill/>
          </a:ln>
        </p:spPr>
        <p:txBody>
          <a:bodyPr wrap="square">
            <a:spAutoFit/>
          </a:bodyPr>
          <a:lstStyle/>
          <a:p>
            <a:pPr indent="0"/>
            <a:r>
              <a:rPr lang="en-US" sz="2400" b="0">
                <a:solidFill>
                  <a:srgbClr val="000000"/>
                </a:solidFill>
                <a:latin typeface="Times New Roman" panose="02020603050405020304" charset="0"/>
                <a:cs typeface="Times New Roman" panose="02020603050405020304" charset="0"/>
              </a:rPr>
              <a:t>34.What is Black No More in paragraph 5 mainly about?</a:t>
            </a:r>
            <a:endParaRPr lang="en-US" sz="2400" b="0">
              <a:solidFill>
                <a:srgbClr val="000000"/>
              </a:solidFill>
              <a:latin typeface="Times New Roman" panose="02020603050405020304" charset="0"/>
              <a:cs typeface="Times New Roman" panose="02020603050405020304" charset="0"/>
            </a:endParaRPr>
          </a:p>
          <a:p>
            <a:pPr indent="0"/>
            <a:r>
              <a:rPr lang="en-US" sz="2400" b="0">
                <a:solidFill>
                  <a:srgbClr val="000000"/>
                </a:solidFill>
                <a:latin typeface="Times New Roman" panose="02020603050405020304" charset="0"/>
                <a:cs typeface="Times New Roman" panose="02020603050405020304" charset="0"/>
              </a:rPr>
              <a:t>A. Racial issues caused by skin colors.</a:t>
            </a:r>
            <a:endParaRPr lang="en-US" sz="2400" b="0">
              <a:solidFill>
                <a:srgbClr val="000000"/>
              </a:solidFill>
              <a:latin typeface="Times New Roman" panose="02020603050405020304" charset="0"/>
              <a:cs typeface="Times New Roman" panose="02020603050405020304" charset="0"/>
            </a:endParaRPr>
          </a:p>
          <a:p>
            <a:pPr indent="0"/>
            <a:r>
              <a:rPr lang="en-US" sz="2400" b="0">
                <a:solidFill>
                  <a:srgbClr val="000000"/>
                </a:solidFill>
                <a:latin typeface="Times New Roman" panose="02020603050405020304" charset="0"/>
                <a:cs typeface="Times New Roman" panose="02020603050405020304" charset="0"/>
              </a:rPr>
              <a:t>B. A societal view on race and self-image.</a:t>
            </a:r>
            <a:endParaRPr lang="en-US" sz="2400" b="0">
              <a:solidFill>
                <a:srgbClr val="000000"/>
              </a:solidFill>
              <a:latin typeface="Times New Roman" panose="02020603050405020304" charset="0"/>
              <a:cs typeface="Times New Roman" panose="02020603050405020304" charset="0"/>
            </a:endParaRPr>
          </a:p>
          <a:p>
            <a:pPr indent="0"/>
            <a:r>
              <a:rPr lang="en-US" sz="2400" b="0">
                <a:solidFill>
                  <a:srgbClr val="000000"/>
                </a:solidFill>
                <a:latin typeface="Times New Roman" panose="02020603050405020304" charset="0"/>
                <a:cs typeface="Times New Roman" panose="02020603050405020304" charset="0"/>
              </a:rPr>
              <a:t>C. Black people accepted by the white society.</a:t>
            </a:r>
            <a:endParaRPr lang="en-US" sz="2400" b="0">
              <a:solidFill>
                <a:srgbClr val="000000"/>
              </a:solidFill>
              <a:latin typeface="Times New Roman" panose="02020603050405020304" charset="0"/>
              <a:cs typeface="Times New Roman" panose="02020603050405020304" charset="0"/>
            </a:endParaRPr>
          </a:p>
          <a:p>
            <a:pPr indent="0"/>
            <a:r>
              <a:rPr lang="en-US" sz="2400" b="0">
                <a:solidFill>
                  <a:srgbClr val="000000"/>
                </a:solidFill>
                <a:latin typeface="Times New Roman" panose="02020603050405020304" charset="0"/>
                <a:cs typeface="Times New Roman" panose="02020603050405020304" charset="0"/>
              </a:rPr>
              <a:t>D. The origin of sunbathing among white people.</a:t>
            </a:r>
            <a:endParaRPr lang="en-US" sz="24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267335" y="267335"/>
            <a:ext cx="8609330" cy="3169285"/>
          </a:xfrm>
          <a:prstGeom prst="rect">
            <a:avLst/>
          </a:prstGeom>
          <a:noFill/>
          <a:ln w="9525">
            <a:noFill/>
          </a:ln>
        </p:spPr>
        <p:txBody>
          <a:bodyPr wrap="square">
            <a:spAutoFit/>
          </a:bodyPr>
          <a:lstStyle/>
          <a:p>
            <a:pPr indent="269875" algn="just" eaLnBrk="0" fontAlgn="auto" latinLnBrk="0" hangingPunct="0"/>
            <a:r>
              <a:rPr lang="en-US" altLang="en-US" sz="2000" b="0">
                <a:solidFill>
                  <a:srgbClr val="FF0000"/>
                </a:solidFill>
                <a:highlight>
                  <a:srgbClr val="FFFF00"/>
                </a:highlight>
                <a:latin typeface="Times New Roman" panose="02020603050405020304" charset="0"/>
              </a:rPr>
              <a:t>A great example of a story with social constructionist</a:t>
            </a:r>
            <a:r>
              <a:rPr lang="en-US" altLang="en-US" sz="2000" b="0">
                <a:solidFill>
                  <a:srgbClr val="FF0000"/>
                </a:solidFill>
                <a:latin typeface="Times New Roman" panose="02020603050405020304" charset="0"/>
              </a:rPr>
              <a:t> taking on race is George Schuyler’s novel Black No More</a:t>
            </a:r>
            <a:r>
              <a:rPr lang="en-US" altLang="en-US" sz="2000" b="0">
                <a:solidFill>
                  <a:schemeClr val="bg1"/>
                </a:solidFill>
                <a:latin typeface="Times New Roman" panose="02020603050405020304" charset="0"/>
              </a:rPr>
              <a:t>.In  the  book,  a  Black  scientist  named  Crookman  invents  a  procedure  that  makes  Black  people  visually indistinguishable from Whites. Thousands of African Americans flock to Crookman’s Black No More clinics and pay him their hard-earned cash to undergo the procedure. White racists can no longer distinguish those people who are “really” White from those who merely appear to be White. In a final episode,Crookman discovers that new Whites are actually a whiter shade of pale than those who were born that way, which kicks off a trend of sunbathing to darken one’s skin - darkening it so as to look more White.</a:t>
            </a:r>
            <a:endParaRPr lang="en-US" altLang="en-US" sz="2000" b="0">
              <a:solidFill>
                <a:schemeClr val="bg1"/>
              </a:solidFill>
              <a:latin typeface="Times New Roman" panose="02020603050405020304" charset="0"/>
            </a:endParaRPr>
          </a:p>
        </p:txBody>
      </p:sp>
      <p:sp>
        <p:nvSpPr>
          <p:cNvPr id="4" name="矩形 3"/>
          <p:cNvSpPr/>
          <p:nvPr>
            <p:custDataLst>
              <p:tags r:id="rId1"/>
            </p:custDataLst>
          </p:nvPr>
        </p:nvSpPr>
        <p:spPr>
          <a:xfrm>
            <a:off x="179705" y="3939540"/>
            <a:ext cx="5181600"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Shape 47"/>
          <p:cNvSpPr/>
          <p:nvPr/>
        </p:nvSpPr>
        <p:spPr>
          <a:xfrm>
            <a:off x="179705" y="1564005"/>
            <a:ext cx="727900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关注语篇标记词汇，分析段间逻辑关系</a:t>
            </a:r>
            <a:endParaRPr lang="zh-CN" altLang="en-US" sz="2800" b="1">
              <a:solidFill>
                <a:schemeClr val="accent4"/>
              </a:solidFill>
              <a:latin typeface="+mn-ea"/>
            </a:endParaRPr>
          </a:p>
        </p:txBody>
      </p:sp>
      <p:sp>
        <p:nvSpPr>
          <p:cNvPr id="7" name="圆角矩形标注 6"/>
          <p:cNvSpPr/>
          <p:nvPr/>
        </p:nvSpPr>
        <p:spPr>
          <a:xfrm>
            <a:off x="1475740" y="987425"/>
            <a:ext cx="2887980" cy="575945"/>
          </a:xfrm>
          <a:prstGeom prst="wedgeRoundRectCallout">
            <a:avLst>
              <a:gd name="adj1" fmla="val -16246"/>
              <a:gd name="adj2" fmla="val -113175"/>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与前文构成例证关系</a:t>
            </a:r>
            <a:endParaRPr lang="zh-CN" altLang="en-US" sz="2000"/>
          </a:p>
        </p:txBody>
      </p:sp>
      <p:sp>
        <p:nvSpPr>
          <p:cNvPr id="8" name="文本框 7"/>
          <p:cNvSpPr txBox="1"/>
          <p:nvPr/>
        </p:nvSpPr>
        <p:spPr>
          <a:xfrm>
            <a:off x="3347720" y="1995805"/>
            <a:ext cx="4572000" cy="1322070"/>
          </a:xfrm>
          <a:prstGeom prst="rect">
            <a:avLst/>
          </a:prstGeom>
          <a:solidFill>
            <a:schemeClr val="accent1">
              <a:lumMod val="20000"/>
              <a:lumOff val="80000"/>
            </a:schemeClr>
          </a:solidFill>
        </p:spPr>
        <p:txBody>
          <a:bodyPr wrap="square" rtlCol="0" anchor="t">
            <a:spAutoFit/>
          </a:bodyPr>
          <a:lstStyle/>
          <a:p>
            <a:r>
              <a:rPr lang="en-US" altLang="en-US" sz="2000">
                <a:solidFill>
                  <a:srgbClr val="000000"/>
                </a:solidFill>
                <a:latin typeface="Times New Roman" panose="02020603050405020304" charset="0"/>
                <a:sym typeface="+mn-ea"/>
              </a:rPr>
              <a:t>Or you might </a:t>
            </a:r>
            <a:r>
              <a:rPr lang="en-US" altLang="en-US" sz="2000">
                <a:solidFill>
                  <a:srgbClr val="FF0000"/>
                </a:solidFill>
                <a:latin typeface="Times New Roman" panose="02020603050405020304" charset="0"/>
                <a:sym typeface="+mn-ea"/>
              </a:rPr>
              <a:t>think of race as socially real</a:t>
            </a:r>
            <a:r>
              <a:rPr lang="en-US" altLang="en-US" sz="2000">
                <a:solidFill>
                  <a:srgbClr val="000000"/>
                </a:solidFill>
                <a:latin typeface="Times New Roman" panose="02020603050405020304" charset="0"/>
                <a:sym typeface="+mn-ea"/>
              </a:rPr>
              <a:t>, like days of the week or currencies(“social constructionism”). </a:t>
            </a:r>
            <a:endParaRPr lang="en-US" altLang="en-US" sz="2000">
              <a:solidFill>
                <a:srgbClr val="000000"/>
              </a:solidFill>
              <a:latin typeface="Times New Roman" panose="02020603050405020304" charset="0"/>
              <a:sym typeface="+mn-ea"/>
            </a:endParaRPr>
          </a:p>
          <a:p>
            <a:r>
              <a:rPr lang="zh-CN" altLang="en-US" sz="2000">
                <a:solidFill>
                  <a:srgbClr val="000000"/>
                </a:solidFill>
                <a:latin typeface="Times New Roman" panose="02020603050405020304" charset="0"/>
                <a:sym typeface="+mn-ea"/>
              </a:rPr>
              <a:t>社会视角下的种族认知</a:t>
            </a:r>
            <a:endParaRPr lang="zh-CN" altLang="en-US" sz="2000">
              <a:solidFill>
                <a:srgbClr val="000000"/>
              </a:solidFill>
              <a:latin typeface="Times New Roman" panose="02020603050405020304" charset="0"/>
              <a:sym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179705" y="267335"/>
            <a:ext cx="1610995"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最佳标题</a:t>
            </a:r>
            <a:endParaRPr lang="zh-CN" altLang="en-US" sz="2800" b="1">
              <a:solidFill>
                <a:schemeClr val="accent4"/>
              </a:solidFill>
              <a:latin typeface="+mn-ea"/>
            </a:endParaRPr>
          </a:p>
        </p:txBody>
      </p:sp>
      <p:sp>
        <p:nvSpPr>
          <p:cNvPr id="100" name="文本框 99"/>
          <p:cNvSpPr txBox="1"/>
          <p:nvPr/>
        </p:nvSpPr>
        <p:spPr>
          <a:xfrm>
            <a:off x="107315" y="2787650"/>
            <a:ext cx="8876030" cy="2245360"/>
          </a:xfrm>
          <a:prstGeom prst="rect">
            <a:avLst/>
          </a:prstGeom>
          <a:noFill/>
          <a:ln w="9525">
            <a:noFill/>
          </a:ln>
        </p:spPr>
        <p:txBody>
          <a:bodyPr wrap="square">
            <a:spAutoFit/>
          </a:bodyPr>
          <a:lstStyle/>
          <a:p>
            <a:pPr indent="0"/>
            <a:r>
              <a:rPr lang="en-US" sz="2800" b="0">
                <a:solidFill>
                  <a:srgbClr val="000000"/>
                </a:solidFill>
                <a:latin typeface="Times New Roman" panose="02020603050405020304" charset="0"/>
                <a:cs typeface="Times New Roman" panose="02020603050405020304" charset="0"/>
              </a:rPr>
              <a:t>35. What is the best title of the text?</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A. Stories Made Easy                   </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B. Stories to Think with</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C. Positions in Philosoph</a:t>
            </a:r>
            <a:endParaRPr lang="en-US" sz="2800" b="0">
              <a:solidFill>
                <a:srgbClr val="000000"/>
              </a:solidFill>
              <a:latin typeface="Times New Roman" panose="02020603050405020304" charset="0"/>
              <a:cs typeface="Times New Roman" panose="02020603050405020304" charset="0"/>
            </a:endParaRPr>
          </a:p>
          <a:p>
            <a:pPr indent="0"/>
            <a:r>
              <a:rPr lang="en-US" sz="2800" b="0">
                <a:solidFill>
                  <a:srgbClr val="000000"/>
                </a:solidFill>
                <a:latin typeface="Times New Roman" panose="02020603050405020304" charset="0"/>
                <a:cs typeface="Times New Roman" panose="02020603050405020304" charset="0"/>
              </a:rPr>
              <a:t>D. Nature of Philosophical Writing</a:t>
            </a:r>
            <a:endParaRPr lang="en-US" sz="2800" b="0">
              <a:solidFill>
                <a:srgbClr val="000000"/>
              </a:solidFill>
              <a:latin typeface="Times New Roman" panose="02020603050405020304" charset="0"/>
              <a:cs typeface="Times New Roman" panose="02020603050405020304" charset="0"/>
            </a:endParaRPr>
          </a:p>
        </p:txBody>
      </p:sp>
      <p:sp>
        <p:nvSpPr>
          <p:cNvPr id="2" name="文本框 1"/>
          <p:cNvSpPr txBox="1"/>
          <p:nvPr/>
        </p:nvSpPr>
        <p:spPr>
          <a:xfrm>
            <a:off x="323850" y="699770"/>
            <a:ext cx="8054340" cy="706755"/>
          </a:xfrm>
          <a:prstGeom prst="rect">
            <a:avLst/>
          </a:prstGeom>
          <a:noFill/>
          <a:ln w="9525">
            <a:noFill/>
          </a:ln>
        </p:spPr>
        <p:txBody>
          <a:bodyPr wrap="square">
            <a:spAutoFit/>
          </a:bodyPr>
          <a:lstStyle/>
          <a:p>
            <a:pPr indent="269875" algn="just" eaLnBrk="0" fontAlgn="auto" latinLnBrk="0" hangingPunct="0"/>
            <a:r>
              <a:rPr lang="en-US" altLang="en-US" sz="2000" b="0">
                <a:solidFill>
                  <a:srgbClr val="FF0000"/>
                </a:solidFill>
                <a:highlight>
                  <a:srgbClr val="FFFF00"/>
                </a:highlight>
                <a:latin typeface="Times New Roman" panose="02020603050405020304" charset="0"/>
              </a:rPr>
              <a:t>Philosophically rich stories</a:t>
            </a:r>
            <a:r>
              <a:rPr lang="en-US" altLang="en-US" sz="2000" b="0">
                <a:solidFill>
                  <a:srgbClr val="000000"/>
                </a:solidFill>
                <a:latin typeface="Times New Roman" panose="02020603050405020304" charset="0"/>
              </a:rPr>
              <a:t> like this bring more technical works to life. </a:t>
            </a:r>
            <a:r>
              <a:rPr lang="en-US" altLang="en-US" sz="2000" b="0">
                <a:solidFill>
                  <a:srgbClr val="FF0000"/>
                </a:solidFill>
                <a:highlight>
                  <a:srgbClr val="FFFF00"/>
                </a:highlight>
                <a:latin typeface="Times New Roman" panose="02020603050405020304" charset="0"/>
              </a:rPr>
              <a:t>They</a:t>
            </a:r>
            <a:r>
              <a:rPr lang="en-US" altLang="en-US" sz="2000" b="0">
                <a:solidFill>
                  <a:srgbClr val="000000"/>
                </a:solidFill>
                <a:latin typeface="Times New Roman" panose="02020603050405020304" charset="0"/>
              </a:rPr>
              <a:t> are </a:t>
            </a:r>
            <a:r>
              <a:rPr lang="en-US" altLang="en-US" sz="2000" b="0">
                <a:solidFill>
                  <a:srgbClr val="FF0000"/>
                </a:solidFill>
                <a:highlight>
                  <a:srgbClr val="FFFF00"/>
                </a:highlight>
                <a:latin typeface="Times New Roman" panose="02020603050405020304" charset="0"/>
              </a:rPr>
              <a:t>stories to think with.</a:t>
            </a:r>
            <a:r>
              <a:rPr lang="en-US" altLang="en-US" sz="2000" b="0">
                <a:solidFill>
                  <a:srgbClr val="000000"/>
                </a:solidFill>
                <a:latin typeface="Times New Roman" panose="02020603050405020304" charset="0"/>
              </a:rPr>
              <a:t> </a:t>
            </a:r>
            <a:endParaRPr lang="en-US" altLang="en-US" sz="2000" b="0">
              <a:solidFill>
                <a:srgbClr val="000000"/>
              </a:solidFill>
              <a:latin typeface="Times New Roman" panose="02020603050405020304" charset="0"/>
            </a:endParaRPr>
          </a:p>
        </p:txBody>
      </p:sp>
      <p:sp>
        <p:nvSpPr>
          <p:cNvPr id="4" name="矩形 3"/>
          <p:cNvSpPr/>
          <p:nvPr>
            <p:custDataLst>
              <p:tags r:id="rId1"/>
            </p:custDataLst>
          </p:nvPr>
        </p:nvSpPr>
        <p:spPr>
          <a:xfrm>
            <a:off x="179705" y="3651885"/>
            <a:ext cx="3566160" cy="50419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Shape 47"/>
          <p:cNvSpPr/>
          <p:nvPr/>
        </p:nvSpPr>
        <p:spPr>
          <a:xfrm>
            <a:off x="567055" y="1707515"/>
            <a:ext cx="8576945" cy="853440"/>
          </a:xfrm>
          <a:prstGeom prst="rect">
            <a:avLst/>
          </a:prstGeom>
          <a:noFill/>
          <a:ln w="9525">
            <a:noFill/>
          </a:ln>
        </p:spPr>
        <p:txBody>
          <a:bodyPr wrap="square" lIns="50800" tIns="50800" rIns="50800" bIns="50800" anchor="ctr"/>
          <a:lstStyle/>
          <a:p>
            <a:r>
              <a:rPr lang="zh-CN" altLang="en-US" sz="2400">
                <a:solidFill>
                  <a:schemeClr val="accent4"/>
                </a:solidFill>
                <a:latin typeface="Times New Roman" panose="02020603050405020304" charset="0"/>
                <a:cs typeface="Times New Roman" panose="02020603050405020304" charset="0"/>
              </a:rPr>
              <a:t>最佳标题应具有以下几个特征：</a:t>
            </a:r>
            <a:endParaRPr lang="zh-CN" altLang="en-US" sz="2400">
              <a:solidFill>
                <a:schemeClr val="accent4"/>
              </a:solidFill>
              <a:latin typeface="Times New Roman" panose="02020603050405020304" charset="0"/>
              <a:cs typeface="Times New Roman" panose="02020603050405020304" charset="0"/>
            </a:endParaRPr>
          </a:p>
          <a:p>
            <a:r>
              <a:rPr lang="en-US" altLang="zh-CN" sz="2400">
                <a:solidFill>
                  <a:schemeClr val="accent4"/>
                </a:solidFill>
                <a:latin typeface="Times New Roman" panose="02020603050405020304" charset="0"/>
                <a:cs typeface="Times New Roman" panose="02020603050405020304" charset="0"/>
              </a:rPr>
              <a:t>1.</a:t>
            </a:r>
            <a:r>
              <a:rPr lang="zh-CN" altLang="en-US" sz="2400">
                <a:solidFill>
                  <a:schemeClr val="accent4"/>
                </a:solidFill>
                <a:latin typeface="Times New Roman" panose="02020603050405020304" charset="0"/>
                <a:cs typeface="Times New Roman" panose="02020603050405020304" charset="0"/>
              </a:rPr>
              <a:t>概括性</a:t>
            </a:r>
            <a:r>
              <a:rPr lang="en-US" altLang="zh-CN" sz="2400">
                <a:solidFill>
                  <a:schemeClr val="accent4"/>
                </a:solidFill>
                <a:latin typeface="Times New Roman" panose="02020603050405020304" charset="0"/>
                <a:cs typeface="Times New Roman" panose="02020603050405020304" charset="0"/>
              </a:rPr>
              <a:t> 2. </a:t>
            </a:r>
            <a:r>
              <a:rPr lang="zh-CN" altLang="en-US" sz="2400">
                <a:solidFill>
                  <a:schemeClr val="accent4"/>
                </a:solidFill>
                <a:latin typeface="Times New Roman" panose="02020603050405020304" charset="0"/>
                <a:cs typeface="Times New Roman" panose="02020603050405020304" charset="0"/>
              </a:rPr>
              <a:t>针对性</a:t>
            </a:r>
            <a:r>
              <a:rPr lang="en-US" altLang="zh-CN" sz="2400">
                <a:solidFill>
                  <a:schemeClr val="accent4"/>
                </a:solidFill>
                <a:latin typeface="Times New Roman" panose="02020603050405020304" charset="0"/>
                <a:cs typeface="Times New Roman" panose="02020603050405020304" charset="0"/>
              </a:rPr>
              <a:t> 3. </a:t>
            </a:r>
            <a:r>
              <a:rPr lang="zh-CN" altLang="en-US" sz="2400">
                <a:solidFill>
                  <a:schemeClr val="accent4"/>
                </a:solidFill>
                <a:latin typeface="Times New Roman" panose="02020603050405020304" charset="0"/>
                <a:cs typeface="Times New Roman" panose="02020603050405020304" charset="0"/>
              </a:rPr>
              <a:t>体裁风格一致性</a:t>
            </a:r>
            <a:endParaRPr lang="zh-CN" altLang="en-US" sz="2400">
              <a:solidFill>
                <a:schemeClr val="accent4"/>
              </a:solidFill>
              <a:latin typeface="Times New Roman" panose="02020603050405020304" charset="0"/>
              <a:cs typeface="Times New Roman" panose="02020603050405020304" charset="0"/>
            </a:endParaRPr>
          </a:p>
          <a:p>
            <a:r>
              <a:rPr lang="zh-CN" altLang="en-US" sz="2400">
                <a:solidFill>
                  <a:schemeClr val="accent4"/>
                </a:solidFill>
                <a:latin typeface="Times New Roman" panose="02020603050405020304" charset="0"/>
                <a:cs typeface="Times New Roman" panose="02020603050405020304" charset="0"/>
              </a:rPr>
              <a:t>解题策略：分析文章体裁，关注首尾段，把握主题词汇</a:t>
            </a:r>
            <a:endParaRPr lang="zh-CN" altLang="en-US" sz="2400">
              <a:solidFill>
                <a:schemeClr val="accent4"/>
              </a:solidFill>
              <a:latin typeface="Times New Roman" panose="02020603050405020304" charset="0"/>
              <a:cs typeface="Times New Roman" panose="0202060305040502030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5976620" y="916940"/>
            <a:ext cx="1788795" cy="86233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mj-ea"/>
                <a:ea typeface="+mj-ea"/>
              </a:rPr>
              <a:t>七选五</a:t>
            </a:r>
            <a:endParaRPr lang="zh-CN" altLang="en-US" sz="2800">
              <a:solidFill>
                <a:schemeClr val="tx1"/>
              </a:solidFill>
              <a:latin typeface="+mj-ea"/>
              <a:ea typeface="+mj-ea"/>
            </a:endParaRPr>
          </a:p>
        </p:txBody>
      </p:sp>
      <p:sp>
        <p:nvSpPr>
          <p:cNvPr id="15" name="Shape 47"/>
          <p:cNvSpPr/>
          <p:nvPr/>
        </p:nvSpPr>
        <p:spPr>
          <a:xfrm>
            <a:off x="4513580" y="2211705"/>
            <a:ext cx="4715510" cy="923290"/>
          </a:xfrm>
          <a:prstGeom prst="rect">
            <a:avLst/>
          </a:prstGeom>
          <a:noFill/>
          <a:ln w="9525">
            <a:noFill/>
          </a:ln>
        </p:spPr>
        <p:txBody>
          <a:bodyPr wrap="square" lIns="50800" tIns="50800" rIns="50800" bIns="50800" anchor="ctr"/>
          <a:lstStyle/>
          <a:p>
            <a:pPr algn="ctr"/>
            <a:r>
              <a:rPr lang="zh-CN" altLang="en-US" sz="3200" b="1">
                <a:solidFill>
                  <a:schemeClr val="bg2"/>
                </a:solidFill>
                <a:latin typeface="+mn-ea"/>
                <a:sym typeface="+mn-ea"/>
              </a:rPr>
              <a:t>人与社会：</a:t>
            </a:r>
            <a:endParaRPr lang="zh-CN" altLang="en-US" sz="3200" b="1">
              <a:solidFill>
                <a:schemeClr val="bg2"/>
              </a:solidFill>
              <a:latin typeface="+mn-ea"/>
              <a:sym typeface="+mn-ea"/>
            </a:endParaRPr>
          </a:p>
          <a:p>
            <a:pPr algn="ctr"/>
            <a:r>
              <a:rPr lang="zh-CN" altLang="en-US" sz="3200" b="1">
                <a:solidFill>
                  <a:schemeClr val="bg2"/>
                </a:solidFill>
                <a:latin typeface="+mn-ea"/>
                <a:sym typeface="+mn-ea"/>
              </a:rPr>
              <a:t>advantages of van life</a:t>
            </a:r>
            <a:endParaRPr lang="en-US" altLang="zh-CN" sz="3200"/>
          </a:p>
          <a:p>
            <a:pPr algn="ctr"/>
            <a:endParaRPr lang="en-US" altLang="zh-CN" sz="3200">
              <a:solidFill>
                <a:schemeClr val="accent4"/>
              </a:solidFill>
              <a:latin typeface="+mn-ea"/>
            </a:endParaRPr>
          </a:p>
        </p:txBody>
      </p:sp>
      <p:sp>
        <p:nvSpPr>
          <p:cNvPr id="16" name="矩形 15"/>
          <p:cNvSpPr/>
          <p:nvPr/>
        </p:nvSpPr>
        <p:spPr>
          <a:xfrm>
            <a:off x="6562267" y="3100610"/>
            <a:ext cx="482447" cy="72008"/>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
        <p:nvSpPr>
          <p:cNvPr id="19" name="任意多边形: 形状 18"/>
          <p:cNvSpPr/>
          <p:nvPr/>
        </p:nvSpPr>
        <p:spPr>
          <a:xfrm flipH="1">
            <a:off x="4572000" y="4515966"/>
            <a:ext cx="1808774" cy="627534"/>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0">
                <a:schemeClr val="accent1"/>
              </a:gs>
              <a:gs pos="100000">
                <a:schemeClr val="accent6"/>
              </a:gs>
            </a:gsLst>
            <a:lin ang="0" scaled="0"/>
          </a:gradFill>
          <a:ln w="4763" cap="flat">
            <a:noFill/>
            <a:prstDash val="solid"/>
            <a:miter/>
          </a:ln>
        </p:spPr>
        <p:txBody>
          <a:bodyPr rtlCol="0" anchor="ctr"/>
          <a:lstStyle/>
          <a:p>
            <a:endParaRPr lang="zh-CN" altLang="en-US"/>
          </a:p>
        </p:txBody>
      </p:sp>
      <p:sp>
        <p:nvSpPr>
          <p:cNvPr id="17" name="Rectangle 3"/>
          <p:cNvSpPr txBox="1">
            <a:spLocks noChangeArrowheads="1"/>
          </p:cNvSpPr>
          <p:nvPr>
            <p:custDataLst>
              <p:tags r:id="rId2"/>
            </p:custDataLst>
          </p:nvPr>
        </p:nvSpPr>
        <p:spPr bwMode="auto">
          <a:xfrm>
            <a:off x="4860290" y="3220085"/>
            <a:ext cx="4003675" cy="1981200"/>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l">
              <a:defRPr/>
            </a:pPr>
            <a:r>
              <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rPr>
              <a:t>解题要求：</a:t>
            </a:r>
            <a:endPar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endParaRPr>
          </a:p>
          <a:p>
            <a:pPr marL="0" indent="0" algn="l">
              <a:defRPr/>
            </a:pPr>
            <a:r>
              <a:rPr lang="en-US" sz="2800" dirty="0">
                <a:solidFill>
                  <a:schemeClr val="bg2"/>
                </a:solidFill>
                <a:latin typeface="Calibri" panose="020F0502020204030204" pitchFamily="34" charset="0"/>
                <a:ea typeface="Tahoma" panose="020B0604030504040204" pitchFamily="34" charset="0"/>
                <a:cs typeface="Tahoma" panose="020B0604030504040204" pitchFamily="34" charset="0"/>
              </a:rPr>
              <a:t>1. </a:t>
            </a:r>
            <a:r>
              <a:rPr lang="zh-CN" altLang="en-US" sz="2800" dirty="0">
                <a:solidFill>
                  <a:schemeClr val="bg2"/>
                </a:solidFill>
                <a:latin typeface="Calibri" panose="020F0502020204030204" pitchFamily="34" charset="0"/>
                <a:ea typeface="Tahoma" panose="020B0604030504040204" pitchFamily="34" charset="0"/>
                <a:cs typeface="Tahoma" panose="020B0604030504040204" pitchFamily="34" charset="0"/>
              </a:rPr>
              <a:t>把握文章主题</a:t>
            </a:r>
            <a:endParaRPr lang="zh-CN" altLang="en-US" sz="2800" dirty="0">
              <a:solidFill>
                <a:schemeClr val="bg2"/>
              </a:solidFill>
              <a:latin typeface="Calibri" panose="020F0502020204030204" pitchFamily="34" charset="0"/>
              <a:ea typeface="Tahoma" panose="020B0604030504040204" pitchFamily="34" charset="0"/>
              <a:cs typeface="Tahoma" panose="020B0604030504040204" pitchFamily="34" charset="0"/>
            </a:endParaRPr>
          </a:p>
          <a:p>
            <a:pPr marL="0" indent="0" algn="l">
              <a:defRPr/>
            </a:pPr>
            <a:r>
              <a:rPr altLang="zh-CN" sz="2800" dirty="0">
                <a:solidFill>
                  <a:schemeClr val="bg2"/>
                </a:solidFill>
                <a:latin typeface="Calibri" panose="020F0502020204030204" pitchFamily="34" charset="0"/>
                <a:ea typeface="宋体" panose="02010600030101010101" pitchFamily="2" charset="-122"/>
                <a:cs typeface="Tahoma" panose="020B0604030504040204" pitchFamily="34" charset="0"/>
              </a:rPr>
              <a:t>2. </a:t>
            </a:r>
            <a:r>
              <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rPr>
              <a:t>分析挖空处功能</a:t>
            </a:r>
            <a:endPar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endParaRPr>
          </a:p>
          <a:p>
            <a:pPr marL="0" indent="0" algn="l">
              <a:defRPr/>
            </a:pPr>
            <a:r>
              <a:rPr altLang="zh-CN" sz="2800" dirty="0">
                <a:solidFill>
                  <a:schemeClr val="bg2"/>
                </a:solidFill>
                <a:latin typeface="Calibri" panose="020F0502020204030204" pitchFamily="34" charset="0"/>
                <a:ea typeface="宋体" panose="02010600030101010101" pitchFamily="2" charset="-122"/>
                <a:cs typeface="Tahoma" panose="020B0604030504040204" pitchFamily="34" charset="0"/>
              </a:rPr>
              <a:t>3. </a:t>
            </a:r>
            <a:r>
              <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rPr>
              <a:t>根据衔接方式定位答案</a:t>
            </a:r>
            <a:endPar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par>
                          <p:cTn id="17" fill="hold">
                            <p:stCondLst>
                              <p:cond delay="2299"/>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799"/>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7"/>
          <p:cNvSpPr/>
          <p:nvPr/>
        </p:nvSpPr>
        <p:spPr>
          <a:xfrm>
            <a:off x="-972820" y="304165"/>
            <a:ext cx="8154035" cy="369570"/>
          </a:xfrm>
          <a:prstGeom prst="rect">
            <a:avLst/>
          </a:prstGeom>
          <a:noFill/>
          <a:ln w="9525">
            <a:noFill/>
          </a:ln>
        </p:spPr>
        <p:txBody>
          <a:bodyPr wrap="square" lIns="50800" tIns="50800" rIns="50800" bIns="50800" anchor="ctr"/>
          <a:lstStyle/>
          <a:p>
            <a:pPr algn="ctr"/>
            <a:r>
              <a:rPr lang="zh-CN" altLang="en-US" sz="2800" b="1">
                <a:solidFill>
                  <a:schemeClr val="bg2"/>
                </a:solidFill>
                <a:latin typeface="+mn-ea"/>
                <a:sym typeface="+mn-ea"/>
              </a:rPr>
              <a:t>人与社会：advantages of van life</a:t>
            </a:r>
            <a:endParaRPr lang="en-US" altLang="zh-CN" sz="2800"/>
          </a:p>
          <a:p>
            <a:endParaRPr lang="zh-CN" altLang="en-US" sz="2800" b="1">
              <a:solidFill>
                <a:schemeClr val="accent4"/>
              </a:solidFill>
              <a:latin typeface="+mn-ea"/>
            </a:endParaRPr>
          </a:p>
        </p:txBody>
      </p:sp>
      <p:sp>
        <p:nvSpPr>
          <p:cNvPr id="2" name="文本框 1"/>
          <p:cNvSpPr txBox="1"/>
          <p:nvPr/>
        </p:nvSpPr>
        <p:spPr>
          <a:xfrm>
            <a:off x="323850" y="915670"/>
            <a:ext cx="8054340" cy="1630045"/>
          </a:xfrm>
          <a:prstGeom prst="rect">
            <a:avLst/>
          </a:prstGeom>
          <a:noFill/>
          <a:ln w="9525">
            <a:noFill/>
          </a:ln>
        </p:spPr>
        <p:txBody>
          <a:bodyPr wrap="square">
            <a:spAutoFit/>
          </a:bodyPr>
          <a:lstStyle/>
          <a:p>
            <a:pPr indent="508000" algn="just" eaLnBrk="0" fontAlgn="auto" latinLnBrk="0" hangingPunct="0">
              <a:extLst>
                <a:ext uri="{35155182-B16C-46BC-9424-99874614C6A1}">
                  <wpsdc:indentchars xmlns:wpsdc="http://www.wps.cn/officeDocument/2017/drawingmlCustomData" val="200" checksum="282533468"/>
                </a:ext>
              </a:extLst>
            </a:pPr>
            <a:r>
              <a:rPr lang="en-US" altLang="en-US" sz="2000" b="0">
                <a:solidFill>
                  <a:srgbClr val="000000"/>
                </a:solidFill>
                <a:latin typeface="Times New Roman" panose="02020603050405020304" charset="0"/>
              </a:rPr>
              <a:t>In a world that often feels fast-paced and restrained to routines, the desire for van(房车)life and mobile living has captured the hearts of many seeking an alternative lifestyle.  </a:t>
            </a:r>
            <a:r>
              <a:rPr lang="en-US" altLang="en-US" sz="2000" b="0" u="sng">
                <a:solidFill>
                  <a:srgbClr val="000000"/>
                </a:solidFill>
                <a:latin typeface="Times New Roman" panose="02020603050405020304" charset="0"/>
              </a:rPr>
              <a:t>  36    </a:t>
            </a:r>
            <a:r>
              <a:rPr lang="en-US" altLang="en-US" sz="2000" b="0">
                <a:solidFill>
                  <a:srgbClr val="000000"/>
                </a:solidFill>
                <a:latin typeface="Times New Roman" panose="02020603050405020304" charset="0"/>
              </a:rPr>
              <a:t> From the freedom to explore new horizons to fostering a minimalist mindset, </a:t>
            </a:r>
            <a:r>
              <a:rPr lang="en-US" altLang="en-US" sz="2000" b="0" u="sng">
                <a:solidFill>
                  <a:srgbClr val="FF0000"/>
                </a:solidFill>
                <a:latin typeface="Times New Roman" panose="02020603050405020304" charset="0"/>
              </a:rPr>
              <a:t>here are some captivating </a:t>
            </a:r>
            <a:r>
              <a:rPr lang="en-US" altLang="en-US" sz="2000" b="1" u="sng">
                <a:solidFill>
                  <a:srgbClr val="FF0000"/>
                </a:solidFill>
                <a:latin typeface="Times New Roman" panose="02020603050405020304" charset="0"/>
              </a:rPr>
              <a:t>advantages</a:t>
            </a:r>
            <a:r>
              <a:rPr lang="en-US" altLang="en-US" sz="2000" b="0" u="sng">
                <a:solidFill>
                  <a:srgbClr val="FF0000"/>
                </a:solidFill>
                <a:latin typeface="Times New Roman" panose="02020603050405020304" charset="0"/>
              </a:rPr>
              <a:t> of embracing van life.</a:t>
            </a:r>
            <a:endParaRPr lang="en-US" altLang="en-US" sz="2000" b="0" u="sng">
              <a:solidFill>
                <a:srgbClr val="FF0000"/>
              </a:solidFill>
              <a:latin typeface="Times New Roman" panose="02020603050405020304" charset="0"/>
            </a:endParaRPr>
          </a:p>
        </p:txBody>
      </p:sp>
      <p:sp>
        <p:nvSpPr>
          <p:cNvPr id="6" name="Shape 47"/>
          <p:cNvSpPr/>
          <p:nvPr/>
        </p:nvSpPr>
        <p:spPr>
          <a:xfrm>
            <a:off x="5868035" y="2748915"/>
            <a:ext cx="3429000"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关注话题导入</a:t>
            </a:r>
            <a:endParaRPr lang="zh-CN" altLang="en-US" sz="2800" b="1">
              <a:solidFill>
                <a:schemeClr val="accent4"/>
              </a:solidFill>
              <a:latin typeface="+mn-ea"/>
            </a:endParaRPr>
          </a:p>
        </p:txBody>
      </p:sp>
      <p:sp>
        <p:nvSpPr>
          <p:cNvPr id="3" name="圆角矩形标注 2"/>
          <p:cNvSpPr/>
          <p:nvPr/>
        </p:nvSpPr>
        <p:spPr>
          <a:xfrm>
            <a:off x="523240" y="2571750"/>
            <a:ext cx="5094605" cy="575945"/>
          </a:xfrm>
          <a:prstGeom prst="wedgeRoundRectCallout">
            <a:avLst>
              <a:gd name="adj1" fmla="val 4505"/>
              <a:gd name="adj2" fmla="val -76240"/>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800">
                <a:latin typeface="Times New Roman" panose="02020603050405020304" charset="0"/>
                <a:cs typeface="Times New Roman" panose="02020603050405020304" charset="0"/>
              </a:rPr>
              <a:t>topic: the advantages of van Life</a:t>
            </a:r>
            <a:endParaRPr lang="en-US" altLang="zh-CN" sz="2800">
              <a:latin typeface="Times New Roman" panose="02020603050405020304" charset="0"/>
              <a:cs typeface="Times New Roman" panose="02020603050405020304" charset="0"/>
            </a:endParaRPr>
          </a:p>
        </p:txBody>
      </p:sp>
      <p:sp>
        <p:nvSpPr>
          <p:cNvPr id="5" name="圆角矩形标注 4"/>
          <p:cNvSpPr/>
          <p:nvPr/>
        </p:nvSpPr>
        <p:spPr>
          <a:xfrm>
            <a:off x="5652135" y="339725"/>
            <a:ext cx="2466340" cy="575945"/>
          </a:xfrm>
          <a:prstGeom prst="wedgeRoundRectCallout">
            <a:avLst>
              <a:gd name="adj1" fmla="val -35441"/>
              <a:gd name="adj2" fmla="val 72381"/>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a:t>a phenomenon</a:t>
            </a:r>
            <a:endParaRPr lang="en-US" altLang="zh-CN" sz="2800"/>
          </a:p>
        </p:txBody>
      </p:sp>
      <p:sp>
        <p:nvSpPr>
          <p:cNvPr id="7" name="文本框 6"/>
          <p:cNvSpPr txBox="1"/>
          <p:nvPr/>
        </p:nvSpPr>
        <p:spPr>
          <a:xfrm>
            <a:off x="467360" y="3364230"/>
            <a:ext cx="6291580" cy="953135"/>
          </a:xfrm>
          <a:prstGeom prst="rect">
            <a:avLst/>
          </a:prstGeom>
          <a:noFill/>
          <a:ln w="28575">
            <a:solidFill>
              <a:schemeClr val="accent2"/>
            </a:solidFill>
          </a:ln>
        </p:spPr>
        <p:txBody>
          <a:bodyPr wrap="square" rtlCol="0" anchor="t">
            <a:spAutoFit/>
          </a:bodyPr>
          <a:lstStyle/>
          <a:p>
            <a:pPr indent="0" fontAlgn="auto" latinLnBrk="0"/>
            <a:r>
              <a:rPr lang="en-US" sz="2800">
                <a:solidFill>
                  <a:srgbClr val="000000"/>
                </a:solidFill>
                <a:latin typeface="Times New Roman" panose="02020603050405020304" charset="0"/>
                <a:cs typeface="Times New Roman" panose="02020603050405020304" charset="0"/>
                <a:sym typeface="+mn-ea"/>
              </a:rPr>
              <a:t>G. </a:t>
            </a:r>
            <a:r>
              <a:rPr lang="en-US" sz="2800" b="1">
                <a:solidFill>
                  <a:srgbClr val="FF0000"/>
                </a:solidFill>
                <a:latin typeface="Times New Roman" panose="02020603050405020304" charset="0"/>
                <a:cs typeface="Times New Roman" panose="02020603050405020304" charset="0"/>
                <a:sym typeface="+mn-ea"/>
              </a:rPr>
              <a:t>The</a:t>
            </a:r>
            <a:r>
              <a:rPr lang="en-US" sz="2800">
                <a:solidFill>
                  <a:srgbClr val="000000"/>
                </a:solidFill>
                <a:latin typeface="Times New Roman" panose="02020603050405020304" charset="0"/>
                <a:cs typeface="Times New Roman" panose="02020603050405020304" charset="0"/>
                <a:sym typeface="+mn-ea"/>
              </a:rPr>
              <a:t> concept of van life offers </a:t>
            </a:r>
            <a:r>
              <a:rPr lang="en-US" sz="2800" b="1" u="sng">
                <a:solidFill>
                  <a:srgbClr val="FF0000"/>
                </a:solidFill>
                <a:latin typeface="Times New Roman" panose="02020603050405020304" charset="0"/>
                <a:cs typeface="Times New Roman" panose="02020603050405020304" charset="0"/>
                <a:sym typeface="+mn-ea"/>
              </a:rPr>
              <a:t>benefits </a:t>
            </a:r>
            <a:r>
              <a:rPr lang="en-US" sz="2800">
                <a:solidFill>
                  <a:srgbClr val="000000"/>
                </a:solidFill>
                <a:latin typeface="Times New Roman" panose="02020603050405020304" charset="0"/>
                <a:cs typeface="Times New Roman" panose="02020603050405020304" charset="0"/>
                <a:sym typeface="+mn-ea"/>
              </a:rPr>
              <a:t>beyond just a change of scenery.</a:t>
            </a:r>
            <a:endParaRPr lang="en-US" altLang="en-US" sz="2800">
              <a:solidFill>
                <a:srgbClr val="000000"/>
              </a:solidFill>
              <a:latin typeface="Times New Roman" panose="02020603050405020304" charset="0"/>
              <a:cs typeface="Times New Roman" panose="02020603050405020304" charset="0"/>
              <a:sym typeface="+mn-ea"/>
            </a:endParaRPr>
          </a:p>
        </p:txBody>
      </p:sp>
      <p:sp>
        <p:nvSpPr>
          <p:cNvPr id="8" name="上箭头 7"/>
          <p:cNvSpPr/>
          <p:nvPr/>
        </p:nvSpPr>
        <p:spPr>
          <a:xfrm rot="1080000">
            <a:off x="6300470" y="3147695"/>
            <a:ext cx="503555" cy="288290"/>
          </a:xfrm>
          <a:prstGeom prst="upArrow">
            <a:avLst/>
          </a:prstGeom>
          <a:solidFill>
            <a:srgbClr val="FFC000"/>
          </a:solidFill>
          <a:ln w="9525">
            <a:noFill/>
          </a:ln>
        </p:spPr>
        <p:txBody>
          <a:bodyPr wrap="square" lIns="50800" tIns="50800" rIns="50800" bIns="50800" anchor="ctr"/>
          <a:lstStyle/>
          <a:p>
            <a:endParaRPr lang="zh-CN" altLang="en-US" sz="2800" b="1">
              <a:solidFill>
                <a:schemeClr val="accent4"/>
              </a:solidFill>
              <a:latin typeface="+mn-ea"/>
            </a:endParaRPr>
          </a:p>
        </p:txBody>
      </p:sp>
      <p:sp>
        <p:nvSpPr>
          <p:cNvPr id="9" name="圆角矩形标注 8"/>
          <p:cNvSpPr/>
          <p:nvPr/>
        </p:nvSpPr>
        <p:spPr>
          <a:xfrm>
            <a:off x="395605" y="4300220"/>
            <a:ext cx="2466340" cy="575945"/>
          </a:xfrm>
          <a:prstGeom prst="wedgeRoundRectCallout">
            <a:avLst>
              <a:gd name="adj1" fmla="val -12770"/>
              <a:gd name="adj2" fmla="val -131918"/>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指代</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771525"/>
            <a:ext cx="8959850" cy="2245360"/>
          </a:xfrm>
          <a:prstGeom prst="rect">
            <a:avLst/>
          </a:prstGeom>
          <a:noFill/>
          <a:ln w="9525">
            <a:noFill/>
          </a:ln>
        </p:spPr>
        <p:txBody>
          <a:bodyPr wrap="square">
            <a:spAutoFit/>
          </a:bodyPr>
          <a:lstStyle/>
          <a:p>
            <a:pPr indent="508000" algn="just" fontAlgn="auto" latinLnBrk="0">
              <a:extLst>
                <a:ext uri="{35155182-B16C-46BC-9424-99874614C6A1}">
                  <wpsdc:indentchars xmlns:wpsdc="http://www.wps.cn/officeDocument/2017/drawingmlCustomData" val="200" checksum="282533468"/>
                </a:ext>
              </a:extLst>
            </a:pPr>
            <a:r>
              <a:rPr lang="en-US" altLang="en-US" sz="2000" b="1">
                <a:solidFill>
                  <a:srgbClr val="FF0000"/>
                </a:solidFill>
                <a:latin typeface="Times New Roman" panose="02020603050405020304" charset="0"/>
              </a:rPr>
              <a:t>Liberation from Materialism</a:t>
            </a:r>
            <a:endParaRPr lang="en-US" altLang="en-US" sz="2000" b="1">
              <a:solidFill>
                <a:srgbClr val="FF0000"/>
              </a:solidFill>
              <a:latin typeface="Times New Roman" panose="02020603050405020304" charset="0"/>
            </a:endParaRPr>
          </a:p>
          <a:p>
            <a:pPr indent="508000" algn="just" fontAlgn="auto" latinLnBrk="0">
              <a:extLst>
                <a:ext uri="{35155182-B16C-46BC-9424-99874614C6A1}">
                  <wpsdc:indentchars xmlns:wpsdc="http://www.wps.cn/officeDocument/2017/drawingmlCustomData" val="200" checksum="282533468"/>
                </a:ext>
              </a:extLst>
            </a:pPr>
            <a:r>
              <a:rPr lang="en-US" altLang="en-US" sz="2000" b="0">
                <a:solidFill>
                  <a:srgbClr val="000000"/>
                </a:solidFill>
                <a:latin typeface="Times New Roman" panose="02020603050405020304" charset="0"/>
              </a:rPr>
              <a:t>The confined space of a van encourages a </a:t>
            </a:r>
            <a:r>
              <a:rPr lang="en-US" altLang="en-US" sz="2000" b="1">
                <a:solidFill>
                  <a:srgbClr val="FF0000"/>
                </a:solidFill>
                <a:latin typeface="Times New Roman" panose="02020603050405020304" charset="0"/>
              </a:rPr>
              <a:t>minimalist</a:t>
            </a:r>
            <a:r>
              <a:rPr lang="en-US" altLang="en-US" sz="2000" b="0">
                <a:solidFill>
                  <a:srgbClr val="000000"/>
                </a:solidFill>
                <a:latin typeface="Times New Roman" panose="02020603050405020304" charset="0"/>
              </a:rPr>
              <a:t> lifestyle, where </a:t>
            </a:r>
            <a:r>
              <a:rPr lang="en-US" altLang="en-US" sz="2000" b="0">
                <a:solidFill>
                  <a:srgbClr val="FF0000"/>
                </a:solidFill>
                <a:latin typeface="Times New Roman" panose="02020603050405020304" charset="0"/>
              </a:rPr>
              <a:t>experiences are valued over possessions</a:t>
            </a:r>
            <a:r>
              <a:rPr lang="en-US" altLang="en-US" sz="2000" b="0">
                <a:solidFill>
                  <a:srgbClr val="000000"/>
                </a:solidFill>
                <a:latin typeface="Times New Roman" panose="02020603050405020304" charset="0"/>
              </a:rPr>
              <a:t>. </a:t>
            </a:r>
            <a:r>
              <a:rPr lang="en-US" altLang="en-US" sz="2000" b="0" u="sng">
                <a:solidFill>
                  <a:srgbClr val="000000"/>
                </a:solidFill>
                <a:latin typeface="Times New Roman" panose="02020603050405020304" charset="0"/>
              </a:rPr>
              <a:t>37__</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With minimal monthly expenses</a:t>
            </a:r>
            <a:r>
              <a:rPr lang="en-US" altLang="en-US" sz="2000" b="0">
                <a:solidFill>
                  <a:srgbClr val="000000"/>
                </a:solidFill>
                <a:latin typeface="Times New Roman" panose="02020603050405020304" charset="0"/>
              </a:rPr>
              <a:t>, such as parking fees and fuel costs, van dwellers can allocate resources to experiences rather than high rent or house payments. This mobile living is supported by the degrowth movement, which believes that economies should focus on securing the minimal basic needs instead of consumption and consumerism.</a:t>
            </a:r>
            <a:endParaRPr lang="en-US" altLang="en-US" sz="2000" b="0">
              <a:solidFill>
                <a:srgbClr val="000000"/>
              </a:solidFill>
              <a:latin typeface="Times New Roman" panose="02020603050405020304" charset="0"/>
            </a:endParaRPr>
          </a:p>
        </p:txBody>
      </p:sp>
      <p:sp>
        <p:nvSpPr>
          <p:cNvPr id="3" name="文本框 2"/>
          <p:cNvSpPr txBox="1"/>
          <p:nvPr>
            <p:custDataLst>
              <p:tags r:id="rId1"/>
            </p:custDataLst>
          </p:nvPr>
        </p:nvSpPr>
        <p:spPr>
          <a:xfrm>
            <a:off x="179705" y="3075940"/>
            <a:ext cx="8855710" cy="521970"/>
          </a:xfrm>
          <a:prstGeom prst="rect">
            <a:avLst/>
          </a:prstGeom>
          <a:noFill/>
          <a:ln w="9525">
            <a:noFill/>
          </a:ln>
        </p:spPr>
        <p:txBody>
          <a:bodyPr wrap="square">
            <a:spAutoFit/>
          </a:bodyPr>
          <a:lstStyle/>
          <a:p>
            <a:pPr indent="0" fontAlgn="auto" latinLnBrk="0"/>
            <a:r>
              <a:rPr lang="en-US" sz="2800" b="0">
                <a:solidFill>
                  <a:srgbClr val="000000"/>
                </a:solidFill>
                <a:latin typeface="Times New Roman" panose="02020603050405020304" charset="0"/>
                <a:cs typeface="Times New Roman" panose="02020603050405020304" charset="0"/>
              </a:rPr>
              <a:t>C. Living in a van can often be </a:t>
            </a:r>
            <a:r>
              <a:rPr lang="en-US" sz="2800" b="0" u="sng">
                <a:solidFill>
                  <a:srgbClr val="FF0000"/>
                </a:solidFill>
                <a:latin typeface="Times New Roman" panose="02020603050405020304" charset="0"/>
                <a:cs typeface="Times New Roman" panose="02020603050405020304" charset="0"/>
              </a:rPr>
              <a:t>more cost-effective.</a:t>
            </a:r>
            <a:endParaRPr lang="en-US" sz="2800" b="0" u="sng">
              <a:solidFill>
                <a:srgbClr val="FF0000"/>
              </a:solidFill>
              <a:latin typeface="Times New Roman" panose="02020603050405020304" charset="0"/>
              <a:cs typeface="Times New Roman" panose="02020603050405020304" charset="0"/>
            </a:endParaRPr>
          </a:p>
        </p:txBody>
      </p:sp>
      <p:sp>
        <p:nvSpPr>
          <p:cNvPr id="5" name="圆角矩形标注 4"/>
          <p:cNvSpPr/>
          <p:nvPr/>
        </p:nvSpPr>
        <p:spPr>
          <a:xfrm>
            <a:off x="2771775" y="123825"/>
            <a:ext cx="2466340" cy="575945"/>
          </a:xfrm>
          <a:prstGeom prst="wedgeRoundRectCallout">
            <a:avLst>
              <a:gd name="adj1" fmla="val -35441"/>
              <a:gd name="adj2" fmla="val 72381"/>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小标题定主题</a:t>
            </a:r>
            <a:endParaRPr lang="zh-CN" altLang="en-US" sz="2800"/>
          </a:p>
        </p:txBody>
      </p:sp>
      <p:sp>
        <p:nvSpPr>
          <p:cNvPr id="7" name="圆角矩形标注 6"/>
          <p:cNvSpPr/>
          <p:nvPr/>
        </p:nvSpPr>
        <p:spPr>
          <a:xfrm>
            <a:off x="1259840" y="3796030"/>
            <a:ext cx="6891655" cy="575945"/>
          </a:xfrm>
          <a:prstGeom prst="wedgeRoundRectCallout">
            <a:avLst>
              <a:gd name="adj1" fmla="val -16426"/>
              <a:gd name="adj2" fmla="val -66207"/>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跟前句构成解释关系，跟后句构成因果。</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108585" y="-452755"/>
            <a:ext cx="9144000" cy="687705"/>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Shape 42"/>
          <p:cNvSpPr/>
          <p:nvPr/>
        </p:nvSpPr>
        <p:spPr>
          <a:xfrm>
            <a:off x="179705" y="-386080"/>
            <a:ext cx="7384415" cy="553720"/>
          </a:xfrm>
          <a:prstGeom prst="rect">
            <a:avLst/>
          </a:prstGeom>
          <a:noFill/>
          <a:ln w="9525">
            <a:noFill/>
          </a:ln>
        </p:spPr>
        <p:txBody>
          <a:bodyPr wrap="square" lIns="0" tIns="0" rIns="0" bIns="0" anchor="ctr">
            <a:spAutoFit/>
          </a:bodyPr>
          <a:lstStyle/>
          <a:p>
            <a:r>
              <a:rPr lang="en-US" altLang="zh-CN" sz="3600">
                <a:latin typeface="+mj-ea"/>
                <a:ea typeface="+mj-ea"/>
              </a:rPr>
              <a:t>Topics of the Texts</a:t>
            </a:r>
            <a:endParaRPr lang="en-US" altLang="zh-CN" sz="3600" b="1">
              <a:latin typeface="+mn-ea"/>
            </a:endParaRPr>
          </a:p>
        </p:txBody>
      </p:sp>
      <p:graphicFrame>
        <p:nvGraphicFramePr>
          <p:cNvPr id="9" name="表格 8"/>
          <p:cNvGraphicFramePr/>
          <p:nvPr>
            <p:custDataLst>
              <p:tags r:id="rId1"/>
            </p:custDataLst>
          </p:nvPr>
        </p:nvGraphicFramePr>
        <p:xfrm>
          <a:off x="539750" y="267335"/>
          <a:ext cx="8174355" cy="4875530"/>
        </p:xfrm>
        <a:graphic>
          <a:graphicData uri="http://schemas.openxmlformats.org/drawingml/2006/table">
            <a:tbl>
              <a:tblPr firstRow="1" bandRow="1">
                <a:tableStyleId>{5C22544A-7EE6-4342-B048-85BDC9FD1C3A}</a:tableStyleId>
              </a:tblPr>
              <a:tblGrid>
                <a:gridCol w="1403842"/>
                <a:gridCol w="3125953"/>
                <a:gridCol w="1822280"/>
                <a:gridCol w="1822280"/>
              </a:tblGrid>
              <a:tr h="365760">
                <a:tc>
                  <a:txBody>
                    <a:bodyPr/>
                    <a:lstStyle/>
                    <a:p>
                      <a:pPr>
                        <a:buNone/>
                      </a:pPr>
                      <a:r>
                        <a:rPr lang="zh-CN" altLang="en-US"/>
                        <a:t>语篇</a:t>
                      </a:r>
                      <a:endParaRPr lang="zh-CN" altLang="en-US"/>
                    </a:p>
                  </a:txBody>
                  <a:tcPr/>
                </a:tc>
                <a:tc>
                  <a:txBody>
                    <a:bodyPr/>
                    <a:lstStyle/>
                    <a:p>
                      <a:pPr>
                        <a:buNone/>
                      </a:pPr>
                      <a:r>
                        <a:rPr lang="zh-CN" altLang="en-US"/>
                        <a:t>话题</a:t>
                      </a:r>
                      <a:endParaRPr lang="zh-CN" altLang="en-US"/>
                    </a:p>
                  </a:txBody>
                  <a:tcPr/>
                </a:tc>
                <a:tc>
                  <a:txBody>
                    <a:bodyPr/>
                    <a:lstStyle/>
                    <a:p>
                      <a:pPr>
                        <a:buNone/>
                      </a:pPr>
                      <a:r>
                        <a:rPr lang="zh-CN" altLang="en-US"/>
                        <a:t>类型</a:t>
                      </a:r>
                      <a:endParaRPr lang="zh-CN" altLang="en-US"/>
                    </a:p>
                  </a:txBody>
                  <a:tcPr/>
                </a:tc>
                <a:tc>
                  <a:txBody>
                    <a:bodyPr/>
                    <a:lstStyle/>
                    <a:p>
                      <a:pPr>
                        <a:buNone/>
                      </a:pPr>
                      <a:r>
                        <a:rPr lang="zh-CN" altLang="en-US"/>
                        <a:t>体裁</a:t>
                      </a:r>
                      <a:endParaRPr lang="zh-CN" altLang="en-US"/>
                    </a:p>
                  </a:txBody>
                  <a:tcPr/>
                </a:tc>
              </a:tr>
              <a:tr h="353060">
                <a:tc>
                  <a:txBody>
                    <a:bodyPr/>
                    <a:lstStyle/>
                    <a:p>
                      <a:pPr>
                        <a:buNone/>
                      </a:pPr>
                      <a:r>
                        <a:rPr lang="en-US" altLang="zh-CN" sz="2800">
                          <a:solidFill>
                            <a:schemeClr val="bg1"/>
                          </a:solidFill>
                          <a:latin typeface="Times New Roman" panose="02020603050405020304" charset="0"/>
                          <a:cs typeface="Times New Roman" panose="02020603050405020304" charset="0"/>
                        </a:rPr>
                        <a:t>A</a:t>
                      </a:r>
                      <a:endParaRPr lang="en-US" altLang="zh-CN" sz="2800">
                        <a:solidFill>
                          <a:schemeClr val="bg1"/>
                        </a:solidFill>
                        <a:latin typeface="Times New Roman" panose="02020603050405020304" charset="0"/>
                        <a:cs typeface="Times New Roman" panose="02020603050405020304" charset="0"/>
                      </a:endParaRPr>
                    </a:p>
                  </a:txBody>
                  <a:tcPr/>
                </a:tc>
                <a:tc>
                  <a:txBody>
                    <a:bodyPr/>
                    <a:lstStyle/>
                    <a:p>
                      <a:pPr>
                        <a:buNone/>
                      </a:pPr>
                      <a:r>
                        <a:rPr lang="zh-CN" altLang="en-US" sz="1800" b="1">
                          <a:solidFill>
                            <a:schemeClr val="bg2"/>
                          </a:solidFill>
                          <a:latin typeface="Times New Roman" panose="02020603050405020304" charset="0"/>
                          <a:sym typeface="+mn-ea"/>
                        </a:rPr>
                        <a:t>入学报名须知</a:t>
                      </a:r>
                      <a:endParaRPr lang="zh-CN" altLang="en-US" sz="1800" b="1">
                        <a:solidFill>
                          <a:schemeClr val="bg2"/>
                        </a:solidFill>
                        <a:latin typeface="Times New Roman" panose="02020603050405020304" charset="0"/>
                        <a:sym typeface="+mn-ea"/>
                      </a:endParaRPr>
                    </a:p>
                  </a:txBody>
                  <a:tcPr/>
                </a:tc>
                <a:tc>
                  <a:txBody>
                    <a:bodyPr/>
                    <a:lstStyle/>
                    <a:p>
                      <a:pPr>
                        <a:buNone/>
                      </a:pPr>
                      <a:r>
                        <a:rPr lang="zh-CN" altLang="en-US" sz="1800" b="1">
                          <a:solidFill>
                            <a:schemeClr val="bg2"/>
                          </a:solidFill>
                          <a:latin typeface="Times New Roman" panose="02020603050405020304" charset="0"/>
                          <a:sym typeface="+mn-ea"/>
                        </a:rPr>
                        <a:t>人与社会</a:t>
                      </a:r>
                      <a:endParaRPr lang="zh-CN" altLang="en-US" sz="1800" b="1">
                        <a:solidFill>
                          <a:schemeClr val="bg2"/>
                        </a:solidFill>
                        <a:latin typeface="Times New Roman" panose="02020603050405020304" charset="0"/>
                      </a:endParaRPr>
                    </a:p>
                    <a:p>
                      <a:pPr>
                        <a:buNone/>
                      </a:pPr>
                      <a:endParaRPr lang="zh-CN" altLang="en-US">
                        <a:latin typeface="Times New Roman" panose="02020603050405020304" charset="0"/>
                      </a:endParaRPr>
                    </a:p>
                  </a:txBody>
                  <a:tcPr/>
                </a:tc>
                <a:tc>
                  <a:txBody>
                    <a:bodyPr/>
                    <a:lstStyle/>
                    <a:p>
                      <a:pPr>
                        <a:buNone/>
                      </a:pPr>
                      <a:r>
                        <a:rPr lang="zh-CN" altLang="en-US" b="1">
                          <a:solidFill>
                            <a:schemeClr val="bg1"/>
                          </a:solidFill>
                          <a:latin typeface="Times New Roman" panose="02020603050405020304" charset="0"/>
                        </a:rPr>
                        <a:t>应用文</a:t>
                      </a:r>
                      <a:endParaRPr lang="zh-CN" altLang="en-US" b="1">
                        <a:solidFill>
                          <a:schemeClr val="bg1"/>
                        </a:solidFill>
                        <a:latin typeface="Times New Roman" panose="02020603050405020304" charset="0"/>
                      </a:endParaRPr>
                    </a:p>
                  </a:txBody>
                  <a:tcPr/>
                </a:tc>
              </a:tr>
              <a:tr h="518160">
                <a:tc>
                  <a:txBody>
                    <a:bodyPr/>
                    <a:lstStyle/>
                    <a:p>
                      <a:pPr>
                        <a:buNone/>
                      </a:pPr>
                      <a:r>
                        <a:rPr lang="en-US" altLang="zh-CN" sz="2800">
                          <a:solidFill>
                            <a:schemeClr val="bg1"/>
                          </a:solidFill>
                          <a:latin typeface="Times New Roman" panose="02020603050405020304" charset="0"/>
                          <a:cs typeface="Times New Roman" panose="02020603050405020304" charset="0"/>
                        </a:rPr>
                        <a:t>B</a:t>
                      </a:r>
                      <a:endParaRPr lang="en-US" altLang="zh-CN" sz="2800">
                        <a:solidFill>
                          <a:schemeClr val="bg1"/>
                        </a:solidFill>
                        <a:latin typeface="Times New Roman" panose="02020603050405020304" charset="0"/>
                        <a:cs typeface="Times New Roman" panose="02020603050405020304" charset="0"/>
                      </a:endParaRPr>
                    </a:p>
                  </a:txBody>
                  <a:tcPr/>
                </a:tc>
                <a:tc>
                  <a:txBody>
                    <a:bodyPr/>
                    <a:lstStyle/>
                    <a:p>
                      <a:pPr>
                        <a:buNone/>
                      </a:pPr>
                      <a:r>
                        <a:rPr lang="zh-CN" altLang="en-US" sz="1800" b="1">
                          <a:solidFill>
                            <a:schemeClr val="bg2"/>
                          </a:solidFill>
                          <a:latin typeface="+mn-ea"/>
                          <a:sym typeface="+mn-ea"/>
                        </a:rPr>
                        <a:t>Brave Barbie</a:t>
                      </a:r>
                      <a:endParaRPr lang="zh-CN" altLang="en-US" sz="1800" b="1">
                        <a:solidFill>
                          <a:schemeClr val="bg2"/>
                        </a:solidFill>
                        <a:latin typeface="+mn-ea"/>
                      </a:endParaRPr>
                    </a:p>
                    <a:p>
                      <a:pPr>
                        <a:buNone/>
                      </a:pPr>
                      <a:endParaRPr lang="zh-CN" altLang="en-US"/>
                    </a:p>
                  </a:txBody>
                  <a:tcPr/>
                </a:tc>
                <a:tc>
                  <a:txBody>
                    <a:bodyPr/>
                    <a:lstStyle/>
                    <a:p>
                      <a:pPr>
                        <a:buNone/>
                      </a:pPr>
                      <a:r>
                        <a:rPr lang="zh-CN" altLang="en-US" sz="1800" b="1">
                          <a:solidFill>
                            <a:schemeClr val="bg2"/>
                          </a:solidFill>
                          <a:latin typeface="+mn-ea"/>
                          <a:sym typeface="+mn-ea"/>
                        </a:rPr>
                        <a:t>人与社会</a:t>
                      </a:r>
                      <a:endParaRPr lang="zh-CN" altLang="en-US"/>
                    </a:p>
                  </a:txBody>
                  <a:tcPr/>
                </a:tc>
                <a:tc>
                  <a:txBody>
                    <a:bodyPr/>
                    <a:lstStyle/>
                    <a:p>
                      <a:pPr>
                        <a:buNone/>
                      </a:pPr>
                      <a:r>
                        <a:rPr lang="zh-CN" altLang="en-US" b="1">
                          <a:solidFill>
                            <a:schemeClr val="bg1"/>
                          </a:solidFill>
                        </a:rPr>
                        <a:t>记叙文</a:t>
                      </a:r>
                      <a:endParaRPr lang="zh-CN" altLang="en-US" b="1">
                        <a:solidFill>
                          <a:schemeClr val="bg1"/>
                        </a:solidFill>
                      </a:endParaRPr>
                    </a:p>
                  </a:txBody>
                  <a:tcPr/>
                </a:tc>
              </a:tr>
              <a:tr h="518160">
                <a:tc>
                  <a:txBody>
                    <a:bodyPr/>
                    <a:lstStyle/>
                    <a:p>
                      <a:pPr>
                        <a:buNone/>
                      </a:pPr>
                      <a:r>
                        <a:rPr lang="en-US" altLang="zh-CN" sz="2800">
                          <a:solidFill>
                            <a:schemeClr val="bg1"/>
                          </a:solidFill>
                          <a:latin typeface="Times New Roman" panose="02020603050405020304" charset="0"/>
                          <a:cs typeface="Times New Roman" panose="02020603050405020304" charset="0"/>
                        </a:rPr>
                        <a:t>C</a:t>
                      </a:r>
                      <a:endParaRPr lang="en-US" altLang="zh-CN" sz="2800">
                        <a:solidFill>
                          <a:schemeClr val="bg1"/>
                        </a:solidFill>
                        <a:latin typeface="Times New Roman" panose="02020603050405020304" charset="0"/>
                        <a:cs typeface="Times New Roman" panose="02020603050405020304" charset="0"/>
                      </a:endParaRPr>
                    </a:p>
                  </a:txBody>
                  <a:tcPr/>
                </a:tc>
                <a:tc>
                  <a:txBody>
                    <a:bodyPr/>
                    <a:lstStyle/>
                    <a:p>
                      <a:pPr>
                        <a:buNone/>
                      </a:pPr>
                      <a:r>
                        <a:rPr lang="zh-CN" altLang="en-US" sz="1800" b="1">
                          <a:solidFill>
                            <a:schemeClr val="bg2"/>
                          </a:solidFill>
                          <a:latin typeface="+mn-ea"/>
                          <a:sym typeface="+mn-ea"/>
                        </a:rPr>
                        <a:t>an extraordinary fossil </a:t>
                      </a:r>
                      <a:endParaRPr lang="zh-CN" altLang="en-US"/>
                    </a:p>
                  </a:txBody>
                  <a:tcPr/>
                </a:tc>
                <a:tc>
                  <a:txBody>
                    <a:bodyPr/>
                    <a:lstStyle/>
                    <a:p>
                      <a:pPr>
                        <a:buNone/>
                      </a:pPr>
                      <a:r>
                        <a:rPr lang="zh-CN" altLang="en-US" sz="1800" b="1">
                          <a:solidFill>
                            <a:schemeClr val="bg2"/>
                          </a:solidFill>
                          <a:latin typeface="+mn-ea"/>
                          <a:sym typeface="+mn-ea"/>
                        </a:rPr>
                        <a:t>人与自然</a:t>
                      </a:r>
                      <a:endParaRPr lang="zh-CN" altLang="en-US"/>
                    </a:p>
                  </a:txBody>
                  <a:tcPr/>
                </a:tc>
                <a:tc>
                  <a:txBody>
                    <a:bodyPr/>
                    <a:lstStyle/>
                    <a:p>
                      <a:pPr>
                        <a:buNone/>
                      </a:pPr>
                      <a:r>
                        <a:rPr lang="zh-CN" altLang="en-US" b="1">
                          <a:solidFill>
                            <a:schemeClr val="bg1"/>
                          </a:solidFill>
                        </a:rPr>
                        <a:t>说明文</a:t>
                      </a:r>
                      <a:endParaRPr lang="zh-CN" altLang="en-US" b="1">
                        <a:solidFill>
                          <a:schemeClr val="bg1"/>
                        </a:solidFill>
                      </a:endParaRPr>
                    </a:p>
                  </a:txBody>
                  <a:tcPr/>
                </a:tc>
              </a:tr>
              <a:tr h="518160">
                <a:tc>
                  <a:txBody>
                    <a:bodyPr/>
                    <a:lstStyle/>
                    <a:p>
                      <a:pPr>
                        <a:buNone/>
                      </a:pPr>
                      <a:r>
                        <a:rPr lang="en-US" altLang="zh-CN" sz="2800">
                          <a:solidFill>
                            <a:schemeClr val="bg1"/>
                          </a:solidFill>
                          <a:latin typeface="Times New Roman" panose="02020603050405020304" charset="0"/>
                          <a:cs typeface="Times New Roman" panose="02020603050405020304" charset="0"/>
                        </a:rPr>
                        <a:t>D</a:t>
                      </a:r>
                      <a:endParaRPr lang="en-US" altLang="zh-CN" sz="2800">
                        <a:solidFill>
                          <a:schemeClr val="bg1"/>
                        </a:solidFill>
                        <a:latin typeface="Times New Roman" panose="02020603050405020304" charset="0"/>
                        <a:cs typeface="Times New Roman" panose="02020603050405020304" charset="0"/>
                      </a:endParaRPr>
                    </a:p>
                  </a:txBody>
                  <a:tcPr/>
                </a:tc>
                <a:tc>
                  <a:txBody>
                    <a:bodyPr/>
                    <a:lstStyle/>
                    <a:p>
                      <a:pPr>
                        <a:buNone/>
                      </a:pPr>
                      <a:r>
                        <a:rPr lang="en-US" altLang="zh-CN" sz="1800" b="1">
                          <a:solidFill>
                            <a:schemeClr val="bg2"/>
                          </a:solidFill>
                          <a:latin typeface="+mn-ea"/>
                          <a:sym typeface="+mn-ea"/>
                        </a:rPr>
                        <a:t> Stories to Think with</a:t>
                      </a:r>
                      <a:endParaRPr lang="en-US" altLang="zh-CN" sz="1800" b="1">
                        <a:solidFill>
                          <a:schemeClr val="bg2"/>
                        </a:solidFill>
                        <a:latin typeface="+mn-ea"/>
                      </a:endParaRPr>
                    </a:p>
                    <a:p>
                      <a:pPr>
                        <a:buNone/>
                      </a:pPr>
                      <a:endParaRPr lang="zh-CN" altLang="en-US"/>
                    </a:p>
                  </a:txBody>
                  <a:tcPr/>
                </a:tc>
                <a:tc>
                  <a:txBody>
                    <a:bodyPr/>
                    <a:lstStyle/>
                    <a:p>
                      <a:pPr>
                        <a:buNone/>
                      </a:pPr>
                      <a:r>
                        <a:rPr lang="zh-CN" altLang="en-US" sz="1800" b="1">
                          <a:solidFill>
                            <a:schemeClr val="bg2"/>
                          </a:solidFill>
                          <a:latin typeface="+mn-ea"/>
                          <a:sym typeface="+mn-ea"/>
                        </a:rPr>
                        <a:t>人与社会</a:t>
                      </a:r>
                      <a:endParaRPr lang="zh-CN" altLang="en-US"/>
                    </a:p>
                  </a:txBody>
                  <a:tcPr/>
                </a:tc>
                <a:tc>
                  <a:txBody>
                    <a:bodyPr/>
                    <a:lstStyle/>
                    <a:p>
                      <a:pPr>
                        <a:buNone/>
                      </a:pPr>
                      <a:r>
                        <a:rPr lang="zh-CN" altLang="en-US" b="1">
                          <a:solidFill>
                            <a:schemeClr val="bg1"/>
                          </a:solidFill>
                        </a:rPr>
                        <a:t>议论文</a:t>
                      </a:r>
                      <a:endParaRPr lang="zh-CN" altLang="en-US" b="1">
                        <a:solidFill>
                          <a:schemeClr val="bg1"/>
                        </a:solidFill>
                      </a:endParaRPr>
                    </a:p>
                  </a:txBody>
                  <a:tcPr/>
                </a:tc>
              </a:tr>
              <a:tr h="608330">
                <a:tc>
                  <a:txBody>
                    <a:bodyPr/>
                    <a:lstStyle/>
                    <a:p>
                      <a:pPr>
                        <a:buNone/>
                      </a:pPr>
                      <a:r>
                        <a:rPr lang="zh-CN" altLang="en-US" sz="2800">
                          <a:solidFill>
                            <a:schemeClr val="bg1"/>
                          </a:solidFill>
                          <a:latin typeface="Times New Roman" panose="02020603050405020304" charset="0"/>
                        </a:rPr>
                        <a:t>七选五</a:t>
                      </a:r>
                      <a:endParaRPr lang="zh-CN" altLang="en-US" sz="2800">
                        <a:solidFill>
                          <a:schemeClr val="bg1"/>
                        </a:solidFill>
                        <a:latin typeface="Times New Roman" panose="02020603050405020304" charset="0"/>
                      </a:endParaRPr>
                    </a:p>
                  </a:txBody>
                  <a:tcPr/>
                </a:tc>
                <a:tc>
                  <a:txBody>
                    <a:bodyPr/>
                    <a:lstStyle/>
                    <a:p>
                      <a:pPr>
                        <a:buNone/>
                      </a:pPr>
                      <a:r>
                        <a:rPr lang="zh-CN" altLang="en-US" sz="1800" b="1">
                          <a:solidFill>
                            <a:schemeClr val="bg2"/>
                          </a:solidFill>
                          <a:latin typeface="+mn-ea"/>
                          <a:sym typeface="+mn-ea"/>
                        </a:rPr>
                        <a:t>advantages of van life</a:t>
                      </a:r>
                      <a:endParaRPr lang="en-US" altLang="zh-CN"/>
                    </a:p>
                  </a:txBody>
                  <a:tcPr/>
                </a:tc>
                <a:tc>
                  <a:txBody>
                    <a:bodyPr/>
                    <a:lstStyle/>
                    <a:p>
                      <a:pPr>
                        <a:buNone/>
                      </a:pPr>
                      <a:r>
                        <a:rPr lang="zh-CN" altLang="en-US" sz="1800" b="1">
                          <a:solidFill>
                            <a:schemeClr val="bg2"/>
                          </a:solidFill>
                          <a:latin typeface="+mn-ea"/>
                          <a:sym typeface="+mn-ea"/>
                        </a:rPr>
                        <a:t>人与社会</a:t>
                      </a:r>
                      <a:endParaRPr lang="zh-CN" altLang="en-US"/>
                    </a:p>
                  </a:txBody>
                  <a:tcPr/>
                </a:tc>
                <a:tc>
                  <a:txBody>
                    <a:bodyPr/>
                    <a:lstStyle/>
                    <a:p>
                      <a:pPr>
                        <a:buNone/>
                      </a:pPr>
                      <a:r>
                        <a:rPr lang="zh-CN" altLang="en-US" b="1">
                          <a:solidFill>
                            <a:schemeClr val="bg1"/>
                          </a:solidFill>
                        </a:rPr>
                        <a:t>说明文</a:t>
                      </a:r>
                      <a:endParaRPr lang="zh-CN" altLang="en-US" b="1">
                        <a:solidFill>
                          <a:schemeClr val="bg1"/>
                        </a:solidFill>
                      </a:endParaRPr>
                    </a:p>
                  </a:txBody>
                  <a:tcPr/>
                </a:tc>
              </a:tr>
              <a:tr h="518160">
                <a:tc>
                  <a:txBody>
                    <a:bodyPr/>
                    <a:lstStyle/>
                    <a:p>
                      <a:pPr>
                        <a:buNone/>
                      </a:pPr>
                      <a:r>
                        <a:rPr lang="zh-CN" altLang="en-US" sz="2800">
                          <a:solidFill>
                            <a:schemeClr val="bg1"/>
                          </a:solidFill>
                          <a:latin typeface="Times New Roman" panose="02020603050405020304" charset="0"/>
                        </a:rPr>
                        <a:t>完形</a:t>
                      </a:r>
                      <a:endParaRPr lang="zh-CN" altLang="en-US" sz="2800">
                        <a:solidFill>
                          <a:schemeClr val="bg1"/>
                        </a:solidFill>
                        <a:latin typeface="Times New Roman" panose="02020603050405020304" charset="0"/>
                      </a:endParaRPr>
                    </a:p>
                  </a:txBody>
                  <a:tcPr/>
                </a:tc>
                <a:tc>
                  <a:txBody>
                    <a:bodyPr/>
                    <a:lstStyle/>
                    <a:p>
                      <a:pPr>
                        <a:buNone/>
                      </a:pPr>
                      <a:r>
                        <a:rPr lang="zh-CN" altLang="en-US" sz="1800" b="1">
                          <a:solidFill>
                            <a:schemeClr val="bg2"/>
                          </a:solidFill>
                          <a:latin typeface="+mn-ea"/>
                          <a:sym typeface="+mn-ea"/>
                        </a:rPr>
                        <a:t>Dads on Duty</a:t>
                      </a:r>
                      <a:endParaRPr lang="zh-CN" altLang="en-US"/>
                    </a:p>
                  </a:txBody>
                  <a:tcPr/>
                </a:tc>
                <a:tc>
                  <a:txBody>
                    <a:bodyPr/>
                    <a:lstStyle/>
                    <a:p>
                      <a:pPr>
                        <a:buNone/>
                      </a:pPr>
                      <a:r>
                        <a:rPr lang="zh-CN" altLang="en-US" sz="1800" b="1">
                          <a:solidFill>
                            <a:schemeClr val="bg2"/>
                          </a:solidFill>
                          <a:latin typeface="+mn-ea"/>
                          <a:sym typeface="+mn-ea"/>
                        </a:rPr>
                        <a:t>人与社会</a:t>
                      </a:r>
                      <a:endParaRPr lang="zh-CN" altLang="en-US"/>
                    </a:p>
                  </a:txBody>
                  <a:tcPr/>
                </a:tc>
                <a:tc>
                  <a:txBody>
                    <a:bodyPr/>
                    <a:lstStyle/>
                    <a:p>
                      <a:pPr>
                        <a:buNone/>
                      </a:pPr>
                      <a:r>
                        <a:rPr lang="zh-CN" altLang="en-US" b="1">
                          <a:solidFill>
                            <a:schemeClr val="bg1"/>
                          </a:solidFill>
                        </a:rPr>
                        <a:t>记叙文</a:t>
                      </a:r>
                      <a:endParaRPr lang="zh-CN" altLang="en-US" b="1">
                        <a:solidFill>
                          <a:schemeClr val="bg1"/>
                        </a:solidFill>
                      </a:endParaRPr>
                    </a:p>
                  </a:txBody>
                  <a:tcPr/>
                </a:tc>
              </a:tr>
              <a:tr h="607695">
                <a:tc>
                  <a:txBody>
                    <a:bodyPr/>
                    <a:lstStyle/>
                    <a:p>
                      <a:pPr>
                        <a:buNone/>
                      </a:pPr>
                      <a:r>
                        <a:rPr lang="zh-CN" altLang="en-US" sz="2800">
                          <a:solidFill>
                            <a:schemeClr val="bg1"/>
                          </a:solidFill>
                          <a:latin typeface="Times New Roman" panose="02020603050405020304" charset="0"/>
                        </a:rPr>
                        <a:t>语法填空</a:t>
                      </a:r>
                      <a:endParaRPr lang="zh-CN" altLang="en-US" sz="2800">
                        <a:solidFill>
                          <a:schemeClr val="bg1"/>
                        </a:solidFill>
                        <a:latin typeface="Times New Roman" panose="02020603050405020304" charset="0"/>
                      </a:endParaRPr>
                    </a:p>
                  </a:txBody>
                  <a:tcPr/>
                </a:tc>
                <a:tc>
                  <a:txBody>
                    <a:bodyPr/>
                    <a:lstStyle/>
                    <a:p>
                      <a:pPr>
                        <a:buNone/>
                      </a:pPr>
                      <a:r>
                        <a:rPr lang="zh-CN" altLang="en-US" sz="1800" b="1">
                          <a:solidFill>
                            <a:schemeClr val="bg2"/>
                          </a:solidFill>
                          <a:latin typeface="+mn-ea"/>
                          <a:sym typeface="+mn-ea"/>
                        </a:rPr>
                        <a:t>中国传统文化</a:t>
                      </a:r>
                      <a:endParaRPr lang="zh-CN" altLang="en-US" sz="1800" b="1">
                        <a:solidFill>
                          <a:schemeClr val="bg2"/>
                        </a:solidFill>
                        <a:latin typeface="+mn-ea"/>
                        <a:sym typeface="+mn-ea"/>
                      </a:endParaRPr>
                    </a:p>
                    <a:p>
                      <a:pPr>
                        <a:buNone/>
                      </a:pPr>
                      <a:r>
                        <a:rPr lang="zh-CN" altLang="en-US" sz="1800" b="1">
                          <a:solidFill>
                            <a:schemeClr val="bg2"/>
                          </a:solidFill>
                          <a:latin typeface="+mn-ea"/>
                          <a:sym typeface="+mn-ea"/>
                        </a:rPr>
                        <a:t>Huishan clay figurines</a:t>
                      </a:r>
                      <a:endParaRPr lang="zh-CN" altLang="en-US"/>
                    </a:p>
                  </a:txBody>
                  <a:tcPr/>
                </a:tc>
                <a:tc>
                  <a:txBody>
                    <a:bodyPr/>
                    <a:lstStyle/>
                    <a:p>
                      <a:pPr>
                        <a:buNone/>
                      </a:pPr>
                      <a:r>
                        <a:rPr lang="zh-CN" altLang="en-US" sz="1800" b="1">
                          <a:solidFill>
                            <a:schemeClr val="bg2"/>
                          </a:solidFill>
                          <a:latin typeface="+mn-ea"/>
                          <a:sym typeface="+mn-ea"/>
                        </a:rPr>
                        <a:t>人与社会</a:t>
                      </a:r>
                      <a:endParaRPr lang="zh-CN" altLang="en-US" sz="1800"/>
                    </a:p>
                    <a:p>
                      <a:pPr>
                        <a:buNone/>
                      </a:pPr>
                      <a:endParaRPr lang="zh-CN" altLang="en-US"/>
                    </a:p>
                  </a:txBody>
                  <a:tcPr/>
                </a:tc>
                <a:tc>
                  <a:txBody>
                    <a:bodyPr/>
                    <a:lstStyle/>
                    <a:p>
                      <a:pPr>
                        <a:buNone/>
                      </a:pPr>
                      <a:r>
                        <a:rPr lang="zh-CN" altLang="en-US" b="1">
                          <a:solidFill>
                            <a:schemeClr val="bg1"/>
                          </a:solidFill>
                        </a:rPr>
                        <a:t>说明文</a:t>
                      </a:r>
                      <a:endParaRPr lang="zh-CN" altLang="en-US" b="1">
                        <a:solidFill>
                          <a:schemeClr val="bg1"/>
                        </a:solidFill>
                      </a:endParaRPr>
                    </a:p>
                  </a:txBody>
                  <a:tcPr/>
                </a:tc>
              </a:tr>
            </a:tbl>
          </a:graphicData>
        </a:graphic>
      </p:graphicFrame>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360" y="267335"/>
            <a:ext cx="8054340" cy="4399915"/>
          </a:xfrm>
          <a:prstGeom prst="rect">
            <a:avLst/>
          </a:prstGeom>
          <a:noFill/>
          <a:ln w="9525">
            <a:noFill/>
          </a:ln>
        </p:spPr>
        <p:txBody>
          <a:bodyPr wrap="square">
            <a:spAutoFit/>
          </a:bodyPr>
          <a:lstStyle/>
          <a:p>
            <a:pPr indent="269875" algn="just" fontAlgn="auto" latinLnBrk="0"/>
            <a:r>
              <a:rPr lang="en-US" altLang="en-US" sz="2000" b="1">
                <a:solidFill>
                  <a:srgbClr val="FF0000"/>
                </a:solidFill>
                <a:latin typeface="Times New Roman" panose="02020603050405020304" charset="0"/>
              </a:rPr>
              <a:t>Exploration and Flexibility</a:t>
            </a:r>
            <a:endParaRPr lang="en-US" altLang="en-US" sz="2000" b="1">
              <a:solidFill>
                <a:srgbClr val="FF0000"/>
              </a:solidFill>
              <a:latin typeface="Times New Roman" panose="02020603050405020304" charset="0"/>
            </a:endParaRPr>
          </a:p>
          <a:p>
            <a:pPr indent="269875" algn="just" fontAlgn="auto" latinLnBrk="0"/>
            <a:r>
              <a:rPr lang="en-US" altLang="en-US" sz="2000" b="0">
                <a:solidFill>
                  <a:srgbClr val="000000"/>
                </a:solidFill>
                <a:latin typeface="Times New Roman" panose="02020603050405020304" charset="0"/>
              </a:rPr>
              <a:t>The ability to follow adventure wherever it takes you is one of the most amazing aspects of living in a van. You can choose to wake up at dawn over the ocean one day and find yourself in a forested mountainside the next. Living in a van frequently involves being close to the outdoors  surrounded by </a:t>
            </a:r>
            <a:r>
              <a:rPr lang="en-US" altLang="en-US" sz="2000" b="0">
                <a:solidFill>
                  <a:srgbClr val="FF0000"/>
                </a:solidFill>
                <a:latin typeface="Times New Roman" panose="02020603050405020304" charset="0"/>
              </a:rPr>
              <a:t>the beauty of nature</a:t>
            </a:r>
            <a:r>
              <a:rPr lang="en-US" altLang="en-US" sz="2000" b="0">
                <a:solidFill>
                  <a:srgbClr val="000000"/>
                </a:solidFill>
                <a:latin typeface="Times New Roman" panose="02020603050405020304" charset="0"/>
              </a:rPr>
              <a:t>.  </a:t>
            </a:r>
            <a:r>
              <a:rPr lang="en-US" altLang="en-US" sz="2000" b="0" u="sng">
                <a:solidFill>
                  <a:srgbClr val="000000"/>
                </a:solidFill>
                <a:latin typeface="Times New Roman" panose="02020603050405020304" charset="0"/>
              </a:rPr>
              <a:t>  38</a:t>
            </a:r>
            <a:r>
              <a:rPr lang="en-US" altLang="en-US" sz="2000" b="0" u="sng">
                <a:solidFill>
                  <a:srgbClr val="FF0000"/>
                </a:solidFill>
                <a:latin typeface="Times New Roman" panose="02020603050405020304" charset="0"/>
              </a:rPr>
              <a:t> E</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a:t>
            </a:r>
            <a:endParaRPr lang="en-US" altLang="en-US" sz="2000" b="0">
              <a:solidFill>
                <a:srgbClr val="000000"/>
              </a:solidFill>
              <a:latin typeface="Times New Roman" panose="02020603050405020304" charset="0"/>
            </a:endParaRPr>
          </a:p>
          <a:p>
            <a:pPr indent="269875" algn="just" fontAlgn="auto" latinLnBrk="0"/>
            <a:r>
              <a:rPr lang="en-US" altLang="en-US" sz="2000" b="1">
                <a:solidFill>
                  <a:srgbClr val="FF0000"/>
                </a:solidFill>
                <a:latin typeface="Times New Roman" panose="02020603050405020304" charset="0"/>
              </a:rPr>
              <a:t>Minimal Ecological Footprint</a:t>
            </a:r>
            <a:endParaRPr lang="en-US" altLang="en-US" sz="2000" b="1">
              <a:solidFill>
                <a:srgbClr val="FF0000"/>
              </a:solidFill>
              <a:latin typeface="Times New Roman" panose="02020603050405020304" charset="0"/>
            </a:endParaRPr>
          </a:p>
          <a:p>
            <a:pPr indent="269875" algn="just" fontAlgn="auto" latinLnBrk="0"/>
            <a:r>
              <a:rPr lang="en-US" altLang="en-US" sz="2000" b="0" u="sng">
                <a:solidFill>
                  <a:srgbClr val="000000"/>
                </a:solidFill>
                <a:latin typeface="Times New Roman" panose="02020603050405020304" charset="0"/>
              </a:rPr>
              <a:t>	39  </a:t>
            </a:r>
            <a:r>
              <a:rPr lang="en-US" altLang="en-US" sz="2000" b="0" u="sng">
                <a:solidFill>
                  <a:srgbClr val="FF0000"/>
                </a:solidFill>
                <a:latin typeface="Times New Roman" panose="02020603050405020304" charset="0"/>
              </a:rPr>
              <a:t>B </a:t>
            </a:r>
            <a:r>
              <a:rPr lang="en-US" altLang="en-US" sz="2000" b="0" u="sng">
                <a:solidFill>
                  <a:srgbClr val="000000"/>
                </a:solidFill>
                <a:latin typeface="Times New Roman" panose="02020603050405020304" charset="0"/>
              </a:rPr>
              <a:t>  </a:t>
            </a:r>
            <a:r>
              <a:rPr lang="en-US" altLang="en-US" sz="2000" b="1">
                <a:solidFill>
                  <a:srgbClr val="000000"/>
                </a:solidFill>
                <a:latin typeface="Times New Roman" panose="02020603050405020304" charset="0"/>
              </a:rPr>
              <a:t> </a:t>
            </a:r>
            <a:r>
              <a:rPr lang="en-US" altLang="en-US" sz="2000" b="1">
                <a:solidFill>
                  <a:srgbClr val="000000"/>
                </a:solidFill>
                <a:highlight>
                  <a:srgbClr val="FFFF00"/>
                </a:highlight>
                <a:latin typeface="Times New Roman" panose="02020603050405020304" charset="0"/>
              </a:rPr>
              <a:t>They</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adopt  solar  panels </a:t>
            </a:r>
            <a:r>
              <a:rPr lang="en-US" altLang="en-US" sz="2000" b="0">
                <a:solidFill>
                  <a:srgbClr val="000000"/>
                </a:solidFill>
                <a:latin typeface="Times New Roman" panose="02020603050405020304" charset="0"/>
              </a:rPr>
              <a:t> and  </a:t>
            </a:r>
            <a:r>
              <a:rPr lang="en-US" altLang="en-US" sz="2000" b="0">
                <a:solidFill>
                  <a:srgbClr val="FF0000"/>
                </a:solidFill>
                <a:latin typeface="Times New Roman" panose="02020603050405020304" charset="0"/>
              </a:rPr>
              <a:t>efficient  water  systems</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further  minimizing  their  impact  on  the environment</a:t>
            </a:r>
            <a:r>
              <a:rPr lang="en-US" altLang="en-US" sz="2000" b="0">
                <a:solidFill>
                  <a:srgbClr val="000000"/>
                </a:solidFill>
                <a:latin typeface="Times New Roman" panose="02020603050405020304" charset="0"/>
              </a:rPr>
              <a:t>. People who choose to live in mobile homes believe that eventually, global warming and extreme weather might bring an end to sedentary(定居的)living patterns.</a:t>
            </a:r>
            <a:endParaRPr lang="en-US" altLang="en-US" sz="2000" b="0">
              <a:solidFill>
                <a:srgbClr val="000000"/>
              </a:solidFill>
              <a:latin typeface="Times New Roman" panose="02020603050405020304" charset="0"/>
            </a:endParaRPr>
          </a:p>
          <a:p>
            <a:pPr indent="269875" algn="just" fontAlgn="auto" latinLnBrk="0"/>
            <a:r>
              <a:rPr lang="en-US" altLang="en-US" sz="2000" b="1">
                <a:solidFill>
                  <a:srgbClr val="FF0000"/>
                </a:solidFill>
                <a:highlight>
                  <a:srgbClr val="FFFF00"/>
                </a:highlight>
                <a:latin typeface="Times New Roman" panose="02020603050405020304" charset="0"/>
              </a:rPr>
              <a:t>Through</a:t>
            </a:r>
            <a:r>
              <a:rPr lang="en-US" altLang="en-US" sz="2000" b="0">
                <a:solidFill>
                  <a:srgbClr val="000000"/>
                </a:solidFill>
                <a:latin typeface="Times New Roman" panose="02020603050405020304" charset="0"/>
              </a:rPr>
              <a:t> the open road, the beauty of nature, and the friendship of fellow adventurers, van life presents a </a:t>
            </a:r>
            <a:r>
              <a:rPr lang="en-US" altLang="en-US" sz="2000" b="0">
                <a:solidFill>
                  <a:srgbClr val="FF0000"/>
                </a:solidFill>
                <a:latin typeface="Times New Roman" panose="02020603050405020304" charset="0"/>
              </a:rPr>
              <a:t>unique </a:t>
            </a:r>
            <a:r>
              <a:rPr lang="en-US" altLang="en-US" sz="2000" b="0">
                <a:solidFill>
                  <a:srgbClr val="000000"/>
                </a:solidFill>
                <a:latin typeface="Times New Roman" panose="02020603050405020304" charset="0"/>
              </a:rPr>
              <a:t>avenue for </a:t>
            </a:r>
            <a:r>
              <a:rPr lang="en-US" altLang="en-US" sz="2000" b="0">
                <a:solidFill>
                  <a:srgbClr val="FF0000"/>
                </a:solidFill>
                <a:latin typeface="Times New Roman" panose="02020603050405020304" charset="0"/>
              </a:rPr>
              <a:t>enriching the human experience</a:t>
            </a:r>
            <a:r>
              <a:rPr lang="en-US" altLang="en-US" sz="2000" b="0">
                <a:solidFill>
                  <a:srgbClr val="000000"/>
                </a:solidFill>
                <a:latin typeface="Times New Roman" panose="02020603050405020304" charset="0"/>
              </a:rPr>
              <a:t>.</a:t>
            </a:r>
            <a:r>
              <a:rPr lang="en-US" altLang="en-US" sz="2000" b="0" u="sng">
                <a:solidFill>
                  <a:srgbClr val="000000"/>
                </a:solidFill>
                <a:latin typeface="Times New Roman" panose="02020603050405020304" charset="0"/>
              </a:rPr>
              <a:t>      40  </a:t>
            </a:r>
            <a:r>
              <a:rPr lang="en-US" altLang="en-US" sz="2000" b="0" u="sng">
                <a:solidFill>
                  <a:srgbClr val="FF0000"/>
                </a:solidFill>
                <a:latin typeface="Times New Roman" panose="02020603050405020304" charset="0"/>
              </a:rPr>
              <a:t>F</a:t>
            </a:r>
            <a:r>
              <a:rPr lang="en-US" altLang="en-US" sz="2000" b="0" u="sng">
                <a:solidFill>
                  <a:srgbClr val="000000"/>
                </a:solidFill>
                <a:latin typeface="Times New Roman" panose="02020603050405020304" charset="0"/>
              </a:rPr>
              <a:t>     </a:t>
            </a:r>
            <a:endParaRPr lang="en-US" altLang="en-US" sz="2000" b="0" u="sng">
              <a:solidFill>
                <a:srgbClr val="000000"/>
              </a:solidFill>
              <a:latin typeface="Times New Roman" panose="02020603050405020304" charset="0"/>
            </a:endParaRPr>
          </a:p>
        </p:txBody>
      </p:sp>
      <p:sp>
        <p:nvSpPr>
          <p:cNvPr id="3" name="文本框 2"/>
          <p:cNvSpPr txBox="1"/>
          <p:nvPr/>
        </p:nvSpPr>
        <p:spPr>
          <a:xfrm>
            <a:off x="4454525" y="1564005"/>
            <a:ext cx="4081145" cy="706755"/>
          </a:xfrm>
          <a:prstGeom prst="rect">
            <a:avLst/>
          </a:prstGeom>
          <a:solidFill>
            <a:schemeClr val="tx1"/>
          </a:solidFill>
          <a:ln w="9525">
            <a:noFill/>
          </a:ln>
        </p:spPr>
        <p:txBody>
          <a:bodyPr wrap="square">
            <a:spAutoFit/>
          </a:bodyPr>
          <a:lstStyle/>
          <a:p>
            <a:pPr indent="0" fontAlgn="auto" latinLnBrk="0"/>
            <a:r>
              <a:rPr lang="en-US" sz="2000" b="0">
                <a:solidFill>
                  <a:srgbClr val="000000"/>
                </a:solidFill>
                <a:latin typeface="Times New Roman" panose="02020603050405020304" charset="0"/>
                <a:cs typeface="Times New Roman" panose="02020603050405020304" charset="0"/>
              </a:rPr>
              <a:t>E. </a:t>
            </a:r>
            <a:r>
              <a:rPr lang="en-US" sz="2000" b="0">
                <a:solidFill>
                  <a:srgbClr val="FF0000"/>
                </a:solidFill>
                <a:latin typeface="Times New Roman" panose="02020603050405020304" charset="0"/>
                <a:cs typeface="Times New Roman" panose="02020603050405020304" charset="0"/>
              </a:rPr>
              <a:t>The natural world </a:t>
            </a:r>
            <a:r>
              <a:rPr lang="en-US" sz="2000" b="0">
                <a:solidFill>
                  <a:srgbClr val="000000"/>
                </a:solidFill>
                <a:latin typeface="Times New Roman" panose="02020603050405020304" charset="0"/>
                <a:cs typeface="Times New Roman" panose="02020603050405020304" charset="0"/>
              </a:rPr>
              <a:t>becomes an essential part of your daily life.</a:t>
            </a:r>
            <a:endParaRPr lang="en-US" sz="2000" b="0">
              <a:solidFill>
                <a:srgbClr val="000000"/>
              </a:solidFill>
              <a:latin typeface="Times New Roman" panose="02020603050405020304" charset="0"/>
              <a:cs typeface="Times New Roman" panose="02020603050405020304" charset="0"/>
            </a:endParaRPr>
          </a:p>
        </p:txBody>
      </p:sp>
      <p:sp>
        <p:nvSpPr>
          <p:cNvPr id="5" name="圆角矩形标注 4"/>
          <p:cNvSpPr/>
          <p:nvPr/>
        </p:nvSpPr>
        <p:spPr>
          <a:xfrm>
            <a:off x="5580380" y="1059815"/>
            <a:ext cx="2466340" cy="575945"/>
          </a:xfrm>
          <a:prstGeom prst="wedgeRoundRectCallout">
            <a:avLst>
              <a:gd name="adj1" fmla="val -35441"/>
              <a:gd name="adj2" fmla="val 72381"/>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总结概括</a:t>
            </a:r>
            <a:endParaRPr lang="zh-CN" altLang="en-US" sz="2800"/>
          </a:p>
        </p:txBody>
      </p:sp>
      <p:sp>
        <p:nvSpPr>
          <p:cNvPr id="7" name="文本框 6"/>
          <p:cNvSpPr txBox="1"/>
          <p:nvPr/>
        </p:nvSpPr>
        <p:spPr>
          <a:xfrm>
            <a:off x="467360" y="2715895"/>
            <a:ext cx="5434965" cy="521970"/>
          </a:xfrm>
          <a:prstGeom prst="rect">
            <a:avLst/>
          </a:prstGeom>
          <a:solidFill>
            <a:schemeClr val="tx1"/>
          </a:solidFill>
        </p:spPr>
        <p:txBody>
          <a:bodyPr wrap="square" rtlCol="0" anchor="t">
            <a:spAutoFit/>
          </a:bodyPr>
          <a:lstStyle/>
          <a:p>
            <a:pPr indent="0" fontAlgn="auto" latinLnBrk="0"/>
            <a:r>
              <a:rPr lang="en-US" sz="2800">
                <a:solidFill>
                  <a:srgbClr val="000000"/>
                </a:solidFill>
                <a:latin typeface="Times New Roman" panose="02020603050405020304" charset="0"/>
                <a:cs typeface="Times New Roman" panose="02020603050405020304" charset="0"/>
                <a:sym typeface="+mn-ea"/>
              </a:rPr>
              <a:t>B</a:t>
            </a:r>
            <a:r>
              <a:rPr lang="en-US" sz="2800">
                <a:solidFill>
                  <a:srgbClr val="FF0000"/>
                </a:solidFill>
                <a:latin typeface="Times New Roman" panose="02020603050405020304" charset="0"/>
                <a:cs typeface="Times New Roman" panose="02020603050405020304" charset="0"/>
                <a:sym typeface="+mn-ea"/>
              </a:rPr>
              <a:t>. Many van lifers </a:t>
            </a:r>
            <a:r>
              <a:rPr lang="en-US" sz="2800">
                <a:solidFill>
                  <a:srgbClr val="000000"/>
                </a:solidFill>
                <a:latin typeface="Times New Roman" panose="02020603050405020304" charset="0"/>
                <a:cs typeface="Times New Roman" panose="02020603050405020304" charset="0"/>
                <a:sym typeface="+mn-ea"/>
              </a:rPr>
              <a:t>tend to </a:t>
            </a:r>
            <a:r>
              <a:rPr lang="en-US" sz="2800">
                <a:solidFill>
                  <a:srgbClr val="FF0000"/>
                </a:solidFill>
                <a:latin typeface="Times New Roman" panose="02020603050405020304" charset="0"/>
                <a:cs typeface="Times New Roman" panose="02020603050405020304" charset="0"/>
                <a:sym typeface="+mn-ea"/>
              </a:rPr>
              <a:t>go green.</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8" name="圆角矩形标注 7"/>
          <p:cNvSpPr/>
          <p:nvPr/>
        </p:nvSpPr>
        <p:spPr>
          <a:xfrm>
            <a:off x="2267585" y="1762760"/>
            <a:ext cx="1650365" cy="575945"/>
          </a:xfrm>
          <a:prstGeom prst="wedgeRoundRectCallout">
            <a:avLst>
              <a:gd name="adj1" fmla="val -35441"/>
              <a:gd name="adj2" fmla="val 72381"/>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指代</a:t>
            </a:r>
            <a:endParaRPr lang="zh-CN" altLang="en-US" sz="2800"/>
          </a:p>
        </p:txBody>
      </p:sp>
      <p:sp>
        <p:nvSpPr>
          <p:cNvPr id="9" name="圆角矩形标注 8"/>
          <p:cNvSpPr/>
          <p:nvPr/>
        </p:nvSpPr>
        <p:spPr>
          <a:xfrm>
            <a:off x="251460" y="1762760"/>
            <a:ext cx="1650365" cy="575945"/>
          </a:xfrm>
          <a:prstGeom prst="wedgeRoundRectCallout">
            <a:avLst>
              <a:gd name="adj1" fmla="val 51808"/>
              <a:gd name="adj2" fmla="val 11240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主题句</a:t>
            </a:r>
            <a:endParaRPr lang="zh-CN" altLang="en-US" sz="2800"/>
          </a:p>
        </p:txBody>
      </p:sp>
      <p:sp>
        <p:nvSpPr>
          <p:cNvPr id="10" name="圆角矩形标注 9"/>
          <p:cNvSpPr/>
          <p:nvPr/>
        </p:nvSpPr>
        <p:spPr>
          <a:xfrm>
            <a:off x="6228080" y="1889760"/>
            <a:ext cx="2434590" cy="575945"/>
          </a:xfrm>
          <a:prstGeom prst="wedgeRoundRectCallout">
            <a:avLst>
              <a:gd name="adj1" fmla="val -35441"/>
              <a:gd name="adj2" fmla="val 72381"/>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进一步阐释</a:t>
            </a:r>
            <a:endParaRPr lang="zh-CN" altLang="en-US" sz="2800"/>
          </a:p>
        </p:txBody>
      </p:sp>
      <p:sp>
        <p:nvSpPr>
          <p:cNvPr id="11" name="文本框 10"/>
          <p:cNvSpPr txBox="1"/>
          <p:nvPr/>
        </p:nvSpPr>
        <p:spPr>
          <a:xfrm>
            <a:off x="3204210" y="4318000"/>
            <a:ext cx="5678805" cy="953135"/>
          </a:xfrm>
          <a:prstGeom prst="rect">
            <a:avLst/>
          </a:prstGeom>
          <a:noFill/>
        </p:spPr>
        <p:txBody>
          <a:bodyPr wrap="square" rtlCol="0" anchor="t">
            <a:spAutoFit/>
          </a:bodyPr>
          <a:lstStyle/>
          <a:p>
            <a:pPr indent="0" fontAlgn="auto" latinLnBrk="0"/>
            <a:r>
              <a:rPr lang="en-US" sz="2800">
                <a:solidFill>
                  <a:srgbClr val="000000"/>
                </a:solidFill>
                <a:latin typeface="Times New Roman" panose="02020603050405020304" charset="0"/>
                <a:cs typeface="Times New Roman" panose="02020603050405020304" charset="0"/>
                <a:sym typeface="+mn-ea"/>
              </a:rPr>
              <a:t>F. </a:t>
            </a:r>
            <a:r>
              <a:rPr lang="en-US" sz="2800" b="1">
                <a:solidFill>
                  <a:srgbClr val="FF0000"/>
                </a:solidFill>
                <a:latin typeface="Times New Roman" panose="02020603050405020304" charset="0"/>
                <a:cs typeface="Times New Roman" panose="02020603050405020304" charset="0"/>
                <a:sym typeface="+mn-ea"/>
              </a:rPr>
              <a:t>Better yet</a:t>
            </a:r>
            <a:r>
              <a:rPr lang="en-US" sz="2800">
                <a:solidFill>
                  <a:srgbClr val="000000"/>
                </a:solidFill>
                <a:latin typeface="Times New Roman" panose="02020603050405020304" charset="0"/>
                <a:cs typeface="Times New Roman" panose="02020603050405020304" charset="0"/>
                <a:sym typeface="+mn-ea"/>
              </a:rPr>
              <a:t>, </a:t>
            </a:r>
            <a:r>
              <a:rPr lang="en-US" sz="2800">
                <a:solidFill>
                  <a:srgbClr val="FF0000"/>
                </a:solidFill>
                <a:latin typeface="Times New Roman" panose="02020603050405020304" charset="0"/>
                <a:cs typeface="Times New Roman" panose="02020603050405020304" charset="0"/>
                <a:sym typeface="+mn-ea"/>
              </a:rPr>
              <a:t>it</a:t>
            </a:r>
            <a:r>
              <a:rPr lang="en-US" sz="2800">
                <a:solidFill>
                  <a:srgbClr val="000000"/>
                </a:solidFill>
                <a:latin typeface="Times New Roman" panose="02020603050405020304" charset="0"/>
                <a:cs typeface="Times New Roman" panose="02020603050405020304" charset="0"/>
                <a:sym typeface="+mn-ea"/>
              </a:rPr>
              <a:t> offers </a:t>
            </a:r>
            <a:r>
              <a:rPr lang="en-US" sz="2800">
                <a:solidFill>
                  <a:srgbClr val="FF0000"/>
                </a:solidFill>
                <a:latin typeface="Times New Roman" panose="02020603050405020304" charset="0"/>
                <a:cs typeface="Times New Roman" panose="02020603050405020304" charset="0"/>
                <a:sym typeface="+mn-ea"/>
              </a:rPr>
              <a:t>a way to reconnect with the essence of living.</a:t>
            </a:r>
            <a:endParaRPr lang="en-US" altLang="en-US" sz="2800">
              <a:solidFill>
                <a:srgbClr val="FF0000"/>
              </a:solidFill>
              <a:latin typeface="Times New Roman" panose="02020603050405020304" charset="0"/>
              <a:cs typeface="Times New Roman" panose="02020603050405020304" charset="0"/>
              <a:sym typeface="+mn-ea"/>
            </a:endParaRPr>
          </a:p>
        </p:txBody>
      </p:sp>
      <p:sp>
        <p:nvSpPr>
          <p:cNvPr id="12" name="圆角矩形标注 11"/>
          <p:cNvSpPr/>
          <p:nvPr/>
        </p:nvSpPr>
        <p:spPr>
          <a:xfrm>
            <a:off x="467360" y="4660265"/>
            <a:ext cx="2837180" cy="575945"/>
          </a:xfrm>
          <a:prstGeom prst="wedgeRoundRectCallout">
            <a:avLst>
              <a:gd name="adj1" fmla="val 22605"/>
              <a:gd name="adj2" fmla="val -63340"/>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t>总结概括，递进</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6012180" y="267970"/>
            <a:ext cx="1788795" cy="86233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mj-ea"/>
                <a:ea typeface="+mj-ea"/>
              </a:rPr>
              <a:t>完形</a:t>
            </a:r>
            <a:endParaRPr lang="zh-CN" altLang="en-US" sz="2800">
              <a:solidFill>
                <a:schemeClr val="tx1"/>
              </a:solidFill>
              <a:latin typeface="+mj-ea"/>
              <a:ea typeface="+mj-ea"/>
            </a:endParaRPr>
          </a:p>
        </p:txBody>
      </p:sp>
      <p:sp>
        <p:nvSpPr>
          <p:cNvPr id="15" name="Shape 47"/>
          <p:cNvSpPr/>
          <p:nvPr/>
        </p:nvSpPr>
        <p:spPr>
          <a:xfrm>
            <a:off x="4643755" y="1419860"/>
            <a:ext cx="4715510" cy="923290"/>
          </a:xfrm>
          <a:prstGeom prst="rect">
            <a:avLst/>
          </a:prstGeom>
          <a:noFill/>
          <a:ln w="9525">
            <a:noFill/>
          </a:ln>
        </p:spPr>
        <p:txBody>
          <a:bodyPr wrap="square" lIns="50800" tIns="50800" rIns="50800" bIns="50800" anchor="ctr"/>
          <a:lstStyle/>
          <a:p>
            <a:pPr algn="ctr"/>
            <a:r>
              <a:rPr lang="zh-CN" altLang="en-US" sz="3200" b="1">
                <a:solidFill>
                  <a:schemeClr val="bg2"/>
                </a:solidFill>
                <a:latin typeface="+mn-ea"/>
                <a:sym typeface="+mn-ea"/>
              </a:rPr>
              <a:t>人与社会：</a:t>
            </a:r>
            <a:endParaRPr lang="zh-CN" altLang="en-US" sz="3200" b="1">
              <a:solidFill>
                <a:schemeClr val="bg2"/>
              </a:solidFill>
              <a:latin typeface="+mn-ea"/>
              <a:sym typeface="+mn-ea"/>
            </a:endParaRPr>
          </a:p>
          <a:p>
            <a:pPr algn="ctr"/>
            <a:r>
              <a:rPr lang="zh-CN" altLang="en-US" sz="3200" b="1">
                <a:solidFill>
                  <a:schemeClr val="bg2"/>
                </a:solidFill>
                <a:latin typeface="+mn-ea"/>
                <a:sym typeface="+mn-ea"/>
              </a:rPr>
              <a:t>Dads on Duty</a:t>
            </a:r>
            <a:endParaRPr lang="zh-CN" altLang="en-US" sz="3200"/>
          </a:p>
          <a:p>
            <a:pPr algn="ctr"/>
            <a:endParaRPr lang="en-US" altLang="zh-CN" sz="3200">
              <a:solidFill>
                <a:schemeClr val="accent4"/>
              </a:solidFill>
              <a:latin typeface="+mn-ea"/>
            </a:endParaRPr>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
        <p:nvSpPr>
          <p:cNvPr id="6" name="Shape 47"/>
          <p:cNvSpPr/>
          <p:nvPr/>
        </p:nvSpPr>
        <p:spPr>
          <a:xfrm>
            <a:off x="4787900" y="3435985"/>
            <a:ext cx="3797300" cy="36957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解题策略：</a:t>
            </a:r>
            <a:endParaRPr lang="zh-CN" altLang="en-US" sz="2800" b="1">
              <a:solidFill>
                <a:schemeClr val="accent4"/>
              </a:solidFill>
              <a:latin typeface="+mn-ea"/>
            </a:endParaRPr>
          </a:p>
          <a:p>
            <a:r>
              <a:rPr lang="zh-CN" altLang="en-US" sz="2800" b="1">
                <a:solidFill>
                  <a:schemeClr val="accent4"/>
                </a:solidFill>
                <a:latin typeface="+mn-ea"/>
              </a:rPr>
              <a:t>根据限定条件定位答案：</a:t>
            </a:r>
            <a:endParaRPr lang="zh-CN" altLang="en-US" sz="2800" b="1">
              <a:solidFill>
                <a:schemeClr val="accent4"/>
              </a:solidFill>
              <a:latin typeface="+mn-ea"/>
            </a:endParaRPr>
          </a:p>
          <a:p>
            <a:r>
              <a:rPr lang="en-US" altLang="zh-CN" sz="2800" b="1">
                <a:solidFill>
                  <a:schemeClr val="accent4"/>
                </a:solidFill>
                <a:latin typeface="+mn-ea"/>
              </a:rPr>
              <a:t>limitations</a:t>
            </a:r>
            <a:r>
              <a:rPr lang="zh-CN" altLang="en-US" sz="2800" b="1">
                <a:solidFill>
                  <a:schemeClr val="accent4"/>
                </a:solidFill>
                <a:latin typeface="+mn-ea"/>
              </a:rPr>
              <a:t>：</a:t>
            </a:r>
            <a:endParaRPr lang="zh-CN" altLang="en-US" sz="2800" b="1">
              <a:solidFill>
                <a:schemeClr val="accent4"/>
              </a:solidFill>
              <a:latin typeface="+mn-ea"/>
            </a:endParaRPr>
          </a:p>
          <a:p>
            <a:r>
              <a:rPr lang="en-US" altLang="zh-CN" sz="2800" b="1">
                <a:solidFill>
                  <a:schemeClr val="accent4"/>
                </a:solidFill>
                <a:latin typeface="+mn-ea"/>
              </a:rPr>
              <a:t>1. collocations</a:t>
            </a:r>
            <a:endParaRPr lang="en-US" altLang="zh-CN" sz="2800" b="1">
              <a:solidFill>
                <a:schemeClr val="accent4"/>
              </a:solidFill>
              <a:latin typeface="+mn-ea"/>
            </a:endParaRPr>
          </a:p>
          <a:p>
            <a:r>
              <a:rPr lang="en-US" altLang="zh-CN" sz="2800" b="1">
                <a:solidFill>
                  <a:schemeClr val="accent4"/>
                </a:solidFill>
                <a:latin typeface="+mn-ea"/>
              </a:rPr>
              <a:t>2. </a:t>
            </a:r>
            <a:r>
              <a:rPr lang="zh-CN" altLang="en-US" sz="2800" b="1">
                <a:solidFill>
                  <a:schemeClr val="accent4"/>
                </a:solidFill>
                <a:latin typeface="+mn-ea"/>
              </a:rPr>
              <a:t>逻辑关系</a:t>
            </a:r>
            <a:endParaRPr lang="zh-CN" altLang="en-US" sz="2800" b="1">
              <a:solidFill>
                <a:schemeClr val="accent4"/>
              </a:solidFill>
              <a:latin typeface="+mn-ea"/>
            </a:endParaRPr>
          </a:p>
          <a:p>
            <a:r>
              <a:rPr lang="en-US" altLang="zh-CN" sz="2800" b="1">
                <a:solidFill>
                  <a:schemeClr val="accent4"/>
                </a:solidFill>
                <a:latin typeface="+mn-ea"/>
              </a:rPr>
              <a:t>3. </a:t>
            </a:r>
            <a:r>
              <a:rPr lang="zh-CN" altLang="en-US" sz="2800" b="1">
                <a:solidFill>
                  <a:schemeClr val="accent4"/>
                </a:solidFill>
                <a:latin typeface="+mn-ea"/>
              </a:rPr>
              <a:t>词汇复现</a:t>
            </a:r>
            <a:endParaRPr lang="zh-CN" altLang="en-US" sz="2800" b="1">
              <a:solidFill>
                <a:schemeClr val="accent4"/>
              </a:solidFill>
              <a:latin typeface="+mn-ea"/>
            </a:endParaRPr>
          </a:p>
          <a:p>
            <a:r>
              <a:rPr lang="en-US" altLang="zh-CN" sz="2800" b="1">
                <a:solidFill>
                  <a:schemeClr val="accent4"/>
                </a:solidFill>
                <a:latin typeface="+mn-ea"/>
              </a:rPr>
              <a:t>4. </a:t>
            </a:r>
            <a:r>
              <a:rPr lang="zh-CN" altLang="en-US" sz="2800" b="1">
                <a:solidFill>
                  <a:schemeClr val="accent4"/>
                </a:solidFill>
                <a:latin typeface="+mn-ea"/>
              </a:rPr>
              <a:t>主题限定</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460" y="123825"/>
            <a:ext cx="5035550" cy="5323205"/>
          </a:xfrm>
          <a:prstGeom prst="rect">
            <a:avLst/>
          </a:prstGeom>
          <a:noFill/>
          <a:ln w="9525">
            <a:noFill/>
          </a:ln>
        </p:spPr>
        <p:txBody>
          <a:bodyPr wrap="square">
            <a:spAutoFit/>
          </a:bodyPr>
          <a:lstStyle/>
          <a:p>
            <a:pPr indent="269875" algn="just" fontAlgn="auto" latinLnBrk="0"/>
            <a:r>
              <a:rPr lang="en-US" altLang="en-US" sz="2000" b="0" u="sng">
                <a:solidFill>
                  <a:srgbClr val="FF0000"/>
                </a:solidFill>
                <a:latin typeface="Times New Roman" panose="02020603050405020304" charset="0"/>
              </a:rPr>
              <a:t>Gang(团伙)tensions</a:t>
            </a:r>
            <a:r>
              <a:rPr lang="en-US" altLang="en-US" sz="2000" b="1" u="sng">
                <a:solidFill>
                  <a:srgbClr val="FF0000"/>
                </a:solidFill>
                <a:latin typeface="Times New Roman" panose="02020603050405020304" charset="0"/>
              </a:rPr>
              <a:t> were rising</a:t>
            </a:r>
            <a:r>
              <a:rPr lang="en-US" altLang="en-US" sz="2000" b="0" u="sng">
                <a:solidFill>
                  <a:srgbClr val="FF0000"/>
                </a:solidFill>
                <a:latin typeface="Times New Roman" panose="02020603050405020304" charset="0"/>
              </a:rPr>
              <a:t> at Southwood High School.</a:t>
            </a:r>
            <a:r>
              <a:rPr lang="en-US" altLang="en-US" sz="2000" b="0">
                <a:solidFill>
                  <a:srgbClr val="000000"/>
                </a:solidFill>
                <a:latin typeface="Times New Roman" panose="02020603050405020304" charset="0"/>
              </a:rPr>
              <a:t> Some community activists held a(n)</a:t>
            </a:r>
            <a:r>
              <a:rPr lang="en-US" altLang="en-US" sz="2000" b="0" u="sng">
                <a:solidFill>
                  <a:srgbClr val="000000"/>
                </a:solidFill>
                <a:latin typeface="Times New Roman" panose="02020603050405020304" charset="0"/>
              </a:rPr>
              <a:t>    41   </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meeting with parents </a:t>
            </a:r>
            <a:r>
              <a:rPr lang="en-US" altLang="en-US" sz="2000" b="0">
                <a:solidFill>
                  <a:srgbClr val="000000"/>
                </a:solidFill>
                <a:latin typeface="Times New Roman" panose="02020603050405020304" charset="0"/>
              </a:rPr>
              <a:t>and the principal. A group of the fathers</a:t>
            </a:r>
            <a:r>
              <a:rPr lang="en-US" altLang="en-US" sz="2000" b="0" u="sng">
                <a:solidFill>
                  <a:srgbClr val="000000"/>
                </a:solidFill>
                <a:latin typeface="Times New Roman" panose="02020603050405020304" charset="0"/>
              </a:rPr>
              <a:t>    42     </a:t>
            </a:r>
            <a:r>
              <a:rPr lang="en-US" altLang="en-US" sz="2000" b="0">
                <a:solidFill>
                  <a:srgbClr val="000000"/>
                </a:solidFill>
                <a:latin typeface="Times New Roman" panose="02020603050405020304" charset="0"/>
              </a:rPr>
              <a:t>decided it was time to make their</a:t>
            </a:r>
            <a:r>
              <a:rPr lang="en-US" altLang="en-US" sz="2000" b="0" u="sng">
                <a:solidFill>
                  <a:srgbClr val="000000"/>
                </a:solidFill>
                <a:latin typeface="Times New Roman" panose="02020603050405020304" charset="0"/>
              </a:rPr>
              <a:t>    43    </a:t>
            </a:r>
            <a:r>
              <a:rPr lang="en-US" altLang="en-US" sz="2000" b="0">
                <a:solidFill>
                  <a:srgbClr val="000000"/>
                </a:solidFill>
                <a:latin typeface="Times New Roman" panose="02020603050405020304" charset="0"/>
              </a:rPr>
              <a:t>known on campus.</a:t>
            </a:r>
            <a:endParaRPr lang="en-US" altLang="en-US" sz="2000" b="0">
              <a:solidFill>
                <a:srgbClr val="000000"/>
              </a:solidFill>
              <a:latin typeface="Times New Roman" panose="02020603050405020304" charset="0"/>
            </a:endParaRPr>
          </a:p>
          <a:p>
            <a:pPr indent="269875" algn="just" fontAlgn="auto" latinLnBrk="0"/>
            <a:r>
              <a:rPr lang="en-US" altLang="en-US" sz="2000" b="0">
                <a:solidFill>
                  <a:srgbClr val="000000"/>
                </a:solidFill>
                <a:latin typeface="Times New Roman" panose="02020603050405020304" charset="0"/>
              </a:rPr>
              <a:t>That’s how Dads on Duty was born with its goal - make sure the kids are </a:t>
            </a:r>
            <a:r>
              <a:rPr lang="en-US" altLang="en-US" sz="2000" b="0" u="sng">
                <a:solidFill>
                  <a:srgbClr val="000000"/>
                </a:solidFill>
                <a:latin typeface="Times New Roman" panose="02020603050405020304" charset="0"/>
              </a:rPr>
              <a:t>   44    </a:t>
            </a:r>
            <a:r>
              <a:rPr lang="en-US" altLang="en-US" sz="2000" b="0">
                <a:solidFill>
                  <a:srgbClr val="000000"/>
                </a:solidFill>
                <a:latin typeface="Times New Roman" panose="02020603050405020304" charset="0"/>
              </a:rPr>
              <a:t> . Around 40 men organized into six-person shifts, with two shifts on campus every day. They   </a:t>
            </a:r>
            <a:r>
              <a:rPr lang="en-US" altLang="en-US" sz="2000" b="0" u="sng">
                <a:solidFill>
                  <a:srgbClr val="000000"/>
                </a:solidFill>
                <a:latin typeface="Times New Roman" panose="02020603050405020304" charset="0"/>
              </a:rPr>
              <a:t> 45     </a:t>
            </a:r>
            <a:r>
              <a:rPr lang="en-US" altLang="en-US" sz="2000" b="0">
                <a:solidFill>
                  <a:srgbClr val="FF0000"/>
                </a:solidFill>
                <a:latin typeface="Times New Roman" panose="02020603050405020304" charset="0"/>
              </a:rPr>
              <a:t>the day after the meeting</a:t>
            </a:r>
            <a:r>
              <a:rPr lang="en-US" altLang="en-US" sz="2000" b="0">
                <a:solidFill>
                  <a:srgbClr val="000000"/>
                </a:solidFill>
                <a:latin typeface="Times New Roman" panose="02020603050405020304" charset="0"/>
              </a:rPr>
              <a:t>. These people    </a:t>
            </a:r>
            <a:r>
              <a:rPr lang="en-US" altLang="en-US" sz="2000" b="0" u="sng">
                <a:solidFill>
                  <a:srgbClr val="000000"/>
                </a:solidFill>
                <a:latin typeface="Times New Roman" panose="02020603050405020304" charset="0"/>
              </a:rPr>
              <a:t>46 </a:t>
            </a:r>
            <a:r>
              <a:rPr lang="en-US" altLang="en-US" sz="2000" b="0">
                <a:solidFill>
                  <a:srgbClr val="000000"/>
                </a:solidFill>
                <a:latin typeface="Times New Roman" panose="02020603050405020304" charset="0"/>
              </a:rPr>
              <a:t>their own </a:t>
            </a:r>
            <a:r>
              <a:rPr lang="en-US" altLang="en-US" sz="2000" b="0">
                <a:solidFill>
                  <a:srgbClr val="FF0000"/>
                </a:solidFill>
                <a:latin typeface="Times New Roman" panose="02020603050405020304" charset="0"/>
              </a:rPr>
              <a:t>schedules and commitments</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without complaint</a:t>
            </a:r>
            <a:r>
              <a:rPr lang="en-US" altLang="en-US" sz="2000" b="0">
                <a:solidFill>
                  <a:srgbClr val="000000"/>
                </a:solidFill>
                <a:latin typeface="Times New Roman" panose="02020603050405020304" charset="0"/>
              </a:rPr>
              <a:t>. Some of them are fathers of kids at the school, </a:t>
            </a:r>
            <a:r>
              <a:rPr lang="en-US" altLang="en-US" sz="2000" b="0">
                <a:solidFill>
                  <a:srgbClr val="FF0000"/>
                </a:solidFill>
                <a:latin typeface="Times New Roman" panose="02020603050405020304" charset="0"/>
              </a:rPr>
              <a:t>while</a:t>
            </a:r>
            <a:r>
              <a:rPr lang="en-US" altLang="en-US" sz="2000" b="0">
                <a:solidFill>
                  <a:srgbClr val="000000"/>
                </a:solidFill>
                <a:latin typeface="Times New Roman" panose="02020603050405020304" charset="0"/>
              </a:rPr>
              <a:t> others are not </a:t>
            </a:r>
            <a:r>
              <a:rPr lang="en-US" altLang="en-US" sz="2000" b="0">
                <a:solidFill>
                  <a:srgbClr val="FF0000"/>
                </a:solidFill>
                <a:latin typeface="Times New Roman" panose="02020603050405020304" charset="0"/>
              </a:rPr>
              <a:t>but expect the youth </a:t>
            </a:r>
            <a:r>
              <a:rPr lang="en-US" altLang="en-US" sz="2000" b="0">
                <a:solidFill>
                  <a:srgbClr val="000000"/>
                </a:solidFill>
                <a:latin typeface="Times New Roman" panose="02020603050405020304" charset="0"/>
              </a:rPr>
              <a:t>in their</a:t>
            </a:r>
            <a:r>
              <a:rPr lang="en-US" altLang="en-US" sz="2000" b="0">
                <a:solidFill>
                  <a:srgbClr val="FF0000"/>
                </a:solidFill>
                <a:highlight>
                  <a:srgbClr val="FFFF00"/>
                </a:highlight>
                <a:latin typeface="Times New Roman" panose="02020603050405020304" charset="0"/>
              </a:rPr>
              <a:t> community</a:t>
            </a:r>
            <a:r>
              <a:rPr lang="en-US" altLang="en-US" sz="2000" b="0">
                <a:solidFill>
                  <a:srgbClr val="000000"/>
                </a:solidFill>
                <a:latin typeface="Times New Roman" panose="02020603050405020304" charset="0"/>
              </a:rPr>
              <a:t> </a:t>
            </a:r>
            <a:r>
              <a:rPr lang="en-US" altLang="en-US" sz="2000" b="0">
                <a:solidFill>
                  <a:srgbClr val="FF0000"/>
                </a:solidFill>
                <a:latin typeface="Times New Roman" panose="02020603050405020304" charset="0"/>
              </a:rPr>
              <a:t>to know</a:t>
            </a:r>
            <a:r>
              <a:rPr lang="en-US" altLang="en-US" sz="2000" b="0">
                <a:solidFill>
                  <a:srgbClr val="000000"/>
                </a:solidFill>
                <a:latin typeface="Times New Roman" panose="02020603050405020304" charset="0"/>
              </a:rPr>
              <a:t> they have a(n)  </a:t>
            </a:r>
            <a:r>
              <a:rPr lang="en-US" altLang="en-US" sz="2000" b="0" u="sng">
                <a:solidFill>
                  <a:srgbClr val="000000"/>
                </a:solidFill>
                <a:latin typeface="Times New Roman" panose="02020603050405020304" charset="0"/>
              </a:rPr>
              <a:t>  47   </a:t>
            </a:r>
            <a:r>
              <a:rPr lang="en-US" altLang="en-US" sz="2000" b="0">
                <a:solidFill>
                  <a:srgbClr val="000000"/>
                </a:solidFill>
                <a:latin typeface="Times New Roman" panose="02020603050405020304" charset="0"/>
              </a:rPr>
              <a:t> village behind them.</a:t>
            </a:r>
            <a:endParaRPr lang="en-US" altLang="en-US" sz="2000" b="0">
              <a:solidFill>
                <a:srgbClr val="000000"/>
              </a:solidFill>
              <a:latin typeface="Times New Roman" panose="02020603050405020304" charset="0"/>
            </a:endParaRPr>
          </a:p>
          <a:p>
            <a:pPr indent="269875" algn="just" fontAlgn="auto"/>
            <a:endParaRPr lang="en-US" altLang="en-US" sz="2000" b="0">
              <a:solidFill>
                <a:srgbClr val="000000"/>
              </a:solidFill>
              <a:latin typeface="Times New Roman" panose="02020603050405020304" charset="0"/>
            </a:endParaRPr>
          </a:p>
        </p:txBody>
      </p:sp>
      <p:sp>
        <p:nvSpPr>
          <p:cNvPr id="100" name="文本框 99"/>
          <p:cNvSpPr txBox="1"/>
          <p:nvPr/>
        </p:nvSpPr>
        <p:spPr>
          <a:xfrm>
            <a:off x="5363845" y="339725"/>
            <a:ext cx="4307205" cy="4399915"/>
          </a:xfrm>
          <a:prstGeom prst="rect">
            <a:avLst/>
          </a:prstGeom>
          <a:noFill/>
          <a:ln w="9525">
            <a:noFill/>
          </a:ln>
        </p:spPr>
        <p:txBody>
          <a:bodyPr wrap="square">
            <a:spAutoFit/>
          </a:bodyPr>
          <a:lstStyle/>
          <a:p>
            <a:pPr indent="0"/>
            <a:r>
              <a:rPr lang="en-US" sz="2000" b="0">
                <a:solidFill>
                  <a:srgbClr val="000000"/>
                </a:solidFill>
                <a:latin typeface="Times New Roman" panose="02020603050405020304" charset="0"/>
              </a:rPr>
              <a:t>41.   A.regular        B. difficult                          </a:t>
            </a:r>
            <a:r>
              <a:rPr lang="en-US" sz="2000" b="0">
                <a:solidFill>
                  <a:srgbClr val="000000"/>
                </a:solidFill>
                <a:highlight>
                  <a:srgbClr val="FFFF00"/>
                </a:highlight>
                <a:latin typeface="Times New Roman" panose="02020603050405020304" charset="0"/>
              </a:rPr>
              <a:t>C. emergency </a:t>
            </a:r>
            <a:r>
              <a:rPr lang="en-US" sz="2000" b="0">
                <a:solidFill>
                  <a:srgbClr val="000000"/>
                </a:solidFill>
                <a:latin typeface="Times New Roman" panose="02020603050405020304" charset="0"/>
              </a:rPr>
              <a:t>       D. scheduled</a:t>
            </a:r>
            <a:endParaRPr lang="en-US" sz="2000" b="0">
              <a:solidFill>
                <a:srgbClr val="000000"/>
              </a:solidFill>
              <a:latin typeface="Times New Roman" panose="02020603050405020304" charset="0"/>
            </a:endParaRPr>
          </a:p>
          <a:p>
            <a:pPr indent="0"/>
            <a:r>
              <a:rPr lang="en-US" sz="2000" b="0">
                <a:solidFill>
                  <a:srgbClr val="000000"/>
                </a:solidFill>
                <a:latin typeface="Times New Roman" panose="02020603050405020304" charset="0"/>
              </a:rPr>
              <a:t>42.   A.on duty      </a:t>
            </a:r>
            <a:r>
              <a:rPr lang="en-US" sz="2000" b="0">
                <a:solidFill>
                  <a:srgbClr val="000000"/>
                </a:solidFill>
                <a:highlight>
                  <a:srgbClr val="FFFF00"/>
                </a:highlight>
                <a:latin typeface="Times New Roman" panose="02020603050405020304" charset="0"/>
              </a:rPr>
              <a:t>B. in attendance </a:t>
            </a:r>
            <a:r>
              <a:rPr lang="en-US" sz="2000" b="0">
                <a:solidFill>
                  <a:srgbClr val="000000"/>
                </a:solidFill>
                <a:latin typeface="Times New Roman" panose="02020603050405020304" charset="0"/>
              </a:rPr>
              <a:t>              C. at work             D. under guard</a:t>
            </a:r>
            <a:endParaRPr lang="en-US" sz="2000" b="0">
              <a:solidFill>
                <a:srgbClr val="000000"/>
              </a:solidFill>
              <a:latin typeface="Times New Roman" panose="02020603050405020304" charset="0"/>
            </a:endParaRPr>
          </a:p>
          <a:p>
            <a:pPr indent="0"/>
            <a:r>
              <a:rPr lang="en-US" sz="2000" b="0">
                <a:solidFill>
                  <a:srgbClr val="000000"/>
                </a:solidFill>
                <a:latin typeface="Times New Roman" panose="02020603050405020304" charset="0"/>
              </a:rPr>
              <a:t>43.   A.voice          B. status                          C. effort                </a:t>
            </a:r>
            <a:r>
              <a:rPr lang="en-US" sz="2000" b="0">
                <a:solidFill>
                  <a:srgbClr val="000000"/>
                </a:solidFill>
                <a:highlight>
                  <a:srgbClr val="FFFF00"/>
                </a:highlight>
                <a:latin typeface="Times New Roman" panose="02020603050405020304" charset="0"/>
              </a:rPr>
              <a:t> D. presence</a:t>
            </a:r>
            <a:endParaRPr lang="en-US" sz="2000" b="0">
              <a:solidFill>
                <a:srgbClr val="000000"/>
              </a:solidFill>
              <a:highlight>
                <a:srgbClr val="FFFF00"/>
              </a:highlight>
              <a:latin typeface="Times New Roman" panose="02020603050405020304" charset="0"/>
            </a:endParaRPr>
          </a:p>
          <a:p>
            <a:pPr indent="0"/>
            <a:r>
              <a:rPr lang="en-US" sz="2000" b="0">
                <a:solidFill>
                  <a:srgbClr val="000000"/>
                </a:solidFill>
                <a:latin typeface="Times New Roman" panose="02020603050405020304" charset="0"/>
              </a:rPr>
              <a:t>44. </a:t>
            </a:r>
            <a:r>
              <a:rPr lang="en-US" sz="2000" b="0">
                <a:solidFill>
                  <a:srgbClr val="000000"/>
                </a:solidFill>
                <a:highlight>
                  <a:srgbClr val="FFFF00"/>
                </a:highlight>
                <a:latin typeface="Times New Roman" panose="02020603050405020304" charset="0"/>
              </a:rPr>
              <a:t>  A. safe   </a:t>
            </a:r>
            <a:r>
              <a:rPr lang="en-US" sz="2000" b="0">
                <a:solidFill>
                  <a:srgbClr val="000000"/>
                </a:solidFill>
                <a:latin typeface="Times New Roman" panose="02020603050405020304" charset="0"/>
              </a:rPr>
              <a:t>       B. hardworking             </a:t>
            </a:r>
            <a:endParaRPr lang="en-US" sz="2000" b="0">
              <a:solidFill>
                <a:srgbClr val="000000"/>
              </a:solidFill>
              <a:latin typeface="Times New Roman" panose="02020603050405020304" charset="0"/>
            </a:endParaRPr>
          </a:p>
          <a:p>
            <a:pPr indent="0"/>
            <a:r>
              <a:rPr lang="en-US" sz="2000" b="0">
                <a:solidFill>
                  <a:srgbClr val="000000"/>
                </a:solidFill>
                <a:latin typeface="Times New Roman" panose="02020603050405020304" charset="0"/>
              </a:rPr>
              <a:t>C. healthy               D. equal</a:t>
            </a:r>
            <a:endParaRPr lang="en-US" sz="2000" b="0">
              <a:solidFill>
                <a:srgbClr val="000000"/>
              </a:solidFill>
              <a:latin typeface="Times New Roman" panose="02020603050405020304" charset="0"/>
            </a:endParaRPr>
          </a:p>
          <a:p>
            <a:pPr indent="0"/>
            <a:r>
              <a:rPr lang="en-US" sz="2000" b="0">
                <a:solidFill>
                  <a:srgbClr val="000000"/>
                </a:solidFill>
                <a:latin typeface="Times New Roman" panose="02020603050405020304" charset="0"/>
              </a:rPr>
              <a:t>45.   A. practiced    </a:t>
            </a:r>
            <a:r>
              <a:rPr lang="en-US" sz="2000" b="0">
                <a:solidFill>
                  <a:srgbClr val="000000"/>
                </a:solidFill>
                <a:highlight>
                  <a:srgbClr val="FFFF00"/>
                </a:highlight>
                <a:latin typeface="Times New Roman" panose="02020603050405020304" charset="0"/>
              </a:rPr>
              <a:t>  B. started   </a:t>
            </a:r>
            <a:r>
              <a:rPr lang="en-US" sz="2000" b="0">
                <a:solidFill>
                  <a:srgbClr val="000000"/>
                </a:solidFill>
                <a:latin typeface="Times New Roman" panose="02020603050405020304" charset="0"/>
              </a:rPr>
              <a:t>                      C. gathered            D. prepared</a:t>
            </a:r>
            <a:endParaRPr lang="en-US" sz="2000" b="0">
              <a:solidFill>
                <a:srgbClr val="000000"/>
              </a:solidFill>
              <a:latin typeface="Times New Roman" panose="02020603050405020304" charset="0"/>
            </a:endParaRPr>
          </a:p>
          <a:p>
            <a:pPr indent="0"/>
            <a:r>
              <a:rPr lang="en-US" altLang="en-US" sz="2000" b="0">
                <a:solidFill>
                  <a:srgbClr val="000000"/>
                </a:solidFill>
                <a:latin typeface="Times New Roman" panose="02020603050405020304" charset="0"/>
              </a:rPr>
              <a:t>46.   A. check          B. maintain                      </a:t>
            </a:r>
            <a:r>
              <a:rPr lang="en-US" altLang="en-US" sz="2000" b="0">
                <a:solidFill>
                  <a:srgbClr val="000000"/>
                </a:solidFill>
                <a:highlight>
                  <a:srgbClr val="FFFF00"/>
                </a:highlight>
                <a:latin typeface="Times New Roman" panose="02020603050405020304" charset="0"/>
              </a:rPr>
              <a:t>C. sacrifice    </a:t>
            </a:r>
            <a:r>
              <a:rPr lang="en-US" altLang="en-US" sz="2000" b="0">
                <a:solidFill>
                  <a:srgbClr val="000000"/>
                </a:solidFill>
                <a:latin typeface="Times New Roman" panose="02020603050405020304" charset="0"/>
              </a:rPr>
              <a:t>            D. arrange</a:t>
            </a:r>
            <a:endParaRPr lang="en-US" altLang="en-US" sz="2000" b="0">
              <a:solidFill>
                <a:srgbClr val="000000"/>
              </a:solidFill>
              <a:latin typeface="Times New Roman" panose="02020603050405020304" charset="0"/>
            </a:endParaRPr>
          </a:p>
          <a:p>
            <a:pPr indent="0"/>
            <a:r>
              <a:rPr lang="en-US" altLang="en-US" sz="2000" b="0">
                <a:solidFill>
                  <a:srgbClr val="000000"/>
                </a:solidFill>
                <a:latin typeface="Times New Roman" panose="02020603050405020304" charset="0"/>
              </a:rPr>
              <a:t>47.   A. large             B. wild                             </a:t>
            </a:r>
            <a:r>
              <a:rPr lang="en-US" altLang="en-US" sz="2000" b="0">
                <a:solidFill>
                  <a:srgbClr val="000000"/>
                </a:solidFill>
                <a:highlight>
                  <a:srgbClr val="FFFF00"/>
                </a:highlight>
                <a:latin typeface="Times New Roman" panose="02020603050405020304" charset="0"/>
              </a:rPr>
              <a:t>C. entire         </a:t>
            </a:r>
            <a:r>
              <a:rPr lang="en-US" altLang="en-US" sz="2000" b="0">
                <a:solidFill>
                  <a:srgbClr val="000000"/>
                </a:solidFill>
                <a:latin typeface="Times New Roman" panose="02020603050405020304" charset="0"/>
              </a:rPr>
              <a:t>          D. local</a:t>
            </a:r>
            <a:endParaRPr lang="en-US" altLang="en-US" sz="2000" b="0">
              <a:solidFill>
                <a:srgbClr val="000000"/>
              </a:solidFill>
              <a:latin typeface="Times New Roman" panose="02020603050405020304" charset="0"/>
            </a:endParaRPr>
          </a:p>
        </p:txBody>
      </p:sp>
      <p:sp>
        <p:nvSpPr>
          <p:cNvPr id="3" name="环形箭头 2"/>
          <p:cNvSpPr/>
          <p:nvPr/>
        </p:nvSpPr>
        <p:spPr>
          <a:xfrm rot="5040000">
            <a:off x="2103120" y="162560"/>
            <a:ext cx="600710" cy="1223010"/>
          </a:xfrm>
          <a:prstGeom prst="circularArrow">
            <a:avLst/>
          </a:prstGeom>
          <a:solidFill>
            <a:srgbClr val="FF0000"/>
          </a:solidFill>
          <a:ln w="9525">
            <a:noFill/>
          </a:ln>
        </p:spPr>
        <p:txBody>
          <a:bodyPr wrap="square" lIns="50800" tIns="50800" rIns="50800" bIns="50800" anchor="ctr"/>
          <a:lstStyle/>
          <a:p>
            <a:endParaRPr lang="zh-CN" altLang="en-US" sz="2800" b="1">
              <a:solidFill>
                <a:schemeClr val="tx1"/>
              </a:solidFill>
              <a:latin typeface="+mn-ea"/>
            </a:endParaRPr>
          </a:p>
        </p:txBody>
      </p:sp>
      <p:sp>
        <p:nvSpPr>
          <p:cNvPr id="5" name="圆角矩形标注 4"/>
          <p:cNvSpPr/>
          <p:nvPr/>
        </p:nvSpPr>
        <p:spPr>
          <a:xfrm>
            <a:off x="5507990" y="-164465"/>
            <a:ext cx="1132205" cy="483235"/>
          </a:xfrm>
          <a:prstGeom prst="wedgeRoundRectCallout">
            <a:avLst>
              <a:gd name="adj1" fmla="val -94307"/>
              <a:gd name="adj2" fmla="val 28055"/>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a:latin typeface="Times New Roman" panose="02020603050405020304" charset="0"/>
                <a:cs typeface="Times New Roman" panose="02020603050405020304" charset="0"/>
              </a:rPr>
              <a:t>cause</a:t>
            </a:r>
            <a:endParaRPr lang="en-US" altLang="zh-CN" sz="2800">
              <a:latin typeface="Times New Roman" panose="02020603050405020304" charset="0"/>
              <a:cs typeface="Times New Roman" panose="02020603050405020304" charset="0"/>
            </a:endParaRPr>
          </a:p>
        </p:txBody>
      </p:sp>
      <p:sp>
        <p:nvSpPr>
          <p:cNvPr id="7" name="圆角矩形标注 6"/>
          <p:cNvSpPr/>
          <p:nvPr/>
        </p:nvSpPr>
        <p:spPr>
          <a:xfrm>
            <a:off x="2741930" y="1731010"/>
            <a:ext cx="1882140" cy="338455"/>
          </a:xfrm>
          <a:prstGeom prst="wedgeRoundRectCallout">
            <a:avLst>
              <a:gd name="adj1" fmla="val 19770"/>
              <a:gd name="adj2" fmla="val -6905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后文同词复现</a:t>
            </a:r>
            <a:endParaRPr lang="zh-CN" altLang="en-US" sz="2000">
              <a:latin typeface="Times New Roman" panose="02020603050405020304" charset="0"/>
              <a:cs typeface="Times New Roman" panose="02020603050405020304" charset="0"/>
            </a:endParaRPr>
          </a:p>
        </p:txBody>
      </p:sp>
      <p:sp>
        <p:nvSpPr>
          <p:cNvPr id="8" name="圆角矩形标注 7"/>
          <p:cNvSpPr/>
          <p:nvPr/>
        </p:nvSpPr>
        <p:spPr>
          <a:xfrm>
            <a:off x="3636010" y="4876165"/>
            <a:ext cx="3004185" cy="338455"/>
          </a:xfrm>
          <a:prstGeom prst="wedgeRoundRectCallout">
            <a:avLst>
              <a:gd name="adj1" fmla="val 19770"/>
              <a:gd name="adj2" fmla="val -6905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话题限定：社区力量</a:t>
            </a:r>
            <a:endParaRPr lang="zh-CN" altLang="en-US" sz="2000">
              <a:latin typeface="Times New Roman" panose="02020603050405020304" charset="0"/>
              <a:cs typeface="Times New Roman" panose="02020603050405020304" charset="0"/>
            </a:endParaRPr>
          </a:p>
        </p:txBody>
      </p:sp>
      <p:sp>
        <p:nvSpPr>
          <p:cNvPr id="9" name="环形箭头 8"/>
          <p:cNvSpPr/>
          <p:nvPr/>
        </p:nvSpPr>
        <p:spPr>
          <a:xfrm rot="5040000">
            <a:off x="4766945" y="450215"/>
            <a:ext cx="600710" cy="1223010"/>
          </a:xfrm>
          <a:prstGeom prst="circularArrow">
            <a:avLst/>
          </a:prstGeom>
          <a:solidFill>
            <a:srgbClr val="FF0000"/>
          </a:solidFill>
          <a:ln w="9525">
            <a:noFill/>
          </a:ln>
        </p:spPr>
        <p:txBody>
          <a:bodyPr wrap="square" lIns="50800" tIns="50800" rIns="50800" bIns="50800" anchor="ctr"/>
          <a:lstStyle/>
          <a:p>
            <a:endParaRPr lang="zh-CN" altLang="en-US" sz="2800" b="1">
              <a:solidFill>
                <a:schemeClr val="tx1"/>
              </a:solidFill>
              <a:latin typeface="+mn-ea"/>
            </a:endParaRPr>
          </a:p>
        </p:txBody>
      </p:sp>
      <p:sp>
        <p:nvSpPr>
          <p:cNvPr id="10" name="圆角矩形标注 9"/>
          <p:cNvSpPr/>
          <p:nvPr/>
        </p:nvSpPr>
        <p:spPr>
          <a:xfrm>
            <a:off x="3707765" y="3579495"/>
            <a:ext cx="1882140" cy="338455"/>
          </a:xfrm>
          <a:prstGeom prst="wedgeRoundRectCallout">
            <a:avLst>
              <a:gd name="adj1" fmla="val 19770"/>
              <a:gd name="adj2" fmla="val -6905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搭配逻辑限定</a:t>
            </a:r>
            <a:endParaRPr lang="zh-CN" altLang="en-US" sz="2000">
              <a:latin typeface="Times New Roman" panose="02020603050405020304" charset="0"/>
              <a:cs typeface="Times New Roman" panose="0202060305040502030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95580"/>
            <a:ext cx="5422900" cy="5015865"/>
          </a:xfrm>
          <a:prstGeom prst="rect">
            <a:avLst/>
          </a:prstGeom>
          <a:noFill/>
          <a:ln w="9525">
            <a:noFill/>
          </a:ln>
        </p:spPr>
        <p:txBody>
          <a:bodyPr wrap="square">
            <a:spAutoFit/>
          </a:bodyPr>
          <a:lstStyle/>
          <a:p>
            <a:pPr indent="269875" algn="just" fontAlgn="auto" latinLnBrk="0"/>
            <a:r>
              <a:rPr lang="en-US" altLang="en-US" sz="2000" b="0">
                <a:solidFill>
                  <a:srgbClr val="000000"/>
                </a:solidFill>
                <a:latin typeface="Times New Roman" panose="02020603050405020304" charset="0"/>
              </a:rPr>
              <a:t>Now, anyone who wants to enter the school with    </a:t>
            </a:r>
            <a:r>
              <a:rPr lang="en-US" altLang="en-US" sz="2000" b="0" u="sng">
                <a:solidFill>
                  <a:srgbClr val="000000"/>
                </a:solidFill>
                <a:latin typeface="Times New Roman" panose="02020603050405020304" charset="0"/>
              </a:rPr>
              <a:t>48    </a:t>
            </a:r>
            <a:r>
              <a:rPr lang="en-US" altLang="en-US" sz="2000" b="0">
                <a:solidFill>
                  <a:srgbClr val="000000"/>
                </a:solidFill>
                <a:latin typeface="Times New Roman" panose="02020603050405020304" charset="0"/>
              </a:rPr>
              <a:t>will have to </a:t>
            </a:r>
            <a:r>
              <a:rPr lang="en-US" altLang="en-US" sz="2000" b="0">
                <a:solidFill>
                  <a:srgbClr val="FF0000"/>
                </a:solidFill>
                <a:latin typeface="Times New Roman" panose="02020603050405020304" charset="0"/>
              </a:rPr>
              <a:t>avoid energetic papa bears, big smiles and many dad jokes</a:t>
            </a:r>
            <a:r>
              <a:rPr lang="en-US" altLang="en-US" sz="2000" b="0">
                <a:solidFill>
                  <a:srgbClr val="000000"/>
                </a:solidFill>
                <a:latin typeface="Times New Roman" panose="02020603050405020304" charset="0"/>
              </a:rPr>
              <a:t>. It’s hard to be a tough guy when somebody’s uncle has just</a:t>
            </a:r>
            <a:r>
              <a:rPr lang="en-US" altLang="en-US" sz="2000" b="0" u="sng">
                <a:solidFill>
                  <a:srgbClr val="000000"/>
                </a:solidFill>
                <a:latin typeface="Times New Roman" panose="02020603050405020304" charset="0"/>
              </a:rPr>
              <a:t>    49    </a:t>
            </a:r>
            <a:r>
              <a:rPr lang="en-US" altLang="en-US" sz="2000" b="0">
                <a:solidFill>
                  <a:srgbClr val="000000"/>
                </a:solidFill>
                <a:latin typeface="Times New Roman" panose="02020603050405020304" charset="0"/>
              </a:rPr>
              <a:t>you into checking your shoelaces for countless times, </a:t>
            </a:r>
            <a:r>
              <a:rPr lang="en-US" altLang="en-US" sz="2000" b="0">
                <a:solidFill>
                  <a:srgbClr val="FF0000"/>
                </a:solidFill>
                <a:latin typeface="Times New Roman" panose="02020603050405020304" charset="0"/>
              </a:rPr>
              <a:t>only to find t</a:t>
            </a:r>
            <a:r>
              <a:rPr lang="en-US" altLang="en-US" sz="2000" b="0">
                <a:solidFill>
                  <a:srgbClr val="000000"/>
                </a:solidFill>
                <a:latin typeface="Times New Roman" panose="02020603050405020304" charset="0"/>
              </a:rPr>
              <a:t>hat they are not, in fact, untied.</a:t>
            </a:r>
            <a:endParaRPr lang="en-US" altLang="en-US" sz="2000" b="0">
              <a:solidFill>
                <a:srgbClr val="000000"/>
              </a:solidFill>
              <a:latin typeface="Times New Roman" panose="02020603050405020304" charset="0"/>
            </a:endParaRPr>
          </a:p>
          <a:p>
            <a:pPr indent="269875" algn="just" fontAlgn="auto" latinLnBrk="0"/>
            <a:r>
              <a:rPr lang="en-US" altLang="en-US" sz="2000" b="0">
                <a:solidFill>
                  <a:srgbClr val="FF0000"/>
                </a:solidFill>
                <a:latin typeface="Times New Roman" panose="02020603050405020304" charset="0"/>
              </a:rPr>
              <a:t>Since</a:t>
            </a:r>
            <a:r>
              <a:rPr lang="en-US" altLang="en-US" sz="2000" b="0">
                <a:solidFill>
                  <a:srgbClr val="000000"/>
                </a:solidFill>
                <a:latin typeface="Times New Roman" panose="02020603050405020304" charset="0"/>
              </a:rPr>
              <a:t> Dads on Duty arrived on campus, gang battles have</a:t>
            </a:r>
            <a:r>
              <a:rPr lang="en-US" altLang="en-US" sz="2000" b="0" u="sng">
                <a:solidFill>
                  <a:srgbClr val="000000"/>
                </a:solidFill>
                <a:latin typeface="Times New Roman" panose="02020603050405020304" charset="0"/>
              </a:rPr>
              <a:t>    50    </a:t>
            </a:r>
            <a:r>
              <a:rPr lang="en-US" altLang="en-US" sz="2000" b="0">
                <a:solidFill>
                  <a:srgbClr val="000000"/>
                </a:solidFill>
                <a:latin typeface="Times New Roman" panose="02020603050405020304" charset="0"/>
              </a:rPr>
              <a:t> declined.“The school has been    </a:t>
            </a:r>
            <a:r>
              <a:rPr lang="en-US" altLang="en-US" sz="2000" b="0" u="sng">
                <a:solidFill>
                  <a:srgbClr val="000000"/>
                </a:solidFill>
                <a:latin typeface="Times New Roman" panose="02020603050405020304" charset="0"/>
              </a:rPr>
              <a:t>51    </a:t>
            </a:r>
            <a:r>
              <a:rPr lang="en-US" altLang="en-US" sz="2000" b="0">
                <a:solidFill>
                  <a:srgbClr val="000000"/>
                </a:solidFill>
                <a:latin typeface="Times New Roman" panose="02020603050405020304" charset="0"/>
              </a:rPr>
              <a:t> ,you can  feel it,”    said one student. Another told the Washington Post, “They</a:t>
            </a:r>
            <a:r>
              <a:rPr lang="en-US" altLang="en-US" sz="2000" b="0" u="sng">
                <a:solidFill>
                  <a:srgbClr val="000000"/>
                </a:solidFill>
                <a:latin typeface="Times New Roman" panose="02020603050405020304" charset="0"/>
              </a:rPr>
              <a:t>    52     </a:t>
            </a:r>
            <a:r>
              <a:rPr lang="en-US" altLang="en-US" sz="2000" b="0">
                <a:solidFill>
                  <a:srgbClr val="000000"/>
                </a:solidFill>
                <a:latin typeface="Times New Roman" panose="02020603050405020304" charset="0"/>
              </a:rPr>
              <a:t>all the kids like we’re their own children. ”</a:t>
            </a:r>
            <a:endParaRPr lang="en-US" altLang="en-US" sz="2000" b="0">
              <a:solidFill>
                <a:srgbClr val="000000"/>
              </a:solidFill>
              <a:latin typeface="Times New Roman" panose="02020603050405020304" charset="0"/>
            </a:endParaRPr>
          </a:p>
          <a:p>
            <a:pPr indent="269875" algn="just" fontAlgn="auto" latinLnBrk="0"/>
            <a:r>
              <a:rPr lang="en-US" altLang="en-US" sz="2000" b="0">
                <a:solidFill>
                  <a:srgbClr val="000000"/>
                </a:solidFill>
                <a:latin typeface="Times New Roman" panose="02020603050405020304" charset="0"/>
              </a:rPr>
              <a:t>The dads aren’t meant to </a:t>
            </a:r>
            <a:r>
              <a:rPr lang="en-US" altLang="en-US" sz="2000" b="0" u="sng">
                <a:solidFill>
                  <a:srgbClr val="000000"/>
                </a:solidFill>
                <a:latin typeface="Times New Roman" panose="02020603050405020304" charset="0"/>
              </a:rPr>
              <a:t>   53     </a:t>
            </a:r>
            <a:r>
              <a:rPr lang="en-US" altLang="en-US" sz="2000" b="0">
                <a:solidFill>
                  <a:srgbClr val="000000"/>
                </a:solidFill>
                <a:latin typeface="Times New Roman" panose="02020603050405020304" charset="0"/>
              </a:rPr>
              <a:t>security guards. If they do see a(n)</a:t>
            </a:r>
            <a:r>
              <a:rPr lang="en-US" altLang="en-US" sz="2000" b="0" u="sng">
                <a:solidFill>
                  <a:srgbClr val="000000"/>
                </a:solidFill>
                <a:latin typeface="Times New Roman" panose="02020603050405020304" charset="0"/>
              </a:rPr>
              <a:t>    54    </a:t>
            </a:r>
            <a:r>
              <a:rPr lang="en-US" altLang="en-US" sz="2000" b="0">
                <a:solidFill>
                  <a:srgbClr val="000000"/>
                </a:solidFill>
                <a:latin typeface="Times New Roman" panose="02020603050405020304" charset="0"/>
              </a:rPr>
              <a:t>may occur, they get security on the scene as soon as possible. Their presence is meant to be more </a:t>
            </a:r>
            <a:r>
              <a:rPr lang="en-US" altLang="en-US" sz="2000" b="0" u="sng">
                <a:solidFill>
                  <a:srgbClr val="000000"/>
                </a:solidFill>
                <a:latin typeface="Times New Roman" panose="02020603050405020304" charset="0"/>
              </a:rPr>
              <a:t>    55    </a:t>
            </a:r>
            <a:r>
              <a:rPr lang="en-US" altLang="en-US" sz="2000" b="0">
                <a:solidFill>
                  <a:srgbClr val="000000"/>
                </a:solidFill>
                <a:latin typeface="Times New Roman" panose="02020603050405020304" charset="0"/>
              </a:rPr>
              <a:t>than reactionary.</a:t>
            </a:r>
            <a:endParaRPr lang="en-US" altLang="en-US" sz="2000" b="0">
              <a:solidFill>
                <a:srgbClr val="000000"/>
              </a:solidFill>
              <a:latin typeface="Times New Roman" panose="02020603050405020304" charset="0"/>
            </a:endParaRPr>
          </a:p>
        </p:txBody>
      </p:sp>
      <p:sp>
        <p:nvSpPr>
          <p:cNvPr id="100" name="文本框 99"/>
          <p:cNvSpPr txBox="1"/>
          <p:nvPr/>
        </p:nvSpPr>
        <p:spPr>
          <a:xfrm>
            <a:off x="5580380" y="339408"/>
            <a:ext cx="5080000" cy="4523105"/>
          </a:xfrm>
          <a:prstGeom prst="rect">
            <a:avLst/>
          </a:prstGeom>
          <a:noFill/>
          <a:ln w="9525">
            <a:noFill/>
          </a:ln>
        </p:spPr>
        <p:txBody>
          <a:bodyPr>
            <a:spAutoFit/>
          </a:bodyPr>
          <a:lstStyle/>
          <a:p>
            <a:pPr indent="0"/>
            <a:r>
              <a:rPr lang="en-US" b="0">
                <a:solidFill>
                  <a:srgbClr val="000000"/>
                </a:solidFill>
                <a:latin typeface="Times New Roman" panose="02020603050405020304" charset="0"/>
              </a:rPr>
              <a:t>48.   A. confusion           </a:t>
            </a:r>
            <a:r>
              <a:rPr lang="en-US" b="0">
                <a:solidFill>
                  <a:srgbClr val="000000"/>
                </a:solidFill>
                <a:highlight>
                  <a:srgbClr val="FFFF00"/>
                </a:highlight>
                <a:latin typeface="Times New Roman" panose="02020603050405020304" charset="0"/>
              </a:rPr>
              <a:t>B. anger </a:t>
            </a:r>
            <a:r>
              <a:rPr lang="en-US" b="0">
                <a:solidFill>
                  <a:srgbClr val="000000"/>
                </a:solidFill>
                <a:latin typeface="Times New Roman" panose="02020603050405020304" charset="0"/>
              </a:rPr>
              <a:t>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C. fright                  D. shock</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49.   </a:t>
            </a:r>
            <a:r>
              <a:rPr lang="en-US" b="0">
                <a:solidFill>
                  <a:srgbClr val="000000"/>
                </a:solidFill>
                <a:highlight>
                  <a:srgbClr val="FFFF00"/>
                </a:highlight>
                <a:latin typeface="Times New Roman" panose="02020603050405020304" charset="0"/>
              </a:rPr>
              <a:t>A. Tricked  </a:t>
            </a:r>
            <a:r>
              <a:rPr lang="en-US" b="0">
                <a:solidFill>
                  <a:srgbClr val="000000"/>
                </a:solidFill>
                <a:latin typeface="Times New Roman" panose="02020603050405020304" charset="0"/>
              </a:rPr>
              <a:t>       B. persuaded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C. forced                 D. scared</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50.   A. never       B. unexpectedly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C. further           </a:t>
            </a:r>
            <a:r>
              <a:rPr lang="en-US" b="0">
                <a:solidFill>
                  <a:srgbClr val="000000"/>
                </a:solidFill>
                <a:highlight>
                  <a:srgbClr val="FFFF00"/>
                </a:highlight>
                <a:latin typeface="Times New Roman" panose="02020603050405020304" charset="0"/>
              </a:rPr>
              <a:t> D. dramatically</a:t>
            </a:r>
            <a:endParaRPr lang="en-US" b="0">
              <a:solidFill>
                <a:srgbClr val="000000"/>
              </a:solidFill>
              <a:highlight>
                <a:srgbClr val="FFFF00"/>
              </a:highlight>
              <a:latin typeface="Times New Roman" panose="02020603050405020304" charset="0"/>
            </a:endParaRPr>
          </a:p>
          <a:p>
            <a:pPr indent="0"/>
            <a:r>
              <a:rPr lang="en-US" b="0">
                <a:solidFill>
                  <a:srgbClr val="000000"/>
                </a:solidFill>
                <a:latin typeface="Times New Roman" panose="02020603050405020304" charset="0"/>
              </a:rPr>
              <a:t>51.  </a:t>
            </a:r>
            <a:r>
              <a:rPr lang="en-US" b="0">
                <a:solidFill>
                  <a:srgbClr val="000000"/>
                </a:solidFill>
                <a:highlight>
                  <a:srgbClr val="FFFF00"/>
                </a:highlight>
                <a:latin typeface="Times New Roman" panose="02020603050405020304" charset="0"/>
              </a:rPr>
              <a:t> A. happy  </a:t>
            </a:r>
            <a:r>
              <a:rPr lang="en-US" b="0">
                <a:solidFill>
                  <a:srgbClr val="000000"/>
                </a:solidFill>
                <a:latin typeface="Times New Roman" panose="02020603050405020304" charset="0"/>
              </a:rPr>
              <a:t>         B. curious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C. cautious      D. innovative</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52.   A. yell at         </a:t>
            </a:r>
            <a:r>
              <a:rPr lang="en-US" b="0">
                <a:solidFill>
                  <a:srgbClr val="000000"/>
                </a:solidFill>
                <a:highlight>
                  <a:srgbClr val="FFFF00"/>
                </a:highlight>
                <a:latin typeface="Times New Roman" panose="02020603050405020304" charset="0"/>
              </a:rPr>
              <a:t>B. interact with</a:t>
            </a:r>
            <a:r>
              <a:rPr lang="en-US" b="0">
                <a:solidFill>
                  <a:srgbClr val="000000"/>
                </a:solidFill>
                <a:latin typeface="Times New Roman" panose="02020603050405020304" charset="0"/>
              </a:rPr>
              <a:t>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C. make fun of      D. look up to</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53.   A. change            B. post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a:t>
            </a:r>
            <a:r>
              <a:rPr lang="en-US" b="0">
                <a:solidFill>
                  <a:srgbClr val="000000"/>
                </a:solidFill>
                <a:highlight>
                  <a:srgbClr val="FFFF00"/>
                </a:highlight>
                <a:latin typeface="Times New Roman" panose="02020603050405020304" charset="0"/>
              </a:rPr>
              <a:t>C. replace</a:t>
            </a:r>
            <a:r>
              <a:rPr lang="en-US" b="0">
                <a:solidFill>
                  <a:srgbClr val="000000"/>
                </a:solidFill>
                <a:latin typeface="Times New Roman" panose="02020603050405020304" charset="0"/>
              </a:rPr>
              <a:t>          D. criticize</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54.   A. debate           B. theft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a:t>
            </a:r>
            <a:r>
              <a:rPr lang="en-US" b="0">
                <a:solidFill>
                  <a:srgbClr val="000000"/>
                </a:solidFill>
                <a:highlight>
                  <a:srgbClr val="FFFF00"/>
                </a:highlight>
                <a:latin typeface="Times New Roman" panose="02020603050405020304" charset="0"/>
              </a:rPr>
              <a:t> C. fight   </a:t>
            </a:r>
            <a:r>
              <a:rPr lang="en-US" b="0">
                <a:solidFill>
                  <a:srgbClr val="000000"/>
                </a:solidFill>
                <a:latin typeface="Times New Roman" panose="02020603050405020304" charset="0"/>
              </a:rPr>
              <a:t>        D. instance</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55.   A. practical       B. extraordinary          </a:t>
            </a:r>
            <a:endParaRPr lang="en-US" b="0">
              <a:solidFill>
                <a:srgbClr val="000000"/>
              </a:solidFill>
              <a:latin typeface="Times New Roman" panose="02020603050405020304" charset="0"/>
            </a:endParaRPr>
          </a:p>
          <a:p>
            <a:pPr indent="0"/>
            <a:r>
              <a:rPr lang="en-US" b="0">
                <a:solidFill>
                  <a:srgbClr val="000000"/>
                </a:solidFill>
                <a:latin typeface="Times New Roman" panose="02020603050405020304" charset="0"/>
              </a:rPr>
              <a:t>        C. temporary     </a:t>
            </a:r>
            <a:r>
              <a:rPr lang="en-US" b="0">
                <a:solidFill>
                  <a:srgbClr val="000000"/>
                </a:solidFill>
                <a:highlight>
                  <a:srgbClr val="FFFF00"/>
                </a:highlight>
                <a:latin typeface="Times New Roman" panose="02020603050405020304" charset="0"/>
              </a:rPr>
              <a:t>   D. preventive</a:t>
            </a:r>
            <a:endParaRPr lang="en-US" altLang="en-US" b="0">
              <a:solidFill>
                <a:srgbClr val="000000"/>
              </a:solidFill>
              <a:highlight>
                <a:srgbClr val="FFFF00"/>
              </a:highlight>
              <a:latin typeface="Times New Roman" panose="02020603050405020304" charset="0"/>
            </a:endParaRPr>
          </a:p>
        </p:txBody>
      </p:sp>
      <p:sp>
        <p:nvSpPr>
          <p:cNvPr id="7" name="圆角矩形标注 6"/>
          <p:cNvSpPr/>
          <p:nvPr/>
        </p:nvSpPr>
        <p:spPr>
          <a:xfrm>
            <a:off x="179070" y="1270"/>
            <a:ext cx="1882140" cy="338455"/>
          </a:xfrm>
          <a:prstGeom prst="wedgeRoundRectCallout">
            <a:avLst>
              <a:gd name="adj1" fmla="val -22503"/>
              <a:gd name="adj2" fmla="val 125422"/>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逻辑限定</a:t>
            </a:r>
            <a:endParaRPr lang="zh-CN" altLang="en-US" sz="2000">
              <a:latin typeface="Times New Roman" panose="02020603050405020304" charset="0"/>
              <a:cs typeface="Times New Roman" panose="02020603050405020304" charset="0"/>
            </a:endParaRPr>
          </a:p>
        </p:txBody>
      </p:sp>
      <p:sp>
        <p:nvSpPr>
          <p:cNvPr id="3" name="右弧形箭头 2"/>
          <p:cNvSpPr/>
          <p:nvPr/>
        </p:nvSpPr>
        <p:spPr>
          <a:xfrm rot="5880000">
            <a:off x="1065530" y="9525"/>
            <a:ext cx="431800" cy="2019935"/>
          </a:xfrm>
          <a:prstGeom prst="curvedLeftArrow">
            <a:avLst/>
          </a:prstGeom>
          <a:solidFill>
            <a:srgbClr val="FF0000"/>
          </a:solidFill>
          <a:ln w="9525">
            <a:noFill/>
          </a:ln>
        </p:spPr>
        <p:txBody>
          <a:bodyPr wrap="square" lIns="50800" tIns="50800" rIns="50800" bIns="50800" anchor="ctr"/>
          <a:lstStyle/>
          <a:p>
            <a:endParaRPr lang="zh-CN" altLang="en-US" sz="2800" b="1">
              <a:solidFill>
                <a:schemeClr val="tx1"/>
              </a:solidFill>
              <a:latin typeface="+mn-ea"/>
            </a:endParaRPr>
          </a:p>
        </p:txBody>
      </p:sp>
      <p:sp>
        <p:nvSpPr>
          <p:cNvPr id="5" name="下箭头 4"/>
          <p:cNvSpPr/>
          <p:nvPr/>
        </p:nvSpPr>
        <p:spPr>
          <a:xfrm>
            <a:off x="4572000" y="843280"/>
            <a:ext cx="360045" cy="432435"/>
          </a:xfrm>
          <a:prstGeom prst="downArrow">
            <a:avLst/>
          </a:prstGeom>
          <a:solidFill>
            <a:srgbClr val="FF0000"/>
          </a:solidFill>
          <a:ln w="9525">
            <a:noFill/>
          </a:ln>
        </p:spPr>
        <p:txBody>
          <a:bodyPr wrap="square" lIns="50800" tIns="50800" rIns="50800" bIns="50800" anchor="ctr"/>
          <a:lstStyle/>
          <a:p>
            <a:endParaRPr lang="zh-CN" altLang="en-US" sz="2800" b="1">
              <a:solidFill>
                <a:schemeClr val="accent4"/>
              </a:solidFill>
              <a:latin typeface="+mn-ea"/>
            </a:endParaRPr>
          </a:p>
        </p:txBody>
      </p:sp>
      <p:sp>
        <p:nvSpPr>
          <p:cNvPr id="6" name="圆角矩形标注 5"/>
          <p:cNvSpPr/>
          <p:nvPr/>
        </p:nvSpPr>
        <p:spPr>
          <a:xfrm>
            <a:off x="3491865" y="1779270"/>
            <a:ext cx="1882140" cy="338455"/>
          </a:xfrm>
          <a:prstGeom prst="wedgeRoundRectCallout">
            <a:avLst>
              <a:gd name="adj1" fmla="val 12955"/>
              <a:gd name="adj2" fmla="val -123921"/>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逻辑限定</a:t>
            </a:r>
            <a:endParaRPr lang="zh-CN" altLang="en-US" sz="2000">
              <a:latin typeface="Times New Roman" panose="02020603050405020304" charset="0"/>
              <a:cs typeface="Times New Roman" panose="02020603050405020304" charset="0"/>
            </a:endParaRPr>
          </a:p>
        </p:txBody>
      </p:sp>
      <p:sp>
        <p:nvSpPr>
          <p:cNvPr id="8" name="圆角矩形标注 7"/>
          <p:cNvSpPr/>
          <p:nvPr/>
        </p:nvSpPr>
        <p:spPr>
          <a:xfrm>
            <a:off x="1259205" y="1923415"/>
            <a:ext cx="1882140" cy="338455"/>
          </a:xfrm>
          <a:prstGeom prst="wedgeRoundRectCallout">
            <a:avLst>
              <a:gd name="adj1" fmla="val -1147"/>
              <a:gd name="adj2" fmla="val 106472"/>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因果逻辑限定</a:t>
            </a:r>
            <a:endParaRPr lang="zh-CN" altLang="en-US" sz="2000">
              <a:latin typeface="Times New Roman" panose="02020603050405020304" charset="0"/>
              <a:cs typeface="Times New Roman" panose="02020603050405020304" charset="0"/>
            </a:endParaRPr>
          </a:p>
        </p:txBody>
      </p:sp>
      <p:sp>
        <p:nvSpPr>
          <p:cNvPr id="9" name="圆角矩形标注 8"/>
          <p:cNvSpPr/>
          <p:nvPr/>
        </p:nvSpPr>
        <p:spPr>
          <a:xfrm>
            <a:off x="-108585" y="3003550"/>
            <a:ext cx="1882140" cy="338455"/>
          </a:xfrm>
          <a:prstGeom prst="wedgeRoundRectCallout">
            <a:avLst>
              <a:gd name="adj1" fmla="val -16093"/>
              <a:gd name="adj2" fmla="val -69324"/>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因果逻辑限定</a:t>
            </a:r>
            <a:endParaRPr lang="zh-CN" altLang="en-US" sz="2000">
              <a:latin typeface="Times New Roman" panose="02020603050405020304" charset="0"/>
              <a:cs typeface="Times New Roman" panose="02020603050405020304" charset="0"/>
            </a:endParaRPr>
          </a:p>
        </p:txBody>
      </p:sp>
      <p:sp>
        <p:nvSpPr>
          <p:cNvPr id="10" name="圆角矩形标注 9"/>
          <p:cNvSpPr/>
          <p:nvPr/>
        </p:nvSpPr>
        <p:spPr>
          <a:xfrm>
            <a:off x="3636010" y="3363595"/>
            <a:ext cx="1882140" cy="338455"/>
          </a:xfrm>
          <a:prstGeom prst="wedgeRoundRectCallout">
            <a:avLst>
              <a:gd name="adj1" fmla="val -16093"/>
              <a:gd name="adj2" fmla="val -69324"/>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主题限定</a:t>
            </a:r>
            <a:endParaRPr lang="zh-CN" altLang="en-US" sz="2000">
              <a:latin typeface="Times New Roman" panose="02020603050405020304" charset="0"/>
              <a:cs typeface="Times New Roman" panose="02020603050405020304" charset="0"/>
            </a:endParaRPr>
          </a:p>
        </p:txBody>
      </p:sp>
      <p:sp>
        <p:nvSpPr>
          <p:cNvPr id="11" name="圆角矩形标注 10"/>
          <p:cNvSpPr/>
          <p:nvPr/>
        </p:nvSpPr>
        <p:spPr>
          <a:xfrm>
            <a:off x="1835785" y="4805045"/>
            <a:ext cx="1882140" cy="338455"/>
          </a:xfrm>
          <a:prstGeom prst="wedgeRoundRectCallout">
            <a:avLst>
              <a:gd name="adj1" fmla="val 74021"/>
              <a:gd name="adj2" fmla="val -52626"/>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主题限定</a:t>
            </a:r>
            <a:endParaRPr lang="zh-CN" altLang="en-US" sz="2000">
              <a:latin typeface="Times New Roman" panose="02020603050405020304" charset="0"/>
              <a:cs typeface="Times New Roman" panose="0202060305040502030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P spid="6"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5507990" y="916940"/>
            <a:ext cx="2417445" cy="86233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mj-ea"/>
                <a:ea typeface="+mj-ea"/>
              </a:rPr>
              <a:t>语法填空</a:t>
            </a:r>
            <a:endParaRPr lang="zh-CN" altLang="en-US" sz="2800">
              <a:solidFill>
                <a:schemeClr val="tx1"/>
              </a:solidFill>
              <a:latin typeface="+mj-ea"/>
              <a:ea typeface="+mj-ea"/>
            </a:endParaRPr>
          </a:p>
        </p:txBody>
      </p:sp>
      <p:sp>
        <p:nvSpPr>
          <p:cNvPr id="15" name="Shape 47"/>
          <p:cNvSpPr/>
          <p:nvPr/>
        </p:nvSpPr>
        <p:spPr>
          <a:xfrm>
            <a:off x="4513580" y="2211705"/>
            <a:ext cx="4715510" cy="923290"/>
          </a:xfrm>
          <a:prstGeom prst="rect">
            <a:avLst/>
          </a:prstGeom>
          <a:noFill/>
          <a:ln w="9525">
            <a:noFill/>
          </a:ln>
        </p:spPr>
        <p:txBody>
          <a:bodyPr wrap="square" lIns="50800" tIns="50800" rIns="50800" bIns="50800" anchor="ctr"/>
          <a:lstStyle/>
          <a:p>
            <a:pPr algn="ctr">
              <a:buNone/>
            </a:pPr>
            <a:r>
              <a:rPr lang="zh-CN" altLang="en-US" sz="3200" b="1">
                <a:solidFill>
                  <a:schemeClr val="bg2"/>
                </a:solidFill>
                <a:latin typeface="+mn-ea"/>
                <a:sym typeface="+mn-ea"/>
              </a:rPr>
              <a:t>中国传统文化</a:t>
            </a:r>
            <a:endParaRPr lang="zh-CN" altLang="en-US" sz="3200" b="1">
              <a:solidFill>
                <a:schemeClr val="bg2"/>
              </a:solidFill>
              <a:latin typeface="+mn-ea"/>
              <a:sym typeface="+mn-ea"/>
            </a:endParaRPr>
          </a:p>
          <a:p>
            <a:pPr algn="ctr">
              <a:buNone/>
            </a:pPr>
            <a:r>
              <a:rPr lang="zh-CN" altLang="en-US" sz="3200" b="1">
                <a:solidFill>
                  <a:schemeClr val="bg2"/>
                </a:solidFill>
                <a:latin typeface="+mn-ea"/>
                <a:sym typeface="+mn-ea"/>
              </a:rPr>
              <a:t>Huishan clay figurines</a:t>
            </a:r>
            <a:endParaRPr lang="zh-CN" altLang="en-US" sz="3200"/>
          </a:p>
          <a:p>
            <a:pPr algn="ctr">
              <a:buNone/>
            </a:pPr>
            <a:endParaRPr lang="en-US" altLang="zh-CN" sz="3200">
              <a:solidFill>
                <a:schemeClr val="accent4"/>
              </a:solidFill>
              <a:latin typeface="+mn-ea"/>
            </a:endParaRPr>
          </a:p>
        </p:txBody>
      </p:sp>
      <p:sp>
        <p:nvSpPr>
          <p:cNvPr id="16" name="矩形 15"/>
          <p:cNvSpPr/>
          <p:nvPr/>
        </p:nvSpPr>
        <p:spPr>
          <a:xfrm>
            <a:off x="6562267" y="3100610"/>
            <a:ext cx="482447" cy="72008"/>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
        <p:nvSpPr>
          <p:cNvPr id="19" name="任意多边形: 形状 18"/>
          <p:cNvSpPr/>
          <p:nvPr/>
        </p:nvSpPr>
        <p:spPr>
          <a:xfrm flipH="1">
            <a:off x="4572000" y="4515966"/>
            <a:ext cx="1808774" cy="627534"/>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0">
                <a:schemeClr val="accent1"/>
              </a:gs>
              <a:gs pos="100000">
                <a:schemeClr val="accent6"/>
              </a:gs>
            </a:gsLst>
            <a:lin ang="0" scaled="0"/>
          </a:gradFill>
          <a:ln w="4763" cap="flat">
            <a:noFill/>
            <a:prstDash val="solid"/>
            <a:miter/>
          </a:ln>
        </p:spPr>
        <p:txBody>
          <a:bodyPr rtlCol="0" anchor="ctr"/>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par>
                          <p:cTn id="17" fill="hold">
                            <p:stCondLst>
                              <p:cond delay="2349"/>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315" y="123825"/>
            <a:ext cx="8697595" cy="4399915"/>
          </a:xfrm>
          <a:prstGeom prst="rect">
            <a:avLst/>
          </a:prstGeom>
          <a:noFill/>
          <a:ln w="9525">
            <a:noFill/>
          </a:ln>
        </p:spPr>
        <p:txBody>
          <a:bodyPr wrap="square">
            <a:spAutoFit/>
          </a:bodyPr>
          <a:lstStyle/>
          <a:p>
            <a:pPr indent="263525" eaLnBrk="0" fontAlgn="auto" latinLnBrk="0" hangingPunct="0"/>
            <a:r>
              <a:rPr lang="en-US" sz="2800" b="0">
                <a:solidFill>
                  <a:srgbClr val="000000"/>
                </a:solidFill>
                <a:latin typeface="Times New Roman" panose="02020603050405020304" charset="0"/>
              </a:rPr>
              <a:t>Huishan clay figurines(</a:t>
            </a:r>
            <a:r>
              <a:rPr lang="zh-CN" sz="2800" b="0">
                <a:solidFill>
                  <a:srgbClr val="000000"/>
                </a:solidFill>
                <a:ea typeface="宋体" panose="02010600030101010101" pitchFamily="2" charset="-122"/>
              </a:rPr>
              <a:t>泥人</a:t>
            </a:r>
            <a:r>
              <a:rPr lang="en-US" sz="2800" b="0">
                <a:solidFill>
                  <a:srgbClr val="000000"/>
                </a:solidFill>
                <a:latin typeface="Times New Roman" panose="02020603050405020304" charset="0"/>
              </a:rPr>
              <a:t>) are produced in the western suburb of Wuxi, Jiangsu Province, and are one of China’s most famous folk arts, having a history</a:t>
            </a:r>
            <a:r>
              <a:rPr lang="en-US" sz="2800" b="0" u="sng">
                <a:solidFill>
                  <a:srgbClr val="000000"/>
                </a:solidFill>
                <a:latin typeface="Times New Roman" panose="02020603050405020304" charset="0"/>
              </a:rPr>
              <a:t>    56</a:t>
            </a:r>
            <a:r>
              <a:rPr lang="en-US" sz="2800" b="0" u="sng">
                <a:solidFill>
                  <a:srgbClr val="FF0000"/>
                </a:solidFill>
                <a:latin typeface="Times New Roman" panose="02020603050405020304" charset="0"/>
              </a:rPr>
              <a:t>streching  </a:t>
            </a:r>
            <a:r>
              <a:rPr lang="en-US" sz="2800" b="0" u="sng">
                <a:solidFill>
                  <a:srgbClr val="000000"/>
                </a:solidFill>
                <a:latin typeface="Times New Roman" panose="02020603050405020304" charset="0"/>
              </a:rPr>
              <a:t>  </a:t>
            </a:r>
            <a:r>
              <a:rPr lang="en-US" sz="2800" b="0">
                <a:solidFill>
                  <a:srgbClr val="000000"/>
                </a:solidFill>
                <a:latin typeface="Times New Roman" panose="02020603050405020304" charset="0"/>
              </a:rPr>
              <a:t> (stretch) back over a thousand years. </a:t>
            </a:r>
            <a:endParaRPr lang="en-US" sz="2800" b="0">
              <a:solidFill>
                <a:srgbClr val="000000"/>
              </a:solidFill>
              <a:latin typeface="Times New Roman" panose="02020603050405020304" charset="0"/>
            </a:endParaRPr>
          </a:p>
          <a:p>
            <a:pPr indent="263525" eaLnBrk="0" fontAlgn="auto" latinLnBrk="0" hangingPunct="0"/>
            <a:r>
              <a:rPr lang="en-US" sz="2800" b="0">
                <a:solidFill>
                  <a:srgbClr val="000000"/>
                </a:solidFill>
                <a:latin typeface="Times New Roman" panose="02020603050405020304" charset="0"/>
              </a:rPr>
              <a:t>The craft originated in the Southem Dynasties and reached</a:t>
            </a:r>
            <a:r>
              <a:rPr lang="en-US" sz="2800" b="0" u="sng">
                <a:solidFill>
                  <a:srgbClr val="000000"/>
                </a:solidFill>
                <a:latin typeface="Times New Roman" panose="02020603050405020304" charset="0"/>
              </a:rPr>
              <a:t>    57</a:t>
            </a:r>
            <a:r>
              <a:rPr lang="en-US" sz="2800" b="0" u="sng">
                <a:solidFill>
                  <a:srgbClr val="FF0000"/>
                </a:solidFill>
                <a:latin typeface="Times New Roman" panose="02020603050405020304" charset="0"/>
              </a:rPr>
              <a:t>its</a:t>
            </a:r>
            <a:r>
              <a:rPr lang="en-US" sz="2800" b="0" u="sng">
                <a:solidFill>
                  <a:srgbClr val="000000"/>
                </a:solidFill>
                <a:latin typeface="Times New Roman" panose="02020603050405020304" charset="0"/>
              </a:rPr>
              <a:t>    </a:t>
            </a:r>
            <a:r>
              <a:rPr lang="en-US" sz="2800" b="0">
                <a:solidFill>
                  <a:srgbClr val="000000"/>
                </a:solidFill>
                <a:latin typeface="Times New Roman" panose="02020603050405020304" charset="0"/>
              </a:rPr>
              <a:t> (it) peak in the Qing Dynasty. During the Qing, an artist made five clay figurines for Emperor Qianlong (1711 - 1799)and </a:t>
            </a:r>
            <a:r>
              <a:rPr lang="en-US" sz="2800" b="0" u="sng">
                <a:solidFill>
                  <a:srgbClr val="000000"/>
                </a:solidFill>
                <a:latin typeface="Times New Roman" panose="02020603050405020304" charset="0"/>
              </a:rPr>
              <a:t>   58</a:t>
            </a:r>
            <a:r>
              <a:rPr lang="en-US" sz="2800" b="0" u="sng">
                <a:solidFill>
                  <a:srgbClr val="FF0000"/>
                </a:solidFill>
                <a:latin typeface="Times New Roman" panose="02020603050405020304" charset="0"/>
              </a:rPr>
              <a:t>was rewarded</a:t>
            </a:r>
            <a:r>
              <a:rPr lang="en-US" sz="2800" b="0" u="sng">
                <a:solidFill>
                  <a:srgbClr val="000000"/>
                </a:solidFill>
                <a:latin typeface="Times New Roman" panose="02020603050405020304" charset="0"/>
              </a:rPr>
              <a:t>    </a:t>
            </a:r>
            <a:r>
              <a:rPr lang="en-US" sz="2800" b="0">
                <a:solidFill>
                  <a:srgbClr val="000000"/>
                </a:solidFill>
                <a:latin typeface="Times New Roman" panose="02020603050405020304" charset="0"/>
              </a:rPr>
              <a:t> (reward) with high praise from the royal family.</a:t>
            </a:r>
            <a:endParaRPr lang="en-US" sz="2800" b="0">
              <a:solidFill>
                <a:srgbClr val="000000"/>
              </a:solidFill>
              <a:latin typeface="Times New Roman" panose="02020603050405020304" charset="0"/>
            </a:endParaRPr>
          </a:p>
          <a:p>
            <a:pPr indent="263525" eaLnBrk="0" fontAlgn="auto" latinLnBrk="0" hangingPunct="0"/>
            <a:endParaRPr lang="en-US" altLang="en-US" sz="2800" b="0">
              <a:solidFill>
                <a:srgbClr val="000000"/>
              </a:solidFill>
              <a:latin typeface="Times New Roman" panose="02020603050405020304" charset="0"/>
            </a:endParaRPr>
          </a:p>
        </p:txBody>
      </p:sp>
      <p:sp>
        <p:nvSpPr>
          <p:cNvPr id="7" name="圆角矩形标注 6"/>
          <p:cNvSpPr/>
          <p:nvPr/>
        </p:nvSpPr>
        <p:spPr>
          <a:xfrm>
            <a:off x="6196965" y="1563370"/>
            <a:ext cx="2823210" cy="338455"/>
          </a:xfrm>
          <a:prstGeom prst="wedgeRoundRectCallout">
            <a:avLst>
              <a:gd name="adj1" fmla="val -6330"/>
              <a:gd name="adj2" fmla="val -92026"/>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非谓语动词作后置定语</a:t>
            </a:r>
            <a:endParaRPr lang="zh-CN" altLang="en-US" sz="2000">
              <a:latin typeface="Times New Roman" panose="02020603050405020304" charset="0"/>
              <a:cs typeface="Times New Roman" panose="02020603050405020304" charset="0"/>
            </a:endParaRPr>
          </a:p>
        </p:txBody>
      </p:sp>
      <p:sp>
        <p:nvSpPr>
          <p:cNvPr id="2" name="圆角矩形标注 1"/>
          <p:cNvSpPr/>
          <p:nvPr/>
        </p:nvSpPr>
        <p:spPr>
          <a:xfrm>
            <a:off x="1547495" y="2715895"/>
            <a:ext cx="2362835" cy="338455"/>
          </a:xfrm>
          <a:prstGeom prst="wedgeRoundRectCallout">
            <a:avLst>
              <a:gd name="adj1" fmla="val -27962"/>
              <a:gd name="adj2" fmla="val -73639"/>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形容词性物主代词</a:t>
            </a:r>
            <a:endParaRPr lang="zh-CN" altLang="en-US" sz="2000">
              <a:latin typeface="Times New Roman" panose="02020603050405020304" charset="0"/>
              <a:cs typeface="Times New Roman" panose="02020603050405020304" charset="0"/>
            </a:endParaRPr>
          </a:p>
        </p:txBody>
      </p:sp>
      <p:sp>
        <p:nvSpPr>
          <p:cNvPr id="3" name="圆角矩形标注 2"/>
          <p:cNvSpPr/>
          <p:nvPr/>
        </p:nvSpPr>
        <p:spPr>
          <a:xfrm>
            <a:off x="5939790" y="3723640"/>
            <a:ext cx="2362835" cy="610235"/>
          </a:xfrm>
          <a:prstGeom prst="wedgeRoundRectCallout">
            <a:avLst>
              <a:gd name="adj1" fmla="val -27962"/>
              <a:gd name="adj2" fmla="val -73639"/>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谓语动词：时态、语态、主谓一致</a:t>
            </a:r>
            <a:endParaRPr lang="zh-CN" altLang="en-US" sz="2000">
              <a:latin typeface="Times New Roman" panose="02020603050405020304" charset="0"/>
              <a:cs typeface="Times New Roman" panose="0202060305040502030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315" y="123825"/>
            <a:ext cx="8697595" cy="4707890"/>
          </a:xfrm>
          <a:prstGeom prst="rect">
            <a:avLst/>
          </a:prstGeom>
          <a:noFill/>
          <a:ln w="9525">
            <a:noFill/>
          </a:ln>
        </p:spPr>
        <p:txBody>
          <a:bodyPr wrap="square">
            <a:spAutoFit/>
          </a:bodyPr>
          <a:lstStyle/>
          <a:p>
            <a:pPr indent="263525" eaLnBrk="0" fontAlgn="auto" latinLnBrk="0" hangingPunct="0"/>
            <a:r>
              <a:rPr lang="en-US" altLang="en-US" sz="2000" b="0">
                <a:solidFill>
                  <a:srgbClr val="000000"/>
                </a:solidFill>
                <a:latin typeface="Times New Roman" panose="02020603050405020304" charset="0"/>
              </a:rPr>
              <a:t>Huishan figurines differ from those of other localities in that they are always small and always feature a big head. They divide into two types-mold-pressed and hand-crafted. The     </a:t>
            </a:r>
            <a:r>
              <a:rPr lang="en-US" altLang="en-US" sz="2000" b="0" u="sng">
                <a:solidFill>
                  <a:srgbClr val="000000"/>
                </a:solidFill>
                <a:latin typeface="Times New Roman" panose="02020603050405020304" charset="0"/>
              </a:rPr>
              <a:t>59</a:t>
            </a:r>
            <a:r>
              <a:rPr lang="en-US" altLang="en-US" sz="2000" b="0" u="sng">
                <a:solidFill>
                  <a:srgbClr val="FF0000"/>
                </a:solidFill>
                <a:latin typeface="Times New Roman" panose="02020603050405020304" charset="0"/>
              </a:rPr>
              <a:t> cheaper </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(cheap),molded figures often serve as children’s toys </a:t>
            </a:r>
            <a:r>
              <a:rPr lang="en-US" altLang="en-US" sz="2000" b="0">
                <a:solidFill>
                  <a:srgbClr val="000000"/>
                </a:solidFill>
                <a:highlight>
                  <a:srgbClr val="FFFF00"/>
                </a:highlight>
                <a:latin typeface="Times New Roman" panose="02020603050405020304" charset="0"/>
              </a:rPr>
              <a:t>while</a:t>
            </a:r>
            <a:r>
              <a:rPr lang="en-US" altLang="en-US" sz="2000" b="0">
                <a:solidFill>
                  <a:srgbClr val="000000"/>
                </a:solidFill>
                <a:latin typeface="Times New Roman" panose="02020603050405020304" charset="0"/>
              </a:rPr>
              <a:t> the hand-crafted pieces </a:t>
            </a:r>
            <a:r>
              <a:rPr lang="en-US" altLang="en-US" sz="2000" b="0">
                <a:solidFill>
                  <a:srgbClr val="FF0000"/>
                </a:solidFill>
                <a:highlight>
                  <a:srgbClr val="FFFF00"/>
                </a:highlight>
                <a:latin typeface="Times New Roman" panose="02020603050405020304" charset="0"/>
              </a:rPr>
              <a:t>are more</a:t>
            </a:r>
            <a:r>
              <a:rPr lang="en-US" altLang="en-US" sz="2000" b="0">
                <a:solidFill>
                  <a:srgbClr val="000000"/>
                </a:solidFill>
                <a:latin typeface="Times New Roman" panose="02020603050405020304" charset="0"/>
              </a:rPr>
              <a:t> refined and original.</a:t>
            </a:r>
            <a:endParaRPr lang="en-US" altLang="en-US" sz="2000" b="0">
              <a:solidFill>
                <a:srgbClr val="000000"/>
              </a:solidFill>
              <a:latin typeface="Times New Roman" panose="02020603050405020304" charset="0"/>
            </a:endParaRPr>
          </a:p>
          <a:p>
            <a:pPr indent="263525" eaLnBrk="0" fontAlgn="auto" latinLnBrk="0" hangingPunct="0"/>
            <a:endParaRPr lang="en-US" altLang="en-US" sz="2000" b="0">
              <a:solidFill>
                <a:srgbClr val="000000"/>
              </a:solidFill>
              <a:latin typeface="Times New Roman" panose="02020603050405020304" charset="0"/>
            </a:endParaRPr>
          </a:p>
          <a:p>
            <a:pPr indent="263525" eaLnBrk="0" fontAlgn="auto" latinLnBrk="0" hangingPunct="0"/>
            <a:r>
              <a:rPr lang="en-US" altLang="en-US" sz="2000" b="0">
                <a:solidFill>
                  <a:srgbClr val="000000"/>
                </a:solidFill>
                <a:latin typeface="Times New Roman" panose="02020603050405020304" charset="0"/>
              </a:rPr>
              <a:t>The characters depicted(描绘)come</a:t>
            </a:r>
            <a:r>
              <a:rPr lang="en-US" altLang="en-US" sz="2000" b="0" u="sng">
                <a:solidFill>
                  <a:srgbClr val="000000"/>
                </a:solidFill>
                <a:latin typeface="Times New Roman" panose="02020603050405020304" charset="0"/>
              </a:rPr>
              <a:t>    60</a:t>
            </a:r>
            <a:r>
              <a:rPr lang="en-US" altLang="en-US" sz="2000" b="0" u="sng">
                <a:solidFill>
                  <a:srgbClr val="FF0000"/>
                </a:solidFill>
                <a:latin typeface="Times New Roman" panose="02020603050405020304" charset="0"/>
              </a:rPr>
              <a:t> largely</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(large) from legends and Chinese opera plots. Da A Fu, a plump(微 胖的)boy holding a fish, is the most popular figure in Huishan clay art. The legend </a:t>
            </a:r>
            <a:r>
              <a:rPr lang="en-US" altLang="en-US" sz="2000" b="0" u="sng">
                <a:solidFill>
                  <a:srgbClr val="000000"/>
                </a:solidFill>
                <a:latin typeface="Times New Roman" panose="02020603050405020304" charset="0"/>
              </a:rPr>
              <a:t>    61</a:t>
            </a:r>
            <a:r>
              <a:rPr lang="en-US" altLang="en-US" sz="2000" b="0" u="sng">
                <a:solidFill>
                  <a:srgbClr val="FF0000"/>
                </a:solidFill>
                <a:latin typeface="Times New Roman" panose="02020603050405020304" charset="0"/>
              </a:rPr>
              <a:t>goes </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(go) that long, long ago, a god, </a:t>
            </a:r>
            <a:r>
              <a:rPr lang="en-US" altLang="en-US" sz="2000" b="0">
                <a:solidFill>
                  <a:srgbClr val="000000"/>
                </a:solidFill>
                <a:highlight>
                  <a:srgbClr val="FFFF00"/>
                </a:highlight>
                <a:latin typeface="Times New Roman" panose="02020603050405020304" charset="0"/>
              </a:rPr>
              <a:t>disguised</a:t>
            </a:r>
            <a:r>
              <a:rPr lang="en-US" altLang="en-US" sz="2000" b="0">
                <a:solidFill>
                  <a:srgbClr val="000000"/>
                </a:solidFill>
                <a:latin typeface="Times New Roman" panose="02020603050405020304" charset="0"/>
              </a:rPr>
              <a:t> as a boy,</a:t>
            </a:r>
            <a:r>
              <a:rPr lang="en-US" altLang="en-US" sz="2000" b="0">
                <a:solidFill>
                  <a:srgbClr val="000000"/>
                </a:solidFill>
                <a:highlight>
                  <a:srgbClr val="FFFF00"/>
                </a:highlight>
                <a:latin typeface="Times New Roman" panose="02020603050405020304" charset="0"/>
              </a:rPr>
              <a:t> beat </a:t>
            </a:r>
            <a:r>
              <a:rPr lang="en-US" altLang="en-US" sz="2000" b="0">
                <a:solidFill>
                  <a:srgbClr val="000000"/>
                </a:solidFill>
                <a:latin typeface="Times New Roman" panose="02020603050405020304" charset="0"/>
              </a:rPr>
              <a:t>a fierce lion   </a:t>
            </a:r>
            <a:r>
              <a:rPr lang="en-US" altLang="en-US" sz="2000" b="0" u="sng">
                <a:solidFill>
                  <a:srgbClr val="000000"/>
                </a:solidFill>
                <a:latin typeface="Times New Roman" panose="02020603050405020304" charset="0"/>
              </a:rPr>
              <a:t>    62</a:t>
            </a:r>
            <a:r>
              <a:rPr lang="en-US" altLang="en-US" sz="2000" b="0" u="sng">
                <a:solidFill>
                  <a:srgbClr val="FF0000"/>
                </a:solidFill>
                <a:latin typeface="Times New Roman" panose="02020603050405020304" charset="0"/>
              </a:rPr>
              <a:t>and</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a:t>
            </a:r>
            <a:r>
              <a:rPr lang="en-US" altLang="en-US" sz="2000" b="0">
                <a:solidFill>
                  <a:srgbClr val="000000"/>
                </a:solidFill>
                <a:highlight>
                  <a:srgbClr val="FFFF00"/>
                </a:highlight>
                <a:latin typeface="Times New Roman" panose="02020603050405020304" charset="0"/>
              </a:rPr>
              <a:t>saved</a:t>
            </a:r>
            <a:r>
              <a:rPr lang="en-US" altLang="en-US" sz="2000" b="0">
                <a:solidFill>
                  <a:srgbClr val="000000"/>
                </a:solidFill>
                <a:latin typeface="Times New Roman" panose="02020603050405020304" charset="0"/>
              </a:rPr>
              <a:t> the children in Huishan.</a:t>
            </a:r>
            <a:endParaRPr lang="en-US" altLang="en-US" sz="2000" b="0">
              <a:solidFill>
                <a:srgbClr val="000000"/>
              </a:solidFill>
              <a:latin typeface="Times New Roman" panose="02020603050405020304" charset="0"/>
            </a:endParaRPr>
          </a:p>
          <a:p>
            <a:pPr indent="263525" eaLnBrk="0" fontAlgn="auto" latinLnBrk="0" hangingPunct="0"/>
            <a:r>
              <a:rPr lang="en-US" altLang="en-US" sz="2000" b="0">
                <a:solidFill>
                  <a:srgbClr val="000000"/>
                </a:solidFill>
                <a:latin typeface="Times New Roman" panose="02020603050405020304" charset="0"/>
              </a:rPr>
              <a:t>	</a:t>
            </a:r>
            <a:r>
              <a:rPr lang="en-US" altLang="en-US" sz="2000" b="0" u="sng">
                <a:solidFill>
                  <a:srgbClr val="000000"/>
                </a:solidFill>
                <a:latin typeface="Times New Roman" panose="02020603050405020304" charset="0"/>
              </a:rPr>
              <a:t>63</a:t>
            </a:r>
            <a:r>
              <a:rPr lang="en-US" altLang="en-US" sz="2000" b="0" u="sng">
                <a:solidFill>
                  <a:srgbClr val="FF0000"/>
                </a:solidFill>
                <a:latin typeface="Times New Roman" panose="02020603050405020304" charset="0"/>
              </a:rPr>
              <a:t>To express   </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(express) appreciation, local people started to make clay figures of their boy savior Da A Fu. One- third of the overall figure is taken up by Da A Fu’s large head, </a:t>
            </a:r>
            <a:r>
              <a:rPr lang="en-US" altLang="en-US" sz="2000" b="0" u="sng">
                <a:solidFill>
                  <a:srgbClr val="000000"/>
                </a:solidFill>
                <a:latin typeface="Times New Roman" panose="02020603050405020304" charset="0"/>
              </a:rPr>
              <a:t>     64 </a:t>
            </a:r>
            <a:r>
              <a:rPr lang="en-US" altLang="en-US" sz="2000" b="0" u="sng">
                <a:solidFill>
                  <a:srgbClr val="FF0000"/>
                </a:solidFill>
                <a:latin typeface="Times New Roman" panose="02020603050405020304" charset="0"/>
              </a:rPr>
              <a:t>with</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   a face round as a full moon and big ears reaching down to his shoulders. It is </a:t>
            </a:r>
            <a:r>
              <a:rPr lang="en-US" altLang="en-US" sz="2000" b="0" u="sng">
                <a:solidFill>
                  <a:srgbClr val="000000"/>
                </a:solidFill>
                <a:latin typeface="Times New Roman" panose="02020603050405020304" charset="0"/>
              </a:rPr>
              <a:t>   65</a:t>
            </a:r>
            <a:r>
              <a:rPr lang="en-US" altLang="en-US" sz="2000" b="0" u="sng">
                <a:solidFill>
                  <a:srgbClr val="FF0000"/>
                </a:solidFill>
                <a:latin typeface="Times New Roman" panose="02020603050405020304" charset="0"/>
              </a:rPr>
              <a:t>an </a:t>
            </a:r>
            <a:r>
              <a:rPr lang="en-US" altLang="en-US" sz="2000" b="0" u="sng">
                <a:solidFill>
                  <a:srgbClr val="000000"/>
                </a:solidFill>
                <a:latin typeface="Times New Roman" panose="02020603050405020304" charset="0"/>
              </a:rPr>
              <a:t>    </a:t>
            </a:r>
            <a:r>
              <a:rPr lang="en-US" altLang="en-US" sz="2000" b="0">
                <a:solidFill>
                  <a:srgbClr val="000000"/>
                </a:solidFill>
                <a:latin typeface="Times New Roman" panose="02020603050405020304" charset="0"/>
              </a:rPr>
              <a:t>image implying happiness and good fortune.</a:t>
            </a:r>
            <a:endParaRPr lang="en-US" altLang="en-US" sz="2000" b="0">
              <a:solidFill>
                <a:srgbClr val="000000"/>
              </a:solidFill>
              <a:latin typeface="Times New Roman" panose="02020603050405020304" charset="0"/>
            </a:endParaRPr>
          </a:p>
        </p:txBody>
      </p:sp>
      <p:sp>
        <p:nvSpPr>
          <p:cNvPr id="7" name="圆角矩形标注 6"/>
          <p:cNvSpPr/>
          <p:nvPr/>
        </p:nvSpPr>
        <p:spPr>
          <a:xfrm>
            <a:off x="4860290" y="1347470"/>
            <a:ext cx="3270250" cy="338455"/>
          </a:xfrm>
          <a:prstGeom prst="wedgeRoundRectCallout">
            <a:avLst>
              <a:gd name="adj1" fmla="val -36582"/>
              <a:gd name="adj2" fmla="val 8433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词性转化：形容词变副词</a:t>
            </a:r>
            <a:endParaRPr lang="zh-CN" altLang="en-US" sz="2000">
              <a:latin typeface="Times New Roman" panose="02020603050405020304" charset="0"/>
              <a:cs typeface="Times New Roman" panose="02020603050405020304" charset="0"/>
            </a:endParaRPr>
          </a:p>
        </p:txBody>
      </p:sp>
      <p:sp>
        <p:nvSpPr>
          <p:cNvPr id="3" name="圆角矩形标注 2"/>
          <p:cNvSpPr/>
          <p:nvPr/>
        </p:nvSpPr>
        <p:spPr>
          <a:xfrm>
            <a:off x="1891030" y="466090"/>
            <a:ext cx="2007870" cy="338455"/>
          </a:xfrm>
          <a:prstGeom prst="wedgeRoundRectCallout">
            <a:avLst>
              <a:gd name="adj1" fmla="val 5604"/>
              <a:gd name="adj2" fmla="val 113977"/>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形容词比较级</a:t>
            </a:r>
            <a:endParaRPr lang="zh-CN" altLang="en-US" sz="2000">
              <a:latin typeface="Times New Roman" panose="02020603050405020304" charset="0"/>
              <a:cs typeface="Times New Roman" panose="02020603050405020304" charset="0"/>
            </a:endParaRPr>
          </a:p>
        </p:txBody>
      </p:sp>
      <p:sp>
        <p:nvSpPr>
          <p:cNvPr id="4" name="圆角矩形标注 3"/>
          <p:cNvSpPr/>
          <p:nvPr/>
        </p:nvSpPr>
        <p:spPr>
          <a:xfrm>
            <a:off x="5220335" y="1923415"/>
            <a:ext cx="3270250" cy="338455"/>
          </a:xfrm>
          <a:prstGeom prst="wedgeRoundRectCallout">
            <a:avLst>
              <a:gd name="adj1" fmla="val -36582"/>
              <a:gd name="adj2" fmla="val 84333"/>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谓语动词：一般现在时</a:t>
            </a:r>
            <a:endParaRPr lang="zh-CN" altLang="en-US" sz="2000">
              <a:latin typeface="Times New Roman" panose="02020603050405020304" charset="0"/>
              <a:cs typeface="Times New Roman" panose="02020603050405020304" charset="0"/>
            </a:endParaRPr>
          </a:p>
        </p:txBody>
      </p:sp>
      <p:sp>
        <p:nvSpPr>
          <p:cNvPr id="5" name="圆角矩形标注 4"/>
          <p:cNvSpPr/>
          <p:nvPr/>
        </p:nvSpPr>
        <p:spPr>
          <a:xfrm>
            <a:off x="5147945" y="3003550"/>
            <a:ext cx="1504315" cy="338455"/>
          </a:xfrm>
          <a:prstGeom prst="wedgeRoundRectCallout">
            <a:avLst>
              <a:gd name="adj1" fmla="val -21436"/>
              <a:gd name="adj2" fmla="val -68949"/>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并列连词</a:t>
            </a:r>
            <a:endParaRPr lang="zh-CN" altLang="en-US" sz="2000">
              <a:latin typeface="Times New Roman" panose="02020603050405020304" charset="0"/>
              <a:cs typeface="Times New Roman" panose="02020603050405020304" charset="0"/>
            </a:endParaRPr>
          </a:p>
        </p:txBody>
      </p:sp>
      <p:sp>
        <p:nvSpPr>
          <p:cNvPr id="6" name="圆角矩形标注 5"/>
          <p:cNvSpPr/>
          <p:nvPr/>
        </p:nvSpPr>
        <p:spPr>
          <a:xfrm>
            <a:off x="1187450" y="2807335"/>
            <a:ext cx="2983230" cy="462915"/>
          </a:xfrm>
          <a:prstGeom prst="wedgeRoundRectCallout">
            <a:avLst>
              <a:gd name="adj1" fmla="val -18847"/>
              <a:gd name="adj2" fmla="val 68386"/>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非谓语动词作目的状语</a:t>
            </a:r>
            <a:endParaRPr lang="zh-CN" altLang="en-US" sz="2000">
              <a:latin typeface="Times New Roman" panose="02020603050405020304" charset="0"/>
              <a:cs typeface="Times New Roman" panose="02020603050405020304" charset="0"/>
            </a:endParaRPr>
          </a:p>
        </p:txBody>
      </p:sp>
      <p:sp>
        <p:nvSpPr>
          <p:cNvPr id="8" name="圆角矩形标注 7"/>
          <p:cNvSpPr/>
          <p:nvPr/>
        </p:nvSpPr>
        <p:spPr>
          <a:xfrm>
            <a:off x="2051685" y="4299585"/>
            <a:ext cx="1019175" cy="462915"/>
          </a:xfrm>
          <a:prstGeom prst="wedgeRoundRectCallout">
            <a:avLst>
              <a:gd name="adj1" fmla="val 31787"/>
              <a:gd name="adj2" fmla="val -92249"/>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介词</a:t>
            </a:r>
            <a:endParaRPr lang="zh-CN" altLang="en-US" sz="2000">
              <a:latin typeface="Times New Roman" panose="02020603050405020304" charset="0"/>
              <a:cs typeface="Times New Roman" panose="02020603050405020304" charset="0"/>
            </a:endParaRPr>
          </a:p>
        </p:txBody>
      </p:sp>
      <p:sp>
        <p:nvSpPr>
          <p:cNvPr id="9" name="圆角矩形标注 8"/>
          <p:cNvSpPr/>
          <p:nvPr/>
        </p:nvSpPr>
        <p:spPr>
          <a:xfrm>
            <a:off x="4281170" y="4587875"/>
            <a:ext cx="939165" cy="427990"/>
          </a:xfrm>
          <a:prstGeom prst="wedgeRoundRectCallout">
            <a:avLst>
              <a:gd name="adj1" fmla="val -20853"/>
              <a:gd name="adj2" fmla="val -93895"/>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atin typeface="Times New Roman" panose="02020603050405020304" charset="0"/>
                <a:cs typeface="Times New Roman" panose="02020603050405020304" charset="0"/>
              </a:rPr>
              <a:t>冠词</a:t>
            </a:r>
            <a:endParaRPr lang="zh-CN" altLang="en-US" sz="2000">
              <a:latin typeface="Times New Roman" panose="02020603050405020304" charset="0"/>
              <a:cs typeface="Times New Roman" panose="0202060305040502030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6"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직선 연결선 13"/>
          <p:cNvCxnSpPr/>
          <p:nvPr/>
        </p:nvCxnSpPr>
        <p:spPr>
          <a:xfrm>
            <a:off x="5653944" y="2692400"/>
            <a:ext cx="0" cy="203648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2972020" y="1828800"/>
            <a:ext cx="0" cy="2903538"/>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323850" y="987425"/>
            <a:ext cx="0" cy="374491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981545" y="1679459"/>
            <a:ext cx="5339080" cy="1188085"/>
            <a:chOff x="2981545" y="1679459"/>
            <a:chExt cx="5339080" cy="1188085"/>
          </a:xfrm>
        </p:grpSpPr>
        <p:sp>
          <p:nvSpPr>
            <p:cNvPr id="7" name="오른쪽 화살표 6"/>
            <p:cNvSpPr/>
            <p:nvPr/>
          </p:nvSpPr>
          <p:spPr>
            <a:xfrm>
              <a:off x="2981545" y="1679459"/>
              <a:ext cx="5093335" cy="1188085"/>
            </a:xfrm>
            <a:prstGeom prst="rightArrow">
              <a:avLst>
                <a:gd name="adj1" fmla="val 65790"/>
                <a:gd name="adj2" fmla="val 657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2"/>
                </a:solidFill>
                <a:latin typeface="Calibri" panose="020F0502020204030204" pitchFamily="34" charset="0"/>
              </a:endParaRPr>
            </a:p>
          </p:txBody>
        </p:sp>
        <p:sp>
          <p:nvSpPr>
            <p:cNvPr id="10" name="Rectangle 3"/>
            <p:cNvSpPr txBox="1">
              <a:spLocks noChangeArrowheads="1"/>
            </p:cNvSpPr>
            <p:nvPr/>
          </p:nvSpPr>
          <p:spPr bwMode="auto">
            <a:xfrm>
              <a:off x="3420330" y="1758199"/>
              <a:ext cx="4900295" cy="1028065"/>
            </a:xfrm>
            <a:prstGeom prst="rect">
              <a:avLst/>
            </a:prstGeom>
          </p:spPr>
          <p:txBody>
            <a:bodyPr wrap="square" lIns="0" tIns="0" rIns="0" bIns="0" anchor="ctr">
              <a:no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2400" b="1" dirty="0">
                  <a:latin typeface="Calibri" panose="020F0502020204030204" pitchFamily="34" charset="0"/>
                  <a:ea typeface="Tahoma" panose="020B0604030504040204" pitchFamily="34" charset="0"/>
                  <a:cs typeface="Tahoma" panose="020B0604030504040204" pitchFamily="34" charset="0"/>
                </a:rPr>
                <a:t>短文填空话题关注中国传统文化</a:t>
              </a:r>
              <a:endParaRPr lang="zh-CN" altLang="en-US" sz="2400" b="1" dirty="0">
                <a:latin typeface="Calibri" panose="020F0502020204030204" pitchFamily="34" charset="0"/>
                <a:ea typeface="Tahoma" panose="020B0604030504040204" pitchFamily="34" charset="0"/>
                <a:cs typeface="Tahoma" panose="020B0604030504040204" pitchFamily="34" charset="0"/>
              </a:endParaRPr>
            </a:p>
            <a:p>
              <a:pPr marL="0" indent="0">
                <a:defRPr/>
              </a:pPr>
              <a:r>
                <a:rPr lang="zh-CN" altLang="en-US" sz="2400" b="1" dirty="0">
                  <a:latin typeface="Calibri" panose="020F0502020204030204" pitchFamily="34" charset="0"/>
                  <a:ea typeface="Tahoma" panose="020B0604030504040204" pitchFamily="34" charset="0"/>
                  <a:cs typeface="Tahoma" panose="020B0604030504040204" pitchFamily="34" charset="0"/>
                </a:rPr>
                <a:t>注重语义的理解</a:t>
              </a:r>
              <a:endParaRPr lang="zh-CN" altLang="en-US" sz="2400" b="1" dirty="0">
                <a:latin typeface="Calibri" panose="020F0502020204030204" pitchFamily="34" charset="0"/>
                <a:ea typeface="Tahoma" panose="020B0604030504040204" pitchFamily="34" charset="0"/>
                <a:cs typeface="Tahoma" panose="020B0604030504040204" pitchFamily="34" charset="0"/>
              </a:endParaRPr>
            </a:p>
          </p:txBody>
        </p:sp>
        <p:sp>
          <p:nvSpPr>
            <p:cNvPr id="19" name="Freeform 23"/>
            <p:cNvSpPr>
              <a:spLocks noEditPoints="1"/>
            </p:cNvSpPr>
            <p:nvPr/>
          </p:nvSpPr>
          <p:spPr bwMode="auto">
            <a:xfrm>
              <a:off x="3060058" y="1964086"/>
              <a:ext cx="264470" cy="382983"/>
            </a:xfrm>
            <a:custGeom>
              <a:avLst/>
              <a:gdLst>
                <a:gd name="T0" fmla="*/ 39 w 212"/>
                <a:gd name="T1" fmla="*/ 0 h 307"/>
                <a:gd name="T2" fmla="*/ 31 w 212"/>
                <a:gd name="T3" fmla="*/ 2 h 307"/>
                <a:gd name="T4" fmla="*/ 17 w 212"/>
                <a:gd name="T5" fmla="*/ 8 h 307"/>
                <a:gd name="T6" fmla="*/ 7 w 212"/>
                <a:gd name="T7" fmla="*/ 18 h 307"/>
                <a:gd name="T8" fmla="*/ 1 w 212"/>
                <a:gd name="T9" fmla="*/ 31 h 307"/>
                <a:gd name="T10" fmla="*/ 0 w 212"/>
                <a:gd name="T11" fmla="*/ 268 h 307"/>
                <a:gd name="T12" fmla="*/ 1 w 212"/>
                <a:gd name="T13" fmla="*/ 277 h 307"/>
                <a:gd name="T14" fmla="*/ 7 w 212"/>
                <a:gd name="T15" fmla="*/ 291 h 307"/>
                <a:gd name="T16" fmla="*/ 17 w 212"/>
                <a:gd name="T17" fmla="*/ 300 h 307"/>
                <a:gd name="T18" fmla="*/ 31 w 212"/>
                <a:gd name="T19" fmla="*/ 307 h 307"/>
                <a:gd name="T20" fmla="*/ 172 w 212"/>
                <a:gd name="T21" fmla="*/ 307 h 307"/>
                <a:gd name="T22" fmla="*/ 181 w 212"/>
                <a:gd name="T23" fmla="*/ 307 h 307"/>
                <a:gd name="T24" fmla="*/ 195 w 212"/>
                <a:gd name="T25" fmla="*/ 300 h 307"/>
                <a:gd name="T26" fmla="*/ 204 w 212"/>
                <a:gd name="T27" fmla="*/ 291 h 307"/>
                <a:gd name="T28" fmla="*/ 211 w 212"/>
                <a:gd name="T29" fmla="*/ 277 h 307"/>
                <a:gd name="T30" fmla="*/ 212 w 212"/>
                <a:gd name="T31" fmla="*/ 38 h 307"/>
                <a:gd name="T32" fmla="*/ 211 w 212"/>
                <a:gd name="T33" fmla="*/ 31 h 307"/>
                <a:gd name="T34" fmla="*/ 204 w 212"/>
                <a:gd name="T35" fmla="*/ 18 h 307"/>
                <a:gd name="T36" fmla="*/ 195 w 212"/>
                <a:gd name="T37" fmla="*/ 8 h 307"/>
                <a:gd name="T38" fmla="*/ 181 w 212"/>
                <a:gd name="T39" fmla="*/ 2 h 307"/>
                <a:gd name="T40" fmla="*/ 172 w 212"/>
                <a:gd name="T41" fmla="*/ 0 h 307"/>
                <a:gd name="T42" fmla="*/ 134 w 212"/>
                <a:gd name="T43" fmla="*/ 20 h 307"/>
                <a:gd name="T44" fmla="*/ 138 w 212"/>
                <a:gd name="T45" fmla="*/ 21 h 307"/>
                <a:gd name="T46" fmla="*/ 144 w 212"/>
                <a:gd name="T47" fmla="*/ 26 h 307"/>
                <a:gd name="T48" fmla="*/ 144 w 212"/>
                <a:gd name="T49" fmla="*/ 30 h 307"/>
                <a:gd name="T50" fmla="*/ 142 w 212"/>
                <a:gd name="T51" fmla="*/ 36 h 307"/>
                <a:gd name="T52" fmla="*/ 134 w 212"/>
                <a:gd name="T53" fmla="*/ 38 h 307"/>
                <a:gd name="T54" fmla="*/ 78 w 212"/>
                <a:gd name="T55" fmla="*/ 38 h 307"/>
                <a:gd name="T56" fmla="*/ 70 w 212"/>
                <a:gd name="T57" fmla="*/ 36 h 307"/>
                <a:gd name="T58" fmla="*/ 68 w 212"/>
                <a:gd name="T59" fmla="*/ 30 h 307"/>
                <a:gd name="T60" fmla="*/ 68 w 212"/>
                <a:gd name="T61" fmla="*/ 26 h 307"/>
                <a:gd name="T62" fmla="*/ 74 w 212"/>
                <a:gd name="T63" fmla="*/ 21 h 307"/>
                <a:gd name="T64" fmla="*/ 78 w 212"/>
                <a:gd name="T65" fmla="*/ 20 h 307"/>
                <a:gd name="T66" fmla="*/ 106 w 212"/>
                <a:gd name="T67" fmla="*/ 293 h 307"/>
                <a:gd name="T68" fmla="*/ 95 w 212"/>
                <a:gd name="T69" fmla="*/ 289 h 307"/>
                <a:gd name="T70" fmla="*/ 91 w 212"/>
                <a:gd name="T71" fmla="*/ 278 h 307"/>
                <a:gd name="T72" fmla="*/ 92 w 212"/>
                <a:gd name="T73" fmla="*/ 272 h 307"/>
                <a:gd name="T74" fmla="*/ 100 w 212"/>
                <a:gd name="T75" fmla="*/ 265 h 307"/>
                <a:gd name="T76" fmla="*/ 106 w 212"/>
                <a:gd name="T77" fmla="*/ 264 h 307"/>
                <a:gd name="T78" fmla="*/ 117 w 212"/>
                <a:gd name="T79" fmla="*/ 267 h 307"/>
                <a:gd name="T80" fmla="*/ 121 w 212"/>
                <a:gd name="T81" fmla="*/ 278 h 307"/>
                <a:gd name="T82" fmla="*/ 119 w 212"/>
                <a:gd name="T83" fmla="*/ 284 h 307"/>
                <a:gd name="T84" fmla="*/ 112 w 212"/>
                <a:gd name="T85" fmla="*/ 292 h 307"/>
                <a:gd name="T86" fmla="*/ 106 w 212"/>
                <a:gd name="T87" fmla="*/ 293 h 307"/>
                <a:gd name="T88" fmla="*/ 39 w 212"/>
                <a:gd name="T89" fmla="*/ 250 h 307"/>
                <a:gd name="T90" fmla="*/ 172 w 212"/>
                <a:gd name="T91" fmla="*/ 5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307">
                  <a:moveTo>
                    <a:pt x="172" y="0"/>
                  </a:moveTo>
                  <a:lnTo>
                    <a:pt x="39" y="0"/>
                  </a:lnTo>
                  <a:lnTo>
                    <a:pt x="39" y="0"/>
                  </a:lnTo>
                  <a:lnTo>
                    <a:pt x="31" y="2"/>
                  </a:lnTo>
                  <a:lnTo>
                    <a:pt x="23" y="4"/>
                  </a:lnTo>
                  <a:lnTo>
                    <a:pt x="17" y="8"/>
                  </a:lnTo>
                  <a:lnTo>
                    <a:pt x="12" y="11"/>
                  </a:lnTo>
                  <a:lnTo>
                    <a:pt x="7" y="18"/>
                  </a:lnTo>
                  <a:lnTo>
                    <a:pt x="4" y="24"/>
                  </a:lnTo>
                  <a:lnTo>
                    <a:pt x="1" y="31"/>
                  </a:lnTo>
                  <a:lnTo>
                    <a:pt x="0" y="38"/>
                  </a:lnTo>
                  <a:lnTo>
                    <a:pt x="0" y="268"/>
                  </a:lnTo>
                  <a:lnTo>
                    <a:pt x="0" y="268"/>
                  </a:lnTo>
                  <a:lnTo>
                    <a:pt x="1" y="277"/>
                  </a:lnTo>
                  <a:lnTo>
                    <a:pt x="4" y="283"/>
                  </a:lnTo>
                  <a:lnTo>
                    <a:pt x="7" y="291"/>
                  </a:lnTo>
                  <a:lnTo>
                    <a:pt x="12" y="296"/>
                  </a:lnTo>
                  <a:lnTo>
                    <a:pt x="17" y="300"/>
                  </a:lnTo>
                  <a:lnTo>
                    <a:pt x="23" y="304"/>
                  </a:lnTo>
                  <a:lnTo>
                    <a:pt x="31" y="307"/>
                  </a:lnTo>
                  <a:lnTo>
                    <a:pt x="39" y="307"/>
                  </a:lnTo>
                  <a:lnTo>
                    <a:pt x="172" y="307"/>
                  </a:lnTo>
                  <a:lnTo>
                    <a:pt x="172" y="307"/>
                  </a:lnTo>
                  <a:lnTo>
                    <a:pt x="181" y="307"/>
                  </a:lnTo>
                  <a:lnTo>
                    <a:pt x="188" y="304"/>
                  </a:lnTo>
                  <a:lnTo>
                    <a:pt x="195" y="300"/>
                  </a:lnTo>
                  <a:lnTo>
                    <a:pt x="199" y="296"/>
                  </a:lnTo>
                  <a:lnTo>
                    <a:pt x="204" y="291"/>
                  </a:lnTo>
                  <a:lnTo>
                    <a:pt x="208" y="283"/>
                  </a:lnTo>
                  <a:lnTo>
                    <a:pt x="211" y="277"/>
                  </a:lnTo>
                  <a:lnTo>
                    <a:pt x="212" y="268"/>
                  </a:lnTo>
                  <a:lnTo>
                    <a:pt x="212" y="38"/>
                  </a:lnTo>
                  <a:lnTo>
                    <a:pt x="212" y="38"/>
                  </a:lnTo>
                  <a:lnTo>
                    <a:pt x="211" y="31"/>
                  </a:lnTo>
                  <a:lnTo>
                    <a:pt x="208" y="24"/>
                  </a:lnTo>
                  <a:lnTo>
                    <a:pt x="204" y="18"/>
                  </a:lnTo>
                  <a:lnTo>
                    <a:pt x="199" y="11"/>
                  </a:lnTo>
                  <a:lnTo>
                    <a:pt x="195" y="8"/>
                  </a:lnTo>
                  <a:lnTo>
                    <a:pt x="188" y="4"/>
                  </a:lnTo>
                  <a:lnTo>
                    <a:pt x="181" y="2"/>
                  </a:lnTo>
                  <a:lnTo>
                    <a:pt x="172" y="0"/>
                  </a:lnTo>
                  <a:lnTo>
                    <a:pt x="172" y="0"/>
                  </a:lnTo>
                  <a:close/>
                  <a:moveTo>
                    <a:pt x="78" y="20"/>
                  </a:moveTo>
                  <a:lnTo>
                    <a:pt x="134" y="20"/>
                  </a:lnTo>
                  <a:lnTo>
                    <a:pt x="134" y="20"/>
                  </a:lnTo>
                  <a:lnTo>
                    <a:pt x="138" y="21"/>
                  </a:lnTo>
                  <a:lnTo>
                    <a:pt x="142" y="22"/>
                  </a:lnTo>
                  <a:lnTo>
                    <a:pt x="144" y="26"/>
                  </a:lnTo>
                  <a:lnTo>
                    <a:pt x="144" y="30"/>
                  </a:lnTo>
                  <a:lnTo>
                    <a:pt x="144" y="30"/>
                  </a:lnTo>
                  <a:lnTo>
                    <a:pt x="144" y="34"/>
                  </a:lnTo>
                  <a:lnTo>
                    <a:pt x="142" y="36"/>
                  </a:lnTo>
                  <a:lnTo>
                    <a:pt x="138" y="38"/>
                  </a:lnTo>
                  <a:lnTo>
                    <a:pt x="134" y="38"/>
                  </a:lnTo>
                  <a:lnTo>
                    <a:pt x="78" y="38"/>
                  </a:lnTo>
                  <a:lnTo>
                    <a:pt x="78" y="38"/>
                  </a:lnTo>
                  <a:lnTo>
                    <a:pt x="74" y="38"/>
                  </a:lnTo>
                  <a:lnTo>
                    <a:pt x="70" y="36"/>
                  </a:lnTo>
                  <a:lnTo>
                    <a:pt x="68" y="34"/>
                  </a:lnTo>
                  <a:lnTo>
                    <a:pt x="68" y="30"/>
                  </a:lnTo>
                  <a:lnTo>
                    <a:pt x="68" y="30"/>
                  </a:lnTo>
                  <a:lnTo>
                    <a:pt x="68" y="26"/>
                  </a:lnTo>
                  <a:lnTo>
                    <a:pt x="70" y="22"/>
                  </a:lnTo>
                  <a:lnTo>
                    <a:pt x="74" y="21"/>
                  </a:lnTo>
                  <a:lnTo>
                    <a:pt x="78" y="20"/>
                  </a:lnTo>
                  <a:lnTo>
                    <a:pt x="78" y="20"/>
                  </a:lnTo>
                  <a:close/>
                  <a:moveTo>
                    <a:pt x="106" y="293"/>
                  </a:moveTo>
                  <a:lnTo>
                    <a:pt x="106" y="293"/>
                  </a:lnTo>
                  <a:lnTo>
                    <a:pt x="100" y="292"/>
                  </a:lnTo>
                  <a:lnTo>
                    <a:pt x="95" y="289"/>
                  </a:lnTo>
                  <a:lnTo>
                    <a:pt x="92" y="284"/>
                  </a:lnTo>
                  <a:lnTo>
                    <a:pt x="91" y="278"/>
                  </a:lnTo>
                  <a:lnTo>
                    <a:pt x="91" y="278"/>
                  </a:lnTo>
                  <a:lnTo>
                    <a:pt x="92" y="272"/>
                  </a:lnTo>
                  <a:lnTo>
                    <a:pt x="95" y="267"/>
                  </a:lnTo>
                  <a:lnTo>
                    <a:pt x="100" y="265"/>
                  </a:lnTo>
                  <a:lnTo>
                    <a:pt x="106" y="264"/>
                  </a:lnTo>
                  <a:lnTo>
                    <a:pt x="106" y="264"/>
                  </a:lnTo>
                  <a:lnTo>
                    <a:pt x="112" y="265"/>
                  </a:lnTo>
                  <a:lnTo>
                    <a:pt x="117" y="267"/>
                  </a:lnTo>
                  <a:lnTo>
                    <a:pt x="119" y="272"/>
                  </a:lnTo>
                  <a:lnTo>
                    <a:pt x="121" y="278"/>
                  </a:lnTo>
                  <a:lnTo>
                    <a:pt x="121" y="278"/>
                  </a:lnTo>
                  <a:lnTo>
                    <a:pt x="119" y="284"/>
                  </a:lnTo>
                  <a:lnTo>
                    <a:pt x="117" y="289"/>
                  </a:lnTo>
                  <a:lnTo>
                    <a:pt x="112" y="292"/>
                  </a:lnTo>
                  <a:lnTo>
                    <a:pt x="106" y="293"/>
                  </a:lnTo>
                  <a:lnTo>
                    <a:pt x="106" y="293"/>
                  </a:lnTo>
                  <a:close/>
                  <a:moveTo>
                    <a:pt x="172" y="250"/>
                  </a:moveTo>
                  <a:lnTo>
                    <a:pt x="39" y="250"/>
                  </a:lnTo>
                  <a:lnTo>
                    <a:pt x="39" y="58"/>
                  </a:lnTo>
                  <a:lnTo>
                    <a:pt x="172" y="58"/>
                  </a:lnTo>
                  <a:lnTo>
                    <a:pt x="172" y="250"/>
                  </a:lnTo>
                  <a:close/>
                </a:path>
              </a:pathLst>
            </a:custGeom>
            <a:solidFill>
              <a:schemeClr val="tx1"/>
            </a:solidFill>
            <a:ln>
              <a:noFill/>
            </a:ln>
          </p:spPr>
          <p:txBody>
            <a:bodyPr vert="horz" wrap="square" lIns="91440" tIns="45720" rIns="91440" bIns="45720" numCol="1" anchor="t" anchorCtr="0" compatLnSpc="1"/>
            <a:lstStyle/>
            <a:p>
              <a:endParaRPr lang="ko-KR" altLang="en-US" sz="1600">
                <a:solidFill>
                  <a:schemeClr val="bg2"/>
                </a:solidFill>
                <a:latin typeface="Calibri" panose="020F0502020204030204" pitchFamily="34" charset="0"/>
              </a:endParaRPr>
            </a:p>
          </p:txBody>
        </p:sp>
      </p:grpSp>
      <p:grpSp>
        <p:nvGrpSpPr>
          <p:cNvPr id="2" name="组合 1"/>
          <p:cNvGrpSpPr/>
          <p:nvPr/>
        </p:nvGrpSpPr>
        <p:grpSpPr>
          <a:xfrm>
            <a:off x="323850" y="818740"/>
            <a:ext cx="6445250" cy="983294"/>
            <a:chOff x="323850" y="818740"/>
            <a:chExt cx="6445250" cy="983294"/>
          </a:xfrm>
        </p:grpSpPr>
        <p:sp>
          <p:nvSpPr>
            <p:cNvPr id="6" name="오른쪽 화살표 5"/>
            <p:cNvSpPr/>
            <p:nvPr/>
          </p:nvSpPr>
          <p:spPr>
            <a:xfrm>
              <a:off x="323850" y="818740"/>
              <a:ext cx="6332038" cy="983294"/>
            </a:xfrm>
            <a:prstGeom prst="rightArrow">
              <a:avLst>
                <a:gd name="adj1" fmla="val 65790"/>
                <a:gd name="adj2" fmla="val 657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2"/>
                </a:solidFill>
                <a:latin typeface="Calibri" panose="020F0502020204030204" pitchFamily="34" charset="0"/>
              </a:endParaRPr>
            </a:p>
          </p:txBody>
        </p:sp>
        <p:sp>
          <p:nvSpPr>
            <p:cNvPr id="9" name="Rectangle 3"/>
            <p:cNvSpPr txBox="1">
              <a:spLocks noChangeArrowheads="1"/>
            </p:cNvSpPr>
            <p:nvPr/>
          </p:nvSpPr>
          <p:spPr bwMode="auto">
            <a:xfrm>
              <a:off x="1004555" y="1074150"/>
              <a:ext cx="5764545" cy="430887"/>
            </a:xfrm>
            <a:prstGeom prst="rect">
              <a:avLst/>
            </a:prstGeom>
          </p:spPr>
          <p:txBody>
            <a:bodyPr wrap="square" lIns="0" tIns="0" rIns="0" bIns="0" anchor="ctr">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2800" b="1" dirty="0">
                  <a:latin typeface="Calibri" panose="020F0502020204030204" pitchFamily="34" charset="0"/>
                  <a:ea typeface="Tahoma" panose="020B0604030504040204" pitchFamily="34" charset="0"/>
                  <a:cs typeface="Tahoma" panose="020B0604030504040204" pitchFamily="34" charset="0"/>
                </a:rPr>
                <a:t>阅读理解话题关注人与社会相关主题</a:t>
              </a:r>
              <a:endParaRPr lang="zh-CN" altLang="en-US" sz="2800" b="1" dirty="0">
                <a:latin typeface="Calibri" panose="020F0502020204030204" pitchFamily="34" charset="0"/>
                <a:ea typeface="Tahoma" panose="020B0604030504040204" pitchFamily="34" charset="0"/>
                <a:cs typeface="Tahoma" panose="020B0604030504040204" pitchFamily="34" charset="0"/>
              </a:endParaRPr>
            </a:p>
          </p:txBody>
        </p:sp>
        <p:grpSp>
          <p:nvGrpSpPr>
            <p:cNvPr id="20" name="그룹 19"/>
            <p:cNvGrpSpPr/>
            <p:nvPr/>
          </p:nvGrpSpPr>
          <p:grpSpPr>
            <a:xfrm>
              <a:off x="609195" y="1118935"/>
              <a:ext cx="363086" cy="387290"/>
              <a:chOff x="1577976" y="2627313"/>
              <a:chExt cx="500063" cy="533400"/>
            </a:xfrm>
            <a:solidFill>
              <a:schemeClr val="tx1"/>
            </a:solidFill>
          </p:grpSpPr>
          <p:sp>
            <p:nvSpPr>
              <p:cNvPr id="21" name="Freeform 39"/>
              <p:cNvSpPr/>
              <p:nvPr/>
            </p:nvSpPr>
            <p:spPr bwMode="auto">
              <a:xfrm>
                <a:off x="1628776" y="2786063"/>
                <a:ext cx="228600" cy="152400"/>
              </a:xfrm>
              <a:custGeom>
                <a:avLst/>
                <a:gdLst>
                  <a:gd name="T0" fmla="*/ 116 w 144"/>
                  <a:gd name="T1" fmla="*/ 96 h 96"/>
                  <a:gd name="T2" fmla="*/ 84 w 144"/>
                  <a:gd name="T3" fmla="*/ 44 h 96"/>
                  <a:gd name="T4" fmla="*/ 53 w 144"/>
                  <a:gd name="T5" fmla="*/ 93 h 96"/>
                  <a:gd name="T6" fmla="*/ 23 w 144"/>
                  <a:gd name="T7" fmla="*/ 46 h 96"/>
                  <a:gd name="T8" fmla="*/ 10 w 144"/>
                  <a:gd name="T9" fmla="*/ 85 h 96"/>
                  <a:gd name="T10" fmla="*/ 10 w 144"/>
                  <a:gd name="T11" fmla="*/ 85 h 96"/>
                  <a:gd name="T12" fmla="*/ 9 w 144"/>
                  <a:gd name="T13" fmla="*/ 87 h 96"/>
                  <a:gd name="T14" fmla="*/ 7 w 144"/>
                  <a:gd name="T15" fmla="*/ 88 h 96"/>
                  <a:gd name="T16" fmla="*/ 5 w 144"/>
                  <a:gd name="T17" fmla="*/ 88 h 96"/>
                  <a:gd name="T18" fmla="*/ 3 w 144"/>
                  <a:gd name="T19" fmla="*/ 88 h 96"/>
                  <a:gd name="T20" fmla="*/ 3 w 144"/>
                  <a:gd name="T21" fmla="*/ 88 h 96"/>
                  <a:gd name="T22" fmla="*/ 1 w 144"/>
                  <a:gd name="T23" fmla="*/ 87 h 96"/>
                  <a:gd name="T24" fmla="*/ 0 w 144"/>
                  <a:gd name="T25" fmla="*/ 86 h 96"/>
                  <a:gd name="T26" fmla="*/ 0 w 144"/>
                  <a:gd name="T27" fmla="*/ 83 h 96"/>
                  <a:gd name="T28" fmla="*/ 0 w 144"/>
                  <a:gd name="T29" fmla="*/ 81 h 96"/>
                  <a:gd name="T30" fmla="*/ 20 w 144"/>
                  <a:gd name="T31" fmla="*/ 23 h 96"/>
                  <a:gd name="T32" fmla="*/ 53 w 144"/>
                  <a:gd name="T33" fmla="*/ 73 h 96"/>
                  <a:gd name="T34" fmla="*/ 84 w 144"/>
                  <a:gd name="T35" fmla="*/ 24 h 96"/>
                  <a:gd name="T36" fmla="*/ 112 w 144"/>
                  <a:gd name="T37" fmla="*/ 71 h 96"/>
                  <a:gd name="T38" fmla="*/ 134 w 144"/>
                  <a:gd name="T39" fmla="*/ 3 h 96"/>
                  <a:gd name="T40" fmla="*/ 134 w 144"/>
                  <a:gd name="T41" fmla="*/ 3 h 96"/>
                  <a:gd name="T42" fmla="*/ 135 w 144"/>
                  <a:gd name="T43" fmla="*/ 1 h 96"/>
                  <a:gd name="T44" fmla="*/ 137 w 144"/>
                  <a:gd name="T45" fmla="*/ 0 h 96"/>
                  <a:gd name="T46" fmla="*/ 139 w 144"/>
                  <a:gd name="T47" fmla="*/ 0 h 96"/>
                  <a:gd name="T48" fmla="*/ 142 w 144"/>
                  <a:gd name="T49" fmla="*/ 0 h 96"/>
                  <a:gd name="T50" fmla="*/ 142 w 144"/>
                  <a:gd name="T51" fmla="*/ 0 h 96"/>
                  <a:gd name="T52" fmla="*/ 143 w 144"/>
                  <a:gd name="T53" fmla="*/ 1 h 96"/>
                  <a:gd name="T54" fmla="*/ 144 w 144"/>
                  <a:gd name="T55" fmla="*/ 2 h 96"/>
                  <a:gd name="T56" fmla="*/ 144 w 144"/>
                  <a:gd name="T57" fmla="*/ 5 h 96"/>
                  <a:gd name="T58" fmla="*/ 144 w 144"/>
                  <a:gd name="T59" fmla="*/ 6 h 96"/>
                  <a:gd name="T60" fmla="*/ 116 w 144"/>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96">
                    <a:moveTo>
                      <a:pt x="116" y="96"/>
                    </a:moveTo>
                    <a:lnTo>
                      <a:pt x="84" y="44"/>
                    </a:lnTo>
                    <a:lnTo>
                      <a:pt x="53" y="93"/>
                    </a:lnTo>
                    <a:lnTo>
                      <a:pt x="23" y="46"/>
                    </a:lnTo>
                    <a:lnTo>
                      <a:pt x="10" y="85"/>
                    </a:lnTo>
                    <a:lnTo>
                      <a:pt x="10" y="85"/>
                    </a:lnTo>
                    <a:lnTo>
                      <a:pt x="9" y="87"/>
                    </a:lnTo>
                    <a:lnTo>
                      <a:pt x="7" y="88"/>
                    </a:lnTo>
                    <a:lnTo>
                      <a:pt x="5" y="88"/>
                    </a:lnTo>
                    <a:lnTo>
                      <a:pt x="3" y="88"/>
                    </a:lnTo>
                    <a:lnTo>
                      <a:pt x="3" y="88"/>
                    </a:lnTo>
                    <a:lnTo>
                      <a:pt x="1" y="87"/>
                    </a:lnTo>
                    <a:lnTo>
                      <a:pt x="0" y="86"/>
                    </a:lnTo>
                    <a:lnTo>
                      <a:pt x="0" y="83"/>
                    </a:lnTo>
                    <a:lnTo>
                      <a:pt x="0" y="81"/>
                    </a:lnTo>
                    <a:lnTo>
                      <a:pt x="20" y="23"/>
                    </a:lnTo>
                    <a:lnTo>
                      <a:pt x="53" y="73"/>
                    </a:lnTo>
                    <a:lnTo>
                      <a:pt x="84" y="24"/>
                    </a:lnTo>
                    <a:lnTo>
                      <a:pt x="112" y="71"/>
                    </a:lnTo>
                    <a:lnTo>
                      <a:pt x="134" y="3"/>
                    </a:lnTo>
                    <a:lnTo>
                      <a:pt x="134" y="3"/>
                    </a:lnTo>
                    <a:lnTo>
                      <a:pt x="135" y="1"/>
                    </a:lnTo>
                    <a:lnTo>
                      <a:pt x="137" y="0"/>
                    </a:lnTo>
                    <a:lnTo>
                      <a:pt x="139" y="0"/>
                    </a:lnTo>
                    <a:lnTo>
                      <a:pt x="142" y="0"/>
                    </a:lnTo>
                    <a:lnTo>
                      <a:pt x="142" y="0"/>
                    </a:lnTo>
                    <a:lnTo>
                      <a:pt x="143" y="1"/>
                    </a:lnTo>
                    <a:lnTo>
                      <a:pt x="144" y="2"/>
                    </a:lnTo>
                    <a:lnTo>
                      <a:pt x="144" y="5"/>
                    </a:lnTo>
                    <a:lnTo>
                      <a:pt x="144" y="6"/>
                    </a:lnTo>
                    <a:lnTo>
                      <a:pt x="1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600">
                  <a:latin typeface="Calibri" panose="020F0502020204030204" pitchFamily="34" charset="0"/>
                </a:endParaRPr>
              </a:p>
            </p:txBody>
          </p:sp>
          <p:sp>
            <p:nvSpPr>
              <p:cNvPr id="22" name="Freeform 40"/>
              <p:cNvSpPr>
                <a:spLocks noEditPoints="1"/>
              </p:cNvSpPr>
              <p:nvPr/>
            </p:nvSpPr>
            <p:spPr bwMode="auto">
              <a:xfrm>
                <a:off x="1577976" y="2627313"/>
                <a:ext cx="500063" cy="533400"/>
              </a:xfrm>
              <a:custGeom>
                <a:avLst/>
                <a:gdLst>
                  <a:gd name="T0" fmla="*/ 179 w 315"/>
                  <a:gd name="T1" fmla="*/ 21 h 336"/>
                  <a:gd name="T2" fmla="*/ 179 w 315"/>
                  <a:gd name="T3" fmla="*/ 0 h 336"/>
                  <a:gd name="T4" fmla="*/ 137 w 315"/>
                  <a:gd name="T5" fmla="*/ 0 h 336"/>
                  <a:gd name="T6" fmla="*/ 137 w 315"/>
                  <a:gd name="T7" fmla="*/ 21 h 336"/>
                  <a:gd name="T8" fmla="*/ 0 w 315"/>
                  <a:gd name="T9" fmla="*/ 21 h 336"/>
                  <a:gd name="T10" fmla="*/ 0 w 315"/>
                  <a:gd name="T11" fmla="*/ 47 h 336"/>
                  <a:gd name="T12" fmla="*/ 0 w 315"/>
                  <a:gd name="T13" fmla="*/ 63 h 336"/>
                  <a:gd name="T14" fmla="*/ 0 w 315"/>
                  <a:gd name="T15" fmla="*/ 230 h 336"/>
                  <a:gd name="T16" fmla="*/ 137 w 315"/>
                  <a:gd name="T17" fmla="*/ 230 h 336"/>
                  <a:gd name="T18" fmla="*/ 137 w 315"/>
                  <a:gd name="T19" fmla="*/ 271 h 336"/>
                  <a:gd name="T20" fmla="*/ 53 w 315"/>
                  <a:gd name="T21" fmla="*/ 336 h 336"/>
                  <a:gd name="T22" fmla="*/ 74 w 315"/>
                  <a:gd name="T23" fmla="*/ 336 h 336"/>
                  <a:gd name="T24" fmla="*/ 137 w 315"/>
                  <a:gd name="T25" fmla="*/ 293 h 336"/>
                  <a:gd name="T26" fmla="*/ 137 w 315"/>
                  <a:gd name="T27" fmla="*/ 294 h 336"/>
                  <a:gd name="T28" fmla="*/ 179 w 315"/>
                  <a:gd name="T29" fmla="*/ 294 h 336"/>
                  <a:gd name="T30" fmla="*/ 179 w 315"/>
                  <a:gd name="T31" fmla="*/ 293 h 336"/>
                  <a:gd name="T32" fmla="*/ 241 w 315"/>
                  <a:gd name="T33" fmla="*/ 336 h 336"/>
                  <a:gd name="T34" fmla="*/ 262 w 315"/>
                  <a:gd name="T35" fmla="*/ 336 h 336"/>
                  <a:gd name="T36" fmla="*/ 179 w 315"/>
                  <a:gd name="T37" fmla="*/ 271 h 336"/>
                  <a:gd name="T38" fmla="*/ 179 w 315"/>
                  <a:gd name="T39" fmla="*/ 230 h 336"/>
                  <a:gd name="T40" fmla="*/ 315 w 315"/>
                  <a:gd name="T41" fmla="*/ 230 h 336"/>
                  <a:gd name="T42" fmla="*/ 315 w 315"/>
                  <a:gd name="T43" fmla="*/ 63 h 336"/>
                  <a:gd name="T44" fmla="*/ 315 w 315"/>
                  <a:gd name="T45" fmla="*/ 47 h 336"/>
                  <a:gd name="T46" fmla="*/ 315 w 315"/>
                  <a:gd name="T47" fmla="*/ 21 h 336"/>
                  <a:gd name="T48" fmla="*/ 179 w 315"/>
                  <a:gd name="T49" fmla="*/ 21 h 336"/>
                  <a:gd name="T50" fmla="*/ 294 w 315"/>
                  <a:gd name="T51" fmla="*/ 209 h 336"/>
                  <a:gd name="T52" fmla="*/ 179 w 315"/>
                  <a:gd name="T53" fmla="*/ 209 h 336"/>
                  <a:gd name="T54" fmla="*/ 137 w 315"/>
                  <a:gd name="T55" fmla="*/ 209 h 336"/>
                  <a:gd name="T56" fmla="*/ 21 w 315"/>
                  <a:gd name="T57" fmla="*/ 209 h 336"/>
                  <a:gd name="T58" fmla="*/ 21 w 315"/>
                  <a:gd name="T59" fmla="*/ 68 h 336"/>
                  <a:gd name="T60" fmla="*/ 294 w 315"/>
                  <a:gd name="T61" fmla="*/ 68 h 336"/>
                  <a:gd name="T62" fmla="*/ 294 w 315"/>
                  <a:gd name="T63" fmla="*/ 20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336">
                    <a:moveTo>
                      <a:pt x="179" y="21"/>
                    </a:moveTo>
                    <a:lnTo>
                      <a:pt x="179" y="0"/>
                    </a:lnTo>
                    <a:lnTo>
                      <a:pt x="137" y="0"/>
                    </a:lnTo>
                    <a:lnTo>
                      <a:pt x="137" y="21"/>
                    </a:lnTo>
                    <a:lnTo>
                      <a:pt x="0" y="21"/>
                    </a:lnTo>
                    <a:lnTo>
                      <a:pt x="0" y="47"/>
                    </a:lnTo>
                    <a:lnTo>
                      <a:pt x="0" y="63"/>
                    </a:lnTo>
                    <a:lnTo>
                      <a:pt x="0" y="230"/>
                    </a:lnTo>
                    <a:lnTo>
                      <a:pt x="137" y="230"/>
                    </a:lnTo>
                    <a:lnTo>
                      <a:pt x="137" y="271"/>
                    </a:lnTo>
                    <a:lnTo>
                      <a:pt x="53" y="336"/>
                    </a:lnTo>
                    <a:lnTo>
                      <a:pt x="74" y="336"/>
                    </a:lnTo>
                    <a:lnTo>
                      <a:pt x="137" y="293"/>
                    </a:lnTo>
                    <a:lnTo>
                      <a:pt x="137" y="294"/>
                    </a:lnTo>
                    <a:lnTo>
                      <a:pt x="179" y="294"/>
                    </a:lnTo>
                    <a:lnTo>
                      <a:pt x="179" y="293"/>
                    </a:lnTo>
                    <a:lnTo>
                      <a:pt x="241" y="336"/>
                    </a:lnTo>
                    <a:lnTo>
                      <a:pt x="262" y="336"/>
                    </a:lnTo>
                    <a:lnTo>
                      <a:pt x="179" y="271"/>
                    </a:lnTo>
                    <a:lnTo>
                      <a:pt x="179" y="230"/>
                    </a:lnTo>
                    <a:lnTo>
                      <a:pt x="315" y="230"/>
                    </a:lnTo>
                    <a:lnTo>
                      <a:pt x="315" y="63"/>
                    </a:lnTo>
                    <a:lnTo>
                      <a:pt x="315" y="47"/>
                    </a:lnTo>
                    <a:lnTo>
                      <a:pt x="315" y="21"/>
                    </a:lnTo>
                    <a:lnTo>
                      <a:pt x="179" y="21"/>
                    </a:lnTo>
                    <a:close/>
                    <a:moveTo>
                      <a:pt x="294" y="209"/>
                    </a:moveTo>
                    <a:lnTo>
                      <a:pt x="179" y="209"/>
                    </a:lnTo>
                    <a:lnTo>
                      <a:pt x="137" y="209"/>
                    </a:lnTo>
                    <a:lnTo>
                      <a:pt x="21" y="209"/>
                    </a:lnTo>
                    <a:lnTo>
                      <a:pt x="21" y="68"/>
                    </a:lnTo>
                    <a:lnTo>
                      <a:pt x="294" y="68"/>
                    </a:lnTo>
                    <a:lnTo>
                      <a:pt x="294"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600">
                  <a:latin typeface="Calibri" panose="020F0502020204030204" pitchFamily="34" charset="0"/>
                </a:endParaRPr>
              </a:p>
            </p:txBody>
          </p:sp>
          <p:sp>
            <p:nvSpPr>
              <p:cNvPr id="23" name="Freeform 41"/>
              <p:cNvSpPr/>
              <p:nvPr/>
            </p:nvSpPr>
            <p:spPr bwMode="auto">
              <a:xfrm>
                <a:off x="1905001" y="2774951"/>
                <a:ext cx="85725" cy="88900"/>
              </a:xfrm>
              <a:custGeom>
                <a:avLst/>
                <a:gdLst>
                  <a:gd name="T0" fmla="*/ 54 w 54"/>
                  <a:gd name="T1" fmla="*/ 29 h 56"/>
                  <a:gd name="T2" fmla="*/ 54 w 54"/>
                  <a:gd name="T3" fmla="*/ 29 h 56"/>
                  <a:gd name="T4" fmla="*/ 54 w 54"/>
                  <a:gd name="T5" fmla="*/ 34 h 56"/>
                  <a:gd name="T6" fmla="*/ 53 w 54"/>
                  <a:gd name="T7" fmla="*/ 40 h 56"/>
                  <a:gd name="T8" fmla="*/ 50 w 54"/>
                  <a:gd name="T9" fmla="*/ 44 h 56"/>
                  <a:gd name="T10" fmla="*/ 46 w 54"/>
                  <a:gd name="T11" fmla="*/ 48 h 56"/>
                  <a:gd name="T12" fmla="*/ 43 w 54"/>
                  <a:gd name="T13" fmla="*/ 51 h 56"/>
                  <a:gd name="T14" fmla="*/ 38 w 54"/>
                  <a:gd name="T15" fmla="*/ 55 h 56"/>
                  <a:gd name="T16" fmla="*/ 33 w 54"/>
                  <a:gd name="T17" fmla="*/ 56 h 56"/>
                  <a:gd name="T18" fmla="*/ 27 w 54"/>
                  <a:gd name="T19" fmla="*/ 56 h 56"/>
                  <a:gd name="T20" fmla="*/ 27 w 54"/>
                  <a:gd name="T21" fmla="*/ 56 h 56"/>
                  <a:gd name="T22" fmla="*/ 22 w 54"/>
                  <a:gd name="T23" fmla="*/ 56 h 56"/>
                  <a:gd name="T24" fmla="*/ 16 w 54"/>
                  <a:gd name="T25" fmla="*/ 55 h 56"/>
                  <a:gd name="T26" fmla="*/ 12 w 54"/>
                  <a:gd name="T27" fmla="*/ 51 h 56"/>
                  <a:gd name="T28" fmla="*/ 7 w 54"/>
                  <a:gd name="T29" fmla="*/ 48 h 56"/>
                  <a:gd name="T30" fmla="*/ 3 w 54"/>
                  <a:gd name="T31" fmla="*/ 44 h 56"/>
                  <a:gd name="T32" fmla="*/ 1 w 54"/>
                  <a:gd name="T33" fmla="*/ 40 h 56"/>
                  <a:gd name="T34" fmla="*/ 0 w 54"/>
                  <a:gd name="T35" fmla="*/ 34 h 56"/>
                  <a:gd name="T36" fmla="*/ 0 w 54"/>
                  <a:gd name="T37" fmla="*/ 29 h 56"/>
                  <a:gd name="T38" fmla="*/ 0 w 54"/>
                  <a:gd name="T39" fmla="*/ 29 h 56"/>
                  <a:gd name="T40" fmla="*/ 0 w 54"/>
                  <a:gd name="T41" fmla="*/ 23 h 56"/>
                  <a:gd name="T42" fmla="*/ 1 w 54"/>
                  <a:gd name="T43" fmla="*/ 18 h 56"/>
                  <a:gd name="T44" fmla="*/ 3 w 54"/>
                  <a:gd name="T45" fmla="*/ 13 h 56"/>
                  <a:gd name="T46" fmla="*/ 7 w 54"/>
                  <a:gd name="T47" fmla="*/ 9 h 56"/>
                  <a:gd name="T48" fmla="*/ 12 w 54"/>
                  <a:gd name="T49" fmla="*/ 5 h 56"/>
                  <a:gd name="T50" fmla="*/ 16 w 54"/>
                  <a:gd name="T51" fmla="*/ 3 h 56"/>
                  <a:gd name="T52" fmla="*/ 22 w 54"/>
                  <a:gd name="T53" fmla="*/ 2 h 56"/>
                  <a:gd name="T54" fmla="*/ 27 w 54"/>
                  <a:gd name="T55" fmla="*/ 0 h 56"/>
                  <a:gd name="T56" fmla="*/ 27 w 54"/>
                  <a:gd name="T57" fmla="*/ 0 h 56"/>
                  <a:gd name="T58" fmla="*/ 33 w 54"/>
                  <a:gd name="T59" fmla="*/ 2 h 56"/>
                  <a:gd name="T60" fmla="*/ 38 w 54"/>
                  <a:gd name="T61" fmla="*/ 3 h 56"/>
                  <a:gd name="T62" fmla="*/ 43 w 54"/>
                  <a:gd name="T63" fmla="*/ 5 h 56"/>
                  <a:gd name="T64" fmla="*/ 46 w 54"/>
                  <a:gd name="T65" fmla="*/ 9 h 56"/>
                  <a:gd name="T66" fmla="*/ 50 w 54"/>
                  <a:gd name="T67" fmla="*/ 13 h 56"/>
                  <a:gd name="T68" fmla="*/ 53 w 54"/>
                  <a:gd name="T69" fmla="*/ 18 h 56"/>
                  <a:gd name="T70" fmla="*/ 54 w 54"/>
                  <a:gd name="T71" fmla="*/ 23 h 56"/>
                  <a:gd name="T72" fmla="*/ 54 w 54"/>
                  <a:gd name="T73" fmla="*/ 29 h 56"/>
                  <a:gd name="T74" fmla="*/ 54 w 54"/>
                  <a:gd name="T75"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6">
                    <a:moveTo>
                      <a:pt x="54" y="29"/>
                    </a:moveTo>
                    <a:lnTo>
                      <a:pt x="54" y="29"/>
                    </a:lnTo>
                    <a:lnTo>
                      <a:pt x="54" y="34"/>
                    </a:lnTo>
                    <a:lnTo>
                      <a:pt x="53" y="40"/>
                    </a:lnTo>
                    <a:lnTo>
                      <a:pt x="50" y="44"/>
                    </a:lnTo>
                    <a:lnTo>
                      <a:pt x="46" y="48"/>
                    </a:lnTo>
                    <a:lnTo>
                      <a:pt x="43" y="51"/>
                    </a:lnTo>
                    <a:lnTo>
                      <a:pt x="38" y="55"/>
                    </a:lnTo>
                    <a:lnTo>
                      <a:pt x="33" y="56"/>
                    </a:lnTo>
                    <a:lnTo>
                      <a:pt x="27" y="56"/>
                    </a:lnTo>
                    <a:lnTo>
                      <a:pt x="27" y="56"/>
                    </a:lnTo>
                    <a:lnTo>
                      <a:pt x="22" y="56"/>
                    </a:lnTo>
                    <a:lnTo>
                      <a:pt x="16" y="55"/>
                    </a:lnTo>
                    <a:lnTo>
                      <a:pt x="12" y="51"/>
                    </a:lnTo>
                    <a:lnTo>
                      <a:pt x="7" y="48"/>
                    </a:lnTo>
                    <a:lnTo>
                      <a:pt x="3" y="44"/>
                    </a:lnTo>
                    <a:lnTo>
                      <a:pt x="1" y="40"/>
                    </a:lnTo>
                    <a:lnTo>
                      <a:pt x="0" y="34"/>
                    </a:lnTo>
                    <a:lnTo>
                      <a:pt x="0" y="29"/>
                    </a:lnTo>
                    <a:lnTo>
                      <a:pt x="0" y="29"/>
                    </a:lnTo>
                    <a:lnTo>
                      <a:pt x="0" y="23"/>
                    </a:lnTo>
                    <a:lnTo>
                      <a:pt x="1" y="18"/>
                    </a:lnTo>
                    <a:lnTo>
                      <a:pt x="3" y="13"/>
                    </a:lnTo>
                    <a:lnTo>
                      <a:pt x="7" y="9"/>
                    </a:lnTo>
                    <a:lnTo>
                      <a:pt x="12" y="5"/>
                    </a:lnTo>
                    <a:lnTo>
                      <a:pt x="16" y="3"/>
                    </a:lnTo>
                    <a:lnTo>
                      <a:pt x="22" y="2"/>
                    </a:lnTo>
                    <a:lnTo>
                      <a:pt x="27" y="0"/>
                    </a:lnTo>
                    <a:lnTo>
                      <a:pt x="27" y="0"/>
                    </a:lnTo>
                    <a:lnTo>
                      <a:pt x="33" y="2"/>
                    </a:lnTo>
                    <a:lnTo>
                      <a:pt x="38" y="3"/>
                    </a:lnTo>
                    <a:lnTo>
                      <a:pt x="43" y="5"/>
                    </a:lnTo>
                    <a:lnTo>
                      <a:pt x="46" y="9"/>
                    </a:lnTo>
                    <a:lnTo>
                      <a:pt x="50" y="13"/>
                    </a:lnTo>
                    <a:lnTo>
                      <a:pt x="53" y="18"/>
                    </a:lnTo>
                    <a:lnTo>
                      <a:pt x="54" y="23"/>
                    </a:lnTo>
                    <a:lnTo>
                      <a:pt x="54" y="29"/>
                    </a:lnTo>
                    <a:lnTo>
                      <a:pt x="5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600">
                  <a:latin typeface="Calibri" panose="020F0502020204030204" pitchFamily="34" charset="0"/>
                </a:endParaRPr>
              </a:p>
            </p:txBody>
          </p:sp>
          <p:sp>
            <p:nvSpPr>
              <p:cNvPr id="24" name="Rectangle 42"/>
              <p:cNvSpPr>
                <a:spLocks noChangeArrowheads="1"/>
              </p:cNvSpPr>
              <p:nvPr/>
            </p:nvSpPr>
            <p:spPr bwMode="auto">
              <a:xfrm>
                <a:off x="1901826" y="2892426"/>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600">
                  <a:latin typeface="Calibri" panose="020F0502020204030204" pitchFamily="34" charset="0"/>
                </a:endParaRPr>
              </a:p>
            </p:txBody>
          </p:sp>
          <p:sp>
            <p:nvSpPr>
              <p:cNvPr id="25" name="Rectangle 43"/>
              <p:cNvSpPr>
                <a:spLocks noChangeArrowheads="1"/>
              </p:cNvSpPr>
              <p:nvPr/>
            </p:nvSpPr>
            <p:spPr bwMode="auto">
              <a:xfrm>
                <a:off x="1970088" y="2892426"/>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600">
                  <a:latin typeface="Calibri" panose="020F0502020204030204" pitchFamily="34" charset="0"/>
                </a:endParaRPr>
              </a:p>
            </p:txBody>
          </p:sp>
        </p:grpSp>
      </p:grpSp>
      <p:grpSp>
        <p:nvGrpSpPr>
          <p:cNvPr id="4" name="组合 3"/>
          <p:cNvGrpSpPr/>
          <p:nvPr/>
        </p:nvGrpSpPr>
        <p:grpSpPr>
          <a:xfrm>
            <a:off x="5619654" y="2742424"/>
            <a:ext cx="3401695" cy="1514475"/>
            <a:chOff x="5619654" y="2742424"/>
            <a:chExt cx="3401695" cy="1514475"/>
          </a:xfrm>
        </p:grpSpPr>
        <p:sp>
          <p:nvSpPr>
            <p:cNvPr id="8" name="오른쪽 화살표 7"/>
            <p:cNvSpPr/>
            <p:nvPr/>
          </p:nvSpPr>
          <p:spPr>
            <a:xfrm>
              <a:off x="5619654" y="2742424"/>
              <a:ext cx="3401695" cy="1514475"/>
            </a:xfrm>
            <a:prstGeom prst="rightArrow">
              <a:avLst>
                <a:gd name="adj1" fmla="val 65790"/>
                <a:gd name="adj2" fmla="val 6578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2"/>
                </a:solidFill>
                <a:latin typeface="Calibri" panose="020F0502020204030204" pitchFamily="34" charset="0"/>
              </a:endParaRPr>
            </a:p>
          </p:txBody>
        </p:sp>
        <p:sp>
          <p:nvSpPr>
            <p:cNvPr id="11" name="Rectangle 3"/>
            <p:cNvSpPr txBox="1">
              <a:spLocks noChangeArrowheads="1"/>
            </p:cNvSpPr>
            <p:nvPr/>
          </p:nvSpPr>
          <p:spPr bwMode="auto">
            <a:xfrm>
              <a:off x="5723794" y="3291938"/>
              <a:ext cx="3164840" cy="738664"/>
            </a:xfrm>
            <a:prstGeom prst="rect">
              <a:avLst/>
            </a:prstGeom>
          </p:spPr>
          <p:txBody>
            <a:bodyPr wrap="square" lIns="0" tIns="0" rIns="0" bIns="0" anchor="ctr">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2400" b="1" dirty="0">
                  <a:latin typeface="Calibri" panose="020F0502020204030204" pitchFamily="34" charset="0"/>
                  <a:ea typeface="Tahoma" panose="020B0604030504040204" pitchFamily="34" charset="0"/>
                  <a:cs typeface="Tahoma" panose="020B0604030504040204" pitchFamily="34" charset="0"/>
                </a:rPr>
                <a:t>完形填空与七选五关注语篇内在的逻辑关系</a:t>
              </a:r>
              <a:endParaRPr lang="zh-CN" altLang="en-US" sz="2400" b="1" dirty="0">
                <a:latin typeface="Calibri" panose="020F0502020204030204" pitchFamily="34" charset="0"/>
                <a:ea typeface="Tahoma" panose="020B0604030504040204" pitchFamily="34" charset="0"/>
                <a:cs typeface="Tahoma" panose="020B0604030504040204" pitchFamily="34" charset="0"/>
              </a:endParaRPr>
            </a:p>
          </p:txBody>
        </p:sp>
        <p:grpSp>
          <p:nvGrpSpPr>
            <p:cNvPr id="26" name="그룹 25"/>
            <p:cNvGrpSpPr/>
            <p:nvPr/>
          </p:nvGrpSpPr>
          <p:grpSpPr>
            <a:xfrm>
              <a:off x="5802401" y="2837039"/>
              <a:ext cx="295659" cy="411676"/>
              <a:chOff x="5765801" y="2630488"/>
              <a:chExt cx="376238" cy="523875"/>
            </a:xfrm>
            <a:solidFill>
              <a:schemeClr val="tx1"/>
            </a:solidFill>
          </p:grpSpPr>
          <p:sp>
            <p:nvSpPr>
              <p:cNvPr id="27" name="Freeform 44"/>
              <p:cNvSpPr/>
              <p:nvPr/>
            </p:nvSpPr>
            <p:spPr bwMode="auto">
              <a:xfrm>
                <a:off x="5872163" y="2746376"/>
                <a:ext cx="163513" cy="163513"/>
              </a:xfrm>
              <a:custGeom>
                <a:avLst/>
                <a:gdLst>
                  <a:gd name="T0" fmla="*/ 51 w 103"/>
                  <a:gd name="T1" fmla="*/ 0 h 103"/>
                  <a:gd name="T2" fmla="*/ 51 w 103"/>
                  <a:gd name="T3" fmla="*/ 0 h 103"/>
                  <a:gd name="T4" fmla="*/ 41 w 103"/>
                  <a:gd name="T5" fmla="*/ 0 h 103"/>
                  <a:gd name="T6" fmla="*/ 32 w 103"/>
                  <a:gd name="T7" fmla="*/ 4 h 103"/>
                  <a:gd name="T8" fmla="*/ 23 w 103"/>
                  <a:gd name="T9" fmla="*/ 9 h 103"/>
                  <a:gd name="T10" fmla="*/ 14 w 103"/>
                  <a:gd name="T11" fmla="*/ 15 h 103"/>
                  <a:gd name="T12" fmla="*/ 8 w 103"/>
                  <a:gd name="T13" fmla="*/ 22 h 103"/>
                  <a:gd name="T14" fmla="*/ 3 w 103"/>
                  <a:gd name="T15" fmla="*/ 31 h 103"/>
                  <a:gd name="T16" fmla="*/ 1 w 103"/>
                  <a:gd name="T17" fmla="*/ 41 h 103"/>
                  <a:gd name="T18" fmla="*/ 0 w 103"/>
                  <a:gd name="T19" fmla="*/ 52 h 103"/>
                  <a:gd name="T20" fmla="*/ 0 w 103"/>
                  <a:gd name="T21" fmla="*/ 52 h 103"/>
                  <a:gd name="T22" fmla="*/ 1 w 103"/>
                  <a:gd name="T23" fmla="*/ 62 h 103"/>
                  <a:gd name="T24" fmla="*/ 3 w 103"/>
                  <a:gd name="T25" fmla="*/ 71 h 103"/>
                  <a:gd name="T26" fmla="*/ 8 w 103"/>
                  <a:gd name="T27" fmla="*/ 80 h 103"/>
                  <a:gd name="T28" fmla="*/ 14 w 103"/>
                  <a:gd name="T29" fmla="*/ 87 h 103"/>
                  <a:gd name="T30" fmla="*/ 23 w 103"/>
                  <a:gd name="T31" fmla="*/ 94 h 103"/>
                  <a:gd name="T32" fmla="*/ 32 w 103"/>
                  <a:gd name="T33" fmla="*/ 98 h 103"/>
                  <a:gd name="T34" fmla="*/ 41 w 103"/>
                  <a:gd name="T35" fmla="*/ 102 h 103"/>
                  <a:gd name="T36" fmla="*/ 51 w 103"/>
                  <a:gd name="T37" fmla="*/ 103 h 103"/>
                  <a:gd name="T38" fmla="*/ 51 w 103"/>
                  <a:gd name="T39" fmla="*/ 103 h 103"/>
                  <a:gd name="T40" fmla="*/ 61 w 103"/>
                  <a:gd name="T41" fmla="*/ 102 h 103"/>
                  <a:gd name="T42" fmla="*/ 71 w 103"/>
                  <a:gd name="T43" fmla="*/ 98 h 103"/>
                  <a:gd name="T44" fmla="*/ 80 w 103"/>
                  <a:gd name="T45" fmla="*/ 94 h 103"/>
                  <a:gd name="T46" fmla="*/ 88 w 103"/>
                  <a:gd name="T47" fmla="*/ 87 h 103"/>
                  <a:gd name="T48" fmla="*/ 94 w 103"/>
                  <a:gd name="T49" fmla="*/ 80 h 103"/>
                  <a:gd name="T50" fmla="*/ 99 w 103"/>
                  <a:gd name="T51" fmla="*/ 71 h 103"/>
                  <a:gd name="T52" fmla="*/ 102 w 103"/>
                  <a:gd name="T53" fmla="*/ 62 h 103"/>
                  <a:gd name="T54" fmla="*/ 103 w 103"/>
                  <a:gd name="T55" fmla="*/ 52 h 103"/>
                  <a:gd name="T56" fmla="*/ 103 w 103"/>
                  <a:gd name="T57" fmla="*/ 52 h 103"/>
                  <a:gd name="T58" fmla="*/ 102 w 103"/>
                  <a:gd name="T59" fmla="*/ 41 h 103"/>
                  <a:gd name="T60" fmla="*/ 99 w 103"/>
                  <a:gd name="T61" fmla="*/ 31 h 103"/>
                  <a:gd name="T62" fmla="*/ 94 w 103"/>
                  <a:gd name="T63" fmla="*/ 22 h 103"/>
                  <a:gd name="T64" fmla="*/ 88 w 103"/>
                  <a:gd name="T65" fmla="*/ 15 h 103"/>
                  <a:gd name="T66" fmla="*/ 80 w 103"/>
                  <a:gd name="T67" fmla="*/ 9 h 103"/>
                  <a:gd name="T68" fmla="*/ 71 w 103"/>
                  <a:gd name="T69" fmla="*/ 4 h 103"/>
                  <a:gd name="T70" fmla="*/ 61 w 103"/>
                  <a:gd name="T71" fmla="*/ 0 h 103"/>
                  <a:gd name="T72" fmla="*/ 51 w 103"/>
                  <a:gd name="T73" fmla="*/ 0 h 103"/>
                  <a:gd name="T74" fmla="*/ 51 w 103"/>
                  <a:gd name="T7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03">
                    <a:moveTo>
                      <a:pt x="51" y="0"/>
                    </a:moveTo>
                    <a:lnTo>
                      <a:pt x="51" y="0"/>
                    </a:lnTo>
                    <a:lnTo>
                      <a:pt x="41" y="0"/>
                    </a:lnTo>
                    <a:lnTo>
                      <a:pt x="32" y="4"/>
                    </a:lnTo>
                    <a:lnTo>
                      <a:pt x="23" y="9"/>
                    </a:lnTo>
                    <a:lnTo>
                      <a:pt x="14" y="15"/>
                    </a:lnTo>
                    <a:lnTo>
                      <a:pt x="8" y="22"/>
                    </a:lnTo>
                    <a:lnTo>
                      <a:pt x="3" y="31"/>
                    </a:lnTo>
                    <a:lnTo>
                      <a:pt x="1" y="41"/>
                    </a:lnTo>
                    <a:lnTo>
                      <a:pt x="0" y="52"/>
                    </a:lnTo>
                    <a:lnTo>
                      <a:pt x="0" y="52"/>
                    </a:lnTo>
                    <a:lnTo>
                      <a:pt x="1" y="62"/>
                    </a:lnTo>
                    <a:lnTo>
                      <a:pt x="3" y="71"/>
                    </a:lnTo>
                    <a:lnTo>
                      <a:pt x="8" y="80"/>
                    </a:lnTo>
                    <a:lnTo>
                      <a:pt x="14" y="87"/>
                    </a:lnTo>
                    <a:lnTo>
                      <a:pt x="23" y="94"/>
                    </a:lnTo>
                    <a:lnTo>
                      <a:pt x="32" y="98"/>
                    </a:lnTo>
                    <a:lnTo>
                      <a:pt x="41" y="102"/>
                    </a:lnTo>
                    <a:lnTo>
                      <a:pt x="51" y="103"/>
                    </a:lnTo>
                    <a:lnTo>
                      <a:pt x="51" y="103"/>
                    </a:lnTo>
                    <a:lnTo>
                      <a:pt x="61" y="102"/>
                    </a:lnTo>
                    <a:lnTo>
                      <a:pt x="71" y="98"/>
                    </a:lnTo>
                    <a:lnTo>
                      <a:pt x="80" y="94"/>
                    </a:lnTo>
                    <a:lnTo>
                      <a:pt x="88" y="87"/>
                    </a:lnTo>
                    <a:lnTo>
                      <a:pt x="94" y="80"/>
                    </a:lnTo>
                    <a:lnTo>
                      <a:pt x="99" y="71"/>
                    </a:lnTo>
                    <a:lnTo>
                      <a:pt x="102" y="62"/>
                    </a:lnTo>
                    <a:lnTo>
                      <a:pt x="103" y="52"/>
                    </a:lnTo>
                    <a:lnTo>
                      <a:pt x="103" y="52"/>
                    </a:lnTo>
                    <a:lnTo>
                      <a:pt x="102" y="41"/>
                    </a:lnTo>
                    <a:lnTo>
                      <a:pt x="99" y="31"/>
                    </a:lnTo>
                    <a:lnTo>
                      <a:pt x="94" y="22"/>
                    </a:lnTo>
                    <a:lnTo>
                      <a:pt x="88" y="15"/>
                    </a:lnTo>
                    <a:lnTo>
                      <a:pt x="80" y="9"/>
                    </a:lnTo>
                    <a:lnTo>
                      <a:pt x="71" y="4"/>
                    </a:lnTo>
                    <a:lnTo>
                      <a:pt x="61"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600">
                  <a:solidFill>
                    <a:schemeClr val="bg2"/>
                  </a:solidFill>
                  <a:latin typeface="Calibri" panose="020F0502020204030204" pitchFamily="34" charset="0"/>
                </a:endParaRPr>
              </a:p>
            </p:txBody>
          </p:sp>
          <p:sp>
            <p:nvSpPr>
              <p:cNvPr id="28" name="Freeform 45"/>
              <p:cNvSpPr>
                <a:spLocks noEditPoints="1"/>
              </p:cNvSpPr>
              <p:nvPr/>
            </p:nvSpPr>
            <p:spPr bwMode="auto">
              <a:xfrm>
                <a:off x="5765801" y="2630488"/>
                <a:ext cx="376238" cy="523875"/>
              </a:xfrm>
              <a:custGeom>
                <a:avLst/>
                <a:gdLst>
                  <a:gd name="T0" fmla="*/ 222 w 237"/>
                  <a:gd name="T1" fmla="*/ 125 h 330"/>
                  <a:gd name="T2" fmla="*/ 219 w 237"/>
                  <a:gd name="T3" fmla="*/ 104 h 330"/>
                  <a:gd name="T4" fmla="*/ 212 w 237"/>
                  <a:gd name="T5" fmla="*/ 80 h 330"/>
                  <a:gd name="T6" fmla="*/ 207 w 237"/>
                  <a:gd name="T7" fmla="*/ 72 h 330"/>
                  <a:gd name="T8" fmla="*/ 196 w 237"/>
                  <a:gd name="T9" fmla="*/ 56 h 330"/>
                  <a:gd name="T10" fmla="*/ 191 w 237"/>
                  <a:gd name="T11" fmla="*/ 24 h 330"/>
                  <a:gd name="T12" fmla="*/ 169 w 237"/>
                  <a:gd name="T13" fmla="*/ 35 h 330"/>
                  <a:gd name="T14" fmla="*/ 150 w 237"/>
                  <a:gd name="T15" fmla="*/ 26 h 330"/>
                  <a:gd name="T16" fmla="*/ 131 w 237"/>
                  <a:gd name="T17" fmla="*/ 23 h 330"/>
                  <a:gd name="T18" fmla="*/ 106 w 237"/>
                  <a:gd name="T19" fmla="*/ 23 h 330"/>
                  <a:gd name="T20" fmla="*/ 96 w 237"/>
                  <a:gd name="T21" fmla="*/ 24 h 330"/>
                  <a:gd name="T22" fmla="*/ 76 w 237"/>
                  <a:gd name="T23" fmla="*/ 30 h 330"/>
                  <a:gd name="T24" fmla="*/ 46 w 237"/>
                  <a:gd name="T25" fmla="*/ 24 h 330"/>
                  <a:gd name="T26" fmla="*/ 48 w 237"/>
                  <a:gd name="T27" fmla="*/ 48 h 330"/>
                  <a:gd name="T28" fmla="*/ 35 w 237"/>
                  <a:gd name="T29" fmla="*/ 63 h 330"/>
                  <a:gd name="T30" fmla="*/ 25 w 237"/>
                  <a:gd name="T31" fmla="*/ 80 h 330"/>
                  <a:gd name="T32" fmla="*/ 17 w 237"/>
                  <a:gd name="T33" fmla="*/ 104 h 330"/>
                  <a:gd name="T34" fmla="*/ 15 w 237"/>
                  <a:gd name="T35" fmla="*/ 114 h 330"/>
                  <a:gd name="T36" fmla="*/ 15 w 237"/>
                  <a:gd name="T37" fmla="*/ 125 h 330"/>
                  <a:gd name="T38" fmla="*/ 17 w 237"/>
                  <a:gd name="T39" fmla="*/ 144 h 330"/>
                  <a:gd name="T40" fmla="*/ 25 w 237"/>
                  <a:gd name="T41" fmla="*/ 168 h 330"/>
                  <a:gd name="T42" fmla="*/ 30 w 237"/>
                  <a:gd name="T43" fmla="*/ 176 h 330"/>
                  <a:gd name="T44" fmla="*/ 41 w 237"/>
                  <a:gd name="T45" fmla="*/ 192 h 330"/>
                  <a:gd name="T46" fmla="*/ 52 w 237"/>
                  <a:gd name="T47" fmla="*/ 202 h 330"/>
                  <a:gd name="T48" fmla="*/ 118 w 237"/>
                  <a:gd name="T49" fmla="*/ 248 h 330"/>
                  <a:gd name="T50" fmla="*/ 185 w 237"/>
                  <a:gd name="T51" fmla="*/ 202 h 330"/>
                  <a:gd name="T52" fmla="*/ 189 w 237"/>
                  <a:gd name="T53" fmla="*/ 200 h 330"/>
                  <a:gd name="T54" fmla="*/ 202 w 237"/>
                  <a:gd name="T55" fmla="*/ 185 h 330"/>
                  <a:gd name="T56" fmla="*/ 212 w 237"/>
                  <a:gd name="T57" fmla="*/ 168 h 330"/>
                  <a:gd name="T58" fmla="*/ 219 w 237"/>
                  <a:gd name="T59" fmla="*/ 144 h 330"/>
                  <a:gd name="T60" fmla="*/ 222 w 237"/>
                  <a:gd name="T61" fmla="*/ 135 h 330"/>
                  <a:gd name="T62" fmla="*/ 222 w 237"/>
                  <a:gd name="T63" fmla="*/ 125 h 330"/>
                  <a:gd name="T64" fmla="*/ 118 w 237"/>
                  <a:gd name="T65" fmla="*/ 196 h 330"/>
                  <a:gd name="T66" fmla="*/ 104 w 237"/>
                  <a:gd name="T67" fmla="*/ 195 h 330"/>
                  <a:gd name="T68" fmla="*/ 78 w 237"/>
                  <a:gd name="T69" fmla="*/ 184 h 330"/>
                  <a:gd name="T70" fmla="*/ 58 w 237"/>
                  <a:gd name="T71" fmla="*/ 164 h 330"/>
                  <a:gd name="T72" fmla="*/ 47 w 237"/>
                  <a:gd name="T73" fmla="*/ 138 h 330"/>
                  <a:gd name="T74" fmla="*/ 46 w 237"/>
                  <a:gd name="T75" fmla="*/ 125 h 330"/>
                  <a:gd name="T76" fmla="*/ 47 w 237"/>
                  <a:gd name="T77" fmla="*/ 117 h 330"/>
                  <a:gd name="T78" fmla="*/ 52 w 237"/>
                  <a:gd name="T79" fmla="*/ 96 h 330"/>
                  <a:gd name="T80" fmla="*/ 67 w 237"/>
                  <a:gd name="T81" fmla="*/ 73 h 330"/>
                  <a:gd name="T82" fmla="*/ 90 w 237"/>
                  <a:gd name="T83" fmla="*/ 57 h 330"/>
                  <a:gd name="T84" fmla="*/ 111 w 237"/>
                  <a:gd name="T85" fmla="*/ 52 h 330"/>
                  <a:gd name="T86" fmla="*/ 118 w 237"/>
                  <a:gd name="T87" fmla="*/ 52 h 330"/>
                  <a:gd name="T88" fmla="*/ 133 w 237"/>
                  <a:gd name="T89" fmla="*/ 53 h 330"/>
                  <a:gd name="T90" fmla="*/ 159 w 237"/>
                  <a:gd name="T91" fmla="*/ 64 h 330"/>
                  <a:gd name="T92" fmla="*/ 179 w 237"/>
                  <a:gd name="T93" fmla="*/ 84 h 330"/>
                  <a:gd name="T94" fmla="*/ 190 w 237"/>
                  <a:gd name="T95" fmla="*/ 110 h 330"/>
                  <a:gd name="T96" fmla="*/ 191 w 237"/>
                  <a:gd name="T97" fmla="*/ 125 h 330"/>
                  <a:gd name="T98" fmla="*/ 190 w 237"/>
                  <a:gd name="T99" fmla="*/ 132 h 330"/>
                  <a:gd name="T100" fmla="*/ 185 w 237"/>
                  <a:gd name="T101" fmla="*/ 152 h 330"/>
                  <a:gd name="T102" fmla="*/ 170 w 237"/>
                  <a:gd name="T103" fmla="*/ 175 h 330"/>
                  <a:gd name="T104" fmla="*/ 147 w 237"/>
                  <a:gd name="T105" fmla="*/ 191 h 330"/>
                  <a:gd name="T106" fmla="*/ 126 w 237"/>
                  <a:gd name="T107" fmla="*/ 196 h 330"/>
                  <a:gd name="T108" fmla="*/ 118 w 237"/>
                  <a:gd name="T109" fmla="*/ 19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30">
                    <a:moveTo>
                      <a:pt x="222" y="125"/>
                    </a:moveTo>
                    <a:lnTo>
                      <a:pt x="222" y="125"/>
                    </a:lnTo>
                    <a:lnTo>
                      <a:pt x="222" y="114"/>
                    </a:lnTo>
                    <a:lnTo>
                      <a:pt x="219" y="104"/>
                    </a:lnTo>
                    <a:lnTo>
                      <a:pt x="237" y="85"/>
                    </a:lnTo>
                    <a:lnTo>
                      <a:pt x="212" y="80"/>
                    </a:lnTo>
                    <a:lnTo>
                      <a:pt x="212" y="80"/>
                    </a:lnTo>
                    <a:lnTo>
                      <a:pt x="207" y="72"/>
                    </a:lnTo>
                    <a:lnTo>
                      <a:pt x="202" y="63"/>
                    </a:lnTo>
                    <a:lnTo>
                      <a:pt x="196" y="56"/>
                    </a:lnTo>
                    <a:lnTo>
                      <a:pt x="189" y="48"/>
                    </a:lnTo>
                    <a:lnTo>
                      <a:pt x="191" y="24"/>
                    </a:lnTo>
                    <a:lnTo>
                      <a:pt x="169" y="35"/>
                    </a:lnTo>
                    <a:lnTo>
                      <a:pt x="169" y="35"/>
                    </a:lnTo>
                    <a:lnTo>
                      <a:pt x="160" y="30"/>
                    </a:lnTo>
                    <a:lnTo>
                      <a:pt x="150" y="26"/>
                    </a:lnTo>
                    <a:lnTo>
                      <a:pt x="141" y="24"/>
                    </a:lnTo>
                    <a:lnTo>
                      <a:pt x="131" y="23"/>
                    </a:lnTo>
                    <a:lnTo>
                      <a:pt x="118" y="0"/>
                    </a:lnTo>
                    <a:lnTo>
                      <a:pt x="106" y="23"/>
                    </a:lnTo>
                    <a:lnTo>
                      <a:pt x="106" y="23"/>
                    </a:lnTo>
                    <a:lnTo>
                      <a:pt x="96" y="24"/>
                    </a:lnTo>
                    <a:lnTo>
                      <a:pt x="86" y="26"/>
                    </a:lnTo>
                    <a:lnTo>
                      <a:pt x="76" y="30"/>
                    </a:lnTo>
                    <a:lnTo>
                      <a:pt x="68" y="35"/>
                    </a:lnTo>
                    <a:lnTo>
                      <a:pt x="46" y="24"/>
                    </a:lnTo>
                    <a:lnTo>
                      <a:pt x="48" y="48"/>
                    </a:lnTo>
                    <a:lnTo>
                      <a:pt x="48" y="48"/>
                    </a:lnTo>
                    <a:lnTo>
                      <a:pt x="41" y="56"/>
                    </a:lnTo>
                    <a:lnTo>
                      <a:pt x="35" y="63"/>
                    </a:lnTo>
                    <a:lnTo>
                      <a:pt x="30" y="72"/>
                    </a:lnTo>
                    <a:lnTo>
                      <a:pt x="25" y="80"/>
                    </a:lnTo>
                    <a:lnTo>
                      <a:pt x="0" y="85"/>
                    </a:lnTo>
                    <a:lnTo>
                      <a:pt x="17" y="104"/>
                    </a:lnTo>
                    <a:lnTo>
                      <a:pt x="17" y="104"/>
                    </a:lnTo>
                    <a:lnTo>
                      <a:pt x="15" y="114"/>
                    </a:lnTo>
                    <a:lnTo>
                      <a:pt x="15" y="125"/>
                    </a:lnTo>
                    <a:lnTo>
                      <a:pt x="15" y="125"/>
                    </a:lnTo>
                    <a:lnTo>
                      <a:pt x="15" y="135"/>
                    </a:lnTo>
                    <a:lnTo>
                      <a:pt x="17" y="144"/>
                    </a:lnTo>
                    <a:lnTo>
                      <a:pt x="0" y="163"/>
                    </a:lnTo>
                    <a:lnTo>
                      <a:pt x="25" y="168"/>
                    </a:lnTo>
                    <a:lnTo>
                      <a:pt x="25" y="168"/>
                    </a:lnTo>
                    <a:lnTo>
                      <a:pt x="30" y="176"/>
                    </a:lnTo>
                    <a:lnTo>
                      <a:pt x="35" y="185"/>
                    </a:lnTo>
                    <a:lnTo>
                      <a:pt x="41" y="192"/>
                    </a:lnTo>
                    <a:lnTo>
                      <a:pt x="48" y="200"/>
                    </a:lnTo>
                    <a:lnTo>
                      <a:pt x="52" y="202"/>
                    </a:lnTo>
                    <a:lnTo>
                      <a:pt x="36" y="330"/>
                    </a:lnTo>
                    <a:lnTo>
                      <a:pt x="118" y="248"/>
                    </a:lnTo>
                    <a:lnTo>
                      <a:pt x="201" y="330"/>
                    </a:lnTo>
                    <a:lnTo>
                      <a:pt x="185" y="202"/>
                    </a:lnTo>
                    <a:lnTo>
                      <a:pt x="189" y="200"/>
                    </a:lnTo>
                    <a:lnTo>
                      <a:pt x="189" y="200"/>
                    </a:lnTo>
                    <a:lnTo>
                      <a:pt x="196" y="192"/>
                    </a:lnTo>
                    <a:lnTo>
                      <a:pt x="202" y="185"/>
                    </a:lnTo>
                    <a:lnTo>
                      <a:pt x="207" y="176"/>
                    </a:lnTo>
                    <a:lnTo>
                      <a:pt x="212" y="168"/>
                    </a:lnTo>
                    <a:lnTo>
                      <a:pt x="237" y="163"/>
                    </a:lnTo>
                    <a:lnTo>
                      <a:pt x="219" y="144"/>
                    </a:lnTo>
                    <a:lnTo>
                      <a:pt x="219" y="144"/>
                    </a:lnTo>
                    <a:lnTo>
                      <a:pt x="222" y="135"/>
                    </a:lnTo>
                    <a:lnTo>
                      <a:pt x="222" y="125"/>
                    </a:lnTo>
                    <a:lnTo>
                      <a:pt x="222" y="125"/>
                    </a:lnTo>
                    <a:close/>
                    <a:moveTo>
                      <a:pt x="118" y="196"/>
                    </a:moveTo>
                    <a:lnTo>
                      <a:pt x="118" y="196"/>
                    </a:lnTo>
                    <a:lnTo>
                      <a:pt x="111" y="196"/>
                    </a:lnTo>
                    <a:lnTo>
                      <a:pt x="104" y="195"/>
                    </a:lnTo>
                    <a:lnTo>
                      <a:pt x="90" y="191"/>
                    </a:lnTo>
                    <a:lnTo>
                      <a:pt x="78" y="184"/>
                    </a:lnTo>
                    <a:lnTo>
                      <a:pt x="67" y="175"/>
                    </a:lnTo>
                    <a:lnTo>
                      <a:pt x="58" y="164"/>
                    </a:lnTo>
                    <a:lnTo>
                      <a:pt x="52" y="152"/>
                    </a:lnTo>
                    <a:lnTo>
                      <a:pt x="47" y="138"/>
                    </a:lnTo>
                    <a:lnTo>
                      <a:pt x="47" y="132"/>
                    </a:lnTo>
                    <a:lnTo>
                      <a:pt x="46" y="125"/>
                    </a:lnTo>
                    <a:lnTo>
                      <a:pt x="46" y="125"/>
                    </a:lnTo>
                    <a:lnTo>
                      <a:pt x="47" y="117"/>
                    </a:lnTo>
                    <a:lnTo>
                      <a:pt x="47" y="110"/>
                    </a:lnTo>
                    <a:lnTo>
                      <a:pt x="52" y="96"/>
                    </a:lnTo>
                    <a:lnTo>
                      <a:pt x="58" y="84"/>
                    </a:lnTo>
                    <a:lnTo>
                      <a:pt x="67" y="73"/>
                    </a:lnTo>
                    <a:lnTo>
                      <a:pt x="78" y="64"/>
                    </a:lnTo>
                    <a:lnTo>
                      <a:pt x="90" y="57"/>
                    </a:lnTo>
                    <a:lnTo>
                      <a:pt x="104" y="53"/>
                    </a:lnTo>
                    <a:lnTo>
                      <a:pt x="111" y="52"/>
                    </a:lnTo>
                    <a:lnTo>
                      <a:pt x="118" y="52"/>
                    </a:lnTo>
                    <a:lnTo>
                      <a:pt x="118" y="52"/>
                    </a:lnTo>
                    <a:lnTo>
                      <a:pt x="126" y="52"/>
                    </a:lnTo>
                    <a:lnTo>
                      <a:pt x="133" y="53"/>
                    </a:lnTo>
                    <a:lnTo>
                      <a:pt x="147" y="57"/>
                    </a:lnTo>
                    <a:lnTo>
                      <a:pt x="159" y="64"/>
                    </a:lnTo>
                    <a:lnTo>
                      <a:pt x="170" y="73"/>
                    </a:lnTo>
                    <a:lnTo>
                      <a:pt x="179" y="84"/>
                    </a:lnTo>
                    <a:lnTo>
                      <a:pt x="185" y="96"/>
                    </a:lnTo>
                    <a:lnTo>
                      <a:pt x="190" y="110"/>
                    </a:lnTo>
                    <a:lnTo>
                      <a:pt x="190" y="117"/>
                    </a:lnTo>
                    <a:lnTo>
                      <a:pt x="191" y="125"/>
                    </a:lnTo>
                    <a:lnTo>
                      <a:pt x="191" y="125"/>
                    </a:lnTo>
                    <a:lnTo>
                      <a:pt x="190" y="132"/>
                    </a:lnTo>
                    <a:lnTo>
                      <a:pt x="190" y="138"/>
                    </a:lnTo>
                    <a:lnTo>
                      <a:pt x="185" y="152"/>
                    </a:lnTo>
                    <a:lnTo>
                      <a:pt x="179" y="164"/>
                    </a:lnTo>
                    <a:lnTo>
                      <a:pt x="170" y="175"/>
                    </a:lnTo>
                    <a:lnTo>
                      <a:pt x="159" y="184"/>
                    </a:lnTo>
                    <a:lnTo>
                      <a:pt x="147" y="191"/>
                    </a:lnTo>
                    <a:lnTo>
                      <a:pt x="133" y="195"/>
                    </a:lnTo>
                    <a:lnTo>
                      <a:pt x="126" y="196"/>
                    </a:lnTo>
                    <a:lnTo>
                      <a:pt x="118" y="196"/>
                    </a:lnTo>
                    <a:lnTo>
                      <a:pt x="118"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600">
                  <a:solidFill>
                    <a:schemeClr val="bg2"/>
                  </a:solidFill>
                  <a:latin typeface="Calibri" panose="020F0502020204030204" pitchFamily="34" charset="0"/>
                </a:endParaRPr>
              </a:p>
            </p:txBody>
          </p:sp>
        </p:grpSp>
      </p:grpSp>
      <p:sp>
        <p:nvSpPr>
          <p:cNvPr id="32" name="Shape 47"/>
          <p:cNvSpPr/>
          <p:nvPr/>
        </p:nvSpPr>
        <p:spPr>
          <a:xfrm>
            <a:off x="251460" y="339090"/>
            <a:ext cx="6581775" cy="369570"/>
          </a:xfrm>
          <a:prstGeom prst="rect">
            <a:avLst/>
          </a:prstGeom>
          <a:noFill/>
          <a:ln w="9525">
            <a:noFill/>
          </a:ln>
        </p:spPr>
        <p:txBody>
          <a:bodyPr wrap="square" lIns="50800" tIns="50800" rIns="50800" bIns="50800" anchor="ctr"/>
          <a:lstStyle/>
          <a:p>
            <a:r>
              <a:rPr lang="en-US" altLang="zh-CN" sz="4800" b="1" dirty="0">
                <a:solidFill>
                  <a:schemeClr val="accent4"/>
                </a:solidFill>
                <a:latin typeface="+mn-ea"/>
              </a:rPr>
              <a:t>Conclusion</a:t>
            </a:r>
            <a:endParaRPr lang="zh-CN" altLang="en-US" sz="4800" b="1" dirty="0">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多边形: 形状 5"/>
          <p:cNvSpPr/>
          <p:nvPr/>
        </p:nvSpPr>
        <p:spPr>
          <a:xfrm>
            <a:off x="0" y="0"/>
            <a:ext cx="2838450" cy="4200525"/>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50" h="4200525">
                <a:moveTo>
                  <a:pt x="2839212" y="0"/>
                </a:moveTo>
                <a:cubicBezTo>
                  <a:pt x="2400300" y="828675"/>
                  <a:pt x="1275588" y="417005"/>
                  <a:pt x="1097471" y="1189673"/>
                </a:cubicBezTo>
                <a:cubicBezTo>
                  <a:pt x="916496" y="1973723"/>
                  <a:pt x="2226707" y="2346246"/>
                  <a:pt x="1906524" y="3119057"/>
                </a:cubicBezTo>
                <a:cubicBezTo>
                  <a:pt x="1657493" y="3720132"/>
                  <a:pt x="644462" y="3256216"/>
                  <a:pt x="0" y="4202621"/>
                </a:cubicBezTo>
                <a:lnTo>
                  <a:pt x="0" y="0"/>
                </a:lnTo>
                <a:close/>
              </a:path>
            </a:pathLst>
          </a:custGeom>
          <a:solidFill>
            <a:schemeClr val="bg2"/>
          </a:solidFill>
          <a:ln w="4763" cap="flat">
            <a:noFill/>
            <a:prstDash val="solid"/>
            <a:miter/>
          </a:ln>
          <a:effectLst>
            <a:outerShdw blurRad="431800" dist="38100" dir="2700000" sx="116000" sy="116000" algn="tl" rotWithShape="0">
              <a:schemeClr val="bg2">
                <a:lumMod val="50000"/>
                <a:alpha val="40000"/>
              </a:schemeClr>
            </a:outerShdw>
          </a:effectLst>
        </p:spPr>
        <p:txBody>
          <a:bodyPr rtlCol="0" anchor="ctr"/>
          <a:lstStyle/>
          <a:p>
            <a:endParaRPr lang="zh-CN" altLang="en-US"/>
          </a:p>
        </p:txBody>
      </p:sp>
      <p:sp>
        <p:nvSpPr>
          <p:cNvPr id="7" name="任意多边形: 形状 6"/>
          <p:cNvSpPr/>
          <p:nvPr/>
        </p:nvSpPr>
        <p:spPr>
          <a:xfrm>
            <a:off x="2136191" y="2714625"/>
            <a:ext cx="7000875" cy="2428875"/>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100000">
                <a:schemeClr val="bg2"/>
              </a:gs>
              <a:gs pos="14000">
                <a:schemeClr val="bg2">
                  <a:lumMod val="75000"/>
                </a:schemeClr>
              </a:gs>
            </a:gsLst>
            <a:lin ang="0" scaled="0"/>
          </a:gradFill>
          <a:ln w="4763" cap="flat">
            <a:noFill/>
            <a:prstDash val="solid"/>
            <a:miter/>
          </a:ln>
        </p:spPr>
        <p:txBody>
          <a:bodyPr rtlCol="0" anchor="ctr"/>
          <a:lstStyle/>
          <a:p>
            <a:endParaRPr lang="zh-CN" altLang="en-US"/>
          </a:p>
        </p:txBody>
      </p:sp>
      <p:sp>
        <p:nvSpPr>
          <p:cNvPr id="8" name="任意多边形: 形状 7"/>
          <p:cNvSpPr/>
          <p:nvPr/>
        </p:nvSpPr>
        <p:spPr>
          <a:xfrm>
            <a:off x="7077075" y="0"/>
            <a:ext cx="2066925" cy="1462088"/>
          </a:xfrm>
          <a:custGeom>
            <a:avLst/>
            <a:gdLst>
              <a:gd name="connsiteX0" fmla="*/ 19277 w 2066925"/>
              <a:gd name="connsiteY0" fmla="*/ 0 h 1462087"/>
              <a:gd name="connsiteX1" fmla="*/ 624782 w 2066925"/>
              <a:gd name="connsiteY1" fmla="*/ 1302353 h 1462087"/>
              <a:gd name="connsiteX2" fmla="*/ 2068867 w 2066925"/>
              <a:gd name="connsiteY2" fmla="*/ 1212533 h 1462087"/>
              <a:gd name="connsiteX3" fmla="*/ 2068867 w 2066925"/>
              <a:gd name="connsiteY3" fmla="*/ 0 h 1462087"/>
            </a:gdLst>
            <a:ahLst/>
            <a:cxnLst>
              <a:cxn ang="0">
                <a:pos x="connsiteX0" y="connsiteY0"/>
              </a:cxn>
              <a:cxn ang="0">
                <a:pos x="connsiteX1" y="connsiteY1"/>
              </a:cxn>
              <a:cxn ang="0">
                <a:pos x="connsiteX2" y="connsiteY2"/>
              </a:cxn>
              <a:cxn ang="0">
                <a:pos x="connsiteX3" y="connsiteY3"/>
              </a:cxn>
            </a:cxnLst>
            <a:rect l="l" t="t" r="r" b="b"/>
            <a:pathLst>
              <a:path w="2066925" h="1462087">
                <a:moveTo>
                  <a:pt x="19277" y="0"/>
                </a:moveTo>
                <a:cubicBezTo>
                  <a:pt x="19277" y="0"/>
                  <a:pt x="-167984" y="861441"/>
                  <a:pt x="624782" y="1302353"/>
                </a:cubicBezTo>
                <a:cubicBezTo>
                  <a:pt x="1361540" y="1711928"/>
                  <a:pt x="2068867" y="1212533"/>
                  <a:pt x="2068867" y="1212533"/>
                </a:cubicBezTo>
                <a:lnTo>
                  <a:pt x="2068867" y="0"/>
                </a:lnTo>
                <a:close/>
              </a:path>
            </a:pathLst>
          </a:custGeom>
          <a:solidFill>
            <a:schemeClr val="bg2">
              <a:lumMod val="60000"/>
              <a:lumOff val="40000"/>
              <a:alpha val="25000"/>
            </a:schemeClr>
          </a:solidFill>
          <a:ln w="4763" cap="flat">
            <a:noFill/>
            <a:prstDash val="solid"/>
            <a:miter/>
          </a:ln>
        </p:spPr>
        <p:txBody>
          <a:bodyPr rtlCol="0" anchor="ctr"/>
          <a:lstStyle/>
          <a:p>
            <a:endParaRPr lang="zh-CN" altLang="en-US"/>
          </a:p>
        </p:txBody>
      </p:sp>
      <p:sp>
        <p:nvSpPr>
          <p:cNvPr id="21" name="文本框 20"/>
          <p:cNvSpPr txBox="1"/>
          <p:nvPr/>
        </p:nvSpPr>
        <p:spPr>
          <a:xfrm>
            <a:off x="324977" y="2021377"/>
            <a:ext cx="4247023" cy="923330"/>
          </a:xfrm>
          <a:prstGeom prst="rect">
            <a:avLst/>
          </a:prstGeom>
          <a:noFill/>
        </p:spPr>
        <p:txBody>
          <a:bodyPr wrap="square" rtlCol="0">
            <a:spAutoFit/>
          </a:bodyPr>
          <a:lstStyle/>
          <a:p>
            <a:pPr algn="l"/>
            <a:r>
              <a:rPr lang="en-US" altLang="zh-CN" sz="5400" b="1">
                <a:latin typeface="+mn-ea"/>
              </a:rPr>
              <a:t>THANKS!</a:t>
            </a:r>
            <a:endParaRPr lang="zh-CN" altLang="en-US" sz="5400" b="1">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6372200" y="339864"/>
            <a:ext cx="862583" cy="862583"/>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A</a:t>
            </a:r>
            <a:endParaRPr lang="en-US" altLang="zh-CN" sz="4000">
              <a:solidFill>
                <a:schemeClr val="tx1"/>
              </a:solidFill>
              <a:latin typeface="+mj-ea"/>
              <a:ea typeface="+mj-ea"/>
            </a:endParaRPr>
          </a:p>
        </p:txBody>
      </p:sp>
      <p:sp>
        <p:nvSpPr>
          <p:cNvPr id="15" name="Shape 47"/>
          <p:cNvSpPr/>
          <p:nvPr/>
        </p:nvSpPr>
        <p:spPr>
          <a:xfrm>
            <a:off x="5220589" y="1491513"/>
            <a:ext cx="3452162" cy="923330"/>
          </a:xfrm>
          <a:prstGeom prst="rect">
            <a:avLst/>
          </a:prstGeom>
          <a:noFill/>
          <a:ln w="9525">
            <a:noFill/>
          </a:ln>
        </p:spPr>
        <p:txBody>
          <a:bodyPr wrap="square" lIns="50800" tIns="50800" rIns="50800" bIns="50800" anchor="ctr"/>
          <a:lstStyle/>
          <a:p>
            <a:pPr algn="ctr"/>
            <a:r>
              <a:rPr lang="zh-CN" altLang="en-US" sz="3200" b="1">
                <a:solidFill>
                  <a:schemeClr val="bg2"/>
                </a:solidFill>
                <a:latin typeface="+mn-ea"/>
                <a:sym typeface="+mn-ea"/>
              </a:rPr>
              <a:t>人与社会：</a:t>
            </a:r>
            <a:endParaRPr lang="zh-CN" altLang="en-US" sz="3200" b="1">
              <a:solidFill>
                <a:schemeClr val="bg2"/>
              </a:solidFill>
              <a:latin typeface="+mn-ea"/>
            </a:endParaRPr>
          </a:p>
          <a:p>
            <a:pPr algn="ctr"/>
            <a:r>
              <a:rPr lang="zh-CN" altLang="en-US" sz="3200" b="1">
                <a:solidFill>
                  <a:schemeClr val="bg2"/>
                </a:solidFill>
                <a:latin typeface="+mn-ea"/>
                <a:sym typeface="+mn-ea"/>
              </a:rPr>
              <a:t>入学报名须知</a:t>
            </a:r>
            <a:endParaRPr lang="zh-CN" altLang="en-US" sz="3200" b="1">
              <a:solidFill>
                <a:schemeClr val="bg2"/>
              </a:solidFill>
              <a:latin typeface="+mn-ea"/>
            </a:endParaRPr>
          </a:p>
          <a:p>
            <a:pPr algn="ctr"/>
            <a:endParaRPr lang="en-US" altLang="zh-CN" sz="3200">
              <a:solidFill>
                <a:schemeClr val="accent4"/>
              </a:solidFill>
              <a:latin typeface="+mn-ea"/>
            </a:endParaRPr>
          </a:p>
        </p:txBody>
      </p:sp>
      <p:sp>
        <p:nvSpPr>
          <p:cNvPr id="16" name="矩形 15"/>
          <p:cNvSpPr/>
          <p:nvPr/>
        </p:nvSpPr>
        <p:spPr>
          <a:xfrm>
            <a:off x="6588302" y="2284000"/>
            <a:ext cx="482447" cy="72008"/>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3"/>
          <p:cNvSpPr txBox="1">
            <a:spLocks noChangeArrowheads="1"/>
          </p:cNvSpPr>
          <p:nvPr/>
        </p:nvSpPr>
        <p:spPr bwMode="auto">
          <a:xfrm>
            <a:off x="4904740" y="2571750"/>
            <a:ext cx="4003675" cy="1894840"/>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l">
              <a:defRPr/>
            </a:pPr>
            <a:r>
              <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rPr>
              <a:t>解题要求：</a:t>
            </a:r>
            <a:endPar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endParaRPr>
          </a:p>
          <a:p>
            <a:pPr marL="0" indent="0" algn="l">
              <a:defRPr/>
            </a:pPr>
            <a:r>
              <a:rPr lang="en-US" sz="2800" dirty="0">
                <a:solidFill>
                  <a:schemeClr val="bg2"/>
                </a:solidFill>
                <a:latin typeface="Calibri" panose="020F0502020204030204" pitchFamily="34" charset="0"/>
                <a:ea typeface="Tahoma" panose="020B0604030504040204" pitchFamily="34" charset="0"/>
                <a:cs typeface="Tahoma" panose="020B0604030504040204" pitchFamily="34" charset="0"/>
              </a:rPr>
              <a:t>1. </a:t>
            </a:r>
            <a:r>
              <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rPr>
              <a:t>快速明确文体、主题和写作目的</a:t>
            </a:r>
            <a:endPar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endParaRPr>
          </a:p>
          <a:p>
            <a:pPr marL="0" indent="0" algn="l">
              <a:defRPr/>
            </a:pPr>
            <a:r>
              <a:rPr altLang="zh-CN" sz="2800" dirty="0">
                <a:solidFill>
                  <a:schemeClr val="bg2"/>
                </a:solidFill>
                <a:latin typeface="Calibri" panose="020F0502020204030204" pitchFamily="34" charset="0"/>
                <a:ea typeface="宋体" panose="02010600030101010101" pitchFamily="2" charset="-122"/>
                <a:cs typeface="Tahoma" panose="020B0604030504040204" pitchFamily="34" charset="0"/>
              </a:rPr>
              <a:t>2. </a:t>
            </a:r>
            <a:r>
              <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rPr>
              <a:t>精准定位答案出处</a:t>
            </a:r>
            <a:endParaRPr lang="zh-CN" altLang="en-US" sz="2800" dirty="0">
              <a:solidFill>
                <a:schemeClr val="bg2"/>
              </a:solidFill>
              <a:latin typeface="Calibri" panose="020F0502020204030204" pitchFamily="34" charset="0"/>
              <a:ea typeface="宋体" panose="02010600030101010101" pitchFamily="2" charset="-122"/>
              <a:cs typeface="Tahoma" panose="020B0604030504040204" pitchFamily="34" charset="0"/>
            </a:endParaRPr>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
        <p:nvSpPr>
          <p:cNvPr id="19" name="任意多边形: 形状 18"/>
          <p:cNvSpPr/>
          <p:nvPr/>
        </p:nvSpPr>
        <p:spPr>
          <a:xfrm flipH="1">
            <a:off x="4572000" y="4515966"/>
            <a:ext cx="1808774" cy="627534"/>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0">
                <a:schemeClr val="accent1"/>
              </a:gs>
              <a:gs pos="100000">
                <a:schemeClr val="accent6"/>
              </a:gs>
            </a:gsLst>
            <a:lin ang="0" scaled="0"/>
          </a:gradFill>
          <a:ln w="4763" cap="flat">
            <a:noFill/>
            <a:prstDash val="solid"/>
            <a:miter/>
          </a:ln>
        </p:spPr>
        <p:txBody>
          <a:bodyPr rtlCol="0" anchor="ctr"/>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05130" y="506730"/>
            <a:ext cx="8140700" cy="2215515"/>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457200" algn="just" fontAlgn="auto" latinLnBrk="0">
              <a:spcBef>
                <a:spcPts val="0"/>
              </a:spcBef>
              <a:defRPr/>
              <a:extLst>
                <a:ext uri="{35155182-B16C-46BC-9424-99874614C6A1}">
                  <wpsdc:indentchars xmlns:wpsdc="http://www.wps.cn/officeDocument/2017/drawingmlCustomData" val="200" checksum="59296752"/>
                </a:ext>
              </a:extLst>
            </a:pPr>
            <a:r>
              <a:rPr lang="en-US" sz="1800" dirty="0">
                <a:solidFill>
                  <a:schemeClr val="bg2"/>
                </a:solidFill>
                <a:latin typeface="Times New Roman" panose="02020603050405020304" charset="0"/>
                <a:ea typeface="Tahoma" panose="020B0604030504040204" pitchFamily="34" charset="0"/>
                <a:cs typeface="Times New Roman" panose="02020603050405020304" charset="0"/>
              </a:rPr>
              <a:t>We are thrilled </a:t>
            </a:r>
            <a:r>
              <a:rPr lang="en-US" sz="1800" b="1" dirty="0">
                <a:solidFill>
                  <a:srgbClr val="FF0000"/>
                </a:solidFill>
                <a:latin typeface="Times New Roman" panose="02020603050405020304" charset="0"/>
                <a:ea typeface="Tahoma" panose="020B0604030504040204" pitchFamily="34" charset="0"/>
                <a:cs typeface="Times New Roman" panose="02020603050405020304" charset="0"/>
              </a:rPr>
              <a:t>you </a:t>
            </a:r>
            <a:r>
              <a:rPr lang="en-US" sz="1800" dirty="0">
                <a:solidFill>
                  <a:schemeClr val="bg2"/>
                </a:solidFill>
                <a:latin typeface="Times New Roman" panose="02020603050405020304" charset="0"/>
                <a:ea typeface="Tahoma" panose="020B0604030504040204" pitchFamily="34" charset="0"/>
                <a:cs typeface="Times New Roman" panose="02020603050405020304" charset="0"/>
              </a:rPr>
              <a:t>are considering Marist School for your child’s next chapter. Marist has two primary </a:t>
            </a:r>
            <a:r>
              <a:rPr lang="en-US" sz="1800" u="sng" dirty="0">
                <a:solidFill>
                  <a:srgbClr val="FF0000"/>
                </a:solidFill>
                <a:latin typeface="Times New Roman" panose="02020603050405020304" charset="0"/>
                <a:ea typeface="Tahoma" panose="020B0604030504040204" pitchFamily="34" charset="0"/>
                <a:cs typeface="Times New Roman" panose="02020603050405020304" charset="0"/>
              </a:rPr>
              <a:t>entry points for students in 7th and 9th grades </a:t>
            </a:r>
            <a:r>
              <a:rPr lang="en-US" sz="1800" dirty="0">
                <a:solidFill>
                  <a:schemeClr val="bg2"/>
                </a:solidFill>
                <a:latin typeface="Times New Roman" panose="02020603050405020304" charset="0"/>
                <a:ea typeface="Tahoma" panose="020B0604030504040204" pitchFamily="34" charset="0"/>
                <a:cs typeface="Times New Roman" panose="02020603050405020304" charset="0"/>
              </a:rPr>
              <a:t>to which we typically accept 150 and 50 students respectively.</a:t>
            </a:r>
            <a:endParaRPr lang="en-US" sz="1800" dirty="0">
              <a:solidFill>
                <a:schemeClr val="bg2"/>
              </a:solidFill>
              <a:latin typeface="Times New Roman" panose="02020603050405020304" charset="0"/>
              <a:ea typeface="Tahoma" panose="020B0604030504040204" pitchFamily="34" charset="0"/>
              <a:cs typeface="Times New Roman" panose="02020603050405020304" charset="0"/>
            </a:endParaRPr>
          </a:p>
          <a:p>
            <a:pPr marL="0" indent="457200" algn="just" fontAlgn="auto" latinLnBrk="0">
              <a:spcBef>
                <a:spcPts val="0"/>
              </a:spcBef>
              <a:defRPr/>
              <a:extLst>
                <a:ext uri="{35155182-B16C-46BC-9424-99874614C6A1}">
                  <wpsdc:indentchars xmlns:wpsdc="http://www.wps.cn/officeDocument/2017/drawingmlCustomData" val="200" checksum="59296752"/>
                </a:ext>
              </a:extLst>
            </a:pPr>
            <a:r>
              <a:rPr lang="en-US" sz="1800" dirty="0">
                <a:solidFill>
                  <a:schemeClr val="bg2"/>
                </a:solidFill>
                <a:latin typeface="Times New Roman" panose="02020603050405020304" charset="0"/>
                <a:ea typeface="Tahoma" panose="020B0604030504040204" pitchFamily="34" charset="0"/>
                <a:cs typeface="Times New Roman" panose="02020603050405020304" charset="0"/>
              </a:rPr>
              <a:t>Marist School utilizes Ravenna, an application management system, for all aspects of the admissions process. Through Ravenna,</a:t>
            </a:r>
            <a:r>
              <a:rPr lang="en-US" sz="1800" dirty="0">
                <a:solidFill>
                  <a:srgbClr val="FF0000"/>
                </a:solidFill>
                <a:latin typeface="Times New Roman" panose="02020603050405020304" charset="0"/>
                <a:ea typeface="Tahoma" panose="020B0604030504040204" pitchFamily="34" charset="0"/>
                <a:cs typeface="Times New Roman" panose="02020603050405020304" charset="0"/>
              </a:rPr>
              <a:t> parents</a:t>
            </a:r>
            <a:r>
              <a:rPr lang="en-US" sz="1800" dirty="0">
                <a:solidFill>
                  <a:schemeClr val="bg2"/>
                </a:solidFill>
                <a:latin typeface="Times New Roman" panose="02020603050405020304" charset="0"/>
                <a:ea typeface="Tahoma" panose="020B0604030504040204" pitchFamily="34" charset="0"/>
                <a:cs typeface="Times New Roman" panose="02020603050405020304" charset="0"/>
              </a:rPr>
              <a:t> can access the Marist application, submit supporting materials, track application status, and view admission decisions. Our application for the 2024-2025 school year will be available late September with a January 22,2024 deadline.</a:t>
            </a:r>
            <a:endParaRPr lang="en-US" sz="1800" dirty="0">
              <a:solidFill>
                <a:schemeClr val="bg2"/>
              </a:solidFill>
              <a:latin typeface="Times New Roman" panose="02020603050405020304" charset="0"/>
              <a:ea typeface="Tahoma" panose="020B0604030504040204" pitchFamily="34" charset="0"/>
              <a:cs typeface="Times New Roman" panose="02020603050405020304" charset="0"/>
            </a:endParaRPr>
          </a:p>
        </p:txBody>
      </p:sp>
      <p:sp>
        <p:nvSpPr>
          <p:cNvPr id="10" name="Rectangle 3"/>
          <p:cNvSpPr txBox="1">
            <a:spLocks noChangeArrowheads="1"/>
          </p:cNvSpPr>
          <p:nvPr/>
        </p:nvSpPr>
        <p:spPr bwMode="auto">
          <a:xfrm>
            <a:off x="2267585" y="2499995"/>
            <a:ext cx="6412865" cy="2522855"/>
          </a:xfrm>
          <a:prstGeom prst="rect">
            <a:avLst/>
          </a:prstGeom>
          <a:ln>
            <a:solidFill>
              <a:schemeClr val="accent4"/>
            </a:solidFill>
          </a:ln>
        </p:spPr>
        <p:txBody>
          <a:bodyPr wrap="square" lIns="0" tIns="0" rIns="0" bIns="0" anchor="t" anchorCtr="0">
            <a:no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21. </a:t>
            </a:r>
            <a:r>
              <a:rPr lang="en-US" altLang="zh-CN" sz="2800" b="1">
                <a:solidFill>
                  <a:srgbClr val="FF0000"/>
                </a:solidFill>
                <a:latin typeface="Times New Roman" panose="02020603050405020304" charset="0"/>
                <a:ea typeface="Tahoma" panose="020B0604030504040204" pitchFamily="34" charset="0"/>
                <a:cs typeface="Times New Roman" panose="02020603050405020304" charset="0"/>
              </a:rPr>
              <a:t>Who</a:t>
            </a: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 is this article mainly </a:t>
            </a:r>
            <a:r>
              <a:rPr lang="en-US" altLang="zh-CN" sz="2800">
                <a:solidFill>
                  <a:srgbClr val="FF0000"/>
                </a:solidFill>
                <a:latin typeface="Times New Roman" panose="02020603050405020304" charset="0"/>
                <a:ea typeface="Tahoma" panose="020B0604030504040204" pitchFamily="34" charset="0"/>
                <a:cs typeface="Times New Roman" panose="02020603050405020304" charset="0"/>
              </a:rPr>
              <a:t>intended for</a:t>
            </a: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A. Students in all grades.</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B. Students in 6th or 8th grades.</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C. Parents of children in 6th or 8th grades.</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rPr>
              <a:t>D. Parents of children in 7th to 9th grades.</a:t>
            </a:r>
            <a:endParaRPr lang="en-US" altLang="zh-CN" sz="28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endParaRPr>
          </a:p>
        </p:txBody>
      </p:sp>
      <p:sp>
        <p:nvSpPr>
          <p:cNvPr id="13" name="Shape 47"/>
          <p:cNvSpPr/>
          <p:nvPr/>
        </p:nvSpPr>
        <p:spPr>
          <a:xfrm>
            <a:off x="755650" y="195580"/>
            <a:ext cx="6193790" cy="369570"/>
          </a:xfrm>
          <a:prstGeom prst="rect">
            <a:avLst/>
          </a:prstGeom>
          <a:noFill/>
          <a:ln w="9525">
            <a:noFill/>
          </a:ln>
        </p:spPr>
        <p:txBody>
          <a:bodyPr wrap="square" lIns="50800" tIns="50800" rIns="50800" bIns="50800" anchor="ctr"/>
          <a:lstStyle/>
          <a:p>
            <a:pPr algn="l"/>
            <a:r>
              <a:rPr lang="zh-CN" altLang="en-US" sz="2800" b="1">
                <a:solidFill>
                  <a:schemeClr val="bg2"/>
                </a:solidFill>
                <a:latin typeface="+mn-ea"/>
                <a:sym typeface="+mn-ea"/>
              </a:rPr>
              <a:t>人与社会：入学报名须知</a:t>
            </a:r>
            <a:endParaRPr lang="en-US" altLang="zh-CN" sz="2800" b="1">
              <a:solidFill>
                <a:schemeClr val="accent4"/>
              </a:solidFill>
              <a:latin typeface="+mn-ea"/>
            </a:endParaRPr>
          </a:p>
        </p:txBody>
      </p:sp>
      <p:sp>
        <p:nvSpPr>
          <p:cNvPr id="14" name="椭圆 13"/>
          <p:cNvSpPr/>
          <p:nvPr>
            <p:custDataLst>
              <p:tags r:id="rId1"/>
            </p:custDataLst>
          </p:nvPr>
        </p:nvSpPr>
        <p:spPr>
          <a:xfrm>
            <a:off x="405130" y="195580"/>
            <a:ext cx="350520" cy="31115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A</a:t>
            </a:r>
            <a:endParaRPr lang="en-US" altLang="zh-CN" sz="4000">
              <a:solidFill>
                <a:schemeClr val="tx1"/>
              </a:solidFill>
              <a:latin typeface="+mj-ea"/>
              <a:ea typeface="+mj-ea"/>
            </a:endParaRPr>
          </a:p>
        </p:txBody>
      </p:sp>
      <p:sp>
        <p:nvSpPr>
          <p:cNvPr id="20" name="Shape 47"/>
          <p:cNvSpPr/>
          <p:nvPr/>
        </p:nvSpPr>
        <p:spPr>
          <a:xfrm>
            <a:off x="107315" y="2967355"/>
            <a:ext cx="2223135" cy="40640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把握细节信息和人称</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4" grpId="0" bldLvl="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67360" y="555625"/>
            <a:ext cx="8140700" cy="2215515"/>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457200" algn="just" fontAlgn="auto" latinLnBrk="0">
              <a:spcBef>
                <a:spcPts val="0"/>
              </a:spcBef>
              <a:defRPr/>
              <a:extLst>
                <a:ext uri="{35155182-B16C-46BC-9424-99874614C6A1}">
                  <wpsdc:indentchars xmlns:wpsdc="http://www.wps.cn/officeDocument/2017/drawingmlCustomData" val="200" checksum="59296752"/>
                </a:ext>
              </a:extLst>
            </a:pP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We are thrilled </a:t>
            </a:r>
            <a:r>
              <a:rPr lang="en-US" sz="1800" b="1" dirty="0">
                <a:solidFill>
                  <a:schemeClr val="bg1"/>
                </a:solidFill>
                <a:latin typeface="Times New Roman" panose="02020603050405020304" charset="0"/>
                <a:ea typeface="Tahoma" panose="020B0604030504040204" pitchFamily="34" charset="0"/>
                <a:cs typeface="Times New Roman" panose="02020603050405020304" charset="0"/>
              </a:rPr>
              <a:t>you </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are considering Marist School for your child’s next chapter. Marist has two primary </a:t>
            </a:r>
            <a:r>
              <a:rPr lang="en-US" sz="1800" u="sng" dirty="0">
                <a:solidFill>
                  <a:schemeClr val="bg1"/>
                </a:solidFill>
                <a:latin typeface="Times New Roman" panose="02020603050405020304" charset="0"/>
                <a:ea typeface="Tahoma" panose="020B0604030504040204" pitchFamily="34" charset="0"/>
                <a:cs typeface="Times New Roman" panose="02020603050405020304" charset="0"/>
              </a:rPr>
              <a:t>entry points for students in 7th and 9th grades </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to which we typically accept 150 and 50 students respectively.</a:t>
            </a:r>
            <a:endParaRPr lang="en-US" sz="1800" dirty="0">
              <a:solidFill>
                <a:schemeClr val="bg1"/>
              </a:solidFill>
              <a:latin typeface="Times New Roman" panose="02020603050405020304" charset="0"/>
              <a:ea typeface="Tahoma" panose="020B0604030504040204" pitchFamily="34" charset="0"/>
              <a:cs typeface="Times New Roman" panose="02020603050405020304" charset="0"/>
            </a:endParaRPr>
          </a:p>
          <a:p>
            <a:pPr marL="0" indent="457200" algn="just" fontAlgn="auto" latinLnBrk="0">
              <a:spcBef>
                <a:spcPts val="0"/>
              </a:spcBef>
              <a:defRPr/>
              <a:extLst>
                <a:ext uri="{35155182-B16C-46BC-9424-99874614C6A1}">
                  <wpsdc:indentchars xmlns:wpsdc="http://www.wps.cn/officeDocument/2017/drawingmlCustomData" val="200" checksum="59296752"/>
                </a:ext>
              </a:extLst>
            </a:pPr>
            <a:r>
              <a:rPr lang="en-US" sz="1800" u="sng" dirty="0">
                <a:solidFill>
                  <a:srgbClr val="FF0000"/>
                </a:solidFill>
                <a:latin typeface="Times New Roman" panose="02020603050405020304" charset="0"/>
                <a:ea typeface="Tahoma" panose="020B0604030504040204" pitchFamily="34" charset="0"/>
                <a:cs typeface="Times New Roman" panose="02020603050405020304" charset="0"/>
              </a:rPr>
              <a:t>Marist School utilizes Ravenna, an application management system, for all aspects of the admissions process.</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 </a:t>
            </a:r>
            <a:r>
              <a:rPr lang="en-US" sz="1800" dirty="0">
                <a:solidFill>
                  <a:srgbClr val="FF0000"/>
                </a:solidFill>
                <a:latin typeface="Times New Roman" panose="02020603050405020304" charset="0"/>
                <a:ea typeface="Tahoma" panose="020B0604030504040204" pitchFamily="34" charset="0"/>
                <a:cs typeface="Times New Roman" panose="02020603050405020304" charset="0"/>
              </a:rPr>
              <a:t>Through Ravenna,</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 parents can </a:t>
            </a:r>
            <a:r>
              <a:rPr lang="en-US" sz="1800" dirty="0">
                <a:solidFill>
                  <a:srgbClr val="FF0000"/>
                </a:solidFill>
                <a:latin typeface="Times New Roman" panose="02020603050405020304" charset="0"/>
                <a:ea typeface="Tahoma" panose="020B0604030504040204" pitchFamily="34" charset="0"/>
                <a:cs typeface="Times New Roman" panose="02020603050405020304" charset="0"/>
              </a:rPr>
              <a:t>access</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 the Marist application, </a:t>
            </a:r>
            <a:r>
              <a:rPr lang="en-US" sz="1800" dirty="0">
                <a:solidFill>
                  <a:srgbClr val="FF0000"/>
                </a:solidFill>
                <a:latin typeface="Times New Roman" panose="02020603050405020304" charset="0"/>
                <a:ea typeface="Tahoma" panose="020B0604030504040204" pitchFamily="34" charset="0"/>
                <a:cs typeface="Times New Roman" panose="02020603050405020304" charset="0"/>
              </a:rPr>
              <a:t>submit </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supporting materials, </a:t>
            </a:r>
            <a:r>
              <a:rPr lang="en-US" sz="1800" dirty="0">
                <a:solidFill>
                  <a:srgbClr val="FF0000"/>
                </a:solidFill>
                <a:latin typeface="Times New Roman" panose="02020603050405020304" charset="0"/>
                <a:ea typeface="Tahoma" panose="020B0604030504040204" pitchFamily="34" charset="0"/>
                <a:cs typeface="Times New Roman" panose="02020603050405020304" charset="0"/>
              </a:rPr>
              <a:t>track </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application status, and </a:t>
            </a:r>
            <a:r>
              <a:rPr lang="en-US" sz="1800" dirty="0">
                <a:solidFill>
                  <a:srgbClr val="FF0000"/>
                </a:solidFill>
                <a:latin typeface="Times New Roman" panose="02020603050405020304" charset="0"/>
                <a:ea typeface="Tahoma" panose="020B0604030504040204" pitchFamily="34" charset="0"/>
                <a:cs typeface="Times New Roman" panose="02020603050405020304" charset="0"/>
              </a:rPr>
              <a:t>view</a:t>
            </a:r>
            <a:r>
              <a:rPr lang="en-US" sz="1800" dirty="0">
                <a:solidFill>
                  <a:schemeClr val="bg1"/>
                </a:solidFill>
                <a:latin typeface="Times New Roman" panose="02020603050405020304" charset="0"/>
                <a:ea typeface="Tahoma" panose="020B0604030504040204" pitchFamily="34" charset="0"/>
                <a:cs typeface="Times New Roman" panose="02020603050405020304" charset="0"/>
              </a:rPr>
              <a:t> admission decisions. Our application for the 2024-2025 school year</a:t>
            </a:r>
            <a:r>
              <a:rPr lang="en-US" sz="1800" u="sng" dirty="0">
                <a:solidFill>
                  <a:schemeClr val="accent4"/>
                </a:solidFill>
                <a:latin typeface="Times New Roman" panose="02020603050405020304" charset="0"/>
                <a:ea typeface="Tahoma" panose="020B0604030504040204" pitchFamily="34" charset="0"/>
                <a:cs typeface="Times New Roman" panose="02020603050405020304" charset="0"/>
              </a:rPr>
              <a:t> </a:t>
            </a:r>
            <a:r>
              <a:rPr lang="en-US" sz="1800" u="sng" dirty="0">
                <a:solidFill>
                  <a:srgbClr val="FF0000"/>
                </a:solidFill>
                <a:latin typeface="Times New Roman" panose="02020603050405020304" charset="0"/>
                <a:ea typeface="Tahoma" panose="020B0604030504040204" pitchFamily="34" charset="0"/>
                <a:cs typeface="Times New Roman" panose="02020603050405020304" charset="0"/>
              </a:rPr>
              <a:t>will be available late September with a January 22,2024 deadline.</a:t>
            </a:r>
            <a:endParaRPr lang="en-US" sz="1800" u="sng" dirty="0">
              <a:solidFill>
                <a:srgbClr val="FF0000"/>
              </a:solidFill>
              <a:latin typeface="Times New Roman" panose="02020603050405020304" charset="0"/>
              <a:ea typeface="Tahoma" panose="020B0604030504040204" pitchFamily="34" charset="0"/>
              <a:cs typeface="Times New Roman" panose="02020603050405020304" charset="0"/>
            </a:endParaRPr>
          </a:p>
        </p:txBody>
      </p:sp>
      <p:sp>
        <p:nvSpPr>
          <p:cNvPr id="10" name="Rectangle 3"/>
          <p:cNvSpPr txBox="1">
            <a:spLocks noChangeArrowheads="1"/>
          </p:cNvSpPr>
          <p:nvPr/>
        </p:nvSpPr>
        <p:spPr bwMode="auto">
          <a:xfrm>
            <a:off x="2915920" y="2644140"/>
            <a:ext cx="6101080" cy="2498090"/>
          </a:xfrm>
          <a:prstGeom prst="rect">
            <a:avLst/>
          </a:prstGeom>
          <a:ln>
            <a:solidFill>
              <a:schemeClr val="accent4"/>
            </a:solidFill>
          </a:ln>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22.What do we</a:t>
            </a:r>
            <a:r>
              <a:rPr lang="en-US" altLang="zh-CN" sz="2800">
                <a:solidFill>
                  <a:srgbClr val="FF0000"/>
                </a:solidFill>
                <a:latin typeface="Times New Roman" panose="02020603050405020304" charset="0"/>
                <a:ea typeface="Tahoma" panose="020B0604030504040204" pitchFamily="34" charset="0"/>
                <a:cs typeface="Times New Roman" panose="02020603050405020304" charset="0"/>
              </a:rPr>
              <a:t> know</a:t>
            </a: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 about </a:t>
            </a:r>
            <a:r>
              <a:rPr lang="en-US" altLang="zh-CN" sz="2800">
                <a:solidFill>
                  <a:srgbClr val="FF0000"/>
                </a:solidFill>
                <a:latin typeface="Times New Roman" panose="02020603050405020304" charset="0"/>
                <a:ea typeface="Tahoma" panose="020B0604030504040204" pitchFamily="34" charset="0"/>
                <a:cs typeface="Times New Roman" panose="02020603050405020304" charset="0"/>
              </a:rPr>
              <a:t>Ravenna</a:t>
            </a: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rPr>
              <a:t>A. It deals with entry applications.</a:t>
            </a:r>
            <a:endParaRPr lang="en-US" altLang="zh-CN" sz="28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B. It promotes school management.</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C. It is accessible the whole school year.</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D. It monitors the admissions process.</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p:txBody>
      </p:sp>
      <p:sp>
        <p:nvSpPr>
          <p:cNvPr id="13" name="Shape 47"/>
          <p:cNvSpPr/>
          <p:nvPr/>
        </p:nvSpPr>
        <p:spPr>
          <a:xfrm>
            <a:off x="755650" y="195580"/>
            <a:ext cx="6193790" cy="369570"/>
          </a:xfrm>
          <a:prstGeom prst="rect">
            <a:avLst/>
          </a:prstGeom>
          <a:noFill/>
          <a:ln w="9525">
            <a:noFill/>
          </a:ln>
        </p:spPr>
        <p:txBody>
          <a:bodyPr wrap="square" lIns="50800" tIns="50800" rIns="50800" bIns="50800" anchor="ctr"/>
          <a:lstStyle/>
          <a:p>
            <a:pPr algn="l"/>
            <a:r>
              <a:rPr lang="zh-CN" altLang="en-US" sz="2800" b="1">
                <a:solidFill>
                  <a:schemeClr val="bg2"/>
                </a:solidFill>
                <a:latin typeface="+mn-ea"/>
                <a:sym typeface="+mn-ea"/>
              </a:rPr>
              <a:t>人与社会：入学报名须知</a:t>
            </a:r>
            <a:endParaRPr lang="en-US" altLang="zh-CN" sz="2800" b="1">
              <a:solidFill>
                <a:schemeClr val="accent4"/>
              </a:solidFill>
              <a:latin typeface="+mn-ea"/>
            </a:endParaRPr>
          </a:p>
        </p:txBody>
      </p:sp>
      <p:sp>
        <p:nvSpPr>
          <p:cNvPr id="14" name="椭圆 13"/>
          <p:cNvSpPr/>
          <p:nvPr>
            <p:custDataLst>
              <p:tags r:id="rId1"/>
            </p:custDataLst>
          </p:nvPr>
        </p:nvSpPr>
        <p:spPr>
          <a:xfrm>
            <a:off x="405130" y="195580"/>
            <a:ext cx="350520" cy="31115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A</a:t>
            </a:r>
            <a:endParaRPr lang="en-US" altLang="zh-CN" sz="4000">
              <a:solidFill>
                <a:schemeClr val="tx1"/>
              </a:solidFill>
              <a:latin typeface="+mj-ea"/>
              <a:ea typeface="+mj-ea"/>
            </a:endParaRPr>
          </a:p>
        </p:txBody>
      </p:sp>
      <p:sp>
        <p:nvSpPr>
          <p:cNvPr id="20" name="Shape 47"/>
          <p:cNvSpPr/>
          <p:nvPr/>
        </p:nvSpPr>
        <p:spPr>
          <a:xfrm>
            <a:off x="323850" y="3435985"/>
            <a:ext cx="2421255" cy="40640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理解细节信息</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4" grpId="0" bldLvl="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23850" y="699770"/>
            <a:ext cx="8140700" cy="276860"/>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457200" algn="just" fontAlgn="auto">
              <a:spcBef>
                <a:spcPts val="0"/>
              </a:spcBef>
              <a:defRPr/>
              <a:extLst>
                <a:ext uri="{35155182-B16C-46BC-9424-99874614C6A1}">
                  <wpsdc:indentchars xmlns:wpsdc="http://www.wps.cn/officeDocument/2017/drawingmlCustomData" val="200" checksum="59296752"/>
                </a:ext>
              </a:extLst>
            </a:pPr>
            <a:r>
              <a:rPr lang="en-US" sz="1800" u="sng" dirty="0">
                <a:solidFill>
                  <a:srgbClr val="FF0000"/>
                </a:solidFill>
                <a:latin typeface="Times New Roman" panose="02020603050405020304" charset="0"/>
                <a:ea typeface="Tahoma" panose="020B0604030504040204" pitchFamily="34" charset="0"/>
                <a:cs typeface="Times New Roman" panose="02020603050405020304" charset="0"/>
              </a:rPr>
              <a:t>Important Dates</a:t>
            </a:r>
            <a:endParaRPr lang="en-US" sz="1800" u="sng" dirty="0">
              <a:solidFill>
                <a:srgbClr val="FF0000"/>
              </a:solidFill>
              <a:latin typeface="Times New Roman" panose="02020603050405020304" charset="0"/>
              <a:ea typeface="Tahoma" panose="020B0604030504040204" pitchFamily="34" charset="0"/>
              <a:cs typeface="Times New Roman" panose="02020603050405020304" charset="0"/>
            </a:endParaRPr>
          </a:p>
        </p:txBody>
      </p:sp>
      <p:sp>
        <p:nvSpPr>
          <p:cNvPr id="10" name="Rectangle 3"/>
          <p:cNvSpPr txBox="1">
            <a:spLocks noChangeArrowheads="1"/>
          </p:cNvSpPr>
          <p:nvPr/>
        </p:nvSpPr>
        <p:spPr bwMode="auto">
          <a:xfrm>
            <a:off x="405130" y="2859405"/>
            <a:ext cx="8308340" cy="1894840"/>
          </a:xfrm>
          <a:prstGeom prst="rect">
            <a:avLst/>
          </a:prstGeom>
          <a:ln>
            <a:solidFill>
              <a:schemeClr val="accent4"/>
            </a:solidFill>
          </a:ln>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23. Which can be a possible date for applicants to submit teacher evaluations?</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A. August 30,2023.                   </a:t>
            </a:r>
            <a:r>
              <a:rPr lang="en-US" altLang="zh-CN" sz="28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rPr>
              <a:t>  B. January 26,2024.</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800">
                <a:solidFill>
                  <a:schemeClr val="bg2"/>
                </a:solidFill>
                <a:latin typeface="Times New Roman" panose="02020603050405020304" charset="0"/>
                <a:ea typeface="Tahoma" panose="020B0604030504040204" pitchFamily="34" charset="0"/>
                <a:cs typeface="Times New Roman" panose="02020603050405020304" charset="0"/>
              </a:rPr>
              <a:t>C. February 3,2024.                    D. March 30, 2024.</a:t>
            </a:r>
            <a:endParaRPr lang="en-US" altLang="zh-CN" sz="2800">
              <a:solidFill>
                <a:schemeClr val="bg2"/>
              </a:solidFill>
              <a:latin typeface="Times New Roman" panose="02020603050405020304" charset="0"/>
              <a:ea typeface="Tahoma" panose="020B0604030504040204" pitchFamily="34" charset="0"/>
              <a:cs typeface="Times New Roman" panose="02020603050405020304" charset="0"/>
            </a:endParaRPr>
          </a:p>
        </p:txBody>
      </p:sp>
      <p:sp>
        <p:nvSpPr>
          <p:cNvPr id="13" name="Shape 47"/>
          <p:cNvSpPr/>
          <p:nvPr/>
        </p:nvSpPr>
        <p:spPr>
          <a:xfrm>
            <a:off x="755650" y="195580"/>
            <a:ext cx="6193790" cy="369570"/>
          </a:xfrm>
          <a:prstGeom prst="rect">
            <a:avLst/>
          </a:prstGeom>
          <a:noFill/>
          <a:ln w="9525">
            <a:noFill/>
          </a:ln>
        </p:spPr>
        <p:txBody>
          <a:bodyPr wrap="square" lIns="50800" tIns="50800" rIns="50800" bIns="50800" anchor="ctr"/>
          <a:lstStyle/>
          <a:p>
            <a:pPr algn="l"/>
            <a:r>
              <a:rPr lang="zh-CN" altLang="en-US" sz="2800" b="1">
                <a:solidFill>
                  <a:schemeClr val="bg2"/>
                </a:solidFill>
                <a:latin typeface="+mn-ea"/>
                <a:sym typeface="+mn-ea"/>
              </a:rPr>
              <a:t>人与社会：入学报名须知</a:t>
            </a:r>
            <a:endParaRPr lang="en-US" altLang="zh-CN" sz="2800" b="1">
              <a:solidFill>
                <a:schemeClr val="accent4"/>
              </a:solidFill>
              <a:latin typeface="+mn-ea"/>
            </a:endParaRPr>
          </a:p>
        </p:txBody>
      </p:sp>
      <p:sp>
        <p:nvSpPr>
          <p:cNvPr id="14" name="椭圆 13"/>
          <p:cNvSpPr/>
          <p:nvPr>
            <p:custDataLst>
              <p:tags r:id="rId1"/>
            </p:custDataLst>
          </p:nvPr>
        </p:nvSpPr>
        <p:spPr>
          <a:xfrm>
            <a:off x="405130" y="195580"/>
            <a:ext cx="350520" cy="31115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A</a:t>
            </a:r>
            <a:endParaRPr lang="en-US" altLang="zh-CN" sz="4000">
              <a:solidFill>
                <a:schemeClr val="tx1"/>
              </a:solidFill>
              <a:latin typeface="+mj-ea"/>
              <a:ea typeface="+mj-ea"/>
            </a:endParaRPr>
          </a:p>
        </p:txBody>
      </p:sp>
      <p:pic>
        <p:nvPicPr>
          <p:cNvPr id="2" name="图片 1"/>
          <p:cNvPicPr>
            <a:picLocks noChangeAspect="1"/>
          </p:cNvPicPr>
          <p:nvPr>
            <p:custDataLst>
              <p:tags r:id="rId2"/>
            </p:custDataLst>
          </p:nvPr>
        </p:nvPicPr>
        <p:blipFill>
          <a:blip r:embed="rId3"/>
          <a:stretch>
            <a:fillRect/>
          </a:stretch>
        </p:blipFill>
        <p:spPr>
          <a:xfrm>
            <a:off x="265430" y="1059815"/>
            <a:ext cx="8613775" cy="1430020"/>
          </a:xfrm>
          <a:prstGeom prst="rect">
            <a:avLst/>
          </a:prstGeom>
        </p:spPr>
      </p:pic>
      <p:sp>
        <p:nvSpPr>
          <p:cNvPr id="20" name="Shape 47"/>
          <p:cNvSpPr/>
          <p:nvPr/>
        </p:nvSpPr>
        <p:spPr>
          <a:xfrm>
            <a:off x="3361690" y="2427605"/>
            <a:ext cx="2421255" cy="40640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理解细节信息</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4" grpId="0" bldLvl="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 y="0"/>
            <a:ext cx="4572000" cy="5143500"/>
          </a:xfrm>
          <a:prstGeom prst="rect">
            <a:avLst/>
          </a:prstGeom>
        </p:spPr>
      </p:pic>
      <p:sp>
        <p:nvSpPr>
          <p:cNvPr id="14" name="椭圆 13"/>
          <p:cNvSpPr/>
          <p:nvPr/>
        </p:nvSpPr>
        <p:spPr>
          <a:xfrm>
            <a:off x="6372200" y="917079"/>
            <a:ext cx="862583" cy="862583"/>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B</a:t>
            </a:r>
            <a:endParaRPr lang="en-US" altLang="zh-CN" sz="4000">
              <a:solidFill>
                <a:schemeClr val="tx1"/>
              </a:solidFill>
              <a:latin typeface="+mj-ea"/>
              <a:ea typeface="+mj-ea"/>
            </a:endParaRPr>
          </a:p>
        </p:txBody>
      </p:sp>
      <p:sp>
        <p:nvSpPr>
          <p:cNvPr id="15" name="Shape 47"/>
          <p:cNvSpPr/>
          <p:nvPr/>
        </p:nvSpPr>
        <p:spPr>
          <a:xfrm>
            <a:off x="4982845" y="2211705"/>
            <a:ext cx="3988435" cy="923290"/>
          </a:xfrm>
          <a:prstGeom prst="rect">
            <a:avLst/>
          </a:prstGeom>
          <a:noFill/>
          <a:ln w="9525">
            <a:noFill/>
          </a:ln>
        </p:spPr>
        <p:txBody>
          <a:bodyPr wrap="square" lIns="50800" tIns="50800" rIns="50800" bIns="50800" anchor="ctr"/>
          <a:lstStyle/>
          <a:p>
            <a:pPr algn="ctr"/>
            <a:r>
              <a:rPr lang="zh-CN" altLang="en-US" sz="3200" b="1">
                <a:solidFill>
                  <a:schemeClr val="bg2"/>
                </a:solidFill>
                <a:latin typeface="+mn-ea"/>
                <a:sym typeface="+mn-ea"/>
              </a:rPr>
              <a:t>人与社会：社会力量</a:t>
            </a:r>
            <a:endParaRPr lang="zh-CN" altLang="en-US" sz="3200" b="1">
              <a:solidFill>
                <a:schemeClr val="bg2"/>
              </a:solidFill>
              <a:latin typeface="+mn-ea"/>
            </a:endParaRPr>
          </a:p>
          <a:p>
            <a:pPr algn="ctr"/>
            <a:r>
              <a:rPr lang="zh-CN" altLang="en-US" sz="3200" b="1">
                <a:solidFill>
                  <a:schemeClr val="bg2"/>
                </a:solidFill>
                <a:latin typeface="+mn-ea"/>
                <a:sym typeface="+mn-ea"/>
              </a:rPr>
              <a:t>Brave Barbie</a:t>
            </a:r>
            <a:endParaRPr lang="zh-CN" altLang="en-US" sz="3200" b="1">
              <a:solidFill>
                <a:schemeClr val="bg2"/>
              </a:solidFill>
              <a:latin typeface="+mn-ea"/>
            </a:endParaRPr>
          </a:p>
          <a:p>
            <a:pPr algn="ctr"/>
            <a:endParaRPr lang="en-US" altLang="zh-CN" sz="3200">
              <a:solidFill>
                <a:schemeClr val="accent4"/>
              </a:solidFill>
              <a:latin typeface="+mn-ea"/>
            </a:endParaRPr>
          </a:p>
        </p:txBody>
      </p:sp>
      <p:sp>
        <p:nvSpPr>
          <p:cNvPr id="16" name="矩形 15"/>
          <p:cNvSpPr/>
          <p:nvPr/>
        </p:nvSpPr>
        <p:spPr>
          <a:xfrm>
            <a:off x="6562267" y="3100610"/>
            <a:ext cx="482447" cy="72008"/>
          </a:xfrm>
          <a:prstGeom prst="rect">
            <a:avLst/>
          </a:prstGeom>
          <a:gradFill>
            <a:gsLst>
              <a:gs pos="0">
                <a:schemeClr val="accent3"/>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flipH="1">
            <a:off x="7935760" y="-1989"/>
            <a:ext cx="1208240" cy="2032758"/>
          </a:xfrm>
          <a:custGeom>
            <a:avLst/>
            <a:gdLst>
              <a:gd name="connsiteX0" fmla="*/ 2839212 w 2838450"/>
              <a:gd name="connsiteY0" fmla="*/ 0 h 4200525"/>
              <a:gd name="connsiteX1" fmla="*/ 1097471 w 2838450"/>
              <a:gd name="connsiteY1" fmla="*/ 1189673 h 4200525"/>
              <a:gd name="connsiteX2" fmla="*/ 1906524 w 2838450"/>
              <a:gd name="connsiteY2" fmla="*/ 3119057 h 4200525"/>
              <a:gd name="connsiteX3" fmla="*/ 0 w 2838450"/>
              <a:gd name="connsiteY3" fmla="*/ 4202621 h 4200525"/>
              <a:gd name="connsiteX4" fmla="*/ 0 w 2838450"/>
              <a:gd name="connsiteY4" fmla="*/ 0 h 4200525"/>
              <a:gd name="connsiteX0-1" fmla="*/ 2839212 w 2839211"/>
              <a:gd name="connsiteY0-2" fmla="*/ 0 h 4202621"/>
              <a:gd name="connsiteX1-3" fmla="*/ 1097471 w 2839211"/>
              <a:gd name="connsiteY1-4" fmla="*/ 1189673 h 4202621"/>
              <a:gd name="connsiteX2-5" fmla="*/ 1267892 w 2839211"/>
              <a:gd name="connsiteY2-6" fmla="*/ 3000454 h 4202621"/>
              <a:gd name="connsiteX3-7" fmla="*/ 0 w 2839211"/>
              <a:gd name="connsiteY3-8" fmla="*/ 4202621 h 4202621"/>
              <a:gd name="connsiteX4-9" fmla="*/ 0 w 2839211"/>
              <a:gd name="connsiteY4-10" fmla="*/ 0 h 4202621"/>
              <a:gd name="connsiteX5" fmla="*/ 2839212 w 2839211"/>
              <a:gd name="connsiteY5" fmla="*/ 0 h 4202621"/>
              <a:gd name="connsiteX0-11" fmla="*/ 2839212 w 2839212"/>
              <a:gd name="connsiteY0-12" fmla="*/ 0 h 4202621"/>
              <a:gd name="connsiteX1-13" fmla="*/ 1097471 w 2839212"/>
              <a:gd name="connsiteY1-14" fmla="*/ 1189673 h 4202621"/>
              <a:gd name="connsiteX2-15" fmla="*/ 1267892 w 2839212"/>
              <a:gd name="connsiteY2-16" fmla="*/ 3000454 h 4202621"/>
              <a:gd name="connsiteX3-17" fmla="*/ 0 w 2839212"/>
              <a:gd name="connsiteY3-18" fmla="*/ 4202621 h 4202621"/>
              <a:gd name="connsiteX4-19" fmla="*/ 0 w 2839212"/>
              <a:gd name="connsiteY4-20" fmla="*/ 0 h 4202621"/>
              <a:gd name="connsiteX5-21" fmla="*/ 2839212 w 2839212"/>
              <a:gd name="connsiteY5-22" fmla="*/ 0 h 42026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2839212" h="4202621">
                <a:moveTo>
                  <a:pt x="2839212" y="0"/>
                </a:moveTo>
                <a:cubicBezTo>
                  <a:pt x="2400300" y="828675"/>
                  <a:pt x="1359358" y="689597"/>
                  <a:pt x="1097471" y="1189673"/>
                </a:cubicBezTo>
                <a:cubicBezTo>
                  <a:pt x="835584" y="1689749"/>
                  <a:pt x="1460349" y="2337122"/>
                  <a:pt x="1267892" y="3000454"/>
                </a:cubicBezTo>
                <a:cubicBezTo>
                  <a:pt x="1018861" y="3601529"/>
                  <a:pt x="644462" y="3256216"/>
                  <a:pt x="0" y="4202621"/>
                </a:cubicBezTo>
                <a:lnTo>
                  <a:pt x="0" y="0"/>
                </a:lnTo>
                <a:lnTo>
                  <a:pt x="2839212" y="0"/>
                </a:lnTo>
                <a:close/>
              </a:path>
            </a:pathLst>
          </a:custGeom>
          <a:solidFill>
            <a:schemeClr val="accent1"/>
          </a:solidFill>
          <a:ln w="4763" cap="flat">
            <a:noFill/>
            <a:prstDash val="solid"/>
            <a:miter/>
          </a:ln>
          <a:effectLst/>
        </p:spPr>
        <p:txBody>
          <a:bodyPr rtlCol="0" anchor="ctr"/>
          <a:lstStyle/>
          <a:p>
            <a:endParaRPr lang="zh-CN" altLang="en-US"/>
          </a:p>
        </p:txBody>
      </p:sp>
      <p:sp>
        <p:nvSpPr>
          <p:cNvPr id="19" name="任意多边形: 形状 18"/>
          <p:cNvSpPr/>
          <p:nvPr/>
        </p:nvSpPr>
        <p:spPr>
          <a:xfrm flipH="1">
            <a:off x="4572000" y="4515966"/>
            <a:ext cx="1808774" cy="627534"/>
          </a:xfrm>
          <a:custGeom>
            <a:avLst/>
            <a:gdLst>
              <a:gd name="connsiteX0" fmla="*/ 7005523 w 7000875"/>
              <a:gd name="connsiteY0" fmla="*/ 0 h 2428875"/>
              <a:gd name="connsiteX1" fmla="*/ 3569665 w 7000875"/>
              <a:gd name="connsiteY1" fmla="*/ 2149983 h 2428875"/>
              <a:gd name="connsiteX2" fmla="*/ 997915 w 7000875"/>
              <a:gd name="connsiteY2" fmla="*/ 1487996 h 2428875"/>
              <a:gd name="connsiteX3" fmla="*/ 743 w 7000875"/>
              <a:gd name="connsiteY3" fmla="*/ 2428875 h 2428875"/>
              <a:gd name="connsiteX4" fmla="*/ 7005523 w 7000875"/>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75" h="2428875">
                <a:moveTo>
                  <a:pt x="7005523" y="0"/>
                </a:moveTo>
                <a:cubicBezTo>
                  <a:pt x="5632732" y="375523"/>
                  <a:pt x="4886210" y="2129409"/>
                  <a:pt x="3569665" y="2149983"/>
                </a:cubicBezTo>
                <a:cubicBezTo>
                  <a:pt x="2261454" y="2170414"/>
                  <a:pt x="1960749" y="1349312"/>
                  <a:pt x="997915" y="1487996"/>
                </a:cubicBezTo>
                <a:cubicBezTo>
                  <a:pt x="284683" y="1590675"/>
                  <a:pt x="-17069" y="2166938"/>
                  <a:pt x="743" y="2428875"/>
                </a:cubicBezTo>
                <a:lnTo>
                  <a:pt x="7005523" y="2428875"/>
                </a:lnTo>
                <a:close/>
              </a:path>
            </a:pathLst>
          </a:custGeom>
          <a:gradFill>
            <a:gsLst>
              <a:gs pos="0">
                <a:schemeClr val="accent1"/>
              </a:gs>
              <a:gs pos="100000">
                <a:schemeClr val="accent6"/>
              </a:gs>
            </a:gsLst>
            <a:lin ang="0" scaled="0"/>
          </a:gradFill>
          <a:ln w="4763" cap="flat">
            <a:noFill/>
            <a:prstDash val="solid"/>
            <a:miter/>
          </a:ln>
        </p:spPr>
        <p:txBody>
          <a:bodyPr rtlCol="0" anchor="ctr"/>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250" autoRev="1" fill="hold">
                                          <p:stCondLst>
                                            <p:cond delay="0"/>
                                          </p:stCondLst>
                                        </p:cTn>
                                        <p:tgtEl>
                                          <p:spTgt spid="15"/>
                                        </p:tgtEl>
                                        <p:attrNameLst>
                                          <p:attrName>ppt_w</p:attrName>
                                        </p:attrNameLst>
                                      </p:cBhvr>
                                    </p:anim>
                                    <p:anim by="(#ppt_w*0.50)" calcmode="lin" valueType="num">
                                      <p:cBhvr>
                                        <p:cTn id="14" dur="250" decel="50000" autoRev="1" fill="hold">
                                          <p:stCondLst>
                                            <p:cond delay="0"/>
                                          </p:stCondLst>
                                        </p:cTn>
                                        <p:tgtEl>
                                          <p:spTgt spid="15"/>
                                        </p:tgtEl>
                                        <p:attrNameLst>
                                          <p:attrName>ppt_x</p:attrName>
                                        </p:attrNameLst>
                                      </p:cBhvr>
                                    </p:anim>
                                    <p:anim from="(-#ppt_h/2)" to="(#ppt_y)" calcmode="lin" valueType="num">
                                      <p:cBhvr>
                                        <p:cTn id="15" dur="500" fill="hold">
                                          <p:stCondLst>
                                            <p:cond delay="0"/>
                                          </p:stCondLst>
                                        </p:cTn>
                                        <p:tgtEl>
                                          <p:spTgt spid="15"/>
                                        </p:tgtEl>
                                        <p:attrNameLst>
                                          <p:attrName>ppt_y</p:attrName>
                                        </p:attrNameLst>
                                      </p:cBhvr>
                                    </p:anim>
                                    <p:animRot by="21600000">
                                      <p:cBhvr>
                                        <p:cTn id="16" dur="500" fill="hold">
                                          <p:stCondLst>
                                            <p:cond delay="0"/>
                                          </p:stCondLst>
                                        </p:cTn>
                                        <p:tgtEl>
                                          <p:spTgt spid="15"/>
                                        </p:tgtEl>
                                        <p:attrNameLst>
                                          <p:attrName>r</p:attrName>
                                        </p:attrNameLst>
                                      </p:cBhvr>
                                    </p:animRo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95605" y="915670"/>
            <a:ext cx="8140700" cy="923290"/>
          </a:xfrm>
          <a:prstGeom prst="rect">
            <a:avLst/>
          </a:prstGeom>
        </p:spPr>
        <p:txBody>
          <a:bodyPr wrap="square" lIns="0" tIns="0" rIns="0" bIns="0" anchor="t" anchorCtr="0">
            <a:sp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508000" algn="just" fontAlgn="auto" latinLnBrk="0">
              <a:spcBef>
                <a:spcPts val="0"/>
              </a:spcBef>
              <a:defRPr/>
              <a:extLst>
                <a:ext uri="{35155182-B16C-46BC-9424-99874614C6A1}">
                  <wpsdc:indentchars xmlns:wpsdc="http://www.wps.cn/officeDocument/2017/drawingmlCustomData" val="200" checksum="282533468"/>
                </a:ext>
              </a:extLst>
            </a:pPr>
            <a:r>
              <a:rPr lang="en-US" dirty="0">
                <a:solidFill>
                  <a:schemeClr val="bg1"/>
                </a:solidFill>
                <a:latin typeface="Times New Roman" panose="02020603050405020304" charset="0"/>
                <a:ea typeface="Tahoma" panose="020B0604030504040204" pitchFamily="34" charset="0"/>
                <a:cs typeface="Times New Roman" panose="02020603050405020304" charset="0"/>
              </a:rPr>
              <a:t>Handler wanted to create a toy that was different from the baby dolls that dominated little girls’ toy boxes. </a:t>
            </a:r>
            <a:r>
              <a:rPr lang="en-US" u="sng" dirty="0">
                <a:solidFill>
                  <a:srgbClr val="FF0000"/>
                </a:solidFill>
                <a:latin typeface="Times New Roman" panose="02020603050405020304" charset="0"/>
                <a:ea typeface="Tahoma" panose="020B0604030504040204" pitchFamily="34" charset="0"/>
                <a:cs typeface="Times New Roman" panose="02020603050405020304" charset="0"/>
              </a:rPr>
              <a:t>She  wanted a doll that girls could project their future dreams upon and allowed for limitless clothing and career choices</a:t>
            </a:r>
            <a:r>
              <a:rPr lang="en-US" dirty="0">
                <a:solidFill>
                  <a:schemeClr val="bg1"/>
                </a:solidFill>
                <a:latin typeface="Times New Roman" panose="02020603050405020304" charset="0"/>
                <a:ea typeface="Tahoma" panose="020B0604030504040204" pitchFamily="34" charset="0"/>
                <a:cs typeface="Times New Roman" panose="02020603050405020304" charset="0"/>
              </a:rPr>
              <a:t>.  </a:t>
            </a:r>
            <a:endParaRPr lang="en-US" dirty="0">
              <a:solidFill>
                <a:schemeClr val="bg1"/>
              </a:solidFill>
              <a:latin typeface="Times New Roman" panose="02020603050405020304" charset="0"/>
              <a:ea typeface="Tahoma" panose="020B0604030504040204" pitchFamily="34" charset="0"/>
              <a:cs typeface="Times New Roman" panose="02020603050405020304" charset="0"/>
            </a:endParaRPr>
          </a:p>
        </p:txBody>
      </p:sp>
      <p:sp>
        <p:nvSpPr>
          <p:cNvPr id="10" name="Rectangle 3"/>
          <p:cNvSpPr txBox="1">
            <a:spLocks noChangeArrowheads="1"/>
          </p:cNvSpPr>
          <p:nvPr/>
        </p:nvSpPr>
        <p:spPr bwMode="auto">
          <a:xfrm>
            <a:off x="1331595" y="2096770"/>
            <a:ext cx="5976620" cy="2172970"/>
          </a:xfrm>
          <a:prstGeom prst="rect">
            <a:avLst/>
          </a:prstGeom>
          <a:ln>
            <a:solidFill>
              <a:schemeClr val="accent4"/>
            </a:solidFill>
          </a:ln>
        </p:spPr>
        <p:txBody>
          <a:bodyPr wrap="square" lIns="0" tIns="0" rIns="0" bIns="0" anchor="t" anchorCtr="0">
            <a:noAutofit/>
            <a:scene3d>
              <a:camera prst="orthographicFront"/>
              <a:lightRig rig="threePt" dir="t"/>
            </a:scene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just">
              <a:defRPr/>
            </a:pPr>
            <a:r>
              <a:rPr lang="en-US" altLang="zh-CN" sz="2400">
                <a:solidFill>
                  <a:schemeClr val="bg2"/>
                </a:solidFill>
                <a:latin typeface="Times New Roman" panose="02020603050405020304" charset="0"/>
                <a:ea typeface="Tahoma" panose="020B0604030504040204" pitchFamily="34" charset="0"/>
                <a:cs typeface="Times New Roman" panose="02020603050405020304" charset="0"/>
              </a:rPr>
              <a:t>24. </a:t>
            </a:r>
            <a:r>
              <a:rPr lang="en-US" altLang="zh-CN" sz="2400" b="1">
                <a:solidFill>
                  <a:srgbClr val="FF0000"/>
                </a:solidFill>
                <a:latin typeface="Times New Roman" panose="02020603050405020304" charset="0"/>
                <a:ea typeface="Tahoma" panose="020B0604030504040204" pitchFamily="34" charset="0"/>
                <a:cs typeface="Times New Roman" panose="02020603050405020304" charset="0"/>
              </a:rPr>
              <a:t>Why</a:t>
            </a:r>
            <a:r>
              <a:rPr lang="en-US" altLang="zh-CN" sz="2400">
                <a:solidFill>
                  <a:schemeClr val="bg2"/>
                </a:solidFill>
                <a:latin typeface="Times New Roman" panose="02020603050405020304" charset="0"/>
                <a:ea typeface="Tahoma" panose="020B0604030504040204" pitchFamily="34" charset="0"/>
                <a:cs typeface="Times New Roman" panose="02020603050405020304" charset="0"/>
              </a:rPr>
              <a:t> did Handler create Barbie?</a:t>
            </a:r>
            <a:endParaRPr lang="en-US" altLang="zh-CN" sz="24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400">
                <a:solidFill>
                  <a:schemeClr val="bg2"/>
                </a:solidFill>
                <a:latin typeface="Times New Roman" panose="02020603050405020304" charset="0"/>
                <a:ea typeface="Tahoma" panose="020B0604030504040204" pitchFamily="34" charset="0"/>
                <a:cs typeface="Times New Roman" panose="02020603050405020304" charset="0"/>
              </a:rPr>
              <a:t>A. To make a hit in the retail market.</a:t>
            </a:r>
            <a:endParaRPr lang="en-US" altLang="zh-CN" sz="24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400">
                <a:solidFill>
                  <a:schemeClr val="bg2"/>
                </a:solidFill>
                <a:latin typeface="Times New Roman" panose="02020603050405020304" charset="0"/>
                <a:ea typeface="Tahoma" panose="020B0604030504040204" pitchFamily="34" charset="0"/>
                <a:cs typeface="Times New Roman" panose="02020603050405020304" charset="0"/>
              </a:rPr>
              <a:t>B. To appeal to girls with her diverse outfits.</a:t>
            </a:r>
            <a:endParaRPr lang="en-US" altLang="zh-CN" sz="24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400">
                <a:solidFill>
                  <a:schemeClr val="bg2"/>
                </a:solidFill>
                <a:latin typeface="Times New Roman" panose="02020603050405020304" charset="0"/>
                <a:ea typeface="Tahoma" panose="020B0604030504040204" pitchFamily="34" charset="0"/>
                <a:cs typeface="Times New Roman" panose="02020603050405020304" charset="0"/>
              </a:rPr>
              <a:t>C. To do a project on women’s career choices.</a:t>
            </a:r>
            <a:endParaRPr lang="en-US" altLang="zh-CN" sz="2400">
              <a:solidFill>
                <a:schemeClr val="bg2"/>
              </a:solidFill>
              <a:latin typeface="Times New Roman" panose="02020603050405020304" charset="0"/>
              <a:ea typeface="Tahoma" panose="020B0604030504040204" pitchFamily="34" charset="0"/>
              <a:cs typeface="Times New Roman" panose="02020603050405020304" charset="0"/>
            </a:endParaRPr>
          </a:p>
          <a:p>
            <a:pPr marL="0" indent="0" algn="just">
              <a:defRPr/>
            </a:pPr>
            <a:r>
              <a:rPr lang="en-US" altLang="zh-CN" sz="24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rPr>
              <a:t>D. To inspire girls to make choices as they wish.</a:t>
            </a:r>
            <a:endParaRPr lang="en-US" altLang="zh-CN" sz="2400">
              <a:solidFill>
                <a:schemeClr val="bg2"/>
              </a:solidFill>
              <a:highlight>
                <a:srgbClr val="FFFF00"/>
              </a:highlight>
              <a:latin typeface="Times New Roman" panose="02020603050405020304" charset="0"/>
              <a:ea typeface="Tahoma" panose="020B0604030504040204" pitchFamily="34" charset="0"/>
              <a:cs typeface="Times New Roman" panose="02020603050405020304" charset="0"/>
            </a:endParaRPr>
          </a:p>
        </p:txBody>
      </p:sp>
      <p:sp>
        <p:nvSpPr>
          <p:cNvPr id="13" name="Shape 47"/>
          <p:cNvSpPr/>
          <p:nvPr/>
        </p:nvSpPr>
        <p:spPr>
          <a:xfrm>
            <a:off x="755650" y="195580"/>
            <a:ext cx="7981315" cy="369570"/>
          </a:xfrm>
          <a:prstGeom prst="rect">
            <a:avLst/>
          </a:prstGeom>
          <a:noFill/>
          <a:ln w="9525">
            <a:noFill/>
          </a:ln>
        </p:spPr>
        <p:txBody>
          <a:bodyPr wrap="square" lIns="50800" tIns="50800" rIns="50800" bIns="50800" anchor="ctr"/>
          <a:lstStyle/>
          <a:p>
            <a:pPr algn="l"/>
            <a:r>
              <a:rPr lang="zh-CN" altLang="en-US" sz="2800" b="1">
                <a:solidFill>
                  <a:schemeClr val="bg2"/>
                </a:solidFill>
                <a:latin typeface="+mn-ea"/>
                <a:sym typeface="+mn-ea"/>
              </a:rPr>
              <a:t>人与社会：社会力量：Brave Barbie</a:t>
            </a:r>
            <a:endParaRPr lang="en-US" altLang="zh-CN" sz="2800" b="1">
              <a:solidFill>
                <a:schemeClr val="accent4"/>
              </a:solidFill>
              <a:latin typeface="+mn-ea"/>
            </a:endParaRPr>
          </a:p>
        </p:txBody>
      </p:sp>
      <p:sp>
        <p:nvSpPr>
          <p:cNvPr id="14" name="椭圆 13"/>
          <p:cNvSpPr/>
          <p:nvPr>
            <p:custDataLst>
              <p:tags r:id="rId1"/>
            </p:custDataLst>
          </p:nvPr>
        </p:nvSpPr>
        <p:spPr>
          <a:xfrm>
            <a:off x="405130" y="195580"/>
            <a:ext cx="350520" cy="311150"/>
          </a:xfrm>
          <a:prstGeom prst="ellipse">
            <a:avLst/>
          </a:prstGeom>
          <a:gradFill>
            <a:gsLst>
              <a:gs pos="0">
                <a:schemeClr val="accent3"/>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tx1"/>
                </a:solidFill>
                <a:latin typeface="+mj-ea"/>
                <a:ea typeface="+mj-ea"/>
              </a:rPr>
              <a:t>A</a:t>
            </a:r>
            <a:endParaRPr lang="en-US" altLang="zh-CN" sz="4000">
              <a:solidFill>
                <a:schemeClr val="tx1"/>
              </a:solidFill>
              <a:latin typeface="+mj-ea"/>
              <a:ea typeface="+mj-ea"/>
            </a:endParaRPr>
          </a:p>
        </p:txBody>
      </p:sp>
      <p:sp>
        <p:nvSpPr>
          <p:cNvPr id="20" name="Shape 47"/>
          <p:cNvSpPr/>
          <p:nvPr/>
        </p:nvSpPr>
        <p:spPr>
          <a:xfrm>
            <a:off x="2915920" y="4371975"/>
            <a:ext cx="5325110" cy="406400"/>
          </a:xfrm>
          <a:prstGeom prst="rect">
            <a:avLst/>
          </a:prstGeom>
          <a:noFill/>
          <a:ln w="9525">
            <a:noFill/>
          </a:ln>
        </p:spPr>
        <p:txBody>
          <a:bodyPr wrap="square" lIns="50800" tIns="50800" rIns="50800" bIns="50800" anchor="ctr"/>
          <a:lstStyle/>
          <a:p>
            <a:r>
              <a:rPr lang="zh-CN" altLang="en-US" sz="2800" b="1">
                <a:solidFill>
                  <a:schemeClr val="accent4"/>
                </a:solidFill>
                <a:latin typeface="+mn-ea"/>
              </a:rPr>
              <a:t>理解细节信息，同义转换</a:t>
            </a:r>
            <a:endParaRPr lang="zh-CN" altLang="en-US" sz="2800" b="1">
              <a:solidFill>
                <a:schemeClr val="accent4"/>
              </a:solidFill>
              <a:latin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4" grpId="0" bldLvl="0" animBg="1"/>
      <p:bldP spid="20" grpId="0"/>
    </p:bldLst>
  </p:timing>
</p:sld>
</file>

<file path=ppt/tags/tag1.xml><?xml version="1.0" encoding="utf-8"?>
<p:tagLst xmlns:p="http://schemas.openxmlformats.org/presentationml/2006/main">
  <p:tag name="TABLE_ENDDRAG_ORIGIN_RECT" val="643*310"/>
  <p:tag name="TABLE_ENDDRAG_RECT" val="11*69*643*31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a:themeElements>
    <a:clrScheme name="Yellow Dark">
      <a:dk1>
        <a:srgbClr val="FFFFFF"/>
      </a:dk1>
      <a:lt1>
        <a:srgbClr val="1C1C1C"/>
      </a:lt1>
      <a:dk2>
        <a:srgbClr val="E7E6E6"/>
      </a:dk2>
      <a:lt2>
        <a:srgbClr val="44546A"/>
      </a:lt2>
      <a:accent1>
        <a:srgbClr val="FFB202"/>
      </a:accent1>
      <a:accent2>
        <a:srgbClr val="FB9900"/>
      </a:accent2>
      <a:accent3>
        <a:srgbClr val="FE8D03"/>
      </a:accent3>
      <a:accent4>
        <a:srgbClr val="FF7109"/>
      </a:accent4>
      <a:accent5>
        <a:srgbClr val="FF9600"/>
      </a:accent5>
      <a:accent6>
        <a:srgbClr val="F99209"/>
      </a:accent6>
      <a:hlink>
        <a:srgbClr val="0563C1"/>
      </a:hlink>
      <a:folHlink>
        <a:srgbClr val="954F72"/>
      </a:folHlink>
    </a:clrScheme>
    <a:fontScheme name="Calibri &amp; 微软雅黑">
      <a:majorFont>
        <a:latin typeface="Calibri Light"/>
        <a:ea typeface="微软雅黑 Light"/>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noFill/>
        </a:ln>
      </a:spPr>
      <a:bodyPr wrap="square" lIns="50800" tIns="50800" rIns="50800" bIns="50800" anchor="ctr"/>
      <a:lstStyle>
        <a:defPPr>
          <a:defRPr lang="zh-CN" altLang="en-US" sz="2800" b="1">
            <a:solidFill>
              <a:schemeClr val="accent4"/>
            </a:solidFill>
            <a:latin typeface="+mn-ea"/>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22267</Words>
  <Application>WPS 演示</Application>
  <PresentationFormat>全屏显示(16:9)</PresentationFormat>
  <Paragraphs>537</Paragraphs>
  <Slides>38</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Calibri</vt:lpstr>
      <vt:lpstr>Times New Roman</vt:lpstr>
      <vt:lpstr>Microsoft Sans Serif</vt:lpstr>
      <vt:lpstr>Tahoma</vt:lpstr>
      <vt:lpstr>微软雅黑</vt:lpstr>
      <vt:lpstr>Arial Unicode MS</vt:lpstr>
      <vt:lpstr>Malgun Gothic</vt:lpstr>
      <vt:lpstr>微软雅黑 Light</vt:lpstr>
      <vt:lpstr>HelveticaNeue</vt:lpstr>
      <vt:lpstr>华文新魏</vt:lpstr>
      <vt:lpstr>Segoe Print</vt:lpstr>
      <vt:lpstr>1_Office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自然而然</dc:creator>
  <cp:lastModifiedBy>Administrator</cp:lastModifiedBy>
  <cp:revision>728</cp:revision>
  <dcterms:created xsi:type="dcterms:W3CDTF">2012-11-26T05:01:00Z</dcterms:created>
  <dcterms:modified xsi:type="dcterms:W3CDTF">2023-12-04T06:58:59Z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KSOTemplateUUID">
    <vt:lpwstr>v1.0_mb_s+w8LIk7k2+9Ha5H74pcnw==</vt:lpwstr>
  </property>
  <property fmtid="{D5CDD505-2E9C-101B-9397-08002B2CF9AE}" pid="4" name="ICV">
    <vt:lpwstr>10A67D87D61E49E6A0B025C111CED232_13</vt:lpwstr>
  </property>
</Properties>
</file>