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08" r:id="rId3"/>
    <p:sldId id="270" r:id="rId4"/>
    <p:sldId id="488" r:id="rId5"/>
    <p:sldId id="489" r:id="rId6"/>
    <p:sldId id="490" r:id="rId8"/>
    <p:sldId id="491" r:id="rId9"/>
    <p:sldId id="492" r:id="rId10"/>
    <p:sldId id="493" r:id="rId11"/>
    <p:sldId id="494" r:id="rId12"/>
    <p:sldId id="495" r:id="rId13"/>
    <p:sldId id="476" r:id="rId14"/>
    <p:sldId id="477" r:id="rId15"/>
    <p:sldId id="478" r:id="rId16"/>
    <p:sldId id="479" r:id="rId17"/>
    <p:sldId id="416" r:id="rId18"/>
    <p:sldId id="417" r:id="rId19"/>
    <p:sldId id="468" r:id="rId20"/>
    <p:sldId id="469" r:id="rId21"/>
    <p:sldId id="471" r:id="rId22"/>
    <p:sldId id="472" r:id="rId23"/>
    <p:sldId id="474" r:id="rId24"/>
    <p:sldId id="475"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8"/>
        <p:guide pos="392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pn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tags" Target="../tags/tag24.xml"/><Relationship Id="rId10" Type="http://schemas.openxmlformats.org/officeDocument/2006/relationships/tags" Target="../tags/tag23.xml"/><Relationship Id="rId1" Type="http://schemas.openxmlformats.org/officeDocument/2006/relationships/tags" Target="../tags/tag14.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9" Type="http://schemas.openxmlformats.org/officeDocument/2006/relationships/tags" Target="../tags/tag39.xml"/><Relationship Id="rId8" Type="http://schemas.openxmlformats.org/officeDocument/2006/relationships/tags" Target="../tags/tag38.xml"/><Relationship Id="rId7" Type="http://schemas.openxmlformats.org/officeDocument/2006/relationships/tags" Target="../tags/tag37.xml"/><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3" Type="http://schemas.openxmlformats.org/officeDocument/2006/relationships/notesSlide" Target="../notesSlides/notesSlide7.xml"/><Relationship Id="rId12" Type="http://schemas.openxmlformats.org/officeDocument/2006/relationships/slideLayout" Target="../slideLayouts/slideLayout2.xml"/><Relationship Id="rId11" Type="http://schemas.openxmlformats.org/officeDocument/2006/relationships/tags" Target="../tags/tag41.xml"/><Relationship Id="rId10" Type="http://schemas.openxmlformats.org/officeDocument/2006/relationships/tags" Target="../tags/tag40.xml"/><Relationship Id="rId1" Type="http://schemas.openxmlformats.org/officeDocument/2006/relationships/tags" Target="../tags/tag31.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image" Target="../media/image12.png"/><Relationship Id="rId2" Type="http://schemas.microsoft.com/office/2007/relationships/media" Target="../media/media1.mp3"/><Relationship Id="rId17" Type="http://schemas.openxmlformats.org/officeDocument/2006/relationships/notesSlide" Target="../notesSlides/notesSlide9.xml"/><Relationship Id="rId16" Type="http://schemas.openxmlformats.org/officeDocument/2006/relationships/slideLayout" Target="../slideLayouts/slideLayout2.xml"/><Relationship Id="rId15" Type="http://schemas.microsoft.com/office/2007/relationships/media" Target="../media/media2.mp3"/><Relationship Id="rId14" Type="http://schemas.openxmlformats.org/officeDocument/2006/relationships/audio" Target="../media/media2.mp3"/><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audio" Target="../media/media1.mp3"/></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png"/><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3" name="内容占位符 2"/>
          <p:cNvSpPr>
            <a:spLocks noGrp="1"/>
          </p:cNvSpPr>
          <p:nvPr>
            <p:ph idx="1"/>
          </p:nvPr>
        </p:nvSpPr>
        <p:spPr/>
        <p:txBody>
          <a:bodyPr/>
          <a:p>
            <a:endParaRPr lang="zh-CN" altLang="en-US"/>
          </a:p>
        </p:txBody>
      </p:sp>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4" name="图片 11" descr="水印"/>
          <p:cNvPicPr>
            <a:picLocks noChangeAspect="1"/>
          </p:cNvPicPr>
          <p:nvPr/>
        </p:nvPicPr>
        <p:blipFill>
          <a:blip r:embed="rId2"/>
          <a:stretch>
            <a:fillRect/>
          </a:stretch>
        </p:blipFill>
        <p:spPr>
          <a:xfrm>
            <a:off x="7186613" y="63500"/>
            <a:ext cx="4902200" cy="158750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40460"/>
            <a:ext cx="11588115" cy="21818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117919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health and social care champion for England has warned that patients face a two-tier system, as a new poll revealed one in seven people had been advised by an NHS professional in the past year to consider paying for private healthcare.</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501015" y="2416810"/>
            <a:ext cx="1094740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英国卫生和社会保健冠军警告说，病人面临双重体系，因为一项新的民意调查显示，在过去的一年中，七分之一的人被NHS专业人员建议考虑支付私人医疗费用。</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642995"/>
            <a:ext cx="11588115" cy="27368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01015" y="3642995"/>
            <a:ext cx="11558270" cy="1588770"/>
          </a:xfrm>
          <a:prstGeom prst="rect">
            <a:avLst/>
          </a:prstGeom>
          <a:noFill/>
        </p:spPr>
        <p:txBody>
          <a:bodyPr wrap="square">
            <a:spAutoFit/>
          </a:bodyPr>
          <a:lstStyle/>
          <a:p>
            <a:pPr indent="0" algn="l" fontAlgn="auto">
              <a:lnSpc>
                <a:spcPts val="2920"/>
              </a:lnSpc>
            </a:pPr>
            <a:r>
              <a:rPr sz="2600">
                <a:latin typeface="Times New Roman" panose="02020603050405020304" charset="0"/>
                <a:cs typeface="Times New Roman" panose="02020603050405020304" charset="0"/>
                <a:sym typeface="+mn-ea"/>
              </a:rPr>
              <a:t>We know that many people, especially those on lower incomes, disabled people, carers and younger people, face real challenges accessing care. And, if they can access services, they sometimes choose not to attend GP or dental appointments or buy prescription medications to avoid extra costs.</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501015" y="5163185"/>
            <a:ext cx="11073130" cy="1160780"/>
          </a:xfrm>
          <a:prstGeom prst="rect">
            <a:avLst/>
          </a:prstGeom>
          <a:noFill/>
        </p:spPr>
        <p:txBody>
          <a:bodyPr wrap="square" rtlCol="0">
            <a:spAutoFit/>
          </a:bodyPr>
          <a:lstStyle/>
          <a:p>
            <a:pPr indent="0" algn="l" fontAlgn="auto">
              <a:lnSpc>
                <a:spcPts val="2780"/>
              </a:lnSpc>
              <a:buClrTx/>
              <a:buSzTx/>
              <a:buFontTx/>
            </a:pPr>
            <a:r>
              <a:rPr lang="zh-CN" sz="2400">
                <a:ea typeface="华文中宋" panose="02010600040101010101" charset="-122"/>
              </a:rPr>
              <a:t>我们知道，许多人，特别是低收入者、残疾人、护理人员和年轻人，在获得医疗服务方面面临着真正的挑战。而且，如果他们可以获得服务，他们有时会选择不去看全科医生或牙医，或者购买处方药，以避免额外的费用。</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55308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Devices Aim to Make Brain Work Better </a:t>
            </a:r>
            <a:r>
              <a:rPr sz="3000" b="1">
                <a:solidFill>
                  <a:srgbClr val="ED7D31"/>
                </a:solidFill>
                <a:latin typeface="微软雅黑" panose="020B0503020204020204" charset="-122"/>
                <a:ea typeface="微软雅黑" panose="020B0503020204020204" charset="-122"/>
                <a:cs typeface="微软雅黑" panose="020B0503020204020204" charset="-122"/>
              </a:rPr>
              <a:t>设备让大脑更好地工作</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tretch>
            <a:fillRect/>
          </a:stretch>
        </p:blipFill>
        <p:spPr>
          <a:xfrm>
            <a:off x="408940" y="857250"/>
            <a:ext cx="2446655" cy="4887595"/>
          </a:xfrm>
          <a:prstGeom prst="rect">
            <a:avLst/>
          </a:prstGeom>
          <a:noFill/>
          <a:ln>
            <a:noFill/>
          </a:ln>
        </p:spPr>
      </p:pic>
      <p:pic>
        <p:nvPicPr>
          <p:cNvPr id="3" name="图片 2"/>
          <p:cNvPicPr>
            <a:picLocks noChangeAspect="1"/>
          </p:cNvPicPr>
          <p:nvPr/>
        </p:nvPicPr>
        <p:blipFill>
          <a:blip r:embed="rId2"/>
          <a:stretch>
            <a:fillRect/>
          </a:stretch>
        </p:blipFill>
        <p:spPr>
          <a:xfrm>
            <a:off x="3285490" y="848995"/>
            <a:ext cx="4538345" cy="4895850"/>
          </a:xfrm>
          <a:prstGeom prst="rect">
            <a:avLst/>
          </a:prstGeom>
          <a:noFill/>
          <a:ln>
            <a:noFill/>
          </a:ln>
        </p:spPr>
      </p:pic>
      <p:pic>
        <p:nvPicPr>
          <p:cNvPr id="4" name="图片 3"/>
          <p:cNvPicPr>
            <a:picLocks noChangeAspect="1"/>
          </p:cNvPicPr>
          <p:nvPr/>
        </p:nvPicPr>
        <p:blipFill>
          <a:blip r:embed="rId3"/>
          <a:stretch>
            <a:fillRect/>
          </a:stretch>
        </p:blipFill>
        <p:spPr>
          <a:xfrm>
            <a:off x="8235315" y="808355"/>
            <a:ext cx="3850005" cy="493649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34215" cy="6452235"/>
          </a:xfrm>
          <a:prstGeom prst="rect">
            <a:avLst/>
          </a:prstGeom>
          <a:noFill/>
        </p:spPr>
        <p:txBody>
          <a:bodyPr wrap="square" rtlCol="0" anchor="t">
            <a:spAutoFit/>
          </a:bodyPr>
          <a:p>
            <a:pPr indent="0" algn="just" fontAlgn="auto">
              <a:lnSpc>
                <a:spcPts val="31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You’re feeling </a:t>
            </a:r>
            <a:r>
              <a:rPr lang="en-US" sz="2500">
                <a:latin typeface="Times New Roman" panose="02020603050405020304" charset="0"/>
                <a:cs typeface="Times New Roman" panose="02020603050405020304" charset="0"/>
              </a:rPr>
              <a:t>_________ (</a:t>
            </a:r>
            <a:r>
              <a:rPr sz="2500">
                <a:latin typeface="Times New Roman" panose="02020603050405020304" charset="0"/>
                <a:cs typeface="Times New Roman" panose="02020603050405020304" charset="0"/>
              </a:rPr>
              <a:t>distract</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and can’t get your work done despite a </a:t>
            </a:r>
            <a:r>
              <a:rPr lang="en-US" altLang="zh-CN" sz="2800">
                <a:solidFill>
                  <a:srgbClr val="0000FF"/>
                </a:solidFill>
                <a:latin typeface="Times New Roman" panose="02020603050405020304" charset="0"/>
                <a:cs typeface="Times New Roman" panose="02020603050405020304" charset="0"/>
              </a:rPr>
              <a:t>loom</a:t>
            </a:r>
            <a:r>
              <a:rPr sz="2500">
                <a:latin typeface="Times New Roman" panose="02020603050405020304" charset="0"/>
                <a:cs typeface="Times New Roman" panose="02020603050405020304" charset="0"/>
              </a:rPr>
              <a:t>ing</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deadline.</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Your headphones detect your lack of focus and suggest you take </a:t>
            </a:r>
            <a:r>
              <a:rPr lang="en-US" sz="2500">
                <a:latin typeface="Times New Roman" panose="02020603050405020304" charset="0"/>
                <a:cs typeface="Times New Roman" panose="02020603050405020304" charset="0"/>
              </a:rPr>
              <a:t>__</a:t>
            </a:r>
            <a:r>
              <a:rPr sz="2500">
                <a:latin typeface="Times New Roman" panose="02020603050405020304" charset="0"/>
                <a:cs typeface="Times New Roman" panose="02020603050405020304" charset="0"/>
              </a:rPr>
              <a:t> break, while a headband beams signals to adjust your brain activity and energize you. Crisis averted.</a:t>
            </a:r>
            <a:endParaRPr sz="2500">
              <a:latin typeface="Times New Roman" panose="02020603050405020304" charset="0"/>
              <a:cs typeface="Times New Roman" panose="02020603050405020304" charset="0"/>
            </a:endParaRPr>
          </a:p>
          <a:p>
            <a:pPr indent="0" algn="just" fontAlgn="auto">
              <a:lnSpc>
                <a:spcPts val="31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That is the future technologists imagine, and a variety of devices are being developed to enhance the </a:t>
            </a:r>
            <a:r>
              <a:rPr lang="en-US" sz="2500">
                <a:latin typeface="Times New Roman" panose="02020603050405020304" charset="0"/>
                <a:cs typeface="Times New Roman" panose="02020603050405020304" charset="0"/>
              </a:rPr>
              <a:t>_______ (</a:t>
            </a:r>
            <a:r>
              <a:rPr sz="2500">
                <a:latin typeface="Times New Roman" panose="02020603050405020304" charset="0"/>
                <a:cs typeface="Times New Roman" panose="02020603050405020304" charset="0"/>
              </a:rPr>
              <a:t>brain</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performance in day-to-day life.</a:t>
            </a:r>
            <a:endParaRPr sz="2500">
              <a:latin typeface="Times New Roman" panose="02020603050405020304" charset="0"/>
              <a:cs typeface="Times New Roman" panose="02020603050405020304" charset="0"/>
            </a:endParaRPr>
          </a:p>
          <a:p>
            <a:pPr indent="0" algn="just" fontAlgn="auto">
              <a:lnSpc>
                <a:spcPts val="31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The market for devices that can read brain activity and translate it into actions </a:t>
            </a:r>
            <a:r>
              <a:rPr lang="en-US" sz="2500">
                <a:latin typeface="Times New Roman" panose="02020603050405020304" charset="0"/>
                <a:cs typeface="Times New Roman" panose="02020603050405020304" charset="0"/>
              </a:rPr>
              <a:t>___(be)</a:t>
            </a:r>
            <a:r>
              <a:rPr sz="2500">
                <a:latin typeface="Times New Roman" panose="02020603050405020304" charset="0"/>
                <a:cs typeface="Times New Roman" panose="02020603050405020304" charset="0"/>
              </a:rPr>
              <a:t> in its infancy. But, thanks in part to Elon Musk’s startup Neuralink,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 is developing implantable brain-computer interfaces—or BCIs—that can record data from thousands of brain cells, investment and interest in these devices </a:t>
            </a:r>
            <a:r>
              <a:rPr lang="en-US" sz="2500">
                <a:latin typeface="Times New Roman" panose="02020603050405020304" charset="0"/>
                <a:cs typeface="Times New Roman" panose="02020603050405020304" charset="0"/>
              </a:rPr>
              <a:t>___________ (</a:t>
            </a:r>
            <a:r>
              <a:rPr lang="en-US" altLang="zh-CN" sz="2800">
                <a:solidFill>
                  <a:srgbClr val="0000FF"/>
                </a:solidFill>
                <a:latin typeface="Times New Roman" panose="02020603050405020304" charset="0"/>
                <a:cs typeface="Times New Roman" panose="02020603050405020304" charset="0"/>
              </a:rPr>
              <a:t>soar</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in recent years.</a:t>
            </a:r>
            <a:endParaRPr sz="2500">
              <a:latin typeface="Times New Roman" panose="02020603050405020304" charset="0"/>
              <a:cs typeface="Times New Roman" panose="02020603050405020304" charset="0"/>
            </a:endParaRPr>
          </a:p>
          <a:p>
            <a:pPr indent="0" algn="just" fontAlgn="auto">
              <a:lnSpc>
                <a:spcPts val="3100"/>
              </a:lnSpc>
            </a:pP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New wearable devices build on implantable BCIs used for medical interventions, as well as decades of research into </a:t>
            </a:r>
            <a:r>
              <a:rPr lang="en-US" sz="2500">
                <a:latin typeface="Times New Roman" panose="02020603050405020304" charset="0"/>
                <a:cs typeface="Times New Roman" panose="02020603050405020304" charset="0"/>
              </a:rPr>
              <a:t>_____</a:t>
            </a:r>
            <a:r>
              <a:rPr sz="2500">
                <a:latin typeface="Times New Roman" panose="02020603050405020304" charset="0"/>
                <a:cs typeface="Times New Roman" panose="02020603050405020304" charset="0"/>
              </a:rPr>
              <a:t> the brain works. Efforts on implantable devices focus on restoring function. Applications </a:t>
            </a:r>
            <a:r>
              <a:rPr lang="en-US" sz="2500">
                <a:latin typeface="Times New Roman" panose="02020603050405020304" charset="0"/>
                <a:cs typeface="Times New Roman" panose="02020603050405020304" charset="0"/>
              </a:rPr>
              <a:t>______ (</a:t>
            </a:r>
            <a:r>
              <a:rPr sz="2500">
                <a:latin typeface="Times New Roman" panose="02020603050405020304" charset="0"/>
                <a:cs typeface="Times New Roman" panose="02020603050405020304" charset="0"/>
              </a:rPr>
              <a:t>aim</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at allowing communication and movement have been in development for decades to help paralyzed patients, and</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research</a:t>
            </a:r>
            <a:r>
              <a:rPr lang="en-US" sz="2500">
                <a:latin typeface="Times New Roman" panose="02020603050405020304" charset="0"/>
                <a:cs typeface="Times New Roman" panose="02020603050405020304" charset="0"/>
              </a:rPr>
              <a:t> -</a:t>
            </a:r>
            <a:r>
              <a:rPr sz="2500">
                <a:latin typeface="Times New Roman" panose="02020603050405020304" charset="0"/>
                <a:cs typeface="Times New Roman" panose="02020603050405020304" charset="0"/>
              </a:rPr>
              <a:t>ers have made major leaps with implantable devices in recent years. Implants are </a:t>
            </a:r>
            <a:r>
              <a:rPr lang="en-US" sz="2500">
                <a:latin typeface="Times New Roman" panose="02020603050405020304" charset="0"/>
                <a:cs typeface="Times New Roman" panose="02020603050405020304" charset="0"/>
              </a:rPr>
              <a:t>________ (</a:t>
            </a:r>
            <a:r>
              <a:rPr sz="2500">
                <a:latin typeface="Times New Roman" panose="02020603050405020304" charset="0"/>
                <a:cs typeface="Times New Roman" panose="02020603050405020304" charset="0"/>
              </a:rPr>
              <a:t>likely</a:t>
            </a:r>
            <a:r>
              <a:rPr lang="en-US" sz="2500">
                <a:latin typeface="Times New Roman" panose="02020603050405020304" charset="0"/>
                <a:cs typeface="Times New Roman" panose="02020603050405020304" charset="0"/>
              </a:rPr>
              <a:t>)</a:t>
            </a:r>
            <a:r>
              <a:rPr sz="2500">
                <a:latin typeface="Times New Roman" panose="02020603050405020304" charset="0"/>
                <a:cs typeface="Times New Roman" panose="02020603050405020304" charset="0"/>
              </a:rPr>
              <a:t> to become blockbuster mass-market consumer products anytime soon because of medical-device </a:t>
            </a:r>
            <a:r>
              <a:rPr lang="en-US" sz="2500">
                <a:latin typeface="Times New Roman" panose="02020603050405020304" charset="0"/>
                <a:cs typeface="Times New Roman" panose="02020603050405020304" charset="0"/>
              </a:rPr>
              <a:t>___________ (</a:t>
            </a:r>
            <a:r>
              <a:rPr sz="2500">
                <a:latin typeface="Times New Roman" panose="02020603050405020304" charset="0"/>
                <a:cs typeface="Times New Roman" panose="02020603050405020304" charset="0"/>
              </a:rPr>
              <a:t>regulat</a:t>
            </a:r>
            <a:r>
              <a:rPr lang="en-US" sz="2500">
                <a:latin typeface="Times New Roman" panose="02020603050405020304" charset="0"/>
                <a:cs typeface="Times New Roman" panose="02020603050405020304" charset="0"/>
              </a:rPr>
              <a:t>e)</a:t>
            </a:r>
            <a:r>
              <a:rPr sz="2500">
                <a:latin typeface="Times New Roman" panose="02020603050405020304" charset="0"/>
                <a:cs typeface="Times New Roman" panose="02020603050405020304" charset="0"/>
              </a:rPr>
              <a:t>, high costs and the inherent risks of brain surgery.</a:t>
            </a:r>
            <a:endParaRPr sz="2500">
              <a:latin typeface="Times New Roman" panose="02020603050405020304" charset="0"/>
              <a:cs typeface="Times New Roman" panose="02020603050405020304" charset="0"/>
            </a:endParaRPr>
          </a:p>
        </p:txBody>
      </p:sp>
      <p:sp>
        <p:nvSpPr>
          <p:cNvPr id="1048598" name="文本框 4"/>
          <p:cNvSpPr txBox="1"/>
          <p:nvPr/>
        </p:nvSpPr>
        <p:spPr>
          <a:xfrm>
            <a:off x="2492375" y="61595"/>
            <a:ext cx="9358630"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The Wall Street Journal</a:t>
            </a:r>
            <a:r>
              <a:rPr lang="en-US" altLang="zh-CN" sz="2400" b="1">
                <a:solidFill>
                  <a:srgbClr val="ED7D31"/>
                </a:solidFill>
                <a:latin typeface="微软雅黑" panose="020B0503020204020204" charset="-122"/>
                <a:ea typeface="微软雅黑" panose="020B0503020204020204" charset="-122"/>
                <a:cs typeface="微软雅黑" panose="020B0503020204020204" charset="-122"/>
              </a:rPr>
              <a:t> (21st November 2023 B1 &amp;B4)</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custDataLst>
              <p:tags r:id="rId2"/>
            </p:custDataLst>
          </p:nvPr>
        </p:nvSpPr>
        <p:spPr>
          <a:xfrm>
            <a:off x="2606675" y="445135"/>
            <a:ext cx="25692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distracted </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3"/>
            </p:custDataLst>
          </p:nvPr>
        </p:nvSpPr>
        <p:spPr>
          <a:xfrm>
            <a:off x="1746250" y="204787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brain’s </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4"/>
            </p:custDataLst>
          </p:nvPr>
        </p:nvSpPr>
        <p:spPr>
          <a:xfrm>
            <a:off x="9100820" y="2806700"/>
            <a:ext cx="18916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which </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10800715" y="2478405"/>
            <a:ext cx="12090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is</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9888220" y="875665"/>
            <a:ext cx="180657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 </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7"/>
            </p:custDataLst>
          </p:nvPr>
        </p:nvSpPr>
        <p:spPr>
          <a:xfrm>
            <a:off x="6662420" y="3641090"/>
            <a:ext cx="18973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have soared</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8"/>
            </p:custDataLst>
          </p:nvPr>
        </p:nvSpPr>
        <p:spPr>
          <a:xfrm>
            <a:off x="1062355" y="635381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regulations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9"/>
            </p:custDataLst>
          </p:nvPr>
        </p:nvSpPr>
        <p:spPr>
          <a:xfrm>
            <a:off x="4477385" y="4838700"/>
            <a:ext cx="9747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aimed</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10"/>
            </p:custDataLst>
          </p:nvPr>
        </p:nvSpPr>
        <p:spPr>
          <a:xfrm>
            <a:off x="3736975" y="440817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how</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11"/>
            </p:custDataLst>
          </p:nvPr>
        </p:nvSpPr>
        <p:spPr>
          <a:xfrm>
            <a:off x="9253855" y="552196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unlikely  </a:t>
            </a:r>
            <a:endParaRPr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loom</a:t>
            </a:r>
            <a:r>
              <a:rPr lang="en-US" altLang="zh-CN" sz="2800">
                <a:latin typeface="Times New Roman" panose="02020603050405020304" charset="0"/>
                <a:ea typeface="华文中宋" panose="02010600040101010101" charset="-122"/>
                <a:cs typeface="Times New Roman" panose="02020603050405020304" charset="0"/>
                <a:sym typeface="+mn-ea"/>
              </a:rPr>
              <a:t>: o appear as a large shape that is not clear, especially in a frightening or threatening way</a:t>
            </a: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赫然耸现；（尤指）令人惊恐地隐现</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You’ve got to be able to make decisions on the fly as deadlines loom.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你必须能够立刻作出决定，因为最后期限迫在眉睫。</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soar</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rise very quickly</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急升；猛增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Shares soared on the New York stock exchange.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纽约证券交易所股票暴涨。</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197225"/>
            <a:ext cx="86055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dark shape loomed up ahead of us.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330200" y="6309995"/>
            <a:ext cx="65525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His market share continues to soar.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675255"/>
            <a:ext cx="9491980" cy="521970"/>
          </a:xfrm>
          <a:prstGeom prst="rect">
            <a:avLst/>
          </a:prstGeom>
          <a:noFill/>
        </p:spPr>
        <p:txBody>
          <a:bodyPr wrap="square" rtlCol="0" anchor="t">
            <a:spAutoFit/>
          </a:bodyPr>
          <a:lstStyle/>
          <a:p>
            <a:r>
              <a:rPr lang="zh-CN" altLang="en-US" sz="2800">
                <a:ea typeface="华文中宋" panose="02010600040101010101" charset="-122"/>
              </a:rPr>
              <a:t>一个黑糊糊的影子隐隐出现在我们的前面。</a:t>
            </a:r>
            <a:endParaRPr lang="zh-CN" altLang="en-US" sz="2800">
              <a:ea typeface="华文中宋" panose="02010600040101010101" charset="-122"/>
            </a:endParaRPr>
          </a:p>
        </p:txBody>
      </p:sp>
      <p:cxnSp>
        <p:nvCxnSpPr>
          <p:cNvPr id="3145728" name="直接连接符 8"/>
          <p:cNvCxnSpPr/>
          <p:nvPr/>
        </p:nvCxnSpPr>
        <p:spPr>
          <a:xfrm flipV="1">
            <a:off x="211455" y="3665855"/>
            <a:ext cx="5399405" cy="762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30200" y="6748145"/>
            <a:ext cx="5193030" cy="50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00630" y="5787390"/>
            <a:ext cx="8297545" cy="521970"/>
          </a:xfrm>
          <a:prstGeom prst="rect">
            <a:avLst/>
          </a:prstGeom>
          <a:noFill/>
        </p:spPr>
        <p:txBody>
          <a:bodyPr wrap="square" rtlCol="0" anchor="t">
            <a:spAutoFit/>
          </a:bodyPr>
          <a:p>
            <a:r>
              <a:rPr lang="zh-CN" altLang="en-US" sz="2800">
                <a:ea typeface="华文中宋" panose="02010600040101010101" charset="-122"/>
              </a:rPr>
              <a:t>他的市场份额不断高涨。</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65747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8802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20345" y="780415"/>
            <a:ext cx="11751310" cy="22237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5610" y="1010920"/>
            <a:ext cx="11502390" cy="95313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Your headphones detect your lack of focus and suggest you take a break, while a headband beams signals to adjust your brain activity and energize you.</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67995" y="1964055"/>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你的耳机会发现你注意力不集中，并建议你休息一下，而头带会发出信号来调整你的大脑活动，让你充满活力。</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335655"/>
            <a:ext cx="11751310" cy="323342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67995" y="3479165"/>
            <a:ext cx="11469370" cy="1814830"/>
          </a:xfrm>
          <a:prstGeom prst="rect">
            <a:avLst/>
          </a:prstGeom>
          <a:noFill/>
        </p:spPr>
        <p:txBody>
          <a:bodyPr wrap="square">
            <a:spAutoFit/>
          </a:bodyPr>
          <a:lstStyle/>
          <a:p>
            <a:pPr algn="just"/>
            <a:r>
              <a:rPr sz="2800">
                <a:latin typeface="Times New Roman" panose="02020603050405020304" charset="0"/>
                <a:cs typeface="Times New Roman" panose="02020603050405020304" charset="0"/>
                <a:sym typeface="+mn-ea"/>
              </a:rPr>
              <a:t>But, thanks in part to Elon Musk’s startup Neuralink, which is developing implantable brain-computer interfaces—or BCIs—that can record data from thousands of brain cells, investment and interest in these devices have soared in recent years. </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67995" y="5293995"/>
            <a:ext cx="11312525"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但是，部分由于伊隆·马斯克(Elon Musk)的创业公司Neuralink正在开发可植入的脑机接口(bci)，可以记录数千个脑细胞的数据，近年来，对这些设备的投资和兴趣激增。</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Dust is what killed the dinos    </a:t>
            </a:r>
            <a:r>
              <a:rPr lang="en-US" sz="3000" b="1">
                <a:latin typeface="Times New Roman" panose="02020603050405020304" charset="0"/>
                <a:cs typeface="Times New Roman" panose="02020603050405020304" charset="0"/>
              </a:rPr>
              <a:t> </a:t>
            </a:r>
            <a:r>
              <a:rPr lang="en-US" sz="3600" b="1"/>
              <a:t>  </a:t>
            </a:r>
            <a:r>
              <a:rPr sz="3000" b="1">
                <a:solidFill>
                  <a:srgbClr val="ED7D31"/>
                </a:solidFill>
                <a:latin typeface="微软雅黑" panose="020B0503020204020204" charset="-122"/>
                <a:ea typeface="微软雅黑" panose="020B0503020204020204" charset="-122"/>
                <a:cs typeface="微软雅黑" panose="020B0503020204020204" charset="-122"/>
              </a:rPr>
              <a:t>恐龙灭绝的罪魁祸首：尘埃</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a:picLocks noChangeAspect="1"/>
          </p:cNvPicPr>
          <p:nvPr/>
        </p:nvPicPr>
        <p:blipFill>
          <a:blip r:embed="rId1"/>
          <a:stretch>
            <a:fillRect/>
          </a:stretch>
        </p:blipFill>
        <p:spPr>
          <a:xfrm>
            <a:off x="629920" y="726440"/>
            <a:ext cx="10930890" cy="613156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We know the dinosaurs died out after a </a:t>
            </a:r>
            <a:r>
              <a:rPr lang="en-US" sz="2800">
                <a:latin typeface="Times New Roman" panose="02020603050405020304" charset="0"/>
                <a:cs typeface="Times New Roman" panose="02020603050405020304" charset="0"/>
              </a:rPr>
              <a:t>_______ (mass) </a:t>
            </a:r>
            <a:r>
              <a:rPr sz="2800">
                <a:latin typeface="Times New Roman" panose="02020603050405020304" charset="0"/>
                <a:cs typeface="Times New Roman" panose="02020603050405020304" charset="0"/>
              </a:rPr>
              <a:t>asteroid smashed into Earth 66 million years ago, plunging the planet into a long winter </a:t>
            </a:r>
            <a:r>
              <a:rPr lang="en-US" sz="2800">
                <a:latin typeface="Times New Roman" panose="02020603050405020304" charset="0"/>
                <a:cs typeface="Times New Roman" panose="02020603050405020304" charset="0"/>
              </a:rPr>
              <a:t>_________ </a:t>
            </a:r>
            <a:r>
              <a:rPr sz="2800">
                <a:latin typeface="Times New Roman" panose="02020603050405020304" charset="0"/>
                <a:cs typeface="Times New Roman" panose="02020603050405020304" charset="0"/>
              </a:rPr>
              <a:t>killed off 75 percent of all living species.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theories differ over what </a:t>
            </a:r>
            <a:r>
              <a:rPr lang="en-US" sz="2800">
                <a:latin typeface="Times New Roman" panose="02020603050405020304" charset="0"/>
                <a:cs typeface="Times New Roman" panose="02020603050405020304" charset="0"/>
              </a:rPr>
              <a:t>______ (exact)</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blocked the sunlight, reports SmithsonianMag.com. Was it dirt from the asteroid impact, or sulfur aerosols? New research indicates it was dust. Scientists examined fine-grain samples from fossils created in the impact and </a:t>
            </a:r>
            <a:r>
              <a:rPr lang="en-US" sz="2800">
                <a:latin typeface="Times New Roman" panose="02020603050405020304" charset="0"/>
                <a:cs typeface="Times New Roman" panose="02020603050405020304" charset="0"/>
              </a:rPr>
              <a:t>___ (run) </a:t>
            </a:r>
            <a:r>
              <a:rPr sz="2800">
                <a:latin typeface="Times New Roman" panose="02020603050405020304" charset="0"/>
                <a:cs typeface="Times New Roman" panose="02020603050405020304" charset="0"/>
              </a:rPr>
              <a:t>the data through a computer climate model. They found that a huge plume of pulverized granite would have been hurled into the atmosphere, </a:t>
            </a:r>
            <a:r>
              <a:rPr lang="en-US" sz="2800">
                <a:latin typeface="Times New Roman" panose="02020603050405020304" charset="0"/>
                <a:cs typeface="Times New Roman" panose="02020603050405020304" charset="0"/>
              </a:rPr>
              <a:t>________ (block)</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out sunlight for two full years and preventing plants from photosynthesizing. Plants died, the many animals that ate them starved </a:t>
            </a:r>
            <a:r>
              <a:rPr lang="en-US" sz="2800">
                <a:latin typeface="Times New Roman" panose="02020603050405020304" charset="0"/>
                <a:cs typeface="Times New Roman" panose="02020603050405020304" charset="0"/>
              </a:rPr>
              <a:t>___</a:t>
            </a:r>
            <a:r>
              <a:rPr sz="2800">
                <a:solidFill>
                  <a:srgbClr val="FF0000"/>
                </a:solidFill>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death, and so on up the food chain. Global temperatures </a:t>
            </a:r>
            <a:r>
              <a:rPr lang="en-US" altLang="zh-CN" sz="2800">
                <a:solidFill>
                  <a:srgbClr val="0000FF"/>
                </a:solidFill>
                <a:latin typeface="Times New Roman" panose="02020603050405020304" charset="0"/>
                <a:cs typeface="Times New Roman" panose="02020603050405020304" charset="0"/>
              </a:rPr>
              <a:t>plummet</a:t>
            </a:r>
            <a:r>
              <a:rPr sz="2800">
                <a:latin typeface="Times New Roman" panose="02020603050405020304" charset="0"/>
                <a:cs typeface="Times New Roman" panose="02020603050405020304" charset="0"/>
              </a:rPr>
              <a:t>ed by 27 degrees Fahrenheit. The researchers concluded that while soot and sulfur also played </a:t>
            </a:r>
            <a:r>
              <a:rPr lang="en-US" sz="2800">
                <a:latin typeface="Times New Roman" panose="02020603050405020304" charset="0"/>
                <a:cs typeface="Times New Roman" panose="02020603050405020304" charset="0"/>
              </a:rPr>
              <a:t>__ </a:t>
            </a:r>
            <a:r>
              <a:rPr sz="2800">
                <a:latin typeface="Times New Roman" panose="02020603050405020304" charset="0"/>
                <a:cs typeface="Times New Roman" panose="02020603050405020304" charset="0"/>
              </a:rPr>
              <a:t>part in blocking the sun, those particles didn’t float in the air for as long. “The dust-</a:t>
            </a:r>
            <a:r>
              <a:rPr lang="en-US" altLang="zh-CN" sz="2800">
                <a:solidFill>
                  <a:srgbClr val="0000FF"/>
                </a:solidFill>
                <a:latin typeface="Times New Roman" panose="02020603050405020304" charset="0"/>
                <a:cs typeface="Times New Roman" panose="02020603050405020304" charset="0"/>
              </a:rPr>
              <a:t>induce</a:t>
            </a:r>
            <a:r>
              <a:rPr sz="2800">
                <a:latin typeface="Times New Roman" panose="02020603050405020304" charset="0"/>
                <a:cs typeface="Times New Roman" panose="02020603050405020304" charset="0"/>
              </a:rPr>
              <a:t>d </a:t>
            </a:r>
            <a:r>
              <a:rPr lang="en-US" sz="2800">
                <a:latin typeface="Times New Roman" panose="02020603050405020304" charset="0"/>
                <a:cs typeface="Times New Roman" panose="02020603050405020304" charset="0"/>
              </a:rPr>
              <a:t>_________ (disrupt) </a:t>
            </a:r>
            <a:r>
              <a:rPr sz="2800">
                <a:latin typeface="Times New Roman" panose="02020603050405020304" charset="0"/>
                <a:cs typeface="Times New Roman" panose="02020603050405020304" charset="0"/>
              </a:rPr>
              <a:t>in photosynthetic activity is huge,” says co-author Cem Berk Senel. “Much larger than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we anticipated.”</a:t>
            </a:r>
            <a:endParaRPr sz="2800">
              <a:latin typeface="Times New Roman" panose="02020603050405020304" charset="0"/>
              <a:cs typeface="Times New Roman" panose="02020603050405020304" charset="0"/>
            </a:endParaRPr>
          </a:p>
        </p:txBody>
      </p:sp>
      <p:sp>
        <p:nvSpPr>
          <p:cNvPr id="1048598" name="文本框 4"/>
          <p:cNvSpPr txBox="1"/>
          <p:nvPr/>
        </p:nvSpPr>
        <p:spPr>
          <a:xfrm>
            <a:off x="2492375" y="61595"/>
            <a:ext cx="8286115"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The Week</a:t>
            </a:r>
            <a:r>
              <a:rPr lang="en-US" altLang="zh-CN" sz="2400" b="1">
                <a:solidFill>
                  <a:srgbClr val="ED7D31"/>
                </a:solidFill>
                <a:latin typeface="微软雅黑" panose="020B0503020204020204" charset="-122"/>
                <a:ea typeface="微软雅黑" panose="020B0503020204020204" charset="-122"/>
                <a:cs typeface="微软雅黑" panose="020B0503020204020204" charset="-122"/>
              </a:rPr>
              <a:t> (17th November 2023 Page 21)</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3"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custDataLst>
              <p:tags r:id="rId2"/>
            </p:custDataLst>
          </p:nvPr>
        </p:nvSpPr>
        <p:spPr>
          <a:xfrm>
            <a:off x="6308725" y="642620"/>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massive </a:t>
            </a:r>
            <a:endParaRPr sz="28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custDataLst>
              <p:tags r:id="rId3"/>
            </p:custDataLst>
          </p:nvPr>
        </p:nvSpPr>
        <p:spPr>
          <a:xfrm>
            <a:off x="6121400" y="143446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But </a:t>
            </a:r>
            <a:endParaRPr sz="28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custDataLst>
              <p:tags r:id="rId4"/>
            </p:custDataLst>
          </p:nvPr>
        </p:nvSpPr>
        <p:spPr>
          <a:xfrm>
            <a:off x="9783445" y="2614930"/>
            <a:ext cx="7893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ran </a:t>
            </a:r>
            <a:endParaRPr sz="28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10422255" y="1437640"/>
            <a:ext cx="11995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exactly</a:t>
            </a:r>
            <a:endParaRPr sz="28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9516745" y="1031875"/>
            <a:ext cx="18535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that</a:t>
            </a:r>
            <a:r>
              <a:rPr lang="en-US" sz="2800">
                <a:solidFill>
                  <a:srgbClr val="FF0000"/>
                </a:solidFill>
                <a:latin typeface="Times New Roman" panose="02020603050405020304" charset="0"/>
                <a:cs typeface="Times New Roman" panose="02020603050405020304" charset="0"/>
                <a:sym typeface="+mn-ea"/>
              </a:rPr>
              <a:t>/which</a:t>
            </a:r>
            <a:r>
              <a:rPr sz="2800">
                <a:solidFill>
                  <a:srgbClr val="FF0000"/>
                </a:solidFill>
                <a:latin typeface="Times New Roman" panose="02020603050405020304" charset="0"/>
                <a:cs typeface="Times New Roman" panose="02020603050405020304" charset="0"/>
                <a:sym typeface="+mn-ea"/>
              </a:rPr>
              <a:t> </a:t>
            </a:r>
            <a:endParaRPr sz="28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custDataLst>
              <p:tags r:id="rId7"/>
            </p:custDataLst>
          </p:nvPr>
        </p:nvSpPr>
        <p:spPr>
          <a:xfrm>
            <a:off x="9320530" y="3404870"/>
            <a:ext cx="14179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blocking</a:t>
            </a:r>
            <a:endParaRPr sz="28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custDataLst>
              <p:tags r:id="rId8"/>
            </p:custDataLst>
          </p:nvPr>
        </p:nvSpPr>
        <p:spPr>
          <a:xfrm>
            <a:off x="3802380" y="614870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what </a:t>
            </a:r>
            <a:endParaRPr sz="28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custDataLst>
              <p:tags r:id="rId9"/>
            </p:custDataLst>
          </p:nvPr>
        </p:nvSpPr>
        <p:spPr>
          <a:xfrm>
            <a:off x="8847455" y="4983480"/>
            <a:ext cx="4483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a:t>
            </a:r>
            <a:endParaRPr sz="28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custDataLst>
              <p:tags r:id="rId10"/>
            </p:custDataLst>
          </p:nvPr>
        </p:nvSpPr>
        <p:spPr>
          <a:xfrm>
            <a:off x="7590155" y="419798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a:t>
            </a:r>
            <a:endParaRPr sz="28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custDataLst>
              <p:tags r:id="rId11"/>
            </p:custDataLst>
          </p:nvPr>
        </p:nvSpPr>
        <p:spPr>
          <a:xfrm>
            <a:off x="132080" y="5760085"/>
            <a:ext cx="25971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disruption </a:t>
            </a:r>
            <a:endParaRPr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ipe(down)">
                                      <p:cBhvr>
                                        <p:cTn id="5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298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plummet</a:t>
            </a:r>
            <a:r>
              <a:rPr lang="en-US" altLang="zh-CN" sz="2800">
                <a:latin typeface="Times New Roman" panose="02020603050405020304" charset="0"/>
                <a:ea typeface="华文中宋" panose="02010600040101010101" charset="-122"/>
                <a:cs typeface="Times New Roman" panose="02020603050405020304" charset="0"/>
                <a:sym typeface="+mn-ea"/>
              </a:rPr>
              <a:t>: to fall suddenly and quickly from a high level or position</a:t>
            </a:r>
            <a:r>
              <a:rPr lang="en-US" sz="2800">
                <a:latin typeface="Times New Roman" panose="02020603050405020304" charset="0"/>
                <a:ea typeface="华文中宋" panose="02010600040101010101" charset="-122"/>
                <a:cs typeface="Times New Roman" panose="02020603050405020304" charset="0"/>
                <a:sym typeface="+mn-ea"/>
              </a:rPr>
              <a:t>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暴跌；速降</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President’s popularity has plummeted to an all-time low in recent weeks.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总统的支持率在近几个星期已骤跌至前所未有的低点。</a:t>
            </a:r>
            <a:endParaRPr 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induce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cause sth</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引起；导致</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Doctors said surgery could induce a heart attack.</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医生们说手术有可能引起心脏病发作。</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197225"/>
            <a:ext cx="86055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Her spirits plummeted at the thought of meeting him again.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263005"/>
            <a:ext cx="44627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drug can induce sleep.</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32355" y="2675255"/>
            <a:ext cx="9491980" cy="521970"/>
          </a:xfrm>
          <a:prstGeom prst="rect">
            <a:avLst/>
          </a:prstGeom>
          <a:noFill/>
        </p:spPr>
        <p:txBody>
          <a:bodyPr wrap="square" rtlCol="0" anchor="t">
            <a:spAutoFit/>
          </a:bodyPr>
          <a:lstStyle/>
          <a:p>
            <a:r>
              <a:rPr lang="zh-CN" altLang="en-US" sz="2800">
                <a:ea typeface="华文中宋" panose="02010600040101010101" charset="-122"/>
              </a:rPr>
              <a:t>一想到又要见到他，她的心情便直往下沉。</a:t>
            </a:r>
            <a:endParaRPr lang="zh-CN" altLang="en-US" sz="2800">
              <a:ea typeface="华文中宋" panose="02010600040101010101" charset="-122"/>
            </a:endParaRPr>
          </a:p>
        </p:txBody>
      </p:sp>
      <p:cxnSp>
        <p:nvCxnSpPr>
          <p:cNvPr id="3145728" name="直接连接符 8"/>
          <p:cNvCxnSpPr/>
          <p:nvPr/>
        </p:nvCxnSpPr>
        <p:spPr>
          <a:xfrm flipV="1">
            <a:off x="211455" y="3659505"/>
            <a:ext cx="8554085" cy="139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99885"/>
            <a:ext cx="3902075" cy="95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529840" y="5781040"/>
            <a:ext cx="8297545" cy="521970"/>
          </a:xfrm>
          <a:prstGeom prst="rect">
            <a:avLst/>
          </a:prstGeom>
          <a:noFill/>
        </p:spPr>
        <p:txBody>
          <a:bodyPr wrap="square" rtlCol="0" anchor="t">
            <a:spAutoFit/>
          </a:bodyPr>
          <a:p>
            <a:r>
              <a:rPr lang="zh-CN" altLang="en-US" sz="2800">
                <a:ea typeface="华文中宋" panose="02010600040101010101" charset="-122"/>
              </a:rPr>
              <a:t>这个药可能使人昏昏欲睡。</a:t>
            </a:r>
            <a:endParaRPr lang="zh-CN" altLang="en-US" sz="2800">
              <a:ea typeface="华文中宋" panose="02010600040101010101" charset="-122"/>
            </a:endParaRPr>
          </a:p>
        </p:txBody>
      </p:sp>
      <p:sp>
        <p:nvSpPr>
          <p:cNvPr id="2" name="文本框 1"/>
          <p:cNvSpPr txBox="1"/>
          <p:nvPr>
            <p:custDataLst>
              <p:tags r:id="rId1"/>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2"/>
            </p:custDataLst>
          </p:nvPr>
        </p:nvSpPr>
        <p:spPr>
          <a:xfrm>
            <a:off x="159385" y="265747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3"/>
            </p:custDataLst>
          </p:nvPr>
        </p:nvSpPr>
        <p:spPr>
          <a:xfrm>
            <a:off x="211455" y="5788025"/>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We know the dinosaurs died out after a massive asteroid smashed into Earth 66 million years ago, plunging the planet into a long winter that killed off 75 percent of all living species.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230120"/>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我们知道恐龙是在6600万年前一颗巨大的小行星撞击地球后灭绝的，这颗小行星使地球进入了漫长的冬季，75%的生物物种</a:t>
            </a:r>
            <a:r>
              <a:rPr lang="zh-CN" sz="2500">
                <a:latin typeface="Times New Roman" panose="02020603050405020304" charset="0"/>
                <a:ea typeface="华文中宋" panose="02010600040101010101" charset="-122"/>
                <a:cs typeface="Times New Roman" panose="02020603050405020304" charset="0"/>
              </a:rPr>
              <a:t>灭亡</a:t>
            </a:r>
            <a:r>
              <a:rPr sz="2500">
                <a:latin typeface="Times New Roman" panose="02020603050405020304" charset="0"/>
                <a:ea typeface="华文中宋" panose="02010600040101010101" charset="-122"/>
                <a:cs typeface="Times New Roman" panose="02020603050405020304" charset="0"/>
              </a:rPr>
              <a:t>。</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862070"/>
            <a:ext cx="11751310" cy="27070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93954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They found that a huge plume of pulverized granite would have been hurled into the atmosphere, blocking out sunlight for two full years and preventing plants from photosynthesizing. </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67995" y="5372735"/>
            <a:ext cx="1060323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他们发现，一</a:t>
            </a:r>
            <a:r>
              <a:rPr lang="zh-CN" sz="2500">
                <a:latin typeface="Times New Roman" panose="02020603050405020304" charset="0"/>
                <a:ea typeface="华文中宋" panose="02010600040101010101" charset="-122"/>
                <a:cs typeface="Times New Roman" panose="02020603050405020304" charset="0"/>
              </a:rPr>
              <a:t>团</a:t>
            </a:r>
            <a:r>
              <a:rPr sz="2500">
                <a:latin typeface="Times New Roman" panose="02020603050405020304" charset="0"/>
                <a:ea typeface="华文中宋" panose="02010600040101010101" charset="-122"/>
                <a:cs typeface="Times New Roman" panose="02020603050405020304" charset="0"/>
              </a:rPr>
              <a:t>巨大的花岗岩粉状物被抛入大气，阻挡了整整两年的阳光，阻止了植物的光合作用。</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11</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28</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November 16th</a:t>
            </a:r>
            <a:r>
              <a:t>-</a:t>
            </a:r>
            <a:r>
              <a:rPr lang="en-US"/>
              <a:t>30th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78740" y="447675"/>
            <a:ext cx="12082145" cy="586105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With the </a:t>
            </a:r>
            <a:r>
              <a:rPr lang="en-US">
                <a:latin typeface="Times New Roman" panose="02020603050405020304" charset="0"/>
                <a:cs typeface="Times New Roman" panose="02020603050405020304" charset="0"/>
              </a:rPr>
              <a:t>_________ </a:t>
            </a:r>
            <a:r>
              <a:rPr lang="en-US" altLang="zh-CN">
                <a:solidFill>
                  <a:srgbClr val="0000FF"/>
                </a:solidFill>
                <a:latin typeface="Times New Roman" panose="02020603050405020304" charset="0"/>
                <a:ea typeface="+mn-ea"/>
                <a:cs typeface="Times New Roman" panose="02020603050405020304" charset="0"/>
              </a:rPr>
              <a:t>ceasefire </a:t>
            </a:r>
            <a:r>
              <a:rPr>
                <a:latin typeface="Times New Roman" panose="02020603050405020304" charset="0"/>
                <a:cs typeface="Times New Roman" panose="02020603050405020304" charset="0"/>
              </a:rPr>
              <a:t>in Gaza into its fourth and final scheduled day, there are reports both Israel and Hamas have raised </a:t>
            </a:r>
            <a:r>
              <a:rPr lang="en-US">
                <a:latin typeface="Times New Roman" panose="02020603050405020304" charset="0"/>
                <a:cs typeface="Times New Roman" panose="02020603050405020304" charset="0"/>
              </a:rPr>
              <a:t>________ </a:t>
            </a:r>
            <a:r>
              <a:rPr>
                <a:latin typeface="Times New Roman" panose="02020603050405020304" charset="0"/>
                <a:cs typeface="Times New Roman" panose="02020603050405020304" charset="0"/>
              </a:rPr>
              <a:t>over the lists of Israeli hostages and Palestinian prisoners set to be released on Monday. It comes amid indications the truce might be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Leaked documents obtained by the BBC suggest the United Arab Emirates has been using its role as host of this year’s UN </a:t>
            </a:r>
            <a:r>
              <a:rPr lang="en-US">
                <a:latin typeface="Times New Roman" panose="02020603050405020304" charset="0"/>
                <a:cs typeface="Times New Roman" panose="02020603050405020304" charset="0"/>
              </a:rPr>
              <a:t>___________</a:t>
            </a:r>
            <a:r>
              <a:rPr>
                <a:latin typeface="Times New Roman" panose="02020603050405020304" charset="0"/>
                <a:cs typeface="Times New Roman" panose="02020603050405020304" charset="0"/>
              </a:rPr>
              <a:t> as an opportunity to strike oil and gas </a:t>
            </a:r>
            <a:r>
              <a:rPr lang="en-US">
                <a:latin typeface="Times New Roman" panose="02020603050405020304" charset="0"/>
                <a:cs typeface="Times New Roman" panose="02020603050405020304" charset="0"/>
              </a:rPr>
              <a:t>_____</a:t>
            </a:r>
            <a:r>
              <a:rPr>
                <a:latin typeface="Times New Roman" panose="02020603050405020304" charset="0"/>
                <a:cs typeface="Times New Roman" panose="02020603050405020304" charset="0"/>
              </a:rPr>
              <a:t>. The COP28 summit begins on Thursday in Dubai.</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Officials in western India say at least 24 people have been killed in lightning strikes and rains during </a:t>
            </a:r>
            <a:r>
              <a:rPr lang="en-US">
                <a:latin typeface="Times New Roman" panose="02020603050405020304" charset="0"/>
                <a:cs typeface="Times New Roman" panose="02020603050405020304" charset="0"/>
              </a:rPr>
              <a:t>____________</a:t>
            </a:r>
            <a:r>
              <a:rPr>
                <a:latin typeface="Times New Roman" panose="02020603050405020304" charset="0"/>
                <a:cs typeface="Times New Roman" panose="02020603050405020304" charset="0"/>
              </a:rPr>
              <a:t> in the state of Gujarat. Meteorologists say such heavy rains are not common in the state of winter and the fierce downpour </a:t>
            </a:r>
            <a:r>
              <a:rPr lang="en-US">
                <a:latin typeface="Times New Roman" panose="02020603050405020304" charset="0"/>
                <a:cs typeface="Times New Roman" panose="02020603050405020304" charset="0"/>
              </a:rPr>
              <a:t>___________________</a:t>
            </a:r>
            <a:r>
              <a:rPr>
                <a:latin typeface="Times New Roman" panose="02020603050405020304" charset="0"/>
                <a:cs typeface="Times New Roman" panose="02020603050405020304" charset="0"/>
              </a:rPr>
              <a:t>. The rains have damaged houses and killed </a:t>
            </a:r>
            <a:r>
              <a:rPr lang="en-US">
                <a:latin typeface="Times New Roman" panose="02020603050405020304" charset="0"/>
                <a:cs typeface="Times New Roman" panose="02020603050405020304" charset="0"/>
              </a:rPr>
              <a:t>________</a:t>
            </a:r>
            <a:r>
              <a:rPr>
                <a:latin typeface="Times New Roman" panose="02020603050405020304" charset="0"/>
                <a:cs typeface="Times New Roman" panose="02020603050405020304" charset="0"/>
              </a:rPr>
              <a:t>.</a:t>
            </a:r>
            <a:endParaRPr>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atin typeface="Times New Roman" panose="02020603050405020304" charset="0"/>
                <a:cs typeface="Times New Roman" panose="02020603050405020304" charset="0"/>
              </a:rPr>
              <a:t>     </a:t>
            </a:r>
            <a:r>
              <a:rPr>
                <a:latin typeface="Times New Roman" panose="02020603050405020304" charset="0"/>
                <a:cs typeface="Times New Roman" panose="02020603050405020304" charset="0"/>
              </a:rPr>
              <a:t>Health officials in Pakistan have launched a nationwide polio </a:t>
            </a:r>
            <a:r>
              <a:rPr lang="en-US">
                <a:latin typeface="Times New Roman" panose="02020603050405020304" charset="0"/>
                <a:cs typeface="Times New Roman" panose="02020603050405020304" charset="0"/>
              </a:rPr>
              <a:t>_________ </a:t>
            </a:r>
            <a:r>
              <a:rPr>
                <a:latin typeface="Times New Roman" panose="02020603050405020304" charset="0"/>
                <a:cs typeface="Times New Roman" panose="02020603050405020304" charset="0"/>
              </a:rPr>
              <a:t>to immunize children under five. They expect to vaccinate about </a:t>
            </a:r>
            <a:r>
              <a:rPr lang="en-US">
                <a:latin typeface="Times New Roman" panose="02020603050405020304" charset="0"/>
                <a:cs typeface="Times New Roman" panose="02020603050405020304" charset="0"/>
              </a:rPr>
              <a:t>_________</a:t>
            </a:r>
            <a:r>
              <a:rPr>
                <a:latin typeface="Times New Roman" panose="02020603050405020304" charset="0"/>
                <a:cs typeface="Times New Roman" panose="02020603050405020304" charset="0"/>
              </a:rPr>
              <a:t> children during the next five days. Pakistan and Afghanistan are the two countries where the wild poliovirus is still </a:t>
            </a:r>
            <a:r>
              <a:rPr lang="en-US" altLang="zh-CN">
                <a:solidFill>
                  <a:srgbClr val="0000FF"/>
                </a:solidFill>
                <a:latin typeface="Times New Roman" panose="02020603050405020304" charset="0"/>
                <a:ea typeface="+mn-ea"/>
                <a:cs typeface="Times New Roman" panose="02020603050405020304" charset="0"/>
              </a:rPr>
              <a:t>endemic</a:t>
            </a:r>
            <a:r>
              <a:rPr>
                <a:latin typeface="Times New Roman" panose="02020603050405020304" charset="0"/>
                <a:cs typeface="Times New Roman" panose="02020603050405020304" charset="0"/>
              </a:rPr>
              <a:t>. Five cases have been reported in Pakistan so far this year.</a:t>
            </a:r>
            <a:endParaRPr>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26873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4" name="文本框 3"/>
          <p:cNvSpPr txBox="1"/>
          <p:nvPr>
            <p:custDataLst>
              <p:tags r:id="rId4"/>
            </p:custDataLst>
          </p:nvPr>
        </p:nvSpPr>
        <p:spPr>
          <a:xfrm>
            <a:off x="1760220" y="505460"/>
            <a:ext cx="197231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temporary </a:t>
            </a:r>
            <a:endParaRPr sz="2500">
              <a:solidFill>
                <a:srgbClr val="FF0000"/>
              </a:solidFill>
              <a:latin typeface="Times New Roman" panose="02020603050405020304" charset="0"/>
              <a:cs typeface="Times New Roman" panose="02020603050405020304" charset="0"/>
              <a:sym typeface="+mn-ea"/>
            </a:endParaRPr>
          </a:p>
        </p:txBody>
      </p:sp>
      <p:sp>
        <p:nvSpPr>
          <p:cNvPr id="14" name="文本框 13"/>
          <p:cNvSpPr txBox="1"/>
          <p:nvPr>
            <p:custDataLst>
              <p:tags r:id="rId5"/>
            </p:custDataLst>
          </p:nvPr>
        </p:nvSpPr>
        <p:spPr>
          <a:xfrm>
            <a:off x="4356735" y="2406650"/>
            <a:ext cx="251523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climate talks</a:t>
            </a:r>
            <a:endParaRPr sz="2500">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custDataLst>
              <p:tags r:id="rId6"/>
            </p:custDataLst>
          </p:nvPr>
        </p:nvSpPr>
        <p:spPr>
          <a:xfrm>
            <a:off x="1747520" y="3573145"/>
            <a:ext cx="400304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intense storms</a:t>
            </a:r>
            <a:endParaRPr sz="25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custDataLst>
              <p:tags r:id="rId7"/>
            </p:custDataLst>
          </p:nvPr>
        </p:nvSpPr>
        <p:spPr>
          <a:xfrm>
            <a:off x="4363720" y="4325620"/>
            <a:ext cx="326199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livestock</a:t>
            </a:r>
            <a:endParaRPr sz="25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custDataLst>
              <p:tags r:id="rId8"/>
            </p:custDataLst>
          </p:nvPr>
        </p:nvSpPr>
        <p:spPr>
          <a:xfrm>
            <a:off x="8474710" y="4693285"/>
            <a:ext cx="234632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campaign </a:t>
            </a:r>
            <a:endParaRPr sz="2500">
              <a:solidFill>
                <a:srgbClr val="FF0000"/>
              </a:solidFill>
              <a:latin typeface="Times New Roman" panose="02020603050405020304" charset="0"/>
              <a:cs typeface="Times New Roman" panose="02020603050405020304" charset="0"/>
              <a:sym typeface="+mn-ea"/>
            </a:endParaRPr>
          </a:p>
        </p:txBody>
      </p:sp>
      <p:sp>
        <p:nvSpPr>
          <p:cNvPr id="20" name="文本框 19"/>
          <p:cNvSpPr txBox="1"/>
          <p:nvPr>
            <p:custDataLst>
              <p:tags r:id="rId9"/>
            </p:custDataLst>
          </p:nvPr>
        </p:nvSpPr>
        <p:spPr>
          <a:xfrm>
            <a:off x="6779895" y="5086350"/>
            <a:ext cx="369697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40 million</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custDataLst>
              <p:tags r:id="rId10"/>
            </p:custDataLst>
          </p:nvPr>
        </p:nvSpPr>
        <p:spPr>
          <a:xfrm>
            <a:off x="7703185" y="3933190"/>
            <a:ext cx="364236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caught many off guard</a:t>
            </a:r>
            <a:endParaRPr kumimoji="0" lang="en-US" sz="25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custDataLst>
              <p:tags r:id="rId11"/>
            </p:custDataLst>
          </p:nvPr>
        </p:nvSpPr>
        <p:spPr>
          <a:xfrm>
            <a:off x="10956290" y="2414905"/>
            <a:ext cx="98298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500">
                <a:solidFill>
                  <a:srgbClr val="FF0000"/>
                </a:solidFill>
                <a:latin typeface="Times New Roman" panose="02020603050405020304" charset="0"/>
                <a:cs typeface="Times New Roman" panose="02020603050405020304" charset="0"/>
                <a:sym typeface="+mn-ea"/>
              </a:rPr>
              <a:t> </a:t>
            </a:r>
            <a:r>
              <a:rPr sz="2500">
                <a:solidFill>
                  <a:srgbClr val="FF0000"/>
                </a:solidFill>
                <a:latin typeface="Times New Roman" panose="02020603050405020304" charset="0"/>
                <a:cs typeface="Times New Roman" panose="02020603050405020304" charset="0"/>
                <a:sym typeface="+mn-ea"/>
              </a:rPr>
              <a:t>deals</a:t>
            </a:r>
            <a:endParaRPr sz="25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custDataLst>
              <p:tags r:id="rId12"/>
            </p:custDataLst>
          </p:nvPr>
        </p:nvSpPr>
        <p:spPr>
          <a:xfrm>
            <a:off x="5509895" y="889635"/>
            <a:ext cx="3727450"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 concerns </a:t>
            </a:r>
            <a:endParaRPr sz="25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custDataLst>
              <p:tags r:id="rId13"/>
            </p:custDataLst>
          </p:nvPr>
        </p:nvSpPr>
        <p:spPr>
          <a:xfrm>
            <a:off x="542290" y="1638300"/>
            <a:ext cx="2414905" cy="38417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500">
                <a:solidFill>
                  <a:srgbClr val="FF0000"/>
                </a:solidFill>
                <a:latin typeface="Times New Roman" panose="02020603050405020304" charset="0"/>
                <a:cs typeface="Times New Roman" panose="02020603050405020304" charset="0"/>
                <a:sym typeface="+mn-ea"/>
              </a:rPr>
              <a:t>extended</a:t>
            </a:r>
            <a:endParaRPr sz="2500">
              <a:solidFill>
                <a:srgbClr val="FF0000"/>
              </a:solidFill>
              <a:latin typeface="Times New Roman" panose="02020603050405020304" charset="0"/>
              <a:cs typeface="Times New Roman" panose="02020603050405020304" charset="0"/>
              <a:sym typeface="+mn-ea"/>
            </a:endParaRPr>
          </a:p>
        </p:txBody>
      </p:sp>
      <p:pic>
        <p:nvPicPr>
          <p:cNvPr id="3" name="BBC.11.28.2023">
            <a:hlinkClick r:id="" action="ppaction://media"/>
          </p:cNvPr>
          <p:cNvPicPr/>
          <p:nvPr>
            <a:audioFile r:link="rId14"/>
            <p:extLst>
              <p:ext uri="{DAA4B4D4-6D71-4841-9C94-3DE7FCFB9230}">
                <p14:media xmlns:p14="http://schemas.microsoft.com/office/powerpoint/2010/main" r:embed="rId15"/>
              </p:ext>
            </p:extLst>
          </p:nvPr>
        </p:nvPicPr>
        <p:blipFill>
          <a:blip r:embed="rId3"/>
          <a:stretch>
            <a:fillRect/>
          </a:stretch>
        </p:blipFill>
        <p:spPr>
          <a:xfrm>
            <a:off x="11138535" y="592963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ceasefire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time when enemies agree to stop fighting, usually while a way is found to end the fighting permanently    </a:t>
            </a:r>
            <a:r>
              <a:rPr lang="zh-CN" sz="2800">
                <a:latin typeface="Times New Roman" panose="02020603050405020304" charset="0"/>
                <a:ea typeface="华文中宋" panose="02010600040101010101" charset="-122"/>
                <a:cs typeface="Times New Roman" panose="02020603050405020304" charset="0"/>
                <a:sym typeface="+mn-ea"/>
              </a:rPr>
              <a:t>（通常指永久性的）停火，停战</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Observers have reported serious violations of the ceasefire.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观察员报告说停火协议遭到严重破坏。</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endemic</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regularly found in a particular place or among a particular group of people and difficult to get rid of    </a:t>
            </a:r>
            <a:r>
              <a:rPr lang="zh-CN" altLang="en-US" sz="2800">
                <a:latin typeface="Times New Roman" panose="02020603050405020304" charset="0"/>
                <a:ea typeface="华文中宋" panose="02010600040101010101" charset="-122"/>
                <a:cs typeface="Times New Roman" panose="02020603050405020304" charset="0"/>
                <a:sym typeface="+mn-ea"/>
              </a:rPr>
              <a:t>地方性的</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某地或某集体中</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特有的</a:t>
            </a:r>
            <a:r>
              <a:rPr lang="en-US" altLang="zh-CN" sz="2800">
                <a:latin typeface="Times New Roman" panose="02020603050405020304" charset="0"/>
                <a:ea typeface="华文中宋" panose="02010600040101010101" charset="-122"/>
                <a:cs typeface="Times New Roman" panose="02020603050405020304" charset="0"/>
                <a:sym typeface="+mn-ea"/>
              </a:rPr>
              <a:t>,</a:t>
            </a:r>
            <a:r>
              <a:rPr lang="zh-CN" altLang="en-US" sz="2800">
                <a:latin typeface="Times New Roman" panose="02020603050405020304" charset="0"/>
                <a:ea typeface="华文中宋" panose="02010600040101010101" charset="-122"/>
                <a:cs typeface="Times New Roman" panose="02020603050405020304" charset="0"/>
                <a:sym typeface="+mn-ea"/>
              </a:rPr>
              <a:t>流行的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Polio was then endemic among children my age.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那时小儿麻痹症在我这个年纪的孩子中很常见。</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39065" y="3050540"/>
            <a:ext cx="86925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They have agreed to a ceasefire after three years of conflict.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25425" y="6129655"/>
            <a:ext cx="618426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Malaria is endemic in many hot countries.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28570"/>
            <a:ext cx="9491980" cy="521970"/>
          </a:xfrm>
          <a:prstGeom prst="rect">
            <a:avLst/>
          </a:prstGeom>
          <a:noFill/>
        </p:spPr>
        <p:txBody>
          <a:bodyPr wrap="square" rtlCol="0" anchor="t">
            <a:spAutoFit/>
          </a:bodyPr>
          <a:lstStyle/>
          <a:p>
            <a:r>
              <a:rPr lang="zh-CN" sz="2800">
                <a:ea typeface="华文中宋" panose="02010600040101010101" charset="-122"/>
              </a:rPr>
              <a:t>经过3年的冲突，他们已经同意停火</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10915"/>
            <a:ext cx="8641715" cy="1587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86220"/>
            <a:ext cx="6077585" cy="571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86660" y="5614035"/>
            <a:ext cx="8297545" cy="521970"/>
          </a:xfrm>
          <a:prstGeom prst="rect">
            <a:avLst/>
          </a:prstGeom>
          <a:noFill/>
        </p:spPr>
        <p:txBody>
          <a:bodyPr wrap="square" rtlCol="0" anchor="t">
            <a:spAutoFit/>
          </a:bodyPr>
          <a:p>
            <a:r>
              <a:rPr lang="zh-CN" altLang="en-US" sz="2800">
                <a:ea typeface="华文中宋" panose="02010600040101010101" charset="-122"/>
              </a:rPr>
              <a:t>疟疾</a:t>
            </a:r>
            <a:r>
              <a:rPr lang="en-US" altLang="zh-CN" sz="2800">
                <a:ea typeface="华文中宋" panose="02010600040101010101" charset="-122"/>
              </a:rPr>
              <a:t>(malaria)</a:t>
            </a:r>
            <a:r>
              <a:rPr lang="zh-CN" altLang="en-US" sz="2800">
                <a:ea typeface="华文中宋" panose="02010600040101010101" charset="-122"/>
              </a:rPr>
              <a:t>是许多气候炎热国家的流行病。</a:t>
            </a:r>
            <a:endParaRPr lang="zh-CN" altLang="en-US" sz="2800">
              <a:ea typeface="华文中宋" panose="02010600040101010101" charset="-122"/>
            </a:endParaRPr>
          </a:p>
        </p:txBody>
      </p:sp>
      <p:sp>
        <p:nvSpPr>
          <p:cNvPr id="5" name="文本框 1"/>
          <p:cNvSpPr txBox="1"/>
          <p:nvPr>
            <p:custDataLst>
              <p:tags r:id="rId1"/>
            </p:custDataLst>
          </p:nvPr>
        </p:nvSpPr>
        <p:spPr>
          <a:xfrm>
            <a:off x="126365" y="2500630"/>
            <a:ext cx="19850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614035"/>
            <a:ext cx="201041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197612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3514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Leaked documents obtained by the BBC suggest the United Arab Emirates has been using its role as host of this year's UN climate talks as an opportunity to strike oil and gas deals.</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25450" y="2164080"/>
            <a:ext cx="1113599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BBC获得的泄露文件显示，阿拉伯联合酋长国一直在利用其作为今年联合国气候谈判东道主的角色，作为达成石油和天然气协议的机会。</a:t>
            </a:r>
            <a:endParaRPr sz="25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245110" y="3555365"/>
            <a:ext cx="11751310" cy="30137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59410" y="3726180"/>
            <a:ext cx="11603355"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Officials in western India say at least 24 people have been killed in lightning strikes and rains during intense storms in the state of Gujarat</a:t>
            </a:r>
            <a:r>
              <a:rPr lang="en-US" sz="2800">
                <a:latin typeface="Times New Roman" panose="02020603050405020304" charset="0"/>
                <a:cs typeface="Times New Roman" panose="02020603050405020304" charset="0"/>
                <a:sym typeface="+mn-ea"/>
              </a:rPr>
              <a:t> (</a:t>
            </a:r>
            <a:r>
              <a:rPr lang="en-US" sz="2500">
                <a:latin typeface="Times New Roman" panose="02020603050405020304" charset="0"/>
                <a:cs typeface="Times New Roman" panose="02020603050405020304" charset="0"/>
                <a:sym typeface="+mn-ea"/>
              </a:rPr>
              <a:t>古吉拉特邦</a:t>
            </a:r>
            <a:r>
              <a:rPr lang="en-US" sz="2800">
                <a:latin typeface="Times New Roman" panose="02020603050405020304" charset="0"/>
                <a:cs typeface="Times New Roman" panose="02020603050405020304" charset="0"/>
                <a:sym typeface="+mn-ea"/>
              </a:rPr>
              <a:t>)</a:t>
            </a:r>
            <a:r>
              <a:rPr sz="2800">
                <a:latin typeface="Times New Roman" panose="02020603050405020304" charset="0"/>
                <a:cs typeface="Times New Roman" panose="02020603050405020304" charset="0"/>
                <a:sym typeface="+mn-ea"/>
              </a:rPr>
              <a:t>. Meteorologists say such heavy rains are not common in the state of winter and the fierce downpour caught many off guard.</a:t>
            </a:r>
            <a:endParaRPr sz="2800">
              <a:latin typeface="Times New Roman" panose="02020603050405020304" charset="0"/>
              <a:cs typeface="Times New Roman" panose="02020603050405020304" charset="0"/>
              <a:sym typeface="+mn-ea"/>
            </a:endParaRPr>
          </a:p>
        </p:txBody>
      </p:sp>
      <p:sp>
        <p:nvSpPr>
          <p:cNvPr id="14" name="文本框 13"/>
          <p:cNvSpPr txBox="1"/>
          <p:nvPr/>
        </p:nvSpPr>
        <p:spPr>
          <a:xfrm>
            <a:off x="451485" y="5488305"/>
            <a:ext cx="1151191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印度西部官员说，古吉拉特邦遭遇强风暴，至少24人在雷击和暴雨中丧生。气象学家说，这样的大雨在冬季并不常见，这场猛烈的倾盆大雨让许多人措手不及。</a:t>
            </a:r>
            <a:endParaRPr sz="25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1. Hummingbirds have two ways to fly through tiny gaps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蜂鸟有两种方法可以穿过微小的缝隙</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2" name="图片 1"/>
          <p:cNvPicPr>
            <a:picLocks noChangeAspect="1"/>
          </p:cNvPicPr>
          <p:nvPr>
            <p:custDataLst>
              <p:tags r:id="rId1"/>
            </p:custDataLst>
          </p:nvPr>
        </p:nvPicPr>
        <p:blipFill>
          <a:blip r:embed="rId2"/>
          <a:srcRect t="12365" b="10006"/>
          <a:stretch>
            <a:fillRect/>
          </a:stretch>
        </p:blipFill>
        <p:spPr>
          <a:xfrm>
            <a:off x="785495" y="1600835"/>
            <a:ext cx="3990975" cy="4429125"/>
          </a:xfrm>
          <a:prstGeom prst="rect">
            <a:avLst/>
          </a:prstGeom>
        </p:spPr>
      </p:pic>
      <p:pic>
        <p:nvPicPr>
          <p:cNvPr id="3" name="图片 2"/>
          <p:cNvPicPr>
            <a:picLocks noChangeAspect="1"/>
          </p:cNvPicPr>
          <p:nvPr>
            <p:custDataLst>
              <p:tags r:id="rId3"/>
            </p:custDataLst>
          </p:nvPr>
        </p:nvPicPr>
        <p:blipFill>
          <a:blip r:embed="rId4"/>
          <a:srcRect t="5684"/>
          <a:stretch>
            <a:fillRect/>
          </a:stretch>
        </p:blipFill>
        <p:spPr>
          <a:xfrm>
            <a:off x="5812790" y="2627630"/>
            <a:ext cx="4721043" cy="2196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0" y="601980"/>
            <a:ext cx="12192635" cy="6195695"/>
          </a:xfrm>
          <a:prstGeom prst="rect">
            <a:avLst/>
          </a:prstGeom>
          <a:noFill/>
          <a:ln w="9525">
            <a:noFill/>
          </a:ln>
        </p:spPr>
        <p:txBody>
          <a:bodyPr wrap="square">
            <a:noAutofit/>
          </a:bodyPr>
          <a:p>
            <a:pPr indent="266700" fontAlgn="auto">
              <a:lnSpc>
                <a:spcPts val="2500"/>
              </a:lnSpc>
            </a:pPr>
            <a:r>
              <a:rPr lang="en-US" altLang="en-US" sz="2400" b="0">
                <a:latin typeface="Times New Roman" panose="02020603050405020304" charset="0"/>
                <a:ea typeface="宋体" panose="02010600030101010101" pitchFamily="2" charset="-122"/>
              </a:rPr>
              <a:t>High-speed cameras have revealed </a:t>
            </a:r>
            <a:r>
              <a:rPr lang="en-US" altLang="en-US" sz="2400" b="0">
                <a:solidFill>
                  <a:schemeClr val="tx1"/>
                </a:solidFill>
                <a:latin typeface="Times New Roman" panose="02020603050405020304" charset="0"/>
                <a:ea typeface="宋体" panose="02010600030101010101" pitchFamily="2" charset="-122"/>
              </a:rPr>
              <a:t>how </a:t>
            </a:r>
            <a:r>
              <a:rPr lang="en-US" altLang="en-US" sz="2400" b="0">
                <a:latin typeface="Times New Roman" panose="02020603050405020304" charset="0"/>
                <a:ea typeface="宋体" panose="02010600030101010101" pitchFamily="2" charset="-122"/>
              </a:rPr>
              <a:t>hummingbirds fit through tiny gaps, ______ happens too quickly for the human eye to properly see.</a:t>
            </a:r>
            <a:endParaRPr lang="en-US" altLang="en-US" sz="2400" b="0">
              <a:latin typeface="Times New Roman" panose="02020603050405020304" charset="0"/>
              <a:ea typeface="宋体" panose="02010600030101010101" pitchFamily="2" charset="-122"/>
            </a:endParaRPr>
          </a:p>
          <a:p>
            <a:pPr indent="266700" fontAlgn="auto">
              <a:lnSpc>
                <a:spcPts val="2500"/>
              </a:lnSpc>
            </a:pPr>
            <a:r>
              <a:rPr lang="en-US" altLang="en-US" sz="2400" b="0">
                <a:latin typeface="Times New Roman" panose="02020603050405020304" charset="0"/>
                <a:ea typeface="宋体" panose="02010600030101010101" pitchFamily="2" charset="-122"/>
              </a:rPr>
              <a:t>Hummingbirds feed on nectar and often fly through small gaps in cluttered foliage as they </a:t>
            </a:r>
            <a:r>
              <a:rPr lang="en-US" altLang="en-US" sz="2400" b="0">
                <a:solidFill>
                  <a:srgbClr val="0000FF"/>
                </a:solidFill>
                <a:latin typeface="Times New Roman" panose="02020603050405020304" charset="0"/>
                <a:ea typeface="宋体" panose="02010600030101010101" pitchFamily="2" charset="-122"/>
              </a:rPr>
              <a:t>flit</a:t>
            </a:r>
            <a:r>
              <a:rPr lang="en-US" altLang="en-US" sz="2400" b="0">
                <a:latin typeface="Times New Roman" panose="02020603050405020304" charset="0"/>
                <a:ea typeface="宋体" panose="02010600030101010101" pitchFamily="2" charset="-122"/>
              </a:rPr>
              <a:t> from flower to flower. When one of the birds does this, “it looks like it literally just </a:t>
            </a:r>
            <a:r>
              <a:rPr lang="en-US" altLang="en-US" sz="2400" b="0">
                <a:solidFill>
                  <a:schemeClr val="tx1"/>
                </a:solidFill>
                <a:latin typeface="Times New Roman" panose="02020603050405020304" charset="0"/>
                <a:ea typeface="宋体" panose="02010600030101010101" pitchFamily="2" charset="-122"/>
              </a:rPr>
              <a:t>teleported</a:t>
            </a:r>
            <a:r>
              <a:rPr lang="en-US" altLang="en-US" sz="2400" b="0">
                <a:latin typeface="Times New Roman" panose="02020603050405020304" charset="0"/>
                <a:ea typeface="宋体" panose="02010600030101010101" pitchFamily="2" charset="-122"/>
              </a:rPr>
              <a:t>”, says Marc Badger at the University of California, Berkeley. ____________ (investigate)</a:t>
            </a:r>
            <a:r>
              <a:rPr lang="en-US" altLang="en-US" sz="2400" b="0">
                <a:solidFill>
                  <a:srgbClr val="FF0000"/>
                </a:solidFill>
                <a:latin typeface="Times New Roman" panose="02020603050405020304" charset="0"/>
                <a:ea typeface="宋体" panose="02010600030101010101" pitchFamily="2" charset="-122"/>
              </a:rPr>
              <a:t> </a:t>
            </a:r>
            <a:r>
              <a:rPr lang="en-US" altLang="en-US" sz="2400" b="0">
                <a:latin typeface="Times New Roman" panose="02020603050405020304" charset="0"/>
                <a:ea typeface="宋体" panose="02010600030101010101" pitchFamily="2" charset="-122"/>
              </a:rPr>
              <a:t>how it happens, he and his colleagues filmed at 500 frames a second as Anna’s hummingbirds (Calypte anna) passed through a gap between two compartments, ____ tracked the position of each bird’s bill and wing tips. The humming birds’ wingspans were about 12 centimetres and the gap could __________ (shrink) to just 6 cm wide.The birds used two strategies. One was to approach the gap slowly, hover near and then travel through sideways. The other was to approach quickly, fold their wings back and shoot through like a spear, before _______ (open) their wings again. </a:t>
            </a:r>
            <a:endParaRPr lang="en-US" altLang="en-US" sz="2400" b="0">
              <a:latin typeface="Times New Roman" panose="02020603050405020304" charset="0"/>
              <a:ea typeface="宋体" panose="02010600030101010101" pitchFamily="2" charset="-122"/>
            </a:endParaRPr>
          </a:p>
          <a:p>
            <a:pPr indent="266700" fontAlgn="auto">
              <a:lnSpc>
                <a:spcPts val="2500"/>
              </a:lnSpc>
            </a:pPr>
            <a:r>
              <a:rPr lang="en-US" altLang="en-US" sz="2400" b="0">
                <a:latin typeface="Times New Roman" panose="02020603050405020304" charset="0"/>
                <a:ea typeface="宋体" panose="02010600030101010101" pitchFamily="2" charset="-122"/>
              </a:rPr>
              <a:t>The slower strategy tended to give way to the ________ (speedy) approach as the birds became more familiar _____ the set-up. But a 6-cm aperture forced them to use the braver strategy immediately. Badger thinks the birds risk _______ (injure) by hitting the edges of the hole with their wings while going sideways.With wings tucked in, this danger is reduced, so there is ___ </a:t>
            </a:r>
            <a:r>
              <a:rPr lang="en-US" altLang="en-US" sz="2400" b="0">
                <a:solidFill>
                  <a:srgbClr val="0000FF"/>
                </a:solidFill>
                <a:latin typeface="Times New Roman" panose="02020603050405020304" charset="0"/>
                <a:ea typeface="宋体" panose="02010600030101010101" pitchFamily="2" charset="-122"/>
              </a:rPr>
              <a:t>incentive </a:t>
            </a:r>
            <a:r>
              <a:rPr lang="en-US" altLang="en-US" sz="2400" b="0">
                <a:latin typeface="Times New Roman" panose="02020603050405020304" charset="0"/>
                <a:ea typeface="宋体" panose="02010600030101010101" pitchFamily="2" charset="-122"/>
              </a:rPr>
              <a:t>to use the faster technique </a:t>
            </a:r>
            <a:r>
              <a:rPr lang="en-US" altLang="en-US" sz="2400" b="0">
                <a:solidFill>
                  <a:schemeClr val="tx1"/>
                </a:solidFill>
                <a:latin typeface="Times New Roman" panose="02020603050405020304" charset="0"/>
                <a:ea typeface="宋体" panose="02010600030101010101" pitchFamily="2" charset="-122"/>
              </a:rPr>
              <a:t>if </a:t>
            </a:r>
            <a:r>
              <a:rPr lang="en-US" altLang="en-US" sz="2400" b="0">
                <a:latin typeface="Times New Roman" panose="02020603050405020304" charset="0"/>
                <a:ea typeface="宋体" panose="02010600030101010101" pitchFamily="2" charset="-122"/>
              </a:rPr>
              <a:t>possible. “Their amazing wings make them good at hovering and good at flying fast, but that _______ (mean) they have to cope in tight situations,” says Christopher J.Clark at the University of California, Riverside. “The manoeuvres these birds do to navigate through tight spaces put them in a class of their own.”</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New Scientist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(18th November 2023</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Page 14)</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9715500" y="541020"/>
            <a:ext cx="110490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which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7390765" y="1845945"/>
            <a:ext cx="211518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To investigate</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6975475" y="2496820"/>
            <a:ext cx="69532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and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123825" y="3111500"/>
            <a:ext cx="157162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be shrunk</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6800850" y="3741420"/>
            <a:ext cx="137096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opening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5981700" y="4036695"/>
            <a:ext cx="123825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speedier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1800225" y="4351020"/>
            <a:ext cx="77152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with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5238750" y="4655820"/>
            <a:ext cx="91440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injury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4" name="文本框 13"/>
          <p:cNvSpPr txBox="1"/>
          <p:nvPr/>
        </p:nvSpPr>
        <p:spPr>
          <a:xfrm>
            <a:off x="11144250" y="4951095"/>
            <a:ext cx="48577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an</a:t>
            </a:r>
            <a:r>
              <a:rPr lang="en-US" altLang="en-US" sz="2400">
                <a:latin typeface="Times New Roman" panose="02020603050405020304" charset="0"/>
                <a:ea typeface="宋体" panose="02010600030101010101" pitchFamily="2" charset="-122"/>
                <a:sym typeface="+mn-ea"/>
              </a:rPr>
              <a:t> </a:t>
            </a:r>
            <a:endParaRPr lang="en-US" altLang="en-US" sz="2400">
              <a:latin typeface="Times New Roman" panose="02020603050405020304" charset="0"/>
              <a:ea typeface="宋体" panose="02010600030101010101" pitchFamily="2" charset="-122"/>
              <a:sym typeface="+mn-ea"/>
            </a:endParaRPr>
          </a:p>
        </p:txBody>
      </p:sp>
      <p:sp>
        <p:nvSpPr>
          <p:cNvPr id="15" name="文本框 14"/>
          <p:cNvSpPr txBox="1"/>
          <p:nvPr/>
        </p:nvSpPr>
        <p:spPr>
          <a:xfrm>
            <a:off x="5180965" y="5624195"/>
            <a:ext cx="97218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means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9" grpId="0"/>
      <p:bldP spid="11" grpId="0"/>
      <p:bldP spid="12" grpId="0"/>
      <p:bldP spid="13" grpId="0"/>
      <p:bldP spid="14" grpId="0"/>
      <p:bldP spid="15" grpId="0"/>
      <p:bldP spid="2" grpId="1"/>
      <p:bldP spid="5" grpId="1"/>
      <p:bldP spid="7" grpId="1"/>
      <p:bldP spid="8" grpId="1"/>
      <p:bldP spid="9" grpId="1"/>
      <p:bldP spid="11" grpId="1"/>
      <p:bldP spid="12" grpId="1"/>
      <p:bldP spid="13" grpId="1"/>
      <p:bldP spid="14" grpId="1"/>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flit</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move lightly and quickly from one place or thing to another 轻快地从一处到另一处；掠过</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In the fading light we saw bats flitting about in the garden.                                       天色渐暗时，我们看到蝙蝠在花园里飞来飞去</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incentive</a:t>
            </a:r>
            <a:r>
              <a:rPr lang="en-US" altLang="zh-CN" sz="2800"/>
              <a:t>: </a:t>
            </a:r>
            <a:r>
              <a:rPr sz="2800">
                <a:latin typeface="Times New Roman" panose="02020603050405020304" charset="0"/>
                <a:ea typeface="华文中宋" panose="02010600040101010101" charset="-122"/>
                <a:cs typeface="Times New Roman" panose="02020603050405020304" charset="0"/>
              </a:rPr>
              <a:t>something that encourages you to do sth 激励；刺激；鼓励</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There is no incentive for people to save fuel.</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没有使人们节约燃料的鼓励办法。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3933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896235"/>
            <a:ext cx="604139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Butterflies flitted from flower to flower.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6009640"/>
            <a:ext cx="848106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There is little or no incentive to adopt such measures.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376805"/>
            <a:ext cx="4409440" cy="521970"/>
          </a:xfrm>
          <a:prstGeom prst="rect">
            <a:avLst/>
          </a:prstGeom>
          <a:noFill/>
        </p:spPr>
        <p:txBody>
          <a:bodyPr wrap="square" rtlCol="0" anchor="t">
            <a:spAutoFit/>
          </a:bodyPr>
          <a:lstStyle/>
          <a:p>
            <a:r>
              <a:rPr lang="zh-CN" altLang="en-US" sz="2800">
                <a:ea typeface="华文中宋" panose="02010600040101010101" charset="-122"/>
              </a:rPr>
              <a:t>蝴蝶在花丛中飞来飞去。</a:t>
            </a:r>
            <a:endParaRPr lang="zh-CN" altLang="en-US" sz="2800">
              <a:ea typeface="华文中宋" panose="02010600040101010101" charset="-122"/>
            </a:endParaRPr>
          </a:p>
        </p:txBody>
      </p:sp>
      <p:cxnSp>
        <p:nvCxnSpPr>
          <p:cNvPr id="3145728" name="直接连接符 8"/>
          <p:cNvCxnSpPr/>
          <p:nvPr/>
        </p:nvCxnSpPr>
        <p:spPr>
          <a:xfrm>
            <a:off x="311150" y="3385185"/>
            <a:ext cx="5803265" cy="120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76365"/>
            <a:ext cx="794575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595880" y="5488305"/>
            <a:ext cx="6563360" cy="953135"/>
          </a:xfrm>
          <a:prstGeom prst="rect">
            <a:avLst/>
          </a:prstGeom>
          <a:noFill/>
        </p:spPr>
        <p:txBody>
          <a:bodyPr wrap="square" rtlCol="0" anchor="t">
            <a:spAutoFit/>
          </a:bodyPr>
          <a:p>
            <a:r>
              <a:rPr lang="zh-CN" altLang="en-US" sz="2800">
                <a:ea typeface="华文中宋" panose="02010600040101010101" charset="-122"/>
              </a:rPr>
              <a:t> 几乎或根本没有鼓励来采取这样的措施。</a:t>
            </a:r>
            <a:endParaRPr lang="zh-CN" altLang="en-US" sz="2800">
              <a:ea typeface="华文中宋" panose="02010600040101010101" charset="-122"/>
            </a:endParaRPr>
          </a:p>
          <a:p>
            <a:endParaRPr lang="zh-CN" altLang="en-US" sz="2800">
              <a:ea typeface="华文中宋" panose="02010600040101010101" charset="-122"/>
            </a:endParaRPr>
          </a:p>
        </p:txBody>
      </p:sp>
      <p:sp>
        <p:nvSpPr>
          <p:cNvPr id="2" name="文本框 1"/>
          <p:cNvSpPr txBox="1"/>
          <p:nvPr>
            <p:custDataLst>
              <p:tags r:id="rId1"/>
            </p:custDataLst>
          </p:nvPr>
        </p:nvSpPr>
        <p:spPr>
          <a:xfrm>
            <a:off x="269875" y="546544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40460"/>
            <a:ext cx="11588115" cy="218186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117919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The birds used two strategies.One was to approach the gap slowly, hover near and then travel through sideways. The other was to approach quickly, fold their wings back and shoot through like a spear, before opening their wings again.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nvSpPr>
        <p:spPr>
          <a:xfrm>
            <a:off x="501015" y="2416810"/>
            <a:ext cx="10947400"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这些鸟采用了两种策略。一种是慢慢靠近缺口，在附近盘旋，然后侧身穿过。另一种是迅速靠近，收起翅膀，像长矛一样射过去，然后再张开翅膀。</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nvSpPr>
        <p:spPr>
          <a:xfrm>
            <a:off x="245745" y="3823970"/>
            <a:ext cx="11588115" cy="224155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3887470"/>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Badger thinks the birds risk injury by hitting the edges of the hole with their wings while going sideways.</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With wings</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tucked in, this danger is reduced, so there is an incentive to use the faster technique if possible. </a:t>
            </a:r>
            <a:endParaRPr sz="2600">
              <a:latin typeface="Times New Roman" panose="02020603050405020304" charset="0"/>
              <a:cs typeface="Times New Roman" panose="02020603050405020304" charset="0"/>
              <a:sym typeface="+mn-ea"/>
            </a:endParaRPr>
          </a:p>
        </p:txBody>
      </p:sp>
      <p:sp>
        <p:nvSpPr>
          <p:cNvPr id="14" name="文本框 13"/>
          <p:cNvSpPr txBox="1"/>
          <p:nvPr/>
        </p:nvSpPr>
        <p:spPr>
          <a:xfrm>
            <a:off x="483235" y="5120005"/>
            <a:ext cx="11073130" cy="860425"/>
          </a:xfrm>
          <a:prstGeom prst="rect">
            <a:avLst/>
          </a:prstGeom>
          <a:noFill/>
        </p:spPr>
        <p:txBody>
          <a:bodyPr wrap="square" rtlCol="0">
            <a:spAutoFit/>
          </a:bodyPr>
          <a:lstStyle/>
          <a:p>
            <a:pPr algn="l">
              <a:buClrTx/>
              <a:buSzTx/>
              <a:buFontTx/>
            </a:pPr>
            <a:r>
              <a:rPr sz="2600">
                <a:latin typeface="Times New Roman" panose="02020603050405020304" charset="0"/>
                <a:cs typeface="Times New Roman" panose="02020603050405020304" charset="0"/>
              </a:rPr>
              <a:t>Badger</a:t>
            </a:r>
            <a:r>
              <a:rPr sz="2400">
                <a:ea typeface="华文中宋" panose="02010600040101010101" charset="-122"/>
              </a:rPr>
              <a:t>认为鸟儿在侧身飞行时用翅膀撞到洞的边缘会有受伤的危险。</a:t>
            </a:r>
            <a:r>
              <a:rPr lang="zh-CN" sz="2400">
                <a:ea typeface="华文中宋" panose="02010600040101010101" charset="-122"/>
              </a:rPr>
              <a:t>收起</a:t>
            </a:r>
            <a:r>
              <a:rPr sz="2400">
                <a:ea typeface="华文中宋" panose="02010600040101010101" charset="-122"/>
              </a:rPr>
              <a:t>翅膀，这种危险就降低了，所以如果可能的话，</a:t>
            </a:r>
            <a:r>
              <a:rPr lang="zh-CN" sz="2400">
                <a:ea typeface="华文中宋" panose="02010600040101010101" charset="-122"/>
              </a:rPr>
              <a:t>鸟儿</a:t>
            </a:r>
            <a:r>
              <a:rPr sz="2400">
                <a:ea typeface="华文中宋" panose="02010600040101010101" charset="-122"/>
              </a:rPr>
              <a:t>就有动力使用更快的</a:t>
            </a:r>
            <a:r>
              <a:rPr lang="zh-CN" sz="2400">
                <a:ea typeface="华文中宋" panose="02010600040101010101" charset="-122"/>
              </a:rPr>
              <a:t>技巧</a:t>
            </a:r>
            <a:r>
              <a:rPr sz="2400">
                <a:ea typeface="华文中宋" panose="02010600040101010101" charset="-122"/>
              </a:rPr>
              <a:t>。</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98500" y="279400"/>
            <a:ext cx="10646410" cy="1076325"/>
          </a:xfrm>
          <a:prstGeom prst="rect">
            <a:avLst/>
          </a:prstGeom>
          <a:noFill/>
        </p:spPr>
        <p:txBody>
          <a:bodyPr wrap="square" rtlCol="0" anchor="t">
            <a:spAutoFit/>
          </a:bodyPr>
          <a:p>
            <a:pPr algn="ctr">
              <a:buClrTx/>
              <a:buSzTx/>
              <a:buFontTx/>
            </a:pPr>
            <a:r>
              <a:rPr lang="en-US" altLang="zh-CN" sz="3200" b="1">
                <a:sym typeface="+mn-ea"/>
              </a:rPr>
              <a:t>2. One in seven adults advised by NHS to go private </a:t>
            </a:r>
            <a:endParaRPr lang="en-US" altLang="zh-CN" sz="3200" b="1">
              <a:sym typeface="+mn-ea"/>
            </a:endParaRPr>
          </a:p>
          <a:p>
            <a:pPr algn="ctr">
              <a:buClrTx/>
              <a:buSzTx/>
              <a:buFontTx/>
            </a:pPr>
            <a:r>
              <a:rPr lang="en-US" altLang="zh-CN" sz="3200" b="1">
                <a:sym typeface="+mn-ea"/>
              </a:rPr>
              <a:t> </a:t>
            </a:r>
            <a:r>
              <a:rPr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 七分之一的成年人被NHS建议去私立医院</a:t>
            </a:r>
            <a:endParaRPr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100" name="图片 99"/>
          <p:cNvPicPr>
            <a:picLocks noChangeAspect="1"/>
          </p:cNvPicPr>
          <p:nvPr>
            <p:custDataLst>
              <p:tags r:id="rId1"/>
            </p:custDataLst>
          </p:nvPr>
        </p:nvPicPr>
        <p:blipFill>
          <a:blip r:embed="rId2"/>
          <a:stretch>
            <a:fillRect/>
          </a:stretch>
        </p:blipFill>
        <p:spPr>
          <a:xfrm>
            <a:off x="2415540" y="1583055"/>
            <a:ext cx="7488000" cy="468000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3" name="文本框 102"/>
          <p:cNvSpPr txBox="1"/>
          <p:nvPr/>
        </p:nvSpPr>
        <p:spPr>
          <a:xfrm>
            <a:off x="0" y="459105"/>
            <a:ext cx="12192635" cy="6399530"/>
          </a:xfrm>
          <a:prstGeom prst="rect">
            <a:avLst/>
          </a:prstGeom>
          <a:noFill/>
          <a:ln w="9525">
            <a:noFill/>
          </a:ln>
        </p:spPr>
        <p:txBody>
          <a:bodyPr wrap="square">
            <a:noAutofit/>
          </a:bodyPr>
          <a:p>
            <a:pPr indent="266700" fontAlgn="auto">
              <a:lnSpc>
                <a:spcPts val="2500"/>
              </a:lnSpc>
            </a:pPr>
            <a:r>
              <a:rPr lang="en-US" altLang="en-US" sz="2400" b="0">
                <a:latin typeface="Times New Roman" panose="02020603050405020304" charset="0"/>
                <a:ea typeface="宋体" panose="02010600030101010101" pitchFamily="2" charset="-122"/>
              </a:rPr>
              <a:t>The health and social care champion for England has warned that patients face a two-tier system, as a new poll revealed one in seven people _______________ (visit) by an NHS professional in the past year to consider ______ (pay) for private healthcare.</a:t>
            </a:r>
            <a:endParaRPr lang="en-US" altLang="en-US" sz="2400" b="0">
              <a:latin typeface="Times New Roman" panose="02020603050405020304" charset="0"/>
              <a:ea typeface="宋体" panose="02010600030101010101" pitchFamily="2" charset="-122"/>
            </a:endParaRPr>
          </a:p>
          <a:p>
            <a:pPr indent="266700" fontAlgn="auto">
              <a:lnSpc>
                <a:spcPts val="2500"/>
              </a:lnSpc>
            </a:pPr>
            <a:r>
              <a:rPr lang="en-US" altLang="en-US" sz="2400" b="0">
                <a:latin typeface="Times New Roman" panose="02020603050405020304" charset="0"/>
                <a:ea typeface="宋体" panose="02010600030101010101" pitchFamily="2" charset="-122"/>
              </a:rPr>
              <a:t>Healthwatch England, which gathers the views of health and social care users in England, says it is concerned that some health services are now only available to those _____ can afford it. It says more work __________ (require) to overcome the barriers to care in </a:t>
            </a:r>
            <a:r>
              <a:rPr lang="en-US" altLang="en-US" sz="2400" b="0">
                <a:solidFill>
                  <a:srgbClr val="0000FF"/>
                </a:solidFill>
                <a:latin typeface="Times New Roman" panose="02020603050405020304" charset="0"/>
                <a:ea typeface="宋体" panose="02010600030101010101" pitchFamily="2" charset="-122"/>
              </a:rPr>
              <a:t>deprived</a:t>
            </a:r>
            <a:r>
              <a:rPr lang="en-US" altLang="en-US" sz="2400" b="0">
                <a:latin typeface="Times New Roman" panose="02020603050405020304" charset="0"/>
                <a:ea typeface="宋体" panose="02010600030101010101" pitchFamily="2" charset="-122"/>
              </a:rPr>
              <a:t> areas.</a:t>
            </a:r>
            <a:endParaRPr lang="en-US" altLang="en-US" sz="2400" b="0">
              <a:latin typeface="Times New Roman" panose="02020603050405020304" charset="0"/>
              <a:ea typeface="宋体" panose="02010600030101010101" pitchFamily="2" charset="-122"/>
            </a:endParaRPr>
          </a:p>
          <a:p>
            <a:pPr indent="266700" fontAlgn="auto">
              <a:lnSpc>
                <a:spcPts val="2500"/>
              </a:lnSpc>
            </a:pPr>
            <a:r>
              <a:rPr lang="en-US" altLang="en-US" sz="2400" b="0">
                <a:latin typeface="Times New Roman" panose="02020603050405020304" charset="0"/>
                <a:ea typeface="宋体" panose="02010600030101010101" pitchFamily="2" charset="-122"/>
              </a:rPr>
              <a:t>Louise Ansari, chief executive of Healthwatch England, said:“ With access to NHS care remaining the most significant challenge people report to us nationwide, we’re seeing a two-tier system emerge where ______ (time) access to services is often available faster to those with money to pay </a:t>
            </a:r>
            <a:r>
              <a:rPr lang="en-US" altLang="en-US" sz="2400" b="0">
                <a:solidFill>
                  <a:schemeClr val="tx1"/>
                </a:solidFill>
                <a:latin typeface="Times New Roman" panose="02020603050405020304" charset="0"/>
                <a:ea typeface="宋体" panose="02010600030101010101" pitchFamily="2" charset="-122"/>
              </a:rPr>
              <a:t>for </a:t>
            </a:r>
            <a:r>
              <a:rPr lang="en-US" altLang="en-US" sz="2400" b="0">
                <a:latin typeface="Times New Roman" panose="02020603050405020304" charset="0"/>
                <a:ea typeface="宋体" panose="02010600030101010101" pitchFamily="2" charset="-122"/>
              </a:rPr>
              <a:t>it.</a:t>
            </a:r>
            <a:endParaRPr lang="en-US" altLang="en-US" sz="2400" b="0">
              <a:latin typeface="Times New Roman" panose="02020603050405020304" charset="0"/>
              <a:ea typeface="宋体" panose="02010600030101010101" pitchFamily="2" charset="-122"/>
            </a:endParaRPr>
          </a:p>
          <a:p>
            <a:pPr indent="266700" fontAlgn="auto">
              <a:lnSpc>
                <a:spcPts val="2500"/>
              </a:lnSpc>
            </a:pPr>
            <a:r>
              <a:rPr lang="en-US" altLang="en-US" sz="2400" b="0">
                <a:latin typeface="Times New Roman" panose="02020603050405020304" charset="0"/>
                <a:ea typeface="宋体" panose="02010600030101010101" pitchFamily="2" charset="-122"/>
              </a:rPr>
              <a:t>“Our polling shows that people who are more __________ (financial) comfortable are much more likely to be able to access free or discounted private GP appointments through their work. “We know that many people, especially those ____ </a:t>
            </a:r>
            <a:r>
              <a:rPr lang="en-US" altLang="en-US" sz="2400" b="0">
                <a:solidFill>
                  <a:schemeClr val="tx1"/>
                </a:solidFill>
                <a:latin typeface="Times New Roman" panose="02020603050405020304" charset="0"/>
                <a:ea typeface="宋体" panose="02010600030101010101" pitchFamily="2" charset="-122"/>
              </a:rPr>
              <a:t>lower </a:t>
            </a:r>
            <a:r>
              <a:rPr lang="en-US" altLang="en-US" sz="2400" b="0">
                <a:latin typeface="Times New Roman" panose="02020603050405020304" charset="0"/>
                <a:ea typeface="宋体" panose="02010600030101010101" pitchFamily="2" charset="-122"/>
              </a:rPr>
              <a:t>incomes, disabled people, carers and younger people, face real challenges accessing care. And, if they can access services, they sometimes choose not to attend GP or dental appointments or buy </a:t>
            </a:r>
            <a:r>
              <a:rPr lang="en-US" altLang="en-US" sz="2400" b="0">
                <a:solidFill>
                  <a:srgbClr val="0000FF"/>
                </a:solidFill>
                <a:latin typeface="Times New Roman" panose="02020603050405020304" charset="0"/>
                <a:ea typeface="宋体" panose="02010600030101010101" pitchFamily="2" charset="-122"/>
              </a:rPr>
              <a:t>prescription </a:t>
            </a:r>
            <a:r>
              <a:rPr lang="en-US" altLang="en-US" sz="2400" b="0">
                <a:latin typeface="Times New Roman" panose="02020603050405020304" charset="0"/>
                <a:ea typeface="宋体" panose="02010600030101010101" pitchFamily="2" charset="-122"/>
              </a:rPr>
              <a:t>medications _______ (avoid) extra costs.”</a:t>
            </a:r>
            <a:endParaRPr lang="en-US" altLang="en-US" sz="2400" b="0">
              <a:latin typeface="Times New Roman" panose="02020603050405020304" charset="0"/>
              <a:ea typeface="宋体" panose="02010600030101010101" pitchFamily="2" charset="-122"/>
            </a:endParaRPr>
          </a:p>
          <a:p>
            <a:pPr indent="266700" fontAlgn="auto">
              <a:lnSpc>
                <a:spcPts val="2500"/>
              </a:lnSpc>
            </a:pPr>
            <a:r>
              <a:rPr lang="en-US" altLang="en-US" sz="2400" b="0">
                <a:latin typeface="Times New Roman" panose="02020603050405020304" charset="0"/>
                <a:ea typeface="宋体" panose="02010600030101010101" pitchFamily="2" charset="-122"/>
              </a:rPr>
              <a:t>Data from the Private Healthcare Information Network (PHIN), </a:t>
            </a:r>
            <a:r>
              <a:rPr lang="en-US" altLang="en-US" sz="2400" b="0">
                <a:solidFill>
                  <a:schemeClr val="tx1"/>
                </a:solidFill>
                <a:latin typeface="Times New Roman" panose="02020603050405020304" charset="0"/>
                <a:ea typeface="宋体" panose="02010600030101010101" pitchFamily="2" charset="-122"/>
              </a:rPr>
              <a:t>an </a:t>
            </a:r>
            <a:r>
              <a:rPr lang="en-US" altLang="en-US" sz="2400" b="0">
                <a:latin typeface="Times New Roman" panose="02020603050405020304" charset="0"/>
                <a:ea typeface="宋体" panose="02010600030101010101" pitchFamily="2" charset="-122"/>
              </a:rPr>
              <a:t>independent ___________ (organize), shows there were 227,000 private healthcare admissions in the first three months of this year, the highest since the net-work started collecting data.There were 17,000 more private admissions than in ____ same quarter in 2022.</a:t>
            </a:r>
            <a:endParaRPr lang="en-US" altLang="en-US" sz="2400" b="0">
              <a:latin typeface="Times New Roman" panose="02020603050405020304" charset="0"/>
              <a:ea typeface="宋体" panose="02010600030101010101" pitchFamily="2" charset="-122"/>
            </a:endParaRPr>
          </a:p>
        </p:txBody>
      </p:sp>
      <p:sp>
        <p:nvSpPr>
          <p:cNvPr id="10" name="文本框 16"/>
          <p:cNvSpPr txBox="1"/>
          <p:nvPr>
            <p:custDataLst>
              <p:tags r:id="rId1"/>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6" name="文本框 5"/>
          <p:cNvSpPr txBox="1"/>
          <p:nvPr>
            <p:custDataLst>
              <p:tags r:id="rId2"/>
            </p:custDataLst>
          </p:nvPr>
        </p:nvSpPr>
        <p:spPr>
          <a:xfrm>
            <a:off x="2466340" y="0"/>
            <a:ext cx="7781925" cy="445135"/>
          </a:xfrm>
          <a:prstGeom prst="rect">
            <a:avLst/>
          </a:prstGeom>
          <a:noFill/>
        </p:spPr>
        <p:txBody>
          <a:bodyPr wrap="square" rtlCol="0" anchor="t">
            <a:spAutoFit/>
          </a:bodyPr>
          <a:p>
            <a:pPr algn="l">
              <a:buClrTx/>
              <a:buSzTx/>
              <a:buFontTx/>
            </a:pPr>
            <a:r>
              <a:rPr lang="en-US" sz="2300" b="1" i="1">
                <a:solidFill>
                  <a:srgbClr val="ED7D31"/>
                </a:solidFill>
                <a:latin typeface="微软雅黑" panose="020B0503020204020204" charset="-122"/>
                <a:ea typeface="微软雅黑" panose="020B0503020204020204" charset="-122"/>
                <a:cs typeface="微软雅黑" panose="020B0503020204020204" charset="-122"/>
                <a:sym typeface="+mn-ea"/>
              </a:rPr>
              <a:t>The Observer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(26th November 2023</a:t>
            </a:r>
            <a:r>
              <a:rPr sz="2300" b="1">
                <a:solidFill>
                  <a:srgbClr val="ED7D31"/>
                </a:solidFill>
                <a:latin typeface="微软雅黑" panose="020B0503020204020204" charset="-122"/>
                <a:ea typeface="微软雅黑" panose="020B0503020204020204" charset="-122"/>
                <a:cs typeface="微软雅黑" panose="020B0503020204020204" charset="-122"/>
                <a:sym typeface="+mn-ea"/>
              </a:rPr>
              <a:t> </a:t>
            </a:r>
            <a:r>
              <a:rPr lang="en-US" sz="2300" b="1">
                <a:solidFill>
                  <a:srgbClr val="ED7D31"/>
                </a:solidFill>
                <a:latin typeface="微软雅黑" panose="020B0503020204020204" charset="-122"/>
                <a:ea typeface="微软雅黑" panose="020B0503020204020204" charset="-122"/>
                <a:cs typeface="微软雅黑" panose="020B0503020204020204" charset="-122"/>
                <a:sym typeface="+mn-ea"/>
              </a:rPr>
              <a:t>Page 2)</a:t>
            </a:r>
            <a:endParaRPr lang="zh-CN" altLang="en-US"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6381750" y="721995"/>
            <a:ext cx="244792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had been advised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4972050" y="1036320"/>
            <a:ext cx="104775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paying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8934450" y="1684020"/>
            <a:ext cx="81915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who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2095500" y="1988820"/>
            <a:ext cx="156273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is required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2772410" y="2941320"/>
            <a:ext cx="104711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timely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6019800" y="3582670"/>
            <a:ext cx="149606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financially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5771515" y="4236720"/>
            <a:ext cx="61023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on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19050" y="5189220"/>
            <a:ext cx="122936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to avoid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3" name="文本框 12"/>
          <p:cNvSpPr txBox="1"/>
          <p:nvPr/>
        </p:nvSpPr>
        <p:spPr>
          <a:xfrm>
            <a:off x="10108565" y="5436870"/>
            <a:ext cx="1714500"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organisation</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4" name="文本框 13"/>
          <p:cNvSpPr txBox="1"/>
          <p:nvPr/>
        </p:nvSpPr>
        <p:spPr>
          <a:xfrm>
            <a:off x="2437765" y="6446520"/>
            <a:ext cx="610235" cy="460375"/>
          </a:xfrm>
          <a:prstGeom prst="rect">
            <a:avLst/>
          </a:prstGeom>
          <a:noFill/>
        </p:spPr>
        <p:txBody>
          <a:bodyPr wrap="square" rtlCol="0" anchor="t">
            <a:spAutoFit/>
          </a:bodyPr>
          <a:p>
            <a:r>
              <a:rPr lang="en-US" altLang="en-US" sz="2400">
                <a:solidFill>
                  <a:srgbClr val="FF0000"/>
                </a:solidFill>
                <a:latin typeface="Times New Roman" panose="02020603050405020304" charset="0"/>
                <a:ea typeface="宋体" panose="02010600030101010101" pitchFamily="2" charset="-122"/>
                <a:sym typeface="+mn-ea"/>
              </a:rPr>
              <a:t>the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linds(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linds(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linds(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3" grpId="0"/>
      <p:bldP spid="14" grpId="0"/>
      <p:bldP spid="103" grpId="1"/>
      <p:bldP spid="2" grpId="1"/>
      <p:bldP spid="3" grpId="1"/>
      <p:bldP spid="4" grpId="1"/>
      <p:bldP spid="5" grpId="1"/>
      <p:bldP spid="7" grpId="1"/>
      <p:bldP spid="8" grpId="1"/>
      <p:bldP spid="9" grpId="1"/>
      <p:bldP spid="11" grpId="1"/>
      <p:bldP spid="13" grpId="1"/>
      <p:bldP spid="1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04980"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000FF"/>
                </a:solidFill>
                <a:latin typeface="Times New Roman" panose="02020603050405020304" charset="0"/>
                <a:cs typeface="Times New Roman" panose="02020603050405020304" charset="0"/>
                <a:sym typeface="+mn-ea"/>
              </a:rPr>
              <a:t>deprived</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without enough food, education, and all the things that are necessary for people to live a happy and comfortable life 贫穷的；贫困的；穷苦的</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These measures are intended to help people from a deprived background.      这些措施旨在帮助贫困家庭的人们</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sz="2800">
                <a:solidFill>
                  <a:srgbClr val="0000FF"/>
                </a:solidFill>
                <a:latin typeface="Times New Roman" panose="02020603050405020304" charset="0"/>
                <a:cs typeface="Times New Roman" panose="02020603050405020304" charset="0"/>
                <a:sym typeface="+mn-ea"/>
              </a:rPr>
              <a:t>prescription</a:t>
            </a:r>
            <a:r>
              <a:rPr lang="en-US" altLang="zh-CN" sz="2800"/>
              <a:t>: </a:t>
            </a:r>
            <a:r>
              <a:rPr sz="2800">
                <a:latin typeface="Times New Roman" panose="02020603050405020304" charset="0"/>
                <a:ea typeface="华文中宋" panose="02010600040101010101" charset="-122"/>
                <a:cs typeface="Times New Roman" panose="02020603050405020304" charset="0"/>
              </a:rPr>
              <a:t>an official piece of paper on which a doctor writes the type of medicine you should have, and which enables you to get it from a chemist's shop/drugstore 处方；药方</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Antibiotics are only available on prescription. </a:t>
            </a:r>
            <a:r>
              <a:rPr sz="2800">
                <a:latin typeface="Times New Roman" panose="02020603050405020304" charset="0"/>
                <a:ea typeface="华文中宋" panose="02010600040101010101" charset="-122"/>
                <a:cs typeface="Times New Roman" panose="02020603050405020304" charset="0"/>
              </a:rPr>
              <a:t>抗生素只能凭处方购买</a:t>
            </a:r>
            <a:r>
              <a:rPr sz="2800">
                <a:latin typeface="Times New Roman" panose="02020603050405020304" charset="0"/>
                <a:cs typeface="Times New Roman" panose="02020603050405020304" charset="0"/>
              </a:rPr>
              <a:t>。</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185420" y="246951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nvSpPr>
        <p:spPr>
          <a:xfrm>
            <a:off x="259715" y="2972435"/>
            <a:ext cx="670052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Priority should be given to deprived regions.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69240" y="5942965"/>
            <a:ext cx="84588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 The new drug will not require a physician</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s prescription.</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395855" y="2453005"/>
            <a:ext cx="4017645" cy="521970"/>
          </a:xfrm>
          <a:prstGeom prst="rect">
            <a:avLst/>
          </a:prstGeom>
          <a:noFill/>
        </p:spPr>
        <p:txBody>
          <a:bodyPr wrap="square" rtlCol="0" anchor="t">
            <a:spAutoFit/>
          </a:bodyPr>
          <a:lstStyle/>
          <a:p>
            <a:r>
              <a:rPr lang="zh-CN" altLang="en-US" sz="2800">
                <a:ea typeface="华文中宋" panose="02010600040101010101" charset="-122"/>
              </a:rPr>
              <a:t>应当优先考虑贫困地区。</a:t>
            </a:r>
            <a:endParaRPr lang="zh-CN" altLang="en-US" sz="2800">
              <a:ea typeface="华文中宋" panose="02010600040101010101" charset="-122"/>
            </a:endParaRPr>
          </a:p>
        </p:txBody>
      </p:sp>
      <p:cxnSp>
        <p:nvCxnSpPr>
          <p:cNvPr id="3145728" name="直接连接符 8"/>
          <p:cNvCxnSpPr/>
          <p:nvPr/>
        </p:nvCxnSpPr>
        <p:spPr>
          <a:xfrm>
            <a:off x="311150" y="3461385"/>
            <a:ext cx="6327775"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386195"/>
            <a:ext cx="8432800" cy="717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nvSpPr>
        <p:spPr>
          <a:xfrm>
            <a:off x="2395855" y="5393055"/>
            <a:ext cx="5614670" cy="953135"/>
          </a:xfrm>
          <a:prstGeom prst="rect">
            <a:avLst/>
          </a:prstGeom>
          <a:noFill/>
        </p:spPr>
        <p:txBody>
          <a:bodyPr wrap="square" rtlCol="0" anchor="t">
            <a:spAutoFit/>
          </a:bodyPr>
          <a:p>
            <a:r>
              <a:rPr lang="zh-CN" altLang="en-US" sz="2800">
                <a:ea typeface="华文中宋" panose="02010600040101010101" charset="-122"/>
              </a:rPr>
              <a:t> 这种新药不需要医生的处方。</a:t>
            </a:r>
            <a:endParaRPr lang="zh-CN" altLang="en-US" sz="2800">
              <a:ea typeface="华文中宋" panose="02010600040101010101" charset="-122"/>
            </a:endParaRPr>
          </a:p>
          <a:p>
            <a:endParaRPr lang="zh-CN" altLang="en-US" sz="2800">
              <a:ea typeface="华文中宋" panose="02010600040101010101" charset="-122"/>
            </a:endParaRPr>
          </a:p>
        </p:txBody>
      </p:sp>
      <p:sp>
        <p:nvSpPr>
          <p:cNvPr id="2" name="文本框 1"/>
          <p:cNvSpPr txBox="1"/>
          <p:nvPr>
            <p:custDataLst>
              <p:tags r:id="rId1"/>
            </p:custDataLst>
          </p:nvPr>
        </p:nvSpPr>
        <p:spPr>
          <a:xfrm>
            <a:off x="185420" y="5398770"/>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linds(horizontal)">
                                      <p:cBhvr>
                                        <p:cTn id="33" dur="500"/>
                                        <p:tgtEl>
                                          <p:spTgt spid="2"/>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SPECIAL_SOURCE" val="bdnul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SPECIAL_SOURCE" val="bdnul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SPECIAL_SOURCE" val="bdnul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SPECIAL_SOURCE" val="bdnul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SPECIAL_SOURCE" val="bdnul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SPECIAL_SOURCE" val="bdnul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SPECIAL_SOURCE" val="bdnul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14414</Words>
  <Application>WPS 演示</Application>
  <PresentationFormat>宽屏</PresentationFormat>
  <Paragraphs>329</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676</cp:revision>
  <dcterms:created xsi:type="dcterms:W3CDTF">2019-06-19T02:08:00Z</dcterms:created>
  <dcterms:modified xsi:type="dcterms:W3CDTF">2023-12-08T02:53:45Z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D8145700DEB646098FEB0D4486FA78C1_12</vt:lpwstr>
  </property>
</Properties>
</file>