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3" r:id="rId3"/>
    <p:sldId id="262" r:id="rId4"/>
    <p:sldId id="263" r:id="rId5"/>
    <p:sldId id="264" r:id="rId6"/>
    <p:sldId id="267" r:id="rId7"/>
    <p:sldId id="266" r:id="rId8"/>
    <p:sldId id="265" r:id="rId9"/>
    <p:sldId id="269" r:id="rId10"/>
    <p:sldId id="256" r:id="rId1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85895-A2B1-49C7-9DFE-772B7AC27F9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89C66-A25B-4110-85D5-B70A894EB4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85895-A2B1-49C7-9DFE-772B7AC27F9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89C66-A25B-4110-85D5-B70A894EB4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85895-A2B1-49C7-9DFE-772B7AC27F9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89C66-A25B-4110-85D5-B70A894EB4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85895-A2B1-49C7-9DFE-772B7AC27F9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89C66-A25B-4110-85D5-B70A894EB4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85895-A2B1-49C7-9DFE-772B7AC27F9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89C66-A25B-4110-85D5-B70A894EB4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85895-A2B1-49C7-9DFE-772B7AC27F9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89C66-A25B-4110-85D5-B70A894EB4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85895-A2B1-49C7-9DFE-772B7AC27F9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89C66-A25B-4110-85D5-B70A894EB4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85895-A2B1-49C7-9DFE-772B7AC27F9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89C66-A25B-4110-85D5-B70A894EB4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85895-A2B1-49C7-9DFE-772B7AC27F9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89C66-A25B-4110-85D5-B70A894EB4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85895-A2B1-49C7-9DFE-772B7AC27F9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89C66-A25B-4110-85D5-B70A894EB4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85895-A2B1-49C7-9DFE-772B7AC27F9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89C66-A25B-4110-85D5-B70A894EB4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85895-A2B1-49C7-9DFE-772B7AC27F9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89C66-A25B-4110-85D5-B70A894EB4E0}" type="slidenum">
              <a:rPr lang="zh-CN" altLang="en-US" smtClean="0"/>
            </a:fld>
            <a:endParaRPr lang="zh-CN" altLang="en-US"/>
          </a:p>
        </p:txBody>
      </p:sp>
      <p:pic>
        <p:nvPicPr>
          <p:cNvPr id="5124" name="图片 11" descr="水印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5121" name="矩形 1"/>
          <p:cNvSpPr/>
          <p:nvPr/>
        </p:nvSpPr>
        <p:spPr>
          <a:xfrm>
            <a:off x="762000" y="1246188"/>
            <a:ext cx="6538913" cy="5016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</p:txBody>
      </p:sp>
      <p:pic>
        <p:nvPicPr>
          <p:cNvPr id="5122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70750" y="2273300"/>
            <a:ext cx="3359150" cy="3359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3" name="矩形 3"/>
          <p:cNvSpPr/>
          <p:nvPr/>
        </p:nvSpPr>
        <p:spPr>
          <a:xfrm>
            <a:off x="7312025" y="1616075"/>
            <a:ext cx="3603625" cy="708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latin typeface="华文新魏" pitchFamily="2" charset="-122"/>
                <a:ea typeface="宋体" panose="02010600030101010101" pitchFamily="2" charset="-122"/>
              </a:rPr>
              <a:t>知识产权声明</a:t>
            </a:r>
            <a:endParaRPr lang="zh-CN" altLang="en-US" sz="4000" b="1">
              <a:latin typeface="华文新魏" pitchFamily="2" charset="-122"/>
              <a:ea typeface="宋体" panose="02010600030101010101" pitchFamily="2" charset="-122"/>
            </a:endParaRPr>
          </a:p>
        </p:txBody>
      </p:sp>
      <p:pic>
        <p:nvPicPr>
          <p:cNvPr id="5124" name="图片 11" descr="水印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8178" y="889587"/>
            <a:ext cx="4791153" cy="58257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5746" y="866455"/>
            <a:ext cx="4868669" cy="581619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16602" y="140492"/>
            <a:ext cx="1175879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等线" panose="02010600030101010101" pitchFamily="2" charset="-122"/>
                <a:cs typeface="+mn-cs"/>
              </a:rPr>
              <a:t>Chinese Traditional Figures</a:t>
            </a:r>
            <a:endParaRPr kumimoji="0" lang="zh-CN" alt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Arial Black" panose="020B0A04020102020204" pitchFamily="34" charset="0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孔子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180068" y="-3785088"/>
            <a:ext cx="8409668" cy="11212891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577943" y="2173143"/>
            <a:ext cx="34507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等线" panose="02010600030101010101" pitchFamily="2" charset="-122"/>
                <a:cs typeface="+mn-cs"/>
              </a:rPr>
              <a:t>Confucius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430985" y="3341914"/>
            <a:ext cx="374468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distinguished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thinker, politician and educator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68811" y="3835331"/>
            <a:ext cx="1778091" cy="269253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62168" y="197346"/>
            <a:ext cx="9606643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Born in 551 BC in Shandong Province, China, Confucius was a 1</a:t>
            </a: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____________(distinguish)</a:t>
            </a: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thinker, politician and educator who established Confucianism, a 2</a:t>
            </a: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____________(philosophy)</a:t>
            </a: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tradition that has played a pivotal role in shaping Chinese culture and society.</a:t>
            </a:r>
            <a:endParaRPr kumimoji="0" lang="en-US" altLang="zh-CN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    Throughout his life, Confucius was deeply committed to the cause of education. He gathered a group of 3</a:t>
            </a: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____________(dedicate)</a:t>
            </a: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disciples and immersed himself in teaching during his middle years. In his later years, Confucius dedicated 4</a:t>
            </a: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____________(he)</a:t>
            </a: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to the 5</a:t>
            </a: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____________(scholar)</a:t>
            </a: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endeavor of compiling ancient texts, including the book of songs, the book of documents and the spring and Autumn Annals. 6</a:t>
            </a: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____________(follow)</a:t>
            </a: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his death, Confucius's disciples meticulously compiled his teachings, along with their own insights into the analects, a text</a:t>
            </a: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7____________ </a:t>
            </a: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is fundamental to Confucianism.</a:t>
            </a:r>
            <a:endParaRPr kumimoji="0" lang="en-US" altLang="zh-CN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    Confucius's teachings, particularly his</a:t>
            </a: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8____________(emphasize) </a:t>
            </a: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on benevolence, propriety and the Paramount importance of education 9</a:t>
            </a: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____________(leave)</a:t>
            </a: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an enduring legacy on Chinese culture. These teachings continue to shape the 10</a:t>
            </a: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____________(value)</a:t>
            </a: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and principles of people in China and around the world to this day.</a:t>
            </a:r>
            <a:endParaRPr kumimoji="0" lang="en-US" altLang="zh-CN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81741" y="522515"/>
            <a:ext cx="18070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distinguished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08345" y="870858"/>
            <a:ext cx="20664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philosophical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759403" y="1970314"/>
            <a:ext cx="18070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delicated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071255" y="2643826"/>
            <a:ext cx="18070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himself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566434" y="2643826"/>
            <a:ext cx="18070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scholarly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141891" y="3346103"/>
            <a:ext cx="18070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Following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793548" y="4048380"/>
            <a:ext cx="18070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that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683689" y="4750657"/>
            <a:ext cx="18070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emphasis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219061" y="5425571"/>
            <a:ext cx="18070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have left 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952372" y="5821920"/>
            <a:ext cx="18070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values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954732" y="6234174"/>
            <a:ext cx="2189749" cy="461665"/>
          </a:xfrm>
          <a:custGeom>
            <a:avLst/>
            <a:gdLst>
              <a:gd name="connsiteX0" fmla="*/ 0 w 2189749"/>
              <a:gd name="connsiteY0" fmla="*/ 0 h 461665"/>
              <a:gd name="connsiteX1" fmla="*/ 591232 w 2189749"/>
              <a:gd name="connsiteY1" fmla="*/ 0 h 461665"/>
              <a:gd name="connsiteX2" fmla="*/ 1138669 w 2189749"/>
              <a:gd name="connsiteY2" fmla="*/ 0 h 461665"/>
              <a:gd name="connsiteX3" fmla="*/ 1708004 w 2189749"/>
              <a:gd name="connsiteY3" fmla="*/ 0 h 461665"/>
              <a:gd name="connsiteX4" fmla="*/ 2189749 w 2189749"/>
              <a:gd name="connsiteY4" fmla="*/ 0 h 461665"/>
              <a:gd name="connsiteX5" fmla="*/ 2189749 w 2189749"/>
              <a:gd name="connsiteY5" fmla="*/ 461665 h 461665"/>
              <a:gd name="connsiteX6" fmla="*/ 1620414 w 2189749"/>
              <a:gd name="connsiteY6" fmla="*/ 461665 h 461665"/>
              <a:gd name="connsiteX7" fmla="*/ 1029182 w 2189749"/>
              <a:gd name="connsiteY7" fmla="*/ 461665 h 461665"/>
              <a:gd name="connsiteX8" fmla="*/ 503642 w 2189749"/>
              <a:gd name="connsiteY8" fmla="*/ 461665 h 461665"/>
              <a:gd name="connsiteX9" fmla="*/ 0 w 2189749"/>
              <a:gd name="connsiteY9" fmla="*/ 461665 h 461665"/>
              <a:gd name="connsiteX10" fmla="*/ 0 w 2189749"/>
              <a:gd name="connsiteY10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89749" h="461665" extrusionOk="0">
                <a:moveTo>
                  <a:pt x="0" y="0"/>
                </a:moveTo>
                <a:cubicBezTo>
                  <a:pt x="263553" y="-11532"/>
                  <a:pt x="467623" y="-25341"/>
                  <a:pt x="591232" y="0"/>
                </a:cubicBezTo>
                <a:cubicBezTo>
                  <a:pt x="714841" y="25341"/>
                  <a:pt x="873631" y="26490"/>
                  <a:pt x="1138669" y="0"/>
                </a:cubicBezTo>
                <a:cubicBezTo>
                  <a:pt x="1403707" y="-26490"/>
                  <a:pt x="1451575" y="6110"/>
                  <a:pt x="1708004" y="0"/>
                </a:cubicBezTo>
                <a:cubicBezTo>
                  <a:pt x="1964433" y="-6110"/>
                  <a:pt x="1978324" y="2615"/>
                  <a:pt x="2189749" y="0"/>
                </a:cubicBezTo>
                <a:cubicBezTo>
                  <a:pt x="2194397" y="134647"/>
                  <a:pt x="2179662" y="288067"/>
                  <a:pt x="2189749" y="461665"/>
                </a:cubicBezTo>
                <a:cubicBezTo>
                  <a:pt x="2039883" y="482402"/>
                  <a:pt x="1760348" y="456373"/>
                  <a:pt x="1620414" y="461665"/>
                </a:cubicBezTo>
                <a:cubicBezTo>
                  <a:pt x="1480480" y="466957"/>
                  <a:pt x="1210108" y="446653"/>
                  <a:pt x="1029182" y="461665"/>
                </a:cubicBezTo>
                <a:cubicBezTo>
                  <a:pt x="848256" y="476677"/>
                  <a:pt x="676371" y="461832"/>
                  <a:pt x="503642" y="461665"/>
                </a:cubicBezTo>
                <a:cubicBezTo>
                  <a:pt x="330913" y="461498"/>
                  <a:pt x="239633" y="479625"/>
                  <a:pt x="0" y="461665"/>
                </a:cubicBezTo>
                <a:cubicBezTo>
                  <a:pt x="-5529" y="307213"/>
                  <a:pt x="9856" y="123352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等线" panose="02010600030101010101" pitchFamily="2" charset="-122"/>
                <a:cs typeface="+mn-cs"/>
              </a:rPr>
              <a:t>Blank-filling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8" grpId="0"/>
      <p:bldP spid="11" grpId="0"/>
      <p:bldP spid="12" grpId="0"/>
      <p:bldP spid="13" grpId="0"/>
      <p:bldP spid="14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56104"/>
          </a:xfrm>
        </p:spPr>
        <p:txBody>
          <a:bodyPr/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Words and expressions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28223" y="1268450"/>
            <a:ext cx="7970206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distinguished /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dɪˈstɪŋɡwɪʃt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/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卓越的，杰出的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Confucianism/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kənˈfjuːʃənɪzəm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/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儒家思想，孔子学说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philosophical / ˌ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fɪləˈsɒfɪk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(ə)l /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哲学的；达观的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pivotal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/ ˈ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pɪvət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(ə)l /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中枢的，关键的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dedicated / ˈ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dedɪkeɪtɪd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/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专心致志的，献身的；专用的，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disciple /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dɪˈsaɪp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(ə)l /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追随者，门徒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scholarly / ˈ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skɒləli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/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学术的；博学的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endeavor /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ɪnˈdevə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(r) /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努力；尽力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compile /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kəmˈpaɪl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/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汇编，编纂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benevolence /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bəˈnevələns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/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慈善，仁慈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propriety /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prəˈpraɪəti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/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行为，道德）正当，得体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emphasis / ˈ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emfəsɪs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/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重要性，重点强调；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paramount / ˈ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pærəmaʊnt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/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至为重要的；至高无上的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78686" y="2161280"/>
            <a:ext cx="2688771" cy="400081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56104"/>
          </a:xfrm>
        </p:spPr>
        <p:txBody>
          <a:bodyPr/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Words and expressions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93667" y="1812736"/>
            <a:ext cx="856013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play a pivotal role in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在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…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方面发挥关键作用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Be deeply committed to </a:t>
            </a: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the cause of education 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深耕教育事业</a:t>
            </a:r>
            <a:endParaRPr kumimoji="0" lang="en-US" altLang="zh-CN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immerse oneself in doing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sth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.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，让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…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沉浸在</a:t>
            </a:r>
            <a:r>
              <a:rPr lang="en-US" altLang="zh-CN" sz="24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…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dedicate </a:t>
            </a:r>
            <a:r>
              <a:rPr lang="en-US" altLang="zh-CN" sz="24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one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self to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奉献自己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be fundamental to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sth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.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是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…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的基础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ay emphasis on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强调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leave an enduring legacy on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留下不朽的遗产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shape the values and principles of people in China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塑造中国人的价值观和处事准则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9856" y="2101244"/>
            <a:ext cx="1970314" cy="322204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68811" y="3835331"/>
            <a:ext cx="1778091" cy="269253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49253" y="330131"/>
            <a:ext cx="9606643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Born in 551 BC in Shandong Province, China, Confucius was a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distinguished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thinker, politician and educator who established Confucianism, a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philosophical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tradition that has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played a pivotal role in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shaping Chinese culture and society.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    Throughout his life, Confucius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was deeply committed to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the cause of education. He gathered a group of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dedicated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disciples and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immersed himself in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teaching during his middle years. In his later years, Confucius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dedicated himself to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the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scholarly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endeavor of compiling ancient texts, including the book of songs, the book of documents and the spring and Autumn Annals.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Following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his death, Confucius's disciples meticulously compiled his teachings, along with their own insights into the analects, a text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that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is fundamental to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Confucianism.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    Confucius's teachings, particularly his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emphasis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on benevolence, propriety and the Paramount importance of education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have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left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an enduring legacy on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Chinese culture. These teachings continue to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shape the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values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and principles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of people in China and around the world to this day.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199897" y="6297036"/>
            <a:ext cx="3068914" cy="461665"/>
          </a:xfrm>
          <a:custGeom>
            <a:avLst/>
            <a:gdLst>
              <a:gd name="connsiteX0" fmla="*/ 0 w 3068914"/>
              <a:gd name="connsiteY0" fmla="*/ 0 h 461665"/>
              <a:gd name="connsiteX1" fmla="*/ 675161 w 3068914"/>
              <a:gd name="connsiteY1" fmla="*/ 0 h 461665"/>
              <a:gd name="connsiteX2" fmla="*/ 1288944 w 3068914"/>
              <a:gd name="connsiteY2" fmla="*/ 0 h 461665"/>
              <a:gd name="connsiteX3" fmla="*/ 1933416 w 3068914"/>
              <a:gd name="connsiteY3" fmla="*/ 0 h 461665"/>
              <a:gd name="connsiteX4" fmla="*/ 2455131 w 3068914"/>
              <a:gd name="connsiteY4" fmla="*/ 0 h 461665"/>
              <a:gd name="connsiteX5" fmla="*/ 3068914 w 3068914"/>
              <a:gd name="connsiteY5" fmla="*/ 0 h 461665"/>
              <a:gd name="connsiteX6" fmla="*/ 3068914 w 3068914"/>
              <a:gd name="connsiteY6" fmla="*/ 461665 h 461665"/>
              <a:gd name="connsiteX7" fmla="*/ 2455131 w 3068914"/>
              <a:gd name="connsiteY7" fmla="*/ 461665 h 461665"/>
              <a:gd name="connsiteX8" fmla="*/ 1872038 w 3068914"/>
              <a:gd name="connsiteY8" fmla="*/ 461665 h 461665"/>
              <a:gd name="connsiteX9" fmla="*/ 1319633 w 3068914"/>
              <a:gd name="connsiteY9" fmla="*/ 461665 h 461665"/>
              <a:gd name="connsiteX10" fmla="*/ 644472 w 3068914"/>
              <a:gd name="connsiteY10" fmla="*/ 461665 h 461665"/>
              <a:gd name="connsiteX11" fmla="*/ 0 w 3068914"/>
              <a:gd name="connsiteY11" fmla="*/ 461665 h 461665"/>
              <a:gd name="connsiteX12" fmla="*/ 0 w 3068914"/>
              <a:gd name="connsiteY12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68914" h="461665" extrusionOk="0">
                <a:moveTo>
                  <a:pt x="0" y="0"/>
                </a:moveTo>
                <a:cubicBezTo>
                  <a:pt x="185616" y="-6270"/>
                  <a:pt x="448281" y="8292"/>
                  <a:pt x="675161" y="0"/>
                </a:cubicBezTo>
                <a:cubicBezTo>
                  <a:pt x="902041" y="-8292"/>
                  <a:pt x="1003196" y="21102"/>
                  <a:pt x="1288944" y="0"/>
                </a:cubicBezTo>
                <a:cubicBezTo>
                  <a:pt x="1574692" y="-21102"/>
                  <a:pt x="1671200" y="17753"/>
                  <a:pt x="1933416" y="0"/>
                </a:cubicBezTo>
                <a:cubicBezTo>
                  <a:pt x="2195632" y="-17753"/>
                  <a:pt x="2281732" y="1344"/>
                  <a:pt x="2455131" y="0"/>
                </a:cubicBezTo>
                <a:cubicBezTo>
                  <a:pt x="2628530" y="-1344"/>
                  <a:pt x="2771954" y="-21334"/>
                  <a:pt x="3068914" y="0"/>
                </a:cubicBezTo>
                <a:cubicBezTo>
                  <a:pt x="3068179" y="169406"/>
                  <a:pt x="3077357" y="353369"/>
                  <a:pt x="3068914" y="461665"/>
                </a:cubicBezTo>
                <a:cubicBezTo>
                  <a:pt x="2883076" y="458771"/>
                  <a:pt x="2578302" y="469952"/>
                  <a:pt x="2455131" y="461665"/>
                </a:cubicBezTo>
                <a:cubicBezTo>
                  <a:pt x="2331960" y="453378"/>
                  <a:pt x="2059283" y="439439"/>
                  <a:pt x="1872038" y="461665"/>
                </a:cubicBezTo>
                <a:cubicBezTo>
                  <a:pt x="1684793" y="483891"/>
                  <a:pt x="1537736" y="450473"/>
                  <a:pt x="1319633" y="461665"/>
                </a:cubicBezTo>
                <a:cubicBezTo>
                  <a:pt x="1101531" y="472857"/>
                  <a:pt x="963333" y="461683"/>
                  <a:pt x="644472" y="461665"/>
                </a:cubicBezTo>
                <a:cubicBezTo>
                  <a:pt x="325611" y="461647"/>
                  <a:pt x="189708" y="451154"/>
                  <a:pt x="0" y="461665"/>
                </a:cubicBezTo>
                <a:cubicBezTo>
                  <a:pt x="8997" y="297553"/>
                  <a:pt x="-18137" y="227854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等线" panose="02010600030101010101" pitchFamily="2" charset="-122"/>
                <a:cs typeface="+mn-cs"/>
              </a:rPr>
              <a:t>Passage reading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1.中国历史名人录之孔子（英文版）(Av536540861,P1)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0457" y="181882"/>
            <a:ext cx="11709400" cy="659721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2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077685" y="923529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Learning without thinking is useless, thinking without learning is perilous.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97429" y="3480311"/>
            <a:ext cx="9144000" cy="1655762"/>
          </a:xfrm>
        </p:spPr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学而不思则罔，思而不学则殆。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256" y="4081831"/>
            <a:ext cx="4680857" cy="241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515" y="-73534"/>
            <a:ext cx="2425825" cy="219086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3376</Words>
  <Application>WPS 演示</Application>
  <PresentationFormat>宽屏</PresentationFormat>
  <Paragraphs>76</Paragraphs>
  <Slides>9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23" baseType="lpstr">
      <vt:lpstr>Arial</vt:lpstr>
      <vt:lpstr>宋体</vt:lpstr>
      <vt:lpstr>Wingdings</vt:lpstr>
      <vt:lpstr>HelveticaNeue</vt:lpstr>
      <vt:lpstr>华文新魏</vt:lpstr>
      <vt:lpstr>Arial Black</vt:lpstr>
      <vt:lpstr>等线</vt:lpstr>
      <vt:lpstr>Times New Roman</vt:lpstr>
      <vt:lpstr>等线 Light</vt:lpstr>
      <vt:lpstr>Segoe Print</vt:lpstr>
      <vt:lpstr>微软雅黑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Words and expressions</vt:lpstr>
      <vt:lpstr>Words and expressions</vt:lpstr>
      <vt:lpstr>PowerPoint 演示文稿</vt:lpstr>
      <vt:lpstr>PowerPoint 演示文稿</vt:lpstr>
      <vt:lpstr>Learning without thinking is useless, thinking without learning is perilous.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fang fay</dc:creator>
  <cp:lastModifiedBy>Administrator</cp:lastModifiedBy>
  <cp:revision>5</cp:revision>
  <dcterms:created xsi:type="dcterms:W3CDTF">2023-12-06T00:06:00Z</dcterms:created>
  <dcterms:modified xsi:type="dcterms:W3CDTF">2023-12-13T02:08:36Z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2052-11.8.2.7978</vt:lpwstr>
  </property>
</Properties>
</file>