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7"/>
  </p:notesMasterIdLst>
  <p:sldIdLst>
    <p:sldId id="301" r:id="rId4"/>
    <p:sldId id="257" r:id="rId5"/>
    <p:sldId id="265" r:id="rId6"/>
    <p:sldId id="267" r:id="rId8"/>
    <p:sldId id="266" r:id="rId9"/>
    <p:sldId id="269" r:id="rId10"/>
    <p:sldId id="271" r:id="rId11"/>
    <p:sldId id="273" r:id="rId12"/>
    <p:sldId id="274" r:id="rId13"/>
    <p:sldId id="276" r:id="rId14"/>
    <p:sldId id="277" r:id="rId15"/>
    <p:sldId id="279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90" r:id="rId24"/>
    <p:sldId id="292" r:id="rId25"/>
    <p:sldId id="294" r:id="rId26"/>
    <p:sldId id="295" r:id="rId27"/>
    <p:sldId id="296" r:id="rId28"/>
    <p:sldId id="297" r:id="rId29"/>
    <p:sldId id="298" r:id="rId30"/>
    <p:sldId id="299" r:id="rId31"/>
  </p:sldIdLst>
  <p:sldSz cx="12192000" cy="6858000"/>
  <p:notesSz cx="6858000" cy="9144000"/>
  <p:embeddedFontLst>
    <p:embeddedFont>
      <p:font typeface="微软雅黑" panose="020B0503020204020204" charset="-122"/>
      <p:regular r:id="rId35"/>
    </p:embeddedFont>
    <p:embeddedFont>
      <p:font typeface="Arial Black" panose="020B0A04020102020204" charset="0"/>
      <p:bold r:id="rId36"/>
    </p:embeddedFont>
    <p:embeddedFont>
      <p:font typeface="Wingdings 2" panose="05020102010507070707" charset="0"/>
      <p:regular r:id="rId37"/>
    </p:embeddedFont>
    <p:embeddedFont>
      <p:font typeface="思源黑体 CN Normal" panose="020B0400000000000000" charset="-122"/>
      <p:regular r:id="rId38"/>
    </p:embeddedFont>
    <p:embeddedFont>
      <p:font typeface="华文楷体" panose="02010600040101010101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  <p:embeddedFont>
      <p:font typeface="方正公文小标宋" panose="02000500000000000000" charset="-122"/>
      <p:regular r:id="rId44"/>
    </p:embeddedFont>
    <p:embeddedFont>
      <p:font typeface="MiSans Bold" panose="00000800000000000000" charset="0"/>
      <p:bold r:id="rId4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image" Target="../media/image5.png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../media/image10.png"/><Relationship Id="rId7" Type="http://schemas.openxmlformats.org/officeDocument/2006/relationships/tags" Target="../tags/tag61.xml"/><Relationship Id="rId6" Type="http://schemas.openxmlformats.org/officeDocument/2006/relationships/image" Target="../media/image9.png"/><Relationship Id="rId5" Type="http://schemas.openxmlformats.org/officeDocument/2006/relationships/tags" Target="../tags/tag60.xml"/><Relationship Id="rId4" Type="http://schemas.openxmlformats.org/officeDocument/2006/relationships/image" Target="NULL" TargetMode="External"/><Relationship Id="rId3" Type="http://schemas.openxmlformats.org/officeDocument/2006/relationships/image" Target="../media/image8.png"/><Relationship Id="rId2" Type="http://schemas.openxmlformats.org/officeDocument/2006/relationships/tags" Target="../tags/tag59.xml"/><Relationship Id="rId16" Type="http://schemas.openxmlformats.org/officeDocument/2006/relationships/image" Target="../media/image7.png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image" Target="../media/image13.png"/><Relationship Id="rId5" Type="http://schemas.openxmlformats.org/officeDocument/2006/relationships/tags" Target="../tags/tag69.xml"/><Relationship Id="rId4" Type="http://schemas.openxmlformats.org/officeDocument/2006/relationships/image" Target="NULL" TargetMode="External"/><Relationship Id="rId3" Type="http://schemas.openxmlformats.org/officeDocument/2006/relationships/image" Target="../media/image12.png"/><Relationship Id="rId2" Type="http://schemas.openxmlformats.org/officeDocument/2006/relationships/tags" Target="../tags/tag68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image" Target="../media/image16.png"/><Relationship Id="rId7" Type="http://schemas.openxmlformats.org/officeDocument/2006/relationships/tags" Target="../tags/tag77.xml"/><Relationship Id="rId6" Type="http://schemas.openxmlformats.org/officeDocument/2006/relationships/image" Target="../media/image15.png"/><Relationship Id="rId5" Type="http://schemas.openxmlformats.org/officeDocument/2006/relationships/tags" Target="../tags/tag76.xml"/><Relationship Id="rId4" Type="http://schemas.openxmlformats.org/officeDocument/2006/relationships/image" Target="NULL" TargetMode="External"/><Relationship Id="rId3" Type="http://schemas.openxmlformats.org/officeDocument/2006/relationships/image" Target="../media/image14.png"/><Relationship Id="rId2" Type="http://schemas.openxmlformats.org/officeDocument/2006/relationships/tags" Target="../tags/tag75.xml"/><Relationship Id="rId13" Type="http://schemas.openxmlformats.org/officeDocument/2006/relationships/image" Target="../media/image7.png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image" Target="../media/image19.png"/><Relationship Id="rId7" Type="http://schemas.openxmlformats.org/officeDocument/2006/relationships/tags" Target="../tags/tag84.xml"/><Relationship Id="rId6" Type="http://schemas.openxmlformats.org/officeDocument/2006/relationships/image" Target="../media/image18.png"/><Relationship Id="rId5" Type="http://schemas.openxmlformats.org/officeDocument/2006/relationships/tags" Target="../tags/tag83.xml"/><Relationship Id="rId4" Type="http://schemas.openxmlformats.org/officeDocument/2006/relationships/image" Target="NULL" TargetMode="External"/><Relationship Id="rId3" Type="http://schemas.openxmlformats.org/officeDocument/2006/relationships/image" Target="../media/image17.png"/><Relationship Id="rId2" Type="http://schemas.openxmlformats.org/officeDocument/2006/relationships/tags" Target="../tags/tag82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image" Target="../media/image22.png"/><Relationship Id="rId7" Type="http://schemas.openxmlformats.org/officeDocument/2006/relationships/tags" Target="../tags/tag122.xml"/><Relationship Id="rId6" Type="http://schemas.openxmlformats.org/officeDocument/2006/relationships/image" Target="../media/image21.png"/><Relationship Id="rId5" Type="http://schemas.openxmlformats.org/officeDocument/2006/relationships/tags" Target="../tags/tag121.xml"/><Relationship Id="rId4" Type="http://schemas.openxmlformats.org/officeDocument/2006/relationships/image" Target="NULL" TargetMode="External"/><Relationship Id="rId3" Type="http://schemas.openxmlformats.org/officeDocument/2006/relationships/image" Target="../media/image20.png"/><Relationship Id="rId2" Type="http://schemas.openxmlformats.org/officeDocument/2006/relationships/tags" Target="../tags/tag120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4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t="586" r="671" b="-1"/>
          <a:stretch>
            <a:fillRect/>
          </a:stretch>
        </p:blipFill>
        <p:spPr>
          <a:xfrm>
            <a:off x="0" y="-14831"/>
            <a:ext cx="12192000" cy="68728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38200" y="2162810"/>
            <a:ext cx="7202805" cy="126619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838200" y="1164371"/>
            <a:ext cx="10515600" cy="97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838200" y="3435631"/>
            <a:ext cx="2743200" cy="504000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8200" y="1296000"/>
            <a:ext cx="10514012" cy="576000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chemeClr val="lt1">
                    <a:lumMod val="10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838200" y="1216451"/>
            <a:ext cx="10515000" cy="1800000"/>
          </a:xfrm>
        </p:spPr>
        <p:txBody>
          <a:bodyPr anchor="b"/>
          <a:lstStyle>
            <a:lvl1pPr algn="ctr">
              <a:lnSpc>
                <a:spcPct val="100000"/>
              </a:lnSpc>
              <a:defRPr sz="60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5"/>
            </p:custDataLst>
          </p:nvPr>
        </p:nvSpPr>
        <p:spPr>
          <a:xfrm>
            <a:off x="838165" y="3380249"/>
            <a:ext cx="10514400" cy="898647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8"/>
            <p:custDataLst>
              <p:tags r:id="rId6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9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20"/>
            <p:custDataLst>
              <p:tags r:id="rId8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@png2x_02_封面" descr="C:/Users/kingsoft/AppData/Local/Temp/fig2wpp/@png2x_02_封面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720840" y="2651760"/>
            <a:ext cx="5476875" cy="4206240"/>
          </a:xfrm>
          <a:prstGeom prst="rect">
            <a:avLst/>
          </a:prstGeom>
        </p:spPr>
      </p:pic>
      <p:pic>
        <p:nvPicPr>
          <p:cNvPr id="9" name="@png2x_03_封面" descr="C:/Users/kingsoft/AppData/Local/Temp/fig2wpp/@png2x_03_封面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4361180" cy="4882515"/>
          </a:xfrm>
          <a:prstGeom prst="rect">
            <a:avLst/>
          </a:prstGeom>
        </p:spPr>
      </p:pic>
      <p:pic>
        <p:nvPicPr>
          <p:cNvPr id="11" name="@png2x_glass_封面" descr="C:/Users/kingsoft/AppData/Local/Temp/fig2wpp/@png2x_glass_封面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pic>
        <p:nvPicPr>
          <p:cNvPr id="12" name="@png2x_01_封面" descr="C:/Users/kingsoft/AppData/Local/Temp/fig2wpp/@png2x_01_封面.png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r:link="rId4"/>
          <a:stretch>
            <a:fillRect/>
          </a:stretch>
        </p:blipFill>
        <p:spPr>
          <a:xfrm>
            <a:off x="1170305" y="749300"/>
            <a:ext cx="4580890" cy="53492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11"/>
            </p:custDataLst>
          </p:nvPr>
        </p:nvSpPr>
        <p:spPr>
          <a:xfrm>
            <a:off x="6044184" y="1553029"/>
            <a:ext cx="5084064" cy="2525195"/>
          </a:xfr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 b="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6044184" y="4334256"/>
            <a:ext cx="5084064" cy="1152144"/>
          </a:xfrm>
          <a:noFill/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@png2x_2_正文" descr="C:/Users/kingsoft/AppData/Local/Temp/fig2wpp/@png2x_2_正文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9107170" y="4370705"/>
            <a:ext cx="3090545" cy="2486660"/>
          </a:xfrm>
          <a:prstGeom prst="rect">
            <a:avLst/>
          </a:prstGeom>
        </p:spPr>
      </p:pic>
      <p:pic>
        <p:nvPicPr>
          <p:cNvPr id="9" name="@png2x_1_正文" descr="C:/Users/kingsoft/AppData/Local/Temp/fig2wpp/@png2x_1_正文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4562475"/>
            <a:ext cx="2423160" cy="22948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@png2x_02_目录" descr="C:/Users/kingsoft/AppData/Local/Temp/fig2wpp/@png2x_02_目录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226810" y="2157730"/>
            <a:ext cx="5970905" cy="4699635"/>
          </a:xfrm>
          <a:prstGeom prst="rect">
            <a:avLst/>
          </a:prstGeom>
        </p:spPr>
      </p:pic>
      <p:pic>
        <p:nvPicPr>
          <p:cNvPr id="6" name="@png2x_03_目录" descr="C:/Users/kingsoft/AppData/Local/Temp/fig2wpp/@png2x_03_目录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3913505" cy="4434840"/>
          </a:xfrm>
          <a:prstGeom prst="rect">
            <a:avLst/>
          </a:prstGeom>
        </p:spPr>
      </p:pic>
      <p:pic>
        <p:nvPicPr>
          <p:cNvPr id="10" name="@png2x_glass_目录" descr="C:/Users/kingsoft/AppData/Local/Temp/fig2wpp/@png2x_glass_目录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0" y="-14513"/>
            <a:ext cx="12188825" cy="68648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792224" y="1103087"/>
            <a:ext cx="7516368" cy="1047188"/>
          </a:xfrm>
          <a:noFill/>
        </p:spPr>
        <p:txBody>
          <a:bodyPr wrap="square" anchor="b">
            <a:normAutofit/>
          </a:bodyPr>
          <a:lstStyle>
            <a:lvl1pPr algn="l">
              <a:defRPr sz="5000" b="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@png2x_02_章节" descr="C:/Users/kingsoft/AppData/Local/Temp/fig2wpp/@png2x_02_章节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316774"/>
            <a:ext cx="9692640" cy="6555740"/>
          </a:xfrm>
          <a:prstGeom prst="rect">
            <a:avLst/>
          </a:prstGeom>
        </p:spPr>
      </p:pic>
      <p:pic>
        <p:nvPicPr>
          <p:cNvPr id="10" name="@png2x_01_章节" descr="C:/Users/kingsoft/AppData/Local/Temp/fig2wpp/@png2x_01_章节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6299835" y="0"/>
            <a:ext cx="5888355" cy="5897880"/>
          </a:xfrm>
          <a:prstGeom prst="rect">
            <a:avLst/>
          </a:prstGeom>
        </p:spPr>
      </p:pic>
      <p:pic>
        <p:nvPicPr>
          <p:cNvPr id="11" name="@png2x_glass_章节" descr="C:/Users/kingsoft/AppData/Local/Temp/fig2wpp/@png2x_glass_章节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4178300" y="1590675"/>
            <a:ext cx="8028305" cy="36849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449824" y="3685032"/>
            <a:ext cx="6263640" cy="1399032"/>
          </a:xfrm>
          <a:noFill/>
        </p:spPr>
        <p:txBody>
          <a:bodyPr wrap="square" anchor="t">
            <a:normAutofit/>
          </a:bodyPr>
          <a:lstStyle>
            <a:lvl1pPr algn="l">
              <a:defRPr sz="4400" b="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5458968" y="1843314"/>
            <a:ext cx="6254496" cy="1585686"/>
          </a:xfrm>
          <a:noFill/>
        </p:spPr>
        <p:txBody>
          <a:bodyPr wrap="square" anchor="b">
            <a:normAutofit/>
          </a:bodyPr>
          <a:lstStyle>
            <a:lvl1pPr marL="0" indent="0" algn="l">
              <a:buNone/>
              <a:defRPr sz="7400" b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14984" y="420914"/>
            <a:ext cx="10158984" cy="1106134"/>
          </a:xfrm>
          <a:noFill/>
        </p:spPr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014984" y="1683656"/>
            <a:ext cx="5004816" cy="4493943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683656"/>
            <a:ext cx="5001768" cy="4493943"/>
          </a:xfrm>
          <a:noFill/>
        </p:spPr>
        <p:txBody>
          <a:bodyPr vert="horz" wrap="square" lIns="0" tIns="0" rIns="0" bIns="0" rtlCol="0" anchor="t">
            <a:normAutofit/>
          </a:bodyPr>
          <a:lstStyle>
            <a:lvl1pPr>
              <a:defRPr lang="zh-CN" altLang="en-US" dirty="0"/>
            </a:lvl1pPr>
            <a:lvl2pPr>
              <a:defRPr lang="zh-CN" altLang="en-US" dirty="0"/>
            </a:lvl2pPr>
            <a:lvl3pPr>
              <a:defRPr lang="zh-CN" altLang="en-US" dirty="0"/>
            </a:lvl3pPr>
            <a:lvl4pPr>
              <a:defRPr lang="zh-CN" altLang="en-US" sz="1400" dirty="0"/>
            </a:lvl4pPr>
            <a:lvl5pPr>
              <a:defRPr lang="zh-CN" altLang="en-US" sz="1200" dirty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14984" y="420914"/>
            <a:ext cx="10158984" cy="1106134"/>
          </a:xfrm>
          <a:noFill/>
        </p:spPr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014984" y="1635679"/>
            <a:ext cx="4982591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014984" y="2278743"/>
            <a:ext cx="4982591" cy="391092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35679"/>
            <a:ext cx="5001768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278743"/>
            <a:ext cx="5001768" cy="391092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@png_b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29"/>
            <a:ext cx="12192000" cy="685714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lstStyle>
            <a:lvl1pPr>
              <a:defRPr sz="1800">
                <a:solidFill>
                  <a:schemeClr val="lt1">
                    <a:lumMod val="100000"/>
                  </a:schemeClr>
                </a:solidFill>
              </a:defRPr>
            </a:lvl1pPr>
            <a:lvl2pPr>
              <a:defRPr sz="1600">
                <a:solidFill>
                  <a:schemeClr val="lt1">
                    <a:lumMod val="100000"/>
                  </a:schemeClr>
                </a:solidFill>
              </a:defRPr>
            </a:lvl2pPr>
            <a:lvl3pPr>
              <a:defRPr sz="1400">
                <a:solidFill>
                  <a:schemeClr val="lt1">
                    <a:lumMod val="100000"/>
                  </a:schemeClr>
                </a:solidFill>
              </a:defRPr>
            </a:lvl3pPr>
            <a:lvl4pPr>
              <a:defRPr sz="1200">
                <a:solidFill>
                  <a:schemeClr val="lt1">
                    <a:lumMod val="100000"/>
                  </a:schemeClr>
                </a:solidFill>
              </a:defRPr>
            </a:lvl4pPr>
            <a:lvl5pPr>
              <a:defRPr sz="1200">
                <a:solidFill>
                  <a:schemeClr val="lt1">
                    <a:lumMod val="10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360000"/>
            <a:ext cx="10515600" cy="581760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8200" y="1296000"/>
            <a:ext cx="10514012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单击此处编辑副标题样式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@png2x_03_结束" descr="C:/Users/kingsoft/AppData/Local/Temp/fig2wpp/@png2x_03_结束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199505" y="1627505"/>
            <a:ext cx="5989320" cy="5229860"/>
          </a:xfrm>
          <a:prstGeom prst="rect">
            <a:avLst/>
          </a:prstGeom>
        </p:spPr>
      </p:pic>
      <p:pic>
        <p:nvPicPr>
          <p:cNvPr id="9" name="@png2x_02_结束" descr="C:/Users/kingsoft/AppData/Local/Temp/fig2wpp/@png2x_02_结束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4206240" cy="5412740"/>
          </a:xfrm>
          <a:prstGeom prst="rect">
            <a:avLst/>
          </a:prstGeom>
        </p:spPr>
      </p:pic>
      <p:pic>
        <p:nvPicPr>
          <p:cNvPr id="11" name="@png2x_glass_结束" descr="C:/Users/kingsoft/AppData/Local/Temp/fig2wpp/@png2x_glass_结束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0" y="16692"/>
            <a:ext cx="12188825" cy="6858000"/>
          </a:xfrm>
          <a:prstGeom prst="rect">
            <a:avLst/>
          </a:prstGeom>
        </p:spPr>
      </p:pic>
      <p:pic>
        <p:nvPicPr>
          <p:cNvPr id="12" name="@png2x_01_结束" descr="C:/Users/kingsoft/AppData/Local/Temp/fig2wpp/@png2x_01_结束.png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 r:link="rId4"/>
          <a:stretch>
            <a:fillRect/>
          </a:stretch>
        </p:blipFill>
        <p:spPr>
          <a:xfrm>
            <a:off x="6409690" y="1499235"/>
            <a:ext cx="4580890" cy="43980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11"/>
            </p:custDataLst>
          </p:nvPr>
        </p:nvSpPr>
        <p:spPr>
          <a:xfrm>
            <a:off x="1691640" y="1627505"/>
            <a:ext cx="4965192" cy="1847215"/>
          </a:xfr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 b="0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15"/>
            </p:custDataLst>
          </p:nvPr>
        </p:nvSpPr>
        <p:spPr>
          <a:xfrm>
            <a:off x="1691640" y="3730751"/>
            <a:ext cx="4965192" cy="1499743"/>
          </a:xfrm>
          <a:noFill/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2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" y="14287"/>
            <a:ext cx="12158662" cy="68437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39788" y="755699"/>
            <a:ext cx="2880000" cy="5563619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t="1279" r="833"/>
          <a:stretch>
            <a:fillRect/>
          </a:stretch>
        </p:blipFill>
        <p:spPr>
          <a:xfrm>
            <a:off x="1" y="0"/>
            <a:ext cx="12191999" cy="68437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047240" y="2228215"/>
            <a:ext cx="9144000" cy="1931670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2045335" y="803275"/>
            <a:ext cx="9144000" cy="1405890"/>
          </a:xfr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8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lang="zh-CN" altLang="en-US" dirty="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364400"/>
            <a:ext cx="5181600" cy="4813200"/>
          </a:xfrm>
        </p:spPr>
        <p:txBody>
          <a:bodyPr/>
          <a:lstStyle>
            <a:lvl1pPr>
              <a:defRPr sz="1800">
                <a:solidFill>
                  <a:schemeClr val="lt1">
                    <a:lumMod val="100000"/>
                  </a:schemeClr>
                </a:solidFill>
              </a:defRPr>
            </a:lvl1pPr>
            <a:lvl2pPr>
              <a:defRPr sz="1600">
                <a:solidFill>
                  <a:schemeClr val="lt1">
                    <a:lumMod val="100000"/>
                  </a:schemeClr>
                </a:solidFill>
              </a:defRPr>
            </a:lvl2pPr>
            <a:lvl3pPr>
              <a:defRPr sz="1400">
                <a:solidFill>
                  <a:schemeClr val="lt1">
                    <a:lumMod val="100000"/>
                  </a:schemeClr>
                </a:solidFill>
              </a:defRPr>
            </a:lvl3pPr>
            <a:lvl4pPr>
              <a:defRPr sz="1200">
                <a:solidFill>
                  <a:schemeClr val="lt1">
                    <a:lumMod val="100000"/>
                  </a:schemeClr>
                </a:solidFill>
              </a:defRPr>
            </a:lvl4pPr>
            <a:lvl5pPr>
              <a:defRPr sz="1200">
                <a:solidFill>
                  <a:schemeClr val="lt1">
                    <a:lumMod val="10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64400"/>
            <a:ext cx="5181600" cy="4813200"/>
          </a:xfrm>
        </p:spPr>
        <p:txBody>
          <a:bodyPr/>
          <a:lstStyle>
            <a:lvl1pPr>
              <a:defRPr sz="1800">
                <a:solidFill>
                  <a:schemeClr val="lt1">
                    <a:lumMod val="100000"/>
                  </a:schemeClr>
                </a:solidFill>
              </a:defRPr>
            </a:lvl1pPr>
            <a:lvl2pPr>
              <a:defRPr sz="1600">
                <a:solidFill>
                  <a:schemeClr val="lt1">
                    <a:lumMod val="100000"/>
                  </a:schemeClr>
                </a:solidFill>
              </a:defRPr>
            </a:lvl2pPr>
            <a:lvl3pPr>
              <a:defRPr sz="1400">
                <a:solidFill>
                  <a:schemeClr val="lt1">
                    <a:lumMod val="100000"/>
                  </a:schemeClr>
                </a:solidFill>
              </a:defRPr>
            </a:lvl3pPr>
            <a:lvl4pPr>
              <a:defRPr sz="1200">
                <a:solidFill>
                  <a:schemeClr val="lt1">
                    <a:lumMod val="100000"/>
                  </a:schemeClr>
                </a:solidFill>
              </a:defRPr>
            </a:lvl4pPr>
            <a:lvl5pPr>
              <a:defRPr sz="1200">
                <a:solidFill>
                  <a:schemeClr val="lt1">
                    <a:lumMod val="10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zh-CN" altLang="en-US" dirty="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364400"/>
            <a:ext cx="5157787" cy="54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lt1">
                    <a:lumMod val="10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061275"/>
            <a:ext cx="5157787" cy="4128388"/>
          </a:xfrm>
        </p:spPr>
        <p:txBody>
          <a:bodyPr/>
          <a:lstStyle>
            <a:lvl1pPr>
              <a:defRPr sz="1800">
                <a:solidFill>
                  <a:schemeClr val="lt1">
                    <a:lumMod val="100000"/>
                  </a:schemeClr>
                </a:solidFill>
              </a:defRPr>
            </a:lvl1pPr>
            <a:lvl2pPr>
              <a:defRPr sz="1600">
                <a:solidFill>
                  <a:schemeClr val="lt1">
                    <a:lumMod val="100000"/>
                  </a:schemeClr>
                </a:solidFill>
              </a:defRPr>
            </a:lvl2pPr>
            <a:lvl3pPr>
              <a:defRPr sz="1400">
                <a:solidFill>
                  <a:schemeClr val="lt1">
                    <a:lumMod val="100000"/>
                  </a:schemeClr>
                </a:solidFill>
              </a:defRPr>
            </a:lvl3pPr>
            <a:lvl4pPr>
              <a:defRPr sz="1200">
                <a:solidFill>
                  <a:schemeClr val="lt1">
                    <a:lumMod val="100000"/>
                  </a:schemeClr>
                </a:solidFill>
              </a:defRPr>
            </a:lvl4pPr>
            <a:lvl5pPr>
              <a:defRPr sz="1200">
                <a:solidFill>
                  <a:schemeClr val="lt1">
                    <a:lumMod val="10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64400"/>
            <a:ext cx="5183188" cy="5400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lt1">
                    <a:lumMod val="10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061275"/>
            <a:ext cx="5183188" cy="4128388"/>
          </a:xfrm>
        </p:spPr>
        <p:txBody>
          <a:bodyPr/>
          <a:lstStyle>
            <a:lvl1pPr>
              <a:defRPr sz="1800">
                <a:solidFill>
                  <a:schemeClr val="lt1">
                    <a:lumMod val="100000"/>
                  </a:schemeClr>
                </a:solidFill>
              </a:defRPr>
            </a:lvl1pPr>
            <a:lvl2pPr>
              <a:defRPr sz="1600">
                <a:solidFill>
                  <a:schemeClr val="lt1">
                    <a:lumMod val="100000"/>
                  </a:schemeClr>
                </a:solidFill>
              </a:defRPr>
            </a:lvl2pPr>
            <a:lvl3pPr>
              <a:defRPr sz="1400">
                <a:solidFill>
                  <a:schemeClr val="lt1">
                    <a:lumMod val="100000"/>
                  </a:schemeClr>
                </a:solidFill>
              </a:defRPr>
            </a:lvl3pPr>
            <a:lvl4pPr>
              <a:defRPr sz="1200">
                <a:solidFill>
                  <a:schemeClr val="lt1">
                    <a:lumMod val="100000"/>
                  </a:schemeClr>
                </a:solidFill>
              </a:defRPr>
            </a:lvl4pPr>
            <a:lvl5pPr>
              <a:defRPr sz="1200">
                <a:solidFill>
                  <a:schemeClr val="lt1">
                    <a:lumMod val="10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360000"/>
            <a:ext cx="10515600" cy="5817600"/>
          </a:xfrm>
        </p:spPr>
        <p:txBody>
          <a:bodyPr/>
          <a:lstStyle>
            <a:lvl1pPr>
              <a:defRPr sz="1800">
                <a:solidFill>
                  <a:schemeClr val="lt1">
                    <a:lumMod val="100000"/>
                  </a:schemeClr>
                </a:solidFill>
              </a:defRPr>
            </a:lvl1pPr>
            <a:lvl2pPr>
              <a:defRPr sz="1600">
                <a:solidFill>
                  <a:schemeClr val="lt1">
                    <a:lumMod val="100000"/>
                  </a:schemeClr>
                </a:solidFill>
              </a:defRPr>
            </a:lvl2pPr>
            <a:lvl3pPr>
              <a:defRPr sz="1400">
                <a:solidFill>
                  <a:schemeClr val="lt1">
                    <a:lumMod val="100000"/>
                  </a:schemeClr>
                </a:solidFill>
              </a:defRPr>
            </a:lvl3pPr>
            <a:lvl4pPr>
              <a:defRPr sz="1200">
                <a:solidFill>
                  <a:schemeClr val="lt1">
                    <a:lumMod val="100000"/>
                  </a:schemeClr>
                </a:solidFill>
              </a:defRPr>
            </a:lvl4pPr>
            <a:lvl5pPr>
              <a:defRPr sz="1200">
                <a:solidFill>
                  <a:schemeClr val="lt1">
                    <a:lumMod val="10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8.xml"/><Relationship Id="rId18" Type="http://schemas.openxmlformats.org/officeDocument/2006/relationships/tags" Target="../tags/tag57.xml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image" Target="../media/image6.png"/><Relationship Id="rId12" Type="http://schemas.openxmlformats.org/officeDocument/2006/relationships/tags" Target="../tags/tag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4" Type="http://schemas.openxmlformats.org/officeDocument/2006/relationships/theme" Target="../theme/theme2.xml"/><Relationship Id="rId23" Type="http://schemas.openxmlformats.org/officeDocument/2006/relationships/image" Target="../media/image7.png"/><Relationship Id="rId22" Type="http://schemas.openxmlformats.org/officeDocument/2006/relationships/tags" Target="../tags/tag136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image" Target="../media/image13.png"/><Relationship Id="rId15" Type="http://schemas.openxmlformats.org/officeDocument/2006/relationships/tags" Target="../tags/tag130.xml"/><Relationship Id="rId14" Type="http://schemas.openxmlformats.org/officeDocument/2006/relationships/image" Target="NULL" TargetMode="External"/><Relationship Id="rId13" Type="http://schemas.openxmlformats.org/officeDocument/2006/relationships/image" Target="../media/image12.png"/><Relationship Id="rId12" Type="http://schemas.openxmlformats.org/officeDocument/2006/relationships/tags" Target="../tags/tag12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34187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0000"/>
            <a:ext cx="10515600" cy="86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364400"/>
            <a:ext cx="10515600" cy="4813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lt1">
              <a:lumMod val="10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9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lt1">
              <a:lumMod val="10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@png2x_2_正文" descr="C:/Users/kingsoft/AppData/Local/Temp/fig2wpp/@png2x_2_正文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9107170" y="4370705"/>
            <a:ext cx="3090545" cy="2486660"/>
          </a:xfrm>
          <a:prstGeom prst="rect">
            <a:avLst/>
          </a:prstGeom>
        </p:spPr>
      </p:pic>
      <p:pic>
        <p:nvPicPr>
          <p:cNvPr id="10" name="@png2x_1_正文" descr="C:/Users/kingsoft/AppData/Local/Temp/fig2wpp/@png2x_1_正文.png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 r:link="rId14"/>
          <a:stretch>
            <a:fillRect/>
          </a:stretch>
        </p:blipFill>
        <p:spPr>
          <a:xfrm>
            <a:off x="0" y="4562475"/>
            <a:ext cx="2423160" cy="229489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1014984" y="420914"/>
            <a:ext cx="10158984" cy="1106134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1014984" y="1712686"/>
            <a:ext cx="10158984" cy="424920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11" descr="水印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0" kern="1200">
          <a:solidFill>
            <a:schemeClr val="tx2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b="0" kern="1200">
          <a:solidFill>
            <a:schemeClr val="tx2"/>
          </a:solidFill>
          <a:latin typeface="+mn-ea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b="0" kern="1200">
          <a:solidFill>
            <a:schemeClr val="tx2"/>
          </a:solidFill>
          <a:latin typeface="+mn-ea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b="0" kern="1200">
          <a:solidFill>
            <a:schemeClr val="tx2"/>
          </a:solidFill>
          <a:latin typeface="+mn-ea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ea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37.xml"/><Relationship Id="rId1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2.xml"/><Relationship Id="rId1" Type="http://schemas.openxmlformats.org/officeDocument/2006/relationships/tags" Target="../tags/tag1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97.xml"/><Relationship Id="rId1" Type="http://schemas.openxmlformats.org/officeDocument/2006/relationships/tags" Target="../tags/tag19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9.xml"/><Relationship Id="rId1" Type="http://schemas.openxmlformats.org/officeDocument/2006/relationships/tags" Target="../tags/tag19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4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150.xml"/><Relationship Id="rId1" Type="http://schemas.openxmlformats.org/officeDocument/2006/relationships/tags" Target="../tags/tag1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pic>
        <p:nvPicPr>
          <p:cNvPr id="51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8470" y="2731770"/>
            <a:ext cx="3359150" cy="3359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矩形 3"/>
          <p:cNvSpPr/>
          <p:nvPr/>
        </p:nvSpPr>
        <p:spPr>
          <a:xfrm>
            <a:off x="8078470" y="196659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教材语料开发使用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5010" y="901065"/>
            <a:ext cx="10471150" cy="5628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remote control 遥控器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automatic equipment 自动设备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integrated  各部分密切协调的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artificial intelligence 人工智能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virtual reality 虚拟现实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wearable tech 可佩戴技术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flexible battery柔性电池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3D printers 3D打印机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important advances 重要进展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 medicine and environmental science 在药学与环境领域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be capable of 能够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real spirit of invention 发明的真正精神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contribute towards later scientific discoveries 推动最新科学发现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cultivate an incredible desire to think and create 培养对思考和创造有着一种极度的渴望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make groundbreaking progress in 取得突破性进展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there is a possibility that/Chances are that…… 有可能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effective measures to tackle problems 解决问题的有效措施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embrace a bright and promising future of technology 拥抱光明和充满希望的科技未来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42910" y="469265"/>
            <a:ext cx="3771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下列素材来自人教版、外研版教材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/>
            <a:r>
              <a:rPr lang="zh-CN" altLang="en-US"/>
              <a:t>分步写作建构</a:t>
            </a:r>
            <a:br>
              <a:rPr lang="zh-CN" altLang="en-US"/>
            </a:br>
            <a:r>
              <a:rPr lang="en-US" altLang="zh-CN"/>
              <a:t>                     </a:t>
            </a:r>
            <a:r>
              <a:rPr lang="en-US" altLang="zh-CN" sz="3600"/>
              <a:t> </a:t>
            </a:r>
            <a:r>
              <a:rPr lang="en-US" altLang="zh-CN" sz="3200"/>
              <a:t>Q-A</a:t>
            </a:r>
            <a:r>
              <a:rPr lang="zh-CN" altLang="en-US" sz="3200"/>
              <a:t>结构</a:t>
            </a:r>
            <a:endParaRPr lang="zh-CN" altLang="en-US" sz="320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en-US" altLang="zh-CN"/>
              <a:t>PART 3</a:t>
            </a:r>
            <a:endParaRPr lang="en-US" altLang="zh-CN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636125" y="2790825"/>
            <a:ext cx="2384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while-writing</a:t>
            </a:r>
            <a:endParaRPr lang="en-US" altLang="zh-CN" sz="2400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首段述概况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1525" y="1026160"/>
            <a:ext cx="9923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2505" y="1026160"/>
            <a:ext cx="9782175" cy="46037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假定你是李华，上周末你参加了学校组织的市科技馆研学活动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9820" y="1833880"/>
            <a:ext cx="29952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Q1</a:t>
            </a:r>
            <a:r>
              <a:rPr lang="zh-CN" altLang="en-US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：市科技馆如何表达？</a:t>
            </a:r>
            <a:endParaRPr lang="zh-CN" altLang="en-US"/>
          </a:p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92505" y="3488690"/>
            <a:ext cx="100203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Last week, I 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had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the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incredible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opportunity to participate in a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school-organized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exploration tour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to the City Science and Technology Museum.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It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was a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captivating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journey into the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realm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of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innovation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and discovery.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00220" y="1833880"/>
            <a:ext cx="692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City Science and Technology Museum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1054735" y="2399030"/>
            <a:ext cx="299529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Q2</a:t>
            </a:r>
            <a:r>
              <a:rPr lang="zh-CN" altLang="en-US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：研学活动如何表达？</a:t>
            </a:r>
            <a:endParaRPr lang="zh-CN" altLang="en-US"/>
          </a:p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62450" y="2399030"/>
            <a:ext cx="692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 Tech Exploration Tour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1009650" y="4831080"/>
            <a:ext cx="96856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Last week I participated in a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fabulous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tech exploration tour in the city science museum which was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impeccably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organized by our school.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21435" y="6029960"/>
            <a:ext cx="9032240" cy="645160"/>
          </a:xfrm>
          <a:prstGeom prst="rect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Word Bank:   incredible </a:t>
            </a:r>
            <a:r>
              <a:rPr lang="zh-CN" altLang="en-US"/>
              <a:t>极好的</a:t>
            </a:r>
            <a:r>
              <a:rPr lang="en-US" altLang="zh-CN"/>
              <a:t>  capticating </a:t>
            </a:r>
            <a:r>
              <a:rPr lang="zh-CN" altLang="en-US"/>
              <a:t>吸引人的</a:t>
            </a:r>
            <a:r>
              <a:rPr lang="en-US" altLang="zh-CN"/>
              <a:t>  realm</a:t>
            </a:r>
            <a:r>
              <a:rPr lang="en-US" altLang="zh-CN">
                <a:sym typeface="+mn-ea"/>
              </a:rPr>
              <a:t>领域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/>
              <a:t>                        innovation </a:t>
            </a:r>
            <a:r>
              <a:rPr lang="zh-CN" altLang="en-US"/>
              <a:t>创新</a:t>
            </a:r>
            <a:r>
              <a:rPr lang="en-US" altLang="zh-CN"/>
              <a:t>     fabulous     </a:t>
            </a:r>
            <a:r>
              <a:rPr lang="zh-CN" altLang="en-US"/>
              <a:t>极好的</a:t>
            </a:r>
            <a:r>
              <a:rPr lang="en-US" altLang="zh-CN"/>
              <a:t>      impeccably </a:t>
            </a:r>
            <a:r>
              <a:rPr lang="zh-CN" altLang="en-US"/>
              <a:t>完美地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6" grpId="0"/>
      <p:bldP spid="6" grpId="1"/>
      <p:bldP spid="10" grpId="0"/>
      <p:bldP spid="10" grpId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次段述主体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1525" y="1026160"/>
            <a:ext cx="9923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2505" y="1026160"/>
            <a:ext cx="9782175" cy="46037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内容包括：1.活动过程；2.个人感悟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4735" y="1833880"/>
            <a:ext cx="289877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Q3:</a:t>
            </a:r>
            <a:r>
              <a:rPr lang="zh-CN" altLang="en-US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活动过程包括什么？</a:t>
            </a:r>
            <a:endParaRPr lang="zh-CN" altLang="en-US"/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323715" y="1833880"/>
            <a:ext cx="7117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活动的时间、地点、参与者（第一段写明）</a:t>
            </a:r>
            <a:endParaRPr lang="zh-CN" altLang="en-US"/>
          </a:p>
          <a:p>
            <a:r>
              <a:rPr lang="zh-CN" altLang="en-US"/>
              <a:t>活动的内容、环节、顺序、活动事项的意义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321435" y="6029960"/>
            <a:ext cx="9032240" cy="645160"/>
          </a:xfrm>
          <a:prstGeom prst="rect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Word Bank:   insightful </a:t>
            </a:r>
            <a:r>
              <a:rPr lang="zh-CN" altLang="en-US"/>
              <a:t>富有洞察力的</a:t>
            </a:r>
            <a:r>
              <a:rPr lang="en-US" altLang="zh-CN"/>
              <a:t>           interactive </a:t>
            </a:r>
            <a:r>
              <a:rPr lang="zh-CN" altLang="en-US"/>
              <a:t>交互的</a:t>
            </a:r>
            <a:r>
              <a:rPr lang="en-US" altLang="zh-CN"/>
              <a:t> </a:t>
            </a:r>
            <a:endParaRPr lang="en-US" altLang="zh-CN"/>
          </a:p>
          <a:p>
            <a:r>
              <a:rPr lang="en-US" altLang="zh-CN"/>
              <a:t>                       cutting-edge </a:t>
            </a:r>
            <a:r>
              <a:rPr lang="zh-CN" altLang="en-US"/>
              <a:t>前沿的</a:t>
            </a:r>
            <a:r>
              <a:rPr lang="en-US" altLang="zh-CN"/>
              <a:t>   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54735" y="3816985"/>
            <a:ext cx="9527540" cy="1751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①参观与观展：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It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began with an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insightful guided tour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through the museum's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interactive exhibits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, showcasing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cutting-edge technologies and scientific breakthroughs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. From virtual reality to hands-on experiments, every moment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felt like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 a fascinating exploration of the wonders of science.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4735" y="2619375"/>
            <a:ext cx="333438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Q4:</a:t>
            </a:r>
            <a:r>
              <a:rPr lang="zh-CN" altLang="en-US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活动环节可设计什么？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456430" y="2710180"/>
            <a:ext cx="6580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研学活动可以包括：展馆参观、展览观看、科技实验、</a:t>
            </a:r>
            <a:endParaRPr lang="zh-CN" altLang="en-US"/>
          </a:p>
          <a:p>
            <a:r>
              <a:rPr lang="en-US" altLang="zh-CN"/>
              <a:t>                              </a:t>
            </a:r>
            <a:r>
              <a:rPr lang="zh-CN" altLang="en-US"/>
              <a:t>科技讲座、动手体验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7" grpId="0"/>
      <p:bldP spid="7" grpId="1"/>
      <p:bldP spid="13" grpId="0"/>
      <p:bldP spid="13" grpId="1"/>
      <p:bldP spid="15" grpId="0"/>
      <p:bldP spid="15" grpId="1"/>
      <p:bldP spid="12" grpId="0"/>
      <p:bldP spid="12" grpId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5985" y="1121410"/>
            <a:ext cx="10473690" cy="1751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②动手实验：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One highlight of the trip was the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hands-on 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experiments that allowed us to experience science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firsthand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. We had the opportunity to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build simple circuits, conduct chemical reactions, and even control robots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using coding. It was truly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exhilarating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to see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theoretical 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concepts come to life right before our eyes.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次段述主体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4725" y="3251200"/>
            <a:ext cx="10473690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③虚拟现实：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Additionally, the museum offered virtual reality simulations that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transported us to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different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environments and eras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. From exploring the depths of the ocean to walking on the moon, these simulations allowed us to experience the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wonders of science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in a whol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ly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new way.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21435" y="5684520"/>
            <a:ext cx="9603105" cy="922020"/>
          </a:xfrm>
          <a:prstGeom prst="rect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Word Bank:   firsthand </a:t>
            </a:r>
            <a:r>
              <a:rPr lang="zh-CN" altLang="en-US"/>
              <a:t>直接地</a:t>
            </a:r>
            <a:r>
              <a:rPr lang="en-US" altLang="zh-CN"/>
              <a:t>                 build simple circuits</a:t>
            </a:r>
            <a:r>
              <a:t>构建简单的电路</a:t>
            </a:r>
            <a:r>
              <a:rPr lang="en-US" altLang="zh-CN"/>
              <a:t> </a:t>
            </a:r>
            <a:endParaRPr lang="en-US" altLang="zh-CN"/>
          </a:p>
          <a:p>
            <a:r>
              <a:rPr lang="en-US" altLang="zh-CN"/>
              <a:t>                       </a:t>
            </a:r>
            <a:r>
              <a:rPr lang="en-US" altLang="zh-CN">
                <a:sym typeface="+mn-ea"/>
              </a:rPr>
              <a:t>exhilarating </a:t>
            </a:r>
            <a:r>
              <a:rPr lang="zh-CN" altLang="en-US">
                <a:sym typeface="+mn-ea"/>
              </a:rPr>
              <a:t>令人激动的</a:t>
            </a:r>
            <a:r>
              <a:rPr lang="en-US" altLang="zh-CN">
                <a:sym typeface="+mn-ea"/>
              </a:rPr>
              <a:t>     conduct </a:t>
            </a:r>
            <a:r>
              <a:rPr lang="en-US" altLang="zh-CN"/>
              <a:t>chemical reactions </a:t>
            </a:r>
            <a:r>
              <a:rPr lang="zh-CN" altLang="en-US"/>
              <a:t>开展</a:t>
            </a:r>
            <a:r>
              <a:rPr lang="en-US" altLang="zh-CN"/>
              <a:t>化学反应</a:t>
            </a:r>
            <a:endParaRPr lang="en-US" altLang="zh-CN"/>
          </a:p>
          <a:p>
            <a:r>
              <a:rPr lang="en-US" altLang="zh-CN"/>
              <a:t>                       era </a:t>
            </a:r>
            <a:r>
              <a:rPr lang="zh-CN" altLang="en-US"/>
              <a:t>时代</a:t>
            </a:r>
            <a:r>
              <a:rPr lang="en-US" altLang="zh-CN"/>
              <a:t>   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5" grpId="0"/>
      <p:bldP spid="5" grpId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lt"/>
                <a:cs typeface="Times New Roman" panose="02020603050405020304" pitchFamily="18" charset="0"/>
              </a:rPr>
              <a:t>点睛：</a:t>
            </a:r>
            <a:r>
              <a:rPr kumimoji="0" lang="en-US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lt"/>
                <a:cs typeface="Times New Roman" panose="02020603050405020304" pitchFamily="18" charset="0"/>
              </a:rPr>
              <a:t>How to describe the process of an activity</a:t>
            </a:r>
            <a:endParaRPr kumimoji="0" lang="en-US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lt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6620" y="1729740"/>
            <a:ext cx="10052685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 algn="l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en-US" sz="2800" b="1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微软雅黑" panose="020B0503020204020204" charset="-122"/>
              </a:rPr>
              <a:t>It bagan with/kicked off with/commenced with …… </a:t>
            </a:r>
            <a:r>
              <a:rPr lang="zh-CN" altLang="en-US" sz="2800" b="1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微软雅黑" panose="020B0503020204020204" charset="-122"/>
              </a:rPr>
              <a:t>，</a:t>
            </a:r>
            <a:r>
              <a:rPr lang="en-US" altLang="zh-CN" sz="2800" b="1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微软雅黑" panose="020B0503020204020204" charset="-122"/>
              </a:rPr>
              <a:t>followed by……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微软雅黑" panose="020B0503020204020204" charset="-122"/>
            </a:endParaRPr>
          </a:p>
          <a:p>
            <a:pPr indent="0" algn="l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微软雅黑" panose="020B0503020204020204" charset="-122"/>
            </a:endParaRPr>
          </a:p>
          <a:p>
            <a:pPr marL="457200" indent="-457200" algn="l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en-US" altLang="zh-CN" sz="2800" b="1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微软雅黑" panose="020B0503020204020204" charset="-122"/>
              </a:rPr>
              <a:t>One highlight of the tour was……, which thoroughly……</a:t>
            </a:r>
            <a:endParaRPr lang="en-US" altLang="zh-CN" sz="2800" b="1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微软雅黑" panose="020B0503020204020204" charset="-122"/>
            </a:endParaRPr>
          </a:p>
          <a:p>
            <a:pPr marL="457200" indent="-457200" algn="l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en-US" altLang="zh-CN" sz="2800" b="1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微软雅黑" panose="020B0503020204020204" charset="-122"/>
              </a:rPr>
              <a:t>What impressed me most was ……</a:t>
            </a:r>
            <a:endParaRPr lang="en-US" altLang="zh-CN" sz="2800" b="1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微软雅黑" panose="020B0503020204020204" charset="-122"/>
            </a:endParaRPr>
          </a:p>
          <a:p>
            <a:pPr indent="0" algn="l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en-US" altLang="zh-CN" sz="2800" b="1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微软雅黑" panose="020B0503020204020204" charset="-122"/>
            </a:endParaRPr>
          </a:p>
          <a:p>
            <a:pPr marL="457200" indent="-457200" algn="l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sz="2800" b="1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微软雅黑" panose="020B0503020204020204" charset="-122"/>
              </a:rPr>
              <a:t>With a lecture on </a:t>
            </a:r>
            <a:r>
              <a:rPr lang="en-US" sz="2800" b="1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微软雅黑" panose="020B0503020204020204" charset="-122"/>
              </a:rPr>
              <a:t>……</a:t>
            </a:r>
            <a:r>
              <a:rPr sz="2800" b="1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微软雅黑" panose="020B0503020204020204" charset="-122"/>
              </a:rPr>
              <a:t> , the tour was brought to an end.</a:t>
            </a:r>
            <a:endParaRPr sz="2800" b="1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微软雅黑" panose="020B0503020204020204" charset="-122"/>
            </a:endParaRPr>
          </a:p>
          <a:p>
            <a:pPr indent="0" algn="l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lang="zh-CN" altLang="en-US" sz="2800" b="1" noProof="0" dirty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次段述主体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1525" y="1026160"/>
            <a:ext cx="9923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2505" y="1026160"/>
            <a:ext cx="9782175" cy="46037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内容包括：1.活动过程；2.个人感悟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4735" y="1833880"/>
            <a:ext cx="289877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Q5:</a:t>
            </a:r>
            <a:r>
              <a:rPr lang="zh-CN" altLang="en-US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个人感悟可以从什么方面入手</a:t>
            </a:r>
            <a:endParaRPr lang="zh-CN" altLang="en-US"/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323715" y="1833880"/>
            <a:ext cx="71177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科技类研学活动的感悟一般可以写：</a:t>
            </a:r>
            <a:endParaRPr lang="zh-CN" altLang="en-US"/>
          </a:p>
          <a:p>
            <a:r>
              <a:rPr lang="zh-CN" altLang="en-US"/>
              <a:t>先进技术带来的震撼、科技进步背后的思考、对国家先进技术的自豪</a:t>
            </a:r>
            <a:endParaRPr lang="zh-CN" altLang="en-US"/>
          </a:p>
          <a:p>
            <a:r>
              <a:rPr lang="zh-CN" altLang="en-US"/>
              <a:t>培育科学精神与意志、体会科技进步背后的辛勤付出</a:t>
            </a:r>
            <a:r>
              <a:rPr lang="en-US" altLang="zh-CN"/>
              <a:t> </a:t>
            </a:r>
            <a:r>
              <a:rPr lang="zh-CN" altLang="en-US"/>
              <a:t>等。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321435" y="5927725"/>
            <a:ext cx="9453245" cy="645160"/>
          </a:xfrm>
          <a:prstGeom prst="rect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Word Bank:   </a:t>
            </a:r>
            <a:r>
              <a:t>awe-inspired</a:t>
            </a:r>
            <a:r>
              <a:rPr lang="en-US"/>
              <a:t> </a:t>
            </a:r>
            <a:r>
              <a:rPr lang="zh-CN" altLang="en-US"/>
              <a:t>敬畏的</a:t>
            </a:r>
            <a:r>
              <a:rPr lang="en-US" altLang="zh-CN"/>
              <a:t>  </a:t>
            </a:r>
            <a:r>
              <a:t>ignite a newfound curiosity</a:t>
            </a:r>
            <a:r>
              <a:rPr lang="en-US" altLang="zh-CN"/>
              <a:t> </a:t>
            </a:r>
            <a:r>
              <a:rPr lang="zh-CN" altLang="en-US"/>
              <a:t>激起深深的好奇心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                enlightening  </a:t>
            </a:r>
            <a:r>
              <a:rPr lang="zh-CN" altLang="en-US"/>
              <a:t>有启发性的</a:t>
            </a:r>
            <a:r>
              <a:rPr lang="en-US" altLang="zh-CN"/>
              <a:t>   reinforce </a:t>
            </a:r>
            <a:r>
              <a:rPr lang="zh-CN" altLang="en-US"/>
              <a:t>深化</a:t>
            </a:r>
            <a:r>
              <a:rPr lang="en-US" altLang="zh-CN"/>
              <a:t>  ever-evolving </a:t>
            </a:r>
            <a:r>
              <a:rPr lang="zh-CN" altLang="en-US"/>
              <a:t>始终进步的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54735" y="3275965"/>
            <a:ext cx="9918700" cy="1751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①震撼与信念：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Personally, this experience left me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awe-inspired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and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ignited a newfound curiosity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for the endless possibilities that technology holds.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Witnessing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the impact of scientific advancements on our daily lives was both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enlightening and motivating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. It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reinforced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my belief in staying curious and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embracing the ever-evolving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world of technology.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7" grpId="0"/>
      <p:bldP spid="7" grpId="1"/>
      <p:bldP spid="12" grpId="0"/>
      <p:bldP spid="12" grpId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次段述主体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1525" y="1026160"/>
            <a:ext cx="9923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45540" y="6075045"/>
            <a:ext cx="9453245" cy="645160"/>
          </a:xfrm>
          <a:prstGeom prst="rect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Word Bank:   illuminating </a:t>
            </a:r>
            <a:r>
              <a:rPr lang="zh-CN" altLang="en-US"/>
              <a:t>有启发性的</a:t>
            </a:r>
            <a:r>
              <a:rPr lang="en-US" altLang="zh-CN"/>
              <a:t>  instill </a:t>
            </a:r>
            <a:r>
              <a:rPr lang="zh-CN" altLang="en-US"/>
              <a:t>徐徐滴入</a:t>
            </a:r>
            <a:r>
              <a:rPr lang="en-US" altLang="zh-CN"/>
              <a:t>  enriching </a:t>
            </a:r>
            <a:r>
              <a:rPr lang="zh-CN" altLang="en-US"/>
              <a:t>丰富的</a:t>
            </a:r>
            <a:endParaRPr lang="zh-CN" altLang="en-US"/>
          </a:p>
          <a:p>
            <a:r>
              <a:rPr lang="en-US" altLang="zh-CN"/>
              <a:t>                        blend </a:t>
            </a:r>
            <a:r>
              <a:rPr lang="zh-CN" altLang="en-US"/>
              <a:t>融合</a:t>
            </a:r>
            <a:r>
              <a:rPr lang="en-US" altLang="zh-CN"/>
              <a:t>                      foster </a:t>
            </a:r>
            <a:r>
              <a:rPr lang="zh-CN" altLang="en-US"/>
              <a:t>促进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92505" y="1026160"/>
            <a:ext cx="9918700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②自豪与信念扎根：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Appealing and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illuminating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, the tour not only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instilled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me with a sense of pride in our scientific advances but also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planted in my heart a seed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of scientific exploration. 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2505" y="2396490"/>
            <a:ext cx="10302875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b="1">
                <a:latin typeface="微软雅黑" panose="020B0503020204020204" charset="-122"/>
                <a:ea typeface="微软雅黑" panose="020B0503020204020204" charset="-122"/>
              </a:rPr>
              <a:t>③丰富体验与思考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b="1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Throughout the tour, knowledgeable guides provided explanations and answered our questions, making the experience even more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enriching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. They encouraged us to think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critically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and to consider the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potential applications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of the technologies we encountered.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2500" y="4010025"/>
            <a:ext cx="9959340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b="1">
                <a:latin typeface="微软雅黑" panose="020B0503020204020204" charset="-122"/>
                <a:ea typeface="微软雅黑" panose="020B0503020204020204" charset="-122"/>
              </a:rPr>
              <a:t>④寓教于乐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b="1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>
                <a:latin typeface="微软雅黑" panose="020B0503020204020204" charset="-122"/>
                <a:ea typeface="微软雅黑" panose="020B0503020204020204" charset="-122"/>
              </a:rPr>
              <a:t>Overall, the activity was a remarkable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blend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of education and entertainment. It not only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expanded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our knowledge of science and technology but also </a:t>
            </a:r>
            <a:r>
              <a:rPr b="1">
                <a:latin typeface="微软雅黑" panose="020B0503020204020204" charset="-122"/>
                <a:ea typeface="微软雅黑" panose="020B0503020204020204" charset="-122"/>
              </a:rPr>
              <a:t>fostered</a:t>
            </a:r>
            <a:r>
              <a:rPr>
                <a:latin typeface="微软雅黑" panose="020B0503020204020204" charset="-122"/>
                <a:ea typeface="微软雅黑" panose="020B0503020204020204" charset="-122"/>
              </a:rPr>
              <a:t> a sense of wonder and curiosity within us.</a:t>
            </a: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  <p:bldP spid="12" grpId="1"/>
      <p:bldP spid="6" grpId="0"/>
      <p:bldP spid="6" grpId="1"/>
      <p:bldP spid="8" grpId="0"/>
      <p:bldP spid="8" grpId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尾段表期待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1525" y="1026160"/>
            <a:ext cx="9923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45540" y="6075045"/>
            <a:ext cx="9453245" cy="368300"/>
          </a:xfrm>
          <a:prstGeom prst="rect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Word Bank:   resonate with </a:t>
            </a:r>
            <a:r>
              <a:rPr lang="zh-CN" altLang="en-US"/>
              <a:t>与</a:t>
            </a:r>
            <a:r>
              <a:rPr lang="en-US" altLang="zh-CN"/>
              <a:t>……</a:t>
            </a:r>
            <a:r>
              <a:rPr lang="zh-CN" altLang="en-US"/>
              <a:t>产生共鸣</a:t>
            </a:r>
            <a:r>
              <a:rPr lang="en-US" altLang="zh-CN"/>
              <a:t>   like-minded </a:t>
            </a:r>
            <a:r>
              <a:rPr lang="zh-CN" altLang="en-US"/>
              <a:t>志趣相投的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992505" y="1026160"/>
            <a:ext cx="9782175" cy="460375"/>
          </a:xfrm>
          <a:prstGeom prst="rect">
            <a:avLst/>
          </a:prstGeom>
          <a:effectLst>
            <a:softEdge rad="50800"/>
          </a:effectLst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为校英文论坛写一篇帖子</a:t>
            </a:r>
            <a:r>
              <a:rPr 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，分享经历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………………  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期待评论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4735" y="1833880"/>
            <a:ext cx="3114040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Q6:</a:t>
            </a:r>
            <a:r>
              <a:rPr lang="zh-CN" altLang="en-US" sz="20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如何理解第三个要点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504055" y="1833880"/>
            <a:ext cx="62858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鉴于论坛的性质，发帖子后的评论</a:t>
            </a:r>
            <a:r>
              <a:rPr lang="en-US" altLang="zh-CN"/>
              <a:t>(comments)</a:t>
            </a:r>
            <a:r>
              <a:rPr lang="zh-CN" altLang="en-US"/>
              <a:t>往往可能代表同样参与活动人或论坛网友的感受。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54735" y="3067050"/>
            <a:ext cx="101384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①Anybody who shares the same feeling with me? Eagerly anticipating your comments!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11555" y="3933825"/>
            <a:ext cx="96837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 Please feel free to share your thoughts and experiences from the trip. Let's continue this conversation and inspire each other with the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limitless potential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of science and technology!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94105" y="5077460"/>
            <a:ext cx="94424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③Does anyone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resonate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with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me? Eagerly anticipate your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like-minded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comments！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7" grpId="0"/>
      <p:bldP spid="7" grpId="1"/>
      <p:bldP spid="9" grpId="0"/>
      <p:bldP spid="9" grpId="1"/>
      <p:bldP spid="10" grpId="0"/>
      <p:bldP spid="10" grpId="1"/>
      <p:bldP spid="13" grpId="0"/>
      <p:bldP spid="13" grpId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/>
            <a:r>
              <a:rPr lang="zh-CN" altLang="en-US"/>
              <a:t>写后优文开发</a:t>
            </a:r>
            <a:br>
              <a:rPr lang="zh-CN" altLang="en-US"/>
            </a:br>
            <a:r>
              <a:rPr lang="en-US" altLang="zh-CN"/>
              <a:t>                    </a:t>
            </a:r>
            <a:endParaRPr lang="zh-CN" sz="360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en-US" altLang="zh-CN"/>
              <a:t>PART 4</a:t>
            </a:r>
            <a:endParaRPr lang="en-US" altLang="zh-CN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636125" y="2790825"/>
            <a:ext cx="2384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post-writing</a:t>
            </a:r>
            <a:endParaRPr lang="en-US" altLang="zh-CN" sz="2400"/>
          </a:p>
        </p:txBody>
      </p:sp>
      <p:sp>
        <p:nvSpPr>
          <p:cNvPr id="5" name="文本框 4"/>
          <p:cNvSpPr txBox="1"/>
          <p:nvPr/>
        </p:nvSpPr>
        <p:spPr>
          <a:xfrm>
            <a:off x="9110980" y="4546600"/>
            <a:ext cx="278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他评与自评</a:t>
            </a:r>
            <a:endParaRPr lang="zh-CN" altLang="en-US" sz="2800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55955" y="1584325"/>
            <a:ext cx="7743190" cy="2313940"/>
          </a:xfrm>
        </p:spPr>
        <p:txBody>
          <a:bodyPr>
            <a:noAutofit/>
          </a:bodyPr>
          <a:lstStyle/>
          <a:p>
            <a:pPr algn="ctr"/>
            <a:r>
              <a:rPr lang="zh-CN" altLang="en-US"/>
              <a:t>浙江Z20联盟高三</a:t>
            </a:r>
            <a:br>
              <a:rPr lang="zh-CN" altLang="en-US"/>
            </a:br>
            <a:r>
              <a:rPr lang="zh-CN" altLang="en-US"/>
              <a:t>第二次联考应用文讲评</a:t>
            </a:r>
            <a:endParaRPr lang="zh-CN" altLang="en-US"/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766445" y="916305"/>
            <a:ext cx="10515600" cy="500380"/>
          </a:xfrm>
        </p:spPr>
        <p:txBody>
          <a:bodyPr>
            <a:no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2023年12月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0825" y="4131945"/>
            <a:ext cx="5168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校英文论坛发帖</a:t>
            </a:r>
            <a:r>
              <a:rPr lang="en-US" altLang="zh-CN" sz="2400"/>
              <a:t>——</a:t>
            </a:r>
            <a:r>
              <a:rPr lang="zh-CN" altLang="en-US" sz="2400"/>
              <a:t>科技馆研学活动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925" y="301625"/>
            <a:ext cx="10852150" cy="509905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参考范文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2605" y="811530"/>
            <a:ext cx="1122616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000"/>
              <a:t>An Unforgettable Tech Exploration Tour</a:t>
            </a:r>
            <a:endParaRPr lang="zh-CN" altLang="en-US" sz="2000"/>
          </a:p>
          <a:p>
            <a:pPr>
              <a:lnSpc>
                <a:spcPct val="14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Last weekend I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participated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in a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fabulous 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tech exploration tour in the city science museum organized by our school.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It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kicked off with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an exhibition of the history of Chinese science,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unfolding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the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awe-striking wisdom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behind. What followed was a hands-on experience, which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uncovered the secrets of science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. With a lecture on the prospect of science, the tour was brought to an end. Not only did the tour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instill me with a sense of pride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in our scientific advances, but it also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planted in my heart a seed of scientific exploration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Anybody who shares the same feeling?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Anticipating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your comments!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9015" y="5092065"/>
            <a:ext cx="9669145" cy="119888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范文点评：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    </a:t>
            </a:r>
            <a:r>
              <a:rPr kumimoji="1" 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本篇范文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首句开门见山直入主题，间接明了；中段描述活动过程条理清晰，使用很多表示先后关系的逻辑性词，对活动事项的描述很有深度，在阐发个人感受时上升到家国情怀的维度，具有写作格局，尾段期待评论的语气和态度自然而亲切。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 </a:t>
            </a: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70695" y="457835"/>
            <a:ext cx="2259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本文作者：原命题人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925" y="301625"/>
            <a:ext cx="10852150" cy="509905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优生例文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2605" y="704215"/>
            <a:ext cx="11669395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000"/>
              <a:t>An Unforgettable Tech Exploration Tour</a:t>
            </a:r>
            <a:endParaRPr lang="zh-CN" altLang="en-US" sz="2000"/>
          </a:p>
          <a:p>
            <a:pPr>
              <a:lnSpc>
                <a:spcPct val="13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In the city museum, last weekend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saw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a tech exploration tour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impeccably organized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by our school, from which I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grasped a more profound insight into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the scientific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field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The tour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commenced with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an extraordinary exhibition, which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acquainted participants with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the remarkable achievements throughout the history of Chinese science. What followed next was a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practical hands-on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session. Under the informative guidance of professors, I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unveiled the mystery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of science by conducting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intriguing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experiments. Ultimately, the highlight was definitely the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interactive technologies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, ranging from virtual reality to 3D displays, which showcased the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cutting-edge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scientific outcomes of China. 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Jubilantly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, I was blessed with this chance to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immerse myself in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shifting among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multifarious scenes of verisimilitude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. This refreshing experience was so fruitful and memorable! 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Does anyone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resonate with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me? Eagerly anticipate your like-minded comments！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9015" y="5596890"/>
            <a:ext cx="9669145" cy="119888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范文点评：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    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本篇例</a:t>
            </a:r>
            <a:r>
              <a:rPr kumimoji="1" 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文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全文逻辑线明朗，段落推进自然，该学生使用了很多科技话题方面的专有词汇，体现其极深的储备。由于部分词汇的使用，全文行文略有不自然之处，但瑕不掩瑜，本文仍旧是一篇难得的佳作。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 </a:t>
            </a: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39275" y="389890"/>
            <a:ext cx="2219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本文作者：张展驰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925" y="301625"/>
            <a:ext cx="10852150" cy="509905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下水作文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2605" y="534035"/>
            <a:ext cx="11669395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000"/>
              <a:t>An Unforgettable Tech Exploration Tour</a:t>
            </a:r>
            <a:endParaRPr lang="zh-CN" altLang="en-US" sz="2000"/>
          </a:p>
          <a:p>
            <a:pPr>
              <a:lnSpc>
                <a:spcPct val="13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   Last weekend, I took a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</a:rPr>
              <a:t> long-anticipated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tech exploration tour in the City Sci-tech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Museum, which was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eyeopening and uplifting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2000" b="1" u="sng">
                <a:latin typeface="微软雅黑" panose="020B0503020204020204" charset="-122"/>
                <a:ea typeface="微软雅黑" panose="020B0503020204020204" charset="-122"/>
              </a:rPr>
              <a:t>Our first stop was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at the “Admirable Achievements” section, where I was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spellbound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by how the scientists in our city,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against all odds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, made stunning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accomplishments within a short period of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time. </a:t>
            </a:r>
            <a:r>
              <a:rPr lang="zh-CN" altLang="en-US" sz="2000" b="1" u="sng">
                <a:latin typeface="微软雅黑" panose="020B0503020204020204" charset="-122"/>
                <a:ea typeface="微软雅黑" panose="020B0503020204020204" charset="-122"/>
              </a:rPr>
              <a:t>Especially amazing were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the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interactive exhibits and hands-on activities, of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ering e a deeper insight into how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modern technology influences and shapes our life. </a:t>
            </a:r>
            <a:r>
              <a:rPr lang="zh-CN" altLang="en-US" sz="2000" b="1" u="sng">
                <a:latin typeface="微软雅黑" panose="020B0503020204020204" charset="-122"/>
                <a:ea typeface="微软雅黑" panose="020B0503020204020204" charset="-122"/>
              </a:rPr>
              <a:t>As the last leg of the tour</a:t>
            </a:r>
            <a:r>
              <a:rPr lang="en-US" altLang="zh-CN" sz="2000" b="1" u="sng"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I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attended an informative lecture on the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promising prospects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of technology exploration/innovations,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greatly motivated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The tour was truly a learning experience, inspiring me to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strive to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 make our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country a technology power.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Are you also motivated?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Looking forward to hearing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your voices/ Please post your comments below!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69010" y="5426710"/>
            <a:ext cx="10042525" cy="1391285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范文点评：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 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   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本篇下水作文很有条理，第二段划线部分体现了研学活动的过程井然有序，每项活动皆有详细生动的扩展内容。全文用词体现出很高的语言水平和家国情怀，个人感悟上升至家国维度体现了思想的深刻性。文末结尾期待评论自然贴近，全文完全达到了预期的写作目的，读之让人印象深刻。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    </a:t>
            </a: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39275" y="389890"/>
            <a:ext cx="2576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特邀作者：陈星可老师</a:t>
            </a:r>
            <a:endParaRPr lang="en-US" altLang="zh-CN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5635" y="384175"/>
            <a:ext cx="10550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highlight>
                  <a:srgbClr val="FFFF00"/>
                </a:highlight>
              </a:rPr>
              <a:t>Self-evaluation </a:t>
            </a:r>
            <a:r>
              <a:rPr lang="zh-CN" altLang="en-US" sz="2400">
                <a:highlight>
                  <a:srgbClr val="FFFF00"/>
                </a:highlight>
              </a:rPr>
              <a:t>自评</a:t>
            </a:r>
            <a:endParaRPr lang="zh-CN" altLang="en-US" sz="2400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3130" y="1149350"/>
            <a:ext cx="100691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latin typeface="+mj-lt"/>
                <a:ea typeface="+mj-lt"/>
              </a:rPr>
              <a:t>Directions: </a:t>
            </a:r>
            <a:endParaRPr lang="en-US" altLang="zh-CN" sz="2000">
              <a:latin typeface="+mj-lt"/>
              <a:ea typeface="+mj-lt"/>
            </a:endParaRPr>
          </a:p>
          <a:p>
            <a:r>
              <a:rPr lang="en-US" altLang="zh-CN" sz="2000">
                <a:latin typeface="+mj-lt"/>
                <a:ea typeface="+mj-lt"/>
              </a:rPr>
              <a:t>    </a:t>
            </a:r>
            <a:r>
              <a:rPr lang="zh-CN" altLang="en-US" sz="2000">
                <a:latin typeface="+mj-lt"/>
                <a:ea typeface="+mj-lt"/>
              </a:rPr>
              <a:t>After reading these excellent </a:t>
            </a:r>
            <a:r>
              <a:rPr lang="en-US" altLang="zh-CN" sz="2000">
                <a:latin typeface="+mj-lt"/>
                <a:ea typeface="+mj-lt"/>
              </a:rPr>
              <a:t>compositions</a:t>
            </a:r>
            <a:r>
              <a:rPr lang="zh-CN" altLang="en-US" sz="2000">
                <a:latin typeface="+mj-lt"/>
                <a:ea typeface="+mj-lt"/>
              </a:rPr>
              <a:t>, please </a:t>
            </a:r>
            <a:r>
              <a:rPr lang="en-US" altLang="zh-CN" sz="2000">
                <a:latin typeface="+mj-lt"/>
                <a:ea typeface="+mj-lt"/>
              </a:rPr>
              <a:t>note down</a:t>
            </a:r>
            <a:r>
              <a:rPr lang="zh-CN" altLang="en-US" sz="2000">
                <a:latin typeface="+mj-lt"/>
                <a:ea typeface="+mj-lt"/>
              </a:rPr>
              <a:t> the material</a:t>
            </a:r>
            <a:r>
              <a:rPr lang="en-US" altLang="zh-CN" sz="2000">
                <a:latin typeface="+mj-lt"/>
                <a:ea typeface="+mj-lt"/>
              </a:rPr>
              <a:t>s</a:t>
            </a:r>
            <a:r>
              <a:rPr lang="zh-CN" altLang="en-US" sz="2000">
                <a:latin typeface="+mj-lt"/>
                <a:ea typeface="+mj-lt"/>
              </a:rPr>
              <a:t> that will be useful to your</a:t>
            </a:r>
            <a:r>
              <a:rPr lang="en-US" altLang="zh-CN" sz="2000">
                <a:latin typeface="+mj-lt"/>
                <a:ea typeface="+mj-lt"/>
              </a:rPr>
              <a:t> writing. Then r</a:t>
            </a:r>
            <a:r>
              <a:rPr lang="zh-CN" altLang="en-US" sz="2000">
                <a:latin typeface="+mj-lt"/>
                <a:ea typeface="+mj-lt"/>
              </a:rPr>
              <a:t>evise </a:t>
            </a:r>
            <a:r>
              <a:rPr lang="en-US" altLang="zh-CN" sz="2000">
                <a:latin typeface="+mj-lt"/>
                <a:ea typeface="+mj-lt"/>
              </a:rPr>
              <a:t>and polish </a:t>
            </a:r>
            <a:r>
              <a:rPr lang="zh-CN" altLang="en-US" sz="2000">
                <a:latin typeface="+mj-lt"/>
                <a:ea typeface="+mj-lt"/>
              </a:rPr>
              <a:t>your own </a:t>
            </a:r>
            <a:r>
              <a:rPr lang="en-US" altLang="zh-CN" sz="2000">
                <a:latin typeface="+mj-lt"/>
                <a:ea typeface="+mj-lt"/>
              </a:rPr>
              <a:t>articles</a:t>
            </a:r>
            <a:r>
              <a:rPr lang="zh-CN" altLang="en-US" sz="2000">
                <a:latin typeface="+mj-lt"/>
                <a:ea typeface="+mj-lt"/>
              </a:rPr>
              <a:t> </a:t>
            </a:r>
            <a:r>
              <a:rPr lang="en-US" altLang="zh-CN" sz="2000">
                <a:latin typeface="+mj-lt"/>
                <a:ea typeface="+mj-lt"/>
              </a:rPr>
              <a:t>according to</a:t>
            </a:r>
            <a:r>
              <a:rPr lang="zh-CN" altLang="en-US" sz="2000">
                <a:latin typeface="+mj-lt"/>
                <a:ea typeface="+mj-lt"/>
              </a:rPr>
              <a:t> </a:t>
            </a:r>
            <a:r>
              <a:rPr lang="en-US" sz="2000">
                <a:latin typeface="+mj-lt"/>
                <a:ea typeface="+mj-lt"/>
              </a:rPr>
              <a:t>the following 5 </a:t>
            </a:r>
            <a:r>
              <a:rPr lang="en-US" altLang="zh-CN" sz="2000">
                <a:latin typeface="+mj-lt"/>
                <a:ea typeface="+mj-lt"/>
              </a:rPr>
              <a:t>aspects of reference.</a:t>
            </a:r>
            <a:endParaRPr lang="en-US" altLang="zh-CN" sz="2000">
              <a:latin typeface="+mj-lt"/>
              <a:ea typeface="+mj-lt"/>
            </a:endParaRPr>
          </a:p>
        </p:txBody>
      </p:sp>
      <p:pic>
        <p:nvPicPr>
          <p:cNvPr id="101379" name="图片 101378" descr="9405620471574764200260.png"/>
          <p:cNvPicPr/>
          <p:nvPr/>
        </p:nvPicPr>
        <p:blipFill>
          <a:blip r:embed="rId1"/>
          <a:stretch>
            <a:fillRect/>
          </a:stretch>
        </p:blipFill>
        <p:spPr>
          <a:xfrm>
            <a:off x="1245235" y="2544445"/>
            <a:ext cx="8503920" cy="4075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382" name="矩形 101381"/>
          <p:cNvSpPr/>
          <p:nvPr/>
        </p:nvSpPr>
        <p:spPr>
          <a:xfrm>
            <a:off x="8069580" y="4954270"/>
            <a:ext cx="3698875" cy="452755"/>
          </a:xfrm>
          <a:prstGeom prst="rect">
            <a:avLst/>
          </a:prstGeom>
          <a:solidFill>
            <a:srgbClr val="568D11"/>
          </a:solidFill>
          <a:ln w="12700">
            <a:noFill/>
          </a:ln>
        </p:spPr>
        <p:txBody>
          <a:bodyPr lIns="75520" tIns="37760" rIns="75520" bIns="37760" anchor="ctr" anchorCtr="0"/>
          <a:p>
            <a:pPr algn="ctr">
              <a:buNone/>
            </a:pPr>
            <a:r>
              <a: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应用文写作的</a:t>
            </a:r>
            <a:r>
              <a: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5C</a:t>
            </a:r>
            <a:r>
              <a: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原则</a:t>
            </a:r>
            <a:endParaRPr lang="zh-CN" altLang="en-US" sz="28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1382" grpId="0" animBg="1"/>
      <p:bldP spid="10138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/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微软雅黑" panose="020B0503020204020204" charset="-122"/>
              </a:defRPr>
            </a:lvl1pPr>
          </a:lstStyle>
          <a:p>
            <a:r>
              <a:rPr kumimoji="1" lang="zh-CN" altLang="en-US" dirty="0"/>
              <a:t>相似背景链接（议论性质）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884555" y="1003935"/>
            <a:ext cx="10099675" cy="532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你刚在某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英文科技论坛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中加入一个讨论组，讨论内容是“Should we fight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against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ChatGPT?”，网友们意见不同。请你就该问题在讨论组中发帖，表达自己的看法，内容包括：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ChatGPT的优势；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ChatGPT的劣势；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你的看法。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写作词数应为80个左右；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请按如下格式在答题卡的相应位置作答。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Should we fight against ChatGPT?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ChatGPT-4 has gained popularity as a chatbot capable of generating human-like responses in natural language conversations.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____________________________________________________________________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_________________________________________________________________________________________________________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77520" y="920750"/>
            <a:ext cx="11345545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ChatGPT-4 has gained popularity as a chatbot capable of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generating human-like responses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in natural language conversations. While it offers several benefits, there are also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drawbacks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that need to be considered.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Its multiple advantages contribute to its widespread use. Firstly, it saves users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’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time by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providing quick and accessible information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Secondly, it offers assistance in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learning and problem-solving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which is particularly valuable for students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seeking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immediate guidance.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Despite its benefits, ChatGPT has certain limitations like the potential for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misinformation or biased responses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Another issue is the lack of 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empathy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so it sometimes provides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insensitive or inadequate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answers,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diminishing the quality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of the conversation.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 conclusion, ChatGPT-4 is a powerful new AI technology that has the potential to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revolutionize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the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future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Simultaneously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given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its disadvantages, it is crucial to address these challenges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critically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and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cultivate responsible, safe, and beneficial use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of ChatGPT.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669925" y="301625"/>
            <a:ext cx="10852150" cy="509905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参考范文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45540" y="6075045"/>
            <a:ext cx="9453245" cy="645160"/>
          </a:xfrm>
          <a:prstGeom prst="rect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Word Bank:   </a:t>
            </a:r>
            <a:r>
              <a:rPr lang="en-US"/>
              <a:t>drawback </a:t>
            </a:r>
            <a:r>
              <a:rPr lang="zh-CN" altLang="en-US"/>
              <a:t>缺点</a:t>
            </a:r>
            <a:r>
              <a:rPr lang="en-US" altLang="zh-CN"/>
              <a:t>              biased 有偏见的   empathy </a:t>
            </a:r>
            <a:r>
              <a:rPr lang="zh-CN" altLang="en-US"/>
              <a:t>同理心</a:t>
            </a:r>
            <a:endParaRPr lang="zh-CN" altLang="en-US"/>
          </a:p>
          <a:p>
            <a:r>
              <a:rPr lang="en-US" altLang="zh-CN"/>
              <a:t>                        revolutionalize </a:t>
            </a:r>
            <a:r>
              <a:rPr lang="zh-CN" altLang="en-US"/>
              <a:t>变革</a:t>
            </a:r>
            <a:r>
              <a:rPr lang="en-US" altLang="zh-CN"/>
              <a:t>     simultaneously </a:t>
            </a:r>
            <a:r>
              <a:rPr lang="zh-CN" altLang="en-US"/>
              <a:t>同时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48945" y="271145"/>
            <a:ext cx="4723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kumimoji="1" lang="zh-CN" altLang="en-US" sz="2400" b="1" spc="20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rPr>
              <a:t>话题热点语料：AI 科技拓展</a:t>
            </a:r>
            <a:endParaRPr kumimoji="1" lang="zh-CN" altLang="en-US" sz="2400" b="1" spc="200" dirty="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0540" y="4735195"/>
            <a:ext cx="113385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None/>
            </a:pPr>
            <a:r>
              <a:rPr 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By decreasing the role of instructors as _______________(facilitate) of meaningful educational interactions, we run the risk of preventing the growth of ______________________________</a:t>
            </a:r>
            <a:endParaRPr lang="en-US" sz="20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(批判性思维与解决问题的能力) among students.</a:t>
            </a:r>
            <a:endParaRPr lang="en-US" sz="20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0710" y="1132840"/>
            <a:ext cx="10932795" cy="16554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_____________(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融合</a:t>
            </a:r>
            <a:r>
              <a:rPr 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 of artificial intelligence(AI)in educational technology(EdTech)has brought _______________(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compare</a:t>
            </a:r>
            <a:r>
              <a:rPr 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  convenience and _______________(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效率</a:t>
            </a:r>
            <a:r>
              <a:rPr 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  to classrooms worldwide. However,despite these advancements, it is crucial ______________(recognize)  the challenges these AI-driven tools pose to the autonomy and professional _____________(judge)  of instructors.</a:t>
            </a:r>
            <a:endParaRPr lang="en-US" altLang="en-US" sz="20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0540" y="3164840"/>
            <a:ext cx="107905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None/>
            </a:pPr>
            <a:r>
              <a:rPr 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However, AI-driven tools restrict their ability to do so effectively,</a:t>
            </a:r>
            <a:endParaRPr lang="en-US" sz="20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ClrTx/>
              <a:buSzTx/>
              <a:buNone/>
            </a:pPr>
            <a:r>
              <a:rPr lang="en-US" sz="2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_________(result) in a one-size-fits-all approach that fails to inspire students to reach their maximum ______________(潜力). </a:t>
            </a:r>
            <a:endParaRPr lang="en-US" sz="20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8323580" y="389890"/>
            <a:ext cx="3335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素材融通：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</a:rPr>
              <a:t>24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</a:rPr>
              <a:t>届温州一模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26185" y="1131570"/>
            <a:ext cx="1562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integration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24660" y="1499870"/>
            <a:ext cx="1823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incomparable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31355" y="1499870"/>
            <a:ext cx="1744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efficiency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4685" y="2394585"/>
            <a:ext cx="1579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judgement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161020" y="1776095"/>
            <a:ext cx="1744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to recognize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0540" y="3488055"/>
            <a:ext cx="1562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resulting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38120" y="3750945"/>
            <a:ext cx="1562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potential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98770" y="4735195"/>
            <a:ext cx="1562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facilitators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30135" y="5050155"/>
            <a:ext cx="4716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critical thinking and problem-solving</a:t>
            </a:r>
            <a:endParaRPr lang="en-US" altLang="zh-CN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3" grpId="0"/>
      <p:bldP spid="13" grpId="1"/>
      <p:bldP spid="8" grpId="0"/>
      <p:bldP spid="8" grpId="1"/>
      <p:bldP spid="15" grpId="0"/>
      <p:bldP spid="15" grpId="1"/>
      <p:bldP spid="16" grpId="0"/>
      <p:bldP spid="16" grpId="1"/>
      <p:bldP spid="5" grpId="0"/>
      <p:bldP spid="5" grpId="1"/>
      <p:bldP spid="17" grpId="0"/>
      <p:bldP spid="17" grpId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21385" y="1670050"/>
            <a:ext cx="10514965" cy="1147445"/>
          </a:xfrm>
        </p:spPr>
        <p:txBody>
          <a:bodyPr>
            <a:noAutofit/>
          </a:bodyPr>
          <a:lstStyle/>
          <a:p>
            <a:r>
              <a:rPr lang="en-US" altLang="zh-CN" sz="8000"/>
              <a:t>Thanks !</a:t>
            </a:r>
            <a:endParaRPr lang="en-US" altLang="zh-CN" sz="8000"/>
          </a:p>
        </p:txBody>
      </p:sp>
      <p:sp>
        <p:nvSpPr>
          <p:cNvPr id="2" name="文本框 1"/>
          <p:cNvSpPr txBox="1"/>
          <p:nvPr/>
        </p:nvSpPr>
        <p:spPr>
          <a:xfrm>
            <a:off x="1354455" y="3209925"/>
            <a:ext cx="100818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方正公文小标宋" panose="02000500000000000000" charset="-122"/>
                <a:ea typeface="方正公文小标宋" panose="02000500000000000000" charset="-122"/>
              </a:rPr>
              <a:t>Let’s embrace a bright and promising future positively revolutionalized by science and tech!</a:t>
            </a:r>
            <a:endParaRPr lang="en-US" altLang="zh-CN" sz="2800"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Object 109"/>
          <p:cNvSpPr txBox="1"/>
          <p:nvPr>
            <p:custDataLst>
              <p:tags r:id="rId1"/>
            </p:custDataLst>
          </p:nvPr>
        </p:nvSpPr>
        <p:spPr>
          <a:xfrm>
            <a:off x="6689090" y="1631950"/>
            <a:ext cx="4458970" cy="669290"/>
          </a:xfrm>
          <a:prstGeom prst="rect">
            <a:avLst/>
          </a:prstGeom>
        </p:spPr>
        <p:txBody>
          <a:bodyPr vert="horz" wrap="square" lIns="0" tIns="0" bIns="0" rtlCol="0" anchor="t" anchorCtr="0">
            <a:normAutofit fontScale="90000"/>
          </a:bodyPr>
          <a:p>
            <a:pPr algn="l"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sym typeface="微软雅黑" panose="020B0503020204020204" charset="-122"/>
              </a:rPr>
              <a:t>pre-writing    </a:t>
            </a:r>
            <a:r>
              <a:rPr lang="zh-CN" altLang="en-US" sz="280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sym typeface="微软雅黑" panose="020B0503020204020204" charset="-122"/>
              </a:rPr>
              <a:t>审题明确方向</a:t>
            </a:r>
            <a:endParaRPr lang="zh-CN" altLang="en-US" sz="2800" dirty="0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sym typeface="微软雅黑" panose="020B0503020204020204" charset="-122"/>
            </a:endParaRPr>
          </a:p>
        </p:txBody>
      </p:sp>
      <p:sp>
        <p:nvSpPr>
          <p:cNvPr id="1012" name="Object 1012"/>
          <p:cNvSpPr txBox="1"/>
          <p:nvPr>
            <p:custDataLst>
              <p:tags r:id="rId2"/>
            </p:custDataLst>
          </p:nvPr>
        </p:nvSpPr>
        <p:spPr>
          <a:xfrm>
            <a:off x="5614279" y="1432243"/>
            <a:ext cx="871852" cy="830292"/>
          </a:xfrm>
          <a:prstGeom prst="rect">
            <a:avLst/>
          </a:prstGeom>
        </p:spPr>
        <p:txBody>
          <a:bodyPr vert="horz" wrap="square" tIns="0" bIns="0" rtlCol="0" anchor="ctr" anchorCtr="0">
            <a:normAutofit/>
          </a:bodyPr>
          <a:p>
            <a:pPr algn="ctr">
              <a:lnSpc>
                <a:spcPct val="100000"/>
              </a:lnSpc>
            </a:pPr>
            <a:r>
              <a:rPr lang="zh-CN" sz="2800" b="0" i="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rPr>
              <a:t>01</a:t>
            </a:r>
            <a:endParaRPr lang="zh-CN" altLang="en-US" sz="2800" b="0" i="0" dirty="0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汉仪中黑 简" panose="00020600040101010101" charset="-122"/>
            </a:endParaRPr>
          </a:p>
        </p:txBody>
      </p:sp>
      <p:sp>
        <p:nvSpPr>
          <p:cNvPr id="1010" name="Object 1010"/>
          <p:cNvSpPr txBox="1"/>
          <p:nvPr>
            <p:custDataLst>
              <p:tags r:id="rId3"/>
            </p:custDataLst>
          </p:nvPr>
        </p:nvSpPr>
        <p:spPr>
          <a:xfrm>
            <a:off x="6738620" y="2823210"/>
            <a:ext cx="4452620" cy="669290"/>
          </a:xfrm>
          <a:prstGeom prst="rect">
            <a:avLst/>
          </a:prstGeom>
        </p:spPr>
        <p:txBody>
          <a:bodyPr vert="horz" wrap="square" lIns="0" tIns="0" bIns="0" rtlCol="0" anchor="t" anchorCtr="0">
            <a:normAutofit fontScale="90000"/>
          </a:bodyPr>
          <a:p>
            <a:pPr algn="l"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sym typeface="微软雅黑" panose="020B0503020204020204" charset="-122"/>
              </a:rPr>
              <a:t>pre-writing    </a:t>
            </a:r>
            <a:r>
              <a:rPr lang="zh-CN" altLang="en-US" sz="280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sym typeface="微软雅黑" panose="020B0503020204020204" charset="-122"/>
              </a:rPr>
              <a:t>教材溯源语料</a:t>
            </a:r>
            <a:endParaRPr lang="zh-CN" altLang="en-US" sz="2800" dirty="0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sym typeface="微软雅黑" panose="020B0503020204020204" charset="-122"/>
            </a:endParaRPr>
          </a:p>
        </p:txBody>
      </p:sp>
      <p:sp>
        <p:nvSpPr>
          <p:cNvPr id="1013" name="Object 1013"/>
          <p:cNvSpPr txBox="1"/>
          <p:nvPr>
            <p:custDataLst>
              <p:tags r:id="rId4"/>
            </p:custDataLst>
          </p:nvPr>
        </p:nvSpPr>
        <p:spPr>
          <a:xfrm>
            <a:off x="5614279" y="2662251"/>
            <a:ext cx="871852" cy="830292"/>
          </a:xfrm>
          <a:prstGeom prst="rect">
            <a:avLst/>
          </a:prstGeom>
        </p:spPr>
        <p:txBody>
          <a:bodyPr vert="horz" wrap="square" tIns="0" bIns="0" rtlCol="0" anchor="ctr" anchorCtr="0">
            <a:normAutofit/>
          </a:bodyPr>
          <a:p>
            <a:pPr algn="ctr">
              <a:lnSpc>
                <a:spcPct val="100000"/>
              </a:lnSpc>
            </a:pPr>
            <a:r>
              <a:rPr lang="zh-CN" sz="2800" b="0" i="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rPr>
              <a:t>02</a:t>
            </a:r>
            <a:endParaRPr lang="zh-CN" altLang="en-US" sz="2800" b="0" i="0" dirty="0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汉仪中黑 简" panose="00020600040101010101" charset="-122"/>
            </a:endParaRPr>
          </a:p>
        </p:txBody>
      </p:sp>
      <p:sp>
        <p:nvSpPr>
          <p:cNvPr id="1011" name="Object 1011"/>
          <p:cNvSpPr txBox="1"/>
          <p:nvPr>
            <p:custDataLst>
              <p:tags r:id="rId5"/>
            </p:custDataLst>
          </p:nvPr>
        </p:nvSpPr>
        <p:spPr>
          <a:xfrm>
            <a:off x="6738620" y="3931920"/>
            <a:ext cx="4409440" cy="669290"/>
          </a:xfrm>
          <a:prstGeom prst="rect">
            <a:avLst/>
          </a:prstGeom>
        </p:spPr>
        <p:txBody>
          <a:bodyPr vert="horz" wrap="square" lIns="0" tIns="0" bIns="0" rtlCol="0" anchor="t" anchorCtr="0">
            <a:normAutofit fontScale="90000"/>
          </a:bodyPr>
          <a:p>
            <a:pPr algn="l">
              <a:lnSpc>
                <a:spcPct val="10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sym typeface="微软雅黑" panose="020B0503020204020204" charset="-122"/>
              </a:rPr>
              <a:t>while-writing </a:t>
            </a:r>
            <a:r>
              <a:rPr lang="zh-CN" altLang="en-US" sz="280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sym typeface="微软雅黑" panose="020B0503020204020204" charset="-122"/>
              </a:rPr>
              <a:t>分步写作建构</a:t>
            </a:r>
            <a:endParaRPr lang="zh-CN" altLang="en-US" sz="2800" dirty="0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sym typeface="微软雅黑" panose="020B0503020204020204" charset="-122"/>
            </a:endParaRPr>
          </a:p>
          <a:p>
            <a:pPr algn="l">
              <a:lnSpc>
                <a:spcPct val="100000"/>
              </a:lnSpc>
            </a:pPr>
            <a:endParaRPr lang="zh-CN" altLang="en-US" sz="2800" dirty="0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sym typeface="微软雅黑" panose="020B0503020204020204" charset="-122"/>
            </a:endParaRPr>
          </a:p>
        </p:txBody>
      </p:sp>
      <p:sp>
        <p:nvSpPr>
          <p:cNvPr id="1014" name="Object 1014"/>
          <p:cNvSpPr txBox="1"/>
          <p:nvPr>
            <p:custDataLst>
              <p:tags r:id="rId6"/>
            </p:custDataLst>
          </p:nvPr>
        </p:nvSpPr>
        <p:spPr>
          <a:xfrm>
            <a:off x="5614279" y="3747846"/>
            <a:ext cx="871852" cy="830292"/>
          </a:xfrm>
          <a:prstGeom prst="rect">
            <a:avLst/>
          </a:prstGeom>
        </p:spPr>
        <p:txBody>
          <a:bodyPr vert="horz" wrap="square" tIns="0" bIns="0" rtlCol="0" anchor="ctr" anchorCtr="0">
            <a:normAutofit/>
          </a:bodyPr>
          <a:p>
            <a:pPr algn="ctr">
              <a:lnSpc>
                <a:spcPct val="100000"/>
              </a:lnSpc>
            </a:pPr>
            <a:r>
              <a:rPr lang="zh-CN" sz="2800" b="0" i="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rPr>
              <a:t>03</a:t>
            </a:r>
            <a:endParaRPr lang="zh-CN" altLang="en-US" sz="2800" b="0" i="0" dirty="0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汉仪中黑 简" panose="00020600040101010101" charset="-122"/>
            </a:endParaRPr>
          </a:p>
        </p:txBody>
      </p:sp>
      <p:sp>
        <p:nvSpPr>
          <p:cNvPr id="23" name="Object 109"/>
          <p:cNvSpPr txBox="1"/>
          <p:nvPr>
            <p:custDataLst>
              <p:tags r:id="rId7"/>
            </p:custDataLst>
          </p:nvPr>
        </p:nvSpPr>
        <p:spPr>
          <a:xfrm>
            <a:off x="6732905" y="4918075"/>
            <a:ext cx="4409440" cy="669290"/>
          </a:xfrm>
          <a:prstGeom prst="rect">
            <a:avLst/>
          </a:prstGeom>
        </p:spPr>
        <p:txBody>
          <a:bodyPr vert="horz" wrap="square" lIns="0" tIns="0" bIns="0" rtlCol="0" anchor="t" anchorCtr="0">
            <a:normAutofit fontScale="90000"/>
          </a:bodyPr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sym typeface="微软雅黑" panose="020B0503020204020204" charset="-122"/>
              </a:rPr>
              <a:t>post-writing   </a:t>
            </a:r>
            <a:r>
              <a:rPr lang="zh-CN" altLang="en-US" sz="280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sym typeface="微软雅黑" panose="020B0503020204020204" charset="-122"/>
              </a:rPr>
              <a:t>写后优文开发</a:t>
            </a:r>
            <a:endParaRPr lang="zh-CN" altLang="en-US" sz="2800" dirty="0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sym typeface="微软雅黑" panose="020B0503020204020204" charset="-122"/>
            </a:endParaRPr>
          </a:p>
        </p:txBody>
      </p:sp>
      <p:sp>
        <p:nvSpPr>
          <p:cNvPr id="26" name="Object 1012"/>
          <p:cNvSpPr txBox="1"/>
          <p:nvPr>
            <p:custDataLst>
              <p:tags r:id="rId8"/>
            </p:custDataLst>
          </p:nvPr>
        </p:nvSpPr>
        <p:spPr>
          <a:xfrm>
            <a:off x="5614279" y="4757026"/>
            <a:ext cx="871852" cy="830292"/>
          </a:xfrm>
          <a:prstGeom prst="rect">
            <a:avLst/>
          </a:prstGeom>
        </p:spPr>
        <p:txBody>
          <a:bodyPr vert="horz" wrap="square" tIns="0" bIns="0" rtlCol="0" anchor="ctr" anchorCtr="0">
            <a:normAutofit/>
          </a:bodyPr>
          <a:p>
            <a:pPr algn="ctr">
              <a:lnSpc>
                <a:spcPct val="100000"/>
              </a:lnSpc>
            </a:pPr>
            <a:r>
              <a:rPr lang="zh-CN" sz="2800" b="0" i="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rPr>
              <a:t>0</a:t>
            </a:r>
            <a:r>
              <a:rPr lang="en-US" altLang="zh-CN" sz="2800" b="0" i="0" dirty="0">
                <a:solidFill>
                  <a:schemeClr val="tx1"/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rPr>
              <a:t>4</a:t>
            </a:r>
            <a:endParaRPr lang="en-US" altLang="zh-CN" sz="2800" b="0" i="0" dirty="0">
              <a:solidFill>
                <a:schemeClr val="tx1"/>
              </a:solidFill>
              <a:latin typeface="Arial Black" panose="020B0A04020102020204" charset="0"/>
              <a:ea typeface="汉仪中黑 简" panose="00020600040101010101" charset="-122"/>
              <a:cs typeface="汉仪中黑 简" panose="00020600040101010101" charset="-122"/>
            </a:endParaRPr>
          </a:p>
        </p:txBody>
      </p:sp>
      <p:sp>
        <p:nvSpPr>
          <p:cNvPr id="108" name="Object 108"/>
          <p:cNvSpPr txBox="1"/>
          <p:nvPr>
            <p:custDataLst>
              <p:tags r:id="rId9"/>
            </p:custDataLst>
          </p:nvPr>
        </p:nvSpPr>
        <p:spPr>
          <a:xfrm>
            <a:off x="2314873" y="1171213"/>
            <a:ext cx="2359425" cy="539763"/>
          </a:xfrm>
          <a:prstGeom prst="rect">
            <a:avLst/>
          </a:prstGeom>
        </p:spPr>
        <p:txBody>
          <a:bodyPr vert="horz" wrap="square" tIns="0" bIns="0" rtlCol="0" anchor="t" anchorCtr="0">
            <a:normAutofit fontScale="90000"/>
          </a:bodyPr>
          <a:p>
            <a:pPr algn="l">
              <a:lnSpc>
                <a:spcPct val="100000"/>
              </a:lnSpc>
            </a:pPr>
            <a:r>
              <a:rPr lang="zh-CN" sz="2800" b="0" i="0" spc="149" dirty="0">
                <a:solidFill>
                  <a:srgbClr val="0D75D6"/>
                </a:solidFill>
                <a:latin typeface="Arial Black" panose="020B0A04020102020204" charset="0"/>
                <a:ea typeface="汉仪中黑 简" panose="00020600040101010101" charset="-122"/>
                <a:cs typeface="汉仪中黑 简" panose="00020600040101010101" charset="-122"/>
              </a:rPr>
              <a:t>CONTENTS</a:t>
            </a:r>
            <a:endParaRPr lang="zh-CN" sz="2800" b="0" i="0" spc="149" dirty="0">
              <a:solidFill>
                <a:srgbClr val="0D75D6"/>
              </a:solidFill>
              <a:latin typeface="Arial Black" panose="020B0A04020102020204" charset="0"/>
              <a:ea typeface="汉仪中黑 简" panose="00020600040101010101" charset="-122"/>
              <a:cs typeface="汉仪中黑 简" panose="0002060004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</a:t>
            </a:r>
            <a:r>
              <a:rPr lang="zh-CN" altLang="en-US"/>
              <a:t>审题明确方向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en-US" altLang="zh-CN"/>
              <a:t>PART 1</a:t>
            </a:r>
            <a:endParaRPr lang="en-US" altLang="zh-CN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636125" y="2790825"/>
            <a:ext cx="2384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pre-writing</a:t>
            </a:r>
            <a:endParaRPr lang="en-US" altLang="zh-CN" sz="2400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原题呈现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1525" y="1167765"/>
            <a:ext cx="992378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假定你是李华，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上周末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你参加了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组织的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市科技馆研学活动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。请你在校英文论坛发表一篇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帖子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，分享此次经历，内容包括：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1.活动过程；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2.个人感悟；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期待评论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1.写作词数应为 80 左右；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2.请按如下格式在答题卡的相应位置作答。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 Unforgettable Tech Exploration Tour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______________________________________________________________________________________________________________________________________________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审题分析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1040130" y="1106805"/>
          <a:ext cx="9815830" cy="3765550"/>
        </p:xfrm>
        <a:graphic>
          <a:graphicData uri="http://schemas.openxmlformats.org/drawingml/2006/table">
            <a:tbl>
              <a:tblPr/>
              <a:tblGrid>
                <a:gridCol w="1501775"/>
                <a:gridCol w="1804670"/>
                <a:gridCol w="1741170"/>
                <a:gridCol w="2040255"/>
                <a:gridCol w="2727960"/>
              </a:tblGrid>
              <a:tr h="398145"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文体体裁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endParaRPr lang="en-US" altLang="zh-CN" sz="2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写作人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62915"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人称时态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Wingdings 2" panose="05020102010507070707" charset="0"/>
                          <a:cs typeface="Wingdings 2" panose="05020102010507070707" charset="0"/>
                        </a:rPr>
                        <a:t>£</a:t>
                      </a: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第一人称</a:t>
                      </a: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Wingdings 2" panose="05020102010507070707" charset="0"/>
                          <a:cs typeface="Wingdings 2" panose="05020102010507070707" charset="0"/>
                        </a:rPr>
                        <a:t>£</a:t>
                      </a: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第二人称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Wingdings 2" panose="05020102010507070707" charset="0"/>
                          <a:cs typeface="Wingdings 2" panose="05020102010507070707" charset="0"/>
                        </a:rPr>
                        <a:t>£</a:t>
                      </a: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一般过去时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Wingdings 2" panose="05020102010507070707" charset="0"/>
                          <a:cs typeface="Wingdings 2" panose="05020102010507070707" charset="0"/>
                        </a:rPr>
                        <a:t>£</a:t>
                      </a: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一般现在时</a:t>
                      </a:r>
                      <a:endParaRPr lang="zh-CN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35"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写信语气：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Wingdings 2" panose="05020102010507070707" charset="0"/>
                          <a:cs typeface="Wingdings 2" panose="05020102010507070707" charset="0"/>
                        </a:rPr>
                        <a:t>£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偏正式</a:t>
                      </a: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Wingdings 2" panose="05020102010507070707" charset="0"/>
                          <a:cs typeface="Wingdings 2" panose="05020102010507070707" charset="0"/>
                        </a:rPr>
                        <a:t>£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非正式</a:t>
                      </a:r>
                      <a:endParaRPr 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sz="2400">
                          <a:latin typeface="Wingdings 2" panose="05020102010507070707" charset="0"/>
                          <a:cs typeface="Wingdings 2" panose="05020102010507070707" charset="0"/>
                          <a:sym typeface="+mn-ea"/>
                        </a:rPr>
                        <a:t>£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均可</a:t>
                      </a:r>
                      <a:endParaRPr lang="zh-CN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115">
                <a:tc>
                  <a:txBody>
                    <a:bodyPr/>
                    <a:p>
                      <a:pPr indent="0"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写作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背景：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16890"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写作目标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71170">
                <a:tc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注意点</a:t>
                      </a:r>
                      <a:r>
                        <a:rPr lang="en-US" sz="24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：</a:t>
                      </a:r>
                      <a:endParaRPr lang="en-US" altLang="en-US" sz="24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663190" y="1216660"/>
            <a:ext cx="5300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校园英文论坛发帖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2663190" y="1762760"/>
            <a:ext cx="5300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李华</a:t>
            </a:r>
            <a:r>
              <a:rPr lang="en-US" altLang="zh-CN" sz="2400"/>
              <a:t>——</a:t>
            </a:r>
            <a:r>
              <a:rPr lang="zh-CN" altLang="en-US" sz="2400"/>
              <a:t>身份为学生参与者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2555240" y="3462655"/>
            <a:ext cx="84867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上周末参加</a:t>
            </a: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学校组织的去市科技馆的一次研学活动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，于此中感悟良多，写帖分享经历，期待其他参与者有共鸣，获得论坛的评论（跟帖）。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63190" y="4559935"/>
            <a:ext cx="80695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>
                <a:latin typeface="微软雅黑" panose="020B0503020204020204" charset="-122"/>
                <a:ea typeface="微软雅黑" panose="020B0503020204020204" charset="-122"/>
              </a:rPr>
              <a:t>准确连贯地描述研学活动的过程，</a:t>
            </a:r>
            <a:r>
              <a:rPr lang="zh-CN" sz="2000" b="1">
                <a:latin typeface="微软雅黑" panose="020B0503020204020204" charset="-122"/>
                <a:ea typeface="微软雅黑" panose="020B0503020204020204" charset="-122"/>
              </a:rPr>
              <a:t>灵活使用科技类话题的词汇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</a:rPr>
              <a:t>，生动地表达出自己浸润在科技氛围中的感悟，最后传达帖子的</a:t>
            </a:r>
            <a:r>
              <a:rPr lang="zh-CN" sz="2000" b="1">
                <a:latin typeface="微软雅黑" panose="020B0503020204020204" charset="-122"/>
                <a:ea typeface="微软雅黑" panose="020B0503020204020204" charset="-122"/>
              </a:rPr>
              <a:t>交际性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55240" y="5535930"/>
            <a:ext cx="84867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充分挖掘利用题干中的所有基本信息，如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上周末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科技馆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活动过程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这一要点的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内涵和外延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需要思虑精详，使用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逻辑关系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词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个人感悟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尽可能突出自己的亲身感受，可使用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递进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结构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95245" y="2353310"/>
            <a:ext cx="2946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√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85310" y="2385695"/>
            <a:ext cx="294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√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40450" y="2354580"/>
            <a:ext cx="294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√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10630" y="2898140"/>
            <a:ext cx="124460" cy="322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√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框架形成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椭圆 21"/>
          <p:cNvSpPr/>
          <p:nvPr>
            <p:custDataLst>
              <p:tags r:id="rId2"/>
            </p:custDataLst>
          </p:nvPr>
        </p:nvSpPr>
        <p:spPr>
          <a:xfrm>
            <a:off x="1788329" y="1328038"/>
            <a:ext cx="597585" cy="5975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3"/>
            </p:custDataLst>
          </p:nvPr>
        </p:nvSpPr>
        <p:spPr>
          <a:xfrm>
            <a:off x="1788329" y="3179676"/>
            <a:ext cx="597585" cy="5975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1788329" y="5030519"/>
            <a:ext cx="597585" cy="597585"/>
          </a:xfrm>
          <a:prstGeom prst="ellipse">
            <a:avLst/>
          </a:prstGeom>
        </p:spPr>
        <p:style>
          <a:lnRef idx="0">
            <a:srgbClr val="FFFFFF"/>
          </a:lnRef>
          <a:fillRef idx="1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5"/>
            </p:custDataLst>
          </p:nvPr>
        </p:nvCxnSpPr>
        <p:spPr>
          <a:xfrm>
            <a:off x="2087519" y="2054530"/>
            <a:ext cx="0" cy="997036"/>
          </a:xfrm>
          <a:prstGeom prst="line">
            <a:avLst/>
          </a:prstGeom>
          <a:solidFill>
            <a:srgbClr val="00993F"/>
          </a:solidFill>
          <a:ln w="12700">
            <a:solidFill>
              <a:schemeClr val="bg1">
                <a:lumMod val="75000"/>
                <a:alpha val="5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cxnSp>
        <p:nvCxnSpPr>
          <p:cNvPr id="26" name="直接连接符 25"/>
          <p:cNvCxnSpPr/>
          <p:nvPr>
            <p:custDataLst>
              <p:tags r:id="rId6"/>
            </p:custDataLst>
          </p:nvPr>
        </p:nvCxnSpPr>
        <p:spPr>
          <a:xfrm>
            <a:off x="2087519" y="3905372"/>
            <a:ext cx="0" cy="997036"/>
          </a:xfrm>
          <a:prstGeom prst="line">
            <a:avLst/>
          </a:prstGeom>
          <a:solidFill>
            <a:srgbClr val="00993F"/>
          </a:solidFill>
          <a:ln w="12700">
            <a:solidFill>
              <a:schemeClr val="bg1">
                <a:lumMod val="75000"/>
                <a:alpha val="5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35" name="文本框 34"/>
          <p:cNvSpPr txBox="1"/>
          <p:nvPr>
            <p:custDataLst>
              <p:tags r:id="rId7"/>
            </p:custDataLst>
          </p:nvPr>
        </p:nvSpPr>
        <p:spPr>
          <a:xfrm>
            <a:off x="1784350" y="1413180"/>
            <a:ext cx="606338" cy="40820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01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1784350" y="3276754"/>
            <a:ext cx="606338" cy="40820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02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7" name="文本框 36"/>
          <p:cNvSpPr txBox="1"/>
          <p:nvPr>
            <p:custDataLst>
              <p:tags r:id="rId9"/>
            </p:custDataLst>
          </p:nvPr>
        </p:nvSpPr>
        <p:spPr>
          <a:xfrm>
            <a:off x="1784350" y="5115661"/>
            <a:ext cx="606338" cy="4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03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 bwMode="auto">
          <a:xfrm>
            <a:off x="2866528" y="1097280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首段述概况</a:t>
            </a:r>
            <a:endParaRPr lang="zh-CN" altLang="en-US" sz="2000" b="1" spc="10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2866390" y="1579880"/>
            <a:ext cx="7425690" cy="10217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l">
              <a:buNone/>
            </a:pP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转述题干提供的背景信息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，即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说清楚本次</a:t>
            </a:r>
            <a:r>
              <a:rPr lang="zh-CN" altLang="en-US" sz="1600" b="1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论坛帖写作的主题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，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开门见山直接指出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“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我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”</a:t>
            </a:r>
            <a:r>
              <a:rPr lang="zh-CN" altLang="en-US" sz="1600" b="1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参与了本次研学活动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，尽可能将题干中的信息进行充分利用，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字数控制在两句话左右。</a:t>
            </a:r>
            <a:endParaRPr lang="en-US" altLang="zh-CN" sz="1600" spc="130" dirty="0">
              <a:ln>
                <a:noFill/>
                <a:prstDash val="sysDot"/>
              </a:ln>
              <a:solidFill>
                <a:schemeClr val="tx1"/>
              </a:solidFill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2"/>
            </p:custDataLst>
          </p:nvPr>
        </p:nvSpPr>
        <p:spPr bwMode="auto">
          <a:xfrm>
            <a:off x="2866528" y="2948918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chemeClr val="accent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次段述主体</a:t>
            </a:r>
            <a:endParaRPr lang="zh-CN" altLang="en-US" sz="2000" b="1" spc="100">
              <a:solidFill>
                <a:schemeClr val="accent2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2867025" y="3433445"/>
            <a:ext cx="7425055" cy="136207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第二段是整篇应用文写作的核心部分，也就是所说的</a:t>
            </a:r>
            <a:r>
              <a:rPr lang="en-US" altLang="zh-CN" sz="1600" b="1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“主体”（body）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，在这段中，必须紧密围绕题干给出的</a:t>
            </a:r>
            <a:r>
              <a:rPr lang="en-US" altLang="zh-CN" sz="1600" b="1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要点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进行写作，即围绕“活动过程”“个人感悟”两大维度，添加细节丰富内容；字数控制在四句话左右，可各自分配两句话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，该部分对语言精炼要求较高。</a:t>
            </a:r>
            <a:endParaRPr lang="zh-CN" altLang="en-US" sz="1600" spc="130" dirty="0">
              <a:ln>
                <a:noFill/>
                <a:prstDash val="sysDot"/>
              </a:ln>
              <a:solidFill>
                <a:schemeClr val="tx1"/>
              </a:solidFill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4"/>
            </p:custDataLst>
          </p:nvPr>
        </p:nvSpPr>
        <p:spPr bwMode="auto">
          <a:xfrm>
            <a:off x="2866528" y="4795782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尾段表期待</a:t>
            </a:r>
            <a:endParaRPr lang="zh-CN" altLang="en-US" sz="2000" b="1" spc="100">
              <a:solidFill>
                <a:srgbClr val="00B05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5"/>
            </p:custDataLst>
          </p:nvPr>
        </p:nvSpPr>
        <p:spPr>
          <a:xfrm>
            <a:off x="2867025" y="5342255"/>
            <a:ext cx="7425055" cy="104838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rmAutofit lnSpcReduction="20000"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根据题目要求，作为论坛帖子，要结合论坛这一场景的特征，“期待评论”就是本文写作的</a:t>
            </a:r>
            <a:r>
              <a:rPr lang="en-US" altLang="zh-CN" sz="1600" b="1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真实性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体现，论坛帖往往下面会有评论，这一要求就是结合这一特征进行设计的。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写作时可用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“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疑问句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+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祈使句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”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结合。</a:t>
            </a:r>
            <a:endParaRPr lang="zh-CN" altLang="en-US" sz="1600" spc="130" dirty="0">
              <a:ln>
                <a:noFill/>
                <a:prstDash val="sysDot"/>
              </a:ln>
              <a:solidFill>
                <a:schemeClr val="tx1"/>
              </a:solidFill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2" grpId="0"/>
      <p:bldP spid="32" grpId="1"/>
      <p:bldP spid="34" grpId="0"/>
      <p:bldP spid="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</a:t>
            </a:r>
            <a:r>
              <a:rPr lang="zh-CN" altLang="en-US"/>
              <a:t>教材溯源语料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en-US" altLang="zh-CN"/>
              <a:t>PART 2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9636125" y="2790825"/>
            <a:ext cx="2384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pre-writing</a:t>
            </a:r>
            <a:endParaRPr lang="en-US" altLang="zh-CN" sz="2400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669882" y="301629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cs typeface="Times New Roman" panose="02020603050405020304" pitchFamily="18" charset="0"/>
              </a:rPr>
              <a:t>话题语料溯源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735" y="1238885"/>
            <a:ext cx="1001268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本题渗透的话题是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科技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”</a:t>
            </a:r>
            <a:r>
              <a:rPr lang="zh-CN" altLang="en-US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，对应教材主题语境为</a:t>
            </a:r>
            <a:r>
              <a:rPr lang="en-US" altLang="zh-CN" sz="24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 </a:t>
            </a:r>
            <a:r>
              <a:rPr lang="en-US" altLang="zh-CN" sz="2400" b="1">
                <a:highlight>
                  <a:srgbClr val="FFFF00"/>
                </a:highligh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科技发展与信息技术创新，科学精神”</a:t>
            </a:r>
            <a:endParaRPr lang="en-US" altLang="zh-CN" sz="2400" b="1">
              <a:highlight>
                <a:srgbClr val="FFFF00"/>
              </a:highlight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en-US" altLang="zh-CN" sz="2400" b="1">
              <a:highlight>
                <a:srgbClr val="FFFF00"/>
              </a:highlight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algn="ctr"/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单元对应为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人教版：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必修二U3: The Internet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选择性必修一U2: Looking into the future 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外研版：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必修三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U3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：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The world of Science</a:t>
            </a:r>
            <a:endParaRPr lang="en-US" altLang="zh-CN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选择性必修三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U4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：</a:t>
            </a:r>
            <a:r>
              <a:rPr lang="en-US" altLang="zh-CN" sz="24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A glimpse of the future</a:t>
            </a:r>
            <a:endParaRPr lang="en-US" altLang="zh-CN" sz="24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425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1425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425"/>
  <p:tag name="KSO_WM_TEMPLATE_THUMBS_INDEX" val="1、9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12_1*a*1"/>
  <p:tag name="KSO_WM_TEMPLATE_CATEGORY" val="custom"/>
  <p:tag name="KSO_WM_TEMPLATE_INDEX" val="20231212"/>
  <p:tag name="KSO_WM_UNIT_LAYERLEVEL" val="1"/>
  <p:tag name="KSO_WM_TAG_VERSION" val="1.0"/>
  <p:tag name="KSO_WM_BEAUTIFY_FLAG" val="#wm#"/>
  <p:tag name="KSO_WM_UNIT_PRESET_TEXT" val="单击添加文档标题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1212_1*b*1"/>
  <p:tag name="KSO_WM_TEMPLATE_CATEGORY" val="custom"/>
  <p:tag name="KSO_WM_TEMPLATE_INDEX" val="20231212"/>
  <p:tag name="KSO_WM_UNIT_LAYERLEVEL" val="1"/>
  <p:tag name="KSO_WM_TAG_VERSION" val="1.0"/>
  <p:tag name="KSO_WM_BEAUTIFY_FLAG" val="#wm#"/>
  <p:tag name="KSO_WM_UNIT_PRESET_TEXT" val="单击此处添加副标题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140.xml><?xml version="1.0" encoding="utf-8"?>
<p:tagLst xmlns:p="http://schemas.openxmlformats.org/presentationml/2006/main">
  <p:tag name="KSO_WM_SLIDE_ID" val="custom20231212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1212"/>
  <p:tag name="KSO_WM_SLIDE_LAYOUT" val="a_b_f"/>
  <p:tag name="KSO_WM_SLIDE_LAYOUT_CNT" val="1_1_1"/>
  <p:tag name="KSO_WM_SLIDE_TYPE" val="title"/>
  <p:tag name="KSO_WM_SLIDE_SUBTYPE" val="pureTxt"/>
  <p:tag name="KSO_WM_TEMPLATE_THUMBS_INDEX" val="1、9"/>
</p:tagLst>
</file>

<file path=ppt/tags/tag141.xml><?xml version="1.0" encoding="utf-8"?>
<p:tagLst xmlns:p="http://schemas.openxmlformats.org/presentationml/2006/main">
  <p:tag name="KSO_WM_UNIT_BLOCK" val="0"/>
  <p:tag name="KSO_WM_UNIT_DEC_AREA_ID" val="683e0bc506e645768f2c51d69cc21743"/>
  <p:tag name="KSO_WM_UNIT_ISCONTENTSTITLE" val="0"/>
  <p:tag name="KSO_WM_UNIT_ISNUMDGMTITLE" val="0"/>
  <p:tag name="KSO_WM_UNIT_PRESET_TEXT" val="单击此处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758_1_1"/>
  <p:tag name="KSO_WM_UNIT_ID" val="custom20225543_4*l_h_a*758_1_1"/>
  <p:tag name="KSO_WM_TEMPLATE_CATEGORY" val="custom"/>
  <p:tag name="KSO_WM_TEMPLATE_INDEX" val="20225543"/>
  <p:tag name="KSO_WM_UNIT_LAYERLEVEL" val="1_1_1"/>
  <p:tag name="KSO_WM_TAG_VERSION" val="1.0"/>
  <p:tag name="KSO_WM_BEAUTIFY_FLAG" val="#wm#"/>
  <p:tag name="KSO_WM_DIAGRAM_GROUP_CODE" val="l1-1"/>
  <p:tag name="KSO_WM_CHIP_GROUPID" val="619326cc18adb49c6c1f3ec4"/>
  <p:tag name="KSO_WM_CHIP_XID" val="6193567418adb49c6c1f40ca"/>
  <p:tag name="KSO_WM_CHIP_FILLAREA_FILL_RULE" val="{&quot;fill_align&quot;:&quot;cm&quot;,&quot;fill_mode&quot;:&quot;fix&quot;,&quot;sacle_strategy&quot;:&quot;stretch&quot;}"/>
  <p:tag name="KSO_WM_ASSEMBLE_CHIP_INDEX" val="d28670ab2c3a4b0ca5b0ebe84e88c3da"/>
  <p:tag name="KSO_WM_UNIT_TEXT_FILL_FORE_SCHEMECOLOR_INDEX_BRIGHTNESS" val="0"/>
  <p:tag name="KSO_WM_UNIT_TEXT_FILL_FORE_SCHEMECOLOR_INDEX" val="5"/>
  <p:tag name="KSO_WM_UNIT_TEXT_FILL_TYPE" val="1"/>
  <p:tag name="KSO_WM_UNIT_VALUE" val="10"/>
  <p:tag name="KSO_WM_UNIT_USESOURCEFORMAT_APPLY" val="1"/>
</p:tagLst>
</file>

<file path=ppt/tags/tag142.xml><?xml version="1.0" encoding="utf-8"?>
<p:tagLst xmlns:p="http://schemas.openxmlformats.org/presentationml/2006/main">
  <p:tag name="KSO_WM_UNIT_BLOCK" val="0"/>
  <p:tag name="KSO_WM_UNIT_DEC_AREA_ID" val="b5c6a030e51c4622a5d41c1582dd9777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758_1_1"/>
  <p:tag name="KSO_WM_UNIT_ID" val="custom20225543_4*l_h_i*758_1_1"/>
  <p:tag name="KSO_WM_TEMPLATE_CATEGORY" val="custom"/>
  <p:tag name="KSO_WM_TEMPLATE_INDEX" val="20225543"/>
  <p:tag name="KSO_WM_UNIT_LAYERLEVEL" val="1_1_1"/>
  <p:tag name="KSO_WM_TAG_VERSION" val="1.0"/>
  <p:tag name="KSO_WM_BEAUTIFY_FLAG" val="#wm#"/>
  <p:tag name="KSO_WM_DIAGRAM_GROUP_CODE" val="l1-1"/>
  <p:tag name="KSO_WM_CHIP_GROUPID" val="619326cc18adb49c6c1f3ec4"/>
  <p:tag name="KSO_WM_CHIP_XID" val="6193567418adb49c6c1f40ca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d28670ab2c3a4b0ca5b0ebe84e88c3da"/>
  <p:tag name="KSO_WM_UNIT_TEXT_FILL_FORE_SCHEMECOLOR_INDEX_BRIGHTNESS" val="0"/>
  <p:tag name="KSO_WM_UNIT_TEXT_FILL_FORE_SCHEMECOLOR_INDEX" val="5"/>
  <p:tag name="KSO_WM_UNIT_TEXT_FILL_TYPE" val="1"/>
  <p:tag name="KSO_WM_UNIT_VALUE" val="1"/>
  <p:tag name="KSO_WM_UNIT_USESOURCEFORMAT_APPLY" val="1"/>
</p:tagLst>
</file>

<file path=ppt/tags/tag143.xml><?xml version="1.0" encoding="utf-8"?>
<p:tagLst xmlns:p="http://schemas.openxmlformats.org/presentationml/2006/main">
  <p:tag name="KSO_WM_UNIT_BLOCK" val="0"/>
  <p:tag name="KSO_WM_UNIT_DEC_AREA_ID" val="423475ad33f947718c73d2247a491ca8"/>
  <p:tag name="KSO_WM_UNIT_ISCONTENTSTITLE" val="0"/>
  <p:tag name="KSO_WM_UNIT_ISNUMDGMTITLE" val="0"/>
  <p:tag name="KSO_WM_UNIT_PRESET_TEXT" val="单击此处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758_2_1"/>
  <p:tag name="KSO_WM_UNIT_ID" val="custom20225543_4*l_h_a*758_2_1"/>
  <p:tag name="KSO_WM_TEMPLATE_CATEGORY" val="custom"/>
  <p:tag name="KSO_WM_TEMPLATE_INDEX" val="20225543"/>
  <p:tag name="KSO_WM_UNIT_LAYERLEVEL" val="1_1_1"/>
  <p:tag name="KSO_WM_TAG_VERSION" val="1.0"/>
  <p:tag name="KSO_WM_BEAUTIFY_FLAG" val="#wm#"/>
  <p:tag name="KSO_WM_DIAGRAM_GROUP_CODE" val="l1-1"/>
  <p:tag name="KSO_WM_CHIP_GROUPID" val="619326cc18adb49c6c1f3ec4"/>
  <p:tag name="KSO_WM_CHIP_XID" val="6193567418adb49c6c1f40ca"/>
  <p:tag name="KSO_WM_CHIP_FILLAREA_FILL_RULE" val="{&quot;fill_align&quot;:&quot;cm&quot;,&quot;fill_mode&quot;:&quot;fix&quot;,&quot;sacle_strategy&quot;:&quot;stretch&quot;}"/>
  <p:tag name="KSO_WM_ASSEMBLE_CHIP_INDEX" val="d28670ab2c3a4b0ca5b0ebe84e88c3da"/>
  <p:tag name="KSO_WM_UNIT_TEXT_FILL_FORE_SCHEMECOLOR_INDEX_BRIGHTNESS" val="0"/>
  <p:tag name="KSO_WM_UNIT_TEXT_FILL_FORE_SCHEMECOLOR_INDEX" val="5"/>
  <p:tag name="KSO_WM_UNIT_TEXT_FILL_TYPE" val="1"/>
  <p:tag name="KSO_WM_UNIT_VALUE" val="10"/>
  <p:tag name="KSO_WM_UNIT_USESOURCEFORMAT_APPLY" val="1"/>
</p:tagLst>
</file>

<file path=ppt/tags/tag144.xml><?xml version="1.0" encoding="utf-8"?>
<p:tagLst xmlns:p="http://schemas.openxmlformats.org/presentationml/2006/main">
  <p:tag name="KSO_WM_UNIT_BLOCK" val="0"/>
  <p:tag name="KSO_WM_UNIT_DEC_AREA_ID" val="1ba64d1730504bb5b7fa193a1645d759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758_2_1"/>
  <p:tag name="KSO_WM_UNIT_ID" val="custom20225543_4*l_h_i*758_2_1"/>
  <p:tag name="KSO_WM_TEMPLATE_CATEGORY" val="custom"/>
  <p:tag name="KSO_WM_TEMPLATE_INDEX" val="20225543"/>
  <p:tag name="KSO_WM_UNIT_LAYERLEVEL" val="1_1_1"/>
  <p:tag name="KSO_WM_TAG_VERSION" val="1.0"/>
  <p:tag name="KSO_WM_BEAUTIFY_FLAG" val="#wm#"/>
  <p:tag name="KSO_WM_DIAGRAM_GROUP_CODE" val="l1-1"/>
  <p:tag name="KSO_WM_CHIP_GROUPID" val="619326cc18adb49c6c1f3ec4"/>
  <p:tag name="KSO_WM_CHIP_XID" val="6193567418adb49c6c1f40ca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d28670ab2c3a4b0ca5b0ebe84e88c3da"/>
  <p:tag name="KSO_WM_UNIT_TEXT_FILL_FORE_SCHEMECOLOR_INDEX_BRIGHTNESS" val="0"/>
  <p:tag name="KSO_WM_UNIT_TEXT_FILL_FORE_SCHEMECOLOR_INDEX" val="5"/>
  <p:tag name="KSO_WM_UNIT_TEXT_FILL_TYPE" val="1"/>
  <p:tag name="KSO_WM_UNIT_VALUE" val="1"/>
  <p:tag name="KSO_WM_UNIT_USESOURCEFORMAT_APPLY" val="1"/>
</p:tagLst>
</file>

<file path=ppt/tags/tag145.xml><?xml version="1.0" encoding="utf-8"?>
<p:tagLst xmlns:p="http://schemas.openxmlformats.org/presentationml/2006/main">
  <p:tag name="KSO_WM_UNIT_BLOCK" val="0"/>
  <p:tag name="KSO_WM_UNIT_DEC_AREA_ID" val="02fbddfd5a754c9a9f19171c41e34a90"/>
  <p:tag name="KSO_WM_UNIT_ISCONTENTSTITLE" val="0"/>
  <p:tag name="KSO_WM_UNIT_ISNUMDGMTITLE" val="0"/>
  <p:tag name="KSO_WM_UNIT_PRESET_TEXT" val="单击此处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758_3_1"/>
  <p:tag name="KSO_WM_UNIT_ID" val="custom20225543_4*l_h_a*758_3_1"/>
  <p:tag name="KSO_WM_TEMPLATE_CATEGORY" val="custom"/>
  <p:tag name="KSO_WM_TEMPLATE_INDEX" val="20225543"/>
  <p:tag name="KSO_WM_UNIT_LAYERLEVEL" val="1_1_1"/>
  <p:tag name="KSO_WM_TAG_VERSION" val="1.0"/>
  <p:tag name="KSO_WM_BEAUTIFY_FLAG" val="#wm#"/>
  <p:tag name="KSO_WM_DIAGRAM_GROUP_CODE" val="l1-1"/>
  <p:tag name="KSO_WM_CHIP_GROUPID" val="619326cc18adb49c6c1f3ec4"/>
  <p:tag name="KSO_WM_CHIP_XID" val="6193567418adb49c6c1f40ca"/>
  <p:tag name="KSO_WM_CHIP_FILLAREA_FILL_RULE" val="{&quot;fill_align&quot;:&quot;cm&quot;,&quot;fill_mode&quot;:&quot;fix&quot;,&quot;sacle_strategy&quot;:&quot;stretch&quot;}"/>
  <p:tag name="KSO_WM_ASSEMBLE_CHIP_INDEX" val="d28670ab2c3a4b0ca5b0ebe84e88c3da"/>
  <p:tag name="KSO_WM_UNIT_TEXT_FILL_FORE_SCHEMECOLOR_INDEX_BRIGHTNESS" val="0"/>
  <p:tag name="KSO_WM_UNIT_TEXT_FILL_FORE_SCHEMECOLOR_INDEX" val="5"/>
  <p:tag name="KSO_WM_UNIT_TEXT_FILL_TYPE" val="1"/>
  <p:tag name="KSO_WM_UNIT_VALUE" val="10"/>
  <p:tag name="KSO_WM_UNIT_USESOURCEFORMAT_APPLY" val="1"/>
</p:tagLst>
</file>

<file path=ppt/tags/tag146.xml><?xml version="1.0" encoding="utf-8"?>
<p:tagLst xmlns:p="http://schemas.openxmlformats.org/presentationml/2006/main">
  <p:tag name="KSO_WM_UNIT_BLOCK" val="0"/>
  <p:tag name="KSO_WM_UNIT_DEC_AREA_ID" val="25ec6a4876fd4fa78f92db0390cac235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758_3_1"/>
  <p:tag name="KSO_WM_UNIT_ID" val="custom20225543_4*l_h_i*758_3_1"/>
  <p:tag name="KSO_WM_TEMPLATE_CATEGORY" val="custom"/>
  <p:tag name="KSO_WM_TEMPLATE_INDEX" val="20225543"/>
  <p:tag name="KSO_WM_UNIT_LAYERLEVEL" val="1_1_1"/>
  <p:tag name="KSO_WM_TAG_VERSION" val="1.0"/>
  <p:tag name="KSO_WM_BEAUTIFY_FLAG" val="#wm#"/>
  <p:tag name="KSO_WM_DIAGRAM_GROUP_CODE" val="l1-1"/>
  <p:tag name="KSO_WM_CHIP_GROUPID" val="619326cc18adb49c6c1f3ec4"/>
  <p:tag name="KSO_WM_CHIP_XID" val="6193567418adb49c6c1f40ca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d28670ab2c3a4b0ca5b0ebe84e88c3da"/>
  <p:tag name="KSO_WM_UNIT_TEXT_FILL_FORE_SCHEMECOLOR_INDEX_BRIGHTNESS" val="0"/>
  <p:tag name="KSO_WM_UNIT_TEXT_FILL_FORE_SCHEMECOLOR_INDEX" val="5"/>
  <p:tag name="KSO_WM_UNIT_TEXT_FILL_TYPE" val="1"/>
  <p:tag name="KSO_WM_UNIT_VALUE" val="1"/>
  <p:tag name="KSO_WM_UNIT_USESOURCEFORMAT_APPLY" val="1"/>
</p:tagLst>
</file>

<file path=ppt/tags/tag147.xml><?xml version="1.0" encoding="utf-8"?>
<p:tagLst xmlns:p="http://schemas.openxmlformats.org/presentationml/2006/main">
  <p:tag name="KSO_WM_UNIT_BLOCK" val="0"/>
  <p:tag name="KSO_WM_UNIT_DEC_AREA_ID" val="a3e3d7ef654e4cc1a4a6059d25bf0e30"/>
  <p:tag name="KSO_WM_UNIT_ISCONTENTSTITLE" val="0"/>
  <p:tag name="KSO_WM_UNIT_ISNUMDGMTITLE" val="0"/>
  <p:tag name="KSO_WM_UNIT_PRESET_TEXT" val="单击此处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758_4_1"/>
  <p:tag name="KSO_WM_UNIT_ID" val="custom20225543_4*l_h_a*758_4_1"/>
  <p:tag name="KSO_WM_TEMPLATE_CATEGORY" val="custom"/>
  <p:tag name="KSO_WM_TEMPLATE_INDEX" val="20225543"/>
  <p:tag name="KSO_WM_UNIT_LAYERLEVEL" val="1_1_1"/>
  <p:tag name="KSO_WM_TAG_VERSION" val="1.0"/>
  <p:tag name="KSO_WM_BEAUTIFY_FLAG" val="#wm#"/>
  <p:tag name="KSO_WM_DIAGRAM_GROUP_CODE" val="l1-1"/>
  <p:tag name="KSO_WM_CHIP_GROUPID" val="619326cc18adb49c6c1f3ec4"/>
  <p:tag name="KSO_WM_CHIP_XID" val="6193567418adb49c6c1f40ca"/>
  <p:tag name="KSO_WM_CHIP_FILLAREA_FILL_RULE" val="{&quot;fill_align&quot;:&quot;cm&quot;,&quot;fill_mode&quot;:&quot;fix&quot;,&quot;sacle_strategy&quot;:&quot;stretch&quot;}"/>
  <p:tag name="KSO_WM_ASSEMBLE_CHIP_INDEX" val="d28670ab2c3a4b0ca5b0ebe84e88c3da"/>
  <p:tag name="KSO_WM_UNIT_TEXT_FILL_FORE_SCHEMECOLOR_INDEX_BRIGHTNESS" val="0"/>
  <p:tag name="KSO_WM_UNIT_TEXT_FILL_FORE_SCHEMECOLOR_INDEX" val="5"/>
  <p:tag name="KSO_WM_UNIT_TEXT_FILL_TYPE" val="1"/>
  <p:tag name="KSO_WM_UNIT_VALUE" val="10"/>
  <p:tag name="KSO_WM_UNIT_USESOURCEFORMAT_APPLY" val="1"/>
</p:tagLst>
</file>

<file path=ppt/tags/tag148.xml><?xml version="1.0" encoding="utf-8"?>
<p:tagLst xmlns:p="http://schemas.openxmlformats.org/presentationml/2006/main">
  <p:tag name="KSO_WM_UNIT_BLOCK" val="0"/>
  <p:tag name="KSO_WM_UNIT_DEC_AREA_ID" val="4ac364105bc44f39add8c01d8ab69264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758_4_1"/>
  <p:tag name="KSO_WM_UNIT_ID" val="custom20225543_4*l_h_i*758_4_1"/>
  <p:tag name="KSO_WM_TEMPLATE_CATEGORY" val="custom"/>
  <p:tag name="KSO_WM_TEMPLATE_INDEX" val="20225543"/>
  <p:tag name="KSO_WM_UNIT_LAYERLEVEL" val="1_1_1"/>
  <p:tag name="KSO_WM_TAG_VERSION" val="1.0"/>
  <p:tag name="KSO_WM_BEAUTIFY_FLAG" val="#wm#"/>
  <p:tag name="KSO_WM_DIAGRAM_GROUP_CODE" val="l1-1"/>
  <p:tag name="KSO_WM_CHIP_GROUPID" val="619326cc18adb49c6c1f3ec4"/>
  <p:tag name="KSO_WM_CHIP_XID" val="6193567418adb49c6c1f40ca"/>
  <p:tag name="KSO_WM_CHIP_FILLAREA_FILL_RULE" val="{&quot;fill_align&quot;:&quot;cm&quot;,&quot;fill_mode&quot;:&quot;fix&quot;,&quot;sacle_strategy&quot;:&quot;stretch&quot;}"/>
  <p:tag name="KSO_WM_UNIT_DEC_SUPPORTCHANGEPIC" val="0"/>
  <p:tag name="KSO_WM_UNIT_DEC_CHANGEPICRESERVED" val="0"/>
  <p:tag name="KSO_WM_ASSEMBLE_CHIP_INDEX" val="d28670ab2c3a4b0ca5b0ebe84e88c3da"/>
  <p:tag name="KSO_WM_UNIT_TEXT_FILL_FORE_SCHEMECOLOR_INDEX_BRIGHTNESS" val="0"/>
  <p:tag name="KSO_WM_UNIT_TEXT_FILL_FORE_SCHEMECOLOR_INDEX" val="5"/>
  <p:tag name="KSO_WM_UNIT_TEXT_FILL_TYPE" val="1"/>
  <p:tag name="KSO_WM_UNIT_VALUE" val="1"/>
  <p:tag name="KSO_WM_UNIT_USESOURCEFORMAT_APPLY" val="1"/>
</p:tagLst>
</file>

<file path=ppt/tags/tag149.xml><?xml version="1.0" encoding="utf-8"?>
<p:tagLst xmlns:p="http://schemas.openxmlformats.org/presentationml/2006/main">
  <p:tag name="KSO_WM_UNIT_DEFAULT_FONT" val="24;28;2"/>
  <p:tag name="KSO_WM_UNIT_BLOCK" val="0"/>
  <p:tag name="KSO_WM_UNIT_DEC_AREA_ID" val="132b3fd5ee5543b58f216d079d66f45b"/>
  <p:tag name="KSO_WM_UNIT_ISCONTENTSTITLE" val="0"/>
  <p:tag name="KSO_WM_UNIT_ISNUMDGMTITLE" val="0"/>
  <p:tag name="KSO_WM_UNIT_PRESET_TEXT" val="CONTENTS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25543_4*b*1"/>
  <p:tag name="KSO_WM_TEMPLATE_CATEGORY" val="custom"/>
  <p:tag name="KSO_WM_TEMPLATE_INDEX" val="20225543"/>
  <p:tag name="KSO_WM_UNIT_LAYERLEVEL" val="1"/>
  <p:tag name="KSO_WM_TAG_VERSION" val="1.0"/>
  <p:tag name="KSO_WM_BEAUTIFY_FLAG" val=""/>
  <p:tag name="KSO_WM_DIAGRAM_GROUP_CODE" val="l1-1"/>
  <p:tag name="KSO_WM_CHIP_GROUPID" val="619326cc18adb49c6c1f3ec4"/>
  <p:tag name="KSO_WM_CHIP_XID" val="6193567418adb49c6c1f40ca"/>
  <p:tag name="KSO_WM_CHIP_FILLAREA_FILL_RULE" val="{&quot;fill_align&quot;:&quot;cm&quot;,&quot;fill_mode&quot;:&quot;fix&quot;,&quot;sacle_strategy&quot;:&quot;stretch&quot;}"/>
  <p:tag name="KSO_WM_ASSEMBLE_CHIP_INDEX" val="d28670ab2c3a4b0ca5b0ebe84e88c3da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150.xml><?xml version="1.0" encoding="utf-8"?>
<p:tagLst xmlns:p="http://schemas.openxmlformats.org/presentationml/2006/main">
  <p:tag name="KSO_WM_SLIDE_ID" val="custom20231425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1425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TABLE_ENDDRAG_ORIGIN_RECT" val="772*359"/>
  <p:tag name="TABLE_ENDDRAG_RECT" val="80*102*772*359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017_2*l_h_i*1_1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017_2*l_h_i*1_2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017_2*l_h_i*1_3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017_2*l_h_i*1_2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-0.25,&quot;colorType&quot;:1,&quot;foreColorIndex&quot;:14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017_2*l_h_i*1_3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-0.25,&quot;colorType&quot;:1,&quot;foreColorIndex&quot;:14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31017_2*l_h_i*1_1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3"/>
  <p:tag name="KSO_WM_UNIT_ID" val="diagram20231017_2*l_h_i*1_2_3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3"/>
  <p:tag name="KSO_WM_UNIT_ID" val="diagram20231017_2*l_h_i*1_3_3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017_2*l_h_a*1_1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5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1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111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017_2*l_h_a*1_2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6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17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2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4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017_2*l_h_a*1_3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7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3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4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476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212_9*a*1"/>
  <p:tag name="KSO_WM_TEMPLATE_CATEGORY" val="custom"/>
  <p:tag name="KSO_WM_TEMPLATE_INDEX" val="20231212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观看"/>
</p:tagLst>
</file>

<file path=ppt/tags/tag212.xml><?xml version="1.0" encoding="utf-8"?>
<p:tagLst xmlns:p="http://schemas.openxmlformats.org/presentationml/2006/main">
  <p:tag name="KSO_WM_SLIDE_ID" val="custom2023121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1212"/>
  <p:tag name="KSO_WM_SLIDE_TYPE" val="endPage"/>
  <p:tag name="KSO_WM_SLIDE_SUBTYPE" val="pureTxt"/>
  <p:tag name="KSO_WM_SLIDE_LAYOUT" val="a_f"/>
  <p:tag name="KSO_WM_SLIDE_LAYOUT_CNT" val="1_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1212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1212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212"/>
  <p:tag name="KSO_WM_TEMPLATE_THUMBS_INDEX" val="1、9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heme/theme1.xml><?xml version="1.0" encoding="utf-8"?>
<a:theme xmlns:a="http://schemas.openxmlformats.org/drawingml/2006/main" name="Office 主题​​">
  <a:themeElements>
    <a:clrScheme name="自定义 160">
      <a:dk1>
        <a:srgbClr val="000000"/>
      </a:dk1>
      <a:lt1>
        <a:srgbClr val="FFFFFF"/>
      </a:lt1>
      <a:dk2>
        <a:srgbClr val="001548"/>
      </a:dk2>
      <a:lt2>
        <a:srgbClr val="F5F7FF"/>
      </a:lt2>
      <a:accent1>
        <a:srgbClr val="00A7FF"/>
      </a:accent1>
      <a:accent2>
        <a:srgbClr val="3386ED"/>
      </a:accent2>
      <a:accent3>
        <a:srgbClr val="33F0FF"/>
      </a:accent3>
      <a:accent4>
        <a:srgbClr val="FA406C"/>
      </a:accent4>
      <a:accent5>
        <a:srgbClr val="C933FE"/>
      </a:accent5>
      <a:accent6>
        <a:srgbClr val="FF00A7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noFill/>
        <a:ln w="12700">
          <a:solidFill>
            <a:schemeClr val="tx1">
              <a:alpha val="70000"/>
            </a:schemeClr>
          </a:solidFill>
          <a:prstDash val="solid"/>
        </a:ln>
      </a:spPr>
      <a:bodyPr/>
      <a:lstStyle/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62">
      <a:dk1>
        <a:sysClr val="windowText" lastClr="000000"/>
      </a:dk1>
      <a:lt1>
        <a:sysClr val="window" lastClr="FFFFFF"/>
      </a:lt1>
      <a:dk2>
        <a:srgbClr val="303E5A"/>
      </a:dk2>
      <a:lt2>
        <a:srgbClr val="E3ECF7"/>
      </a:lt2>
      <a:accent1>
        <a:srgbClr val="FF6752"/>
      </a:accent1>
      <a:accent2>
        <a:srgbClr val="246EFD"/>
      </a:accent2>
      <a:accent3>
        <a:srgbClr val="F8CF41"/>
      </a:accent3>
      <a:accent4>
        <a:srgbClr val="FF8C4E"/>
      </a:accent4>
      <a:accent5>
        <a:srgbClr val="2BA7A7"/>
      </a:accent5>
      <a:accent6>
        <a:srgbClr val="61C7FF"/>
      </a:accent6>
      <a:hlink>
        <a:srgbClr val="658BD5"/>
      </a:hlink>
      <a:folHlink>
        <a:srgbClr val="A16AA5"/>
      </a:folHlink>
    </a:clrScheme>
    <a:fontScheme name="自定义 9">
      <a:majorFont>
        <a:latin typeface="MiSans Bold"/>
        <a:ea typeface="MiSans Bold"/>
        <a:cs typeface=""/>
      </a:majorFont>
      <a:minorFont>
        <a:latin typeface="MiSans"/>
        <a:ea typeface="Mi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11975</Words>
  <Application>WPS 演示</Application>
  <PresentationFormat>宽屏</PresentationFormat>
  <Paragraphs>458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Arial Black</vt:lpstr>
      <vt:lpstr>汉仪中黑 简</vt:lpstr>
      <vt:lpstr>Times New Roman</vt:lpstr>
      <vt:lpstr>Wingdings 2</vt:lpstr>
      <vt:lpstr>思源黑体 CN Normal</vt:lpstr>
      <vt:lpstr>Wingdings</vt:lpstr>
      <vt:lpstr>华文楷体</vt:lpstr>
      <vt:lpstr>Arial Unicode MS</vt:lpstr>
      <vt:lpstr>Calibri</vt:lpstr>
      <vt:lpstr>Arial</vt:lpstr>
      <vt:lpstr>方正公文小标宋</vt:lpstr>
      <vt:lpstr>黑体</vt:lpstr>
      <vt:lpstr>MiSans Bold</vt:lpstr>
      <vt:lpstr>MiSans</vt:lpstr>
      <vt:lpstr>Segoe Print</vt:lpstr>
      <vt:lpstr>HelveticaNeue</vt:lpstr>
      <vt:lpstr>华文新魏</vt:lpstr>
      <vt:lpstr>Office 主题​​</vt:lpstr>
      <vt:lpstr>2_Office 主题​​</vt:lpstr>
      <vt:lpstr>PowerPoint 演示文稿</vt:lpstr>
      <vt:lpstr>浙江Z20联盟高三 第二次联考应用文讲评</vt:lpstr>
      <vt:lpstr>PowerPoint 演示文稿</vt:lpstr>
      <vt:lpstr> 审题明确方向</vt:lpstr>
      <vt:lpstr>PowerPoint 演示文稿</vt:lpstr>
      <vt:lpstr>PowerPoint 演示文稿</vt:lpstr>
      <vt:lpstr>PowerPoint 演示文稿</vt:lpstr>
      <vt:lpstr> 教材溯源语料</vt:lpstr>
      <vt:lpstr>PowerPoint 演示文稿</vt:lpstr>
      <vt:lpstr>PowerPoint 演示文稿</vt:lpstr>
      <vt:lpstr>分步写作建构                       Q-A结构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写后优文开发              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32062</dc:creator>
  <cp:lastModifiedBy>Administrator</cp:lastModifiedBy>
  <cp:revision>20</cp:revision>
  <dcterms:created xsi:type="dcterms:W3CDTF">2023-08-09T12:44:00Z</dcterms:created>
  <dcterms:modified xsi:type="dcterms:W3CDTF">2023-12-14T03:03:29Z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99F529C68B184959A417E04CA56EF426_12</vt:lpwstr>
  </property>
  <property fmtid="{D5CDD505-2E9C-101B-9397-08002B2CF9AE}" pid="3" name="KSOProductBuildVer">
    <vt:lpwstr>2052-11.8.2.7978</vt:lpwstr>
  </property>
</Properties>
</file>