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76"/>
  </p:handoutMasterIdLst>
  <p:sldIdLst>
    <p:sldId id="515" r:id="rId3"/>
    <p:sldId id="317" r:id="rId4"/>
    <p:sldId id="300" r:id="rId6"/>
    <p:sldId id="446" r:id="rId7"/>
    <p:sldId id="323" r:id="rId8"/>
    <p:sldId id="324" r:id="rId9"/>
    <p:sldId id="325" r:id="rId10"/>
    <p:sldId id="387" r:id="rId11"/>
    <p:sldId id="326" r:id="rId12"/>
    <p:sldId id="327" r:id="rId13"/>
    <p:sldId id="447" r:id="rId14"/>
    <p:sldId id="449" r:id="rId15"/>
    <p:sldId id="450" r:id="rId16"/>
    <p:sldId id="448" r:id="rId17"/>
    <p:sldId id="328" r:id="rId18"/>
    <p:sldId id="329" r:id="rId19"/>
    <p:sldId id="330" r:id="rId20"/>
    <p:sldId id="331" r:id="rId21"/>
    <p:sldId id="332" r:id="rId22"/>
    <p:sldId id="333" r:id="rId23"/>
    <p:sldId id="334" r:id="rId24"/>
    <p:sldId id="451" r:id="rId25"/>
    <p:sldId id="335" r:id="rId26"/>
    <p:sldId id="336" r:id="rId27"/>
    <p:sldId id="337" r:id="rId28"/>
    <p:sldId id="338" r:id="rId29"/>
    <p:sldId id="339" r:id="rId30"/>
    <p:sldId id="340" r:id="rId31"/>
    <p:sldId id="341" r:id="rId32"/>
    <p:sldId id="344" r:id="rId33"/>
    <p:sldId id="452"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9" r:id="rId48"/>
    <p:sldId id="360" r:id="rId49"/>
    <p:sldId id="361" r:id="rId50"/>
    <p:sldId id="362" r:id="rId51"/>
    <p:sldId id="363" r:id="rId52"/>
    <p:sldId id="366" r:id="rId53"/>
    <p:sldId id="367" r:id="rId54"/>
    <p:sldId id="368" r:id="rId55"/>
    <p:sldId id="369" r:id="rId56"/>
    <p:sldId id="373" r:id="rId57"/>
    <p:sldId id="374" r:id="rId58"/>
    <p:sldId id="375" r:id="rId59"/>
    <p:sldId id="377" r:id="rId60"/>
    <p:sldId id="378" r:id="rId61"/>
    <p:sldId id="379" r:id="rId62"/>
    <p:sldId id="370" r:id="rId63"/>
    <p:sldId id="371" r:id="rId64"/>
    <p:sldId id="453" r:id="rId65"/>
    <p:sldId id="372" r:id="rId66"/>
    <p:sldId id="364" r:id="rId67"/>
    <p:sldId id="365" r:id="rId68"/>
    <p:sldId id="358" r:id="rId69"/>
    <p:sldId id="380" r:id="rId70"/>
    <p:sldId id="381" r:id="rId71"/>
    <p:sldId id="382" r:id="rId72"/>
    <p:sldId id="383" r:id="rId73"/>
    <p:sldId id="384" r:id="rId74"/>
    <p:sldId id="400" r:id="rId7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5DA2"/>
    <a:srgbClr val="77A9D3"/>
    <a:srgbClr val="A491BB"/>
    <a:srgbClr val="3992DB"/>
    <a:srgbClr val="F79600"/>
    <a:srgbClr val="0F1836"/>
    <a:srgbClr val="FDFDFD"/>
    <a:srgbClr val="D9D9D9"/>
    <a:srgbClr val="DCD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35" autoAdjust="0"/>
    <p:restoredTop sz="94660" autoAdjust="0"/>
  </p:normalViewPr>
  <p:slideViewPr>
    <p:cSldViewPr showGuides="1">
      <p:cViewPr varScale="1">
        <p:scale>
          <a:sx n="141" d="100"/>
          <a:sy n="141" d="100"/>
        </p:scale>
        <p:origin x="138" y="198"/>
      </p:cViewPr>
      <p:guideLst>
        <p:guide pos="396"/>
        <p:guide orient="horz" pos="164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922"/>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9" Type="http://schemas.openxmlformats.org/officeDocument/2006/relationships/tableStyles" Target="tableStyles.xml"/><Relationship Id="rId78" Type="http://schemas.openxmlformats.org/officeDocument/2006/relationships/viewProps" Target="viewProps.xml"/><Relationship Id="rId77" Type="http://schemas.openxmlformats.org/officeDocument/2006/relationships/presProps" Target="presProps.xml"/><Relationship Id="rId76" Type="http://schemas.openxmlformats.org/officeDocument/2006/relationships/handoutMaster" Target="handoutMasters/handoutMaster1.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任意多边形 7"/>
          <p:cNvSpPr/>
          <p:nvPr userDrawn="1">
            <p:custDataLst>
              <p:tags r:id="rId2"/>
            </p:custDataLst>
          </p:nvPr>
        </p:nvSpPr>
        <p:spPr>
          <a:xfrm>
            <a:off x="521636" y="555120"/>
            <a:ext cx="8623953" cy="22253"/>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032" tIns="33516" rIns="67032" bIns="33516" numCol="1" spcCol="0" rtlCol="0" fromWordArt="0" anchor="ctr" anchorCtr="0" forceAA="0" compatLnSpc="1">
            <a:noAutofit/>
          </a:bodyPr>
          <a:lstStyle/>
          <a:p>
            <a:pPr algn="ct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8"/>
          <p:cNvSpPr/>
          <p:nvPr userDrawn="1">
            <p:custDataLst>
              <p:tags r:id="rId3"/>
            </p:custDataLst>
          </p:nvPr>
        </p:nvSpPr>
        <p:spPr>
          <a:xfrm>
            <a:off x="2" y="195486"/>
            <a:ext cx="410536" cy="381886"/>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rgbClr val="77A9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032" tIns="33516" rIns="67032" bIns="33516" numCol="1" spcCol="0" rtlCol="0" fromWordArt="0" anchor="ctr" anchorCtr="0" forceAA="0" compatLnSpc="1">
            <a:noAutofit/>
          </a:bodyPr>
          <a:lstStyle/>
          <a:p>
            <a:pPr algn="ctr"/>
            <a:endParaRPr lang="zh-CN" altLang="en-US" sz="1400"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4.png"/><Relationship Id="rId16" Type="http://schemas.microsoft.com/office/2007/relationships/hdphoto" Target="../media/image3.wdp"/><Relationship Id="rId15" Type="http://schemas.openxmlformats.org/officeDocument/2006/relationships/image" Target="../media/image2.png"/><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8" name="图片 7"/>
          <p:cNvPicPr>
            <a:picLocks noChangeAspect="1"/>
          </p:cNvPicPr>
          <p:nvPr userDrawn="1"/>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5588" cy="5145088"/>
          </a:xfrm>
          <a:prstGeom prst="rect">
            <a:avLst/>
          </a:prstGeom>
        </p:spPr>
      </p:pic>
      <p:sp>
        <p:nvSpPr>
          <p:cNvPr id="9" name="矩形 8"/>
          <p:cNvSpPr/>
          <p:nvPr userDrawn="1"/>
        </p:nvSpPr>
        <p:spPr>
          <a:xfrm>
            <a:off x="0" y="0"/>
            <a:ext cx="9145588" cy="5145088"/>
          </a:xfrm>
          <a:prstGeom prst="rect">
            <a:avLst/>
          </a:prstGeom>
          <a:gradFill flip="none" rotWithShape="1">
            <a:gsLst>
              <a:gs pos="0">
                <a:schemeClr val="bg1">
                  <a:alpha val="55000"/>
                </a:schemeClr>
              </a:gs>
              <a:gs pos="71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2" tIns="45726" rIns="91452" bIns="45726" numCol="1" spcCol="0" rtlCol="0" fromWordArt="0" anchor="ctr" anchorCtr="0" forceAA="0" compatLnSpc="1">
            <a:noAutofit/>
          </a:bodyPr>
          <a:lstStyle/>
          <a:p>
            <a:pPr algn="ctr"/>
            <a:endParaRPr lang="zh-CN" altLang="en-US"/>
          </a:p>
        </p:txBody>
      </p:sp>
      <p:pic>
        <p:nvPicPr>
          <p:cNvPr id="5124" name="图片 11" descr="水印"/>
          <p:cNvPicPr>
            <a:picLocks noChangeAspect="1"/>
          </p:cNvPicPr>
          <p:nvPr userDrawn="1"/>
        </p:nvPicPr>
        <p:blipFill>
          <a:blip r:embed="rId17"/>
          <a:stretch>
            <a:fillRect/>
          </a:stretch>
        </p:blipFill>
        <p:spPr>
          <a:xfrm>
            <a:off x="5074285" y="225425"/>
            <a:ext cx="3785870" cy="122618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3.GIF"/></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8.png"/><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3.GIF"/></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xml"/><Relationship Id="rId2" Type="http://schemas.openxmlformats.org/officeDocument/2006/relationships/image" Target="../media/image8.png"/><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microsoft.com/office/2007/relationships/hdphoto" Target="../media/image17.wdp"/><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tags" Target="../tags/tag9.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microsoft.com/office/2007/relationships/hdphoto" Target="../media/image7.wdp"/><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30.G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image" Target="../media/image8.png"/><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2.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38.GI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image" Target="../media/image49.GI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image" Target="../media/image51.GI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219075" y="455930"/>
            <a:ext cx="5568315" cy="4523105"/>
          </a:xfrm>
          <a:prstGeom prst="rect">
            <a:avLst/>
          </a:prstGeom>
          <a:noFill/>
          <a:ln w="9525">
            <a:noFill/>
          </a:ln>
        </p:spPr>
        <p:txBody>
          <a:bodyPr wrap="square" anchor="t">
            <a:spAutoFit/>
          </a:bodyPr>
          <a:p>
            <a:r>
              <a:rPr lang="zh-CN" altLang="en-US" sz="36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3600" b="1">
              <a:solidFill>
                <a:srgbClr val="FF0000"/>
              </a:solidFill>
              <a:latin typeface="HelveticaNeue" pitchFamily="2" charset="0"/>
              <a:ea typeface="宋体" panose="02010600030101010101" pitchFamily="2" charset="-122"/>
            </a:endParaRPr>
          </a:p>
          <a:p>
            <a:endParaRPr lang="en-US" altLang="zh-CN" sz="3600" b="1">
              <a:solidFill>
                <a:srgbClr val="FF0000"/>
              </a:solidFill>
              <a:latin typeface="HelveticaNeue" pitchFamily="2" charset="0"/>
              <a:ea typeface="宋体" panose="02010600030101010101" pitchFamily="2" charset="-122"/>
            </a:endParaRPr>
          </a:p>
          <a:p>
            <a:r>
              <a:rPr lang="zh-CN" altLang="en-US" sz="3600" b="1">
                <a:solidFill>
                  <a:srgbClr val="FF0000"/>
                </a:solidFill>
                <a:latin typeface="HelveticaNeue" pitchFamily="2" charset="0"/>
                <a:ea typeface="宋体" panose="02010600030101010101" pitchFamily="2" charset="-122"/>
              </a:rPr>
              <a:t>更多教学资源请关注</a:t>
            </a:r>
            <a:endParaRPr lang="en-US" altLang="zh-CN" sz="3600" b="1">
              <a:solidFill>
                <a:srgbClr val="FF0000"/>
              </a:solidFill>
              <a:latin typeface="HelveticaNeue" pitchFamily="2" charset="0"/>
              <a:ea typeface="宋体" panose="02010600030101010101" pitchFamily="2" charset="-122"/>
            </a:endParaRPr>
          </a:p>
          <a:p>
            <a:r>
              <a:rPr lang="zh-CN" altLang="en-US" sz="3600" b="1">
                <a:solidFill>
                  <a:srgbClr val="FF0000"/>
                </a:solidFill>
                <a:latin typeface="HelveticaNeue" pitchFamily="2" charset="0"/>
                <a:ea typeface="宋体" panose="02010600030101010101" pitchFamily="2" charset="-122"/>
              </a:rPr>
              <a:t>公众号：溯恩高中英语</a:t>
            </a:r>
            <a:endParaRPr lang="zh-CN" altLang="en-US" sz="36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6327775" y="2444750"/>
            <a:ext cx="2349500" cy="2349500"/>
          </a:xfrm>
          <a:prstGeom prst="rect">
            <a:avLst/>
          </a:prstGeom>
          <a:noFill/>
          <a:ln w="9525">
            <a:noFill/>
          </a:ln>
        </p:spPr>
      </p:pic>
      <p:sp>
        <p:nvSpPr>
          <p:cNvPr id="5123" name="矩形 3"/>
          <p:cNvSpPr/>
          <p:nvPr/>
        </p:nvSpPr>
        <p:spPr>
          <a:xfrm>
            <a:off x="6327775" y="1775460"/>
            <a:ext cx="3603625" cy="583565"/>
          </a:xfrm>
          <a:prstGeom prst="rect">
            <a:avLst/>
          </a:prstGeom>
          <a:noFill/>
          <a:ln w="9525">
            <a:noFill/>
          </a:ln>
        </p:spPr>
        <p:txBody>
          <a:bodyPr wrap="square" anchor="t">
            <a:spAutoFit/>
          </a:bodyPr>
          <a:p>
            <a:r>
              <a:rPr lang="zh-CN" altLang="en-US" sz="3200" b="1">
                <a:latin typeface="华文新魏" pitchFamily="2" charset="-122"/>
                <a:ea typeface="宋体" panose="02010600030101010101" pitchFamily="2" charset="-122"/>
              </a:rPr>
              <a:t>知识产权声明</a:t>
            </a:r>
            <a:endParaRPr lang="zh-CN" altLang="en-US" sz="32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5074285" y="225425"/>
            <a:ext cx="3785870" cy="122618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8047937"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a:solidFill>
                  <a:prstClr val="black"/>
                </a:solidFill>
                <a:latin typeface="微软雅黑" panose="020B0503020204020204" pitchFamily="34" charset="-122"/>
                <a:ea typeface="微软雅黑" panose="020B0503020204020204" pitchFamily="34" charset="-122"/>
              </a:rPr>
              <a:t>7.	comfort	/ˈkʌmfət/	n.</a:t>
            </a:r>
            <a:r>
              <a:rPr lang="zh-CN" altLang="en-US" sz="1800" b="1">
                <a:solidFill>
                  <a:prstClr val="black"/>
                </a:solidFill>
                <a:latin typeface="微软雅黑" panose="020B0503020204020204" pitchFamily="34" charset="-122"/>
                <a:ea typeface="微软雅黑" panose="020B0503020204020204" pitchFamily="34" charset="-122"/>
              </a:rPr>
              <a:t>安慰</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舒服 </a:t>
            </a:r>
            <a:r>
              <a:rPr lang="en-US" altLang="zh-CN" sz="1800" b="1">
                <a:solidFill>
                  <a:prstClr val="black"/>
                </a:solidFill>
                <a:latin typeface="微软雅黑" panose="020B0503020204020204" pitchFamily="34" charset="-122"/>
                <a:ea typeface="微软雅黑" panose="020B0503020204020204" pitchFamily="34" charset="-122"/>
              </a:rPr>
              <a:t>vt.</a:t>
            </a:r>
            <a:r>
              <a:rPr lang="zh-CN" altLang="en-US" sz="1800" b="1">
                <a:solidFill>
                  <a:prstClr val="black"/>
                </a:solidFill>
                <a:latin typeface="微软雅黑" panose="020B0503020204020204" pitchFamily="34" charset="-122"/>
                <a:ea typeface="微软雅黑" panose="020B0503020204020204" pitchFamily="34" charset="-122"/>
              </a:rPr>
              <a:t>安慰</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抚慰</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709573"/>
            <a:ext cx="8119945" cy="2092749"/>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微风轻抚着他的头，仿佛在</a:t>
            </a:r>
            <a:r>
              <a:rPr lang="zh-CN" altLang="en-US" dirty="0">
                <a:solidFill>
                  <a:schemeClr val="accent1"/>
                </a:solidFill>
                <a:latin typeface="微软雅黑" panose="020B0503020204020204" pitchFamily="34" charset="-122"/>
                <a:ea typeface="微软雅黑" panose="020B0503020204020204" pitchFamily="34" charset="-122"/>
              </a:rPr>
              <a:t>安慰</a:t>
            </a:r>
            <a:r>
              <a:rPr lang="zh-CN" altLang="en-US" dirty="0">
                <a:latin typeface="微软雅黑" panose="020B0503020204020204" pitchFamily="34" charset="-122"/>
                <a:ea typeface="微软雅黑" panose="020B0503020204020204" pitchFamily="34" charset="-122"/>
              </a:rPr>
              <a:t>他所有的疲惫。</a:t>
            </a:r>
            <a:r>
              <a:rPr lang="zh-CN" altLang="en-US" dirty="0">
                <a:solidFill>
                  <a:srgbClr val="C00000"/>
                </a:solidFill>
                <a:latin typeface="微软雅黑" panose="020B0503020204020204" pitchFamily="34" charset="-122"/>
                <a:ea typeface="微软雅黑" panose="020B0503020204020204" pitchFamily="34" charset="-122"/>
              </a:rPr>
              <a:t>（续写）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The gentle breeze stroked his head as if </a:t>
            </a:r>
            <a:r>
              <a:rPr lang="en-US" altLang="zh-CN" dirty="0">
                <a:solidFill>
                  <a:schemeClr val="accent1"/>
                </a:solidFill>
                <a:latin typeface="微软雅黑" panose="020B0503020204020204" pitchFamily="34" charset="-122"/>
                <a:ea typeface="微软雅黑" panose="020B0503020204020204" pitchFamily="34" charset="-122"/>
              </a:rPr>
              <a:t>comforting</a:t>
            </a:r>
            <a:r>
              <a:rPr lang="en-US" altLang="zh-CN" dirty="0">
                <a:latin typeface="微软雅黑" panose="020B0503020204020204" pitchFamily="34" charset="-122"/>
                <a:ea typeface="微软雅黑" panose="020B0503020204020204" pitchFamily="34" charset="-122"/>
              </a:rPr>
              <a:t> all his tiredness.</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她以丈夫过几天就会回来的想法来</a:t>
            </a:r>
            <a:r>
              <a:rPr lang="zh-CN" altLang="en-US" dirty="0">
                <a:solidFill>
                  <a:schemeClr val="accent1"/>
                </a:solidFill>
                <a:latin typeface="微软雅黑" panose="020B0503020204020204" pitchFamily="34" charset="-122"/>
                <a:ea typeface="微软雅黑" panose="020B0503020204020204" pitchFamily="34" charset="-122"/>
              </a:rPr>
              <a:t>安慰</a:t>
            </a:r>
            <a:r>
              <a:rPr lang="zh-CN" altLang="en-US" dirty="0">
                <a:latin typeface="微软雅黑" panose="020B0503020204020204" pitchFamily="34" charset="-122"/>
                <a:ea typeface="微软雅黑" panose="020B0503020204020204" pitchFamily="34" charset="-122"/>
              </a:rPr>
              <a:t>自己。</a:t>
            </a:r>
            <a:r>
              <a:rPr lang="zh-CN" altLang="en-US" dirty="0">
                <a:solidFill>
                  <a:srgbClr val="C00000"/>
                </a:solidFill>
                <a:latin typeface="微软雅黑" panose="020B0503020204020204" pitchFamily="34" charset="-122"/>
                <a:ea typeface="微软雅黑" panose="020B0503020204020204" pitchFamily="34" charset="-122"/>
              </a:rPr>
              <a:t>（续写）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She </a:t>
            </a:r>
            <a:r>
              <a:rPr lang="en-US" altLang="zh-CN" dirty="0">
                <a:solidFill>
                  <a:schemeClr val="accent1"/>
                </a:solidFill>
                <a:latin typeface="微软雅黑" panose="020B0503020204020204" pitchFamily="34" charset="-122"/>
                <a:ea typeface="微软雅黑" panose="020B0503020204020204" pitchFamily="34" charset="-122"/>
              </a:rPr>
              <a:t>comfort</a:t>
            </a:r>
            <a:r>
              <a:rPr lang="en-US" altLang="zh-CN" dirty="0">
                <a:latin typeface="微软雅黑" panose="020B0503020204020204" pitchFamily="34" charset="-122"/>
                <a:ea typeface="微软雅黑" panose="020B0503020204020204" pitchFamily="34" charset="-122"/>
              </a:rPr>
              <a:t>ed herself with the view that her husband would come back in a few days.</a:t>
            </a:r>
            <a:endParaRPr lang="en-US" altLang="zh-CN" dirty="0">
              <a:latin typeface="微软雅黑" panose="020B0503020204020204" pitchFamily="34" charset="-122"/>
              <a:ea typeface="微软雅黑" panose="020B0503020204020204" pitchFamily="34" charset="-122"/>
            </a:endParaRPr>
          </a:p>
        </p:txBody>
      </p:sp>
      <p:sp>
        <p:nvSpPr>
          <p:cNvPr id="4" name="文本框 3"/>
          <p:cNvSpPr txBox="1"/>
          <p:nvPr/>
        </p:nvSpPr>
        <p:spPr>
          <a:xfrm>
            <a:off x="461672" y="3374126"/>
            <a:ext cx="5858073" cy="1289905"/>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当我沮丧时，父亲总是拍拍我的肩膀</a:t>
            </a:r>
            <a:r>
              <a:rPr kumimoji="0" lang="zh-CN" altLang="en-US"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安慰</a:t>
            </a:r>
            <a:r>
              <a:rPr kumimoji="0" lang="zh-CN" altLang="en-US"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我。</a:t>
            </a:r>
            <a:r>
              <a:rPr kumimoji="0" lang="zh-CN" altLang="en-US"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（续写）</a:t>
            </a:r>
            <a:endParaRPr kumimoji="0" lang="en-US" altLang="zh-CN"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When I was depressed, my father would pat me on the shoulder to </a:t>
            </a:r>
            <a:r>
              <a:rPr lang="en-US" altLang="zh-CN" dirty="0">
                <a:solidFill>
                  <a:schemeClr val="accent1"/>
                </a:solidFill>
                <a:latin typeface="微软雅黑" panose="020B0503020204020204" pitchFamily="34" charset="-122"/>
                <a:ea typeface="微软雅黑" panose="020B0503020204020204" pitchFamily="34" charset="-122"/>
              </a:rPr>
              <a:t>comfort</a:t>
            </a:r>
            <a:r>
              <a:rPr lang="en-US" altLang="zh-CN" dirty="0">
                <a:latin typeface="微软雅黑" panose="020B0503020204020204" pitchFamily="34" charset="-122"/>
                <a:ea typeface="微软雅黑" panose="020B0503020204020204" pitchFamily="34" charset="-122"/>
              </a:rPr>
              <a:t> me.</a:t>
            </a:r>
            <a:endParaRPr kumimoji="0" lang="zh-CN" altLang="en-US"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pic>
        <p:nvPicPr>
          <p:cNvPr id="6" name="图片 5" descr="戴帽子的猫&#10;&#10;描述已自动生成"/>
          <p:cNvPicPr>
            <a:picLocks noChangeAspect="1"/>
          </p:cNvPicPr>
          <p:nvPr/>
        </p:nvPicPr>
        <p:blipFill>
          <a:blip r:embed="rId1"/>
          <a:stretch>
            <a:fillRect/>
          </a:stretch>
        </p:blipFill>
        <p:spPr>
          <a:xfrm>
            <a:off x="6876256" y="2875756"/>
            <a:ext cx="2267744" cy="226774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barn(inVertical)">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8047937"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prstClr val="black"/>
                </a:solidFill>
                <a:latin typeface="微软雅黑" panose="020B0503020204020204" pitchFamily="34" charset="-122"/>
                <a:ea typeface="微软雅黑" panose="020B0503020204020204" pitchFamily="34" charset="-122"/>
              </a:rPr>
              <a:t>7.	</a:t>
            </a:r>
            <a:r>
              <a:rPr sz="1800" b="1" dirty="0" err="1">
                <a:solidFill>
                  <a:prstClr val="black"/>
                </a:solidFill>
                <a:latin typeface="微软雅黑" panose="020B0503020204020204" pitchFamily="34" charset="-122"/>
                <a:ea typeface="微软雅黑" panose="020B0503020204020204" pitchFamily="34" charset="-122"/>
              </a:rPr>
              <a:t>安慰与鼓励</a:t>
            </a:r>
            <a:r>
              <a:rPr lang="zh-CN" sz="1800" b="1" dirty="0">
                <a:solidFill>
                  <a:prstClr val="black"/>
                </a:solidFill>
                <a:latin typeface="微软雅黑" panose="020B0503020204020204" pitchFamily="34" charset="-122"/>
                <a:ea typeface="微软雅黑" panose="020B0503020204020204" pitchFamily="34" charset="-122"/>
              </a:rPr>
              <a:t>的多样表达</a:t>
            </a:r>
            <a:endParaRPr lang="zh-CN" sz="1800" b="1" dirty="0">
              <a:solidFill>
                <a:prstClr val="black"/>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79636" y="771798"/>
            <a:ext cx="6719634" cy="2306955"/>
          </a:xfrm>
          <a:prstGeom prst="rect">
            <a:avLst/>
          </a:prstGeom>
          <a:noFill/>
        </p:spPr>
        <p:txBody>
          <a:bodyPr wrap="square">
            <a:spAutoFit/>
          </a:bodyPr>
          <a:lstStyle/>
          <a:p>
            <a:pPr marL="342900" lvl="0" indent="-342900">
              <a:lnSpc>
                <a:spcPct val="150000"/>
              </a:lnSpc>
              <a:buFont typeface="Arial" panose="020B0604020202020204" pitchFamily="34" charset="0"/>
              <a:buChar char="•"/>
              <a:defRPr/>
            </a:pPr>
            <a:r>
              <a:rPr lang="en-US" altLang="zh-CN" sz="1600" dirty="0">
                <a:solidFill>
                  <a:schemeClr val="accent1"/>
                </a:solidFill>
                <a:latin typeface="微软雅黑" panose="020B0503020204020204" pitchFamily="34" charset="-122"/>
                <a:ea typeface="微软雅黑" panose="020B0503020204020204" pitchFamily="34" charset="-122"/>
              </a:rPr>
              <a:t>1).</a:t>
            </a:r>
            <a:r>
              <a:rPr lang="zh-CN" altLang="en-US" sz="1600" dirty="0">
                <a:solidFill>
                  <a:schemeClr val="accent1"/>
                </a:solidFill>
                <a:latin typeface="微软雅黑" panose="020B0503020204020204" pitchFamily="34" charset="-122"/>
                <a:ea typeface="微软雅黑" panose="020B0503020204020204" pitchFamily="34" charset="-122"/>
              </a:rPr>
              <a:t>表安慰与鼓励相关短语</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lvl="0">
              <a:lnSpc>
                <a:spcPct val="150000"/>
              </a:lnSpc>
              <a:defRPr/>
            </a:pPr>
            <a:r>
              <a:rPr lang="en-US" altLang="zh-CN" sz="1600" dirty="0">
                <a:latin typeface="微软雅黑" panose="020B0503020204020204" pitchFamily="34" charset="-122"/>
                <a:ea typeface="微软雅黑" panose="020B0503020204020204" pitchFamily="34" charset="-122"/>
              </a:rPr>
              <a:t>pat sb. on the shoulder</a:t>
            </a:r>
            <a:r>
              <a:rPr lang="zh-CN" altLang="en-US" sz="1600" dirty="0">
                <a:latin typeface="微软雅黑" panose="020B0503020204020204" pitchFamily="34" charset="-122"/>
                <a:ea typeface="微软雅黑" panose="020B0503020204020204" pitchFamily="34" charset="-122"/>
              </a:rPr>
              <a:t>拍某人的肩膀</a:t>
            </a:r>
            <a:endParaRPr lang="zh-CN" altLang="en-US" sz="1600" dirty="0">
              <a:latin typeface="微软雅黑" panose="020B0503020204020204" pitchFamily="34" charset="-122"/>
              <a:ea typeface="微软雅黑" panose="020B0503020204020204" pitchFamily="34" charset="-122"/>
            </a:endParaRPr>
          </a:p>
          <a:p>
            <a:pPr lvl="0">
              <a:lnSpc>
                <a:spcPct val="150000"/>
              </a:lnSpc>
              <a:defRPr/>
            </a:pPr>
            <a:r>
              <a:rPr lang="en-US" altLang="zh-CN" sz="1600" dirty="0">
                <a:latin typeface="微软雅黑" panose="020B0503020204020204" pitchFamily="34" charset="-122"/>
                <a:ea typeface="微软雅黑" panose="020B0503020204020204" pitchFamily="34" charset="-122"/>
              </a:rPr>
              <a:t>hold/take sb. in one’s arms </a:t>
            </a:r>
            <a:r>
              <a:rPr lang="zh-CN" altLang="en-US" sz="1600" dirty="0">
                <a:latin typeface="微软雅黑" panose="020B0503020204020204" pitchFamily="34" charset="-122"/>
                <a:ea typeface="微软雅黑" panose="020B0503020204020204" pitchFamily="34" charset="-122"/>
              </a:rPr>
              <a:t>拥在怀里</a:t>
            </a:r>
            <a:endParaRPr lang="zh-CN" altLang="en-US" sz="1600" dirty="0">
              <a:latin typeface="微软雅黑" panose="020B0503020204020204" pitchFamily="34" charset="-122"/>
              <a:ea typeface="微软雅黑" panose="020B0503020204020204" pitchFamily="34" charset="-122"/>
            </a:endParaRPr>
          </a:p>
          <a:p>
            <a:pPr lvl="0">
              <a:lnSpc>
                <a:spcPct val="150000"/>
              </a:lnSpc>
              <a:defRPr/>
            </a:pPr>
            <a:r>
              <a:rPr lang="en-US" altLang="zh-CN" sz="1600" dirty="0">
                <a:latin typeface="微软雅黑" panose="020B0503020204020204" pitchFamily="34" charset="-122"/>
                <a:ea typeface="微软雅黑" panose="020B0503020204020204" pitchFamily="34" charset="-122"/>
              </a:rPr>
              <a:t>throw one’s arms around sb tightly without hesitation</a:t>
            </a:r>
            <a:r>
              <a:rPr lang="zh-CN" altLang="en-US" sz="1600" dirty="0">
                <a:latin typeface="微软雅黑" panose="020B0503020204020204" pitchFamily="34" charset="-122"/>
                <a:ea typeface="微软雅黑" panose="020B0503020204020204" pitchFamily="34" charset="-122"/>
              </a:rPr>
              <a:t>毫不犹豫地紧紧拥抱某人</a:t>
            </a:r>
            <a:endParaRPr lang="zh-CN" altLang="en-US" sz="1600" dirty="0">
              <a:latin typeface="微软雅黑" panose="020B0503020204020204" pitchFamily="34" charset="-122"/>
              <a:ea typeface="微软雅黑" panose="020B0503020204020204" pitchFamily="34" charset="-122"/>
            </a:endParaRPr>
          </a:p>
          <a:p>
            <a:pPr lvl="0">
              <a:lnSpc>
                <a:spcPct val="150000"/>
              </a:lnSpc>
              <a:defRPr/>
            </a:pPr>
            <a:r>
              <a:rPr lang="en-US" altLang="zh-CN" sz="1600" dirty="0">
                <a:latin typeface="微软雅黑" panose="020B0503020204020204" pitchFamily="34" charset="-122"/>
                <a:ea typeface="微软雅黑" panose="020B0503020204020204" pitchFamily="34" charset="-122"/>
              </a:rPr>
              <a:t>cast comforting glance at sb</a:t>
            </a:r>
            <a:r>
              <a:rPr lang="zh-CN" altLang="en-US" sz="1600" dirty="0">
                <a:latin typeface="微软雅黑" panose="020B0503020204020204" pitchFamily="34" charset="-122"/>
                <a:ea typeface="微软雅黑" panose="020B0503020204020204" pitchFamily="34" charset="-122"/>
              </a:rPr>
              <a:t>安慰地瞥某人一眼</a:t>
            </a:r>
            <a:endParaRPr lang="en-US" altLang="zh-CN" sz="16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custDataLst>
              <p:tags r:id="rId1"/>
            </p:custDataLst>
          </p:nvPr>
        </p:nvPicPr>
        <p:blipFill>
          <a:blip r:embed="rId2"/>
          <a:stretch>
            <a:fillRect/>
          </a:stretch>
        </p:blipFill>
        <p:spPr>
          <a:xfrm>
            <a:off x="5436235" y="2355850"/>
            <a:ext cx="3568065" cy="2729230"/>
          </a:xfrm>
          <a:prstGeom prst="rect">
            <a:avLst/>
          </a:prstGeom>
          <a:effectLst>
            <a:softEdge rad="444500"/>
          </a:effectLst>
        </p:spPr>
      </p:pic>
      <p:sp>
        <p:nvSpPr>
          <p:cNvPr id="11" name="文本框 10"/>
          <p:cNvSpPr txBox="1"/>
          <p:nvPr>
            <p:custDataLst>
              <p:tags r:id="rId3"/>
            </p:custDataLst>
          </p:nvPr>
        </p:nvSpPr>
        <p:spPr>
          <a:xfrm>
            <a:off x="5531485" y="2691130"/>
            <a:ext cx="1464310" cy="1198880"/>
          </a:xfrm>
          <a:prstGeom prst="rect">
            <a:avLst/>
          </a:prstGeom>
          <a:noFill/>
        </p:spPr>
        <p:txBody>
          <a:bodyPr wrap="square" rtlCol="0" anchor="t">
            <a:spAutoFit/>
          </a:bodyPr>
          <a:p>
            <a:pPr algn="ctr"/>
            <a:r>
              <a:rPr lang="zh-CN" altLang="en-US" sz="2400" b="1">
                <a:solidFill>
                  <a:srgbClr val="002060"/>
                </a:solidFill>
                <a:latin typeface="汉仪雪君体简" panose="02010600000101010101" charset="-122"/>
                <a:ea typeface="汉仪雪君体简" panose="02010600000101010101" charset="-122"/>
                <a:sym typeface="方正全福体" panose="02000500000000000000" charset="-122"/>
              </a:rPr>
              <a:t>语义场</a:t>
            </a:r>
            <a:endPar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endParaRPr>
          </a:p>
          <a:p>
            <a:pPr algn="ctr"/>
            <a:r>
              <a:rPr lang="zh-CN" altLang="en-US" sz="2400" b="1">
                <a:solidFill>
                  <a:srgbClr val="7030A0"/>
                </a:solidFill>
                <a:latin typeface="汉仪雪君体简" panose="02010600000101010101" charset="-122"/>
                <a:ea typeface="汉仪雪君体简" panose="02010600000101010101" charset="-122"/>
                <a:sym typeface="方正全福体" panose="02000500000000000000" charset="-122"/>
              </a:rPr>
              <a:t>助力</a:t>
            </a:r>
            <a:endPar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endParaRPr>
          </a:p>
          <a:p>
            <a:pPr algn="ctr"/>
            <a:r>
              <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rPr>
              <a:t>词汇学习</a:t>
            </a:r>
            <a:endPar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8047937"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7.	</a:t>
            </a:r>
            <a:r>
              <a:rPr kumimoji="0" sz="18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安慰与鼓励</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的多样表达</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pic>
        <p:nvPicPr>
          <p:cNvPr id="6" name="图片 5" descr="戴帽子的猫&#10;&#10;描述已自动生成"/>
          <p:cNvPicPr>
            <a:picLocks noChangeAspect="1"/>
          </p:cNvPicPr>
          <p:nvPr/>
        </p:nvPicPr>
        <p:blipFill>
          <a:blip r:embed="rId1"/>
          <a:stretch>
            <a:fillRect/>
          </a:stretch>
        </p:blipFill>
        <p:spPr>
          <a:xfrm>
            <a:off x="7652370" y="3651870"/>
            <a:ext cx="1491630" cy="1491630"/>
          </a:xfrm>
          <a:prstGeom prst="rect">
            <a:avLst/>
          </a:prstGeom>
        </p:spPr>
      </p:pic>
      <p:sp>
        <p:nvSpPr>
          <p:cNvPr id="3" name="文本框 2"/>
          <p:cNvSpPr txBox="1"/>
          <p:nvPr/>
        </p:nvSpPr>
        <p:spPr>
          <a:xfrm>
            <a:off x="160655" y="699770"/>
            <a:ext cx="8660130" cy="2676525"/>
          </a:xfrm>
          <a:prstGeom prst="rect">
            <a:avLst/>
          </a:prstGeom>
          <a:noFill/>
        </p:spPr>
        <p:txBody>
          <a:bodyPr wrap="square" rtlCol="0" anchor="t">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2). </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通过肢体动作表达安慰与鼓励</a:t>
            </a:r>
            <a:endPar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1.He</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stroked her fingers through my hair</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,and said,”things are going to be fine.”</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他用手指抚摸着我的头发并且说一切都会好起来的</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2.After hearing the reason,his mom </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gently combed her fingers</a:t>
            </a: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through his hair</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saying,”To me,your letter is better than a thousand</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shopping sprees(购物券).”</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听到原因后,他的妈妈轻轻地用手指梳理他的头发,她说,“对我来说,你的信胜过千张购物券。”</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179705" y="3004185"/>
            <a:ext cx="7136765" cy="19380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Thank you,my dear!” She sniffled, </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hugging Jim more tightly</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.Leaning against his mother’s shoulder,Jim slowly explained why he chose to write a letter as a gift.</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“谢谢你,亲爱的!”她抽泣着,紧紧拥抱着吉姆。靠在母亲的肩膀上,姆慢慢地解释了为什么他选择写信作为礼物.</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8047937"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7.	</a:t>
            </a:r>
            <a:r>
              <a:rPr kumimoji="0" sz="18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安慰与鼓励</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的多样表达</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pic>
        <p:nvPicPr>
          <p:cNvPr id="6" name="图片 5" descr="戴帽子的猫&#10;&#10;描述已自动生成"/>
          <p:cNvPicPr>
            <a:picLocks noChangeAspect="1"/>
          </p:cNvPicPr>
          <p:nvPr/>
        </p:nvPicPr>
        <p:blipFill>
          <a:blip r:embed="rId1"/>
          <a:stretch>
            <a:fillRect/>
          </a:stretch>
        </p:blipFill>
        <p:spPr>
          <a:xfrm>
            <a:off x="7524328" y="3523828"/>
            <a:ext cx="1619672" cy="1619672"/>
          </a:xfrm>
          <a:prstGeom prst="rect">
            <a:avLst/>
          </a:prstGeom>
        </p:spPr>
      </p:pic>
      <p:sp>
        <p:nvSpPr>
          <p:cNvPr id="3" name="文本框 2"/>
          <p:cNvSpPr txBox="1"/>
          <p:nvPr/>
        </p:nvSpPr>
        <p:spPr>
          <a:xfrm>
            <a:off x="323850" y="555625"/>
            <a:ext cx="8659495" cy="1383665"/>
          </a:xfrm>
          <a:prstGeom prst="rect">
            <a:avLst/>
          </a:prstGeom>
          <a:noFill/>
        </p:spPr>
        <p:txBody>
          <a:bodyPr wrap="square" rtlCol="0" anchor="t">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3).</a:t>
            </a:r>
            <a:r>
              <a:rPr kumimoji="0" lang="zh-CN" altLang="en-US" sz="1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通过间接表达的方式表达安慰与鼓励</a:t>
            </a:r>
            <a:endParaRPr kumimoji="0" lang="zh-CN" altLang="en-US" sz="1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1.He reached out his hand,</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with his  thumb and index finger forming a “heart”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saying “I will always be there with you.”他伸出手,用拇指和食指形成了一颗心,说,“我会一直陪在你身边。”</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2.She </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swept her son into her arms with her eyes wet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她眼睛湿润,把儿子拥进怀里。</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323850" y="1851660"/>
            <a:ext cx="6871335" cy="3322955"/>
          </a:xfrm>
          <a:prstGeom prst="rect">
            <a:avLst/>
          </a:prstGeom>
          <a:noFill/>
        </p:spPr>
        <p:txBody>
          <a:bodyPr wrap="square">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4).</a:t>
            </a:r>
            <a:r>
              <a:rPr kumimoji="0" lang="zh-CN" altLang="en-US" sz="1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通过习语表达安慰与鼓励</a:t>
            </a:r>
            <a:endParaRPr kumimoji="0" lang="zh-CN" altLang="en-US" sz="1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1.Life is not all roses.   人生并不是康庄大道</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2.All things come to those who wait.  苍天不负有心人</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3.Cease to struggle and you cease to live.  生命不止,奋斗不息</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4.Nothing is impossible for a willing heart.   心之所愿,无所不成</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5.We must accept finite disappointment, but we must never lose infinite hope.  </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我们必须接受失望,因为它是有限的,但千万不可失去希望,因为它是无限的</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6.It takes a lot of hard work to be amazing. </a:t>
            </a:r>
            <a:r>
              <a:rPr lang="en-US" altLang="zh-CN" sz="1400" dirty="0">
                <a:solidFill>
                  <a:prstClr val="black"/>
                </a:solidFill>
                <a:latin typeface="微软雅黑" panose="020B0503020204020204" pitchFamily="34" charset="-122"/>
                <a:ea typeface="微软雅黑" panose="020B0503020204020204" pitchFamily="34" charset="-122"/>
              </a:rPr>
              <a:t> </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要得惊人艺，须下苦功夫。</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7.Only those who constantly seek opportunities will seize them in time.</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只有不断找寻机会的人才会及时把握机会</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8263" y="574477"/>
            <a:ext cx="8280920" cy="3784600"/>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5).</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通过面部表情来表达安慰与鼓励</a:t>
            </a:r>
            <a:endPar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1.The woman was</a:t>
            </a: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staring tenderly </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the girl, wiping out tears from  her cheeks.</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那个女子温柔地盯着那个女孩，擦去女孩脸颊上的泪水</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2.She didn’t say a word, but </a:t>
            </a: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smiled a watery smile and held my hand tightly</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她一句话也没说，但是他淡然一笑并且紧紧握住我的手</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3.My beloved mom, </a:t>
            </a: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wearing a shining smile on her scarlet face</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encourages me always from the early age.</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鲜红的脸上带着灿烂的微笑</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我亲爱的妈妈从小就鼓励我。</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4.He </a:t>
            </a: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rested her cheek on her shoulder</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他把她的脸颊靠在她的肩上</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itle 1"/>
          <p:cNvSpPr txBox="1"/>
          <p:nvPr/>
        </p:nvSpPr>
        <p:spPr>
          <a:xfrm>
            <a:off x="628519" y="195486"/>
            <a:ext cx="8047937"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prstClr val="black"/>
                </a:solidFill>
                <a:latin typeface="微软雅黑" panose="020B0503020204020204" pitchFamily="34" charset="-122"/>
                <a:ea typeface="微软雅黑" panose="020B0503020204020204" pitchFamily="34" charset="-122"/>
              </a:rPr>
              <a:t>7.	</a:t>
            </a:r>
            <a:r>
              <a:rPr sz="1800" b="1" dirty="0" err="1">
                <a:solidFill>
                  <a:prstClr val="black"/>
                </a:solidFill>
                <a:latin typeface="微软雅黑" panose="020B0503020204020204" pitchFamily="34" charset="-122"/>
                <a:ea typeface="微软雅黑" panose="020B0503020204020204" pitchFamily="34" charset="-122"/>
              </a:rPr>
              <a:t>安慰与鼓励</a:t>
            </a:r>
            <a:r>
              <a:rPr lang="zh-CN" sz="1800" b="1" dirty="0">
                <a:solidFill>
                  <a:prstClr val="black"/>
                </a:solidFill>
                <a:latin typeface="微软雅黑" panose="020B0503020204020204" pitchFamily="34" charset="-122"/>
                <a:ea typeface="微软雅黑" panose="020B0503020204020204" pitchFamily="34" charset="-122"/>
              </a:rPr>
              <a:t>的多样表达</a:t>
            </a:r>
            <a:endParaRPr lang="zh-CN" sz="1800" b="1" dirty="0">
              <a:solidFill>
                <a:prstClr val="black"/>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custDataLst>
              <p:tags r:id="rId1"/>
            </p:custDataLst>
          </p:nvPr>
        </p:nvPicPr>
        <p:blipFill>
          <a:blip r:embed="rId2"/>
          <a:stretch>
            <a:fillRect/>
          </a:stretch>
        </p:blipFill>
        <p:spPr>
          <a:xfrm>
            <a:off x="5513705" y="2571750"/>
            <a:ext cx="3568065" cy="2729230"/>
          </a:xfrm>
          <a:prstGeom prst="rect">
            <a:avLst/>
          </a:prstGeom>
          <a:effectLst>
            <a:softEdge rad="444500"/>
          </a:effectLst>
        </p:spPr>
      </p:pic>
      <p:sp>
        <p:nvSpPr>
          <p:cNvPr id="11" name="文本框 10"/>
          <p:cNvSpPr txBox="1"/>
          <p:nvPr>
            <p:custDataLst>
              <p:tags r:id="rId3"/>
            </p:custDataLst>
          </p:nvPr>
        </p:nvSpPr>
        <p:spPr>
          <a:xfrm>
            <a:off x="5608955" y="2907030"/>
            <a:ext cx="1464310" cy="1198880"/>
          </a:xfrm>
          <a:prstGeom prst="rect">
            <a:avLst/>
          </a:prstGeom>
          <a:noFill/>
        </p:spPr>
        <p:txBody>
          <a:bodyPr wrap="square" rtlCol="0" anchor="t">
            <a:spAutoFit/>
          </a:bodyPr>
          <a:p>
            <a:pPr algn="ctr"/>
            <a:r>
              <a:rPr lang="zh-CN" altLang="en-US" sz="2400" b="1">
                <a:solidFill>
                  <a:srgbClr val="002060"/>
                </a:solidFill>
                <a:latin typeface="汉仪雪君体简" panose="02010600000101010101" charset="-122"/>
                <a:ea typeface="汉仪雪君体简" panose="02010600000101010101" charset="-122"/>
                <a:sym typeface="方正全福体" panose="02000500000000000000" charset="-122"/>
              </a:rPr>
              <a:t>语义场</a:t>
            </a:r>
            <a:endPar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endParaRPr>
          </a:p>
          <a:p>
            <a:pPr algn="ctr"/>
            <a:r>
              <a:rPr lang="zh-CN" altLang="en-US" sz="2400" b="1">
                <a:solidFill>
                  <a:srgbClr val="7030A0"/>
                </a:solidFill>
                <a:latin typeface="汉仪雪君体简" panose="02010600000101010101" charset="-122"/>
                <a:ea typeface="汉仪雪君体简" panose="02010600000101010101" charset="-122"/>
                <a:sym typeface="方正全福体" panose="02000500000000000000" charset="-122"/>
              </a:rPr>
              <a:t>助力</a:t>
            </a:r>
            <a:endPar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endParaRPr>
          </a:p>
          <a:p>
            <a:pPr algn="ctr"/>
            <a:r>
              <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rPr>
              <a:t>词汇学习</a:t>
            </a:r>
            <a:endPar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prstClr val="black"/>
                </a:solidFill>
                <a:latin typeface="微软雅黑" panose="020B0503020204020204" pitchFamily="34" charset="-122"/>
                <a:ea typeface="微软雅黑" panose="020B0503020204020204" pitchFamily="34" charset="-122"/>
              </a:rPr>
              <a:t>8.	tutor	/ˈ</a:t>
            </a:r>
            <a:r>
              <a:rPr lang="en-US" altLang="zh-CN" sz="1800" b="1" dirty="0" err="1">
                <a:solidFill>
                  <a:prstClr val="black"/>
                </a:solidFill>
                <a:latin typeface="微软雅黑" panose="020B0503020204020204" pitchFamily="34" charset="-122"/>
                <a:ea typeface="微软雅黑" panose="020B0503020204020204" pitchFamily="34" charset="-122"/>
              </a:rPr>
              <a:t>tju:tə</a:t>
            </a:r>
            <a:r>
              <a:rPr lang="en-US" altLang="zh-CN" sz="1800" b="1" dirty="0">
                <a:solidFill>
                  <a:prstClr val="black"/>
                </a:solidFill>
                <a:latin typeface="微软雅黑" panose="020B0503020204020204" pitchFamily="34" charset="-122"/>
                <a:ea typeface="微软雅黑" panose="020B0503020204020204" pitchFamily="34" charset="-122"/>
              </a:rPr>
              <a:t>(r)/	n.(</a:t>
            </a:r>
            <a:r>
              <a:rPr lang="zh-CN" altLang="en-US" sz="1800" b="1" dirty="0">
                <a:solidFill>
                  <a:prstClr val="black"/>
                </a:solidFill>
                <a:latin typeface="微软雅黑" panose="020B0503020204020204" pitchFamily="34" charset="-122"/>
                <a:ea typeface="微软雅黑" panose="020B0503020204020204" pitchFamily="34" charset="-122"/>
              </a:rPr>
              <a:t>英国大学</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助教</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导师</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185646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他的父母请了一位</a:t>
            </a:r>
            <a:r>
              <a:rPr lang="zh-CN" altLang="en-US" sz="2000" dirty="0">
                <a:solidFill>
                  <a:schemeClr val="accent1"/>
                </a:solidFill>
                <a:latin typeface="微软雅黑" panose="020B0503020204020204" pitchFamily="34" charset="-122"/>
                <a:ea typeface="微软雅黑" panose="020B0503020204020204" pitchFamily="34" charset="-122"/>
              </a:rPr>
              <a:t>私人教师</a:t>
            </a:r>
            <a:r>
              <a:rPr lang="zh-CN" altLang="en-US" sz="2000" dirty="0">
                <a:latin typeface="微软雅黑" panose="020B0503020204020204" pitchFamily="34" charset="-122"/>
                <a:ea typeface="微软雅黑" panose="020B0503020204020204" pitchFamily="34" charset="-122"/>
              </a:rPr>
              <a:t>来辅导他的数学。</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His parents got him </a:t>
            </a:r>
            <a:r>
              <a:rPr lang="en-US" altLang="zh-CN" sz="2000" dirty="0">
                <a:solidFill>
                  <a:schemeClr val="accent1"/>
                </a:solidFill>
                <a:latin typeface="微软雅黑" panose="020B0503020204020204" pitchFamily="34" charset="-122"/>
                <a:ea typeface="微软雅黑" panose="020B0503020204020204" pitchFamily="34" charset="-122"/>
              </a:rPr>
              <a:t>a tutor </a:t>
            </a:r>
            <a:r>
              <a:rPr lang="en-US" altLang="zh-CN" sz="2000" dirty="0">
                <a:latin typeface="微软雅黑" panose="020B0503020204020204" pitchFamily="34" charset="-122"/>
                <a:ea typeface="微软雅黑" panose="020B0503020204020204" pitchFamily="34" charset="-122"/>
              </a:rPr>
              <a:t>to help with his </a:t>
            </a:r>
            <a:r>
              <a:rPr lang="en-US" altLang="zh-CN" sz="2000" dirty="0" err="1">
                <a:latin typeface="微软雅黑" panose="020B0503020204020204" pitchFamily="34" charset="-122"/>
                <a:ea typeface="微软雅黑" panose="020B0503020204020204" pitchFamily="34" charset="-122"/>
              </a:rPr>
              <a:t>maths</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生病期间有一系列的</a:t>
            </a:r>
            <a:r>
              <a:rPr lang="zh-CN" altLang="en-US" sz="2000" dirty="0">
                <a:solidFill>
                  <a:schemeClr val="accent1"/>
                </a:solidFill>
                <a:latin typeface="微软雅黑" panose="020B0503020204020204" pitchFamily="34" charset="-122"/>
                <a:ea typeface="微软雅黑" panose="020B0503020204020204" pitchFamily="34" charset="-122"/>
              </a:rPr>
              <a:t>家庭教师</a:t>
            </a:r>
            <a:r>
              <a:rPr lang="zh-CN" altLang="en-US" sz="2000" dirty="0">
                <a:latin typeface="微软雅黑" panose="020B0503020204020204" pitchFamily="34" charset="-122"/>
                <a:ea typeface="微软雅黑" panose="020B0503020204020204" pitchFamily="34" charset="-122"/>
              </a:rPr>
              <a:t>给我辅导。</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During my illness, I was taught by a series of </a:t>
            </a:r>
            <a:r>
              <a:rPr lang="en-US" altLang="zh-CN" sz="2000" dirty="0">
                <a:solidFill>
                  <a:schemeClr val="accent1"/>
                </a:solidFill>
                <a:latin typeface="微软雅黑" panose="020B0503020204020204" pitchFamily="34" charset="-122"/>
                <a:ea typeface="微软雅黑" panose="020B0503020204020204" pitchFamily="34" charset="-122"/>
              </a:rPr>
              <a:t>home tutors</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940152" y="3007602"/>
            <a:ext cx="3203848" cy="213589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prstClr val="black"/>
                </a:solidFill>
                <a:latin typeface="微软雅黑" panose="020B0503020204020204" pitchFamily="34" charset="-122"/>
                <a:ea typeface="微软雅黑" panose="020B0503020204020204" pitchFamily="34" charset="-122"/>
              </a:rPr>
              <a:t>9.	cite	/</a:t>
            </a:r>
            <a:r>
              <a:rPr lang="en-US" altLang="zh-CN" sz="1800" b="1" dirty="0" err="1">
                <a:solidFill>
                  <a:prstClr val="black"/>
                </a:solidFill>
                <a:latin typeface="微软雅黑" panose="020B0503020204020204" pitchFamily="34" charset="-122"/>
                <a:ea typeface="微软雅黑" panose="020B0503020204020204" pitchFamily="34" charset="-122"/>
              </a:rPr>
              <a:t>saɪt</a:t>
            </a:r>
            <a:r>
              <a:rPr lang="en-US" altLang="zh-CN" sz="1800" b="1" dirty="0">
                <a:solidFill>
                  <a:prstClr val="black"/>
                </a:solidFill>
                <a:latin typeface="微软雅黑" panose="020B0503020204020204" pitchFamily="34" charset="-122"/>
                <a:ea typeface="微软雅黑" panose="020B0503020204020204" pitchFamily="34" charset="-122"/>
              </a:rPr>
              <a:t> / 	</a:t>
            </a:r>
            <a:r>
              <a:rPr lang="en-US" altLang="zh-CN" sz="1800" b="1" dirty="0" err="1">
                <a:solidFill>
                  <a:prstClr val="black"/>
                </a:solidFill>
                <a:latin typeface="微软雅黑" panose="020B0503020204020204" pitchFamily="34" charset="-122"/>
                <a:ea typeface="微软雅黑" panose="020B0503020204020204" pitchFamily="34" charset="-122"/>
              </a:rPr>
              <a:t>vt.</a:t>
            </a:r>
            <a:r>
              <a:rPr lang="en-US" altLang="zh-CN" sz="1800" b="1" dirty="0">
                <a:solidFill>
                  <a:prstClr val="black"/>
                </a:solidFill>
                <a:latin typeface="微软雅黑" panose="020B0503020204020204" pitchFamily="34" charset="-122"/>
                <a:ea typeface="微软雅黑" panose="020B0503020204020204" pitchFamily="34" charset="-122"/>
              </a:rPr>
              <a:t> </a:t>
            </a:r>
            <a:r>
              <a:rPr lang="zh-CN" altLang="en-US" sz="1800" b="1" dirty="0">
                <a:solidFill>
                  <a:prstClr val="black"/>
                </a:solidFill>
                <a:latin typeface="微软雅黑" panose="020B0503020204020204" pitchFamily="34" charset="-122"/>
                <a:ea typeface="微软雅黑" panose="020B0503020204020204" pitchFamily="34" charset="-122"/>
              </a:rPr>
              <a:t>引用</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引述</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可以</a:t>
            </a:r>
            <a:r>
              <a:rPr lang="zh-CN" altLang="en-US" sz="2000" dirty="0">
                <a:solidFill>
                  <a:schemeClr val="accent1"/>
                </a:solidFill>
                <a:latin typeface="微软雅黑" panose="020B0503020204020204" pitchFamily="34" charset="-122"/>
                <a:ea typeface="微软雅黑" panose="020B0503020204020204" pitchFamily="34" charset="-122"/>
              </a:rPr>
              <a:t>引用</a:t>
            </a:r>
            <a:r>
              <a:rPr lang="zh-CN" altLang="en-US" sz="2000" dirty="0">
                <a:latin typeface="微软雅黑" panose="020B0503020204020204" pitchFamily="34" charset="-122"/>
                <a:ea typeface="微软雅黑" panose="020B0503020204020204" pitchFamily="34" charset="-122"/>
              </a:rPr>
              <a:t>更多基于这两个概念隐喻的语言表达。</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Many more linguistic expressions could </a:t>
            </a:r>
            <a:r>
              <a:rPr lang="en-US" altLang="zh-CN" sz="2000" dirty="0">
                <a:solidFill>
                  <a:schemeClr val="accent1"/>
                </a:solidFill>
                <a:latin typeface="微软雅黑" panose="020B0503020204020204" pitchFamily="34" charset="-122"/>
                <a:ea typeface="微软雅黑" panose="020B0503020204020204" pitchFamily="34" charset="-122"/>
              </a:rPr>
              <a:t>be cited </a:t>
            </a:r>
            <a:r>
              <a:rPr lang="en-US" altLang="zh-CN" sz="2000" dirty="0">
                <a:latin typeface="微软雅黑" panose="020B0503020204020204" pitchFamily="34" charset="-122"/>
                <a:ea typeface="微软雅黑" panose="020B0503020204020204" pitchFamily="34" charset="-122"/>
              </a:rPr>
              <a:t>which are grounded in these same two conceptual metaphors.</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他因为勇敢而</a:t>
            </a:r>
            <a:r>
              <a:rPr lang="zh-CN" altLang="en-US" sz="2000" dirty="0">
                <a:solidFill>
                  <a:schemeClr val="accent1"/>
                </a:solidFill>
                <a:latin typeface="微软雅黑" panose="020B0503020204020204" pitchFamily="34" charset="-122"/>
                <a:ea typeface="微软雅黑" panose="020B0503020204020204" pitchFamily="34" charset="-122"/>
              </a:rPr>
              <a:t>受到</a:t>
            </a:r>
            <a:r>
              <a:rPr lang="zh-CN" altLang="en-US" sz="2000" dirty="0">
                <a:latin typeface="微软雅黑" panose="020B0503020204020204" pitchFamily="34" charset="-122"/>
                <a:ea typeface="微软雅黑" panose="020B0503020204020204" pitchFamily="34" charset="-122"/>
              </a:rPr>
              <a:t>嘉奖。</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He </a:t>
            </a:r>
            <a:r>
              <a:rPr lang="en-US" altLang="zh-CN" sz="2000" dirty="0">
                <a:solidFill>
                  <a:schemeClr val="accent1"/>
                </a:solidFill>
                <a:latin typeface="微软雅黑" panose="020B0503020204020204" pitchFamily="34" charset="-122"/>
                <a:ea typeface="微软雅黑" panose="020B0503020204020204" pitchFamily="34" charset="-122"/>
              </a:rPr>
              <a:t>was cited for </a:t>
            </a:r>
            <a:r>
              <a:rPr lang="en-US" altLang="zh-CN" sz="2000" dirty="0">
                <a:latin typeface="微软雅黑" panose="020B0503020204020204" pitchFamily="34" charset="-122"/>
                <a:ea typeface="微软雅黑" panose="020B0503020204020204" pitchFamily="34" charset="-122"/>
              </a:rPr>
              <a:t>bravery.</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prstClr val="black"/>
                </a:solidFill>
                <a:latin typeface="微软雅黑" panose="020B0503020204020204" pitchFamily="34" charset="-122"/>
                <a:ea typeface="微软雅黑" panose="020B0503020204020204" pitchFamily="34" charset="-122"/>
              </a:rPr>
              <a:t>10.	participation	/</a:t>
            </a:r>
            <a:r>
              <a:rPr lang="en-US" altLang="zh-CN" sz="1800" b="1" dirty="0" err="1">
                <a:solidFill>
                  <a:prstClr val="black"/>
                </a:solidFill>
                <a:latin typeface="微软雅黑" panose="020B0503020204020204" pitchFamily="34" charset="-122"/>
                <a:ea typeface="微软雅黑" panose="020B0503020204020204" pitchFamily="34" charset="-122"/>
              </a:rPr>
              <a:t>pɑ</a:t>
            </a:r>
            <a:r>
              <a:rPr lang="en-US" altLang="zh-CN" sz="1800" b="1" dirty="0">
                <a:solidFill>
                  <a:prstClr val="black"/>
                </a:solidFill>
                <a:latin typeface="微软雅黑" panose="020B0503020204020204" pitchFamily="34" charset="-122"/>
                <a:ea typeface="微软雅黑" panose="020B0503020204020204" pitchFamily="34" charset="-122"/>
              </a:rPr>
              <a:t>:ˌ</a:t>
            </a:r>
            <a:r>
              <a:rPr lang="en-US" altLang="zh-CN" sz="1800" b="1" dirty="0" err="1">
                <a:solidFill>
                  <a:prstClr val="black"/>
                </a:solidFill>
                <a:latin typeface="微软雅黑" panose="020B0503020204020204" pitchFamily="34" charset="-122"/>
                <a:ea typeface="微软雅黑" panose="020B0503020204020204" pitchFamily="34" charset="-122"/>
              </a:rPr>
              <a:t>tɪsɪˈpeɪʃn</a:t>
            </a:r>
            <a:r>
              <a:rPr lang="en-US" altLang="zh-CN" sz="1800" b="1" dirty="0">
                <a:solidFill>
                  <a:prstClr val="black"/>
                </a:solidFill>
                <a:latin typeface="微软雅黑" panose="020B0503020204020204" pitchFamily="34" charset="-122"/>
                <a:ea typeface="微软雅黑" panose="020B0503020204020204" pitchFamily="34" charset="-122"/>
              </a:rPr>
              <a:t>	n.</a:t>
            </a:r>
            <a:r>
              <a:rPr lang="zh-CN" altLang="en-US" sz="1800" b="1" dirty="0">
                <a:solidFill>
                  <a:prstClr val="black"/>
                </a:solidFill>
                <a:latin typeface="微软雅黑" panose="020B0503020204020204" pitchFamily="34" charset="-122"/>
                <a:ea typeface="微软雅黑" panose="020B0503020204020204" pitchFamily="34" charset="-122"/>
              </a:rPr>
              <a:t>参加</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参与</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17362" y="699542"/>
            <a:ext cx="8403110" cy="2975362"/>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期待你的积极</a:t>
            </a:r>
            <a:r>
              <a:rPr lang="zh-CN" altLang="en-US" sz="1600" dirty="0">
                <a:solidFill>
                  <a:schemeClr val="accent1"/>
                </a:solidFill>
                <a:latin typeface="微软雅黑" panose="020B0503020204020204" pitchFamily="34" charset="-122"/>
                <a:ea typeface="微软雅黑" panose="020B0503020204020204" pitchFamily="34" charset="-122"/>
              </a:rPr>
              <a:t>参与</a:t>
            </a:r>
            <a:r>
              <a:rPr lang="zh-CN" altLang="en-US" sz="1600" dirty="0">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（应用文之邀请）</a:t>
            </a:r>
            <a:endParaRPr lang="en-US" altLang="zh-CN" sz="16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Looking forward to your active </a:t>
            </a:r>
            <a:r>
              <a:rPr lang="en-US" altLang="zh-CN" sz="1600" dirty="0">
                <a:solidFill>
                  <a:schemeClr val="accent1"/>
                </a:solidFill>
                <a:latin typeface="微软雅黑" panose="020B0503020204020204" pitchFamily="34" charset="-122"/>
                <a:ea typeface="微软雅黑" panose="020B0503020204020204" pitchFamily="34" charset="-122"/>
              </a:rPr>
              <a:t>participation</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600" dirty="0">
                <a:solidFill>
                  <a:schemeClr val="accent1"/>
                </a:solidFill>
                <a:latin typeface="微软雅黑" panose="020B0503020204020204" pitchFamily="34" charset="-122"/>
                <a:ea typeface="微软雅黑" panose="020B0503020204020204" pitchFamily="34" charset="-122"/>
              </a:rPr>
              <a:t>participate	/</a:t>
            </a:r>
            <a:r>
              <a:rPr lang="en-US" altLang="zh-CN" sz="1600" dirty="0" err="1">
                <a:solidFill>
                  <a:schemeClr val="accent1"/>
                </a:solidFill>
                <a:latin typeface="微软雅黑" panose="020B0503020204020204" pitchFamily="34" charset="-122"/>
                <a:ea typeface="微软雅黑" panose="020B0503020204020204" pitchFamily="34" charset="-122"/>
              </a:rPr>
              <a:t>pɑ</a:t>
            </a:r>
            <a:r>
              <a:rPr lang="en-US" altLang="zh-CN" sz="1600" dirty="0">
                <a:solidFill>
                  <a:schemeClr val="accent1"/>
                </a:solidFill>
                <a:latin typeface="微软雅黑" panose="020B0503020204020204" pitchFamily="34" charset="-122"/>
                <a:ea typeface="微软雅黑" panose="020B0503020204020204" pitchFamily="34" charset="-122"/>
              </a:rPr>
              <a:t>:ˈ</a:t>
            </a:r>
            <a:r>
              <a:rPr lang="en-US" altLang="zh-CN" sz="1600" dirty="0" err="1">
                <a:solidFill>
                  <a:schemeClr val="accent1"/>
                </a:solidFill>
                <a:latin typeface="微软雅黑" panose="020B0503020204020204" pitchFamily="34" charset="-122"/>
                <a:ea typeface="微软雅黑" panose="020B0503020204020204" pitchFamily="34" charset="-122"/>
              </a:rPr>
              <a:t>tɪsɪpeɪt</a:t>
            </a:r>
            <a:r>
              <a:rPr lang="en-US" altLang="zh-CN" sz="1600" dirty="0">
                <a:solidFill>
                  <a:schemeClr val="accent1"/>
                </a:solidFill>
                <a:latin typeface="微软雅黑" panose="020B0503020204020204" pitchFamily="34" charset="-122"/>
                <a:ea typeface="微软雅黑" panose="020B0503020204020204" pitchFamily="34" charset="-122"/>
              </a:rPr>
              <a:t>	vi.</a:t>
            </a:r>
            <a:r>
              <a:rPr lang="zh-CN" altLang="en-US" sz="1600" dirty="0">
                <a:solidFill>
                  <a:schemeClr val="accent1"/>
                </a:solidFill>
                <a:latin typeface="微软雅黑" panose="020B0503020204020204" pitchFamily="34" charset="-122"/>
                <a:ea typeface="微软雅黑" panose="020B0503020204020204" pitchFamily="34" charset="-122"/>
              </a:rPr>
              <a:t>参加</a:t>
            </a:r>
            <a:r>
              <a:rPr lang="en-US" altLang="zh-CN" sz="1600" dirty="0">
                <a:solidFill>
                  <a:schemeClr val="accent1"/>
                </a:solidFill>
                <a:latin typeface="微软雅黑" panose="020B0503020204020204" pitchFamily="34" charset="-122"/>
                <a:ea typeface="微软雅黑" panose="020B0503020204020204" pitchFamily="34" charset="-122"/>
              </a:rPr>
              <a:t>;</a:t>
            </a:r>
            <a:r>
              <a:rPr lang="zh-CN" altLang="en-US" sz="1600" dirty="0">
                <a:solidFill>
                  <a:schemeClr val="accent1"/>
                </a:solidFill>
                <a:latin typeface="微软雅黑" panose="020B0503020204020204" pitchFamily="34" charset="-122"/>
                <a:ea typeface="微软雅黑" panose="020B0503020204020204" pitchFamily="34" charset="-122"/>
              </a:rPr>
              <a:t>参与</a:t>
            </a:r>
            <a:endParaRPr lang="zh-CN" altLang="en-US" sz="16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600" dirty="0">
                <a:solidFill>
                  <a:schemeClr val="accent1"/>
                </a:solidFill>
                <a:latin typeface="微软雅黑" panose="020B0503020204020204" pitchFamily="34" charset="-122"/>
                <a:ea typeface="微软雅黑" panose="020B0503020204020204" pitchFamily="34" charset="-122"/>
              </a:rPr>
              <a:t>participate in	/</a:t>
            </a:r>
            <a:r>
              <a:rPr lang="en-US" altLang="zh-CN" sz="1600" dirty="0" err="1">
                <a:solidFill>
                  <a:schemeClr val="accent1"/>
                </a:solidFill>
                <a:latin typeface="微软雅黑" panose="020B0503020204020204" pitchFamily="34" charset="-122"/>
                <a:ea typeface="微软雅黑" panose="020B0503020204020204" pitchFamily="34" charset="-122"/>
              </a:rPr>
              <a:t>pɑ</a:t>
            </a:r>
            <a:r>
              <a:rPr lang="en-US" altLang="zh-CN" sz="1600" dirty="0">
                <a:solidFill>
                  <a:schemeClr val="accent1"/>
                </a:solidFill>
                <a:latin typeface="微软雅黑" panose="020B0503020204020204" pitchFamily="34" charset="-122"/>
                <a:ea typeface="微软雅黑" panose="020B0503020204020204" pitchFamily="34" charset="-122"/>
              </a:rPr>
              <a:t>:ˈ</a:t>
            </a:r>
            <a:r>
              <a:rPr lang="en-US" altLang="zh-CN" sz="1600" dirty="0" err="1">
                <a:solidFill>
                  <a:schemeClr val="accent1"/>
                </a:solidFill>
                <a:latin typeface="微软雅黑" panose="020B0503020204020204" pitchFamily="34" charset="-122"/>
                <a:ea typeface="微软雅黑" panose="020B0503020204020204" pitchFamily="34" charset="-122"/>
              </a:rPr>
              <a:t>tɪsɪpeɪt</a:t>
            </a:r>
            <a:r>
              <a:rPr lang="en-US" altLang="zh-CN" sz="1600" dirty="0">
                <a:solidFill>
                  <a:schemeClr val="accent1"/>
                </a:solidFill>
                <a:latin typeface="微软雅黑" panose="020B0503020204020204" pitchFamily="34" charset="-122"/>
                <a:ea typeface="微软雅黑" panose="020B0503020204020204" pitchFamily="34" charset="-122"/>
              </a:rPr>
              <a:t> </a:t>
            </a:r>
            <a:r>
              <a:rPr lang="en-US" altLang="zh-CN" sz="1600" dirty="0" err="1">
                <a:solidFill>
                  <a:schemeClr val="accent1"/>
                </a:solidFill>
                <a:latin typeface="微软雅黑" panose="020B0503020204020204" pitchFamily="34" charset="-122"/>
                <a:ea typeface="微软雅黑" panose="020B0503020204020204" pitchFamily="34" charset="-122"/>
              </a:rPr>
              <a:t>ɪn</a:t>
            </a:r>
            <a:r>
              <a:rPr lang="en-US" altLang="zh-CN" sz="1600" dirty="0">
                <a:solidFill>
                  <a:schemeClr val="accent1"/>
                </a:solidFill>
                <a:latin typeface="微软雅黑" panose="020B0503020204020204" pitchFamily="34" charset="-122"/>
                <a:ea typeface="微软雅黑" panose="020B0503020204020204" pitchFamily="34" charset="-122"/>
              </a:rPr>
              <a:t>	</a:t>
            </a:r>
            <a:r>
              <a:rPr lang="zh-CN" altLang="en-US" sz="1600" dirty="0">
                <a:solidFill>
                  <a:schemeClr val="accent1"/>
                </a:solidFill>
                <a:latin typeface="微软雅黑" panose="020B0503020204020204" pitchFamily="34" charset="-122"/>
                <a:ea typeface="微软雅黑" panose="020B0503020204020204" pitchFamily="34" charset="-122"/>
              </a:rPr>
              <a:t>参加</a:t>
            </a:r>
            <a:r>
              <a:rPr lang="en-US" altLang="zh-CN" sz="1600" dirty="0">
                <a:solidFill>
                  <a:schemeClr val="accent1"/>
                </a:solidFill>
                <a:latin typeface="微软雅黑" panose="020B0503020204020204" pitchFamily="34" charset="-122"/>
                <a:ea typeface="微软雅黑" panose="020B0503020204020204" pitchFamily="34" charset="-122"/>
              </a:rPr>
              <a:t>;</a:t>
            </a:r>
            <a:r>
              <a:rPr lang="zh-CN" altLang="en-US" sz="1600" dirty="0">
                <a:solidFill>
                  <a:schemeClr val="accent1"/>
                </a:solidFill>
                <a:latin typeface="微软雅黑" panose="020B0503020204020204" pitchFamily="34" charset="-122"/>
                <a:ea typeface="微软雅黑" panose="020B0503020204020204" pitchFamily="34" charset="-122"/>
              </a:rPr>
              <a:t>参与</a:t>
            </a:r>
            <a:endParaRPr lang="zh-CN" altLang="en-US" sz="16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为了鼓励学生积极</a:t>
            </a:r>
            <a:r>
              <a:rPr lang="zh-CN" altLang="en-US" sz="1600" dirty="0">
                <a:solidFill>
                  <a:schemeClr val="accent1"/>
                </a:solidFill>
                <a:latin typeface="微软雅黑" panose="020B0503020204020204" pitchFamily="34" charset="-122"/>
                <a:ea typeface="微软雅黑" panose="020B0503020204020204" pitchFamily="34" charset="-122"/>
              </a:rPr>
              <a:t>参加</a:t>
            </a:r>
            <a:r>
              <a:rPr lang="zh-CN" altLang="en-US" sz="1600" dirty="0">
                <a:latin typeface="微软雅黑" panose="020B0503020204020204" pitchFamily="34" charset="-122"/>
                <a:ea typeface="微软雅黑" panose="020B0503020204020204" pitchFamily="34" charset="-122"/>
              </a:rPr>
              <a:t>体育运动，我们学校上周六下午在学校体育馆举办了一场篮球比赛。</a:t>
            </a:r>
            <a:r>
              <a:rPr lang="zh-CN" altLang="en-US" sz="1600" dirty="0">
                <a:solidFill>
                  <a:srgbClr val="C00000"/>
                </a:solidFill>
                <a:latin typeface="微软雅黑" panose="020B0503020204020204" pitchFamily="34" charset="-122"/>
                <a:ea typeface="微软雅黑" panose="020B0503020204020204" pitchFamily="34" charset="-122"/>
              </a:rPr>
              <a:t>（应用文）</a:t>
            </a:r>
            <a:endParaRPr lang="en-US" altLang="zh-CN" sz="16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In order to encourage students to actively </a:t>
            </a:r>
            <a:r>
              <a:rPr lang="en-US" altLang="zh-CN" sz="1600" dirty="0">
                <a:solidFill>
                  <a:schemeClr val="accent1"/>
                </a:solidFill>
                <a:latin typeface="微软雅黑" panose="020B0503020204020204" pitchFamily="34" charset="-122"/>
                <a:ea typeface="微软雅黑" panose="020B0503020204020204" pitchFamily="34" charset="-122"/>
              </a:rPr>
              <a:t>participate in </a:t>
            </a:r>
            <a:r>
              <a:rPr lang="en-US" altLang="zh-CN" sz="1600" dirty="0">
                <a:latin typeface="微软雅黑" panose="020B0503020204020204" pitchFamily="34" charset="-122"/>
                <a:ea typeface="微软雅黑" panose="020B0503020204020204" pitchFamily="34" charset="-122"/>
              </a:rPr>
              <a:t>sports, our school held a basketball game in the school gym last Saturday afternoon. </a:t>
            </a:r>
            <a:endParaRPr lang="zh-CN" altLang="en-US" sz="16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417362" y="3630066"/>
            <a:ext cx="8403110" cy="1156855"/>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希望你能参加比赛</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因为</a:t>
            </a:r>
            <a:r>
              <a:rPr lang="zh-CN" altLang="en-US" sz="1600" dirty="0">
                <a:solidFill>
                  <a:schemeClr val="accent1"/>
                </a:solidFill>
                <a:latin typeface="微软雅黑" panose="020B0503020204020204" pitchFamily="34" charset="-122"/>
                <a:ea typeface="微软雅黑" panose="020B0503020204020204" pitchFamily="34" charset="-122"/>
              </a:rPr>
              <a:t>你的参与</a:t>
            </a:r>
            <a:r>
              <a:rPr lang="zh-CN" altLang="en-US" sz="1600" dirty="0">
                <a:latin typeface="微软雅黑" panose="020B0503020204020204" pitchFamily="34" charset="-122"/>
                <a:ea typeface="微软雅黑" panose="020B0503020204020204" pitchFamily="34" charset="-122"/>
              </a:rPr>
              <a:t>一定能帮助我们获得冠军。</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应用文之邀请信</a:t>
            </a:r>
            <a:r>
              <a:rPr lang="en-US" altLang="zh-CN" sz="1600" dirty="0">
                <a:solidFill>
                  <a:srgbClr val="C00000"/>
                </a:solidFill>
                <a:latin typeface="微软雅黑" panose="020B0503020204020204" pitchFamily="34" charset="-122"/>
                <a:ea typeface="微软雅黑" panose="020B0503020204020204" pitchFamily="34" charset="-122"/>
              </a:rPr>
              <a:t>)</a:t>
            </a:r>
            <a:endParaRPr lang="en-US" altLang="zh-CN" sz="16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Hopefully, you can participate in the game, as </a:t>
            </a:r>
            <a:r>
              <a:rPr lang="en-US" altLang="zh-CN" sz="1600" dirty="0">
                <a:solidFill>
                  <a:schemeClr val="accent1"/>
                </a:solidFill>
                <a:latin typeface="微软雅黑" panose="020B0503020204020204" pitchFamily="34" charset="-122"/>
                <a:ea typeface="微软雅黑" panose="020B0503020204020204" pitchFamily="34" charset="-122"/>
              </a:rPr>
              <a:t>your participation </a:t>
            </a:r>
            <a:r>
              <a:rPr lang="en-US" altLang="zh-CN" sz="1600" dirty="0">
                <a:latin typeface="微软雅黑" panose="020B0503020204020204" pitchFamily="34" charset="-122"/>
                <a:ea typeface="微软雅黑" panose="020B0503020204020204" pitchFamily="34" charset="-122"/>
              </a:rPr>
              <a:t>can surely help us win the championship.</a:t>
            </a:r>
            <a:endParaRPr lang="en-US" altLang="zh-CN" sz="16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7020272" y="595223"/>
            <a:ext cx="2123728" cy="15920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backgroundRemoval t="3818" b="96636" l="10000" r="90000">
                        <a14:foregroundMark x1="37364" y1="11545" x2="48818" y2="3909"/>
                        <a14:foregroundMark x1="48818" y1="3909" x2="40182" y2="13091"/>
                        <a14:foregroundMark x1="40182" y1="13091" x2="37636" y2="11182"/>
                        <a14:foregroundMark x1="59727" y1="89000" x2="42364" y2="87818"/>
                        <a14:foregroundMark x1="42364" y1="87818" x2="30364" y2="92727"/>
                        <a14:foregroundMark x1="30364" y1="92727" x2="55364" y2="96636"/>
                        <a14:foregroundMark x1="55364" y1="96636" x2="56455" y2="88364"/>
                        <a14:foregroundMark x1="42000" y1="35182" x2="43182" y2="24455"/>
                        <a14:foregroundMark x1="43182" y1="24455" x2="43636" y2="34818"/>
                        <a14:foregroundMark x1="43636" y1="34818" x2="42909" y2="35727"/>
                        <a14:foregroundMark x1="45091" y1="28091" x2="45636" y2="33273"/>
                        <a14:foregroundMark x1="38818" y1="4455" x2="46455" y2="4364"/>
                      </a14:backgroundRemoval>
                    </a14:imgEffect>
                  </a14:imgLayer>
                </a14:imgProps>
              </a:ext>
            </a:extLst>
          </a:blip>
          <a:srcRect l="17076" r="17232" b="4767"/>
          <a:stretch>
            <a:fillRect/>
          </a:stretch>
        </p:blipFill>
        <p:spPr>
          <a:xfrm>
            <a:off x="0" y="1203598"/>
            <a:ext cx="2685312" cy="3892898"/>
          </a:xfrm>
          <a:prstGeom prst="rect">
            <a:avLst/>
          </a:prstGeom>
        </p:spPr>
      </p:pic>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a:solidFill>
                  <a:prstClr val="black"/>
                </a:solidFill>
                <a:latin typeface="微软雅黑" panose="020B0503020204020204" pitchFamily="34" charset="-122"/>
                <a:ea typeface="微软雅黑" panose="020B0503020204020204" pitchFamily="34" charset="-122"/>
              </a:rPr>
              <a:t>11.	presentation	/ˌpreznˈteɪʃn/	n.</a:t>
            </a:r>
            <a:r>
              <a:rPr lang="zh-CN" altLang="en-US" sz="1800" b="1">
                <a:solidFill>
                  <a:prstClr val="black"/>
                </a:solidFill>
                <a:latin typeface="微软雅黑" panose="020B0503020204020204" pitchFamily="34" charset="-122"/>
                <a:ea typeface="微软雅黑" panose="020B0503020204020204" pitchFamily="34" charset="-122"/>
              </a:rPr>
              <a:t>报告</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陈述</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出示</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拿出</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2555875" y="627380"/>
            <a:ext cx="6357620" cy="4550409"/>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sz="1400" dirty="0">
                <a:solidFill>
                  <a:schemeClr val="accent1"/>
                </a:solidFill>
                <a:latin typeface="微软雅黑" panose="020B0503020204020204" pitchFamily="34" charset="-122"/>
                <a:ea typeface="微软雅黑" panose="020B0503020204020204" pitchFamily="34" charset="-122"/>
              </a:rPr>
              <a:t>这次的演讲</a:t>
            </a:r>
            <a:r>
              <a:rPr lang="zh-CN" altLang="en-US" sz="1400" dirty="0">
                <a:latin typeface="微软雅黑" panose="020B0503020204020204" pitchFamily="34" charset="-122"/>
                <a:ea typeface="微软雅黑" panose="020B0503020204020204" pitchFamily="34" charset="-122"/>
              </a:rPr>
              <a:t>是班上所有孩子共同努力的成功。</a:t>
            </a:r>
            <a:r>
              <a:rPr lang="zh-CN" altLang="en-US" sz="1400" dirty="0">
                <a:solidFill>
                  <a:srgbClr val="C00000"/>
                </a:solidFill>
                <a:latin typeface="微软雅黑" panose="020B0503020204020204" pitchFamily="34" charset="-122"/>
                <a:ea typeface="微软雅黑" panose="020B0503020204020204" pitchFamily="34" charset="-122"/>
              </a:rPr>
              <a:t>（续写）</a:t>
            </a:r>
            <a:endParaRPr lang="zh-CN" altLang="en-US"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400" dirty="0">
                <a:solidFill>
                  <a:schemeClr val="accent1"/>
                </a:solidFill>
                <a:latin typeface="微软雅黑" panose="020B0503020204020204" pitchFamily="34" charset="-122"/>
                <a:ea typeface="微软雅黑" panose="020B0503020204020204" pitchFamily="34" charset="-122"/>
              </a:rPr>
              <a:t>The presentation </a:t>
            </a:r>
            <a:r>
              <a:rPr lang="en-US" altLang="zh-CN" sz="1400" dirty="0">
                <a:latin typeface="微软雅黑" panose="020B0503020204020204" pitchFamily="34" charset="-122"/>
                <a:ea typeface="微软雅黑" panose="020B0503020204020204" pitchFamily="34" charset="-122"/>
              </a:rPr>
              <a:t>was a collaborative effort by all the children in the class.</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演示文稿将演讲者的信息传达给观众。 </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A presentation conveys information from a speaker to an audience.</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赞扬和支持如雨点般落在我的</a:t>
            </a:r>
            <a:r>
              <a:rPr lang="zh-CN" altLang="en-US" sz="1400" dirty="0">
                <a:solidFill>
                  <a:schemeClr val="accent1"/>
                </a:solidFill>
                <a:latin typeface="微软雅黑" panose="020B0503020204020204" pitchFamily="34" charset="-122"/>
                <a:ea typeface="微软雅黑" panose="020B0503020204020204" pitchFamily="34" charset="-122"/>
              </a:rPr>
              <a:t>演讲</a:t>
            </a:r>
            <a:r>
              <a:rPr lang="zh-CN" altLang="en-US" sz="1400" dirty="0">
                <a:latin typeface="微软雅黑" panose="020B0503020204020204" pitchFamily="34" charset="-122"/>
                <a:ea typeface="微软雅黑" panose="020B0503020204020204" pitchFamily="34" charset="-122"/>
              </a:rPr>
              <a:t>上。</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Praise and support snowed down upon my </a:t>
            </a:r>
            <a:r>
              <a:rPr lang="en-US" altLang="zh-CN" sz="1400" dirty="0">
                <a:solidFill>
                  <a:schemeClr val="accent1"/>
                </a:solidFill>
                <a:latin typeface="微软雅黑" panose="020B0503020204020204" pitchFamily="34" charset="-122"/>
                <a:ea typeface="微软雅黑" panose="020B0503020204020204" pitchFamily="34" charset="-122"/>
              </a:rPr>
              <a:t>presentation</a:t>
            </a:r>
            <a:r>
              <a:rPr lang="en-US" altLang="zh-CN" sz="1400" dirty="0">
                <a:latin typeface="微软雅黑" panose="020B0503020204020204" pitchFamily="34" charset="-122"/>
                <a:ea typeface="微软雅黑" panose="020B0503020204020204" pitchFamily="34" charset="-122"/>
              </a:rPr>
              <a:t>. </a:t>
            </a:r>
            <a:r>
              <a:rPr lang="zh-CN" altLang="en-US" sz="1400" dirty="0">
                <a:solidFill>
                  <a:srgbClr val="C00000"/>
                </a:solidFill>
                <a:latin typeface="微软雅黑" panose="020B0503020204020204" pitchFamily="34" charset="-122"/>
                <a:ea typeface="微软雅黑" panose="020B0503020204020204" pitchFamily="34" charset="-122"/>
              </a:rPr>
              <a:t>（续写）</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该项目要求每个团队提出一个假设，建立一个实验来验证假设，进行统计分析并展示结果</a:t>
            </a:r>
            <a:r>
              <a:rPr lang="zh-CN" altLang="en-US" sz="1400" dirty="0">
                <a:solidFill>
                  <a:srgbClr val="C00000"/>
                </a:solidFill>
                <a:latin typeface="微软雅黑" panose="020B0503020204020204" pitchFamily="34" charset="-122"/>
                <a:ea typeface="微软雅黑" panose="020B0503020204020204" pitchFamily="34" charset="-122"/>
              </a:rPr>
              <a:t>。</a:t>
            </a:r>
            <a:r>
              <a:rPr lang="en-US" altLang="zh-CN" sz="1400" dirty="0">
                <a:solidFill>
                  <a:srgbClr val="C00000"/>
                </a:solidFill>
                <a:latin typeface="微软雅黑" panose="020B0503020204020204" pitchFamily="34" charset="-122"/>
                <a:ea typeface="微软雅黑" panose="020B0503020204020204" pitchFamily="34" charset="-122"/>
              </a:rPr>
              <a:t>(2022</a:t>
            </a:r>
            <a:r>
              <a:rPr lang="zh-CN" altLang="en-US" sz="1400" dirty="0">
                <a:solidFill>
                  <a:srgbClr val="C00000"/>
                </a:solidFill>
                <a:latin typeface="微软雅黑" panose="020B0503020204020204" pitchFamily="34" charset="-122"/>
                <a:ea typeface="微软雅黑" panose="020B0503020204020204" pitchFamily="34" charset="-122"/>
              </a:rPr>
              <a:t>年</a:t>
            </a:r>
            <a:r>
              <a:rPr lang="en-US" altLang="zh-CN" sz="1400" dirty="0">
                <a:solidFill>
                  <a:srgbClr val="C00000"/>
                </a:solidFill>
                <a:latin typeface="微软雅黑" panose="020B0503020204020204" pitchFamily="34" charset="-122"/>
                <a:ea typeface="微软雅黑" panose="020B0503020204020204" pitchFamily="34" charset="-122"/>
              </a:rPr>
              <a:t>1</a:t>
            </a:r>
            <a:r>
              <a:rPr lang="zh-CN" altLang="en-US" sz="1400" dirty="0">
                <a:solidFill>
                  <a:srgbClr val="C00000"/>
                </a:solidFill>
                <a:latin typeface="微软雅黑" panose="020B0503020204020204" pitchFamily="34" charset="-122"/>
                <a:ea typeface="微软雅黑" panose="020B0503020204020204" pitchFamily="34" charset="-122"/>
              </a:rPr>
              <a:t>月浙江首考</a:t>
            </a:r>
            <a:r>
              <a:rPr lang="en-US" altLang="zh-CN" sz="1400" dirty="0">
                <a:solidFill>
                  <a:srgbClr val="C00000"/>
                </a:solidFill>
                <a:latin typeface="微软雅黑" panose="020B0503020204020204" pitchFamily="34" charset="-122"/>
                <a:ea typeface="微软雅黑" panose="020B0503020204020204" pitchFamily="34" charset="-122"/>
              </a:rPr>
              <a:t>)</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 project required each team to develop a hypothesis, set up an experiment to test the hypothesis, do the statistical analysis and </a:t>
            </a:r>
            <a:r>
              <a:rPr lang="en-US" altLang="zh-CN" sz="1400" dirty="0">
                <a:solidFill>
                  <a:schemeClr val="accent1"/>
                </a:solidFill>
                <a:latin typeface="微软雅黑" panose="020B0503020204020204" pitchFamily="34" charset="-122"/>
                <a:ea typeface="微软雅黑" panose="020B0503020204020204" pitchFamily="34" charset="-122"/>
              </a:rPr>
              <a:t>present</a:t>
            </a:r>
            <a:r>
              <a:rPr lang="en-US" altLang="zh-CN" sz="1400" dirty="0">
                <a:latin typeface="微软雅黑" panose="020B0503020204020204" pitchFamily="34" charset="-122"/>
                <a:ea typeface="微软雅黑" panose="020B0503020204020204" pitchFamily="34" charset="-122"/>
              </a:rPr>
              <a:t> the findings. </a:t>
            </a:r>
            <a:r>
              <a:rPr lang="zh-CN" altLang="en-US" sz="1400" dirty="0">
                <a:solidFill>
                  <a:srgbClr val="C00000"/>
                </a:solidFill>
                <a:latin typeface="微软雅黑" panose="020B0503020204020204" pitchFamily="34" charset="-122"/>
                <a:ea typeface="微软雅黑" panose="020B0503020204020204" pitchFamily="34" charset="-122"/>
              </a:rPr>
              <a:t>（续写）</a:t>
            </a:r>
            <a:endParaRPr lang="zh-CN" altLang="en-US"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barn(inVertical)">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barn(inVertical)">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prstClr val="black"/>
                </a:solidFill>
                <a:latin typeface="微软雅黑" panose="020B0503020204020204" pitchFamily="34" charset="-122"/>
                <a:ea typeface="微软雅黑" panose="020B0503020204020204" pitchFamily="34" charset="-122"/>
              </a:rPr>
              <a:t>12.	speak up	/</a:t>
            </a:r>
            <a:r>
              <a:rPr lang="en-US" altLang="zh-CN" sz="1800" b="1" dirty="0" err="1">
                <a:solidFill>
                  <a:prstClr val="black"/>
                </a:solidFill>
                <a:latin typeface="微软雅黑" panose="020B0503020204020204" pitchFamily="34" charset="-122"/>
                <a:ea typeface="微软雅黑" panose="020B0503020204020204" pitchFamily="34" charset="-122"/>
              </a:rPr>
              <a:t>spi:k</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ʌp</a:t>
            </a:r>
            <a:r>
              <a:rPr lang="en-US" altLang="zh-CN" sz="1800" b="1" dirty="0">
                <a:solidFill>
                  <a:prstClr val="black"/>
                </a:solidFill>
                <a:latin typeface="微软雅黑" panose="020B0503020204020204" pitchFamily="34" charset="-122"/>
                <a:ea typeface="微软雅黑" panose="020B0503020204020204" pitchFamily="34" charset="-122"/>
              </a:rPr>
              <a:t> / 	</a:t>
            </a:r>
            <a:r>
              <a:rPr lang="zh-CN" altLang="en-US" sz="1800" b="1" dirty="0">
                <a:solidFill>
                  <a:prstClr val="black"/>
                </a:solidFill>
                <a:latin typeface="微软雅黑" panose="020B0503020204020204" pitchFamily="34" charset="-122"/>
                <a:ea typeface="微软雅黑" panose="020B0503020204020204" pitchFamily="34" charset="-122"/>
              </a:rPr>
              <a:t>大声点说</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明确表态</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5" y="843558"/>
            <a:ext cx="7128792" cy="324146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我们将为我们的权利</a:t>
            </a:r>
            <a:r>
              <a:rPr lang="zh-CN" altLang="en-US" sz="2000" dirty="0">
                <a:solidFill>
                  <a:schemeClr val="accent1"/>
                </a:solidFill>
                <a:latin typeface="微软雅黑" panose="020B0503020204020204" pitchFamily="34" charset="-122"/>
                <a:ea typeface="微软雅黑" panose="020B0503020204020204" pitchFamily="34" charset="-122"/>
              </a:rPr>
              <a:t>大声疾呼</a:t>
            </a:r>
            <a:r>
              <a:rPr lang="zh-CN" altLang="en-US" sz="2000" dirty="0">
                <a:latin typeface="微软雅黑" panose="020B0503020204020204" pitchFamily="34" charset="-122"/>
                <a:ea typeface="微软雅黑" panose="020B0503020204020204" pitchFamily="34" charset="-122"/>
              </a:rPr>
              <a:t>，希望通过我们的声音带来改变。</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We will </a:t>
            </a:r>
            <a:r>
              <a:rPr lang="en-US" altLang="zh-CN" sz="2000" dirty="0">
                <a:solidFill>
                  <a:schemeClr val="accent1"/>
                </a:solidFill>
                <a:latin typeface="微软雅黑" panose="020B0503020204020204" pitchFamily="34" charset="-122"/>
                <a:ea typeface="微软雅黑" panose="020B0503020204020204" pitchFamily="34" charset="-122"/>
              </a:rPr>
              <a:t>speak up </a:t>
            </a:r>
            <a:r>
              <a:rPr lang="en-US" altLang="zh-CN" sz="2000" dirty="0">
                <a:latin typeface="微软雅黑" panose="020B0503020204020204" pitchFamily="34" charset="-122"/>
                <a:ea typeface="微软雅黑" panose="020B0503020204020204" pitchFamily="34" charset="-122"/>
              </a:rPr>
              <a:t>for our rights and hope to bring change through our voices. </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如果你认为那不公平，为什么不</a:t>
            </a:r>
            <a:r>
              <a:rPr lang="zh-CN" altLang="en-US" sz="2000" dirty="0">
                <a:solidFill>
                  <a:schemeClr val="accent1"/>
                </a:solidFill>
                <a:latin typeface="微软雅黑" panose="020B0503020204020204" pitchFamily="34" charset="-122"/>
                <a:ea typeface="微软雅黑" panose="020B0503020204020204" pitchFamily="34" charset="-122"/>
              </a:rPr>
              <a:t>说出来</a:t>
            </a:r>
            <a:r>
              <a:rPr lang="zh-CN" altLang="en-US" sz="2000" dirty="0">
                <a:latin typeface="微软雅黑" panose="020B0503020204020204" pitchFamily="34" charset="-122"/>
                <a:ea typeface="微软雅黑" panose="020B0503020204020204" pitchFamily="34" charset="-122"/>
              </a:rPr>
              <a:t>呢？</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If you thought that wasn’t fair, why didn’t you </a:t>
            </a:r>
            <a:r>
              <a:rPr lang="en-US" altLang="zh-CN" sz="2000" dirty="0">
                <a:solidFill>
                  <a:schemeClr val="accent1"/>
                </a:solidFill>
                <a:latin typeface="微软雅黑" panose="020B0503020204020204" pitchFamily="34" charset="-122"/>
                <a:ea typeface="微软雅黑" panose="020B0503020204020204" pitchFamily="34" charset="-122"/>
              </a:rPr>
              <a:t>speak up</a:t>
            </a:r>
            <a:r>
              <a:rPr lang="en-US" altLang="zh-CN" sz="2000" dirty="0">
                <a:latin typeface="微软雅黑" panose="020B0503020204020204" pitchFamily="34" charset="-122"/>
                <a:ea typeface="微软雅黑" panose="020B0503020204020204" pitchFamily="34" charset="-122"/>
              </a:rPr>
              <a:t>? </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308304" y="3307804"/>
            <a:ext cx="1835696" cy="183569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85238" y="2711997"/>
            <a:ext cx="4419010" cy="307777"/>
          </a:xfrm>
          <a:prstGeom prst="rect">
            <a:avLst/>
          </a:prstGeom>
          <a:solidFill>
            <a:srgbClr val="77A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177421" y="1747790"/>
            <a:ext cx="5184576" cy="646331"/>
          </a:xfrm>
          <a:prstGeom prst="rect">
            <a:avLst/>
          </a:prstGeom>
        </p:spPr>
        <p:txBody>
          <a:bodyPr wrap="square">
            <a:spAutoFit/>
          </a:bodyPr>
          <a:lstStyle/>
          <a:p>
            <a:pPr fontAlgn="auto">
              <a:spcBef>
                <a:spcPts val="0"/>
              </a:spcBef>
              <a:spcAft>
                <a:spcPts val="0"/>
              </a:spcAft>
              <a:defRPr/>
            </a:pPr>
            <a:r>
              <a:rPr lang="zh-CN" altLang="en-US" sz="3600" spc="300" dirty="0">
                <a:latin typeface="经典圆体简" panose="02010609000101010101" pitchFamily="49" charset="-122"/>
                <a:ea typeface="经典圆体简" panose="02010609000101010101" pitchFamily="49" charset="-122"/>
                <a:cs typeface="经典圆体简" panose="02010609000101010101" pitchFamily="49" charset="-122"/>
                <a:sym typeface="微软雅黑" panose="020B0503020204020204" pitchFamily="34" charset="-122"/>
              </a:rPr>
              <a:t>活用教材，靶向高考</a:t>
            </a:r>
            <a:endParaRPr lang="zh-CN" altLang="en-US" sz="3600" spc="300" dirty="0">
              <a:latin typeface="经典圆体简" panose="02010609000101010101" pitchFamily="49" charset="-122"/>
              <a:ea typeface="经典圆体简" panose="02010609000101010101" pitchFamily="49" charset="-122"/>
              <a:cs typeface="经典圆体简" panose="02010609000101010101" pitchFamily="49" charset="-122"/>
              <a:sym typeface="微软雅黑" panose="020B0503020204020204" pitchFamily="34" charset="-122"/>
            </a:endParaRPr>
          </a:p>
        </p:txBody>
      </p:sp>
      <p:sp>
        <p:nvSpPr>
          <p:cNvPr id="27" name="TextBox 26"/>
          <p:cNvSpPr txBox="1"/>
          <p:nvPr/>
        </p:nvSpPr>
        <p:spPr>
          <a:xfrm>
            <a:off x="2385238" y="2711998"/>
            <a:ext cx="4274994" cy="338554"/>
          </a:xfrm>
          <a:prstGeom prst="rect">
            <a:avLst/>
          </a:prstGeom>
          <a:noFill/>
        </p:spPr>
        <p:txBody>
          <a:bodyPr wrap="square"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B5U2 Bridging Culture</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3110669" y="3246808"/>
            <a:ext cx="2666131" cy="307777"/>
          </a:xfrm>
          <a:prstGeom prst="rect">
            <a:avLst/>
          </a:prstGeom>
          <a:noFill/>
        </p:spPr>
        <p:txBody>
          <a:bodyPr wrap="square" rtlCol="0">
            <a:spAutoFit/>
          </a:bodyPr>
          <a:lstStyle/>
          <a:p>
            <a:pPr algn="ctr"/>
            <a:r>
              <a:rPr lang="zh-CN" altLang="en-US" sz="1400" dirty="0">
                <a:solidFill>
                  <a:schemeClr val="accent6">
                    <a:lumMod val="75000"/>
                  </a:schemeClr>
                </a:solidFill>
                <a:latin typeface="微软雅黑" panose="020B0503020204020204" pitchFamily="34" charset="-122"/>
                <a:ea typeface="微软雅黑" panose="020B0503020204020204" pitchFamily="34" charset="-122"/>
              </a:rPr>
              <a:t>福州闽侯八中         郭文昇</a:t>
            </a:r>
            <a:endParaRPr lang="zh-CN" altLang="en-US" sz="1400"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3" name="椭圆 2"/>
          <p:cNvSpPr/>
          <p:nvPr/>
        </p:nvSpPr>
        <p:spPr>
          <a:xfrm>
            <a:off x="-200780" y="-6694671"/>
            <a:ext cx="9289030" cy="7488832"/>
          </a:xfrm>
          <a:prstGeom prst="ellipse">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620688" y="-6213226"/>
            <a:ext cx="9289030" cy="7488832"/>
          </a:xfrm>
          <a:prstGeom prst="ellipse">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564904" y="-6213226"/>
            <a:ext cx="9289030" cy="7488832"/>
          </a:xfrm>
          <a:prstGeom prst="ellipse">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340767" y="-6213226"/>
            <a:ext cx="9289030" cy="7488832"/>
          </a:xfrm>
          <a:prstGeom prst="ellipse">
            <a:avLst/>
          </a:prstGeom>
          <a:solidFill>
            <a:srgbClr val="7030A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2699792" y="4542388"/>
            <a:ext cx="9289030" cy="7488832"/>
          </a:xfrm>
          <a:prstGeom prst="ellipse">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282122" y="4083918"/>
            <a:ext cx="9289030" cy="7488832"/>
          </a:xfrm>
          <a:prstGeom prst="ellipse">
            <a:avLst/>
          </a:prstGeom>
          <a:solidFill>
            <a:srgbClr val="3992DB">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331640" y="4227934"/>
            <a:ext cx="9289030" cy="7488832"/>
          </a:xfrm>
          <a:prstGeom prst="ellipse">
            <a:avLst/>
          </a:prstGeom>
          <a:solidFill>
            <a:srgbClr val="7030A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4932040" y="3964589"/>
            <a:ext cx="9289030" cy="7488832"/>
          </a:xfrm>
          <a:prstGeom prst="ellipse">
            <a:avLst/>
          </a:prstGeom>
          <a:solidFill>
            <a:srgbClr val="7030A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25"/>
                                        </p:tgtEl>
                                        <p:attrNameLst>
                                          <p:attrName>ppt_y</p:attrName>
                                        </p:attrNameLst>
                                      </p:cBhvr>
                                      <p:tavLst>
                                        <p:tav tm="0">
                                          <p:val>
                                            <p:strVal val="#ppt_y"/>
                                          </p:val>
                                        </p:tav>
                                        <p:tav tm="100000">
                                          <p:val>
                                            <p:strVal val="#ppt_y"/>
                                          </p:val>
                                        </p:tav>
                                      </p:tavLst>
                                    </p:anim>
                                    <p:anim calcmode="lin" valueType="num">
                                      <p:cBhvr>
                                        <p:cTn id="50"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25"/>
                                        </p:tgtEl>
                                      </p:cBhvr>
                                    </p:animEffect>
                                  </p:childTnLst>
                                </p:cTn>
                              </p:par>
                            </p:childTnLst>
                          </p:cTn>
                        </p:par>
                        <p:par>
                          <p:cTn id="53" fill="hold">
                            <p:stCondLst>
                              <p:cond delay="1899"/>
                            </p:stCondLst>
                            <p:childTnLst>
                              <p:par>
                                <p:cTn id="54" presetID="16" presetClass="entr" presetSubtype="21"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childTnLst>
                          </p:cTn>
                        </p:par>
                        <p:par>
                          <p:cTn id="57" fill="hold">
                            <p:stCondLst>
                              <p:cond delay="2399"/>
                            </p:stCondLst>
                            <p:childTnLst>
                              <p:par>
                                <p:cTn id="58" presetID="42" presetClass="entr" presetSubtype="0"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par>
                          <p:cTn id="63" fill="hold">
                            <p:stCondLst>
                              <p:cond delay="3399"/>
                            </p:stCondLst>
                            <p:childTnLst>
                              <p:par>
                                <p:cTn id="64" presetID="42" presetClass="entr" presetSubtype="0"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1000"/>
                                        <p:tgtEl>
                                          <p:spTgt spid="28"/>
                                        </p:tgtEl>
                                      </p:cBhvr>
                                    </p:animEffect>
                                    <p:anim calcmode="lin" valueType="num">
                                      <p:cBhvr>
                                        <p:cTn id="67" dur="1000" fill="hold"/>
                                        <p:tgtEl>
                                          <p:spTgt spid="28"/>
                                        </p:tgtEl>
                                        <p:attrNameLst>
                                          <p:attrName>ppt_x</p:attrName>
                                        </p:attrNameLst>
                                      </p:cBhvr>
                                      <p:tavLst>
                                        <p:tav tm="0">
                                          <p:val>
                                            <p:strVal val="#ppt_x"/>
                                          </p:val>
                                        </p:tav>
                                        <p:tav tm="100000">
                                          <p:val>
                                            <p:strVal val="#ppt_x"/>
                                          </p:val>
                                        </p:tav>
                                      </p:tavLst>
                                    </p:anim>
                                    <p:anim calcmode="lin" valueType="num">
                                      <p:cBhvr>
                                        <p:cTn id="6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7" grpId="0"/>
      <p:bldP spid="28" grpId="0"/>
      <p:bldP spid="3" grpId="0" animBg="1"/>
      <p:bldP spid="19" grpId="0" animBg="1"/>
      <p:bldP spid="20" grpId="0" animBg="1"/>
      <p:bldP spid="21" grpId="0" animBg="1"/>
      <p:bldP spid="22" grpId="0" animBg="1"/>
      <p:bldP spid="23" grpId="0" animBg="1"/>
      <p:bldP spid="24"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13.	feel at home	/</a:t>
            </a:r>
            <a:r>
              <a:rPr lang="en-US" altLang="zh-CN" sz="1800" b="1" dirty="0" err="1">
                <a:solidFill>
                  <a:prstClr val="black"/>
                </a:solidFill>
                <a:latin typeface="微软雅黑" panose="020B0503020204020204" pitchFamily="34" charset="-122"/>
                <a:ea typeface="微软雅黑" panose="020B0503020204020204" pitchFamily="34" charset="-122"/>
              </a:rPr>
              <a:t>fi:l</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ət</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həʊm</a:t>
            </a:r>
            <a:r>
              <a:rPr lang="en-US" altLang="zh-CN" sz="1800" b="1" dirty="0">
                <a:solidFill>
                  <a:prstClr val="black"/>
                </a:solidFill>
                <a:latin typeface="微软雅黑" panose="020B0503020204020204" pitchFamily="34" charset="-122"/>
                <a:ea typeface="微软雅黑" panose="020B0503020204020204" pitchFamily="34" charset="-122"/>
              </a:rPr>
              <a:t> / 	</a:t>
            </a:r>
            <a:r>
              <a:rPr lang="zh-CN" altLang="en-US" sz="1800" b="1" dirty="0">
                <a:solidFill>
                  <a:prstClr val="black"/>
                </a:solidFill>
                <a:latin typeface="微软雅黑" panose="020B0503020204020204" pitchFamily="34" charset="-122"/>
                <a:ea typeface="微软雅黑" panose="020B0503020204020204" pitchFamily="34" charset="-122"/>
              </a:rPr>
              <a:t>舒服自在</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不拘束</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568952" cy="167725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到一周快结束时，她开始</a:t>
            </a:r>
            <a:r>
              <a:rPr lang="zh-CN" altLang="en-US" dirty="0">
                <a:solidFill>
                  <a:schemeClr val="accent1"/>
                </a:solidFill>
                <a:latin typeface="微软雅黑" panose="020B0503020204020204" pitchFamily="34" charset="-122"/>
                <a:ea typeface="微软雅黑" panose="020B0503020204020204" pitchFamily="34" charset="-122"/>
              </a:rPr>
              <a:t>适应新工作</a:t>
            </a:r>
            <a:r>
              <a:rPr lang="zh-CN" altLang="en-US" dirty="0">
                <a:latin typeface="微软雅黑" panose="020B0503020204020204" pitchFamily="34" charset="-122"/>
                <a:ea typeface="微软雅黑" panose="020B0503020204020204" pitchFamily="34" charset="-122"/>
              </a:rPr>
              <a:t>了。</a:t>
            </a:r>
            <a:r>
              <a:rPr lang="zh-CN" altLang="en-US" dirty="0">
                <a:solidFill>
                  <a:srgbClr val="C00000"/>
                </a:solidFill>
                <a:latin typeface="微软雅黑" panose="020B0503020204020204" pitchFamily="34" charset="-122"/>
                <a:ea typeface="微软雅黑" panose="020B0503020204020204" pitchFamily="34" charset="-122"/>
              </a:rPr>
              <a:t>（续写）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By the end of the week, she was beginning to </a:t>
            </a:r>
            <a:r>
              <a:rPr lang="en-US" altLang="zh-CN" dirty="0">
                <a:solidFill>
                  <a:schemeClr val="accent1"/>
                </a:solidFill>
                <a:latin typeface="微软雅黑" panose="020B0503020204020204" pitchFamily="34" charset="-122"/>
                <a:ea typeface="微软雅黑" panose="020B0503020204020204" pitchFamily="34" charset="-122"/>
              </a:rPr>
              <a:t>feel at home in her new job</a:t>
            </a:r>
            <a:r>
              <a:rPr lang="en-US"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但正是在这里，在希尔克雷斯特医院，他感到宾至如归。</a:t>
            </a:r>
            <a:r>
              <a:rPr lang="zh-CN" altLang="en-US" dirty="0">
                <a:solidFill>
                  <a:srgbClr val="C00000"/>
                </a:solidFill>
                <a:latin typeface="微软雅黑" panose="020B0503020204020204" pitchFamily="34" charset="-122"/>
                <a:ea typeface="微软雅黑" panose="020B0503020204020204" pitchFamily="34" charset="-122"/>
              </a:rPr>
              <a:t>（续写）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But it is here, at this Hillcrest hospital, where he feels at home.</a:t>
            </a:r>
            <a:endParaRPr lang="en-US" altLang="zh-CN"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364213" y="3290309"/>
            <a:ext cx="2779787" cy="1853191"/>
          </a:xfrm>
          <a:prstGeom prst="rect">
            <a:avLst/>
          </a:prstGeom>
        </p:spPr>
      </p:pic>
      <p:sp>
        <p:nvSpPr>
          <p:cNvPr id="5" name="文本框 4"/>
          <p:cNvSpPr txBox="1"/>
          <p:nvPr/>
        </p:nvSpPr>
        <p:spPr>
          <a:xfrm>
            <a:off x="467544" y="2715766"/>
            <a:ext cx="5688632" cy="2120902"/>
          </a:xfrm>
          <a:prstGeom prst="rect">
            <a:avLst/>
          </a:prstGeom>
          <a:noFill/>
        </p:spPr>
        <p:txBody>
          <a:bodyPr wrap="square">
            <a:spAutoFit/>
          </a:bodyPr>
          <a:lstStyle/>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通过你的努力和他人的帮助</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我相信一切会变得更好</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最终你会觉得</a:t>
            </a:r>
            <a:r>
              <a:rPr lang="zh-CN" altLang="en-US" dirty="0">
                <a:solidFill>
                  <a:schemeClr val="accent1"/>
                </a:solidFill>
                <a:latin typeface="微软雅黑" panose="020B0503020204020204" pitchFamily="34" charset="-122"/>
                <a:ea typeface="微软雅黑" panose="020B0503020204020204" pitchFamily="34" charset="-122"/>
              </a:rPr>
              <a:t>舒适自在</a:t>
            </a:r>
            <a:r>
              <a:rPr lang="zh-CN" altLang="en-US" dirty="0">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（续写）</a:t>
            </a:r>
            <a:endParaRPr lang="en-US" altLang="zh-CN"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With your efforts and others’ help, I’m certain everything will change for the better and you will end up </a:t>
            </a:r>
            <a:r>
              <a:rPr lang="en-US" altLang="zh-CN" dirty="0">
                <a:solidFill>
                  <a:schemeClr val="accent1"/>
                </a:solidFill>
                <a:latin typeface="微软雅黑" panose="020B0503020204020204" pitchFamily="34" charset="-122"/>
                <a:ea typeface="微软雅黑" panose="020B0503020204020204" pitchFamily="34" charset="-122"/>
              </a:rPr>
              <a:t>feeling at home</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4" name="线形标注 2 3"/>
          <p:cNvSpPr/>
          <p:nvPr/>
        </p:nvSpPr>
        <p:spPr>
          <a:xfrm>
            <a:off x="5363845" y="267335"/>
            <a:ext cx="2304415" cy="1800225"/>
          </a:xfrm>
          <a:prstGeom prst="borderCallout2">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再次全面检查一下每张</a:t>
            </a:r>
            <a:r>
              <a:rPr lang="en-US" altLang="zh-CN"/>
              <a:t>PPT</a:t>
            </a:r>
            <a:r>
              <a:rPr lang="zh-CN" altLang="en-US"/>
              <a:t>的动画</a:t>
            </a:r>
            <a:endParaRPr lang="zh-CN" alt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14.	engage	/</a:t>
            </a:r>
            <a:r>
              <a:rPr lang="en-US" altLang="zh-CN" sz="1800" b="1" dirty="0" err="1">
                <a:solidFill>
                  <a:prstClr val="black"/>
                </a:solidFill>
                <a:latin typeface="微软雅黑" panose="020B0503020204020204" pitchFamily="34" charset="-122"/>
                <a:ea typeface="微软雅黑" panose="020B0503020204020204" pitchFamily="34" charset="-122"/>
              </a:rPr>
              <a:t>ɪnˈgeɪdʒ</a:t>
            </a:r>
            <a:r>
              <a:rPr lang="en-US" altLang="zh-CN" sz="1800" b="1" dirty="0">
                <a:solidFill>
                  <a:prstClr val="black"/>
                </a:solidFill>
                <a:latin typeface="微软雅黑" panose="020B0503020204020204" pitchFamily="34" charset="-122"/>
                <a:ea typeface="微软雅黑" panose="020B0503020204020204" pitchFamily="34" charset="-122"/>
              </a:rPr>
              <a:t>	v</a:t>
            </a:r>
            <a:r>
              <a:rPr lang="zh-CN" altLang="en-US" sz="1800" b="1" dirty="0">
                <a:solidFill>
                  <a:prstClr val="black"/>
                </a:solidFill>
                <a:latin typeface="微软雅黑" panose="020B0503020204020204" pitchFamily="34" charset="-122"/>
                <a:ea typeface="微软雅黑" panose="020B0503020204020204" pitchFamily="34" charset="-122"/>
              </a:rPr>
              <a:t>参加</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参与 </a:t>
            </a:r>
            <a:r>
              <a:rPr lang="en-US" altLang="zh-CN" sz="1800" b="1" dirty="0" err="1">
                <a:solidFill>
                  <a:prstClr val="black"/>
                </a:solidFill>
                <a:latin typeface="微软雅黑" panose="020B0503020204020204" pitchFamily="34" charset="-122"/>
                <a:ea typeface="微软雅黑" panose="020B0503020204020204" pitchFamily="34" charset="-122"/>
              </a:rPr>
              <a:t>vt.</a:t>
            </a:r>
            <a:r>
              <a:rPr lang="zh-CN" altLang="en-US" sz="1800" b="1" dirty="0">
                <a:solidFill>
                  <a:prstClr val="black"/>
                </a:solidFill>
                <a:latin typeface="微软雅黑" panose="020B0503020204020204" pitchFamily="34" charset="-122"/>
                <a:ea typeface="微软雅黑" panose="020B0503020204020204" pitchFamily="34" charset="-122"/>
              </a:rPr>
              <a:t>吸引注意力</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285115" y="771525"/>
            <a:ext cx="8702675" cy="3904078"/>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en-US" altLang="zh-CN" sz="1400" dirty="0">
                <a:solidFill>
                  <a:schemeClr val="accent1"/>
                </a:solidFill>
                <a:latin typeface="微软雅黑" panose="020B0503020204020204" pitchFamily="34" charset="-122"/>
                <a:ea typeface="微软雅黑" panose="020B0503020204020204" pitchFamily="34" charset="-122"/>
              </a:rPr>
              <a:t>engage in	/</a:t>
            </a:r>
            <a:r>
              <a:rPr lang="en-US" altLang="zh-CN" sz="1400" dirty="0" err="1">
                <a:solidFill>
                  <a:schemeClr val="accent1"/>
                </a:solidFill>
                <a:latin typeface="微软雅黑" panose="020B0503020204020204" pitchFamily="34" charset="-122"/>
                <a:ea typeface="微软雅黑" panose="020B0503020204020204" pitchFamily="34" charset="-122"/>
              </a:rPr>
              <a:t>ɪnˈgeɪdʒ</a:t>
            </a:r>
            <a:r>
              <a:rPr lang="en-US" altLang="zh-CN" sz="1400" dirty="0">
                <a:solidFill>
                  <a:schemeClr val="accent1"/>
                </a:solidFill>
                <a:latin typeface="微软雅黑" panose="020B0503020204020204" pitchFamily="34" charset="-122"/>
                <a:ea typeface="微软雅黑" panose="020B0503020204020204" pitchFamily="34" charset="-122"/>
              </a:rPr>
              <a:t> </a:t>
            </a:r>
            <a:r>
              <a:rPr lang="en-US" altLang="zh-CN" sz="1400" dirty="0" err="1">
                <a:solidFill>
                  <a:schemeClr val="accent1"/>
                </a:solidFill>
                <a:latin typeface="微软雅黑" panose="020B0503020204020204" pitchFamily="34" charset="-122"/>
                <a:ea typeface="微软雅黑" panose="020B0503020204020204" pitchFamily="34" charset="-122"/>
              </a:rPr>
              <a:t>ɪn</a:t>
            </a:r>
            <a:r>
              <a:rPr lang="en-US" altLang="zh-CN" sz="1400" dirty="0">
                <a:solidFill>
                  <a:schemeClr val="accent1"/>
                </a:solidFill>
                <a:latin typeface="微软雅黑" panose="020B0503020204020204" pitchFamily="34" charset="-122"/>
                <a:ea typeface="微软雅黑" panose="020B0503020204020204" pitchFamily="34" charset="-122"/>
              </a:rPr>
              <a:t>	(</a:t>
            </a:r>
            <a:r>
              <a:rPr lang="zh-CN" altLang="en-US" sz="1400" dirty="0">
                <a:solidFill>
                  <a:schemeClr val="accent1"/>
                </a:solidFill>
                <a:latin typeface="微软雅黑" panose="020B0503020204020204" pitchFamily="34" charset="-122"/>
                <a:ea typeface="微软雅黑" panose="020B0503020204020204" pitchFamily="34" charset="-122"/>
              </a:rPr>
              <a:t>使</a:t>
            </a:r>
            <a:r>
              <a:rPr lang="en-US" altLang="zh-CN" sz="1400" dirty="0">
                <a:solidFill>
                  <a:schemeClr val="accent1"/>
                </a:solidFill>
                <a:latin typeface="微软雅黑" panose="020B0503020204020204" pitchFamily="34" charset="-122"/>
                <a:ea typeface="微软雅黑" panose="020B0503020204020204" pitchFamily="34" charset="-122"/>
              </a:rPr>
              <a:t>)</a:t>
            </a:r>
            <a:r>
              <a:rPr lang="zh-CN" altLang="en-US" sz="1400" dirty="0">
                <a:solidFill>
                  <a:schemeClr val="accent1"/>
                </a:solidFill>
                <a:latin typeface="微软雅黑" panose="020B0503020204020204" pitchFamily="34" charset="-122"/>
                <a:ea typeface="微软雅黑" panose="020B0503020204020204" pitchFamily="34" charset="-122"/>
              </a:rPr>
              <a:t>从事</a:t>
            </a:r>
            <a:r>
              <a:rPr lang="en-US" altLang="zh-CN" sz="1400" dirty="0">
                <a:solidFill>
                  <a:schemeClr val="accent1"/>
                </a:solidFill>
                <a:latin typeface="微软雅黑" panose="020B0503020204020204" pitchFamily="34" charset="-122"/>
                <a:ea typeface="微软雅黑" panose="020B0503020204020204" pitchFamily="34" charset="-122"/>
              </a:rPr>
              <a:t>;</a:t>
            </a:r>
            <a:r>
              <a:rPr lang="zh-CN" altLang="en-US" sz="1400" dirty="0">
                <a:solidFill>
                  <a:schemeClr val="accent1"/>
                </a:solidFill>
                <a:latin typeface="微软雅黑" panose="020B0503020204020204" pitchFamily="34" charset="-122"/>
                <a:ea typeface="微软雅黑" panose="020B0503020204020204" pitchFamily="34" charset="-122"/>
              </a:rPr>
              <a:t>参与 </a:t>
            </a:r>
            <a:endParaRPr lang="zh-CN" altLang="en-US" sz="14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双胞胎和他们的父亲在厨房为母亲做早餐。</a:t>
            </a:r>
            <a:r>
              <a:rPr lang="en-US" altLang="zh-CN" sz="1400" dirty="0">
                <a:solidFill>
                  <a:srgbClr val="C00000"/>
                </a:solidFill>
                <a:latin typeface="微软雅黑" panose="020B0503020204020204" pitchFamily="34" charset="-122"/>
                <a:ea typeface="微软雅黑" panose="020B0503020204020204" pitchFamily="34" charset="-122"/>
              </a:rPr>
              <a:t>(2021</a:t>
            </a:r>
            <a:r>
              <a:rPr lang="zh-CN" altLang="en-US" sz="1400" dirty="0">
                <a:solidFill>
                  <a:srgbClr val="C00000"/>
                </a:solidFill>
                <a:latin typeface="微软雅黑" panose="020B0503020204020204" pitchFamily="34" charset="-122"/>
                <a:ea typeface="微软雅黑" panose="020B0503020204020204" pitchFamily="34" charset="-122"/>
              </a:rPr>
              <a:t>新高考</a:t>
            </a:r>
            <a:r>
              <a:rPr lang="en-US" altLang="zh-CN" sz="1400" dirty="0">
                <a:solidFill>
                  <a:srgbClr val="C00000"/>
                </a:solidFill>
                <a:latin typeface="微软雅黑" panose="020B0503020204020204" pitchFamily="34" charset="-122"/>
                <a:ea typeface="微软雅黑" panose="020B0503020204020204" pitchFamily="34" charset="-122"/>
              </a:rPr>
              <a:t>Ⅰ</a:t>
            </a:r>
            <a:r>
              <a:rPr lang="zh-CN" altLang="en-US" sz="1400" dirty="0">
                <a:solidFill>
                  <a:srgbClr val="C00000"/>
                </a:solidFill>
                <a:latin typeface="微软雅黑" panose="020B0503020204020204" pitchFamily="34" charset="-122"/>
                <a:ea typeface="微软雅黑" panose="020B0503020204020204" pitchFamily="34" charset="-122"/>
              </a:rPr>
              <a:t>卷读后续写</a:t>
            </a:r>
            <a:r>
              <a:rPr lang="en-US" altLang="zh-CN" sz="1400" dirty="0">
                <a:solidFill>
                  <a:srgbClr val="C00000"/>
                </a:solidFill>
                <a:latin typeface="微软雅黑" panose="020B0503020204020204" pitchFamily="34" charset="-122"/>
                <a:ea typeface="微软雅黑" panose="020B0503020204020204" pitchFamily="34" charset="-122"/>
              </a:rPr>
              <a:t>)</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The kitchen witnessed the twins and the father </a:t>
            </a:r>
            <a:r>
              <a:rPr lang="en-US" altLang="zh-CN" sz="1400" dirty="0">
                <a:solidFill>
                  <a:schemeClr val="accent1"/>
                </a:solidFill>
                <a:latin typeface="微软雅黑" panose="020B0503020204020204" pitchFamily="34" charset="-122"/>
                <a:ea typeface="微软雅黑" panose="020B0503020204020204" pitchFamily="34" charset="-122"/>
              </a:rPr>
              <a:t>engage themselves in </a:t>
            </a:r>
            <a:r>
              <a:rPr lang="en-US" altLang="zh-CN" sz="1400" dirty="0">
                <a:latin typeface="微软雅黑" panose="020B0503020204020204" pitchFamily="34" charset="-122"/>
                <a:ea typeface="微软雅黑" panose="020B0503020204020204" pitchFamily="34" charset="-122"/>
              </a:rPr>
              <a:t>making breakfast for their mother. </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这种新的学习方法能够</a:t>
            </a:r>
            <a:r>
              <a:rPr lang="zh-CN" altLang="en-US" sz="1400" dirty="0">
                <a:solidFill>
                  <a:schemeClr val="accent1"/>
                </a:solidFill>
                <a:latin typeface="微软雅黑" panose="020B0503020204020204" pitchFamily="34" charset="-122"/>
                <a:ea typeface="微软雅黑" panose="020B0503020204020204" pitchFamily="34" charset="-122"/>
              </a:rPr>
              <a:t>吸引</a:t>
            </a:r>
            <a:r>
              <a:rPr lang="zh-CN" altLang="en-US" sz="1400" dirty="0">
                <a:latin typeface="微软雅黑" panose="020B0503020204020204" pitchFamily="34" charset="-122"/>
                <a:ea typeface="微软雅黑" panose="020B0503020204020204" pitchFamily="34" charset="-122"/>
              </a:rPr>
              <a:t>学生的兴趣，提高学习效率。</a:t>
            </a:r>
            <a:r>
              <a:rPr lang="zh-CN" altLang="en-US" sz="1400" dirty="0">
                <a:solidFill>
                  <a:srgbClr val="C00000"/>
                </a:solidFill>
                <a:latin typeface="微软雅黑" panose="020B0503020204020204" pitchFamily="34" charset="-122"/>
                <a:ea typeface="微软雅黑" panose="020B0503020204020204" pitchFamily="34" charset="-122"/>
              </a:rPr>
              <a:t>（应用文）</a:t>
            </a:r>
            <a:endParaRPr lang="zh-CN" altLang="en-US"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This new approach to learning manages to </a:t>
            </a:r>
            <a:r>
              <a:rPr lang="en-US" altLang="zh-CN" sz="1400" dirty="0">
                <a:solidFill>
                  <a:schemeClr val="accent1"/>
                </a:solidFill>
                <a:latin typeface="微软雅黑" panose="020B0503020204020204" pitchFamily="34" charset="-122"/>
                <a:ea typeface="微软雅黑" panose="020B0503020204020204" pitchFamily="34" charset="-122"/>
              </a:rPr>
              <a:t>engage</a:t>
            </a:r>
            <a:r>
              <a:rPr lang="en-US" altLang="zh-CN" sz="1400" dirty="0">
                <a:latin typeface="微软雅黑" panose="020B0503020204020204" pitchFamily="34" charset="-122"/>
                <a:ea typeface="微软雅黑" panose="020B0503020204020204" pitchFamily="34" charset="-122"/>
              </a:rPr>
              <a:t> students’ interest and enhance learning efficiency. </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solidFill>
                  <a:schemeClr val="accent1"/>
                </a:solidFill>
                <a:latin typeface="微软雅黑" panose="020B0503020204020204" pitchFamily="34" charset="-122"/>
                <a:ea typeface="微软雅黑" panose="020B0503020204020204" pitchFamily="34" charset="-122"/>
              </a:rPr>
              <a:t>从事</a:t>
            </a:r>
            <a:r>
              <a:rPr lang="zh-CN" altLang="en-US" sz="1400" dirty="0">
                <a:latin typeface="微软雅黑" panose="020B0503020204020204" pitchFamily="34" charset="-122"/>
                <a:ea typeface="微软雅黑" panose="020B0503020204020204" pitchFamily="34" charset="-122"/>
              </a:rPr>
              <a:t>探索灿烂的中国文化给了他一个充当文化使者的机会。</a:t>
            </a:r>
            <a:r>
              <a:rPr lang="zh-CN" altLang="en-US" sz="1400" dirty="0">
                <a:solidFill>
                  <a:srgbClr val="C00000"/>
                </a:solidFill>
                <a:latin typeface="微软雅黑" panose="020B0503020204020204" pitchFamily="34" charset="-122"/>
                <a:ea typeface="微软雅黑" panose="020B0503020204020204" pitchFamily="34" charset="-122"/>
              </a:rPr>
              <a:t>（应用文）</a:t>
            </a:r>
            <a:endParaRPr lang="zh-CN" altLang="en-US"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solidFill>
                  <a:schemeClr val="accent1"/>
                </a:solidFill>
                <a:latin typeface="微软雅黑" panose="020B0503020204020204" pitchFamily="34" charset="-122"/>
                <a:ea typeface="微软雅黑" panose="020B0503020204020204" pitchFamily="34" charset="-122"/>
              </a:rPr>
              <a:t>Engaging in </a:t>
            </a:r>
            <a:r>
              <a:rPr lang="en-US" altLang="zh-CN" sz="1400" dirty="0">
                <a:latin typeface="微软雅黑" panose="020B0503020204020204" pitchFamily="34" charset="-122"/>
                <a:ea typeface="微软雅黑" panose="020B0503020204020204" pitchFamily="34" charset="-122"/>
              </a:rPr>
              <a:t>exploring splendid Chinese culture gives him a chance to act as a cultural messenger. </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他爸爸</a:t>
            </a:r>
            <a:r>
              <a:rPr lang="zh-CN" altLang="en-US" sz="1400" dirty="0">
                <a:solidFill>
                  <a:schemeClr val="accent1"/>
                </a:solidFill>
                <a:latin typeface="微软雅黑" panose="020B0503020204020204" pitchFamily="34" charset="-122"/>
                <a:ea typeface="微软雅黑" panose="020B0503020204020204" pitchFamily="34" charset="-122"/>
              </a:rPr>
              <a:t>请</a:t>
            </a:r>
            <a:r>
              <a:rPr lang="zh-CN" altLang="en-US" sz="1400" dirty="0">
                <a:latin typeface="微软雅黑" panose="020B0503020204020204" pitchFamily="34" charset="-122"/>
                <a:ea typeface="微软雅黑" panose="020B0503020204020204" pitchFamily="34" charset="-122"/>
              </a:rPr>
              <a:t>了一位家庭教师给她补习数学。</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Her father </a:t>
            </a:r>
            <a:r>
              <a:rPr lang="en-US" altLang="zh-CN" sz="1400" dirty="0">
                <a:solidFill>
                  <a:schemeClr val="accent1"/>
                </a:solidFill>
                <a:latin typeface="微软雅黑" panose="020B0503020204020204" pitchFamily="34" charset="-122"/>
                <a:ea typeface="微软雅黑" panose="020B0503020204020204" pitchFamily="34" charset="-122"/>
              </a:rPr>
              <a:t>engaged</a:t>
            </a:r>
            <a:r>
              <a:rPr lang="en-US" altLang="zh-CN" sz="1400" dirty="0">
                <a:latin typeface="微软雅黑" panose="020B0503020204020204" pitchFamily="34" charset="-122"/>
                <a:ea typeface="微软雅黑" panose="020B0503020204020204" pitchFamily="34" charset="-122"/>
              </a:rPr>
              <a:t> a tutor to improve her </a:t>
            </a:r>
            <a:r>
              <a:rPr lang="en-US" altLang="zh-CN" sz="1400" dirty="0" err="1">
                <a:latin typeface="微软雅黑" panose="020B0503020204020204" pitchFamily="34" charset="-122"/>
                <a:ea typeface="微软雅黑" panose="020B0503020204020204" pitchFamily="34" charset="-122"/>
              </a:rPr>
              <a:t>maths</a:t>
            </a: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arn(inVertical)">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barn(inVertical)">
                                      <p:cBhvr>
                                        <p:cTn id="3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1540" y="699542"/>
            <a:ext cx="8280920" cy="411151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engaged adj. </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忙于 </a:t>
            </a:r>
            <a:endPar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be engaged/ busy/ occupied in doing </a:t>
            </a:r>
            <a:r>
              <a:rPr kumimoji="0" lang="en-US" altLang="zh-CN" sz="1600" b="0" i="0" u="none" strike="noStrike" kern="1200" cap="none" spc="0" normalizeH="0" baseline="0" noProof="0" dirty="0" err="1">
                <a:ln>
                  <a:noFill/>
                </a:ln>
                <a:solidFill>
                  <a:schemeClr val="accent1"/>
                </a:solidFill>
                <a:effectLst/>
                <a:uLnTx/>
                <a:uFillTx/>
                <a:latin typeface="微软雅黑" panose="020B0503020204020204" pitchFamily="34" charset="-122"/>
                <a:ea typeface="微软雅黑" panose="020B0503020204020204" pitchFamily="34" charset="-122"/>
                <a:cs typeface="+mn-cs"/>
              </a:rPr>
              <a:t>sth</a:t>
            </a:r>
            <a:endPar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虽然你忙于学习，但你应该留出一些时间参加户外活动。</a:t>
            </a:r>
            <a:r>
              <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（续写）</a:t>
            </a:r>
            <a:endPar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Although engaged in your study, you should set aside some time to engage in outdoor activities.</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我完全</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投入</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学习中，很少关注母亲的感受。</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I was totally engaged in my study and seldom paid attention to my mother’s feelings.</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engagement n.</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婚约，订婚；约会</a:t>
            </a:r>
            <a:endPar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他们突然解除了婚约。</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They've broken off their engagement. </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14.	engage	/</a:t>
            </a:r>
            <a:r>
              <a:rPr lang="en-US" altLang="zh-CN" sz="1800" b="1" dirty="0" err="1">
                <a:solidFill>
                  <a:prstClr val="black"/>
                </a:solidFill>
                <a:latin typeface="微软雅黑" panose="020B0503020204020204" pitchFamily="34" charset="-122"/>
                <a:ea typeface="微软雅黑" panose="020B0503020204020204" pitchFamily="34" charset="-122"/>
              </a:rPr>
              <a:t>ɪnˈgeɪdʒ</a:t>
            </a:r>
            <a:r>
              <a:rPr lang="en-US" altLang="zh-CN" sz="1800" b="1" dirty="0">
                <a:solidFill>
                  <a:prstClr val="black"/>
                </a:solidFill>
                <a:latin typeface="微软雅黑" panose="020B0503020204020204" pitchFamily="34" charset="-122"/>
                <a:ea typeface="微软雅黑" panose="020B0503020204020204" pitchFamily="34" charset="-122"/>
              </a:rPr>
              <a:t>	v</a:t>
            </a:r>
            <a:r>
              <a:rPr lang="zh-CN" altLang="en-US" sz="1800" b="1" dirty="0">
                <a:solidFill>
                  <a:prstClr val="black"/>
                </a:solidFill>
                <a:latin typeface="微软雅黑" panose="020B0503020204020204" pitchFamily="34" charset="-122"/>
                <a:ea typeface="微软雅黑" panose="020B0503020204020204" pitchFamily="34" charset="-122"/>
              </a:rPr>
              <a:t>参加</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参与 </a:t>
            </a:r>
            <a:r>
              <a:rPr lang="en-US" altLang="zh-CN" sz="1800" b="1" dirty="0" err="1">
                <a:solidFill>
                  <a:prstClr val="black"/>
                </a:solidFill>
                <a:latin typeface="微软雅黑" panose="020B0503020204020204" pitchFamily="34" charset="-122"/>
                <a:ea typeface="微软雅黑" panose="020B0503020204020204" pitchFamily="34" charset="-122"/>
              </a:rPr>
              <a:t>vt.</a:t>
            </a:r>
            <a:r>
              <a:rPr lang="zh-CN" altLang="en-US" sz="1800" b="1" dirty="0">
                <a:solidFill>
                  <a:prstClr val="black"/>
                </a:solidFill>
                <a:latin typeface="微软雅黑" panose="020B0503020204020204" pitchFamily="34" charset="-122"/>
                <a:ea typeface="微软雅黑" panose="020B0503020204020204" pitchFamily="34" charset="-122"/>
              </a:rPr>
              <a:t>吸引注意力</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arn(inVertic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barn(inVertical)">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15.	involve	/ɪnˈvɒlv/	vt.</a:t>
            </a:r>
            <a:r>
              <a:rPr lang="zh-CN" altLang="en-US" sz="1800" b="1">
                <a:solidFill>
                  <a:prstClr val="black"/>
                </a:solidFill>
                <a:latin typeface="微软雅黑" panose="020B0503020204020204" pitchFamily="34" charset="-122"/>
                <a:ea typeface="微软雅黑" panose="020B0503020204020204" pitchFamily="34" charset="-122"/>
              </a:rPr>
              <a:t>包含</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需要</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涉及</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影响</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119380" y="843280"/>
            <a:ext cx="8467725" cy="2371725"/>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We all need to </a:t>
            </a:r>
            <a:r>
              <a:rPr lang="en-US" altLang="zh-CN" sz="2000" dirty="0">
                <a:solidFill>
                  <a:schemeClr val="accent1"/>
                </a:solidFill>
                <a:latin typeface="微软雅黑" panose="020B0503020204020204" pitchFamily="34" charset="-122"/>
                <a:ea typeface="微软雅黑" panose="020B0503020204020204" pitchFamily="34" charset="-122"/>
              </a:rPr>
              <a:t>get involved in </a:t>
            </a:r>
            <a:r>
              <a:rPr lang="en-US" altLang="zh-CN" sz="2000" dirty="0">
                <a:latin typeface="微软雅黑" panose="020B0503020204020204" pitchFamily="34" charset="-122"/>
                <a:ea typeface="微软雅黑" panose="020B0503020204020204" pitchFamily="34" charset="-122"/>
              </a:rPr>
              <a:t>saving energy whether it's at work, at home, or at school. </a:t>
            </a:r>
            <a:r>
              <a:rPr lang="zh-CN" altLang="en-US" sz="2000" dirty="0">
                <a:latin typeface="微软雅黑" panose="020B0503020204020204" pitchFamily="34" charset="-122"/>
                <a:ea typeface="微软雅黑" panose="020B0503020204020204" pitchFamily="34" charset="-122"/>
              </a:rPr>
              <a:t>我们都需要</a:t>
            </a:r>
            <a:r>
              <a:rPr lang="zh-CN" altLang="en-US" sz="2000" dirty="0">
                <a:solidFill>
                  <a:schemeClr val="accent1"/>
                </a:solidFill>
                <a:latin typeface="微软雅黑" panose="020B0503020204020204" pitchFamily="34" charset="-122"/>
                <a:ea typeface="微软雅黑" panose="020B0503020204020204" pitchFamily="34" charset="-122"/>
              </a:rPr>
              <a:t>参与</a:t>
            </a:r>
            <a:r>
              <a:rPr lang="zh-CN" altLang="en-US" sz="2000" dirty="0">
                <a:latin typeface="微软雅黑" panose="020B0503020204020204" pitchFamily="34" charset="-122"/>
                <a:ea typeface="微软雅黑" panose="020B0503020204020204" pitchFamily="34" charset="-122"/>
              </a:rPr>
              <a:t>到节约能源中来，无论是在工作中，在家里还是在学校。</a:t>
            </a:r>
            <a:r>
              <a:rPr lang="en-US" altLang="zh-CN" sz="2000" dirty="0">
                <a:solidFill>
                  <a:srgbClr val="C00000"/>
                </a:solidFill>
                <a:latin typeface="微软雅黑" panose="020B0503020204020204" pitchFamily="34" charset="-122"/>
                <a:ea typeface="微软雅黑" panose="020B0503020204020204" pitchFamily="34" charset="-122"/>
              </a:rPr>
              <a:t>(2021·</a:t>
            </a:r>
            <a:r>
              <a:rPr lang="zh-CN" altLang="en-US" sz="2000" dirty="0">
                <a:solidFill>
                  <a:srgbClr val="C00000"/>
                </a:solidFill>
                <a:latin typeface="微软雅黑" panose="020B0503020204020204" pitchFamily="34" charset="-122"/>
                <a:ea typeface="微软雅黑" panose="020B0503020204020204" pitchFamily="34" charset="-122"/>
              </a:rPr>
              <a:t>天津卷</a:t>
            </a:r>
            <a:r>
              <a:rPr lang="en-US" altLang="zh-CN" sz="2000" dirty="0">
                <a:solidFill>
                  <a:srgbClr val="C00000"/>
                </a:solidFill>
                <a:latin typeface="微软雅黑" panose="020B0503020204020204" pitchFamily="34" charset="-122"/>
                <a:ea typeface="微软雅黑" panose="020B0503020204020204" pitchFamily="34" charset="-122"/>
              </a:rPr>
              <a:t>3</a:t>
            </a:r>
            <a:r>
              <a:rPr lang="zh-CN" altLang="en-US" sz="2000" dirty="0">
                <a:solidFill>
                  <a:srgbClr val="C00000"/>
                </a:solidFill>
                <a:latin typeface="微软雅黑" panose="020B0503020204020204" pitchFamily="34" charset="-122"/>
                <a:ea typeface="微软雅黑" panose="020B0503020204020204" pitchFamily="34" charset="-122"/>
              </a:rPr>
              <a:t>月</a:t>
            </a:r>
            <a:r>
              <a:rPr lang="en-US" altLang="zh-CN" sz="2000" dirty="0">
                <a:solidFill>
                  <a:srgbClr val="C00000"/>
                </a:solidFill>
                <a:latin typeface="微软雅黑" panose="020B0503020204020204" pitchFamily="34" charset="-122"/>
                <a:ea typeface="微软雅黑" panose="020B0503020204020204" pitchFamily="34" charset="-122"/>
              </a:rPr>
              <a:t>)</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get </a:t>
            </a:r>
            <a:r>
              <a:rPr lang="zh-CN" altLang="en-US" sz="2000" dirty="0">
                <a:solidFill>
                  <a:schemeClr val="accent1"/>
                </a:solidFill>
                <a:latin typeface="微软雅黑" panose="020B0503020204020204" pitchFamily="34" charset="-122"/>
                <a:ea typeface="微软雅黑" panose="020B0503020204020204" pitchFamily="34" charset="-122"/>
              </a:rPr>
              <a:t>（</a:t>
            </a:r>
            <a:r>
              <a:rPr lang="en-US" altLang="zh-CN" sz="2000" dirty="0">
                <a:solidFill>
                  <a:schemeClr val="accent1"/>
                </a:solidFill>
                <a:latin typeface="微软雅黑" panose="020B0503020204020204" pitchFamily="34" charset="-122"/>
                <a:ea typeface="微软雅黑" panose="020B0503020204020204" pitchFamily="34" charset="-122"/>
              </a:rPr>
              <a:t>actively /deeply/ totally</a:t>
            </a:r>
            <a:r>
              <a:rPr lang="zh-CN" altLang="en-US" sz="2000" dirty="0">
                <a:solidFill>
                  <a:schemeClr val="accent1"/>
                </a:solidFill>
                <a:latin typeface="微软雅黑" panose="020B0503020204020204" pitchFamily="34" charset="-122"/>
                <a:ea typeface="微软雅黑" panose="020B0503020204020204" pitchFamily="34" charset="-122"/>
              </a:rPr>
              <a:t>）</a:t>
            </a:r>
            <a:r>
              <a:rPr lang="en-US" altLang="zh-CN" sz="2000" dirty="0">
                <a:solidFill>
                  <a:schemeClr val="accent1"/>
                </a:solidFill>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involved in	</a:t>
            </a:r>
            <a:r>
              <a:rPr lang="zh-CN" altLang="en-US" sz="2000" dirty="0">
                <a:latin typeface="微软雅黑" panose="020B0503020204020204" pitchFamily="34" charset="-122"/>
                <a:ea typeface="微软雅黑" panose="020B0503020204020204" pitchFamily="34" charset="-122"/>
              </a:rPr>
              <a:t>参与</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卷入</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与</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有关联</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489621" y="3426117"/>
            <a:ext cx="2654379" cy="1717383"/>
          </a:xfrm>
          <a:prstGeom prst="rect">
            <a:avLst/>
          </a:prstGeom>
        </p:spPr>
      </p:pic>
      <p:sp>
        <p:nvSpPr>
          <p:cNvPr id="5" name="文本框 4"/>
          <p:cNvSpPr txBox="1"/>
          <p:nvPr/>
        </p:nvSpPr>
        <p:spPr>
          <a:xfrm>
            <a:off x="119380" y="3215005"/>
            <a:ext cx="5425256" cy="1705403"/>
          </a:xfrm>
          <a:prstGeom prst="rect">
            <a:avLst/>
          </a:prstGeom>
          <a:noFill/>
        </p:spPr>
        <p:txBody>
          <a:bodyPr wrap="square">
            <a:spAutoFit/>
          </a:bodyPr>
          <a:lstStyle/>
          <a:p>
            <a:pPr marL="342900" lvl="0" indent="-342900">
              <a:lnSpc>
                <a:spcPct val="150000"/>
              </a:lnSpc>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rPr>
              <a:t>All the teachers and students </a:t>
            </a:r>
            <a:r>
              <a:rPr lang="en-US" altLang="zh-CN" sz="1800" dirty="0">
                <a:solidFill>
                  <a:schemeClr val="accent1"/>
                </a:solidFill>
                <a:latin typeface="微软雅黑" panose="020B0503020204020204" pitchFamily="34" charset="-122"/>
                <a:ea typeface="微软雅黑" panose="020B0503020204020204" pitchFamily="34" charset="-122"/>
              </a:rPr>
              <a:t>got actively involved in </a:t>
            </a:r>
            <a:r>
              <a:rPr lang="en-US" altLang="zh-CN" sz="1800" dirty="0">
                <a:latin typeface="微软雅黑" panose="020B0503020204020204" pitchFamily="34" charset="-122"/>
                <a:ea typeface="微软雅黑" panose="020B0503020204020204" pitchFamily="34" charset="-122"/>
              </a:rPr>
              <a:t>the cross­-country running race. </a:t>
            </a:r>
            <a:r>
              <a:rPr lang="zh-CN" altLang="en-US" sz="1800" dirty="0">
                <a:latin typeface="微软雅黑" panose="020B0503020204020204" pitchFamily="34" charset="-122"/>
                <a:ea typeface="微软雅黑" panose="020B0503020204020204" pitchFamily="34" charset="-122"/>
              </a:rPr>
              <a:t>所有的老师和学生都积极参加了越野跑比赛。</a:t>
            </a:r>
            <a:r>
              <a:rPr lang="zh-CN" altLang="en-US" sz="1800" dirty="0">
                <a:solidFill>
                  <a:srgbClr val="C00000"/>
                </a:solidFill>
                <a:latin typeface="微软雅黑" panose="020B0503020204020204" pitchFamily="34" charset="-122"/>
                <a:ea typeface="微软雅黑" panose="020B0503020204020204" pitchFamily="34" charset="-122"/>
              </a:rPr>
              <a:t>（应用文之报道）</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83568"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16.	messenger	/ˈ</a:t>
            </a:r>
            <a:r>
              <a:rPr lang="en-US" altLang="zh-CN" sz="1800" b="1" dirty="0" err="1">
                <a:solidFill>
                  <a:prstClr val="black"/>
                </a:solidFill>
                <a:latin typeface="微软雅黑" panose="020B0503020204020204" pitchFamily="34" charset="-122"/>
                <a:ea typeface="微软雅黑" panose="020B0503020204020204" pitchFamily="34" charset="-122"/>
              </a:rPr>
              <a:t>mesɪndʒə</a:t>
            </a:r>
            <a:r>
              <a:rPr lang="en-US" altLang="zh-CN" sz="1800" b="1" dirty="0">
                <a:solidFill>
                  <a:prstClr val="black"/>
                </a:solidFill>
                <a:latin typeface="微软雅黑" panose="020B0503020204020204" pitchFamily="34" charset="-122"/>
                <a:ea typeface="微软雅黑" panose="020B0503020204020204" pitchFamily="34" charset="-122"/>
              </a:rPr>
              <a:t>(r)/	n.</a:t>
            </a:r>
            <a:r>
              <a:rPr lang="zh-CN" altLang="en-US" sz="1800" b="1" dirty="0">
                <a:solidFill>
                  <a:prstClr val="black"/>
                </a:solidFill>
                <a:latin typeface="微软雅黑" panose="020B0503020204020204" pitchFamily="34" charset="-122"/>
                <a:ea typeface="微软雅黑" panose="020B0503020204020204" pitchFamily="34" charset="-122"/>
              </a:rPr>
              <a:t>送信人</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信使</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2051720" y="627147"/>
            <a:ext cx="7255849"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solidFill>
                  <a:schemeClr val="accent1"/>
                </a:solidFill>
                <a:latin typeface="微软雅黑" panose="020B0503020204020204" pitchFamily="34" charset="-122"/>
                <a:ea typeface="微软雅黑" panose="020B0503020204020204" pitchFamily="34" charset="-122"/>
              </a:rPr>
              <a:t>信使</a:t>
            </a:r>
            <a:r>
              <a:rPr lang="zh-CN" altLang="en-US" sz="2000" dirty="0">
                <a:latin typeface="微软雅黑" panose="020B0503020204020204" pitchFamily="34" charset="-122"/>
                <a:ea typeface="微软雅黑" panose="020B0503020204020204" pitchFamily="34" charset="-122"/>
              </a:rPr>
              <a:t>弯身挠膝盖上被带子擦痛的地方。</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The messenger bent and scratched at his knee where the strapping chafed.</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他通过</a:t>
            </a:r>
            <a:r>
              <a:rPr lang="zh-CN" altLang="en-US" sz="2000" dirty="0">
                <a:solidFill>
                  <a:schemeClr val="accent1"/>
                </a:solidFill>
                <a:latin typeface="微软雅黑" panose="020B0503020204020204" pitchFamily="34" charset="-122"/>
                <a:ea typeface="微软雅黑" panose="020B0503020204020204" pitchFamily="34" charset="-122"/>
              </a:rPr>
              <a:t>邮递员</a:t>
            </a:r>
            <a:r>
              <a:rPr lang="zh-CN" altLang="en-US" sz="2000" dirty="0">
                <a:latin typeface="微软雅黑" panose="020B0503020204020204" pitchFamily="34" charset="-122"/>
                <a:ea typeface="微软雅黑" panose="020B0503020204020204" pitchFamily="34" charset="-122"/>
              </a:rPr>
              <a:t>发出订单。</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He sent the order by messenger.</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0" y="2715766"/>
            <a:ext cx="2427734" cy="2427734"/>
          </a:xfrm>
          <a:prstGeom prst="rect">
            <a:avLst/>
          </a:prstGeom>
        </p:spPr>
      </p:pic>
      <p:pic>
        <p:nvPicPr>
          <p:cNvPr id="4" name="图片 3"/>
          <p:cNvPicPr>
            <a:picLocks noChangeAspect="1"/>
          </p:cNvPicPr>
          <p:nvPr>
            <p:custDataLst>
              <p:tags r:id="rId2"/>
            </p:custDataLst>
          </p:nvPr>
        </p:nvPicPr>
        <p:blipFill>
          <a:blip r:embed="rId3"/>
          <a:stretch>
            <a:fillRect/>
          </a:stretch>
        </p:blipFill>
        <p:spPr>
          <a:xfrm>
            <a:off x="4787900" y="3147695"/>
            <a:ext cx="3075305" cy="1729740"/>
          </a:xfrm>
          <a:prstGeom prst="rect">
            <a:avLst/>
          </a:prstGeom>
        </p:spPr>
      </p:pic>
      <p:sp>
        <p:nvSpPr>
          <p:cNvPr id="5" name="线形标注 2 4"/>
          <p:cNvSpPr/>
          <p:nvPr/>
        </p:nvSpPr>
        <p:spPr>
          <a:xfrm>
            <a:off x="7092315" y="1851660"/>
            <a:ext cx="1462405" cy="1728470"/>
          </a:xfrm>
          <a:prstGeom prst="borderCallout2">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两张可以放在一起</a:t>
            </a:r>
            <a:endParaRPr lang="zh-CN" alt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17.	edition	/</a:t>
            </a:r>
            <a:r>
              <a:rPr lang="en-US" altLang="zh-CN" sz="1800" b="1" dirty="0" err="1">
                <a:solidFill>
                  <a:prstClr val="black"/>
                </a:solidFill>
                <a:latin typeface="微软雅黑" panose="020B0503020204020204" pitchFamily="34" charset="-122"/>
                <a:ea typeface="微软雅黑" panose="020B0503020204020204" pitchFamily="34" charset="-122"/>
              </a:rPr>
              <a:t>ɪˈdɪʃn</a:t>
            </a:r>
            <a:r>
              <a:rPr lang="en-US" altLang="zh-CN" sz="1800" b="1" dirty="0">
                <a:solidFill>
                  <a:prstClr val="black"/>
                </a:solidFill>
                <a:latin typeface="微软雅黑" panose="020B0503020204020204" pitchFamily="34" charset="-122"/>
                <a:ea typeface="微软雅黑" panose="020B0503020204020204" pitchFamily="34" charset="-122"/>
              </a:rPr>
              <a:t> / 	n.(</a:t>
            </a:r>
            <a:r>
              <a:rPr lang="zh-CN" altLang="en-US" sz="1800" b="1" dirty="0">
                <a:solidFill>
                  <a:prstClr val="black"/>
                </a:solidFill>
                <a:latin typeface="微软雅黑" panose="020B0503020204020204" pitchFamily="34" charset="-122"/>
                <a:ea typeface="微软雅黑" panose="020B0503020204020204" pitchFamily="34" charset="-122"/>
              </a:rPr>
              <a:t>报纸</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一份</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广播</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一期</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1059582"/>
            <a:ext cx="7632848"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她收集了</a:t>
            </a:r>
            <a:r>
              <a:rPr lang="en-US" altLang="zh-CN" sz="2000" dirty="0">
                <a:latin typeface="微软雅黑" panose="020B0503020204020204" pitchFamily="34" charset="-122"/>
                <a:ea typeface="微软雅黑" panose="020B0503020204020204" pitchFamily="34" charset="-122"/>
              </a:rPr>
              <a:t>19</a:t>
            </a:r>
            <a:r>
              <a:rPr lang="zh-CN" altLang="en-US" sz="2000" dirty="0">
                <a:latin typeface="微软雅黑" panose="020B0503020204020204" pitchFamily="34" charset="-122"/>
                <a:ea typeface="微软雅黑" panose="020B0503020204020204" pitchFamily="34" charset="-122"/>
              </a:rPr>
              <a:t>世纪作家的</a:t>
            </a:r>
            <a:r>
              <a:rPr lang="zh-CN" altLang="en-US" sz="2000" dirty="0">
                <a:solidFill>
                  <a:schemeClr val="accent1"/>
                </a:solidFill>
                <a:latin typeface="微软雅黑" panose="020B0503020204020204" pitchFamily="34" charset="-122"/>
                <a:ea typeface="微软雅黑" panose="020B0503020204020204" pitchFamily="34" charset="-122"/>
              </a:rPr>
              <a:t>第一版</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She collected </a:t>
            </a:r>
            <a:r>
              <a:rPr lang="en-US" altLang="zh-CN" sz="2000" dirty="0">
                <a:solidFill>
                  <a:schemeClr val="accent1"/>
                </a:solidFill>
                <a:latin typeface="微软雅黑" panose="020B0503020204020204" pitchFamily="34" charset="-122"/>
                <a:ea typeface="微软雅黑" panose="020B0503020204020204" pitchFamily="34" charset="-122"/>
              </a:rPr>
              <a:t>first editions </a:t>
            </a:r>
            <a:r>
              <a:rPr lang="en-US" altLang="zh-CN" sz="2000" dirty="0">
                <a:latin typeface="微软雅黑" panose="020B0503020204020204" pitchFamily="34" charset="-122"/>
                <a:ea typeface="微软雅黑" panose="020B0503020204020204" pitchFamily="34" charset="-122"/>
              </a:rPr>
              <a:t>of 19th -century authors.</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古代作品的译本和</a:t>
            </a:r>
            <a:r>
              <a:rPr lang="zh-CN" altLang="en-US" sz="2000" dirty="0">
                <a:solidFill>
                  <a:schemeClr val="accent1"/>
                </a:solidFill>
                <a:latin typeface="微软雅黑" panose="020B0503020204020204" pitchFamily="34" charset="-122"/>
                <a:ea typeface="微软雅黑" panose="020B0503020204020204" pitchFamily="34" charset="-122"/>
              </a:rPr>
              <a:t>版本</a:t>
            </a:r>
            <a:r>
              <a:rPr lang="zh-CN" altLang="en-US" sz="2000" dirty="0">
                <a:latin typeface="微软雅黑" panose="020B0503020204020204" pitchFamily="34" charset="-122"/>
                <a:ea typeface="微软雅黑" panose="020B0503020204020204" pitchFamily="34" charset="-122"/>
              </a:rPr>
              <a:t>是随机拼凑在一起的。</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Translations and </a:t>
            </a:r>
            <a:r>
              <a:rPr lang="en-US" altLang="zh-CN" sz="2000" dirty="0">
                <a:solidFill>
                  <a:schemeClr val="accent1"/>
                </a:solidFill>
                <a:latin typeface="微软雅黑" panose="020B0503020204020204" pitchFamily="34" charset="-122"/>
                <a:ea typeface="微软雅黑" panose="020B0503020204020204" pitchFamily="34" charset="-122"/>
              </a:rPr>
              <a:t>editions</a:t>
            </a:r>
            <a:r>
              <a:rPr lang="en-US" altLang="zh-CN" sz="2000" dirty="0">
                <a:latin typeface="微软雅黑" panose="020B0503020204020204" pitchFamily="34" charset="-122"/>
                <a:ea typeface="微软雅黑" panose="020B0503020204020204" pitchFamily="34" charset="-122"/>
              </a:rPr>
              <a:t> of ancient works are randomly thrown together.</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815381" y="3435846"/>
            <a:ext cx="2328619" cy="170765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18.	culture shock	/ˈ</a:t>
            </a:r>
            <a:r>
              <a:rPr lang="en-US" altLang="zh-CN" sz="1800" b="1" dirty="0" err="1">
                <a:solidFill>
                  <a:prstClr val="black"/>
                </a:solidFill>
                <a:latin typeface="微软雅黑" panose="020B0503020204020204" pitchFamily="34" charset="-122"/>
                <a:ea typeface="微软雅黑" panose="020B0503020204020204" pitchFamily="34" charset="-122"/>
              </a:rPr>
              <a:t>kʌltʃə</a:t>
            </a:r>
            <a:r>
              <a:rPr lang="en-US" altLang="zh-CN" sz="1800" b="1" dirty="0">
                <a:solidFill>
                  <a:prstClr val="black"/>
                </a:solidFill>
                <a:latin typeface="微软雅黑" panose="020B0503020204020204" pitchFamily="34" charset="-122"/>
                <a:ea typeface="微软雅黑" panose="020B0503020204020204" pitchFamily="34" charset="-122"/>
              </a:rPr>
              <a:t>(r) </a:t>
            </a:r>
            <a:r>
              <a:rPr lang="en-US" altLang="zh-CN" sz="1800" b="1" dirty="0" err="1">
                <a:solidFill>
                  <a:prstClr val="black"/>
                </a:solidFill>
                <a:latin typeface="微软雅黑" panose="020B0503020204020204" pitchFamily="34" charset="-122"/>
                <a:ea typeface="微软雅黑" panose="020B0503020204020204" pitchFamily="34" charset="-122"/>
              </a:rPr>
              <a:t>ʃɒk</a:t>
            </a:r>
            <a:r>
              <a:rPr lang="en-US" altLang="zh-CN" sz="1800" b="1" dirty="0">
                <a:solidFill>
                  <a:prstClr val="black"/>
                </a:solidFill>
                <a:latin typeface="微软雅黑" panose="020B0503020204020204" pitchFamily="34" charset="-122"/>
                <a:ea typeface="微软雅黑" panose="020B0503020204020204" pitchFamily="34" charset="-122"/>
              </a:rPr>
              <a:t> /  	</a:t>
            </a:r>
            <a:r>
              <a:rPr lang="zh-CN" altLang="en-US" sz="1800" b="1" dirty="0">
                <a:solidFill>
                  <a:prstClr val="black"/>
                </a:solidFill>
                <a:latin typeface="微软雅黑" panose="020B0503020204020204" pitchFamily="34" charset="-122"/>
                <a:ea typeface="微软雅黑" panose="020B0503020204020204" pitchFamily="34" charset="-122"/>
              </a:rPr>
              <a:t>文化冲击</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395536" y="1223035"/>
            <a:ext cx="8119945" cy="139480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但当我们走过那个画廊时，挂在那里的照片带来了</a:t>
            </a:r>
            <a:r>
              <a:rPr lang="zh-CN" altLang="en-US" sz="2000" dirty="0">
                <a:solidFill>
                  <a:schemeClr val="accent1"/>
                </a:solidFill>
                <a:latin typeface="微软雅黑" panose="020B0503020204020204" pitchFamily="34" charset="-122"/>
                <a:ea typeface="微软雅黑" panose="020B0503020204020204" pitchFamily="34" charset="-122"/>
              </a:rPr>
              <a:t>文化冲击</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But then we walk through that gallery, and the pictures hanging there are a culture shock.</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srcRect t="9401" b="5201"/>
          <a:stretch>
            <a:fillRect/>
          </a:stretch>
        </p:blipFill>
        <p:spPr>
          <a:xfrm>
            <a:off x="5570984" y="2855015"/>
            <a:ext cx="3573016" cy="228848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19.	zone	/</a:t>
            </a:r>
            <a:r>
              <a:rPr lang="en-US" altLang="zh-CN" sz="1800" b="1" dirty="0" err="1">
                <a:solidFill>
                  <a:prstClr val="black"/>
                </a:solidFill>
                <a:latin typeface="微软雅黑" panose="020B0503020204020204" pitchFamily="34" charset="-122"/>
                <a:ea typeface="微软雅黑" panose="020B0503020204020204" pitchFamily="34" charset="-122"/>
              </a:rPr>
              <a:t>zəʊn</a:t>
            </a:r>
            <a:r>
              <a:rPr lang="en-US" altLang="zh-CN" sz="1800" b="1" dirty="0">
                <a:solidFill>
                  <a:prstClr val="black"/>
                </a:solidFill>
                <a:latin typeface="微软雅黑" panose="020B0503020204020204" pitchFamily="34" charset="-122"/>
                <a:ea typeface="微软雅黑" panose="020B0503020204020204" pitchFamily="34" charset="-122"/>
              </a:rPr>
              <a:t>	n.(</a:t>
            </a:r>
            <a:r>
              <a:rPr lang="zh-CN" altLang="en-US" sz="1800" b="1" dirty="0">
                <a:solidFill>
                  <a:prstClr val="black"/>
                </a:solidFill>
                <a:latin typeface="微软雅黑" panose="020B0503020204020204" pitchFamily="34" charset="-122"/>
                <a:ea typeface="微软雅黑" panose="020B0503020204020204" pitchFamily="34" charset="-122"/>
              </a:rPr>
              <a:t>有别于周围</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地区</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地带</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77979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新条约设立了</a:t>
            </a:r>
            <a:r>
              <a:rPr lang="zh-CN" altLang="en-US" sz="2000" dirty="0">
                <a:solidFill>
                  <a:schemeClr val="accent1"/>
                </a:solidFill>
                <a:latin typeface="微软雅黑" panose="020B0503020204020204" pitchFamily="34" charset="-122"/>
                <a:ea typeface="微软雅黑" panose="020B0503020204020204" pitchFamily="34" charset="-122"/>
              </a:rPr>
              <a:t>自由贸易区</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The new treaty establishes </a:t>
            </a:r>
            <a:r>
              <a:rPr lang="en-US" altLang="zh-CN" sz="2000" dirty="0">
                <a:solidFill>
                  <a:schemeClr val="accent1"/>
                </a:solidFill>
                <a:latin typeface="微软雅黑" panose="020B0503020204020204" pitchFamily="34" charset="-122"/>
                <a:ea typeface="微软雅黑" panose="020B0503020204020204" pitchFamily="34" charset="-122"/>
              </a:rPr>
              <a:t>a free trade zone</a:t>
            </a:r>
            <a:r>
              <a:rPr lang="en-US" altLang="zh-CN"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solidFill>
                  <a:schemeClr val="accent1"/>
                </a:solidFill>
                <a:latin typeface="微软雅黑" panose="020B0503020204020204" pitchFamily="34" charset="-122"/>
                <a:ea typeface="微软雅黑" panose="020B0503020204020204" pitchFamily="34" charset="-122"/>
              </a:rPr>
              <a:t>comfort zone	/ˈ</a:t>
            </a:r>
            <a:r>
              <a:rPr lang="en-US" altLang="zh-CN" sz="2000" dirty="0" err="1">
                <a:solidFill>
                  <a:schemeClr val="accent1"/>
                </a:solidFill>
                <a:latin typeface="微软雅黑" panose="020B0503020204020204" pitchFamily="34" charset="-122"/>
                <a:ea typeface="微软雅黑" panose="020B0503020204020204" pitchFamily="34" charset="-122"/>
              </a:rPr>
              <a:t>kʌmfət</a:t>
            </a:r>
            <a:r>
              <a:rPr lang="en-US" altLang="zh-CN" sz="2000" dirty="0">
                <a:solidFill>
                  <a:schemeClr val="accent1"/>
                </a:solidFill>
                <a:latin typeface="微软雅黑" panose="020B0503020204020204" pitchFamily="34" charset="-122"/>
                <a:ea typeface="微软雅黑" panose="020B0503020204020204" pitchFamily="34" charset="-122"/>
              </a:rPr>
              <a:t> </a:t>
            </a:r>
            <a:r>
              <a:rPr lang="en-US" altLang="zh-CN" sz="2000" dirty="0" err="1">
                <a:solidFill>
                  <a:schemeClr val="accent1"/>
                </a:solidFill>
                <a:latin typeface="微软雅黑" panose="020B0503020204020204" pitchFamily="34" charset="-122"/>
                <a:ea typeface="微软雅黑" panose="020B0503020204020204" pitchFamily="34" charset="-122"/>
              </a:rPr>
              <a:t>zəʊn</a:t>
            </a:r>
            <a:r>
              <a:rPr lang="en-US" altLang="zh-CN" sz="2000" dirty="0">
                <a:solidFill>
                  <a:schemeClr val="accent1"/>
                </a:solidFill>
                <a:latin typeface="微软雅黑" panose="020B0503020204020204" pitchFamily="34" charset="-122"/>
                <a:ea typeface="微软雅黑" panose="020B0503020204020204" pitchFamily="34" charset="-122"/>
              </a:rPr>
              <a:t>	</a:t>
            </a:r>
            <a:r>
              <a:rPr lang="zh-CN" altLang="en-US" sz="2000" dirty="0">
                <a:solidFill>
                  <a:schemeClr val="accent1"/>
                </a:solidFill>
                <a:latin typeface="微软雅黑" panose="020B0503020204020204" pitchFamily="34" charset="-122"/>
                <a:ea typeface="微软雅黑" panose="020B0503020204020204" pitchFamily="34" charset="-122"/>
              </a:rPr>
              <a:t>舒适区</a:t>
            </a:r>
            <a:r>
              <a:rPr lang="en-US" altLang="zh-CN" sz="2000" dirty="0">
                <a:solidFill>
                  <a:schemeClr val="accent1"/>
                </a:solidFill>
                <a:latin typeface="微软雅黑" panose="020B0503020204020204" pitchFamily="34" charset="-122"/>
                <a:ea typeface="微软雅黑" panose="020B0503020204020204" pitchFamily="34" charset="-122"/>
              </a:rPr>
              <a:t>;</a:t>
            </a:r>
            <a:r>
              <a:rPr lang="zh-CN" altLang="en-US" sz="2000" dirty="0">
                <a:solidFill>
                  <a:schemeClr val="accent1"/>
                </a:solidFill>
                <a:latin typeface="微软雅黑" panose="020B0503020204020204" pitchFamily="34" charset="-122"/>
                <a:ea typeface="微软雅黑" panose="020B0503020204020204" pitchFamily="34" charset="-122"/>
              </a:rPr>
              <a:t>舒适范围</a:t>
            </a:r>
            <a:endParaRPr lang="zh-CN" altLang="en-US" sz="20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他们有能力走出自己的舒适区，以完全不同的方式行事。</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They have the ability to </a:t>
            </a:r>
            <a:r>
              <a:rPr lang="en-US" altLang="zh-CN" sz="2000" dirty="0">
                <a:solidFill>
                  <a:schemeClr val="accent1"/>
                </a:solidFill>
                <a:latin typeface="微软雅黑" panose="020B0503020204020204" pitchFamily="34" charset="-122"/>
                <a:ea typeface="微软雅黑" panose="020B0503020204020204" pitchFamily="34" charset="-122"/>
              </a:rPr>
              <a:t>venture outside of their comfort zone </a:t>
            </a:r>
            <a:r>
              <a:rPr lang="en-US" altLang="zh-CN" sz="2000" dirty="0">
                <a:latin typeface="微软雅黑" panose="020B0503020204020204" pitchFamily="34" charset="-122"/>
                <a:ea typeface="微软雅黑" panose="020B0503020204020204" pitchFamily="34" charset="-122"/>
              </a:rPr>
              <a:t>and act as someone completely different.</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884665" y="3660555"/>
            <a:ext cx="2259335" cy="148294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20.	overwhelming	/ˌəʊvəˈwelmɪŋ/	a.</a:t>
            </a:r>
            <a:r>
              <a:rPr lang="zh-CN" altLang="en-US" sz="1800" b="1">
                <a:solidFill>
                  <a:prstClr val="black"/>
                </a:solidFill>
                <a:latin typeface="微软雅黑" panose="020B0503020204020204" pitchFamily="34" charset="-122"/>
                <a:ea typeface="微软雅黑" panose="020B0503020204020204" pitchFamily="34" charset="-122"/>
              </a:rPr>
              <a:t>无法抗拒的</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巨大的</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395536" y="564750"/>
            <a:ext cx="8748464" cy="261141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en-US" altLang="zh-CN" sz="1400" dirty="0">
                <a:solidFill>
                  <a:schemeClr val="accent1"/>
                </a:solidFill>
                <a:latin typeface="微软雅黑" panose="020B0503020204020204" pitchFamily="34" charset="-122"/>
                <a:ea typeface="微软雅黑" panose="020B0503020204020204" pitchFamily="34" charset="-122"/>
              </a:rPr>
              <a:t>the overwhelming majority </a:t>
            </a:r>
            <a:r>
              <a:rPr lang="zh-CN" altLang="en-US" sz="1400" dirty="0">
                <a:solidFill>
                  <a:schemeClr val="accent1"/>
                </a:solidFill>
                <a:latin typeface="微软雅黑" panose="020B0503020204020204" pitchFamily="34" charset="-122"/>
                <a:ea typeface="微软雅黑" panose="020B0503020204020204" pitchFamily="34" charset="-122"/>
              </a:rPr>
              <a:t>绝大多数</a:t>
            </a:r>
            <a:endParaRPr lang="zh-CN" altLang="en-US" sz="14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可能有个别案例是出于不同的考虑，但绝大多数都是关于信任的。</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There may have been individual cases that arose out of different concerns, but the overwhelming majority were about trust.</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绝大多数与会者都赞同这个计划。</a:t>
            </a:r>
            <a:r>
              <a:rPr lang="zh-CN" altLang="en-US" sz="1400" dirty="0">
                <a:solidFill>
                  <a:srgbClr val="C00000"/>
                </a:solidFill>
                <a:latin typeface="微软雅黑" panose="020B0503020204020204" pitchFamily="34" charset="-122"/>
                <a:ea typeface="微软雅黑" panose="020B0503020204020204" pitchFamily="34" charset="-122"/>
              </a:rPr>
              <a:t>（续写）</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The overwhelming majority of those present were in </a:t>
            </a:r>
            <a:r>
              <a:rPr lang="en-US" altLang="zh-CN" sz="1400" dirty="0" err="1">
                <a:latin typeface="微软雅黑" panose="020B0503020204020204" pitchFamily="34" charset="-122"/>
                <a:ea typeface="微软雅黑" panose="020B0503020204020204" pitchFamily="34" charset="-122"/>
              </a:rPr>
              <a:t>favour</a:t>
            </a:r>
            <a:r>
              <a:rPr lang="en-US" altLang="zh-CN" sz="1400" dirty="0">
                <a:latin typeface="微软雅黑" panose="020B0503020204020204" pitchFamily="34" charset="-122"/>
                <a:ea typeface="微软雅黑" panose="020B0503020204020204" pitchFamily="34" charset="-122"/>
              </a:rPr>
              <a:t> of the plan. </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她赢得比赛时</a:t>
            </a:r>
            <a:r>
              <a:rPr lang="zh-CN" altLang="en-US" sz="1400" dirty="0">
                <a:solidFill>
                  <a:schemeClr val="accent1"/>
                </a:solidFill>
                <a:latin typeface="微软雅黑" panose="020B0503020204020204" pitchFamily="34" charset="-122"/>
                <a:ea typeface="微软雅黑" panose="020B0503020204020204" pitchFamily="34" charset="-122"/>
              </a:rPr>
              <a:t>感到一种压倒性的</a:t>
            </a:r>
            <a:r>
              <a:rPr lang="zh-CN" altLang="en-US" sz="1400" dirty="0">
                <a:latin typeface="微软雅黑" panose="020B0503020204020204" pitchFamily="34" charset="-122"/>
                <a:ea typeface="微软雅黑" panose="020B0503020204020204" pitchFamily="34" charset="-122"/>
              </a:rPr>
              <a:t>喜悦。</a:t>
            </a:r>
            <a:r>
              <a:rPr lang="zh-CN" altLang="en-US" sz="1400" dirty="0">
                <a:solidFill>
                  <a:srgbClr val="C00000"/>
                </a:solidFill>
                <a:latin typeface="微软雅黑" panose="020B0503020204020204" pitchFamily="34" charset="-122"/>
                <a:ea typeface="微软雅黑" panose="020B0503020204020204" pitchFamily="34" charset="-122"/>
              </a:rPr>
              <a:t>（续写）</a:t>
            </a:r>
            <a:endParaRPr lang="zh-CN" altLang="en-US"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She </a:t>
            </a:r>
            <a:r>
              <a:rPr lang="en-US" altLang="zh-CN" sz="1400" dirty="0">
                <a:solidFill>
                  <a:schemeClr val="accent1"/>
                </a:solidFill>
                <a:latin typeface="微软雅黑" panose="020B0503020204020204" pitchFamily="34" charset="-122"/>
                <a:ea typeface="微软雅黑" panose="020B0503020204020204" pitchFamily="34" charset="-122"/>
              </a:rPr>
              <a:t>felt an overwhelming sense of </a:t>
            </a:r>
            <a:r>
              <a:rPr lang="en-US" altLang="zh-CN" sz="1400" dirty="0">
                <a:latin typeface="微软雅黑" panose="020B0503020204020204" pitchFamily="34" charset="-122"/>
                <a:ea typeface="微软雅黑" panose="020B0503020204020204" pitchFamily="34" charset="-122"/>
              </a:rPr>
              <a:t>joy when she won the competition.</a:t>
            </a:r>
            <a:endParaRPr lang="en-US" altLang="zh-CN" sz="1400" dirty="0">
              <a:solidFill>
                <a:prstClr val="white">
                  <a:lumMod val="50000"/>
                </a:prst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020272" y="3782986"/>
            <a:ext cx="2123728" cy="1360513"/>
          </a:xfrm>
          <a:prstGeom prst="rect">
            <a:avLst/>
          </a:prstGeom>
        </p:spPr>
      </p:pic>
      <p:sp>
        <p:nvSpPr>
          <p:cNvPr id="4" name="文本框 3"/>
          <p:cNvSpPr txBox="1"/>
          <p:nvPr/>
        </p:nvSpPr>
        <p:spPr>
          <a:xfrm>
            <a:off x="364560" y="3291830"/>
            <a:ext cx="6269674" cy="1670073"/>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 突然收到好消息时，所感受到的</a:t>
            </a:r>
            <a:r>
              <a:rPr lang="zh-CN" altLang="en-US" sz="1400" dirty="0">
                <a:solidFill>
                  <a:schemeClr val="accent1"/>
                </a:solidFill>
                <a:latin typeface="微软雅黑" panose="020B0503020204020204" pitchFamily="34" charset="-122"/>
                <a:ea typeface="微软雅黑" panose="020B0503020204020204" pitchFamily="34" charset="-122"/>
              </a:rPr>
              <a:t>无比喜悦</a:t>
            </a:r>
            <a:r>
              <a:rPr lang="zh-CN" altLang="en-US" sz="1400" dirty="0">
                <a:latin typeface="微软雅黑" panose="020B0503020204020204" pitchFamily="34" charset="-122"/>
                <a:ea typeface="微软雅黑" panose="020B0503020204020204" pitchFamily="34" charset="-122"/>
              </a:rPr>
              <a:t>，犹如在阴郁的日子里突然出现了一道阳光，顿时让你精神焕发。</a:t>
            </a:r>
            <a:r>
              <a:rPr lang="zh-CN" altLang="en-US" sz="1400" dirty="0">
                <a:solidFill>
                  <a:srgbClr val="C00000"/>
                </a:solidFill>
                <a:latin typeface="微软雅黑" panose="020B0503020204020204" pitchFamily="34" charset="-122"/>
                <a:ea typeface="微软雅黑" panose="020B0503020204020204" pitchFamily="34" charset="-122"/>
              </a:rPr>
              <a:t>（续写）</a:t>
            </a:r>
            <a:endParaRPr lang="en-US" altLang="zh-CN" sz="1400" dirty="0">
              <a:solidFill>
                <a:srgbClr val="C00000"/>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400" dirty="0">
                <a:solidFill>
                  <a:schemeClr val="accent1"/>
                </a:solidFill>
                <a:latin typeface="微软雅黑" panose="020B0503020204020204" pitchFamily="34" charset="-122"/>
                <a:ea typeface="微软雅黑" panose="020B0503020204020204" pitchFamily="34" charset="-122"/>
              </a:rPr>
              <a:t>The overwhelming delight </a:t>
            </a:r>
            <a:r>
              <a:rPr lang="zh-CN" altLang="en-US" sz="1400" dirty="0">
                <a:latin typeface="微软雅黑" panose="020B0503020204020204" pitchFamily="34" charset="-122"/>
                <a:ea typeface="微软雅黑" panose="020B0503020204020204" pitchFamily="34" charset="-122"/>
              </a:rPr>
              <a:t>of unexpectedly receiving good news is like a burst of sunshine on a gloomy day, instantly brightening your spirits.</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21.	homesickness	/'</a:t>
            </a:r>
            <a:r>
              <a:rPr lang="en-US" altLang="zh-CN" sz="1800" b="1" dirty="0" err="1">
                <a:solidFill>
                  <a:prstClr val="black"/>
                </a:solidFill>
                <a:latin typeface="微软雅黑" panose="020B0503020204020204" pitchFamily="34" charset="-122"/>
                <a:ea typeface="微软雅黑" panose="020B0503020204020204" pitchFamily="34" charset="-122"/>
              </a:rPr>
              <a:t>həʊmsɪknəs</a:t>
            </a:r>
            <a:r>
              <a:rPr lang="en-US" altLang="zh-CN" sz="1800" b="1" dirty="0">
                <a:solidFill>
                  <a:prstClr val="black"/>
                </a:solidFill>
                <a:latin typeface="微软雅黑" panose="020B0503020204020204" pitchFamily="34" charset="-122"/>
                <a:ea typeface="微软雅黑" panose="020B0503020204020204" pitchFamily="34" charset="-122"/>
              </a:rPr>
              <a:t> /  	n.</a:t>
            </a:r>
            <a:r>
              <a:rPr lang="zh-CN" altLang="en-US" sz="1800" b="1" dirty="0">
                <a:solidFill>
                  <a:prstClr val="black"/>
                </a:solidFill>
                <a:latin typeface="微软雅黑" panose="020B0503020204020204" pitchFamily="34" charset="-122"/>
                <a:ea typeface="微软雅黑" panose="020B0503020204020204" pitchFamily="34" charset="-122"/>
              </a:rPr>
              <a:t>思乡病</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乡愁</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solidFill>
                  <a:schemeClr val="accent1"/>
                </a:solidFill>
                <a:latin typeface="微软雅黑" panose="020B0503020204020204" pitchFamily="34" charset="-122"/>
                <a:ea typeface="微软雅黑" panose="020B0503020204020204" pitchFamily="34" charset="-122"/>
              </a:rPr>
              <a:t>思乡之情</a:t>
            </a:r>
            <a:r>
              <a:rPr lang="zh-CN" altLang="en-US" sz="2000" dirty="0">
                <a:latin typeface="微软雅黑" panose="020B0503020204020204" pitchFamily="34" charset="-122"/>
                <a:ea typeface="微软雅黑" panose="020B0503020204020204" pitchFamily="34" charset="-122"/>
              </a:rPr>
              <a:t>快让我受不了了。</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I was almost overcome with homesickness.</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许多移民现在回国了，他们是被机会吸引，而不是</a:t>
            </a:r>
            <a:r>
              <a:rPr lang="zh-CN" altLang="en-US" sz="2000" dirty="0">
                <a:solidFill>
                  <a:schemeClr val="accent1"/>
                </a:solidFill>
                <a:latin typeface="微软雅黑" panose="020B0503020204020204" pitchFamily="34" charset="-122"/>
                <a:ea typeface="微软雅黑" panose="020B0503020204020204" pitchFamily="34" charset="-122"/>
              </a:rPr>
              <a:t>想家。</a:t>
            </a:r>
            <a:r>
              <a:rPr lang="zh-CN" altLang="en-US" sz="2000" dirty="0">
                <a:solidFill>
                  <a:srgbClr val="C00000"/>
                </a:solidFill>
                <a:latin typeface="微软雅黑" panose="020B0503020204020204" pitchFamily="34" charset="-122"/>
                <a:ea typeface="微软雅黑" panose="020B0503020204020204" pitchFamily="34" charset="-122"/>
              </a:rPr>
              <a:t>（应用文）</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Many of the emigrants are now returning, drawn by opportunity, not homesickness.</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srcRect l="1389" t="2241" r="2241" b="2136"/>
          <a:stretch>
            <a:fillRect/>
          </a:stretch>
        </p:blipFill>
        <p:spPr>
          <a:xfrm>
            <a:off x="6695728" y="3321530"/>
            <a:ext cx="2448272" cy="1821970"/>
          </a:xfrm>
          <a:prstGeom prst="rect">
            <a:avLst/>
          </a:prstGeom>
        </p:spPr>
      </p:pic>
      <p:sp>
        <p:nvSpPr>
          <p:cNvPr id="5" name="文本框 4"/>
          <p:cNvSpPr txBox="1"/>
          <p:nvPr/>
        </p:nvSpPr>
        <p:spPr>
          <a:xfrm>
            <a:off x="467544" y="3310472"/>
            <a:ext cx="5688632" cy="1422954"/>
          </a:xfrm>
          <a:prstGeom prst="rect">
            <a:avLst/>
          </a:prstGeom>
          <a:noFill/>
        </p:spPr>
        <p:txBody>
          <a:bodyPr wrap="square">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他因</a:t>
            </a:r>
            <a:r>
              <a:rPr lang="zh-CN" altLang="en-US" sz="2000" dirty="0">
                <a:solidFill>
                  <a:schemeClr val="accent1"/>
                </a:solidFill>
                <a:latin typeface="微软雅黑" panose="020B0503020204020204" pitchFamily="34" charset="-122"/>
                <a:ea typeface="微软雅黑" panose="020B0503020204020204" pitchFamily="34" charset="-122"/>
              </a:rPr>
              <a:t>怀念故土</a:t>
            </a:r>
            <a:r>
              <a:rPr lang="zh-CN" altLang="en-US" sz="2000" dirty="0">
                <a:latin typeface="微软雅黑" panose="020B0503020204020204" pitchFamily="34" charset="-122"/>
                <a:ea typeface="微软雅黑" panose="020B0503020204020204" pitchFamily="34" charset="-122"/>
              </a:rPr>
              <a:t>而返乡。</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He returned to his native land of homesickness.</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barn(inVertical)">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46722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solidFill>
                <a:latin typeface="微软雅黑" panose="020B0503020204020204" pitchFamily="34" charset="-122"/>
                <a:ea typeface="微软雅黑" panose="020B0503020204020204" pitchFamily="34" charset="-122"/>
              </a:rPr>
              <a:t>1. 	complex	/ˈ</a:t>
            </a:r>
            <a:r>
              <a:rPr lang="en-US" altLang="zh-CN" sz="1800" b="1" dirty="0" err="1">
                <a:solidFill>
                  <a:schemeClr val="tx1"/>
                </a:solidFill>
                <a:latin typeface="微软雅黑" panose="020B0503020204020204" pitchFamily="34" charset="-122"/>
                <a:ea typeface="微软雅黑" panose="020B0503020204020204" pitchFamily="34" charset="-122"/>
              </a:rPr>
              <a:t>kɒmpleks</a:t>
            </a:r>
            <a:r>
              <a:rPr lang="en-US" altLang="zh-CN" sz="1800" b="1" dirty="0">
                <a:solidFill>
                  <a:schemeClr val="tx1"/>
                </a:solidFill>
                <a:latin typeface="微软雅黑" panose="020B0503020204020204" pitchFamily="34" charset="-122"/>
                <a:ea typeface="微软雅黑" panose="020B0503020204020204" pitchFamily="34" charset="-122"/>
              </a:rPr>
              <a:t>	a.</a:t>
            </a:r>
            <a:r>
              <a:rPr lang="zh-CN" altLang="en-US" sz="1800" b="1" dirty="0">
                <a:solidFill>
                  <a:schemeClr val="tx1"/>
                </a:solidFill>
                <a:latin typeface="微软雅黑" panose="020B0503020204020204" pitchFamily="34" charset="-122"/>
                <a:ea typeface="微软雅黑" panose="020B0503020204020204" pitchFamily="34" charset="-122"/>
              </a:rPr>
              <a:t>复杂的</a:t>
            </a:r>
            <a:r>
              <a:rPr lang="en-US" altLang="zh-CN" sz="1800" b="1" dirty="0">
                <a:solidFill>
                  <a:schemeClr val="tx1"/>
                </a:solidFill>
                <a:latin typeface="微软雅黑" panose="020B0503020204020204" pitchFamily="34" charset="-122"/>
                <a:ea typeface="微软雅黑" panose="020B0503020204020204" pitchFamily="34" charset="-122"/>
              </a:rPr>
              <a:t>;</a:t>
            </a:r>
            <a:r>
              <a:rPr lang="zh-CN" altLang="en-US" sz="1800" b="1" dirty="0">
                <a:solidFill>
                  <a:schemeClr val="tx1"/>
                </a:solidFill>
                <a:latin typeface="微软雅黑" panose="020B0503020204020204" pitchFamily="34" charset="-122"/>
                <a:ea typeface="微软雅黑" panose="020B0503020204020204" pitchFamily="34" charset="-122"/>
              </a:rPr>
              <a:t>难懂的</a:t>
            </a:r>
            <a:r>
              <a:rPr lang="en-US" altLang="zh-CN" sz="1800" b="1" dirty="0">
                <a:solidFill>
                  <a:schemeClr val="tx1"/>
                </a:solidFill>
                <a:latin typeface="微软雅黑" panose="020B0503020204020204" pitchFamily="34" charset="-122"/>
                <a:ea typeface="微软雅黑" panose="020B0503020204020204" pitchFamily="34" charset="-122"/>
              </a:rPr>
              <a:t>;</a:t>
            </a:r>
            <a:r>
              <a:rPr lang="zh-CN" altLang="en-US" sz="1800" b="1" dirty="0">
                <a:solidFill>
                  <a:schemeClr val="tx1"/>
                </a:solidFill>
                <a:latin typeface="微软雅黑" panose="020B0503020204020204" pitchFamily="34" charset="-122"/>
                <a:ea typeface="微软雅黑" panose="020B0503020204020204" pitchFamily="34" charset="-122"/>
              </a:rPr>
              <a:t>复合的</a:t>
            </a:r>
            <a:endParaRPr lang="en-GB" altLang="zh-CN" sz="1800" b="1" dirty="0">
              <a:solidFill>
                <a:schemeClr val="tx1"/>
              </a:solidFill>
              <a:latin typeface="微软雅黑" panose="020B0503020204020204" pitchFamily="34" charset="-122"/>
              <a:ea typeface="微软雅黑" panose="020B0503020204020204" pitchFamily="34" charset="-122"/>
            </a:endParaRPr>
          </a:p>
        </p:txBody>
      </p:sp>
      <p:sp>
        <p:nvSpPr>
          <p:cNvPr id="2" name="TextBox 35"/>
          <p:cNvSpPr txBox="1"/>
          <p:nvPr/>
        </p:nvSpPr>
        <p:spPr>
          <a:xfrm>
            <a:off x="444049" y="699031"/>
            <a:ext cx="8119945" cy="3241461"/>
          </a:xfrm>
          <a:prstGeom prst="rect">
            <a:avLst/>
          </a:prstGeom>
          <a:noFill/>
        </p:spPr>
        <p:txBody>
          <a:bodyPr wrap="square" lIns="63560" tIns="31780" rIns="63560" bIns="31780" rtlCol="0">
            <a:spAutoFit/>
          </a:bodyPr>
          <a:lstStyle/>
          <a:p>
            <a:pPr marL="34290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sym typeface="+mn-ea"/>
              </a:rPr>
              <a:t>这些小型研究提供了灵感，可能是未来更</a:t>
            </a:r>
            <a:r>
              <a:rPr lang="zh-CN" altLang="en-US" sz="2000" dirty="0">
                <a:solidFill>
                  <a:schemeClr val="accent1"/>
                </a:solidFill>
                <a:latin typeface="微软雅黑" panose="020B0503020204020204" pitchFamily="34" charset="-122"/>
                <a:ea typeface="微软雅黑" panose="020B0503020204020204" pitchFamily="34" charset="-122"/>
                <a:sym typeface="+mn-ea"/>
              </a:rPr>
              <a:t>复杂工作</a:t>
            </a:r>
            <a:r>
              <a:rPr lang="zh-CN" altLang="en-US" sz="2000" dirty="0">
                <a:latin typeface="微软雅黑" panose="020B0503020204020204" pitchFamily="34" charset="-122"/>
                <a:ea typeface="微软雅黑" panose="020B0503020204020204" pitchFamily="34" charset="-122"/>
                <a:sym typeface="+mn-ea"/>
              </a:rPr>
              <a:t>的跳板。</a:t>
            </a:r>
            <a:r>
              <a:rPr lang="en-US" altLang="zh-CN" sz="2000" dirty="0">
                <a:solidFill>
                  <a:srgbClr val="C00000"/>
                </a:solidFill>
                <a:latin typeface="微软雅黑" panose="020B0503020204020204" pitchFamily="34" charset="-122"/>
                <a:ea typeface="微软雅黑" panose="020B0503020204020204" pitchFamily="34" charset="-122"/>
                <a:sym typeface="+mn-ea"/>
              </a:rPr>
              <a:t>(2023</a:t>
            </a:r>
            <a:r>
              <a:rPr lang="zh-CN" altLang="en-US" sz="2000" dirty="0">
                <a:solidFill>
                  <a:srgbClr val="C00000"/>
                </a:solidFill>
                <a:latin typeface="微软雅黑" panose="020B0503020204020204" pitchFamily="34" charset="-122"/>
                <a:ea typeface="微软雅黑" panose="020B0503020204020204" pitchFamily="34" charset="-122"/>
                <a:sym typeface="+mn-ea"/>
              </a:rPr>
              <a:t>全国卷</a:t>
            </a:r>
            <a:r>
              <a:rPr lang="en-US" altLang="zh-CN" sz="2000" dirty="0">
                <a:solidFill>
                  <a:srgbClr val="C00000"/>
                </a:solidFill>
                <a:latin typeface="微软雅黑" panose="020B0503020204020204" pitchFamily="34" charset="-122"/>
                <a:ea typeface="微软雅黑" panose="020B0503020204020204" pitchFamily="34" charset="-122"/>
                <a:sym typeface="+mn-ea"/>
              </a:rPr>
              <a:t>Ⅱ)</a:t>
            </a:r>
            <a:endParaRPr lang="en-US" altLang="zh-CN" sz="2000" dirty="0">
              <a:solidFill>
                <a:srgbClr val="C00000"/>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sym typeface="+mn-ea"/>
              </a:rPr>
              <a:t>These small studies provide inspiration and may be a springboard for more </a:t>
            </a:r>
            <a:r>
              <a:rPr lang="en-US" altLang="zh-CN" sz="2000" dirty="0">
                <a:solidFill>
                  <a:schemeClr val="accent1"/>
                </a:solidFill>
                <a:latin typeface="微软雅黑" panose="020B0503020204020204" pitchFamily="34" charset="-122"/>
                <a:ea typeface="微软雅黑" panose="020B0503020204020204" pitchFamily="34" charset="-122"/>
                <a:sym typeface="+mn-ea"/>
              </a:rPr>
              <a:t>complex works </a:t>
            </a:r>
            <a:r>
              <a:rPr lang="en-US" altLang="zh-CN" sz="2000" dirty="0">
                <a:latin typeface="微软雅黑" panose="020B0503020204020204" pitchFamily="34" charset="-122"/>
                <a:ea typeface="微软雅黑" panose="020B0503020204020204" pitchFamily="34" charset="-122"/>
                <a:sym typeface="+mn-ea"/>
              </a:rPr>
              <a:t>in the future.</a:t>
            </a:r>
            <a:endParaRPr lang="en-US" altLang="zh-CN" sz="2000" dirty="0">
              <a:latin typeface="微软雅黑" panose="020B0503020204020204" pitchFamily="34" charset="-122"/>
              <a:ea typeface="微软雅黑" panose="020B0503020204020204" pitchFamily="34" charset="-122"/>
              <a:sym typeface="+mn-ea"/>
            </a:endParaRPr>
          </a:p>
          <a:p>
            <a:pPr marL="342900" indent="-342900">
              <a:lnSpc>
                <a:spcPct val="150000"/>
              </a:lnSpc>
              <a:buFont typeface="Arial" panose="020B0604020202020204" pitchFamily="34" charset="0"/>
              <a:buChar char="•"/>
            </a:pPr>
            <a:r>
              <a:rPr lang="zh-CN" altLang="en-US" sz="2000" dirty="0">
                <a:solidFill>
                  <a:schemeClr val="tx1"/>
                </a:solidFill>
                <a:latin typeface="微软雅黑" panose="020B0503020204020204" pitchFamily="34" charset="-122"/>
                <a:ea typeface="微软雅黑" panose="020B0503020204020204" pitchFamily="34" charset="-122"/>
                <a:sym typeface="+mn-ea"/>
              </a:rPr>
              <a:t>这部电影的情节太</a:t>
            </a:r>
            <a:r>
              <a:rPr lang="zh-CN" altLang="en-US" sz="2000" dirty="0">
                <a:solidFill>
                  <a:srgbClr val="005DA2"/>
                </a:solidFill>
                <a:latin typeface="微软雅黑" panose="020B0503020204020204" pitchFamily="34" charset="-122"/>
                <a:ea typeface="微软雅黑" panose="020B0503020204020204" pitchFamily="34" charset="-122"/>
                <a:sym typeface="+mn-ea"/>
              </a:rPr>
              <a:t>复杂</a:t>
            </a:r>
            <a:r>
              <a:rPr lang="zh-CN" altLang="en-US" sz="2000" dirty="0">
                <a:solidFill>
                  <a:schemeClr val="tx1"/>
                </a:solidFill>
                <a:latin typeface="微软雅黑" panose="020B0503020204020204" pitchFamily="34" charset="-122"/>
                <a:ea typeface="微软雅黑" panose="020B0503020204020204" pitchFamily="34" charset="-122"/>
                <a:sym typeface="+mn-ea"/>
              </a:rPr>
              <a:t>了，我</a:t>
            </a:r>
            <a:r>
              <a:rPr lang="zh-CN" altLang="en-US" sz="2000" dirty="0">
                <a:solidFill>
                  <a:srgbClr val="005DA2"/>
                </a:solidFill>
                <a:latin typeface="微软雅黑" panose="020B0503020204020204" pitchFamily="34" charset="-122"/>
                <a:ea typeface="微软雅黑" panose="020B0503020204020204" pitchFamily="34" charset="-122"/>
                <a:sym typeface="+mn-ea"/>
              </a:rPr>
              <a:t>看不懂</a:t>
            </a:r>
            <a:r>
              <a:rPr lang="zh-CN" altLang="en-US" sz="2000" dirty="0">
                <a:solidFill>
                  <a:schemeClr val="tx1"/>
                </a:solidFill>
                <a:latin typeface="微软雅黑" panose="020B0503020204020204" pitchFamily="34" charset="-122"/>
                <a:ea typeface="微软雅黑" panose="020B0503020204020204" pitchFamily="34" charset="-122"/>
                <a:sym typeface="+mn-ea"/>
              </a:rPr>
              <a:t>。</a:t>
            </a:r>
            <a:r>
              <a:rPr lang="zh-CN" altLang="en-US" sz="2000" dirty="0">
                <a:solidFill>
                  <a:srgbClr val="C00000"/>
                </a:solidFill>
                <a:latin typeface="微软雅黑" panose="020B0503020204020204" pitchFamily="34" charset="-122"/>
                <a:ea typeface="微软雅黑" panose="020B0503020204020204" pitchFamily="34" charset="-122"/>
                <a:sym typeface="+mn-ea"/>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en-US" altLang="zh-CN" sz="2000" dirty="0">
                <a:solidFill>
                  <a:schemeClr val="tx1"/>
                </a:solidFill>
                <a:latin typeface="微软雅黑" panose="020B0503020204020204" pitchFamily="34" charset="-122"/>
                <a:ea typeface="微软雅黑" panose="020B0503020204020204" pitchFamily="34" charset="-122"/>
              </a:rPr>
              <a:t>The film's plot was so </a:t>
            </a:r>
            <a:r>
              <a:rPr lang="en-US" altLang="zh-CN" sz="2000" dirty="0">
                <a:solidFill>
                  <a:srgbClr val="005DA2"/>
                </a:solidFill>
                <a:latin typeface="微软雅黑" panose="020B0503020204020204" pitchFamily="34" charset="-122"/>
                <a:ea typeface="微软雅黑" panose="020B0503020204020204" pitchFamily="34" charset="-122"/>
              </a:rPr>
              <a:t>complex</a:t>
            </a:r>
            <a:r>
              <a:rPr lang="en-US" altLang="zh-CN" sz="2000" dirty="0">
                <a:solidFill>
                  <a:schemeClr val="tx1"/>
                </a:solidFill>
                <a:latin typeface="微软雅黑" panose="020B0503020204020204" pitchFamily="34" charset="-122"/>
                <a:ea typeface="微软雅黑" panose="020B0503020204020204" pitchFamily="34" charset="-122"/>
              </a:rPr>
              <a:t> that I </a:t>
            </a:r>
            <a:r>
              <a:rPr lang="en-US" altLang="zh-CN" sz="2000" dirty="0">
                <a:solidFill>
                  <a:srgbClr val="005DA2"/>
                </a:solidFill>
                <a:latin typeface="微软雅黑" panose="020B0503020204020204" pitchFamily="34" charset="-122"/>
                <a:ea typeface="微软雅黑" panose="020B0503020204020204" pitchFamily="34" charset="-122"/>
              </a:rPr>
              <a:t>couldn't follow it</a:t>
            </a:r>
            <a:r>
              <a:rPr lang="en-US" altLang="zh-CN" sz="2000" dirty="0">
                <a:solidFill>
                  <a:schemeClr val="tx1"/>
                </a:solidFill>
                <a:latin typeface="微软雅黑" panose="020B0503020204020204" pitchFamily="34" charset="-122"/>
                <a:ea typeface="微软雅黑" panose="020B0503020204020204" pitchFamily="34" charset="-122"/>
              </a:rPr>
              <a:t>. </a:t>
            </a:r>
            <a:endParaRPr lang="en-US" altLang="zh-CN" sz="2000" dirty="0">
              <a:solidFill>
                <a:schemeClr val="tx1"/>
              </a:solidFill>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000" dirty="0">
                <a:solidFill>
                  <a:schemeClr val="tx1"/>
                </a:solidFill>
                <a:latin typeface="微软雅黑" panose="020B0503020204020204" pitchFamily="34" charset="-122"/>
                <a:ea typeface="微软雅黑" panose="020B0503020204020204" pitchFamily="34" charset="-122"/>
                <a:sym typeface="+mn-ea"/>
              </a:rPr>
              <a:t>我很难清理如此复杂的问题。</a:t>
            </a:r>
            <a:r>
              <a:rPr lang="zh-CN" altLang="en-US" sz="2000" dirty="0">
                <a:solidFill>
                  <a:srgbClr val="C00000"/>
                </a:solidFill>
                <a:latin typeface="微软雅黑" panose="020B0503020204020204" pitchFamily="34" charset="-122"/>
                <a:ea typeface="微软雅黑" panose="020B0503020204020204" pitchFamily="34" charset="-122"/>
                <a:sym typeface="+mn-ea"/>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ackgroundRemoval t="3937" b="98163" l="0" r="99844">
                        <a14:foregroundMark x1="33750" y1="98163" x2="49844" y2="50394"/>
                        <a14:foregroundMark x1="49844" y1="50394" x2="45938" y2="19160"/>
                        <a14:foregroundMark x1="45938" y1="19160" x2="32031" y2="2625"/>
                        <a14:foregroundMark x1="32031" y1="2625" x2="13438" y2="525"/>
                        <a14:foregroundMark x1="13438" y1="525" x2="890" y2="24943"/>
                        <a14:foregroundMark x1="3788" y1="85197" x2="0" y2="98425"/>
                        <a14:foregroundMark x1="0" y1="98425" x2="0" y2="98425"/>
                        <a14:foregroundMark x1="55781" y1="30184" x2="64531" y2="11024"/>
                        <a14:foregroundMark x1="64531" y1="11024" x2="88906" y2="5512"/>
                        <a14:foregroundMark x1="88906" y1="5512" x2="99844" y2="23885"/>
                        <a14:foregroundMark x1="99844" y1="23885" x2="96094" y2="97638"/>
                        <a14:foregroundMark x1="31250" y1="5512" x2="11563" y2="3937"/>
                        <a14:foregroundMark x1="18438" y1="50656" x2="16875" y2="47507"/>
                        <a14:foregroundMark x1="27187" y1="55118" x2="13281" y2="52231"/>
                        <a14:foregroundMark x1="13281" y1="52231" x2="9219" y2="27822"/>
                        <a14:foregroundMark x1="9219" y1="27822" x2="23750" y2="15486"/>
                        <a14:foregroundMark x1="23750" y1="15486" x2="38594" y2="31759"/>
                        <a14:foregroundMark x1="38594" y1="31759" x2="26406" y2="54593"/>
                        <a14:foregroundMark x1="36094" y1="30446" x2="35313" y2="13911"/>
                        <a14:foregroundMark x1="64063" y1="42782" x2="59844" y2="39895"/>
                        <a14:foregroundMark x1="61875" y1="43570" x2="61406" y2="42520"/>
                        <a14:foregroundMark x1="21563" y1="41207" x2="19375" y2="18110"/>
                        <a14:foregroundMark x1="19375" y1="18110" x2="19375" y2="39108"/>
                        <a14:foregroundMark x1="61250" y1="45407" x2="60156" y2="43570"/>
                        <a14:foregroundMark x1="59688" y1="32546" x2="60938" y2="42257"/>
                        <a14:backgroundMark x1="938" y1="24934" x2="4688" y2="85039"/>
                        <a14:backgroundMark x1="4688" y1="85039" x2="2031" y2="60630"/>
                        <a14:backgroundMark x1="2031" y1="60630" x2="781" y2="56168"/>
                      </a14:backgroundRemoval>
                    </a14:imgEffect>
                  </a14:imgLayer>
                </a14:imgProps>
              </a:ext>
            </a:extLst>
          </a:blip>
          <a:stretch>
            <a:fillRect/>
          </a:stretch>
        </p:blipFill>
        <p:spPr>
          <a:xfrm>
            <a:off x="6874118" y="3795885"/>
            <a:ext cx="2269882" cy="1351289"/>
          </a:xfrm>
          <a:prstGeom prst="rect">
            <a:avLst/>
          </a:prstGeom>
        </p:spPr>
      </p:pic>
      <p:sp>
        <p:nvSpPr>
          <p:cNvPr id="7" name="文本框 6"/>
          <p:cNvSpPr txBox="1"/>
          <p:nvPr/>
        </p:nvSpPr>
        <p:spPr>
          <a:xfrm>
            <a:off x="444048" y="3867894"/>
            <a:ext cx="6144175" cy="961289"/>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I find it hard to get my mind round </a:t>
            </a:r>
            <a:r>
              <a:rPr kumimoji="0" lang="en-US" altLang="zh-CN" sz="2000" b="0" i="0" u="none" strike="noStrike" kern="1200" cap="none" spc="0" normalizeH="0" baseline="0" noProof="0" dirty="0">
                <a:ln>
                  <a:noFill/>
                </a:ln>
                <a:solidFill>
                  <a:srgbClr val="005DA2"/>
                </a:solidFill>
                <a:effectLst/>
                <a:uLnTx/>
                <a:uFillTx/>
                <a:latin typeface="微软雅黑" panose="020B0503020204020204" pitchFamily="34" charset="-122"/>
                <a:ea typeface="微软雅黑" panose="020B0503020204020204" pitchFamily="34" charset="-122"/>
                <a:cs typeface="+mn-cs"/>
              </a:rPr>
              <a:t>such complex issues</a:t>
            </a:r>
            <a:endParaRPr kumimoji="0" lang="en-US" altLang="zh-CN" sz="2000" b="0" i="0" u="none" strike="noStrike" kern="1200" cap="none" spc="0" normalizeH="0" baseline="0" noProof="0" dirty="0">
              <a:ln>
                <a:noFill/>
              </a:ln>
              <a:solidFill>
                <a:srgbClr val="005DA2"/>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arn(inVertical)">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635909" y="3579862"/>
            <a:ext cx="2508091" cy="1563638"/>
          </a:xfrm>
          <a:prstGeom prst="rect">
            <a:avLst/>
          </a:prstGeom>
        </p:spPr>
      </p:pic>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22.	motivate	/ˈ</a:t>
            </a:r>
            <a:r>
              <a:rPr lang="en-US" altLang="zh-CN" sz="1800" b="1" dirty="0" err="1">
                <a:solidFill>
                  <a:prstClr val="black"/>
                </a:solidFill>
                <a:latin typeface="微软雅黑" panose="020B0503020204020204" pitchFamily="34" charset="-122"/>
                <a:ea typeface="微软雅黑" panose="020B0503020204020204" pitchFamily="34" charset="-122"/>
              </a:rPr>
              <a:t>məʊtɪveɪt</a:t>
            </a:r>
            <a:r>
              <a:rPr lang="en-US" altLang="zh-CN" sz="1800" b="1" dirty="0">
                <a:solidFill>
                  <a:prstClr val="black"/>
                </a:solidFill>
                <a:latin typeface="微软雅黑" panose="020B0503020204020204" pitchFamily="34" charset="-122"/>
                <a:ea typeface="微软雅黑" panose="020B0503020204020204" pitchFamily="34" charset="-122"/>
              </a:rPr>
              <a:t> /  	</a:t>
            </a:r>
            <a:r>
              <a:rPr lang="en-US" altLang="zh-CN" sz="1800" b="1" dirty="0" err="1">
                <a:solidFill>
                  <a:prstClr val="black"/>
                </a:solidFill>
                <a:latin typeface="微软雅黑" panose="020B0503020204020204" pitchFamily="34" charset="-122"/>
                <a:ea typeface="微软雅黑" panose="020B0503020204020204" pitchFamily="34" charset="-122"/>
              </a:rPr>
              <a:t>vr</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成为</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的动机</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激发</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395536" y="771550"/>
            <a:ext cx="8433435" cy="3344694"/>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她非常擅长</a:t>
            </a:r>
            <a:r>
              <a:rPr lang="zh-CN" altLang="en-US" sz="1600" dirty="0">
                <a:solidFill>
                  <a:schemeClr val="accent1"/>
                </a:solidFill>
                <a:latin typeface="微软雅黑" panose="020B0503020204020204" pitchFamily="34" charset="-122"/>
                <a:ea typeface="微软雅黑" panose="020B0503020204020204" pitchFamily="34" charset="-122"/>
              </a:rPr>
              <a:t>激励</a:t>
            </a:r>
            <a:r>
              <a:rPr lang="zh-CN" altLang="en-US" sz="1600" dirty="0">
                <a:latin typeface="微软雅黑" panose="020B0503020204020204" pitchFamily="34" charset="-122"/>
                <a:ea typeface="微软雅黑" panose="020B0503020204020204" pitchFamily="34" charset="-122"/>
              </a:rPr>
              <a:t>她的学生。</a:t>
            </a:r>
            <a:r>
              <a:rPr lang="zh-CN" altLang="en-US" sz="1600" dirty="0">
                <a:solidFill>
                  <a:srgbClr val="C00000"/>
                </a:solidFill>
                <a:latin typeface="微软雅黑" panose="020B0503020204020204" pitchFamily="34" charset="-122"/>
                <a:ea typeface="微软雅黑" panose="020B0503020204020204" pitchFamily="34" charset="-122"/>
              </a:rPr>
              <a:t>（续写）</a:t>
            </a:r>
            <a:endParaRPr lang="zh-CN" altLang="en-US" sz="16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She's very good at motivating her students.</a:t>
            </a:r>
            <a:endParaRPr lang="en-US" altLang="zh-CN"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你应该重新评估你的目标，并</a:t>
            </a:r>
            <a:r>
              <a:rPr lang="zh-CN" altLang="en-US" sz="1600" dirty="0">
                <a:solidFill>
                  <a:schemeClr val="accent1"/>
                </a:solidFill>
                <a:latin typeface="微软雅黑" panose="020B0503020204020204" pitchFamily="34" charset="-122"/>
                <a:ea typeface="微软雅黑" panose="020B0503020204020204" pitchFamily="34" charset="-122"/>
              </a:rPr>
              <a:t>激励</a:t>
            </a:r>
            <a:r>
              <a:rPr lang="zh-CN" altLang="en-US" sz="1600" dirty="0">
                <a:latin typeface="微软雅黑" panose="020B0503020204020204" pitchFamily="34" charset="-122"/>
                <a:ea typeface="微软雅黑" panose="020B0503020204020204" pitchFamily="34" charset="-122"/>
              </a:rPr>
              <a:t>自己设定一个新的目标。</a:t>
            </a:r>
            <a:r>
              <a:rPr lang="en-US" altLang="zh-CN" sz="1600" dirty="0">
                <a:solidFill>
                  <a:srgbClr val="C00000"/>
                </a:solidFill>
                <a:latin typeface="微软雅黑" panose="020B0503020204020204" pitchFamily="34" charset="-122"/>
                <a:ea typeface="微软雅黑" panose="020B0503020204020204" pitchFamily="34" charset="-122"/>
              </a:rPr>
              <a:t>(2019</a:t>
            </a:r>
            <a:r>
              <a:rPr lang="zh-CN" altLang="en-US" sz="1600" dirty="0">
                <a:solidFill>
                  <a:srgbClr val="C00000"/>
                </a:solidFill>
                <a:latin typeface="微软雅黑" panose="020B0503020204020204" pitchFamily="34" charset="-122"/>
                <a:ea typeface="微软雅黑" panose="020B0503020204020204" pitchFamily="34" charset="-122"/>
              </a:rPr>
              <a:t>全国</a:t>
            </a:r>
            <a:r>
              <a:rPr lang="en-US" altLang="zh-CN" sz="1600" dirty="0">
                <a:solidFill>
                  <a:srgbClr val="C00000"/>
                </a:solidFill>
                <a:latin typeface="微软雅黑" panose="020B0503020204020204" pitchFamily="34" charset="-122"/>
                <a:ea typeface="微软雅黑" panose="020B0503020204020204" pitchFamily="34" charset="-122"/>
              </a:rPr>
              <a:t>Ⅱ)</a:t>
            </a:r>
            <a:endParaRPr lang="en-US" altLang="zh-CN" sz="16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You should reassess your goals, and motivate yourself to set a fresh goal.</a:t>
            </a:r>
            <a:endParaRPr lang="en-US" altLang="zh-CN"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这个计划旨在促使员工更加卓有成效地工作。</a:t>
            </a:r>
            <a:endParaRPr lang="zh-CN" altLang="en-US"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The plan is designed to motivate employees to work more efficiently.</a:t>
            </a:r>
            <a:endParaRPr lang="en-US" altLang="zh-CN"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solidFill>
                  <a:schemeClr val="accent1"/>
                </a:solidFill>
                <a:latin typeface="微软雅黑" panose="020B0503020204020204" pitchFamily="34" charset="-122"/>
                <a:ea typeface="微软雅黑" panose="020B0503020204020204" pitchFamily="34" charset="-122"/>
              </a:rPr>
              <a:t>motivated	 /'</a:t>
            </a:r>
            <a:r>
              <a:rPr lang="en-US" altLang="zh-CN" sz="1600" dirty="0" err="1">
                <a:solidFill>
                  <a:schemeClr val="accent1"/>
                </a:solidFill>
                <a:latin typeface="微软雅黑" panose="020B0503020204020204" pitchFamily="34" charset="-122"/>
                <a:ea typeface="微软雅黑" panose="020B0503020204020204" pitchFamily="34" charset="-122"/>
              </a:rPr>
              <a:t>məʊtɪveɪtɪd</a:t>
            </a:r>
            <a:r>
              <a:rPr lang="en-US" altLang="zh-CN" sz="1600" dirty="0">
                <a:solidFill>
                  <a:schemeClr val="accent1"/>
                </a:solidFill>
                <a:latin typeface="微软雅黑" panose="020B0503020204020204" pitchFamily="34" charset="-122"/>
                <a:ea typeface="微软雅黑" panose="020B0503020204020204" pitchFamily="34" charset="-122"/>
              </a:rPr>
              <a:t>	a.</a:t>
            </a:r>
            <a:r>
              <a:rPr lang="zh-CN" altLang="en-US" sz="1600" dirty="0">
                <a:solidFill>
                  <a:schemeClr val="accent1"/>
                </a:solidFill>
                <a:latin typeface="微软雅黑" panose="020B0503020204020204" pitchFamily="34" charset="-122"/>
                <a:ea typeface="微软雅黑" panose="020B0503020204020204" pitchFamily="34" charset="-122"/>
              </a:rPr>
              <a:t>积极的</a:t>
            </a:r>
            <a:r>
              <a:rPr lang="en-US" altLang="zh-CN" sz="1600" dirty="0">
                <a:solidFill>
                  <a:schemeClr val="accent1"/>
                </a:solidFill>
                <a:latin typeface="微软雅黑" panose="020B0503020204020204" pitchFamily="34" charset="-122"/>
                <a:ea typeface="微软雅黑" panose="020B0503020204020204" pitchFamily="34" charset="-122"/>
              </a:rPr>
              <a:t>;</a:t>
            </a:r>
            <a:r>
              <a:rPr lang="zh-CN" altLang="en-US" sz="1600" dirty="0">
                <a:solidFill>
                  <a:schemeClr val="accent1"/>
                </a:solidFill>
                <a:latin typeface="微软雅黑" panose="020B0503020204020204" pitchFamily="34" charset="-122"/>
                <a:ea typeface="微软雅黑" panose="020B0503020204020204" pitchFamily="34" charset="-122"/>
              </a:rPr>
              <a:t>主动的</a:t>
            </a:r>
            <a:endParaRPr lang="zh-CN" altLang="en-US" sz="16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我们的员工工作勤奋，积极性高。</a:t>
            </a:r>
            <a:endParaRPr lang="en-US" altLang="zh-CN"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Our staff members are hard-working and highly motivated. </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barn(inVertical)">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barn(inVertical)">
                                      <p:cBhvr>
                                        <p:cTn id="3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442505" y="3459287"/>
            <a:ext cx="2701495" cy="1684213"/>
          </a:xfrm>
          <a:prstGeom prst="rect">
            <a:avLst/>
          </a:prstGeom>
        </p:spPr>
      </p:pic>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22.	motivate	/ˈ</a:t>
            </a:r>
            <a:r>
              <a:rPr kumimoji="0" lang="en-US" altLang="zh-CN" sz="18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məʊtɪveɪt</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 /  	</a:t>
            </a:r>
            <a:r>
              <a:rPr kumimoji="0" lang="en-US" altLang="zh-CN" sz="18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vr</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成为</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的动机</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激发</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5" name="文本框 4"/>
          <p:cNvSpPr txBox="1"/>
          <p:nvPr/>
        </p:nvSpPr>
        <p:spPr>
          <a:xfrm>
            <a:off x="755575" y="771550"/>
            <a:ext cx="7039825" cy="3240360"/>
          </a:xfrm>
          <a:prstGeom prst="rect">
            <a:avLst/>
          </a:prstGeom>
          <a:noFill/>
        </p:spPr>
        <p:txBody>
          <a:bodyPr wrap="square">
            <a:no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motivation	 /ˌ</a:t>
            </a:r>
            <a:r>
              <a:rPr kumimoji="0" lang="en-US" altLang="zh-CN" sz="1600" b="0" i="0" u="none" strike="noStrike" kern="1200" cap="none" spc="0" normalizeH="0" baseline="0" noProof="0" dirty="0" err="1">
                <a:ln>
                  <a:noFill/>
                </a:ln>
                <a:solidFill>
                  <a:schemeClr val="accent1"/>
                </a:solidFill>
                <a:effectLst/>
                <a:uLnTx/>
                <a:uFillTx/>
                <a:latin typeface="微软雅黑" panose="020B0503020204020204" pitchFamily="34" charset="-122"/>
                <a:ea typeface="微软雅黑" panose="020B0503020204020204" pitchFamily="34" charset="-122"/>
                <a:cs typeface="+mn-cs"/>
              </a:rPr>
              <a:t>məʊtɪ'veɪʃn</a:t>
            </a: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	n.</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动力</a:t>
            </a: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积极性</a:t>
            </a: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动机</a:t>
            </a:r>
            <a:endPar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动机</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和目标设定是同一枚硬币的两面。</a:t>
            </a:r>
            <a:r>
              <a:rPr kumimoji="0" lang="en-US" altLang="zh-CN"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(2019</a:t>
            </a:r>
            <a:r>
              <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全国</a:t>
            </a:r>
            <a:r>
              <a:rPr kumimoji="0" lang="en-US" altLang="zh-CN"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Ⅱ)</a:t>
            </a:r>
            <a:endParaRPr kumimoji="0" lang="en-US" altLang="zh-CN"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Motivation and goal setting are the two sides of same coin.</a:t>
            </a:r>
            <a:endPar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他很聪明，但缺乏</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积极性</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endPar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He's intelligent enough but he lacks motivation.</a:t>
            </a:r>
            <a:endPar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有了父母的激励，我们对于人们改变的能力很乐观。</a:t>
            </a:r>
            <a:endPar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Given parental motivation, we are optimistic about the ability of people to change.</a:t>
            </a:r>
            <a:endPar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inVertical)">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barn(inVertical)">
                                      <p:cBhvr>
                                        <p:cTn id="2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23.	advisor	/</a:t>
            </a:r>
            <a:r>
              <a:rPr lang="en-US" altLang="zh-CN" sz="1800" b="1" dirty="0" err="1">
                <a:solidFill>
                  <a:prstClr val="black"/>
                </a:solidFill>
                <a:latin typeface="微软雅黑" panose="020B0503020204020204" pitchFamily="34" charset="-122"/>
                <a:ea typeface="微软雅黑" panose="020B0503020204020204" pitchFamily="34" charset="-122"/>
              </a:rPr>
              <a:t>əd'vaɪzə</a:t>
            </a:r>
            <a:r>
              <a:rPr lang="en-US" altLang="zh-CN" sz="1800" b="1" dirty="0">
                <a:solidFill>
                  <a:prstClr val="black"/>
                </a:solidFill>
                <a:latin typeface="微软雅黑" panose="020B0503020204020204" pitchFamily="34" charset="-122"/>
                <a:ea typeface="微软雅黑" panose="020B0503020204020204" pitchFamily="34" charset="-122"/>
              </a:rPr>
              <a:t> / 	n.</a:t>
            </a:r>
            <a:r>
              <a:rPr lang="zh-CN" altLang="en-US" sz="1800" b="1" dirty="0">
                <a:solidFill>
                  <a:prstClr val="black"/>
                </a:solidFill>
                <a:latin typeface="微软雅黑" panose="020B0503020204020204" pitchFamily="34" charset="-122"/>
                <a:ea typeface="微软雅黑" panose="020B0503020204020204" pitchFamily="34" charset="-122"/>
              </a:rPr>
              <a:t>顾问</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324146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几年之内，他成为最受欢迎的老师之一，也是最受欢迎的</a:t>
            </a:r>
            <a:r>
              <a:rPr lang="zh-CN" altLang="en-US" sz="2000" dirty="0">
                <a:solidFill>
                  <a:schemeClr val="accent1"/>
                </a:solidFill>
                <a:latin typeface="微软雅黑" panose="020B0503020204020204" pitchFamily="34" charset="-122"/>
                <a:ea typeface="微软雅黑" panose="020B0503020204020204" pitchFamily="34" charset="-122"/>
              </a:rPr>
              <a:t>论文导师</a:t>
            </a:r>
            <a:r>
              <a:rPr lang="zh-CN" altLang="en-US" sz="2000" dirty="0">
                <a:latin typeface="微软雅黑" panose="020B0503020204020204" pitchFamily="34" charset="-122"/>
                <a:ea typeface="微软雅黑" panose="020B0503020204020204" pitchFamily="34" charset="-122"/>
              </a:rPr>
              <a:t>之一。</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Within a few years, he was one of the most popular teachers, and one of the most popular </a:t>
            </a:r>
            <a:r>
              <a:rPr lang="en-US" altLang="zh-CN" sz="2000" dirty="0">
                <a:solidFill>
                  <a:schemeClr val="accent1"/>
                </a:solidFill>
                <a:latin typeface="微软雅黑" panose="020B0503020204020204" pitchFamily="34" charset="-122"/>
                <a:ea typeface="微软雅黑" panose="020B0503020204020204" pitchFamily="34" charset="-122"/>
              </a:rPr>
              <a:t>thesis advisors</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他极力保护自己的顾问角色。</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He was extremely protective of his </a:t>
            </a:r>
            <a:endParaRPr lang="en-US" altLang="zh-CN" sz="2000" dirty="0">
              <a:latin typeface="微软雅黑" panose="020B0503020204020204" pitchFamily="34" charset="-122"/>
              <a:ea typeface="微软雅黑" panose="020B0503020204020204" pitchFamily="34" charset="-122"/>
            </a:endParaRPr>
          </a:p>
          <a:p>
            <a:pPr lvl="0">
              <a:lnSpc>
                <a:spcPct val="150000"/>
              </a:lnSpc>
              <a:defRPr/>
            </a:pPr>
            <a:r>
              <a:rPr lang="en-US" altLang="zh-CN" sz="2000" dirty="0">
                <a:latin typeface="微软雅黑" panose="020B0503020204020204" pitchFamily="34" charset="-122"/>
                <a:ea typeface="微软雅黑" panose="020B0503020204020204" pitchFamily="34" charset="-122"/>
              </a:rPr>
              <a:t>role as advisor.</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228184" y="3298731"/>
            <a:ext cx="2915816" cy="184476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24.	reasonable	/ˈ</a:t>
            </a:r>
            <a:r>
              <a:rPr lang="en-US" altLang="zh-CN" sz="1800" b="1" dirty="0" err="1">
                <a:solidFill>
                  <a:prstClr val="black"/>
                </a:solidFill>
                <a:latin typeface="微软雅黑" panose="020B0503020204020204" pitchFamily="34" charset="-122"/>
                <a:ea typeface="微软雅黑" panose="020B0503020204020204" pitchFamily="34" charset="-122"/>
              </a:rPr>
              <a:t>ri:znəbl</a:t>
            </a:r>
            <a:r>
              <a:rPr lang="en-US" altLang="zh-CN" sz="1800" b="1" dirty="0">
                <a:solidFill>
                  <a:prstClr val="black"/>
                </a:solidFill>
                <a:latin typeface="微软雅黑" panose="020B0503020204020204" pitchFamily="34" charset="-122"/>
                <a:ea typeface="微软雅黑" panose="020B0503020204020204" pitchFamily="34" charset="-122"/>
              </a:rPr>
              <a:t> / 	a.</a:t>
            </a:r>
            <a:r>
              <a:rPr lang="zh-CN" altLang="en-US" sz="1800" b="1" dirty="0">
                <a:solidFill>
                  <a:prstClr val="black"/>
                </a:solidFill>
                <a:latin typeface="微软雅黑" panose="020B0503020204020204" pitchFamily="34" charset="-122"/>
                <a:ea typeface="微软雅黑" panose="020B0503020204020204" pitchFamily="34" charset="-122"/>
              </a:rPr>
              <a:t>有道理的</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合情理的</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77979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如果你把发生的事情说给他听，我相信他一定会理解的</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他是个</a:t>
            </a:r>
            <a:r>
              <a:rPr lang="zh-CN" altLang="en-US" sz="2000" dirty="0">
                <a:solidFill>
                  <a:schemeClr val="accent1"/>
                </a:solidFill>
                <a:latin typeface="微软雅黑" panose="020B0503020204020204" pitchFamily="34" charset="-122"/>
                <a:ea typeface="微软雅黑" panose="020B0503020204020204" pitchFamily="34" charset="-122"/>
              </a:rPr>
              <a:t>通情达理的</a:t>
            </a:r>
            <a:r>
              <a:rPr lang="zh-CN" altLang="en-US" sz="2000" dirty="0">
                <a:latin typeface="微软雅黑" panose="020B0503020204020204" pitchFamily="34" charset="-122"/>
                <a:ea typeface="微软雅黑" panose="020B0503020204020204" pitchFamily="34" charset="-122"/>
              </a:rPr>
              <a:t>人。</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If you tell him what happened, I'm sure he'll understand - he's a reasonable man.</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我们以</a:t>
            </a:r>
            <a:r>
              <a:rPr lang="zh-CN" altLang="en-US" sz="2000" dirty="0">
                <a:solidFill>
                  <a:schemeClr val="accent1"/>
                </a:solidFill>
                <a:latin typeface="微软雅黑" panose="020B0503020204020204" pitchFamily="34" charset="-122"/>
                <a:ea typeface="微软雅黑" panose="020B0503020204020204" pitchFamily="34" charset="-122"/>
              </a:rPr>
              <a:t>公道的</a:t>
            </a:r>
            <a:r>
              <a:rPr lang="zh-CN" altLang="en-US" sz="2000" dirty="0">
                <a:latin typeface="微软雅黑" panose="020B0503020204020204" pitchFamily="34" charset="-122"/>
                <a:ea typeface="微软雅黑" panose="020B0503020204020204" pitchFamily="34" charset="-122"/>
              </a:rPr>
              <a:t>价格出售优质食品。</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We sell good quality food at reasonable prices.</a:t>
            </a:r>
            <a:endParaRPr lang="en-US" altLang="zh-CN" sz="2000" dirty="0">
              <a:latin typeface="微软雅黑" panose="020B0503020204020204" pitchFamily="34" charset="-122"/>
              <a:ea typeface="微软雅黑" panose="020B0503020204020204" pitchFamily="34" charset="-122"/>
            </a:endParaRPr>
          </a:p>
        </p:txBody>
      </p:sp>
      <p:pic>
        <p:nvPicPr>
          <p:cNvPr id="7" name="图片 6" descr="穿红色衣服的人在微笑&#10;&#10;中度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54069" y="3353569"/>
            <a:ext cx="1789931" cy="178993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652120" y="3397560"/>
            <a:ext cx="3491880" cy="1745940"/>
          </a:xfrm>
          <a:prstGeom prst="rect">
            <a:avLst/>
          </a:prstGeom>
        </p:spPr>
      </p:pic>
      <p:sp>
        <p:nvSpPr>
          <p:cNvPr id="26" name="Title 1"/>
          <p:cNvSpPr txBox="1"/>
          <p:nvPr/>
        </p:nvSpPr>
        <p:spPr>
          <a:xfrm>
            <a:off x="628519" y="195486"/>
            <a:ext cx="7543881"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25.	expectation	/ˌ</a:t>
            </a:r>
            <a:r>
              <a:rPr lang="en-US" altLang="zh-CN" sz="1800" b="1" dirty="0" err="1">
                <a:solidFill>
                  <a:prstClr val="black"/>
                </a:solidFill>
                <a:latin typeface="微软雅黑" panose="020B0503020204020204" pitchFamily="34" charset="-122"/>
                <a:ea typeface="微软雅黑" panose="020B0503020204020204" pitchFamily="34" charset="-122"/>
              </a:rPr>
              <a:t>ekspekˈteɪʃn</a:t>
            </a:r>
            <a:r>
              <a:rPr lang="en-US" altLang="zh-CN" sz="1800" b="1" dirty="0">
                <a:solidFill>
                  <a:prstClr val="black"/>
                </a:solidFill>
                <a:latin typeface="微软雅黑" panose="020B0503020204020204" pitchFamily="34" charset="-122"/>
                <a:ea typeface="微软雅黑" panose="020B0503020204020204" pitchFamily="34" charset="-122"/>
              </a:rPr>
              <a:t> / 	n.</a:t>
            </a:r>
            <a:r>
              <a:rPr lang="zh-CN" altLang="en-US" sz="1800" b="1" dirty="0">
                <a:solidFill>
                  <a:prstClr val="black"/>
                </a:solidFill>
                <a:latin typeface="微软雅黑" panose="020B0503020204020204" pitchFamily="34" charset="-122"/>
                <a:ea typeface="微软雅黑" panose="020B0503020204020204" pitchFamily="34" charset="-122"/>
              </a:rPr>
              <a:t>期望</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预期</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期待</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524534"/>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1200" dirty="0">
                <a:latin typeface="微软雅黑" panose="020B0503020204020204" pitchFamily="34" charset="-122"/>
                <a:ea typeface="微软雅黑" panose="020B0503020204020204" pitchFamily="34" charset="-122"/>
              </a:rPr>
              <a:t>这对夫妇被接受为看护人的成功率很高，他们总是</a:t>
            </a:r>
            <a:r>
              <a:rPr lang="zh-CN" altLang="en-US" sz="1200" dirty="0">
                <a:solidFill>
                  <a:schemeClr val="accent1"/>
                </a:solidFill>
                <a:latin typeface="微软雅黑" panose="020B0503020204020204" pitchFamily="34" charset="-122"/>
                <a:ea typeface="微软雅黑" panose="020B0503020204020204" pitchFamily="34" charset="-122"/>
              </a:rPr>
              <a:t>超出</a:t>
            </a:r>
            <a:r>
              <a:rPr lang="zh-CN" altLang="en-US" sz="1200" dirty="0">
                <a:latin typeface="微软雅黑" panose="020B0503020204020204" pitchFamily="34" charset="-122"/>
                <a:ea typeface="微软雅黑" panose="020B0503020204020204" pitchFamily="34" charset="-122"/>
              </a:rPr>
              <a:t>房主的</a:t>
            </a:r>
            <a:r>
              <a:rPr lang="zh-CN" altLang="en-US" sz="1200" dirty="0">
                <a:solidFill>
                  <a:schemeClr val="accent1"/>
                </a:solidFill>
                <a:latin typeface="微软雅黑" panose="020B0503020204020204" pitchFamily="34" charset="-122"/>
                <a:ea typeface="微软雅黑" panose="020B0503020204020204" pitchFamily="34" charset="-122"/>
              </a:rPr>
              <a:t>期望</a:t>
            </a:r>
            <a:r>
              <a:rPr lang="zh-CN" altLang="en-US" sz="1200" dirty="0">
                <a:latin typeface="微软雅黑" panose="020B0503020204020204" pitchFamily="34" charset="-122"/>
                <a:ea typeface="微软雅黑" panose="020B0503020204020204" pitchFamily="34" charset="-122"/>
              </a:rPr>
              <a:t>。</a:t>
            </a:r>
            <a:r>
              <a:rPr lang="en-US" altLang="zh-CN" sz="1200" dirty="0">
                <a:solidFill>
                  <a:srgbClr val="C00000"/>
                </a:solidFill>
                <a:latin typeface="微软雅黑" panose="020B0503020204020204" pitchFamily="34" charset="-122"/>
                <a:ea typeface="微软雅黑" panose="020B0503020204020204" pitchFamily="34" charset="-122"/>
              </a:rPr>
              <a:t>(2022</a:t>
            </a:r>
            <a:r>
              <a:rPr lang="zh-CN" altLang="en-US" sz="1200" dirty="0">
                <a:solidFill>
                  <a:srgbClr val="C00000"/>
                </a:solidFill>
                <a:latin typeface="微软雅黑" panose="020B0503020204020204" pitchFamily="34" charset="-122"/>
                <a:ea typeface="微软雅黑" panose="020B0503020204020204" pitchFamily="34" charset="-122"/>
              </a:rPr>
              <a:t>新高考全国</a:t>
            </a:r>
            <a:r>
              <a:rPr lang="en-US" altLang="zh-CN" sz="1200" dirty="0">
                <a:solidFill>
                  <a:srgbClr val="C00000"/>
                </a:solidFill>
                <a:latin typeface="微软雅黑" panose="020B0503020204020204" pitchFamily="34" charset="-122"/>
                <a:ea typeface="微软雅黑" panose="020B0503020204020204" pitchFamily="34" charset="-122"/>
              </a:rPr>
              <a:t>Ⅱ</a:t>
            </a:r>
            <a:r>
              <a:rPr lang="zh-CN" altLang="en-US" sz="1200" dirty="0">
                <a:solidFill>
                  <a:srgbClr val="C00000"/>
                </a:solidFill>
                <a:latin typeface="微软雅黑" panose="020B0503020204020204" pitchFamily="34" charset="-122"/>
                <a:ea typeface="微软雅黑" panose="020B0503020204020204" pitchFamily="34" charset="-122"/>
              </a:rPr>
              <a:t>卷</a:t>
            </a:r>
            <a:r>
              <a:rPr lang="en-US" altLang="zh-CN" sz="1200" dirty="0">
                <a:solidFill>
                  <a:srgbClr val="C00000"/>
                </a:solidFill>
                <a:latin typeface="微软雅黑" panose="020B0503020204020204" pitchFamily="34" charset="-122"/>
                <a:ea typeface="微软雅黑" panose="020B0503020204020204" pitchFamily="34" charset="-122"/>
              </a:rPr>
              <a:t>)</a:t>
            </a:r>
            <a:endParaRPr lang="en-US" altLang="zh-CN" sz="12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The couple has a high success rate in getting accepted as house sitters and they always go </a:t>
            </a:r>
            <a:r>
              <a:rPr lang="en-US" altLang="zh-CN" sz="1200" dirty="0">
                <a:solidFill>
                  <a:schemeClr val="accent1"/>
                </a:solidFill>
                <a:latin typeface="微软雅黑" panose="020B0503020204020204" pitchFamily="34" charset="-122"/>
                <a:ea typeface="微软雅黑" panose="020B0503020204020204" pitchFamily="34" charset="-122"/>
              </a:rPr>
              <a:t>beyond</a:t>
            </a:r>
            <a:r>
              <a:rPr lang="en-US" altLang="zh-CN" sz="1200" dirty="0">
                <a:latin typeface="微软雅黑" panose="020B0503020204020204" pitchFamily="34" charset="-122"/>
                <a:ea typeface="微软雅黑" panose="020B0503020204020204" pitchFamily="34" charset="-122"/>
              </a:rPr>
              <a:t> the homeowner's </a:t>
            </a:r>
            <a:r>
              <a:rPr lang="en-US" altLang="zh-CN" sz="1200" dirty="0">
                <a:solidFill>
                  <a:schemeClr val="accent1"/>
                </a:solidFill>
                <a:latin typeface="微软雅黑" panose="020B0503020204020204" pitchFamily="34" charset="-122"/>
                <a:ea typeface="微软雅黑" panose="020B0503020204020204" pitchFamily="34" charset="-122"/>
              </a:rPr>
              <a:t>expectations</a:t>
            </a: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200" dirty="0">
                <a:latin typeface="微软雅黑" panose="020B0503020204020204" pitchFamily="34" charset="-122"/>
                <a:ea typeface="微软雅黑" panose="020B0503020204020204" pitchFamily="34" charset="-122"/>
              </a:rPr>
              <a:t>为了</a:t>
            </a:r>
            <a:r>
              <a:rPr lang="zh-CN" altLang="en-US" sz="1200" dirty="0">
                <a:solidFill>
                  <a:schemeClr val="accent1"/>
                </a:solidFill>
                <a:latin typeface="微软雅黑" panose="020B0503020204020204" pitchFamily="34" charset="-122"/>
                <a:ea typeface="微软雅黑" panose="020B0503020204020204" pitchFamily="34" charset="-122"/>
              </a:rPr>
              <a:t>不辜负家长的希望</a:t>
            </a:r>
            <a:r>
              <a:rPr lang="zh-CN" altLang="en-US" sz="1200" dirty="0">
                <a:latin typeface="微软雅黑" panose="020B0503020204020204" pitchFamily="34" charset="-122"/>
                <a:ea typeface="微软雅黑" panose="020B0503020204020204" pitchFamily="34" charset="-122"/>
              </a:rPr>
              <a:t>，大多数孩子必须努力学习，甚至在假期也如此。</a:t>
            </a:r>
            <a:r>
              <a:rPr lang="zh-CN" altLang="en-US" sz="1200" dirty="0">
                <a:solidFill>
                  <a:srgbClr val="C00000"/>
                </a:solidFill>
                <a:latin typeface="微软雅黑" panose="020B0503020204020204" pitchFamily="34" charset="-122"/>
                <a:ea typeface="微软雅黑" panose="020B0503020204020204" pitchFamily="34" charset="-122"/>
              </a:rPr>
              <a:t>（应用文）</a:t>
            </a:r>
            <a:endParaRPr lang="zh-CN" altLang="en-US" sz="12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In order to </a:t>
            </a:r>
            <a:r>
              <a:rPr lang="en-US" altLang="zh-CN" sz="1200" dirty="0">
                <a:solidFill>
                  <a:schemeClr val="accent1"/>
                </a:solidFill>
                <a:latin typeface="微软雅黑" panose="020B0503020204020204" pitchFamily="34" charset="-122"/>
                <a:ea typeface="微软雅黑" panose="020B0503020204020204" pitchFamily="34" charset="-122"/>
              </a:rPr>
              <a:t>meet their parents' expectations</a:t>
            </a:r>
            <a:r>
              <a:rPr lang="en-US" altLang="zh-CN" sz="1200" dirty="0">
                <a:latin typeface="微软雅黑" panose="020B0503020204020204" pitchFamily="34" charset="-122"/>
                <a:ea typeface="微软雅黑" panose="020B0503020204020204" pitchFamily="34" charset="-122"/>
              </a:rPr>
              <a:t>, most of the kids have to study hard even over vacations.</a:t>
            </a:r>
            <a:endParaRPr lang="en-US" altLang="zh-CN" sz="12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200" dirty="0">
                <a:latin typeface="微软雅黑" panose="020B0503020204020204" pitchFamily="34" charset="-122"/>
                <a:ea typeface="微软雅黑" panose="020B0503020204020204" pitchFamily="34" charset="-122"/>
              </a:rPr>
              <a:t>我相信我的热情和投入一定不会辜负您的期望。</a:t>
            </a:r>
            <a:r>
              <a:rPr lang="en-US" altLang="zh-CN" sz="1200" dirty="0">
                <a:solidFill>
                  <a:srgbClr val="C00000"/>
                </a:solidFill>
                <a:latin typeface="微软雅黑" panose="020B0503020204020204" pitchFamily="34" charset="-122"/>
                <a:ea typeface="微软雅黑" panose="020B0503020204020204" pitchFamily="34" charset="-122"/>
              </a:rPr>
              <a:t>(</a:t>
            </a:r>
            <a:r>
              <a:rPr lang="zh-CN" altLang="en-US" sz="1200" dirty="0">
                <a:solidFill>
                  <a:srgbClr val="C00000"/>
                </a:solidFill>
                <a:latin typeface="微软雅黑" panose="020B0503020204020204" pitchFamily="34" charset="-122"/>
                <a:ea typeface="微软雅黑" panose="020B0503020204020204" pitchFamily="34" charset="-122"/>
              </a:rPr>
              <a:t>应用文之申请信</a:t>
            </a:r>
            <a:r>
              <a:rPr lang="en-US" altLang="zh-CN" sz="1200" dirty="0">
                <a:solidFill>
                  <a:srgbClr val="C00000"/>
                </a:solidFill>
                <a:latin typeface="微软雅黑" panose="020B0503020204020204" pitchFamily="34" charset="-122"/>
                <a:ea typeface="微软雅黑" panose="020B0503020204020204" pitchFamily="34" charset="-122"/>
              </a:rPr>
              <a:t>)</a:t>
            </a:r>
            <a:endParaRPr lang="en-US" altLang="zh-CN" sz="12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I am convinced that my enthusiasm and devotion will come/live up to your expectations.</a:t>
            </a:r>
            <a:endParaRPr lang="en-US" altLang="zh-CN" sz="12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200" dirty="0">
                <a:latin typeface="微软雅黑" panose="020B0503020204020204" pitchFamily="34" charset="-122"/>
                <a:ea typeface="微软雅黑" panose="020B0503020204020204" pitchFamily="34" charset="-122"/>
              </a:rPr>
              <a:t>我完全没想到这段视频在数小时内获得了数千次点击和评论。</a:t>
            </a:r>
            <a:r>
              <a:rPr lang="en-US" altLang="zh-CN" sz="1200" dirty="0">
                <a:solidFill>
                  <a:srgbClr val="C00000"/>
                </a:solidFill>
                <a:latin typeface="微软雅黑" panose="020B0503020204020204" pitchFamily="34" charset="-122"/>
                <a:ea typeface="微软雅黑" panose="020B0503020204020204" pitchFamily="34" charset="-122"/>
              </a:rPr>
              <a:t>(2021·</a:t>
            </a:r>
            <a:r>
              <a:rPr lang="zh-CN" altLang="en-US" sz="1200" dirty="0">
                <a:solidFill>
                  <a:srgbClr val="C00000"/>
                </a:solidFill>
                <a:latin typeface="微软雅黑" panose="020B0503020204020204" pitchFamily="34" charset="-122"/>
                <a:ea typeface="微软雅黑" panose="020B0503020204020204" pitchFamily="34" charset="-122"/>
              </a:rPr>
              <a:t>浙江卷读后续写</a:t>
            </a:r>
            <a:r>
              <a:rPr lang="en-US" altLang="zh-CN" sz="1200" dirty="0">
                <a:solidFill>
                  <a:srgbClr val="C00000"/>
                </a:solidFill>
                <a:latin typeface="微软雅黑" panose="020B0503020204020204" pitchFamily="34" charset="-122"/>
                <a:ea typeface="微软雅黑" panose="020B0503020204020204" pitchFamily="34" charset="-122"/>
              </a:rPr>
              <a:t>)</a:t>
            </a:r>
            <a:endParaRPr lang="en-US" altLang="zh-CN" sz="12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200" dirty="0">
                <a:latin typeface="微软雅黑" panose="020B0503020204020204" pitchFamily="34" charset="-122"/>
                <a:ea typeface="微软雅黑" panose="020B0503020204020204" pitchFamily="34" charset="-122"/>
              </a:rPr>
              <a:t>The video got thousands of clicks and reviews within hours, which was totally beyond my expectations.</a:t>
            </a:r>
            <a:endParaRPr lang="en-US" altLang="zh-CN" sz="12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467544" y="3503323"/>
            <a:ext cx="5034874" cy="1444691"/>
          </a:xfrm>
          <a:prstGeom prst="rect">
            <a:avLst/>
          </a:prstGeom>
          <a:noFill/>
        </p:spPr>
        <p:txBody>
          <a:bodyPr wrap="square">
            <a:spAutoFit/>
          </a:bodyPr>
          <a:lstStyle/>
          <a:p>
            <a:pPr marL="342900" lvl="0" indent="-342900">
              <a:lnSpc>
                <a:spcPct val="150000"/>
              </a:lnSpc>
              <a:buFont typeface="Arial" panose="020B0604020202020204" pitchFamily="34" charset="0"/>
              <a:buChar char="•"/>
              <a:defRPr/>
            </a:pPr>
            <a:r>
              <a:rPr lang="en-US" altLang="zh-CN" sz="1200" dirty="0">
                <a:solidFill>
                  <a:schemeClr val="accent1"/>
                </a:solidFill>
                <a:latin typeface="微软雅黑" panose="020B0503020204020204" pitchFamily="34" charset="-122"/>
                <a:ea typeface="微软雅黑" panose="020B0503020204020204" pitchFamily="34" charset="-122"/>
              </a:rPr>
              <a:t>expected adj.</a:t>
            </a:r>
            <a:r>
              <a:rPr lang="zh-CN" altLang="en-US" sz="1200" dirty="0">
                <a:solidFill>
                  <a:schemeClr val="accent1"/>
                </a:solidFill>
                <a:latin typeface="微软雅黑" panose="020B0503020204020204" pitchFamily="34" charset="-122"/>
                <a:ea typeface="微软雅黑" panose="020B0503020204020204" pitchFamily="34" charset="-122"/>
              </a:rPr>
              <a:t>预料的，预期的</a:t>
            </a:r>
            <a:endPar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200" dirty="0">
                <a:solidFill>
                  <a:schemeClr val="accent1"/>
                </a:solidFill>
                <a:latin typeface="微软雅黑" panose="020B0503020204020204" pitchFamily="34" charset="-122"/>
                <a:ea typeface="微软雅黑" panose="020B0503020204020204" pitchFamily="34" charset="-122"/>
              </a:rPr>
              <a:t>出乎意料的是</a:t>
            </a:r>
            <a:r>
              <a:rPr lang="zh-CN" altLang="en-US" sz="1200" dirty="0">
                <a:latin typeface="微软雅黑" panose="020B0503020204020204" pitchFamily="34" charset="-122"/>
                <a:ea typeface="微软雅黑" panose="020B0503020204020204" pitchFamily="34" charset="-122"/>
              </a:rPr>
              <a:t>，我和她面对面，她开始扯着嗓子尖叫。</a:t>
            </a:r>
            <a:r>
              <a:rPr lang="zh-CN" altLang="en-US" sz="1200" dirty="0">
                <a:solidFill>
                  <a:srgbClr val="C00000"/>
                </a:solidFill>
                <a:latin typeface="微软雅黑" panose="020B0503020204020204" pitchFamily="34" charset="-122"/>
                <a:ea typeface="微软雅黑" panose="020B0503020204020204" pitchFamily="34" charset="-122"/>
              </a:rPr>
              <a:t>（</a:t>
            </a:r>
            <a:r>
              <a:rPr lang="en-US" altLang="zh-CN" sz="1200" dirty="0">
                <a:solidFill>
                  <a:srgbClr val="C00000"/>
                </a:solidFill>
                <a:latin typeface="微软雅黑" panose="020B0503020204020204" pitchFamily="34" charset="-122"/>
                <a:ea typeface="微软雅黑" panose="020B0503020204020204" pitchFamily="34" charset="-122"/>
              </a:rPr>
              <a:t>2018</a:t>
            </a:r>
            <a:r>
              <a:rPr lang="zh-CN" altLang="en-US" sz="1200" dirty="0">
                <a:solidFill>
                  <a:srgbClr val="C00000"/>
                </a:solidFill>
                <a:latin typeface="微软雅黑" panose="020B0503020204020204" pitchFamily="34" charset="-122"/>
                <a:ea typeface="微软雅黑" panose="020B0503020204020204" pitchFamily="34" charset="-122"/>
              </a:rPr>
              <a:t>全国卷</a:t>
            </a:r>
            <a:r>
              <a:rPr lang="en-US" altLang="zh-CN" sz="1200" dirty="0">
                <a:solidFill>
                  <a:srgbClr val="C00000"/>
                </a:solidFill>
                <a:latin typeface="微软雅黑" panose="020B0503020204020204" pitchFamily="34" charset="-122"/>
                <a:ea typeface="微软雅黑" panose="020B0503020204020204" pitchFamily="34" charset="-122"/>
              </a:rPr>
              <a:t>Ⅲ</a:t>
            </a:r>
            <a:r>
              <a:rPr lang="zh-CN" altLang="en-US" sz="1200" dirty="0">
                <a:solidFill>
                  <a:srgbClr val="C00000"/>
                </a:solidFill>
                <a:latin typeface="微软雅黑" panose="020B0503020204020204" pitchFamily="34" charset="-122"/>
                <a:ea typeface="微软雅黑" panose="020B0503020204020204" pitchFamily="34" charset="-122"/>
              </a:rPr>
              <a:t>续写）</a:t>
            </a:r>
            <a:endParaRPr kumimoji="0" lang="en-US" altLang="zh-CN"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2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Unexpectedly,</a:t>
            </a:r>
            <a:r>
              <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I'm face-to-face with her, who begins screaming at the top of her lungs. </a:t>
            </a:r>
            <a:endPar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barn(inVertical)">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barn(inVertical)">
                                      <p:cBhvr>
                                        <p:cTn id="34" dur="500"/>
                                        <p:tgtEl>
                                          <p:spTgt spid="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barn(inVertical)">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26.	applicant	/ˈ</a:t>
            </a:r>
            <a:r>
              <a:rPr lang="en-US" altLang="zh-CN" sz="1800" b="1" dirty="0" err="1">
                <a:solidFill>
                  <a:prstClr val="black"/>
                </a:solidFill>
                <a:latin typeface="微软雅黑" panose="020B0503020204020204" pitchFamily="34" charset="-122"/>
                <a:ea typeface="微软雅黑" panose="020B0503020204020204" pitchFamily="34" charset="-122"/>
              </a:rPr>
              <a:t>æplɪkənt</a:t>
            </a:r>
            <a:r>
              <a:rPr lang="en-US" altLang="zh-CN" sz="1800" b="1" dirty="0">
                <a:solidFill>
                  <a:prstClr val="black"/>
                </a:solidFill>
                <a:latin typeface="微软雅黑" panose="020B0503020204020204" pitchFamily="34" charset="-122"/>
                <a:ea typeface="微软雅黑" panose="020B0503020204020204" pitchFamily="34" charset="-122"/>
              </a:rPr>
              <a:t> / 	n.</a:t>
            </a:r>
            <a:r>
              <a:rPr lang="zh-CN" altLang="en-US" sz="1800" b="1" dirty="0">
                <a:solidFill>
                  <a:prstClr val="black"/>
                </a:solidFill>
                <a:latin typeface="微软雅黑" panose="020B0503020204020204" pitchFamily="34" charset="-122"/>
                <a:ea typeface="微软雅黑" panose="020B0503020204020204" pitchFamily="34" charset="-122"/>
              </a:rPr>
              <a:t>申请人</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5107" y="699542"/>
            <a:ext cx="8119945" cy="2236699"/>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面试为应聘者提供了一个了解工作和公司的机会，并发现这份工作是否适合他或她。</a:t>
            </a:r>
            <a:r>
              <a:rPr lang="zh-CN" altLang="en-US" sz="1600" dirty="0">
                <a:solidFill>
                  <a:srgbClr val="C00000"/>
                </a:solidFill>
                <a:latin typeface="微软雅黑" panose="020B0503020204020204" pitchFamily="34" charset="-122"/>
                <a:ea typeface="微软雅黑" panose="020B0503020204020204" pitchFamily="34" charset="-122"/>
              </a:rPr>
              <a:t>（译林选修四）</a:t>
            </a:r>
            <a:endParaRPr lang="en-US" altLang="zh-CN" sz="16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An interview provides an opportunity for the applicant to learn more about the job and the company, and to discover whether this job is right for him or her. </a:t>
            </a:r>
            <a:endParaRPr lang="zh-CN" altLang="en-US"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solidFill>
                  <a:schemeClr val="accent1"/>
                </a:solidFill>
                <a:latin typeface="微软雅黑" panose="020B0503020204020204" pitchFamily="34" charset="-122"/>
                <a:ea typeface="微软雅黑" panose="020B0503020204020204" pitchFamily="34" charset="-122"/>
              </a:rPr>
              <a:t>apply for </a:t>
            </a:r>
            <a:r>
              <a:rPr lang="zh-CN" altLang="en-US" sz="1600" dirty="0">
                <a:solidFill>
                  <a:schemeClr val="accent1"/>
                </a:solidFill>
                <a:latin typeface="微软雅黑" panose="020B0503020204020204" pitchFamily="34" charset="-122"/>
                <a:ea typeface="微软雅黑" panose="020B0503020204020204" pitchFamily="34" charset="-122"/>
              </a:rPr>
              <a:t>申请</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765518" y="3608636"/>
            <a:ext cx="2378482" cy="1534864"/>
          </a:xfrm>
          <a:prstGeom prst="rect">
            <a:avLst/>
          </a:prstGeom>
        </p:spPr>
      </p:pic>
      <p:sp>
        <p:nvSpPr>
          <p:cNvPr id="5" name="文本框 4"/>
          <p:cNvSpPr txBox="1"/>
          <p:nvPr/>
        </p:nvSpPr>
        <p:spPr>
          <a:xfrm>
            <a:off x="465107" y="3091965"/>
            <a:ext cx="6195125" cy="1895519"/>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得知中国国画展览需要一名志愿者，我写信申请这个职位。</a:t>
            </a:r>
            <a:r>
              <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a:t>
            </a:r>
            <a:r>
              <a:rPr kumimoji="0" lang="en-US" altLang="zh-CN"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2019</a:t>
            </a:r>
            <a:r>
              <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・全国卷</a:t>
            </a:r>
            <a:r>
              <a:rPr kumimoji="0" lang="az-Cyrl-AZ" altLang="zh-CN"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Ӏ</a:t>
            </a:r>
            <a:r>
              <a:rPr kumimoji="0" lang="zh-CN" altLang="az-Cyrl-AZ"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a:t>
            </a:r>
            <a:endParaRPr kumimoji="0" lang="en-US" altLang="zh-CN"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Learning that a volunteer is needed for an exhibition of traditional Chinese painting, I am writing to apply for the post. </a:t>
            </a:r>
            <a:endParaRPr kumimoji="0" lang="zh-CN" altLang="az-Cyrl-AZ"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barn(inVertical)">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27.	firm	/</a:t>
            </a:r>
            <a:r>
              <a:rPr lang="en-US" altLang="zh-CN" sz="1800" b="1" dirty="0" err="1">
                <a:solidFill>
                  <a:prstClr val="black"/>
                </a:solidFill>
                <a:latin typeface="微软雅黑" panose="020B0503020204020204" pitchFamily="34" charset="-122"/>
                <a:ea typeface="微软雅黑" panose="020B0503020204020204" pitchFamily="34" charset="-122"/>
              </a:rPr>
              <a:t>fɜ:m</a:t>
            </a:r>
            <a:r>
              <a:rPr lang="en-US" altLang="zh-CN" sz="1800" b="1" dirty="0">
                <a:solidFill>
                  <a:prstClr val="black"/>
                </a:solidFill>
                <a:latin typeface="微软雅黑" panose="020B0503020204020204" pitchFamily="34" charset="-122"/>
                <a:ea typeface="微软雅黑" panose="020B0503020204020204" pitchFamily="34" charset="-122"/>
              </a:rPr>
              <a:t> / 	n.</a:t>
            </a:r>
            <a:r>
              <a:rPr lang="zh-CN" altLang="en-US" sz="1800" b="1" dirty="0">
                <a:solidFill>
                  <a:prstClr val="black"/>
                </a:solidFill>
                <a:latin typeface="微软雅黑" panose="020B0503020204020204" pitchFamily="34" charset="-122"/>
                <a:ea typeface="微软雅黑" panose="020B0503020204020204" pitchFamily="34" charset="-122"/>
              </a:rPr>
              <a:t>公司</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商行 </a:t>
            </a:r>
            <a:r>
              <a:rPr lang="en-US" altLang="zh-CN" sz="1800" b="1" dirty="0">
                <a:solidFill>
                  <a:prstClr val="black"/>
                </a:solidFill>
                <a:latin typeface="微软雅黑" panose="020B0503020204020204" pitchFamily="34" charset="-122"/>
                <a:ea typeface="微软雅黑" panose="020B0503020204020204" pitchFamily="34" charset="-122"/>
              </a:rPr>
              <a:t>a.</a:t>
            </a:r>
            <a:r>
              <a:rPr lang="zh-CN" altLang="en-US" sz="1800" b="1" dirty="0">
                <a:solidFill>
                  <a:prstClr val="black"/>
                </a:solidFill>
                <a:latin typeface="微软雅黑" panose="020B0503020204020204" pitchFamily="34" charset="-122"/>
                <a:ea typeface="微软雅黑" panose="020B0503020204020204" pitchFamily="34" charset="-122"/>
              </a:rPr>
              <a:t>结实的</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77979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由于环境的不确定性，</a:t>
            </a:r>
            <a:r>
              <a:rPr lang="zh-CN" altLang="en-US" sz="2000" dirty="0">
                <a:solidFill>
                  <a:schemeClr val="accent1"/>
                </a:solidFill>
                <a:latin typeface="微软雅黑" panose="020B0503020204020204" pitchFamily="34" charset="-122"/>
                <a:ea typeface="微软雅黑" panose="020B0503020204020204" pitchFamily="34" charset="-122"/>
              </a:rPr>
              <a:t>企业</a:t>
            </a:r>
            <a:r>
              <a:rPr lang="zh-CN" altLang="en-US" sz="2000" dirty="0">
                <a:latin typeface="微软雅黑" panose="020B0503020204020204" pitchFamily="34" charset="-122"/>
                <a:ea typeface="微软雅黑" panose="020B0503020204020204" pitchFamily="34" charset="-122"/>
              </a:rPr>
              <a:t>可能会破产。</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Because of the uncertain environment, firms may go bankrupt.</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我们有</a:t>
            </a:r>
            <a:r>
              <a:rPr lang="zh-CN" altLang="en-US" sz="2000" dirty="0">
                <a:solidFill>
                  <a:schemeClr val="accent1"/>
                </a:solidFill>
                <a:latin typeface="微软雅黑" panose="020B0503020204020204" pitchFamily="34" charset="-122"/>
                <a:ea typeface="微软雅黑" panose="020B0503020204020204" pitchFamily="34" charset="-122"/>
              </a:rPr>
              <a:t>坚实的</a:t>
            </a:r>
            <a:r>
              <a:rPr lang="zh-CN" altLang="en-US" sz="2000" dirty="0">
                <a:latin typeface="微软雅黑" panose="020B0503020204020204" pitchFamily="34" charset="-122"/>
                <a:ea typeface="微软雅黑" panose="020B0503020204020204" pitchFamily="34" charset="-122"/>
              </a:rPr>
              <a:t>科学基础去解决这个问题。</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We have a firm scientific foundation for approaching the problem.</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我宁愿睡</a:t>
            </a:r>
            <a:r>
              <a:rPr lang="zh-CN" altLang="en-US" sz="2000" dirty="0">
                <a:solidFill>
                  <a:schemeClr val="accent1"/>
                </a:solidFill>
                <a:latin typeface="微软雅黑" panose="020B0503020204020204" pitchFamily="34" charset="-122"/>
                <a:ea typeface="微软雅黑" panose="020B0503020204020204" pitchFamily="34" charset="-122"/>
              </a:rPr>
              <a:t>硬</a:t>
            </a:r>
            <a:r>
              <a:rPr lang="zh-CN" altLang="en-US" sz="2000" dirty="0">
                <a:latin typeface="微软雅黑" panose="020B0503020204020204" pitchFamily="34" charset="-122"/>
                <a:ea typeface="微软雅黑" panose="020B0503020204020204" pitchFamily="34" charset="-122"/>
              </a:rPr>
              <a:t>床，也不要软的。</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364200" y="3579862"/>
            <a:ext cx="2779800" cy="1563638"/>
          </a:xfrm>
          <a:prstGeom prst="rect">
            <a:avLst/>
          </a:prstGeom>
        </p:spPr>
      </p:pic>
      <p:sp>
        <p:nvSpPr>
          <p:cNvPr id="5" name="文本框 4"/>
          <p:cNvSpPr txBox="1"/>
          <p:nvPr/>
        </p:nvSpPr>
        <p:spPr>
          <a:xfrm>
            <a:off x="467544" y="3607668"/>
            <a:ext cx="5400600" cy="961289"/>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I'd rather sleep on a firm mattress than a soft one.</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28.	exposure	/</a:t>
            </a:r>
            <a:r>
              <a:rPr lang="en-US" altLang="zh-CN" sz="1800" b="1" dirty="0" err="1">
                <a:solidFill>
                  <a:prstClr val="black"/>
                </a:solidFill>
                <a:latin typeface="微软雅黑" panose="020B0503020204020204" pitchFamily="34" charset="-122"/>
                <a:ea typeface="微软雅黑" panose="020B0503020204020204" pitchFamily="34" charset="-122"/>
              </a:rPr>
              <a:t>ɪkˈspəʊʒə</a:t>
            </a:r>
            <a:r>
              <a:rPr lang="en-US" altLang="zh-CN" sz="1800" b="1" dirty="0">
                <a:solidFill>
                  <a:prstClr val="black"/>
                </a:solidFill>
                <a:latin typeface="微软雅黑" panose="020B0503020204020204" pitchFamily="34" charset="-122"/>
                <a:ea typeface="微软雅黑" panose="020B0503020204020204" pitchFamily="34" charset="-122"/>
              </a:rPr>
              <a:t>(r)/	n.</a:t>
            </a:r>
            <a:r>
              <a:rPr lang="zh-CN" altLang="en-US" sz="1800" b="1" dirty="0">
                <a:solidFill>
                  <a:prstClr val="black"/>
                </a:solidFill>
                <a:latin typeface="微软雅黑" panose="020B0503020204020204" pitchFamily="34" charset="-122"/>
                <a:ea typeface="微软雅黑" panose="020B0503020204020204" pitchFamily="34" charset="-122"/>
              </a:rPr>
              <a:t>接触</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体验</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暴露</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揭露</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395536" y="629638"/>
            <a:ext cx="8119945" cy="2934582"/>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没有可信的证据表明皮肤癌与</a:t>
            </a:r>
            <a:r>
              <a:rPr lang="zh-CN" altLang="en-US" sz="1400" dirty="0">
                <a:solidFill>
                  <a:schemeClr val="accent1"/>
                </a:solidFill>
                <a:latin typeface="微软雅黑" panose="020B0503020204020204" pitchFamily="34" charset="-122"/>
                <a:ea typeface="微软雅黑" panose="020B0503020204020204" pitchFamily="34" charset="-122"/>
              </a:rPr>
              <a:t>暴露在</a:t>
            </a:r>
            <a:r>
              <a:rPr lang="zh-CN" altLang="en-US" sz="1400" dirty="0">
                <a:latin typeface="微软雅黑" panose="020B0503020204020204" pitchFamily="34" charset="-122"/>
                <a:ea typeface="微软雅黑" panose="020B0503020204020204" pitchFamily="34" charset="-122"/>
              </a:rPr>
              <a:t>阳光下有关。</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There is convincing evidence that skin cancer is linked to </a:t>
            </a:r>
            <a:r>
              <a:rPr lang="en-US" altLang="zh-CN" sz="1400" dirty="0">
                <a:solidFill>
                  <a:schemeClr val="accent1"/>
                </a:solidFill>
                <a:latin typeface="微软雅黑" panose="020B0503020204020204" pitchFamily="34" charset="-122"/>
                <a:ea typeface="微软雅黑" panose="020B0503020204020204" pitchFamily="34" charset="-122"/>
              </a:rPr>
              <a:t>exposure to </a:t>
            </a:r>
            <a:r>
              <a:rPr lang="en-US" altLang="zh-CN" sz="1400" dirty="0">
                <a:latin typeface="微软雅黑" panose="020B0503020204020204" pitchFamily="34" charset="-122"/>
                <a:ea typeface="微软雅黑" panose="020B0503020204020204" pitchFamily="34" charset="-122"/>
              </a:rPr>
              <a:t>the sun.</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solidFill>
                  <a:schemeClr val="accent1"/>
                </a:solidFill>
                <a:latin typeface="微软雅黑" panose="020B0503020204020204" pitchFamily="34" charset="-122"/>
                <a:ea typeface="微软雅黑" panose="020B0503020204020204" pitchFamily="34" charset="-122"/>
              </a:rPr>
              <a:t>expose	/</a:t>
            </a:r>
            <a:r>
              <a:rPr lang="en-US" altLang="zh-CN" sz="1400" dirty="0" err="1">
                <a:solidFill>
                  <a:schemeClr val="accent1"/>
                </a:solidFill>
                <a:latin typeface="微软雅黑" panose="020B0503020204020204" pitchFamily="34" charset="-122"/>
                <a:ea typeface="微软雅黑" panose="020B0503020204020204" pitchFamily="34" charset="-122"/>
              </a:rPr>
              <a:t>ɪk'spəʊz</a:t>
            </a:r>
            <a:r>
              <a:rPr lang="en-US" altLang="zh-CN" sz="1400" dirty="0">
                <a:solidFill>
                  <a:schemeClr val="accent1"/>
                </a:solidFill>
                <a:latin typeface="微软雅黑" panose="020B0503020204020204" pitchFamily="34" charset="-122"/>
                <a:ea typeface="微软雅黑" panose="020B0503020204020204" pitchFamily="34" charset="-122"/>
              </a:rPr>
              <a:t>	</a:t>
            </a:r>
            <a:r>
              <a:rPr lang="en-US" altLang="zh-CN" sz="1400" dirty="0" err="1">
                <a:solidFill>
                  <a:schemeClr val="accent1"/>
                </a:solidFill>
                <a:latin typeface="微软雅黑" panose="020B0503020204020204" pitchFamily="34" charset="-122"/>
                <a:ea typeface="微软雅黑" panose="020B0503020204020204" pitchFamily="34" charset="-122"/>
              </a:rPr>
              <a:t>vt.</a:t>
            </a:r>
            <a:r>
              <a:rPr lang="zh-CN" altLang="en-US" sz="1400" dirty="0">
                <a:solidFill>
                  <a:schemeClr val="accent1"/>
                </a:solidFill>
                <a:latin typeface="微软雅黑" panose="020B0503020204020204" pitchFamily="34" charset="-122"/>
                <a:ea typeface="微软雅黑" panose="020B0503020204020204" pitchFamily="34" charset="-122"/>
              </a:rPr>
              <a:t>使接触</a:t>
            </a:r>
            <a:r>
              <a:rPr lang="en-US" altLang="zh-CN" sz="1400" dirty="0">
                <a:solidFill>
                  <a:schemeClr val="accent1"/>
                </a:solidFill>
                <a:latin typeface="微软雅黑" panose="020B0503020204020204" pitchFamily="34" charset="-122"/>
                <a:ea typeface="微软雅黑" panose="020B0503020204020204" pitchFamily="34" charset="-122"/>
              </a:rPr>
              <a:t>;</a:t>
            </a:r>
            <a:r>
              <a:rPr lang="zh-CN" altLang="en-US" sz="1400" dirty="0">
                <a:solidFill>
                  <a:schemeClr val="accent1"/>
                </a:solidFill>
                <a:latin typeface="微软雅黑" panose="020B0503020204020204" pitchFamily="34" charset="-122"/>
                <a:ea typeface="微软雅黑" panose="020B0503020204020204" pitchFamily="34" charset="-122"/>
              </a:rPr>
              <a:t>使体验</a:t>
            </a:r>
            <a:r>
              <a:rPr lang="en-US" altLang="zh-CN" sz="1400" dirty="0">
                <a:solidFill>
                  <a:schemeClr val="accent1"/>
                </a:solidFill>
                <a:latin typeface="微软雅黑" panose="020B0503020204020204" pitchFamily="34" charset="-122"/>
                <a:ea typeface="微软雅黑" panose="020B0503020204020204" pitchFamily="34" charset="-122"/>
              </a:rPr>
              <a:t>;</a:t>
            </a:r>
            <a:r>
              <a:rPr lang="zh-CN" altLang="en-US" sz="1400" dirty="0">
                <a:solidFill>
                  <a:schemeClr val="accent1"/>
                </a:solidFill>
                <a:latin typeface="微软雅黑" panose="020B0503020204020204" pitchFamily="34" charset="-122"/>
                <a:ea typeface="微软雅黑" panose="020B0503020204020204" pitchFamily="34" charset="-122"/>
              </a:rPr>
              <a:t>显露</a:t>
            </a:r>
            <a:endParaRPr lang="zh-CN" altLang="en-US" sz="14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在中国，许多人</a:t>
            </a:r>
            <a:r>
              <a:rPr lang="zh-CN" altLang="en-US" sz="1400" dirty="0">
                <a:solidFill>
                  <a:schemeClr val="accent1"/>
                </a:solidFill>
                <a:latin typeface="微软雅黑" panose="020B0503020204020204" pitchFamily="34" charset="-122"/>
                <a:ea typeface="微软雅黑" panose="020B0503020204020204" pitchFamily="34" charset="-122"/>
              </a:rPr>
              <a:t>接触</a:t>
            </a:r>
            <a:r>
              <a:rPr lang="zh-CN" altLang="en-US" sz="1400" dirty="0">
                <a:latin typeface="微软雅黑" panose="020B0503020204020204" pitchFamily="34" charset="-122"/>
                <a:ea typeface="微软雅黑" panose="020B0503020204020204" pitchFamily="34" charset="-122"/>
              </a:rPr>
              <a:t>英语的机会有限。这使得学习和练习它变得格外困难。</a:t>
            </a:r>
            <a:r>
              <a:rPr lang="en-US" altLang="zh-CN" sz="1400" dirty="0">
                <a:solidFill>
                  <a:srgbClr val="C00000"/>
                </a:solidFill>
                <a:latin typeface="微软雅黑" panose="020B0503020204020204" pitchFamily="34" charset="-122"/>
                <a:ea typeface="微软雅黑" panose="020B0503020204020204" pitchFamily="34" charset="-122"/>
              </a:rPr>
              <a:t>(2021 •</a:t>
            </a:r>
            <a:r>
              <a:rPr lang="zh-CN" altLang="en-US" sz="1400" dirty="0">
                <a:solidFill>
                  <a:srgbClr val="C00000"/>
                </a:solidFill>
                <a:latin typeface="微软雅黑" panose="020B0503020204020204" pitchFamily="34" charset="-122"/>
                <a:ea typeface="微软雅黑" panose="020B0503020204020204" pitchFamily="34" charset="-122"/>
              </a:rPr>
              <a:t>浙江</a:t>
            </a:r>
            <a:r>
              <a:rPr lang="en-US" altLang="zh-CN" sz="1400" dirty="0">
                <a:solidFill>
                  <a:srgbClr val="C00000"/>
                </a:solidFill>
                <a:latin typeface="微软雅黑" panose="020B0503020204020204" pitchFamily="34" charset="-122"/>
                <a:ea typeface="微软雅黑" panose="020B0503020204020204" pitchFamily="34" charset="-122"/>
              </a:rPr>
              <a:t>6 </a:t>
            </a:r>
            <a:r>
              <a:rPr lang="zh-CN" altLang="en-US" sz="1400" dirty="0">
                <a:solidFill>
                  <a:srgbClr val="C00000"/>
                </a:solidFill>
                <a:latin typeface="微软雅黑" panose="020B0503020204020204" pitchFamily="34" charset="-122"/>
                <a:ea typeface="微软雅黑" panose="020B0503020204020204" pitchFamily="34" charset="-122"/>
              </a:rPr>
              <a:t>月考</a:t>
            </a:r>
            <a:r>
              <a:rPr lang="en-US" altLang="zh-CN" sz="1400" dirty="0">
                <a:solidFill>
                  <a:srgbClr val="C00000"/>
                </a:solidFill>
                <a:latin typeface="微软雅黑" panose="020B0503020204020204" pitchFamily="34" charset="-122"/>
                <a:ea typeface="微软雅黑" panose="020B0503020204020204" pitchFamily="34" charset="-122"/>
              </a:rPr>
              <a:t>)</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Many people in China have limited exposure to English. That makes it extra hard to learn and practice it.</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我从小接触国画</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能让游客更加了解国画。</a:t>
            </a:r>
            <a:r>
              <a:rPr lang="en-US" altLang="zh-CN" sz="1400" dirty="0">
                <a:solidFill>
                  <a:srgbClr val="C00000"/>
                </a:solidFill>
                <a:latin typeface="微软雅黑" panose="020B0503020204020204" pitchFamily="34" charset="-122"/>
                <a:ea typeface="微软雅黑" panose="020B0503020204020204" pitchFamily="34" charset="-122"/>
              </a:rPr>
              <a:t>(</a:t>
            </a:r>
            <a:r>
              <a:rPr lang="zh-CN" altLang="en-US" sz="1400" dirty="0">
                <a:solidFill>
                  <a:srgbClr val="C00000"/>
                </a:solidFill>
                <a:latin typeface="微软雅黑" panose="020B0503020204020204" pitchFamily="34" charset="-122"/>
                <a:ea typeface="微软雅黑" panose="020B0503020204020204" pitchFamily="34" charset="-122"/>
              </a:rPr>
              <a:t>应用文之申请信</a:t>
            </a:r>
            <a:r>
              <a:rPr lang="en-US" altLang="zh-CN" sz="1400" dirty="0">
                <a:solidFill>
                  <a:srgbClr val="C00000"/>
                </a:solidFill>
                <a:latin typeface="微软雅黑" panose="020B0503020204020204" pitchFamily="34" charset="-122"/>
                <a:ea typeface="微软雅黑" panose="020B0503020204020204" pitchFamily="34" charset="-122"/>
              </a:rPr>
              <a:t>)</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Having been exposed to Chinese paintings since my childhood, I can get visitors to know more about them.</a:t>
            </a:r>
            <a:endParaRPr lang="en-US" altLang="zh-CN" sz="14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540308" y="3291830"/>
            <a:ext cx="1603692" cy="1851670"/>
          </a:xfrm>
          <a:prstGeom prst="rect">
            <a:avLst/>
          </a:prstGeom>
        </p:spPr>
      </p:pic>
      <p:sp>
        <p:nvSpPr>
          <p:cNvPr id="5" name="文本框 4"/>
          <p:cNvSpPr txBox="1"/>
          <p:nvPr/>
        </p:nvSpPr>
        <p:spPr>
          <a:xfrm>
            <a:off x="304800" y="3448050"/>
            <a:ext cx="6931025" cy="1604645"/>
          </a:xfrm>
          <a:prstGeom prst="rect">
            <a:avLst/>
          </a:prstGeom>
          <a:noFill/>
        </p:spPr>
        <p:txBody>
          <a:bodyPr wrap="square">
            <a:noAutofit/>
          </a:bodyPr>
          <a:lstStyle/>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看到我们走近</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她笑逐颜开</a:t>
            </a:r>
            <a:r>
              <a:rPr lang="en-US" altLang="zh-CN" sz="1400" dirty="0">
                <a:latin typeface="微软雅黑" panose="020B0503020204020204" pitchFamily="34" charset="-122"/>
                <a:ea typeface="微软雅黑" panose="020B0503020204020204" pitchFamily="34" charset="-122"/>
              </a:rPr>
              <a:t>,</a:t>
            </a:r>
            <a:r>
              <a:rPr lang="zh-CN" altLang="en-US" sz="1400" dirty="0">
                <a:solidFill>
                  <a:schemeClr val="accent1"/>
                </a:solidFill>
                <a:latin typeface="微软雅黑" panose="020B0503020204020204" pitchFamily="34" charset="-122"/>
                <a:ea typeface="微软雅黑" panose="020B0503020204020204" pitchFamily="34" charset="-122"/>
              </a:rPr>
              <a:t>露出了</a:t>
            </a:r>
            <a:r>
              <a:rPr lang="zh-CN" altLang="en-US" sz="1400" dirty="0">
                <a:latin typeface="微软雅黑" panose="020B0503020204020204" pitchFamily="34" charset="-122"/>
                <a:ea typeface="微软雅黑" panose="020B0503020204020204" pitchFamily="34" charset="-122"/>
              </a:rPr>
              <a:t>漂亮的小白牙。</a:t>
            </a:r>
            <a:r>
              <a:rPr lang="en-US" altLang="zh-CN" sz="1400" dirty="0">
                <a:solidFill>
                  <a:srgbClr val="C00000"/>
                </a:solidFill>
                <a:latin typeface="微软雅黑" panose="020B0503020204020204" pitchFamily="34" charset="-122"/>
                <a:ea typeface="微软雅黑" panose="020B0503020204020204" pitchFamily="34" charset="-122"/>
              </a:rPr>
              <a:t>(</a:t>
            </a:r>
            <a:r>
              <a:rPr lang="zh-CN" altLang="en-US" sz="1400" dirty="0">
                <a:solidFill>
                  <a:srgbClr val="C00000"/>
                </a:solidFill>
                <a:latin typeface="微软雅黑" panose="020B0503020204020204" pitchFamily="34" charset="-122"/>
                <a:ea typeface="微软雅黑" panose="020B0503020204020204" pitchFamily="34" charset="-122"/>
              </a:rPr>
              <a:t>续写</a:t>
            </a:r>
            <a:r>
              <a:rPr lang="en-US" altLang="zh-CN" sz="1400" dirty="0">
                <a:solidFill>
                  <a:srgbClr val="C00000"/>
                </a:solidFill>
                <a:latin typeface="微软雅黑" panose="020B0503020204020204" pitchFamily="34" charset="-122"/>
                <a:ea typeface="微软雅黑" panose="020B0503020204020204" pitchFamily="34" charset="-122"/>
              </a:rPr>
              <a:t>)</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Seeing us approaching, she smiled joyfully, exposing nice little teeth.</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据说接触古典音乐对提高青少年的品位是有帮助的。</a:t>
            </a:r>
            <a:r>
              <a:rPr lang="en-US" altLang="zh-CN" sz="1400" dirty="0">
                <a:solidFill>
                  <a:srgbClr val="C00000"/>
                </a:solidFill>
                <a:latin typeface="微软雅黑" panose="020B0503020204020204" pitchFamily="34" charset="-122"/>
                <a:ea typeface="微软雅黑" panose="020B0503020204020204" pitchFamily="34" charset="-122"/>
              </a:rPr>
              <a:t>(</a:t>
            </a:r>
            <a:r>
              <a:rPr lang="zh-CN" altLang="en-US" sz="1400" dirty="0">
                <a:solidFill>
                  <a:srgbClr val="C00000"/>
                </a:solidFill>
                <a:latin typeface="微软雅黑" panose="020B0503020204020204" pitchFamily="34" charset="-122"/>
                <a:ea typeface="微软雅黑" panose="020B0503020204020204" pitchFamily="34" charset="-122"/>
              </a:rPr>
              <a:t>应用文之活动类</a:t>
            </a:r>
            <a:r>
              <a:rPr lang="en-US" altLang="zh-CN" sz="1400" dirty="0">
                <a:solidFill>
                  <a:srgbClr val="C00000"/>
                </a:solidFill>
                <a:latin typeface="微软雅黑" panose="020B0503020204020204" pitchFamily="34" charset="-122"/>
                <a:ea typeface="微软雅黑" panose="020B0503020204020204" pitchFamily="34" charset="-122"/>
              </a:rPr>
              <a:t>)</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It is said that being exposed to classic music may be helpful in improving teenagers' taste.</a:t>
            </a:r>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arn(inVertical)">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barn(inVertical)">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barn(inVertical)">
                                      <p:cBhvr>
                                        <p:cTn id="3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29.	insight	  /ˈ</a:t>
            </a:r>
            <a:r>
              <a:rPr lang="en-US" altLang="zh-CN" sz="1800" b="1" dirty="0" err="1">
                <a:solidFill>
                  <a:prstClr val="black"/>
                </a:solidFill>
                <a:latin typeface="微软雅黑" panose="020B0503020204020204" pitchFamily="34" charset="-122"/>
                <a:ea typeface="微软雅黑" panose="020B0503020204020204" pitchFamily="34" charset="-122"/>
              </a:rPr>
              <a:t>ɪnsaɪt</a:t>
            </a:r>
            <a:r>
              <a:rPr lang="en-US" altLang="zh-CN" sz="1800" b="1" dirty="0">
                <a:solidFill>
                  <a:prstClr val="black"/>
                </a:solidFill>
                <a:latin typeface="微软雅黑" panose="020B0503020204020204" pitchFamily="34" charset="-122"/>
                <a:ea typeface="微软雅黑" panose="020B0503020204020204" pitchFamily="34" charset="-122"/>
                <a:cs typeface="+mn-cs"/>
              </a:rPr>
              <a:t> / </a:t>
            </a:r>
            <a:r>
              <a:rPr lang="en-US" altLang="zh-CN" sz="1800" b="1" dirty="0">
                <a:solidFill>
                  <a:prstClr val="black"/>
                </a:solidFill>
                <a:latin typeface="微软雅黑" panose="020B0503020204020204" pitchFamily="34" charset="-122"/>
                <a:ea typeface="微软雅黑" panose="020B0503020204020204" pitchFamily="34" charset="-122"/>
              </a:rPr>
              <a:t>	n.</a:t>
            </a:r>
            <a:r>
              <a:rPr lang="zh-CN" altLang="en-US" sz="1800" b="1" dirty="0">
                <a:solidFill>
                  <a:prstClr val="black"/>
                </a:solidFill>
                <a:latin typeface="微软雅黑" panose="020B0503020204020204" pitchFamily="34" charset="-122"/>
                <a:ea typeface="微软雅黑" panose="020B0503020204020204" pitchFamily="34" charset="-122"/>
              </a:rPr>
              <a:t>洞察力</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眼光</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77979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這是一本有趣的书，充满了对人际关系独到的</a:t>
            </a:r>
            <a:r>
              <a:rPr lang="zh-CN" altLang="en-US" sz="2000" dirty="0">
                <a:solidFill>
                  <a:srgbClr val="C00000"/>
                </a:solidFill>
                <a:latin typeface="微软雅黑" panose="020B0503020204020204" pitchFamily="34" charset="-122"/>
                <a:ea typeface="微软雅黑" panose="020B0503020204020204" pitchFamily="34" charset="-122"/>
              </a:rPr>
              <a:t>见解</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It was an interesting book, full of fascinating </a:t>
            </a:r>
            <a:r>
              <a:rPr lang="en-US" altLang="zh-CN" sz="2000" dirty="0">
                <a:solidFill>
                  <a:srgbClr val="C00000"/>
                </a:solidFill>
                <a:latin typeface="微软雅黑" panose="020B0503020204020204" pitchFamily="34" charset="-122"/>
                <a:ea typeface="微软雅黑" panose="020B0503020204020204" pitchFamily="34" charset="-122"/>
              </a:rPr>
              <a:t>insights</a:t>
            </a:r>
            <a:r>
              <a:rPr lang="en-US" altLang="zh-CN" sz="2000" dirty="0">
                <a:latin typeface="微软雅黑" panose="020B0503020204020204" pitchFamily="34" charset="-122"/>
                <a:ea typeface="微软雅黑" panose="020B0503020204020204" pitchFamily="34" charset="-122"/>
              </a:rPr>
              <a:t> into human relationships.</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受访者的回答让我们深入</a:t>
            </a:r>
            <a:r>
              <a:rPr lang="zh-CN" altLang="en-US" sz="2000" dirty="0">
                <a:solidFill>
                  <a:srgbClr val="C00000"/>
                </a:solidFill>
                <a:latin typeface="微软雅黑" panose="020B0503020204020204" pitchFamily="34" charset="-122"/>
                <a:ea typeface="微软雅黑" panose="020B0503020204020204" pitchFamily="34" charset="-122"/>
              </a:rPr>
              <a:t>了解</a:t>
            </a:r>
            <a:r>
              <a:rPr lang="zh-CN" altLang="en-US" sz="2000" dirty="0">
                <a:latin typeface="微软雅黑" panose="020B0503020204020204" pitchFamily="34" charset="-122"/>
                <a:ea typeface="微软雅黑" panose="020B0503020204020204" pitchFamily="34" charset="-122"/>
              </a:rPr>
              <a:t>了教师认为最有价值的支持形式。</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Responses from interviewees give some </a:t>
            </a:r>
            <a:r>
              <a:rPr lang="en-US" altLang="zh-CN" sz="2000" dirty="0">
                <a:solidFill>
                  <a:srgbClr val="C00000"/>
                </a:solidFill>
                <a:latin typeface="微软雅黑" panose="020B0503020204020204" pitchFamily="34" charset="-122"/>
                <a:ea typeface="微软雅黑" panose="020B0503020204020204" pitchFamily="34" charset="-122"/>
              </a:rPr>
              <a:t>insight</a:t>
            </a:r>
            <a:r>
              <a:rPr lang="en-US" altLang="zh-CN" sz="2000" dirty="0">
                <a:latin typeface="微软雅黑" panose="020B0503020204020204" pitchFamily="34" charset="-122"/>
                <a:ea typeface="微软雅黑" panose="020B0503020204020204" pitchFamily="34" charset="-122"/>
              </a:rPr>
              <a:t> into the forms of support found most valuable by teachers.</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839520" y="3494804"/>
            <a:ext cx="2304480" cy="164869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30.	departure	/</a:t>
            </a:r>
            <a:r>
              <a:rPr lang="en-US" altLang="zh-CN" sz="1800" b="1" dirty="0" err="1">
                <a:solidFill>
                  <a:prstClr val="black"/>
                </a:solidFill>
                <a:latin typeface="微软雅黑" panose="020B0503020204020204" pitchFamily="34" charset="-122"/>
                <a:ea typeface="微软雅黑" panose="020B0503020204020204" pitchFamily="34" charset="-122"/>
              </a:rPr>
              <a:t>dɪˈpɑ:tʃə</a:t>
            </a:r>
            <a:r>
              <a:rPr lang="en-US" altLang="zh-CN" sz="1800" b="1" dirty="0">
                <a:solidFill>
                  <a:prstClr val="black"/>
                </a:solidFill>
                <a:latin typeface="微软雅黑" panose="020B0503020204020204" pitchFamily="34" charset="-122"/>
                <a:ea typeface="微软雅黑" panose="020B0503020204020204" pitchFamily="34" charset="-122"/>
              </a:rPr>
              <a:t>(r)/	n.</a:t>
            </a:r>
            <a:r>
              <a:rPr lang="zh-CN" altLang="en-US" sz="1800" b="1" dirty="0">
                <a:solidFill>
                  <a:prstClr val="black"/>
                </a:solidFill>
                <a:latin typeface="微软雅黑" panose="020B0503020204020204" pitchFamily="34" charset="-122"/>
                <a:ea typeface="微软雅黑" panose="020B0503020204020204" pitchFamily="34" charset="-122"/>
              </a:rPr>
              <a:t>离开</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启程</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出发</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听说你要</a:t>
            </a:r>
            <a:r>
              <a:rPr lang="zh-CN" altLang="en-US" sz="2000" dirty="0">
                <a:solidFill>
                  <a:schemeClr val="accent1"/>
                </a:solidFill>
                <a:latin typeface="微软雅黑" panose="020B0503020204020204" pitchFamily="34" charset="-122"/>
                <a:ea typeface="微软雅黑" panose="020B0503020204020204" pitchFamily="34" charset="-122"/>
              </a:rPr>
              <a:t>离开</a:t>
            </a:r>
            <a:r>
              <a:rPr lang="zh-CN" altLang="en-US" sz="2000" dirty="0">
                <a:latin typeface="微软雅黑" panose="020B0503020204020204" pitchFamily="34" charset="-122"/>
                <a:ea typeface="微软雅黑" panose="020B0503020204020204" pitchFamily="34" charset="-122"/>
              </a:rPr>
              <a:t>了，我写信是为了对你的慷慨帮助表示衷心的感谢。</a:t>
            </a:r>
            <a:r>
              <a:rPr lang="zh-CN" altLang="en-US" sz="2000" dirty="0">
                <a:solidFill>
                  <a:srgbClr val="C00000"/>
                </a:solidFill>
                <a:latin typeface="微软雅黑" panose="020B0503020204020204" pitchFamily="34" charset="-122"/>
                <a:ea typeface="微软雅黑" panose="020B0503020204020204" pitchFamily="34" charset="-122"/>
              </a:rPr>
              <a:t>（</a:t>
            </a:r>
            <a:r>
              <a:rPr lang="en-US" altLang="zh-CN" sz="2000" dirty="0">
                <a:solidFill>
                  <a:srgbClr val="C00000"/>
                </a:solidFill>
                <a:latin typeface="微软雅黑" panose="020B0503020204020204" pitchFamily="34" charset="-122"/>
                <a:ea typeface="微软雅黑" panose="020B0503020204020204" pitchFamily="34" charset="-122"/>
              </a:rPr>
              <a:t>2019</a:t>
            </a:r>
            <a:r>
              <a:rPr lang="zh-CN" altLang="en-US" sz="2000" dirty="0">
                <a:solidFill>
                  <a:srgbClr val="C00000"/>
                </a:solidFill>
                <a:latin typeface="微软雅黑" panose="020B0503020204020204" pitchFamily="34" charset="-122"/>
                <a:ea typeface="微软雅黑" panose="020B0503020204020204" pitchFamily="34" charset="-122"/>
              </a:rPr>
              <a:t>年</a:t>
            </a:r>
            <a:r>
              <a:rPr lang="en-US" altLang="zh-CN" sz="2000" dirty="0">
                <a:solidFill>
                  <a:srgbClr val="C00000"/>
                </a:solidFill>
                <a:latin typeface="微软雅黑" panose="020B0503020204020204" pitchFamily="34" charset="-122"/>
                <a:ea typeface="微软雅黑" panose="020B0503020204020204" pitchFamily="34" charset="-122"/>
              </a:rPr>
              <a:t>6</a:t>
            </a:r>
            <a:r>
              <a:rPr lang="zh-CN" altLang="en-US" sz="2000" dirty="0">
                <a:solidFill>
                  <a:srgbClr val="C00000"/>
                </a:solidFill>
                <a:latin typeface="微软雅黑" panose="020B0503020204020204" pitchFamily="34" charset="-122"/>
                <a:ea typeface="微软雅黑" panose="020B0503020204020204" pitchFamily="34" charset="-122"/>
              </a:rPr>
              <a:t>月浙江省新高考应用文写作）</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Hearing your departure, I’m writing to express my sincere gratitude for your generous help.</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由于天气不好，我们的</a:t>
            </a:r>
            <a:r>
              <a:rPr lang="zh-CN" altLang="en-US" sz="2000" dirty="0">
                <a:solidFill>
                  <a:schemeClr val="accent1"/>
                </a:solidFill>
                <a:latin typeface="微软雅黑" panose="020B0503020204020204" pitchFamily="34" charset="-122"/>
                <a:ea typeface="微软雅黑" panose="020B0503020204020204" pitchFamily="34" charset="-122"/>
              </a:rPr>
              <a:t>出发时间</a:t>
            </a:r>
            <a:r>
              <a:rPr lang="zh-CN" altLang="en-US" sz="2000" dirty="0">
                <a:latin typeface="微软雅黑" panose="020B0503020204020204" pitchFamily="34" charset="-122"/>
                <a:ea typeface="微软雅黑" panose="020B0503020204020204" pitchFamily="34" charset="-122"/>
              </a:rPr>
              <a:t>延后了。</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srcRect l="4921" t="9401" r="4921" b="10800"/>
          <a:stretch>
            <a:fillRect/>
          </a:stretch>
        </p:blipFill>
        <p:spPr>
          <a:xfrm>
            <a:off x="6241972" y="3075806"/>
            <a:ext cx="2902027" cy="2067694"/>
          </a:xfrm>
          <a:prstGeom prst="rect">
            <a:avLst/>
          </a:prstGeom>
        </p:spPr>
      </p:pic>
      <p:sp>
        <p:nvSpPr>
          <p:cNvPr id="6" name="文本框 5"/>
          <p:cNvSpPr txBox="1"/>
          <p:nvPr/>
        </p:nvSpPr>
        <p:spPr>
          <a:xfrm>
            <a:off x="395536" y="3075806"/>
            <a:ext cx="5400600" cy="1884618"/>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Our departure was delayed because of bad weather.</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他神不知、鬼不觉地离开了。</a:t>
            </a:r>
            <a:r>
              <a:rPr kumimoji="0" lang="zh-CN" altLang="en-US"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（续写）</a:t>
            </a:r>
            <a:endParaRPr kumimoji="0" lang="zh-CN" altLang="en-US"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His departure passed unnoticed.</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46722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solidFill>
                <a:latin typeface="微软雅黑" panose="020B0503020204020204" pitchFamily="34" charset="-122"/>
                <a:ea typeface="微软雅黑" panose="020B0503020204020204" pitchFamily="34" charset="-122"/>
              </a:rPr>
              <a:t>1. 	complex	/ˈ</a:t>
            </a:r>
            <a:r>
              <a:rPr lang="en-US" altLang="zh-CN" sz="1800" b="1" dirty="0" err="1">
                <a:solidFill>
                  <a:schemeClr val="tx1"/>
                </a:solidFill>
                <a:latin typeface="微软雅黑" panose="020B0503020204020204" pitchFamily="34" charset="-122"/>
                <a:ea typeface="微软雅黑" panose="020B0503020204020204" pitchFamily="34" charset="-122"/>
              </a:rPr>
              <a:t>kɒmpleks</a:t>
            </a:r>
            <a:r>
              <a:rPr lang="en-US" altLang="zh-CN" sz="1800" b="1" dirty="0">
                <a:solidFill>
                  <a:schemeClr val="tx1"/>
                </a:solidFill>
                <a:latin typeface="微软雅黑" panose="020B0503020204020204" pitchFamily="34" charset="-122"/>
                <a:ea typeface="微软雅黑" panose="020B0503020204020204" pitchFamily="34" charset="-122"/>
              </a:rPr>
              <a:t>	a.</a:t>
            </a:r>
            <a:r>
              <a:rPr lang="zh-CN" altLang="en-US" sz="1800" b="1" dirty="0">
                <a:solidFill>
                  <a:schemeClr val="tx1"/>
                </a:solidFill>
                <a:latin typeface="微软雅黑" panose="020B0503020204020204" pitchFamily="34" charset="-122"/>
                <a:ea typeface="微软雅黑" panose="020B0503020204020204" pitchFamily="34" charset="-122"/>
              </a:rPr>
              <a:t>复杂的</a:t>
            </a:r>
            <a:r>
              <a:rPr lang="en-US" altLang="zh-CN" sz="1800" b="1" dirty="0">
                <a:solidFill>
                  <a:schemeClr val="tx1"/>
                </a:solidFill>
                <a:latin typeface="微软雅黑" panose="020B0503020204020204" pitchFamily="34" charset="-122"/>
                <a:ea typeface="微软雅黑" panose="020B0503020204020204" pitchFamily="34" charset="-122"/>
              </a:rPr>
              <a:t>;</a:t>
            </a:r>
            <a:r>
              <a:rPr lang="zh-CN" altLang="en-US" sz="1800" b="1" dirty="0">
                <a:solidFill>
                  <a:schemeClr val="tx1"/>
                </a:solidFill>
                <a:latin typeface="微软雅黑" panose="020B0503020204020204" pitchFamily="34" charset="-122"/>
                <a:ea typeface="微软雅黑" panose="020B0503020204020204" pitchFamily="34" charset="-122"/>
              </a:rPr>
              <a:t>难懂的</a:t>
            </a:r>
            <a:r>
              <a:rPr lang="en-US" altLang="zh-CN" sz="1800" b="1" dirty="0">
                <a:solidFill>
                  <a:schemeClr val="tx1"/>
                </a:solidFill>
                <a:latin typeface="微软雅黑" panose="020B0503020204020204" pitchFamily="34" charset="-122"/>
                <a:ea typeface="微软雅黑" panose="020B0503020204020204" pitchFamily="34" charset="-122"/>
              </a:rPr>
              <a:t>;</a:t>
            </a:r>
            <a:r>
              <a:rPr lang="zh-CN" altLang="en-US" sz="1800" b="1" dirty="0">
                <a:solidFill>
                  <a:schemeClr val="tx1"/>
                </a:solidFill>
                <a:latin typeface="微软雅黑" panose="020B0503020204020204" pitchFamily="34" charset="-122"/>
                <a:ea typeface="微软雅黑" panose="020B0503020204020204" pitchFamily="34" charset="-122"/>
              </a:rPr>
              <a:t>复合的</a:t>
            </a:r>
            <a:endParaRPr lang="en-GB" altLang="zh-CN" sz="1800" b="1" dirty="0">
              <a:solidFill>
                <a:schemeClr val="tx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52773" y="574571"/>
            <a:ext cx="8638690" cy="2214880"/>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1600" dirty="0">
                <a:solidFill>
                  <a:schemeClr val="accent1"/>
                </a:solidFill>
                <a:latin typeface="微软雅黑" panose="020B0503020204020204" pitchFamily="34" charset="-122"/>
                <a:ea typeface="微软雅黑" panose="020B0503020204020204" pitchFamily="34" charset="-122"/>
              </a:rPr>
              <a:t>complex</a:t>
            </a:r>
            <a:r>
              <a:rPr lang="zh-CN" altLang="en-US" sz="1600" dirty="0">
                <a:latin typeface="微软雅黑" panose="020B0503020204020204" pitchFamily="34" charset="-122"/>
                <a:ea typeface="微软雅黑" panose="020B0503020204020204" pitchFamily="34" charset="-122"/>
              </a:rPr>
              <a:t>侧重</a:t>
            </a:r>
            <a:r>
              <a:rPr lang="zh-CN" altLang="en-US" sz="1600" dirty="0">
                <a:solidFill>
                  <a:schemeClr val="accent1"/>
                </a:solidFill>
                <a:latin typeface="微软雅黑" panose="020B0503020204020204" pitchFamily="34" charset="-122"/>
                <a:ea typeface="微软雅黑" panose="020B0503020204020204" pitchFamily="34" charset="-122"/>
              </a:rPr>
              <a:t>内在</a:t>
            </a:r>
            <a:r>
              <a:rPr lang="zh-CN" altLang="en-US" sz="1600" dirty="0">
                <a:latin typeface="微软雅黑" panose="020B0503020204020204" pitchFamily="34" charset="-122"/>
                <a:ea typeface="微软雅黑" panose="020B0503020204020204" pitchFamily="34" charset="-122"/>
              </a:rPr>
              <a:t>关系的复杂，需通过仔细研究与了解才能掌握和运用，英文释义为Something that is complex has many different parts, and is therefore often difficult to understand。</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例如：...in-depth coverage of today's complex issues.</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…对当今复杂问题的深入报道。</a:t>
            </a:r>
            <a:endParaRPr lang="zh-CN" altLang="en-US" sz="1600"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5" name="文本框 4"/>
          <p:cNvSpPr txBox="1"/>
          <p:nvPr/>
        </p:nvSpPr>
        <p:spPr>
          <a:xfrm>
            <a:off x="252773" y="2500119"/>
            <a:ext cx="8422666" cy="1938020"/>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complicated</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与complex的含义接近，但语气更强，</a:t>
            </a:r>
            <a:r>
              <a:rPr kumimoji="0" lang="zh-CN" altLang="en-US" sz="1600" b="0" i="0" u="none" strike="noStrike" kern="1200" cap="none" spc="0" normalizeH="0" baseline="0" noProof="0" dirty="0">
                <a:ln>
                  <a:noFill/>
                </a:ln>
                <a:solidFill>
                  <a:srgbClr val="005DA2"/>
                </a:solidFill>
                <a:effectLst/>
                <a:uLnTx/>
                <a:uFillTx/>
                <a:latin typeface="微软雅黑" panose="020B0503020204020204" pitchFamily="34" charset="-122"/>
                <a:ea typeface="微软雅黑" panose="020B0503020204020204" pitchFamily="34" charset="-122"/>
                <a:cs typeface="+mn-cs"/>
              </a:rPr>
              <a:t>着重极其复杂，很难分析、分辨或解释</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，英文释义为If you say that something is complicated, you mean it has so many parts or aspects that it is difficult to understand or deal with。</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例如：The instructions look </a:t>
            </a:r>
            <a:r>
              <a:rPr kumimoji="0" lang="zh-CN" altLang="en-US" sz="1600" b="0" i="0" u="none" strike="noStrike" kern="1200" cap="none" spc="0" normalizeH="0" baseline="0" noProof="0" dirty="0">
                <a:ln>
                  <a:noFill/>
                </a:ln>
                <a:solidFill>
                  <a:srgbClr val="005DA2"/>
                </a:solidFill>
                <a:effectLst/>
                <a:uLnTx/>
                <a:uFillTx/>
                <a:latin typeface="微软雅黑" panose="020B0503020204020204" pitchFamily="34" charset="-122"/>
                <a:ea typeface="微软雅黑" panose="020B0503020204020204" pitchFamily="34" charset="-122"/>
                <a:cs typeface="+mn-cs"/>
              </a:rPr>
              <a:t>very complicated</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这说明书看起来很难懂。</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custDataLst>
              <p:tags r:id="rId1"/>
            </p:custDataLst>
          </p:nvPr>
        </p:nvPicPr>
        <p:blipFill>
          <a:blip r:embed="rId2"/>
          <a:stretch>
            <a:fillRect/>
          </a:stretch>
        </p:blipFill>
        <p:spPr>
          <a:xfrm>
            <a:off x="6426835" y="3065145"/>
            <a:ext cx="2717165" cy="2078355"/>
          </a:xfrm>
          <a:prstGeom prst="rect">
            <a:avLst/>
          </a:prstGeom>
          <a:effectLst>
            <a:softEdge rad="444500"/>
          </a:effectLst>
        </p:spPr>
      </p:pic>
      <p:sp>
        <p:nvSpPr>
          <p:cNvPr id="11" name="文本框 10"/>
          <p:cNvSpPr txBox="1"/>
          <p:nvPr>
            <p:custDataLst>
              <p:tags r:id="rId3"/>
            </p:custDataLst>
          </p:nvPr>
        </p:nvSpPr>
        <p:spPr>
          <a:xfrm>
            <a:off x="5652135" y="3651885"/>
            <a:ext cx="1464310" cy="1198880"/>
          </a:xfrm>
          <a:prstGeom prst="rect">
            <a:avLst/>
          </a:prstGeom>
          <a:noFill/>
        </p:spPr>
        <p:txBody>
          <a:bodyPr wrap="square" rtlCol="0" anchor="t">
            <a:spAutoFit/>
          </a:bodyPr>
          <a:p>
            <a:pPr algn="ctr"/>
            <a:r>
              <a:rPr lang="zh-CN" altLang="en-US" sz="2400" b="1">
                <a:solidFill>
                  <a:srgbClr val="002060"/>
                </a:solidFill>
                <a:latin typeface="汉仪雪君体简" panose="02010600000101010101" charset="-122"/>
                <a:ea typeface="汉仪雪君体简" panose="02010600000101010101" charset="-122"/>
                <a:sym typeface="方正全福体" panose="02000500000000000000" charset="-122"/>
              </a:rPr>
              <a:t>语义场</a:t>
            </a:r>
            <a:endPar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endParaRPr>
          </a:p>
          <a:p>
            <a:pPr algn="ctr"/>
            <a:r>
              <a:rPr lang="zh-CN" altLang="en-US" sz="2400" b="1">
                <a:solidFill>
                  <a:srgbClr val="7030A0"/>
                </a:solidFill>
                <a:latin typeface="汉仪雪君体简" panose="02010600000101010101" charset="-122"/>
                <a:ea typeface="汉仪雪君体简" panose="02010600000101010101" charset="-122"/>
                <a:sym typeface="方正全福体" panose="02000500000000000000" charset="-122"/>
              </a:rPr>
              <a:t>助力</a:t>
            </a:r>
            <a:endPar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endParaRPr>
          </a:p>
          <a:p>
            <a:pPr algn="ctr"/>
            <a:r>
              <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rPr>
              <a:t>词汇学习</a:t>
            </a:r>
            <a:endParaRPr lang="zh-CN" altLang="en-US" sz="2400" b="1">
              <a:solidFill>
                <a:srgbClr val="FF0000"/>
              </a:solidFill>
              <a:latin typeface="汉仪雪君体简" panose="02010600000101010101" charset="-122"/>
              <a:ea typeface="汉仪雪君体简" panose="02010600000101010101" charset="-122"/>
              <a:sym typeface="方正全福体" panose="02000500000000000000"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31.	setting	/ˈsetɪŋ/	n.</a:t>
            </a:r>
            <a:r>
              <a:rPr lang="zh-CN" altLang="en-US" sz="1800" b="1">
                <a:solidFill>
                  <a:prstClr val="black"/>
                </a:solidFill>
                <a:latin typeface="微软雅黑" panose="020B0503020204020204" pitchFamily="34" charset="-122"/>
                <a:ea typeface="微软雅黑" panose="020B0503020204020204" pitchFamily="34" charset="-122"/>
              </a:rPr>
              <a:t>环境</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背景</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小说情节背景</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1076715"/>
            <a:ext cx="8119945" cy="185646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他们的房屋地处恬静宜人的</a:t>
            </a:r>
            <a:r>
              <a:rPr lang="zh-CN" altLang="en-US" sz="2000" dirty="0">
                <a:solidFill>
                  <a:schemeClr val="accent1"/>
                </a:solidFill>
                <a:latin typeface="微软雅黑" panose="020B0503020204020204" pitchFamily="34" charset="-122"/>
                <a:ea typeface="微软雅黑" panose="020B0503020204020204" pitchFamily="34" charset="-122"/>
              </a:rPr>
              <a:t>乡村环境</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C00000"/>
                </a:solidFill>
                <a:latin typeface="微软雅黑" panose="020B0503020204020204" pitchFamily="34" charset="-122"/>
                <a:ea typeface="微软雅黑" panose="020B0503020204020204" pitchFamily="34" charset="-122"/>
              </a:rPr>
              <a:t>（续写之环境描写）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Their house is in an idyllic </a:t>
            </a:r>
            <a:r>
              <a:rPr lang="en-US" altLang="zh-CN" sz="2000" dirty="0">
                <a:solidFill>
                  <a:schemeClr val="accent1"/>
                </a:solidFill>
                <a:latin typeface="微软雅黑" panose="020B0503020204020204" pitchFamily="34" charset="-122"/>
                <a:ea typeface="微软雅黑" panose="020B0503020204020204" pitchFamily="34" charset="-122"/>
              </a:rPr>
              <a:t>country setting</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这部戏的</a:t>
            </a:r>
            <a:r>
              <a:rPr lang="zh-CN" altLang="en-US" sz="2000" dirty="0">
                <a:solidFill>
                  <a:schemeClr val="accent1"/>
                </a:solidFill>
                <a:latin typeface="微软雅黑" panose="020B0503020204020204" pitchFamily="34" charset="-122"/>
                <a:ea typeface="微软雅黑" panose="020B0503020204020204" pitchFamily="34" charset="-122"/>
              </a:rPr>
              <a:t>背景</a:t>
            </a:r>
            <a:r>
              <a:rPr lang="zh-CN" altLang="en-US" sz="2000" dirty="0">
                <a:latin typeface="微软雅黑" panose="020B0503020204020204" pitchFamily="34" charset="-122"/>
                <a:ea typeface="微软雅黑" panose="020B0503020204020204" pitchFamily="34" charset="-122"/>
              </a:rPr>
              <a:t>是战争时期的战俘营。</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The play has its setting in a wartime prison camp.</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4427984" y="3138552"/>
            <a:ext cx="4716016" cy="200494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32.	grasp	/</a:t>
            </a:r>
            <a:r>
              <a:rPr lang="en-US" altLang="zh-CN" sz="1800" b="1" dirty="0" err="1">
                <a:solidFill>
                  <a:prstClr val="black"/>
                </a:solidFill>
                <a:latin typeface="微软雅黑" panose="020B0503020204020204" pitchFamily="34" charset="-122"/>
                <a:ea typeface="微软雅黑" panose="020B0503020204020204" pitchFamily="34" charset="-122"/>
              </a:rPr>
              <a:t>grɑ:sp</a:t>
            </a:r>
            <a:r>
              <a:rPr lang="en-US" altLang="zh-CN" sz="1800" b="1" dirty="0">
                <a:solidFill>
                  <a:prstClr val="black"/>
                </a:solidFill>
                <a:latin typeface="微软雅黑" panose="020B0503020204020204" pitchFamily="34" charset="-122"/>
                <a:ea typeface="微软雅黑" panose="020B0503020204020204" pitchFamily="34" charset="-122"/>
              </a:rPr>
              <a:t>	vi.</a:t>
            </a:r>
            <a:r>
              <a:rPr lang="zh-CN" altLang="en-US" sz="1800" b="1" dirty="0">
                <a:solidFill>
                  <a:prstClr val="black"/>
                </a:solidFill>
                <a:latin typeface="微软雅黑" panose="020B0503020204020204" pitchFamily="34" charset="-122"/>
                <a:ea typeface="微软雅黑" panose="020B0503020204020204" pitchFamily="34" charset="-122"/>
              </a:rPr>
              <a:t>理解</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领会</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抓紧</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508248"/>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罗西突然</a:t>
            </a:r>
            <a:r>
              <a:rPr lang="zh-CN" altLang="en-US" dirty="0">
                <a:solidFill>
                  <a:schemeClr val="accent1"/>
                </a:solidFill>
                <a:latin typeface="微软雅黑" panose="020B0503020204020204" pitchFamily="34" charset="-122"/>
                <a:ea typeface="微软雅黑" panose="020B0503020204020204" pitchFamily="34" charset="-122"/>
              </a:rPr>
              <a:t>抓住</a:t>
            </a:r>
            <a:r>
              <a:rPr lang="zh-CN" altLang="en-US" dirty="0">
                <a:latin typeface="微软雅黑" panose="020B0503020204020204" pitchFamily="34" charset="-122"/>
                <a:ea typeface="微软雅黑" panose="020B0503020204020204" pitchFamily="34" charset="-122"/>
              </a:rPr>
              <a:t>了我的手。</a:t>
            </a:r>
            <a:r>
              <a:rPr lang="zh-CN" altLang="en-US" dirty="0">
                <a:solidFill>
                  <a:srgbClr val="C00000"/>
                </a:solidFill>
                <a:latin typeface="微软雅黑" panose="020B0503020204020204" pitchFamily="34" charset="-122"/>
                <a:ea typeface="微软雅黑" panose="020B0503020204020204" pitchFamily="34" charset="-122"/>
              </a:rPr>
              <a:t>（续写之动作描写）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Rosie suddenly grasped my hand.</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婴儿伸出一只小手，紧紧抓住我的手指。</a:t>
            </a:r>
            <a:r>
              <a:rPr lang="zh-CN" altLang="en-US" dirty="0">
                <a:solidFill>
                  <a:srgbClr val="C00000"/>
                </a:solidFill>
                <a:latin typeface="微软雅黑" panose="020B0503020204020204" pitchFamily="34" charset="-122"/>
                <a:ea typeface="微软雅黑" panose="020B0503020204020204" pitchFamily="34" charset="-122"/>
              </a:rPr>
              <a:t>（续写之动作描写）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The baby stretched out a tiny hand and grasped my finger tightly.</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我觉得我</a:t>
            </a:r>
            <a:r>
              <a:rPr lang="zh-CN" altLang="en-US" dirty="0">
                <a:solidFill>
                  <a:schemeClr val="accent1"/>
                </a:solidFill>
                <a:latin typeface="微软雅黑" panose="020B0503020204020204" pitchFamily="34" charset="-122"/>
                <a:ea typeface="微软雅黑" panose="020B0503020204020204" pitchFamily="34" charset="-122"/>
              </a:rPr>
              <a:t>理解</a:t>
            </a:r>
            <a:r>
              <a:rPr lang="zh-CN" altLang="en-US" dirty="0">
                <a:latin typeface="微软雅黑" panose="020B0503020204020204" pitchFamily="34" charset="-122"/>
                <a:ea typeface="微软雅黑" panose="020B0503020204020204" pitchFamily="34" charset="-122"/>
              </a:rPr>
              <a:t>到演讲的要点。</a:t>
            </a:r>
            <a:r>
              <a:rPr lang="zh-CN" altLang="en-US" dirty="0">
                <a:solidFill>
                  <a:srgbClr val="C00000"/>
                </a:solidFill>
                <a:latin typeface="微软雅黑" panose="020B0503020204020204" pitchFamily="34" charset="-122"/>
                <a:ea typeface="微软雅黑" panose="020B0503020204020204" pitchFamily="34" charset="-122"/>
              </a:rPr>
              <a:t>（应用文之申请）</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I think I managed to grasp the main points of the lecture.</a:t>
            </a:r>
            <a:endParaRPr lang="en-US" altLang="zh-CN" dirty="0">
              <a:latin typeface="微软雅黑" panose="020B0503020204020204" pitchFamily="34" charset="-122"/>
              <a:ea typeface="微软雅黑" panose="020B0503020204020204" pitchFamily="34" charset="-122"/>
            </a:endParaRPr>
          </a:p>
        </p:txBody>
      </p:sp>
      <p:pic>
        <p:nvPicPr>
          <p:cNvPr id="4" name="图片 3" descr="图片包含 图标&#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93815" y="0"/>
            <a:ext cx="1650185" cy="1650185"/>
          </a:xfrm>
          <a:prstGeom prst="rect">
            <a:avLst/>
          </a:prstGeom>
        </p:spPr>
      </p:pic>
      <p:sp>
        <p:nvSpPr>
          <p:cNvPr id="3" name="文本框 2"/>
          <p:cNvSpPr txBox="1"/>
          <p:nvPr/>
        </p:nvSpPr>
        <p:spPr>
          <a:xfrm>
            <a:off x="2195736" y="3620401"/>
            <a:ext cx="6768752" cy="1477328"/>
          </a:xfrm>
          <a:prstGeom prst="rect">
            <a:avLst/>
          </a:prstGeom>
          <a:noFill/>
        </p:spPr>
        <p:txBody>
          <a:bodyPr wrap="square"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读后续写</a:t>
            </a:r>
            <a:r>
              <a:rPr lang="en-US" altLang="zh-CN" dirty="0">
                <a:solidFill>
                  <a:schemeClr val="accent1"/>
                </a:solidFill>
                <a:latin typeface="微软雅黑" panose="020B0503020204020204" pitchFamily="34" charset="-122"/>
                <a:ea typeface="微软雅黑" panose="020B0503020204020204" pitchFamily="34" charset="-122"/>
              </a:rPr>
              <a:t>“</a:t>
            </a:r>
            <a:r>
              <a:rPr lang="zh-CN" altLang="en-US" dirty="0">
                <a:solidFill>
                  <a:schemeClr val="accent1"/>
                </a:solidFill>
                <a:latin typeface="微软雅黑" panose="020B0503020204020204" pitchFamily="34" charset="-122"/>
                <a:ea typeface="微软雅黑" panose="020B0503020204020204" pitchFamily="34" charset="-122"/>
              </a:rPr>
              <a:t>抓</a:t>
            </a:r>
            <a:r>
              <a:rPr lang="en-US" altLang="zh-CN" dirty="0">
                <a:solidFill>
                  <a:schemeClr val="accent1"/>
                </a:solidFill>
                <a:latin typeface="微软雅黑" panose="020B0503020204020204" pitchFamily="34" charset="-122"/>
                <a:ea typeface="微软雅黑" panose="020B0503020204020204" pitchFamily="34" charset="-122"/>
              </a:rPr>
              <a:t>”</a:t>
            </a:r>
            <a:r>
              <a:rPr lang="zh-CN" altLang="en-US" dirty="0">
                <a:solidFill>
                  <a:schemeClr val="accent1"/>
                </a:solidFill>
                <a:latin typeface="微软雅黑" panose="020B0503020204020204" pitchFamily="34" charset="-122"/>
                <a:ea typeface="微软雅黑" panose="020B0503020204020204" pitchFamily="34" charset="-122"/>
              </a:rPr>
              <a:t>的花式表达？</a:t>
            </a:r>
            <a:r>
              <a:rPr lang="en-US" altLang="zh-CN" dirty="0">
                <a:solidFill>
                  <a:schemeClr val="accent1"/>
                </a:solidFill>
                <a:latin typeface="微软雅黑" panose="020B0503020204020204" pitchFamily="34" charset="-122"/>
                <a:ea typeface="微软雅黑" panose="020B0503020204020204" pitchFamily="34" charset="-122"/>
              </a:rPr>
              <a:t>catch/ seize/ grasp/ grab</a:t>
            </a:r>
            <a:endParaRPr lang="en-US" altLang="zh-CN" dirty="0">
              <a:solidFill>
                <a:schemeClr val="accent1"/>
              </a:solidFill>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They had hardly seized me by the arm when the surging waves returned to carry all of us quite a few meters away.</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他们刚一抓住我的胳膊，汹涌的海浪就卷土重来，把我们大家都带走了好几米远。</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backgroundRemoval t="10000" b="98333" l="417" r="90000">
                        <a14:foregroundMark x1="2917" y1="67500" x2="57500" y2="54167"/>
                        <a14:foregroundMark x1="57500" y1="54167" x2="66667" y2="74583"/>
                        <a14:foregroundMark x1="66667" y1="74583" x2="40833" y2="94167"/>
                        <a14:foregroundMark x1="40833" y1="94167" x2="417" y2="98333"/>
                        <a14:foregroundMark x1="74167" y1="57083" x2="75417" y2="58333"/>
                        <a14:foregroundMark x1="55000" y1="74167" x2="51250" y2="72917"/>
                        <a14:foregroundMark x1="45417" y1="79583" x2="43333" y2="81250"/>
                        <a14:foregroundMark x1="80000" y1="72500" x2="79167" y2="72917"/>
                        <a14:foregroundMark x1="42083" y1="32500" x2="42083" y2="32500"/>
                        <a14:foregroundMark x1="32500" y1="23333" x2="32500" y2="23333"/>
                        <a14:foregroundMark x1="32917" y1="24167" x2="32917" y2="24167"/>
                        <a14:foregroundMark x1="34167" y1="24583" x2="34167" y2="24583"/>
                      </a14:backgroundRemoval>
                    </a14:imgEffect>
                  </a14:imgLayer>
                </a14:imgProps>
              </a:ext>
            </a:extLst>
          </a:blip>
          <a:stretch>
            <a:fillRect/>
          </a:stretch>
        </p:blipFill>
        <p:spPr>
          <a:xfrm>
            <a:off x="0" y="3163788"/>
            <a:ext cx="1979712" cy="197971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barn(inVertical)">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33.	dramatic	/drəˈmætɪk/	a.</a:t>
            </a:r>
            <a:r>
              <a:rPr lang="zh-CN" altLang="en-US" sz="1800" b="1">
                <a:solidFill>
                  <a:prstClr val="black"/>
                </a:solidFill>
                <a:latin typeface="微软雅黑" panose="020B0503020204020204" pitchFamily="34" charset="-122"/>
                <a:ea typeface="微软雅黑" panose="020B0503020204020204" pitchFamily="34" charset="-122"/>
              </a:rPr>
              <a:t>巨大的</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突然的</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急剧的</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1318755"/>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en-US" altLang="zh-CN" sz="1400" dirty="0">
                <a:solidFill>
                  <a:schemeClr val="accent1"/>
                </a:solidFill>
                <a:latin typeface="微软雅黑" panose="020B0503020204020204" pitchFamily="34" charset="-122"/>
                <a:ea typeface="微软雅黑" panose="020B0503020204020204" pitchFamily="34" charset="-122"/>
              </a:rPr>
              <a:t>a dramatic change/improvement </a:t>
            </a:r>
            <a:r>
              <a:rPr lang="zh-CN" altLang="en-US" sz="1400" dirty="0">
                <a:solidFill>
                  <a:schemeClr val="accent1"/>
                </a:solidFill>
                <a:latin typeface="微软雅黑" panose="020B0503020204020204" pitchFamily="34" charset="-122"/>
                <a:ea typeface="微软雅黑" panose="020B0503020204020204" pitchFamily="34" charset="-122"/>
              </a:rPr>
              <a:t>戏剧性的变化／改善</a:t>
            </a:r>
            <a:endParaRPr lang="zh-CN" altLang="en-US" sz="14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进城务工的年轻人数量的增加对乡村的人口结构产生了巨大的影响。</a:t>
            </a:r>
            <a:r>
              <a:rPr lang="zh-CN" altLang="en-US" sz="1400" dirty="0">
                <a:solidFill>
                  <a:srgbClr val="C00000"/>
                </a:solidFill>
                <a:latin typeface="微软雅黑" panose="020B0503020204020204" pitchFamily="34" charset="-122"/>
                <a:ea typeface="微软雅黑" panose="020B0503020204020204" pitchFamily="34" charset="-122"/>
              </a:rPr>
              <a:t>（应用文之人口迁移）</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The increase in the number of young people leaving to work in the cities has had a dramatic impact on the demography of the villages. </a:t>
            </a:r>
            <a:endParaRPr lang="zh-CN" altLang="en-US" sz="14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851693" y="2954726"/>
            <a:ext cx="3292307" cy="2188774"/>
          </a:xfrm>
          <a:prstGeom prst="rect">
            <a:avLst/>
          </a:prstGeom>
        </p:spPr>
      </p:pic>
      <p:sp>
        <p:nvSpPr>
          <p:cNvPr id="5" name="文本框 4"/>
          <p:cNvSpPr txBox="1"/>
          <p:nvPr/>
        </p:nvSpPr>
        <p:spPr>
          <a:xfrm>
            <a:off x="395536" y="2653914"/>
            <a:ext cx="5199445" cy="2316403"/>
          </a:xfrm>
          <a:prstGeom prst="rect">
            <a:avLst/>
          </a:prstGeom>
          <a:noFill/>
        </p:spPr>
        <p:txBody>
          <a:bodyPr wrap="square">
            <a:spAutoFit/>
          </a:bodyPr>
          <a:lstStyle/>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他在比赛结束前半分钟攻入一球，为英格兰队取得了</a:t>
            </a:r>
            <a:r>
              <a:rPr lang="zh-CN" altLang="en-US" sz="1400" dirty="0">
                <a:solidFill>
                  <a:schemeClr val="accent1"/>
                </a:solidFill>
                <a:latin typeface="微软雅黑" panose="020B0503020204020204" pitchFamily="34" charset="-122"/>
                <a:ea typeface="微软雅黑" panose="020B0503020204020204" pitchFamily="34" charset="-122"/>
              </a:rPr>
              <a:t>戏剧性的</a:t>
            </a:r>
            <a:r>
              <a:rPr lang="zh-CN" altLang="en-US" sz="1400" dirty="0">
                <a:latin typeface="微软雅黑" panose="020B0503020204020204" pitchFamily="34" charset="-122"/>
                <a:ea typeface="微软雅黑" panose="020B0503020204020204" pitchFamily="34" charset="-122"/>
              </a:rPr>
              <a:t>胜利。</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He secured a dramatic victory for England by netting the ball half a minute before the end of the game.</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我们在新闻中看到了</a:t>
            </a:r>
            <a:r>
              <a:rPr lang="zh-CN" altLang="en-US" sz="1400" dirty="0">
                <a:solidFill>
                  <a:schemeClr val="accent1"/>
                </a:solidFill>
                <a:latin typeface="微软雅黑" panose="020B0503020204020204" pitchFamily="34" charset="-122"/>
                <a:ea typeface="微软雅黑" panose="020B0503020204020204" pitchFamily="34" charset="-122"/>
              </a:rPr>
              <a:t>惊心动魄的</a:t>
            </a:r>
            <a:r>
              <a:rPr lang="zh-CN" altLang="en-US" sz="1400" dirty="0">
                <a:latin typeface="微软雅黑" panose="020B0503020204020204" pitchFamily="34" charset="-122"/>
                <a:ea typeface="微软雅黑" panose="020B0503020204020204" pitchFamily="34" charset="-122"/>
              </a:rPr>
              <a:t>救援场面。</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We watched scenes of the dramatic rescue on the news.</a:t>
            </a:r>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barn(inVertic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34.	expense	/ɪkˈspens/	n.</a:t>
            </a:r>
            <a:r>
              <a:rPr lang="zh-CN" altLang="en-US" sz="1800" b="1">
                <a:solidFill>
                  <a:prstClr val="black"/>
                </a:solidFill>
                <a:latin typeface="微软雅黑" panose="020B0503020204020204" pitchFamily="34" charset="-122"/>
                <a:ea typeface="微软雅黑" panose="020B0503020204020204" pitchFamily="34" charset="-122"/>
              </a:rPr>
              <a:t>费用</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花费</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开销</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在我看来，你们最好给这次旅行的</a:t>
            </a:r>
            <a:r>
              <a:rPr lang="zh-CN" altLang="en-US" sz="2000" dirty="0">
                <a:solidFill>
                  <a:schemeClr val="accent1"/>
                </a:solidFill>
                <a:latin typeface="微软雅黑" panose="020B0503020204020204" pitchFamily="34" charset="-122"/>
                <a:ea typeface="微软雅黑" panose="020B0503020204020204" pitchFamily="34" charset="-122"/>
              </a:rPr>
              <a:t>费用定一个限度</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In my opinion, you had better </a:t>
            </a:r>
            <a:r>
              <a:rPr lang="en-US" altLang="zh-CN" sz="2000" dirty="0">
                <a:solidFill>
                  <a:schemeClr val="accent1"/>
                </a:solidFill>
                <a:latin typeface="微软雅黑" panose="020B0503020204020204" pitchFamily="34" charset="-122"/>
                <a:ea typeface="微软雅黑" panose="020B0503020204020204" pitchFamily="34" charset="-122"/>
              </a:rPr>
              <a:t>set a limit to the expense of </a:t>
            </a:r>
            <a:r>
              <a:rPr lang="en-US" altLang="zh-CN" sz="2000" dirty="0">
                <a:latin typeface="微软雅黑" panose="020B0503020204020204" pitchFamily="34" charset="-122"/>
                <a:ea typeface="微软雅黑" panose="020B0503020204020204" pitchFamily="34" charset="-122"/>
              </a:rPr>
              <a:t>the trip.</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我们刚用了</a:t>
            </a:r>
            <a:r>
              <a:rPr lang="zh-CN" altLang="en-US" sz="2000" dirty="0">
                <a:solidFill>
                  <a:schemeClr val="accent1"/>
                </a:solidFill>
                <a:latin typeface="微软雅黑" panose="020B0503020204020204" pitchFamily="34" charset="-122"/>
                <a:ea typeface="微软雅黑" panose="020B0503020204020204" pitchFamily="34" charset="-122"/>
              </a:rPr>
              <a:t>很多钱</a:t>
            </a:r>
            <a:r>
              <a:rPr lang="zh-CN" altLang="en-US" sz="2000" dirty="0">
                <a:latin typeface="微软雅黑" panose="020B0503020204020204" pitchFamily="34" charset="-122"/>
                <a:ea typeface="微软雅黑" panose="020B0503020204020204" pitchFamily="34" charset="-122"/>
              </a:rPr>
              <a:t>盖一座新车库。</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We've just had a new garage built </a:t>
            </a:r>
            <a:r>
              <a:rPr lang="en-US" altLang="zh-CN" sz="2000" dirty="0">
                <a:solidFill>
                  <a:schemeClr val="accent1"/>
                </a:solidFill>
                <a:latin typeface="微软雅黑" panose="020B0503020204020204" pitchFamily="34" charset="-122"/>
                <a:ea typeface="微软雅黑" panose="020B0503020204020204" pitchFamily="34" charset="-122"/>
              </a:rPr>
              <a:t>at great expense</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300192" y="3252368"/>
            <a:ext cx="2843808" cy="189113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8407977"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GB" altLang="zh-CN" sz="1800" b="1" dirty="0">
                <a:solidFill>
                  <a:prstClr val="black"/>
                </a:solidFill>
                <a:latin typeface="微软雅黑" panose="020B0503020204020204" pitchFamily="34" charset="-122"/>
                <a:ea typeface="微软雅黑" panose="020B0503020204020204" pitchFamily="34" charset="-122"/>
              </a:rPr>
              <a:t>35.	cost an arm and a leg	/</a:t>
            </a:r>
            <a:r>
              <a:rPr lang="en-GB" altLang="zh-CN" sz="1800" b="1" dirty="0" err="1">
                <a:solidFill>
                  <a:prstClr val="black"/>
                </a:solidFill>
                <a:latin typeface="微软雅黑" panose="020B0503020204020204" pitchFamily="34" charset="-122"/>
                <a:ea typeface="微软雅黑" panose="020B0503020204020204" pitchFamily="34" charset="-122"/>
              </a:rPr>
              <a:t>kɒst</a:t>
            </a:r>
            <a:r>
              <a:rPr lang="en-GB" altLang="zh-CN" sz="1800" b="1" dirty="0">
                <a:solidFill>
                  <a:prstClr val="black"/>
                </a:solidFill>
                <a:latin typeface="微软雅黑" panose="020B0503020204020204" pitchFamily="34" charset="-122"/>
                <a:ea typeface="微软雅黑" panose="020B0503020204020204" pitchFamily="34" charset="-122"/>
              </a:rPr>
              <a:t> </a:t>
            </a:r>
            <a:r>
              <a:rPr lang="en-GB" altLang="zh-CN" sz="1800" b="1" dirty="0" err="1">
                <a:solidFill>
                  <a:prstClr val="black"/>
                </a:solidFill>
                <a:latin typeface="微软雅黑" panose="020B0503020204020204" pitchFamily="34" charset="-122"/>
                <a:ea typeface="微软雅黑" panose="020B0503020204020204" pitchFamily="34" charset="-122"/>
              </a:rPr>
              <a:t>ən</a:t>
            </a:r>
            <a:r>
              <a:rPr lang="en-GB" altLang="zh-CN" sz="1800" b="1" dirty="0">
                <a:solidFill>
                  <a:prstClr val="black"/>
                </a:solidFill>
                <a:latin typeface="微软雅黑" panose="020B0503020204020204" pitchFamily="34" charset="-122"/>
                <a:ea typeface="微软雅黑" panose="020B0503020204020204" pitchFamily="34" charset="-122"/>
              </a:rPr>
              <a:t> ɑ:m </a:t>
            </a:r>
            <a:r>
              <a:rPr lang="en-GB" altLang="zh-CN" sz="1800" b="1" dirty="0" err="1">
                <a:solidFill>
                  <a:prstClr val="black"/>
                </a:solidFill>
                <a:latin typeface="微软雅黑" panose="020B0503020204020204" pitchFamily="34" charset="-122"/>
                <a:ea typeface="微软雅黑" panose="020B0503020204020204" pitchFamily="34" charset="-122"/>
              </a:rPr>
              <a:t>ənd</a:t>
            </a:r>
            <a:r>
              <a:rPr lang="en-GB" altLang="zh-CN" sz="1800" b="1" dirty="0">
                <a:solidFill>
                  <a:prstClr val="black"/>
                </a:solidFill>
                <a:latin typeface="微软雅黑" panose="020B0503020204020204" pitchFamily="34" charset="-122"/>
                <a:ea typeface="微软雅黑" panose="020B0503020204020204" pitchFamily="34" charset="-122"/>
              </a:rPr>
              <a:t> ə leg/	(</a:t>
            </a:r>
            <a:r>
              <a:rPr lang="zh-CN" altLang="en-US" sz="1800" b="1" dirty="0">
                <a:solidFill>
                  <a:prstClr val="black"/>
                </a:solidFill>
                <a:latin typeface="微软雅黑" panose="020B0503020204020204" pitchFamily="34" charset="-122"/>
                <a:ea typeface="微软雅黑" panose="020B0503020204020204" pitchFamily="34" charset="-122"/>
              </a:rPr>
              <a:t>使</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花一大笔钱</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英文解释</a:t>
            </a:r>
            <a:r>
              <a:rPr lang="en-US" altLang="zh-CN" sz="2000" dirty="0">
                <a:latin typeface="微软雅黑" panose="020B0503020204020204" pitchFamily="34" charset="-122"/>
                <a:ea typeface="微软雅黑" panose="020B0503020204020204" pitchFamily="34" charset="-122"/>
              </a:rPr>
              <a:t>If you say that something costs an arm and a leg, you mean that it is very expensive.</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我想周游欧洲，但是机票可能要花我一大笔钱。</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I’d like to travel all over Europe, but the air fare might cost me an arm and a leg.</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998468" y="3046479"/>
            <a:ext cx="3145532" cy="209702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36.	tremendous	/</a:t>
            </a:r>
            <a:r>
              <a:rPr lang="en-US" altLang="zh-CN" sz="1800" b="1" dirty="0" err="1">
                <a:solidFill>
                  <a:prstClr val="black"/>
                </a:solidFill>
                <a:latin typeface="微软雅黑" panose="020B0503020204020204" pitchFamily="34" charset="-122"/>
                <a:ea typeface="微软雅黑" panose="020B0503020204020204" pitchFamily="34" charset="-122"/>
              </a:rPr>
              <a:t>trəˈmendəs</a:t>
            </a:r>
            <a:r>
              <a:rPr lang="en-US" altLang="zh-CN" sz="1800" b="1" dirty="0">
                <a:solidFill>
                  <a:prstClr val="black"/>
                </a:solidFill>
                <a:latin typeface="微软雅黑" panose="020B0503020204020204" pitchFamily="34" charset="-122"/>
                <a:ea typeface="微软雅黑" panose="020B0503020204020204" pitchFamily="34" charset="-122"/>
              </a:rPr>
              <a:t>	a.</a:t>
            </a:r>
            <a:r>
              <a:rPr lang="zh-CN" altLang="en-US" sz="1800" b="1" dirty="0">
                <a:solidFill>
                  <a:prstClr val="black"/>
                </a:solidFill>
                <a:latin typeface="微软雅黑" panose="020B0503020204020204" pitchFamily="34" charset="-122"/>
                <a:ea typeface="微软雅黑" panose="020B0503020204020204" pitchFamily="34" charset="-122"/>
              </a:rPr>
              <a:t>巨大的</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极大的</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324146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昨晚他们弄出的噪音</a:t>
            </a:r>
            <a:r>
              <a:rPr lang="zh-CN" altLang="en-US" sz="2000" dirty="0">
                <a:solidFill>
                  <a:schemeClr val="accent1"/>
                </a:solidFill>
                <a:latin typeface="微软雅黑" panose="020B0503020204020204" pitchFamily="34" charset="-122"/>
                <a:ea typeface="微软雅黑" panose="020B0503020204020204" pitchFamily="34" charset="-122"/>
              </a:rPr>
              <a:t>震天响</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They were making a tremendous amount of noise last night.</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过去的几个月了，她给我的帮助</a:t>
            </a:r>
            <a:r>
              <a:rPr lang="zh-CN" altLang="en-US" sz="2000" dirty="0">
                <a:solidFill>
                  <a:schemeClr val="accent1"/>
                </a:solidFill>
                <a:latin typeface="微软雅黑" panose="020B0503020204020204" pitchFamily="34" charset="-122"/>
                <a:ea typeface="微软雅黑" panose="020B0503020204020204" pitchFamily="34" charset="-122"/>
              </a:rPr>
              <a:t>极大</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She's been a tremendous (= very great) help to me over the last few months.</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你贏了？</a:t>
            </a:r>
            <a:r>
              <a:rPr lang="zh-CN" altLang="en-US" sz="2000" dirty="0">
                <a:solidFill>
                  <a:schemeClr val="accent1"/>
                </a:solidFill>
                <a:latin typeface="微软雅黑" panose="020B0503020204020204" pitchFamily="34" charset="-122"/>
                <a:ea typeface="微软雅黑" panose="020B0503020204020204" pitchFamily="34" charset="-122"/>
              </a:rPr>
              <a:t>太棒了</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You won? That's tremendous!</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970662" y="3264884"/>
            <a:ext cx="3173338" cy="187861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barn(inVertical)">
                                      <p:cBhvr>
                                        <p:cTn id="2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37.	behave	/</a:t>
            </a:r>
            <a:r>
              <a:rPr lang="en-US" altLang="zh-CN" sz="1800" b="1" dirty="0" err="1">
                <a:solidFill>
                  <a:prstClr val="black"/>
                </a:solidFill>
                <a:latin typeface="微软雅黑" panose="020B0503020204020204" pitchFamily="34" charset="-122"/>
                <a:ea typeface="微软雅黑" panose="020B0503020204020204" pitchFamily="34" charset="-122"/>
              </a:rPr>
              <a:t>bɪˈheɪv</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vt.</a:t>
            </a:r>
            <a:r>
              <a:rPr lang="zh-CN" altLang="en-US" sz="1800" b="1" dirty="0">
                <a:solidFill>
                  <a:prstClr val="black"/>
                </a:solidFill>
                <a:latin typeface="微软雅黑" panose="020B0503020204020204" pitchFamily="34" charset="-122"/>
                <a:ea typeface="微软雅黑" panose="020B0503020204020204" pitchFamily="34" charset="-122"/>
              </a:rPr>
              <a:t>表现 </a:t>
            </a:r>
            <a:r>
              <a:rPr lang="en-US" altLang="zh-CN" sz="1800" b="1" dirty="0" err="1">
                <a:solidFill>
                  <a:prstClr val="black"/>
                </a:solidFill>
                <a:latin typeface="微软雅黑" panose="020B0503020204020204" pitchFamily="34" charset="-122"/>
                <a:ea typeface="微软雅黑" panose="020B0503020204020204" pitchFamily="34" charset="-122"/>
              </a:rPr>
              <a:t>vi.&amp;vi</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表现得体</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934582"/>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我母亲要求我在容人们面前</a:t>
            </a:r>
            <a:r>
              <a:rPr lang="zh-CN" altLang="en-US" sz="1400" dirty="0">
                <a:solidFill>
                  <a:schemeClr val="accent1"/>
                </a:solidFill>
                <a:latin typeface="微软雅黑" panose="020B0503020204020204" pitchFamily="34" charset="-122"/>
                <a:ea typeface="微软雅黑" panose="020B0503020204020204" pitchFamily="34" charset="-122"/>
              </a:rPr>
              <a:t>举止得体</a:t>
            </a:r>
            <a:r>
              <a:rPr lang="zh-CN" altLang="en-US" sz="1400" dirty="0">
                <a:latin typeface="微软雅黑" panose="020B0503020204020204" pitchFamily="34" charset="-122"/>
                <a:ea typeface="微软雅黑" panose="020B0503020204020204" pitchFamily="34" charset="-122"/>
              </a:rPr>
              <a:t>，我按照她说的做了。</a:t>
            </a:r>
            <a:r>
              <a:rPr lang="zh-CN" altLang="en-US" sz="1400" dirty="0">
                <a:solidFill>
                  <a:srgbClr val="C00000"/>
                </a:solidFill>
                <a:latin typeface="微软雅黑" panose="020B0503020204020204" pitchFamily="34" charset="-122"/>
                <a:ea typeface="微软雅黑" panose="020B0503020204020204" pitchFamily="34" charset="-122"/>
              </a:rPr>
              <a:t>（续写）</a:t>
            </a:r>
            <a:endParaRPr lang="zh-CN" altLang="en-US"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My mother asked me to </a:t>
            </a:r>
            <a:r>
              <a:rPr lang="en-US" altLang="zh-CN" sz="1400" dirty="0">
                <a:solidFill>
                  <a:schemeClr val="accent1"/>
                </a:solidFill>
                <a:latin typeface="微软雅黑" panose="020B0503020204020204" pitchFamily="34" charset="-122"/>
                <a:ea typeface="微软雅黑" panose="020B0503020204020204" pitchFamily="34" charset="-122"/>
              </a:rPr>
              <a:t>behave myself </a:t>
            </a:r>
            <a:r>
              <a:rPr lang="en-US" altLang="zh-CN" sz="1400" dirty="0">
                <a:latin typeface="微软雅黑" panose="020B0503020204020204" pitchFamily="34" charset="-122"/>
                <a:ea typeface="微软雅黑" panose="020B0503020204020204" pitchFamily="34" charset="-122"/>
              </a:rPr>
              <a:t>before the guests and I did as she said.</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令他们非常吃惊的是</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汤姆</a:t>
            </a:r>
            <a:r>
              <a:rPr lang="zh-CN" altLang="en-US" sz="1400" dirty="0">
                <a:solidFill>
                  <a:schemeClr val="accent1"/>
                </a:solidFill>
                <a:latin typeface="微软雅黑" panose="020B0503020204020204" pitchFamily="34" charset="-122"/>
                <a:ea typeface="微软雅黑" panose="020B0503020204020204" pitchFamily="34" charset="-122"/>
              </a:rPr>
              <a:t>表现得</a:t>
            </a:r>
            <a:r>
              <a:rPr lang="zh-CN" altLang="en-US" sz="1400" dirty="0">
                <a:latin typeface="微软雅黑" panose="020B0503020204020204" pitchFamily="34" charset="-122"/>
                <a:ea typeface="微软雅黑" panose="020B0503020204020204" pitchFamily="34" charset="-122"/>
              </a:rPr>
              <a:t>像个孩子</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而艾丽斯却很负责任。</a:t>
            </a:r>
            <a:r>
              <a:rPr lang="en-US" altLang="zh-CN" sz="1400" dirty="0">
                <a:solidFill>
                  <a:srgbClr val="C00000"/>
                </a:solidFill>
                <a:latin typeface="微软雅黑" panose="020B0503020204020204" pitchFamily="34" charset="-122"/>
                <a:ea typeface="微软雅黑" panose="020B0503020204020204" pitchFamily="34" charset="-122"/>
              </a:rPr>
              <a:t>(</a:t>
            </a:r>
            <a:r>
              <a:rPr lang="zh-CN" altLang="en-US" sz="1400" dirty="0">
                <a:solidFill>
                  <a:srgbClr val="C00000"/>
                </a:solidFill>
                <a:latin typeface="微软雅黑" panose="020B0503020204020204" pitchFamily="34" charset="-122"/>
                <a:ea typeface="微软雅黑" panose="020B0503020204020204" pitchFamily="34" charset="-122"/>
              </a:rPr>
              <a:t>续写</a:t>
            </a:r>
            <a:r>
              <a:rPr lang="en-US" altLang="zh-CN" sz="1400" dirty="0">
                <a:solidFill>
                  <a:srgbClr val="C00000"/>
                </a:solidFill>
                <a:latin typeface="微软雅黑" panose="020B0503020204020204" pitchFamily="34" charset="-122"/>
                <a:ea typeface="微软雅黑" panose="020B0503020204020204" pitchFamily="34" charset="-122"/>
              </a:rPr>
              <a:t>)</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To their great surprise, Tom </a:t>
            </a:r>
            <a:r>
              <a:rPr lang="en-US" altLang="zh-CN" sz="1400" dirty="0">
                <a:solidFill>
                  <a:schemeClr val="accent1"/>
                </a:solidFill>
                <a:latin typeface="微软雅黑" panose="020B0503020204020204" pitchFamily="34" charset="-122"/>
                <a:ea typeface="微软雅黑" panose="020B0503020204020204" pitchFamily="34" charset="-122"/>
              </a:rPr>
              <a:t>behaved </a:t>
            </a:r>
            <a:r>
              <a:rPr lang="en-US" altLang="zh-CN" sz="1400" dirty="0">
                <a:latin typeface="微软雅黑" panose="020B0503020204020204" pitchFamily="34" charset="-122"/>
                <a:ea typeface="微软雅黑" panose="020B0503020204020204" pitchFamily="34" charset="-122"/>
              </a:rPr>
              <a:t>like a child while Alice behaved in a very responsible way.</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solidFill>
                  <a:schemeClr val="accent1"/>
                </a:solidFill>
                <a:latin typeface="微软雅黑" panose="020B0503020204020204" pitchFamily="34" charset="-122"/>
                <a:ea typeface="微软雅黑" panose="020B0503020204020204" pitchFamily="34" charset="-122"/>
              </a:rPr>
              <a:t>behavior  n.</a:t>
            </a:r>
            <a:r>
              <a:rPr lang="zh-CN" altLang="en-US" sz="1400" dirty="0">
                <a:solidFill>
                  <a:schemeClr val="accent1"/>
                </a:solidFill>
                <a:latin typeface="微软雅黑" panose="020B0503020204020204" pitchFamily="34" charset="-122"/>
                <a:ea typeface="微软雅黑" panose="020B0503020204020204" pitchFamily="34" charset="-122"/>
              </a:rPr>
              <a:t>行为，举止</a:t>
            </a:r>
            <a:endParaRPr lang="zh-CN" altLang="en-US" sz="14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教师和监护人应该为小组</a:t>
            </a:r>
            <a:r>
              <a:rPr lang="zh-CN" altLang="en-US" sz="1400" dirty="0">
                <a:solidFill>
                  <a:schemeClr val="accent1"/>
                </a:solidFill>
                <a:latin typeface="微软雅黑" panose="020B0503020204020204" pitchFamily="34" charset="-122"/>
                <a:ea typeface="微软雅黑" panose="020B0503020204020204" pitchFamily="34" charset="-122"/>
              </a:rPr>
              <a:t>树立良好的行为</a:t>
            </a:r>
            <a:r>
              <a:rPr lang="zh-CN" altLang="en-US" sz="1400" dirty="0">
                <a:latin typeface="微软雅黑" panose="020B0503020204020204" pitchFamily="34" charset="-122"/>
                <a:ea typeface="微软雅黑" panose="020B0503020204020204" pitchFamily="34" charset="-122"/>
              </a:rPr>
              <a:t>榜样，并始终与学生在一起。</a:t>
            </a:r>
            <a:r>
              <a:rPr lang="en-US" altLang="zh-CN" sz="1400" dirty="0">
                <a:solidFill>
                  <a:srgbClr val="C00000"/>
                </a:solidFill>
                <a:latin typeface="微软雅黑" panose="020B0503020204020204" pitchFamily="34" charset="-122"/>
                <a:ea typeface="微软雅黑" panose="020B0503020204020204" pitchFamily="34" charset="-122"/>
              </a:rPr>
              <a:t>(2022 •</a:t>
            </a:r>
            <a:r>
              <a:rPr lang="zh-CN" altLang="en-US" sz="1400" dirty="0">
                <a:solidFill>
                  <a:srgbClr val="C00000"/>
                </a:solidFill>
                <a:latin typeface="微软雅黑" panose="020B0503020204020204" pitchFamily="34" charset="-122"/>
                <a:ea typeface="微软雅黑" panose="020B0503020204020204" pitchFamily="34" charset="-122"/>
              </a:rPr>
              <a:t>新高考全国</a:t>
            </a:r>
            <a:r>
              <a:rPr lang="en-US" altLang="zh-CN" sz="1400" dirty="0">
                <a:solidFill>
                  <a:srgbClr val="C00000"/>
                </a:solidFill>
                <a:latin typeface="微软雅黑" panose="020B0503020204020204" pitchFamily="34" charset="-122"/>
                <a:ea typeface="微软雅黑" panose="020B0503020204020204" pitchFamily="34" charset="-122"/>
              </a:rPr>
              <a:t>I</a:t>
            </a:r>
            <a:r>
              <a:rPr lang="zh-CN" altLang="en-US" sz="1400" dirty="0">
                <a:solidFill>
                  <a:srgbClr val="C00000"/>
                </a:solidFill>
                <a:latin typeface="微软雅黑" panose="020B0503020204020204" pitchFamily="34" charset="-122"/>
                <a:ea typeface="微软雅黑" panose="020B0503020204020204" pitchFamily="34" charset="-122"/>
              </a:rPr>
              <a:t>卷</a:t>
            </a:r>
            <a:r>
              <a:rPr lang="en-US" altLang="zh-CN" sz="1400" dirty="0">
                <a:solidFill>
                  <a:srgbClr val="C00000"/>
                </a:solidFill>
                <a:latin typeface="微软雅黑" panose="020B0503020204020204" pitchFamily="34" charset="-122"/>
                <a:ea typeface="微软雅黑" panose="020B0503020204020204" pitchFamily="34" charset="-122"/>
              </a:rPr>
              <a:t>)</a:t>
            </a:r>
            <a:endParaRPr lang="en-US" altLang="zh-CN"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Teachers and chaperones should </a:t>
            </a:r>
            <a:r>
              <a:rPr lang="en-US" altLang="zh-CN" sz="1400" dirty="0">
                <a:solidFill>
                  <a:schemeClr val="accent1"/>
                </a:solidFill>
                <a:latin typeface="微软雅黑" panose="020B0503020204020204" pitchFamily="34" charset="-122"/>
                <a:ea typeface="微软雅黑" panose="020B0503020204020204" pitchFamily="34" charset="-122"/>
              </a:rPr>
              <a:t>model good behavior </a:t>
            </a:r>
            <a:r>
              <a:rPr lang="en-US" altLang="zh-CN" sz="1400" dirty="0">
                <a:latin typeface="微软雅黑" panose="020B0503020204020204" pitchFamily="34" charset="-122"/>
                <a:ea typeface="微软雅黑" panose="020B0503020204020204" pitchFamily="34" charset="-122"/>
              </a:rPr>
              <a:t>for the group and remain with students at all times.</a:t>
            </a:r>
            <a:endParaRPr lang="en-US" altLang="zh-CN" sz="14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006580" y="3718553"/>
            <a:ext cx="2137420" cy="1424947"/>
          </a:xfrm>
          <a:prstGeom prst="rect">
            <a:avLst/>
          </a:prstGeom>
        </p:spPr>
      </p:pic>
      <p:sp>
        <p:nvSpPr>
          <p:cNvPr id="7" name="文本框 6"/>
          <p:cNvSpPr txBox="1"/>
          <p:nvPr/>
        </p:nvSpPr>
        <p:spPr>
          <a:xfrm>
            <a:off x="434081" y="3778140"/>
            <a:ext cx="6149880" cy="700576"/>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所有参与者在博物馆都应注意自己的举止。</a:t>
            </a:r>
            <a:r>
              <a:rPr kumimoji="0" lang="en-US" altLang="zh-CN"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应用文之通知</a:t>
            </a:r>
            <a:r>
              <a:rPr kumimoji="0" lang="en-US" altLang="zh-CN"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endParaRPr kumimoji="0" lang="en-US" altLang="zh-CN"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Every participant is expected to mind his behavior in the museum.</a:t>
            </a:r>
            <a:endParaRPr kumimoji="0" lang="en-US" altLang="zh-CN"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arn(inVertical)">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barn(inVertical)">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38.	surroundings	/</a:t>
            </a:r>
            <a:r>
              <a:rPr lang="en-US" altLang="zh-CN" sz="1800" b="1" dirty="0" err="1">
                <a:solidFill>
                  <a:prstClr val="black"/>
                </a:solidFill>
                <a:latin typeface="微软雅黑" panose="020B0503020204020204" pitchFamily="34" charset="-122"/>
                <a:ea typeface="微软雅黑" panose="020B0503020204020204" pitchFamily="34" charset="-122"/>
              </a:rPr>
              <a:t>səˈraʊndɪŋz</a:t>
            </a:r>
            <a:r>
              <a:rPr lang="en-US" altLang="zh-CN" sz="1800" b="1" dirty="0">
                <a:solidFill>
                  <a:prstClr val="black"/>
                </a:solidFill>
                <a:latin typeface="微软雅黑" panose="020B0503020204020204" pitchFamily="34" charset="-122"/>
                <a:ea typeface="微软雅黑" panose="020B0503020204020204" pitchFamily="34" charset="-122"/>
              </a:rPr>
              <a:t> / 	n.[pl.]</a:t>
            </a:r>
            <a:r>
              <a:rPr lang="zh-CN" altLang="en-US" sz="1800" b="1" dirty="0">
                <a:solidFill>
                  <a:prstClr val="black"/>
                </a:solidFill>
                <a:latin typeface="微软雅黑" panose="020B0503020204020204" pitchFamily="34" charset="-122"/>
                <a:ea typeface="微软雅黑" panose="020B0503020204020204" pitchFamily="34" charset="-122"/>
              </a:rPr>
              <a:t>环境</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周围的事物</a:t>
            </a:r>
            <a:endParaRPr lang="zh-CN" altLang="en-US" sz="1800" b="1" dirty="0">
              <a:solidFill>
                <a:prstClr val="black"/>
              </a:solidFill>
              <a:latin typeface="微软雅黑" panose="020B0503020204020204" pitchFamily="34" charset="-122"/>
              <a:ea typeface="微软雅黑" panose="020B0503020204020204" pitchFamily="34" charset="-122"/>
            </a:endParaRPr>
          </a:p>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             surrounding	/</a:t>
            </a:r>
            <a:r>
              <a:rPr lang="en-US" altLang="zh-CN" sz="1800" b="1" dirty="0" err="1">
                <a:solidFill>
                  <a:prstClr val="black"/>
                </a:solidFill>
                <a:latin typeface="微软雅黑" panose="020B0503020204020204" pitchFamily="34" charset="-122"/>
                <a:ea typeface="微软雅黑" panose="020B0503020204020204" pitchFamily="34" charset="-122"/>
              </a:rPr>
              <a:t>səˈraʊndɪŋ</a:t>
            </a:r>
            <a:r>
              <a:rPr lang="en-US" altLang="zh-CN" sz="1800" b="1" dirty="0">
                <a:solidFill>
                  <a:prstClr val="black"/>
                </a:solidFill>
                <a:latin typeface="微软雅黑" panose="020B0503020204020204" pitchFamily="34" charset="-122"/>
                <a:ea typeface="微软雅黑" panose="020B0503020204020204" pitchFamily="34" charset="-122"/>
              </a:rPr>
              <a:t> / 	a.</a:t>
            </a:r>
            <a:r>
              <a:rPr lang="zh-CN" altLang="en-US" sz="1800" b="1" dirty="0">
                <a:solidFill>
                  <a:prstClr val="black"/>
                </a:solidFill>
                <a:latin typeface="微软雅黑" panose="020B0503020204020204" pitchFamily="34" charset="-122"/>
                <a:ea typeface="微软雅黑" panose="020B0503020204020204" pitchFamily="34" charset="-122"/>
              </a:rPr>
              <a:t>周围的</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附近的</a:t>
            </a:r>
            <a:endParaRPr lang="zh-CN" altLang="en-US" sz="1800" b="1" dirty="0">
              <a:solidFill>
                <a:prstClr val="black"/>
              </a:solidFill>
              <a:latin typeface="微软雅黑" panose="020B0503020204020204" pitchFamily="34" charset="-122"/>
              <a:ea typeface="微软雅黑" panose="020B0503020204020204" pitchFamily="34" charset="-122"/>
            </a:endParaRPr>
          </a:p>
        </p:txBody>
      </p:sp>
      <p:sp>
        <p:nvSpPr>
          <p:cNvPr id="2" name="TextBox 35"/>
          <p:cNvSpPr txBox="1"/>
          <p:nvPr/>
        </p:nvSpPr>
        <p:spPr>
          <a:xfrm>
            <a:off x="467544" y="843558"/>
            <a:ext cx="8119945" cy="185646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当你慢慢探索</a:t>
            </a:r>
            <a:r>
              <a:rPr lang="zh-CN" altLang="en-US" sz="2000" dirty="0">
                <a:solidFill>
                  <a:schemeClr val="accent1"/>
                </a:solidFill>
                <a:latin typeface="微软雅黑" panose="020B0503020204020204" pitchFamily="34" charset="-122"/>
                <a:ea typeface="微软雅黑" panose="020B0503020204020204" pitchFamily="34" charset="-122"/>
              </a:rPr>
              <a:t>周围的环境</a:t>
            </a:r>
            <a:r>
              <a:rPr lang="zh-CN" altLang="en-US" sz="2000" dirty="0">
                <a:latin typeface="微软雅黑" panose="020B0503020204020204" pitchFamily="34" charset="-122"/>
                <a:ea typeface="微软雅黑" panose="020B0503020204020204" pitchFamily="34" charset="-122"/>
              </a:rPr>
              <a:t>时，你会开始挖掘线索，让你更好地理解这首诗。</a:t>
            </a:r>
            <a:r>
              <a:rPr lang="zh-CN" altLang="en-US" sz="2000" dirty="0">
                <a:solidFill>
                  <a:srgbClr val="C00000"/>
                </a:solidFill>
                <a:latin typeface="微软雅黑" panose="020B0503020204020204" pitchFamily="34" charset="-122"/>
                <a:ea typeface="微软雅黑" panose="020B0503020204020204" pitchFamily="34" charset="-122"/>
              </a:rPr>
              <a:t>（译林选修一）</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As you slowly explore your </a:t>
            </a:r>
            <a:r>
              <a:rPr lang="en-US" altLang="zh-CN" sz="2000" dirty="0">
                <a:solidFill>
                  <a:schemeClr val="accent1"/>
                </a:solidFill>
                <a:latin typeface="微软雅黑" panose="020B0503020204020204" pitchFamily="34" charset="-122"/>
                <a:ea typeface="微软雅黑" panose="020B0503020204020204" pitchFamily="34" charset="-122"/>
              </a:rPr>
              <a:t>surroundings</a:t>
            </a:r>
            <a:r>
              <a:rPr lang="en-US" altLang="zh-CN" sz="2000" dirty="0">
                <a:latin typeface="微软雅黑" panose="020B0503020204020204" pitchFamily="34" charset="-122"/>
                <a:ea typeface="微软雅黑" panose="020B0503020204020204" pitchFamily="34" charset="-122"/>
              </a:rPr>
              <a:t>, you will start to dig up clues that give you a greater understanding of the poem. </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srcRect t="4357"/>
          <a:stretch>
            <a:fillRect/>
          </a:stretch>
        </p:blipFill>
        <p:spPr>
          <a:xfrm>
            <a:off x="7482561" y="2931791"/>
            <a:ext cx="1661439" cy="2211709"/>
          </a:xfrm>
          <a:prstGeom prst="rect">
            <a:avLst/>
          </a:prstGeom>
        </p:spPr>
      </p:pic>
      <p:sp>
        <p:nvSpPr>
          <p:cNvPr id="5" name="文本框 4"/>
          <p:cNvSpPr txBox="1"/>
          <p:nvPr/>
        </p:nvSpPr>
        <p:spPr>
          <a:xfrm>
            <a:off x="458211" y="2686075"/>
            <a:ext cx="6634069" cy="2346283"/>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2020• </a:t>
            </a:r>
            <a:r>
              <a:rPr kumimoji="0" lang="zh-CN" altLang="en-US"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全国卷</a:t>
            </a:r>
            <a:r>
              <a:rPr kumimoji="0" lang="en-US" altLang="zh-CN"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Ⅲ</a:t>
            </a:r>
            <a:r>
              <a:rPr kumimoji="0" lang="zh-CN" altLang="en-US"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当他看到河上升起的薄雾和山顶</a:t>
            </a:r>
            <a:r>
              <a:rPr kumimoji="0" lang="zh-CN" altLang="en-US" sz="20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周围</a:t>
            </a: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柔软的云时，他流下了眼泪。</a:t>
            </a:r>
            <a:r>
              <a:rPr kumimoji="0" lang="zh-CN" altLang="en-US"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（续写）</a:t>
            </a:r>
            <a:endParaRPr kumimoji="0" lang="en-US" altLang="zh-CN"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When he saw the mists rising from the river and the soft clouds surrounding the mountain tops, he was reduced to tears. </a:t>
            </a:r>
            <a:endPar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barn(inVertical)">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39.	mature	/</a:t>
            </a:r>
            <a:r>
              <a:rPr lang="en-US" altLang="zh-CN" sz="1800" b="1" dirty="0" err="1">
                <a:solidFill>
                  <a:prstClr val="black"/>
                </a:solidFill>
                <a:latin typeface="微软雅黑" panose="020B0503020204020204" pitchFamily="34" charset="-122"/>
                <a:ea typeface="微软雅黑" panose="020B0503020204020204" pitchFamily="34" charset="-122"/>
              </a:rPr>
              <a:t>məˈtʃʊə</a:t>
            </a:r>
            <a:r>
              <a:rPr lang="en-US" altLang="zh-CN" sz="1800" b="1" dirty="0">
                <a:solidFill>
                  <a:prstClr val="black"/>
                </a:solidFill>
                <a:latin typeface="微软雅黑" panose="020B0503020204020204" pitchFamily="34" charset="-122"/>
                <a:ea typeface="微软雅黑" panose="020B0503020204020204" pitchFamily="34" charset="-122"/>
              </a:rPr>
              <a:t>(r)/	a.</a:t>
            </a:r>
            <a:r>
              <a:rPr lang="zh-CN" altLang="en-US" sz="1800" b="1" dirty="0">
                <a:solidFill>
                  <a:prstClr val="black"/>
                </a:solidFill>
                <a:latin typeface="微软雅黑" panose="020B0503020204020204" pitchFamily="34" charset="-122"/>
                <a:ea typeface="微软雅黑" panose="020B0503020204020204" pitchFamily="34" charset="-122"/>
              </a:rPr>
              <a:t>成熟的</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从采访中 可以看出她是一个自信、</a:t>
            </a:r>
            <a:r>
              <a:rPr lang="zh-CN" altLang="en-US" sz="2000" dirty="0">
                <a:solidFill>
                  <a:schemeClr val="accent1"/>
                </a:solidFill>
                <a:latin typeface="微软雅黑" panose="020B0503020204020204" pitchFamily="34" charset="-122"/>
                <a:ea typeface="微软雅黑" panose="020B0503020204020204" pitchFamily="34" charset="-122"/>
              </a:rPr>
              <a:t>成熟的</a:t>
            </a:r>
            <a:r>
              <a:rPr lang="zh-CN" altLang="en-US" sz="2000" dirty="0">
                <a:latin typeface="微软雅黑" panose="020B0503020204020204" pitchFamily="34" charset="-122"/>
                <a:ea typeface="微软雅黑" panose="020B0503020204020204" pitchFamily="34" charset="-122"/>
              </a:rPr>
              <a:t>学生。</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The interview showed her as a self-assured and </a:t>
            </a:r>
            <a:r>
              <a:rPr lang="en-US" altLang="zh-CN" sz="2000" dirty="0">
                <a:solidFill>
                  <a:schemeClr val="accent1"/>
                </a:solidFill>
                <a:latin typeface="微软雅黑" panose="020B0503020204020204" pitchFamily="34" charset="-122"/>
                <a:ea typeface="微软雅黑" panose="020B0503020204020204" pitchFamily="34" charset="-122"/>
              </a:rPr>
              <a:t>mature</a:t>
            </a:r>
            <a:r>
              <a:rPr lang="en-US" altLang="zh-CN" sz="2000" dirty="0">
                <a:latin typeface="微软雅黑" panose="020B0503020204020204" pitchFamily="34" charset="-122"/>
                <a:ea typeface="微软雅黑" panose="020B0503020204020204" pitchFamily="34" charset="-122"/>
              </a:rPr>
              <a:t> student.</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我们能以成熟的方式讨论这个问题吗？</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Can we discuss this in a mature manner?</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294487" y="3243824"/>
            <a:ext cx="2849513" cy="189967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40.	depress	/</a:t>
            </a:r>
            <a:r>
              <a:rPr lang="en-US" altLang="zh-CN" sz="1800" b="1" dirty="0" err="1">
                <a:solidFill>
                  <a:prstClr val="black"/>
                </a:solidFill>
                <a:latin typeface="微软雅黑" panose="020B0503020204020204" pitchFamily="34" charset="-122"/>
                <a:ea typeface="微软雅黑" panose="020B0503020204020204" pitchFamily="34" charset="-122"/>
              </a:rPr>
              <a:t>dɪˈpres</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vt.</a:t>
            </a:r>
            <a:r>
              <a:rPr lang="zh-CN" altLang="en-US" sz="1800" b="1" dirty="0">
                <a:solidFill>
                  <a:prstClr val="black"/>
                </a:solidFill>
                <a:latin typeface="微软雅黑" panose="020B0503020204020204" pitchFamily="34" charset="-122"/>
                <a:ea typeface="微软雅黑" panose="020B0503020204020204" pitchFamily="34" charset="-122"/>
              </a:rPr>
              <a:t>使沮丧</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使忧愁</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505234"/>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这种天气让我</a:t>
            </a:r>
            <a:r>
              <a:rPr lang="zh-CN" altLang="en-US" dirty="0">
                <a:solidFill>
                  <a:schemeClr val="accent1"/>
                </a:solidFill>
                <a:latin typeface="微软雅黑" panose="020B0503020204020204" pitchFamily="34" charset="-122"/>
                <a:ea typeface="微软雅黑" panose="020B0503020204020204" pitchFamily="34" charset="-122"/>
              </a:rPr>
              <a:t>感到心情忧郁</a:t>
            </a:r>
            <a:r>
              <a:rPr lang="zh-CN" altLang="en-US" dirty="0">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（续写）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This weather </a:t>
            </a:r>
            <a:r>
              <a:rPr lang="en-US" altLang="zh-CN" dirty="0">
                <a:solidFill>
                  <a:schemeClr val="accent1"/>
                </a:solidFill>
                <a:latin typeface="微软雅黑" panose="020B0503020204020204" pitchFamily="34" charset="-122"/>
                <a:ea typeface="微软雅黑" panose="020B0503020204020204" pitchFamily="34" charset="-122"/>
              </a:rPr>
              <a:t>depresses</a:t>
            </a:r>
            <a:r>
              <a:rPr lang="en-US" altLang="zh-CN" dirty="0">
                <a:latin typeface="微软雅黑" panose="020B0503020204020204" pitchFamily="34" charset="-122"/>
                <a:ea typeface="微软雅黑" panose="020B0503020204020204" pitchFamily="34" charset="-122"/>
              </a:rPr>
              <a:t> me.</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想到十年后很可能还在做同样的工作，我就感到非常</a:t>
            </a:r>
            <a:r>
              <a:rPr lang="zh-CN" altLang="en-US" dirty="0">
                <a:solidFill>
                  <a:schemeClr val="accent1"/>
                </a:solidFill>
                <a:latin typeface="微软雅黑" panose="020B0503020204020204" pitchFamily="34" charset="-122"/>
                <a:ea typeface="微软雅黑" panose="020B0503020204020204" pitchFamily="34" charset="-122"/>
              </a:rPr>
              <a:t>沮丧</a:t>
            </a:r>
            <a:r>
              <a:rPr lang="zh-CN" altLang="en-US" dirty="0">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（续写）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It </a:t>
            </a:r>
            <a:r>
              <a:rPr lang="en-US" altLang="zh-CN" dirty="0">
                <a:solidFill>
                  <a:schemeClr val="accent1"/>
                </a:solidFill>
                <a:latin typeface="微软雅黑" panose="020B0503020204020204" pitchFamily="34" charset="-122"/>
                <a:ea typeface="微软雅黑" panose="020B0503020204020204" pitchFamily="34" charset="-122"/>
              </a:rPr>
              <a:t>depresses</a:t>
            </a:r>
            <a:r>
              <a:rPr lang="en-US" altLang="zh-CN" dirty="0">
                <a:latin typeface="微软雅黑" panose="020B0503020204020204" pitchFamily="34" charset="-122"/>
                <a:ea typeface="微软雅黑" panose="020B0503020204020204" pitchFamily="34" charset="-122"/>
              </a:rPr>
              <a:t> me to think that I'll probably still be doing exactly the same job in ten years' time.</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solidFill>
                  <a:schemeClr val="accent1"/>
                </a:solidFill>
                <a:latin typeface="微软雅黑" panose="020B0503020204020204" pitchFamily="34" charset="-122"/>
                <a:ea typeface="微软雅黑" panose="020B0503020204020204" pitchFamily="34" charset="-122"/>
              </a:rPr>
              <a:t>depressed	/</a:t>
            </a:r>
            <a:r>
              <a:rPr lang="en-US" altLang="zh-CN" dirty="0" err="1">
                <a:solidFill>
                  <a:schemeClr val="accent1"/>
                </a:solidFill>
                <a:latin typeface="微软雅黑" panose="020B0503020204020204" pitchFamily="34" charset="-122"/>
                <a:ea typeface="微软雅黑" panose="020B0503020204020204" pitchFamily="34" charset="-122"/>
              </a:rPr>
              <a:t>dɪˈprest</a:t>
            </a:r>
            <a:r>
              <a:rPr lang="en-US" altLang="zh-CN" dirty="0">
                <a:solidFill>
                  <a:schemeClr val="accent1"/>
                </a:solidFill>
                <a:latin typeface="微软雅黑" panose="020B0503020204020204" pitchFamily="34" charset="-122"/>
                <a:ea typeface="微软雅黑" panose="020B0503020204020204" pitchFamily="34" charset="-122"/>
              </a:rPr>
              <a:t>	a.</a:t>
            </a:r>
            <a:r>
              <a:rPr lang="zh-CN" altLang="en-US" dirty="0">
                <a:solidFill>
                  <a:schemeClr val="accent1"/>
                </a:solidFill>
                <a:latin typeface="微软雅黑" panose="020B0503020204020204" pitchFamily="34" charset="-122"/>
                <a:ea typeface="微软雅黑" panose="020B0503020204020204" pitchFamily="34" charset="-122"/>
              </a:rPr>
              <a:t>沮丧的</a:t>
            </a:r>
            <a:r>
              <a:rPr lang="en-US" altLang="zh-CN" dirty="0">
                <a:solidFill>
                  <a:schemeClr val="accent1"/>
                </a:solidFill>
                <a:latin typeface="微软雅黑" panose="020B0503020204020204" pitchFamily="34" charset="-122"/>
                <a:ea typeface="微软雅黑" panose="020B0503020204020204" pitchFamily="34" charset="-122"/>
              </a:rPr>
              <a:t>;</a:t>
            </a:r>
            <a:r>
              <a:rPr lang="zh-CN" altLang="en-US" dirty="0">
                <a:solidFill>
                  <a:schemeClr val="accent1"/>
                </a:solidFill>
                <a:latin typeface="微软雅黑" panose="020B0503020204020204" pitchFamily="34" charset="-122"/>
                <a:ea typeface="微软雅黑" panose="020B0503020204020204" pitchFamily="34" charset="-122"/>
              </a:rPr>
              <a:t>意志消沉的</a:t>
            </a:r>
            <a:endParaRPr lang="zh-CN" altLang="en-US"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667500" y="2667000"/>
            <a:ext cx="2476500" cy="2476500"/>
          </a:xfrm>
          <a:prstGeom prst="rect">
            <a:avLst/>
          </a:prstGeom>
        </p:spPr>
      </p:pic>
      <p:sp>
        <p:nvSpPr>
          <p:cNvPr id="5" name="文本框 4"/>
          <p:cNvSpPr txBox="1"/>
          <p:nvPr/>
        </p:nvSpPr>
        <p:spPr>
          <a:xfrm>
            <a:off x="467544" y="3570347"/>
            <a:ext cx="6048672" cy="1289905"/>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昨天我们通电话时，他听起来</a:t>
            </a:r>
            <a:r>
              <a:rPr kumimoji="0" lang="zh-CN" altLang="en-US"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很沮丧</a:t>
            </a:r>
            <a:r>
              <a:rPr kumimoji="0" lang="zh-CN" altLang="en-US"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t>
            </a:r>
            <a:r>
              <a:rPr kumimoji="0" lang="zh-CN" altLang="en-US"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（续写之情感）</a:t>
            </a:r>
            <a:endParaRPr kumimoji="0" lang="en-US" altLang="zh-CN"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He sounded very </a:t>
            </a:r>
            <a:r>
              <a:rPr lang="en-US" altLang="zh-CN" dirty="0">
                <a:solidFill>
                  <a:schemeClr val="accent1"/>
                </a:solidFill>
                <a:latin typeface="微软雅黑" panose="020B0503020204020204" pitchFamily="34" charset="-122"/>
                <a:ea typeface="微软雅黑" panose="020B0503020204020204" pitchFamily="34" charset="-122"/>
              </a:rPr>
              <a:t>depressed</a:t>
            </a:r>
            <a:r>
              <a:rPr lang="en-US" altLang="zh-CN" dirty="0">
                <a:latin typeface="微软雅黑" panose="020B0503020204020204" pitchFamily="34" charset="-122"/>
                <a:ea typeface="微软雅黑" panose="020B0503020204020204" pitchFamily="34" charset="-122"/>
              </a:rPr>
              <a:t> when we spoke on the phone yesterday.</a:t>
            </a:r>
            <a:endParaRPr kumimoji="0" lang="zh-CN" altLang="en-US"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barn(inVertical)">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schemeClr val="tx1"/>
                </a:solidFill>
                <a:latin typeface="微软雅黑" panose="020B0503020204020204" pitchFamily="34" charset="-122"/>
                <a:ea typeface="微软雅黑" panose="020B0503020204020204" pitchFamily="34" charset="-122"/>
              </a:rPr>
              <a:t>2.	recall	/</a:t>
            </a:r>
            <a:r>
              <a:rPr lang="en-US" altLang="zh-CN" sz="1800" b="1" dirty="0" err="1">
                <a:solidFill>
                  <a:schemeClr val="tx1"/>
                </a:solidFill>
                <a:latin typeface="微软雅黑" panose="020B0503020204020204" pitchFamily="34" charset="-122"/>
                <a:ea typeface="微软雅黑" panose="020B0503020204020204" pitchFamily="34" charset="-122"/>
              </a:rPr>
              <a:t>rɪˈkɔ:l</a:t>
            </a:r>
            <a:r>
              <a:rPr lang="en-US" altLang="zh-CN" sz="1800" b="1" dirty="0">
                <a:solidFill>
                  <a:schemeClr val="tx1"/>
                </a:solidFill>
                <a:latin typeface="微软雅黑" panose="020B0503020204020204" pitchFamily="34" charset="-122"/>
                <a:ea typeface="微软雅黑" panose="020B0503020204020204" pitchFamily="34" charset="-122"/>
              </a:rPr>
              <a:t>	</a:t>
            </a:r>
            <a:r>
              <a:rPr lang="en-US" altLang="zh-CN" sz="1800" b="1" dirty="0" err="1">
                <a:solidFill>
                  <a:schemeClr val="tx1"/>
                </a:solidFill>
                <a:latin typeface="微软雅黑" panose="020B0503020204020204" pitchFamily="34" charset="-122"/>
                <a:ea typeface="微软雅黑" panose="020B0503020204020204" pitchFamily="34" charset="-122"/>
              </a:rPr>
              <a:t>vt</a:t>
            </a:r>
            <a:r>
              <a:rPr lang="en-US" altLang="zh-CN" sz="1800" b="1" dirty="0">
                <a:solidFill>
                  <a:schemeClr val="tx1"/>
                </a:solidFill>
                <a:latin typeface="微软雅黑" panose="020B0503020204020204" pitchFamily="34" charset="-122"/>
                <a:ea typeface="微软雅黑" panose="020B0503020204020204" pitchFamily="34" charset="-122"/>
              </a:rPr>
              <a:t>.&amp;vi.</a:t>
            </a:r>
            <a:r>
              <a:rPr lang="zh-CN" altLang="en-US" sz="1800" b="1" dirty="0">
                <a:solidFill>
                  <a:schemeClr val="tx1"/>
                </a:solidFill>
                <a:latin typeface="微软雅黑" panose="020B0503020204020204" pitchFamily="34" charset="-122"/>
                <a:ea typeface="微软雅黑" panose="020B0503020204020204" pitchFamily="34" charset="-122"/>
              </a:rPr>
              <a:t>记起</a:t>
            </a:r>
            <a:r>
              <a:rPr lang="en-US" altLang="zh-CN" sz="1800" b="1" dirty="0">
                <a:solidFill>
                  <a:schemeClr val="tx1"/>
                </a:solidFill>
                <a:latin typeface="微软雅黑" panose="020B0503020204020204" pitchFamily="34" charset="-122"/>
                <a:ea typeface="微软雅黑" panose="020B0503020204020204" pitchFamily="34" charset="-122"/>
              </a:rPr>
              <a:t>;</a:t>
            </a:r>
            <a:r>
              <a:rPr lang="zh-CN" altLang="en-US" sz="1800" b="1" dirty="0">
                <a:solidFill>
                  <a:schemeClr val="tx1"/>
                </a:solidFill>
                <a:latin typeface="微软雅黑" panose="020B0503020204020204" pitchFamily="34" charset="-122"/>
                <a:ea typeface="微软雅黑" panose="020B0503020204020204" pitchFamily="34" charset="-122"/>
              </a:rPr>
              <a:t>回想起</a:t>
            </a:r>
            <a:endParaRPr kumimoji="0" lang="en-GB" altLang="zh-CN"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2" name="TextBox 35"/>
          <p:cNvSpPr txBox="1"/>
          <p:nvPr/>
        </p:nvSpPr>
        <p:spPr>
          <a:xfrm>
            <a:off x="467544" y="700048"/>
            <a:ext cx="8119945"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孩子们</a:t>
            </a:r>
            <a:r>
              <a:rPr lang="zh-CN" altLang="en-US" sz="2000" dirty="0">
                <a:solidFill>
                  <a:srgbClr val="005DA2"/>
                </a:solidFill>
                <a:latin typeface="微软雅黑" panose="020B0503020204020204" pitchFamily="34" charset="-122"/>
                <a:ea typeface="微软雅黑" panose="020B0503020204020204" pitchFamily="34" charset="-122"/>
              </a:rPr>
              <a:t>回忆道</a:t>
            </a:r>
            <a:r>
              <a:rPr lang="zh-CN" altLang="en-US" sz="2000" dirty="0">
                <a:latin typeface="微软雅黑" panose="020B0503020204020204" pitchFamily="34" charset="-122"/>
                <a:ea typeface="微软雅黑" panose="020B0503020204020204" pitchFamily="34" charset="-122"/>
              </a:rPr>
              <a:t>，在家时，他羡慕剪草工的清静。</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2000" dirty="0">
                <a:solidFill>
                  <a:prstClr val="black"/>
                </a:solidFill>
                <a:latin typeface="微软雅黑" panose="020B0503020204020204" pitchFamily="34" charset="-122"/>
                <a:ea typeface="微软雅黑" panose="020B0503020204020204" pitchFamily="34" charset="-122"/>
              </a:rPr>
              <a:t>At home, his children </a:t>
            </a:r>
            <a:r>
              <a:rPr lang="en-US" altLang="zh-CN" sz="2000" dirty="0">
                <a:solidFill>
                  <a:srgbClr val="005DA2"/>
                </a:solidFill>
                <a:latin typeface="微软雅黑" panose="020B0503020204020204" pitchFamily="34" charset="-122"/>
                <a:ea typeface="微软雅黑" panose="020B0503020204020204" pitchFamily="34" charset="-122"/>
              </a:rPr>
              <a:t>recall</a:t>
            </a:r>
            <a:r>
              <a:rPr lang="en-US" altLang="zh-CN" sz="2000" dirty="0">
                <a:solidFill>
                  <a:prstClr val="black"/>
                </a:solidFill>
                <a:latin typeface="微软雅黑" panose="020B0503020204020204" pitchFamily="34" charset="-122"/>
                <a:ea typeface="微软雅黑" panose="020B0503020204020204" pitchFamily="34" charset="-122"/>
              </a:rPr>
              <a:t>, he prized the solitude of his lawnmower.</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这位老人回忆起战前这座城市的样子。</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2000" dirty="0">
                <a:solidFill>
                  <a:prstClr val="black"/>
                </a:solidFill>
                <a:latin typeface="微软雅黑" panose="020B0503020204020204" pitchFamily="34" charset="-122"/>
                <a:ea typeface="微软雅黑" panose="020B0503020204020204" pitchFamily="34" charset="-122"/>
              </a:rPr>
              <a:t>The old man </a:t>
            </a:r>
            <a:r>
              <a:rPr lang="en-US" altLang="zh-CN" sz="2000" dirty="0">
                <a:solidFill>
                  <a:srgbClr val="005DA2"/>
                </a:solidFill>
                <a:latin typeface="微软雅黑" panose="020B0503020204020204" pitchFamily="34" charset="-122"/>
                <a:ea typeface="微软雅黑" panose="020B0503020204020204" pitchFamily="34" charset="-122"/>
              </a:rPr>
              <a:t>recalled</a:t>
            </a:r>
            <a:r>
              <a:rPr lang="en-US" altLang="zh-CN" sz="2000" dirty="0">
                <a:solidFill>
                  <a:prstClr val="black"/>
                </a:solidFill>
                <a:latin typeface="微软雅黑" panose="020B0503020204020204" pitchFamily="34" charset="-122"/>
                <a:ea typeface="微软雅黑" panose="020B0503020204020204" pitchFamily="34" charset="-122"/>
              </a:rPr>
              <a:t> the city as it had been before the war.</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660232" y="3477306"/>
            <a:ext cx="2483768" cy="1666194"/>
          </a:xfrm>
          <a:prstGeom prst="rect">
            <a:avLst/>
          </a:prstGeom>
        </p:spPr>
      </p:pic>
      <p:sp>
        <p:nvSpPr>
          <p:cNvPr id="5" name="文本框 4"/>
          <p:cNvSpPr txBox="1"/>
          <p:nvPr/>
        </p:nvSpPr>
        <p:spPr>
          <a:xfrm>
            <a:off x="467544" y="3018426"/>
            <a:ext cx="6120680" cy="1705403"/>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zh-CN" altLang="en-US" sz="1800" dirty="0">
                <a:latin typeface="微软雅黑" panose="020B0503020204020204" pitchFamily="34" charset="-122"/>
                <a:ea typeface="微软雅黑" panose="020B0503020204020204" pitchFamily="34" charset="-122"/>
              </a:rPr>
              <a:t>当他遇到生动的描述，他回忆起在乡村度过的快乐时光。</a:t>
            </a:r>
            <a:r>
              <a:rPr lang="zh-CN" altLang="en-US" sz="1800" dirty="0">
                <a:solidFill>
                  <a:srgbClr val="C00000"/>
                </a:solidFill>
                <a:latin typeface="微软雅黑" panose="020B0503020204020204" pitchFamily="34" charset="-122"/>
                <a:ea typeface="微软雅黑" panose="020B0503020204020204" pitchFamily="34" charset="-122"/>
              </a:rPr>
              <a:t>（续写）</a:t>
            </a:r>
            <a:endParaRPr lang="en-US" altLang="zh-CN" sz="18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dirty="0">
                <a:solidFill>
                  <a:prstClr val="black"/>
                </a:solidFill>
                <a:latin typeface="微软雅黑" panose="020B0503020204020204" pitchFamily="34" charset="-122"/>
                <a:ea typeface="微软雅黑" panose="020B0503020204020204" pitchFamily="34" charset="-122"/>
              </a:rPr>
              <a:t>When he came across the vivid description, he recalled those happy days spent in the countryside.</a:t>
            </a:r>
            <a:endParaRPr lang="zh-CN" altLang="en-US" sz="18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barn(inVertical)">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41.	boom	/bu:m/	vi.&amp;n.</a:t>
            </a:r>
            <a:r>
              <a:rPr lang="zh-CN" altLang="en-US" sz="1800" b="1">
                <a:solidFill>
                  <a:prstClr val="black"/>
                </a:solidFill>
                <a:latin typeface="微软雅黑" panose="020B0503020204020204" pitchFamily="34" charset="-122"/>
                <a:ea typeface="微软雅黑" panose="020B0503020204020204" pitchFamily="34" charset="-122"/>
              </a:rPr>
              <a:t>迅速发展</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繁荣</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烟花的</a:t>
            </a:r>
            <a:r>
              <a:rPr lang="zh-CN" altLang="en-US" sz="2000" dirty="0">
                <a:solidFill>
                  <a:schemeClr val="accent1"/>
                </a:solidFill>
                <a:latin typeface="微软雅黑" panose="020B0503020204020204" pitchFamily="34" charset="-122"/>
                <a:ea typeface="微软雅黑" panose="020B0503020204020204" pitchFamily="34" charset="-122"/>
              </a:rPr>
              <a:t>轰隆声</a:t>
            </a:r>
            <a:r>
              <a:rPr lang="zh-CN" altLang="en-US" sz="2000" dirty="0">
                <a:latin typeface="微软雅黑" panose="020B0503020204020204" pitchFamily="34" charset="-122"/>
                <a:ea typeface="微软雅黑" panose="020B0503020204020204" pitchFamily="34" charset="-122"/>
              </a:rPr>
              <a:t>打破了寂静的夜晚。</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The stillness of night was broken by </a:t>
            </a:r>
            <a:r>
              <a:rPr lang="en-US" altLang="zh-CN" sz="2000" dirty="0">
                <a:solidFill>
                  <a:schemeClr val="accent1"/>
                </a:solidFill>
                <a:latin typeface="微软雅黑" panose="020B0503020204020204" pitchFamily="34" charset="-122"/>
                <a:ea typeface="微软雅黑" panose="020B0503020204020204" pitchFamily="34" charset="-122"/>
              </a:rPr>
              <a:t>the boom </a:t>
            </a:r>
            <a:r>
              <a:rPr lang="en-US" altLang="zh-CN" sz="2000" dirty="0">
                <a:latin typeface="微软雅黑" panose="020B0503020204020204" pitchFamily="34" charset="-122"/>
                <a:ea typeface="微软雅黑" panose="020B0503020204020204" pitchFamily="34" charset="-122"/>
              </a:rPr>
              <a:t>of fireworks.</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自去年以来，这个村子的农业就已经</a:t>
            </a:r>
            <a:r>
              <a:rPr lang="zh-CN" altLang="en-US" sz="2000" dirty="0">
                <a:solidFill>
                  <a:schemeClr val="accent1"/>
                </a:solidFill>
                <a:latin typeface="微软雅黑" panose="020B0503020204020204" pitchFamily="34" charset="-122"/>
                <a:ea typeface="微软雅黑" panose="020B0503020204020204" pitchFamily="34" charset="-122"/>
              </a:rPr>
              <a:t>快速发展</a:t>
            </a:r>
            <a:r>
              <a:rPr lang="zh-CN" altLang="en-US" sz="2000" dirty="0">
                <a:latin typeface="微软雅黑" panose="020B0503020204020204" pitchFamily="34" charset="-122"/>
                <a:ea typeface="微软雅黑" panose="020B0503020204020204" pitchFamily="34" charset="-122"/>
              </a:rPr>
              <a:t>起来了。</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Since last year, the agriculture in this village has been </a:t>
            </a:r>
            <a:r>
              <a:rPr lang="en-US" altLang="zh-CN" sz="2000" dirty="0">
                <a:solidFill>
                  <a:schemeClr val="accent1"/>
                </a:solidFill>
                <a:latin typeface="微软雅黑" panose="020B0503020204020204" pitchFamily="34" charset="-122"/>
                <a:ea typeface="微软雅黑" panose="020B0503020204020204" pitchFamily="34" charset="-122"/>
              </a:rPr>
              <a:t>booming</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pic>
        <p:nvPicPr>
          <p:cNvPr id="5" name="图片 4" descr="夜晚的烟花&#10;&#10;中度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79976" y="3123885"/>
            <a:ext cx="3264024" cy="201961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42.	strengthen	/ˈ</a:t>
            </a:r>
            <a:r>
              <a:rPr lang="en-US" altLang="zh-CN" sz="1800" b="1" dirty="0" err="1">
                <a:solidFill>
                  <a:prstClr val="black"/>
                </a:solidFill>
                <a:latin typeface="微软雅黑" panose="020B0503020204020204" pitchFamily="34" charset="-122"/>
                <a:ea typeface="微软雅黑" panose="020B0503020204020204" pitchFamily="34" charset="-122"/>
              </a:rPr>
              <a:t>streŋ</a:t>
            </a:r>
            <a:r>
              <a:rPr lang="el-GR" altLang="zh-CN" sz="1800" b="1" dirty="0">
                <a:solidFill>
                  <a:prstClr val="black"/>
                </a:solidFill>
                <a:latin typeface="微软雅黑" panose="020B0503020204020204" pitchFamily="34" charset="-122"/>
                <a:ea typeface="微软雅黑" panose="020B0503020204020204" pitchFamily="34" charset="-122"/>
              </a:rPr>
              <a:t>θ</a:t>
            </a:r>
            <a:r>
              <a:rPr lang="en-US" altLang="zh-CN" sz="1800" b="1" dirty="0">
                <a:solidFill>
                  <a:prstClr val="black"/>
                </a:solidFill>
                <a:latin typeface="微软雅黑" panose="020B0503020204020204" pitchFamily="34" charset="-122"/>
                <a:ea typeface="微软雅黑" panose="020B0503020204020204" pitchFamily="34" charset="-122"/>
              </a:rPr>
              <a:t>n/	vi.&amp;</a:t>
            </a:r>
            <a:r>
              <a:rPr lang="en-US" altLang="zh-CN" sz="1800" b="1" dirty="0" err="1">
                <a:solidFill>
                  <a:prstClr val="black"/>
                </a:solidFill>
                <a:latin typeface="微软雅黑" panose="020B0503020204020204" pitchFamily="34" charset="-122"/>
                <a:ea typeface="微软雅黑" panose="020B0503020204020204" pitchFamily="34" charset="-122"/>
              </a:rPr>
              <a:t>vt</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加强</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增强</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巩固</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77979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定期锻炼可以</a:t>
            </a:r>
            <a:r>
              <a:rPr lang="zh-CN" altLang="en-US" sz="2000" dirty="0">
                <a:solidFill>
                  <a:schemeClr val="accent1"/>
                </a:solidFill>
                <a:latin typeface="微软雅黑" panose="020B0503020204020204" pitchFamily="34" charset="-122"/>
                <a:ea typeface="微软雅黑" panose="020B0503020204020204" pitchFamily="34" charset="-122"/>
              </a:rPr>
              <a:t>增强</a:t>
            </a:r>
            <a:r>
              <a:rPr lang="zh-CN" altLang="en-US" sz="2000" dirty="0">
                <a:latin typeface="微软雅黑" panose="020B0503020204020204" pitchFamily="34" charset="-122"/>
                <a:ea typeface="微软雅黑" panose="020B0503020204020204" pitchFamily="34" charset="-122"/>
              </a:rPr>
              <a:t>心脏功能，从而降低心脏病发作的风险。</a:t>
            </a:r>
            <a:r>
              <a:rPr lang="zh-CN" altLang="en-US" sz="2000" dirty="0">
                <a:solidFill>
                  <a:srgbClr val="C00000"/>
                </a:solidFill>
                <a:latin typeface="微软雅黑" panose="020B0503020204020204" pitchFamily="34" charset="-122"/>
                <a:ea typeface="微软雅黑" panose="020B0503020204020204" pitchFamily="34" charset="-122"/>
              </a:rPr>
              <a:t>（应用文）</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Regular exercise </a:t>
            </a:r>
            <a:r>
              <a:rPr lang="en-US" altLang="zh-CN" sz="2000" dirty="0">
                <a:solidFill>
                  <a:schemeClr val="accent1"/>
                </a:solidFill>
                <a:latin typeface="微软雅黑" panose="020B0503020204020204" pitchFamily="34" charset="-122"/>
                <a:ea typeface="微软雅黑" panose="020B0503020204020204" pitchFamily="34" charset="-122"/>
              </a:rPr>
              <a:t>strengthens</a:t>
            </a:r>
            <a:r>
              <a:rPr lang="en-US" altLang="zh-CN" sz="2000" dirty="0">
                <a:latin typeface="微软雅黑" panose="020B0503020204020204" pitchFamily="34" charset="-122"/>
                <a:ea typeface="微软雅黑" panose="020B0503020204020204" pitchFamily="34" charset="-122"/>
              </a:rPr>
              <a:t> the heart, hereby reducing the risk of heart attacks.</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留学有助于</a:t>
            </a:r>
            <a:r>
              <a:rPr lang="zh-CN" altLang="en-US" sz="2000" dirty="0">
                <a:solidFill>
                  <a:schemeClr val="accent1"/>
                </a:solidFill>
                <a:latin typeface="微软雅黑" panose="020B0503020204020204" pitchFamily="34" charset="-122"/>
                <a:ea typeface="微软雅黑" panose="020B0503020204020204" pitchFamily="34" charset="-122"/>
              </a:rPr>
              <a:t>加强</a:t>
            </a:r>
            <a:r>
              <a:rPr lang="zh-CN" altLang="en-US" sz="2000" dirty="0">
                <a:latin typeface="微软雅黑" panose="020B0503020204020204" pitchFamily="34" charset="-122"/>
                <a:ea typeface="微软雅黑" panose="020B0503020204020204" pitchFamily="34" charset="-122"/>
              </a:rPr>
              <a:t>你的跨文化交流能力。</a:t>
            </a:r>
            <a:r>
              <a:rPr lang="zh-CN" altLang="en-US" sz="2000" dirty="0">
                <a:solidFill>
                  <a:srgbClr val="C00000"/>
                </a:solidFill>
                <a:latin typeface="微软雅黑" panose="020B0503020204020204" pitchFamily="34" charset="-122"/>
                <a:ea typeface="微软雅黑" panose="020B0503020204020204" pitchFamily="34" charset="-122"/>
              </a:rPr>
              <a:t>（应用文）</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Studying abroad can help you </a:t>
            </a:r>
            <a:r>
              <a:rPr lang="en-US" altLang="zh-CN" sz="2000" dirty="0">
                <a:solidFill>
                  <a:schemeClr val="accent1"/>
                </a:solidFill>
                <a:latin typeface="微软雅黑" panose="020B0503020204020204" pitchFamily="34" charset="-122"/>
                <a:ea typeface="微软雅黑" panose="020B0503020204020204" pitchFamily="34" charset="-122"/>
              </a:rPr>
              <a:t>strengthen</a:t>
            </a:r>
            <a:r>
              <a:rPr lang="en-US" altLang="zh-CN" sz="2000" dirty="0">
                <a:latin typeface="微软雅黑" panose="020B0503020204020204" pitchFamily="34" charset="-122"/>
                <a:ea typeface="微软雅黑" panose="020B0503020204020204" pitchFamily="34" charset="-122"/>
              </a:rPr>
              <a:t> your abilities in </a:t>
            </a:r>
            <a:r>
              <a:rPr lang="en-US" altLang="zh-CN" sz="2000" dirty="0" err="1">
                <a:latin typeface="微软雅黑" panose="020B0503020204020204" pitchFamily="34" charset="-122"/>
                <a:ea typeface="微软雅黑" panose="020B0503020204020204" pitchFamily="34" charset="-122"/>
              </a:rPr>
              <a:t>cross⁃cultural</a:t>
            </a:r>
            <a:r>
              <a:rPr lang="en-US" altLang="zh-CN" sz="2000" dirty="0">
                <a:latin typeface="微软雅黑" panose="020B0503020204020204" pitchFamily="34" charset="-122"/>
                <a:ea typeface="微软雅黑" panose="020B0503020204020204" pitchFamily="34" charset="-122"/>
              </a:rPr>
              <a:t> communication.</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236296" y="3232263"/>
            <a:ext cx="1907704" cy="191123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43.	deny	/dɪˈnaɪ/	vi.</a:t>
            </a:r>
            <a:r>
              <a:rPr lang="zh-CN" altLang="en-US" sz="1800" b="1">
                <a:solidFill>
                  <a:prstClr val="black"/>
                </a:solidFill>
                <a:latin typeface="微软雅黑" panose="020B0503020204020204" pitchFamily="34" charset="-122"/>
                <a:ea typeface="微软雅黑" panose="020B0503020204020204" pitchFamily="34" charset="-122"/>
              </a:rPr>
              <a:t>否认</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否定</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拒绝</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508248"/>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他昨晚发表了一份简短声明，</a:t>
            </a:r>
            <a:r>
              <a:rPr lang="zh-CN" altLang="en-US" dirty="0">
                <a:solidFill>
                  <a:schemeClr val="accent1"/>
                </a:solidFill>
                <a:latin typeface="微软雅黑" panose="020B0503020204020204" pitchFamily="34" charset="-122"/>
                <a:ea typeface="微软雅黑" panose="020B0503020204020204" pitchFamily="34" charset="-122"/>
              </a:rPr>
              <a:t>否认</a:t>
            </a:r>
            <a:r>
              <a:rPr lang="zh-CN" altLang="en-US" dirty="0">
                <a:latin typeface="微软雅黑" panose="020B0503020204020204" pitchFamily="34" charset="-122"/>
                <a:ea typeface="微软雅黑" panose="020B0503020204020204" pitchFamily="34" charset="-122"/>
              </a:rPr>
              <a:t>报纸的报道。</a:t>
            </a:r>
            <a:r>
              <a:rPr lang="zh-CN" altLang="en-US" dirty="0">
                <a:solidFill>
                  <a:srgbClr val="C00000"/>
                </a:solidFill>
                <a:latin typeface="微软雅黑" panose="020B0503020204020204" pitchFamily="34" charset="-122"/>
                <a:ea typeface="微软雅黑" panose="020B0503020204020204" pitchFamily="34" charset="-122"/>
              </a:rPr>
              <a:t>（续写）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He issued a short statement last night </a:t>
            </a:r>
            <a:r>
              <a:rPr lang="en-US" altLang="zh-CN" dirty="0">
                <a:solidFill>
                  <a:schemeClr val="accent1"/>
                </a:solidFill>
                <a:latin typeface="微软雅黑" panose="020B0503020204020204" pitchFamily="34" charset="-122"/>
                <a:ea typeface="微软雅黑" panose="020B0503020204020204" pitchFamily="34" charset="-122"/>
              </a:rPr>
              <a:t>denying</a:t>
            </a:r>
            <a:r>
              <a:rPr lang="en-US" altLang="zh-CN" dirty="0">
                <a:latin typeface="微软雅黑" panose="020B0503020204020204" pitchFamily="34" charset="-122"/>
                <a:ea typeface="微软雅黑" panose="020B0503020204020204" pitchFamily="34" charset="-122"/>
              </a:rPr>
              <a:t> the report from the newspaper.</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在法庭上接受询问时，该男子</a:t>
            </a:r>
            <a:r>
              <a:rPr lang="zh-CN" altLang="en-US" dirty="0">
                <a:solidFill>
                  <a:schemeClr val="accent1"/>
                </a:solidFill>
                <a:latin typeface="微软雅黑" panose="020B0503020204020204" pitchFamily="34" charset="-122"/>
                <a:ea typeface="微软雅黑" panose="020B0503020204020204" pitchFamily="34" charset="-122"/>
              </a:rPr>
              <a:t>否认</a:t>
            </a:r>
            <a:r>
              <a:rPr lang="zh-CN" altLang="en-US" dirty="0">
                <a:latin typeface="微软雅黑" panose="020B0503020204020204" pitchFamily="34" charset="-122"/>
                <a:ea typeface="微软雅黑" panose="020B0503020204020204" pitchFamily="34" charset="-122"/>
              </a:rPr>
              <a:t>拿了老太太的项链。</a:t>
            </a:r>
            <a:r>
              <a:rPr lang="zh-CN" altLang="en-US" dirty="0">
                <a:solidFill>
                  <a:srgbClr val="C00000"/>
                </a:solidFill>
                <a:latin typeface="微软雅黑" panose="020B0503020204020204" pitchFamily="34" charset="-122"/>
                <a:ea typeface="微软雅黑" panose="020B0503020204020204" pitchFamily="34" charset="-122"/>
              </a:rPr>
              <a:t>（续写）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While being questioned on the court, the man </a:t>
            </a:r>
            <a:r>
              <a:rPr lang="en-US" altLang="zh-CN" dirty="0">
                <a:solidFill>
                  <a:schemeClr val="accent1"/>
                </a:solidFill>
                <a:latin typeface="微软雅黑" panose="020B0503020204020204" pitchFamily="34" charset="-122"/>
                <a:ea typeface="微软雅黑" panose="020B0503020204020204" pitchFamily="34" charset="-122"/>
              </a:rPr>
              <a:t>denied</a:t>
            </a:r>
            <a:r>
              <a:rPr lang="en-US" altLang="zh-CN" dirty="0">
                <a:latin typeface="微软雅黑" panose="020B0503020204020204" pitchFamily="34" charset="-122"/>
                <a:ea typeface="微软雅黑" panose="020B0503020204020204" pitchFamily="34" charset="-122"/>
              </a:rPr>
              <a:t> taking the old lady's necklace.</a:t>
            </a:r>
            <a:endParaRPr lang="en-US" altLang="zh-CN" dirty="0">
              <a:latin typeface="微软雅黑" panose="020B0503020204020204" pitchFamily="34" charset="-122"/>
              <a:ea typeface="微软雅黑" panose="020B0503020204020204" pitchFamily="34" charset="-122"/>
            </a:endParaRPr>
          </a:p>
        </p:txBody>
      </p:sp>
      <p:sp>
        <p:nvSpPr>
          <p:cNvPr id="5" name="文本框 4"/>
          <p:cNvSpPr txBox="1"/>
          <p:nvPr/>
        </p:nvSpPr>
        <p:spPr>
          <a:xfrm>
            <a:off x="395536" y="3275885"/>
            <a:ext cx="6480720" cy="1289905"/>
          </a:xfrm>
          <a:prstGeom prst="rect">
            <a:avLst/>
          </a:prstGeom>
          <a:noFill/>
        </p:spPr>
        <p:txBody>
          <a:bodyPr wrap="square">
            <a:spAutoFit/>
          </a:bodyPr>
          <a:lstStyle/>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令她失望的是，去年她被德克萨斯大学</a:t>
            </a:r>
            <a:r>
              <a:rPr lang="zh-CN" altLang="en-US" dirty="0">
                <a:solidFill>
                  <a:schemeClr val="accent1"/>
                </a:solidFill>
                <a:latin typeface="微软雅黑" panose="020B0503020204020204" pitchFamily="34" charset="-122"/>
                <a:ea typeface="微软雅黑" panose="020B0503020204020204" pitchFamily="34" charset="-122"/>
              </a:rPr>
              <a:t>拒之门外</a:t>
            </a:r>
            <a:r>
              <a:rPr lang="zh-CN" altLang="en-US" dirty="0">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（续写）</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To her disappointment, she </a:t>
            </a:r>
            <a:r>
              <a:rPr lang="en-US" altLang="zh-CN" dirty="0">
                <a:solidFill>
                  <a:schemeClr val="accent1"/>
                </a:solidFill>
                <a:latin typeface="微软雅黑" panose="020B0503020204020204" pitchFamily="34" charset="-122"/>
                <a:ea typeface="微软雅黑" panose="020B0503020204020204" pitchFamily="34" charset="-122"/>
              </a:rPr>
              <a:t>was denied admission </a:t>
            </a:r>
            <a:r>
              <a:rPr lang="en-US" altLang="zh-CN" dirty="0">
                <a:latin typeface="微软雅黑" panose="020B0503020204020204" pitchFamily="34" charset="-122"/>
                <a:ea typeface="微软雅黑" panose="020B0503020204020204" pitchFamily="34" charset="-122"/>
              </a:rPr>
              <a:t>to the University of Texas last year.</a:t>
            </a:r>
            <a:endParaRPr lang="en-US" altLang="zh-CN" dirty="0">
              <a:latin typeface="微软雅黑" panose="020B0503020204020204" pitchFamily="34" charset="-122"/>
              <a:ea typeface="微软雅黑" panose="020B0503020204020204" pitchFamily="34" charset="-122"/>
            </a:endParaRPr>
          </a:p>
        </p:txBody>
      </p:sp>
      <p:pic>
        <p:nvPicPr>
          <p:cNvPr id="6" name="图片 5" descr="女子的脸部特写与配字&#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48500" y="3048000"/>
            <a:ext cx="2095500" cy="20955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barn(inVertical)">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44.	optimistic	/ˌɒptɪˈmɪstɪk/	a.</a:t>
            </a:r>
            <a:r>
              <a:rPr lang="zh-CN" altLang="en-US" sz="1800" b="1">
                <a:solidFill>
                  <a:prstClr val="black"/>
                </a:solidFill>
                <a:latin typeface="微软雅黑" panose="020B0503020204020204" pitchFamily="34" charset="-122"/>
                <a:ea typeface="微软雅黑" panose="020B0503020204020204" pitchFamily="34" charset="-122"/>
              </a:rPr>
              <a:t>乐观的</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185646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她对贏得金牌很</a:t>
            </a:r>
            <a:r>
              <a:rPr lang="zh-CN" altLang="en-US" sz="2000" dirty="0">
                <a:solidFill>
                  <a:schemeClr val="accent1"/>
                </a:solidFill>
                <a:latin typeface="微软雅黑" panose="020B0503020204020204" pitchFamily="34" charset="-122"/>
                <a:ea typeface="微软雅黑" panose="020B0503020204020204" pitchFamily="34" charset="-122"/>
              </a:rPr>
              <a:t>乐观</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She is </a:t>
            </a:r>
            <a:r>
              <a:rPr lang="en-US" altLang="zh-CN" sz="2000" dirty="0">
                <a:solidFill>
                  <a:schemeClr val="accent1"/>
                </a:solidFill>
                <a:latin typeface="微软雅黑" panose="020B0503020204020204" pitchFamily="34" charset="-122"/>
                <a:ea typeface="微软雅黑" panose="020B0503020204020204" pitchFamily="34" charset="-122"/>
              </a:rPr>
              <a:t>optimistic </a:t>
            </a:r>
            <a:r>
              <a:rPr lang="en-US" altLang="zh-CN" sz="2000" dirty="0">
                <a:latin typeface="微软雅黑" panose="020B0503020204020204" pitchFamily="34" charset="-122"/>
                <a:ea typeface="微软雅黑" panose="020B0503020204020204" pitchFamily="34" charset="-122"/>
              </a:rPr>
              <a:t>about her chances of winning a gold medal.</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医生表示，她</a:t>
            </a:r>
            <a:r>
              <a:rPr lang="zh-CN" altLang="en-US" sz="2000" dirty="0">
                <a:solidFill>
                  <a:schemeClr val="accent1"/>
                </a:solidFill>
                <a:latin typeface="微软雅黑" panose="020B0503020204020204" pitchFamily="34" charset="-122"/>
                <a:ea typeface="微软雅黑" panose="020B0503020204020204" pitchFamily="34" charset="-122"/>
              </a:rPr>
              <a:t>对</a:t>
            </a:r>
            <a:r>
              <a:rPr lang="zh-CN" altLang="en-US" sz="2000" dirty="0">
                <a:latin typeface="微软雅黑" panose="020B0503020204020204" pitchFamily="34" charset="-122"/>
                <a:ea typeface="微软雅黑" panose="020B0503020204020204" pitchFamily="34" charset="-122"/>
              </a:rPr>
              <a:t>手术结果</a:t>
            </a:r>
            <a:r>
              <a:rPr lang="zh-CN" altLang="en-US" sz="2000" dirty="0">
                <a:solidFill>
                  <a:schemeClr val="accent1"/>
                </a:solidFill>
                <a:latin typeface="微软雅黑" panose="020B0503020204020204" pitchFamily="34" charset="-122"/>
                <a:ea typeface="微软雅黑" panose="020B0503020204020204" pitchFamily="34" charset="-122"/>
              </a:rPr>
              <a:t>持乐观态度</a:t>
            </a:r>
            <a:r>
              <a:rPr lang="zh-CN" altLang="en-US" sz="2000" dirty="0">
                <a:latin typeface="微软雅黑" panose="020B0503020204020204" pitchFamily="34" charset="-122"/>
                <a:ea typeface="微软雅黑" panose="020B0503020204020204" pitchFamily="34" charset="-122"/>
              </a:rPr>
              <a:t>，但在早期阶段拒绝做出任何承诺。</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771117" y="3363838"/>
            <a:ext cx="2372883" cy="1779662"/>
          </a:xfrm>
          <a:prstGeom prst="rect">
            <a:avLst/>
          </a:prstGeom>
        </p:spPr>
      </p:pic>
      <p:sp>
        <p:nvSpPr>
          <p:cNvPr id="5" name="文本框 4"/>
          <p:cNvSpPr txBox="1"/>
          <p:nvPr/>
        </p:nvSpPr>
        <p:spPr>
          <a:xfrm>
            <a:off x="454431" y="2608263"/>
            <a:ext cx="6133794" cy="1422954"/>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The doctor said she </a:t>
            </a:r>
            <a:r>
              <a:rPr kumimoji="0" lang="en-US" altLang="zh-CN" sz="20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was optimistic about </a:t>
            </a:r>
            <a:r>
              <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the outcome of the operation but forbore to make any promises at this early stage.</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45.	gain	/geɪn/	vi.</a:t>
            </a:r>
            <a:r>
              <a:rPr lang="zh-CN" altLang="en-US" sz="1800" b="1">
                <a:solidFill>
                  <a:prstClr val="black"/>
                </a:solidFill>
                <a:latin typeface="微软雅黑" panose="020B0503020204020204" pitchFamily="34" charset="-122"/>
                <a:ea typeface="微软雅黑" panose="020B0503020204020204" pitchFamily="34" charset="-122"/>
              </a:rPr>
              <a:t>获得</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赢得 </a:t>
            </a:r>
            <a:r>
              <a:rPr lang="en-US" altLang="zh-CN" sz="1800" b="1">
                <a:solidFill>
                  <a:prstClr val="black"/>
                </a:solidFill>
                <a:latin typeface="微软雅黑" panose="020B0503020204020204" pitchFamily="34" charset="-122"/>
                <a:ea typeface="微软雅黑" panose="020B0503020204020204" pitchFamily="34" charset="-122"/>
              </a:rPr>
              <a:t>n.</a:t>
            </a:r>
            <a:r>
              <a:rPr lang="zh-CN" altLang="en-US" sz="1800" b="1">
                <a:solidFill>
                  <a:prstClr val="black"/>
                </a:solidFill>
                <a:latin typeface="微软雅黑" panose="020B0503020204020204" pitchFamily="34" charset="-122"/>
                <a:ea typeface="微软雅黑" panose="020B0503020204020204" pitchFamily="34" charset="-122"/>
              </a:rPr>
              <a:t>好处</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增加</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185646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通过这次活动，我们不仅</a:t>
            </a:r>
            <a:r>
              <a:rPr lang="zh-CN" altLang="en-US" sz="2000" dirty="0">
                <a:solidFill>
                  <a:schemeClr val="accent1"/>
                </a:solidFill>
                <a:latin typeface="微软雅黑" panose="020B0503020204020204" pitchFamily="34" charset="-122"/>
                <a:ea typeface="微软雅黑" panose="020B0503020204020204" pitchFamily="34" charset="-122"/>
              </a:rPr>
              <a:t>获得了</a:t>
            </a:r>
            <a:r>
              <a:rPr lang="zh-CN" altLang="en-US" sz="2000" dirty="0">
                <a:latin typeface="微软雅黑" panose="020B0503020204020204" pitchFamily="34" charset="-122"/>
                <a:ea typeface="微软雅黑" panose="020B0503020204020204" pitchFamily="34" charset="-122"/>
              </a:rPr>
              <a:t>园艺知识，而且对大自然有了更好的了解。</a:t>
            </a:r>
            <a:r>
              <a:rPr lang="zh-CN" altLang="en-US" sz="2000" dirty="0">
                <a:solidFill>
                  <a:srgbClr val="C00000"/>
                </a:solidFill>
                <a:latin typeface="微软雅黑" panose="020B0503020204020204" pitchFamily="34" charset="-122"/>
                <a:ea typeface="微软雅黑" panose="020B0503020204020204" pitchFamily="34" charset="-122"/>
              </a:rPr>
              <a:t>（应用文）</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Not only did we </a:t>
            </a:r>
            <a:r>
              <a:rPr lang="en-US" altLang="zh-CN" sz="2000" dirty="0">
                <a:solidFill>
                  <a:schemeClr val="accent1"/>
                </a:solidFill>
                <a:latin typeface="微软雅黑" panose="020B0503020204020204" pitchFamily="34" charset="-122"/>
                <a:ea typeface="微软雅黑" panose="020B0503020204020204" pitchFamily="34" charset="-122"/>
              </a:rPr>
              <a:t>gain</a:t>
            </a:r>
            <a:r>
              <a:rPr lang="en-US" altLang="zh-CN" sz="2000" dirty="0">
                <a:latin typeface="微软雅黑" panose="020B0503020204020204" pitchFamily="34" charset="-122"/>
                <a:ea typeface="微软雅黑" panose="020B0503020204020204" pitchFamily="34" charset="-122"/>
              </a:rPr>
              <a:t> knowledge of gardening but we also had a better understanding of nature from this activity. </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662737" y="2762250"/>
            <a:ext cx="2481263" cy="2381250"/>
          </a:xfrm>
          <a:prstGeom prst="rect">
            <a:avLst/>
          </a:prstGeom>
        </p:spPr>
      </p:pic>
      <p:sp>
        <p:nvSpPr>
          <p:cNvPr id="5" name="文本框 4"/>
          <p:cNvSpPr txBox="1"/>
          <p:nvPr/>
        </p:nvSpPr>
        <p:spPr>
          <a:xfrm>
            <a:off x="467544" y="2630187"/>
            <a:ext cx="5688632" cy="2346283"/>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如果我们到国外旅行，我们可以拓宽视野，</a:t>
            </a:r>
            <a:r>
              <a:rPr kumimoji="0" lang="zh-CN" altLang="en-US" sz="20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获得</a:t>
            </a: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从书本上得不到的</a:t>
            </a:r>
            <a:r>
              <a:rPr kumimoji="0" lang="zh-CN" altLang="en-US" sz="20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知识</a:t>
            </a: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（应用文）</a:t>
            </a:r>
            <a:endParaRPr kumimoji="0" lang="en-US" altLang="zh-CN" sz="20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If we go on a trip abroad</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we can broaden our view and </a:t>
            </a:r>
            <a:r>
              <a:rPr lang="en-US" altLang="zh-CN" sz="2000" dirty="0">
                <a:solidFill>
                  <a:schemeClr val="accent1"/>
                </a:solidFill>
                <a:latin typeface="微软雅黑" panose="020B0503020204020204" pitchFamily="34" charset="-122"/>
                <a:ea typeface="微软雅黑" panose="020B0503020204020204" pitchFamily="34" charset="-122"/>
              </a:rPr>
              <a:t>gain knowledge </a:t>
            </a:r>
            <a:r>
              <a:rPr lang="en-US" altLang="zh-CN" sz="2000" dirty="0">
                <a:latin typeface="微软雅黑" panose="020B0503020204020204" pitchFamily="34" charset="-122"/>
                <a:ea typeface="微软雅黑" panose="020B0503020204020204" pitchFamily="34" charset="-122"/>
              </a:rPr>
              <a:t>we cannot get from books.</a:t>
            </a:r>
            <a:r>
              <a:rPr lang="zh-CN" altLang="en-US" sz="2000" dirty="0">
                <a:latin typeface="微软雅黑" panose="020B0503020204020204" pitchFamily="34" charset="-122"/>
                <a:ea typeface="微软雅黑" panose="020B0503020204020204" pitchFamily="34" charset="-122"/>
              </a:rPr>
              <a:t>　</a:t>
            </a:r>
            <a:endPar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barn(inVertical)">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39986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46.	perspective	/</a:t>
            </a:r>
            <a:r>
              <a:rPr lang="en-US" altLang="zh-CN" sz="1800" b="1" dirty="0" err="1">
                <a:solidFill>
                  <a:prstClr val="black"/>
                </a:solidFill>
                <a:latin typeface="微软雅黑" panose="020B0503020204020204" pitchFamily="34" charset="-122"/>
                <a:ea typeface="微软雅黑" panose="020B0503020204020204" pitchFamily="34" charset="-122"/>
              </a:rPr>
              <a:t>pəˈspektɪv</a:t>
            </a:r>
            <a:r>
              <a:rPr lang="en-US" altLang="zh-CN" sz="1800" b="1" dirty="0">
                <a:solidFill>
                  <a:prstClr val="black"/>
                </a:solidFill>
                <a:latin typeface="微软雅黑" panose="020B0503020204020204" pitchFamily="34" charset="-122"/>
                <a:ea typeface="微软雅黑" panose="020B0503020204020204" pitchFamily="34" charset="-122"/>
              </a:rPr>
              <a:t>	n.(</a:t>
            </a:r>
            <a:r>
              <a:rPr lang="zh-CN" altLang="en-US" sz="1800" b="1" dirty="0">
                <a:solidFill>
                  <a:prstClr val="black"/>
                </a:solidFill>
                <a:latin typeface="微软雅黑" panose="020B0503020204020204" pitchFamily="34" charset="-122"/>
                <a:ea typeface="微软雅黑" panose="020B0503020204020204" pitchFamily="34" charset="-122"/>
              </a:rPr>
              <a:t>思考问题的</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角度</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观点</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77979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但这一次，我有了自己的</a:t>
            </a:r>
            <a:r>
              <a:rPr lang="zh-CN" altLang="en-US" sz="2000" dirty="0">
                <a:solidFill>
                  <a:schemeClr val="accent1"/>
                </a:solidFill>
                <a:latin typeface="微软雅黑" panose="020B0503020204020204" pitchFamily="34" charset="-122"/>
                <a:ea typeface="微软雅黑" panose="020B0503020204020204" pitchFamily="34" charset="-122"/>
              </a:rPr>
              <a:t>看法</a:t>
            </a:r>
            <a:r>
              <a:rPr lang="zh-CN" altLang="en-US" sz="2000" dirty="0">
                <a:latin typeface="微软雅黑" panose="020B0503020204020204" pitchFamily="34" charset="-122"/>
                <a:ea typeface="微软雅黑" panose="020B0503020204020204" pitchFamily="34" charset="-122"/>
              </a:rPr>
              <a:t>，没有让自己陷入恐慌。</a:t>
            </a:r>
            <a:r>
              <a:rPr lang="zh-CN" altLang="en-US" sz="2000" dirty="0">
                <a:solidFill>
                  <a:srgbClr val="C00000"/>
                </a:solidFill>
                <a:latin typeface="微软雅黑" panose="020B0503020204020204" pitchFamily="34" charset="-122"/>
                <a:ea typeface="微软雅黑" panose="020B0503020204020204" pitchFamily="34" charset="-122"/>
              </a:rPr>
              <a:t>（</a:t>
            </a:r>
            <a:r>
              <a:rPr lang="en-US" altLang="zh-CN" sz="2000" dirty="0">
                <a:solidFill>
                  <a:srgbClr val="C00000"/>
                </a:solidFill>
                <a:latin typeface="微软雅黑" panose="020B0503020204020204" pitchFamily="34" charset="-122"/>
                <a:ea typeface="微软雅黑" panose="020B0503020204020204" pitchFamily="34" charset="-122"/>
              </a:rPr>
              <a:t>2023</a:t>
            </a:r>
            <a:r>
              <a:rPr lang="zh-CN" altLang="en-US" sz="2000" dirty="0">
                <a:solidFill>
                  <a:srgbClr val="C00000"/>
                </a:solidFill>
                <a:latin typeface="微软雅黑" panose="020B0503020204020204" pitchFamily="34" charset="-122"/>
                <a:ea typeface="微软雅黑" panose="020B0503020204020204" pitchFamily="34" charset="-122"/>
              </a:rPr>
              <a:t>北京卷）</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But this time I had the </a:t>
            </a:r>
            <a:r>
              <a:rPr lang="en-US" altLang="zh-CN" sz="2000" dirty="0">
                <a:solidFill>
                  <a:schemeClr val="accent1"/>
                </a:solidFill>
                <a:latin typeface="微软雅黑" panose="020B0503020204020204" pitchFamily="34" charset="-122"/>
                <a:ea typeface="微软雅黑" panose="020B0503020204020204" pitchFamily="34" charset="-122"/>
              </a:rPr>
              <a:t>perspective (</a:t>
            </a:r>
            <a:r>
              <a:rPr lang="zh-CN" altLang="en-US" sz="2000" dirty="0">
                <a:solidFill>
                  <a:schemeClr val="accent1"/>
                </a:solidFill>
                <a:latin typeface="微软雅黑" panose="020B0503020204020204" pitchFamily="34" charset="-122"/>
                <a:ea typeface="微软雅黑" panose="020B0503020204020204" pitchFamily="34" charset="-122"/>
              </a:rPr>
              <a:t>视角</a:t>
            </a:r>
            <a:r>
              <a:rPr lang="en-US" altLang="zh-CN" sz="2000" dirty="0">
                <a:solidFill>
                  <a:schemeClr val="accent1"/>
                </a:solidFill>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to keep it from sending me into panic. </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Her attitude lends a fresh </a:t>
            </a:r>
            <a:r>
              <a:rPr lang="en-US" altLang="zh-CN" sz="2000" dirty="0">
                <a:solidFill>
                  <a:schemeClr val="accent1"/>
                </a:solidFill>
                <a:latin typeface="微软雅黑" panose="020B0503020204020204" pitchFamily="34" charset="-122"/>
                <a:ea typeface="微软雅黑" panose="020B0503020204020204" pitchFamily="34" charset="-122"/>
              </a:rPr>
              <a:t>perspective</a:t>
            </a:r>
            <a:r>
              <a:rPr lang="en-US" altLang="zh-CN" sz="2000" dirty="0">
                <a:latin typeface="微软雅黑" panose="020B0503020204020204" pitchFamily="34" charset="-122"/>
                <a:ea typeface="微软雅黑" panose="020B0503020204020204" pitchFamily="34" charset="-122"/>
              </a:rPr>
              <a:t> to the subject.</a:t>
            </a:r>
            <a:r>
              <a:rPr lang="zh-CN" altLang="en-US" sz="2000" dirty="0">
                <a:latin typeface="微软雅黑" panose="020B0503020204020204" pitchFamily="34" charset="-122"/>
                <a:ea typeface="微软雅黑" panose="020B0503020204020204" pitchFamily="34" charset="-122"/>
              </a:rPr>
              <a:t>她的态度为这个问题提供了新的</a:t>
            </a:r>
            <a:r>
              <a:rPr lang="zh-CN" altLang="en-US" sz="2000" dirty="0">
                <a:solidFill>
                  <a:schemeClr val="accent1"/>
                </a:solidFill>
                <a:latin typeface="微软雅黑" panose="020B0503020204020204" pitchFamily="34" charset="-122"/>
                <a:ea typeface="微软雅黑" panose="020B0503020204020204" pitchFamily="34" charset="-122"/>
              </a:rPr>
              <a:t>视角</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164288" y="3182118"/>
            <a:ext cx="1979712" cy="1961382"/>
          </a:xfrm>
          <a:prstGeom prst="rect">
            <a:avLst/>
          </a:prstGeom>
        </p:spPr>
      </p:pic>
      <p:sp>
        <p:nvSpPr>
          <p:cNvPr id="6" name="文本框 5"/>
          <p:cNvSpPr txBox="1"/>
          <p:nvPr/>
        </p:nvSpPr>
        <p:spPr>
          <a:xfrm>
            <a:off x="415088" y="3587500"/>
            <a:ext cx="6101127" cy="1422954"/>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您正在从完全不同的</a:t>
            </a:r>
            <a:r>
              <a:rPr kumimoji="0" lang="zh-CN" altLang="en-US" sz="20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角度</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来处理问题。</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You're approaching the problem from a completely different </a:t>
            </a:r>
            <a:r>
              <a:rPr kumimoji="0" lang="en-US" altLang="zh-CN" sz="20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perspective</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47.	competence	/ˈkɒmpɪtəns/	n.</a:t>
            </a:r>
            <a:r>
              <a:rPr lang="zh-CN" altLang="en-US" sz="1800" b="1">
                <a:solidFill>
                  <a:prstClr val="black"/>
                </a:solidFill>
                <a:latin typeface="微软雅黑" panose="020B0503020204020204" pitchFamily="34" charset="-122"/>
                <a:ea typeface="微软雅黑" panose="020B0503020204020204" pitchFamily="34" charset="-122"/>
              </a:rPr>
              <a:t>能力</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胜任</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本领</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776462"/>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教师必须不断更新他们的知识，以保持他们的</a:t>
            </a:r>
            <a:r>
              <a:rPr lang="zh-CN" altLang="en-US" sz="2000" dirty="0">
                <a:solidFill>
                  <a:schemeClr val="accent1"/>
                </a:solidFill>
                <a:latin typeface="微软雅黑" panose="020B0503020204020204" pitchFamily="34" charset="-122"/>
                <a:ea typeface="微软雅黑" panose="020B0503020204020204" pitchFamily="34" charset="-122"/>
              </a:rPr>
              <a:t>专业能力</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Teachers have to constantly update their knowledge in order to maintain their </a:t>
            </a:r>
            <a:r>
              <a:rPr lang="en-US" altLang="zh-CN" sz="2000" dirty="0">
                <a:solidFill>
                  <a:schemeClr val="accent1"/>
                </a:solidFill>
                <a:latin typeface="微软雅黑" panose="020B0503020204020204" pitchFamily="34" charset="-122"/>
                <a:ea typeface="微软雅黑" panose="020B0503020204020204" pitchFamily="34" charset="-122"/>
              </a:rPr>
              <a:t>professional competence</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他的英语能力已经达到了一定水准。</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He reached a reasonable level of competence in his English.</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solidFill>
                  <a:schemeClr val="accent1"/>
                </a:solidFill>
                <a:latin typeface="微软雅黑" panose="020B0503020204020204" pitchFamily="34" charset="-122"/>
                <a:ea typeface="微软雅黑" panose="020B0503020204020204" pitchFamily="34" charset="-122"/>
              </a:rPr>
              <a:t>competent	/ˈ</a:t>
            </a:r>
            <a:r>
              <a:rPr lang="en-US" altLang="zh-CN" sz="2000" dirty="0" err="1">
                <a:solidFill>
                  <a:schemeClr val="accent1"/>
                </a:solidFill>
                <a:latin typeface="微软雅黑" panose="020B0503020204020204" pitchFamily="34" charset="-122"/>
                <a:ea typeface="微软雅黑" panose="020B0503020204020204" pitchFamily="34" charset="-122"/>
              </a:rPr>
              <a:t>kɒmpɪtənt</a:t>
            </a:r>
            <a:r>
              <a:rPr lang="en-US" altLang="zh-CN" sz="2000" dirty="0">
                <a:solidFill>
                  <a:schemeClr val="accent1"/>
                </a:solidFill>
                <a:latin typeface="微软雅黑" panose="020B0503020204020204" pitchFamily="34" charset="-122"/>
                <a:ea typeface="微软雅黑" panose="020B0503020204020204" pitchFamily="34" charset="-122"/>
              </a:rPr>
              <a:t>	a.</a:t>
            </a:r>
            <a:r>
              <a:rPr lang="zh-CN" altLang="en-US" sz="2000" dirty="0">
                <a:solidFill>
                  <a:schemeClr val="accent1"/>
                </a:solidFill>
                <a:latin typeface="微软雅黑" panose="020B0503020204020204" pitchFamily="34" charset="-122"/>
                <a:ea typeface="微软雅黑" panose="020B0503020204020204" pitchFamily="34" charset="-122"/>
              </a:rPr>
              <a:t>有能力的</a:t>
            </a:r>
            <a:r>
              <a:rPr lang="en-US" altLang="zh-CN" sz="2000" dirty="0">
                <a:solidFill>
                  <a:schemeClr val="accent1"/>
                </a:solidFill>
                <a:latin typeface="微软雅黑" panose="020B0503020204020204" pitchFamily="34" charset="-122"/>
                <a:ea typeface="微软雅黑" panose="020B0503020204020204" pitchFamily="34" charset="-122"/>
              </a:rPr>
              <a:t>;</a:t>
            </a:r>
            <a:r>
              <a:rPr lang="zh-CN" altLang="en-US" sz="2000" dirty="0">
                <a:solidFill>
                  <a:schemeClr val="accent1"/>
                </a:solidFill>
                <a:latin typeface="微软雅黑" panose="020B0503020204020204" pitchFamily="34" charset="-122"/>
                <a:ea typeface="微软雅黑" panose="020B0503020204020204" pitchFamily="34" charset="-122"/>
              </a:rPr>
              <a:t>称职的</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383016" y="3822762"/>
            <a:ext cx="1760984" cy="1320738"/>
          </a:xfrm>
          <a:prstGeom prst="rect">
            <a:avLst/>
          </a:prstGeom>
        </p:spPr>
      </p:pic>
      <p:sp>
        <p:nvSpPr>
          <p:cNvPr id="5" name="文本框 4"/>
          <p:cNvSpPr txBox="1"/>
          <p:nvPr/>
        </p:nvSpPr>
        <p:spPr>
          <a:xfrm>
            <a:off x="395536" y="3651870"/>
            <a:ext cx="6696744" cy="1422954"/>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我虽然不会说他是才华横溢，可他还是能</a:t>
            </a:r>
            <a:r>
              <a:rPr kumimoji="0" lang="zh-CN" altLang="en-US" sz="20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胜任</a:t>
            </a: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工作的。</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I wouldn't say he was brilliant but he </a:t>
            </a:r>
            <a:r>
              <a:rPr lang="en-US" altLang="zh-CN" sz="2000" dirty="0">
                <a:solidFill>
                  <a:schemeClr val="accent1"/>
                </a:solidFill>
                <a:latin typeface="微软雅黑" panose="020B0503020204020204" pitchFamily="34" charset="-122"/>
                <a:ea typeface="微软雅黑" panose="020B0503020204020204" pitchFamily="34" charset="-122"/>
              </a:rPr>
              <a:t>is competent at </a:t>
            </a:r>
            <a:r>
              <a:rPr lang="en-US" altLang="zh-CN" sz="2000" dirty="0">
                <a:latin typeface="微软雅黑" panose="020B0503020204020204" pitchFamily="34" charset="-122"/>
                <a:ea typeface="微软雅黑" panose="020B0503020204020204" pitchFamily="34" charset="-122"/>
              </a:rPr>
              <a:t>his job.</a:t>
            </a:r>
            <a:endPar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barn(inVertical)">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49.	cooperate	/kəʊ'ɒpəreɪt/	vi.</a:t>
            </a:r>
            <a:r>
              <a:rPr lang="zh-CN" altLang="en-US" sz="1800" b="1">
                <a:solidFill>
                  <a:prstClr val="black"/>
                </a:solidFill>
                <a:latin typeface="微软雅黑" panose="020B0503020204020204" pitchFamily="34" charset="-122"/>
                <a:ea typeface="微软雅黑" panose="020B0503020204020204" pitchFamily="34" charset="-122"/>
              </a:rPr>
              <a:t>合作</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协作</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配合</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3904078"/>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黑猩猩以某种方式进行</a:t>
            </a:r>
            <a:r>
              <a:rPr lang="zh-CN" altLang="en-US" sz="1400" dirty="0">
                <a:solidFill>
                  <a:schemeClr val="accent1"/>
                </a:solidFill>
                <a:latin typeface="微软雅黑" panose="020B0503020204020204" pitchFamily="34" charset="-122"/>
                <a:ea typeface="微软雅黑" panose="020B0503020204020204" pitchFamily="34" charset="-122"/>
              </a:rPr>
              <a:t>合作</a:t>
            </a:r>
            <a:r>
              <a:rPr lang="zh-CN" altLang="en-US" sz="1400" dirty="0">
                <a:latin typeface="微软雅黑" panose="020B0503020204020204" pitchFamily="34" charset="-122"/>
                <a:ea typeface="微软雅黑" panose="020B0503020204020204" pitchFamily="34" charset="-122"/>
              </a:rPr>
              <a:t>，比如参加战争团体来保护自己的领土。</a:t>
            </a:r>
            <a:r>
              <a:rPr lang="zh-CN" altLang="en-US" sz="1400" dirty="0">
                <a:solidFill>
                  <a:srgbClr val="C00000"/>
                </a:solidFill>
                <a:latin typeface="微软雅黑" panose="020B0503020204020204" pitchFamily="34" charset="-122"/>
                <a:ea typeface="微软雅黑" panose="020B0503020204020204" pitchFamily="34" charset="-122"/>
              </a:rPr>
              <a:t>（</a:t>
            </a:r>
            <a:r>
              <a:rPr lang="en-US" altLang="zh-CN" sz="1400" dirty="0">
                <a:solidFill>
                  <a:srgbClr val="C00000"/>
                </a:solidFill>
                <a:latin typeface="微软雅黑" panose="020B0503020204020204" pitchFamily="34" charset="-122"/>
                <a:ea typeface="微软雅黑" panose="020B0503020204020204" pitchFamily="34" charset="-122"/>
              </a:rPr>
              <a:t>2017</a:t>
            </a:r>
            <a:r>
              <a:rPr lang="zh-CN" altLang="en-US" sz="1400" dirty="0">
                <a:solidFill>
                  <a:srgbClr val="C00000"/>
                </a:solidFill>
                <a:latin typeface="微软雅黑" panose="020B0503020204020204" pitchFamily="34" charset="-122"/>
                <a:ea typeface="微软雅黑" panose="020B0503020204020204" pitchFamily="34" charset="-122"/>
              </a:rPr>
              <a:t>江苏）</a:t>
            </a:r>
            <a:endParaRPr lang="zh-CN" altLang="en-US"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Chimps (</a:t>
            </a:r>
            <a:r>
              <a:rPr lang="zh-CN" altLang="en-US" sz="1400" dirty="0">
                <a:latin typeface="微软雅黑" panose="020B0503020204020204" pitchFamily="34" charset="-122"/>
                <a:ea typeface="微软雅黑" panose="020B0503020204020204" pitchFamily="34" charset="-122"/>
              </a:rPr>
              <a:t>黑猩猩</a:t>
            </a:r>
            <a:r>
              <a:rPr lang="en-US" altLang="zh-CN" sz="1400" dirty="0">
                <a:latin typeface="微软雅黑" panose="020B0503020204020204" pitchFamily="34" charset="-122"/>
                <a:ea typeface="微软雅黑" panose="020B0503020204020204" pitchFamily="34" charset="-122"/>
              </a:rPr>
              <a:t>) will </a:t>
            </a:r>
            <a:r>
              <a:rPr lang="en-US" altLang="zh-CN" sz="1400" dirty="0">
                <a:solidFill>
                  <a:schemeClr val="accent1"/>
                </a:solidFill>
                <a:latin typeface="微软雅黑" panose="020B0503020204020204" pitchFamily="34" charset="-122"/>
                <a:ea typeface="微软雅黑" panose="020B0503020204020204" pitchFamily="34" charset="-122"/>
              </a:rPr>
              <a:t>cooperate</a:t>
            </a:r>
            <a:r>
              <a:rPr lang="en-US" altLang="zh-CN" sz="1400" dirty="0">
                <a:latin typeface="微软雅黑" panose="020B0503020204020204" pitchFamily="34" charset="-122"/>
                <a:ea typeface="微软雅黑" panose="020B0503020204020204" pitchFamily="34" charset="-122"/>
              </a:rPr>
              <a:t> in certain ways, like gathering in war parties to protect their territory.</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两家公司在过去几年中</a:t>
            </a:r>
            <a:r>
              <a:rPr lang="zh-CN" altLang="en-US" sz="1400" dirty="0">
                <a:solidFill>
                  <a:schemeClr val="accent1"/>
                </a:solidFill>
                <a:latin typeface="微软雅黑" panose="020B0503020204020204" pitchFamily="34" charset="-122"/>
                <a:ea typeface="微软雅黑" panose="020B0503020204020204" pitchFamily="34" charset="-122"/>
              </a:rPr>
              <a:t>合作</a:t>
            </a:r>
            <a:r>
              <a:rPr lang="zh-CN" altLang="en-US" sz="1400" dirty="0">
                <a:latin typeface="微软雅黑" panose="020B0503020204020204" pitchFamily="34" charset="-122"/>
                <a:ea typeface="微软雅黑" panose="020B0503020204020204" pitchFamily="34" charset="-122"/>
              </a:rPr>
              <a:t>经营合资企业。</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The two companies have </a:t>
            </a:r>
            <a:r>
              <a:rPr lang="en-US" altLang="zh-CN" sz="1400" dirty="0">
                <a:solidFill>
                  <a:schemeClr val="accent1"/>
                </a:solidFill>
                <a:latin typeface="微软雅黑" panose="020B0503020204020204" pitchFamily="34" charset="-122"/>
                <a:ea typeface="微软雅黑" panose="020B0503020204020204" pitchFamily="34" charset="-122"/>
              </a:rPr>
              <a:t>cooperated</a:t>
            </a:r>
            <a:r>
              <a:rPr lang="en-US" altLang="zh-CN" sz="1400" dirty="0">
                <a:latin typeface="微软雅黑" panose="020B0503020204020204" pitchFamily="34" charset="-122"/>
                <a:ea typeface="微软雅黑" panose="020B0503020204020204" pitchFamily="34" charset="-122"/>
              </a:rPr>
              <a:t> in joint ventures for the past several years.</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我们必须学会</a:t>
            </a:r>
            <a:r>
              <a:rPr lang="zh-CN" altLang="en-US" sz="1400" dirty="0">
                <a:solidFill>
                  <a:schemeClr val="accent1"/>
                </a:solidFill>
                <a:latin typeface="微软雅黑" panose="020B0503020204020204" pitchFamily="34" charset="-122"/>
                <a:ea typeface="微软雅黑" panose="020B0503020204020204" pitchFamily="34" charset="-122"/>
              </a:rPr>
              <a:t>合作</a:t>
            </a:r>
            <a:r>
              <a:rPr lang="zh-CN" altLang="en-US" sz="1400" dirty="0">
                <a:latin typeface="微软雅黑" panose="020B0503020204020204" pitchFamily="34" charset="-122"/>
                <a:ea typeface="微软雅黑" panose="020B0503020204020204" pitchFamily="34" charset="-122"/>
              </a:rPr>
              <a:t>和竞争。</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We have to learn to </a:t>
            </a:r>
            <a:r>
              <a:rPr lang="en-US" altLang="zh-CN" sz="1400" dirty="0">
                <a:solidFill>
                  <a:schemeClr val="accent1"/>
                </a:solidFill>
                <a:latin typeface="微软雅黑" panose="020B0503020204020204" pitchFamily="34" charset="-122"/>
                <a:ea typeface="微软雅黑" panose="020B0503020204020204" pitchFamily="34" charset="-122"/>
              </a:rPr>
              <a:t>cooperate</a:t>
            </a:r>
            <a:r>
              <a:rPr lang="en-US" altLang="zh-CN" sz="1400" dirty="0">
                <a:latin typeface="微软雅黑" panose="020B0503020204020204" pitchFamily="34" charset="-122"/>
                <a:ea typeface="微软雅黑" panose="020B0503020204020204" pitchFamily="34" charset="-122"/>
              </a:rPr>
              <a:t> and compete.</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他同意</a:t>
            </a:r>
            <a:r>
              <a:rPr lang="zh-CN" altLang="en-US" sz="1400" dirty="0">
                <a:solidFill>
                  <a:schemeClr val="accent1"/>
                </a:solidFill>
                <a:latin typeface="微软雅黑" panose="020B0503020204020204" pitchFamily="34" charset="-122"/>
                <a:ea typeface="微软雅黑" panose="020B0503020204020204" pitchFamily="34" charset="-122"/>
              </a:rPr>
              <a:t>配合</a:t>
            </a:r>
            <a:r>
              <a:rPr lang="zh-CN" altLang="en-US" sz="1400" dirty="0">
                <a:latin typeface="微软雅黑" panose="020B0503020204020204" pitchFamily="34" charset="-122"/>
                <a:ea typeface="微软雅黑" panose="020B0503020204020204" pitchFamily="34" charset="-122"/>
              </a:rPr>
              <a:t>警方调查。</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He agreed to </a:t>
            </a:r>
            <a:r>
              <a:rPr lang="en-US" altLang="zh-CN" sz="1400" dirty="0">
                <a:solidFill>
                  <a:schemeClr val="accent1"/>
                </a:solidFill>
                <a:latin typeface="微软雅黑" panose="020B0503020204020204" pitchFamily="34" charset="-122"/>
                <a:ea typeface="微软雅黑" panose="020B0503020204020204" pitchFamily="34" charset="-122"/>
              </a:rPr>
              <a:t>cooperate with </a:t>
            </a:r>
            <a:r>
              <a:rPr lang="en-US" altLang="zh-CN" sz="1400" dirty="0">
                <a:latin typeface="微软雅黑" panose="020B0503020204020204" pitchFamily="34" charset="-122"/>
                <a:ea typeface="微软雅黑" panose="020B0503020204020204" pitchFamily="34" charset="-122"/>
              </a:rPr>
              <a:t>the police investigation.</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solidFill>
                  <a:schemeClr val="accent1"/>
                </a:solidFill>
                <a:latin typeface="微软雅黑" panose="020B0503020204020204" pitchFamily="34" charset="-122"/>
                <a:ea typeface="微软雅黑" panose="020B0503020204020204" pitchFamily="34" charset="-122"/>
              </a:rPr>
              <a:t>cooperative adj.</a:t>
            </a:r>
            <a:r>
              <a:rPr lang="zh-CN" altLang="en-US" sz="1400" dirty="0">
                <a:solidFill>
                  <a:schemeClr val="accent1"/>
                </a:solidFill>
                <a:latin typeface="微软雅黑" panose="020B0503020204020204" pitchFamily="34" charset="-122"/>
                <a:ea typeface="微软雅黑" panose="020B0503020204020204" pitchFamily="34" charset="-122"/>
              </a:rPr>
              <a:t>合作的，协作的；乐于配合的；</a:t>
            </a:r>
            <a:endParaRPr lang="zh-CN" altLang="en-US" sz="14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另一方面，人类儿童是天生地合作。</a:t>
            </a:r>
            <a:r>
              <a:rPr lang="zh-CN" altLang="en-US" sz="1400" dirty="0">
                <a:solidFill>
                  <a:srgbClr val="C00000"/>
                </a:solidFill>
                <a:latin typeface="微软雅黑" panose="020B0503020204020204" pitchFamily="34" charset="-122"/>
                <a:ea typeface="微软雅黑" panose="020B0503020204020204" pitchFamily="34" charset="-122"/>
              </a:rPr>
              <a:t>（</a:t>
            </a:r>
            <a:r>
              <a:rPr lang="en-US" altLang="zh-CN" sz="1400" dirty="0">
                <a:solidFill>
                  <a:srgbClr val="C00000"/>
                </a:solidFill>
                <a:latin typeface="微软雅黑" panose="020B0503020204020204" pitchFamily="34" charset="-122"/>
                <a:ea typeface="微软雅黑" panose="020B0503020204020204" pitchFamily="34" charset="-122"/>
              </a:rPr>
              <a:t>2017</a:t>
            </a:r>
            <a:r>
              <a:rPr lang="zh-CN" altLang="en-US" sz="1400" dirty="0">
                <a:solidFill>
                  <a:srgbClr val="C00000"/>
                </a:solidFill>
                <a:latin typeface="微软雅黑" panose="020B0503020204020204" pitchFamily="34" charset="-122"/>
                <a:ea typeface="微软雅黑" panose="020B0503020204020204" pitchFamily="34" charset="-122"/>
              </a:rPr>
              <a:t>江苏）</a:t>
            </a:r>
            <a:endParaRPr lang="zh-CN" altLang="en-US"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rPr>
              <a:t>Human children, on the other hand, are naturally cooperative.</a:t>
            </a:r>
            <a:endParaRPr lang="en-US" altLang="zh-CN" sz="14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308304" y="3437468"/>
            <a:ext cx="1835696" cy="170603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barn(inVertical)">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barn(inVertical)">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50.	angle	/ˈ</a:t>
            </a:r>
            <a:r>
              <a:rPr lang="en-US" altLang="zh-CN" sz="1800" b="1" dirty="0" err="1">
                <a:solidFill>
                  <a:prstClr val="black"/>
                </a:solidFill>
                <a:latin typeface="微软雅黑" panose="020B0503020204020204" pitchFamily="34" charset="-122"/>
                <a:ea typeface="微软雅黑" panose="020B0503020204020204" pitchFamily="34" charset="-122"/>
              </a:rPr>
              <a:t>æŋgl</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i="1" dirty="0">
                <a:solidFill>
                  <a:prstClr val="black"/>
                </a:solidFill>
                <a:latin typeface="微软雅黑" panose="020B0503020204020204" pitchFamily="34" charset="-122"/>
                <a:ea typeface="微软雅黑" panose="020B0503020204020204" pitchFamily="34" charset="-122"/>
              </a:rPr>
              <a:t>n</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角</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角度</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立场</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185646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他以一种活泼的</a:t>
            </a:r>
            <a:r>
              <a:rPr lang="zh-CN" altLang="en-US" sz="2000" dirty="0">
                <a:solidFill>
                  <a:schemeClr val="accent1"/>
                </a:solidFill>
                <a:latin typeface="微软雅黑" panose="020B0503020204020204" pitchFamily="34" charset="-122"/>
                <a:ea typeface="微软雅黑" panose="020B0503020204020204" pitchFamily="34" charset="-122"/>
              </a:rPr>
              <a:t>角度</a:t>
            </a:r>
            <a:r>
              <a:rPr lang="zh-CN" altLang="en-US" sz="2000" dirty="0">
                <a:latin typeface="微软雅黑" panose="020B0503020204020204" pitchFamily="34" charset="-122"/>
                <a:ea typeface="微软雅黑" panose="020B0503020204020204" pitchFamily="34" charset="-122"/>
              </a:rPr>
              <a:t>戴着帽子。</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He wore his hat at a jaunty </a:t>
            </a:r>
            <a:r>
              <a:rPr lang="en-US" altLang="zh-CN" sz="2000" dirty="0">
                <a:solidFill>
                  <a:schemeClr val="accent1"/>
                </a:solidFill>
                <a:latin typeface="微软雅黑" panose="020B0503020204020204" pitchFamily="34" charset="-122"/>
                <a:ea typeface="微软雅黑" panose="020B0503020204020204" pitchFamily="34" charset="-122"/>
              </a:rPr>
              <a:t>angle</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尝试从另一个角度</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从我的角度看问题。</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Try looking at the problem from another angle/from my angle.</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542150" y="3651870"/>
            <a:ext cx="2601850" cy="149163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51.	outlook 	/ˈ</a:t>
            </a:r>
            <a:r>
              <a:rPr lang="en-US" altLang="zh-CN" sz="1800" b="1" dirty="0" err="1">
                <a:solidFill>
                  <a:prstClr val="black"/>
                </a:solidFill>
                <a:latin typeface="微软雅黑" panose="020B0503020204020204" pitchFamily="34" charset="-122"/>
                <a:ea typeface="微软雅黑" panose="020B0503020204020204" pitchFamily="34" charset="-122"/>
              </a:rPr>
              <a:t>aʊtlʊk</a:t>
            </a:r>
            <a:r>
              <a:rPr lang="en-US" altLang="zh-CN" sz="1800" b="1" dirty="0">
                <a:solidFill>
                  <a:prstClr val="black"/>
                </a:solidFill>
                <a:latin typeface="微软雅黑" panose="020B0503020204020204" pitchFamily="34" charset="-122"/>
                <a:ea typeface="微软雅黑" panose="020B0503020204020204" pitchFamily="34" charset="-122"/>
              </a:rPr>
              <a:t>	n.</a:t>
            </a:r>
            <a:r>
              <a:rPr lang="zh-CN" altLang="en-US" sz="1800" b="1" dirty="0">
                <a:solidFill>
                  <a:prstClr val="black"/>
                </a:solidFill>
                <a:latin typeface="微软雅黑" panose="020B0503020204020204" pitchFamily="34" charset="-122"/>
                <a:ea typeface="微软雅黑" panose="020B0503020204020204" pitchFamily="34" charset="-122"/>
              </a:rPr>
              <a:t>前景</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可能性</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观点</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经济</a:t>
            </a:r>
            <a:r>
              <a:rPr lang="zh-CN" altLang="en-US" sz="2000" dirty="0">
                <a:solidFill>
                  <a:schemeClr val="accent1"/>
                </a:solidFill>
                <a:latin typeface="微软雅黑" panose="020B0503020204020204" pitchFamily="34" charset="-122"/>
                <a:ea typeface="微软雅黑" panose="020B0503020204020204" pitchFamily="34" charset="-122"/>
              </a:rPr>
              <a:t>前景</a:t>
            </a:r>
            <a:r>
              <a:rPr lang="zh-CN" altLang="en-US" sz="2000" dirty="0">
                <a:latin typeface="微软雅黑" panose="020B0503020204020204" pitchFamily="34" charset="-122"/>
                <a:ea typeface="微软雅黑" panose="020B0503020204020204" pitchFamily="34" charset="-122"/>
              </a:rPr>
              <a:t>暗淡。</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solidFill>
                  <a:schemeClr val="accent1"/>
                </a:solidFill>
                <a:latin typeface="微软雅黑" panose="020B0503020204020204" pitchFamily="34" charset="-122"/>
                <a:ea typeface="微软雅黑" panose="020B0503020204020204" pitchFamily="34" charset="-122"/>
              </a:rPr>
              <a:t>The outlook </a:t>
            </a:r>
            <a:r>
              <a:rPr lang="en-US" altLang="zh-CN" sz="2000" dirty="0">
                <a:latin typeface="微软雅黑" panose="020B0503020204020204" pitchFamily="34" charset="-122"/>
                <a:ea typeface="微软雅黑" panose="020B0503020204020204" pitchFamily="34" charset="-122"/>
              </a:rPr>
              <a:t>for the economy is bleak.</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从塔顶俯视，这座城市的</a:t>
            </a:r>
            <a:r>
              <a:rPr lang="zh-CN" altLang="en-US" sz="2000" dirty="0">
                <a:solidFill>
                  <a:schemeClr val="accent1"/>
                </a:solidFill>
                <a:latin typeface="微软雅黑" panose="020B0503020204020204" pitchFamily="34" charset="-122"/>
                <a:ea typeface="微软雅黑" panose="020B0503020204020204" pitchFamily="34" charset="-122"/>
              </a:rPr>
              <a:t>景色</a:t>
            </a:r>
            <a:r>
              <a:rPr lang="zh-CN" altLang="en-US" sz="2000" dirty="0">
                <a:latin typeface="微软雅黑" panose="020B0503020204020204" pitchFamily="34" charset="-122"/>
                <a:ea typeface="微软雅黑" panose="020B0503020204020204" pitchFamily="34" charset="-122"/>
              </a:rPr>
              <a:t>令人叹为观止。</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From the top of the tower, </a:t>
            </a:r>
            <a:r>
              <a:rPr lang="en-US" altLang="zh-CN" sz="2000" dirty="0">
                <a:solidFill>
                  <a:schemeClr val="accent1"/>
                </a:solidFill>
                <a:latin typeface="微软雅黑" panose="020B0503020204020204" pitchFamily="34" charset="-122"/>
                <a:ea typeface="微软雅黑" panose="020B0503020204020204" pitchFamily="34" charset="-122"/>
              </a:rPr>
              <a:t>the outlook </a:t>
            </a:r>
            <a:r>
              <a:rPr lang="en-US" altLang="zh-CN" sz="2000" dirty="0">
                <a:latin typeface="微软雅黑" panose="020B0503020204020204" pitchFamily="34" charset="-122"/>
                <a:ea typeface="微软雅黑" panose="020B0503020204020204" pitchFamily="34" charset="-122"/>
              </a:rPr>
              <a:t>over the city was breathtaking.</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srcRect l="7794" r="2037" b="8000"/>
          <a:stretch>
            <a:fillRect/>
          </a:stretch>
        </p:blipFill>
        <p:spPr>
          <a:xfrm>
            <a:off x="6012160" y="2954052"/>
            <a:ext cx="3131840" cy="218944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811994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prstClr val="black"/>
                </a:solidFill>
                <a:latin typeface="微软雅黑" panose="020B0503020204020204" pitchFamily="34" charset="-122"/>
                <a:ea typeface="微软雅黑" panose="020B0503020204020204" pitchFamily="34" charset="-122"/>
              </a:rPr>
              <a:t>3.	qualification	/ˌ</a:t>
            </a:r>
            <a:r>
              <a:rPr lang="en-US" altLang="zh-CN" sz="1800" b="1" dirty="0" err="1">
                <a:solidFill>
                  <a:prstClr val="black"/>
                </a:solidFill>
                <a:latin typeface="微软雅黑" panose="020B0503020204020204" pitchFamily="34" charset="-122"/>
                <a:ea typeface="微软雅黑" panose="020B0503020204020204" pitchFamily="34" charset="-122"/>
              </a:rPr>
              <a:t>kwɒlɪfɪˈkeɪʃn</a:t>
            </a:r>
            <a:r>
              <a:rPr lang="en-US" altLang="zh-CN" sz="1800" b="1" dirty="0">
                <a:solidFill>
                  <a:prstClr val="black"/>
                </a:solidFill>
                <a:latin typeface="微软雅黑" panose="020B0503020204020204" pitchFamily="34" charset="-122"/>
                <a:ea typeface="微软雅黑" panose="020B0503020204020204" pitchFamily="34" charset="-122"/>
              </a:rPr>
              <a:t>	n.(</a:t>
            </a:r>
            <a:r>
              <a:rPr lang="zh-CN" altLang="en-US" sz="1800" b="1" dirty="0">
                <a:solidFill>
                  <a:prstClr val="black"/>
                </a:solidFill>
                <a:latin typeface="微软雅黑" panose="020B0503020204020204" pitchFamily="34" charset="-122"/>
                <a:ea typeface="微软雅黑" panose="020B0503020204020204" pitchFamily="34" charset="-122"/>
              </a:rPr>
              <a:t>学习课程</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资格</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学历</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512027" y="730891"/>
            <a:ext cx="8119945" cy="3754743"/>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我确信就资历、能力和经验而言，你是做这份工作最合适的人选。</a:t>
            </a:r>
            <a:r>
              <a:rPr lang="zh-CN" altLang="en-US" dirty="0">
                <a:solidFill>
                  <a:srgbClr val="C00000"/>
                </a:solidFill>
                <a:latin typeface="微软雅黑" panose="020B0503020204020204" pitchFamily="34" charset="-122"/>
                <a:ea typeface="微软雅黑" panose="020B0503020204020204" pitchFamily="34" charset="-122"/>
              </a:rPr>
              <a:t>（应用文）</a:t>
            </a:r>
            <a:endParaRPr lang="en-US" altLang="zh-CN"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dirty="0">
                <a:solidFill>
                  <a:prstClr val="black"/>
                </a:solidFill>
                <a:latin typeface="微软雅黑" panose="020B0503020204020204" pitchFamily="34" charset="-122"/>
                <a:ea typeface="微软雅黑" panose="020B0503020204020204" pitchFamily="34" charset="-122"/>
              </a:rPr>
              <a:t>I feel sure that in terms of </a:t>
            </a:r>
            <a:r>
              <a:rPr lang="en-US" altLang="zh-CN" dirty="0">
                <a:solidFill>
                  <a:schemeClr val="accent1"/>
                </a:solidFill>
                <a:latin typeface="微软雅黑" panose="020B0503020204020204" pitchFamily="34" charset="-122"/>
                <a:ea typeface="微软雅黑" panose="020B0503020204020204" pitchFamily="34" charset="-122"/>
              </a:rPr>
              <a:t>qualification</a:t>
            </a:r>
            <a:r>
              <a:rPr lang="en-US" altLang="zh-CN" dirty="0">
                <a:solidFill>
                  <a:prstClr val="black"/>
                </a:solidFill>
                <a:latin typeface="微软雅黑" panose="020B0503020204020204" pitchFamily="34" charset="-122"/>
                <a:ea typeface="微软雅黑" panose="020B0503020204020204" pitchFamily="34" charset="-122"/>
              </a:rPr>
              <a:t>, ability and experience, I are suited to the position you have in mind.</a:t>
            </a:r>
            <a:endParaRPr lang="zh-CN" altLang="en-US"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dirty="0">
                <a:solidFill>
                  <a:schemeClr val="accent1"/>
                </a:solidFill>
                <a:latin typeface="微软雅黑" panose="020B0503020204020204" pitchFamily="34" charset="-122"/>
                <a:ea typeface="微软雅黑" panose="020B0503020204020204" pitchFamily="34" charset="-122"/>
              </a:rPr>
              <a:t>qualify	/ˈ</a:t>
            </a:r>
            <a:r>
              <a:rPr lang="en-US" altLang="zh-CN" dirty="0" err="1">
                <a:solidFill>
                  <a:schemeClr val="accent1"/>
                </a:solidFill>
                <a:latin typeface="微软雅黑" panose="020B0503020204020204" pitchFamily="34" charset="-122"/>
                <a:ea typeface="微软雅黑" panose="020B0503020204020204" pitchFamily="34" charset="-122"/>
              </a:rPr>
              <a:t>kwɒlɪfaɪ</a:t>
            </a:r>
            <a:r>
              <a:rPr lang="en-US" altLang="zh-CN" dirty="0">
                <a:solidFill>
                  <a:schemeClr val="accent1"/>
                </a:solidFill>
                <a:latin typeface="微软雅黑" panose="020B0503020204020204" pitchFamily="34" charset="-122"/>
                <a:ea typeface="微软雅黑" panose="020B0503020204020204" pitchFamily="34" charset="-122"/>
              </a:rPr>
              <a:t>	v.(</a:t>
            </a:r>
            <a:r>
              <a:rPr lang="zh-CN" altLang="en-US" dirty="0">
                <a:solidFill>
                  <a:schemeClr val="accent1"/>
                </a:solidFill>
                <a:latin typeface="微软雅黑" panose="020B0503020204020204" pitchFamily="34" charset="-122"/>
                <a:ea typeface="微软雅黑" panose="020B0503020204020204" pitchFamily="34" charset="-122"/>
              </a:rPr>
              <a:t>使</a:t>
            </a:r>
            <a:r>
              <a:rPr lang="en-US" altLang="zh-CN" dirty="0">
                <a:solidFill>
                  <a:schemeClr val="accent1"/>
                </a:solidFill>
                <a:latin typeface="微软雅黑" panose="020B0503020204020204" pitchFamily="34" charset="-122"/>
                <a:ea typeface="微软雅黑" panose="020B0503020204020204" pitchFamily="34" charset="-122"/>
              </a:rPr>
              <a:t>)</a:t>
            </a:r>
            <a:r>
              <a:rPr lang="zh-CN" altLang="en-US" dirty="0">
                <a:solidFill>
                  <a:schemeClr val="accent1"/>
                </a:solidFill>
                <a:latin typeface="微软雅黑" panose="020B0503020204020204" pitchFamily="34" charset="-122"/>
                <a:ea typeface="微软雅黑" panose="020B0503020204020204" pitchFamily="34" charset="-122"/>
              </a:rPr>
              <a:t>具备资格</a:t>
            </a:r>
            <a:r>
              <a:rPr lang="en-US" altLang="zh-CN" dirty="0">
                <a:solidFill>
                  <a:schemeClr val="accent1"/>
                </a:solidFill>
                <a:latin typeface="微软雅黑" panose="020B0503020204020204" pitchFamily="34" charset="-122"/>
                <a:ea typeface="微软雅黑" panose="020B0503020204020204" pitchFamily="34" charset="-122"/>
              </a:rPr>
              <a:t>;(</a:t>
            </a:r>
            <a:r>
              <a:rPr lang="zh-CN" altLang="en-US" dirty="0">
                <a:solidFill>
                  <a:schemeClr val="accent1"/>
                </a:solidFill>
                <a:latin typeface="微软雅黑" panose="020B0503020204020204" pitchFamily="34" charset="-122"/>
                <a:ea typeface="微软雅黑" panose="020B0503020204020204" pitchFamily="34" charset="-122"/>
              </a:rPr>
              <a:t>使</a:t>
            </a:r>
            <a:r>
              <a:rPr lang="en-US" altLang="zh-CN" dirty="0">
                <a:solidFill>
                  <a:schemeClr val="accent1"/>
                </a:solidFill>
                <a:latin typeface="微软雅黑" panose="020B0503020204020204" pitchFamily="34" charset="-122"/>
                <a:ea typeface="微软雅黑" panose="020B0503020204020204" pitchFamily="34" charset="-122"/>
              </a:rPr>
              <a:t>)</a:t>
            </a:r>
            <a:r>
              <a:rPr lang="zh-CN" altLang="en-US" dirty="0">
                <a:solidFill>
                  <a:schemeClr val="accent1"/>
                </a:solidFill>
                <a:latin typeface="微软雅黑" panose="020B0503020204020204" pitchFamily="34" charset="-122"/>
                <a:ea typeface="微软雅黑" panose="020B0503020204020204" pitchFamily="34" charset="-122"/>
              </a:rPr>
              <a:t>合格</a:t>
            </a:r>
            <a:endParaRPr lang="zh-CN" altLang="en-US"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本培训课程将使你能胜任更好的工作。</a:t>
            </a:r>
            <a:r>
              <a:rPr lang="zh-CN" altLang="en-US" dirty="0">
                <a:solidFill>
                  <a:srgbClr val="C00000"/>
                </a:solidFill>
                <a:latin typeface="微软雅黑" panose="020B0503020204020204" pitchFamily="34" charset="-122"/>
                <a:ea typeface="微软雅黑" panose="020B0503020204020204" pitchFamily="34" charset="-122"/>
              </a:rPr>
              <a:t>（应用文之宣传稿）</a:t>
            </a:r>
            <a:endParaRPr lang="en-US" altLang="zh-CN"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This training course will qualify you for a better job. </a:t>
            </a:r>
            <a:endParaRPr lang="zh-CN" altLang="en-US"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dirty="0">
                <a:solidFill>
                  <a:schemeClr val="accent1"/>
                </a:solidFill>
                <a:latin typeface="微软雅黑" panose="020B0503020204020204" pitchFamily="34" charset="-122"/>
                <a:ea typeface="微软雅黑" panose="020B0503020204020204" pitchFamily="34" charset="-122"/>
              </a:rPr>
              <a:t>qualified adj. </a:t>
            </a:r>
            <a:r>
              <a:rPr lang="zh-CN" altLang="en-US" dirty="0">
                <a:solidFill>
                  <a:schemeClr val="accent1"/>
                </a:solidFill>
                <a:latin typeface="微软雅黑" panose="020B0503020204020204" pitchFamily="34" charset="-122"/>
                <a:ea typeface="微软雅黑" panose="020B0503020204020204" pitchFamily="34" charset="-122"/>
              </a:rPr>
              <a:t>合格的</a:t>
            </a:r>
            <a:endParaRPr lang="zh-CN" altLang="en-US"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我相信我能胜任这份志愿者工作。</a:t>
            </a:r>
            <a:r>
              <a:rPr lang="zh-CN" altLang="en-US" dirty="0">
                <a:solidFill>
                  <a:srgbClr val="C00000"/>
                </a:solidFill>
                <a:latin typeface="微软雅黑" panose="020B0503020204020204" pitchFamily="34" charset="-122"/>
                <a:ea typeface="微软雅黑" panose="020B0503020204020204" pitchFamily="34" charset="-122"/>
              </a:rPr>
              <a:t>（应用文）</a:t>
            </a:r>
            <a:endParaRPr lang="en-US" altLang="zh-CN"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I do believe that I </a:t>
            </a:r>
            <a:r>
              <a:rPr lang="en-US" altLang="zh-CN" dirty="0">
                <a:solidFill>
                  <a:schemeClr val="accent1"/>
                </a:solidFill>
                <a:latin typeface="微软雅黑" panose="020B0503020204020204" pitchFamily="34" charset="-122"/>
                <a:ea typeface="微软雅黑" panose="020B0503020204020204" pitchFamily="34" charset="-122"/>
              </a:rPr>
              <a:t>am very qualified for </a:t>
            </a:r>
            <a:r>
              <a:rPr lang="en-US" altLang="zh-CN" dirty="0">
                <a:latin typeface="微软雅黑" panose="020B0503020204020204" pitchFamily="34" charset="-122"/>
                <a:ea typeface="微软雅黑" panose="020B0503020204020204" pitchFamily="34" charset="-122"/>
              </a:rPr>
              <a:t>this voluntary work. </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barn(inVertical)">
                                      <p:cBhvr>
                                        <p:cTn id="2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a:solidFill>
                  <a:prstClr val="black"/>
                </a:solidFill>
                <a:latin typeface="微软雅黑" panose="020B0503020204020204" pitchFamily="34" charset="-122"/>
                <a:ea typeface="微软雅黑" panose="020B0503020204020204" pitchFamily="34" charset="-122"/>
              </a:rPr>
              <a:t>52.	belt	/belt/	n.</a:t>
            </a:r>
            <a:r>
              <a:rPr lang="zh-CN" altLang="en-US" sz="1800" b="1">
                <a:solidFill>
                  <a:prstClr val="black"/>
                </a:solidFill>
                <a:latin typeface="微软雅黑" panose="020B0503020204020204" pitchFamily="34" charset="-122"/>
                <a:ea typeface="微软雅黑" panose="020B0503020204020204" pitchFamily="34" charset="-122"/>
              </a:rPr>
              <a:t>腰带</a:t>
            </a:r>
            <a:r>
              <a:rPr lang="en-US" altLang="zh-CN" sz="1800" b="1">
                <a:solidFill>
                  <a:prstClr val="black"/>
                </a:solidFill>
                <a:latin typeface="微软雅黑" panose="020B0503020204020204" pitchFamily="34" charset="-122"/>
                <a:ea typeface="微软雅黑" panose="020B0503020204020204" pitchFamily="34" charset="-122"/>
              </a:rPr>
              <a:t>;</a:t>
            </a:r>
            <a:r>
              <a:rPr lang="zh-CN" altLang="en-US" sz="1800" b="1">
                <a:solidFill>
                  <a:prstClr val="black"/>
                </a:solidFill>
                <a:latin typeface="微软雅黑" panose="020B0503020204020204" pitchFamily="34" charset="-122"/>
                <a:ea typeface="微软雅黑" panose="020B0503020204020204" pitchFamily="34" charset="-122"/>
              </a:rPr>
              <a:t>地带</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139480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 “一</a:t>
            </a:r>
            <a:r>
              <a:rPr lang="zh-CN" altLang="en-US" sz="2000" dirty="0">
                <a:solidFill>
                  <a:schemeClr val="accent1"/>
                </a:solidFill>
                <a:latin typeface="微软雅黑" panose="020B0503020204020204" pitchFamily="34" charset="-122"/>
                <a:ea typeface="微软雅黑" panose="020B0503020204020204" pitchFamily="34" charset="-122"/>
              </a:rPr>
              <a:t>带</a:t>
            </a:r>
            <a:r>
              <a:rPr lang="zh-CN" altLang="en-US" sz="2000" dirty="0">
                <a:latin typeface="微软雅黑" panose="020B0503020204020204" pitchFamily="34" charset="-122"/>
                <a:ea typeface="微软雅黑" panose="020B0503020204020204" pitchFamily="34" charset="-122"/>
              </a:rPr>
              <a:t>一路”倡议 </a:t>
            </a:r>
            <a:r>
              <a:rPr lang="en-US" altLang="zh-CN" sz="2000" dirty="0">
                <a:latin typeface="微软雅黑" panose="020B0503020204020204" pitchFamily="34" charset="-122"/>
                <a:ea typeface="微软雅黑" panose="020B0503020204020204" pitchFamily="34" charset="-122"/>
              </a:rPr>
              <a:t>the </a:t>
            </a:r>
            <a:r>
              <a:rPr lang="en-US" altLang="zh-CN" sz="2000" dirty="0">
                <a:solidFill>
                  <a:schemeClr val="accent1"/>
                </a:solidFill>
                <a:latin typeface="微软雅黑" panose="020B0503020204020204" pitchFamily="34" charset="-122"/>
                <a:ea typeface="微软雅黑" panose="020B0503020204020204" pitchFamily="34" charset="-122"/>
              </a:rPr>
              <a:t>Belt</a:t>
            </a:r>
            <a:r>
              <a:rPr lang="en-US" altLang="zh-CN" sz="2000" dirty="0">
                <a:latin typeface="微软雅黑" panose="020B0503020204020204" pitchFamily="34" charset="-122"/>
                <a:ea typeface="微软雅黑" panose="020B0503020204020204" pitchFamily="34" charset="-122"/>
              </a:rPr>
              <a:t> and Road Initiative</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我们住在通勤者</a:t>
            </a:r>
            <a:r>
              <a:rPr lang="zh-CN" altLang="en-US" sz="2000" dirty="0">
                <a:solidFill>
                  <a:schemeClr val="accent1"/>
                </a:solidFill>
                <a:latin typeface="微软雅黑" panose="020B0503020204020204" pitchFamily="34" charset="-122"/>
                <a:ea typeface="微软雅黑" panose="020B0503020204020204" pitchFamily="34" charset="-122"/>
              </a:rPr>
              <a:t>居住带</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We live in </a:t>
            </a:r>
            <a:r>
              <a:rPr lang="en-US" altLang="zh-CN" sz="2000" dirty="0">
                <a:solidFill>
                  <a:schemeClr val="accent1"/>
                </a:solidFill>
                <a:latin typeface="微软雅黑" panose="020B0503020204020204" pitchFamily="34" charset="-122"/>
                <a:ea typeface="微软雅黑" panose="020B0503020204020204" pitchFamily="34" charset="-122"/>
              </a:rPr>
              <a:t>the commuter belt</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718049" y="2725947"/>
            <a:ext cx="3707903" cy="2417553"/>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53.	initiative	/</a:t>
            </a:r>
            <a:r>
              <a:rPr lang="en-US" altLang="zh-CN" sz="1800" b="1" dirty="0" err="1">
                <a:solidFill>
                  <a:prstClr val="black"/>
                </a:solidFill>
                <a:latin typeface="微软雅黑" panose="020B0503020204020204" pitchFamily="34" charset="-122"/>
                <a:ea typeface="微软雅黑" panose="020B0503020204020204" pitchFamily="34" charset="-122"/>
              </a:rPr>
              <a:t>ɪˈnɪʃətɪv</a:t>
            </a:r>
            <a:r>
              <a:rPr lang="en-US" altLang="zh-CN" sz="1800" b="1" dirty="0">
                <a:solidFill>
                  <a:prstClr val="black"/>
                </a:solidFill>
                <a:latin typeface="微软雅黑" panose="020B0503020204020204" pitchFamily="34" charset="-122"/>
                <a:ea typeface="微软雅黑" panose="020B0503020204020204" pitchFamily="34" charset="-122"/>
              </a:rPr>
              <a:t>	n.</a:t>
            </a:r>
            <a:r>
              <a:rPr lang="zh-CN" altLang="en-US" sz="1800" b="1" dirty="0">
                <a:solidFill>
                  <a:prstClr val="black"/>
                </a:solidFill>
                <a:latin typeface="微软雅黑" panose="020B0503020204020204" pitchFamily="34" charset="-122"/>
                <a:ea typeface="微软雅黑" panose="020B0503020204020204" pitchFamily="34" charset="-122"/>
              </a:rPr>
              <a:t>倡议</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新方案</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236699"/>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在仪式上发布的“第一届国际茶日茶路合作</a:t>
            </a:r>
            <a:r>
              <a:rPr lang="zh-CN" altLang="en-US" sz="1600" dirty="0">
                <a:solidFill>
                  <a:schemeClr val="accent1"/>
                </a:solidFill>
                <a:latin typeface="微软雅黑" panose="020B0503020204020204" pitchFamily="34" charset="-122"/>
                <a:ea typeface="微软雅黑" panose="020B0503020204020204" pitchFamily="34" charset="-122"/>
              </a:rPr>
              <a:t>倡议</a:t>
            </a:r>
            <a:r>
              <a:rPr lang="zh-CN" altLang="en-US" sz="1600" dirty="0">
                <a:latin typeface="微软雅黑" panose="020B0503020204020204" pitchFamily="34" charset="-122"/>
                <a:ea typeface="微软雅黑" panose="020B0503020204020204" pitchFamily="34" charset="-122"/>
              </a:rPr>
              <a:t>”呼吁茶叶行业的人们走到一起，促进国际合作和文化交流。</a:t>
            </a:r>
            <a:r>
              <a:rPr lang="zh-CN" altLang="en-US" sz="1600" dirty="0">
                <a:solidFill>
                  <a:srgbClr val="C00000"/>
                </a:solidFill>
                <a:latin typeface="微软雅黑" panose="020B0503020204020204" pitchFamily="34" charset="-122"/>
                <a:ea typeface="微软雅黑" panose="020B0503020204020204" pitchFamily="34" charset="-122"/>
              </a:rPr>
              <a:t>（</a:t>
            </a:r>
            <a:r>
              <a:rPr lang="en-US" altLang="zh-CN" sz="1600" dirty="0">
                <a:solidFill>
                  <a:srgbClr val="C00000"/>
                </a:solidFill>
                <a:latin typeface="微软雅黑" panose="020B0503020204020204" pitchFamily="34" charset="-122"/>
                <a:ea typeface="微软雅黑" panose="020B0503020204020204" pitchFamily="34" charset="-122"/>
              </a:rPr>
              <a:t>2022</a:t>
            </a:r>
            <a:r>
              <a:rPr lang="zh-CN" altLang="en-US" sz="1600" dirty="0">
                <a:solidFill>
                  <a:srgbClr val="C00000"/>
                </a:solidFill>
                <a:latin typeface="微软雅黑" panose="020B0503020204020204" pitchFamily="34" charset="-122"/>
                <a:ea typeface="微软雅黑" panose="020B0503020204020204" pitchFamily="34" charset="-122"/>
              </a:rPr>
              <a:t>全国乙卷）</a:t>
            </a:r>
            <a:endParaRPr lang="zh-CN" altLang="en-US" sz="16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The "First International Tea Day Tea Road Cooperative </a:t>
            </a:r>
            <a:r>
              <a:rPr lang="en-US" altLang="zh-CN" sz="1600" dirty="0">
                <a:solidFill>
                  <a:schemeClr val="accent1"/>
                </a:solidFill>
                <a:latin typeface="微软雅黑" panose="020B0503020204020204" pitchFamily="34" charset="-122"/>
                <a:ea typeface="微软雅黑" panose="020B0503020204020204" pitchFamily="34" charset="-122"/>
              </a:rPr>
              <a:t>Initiative</a:t>
            </a:r>
            <a:r>
              <a:rPr lang="en-US" altLang="zh-CN" sz="1600" dirty="0">
                <a:latin typeface="微软雅黑" panose="020B0503020204020204" pitchFamily="34" charset="-122"/>
                <a:ea typeface="微软雅黑" panose="020B0503020204020204" pitchFamily="34" charset="-122"/>
              </a:rPr>
              <a:t>" issued</a:t>
            </a:r>
            <a:r>
              <a:rPr lang="zh-CN" altLang="en-US" sz="1600" dirty="0">
                <a:latin typeface="微软雅黑" panose="020B0503020204020204" pitchFamily="34" charset="-122"/>
                <a:ea typeface="微软雅黑" panose="020B0503020204020204" pitchFamily="34" charset="-122"/>
              </a:rPr>
              <a:t>（发布）</a:t>
            </a:r>
            <a:r>
              <a:rPr lang="en-US" altLang="zh-CN" sz="1600" dirty="0">
                <a:latin typeface="微软雅黑" panose="020B0503020204020204" pitchFamily="34" charset="-122"/>
                <a:ea typeface="微软雅黑" panose="020B0503020204020204" pitchFamily="34" charset="-122"/>
              </a:rPr>
              <a:t>at the ceremony calls for people working in the tea industry to come together to promote international cooperation 67 cultural exchanges.</a:t>
            </a:r>
            <a:endParaRPr lang="en-US" altLang="zh-CN"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solidFill>
                  <a:schemeClr val="accent1"/>
                </a:solidFill>
                <a:latin typeface="微软雅黑" panose="020B0503020204020204" pitchFamily="34" charset="-122"/>
                <a:ea typeface="微软雅黑" panose="020B0503020204020204" pitchFamily="34" charset="-122"/>
              </a:rPr>
              <a:t>the Belt and Road Initiative“</a:t>
            </a:r>
            <a:r>
              <a:rPr lang="zh-CN" altLang="en-US" sz="1600" dirty="0">
                <a:solidFill>
                  <a:schemeClr val="accent1"/>
                </a:solidFill>
                <a:latin typeface="微软雅黑" panose="020B0503020204020204" pitchFamily="34" charset="-122"/>
                <a:ea typeface="微软雅黑" panose="020B0503020204020204" pitchFamily="34" charset="-122"/>
              </a:rPr>
              <a:t>一带一路”倡议</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796136" y="3134782"/>
            <a:ext cx="3347864" cy="2008718"/>
          </a:xfrm>
          <a:prstGeom prst="rect">
            <a:avLst/>
          </a:prstGeom>
        </p:spPr>
      </p:pic>
      <p:sp>
        <p:nvSpPr>
          <p:cNvPr id="7" name="文本框 6"/>
          <p:cNvSpPr txBox="1"/>
          <p:nvPr/>
        </p:nvSpPr>
        <p:spPr>
          <a:xfrm>
            <a:off x="430054" y="3134782"/>
            <a:ext cx="5150057" cy="152618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The Belt and Road Initiative is a massive China-led infrastructure project that aims to stretch around the globe.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一带一路”倡议是中国主导的，旨在向全球延伸大型基础设施项目。</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53.	initiative	/</a:t>
            </a:r>
            <a:r>
              <a:rPr kumimoji="0" lang="en-US" altLang="zh-CN" sz="18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ɪˈnɪʃətɪv</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	n.</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倡议</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新方案</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pic>
        <p:nvPicPr>
          <p:cNvPr id="3" name="图片 2"/>
          <p:cNvPicPr>
            <a:picLocks noChangeAspect="1"/>
          </p:cNvPicPr>
          <p:nvPr/>
        </p:nvPicPr>
        <p:blipFill>
          <a:blip r:embed="rId1"/>
          <a:stretch>
            <a:fillRect/>
          </a:stretch>
        </p:blipFill>
        <p:spPr>
          <a:xfrm>
            <a:off x="5796136" y="3134782"/>
            <a:ext cx="3347864" cy="2008718"/>
          </a:xfrm>
          <a:prstGeom prst="rect">
            <a:avLst/>
          </a:prstGeom>
        </p:spPr>
      </p:pic>
      <p:sp>
        <p:nvSpPr>
          <p:cNvPr id="4" name="文本框 3"/>
          <p:cNvSpPr txBox="1"/>
          <p:nvPr>
            <p:custDataLst>
              <p:tags r:id="rId2"/>
            </p:custDataLst>
          </p:nvPr>
        </p:nvSpPr>
        <p:spPr>
          <a:xfrm>
            <a:off x="467544" y="843558"/>
            <a:ext cx="8352928" cy="1895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take the initiative to</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主动采取行动</a:t>
            </a:r>
            <a:endPar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Having a growth mindset of interest can help job seekers expand their interests and become more adaptable to different fields, and </a:t>
            </a:r>
            <a:r>
              <a:rPr kumimoji="0" lang="en-US" altLang="zh-CN"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take the initiative to </a:t>
            </a:r>
            <a:r>
              <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learn new skills. </a:t>
            </a:r>
            <a:endPar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拥有兴趣增长型思维有助于求职者拓展兴趣，更好地适应不同领域，并</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主动</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学习新技能。</a:t>
            </a:r>
            <a:r>
              <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（应用文）</a:t>
            </a:r>
            <a:endParaRPr kumimoji="0" lang="en-US" altLang="zh-CN"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54.	sincerely	/</a:t>
            </a:r>
            <a:r>
              <a:rPr lang="en-US" altLang="zh-CN" sz="1800" b="1" dirty="0" err="1">
                <a:solidFill>
                  <a:prstClr val="black"/>
                </a:solidFill>
                <a:latin typeface="微软雅黑" panose="020B0503020204020204" pitchFamily="34" charset="-122"/>
                <a:ea typeface="微软雅黑" panose="020B0503020204020204" pitchFamily="34" charset="-122"/>
              </a:rPr>
              <a:t>sɪnˈsɪəli</a:t>
            </a:r>
            <a:r>
              <a:rPr lang="en-US" altLang="zh-CN" sz="1800" b="1" dirty="0">
                <a:solidFill>
                  <a:prstClr val="black"/>
                </a:solidFill>
                <a:latin typeface="微软雅黑" panose="020B0503020204020204" pitchFamily="34" charset="-122"/>
                <a:ea typeface="微软雅黑" panose="020B0503020204020204" pitchFamily="34" charset="-122"/>
              </a:rPr>
              <a:t>	ad.</a:t>
            </a:r>
            <a:r>
              <a:rPr lang="zh-CN" altLang="en-US" sz="1800" b="1" dirty="0">
                <a:solidFill>
                  <a:prstClr val="black"/>
                </a:solidFill>
                <a:latin typeface="微软雅黑" panose="020B0503020204020204" pitchFamily="34" charset="-122"/>
                <a:ea typeface="微软雅黑" panose="020B0503020204020204" pitchFamily="34" charset="-122"/>
              </a:rPr>
              <a:t>真诚地</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诚实地</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236699"/>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我</a:t>
            </a:r>
            <a:r>
              <a:rPr lang="zh-CN" altLang="en-US" sz="1600" dirty="0">
                <a:solidFill>
                  <a:schemeClr val="accent1"/>
                </a:solidFill>
                <a:latin typeface="微软雅黑" panose="020B0503020204020204" pitchFamily="34" charset="-122"/>
                <a:ea typeface="微软雅黑" panose="020B0503020204020204" pitchFamily="34" charset="-122"/>
              </a:rPr>
              <a:t>真诚地</a:t>
            </a:r>
            <a:r>
              <a:rPr lang="zh-CN" altLang="en-US" sz="1600" dirty="0">
                <a:latin typeface="微软雅黑" panose="020B0503020204020204" pitchFamily="34" charset="-122"/>
                <a:ea typeface="微软雅黑" panose="020B0503020204020204" pitchFamily="34" charset="-122"/>
              </a:rPr>
              <a:t>相信，在帮助我们理解如何在许多学科中设计和实现一系列计算机系统方面，代理将具有价值。</a:t>
            </a:r>
            <a:endParaRPr lang="zh-CN" altLang="en-US"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I </a:t>
            </a:r>
            <a:r>
              <a:rPr lang="en-US" altLang="zh-CN" sz="1600" dirty="0">
                <a:solidFill>
                  <a:schemeClr val="accent1"/>
                </a:solidFill>
                <a:latin typeface="微软雅黑" panose="020B0503020204020204" pitchFamily="34" charset="-122"/>
                <a:ea typeface="微软雅黑" panose="020B0503020204020204" pitchFamily="34" charset="-122"/>
              </a:rPr>
              <a:t>sincerely</a:t>
            </a:r>
            <a:r>
              <a:rPr lang="en-US" altLang="zh-CN" sz="1600" dirty="0">
                <a:latin typeface="微软雅黑" panose="020B0503020204020204" pitchFamily="34" charset="-122"/>
                <a:ea typeface="微软雅黑" panose="020B0503020204020204" pitchFamily="34" charset="-122"/>
              </a:rPr>
              <a:t> believe that agents will have value in helping us to understand how to design and implement a range of computer systems, in many disciplines.</a:t>
            </a:r>
            <a:endParaRPr lang="en-US" altLang="zh-CN"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我</a:t>
            </a:r>
            <a:r>
              <a:rPr lang="zh-CN" altLang="en-US" sz="1600" dirty="0">
                <a:solidFill>
                  <a:schemeClr val="accent1"/>
                </a:solidFill>
                <a:latin typeface="微软雅黑" panose="020B0503020204020204" pitchFamily="34" charset="-122"/>
                <a:ea typeface="微软雅黑" panose="020B0503020204020204" pitchFamily="34" charset="-122"/>
              </a:rPr>
              <a:t>衷心</a:t>
            </a:r>
            <a:r>
              <a:rPr lang="zh-CN" altLang="en-US" sz="1600" dirty="0">
                <a:latin typeface="微软雅黑" panose="020B0503020204020204" pitchFamily="34" charset="-122"/>
                <a:ea typeface="微软雅黑" panose="020B0503020204020204" pitchFamily="34" charset="-122"/>
              </a:rPr>
              <a:t>希望目前的谈判能够取得成功。</a:t>
            </a:r>
            <a:endParaRPr lang="en-US" altLang="zh-CN"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I </a:t>
            </a:r>
            <a:r>
              <a:rPr lang="en-US" altLang="zh-CN" sz="1600" dirty="0">
                <a:solidFill>
                  <a:schemeClr val="accent1"/>
                </a:solidFill>
                <a:latin typeface="微软雅黑" panose="020B0503020204020204" pitchFamily="34" charset="-122"/>
                <a:ea typeface="微软雅黑" panose="020B0503020204020204" pitchFamily="34" charset="-122"/>
              </a:rPr>
              <a:t>sincerely</a:t>
            </a:r>
            <a:r>
              <a:rPr lang="en-US" altLang="zh-CN" sz="1600" dirty="0">
                <a:latin typeface="微软雅黑" panose="020B0503020204020204" pitchFamily="34" charset="-122"/>
                <a:ea typeface="微软雅黑" panose="020B0503020204020204" pitchFamily="34" charset="-122"/>
              </a:rPr>
              <a:t> hope that the present negotiations will succeed.</a:t>
            </a:r>
            <a:endParaRPr lang="en-US" altLang="zh-CN" sz="16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734944" y="3336708"/>
            <a:ext cx="2409056" cy="1806792"/>
          </a:xfrm>
          <a:prstGeom prst="rect">
            <a:avLst/>
          </a:prstGeom>
        </p:spPr>
      </p:pic>
      <p:sp>
        <p:nvSpPr>
          <p:cNvPr id="5" name="文本框 4"/>
          <p:cNvSpPr txBox="1"/>
          <p:nvPr/>
        </p:nvSpPr>
        <p:spPr>
          <a:xfrm>
            <a:off x="467544" y="3219822"/>
            <a:ext cx="6192688" cy="1156855"/>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最后，我们</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衷心</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感谢参与本研究的患者的贡献。</a:t>
            </a:r>
            <a:endPar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Finally, we </a:t>
            </a:r>
            <a:r>
              <a:rPr lang="en-US" altLang="zh-CN" sz="1600" dirty="0">
                <a:solidFill>
                  <a:schemeClr val="accent1"/>
                </a:solidFill>
                <a:latin typeface="微软雅黑" panose="020B0503020204020204" pitchFamily="34" charset="-122"/>
                <a:ea typeface="微软雅黑" panose="020B0503020204020204" pitchFamily="34" charset="-122"/>
              </a:rPr>
              <a:t>sincerely</a:t>
            </a:r>
            <a:r>
              <a:rPr lang="en-US" altLang="zh-CN" sz="1600" dirty="0">
                <a:latin typeface="微软雅黑" panose="020B0503020204020204" pitchFamily="34" charset="-122"/>
                <a:ea typeface="微软雅黑" panose="020B0503020204020204" pitchFamily="34" charset="-122"/>
              </a:rPr>
              <a:t> appreciate the contributions of the patients who participated in this study. </a:t>
            </a:r>
            <a:endPar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barn(inVertical)">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55.	budget	/ˈ</a:t>
            </a:r>
            <a:r>
              <a:rPr lang="en-US" altLang="zh-CN" sz="1800" b="1" dirty="0" err="1">
                <a:solidFill>
                  <a:prstClr val="black"/>
                </a:solidFill>
                <a:latin typeface="微软雅黑" panose="020B0503020204020204" pitchFamily="34" charset="-122"/>
                <a:ea typeface="微软雅黑" panose="020B0503020204020204" pitchFamily="34" charset="-122"/>
              </a:rPr>
              <a:t>bʌdʒɪt</a:t>
            </a:r>
            <a:r>
              <a:rPr lang="en-US" altLang="zh-CN" sz="1800" b="1" dirty="0">
                <a:solidFill>
                  <a:prstClr val="black"/>
                </a:solidFill>
                <a:latin typeface="微软雅黑" panose="020B0503020204020204" pitchFamily="34" charset="-122"/>
                <a:ea typeface="微软雅黑" panose="020B0503020204020204" pitchFamily="34" charset="-122"/>
              </a:rPr>
              <a:t>	n.</a:t>
            </a:r>
            <a:r>
              <a:rPr lang="zh-CN" altLang="en-US" sz="1800" b="1" dirty="0">
                <a:solidFill>
                  <a:prstClr val="black"/>
                </a:solidFill>
                <a:latin typeface="微软雅黑" panose="020B0503020204020204" pitchFamily="34" charset="-122"/>
                <a:ea typeface="微软雅黑" panose="020B0503020204020204" pitchFamily="34" charset="-122"/>
              </a:rPr>
              <a:t>预算</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508248"/>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他们不得不搬到弗吉尼亚，但他们的</a:t>
            </a:r>
            <a:r>
              <a:rPr lang="zh-CN" altLang="en-US" dirty="0">
                <a:solidFill>
                  <a:schemeClr val="accent1"/>
                </a:solidFill>
                <a:latin typeface="微软雅黑" panose="020B0503020204020204" pitchFamily="34" charset="-122"/>
                <a:ea typeface="微软雅黑" panose="020B0503020204020204" pitchFamily="34" charset="-122"/>
              </a:rPr>
              <a:t>预算非常紧张</a:t>
            </a:r>
            <a:r>
              <a:rPr lang="zh-CN" altLang="en-US" dirty="0">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a:t>
            </a:r>
            <a:r>
              <a:rPr lang="en-US" altLang="zh-CN" dirty="0">
                <a:solidFill>
                  <a:srgbClr val="C00000"/>
                </a:solidFill>
                <a:latin typeface="微软雅黑" panose="020B0503020204020204" pitchFamily="34" charset="-122"/>
                <a:ea typeface="微软雅黑" panose="020B0503020204020204" pitchFamily="34" charset="-122"/>
              </a:rPr>
              <a:t>2023</a:t>
            </a:r>
            <a:r>
              <a:rPr lang="zh-CN" altLang="en-US" dirty="0">
                <a:solidFill>
                  <a:srgbClr val="C00000"/>
                </a:solidFill>
                <a:latin typeface="微软雅黑" panose="020B0503020204020204" pitchFamily="34" charset="-122"/>
                <a:ea typeface="微软雅黑" panose="020B0503020204020204" pitchFamily="34" charset="-122"/>
              </a:rPr>
              <a:t>全国卷</a:t>
            </a:r>
            <a:r>
              <a:rPr lang="en-US" altLang="zh-CN" dirty="0">
                <a:solidFill>
                  <a:srgbClr val="C00000"/>
                </a:solidFill>
                <a:latin typeface="微软雅黑" panose="020B0503020204020204" pitchFamily="34" charset="-122"/>
                <a:ea typeface="微软雅黑" panose="020B0503020204020204" pitchFamily="34" charset="-122"/>
              </a:rPr>
              <a:t>Ⅱ</a:t>
            </a:r>
            <a:r>
              <a:rPr lang="zh-CN" altLang="en-US" dirty="0">
                <a:solidFill>
                  <a:srgbClr val="C00000"/>
                </a:solidFill>
                <a:latin typeface="微软雅黑" panose="020B0503020204020204" pitchFamily="34" charset="-122"/>
                <a:ea typeface="微软雅黑" panose="020B0503020204020204" pitchFamily="34" charset="-122"/>
              </a:rPr>
              <a:t>）</a:t>
            </a:r>
            <a:endParaRPr lang="zh-CN" altLang="en-US"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They had to move to Virginia but they were </a:t>
            </a:r>
            <a:r>
              <a:rPr lang="en-US" altLang="zh-CN" dirty="0">
                <a:solidFill>
                  <a:schemeClr val="accent1"/>
                </a:solidFill>
                <a:latin typeface="微软雅黑" panose="020B0503020204020204" pitchFamily="34" charset="-122"/>
                <a:ea typeface="微软雅黑" panose="020B0503020204020204" pitchFamily="34" charset="-122"/>
              </a:rPr>
              <a:t>on a very tight budget</a:t>
            </a:r>
            <a:r>
              <a:rPr lang="en-US" altLang="zh-CN"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The firm has drawn up a budget for the coming financial year.</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公司草拟了下一财政年度的预算方案。</a:t>
            </a:r>
            <a:endParaRPr lang="zh-CN" altLang="en-US"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A </a:t>
            </a:r>
            <a:r>
              <a:rPr lang="en-US" altLang="zh-CN" dirty="0">
                <a:solidFill>
                  <a:schemeClr val="accent1"/>
                </a:solidFill>
                <a:latin typeface="微软雅黑" panose="020B0503020204020204" pitchFamily="34" charset="-122"/>
                <a:ea typeface="微软雅黑" panose="020B0503020204020204" pitchFamily="34" charset="-122"/>
              </a:rPr>
              <a:t>budget </a:t>
            </a:r>
            <a:r>
              <a:rPr lang="en-US" altLang="zh-CN" dirty="0">
                <a:latin typeface="微软雅黑" panose="020B0503020204020204" pitchFamily="34" charset="-122"/>
                <a:ea typeface="微软雅黑" panose="020B0503020204020204" pitchFamily="34" charset="-122"/>
              </a:rPr>
              <a:t>holiday/hotel/price</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dirty="0">
                <a:solidFill>
                  <a:schemeClr val="accent1"/>
                </a:solidFill>
                <a:latin typeface="微软雅黑" panose="020B0503020204020204" pitchFamily="34" charset="-122"/>
                <a:ea typeface="微软雅黑" panose="020B0503020204020204" pitchFamily="34" charset="-122"/>
              </a:rPr>
              <a:t>廉价</a:t>
            </a:r>
            <a:r>
              <a:rPr lang="zh-CN" altLang="en-US" dirty="0">
                <a:latin typeface="微软雅黑" panose="020B0503020204020204" pitchFamily="34" charset="-122"/>
                <a:ea typeface="微软雅黑" panose="020B0503020204020204" pitchFamily="34" charset="-122"/>
              </a:rPr>
              <a:t>旅行度假／廉价旅馆／低廉的价格</a:t>
            </a: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724128" y="2717528"/>
            <a:ext cx="3419872" cy="2425972"/>
          </a:xfrm>
          <a:prstGeom prst="rect">
            <a:avLst/>
          </a:prstGeom>
        </p:spPr>
      </p:pic>
      <p:sp>
        <p:nvSpPr>
          <p:cNvPr id="5" name="文本框 4"/>
          <p:cNvSpPr txBox="1"/>
          <p:nvPr>
            <p:custDataLst>
              <p:tags r:id="rId2"/>
            </p:custDataLst>
          </p:nvPr>
        </p:nvSpPr>
        <p:spPr>
          <a:xfrm>
            <a:off x="471157" y="3507854"/>
            <a:ext cx="5096853" cy="1289905"/>
          </a:xfrm>
          <a:prstGeom prst="rect">
            <a:avLst/>
          </a:prstGeom>
          <a:noFill/>
        </p:spPr>
        <p:txBody>
          <a:bodyPr wrap="square" rtlCol="0">
            <a:spAutoFit/>
          </a:bodyPr>
          <a:lstStyle/>
          <a:p>
            <a:pPr>
              <a:lnSpc>
                <a:spcPct val="150000"/>
              </a:lnSpc>
            </a:pPr>
            <a:r>
              <a:rPr lang="zh-CN" altLang="en-US" dirty="0">
                <a:solidFill>
                  <a:srgbClr val="C00000"/>
                </a:solidFill>
                <a:latin typeface="微软雅黑" panose="020B0503020204020204" pitchFamily="34" charset="-122"/>
                <a:ea typeface="微软雅黑" panose="020B0503020204020204" pitchFamily="34" charset="-122"/>
              </a:rPr>
              <a:t>资金不足的表达：</a:t>
            </a:r>
            <a:r>
              <a:rPr lang="en-US" altLang="zh-CN" dirty="0">
                <a:solidFill>
                  <a:srgbClr val="C00000"/>
                </a:solidFill>
                <a:latin typeface="微软雅黑" panose="020B0503020204020204" pitchFamily="34" charset="-122"/>
                <a:ea typeface="微软雅黑" panose="020B0503020204020204" pitchFamily="34" charset="-122"/>
              </a:rPr>
              <a:t>tighten the belt</a:t>
            </a:r>
            <a:r>
              <a:rPr lang="zh-CN" altLang="en-US" dirty="0">
                <a:solidFill>
                  <a:srgbClr val="C00000"/>
                </a:solidFill>
                <a:latin typeface="微软雅黑" panose="020B0503020204020204" pitchFamily="34" charset="-122"/>
                <a:ea typeface="微软雅黑" panose="020B0503020204020204" pitchFamily="34" charset="-122"/>
              </a:rPr>
              <a:t>束紧腰带</a:t>
            </a:r>
            <a:r>
              <a:rPr lang="en-US" altLang="zh-CN" dirty="0">
                <a:solidFill>
                  <a:srgbClr val="C00000"/>
                </a:solidFill>
                <a:latin typeface="微软雅黑" panose="020B0503020204020204" pitchFamily="34" charset="-122"/>
                <a:ea typeface="微软雅黑" panose="020B0503020204020204" pitchFamily="34" charset="-122"/>
              </a:rPr>
              <a:t>/ </a:t>
            </a:r>
            <a:endParaRPr lang="en-US" altLang="zh-CN" dirty="0">
              <a:solidFill>
                <a:srgbClr val="C00000"/>
              </a:solidFill>
              <a:latin typeface="微软雅黑" panose="020B0503020204020204" pitchFamily="34" charset="-122"/>
              <a:ea typeface="微软雅黑" panose="020B0503020204020204" pitchFamily="34" charset="-122"/>
            </a:endParaRPr>
          </a:p>
          <a:p>
            <a:pPr>
              <a:lnSpc>
                <a:spcPct val="150000"/>
              </a:lnSpc>
            </a:pPr>
            <a:r>
              <a:rPr lang="en-US" altLang="zh-CN" dirty="0">
                <a:solidFill>
                  <a:srgbClr val="C00000"/>
                </a:solidFill>
                <a:latin typeface="微软雅黑" panose="020B0503020204020204" pitchFamily="34" charset="-122"/>
                <a:ea typeface="微软雅黑" panose="020B0503020204020204" pitchFamily="34" charset="-122"/>
              </a:rPr>
              <a:t>     on a tight budget</a:t>
            </a:r>
            <a:r>
              <a:rPr lang="zh-CN" altLang="en-US" dirty="0">
                <a:solidFill>
                  <a:srgbClr val="C00000"/>
                </a:solidFill>
                <a:latin typeface="微软雅黑" panose="020B0503020204020204" pitchFamily="34" charset="-122"/>
                <a:ea typeface="微软雅黑" panose="020B0503020204020204" pitchFamily="34" charset="-122"/>
              </a:rPr>
              <a:t>在有限的资金预算下</a:t>
            </a:r>
            <a:r>
              <a:rPr lang="en-US" altLang="zh-CN" dirty="0">
                <a:solidFill>
                  <a:srgbClr val="C00000"/>
                </a:solidFill>
                <a:latin typeface="微软雅黑" panose="020B0503020204020204" pitchFamily="34" charset="-122"/>
                <a:ea typeface="微软雅黑" panose="020B0503020204020204" pitchFamily="34" charset="-122"/>
              </a:rPr>
              <a:t>/</a:t>
            </a:r>
            <a:endParaRPr lang="en-US" altLang="zh-CN" dirty="0">
              <a:solidFill>
                <a:srgbClr val="C00000"/>
              </a:solidFill>
              <a:latin typeface="微软雅黑" panose="020B0503020204020204" pitchFamily="34" charset="-122"/>
              <a:ea typeface="微软雅黑" panose="020B0503020204020204" pitchFamily="34" charset="-122"/>
            </a:endParaRPr>
          </a:p>
          <a:p>
            <a:pPr>
              <a:lnSpc>
                <a:spcPct val="150000"/>
              </a:lnSpc>
            </a:pPr>
            <a:r>
              <a:rPr lang="en-US" altLang="zh-CN" dirty="0">
                <a:solidFill>
                  <a:srgbClr val="C00000"/>
                </a:solidFill>
                <a:latin typeface="微软雅黑" panose="020B0503020204020204" pitchFamily="34" charset="-122"/>
                <a:ea typeface="微软雅黑" panose="020B0503020204020204" pitchFamily="34" charset="-122"/>
              </a:rPr>
              <a:t>    struggle to make ends meet</a:t>
            </a:r>
            <a:r>
              <a:rPr lang="zh-CN" altLang="en-US" dirty="0">
                <a:solidFill>
                  <a:srgbClr val="C00000"/>
                </a:solidFill>
                <a:latin typeface="微软雅黑" panose="020B0503020204020204" pitchFamily="34" charset="-122"/>
                <a:ea typeface="微软雅黑" panose="020B0503020204020204" pitchFamily="34" charset="-122"/>
              </a:rPr>
              <a:t>勉强维持生计</a:t>
            </a:r>
            <a:endParaRPr lang="en-US" altLang="zh-CN"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56.	side with	/</a:t>
            </a:r>
            <a:r>
              <a:rPr lang="en-US" altLang="zh-CN" sz="1800" b="1" dirty="0" err="1">
                <a:solidFill>
                  <a:prstClr val="black"/>
                </a:solidFill>
                <a:latin typeface="微软雅黑" panose="020B0503020204020204" pitchFamily="34" charset="-122"/>
                <a:ea typeface="微软雅黑" panose="020B0503020204020204" pitchFamily="34" charset="-122"/>
              </a:rPr>
              <a:t>saɪd</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wɪð</a:t>
            </a:r>
            <a:r>
              <a:rPr lang="en-US" altLang="zh-CN" sz="1800" b="1" dirty="0">
                <a:solidFill>
                  <a:prstClr val="black"/>
                </a:solidFill>
                <a:latin typeface="微软雅黑" panose="020B0503020204020204" pitchFamily="34" charset="-122"/>
                <a:ea typeface="微软雅黑" panose="020B0503020204020204" pitchFamily="34" charset="-122"/>
              </a:rPr>
              <a:t>	</a:t>
            </a:r>
            <a:r>
              <a:rPr lang="zh-CN" altLang="en-US" sz="1800" b="1" dirty="0">
                <a:solidFill>
                  <a:prstClr val="black"/>
                </a:solidFill>
                <a:latin typeface="微软雅黑" panose="020B0503020204020204" pitchFamily="34" charset="-122"/>
                <a:ea typeface="微软雅黑" panose="020B0503020204020204" pitchFamily="34" charset="-122"/>
              </a:rPr>
              <a:t>支持</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站</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的一边</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352928" cy="277979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英文解释</a:t>
            </a:r>
            <a:r>
              <a:rPr lang="en-US" altLang="zh-CN" sz="2000" dirty="0">
                <a:latin typeface="微软雅黑" panose="020B0503020204020204" pitchFamily="34" charset="-122"/>
                <a:ea typeface="微软雅黑" panose="020B0503020204020204" pitchFamily="34" charset="-122"/>
              </a:rPr>
              <a:t>This phrase means that someone agrees with and encourages others' opinions or behaviors.</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你是我最好的朋友，你必须</a:t>
            </a:r>
            <a:r>
              <a:rPr lang="zh-CN" altLang="en-US" sz="2000" dirty="0">
                <a:solidFill>
                  <a:schemeClr val="accent1"/>
                </a:solidFill>
                <a:latin typeface="微软雅黑" panose="020B0503020204020204" pitchFamily="34" charset="-122"/>
                <a:ea typeface="微软雅黑" panose="020B0503020204020204" pitchFamily="34" charset="-122"/>
              </a:rPr>
              <a:t>支持</a:t>
            </a:r>
            <a:r>
              <a:rPr lang="zh-CN" altLang="en-US" sz="2000" dirty="0">
                <a:latin typeface="微软雅黑" panose="020B0503020204020204" pitchFamily="34" charset="-122"/>
                <a:ea typeface="微软雅黑" panose="020B0503020204020204" pitchFamily="34" charset="-122"/>
              </a:rPr>
              <a:t>我。</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You are my best friend, so you have to </a:t>
            </a:r>
            <a:r>
              <a:rPr lang="en-US" altLang="zh-CN" sz="2000" dirty="0">
                <a:solidFill>
                  <a:schemeClr val="accent1"/>
                </a:solidFill>
                <a:latin typeface="微软雅黑" panose="020B0503020204020204" pitchFamily="34" charset="-122"/>
                <a:ea typeface="微软雅黑" panose="020B0503020204020204" pitchFamily="34" charset="-122"/>
              </a:rPr>
              <a:t>side with </a:t>
            </a:r>
            <a:r>
              <a:rPr lang="en-US" altLang="zh-CN" sz="2000" dirty="0">
                <a:latin typeface="微软雅黑" panose="020B0503020204020204" pitchFamily="34" charset="-122"/>
                <a:ea typeface="微软雅黑" panose="020B0503020204020204" pitchFamily="34" charset="-122"/>
              </a:rPr>
              <a:t>me.</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我真的很好奇</a:t>
            </a:r>
            <a:r>
              <a:rPr lang="en-US" altLang="zh-CN" sz="2000" dirty="0">
                <a:latin typeface="微软雅黑" panose="020B0503020204020204" pitchFamily="34" charset="-122"/>
                <a:ea typeface="微软雅黑" panose="020B0503020204020204" pitchFamily="34" charset="-122"/>
              </a:rPr>
              <a:t>Tom</a:t>
            </a:r>
            <a:r>
              <a:rPr lang="zh-CN" altLang="en-US" sz="2000" dirty="0">
                <a:latin typeface="微软雅黑" panose="020B0503020204020204" pitchFamily="34" charset="-122"/>
                <a:ea typeface="微软雅黑" panose="020B0503020204020204" pitchFamily="34" charset="-122"/>
              </a:rPr>
              <a:t>为什么支持她。</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I really wonder why Tom sided with her.</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516216" y="3390393"/>
            <a:ext cx="2627784" cy="1753107"/>
          </a:xfrm>
          <a:prstGeom prst="rect">
            <a:avLst/>
          </a:prstGeom>
        </p:spPr>
      </p:pic>
      <p:sp>
        <p:nvSpPr>
          <p:cNvPr id="7" name="文本框 6"/>
          <p:cNvSpPr txBox="1"/>
          <p:nvPr/>
        </p:nvSpPr>
        <p:spPr>
          <a:xfrm>
            <a:off x="447554" y="3627619"/>
            <a:ext cx="5564605" cy="1422954"/>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我和弟弟吵架时，我母亲从不</a:t>
            </a:r>
            <a:r>
              <a:rPr kumimoji="0" lang="zh-CN" altLang="en-US" sz="20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偏袒</a:t>
            </a:r>
            <a:r>
              <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任何一方。</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My mother never </a:t>
            </a:r>
            <a:r>
              <a:rPr lang="en-US" altLang="zh-CN" sz="2000" dirty="0">
                <a:solidFill>
                  <a:schemeClr val="accent1"/>
                </a:solidFill>
                <a:latin typeface="微软雅黑" panose="020B0503020204020204" pitchFamily="34" charset="-122"/>
                <a:ea typeface="微软雅黑" panose="020B0503020204020204" pitchFamily="34" charset="-122"/>
              </a:rPr>
              <a:t>takes sides </a:t>
            </a:r>
            <a:r>
              <a:rPr lang="en-US" altLang="zh-CN" sz="2000" dirty="0">
                <a:latin typeface="微软雅黑" panose="020B0503020204020204" pitchFamily="34" charset="-122"/>
                <a:ea typeface="微软雅黑" panose="020B0503020204020204" pitchFamily="34" charset="-122"/>
              </a:rPr>
              <a:t>when my brother and I argue.</a:t>
            </a:r>
            <a:endPar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barn(inVertical)">
                                      <p:cBhvr>
                                        <p:cTn id="2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57.	logical	/ˈ</a:t>
            </a:r>
            <a:r>
              <a:rPr lang="en-US" altLang="zh-CN" sz="1800" b="1" dirty="0" err="1">
                <a:solidFill>
                  <a:prstClr val="black"/>
                </a:solidFill>
                <a:latin typeface="微软雅黑" panose="020B0503020204020204" pitchFamily="34" charset="-122"/>
                <a:ea typeface="微软雅黑" panose="020B0503020204020204" pitchFamily="34" charset="-122"/>
              </a:rPr>
              <a:t>lɒdʒɪkl</a:t>
            </a:r>
            <a:r>
              <a:rPr lang="en-US" altLang="zh-CN" sz="1800" b="1" dirty="0">
                <a:solidFill>
                  <a:prstClr val="black"/>
                </a:solidFill>
                <a:latin typeface="微软雅黑" panose="020B0503020204020204" pitchFamily="34" charset="-122"/>
                <a:ea typeface="微软雅黑" panose="020B0503020204020204" pitchFamily="34" charset="-122"/>
              </a:rPr>
              <a:t>	a.</a:t>
            </a:r>
            <a:r>
              <a:rPr lang="zh-CN" altLang="en-US" sz="1800" b="1" dirty="0">
                <a:solidFill>
                  <a:prstClr val="black"/>
                </a:solidFill>
                <a:latin typeface="微软雅黑" panose="020B0503020204020204" pitchFamily="34" charset="-122"/>
                <a:ea typeface="微软雅黑" panose="020B0503020204020204" pitchFamily="34" charset="-122"/>
              </a:rPr>
              <a:t>合乎逻辑的</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合情合理的</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370312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他成功的关键在于他的</a:t>
            </a:r>
            <a:r>
              <a:rPr lang="zh-CN" altLang="en-US" sz="2000" dirty="0">
                <a:solidFill>
                  <a:schemeClr val="accent1"/>
                </a:solidFill>
                <a:latin typeface="微软雅黑" panose="020B0503020204020204" pitchFamily="34" charset="-122"/>
                <a:ea typeface="微软雅黑" panose="020B0503020204020204" pitchFamily="34" charset="-122"/>
              </a:rPr>
              <a:t>逻辑</a:t>
            </a:r>
            <a:r>
              <a:rPr lang="zh-CN" altLang="en-US" sz="2000" dirty="0">
                <a:latin typeface="微软雅黑" panose="020B0503020204020204" pitchFamily="34" charset="-122"/>
                <a:ea typeface="微软雅黑" panose="020B0503020204020204" pitchFamily="34" charset="-122"/>
              </a:rPr>
              <a:t>思维。</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The key to his success is his </a:t>
            </a:r>
            <a:r>
              <a:rPr lang="en-US" altLang="zh-CN" sz="2000" dirty="0">
                <a:solidFill>
                  <a:schemeClr val="accent1"/>
                </a:solidFill>
                <a:latin typeface="微软雅黑" panose="020B0503020204020204" pitchFamily="34" charset="-122"/>
                <a:ea typeface="微软雅黑" panose="020B0503020204020204" pitchFamily="34" charset="-122"/>
              </a:rPr>
              <a:t>logical</a:t>
            </a:r>
            <a:r>
              <a:rPr lang="en-US" altLang="zh-CN" sz="2000" dirty="0">
                <a:latin typeface="微软雅黑" panose="020B0503020204020204" pitchFamily="34" charset="-122"/>
                <a:ea typeface="微软雅黑" panose="020B0503020204020204" pitchFamily="34" charset="-122"/>
              </a:rPr>
              <a:t> mind.</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附件有住宅区，新的超级市场选址在此是</a:t>
            </a:r>
            <a:r>
              <a:rPr lang="zh-CN" altLang="en-US" sz="2000" dirty="0">
                <a:solidFill>
                  <a:schemeClr val="accent1"/>
                </a:solidFill>
                <a:latin typeface="微软雅黑" panose="020B0503020204020204" pitchFamily="34" charset="-122"/>
                <a:ea typeface="微软雅黑" panose="020B0503020204020204" pitchFamily="34" charset="-122"/>
              </a:rPr>
              <a:t>合理的</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It’s </a:t>
            </a:r>
            <a:r>
              <a:rPr lang="en-US" altLang="zh-CN" sz="2000" dirty="0">
                <a:solidFill>
                  <a:schemeClr val="accent1"/>
                </a:solidFill>
                <a:latin typeface="微软雅黑" panose="020B0503020204020204" pitchFamily="34" charset="-122"/>
                <a:ea typeface="微软雅黑" panose="020B0503020204020204" pitchFamily="34" charset="-122"/>
              </a:rPr>
              <a:t>logical </a:t>
            </a:r>
            <a:r>
              <a:rPr lang="en-US" altLang="zh-CN" sz="2000" dirty="0">
                <a:latin typeface="微软雅黑" panose="020B0503020204020204" pitchFamily="34" charset="-122"/>
                <a:ea typeface="微软雅黑" panose="020B0503020204020204" pitchFamily="34" charset="-122"/>
              </a:rPr>
              <a:t>site for a new supermarket. With the housing development nearby.</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侦探必须通过</a:t>
            </a:r>
            <a:r>
              <a:rPr lang="zh-CN" altLang="en-US" sz="2000" dirty="0">
                <a:solidFill>
                  <a:schemeClr val="accent1"/>
                </a:solidFill>
                <a:latin typeface="微软雅黑" panose="020B0503020204020204" pitchFamily="34" charset="-122"/>
                <a:ea typeface="微软雅黑" panose="020B0503020204020204" pitchFamily="34" charset="-122"/>
              </a:rPr>
              <a:t>逻辑</a:t>
            </a:r>
            <a:r>
              <a:rPr lang="zh-CN" altLang="en-US" sz="2000" dirty="0">
                <a:latin typeface="微软雅黑" panose="020B0503020204020204" pitchFamily="34" charset="-122"/>
                <a:ea typeface="微软雅黑" panose="020B0503020204020204" pitchFamily="34" charset="-122"/>
              </a:rPr>
              <a:t>教育来发现凶手。</a:t>
            </a:r>
            <a:endParaRPr lang="en-US" altLang="zh-CN" sz="2000" baseline="0" dirty="0">
              <a:latin typeface="微软雅黑" panose="020B0503020204020204" pitchFamily="34" charset="-122"/>
              <a:ea typeface="微软雅黑" panose="020B0503020204020204" pitchFamily="34" charset="-122"/>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en-US" altLang="zh-CN" sz="2000" baseline="0" dirty="0">
                <a:latin typeface="微软雅黑" panose="020B0503020204020204" pitchFamily="34" charset="-122"/>
                <a:ea typeface="微软雅黑" panose="020B0503020204020204" pitchFamily="34" charset="-122"/>
              </a:rPr>
              <a:t>The detective has to discover</a:t>
            </a:r>
            <a:r>
              <a:rPr lang="en-US" altLang="zh-CN" sz="2000" dirty="0">
                <a:latin typeface="微软雅黑" panose="020B0503020204020204" pitchFamily="34" charset="-122"/>
                <a:ea typeface="微软雅黑" panose="020B0503020204020204" pitchFamily="34" charset="-122"/>
              </a:rPr>
              <a:t> the murderer by </a:t>
            </a:r>
            <a:r>
              <a:rPr lang="en-US" altLang="zh-CN" sz="2000" dirty="0">
                <a:solidFill>
                  <a:schemeClr val="accent1"/>
                </a:solidFill>
                <a:latin typeface="微软雅黑" panose="020B0503020204020204" pitchFamily="34" charset="-122"/>
                <a:ea typeface="微软雅黑" panose="020B0503020204020204" pitchFamily="34" charset="-122"/>
              </a:rPr>
              <a:t>logical</a:t>
            </a:r>
            <a:r>
              <a:rPr lang="en-US" altLang="zh-CN" sz="2000" dirty="0">
                <a:latin typeface="微软雅黑" panose="020B0503020204020204" pitchFamily="34" charset="-122"/>
                <a:ea typeface="微软雅黑" panose="020B0503020204020204" pitchFamily="34" charset="-122"/>
              </a:rPr>
              <a:t> education.</a:t>
            </a:r>
            <a:endPar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668344" y="3051541"/>
            <a:ext cx="1475656" cy="209195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barn(inVertical)">
                                      <p:cBhvr>
                                        <p:cTn id="2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58.	as far as I know	  /</a:t>
            </a:r>
            <a:r>
              <a:rPr lang="en-US" altLang="zh-CN" sz="1800" b="1" dirty="0" err="1">
                <a:solidFill>
                  <a:prstClr val="black"/>
                </a:solidFill>
                <a:latin typeface="微软雅黑" panose="020B0503020204020204" pitchFamily="34" charset="-122"/>
                <a:ea typeface="微软雅黑" panose="020B0503020204020204" pitchFamily="34" charset="-122"/>
              </a:rPr>
              <a:t>əz</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fɑ</a:t>
            </a:r>
            <a:r>
              <a:rPr lang="en-US" altLang="zh-CN" sz="1800" b="1" dirty="0">
                <a:solidFill>
                  <a:prstClr val="black"/>
                </a:solidFill>
                <a:latin typeface="微软雅黑" panose="020B0503020204020204" pitchFamily="34" charset="-122"/>
                <a:ea typeface="微软雅黑" panose="020B0503020204020204" pitchFamily="34" charset="-122"/>
              </a:rPr>
              <a:t>:(r) </a:t>
            </a:r>
            <a:r>
              <a:rPr lang="en-US" altLang="zh-CN" sz="1800" b="1" dirty="0" err="1">
                <a:solidFill>
                  <a:prstClr val="black"/>
                </a:solidFill>
                <a:latin typeface="微软雅黑" panose="020B0503020204020204" pitchFamily="34" charset="-122"/>
                <a:ea typeface="微软雅黑" panose="020B0503020204020204" pitchFamily="34" charset="-122"/>
              </a:rPr>
              <a:t>əz</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aɪ</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nəʊ</a:t>
            </a:r>
            <a:r>
              <a:rPr lang="en-US" altLang="zh-CN" sz="1800" b="1" dirty="0">
                <a:solidFill>
                  <a:prstClr val="black"/>
                </a:solidFill>
                <a:latin typeface="微软雅黑" panose="020B0503020204020204" pitchFamily="34" charset="-122"/>
                <a:ea typeface="微软雅黑" panose="020B0503020204020204" pitchFamily="34" charset="-122"/>
              </a:rPr>
              <a:t>	</a:t>
            </a:r>
            <a:r>
              <a:rPr lang="zh-CN" altLang="en-US" sz="1800" b="1" dirty="0">
                <a:solidFill>
                  <a:prstClr val="black"/>
                </a:solidFill>
                <a:latin typeface="微软雅黑" panose="020B0503020204020204" pitchFamily="34" charset="-122"/>
                <a:ea typeface="微软雅黑" panose="020B0503020204020204" pitchFamily="34" charset="-122"/>
              </a:rPr>
              <a:t>据我所知</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208912" cy="277979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solidFill>
                  <a:schemeClr val="accent1"/>
                </a:solidFill>
                <a:latin typeface="微软雅黑" panose="020B0503020204020204" pitchFamily="34" charset="-122"/>
                <a:ea typeface="微软雅黑" panose="020B0503020204020204" pitchFamily="34" charset="-122"/>
              </a:rPr>
              <a:t>据我所知</a:t>
            </a:r>
            <a:r>
              <a:rPr lang="zh-CN" altLang="en-US" sz="2000" dirty="0">
                <a:latin typeface="微软雅黑" panose="020B0503020204020204" pitchFamily="34" charset="-122"/>
                <a:ea typeface="微软雅黑" panose="020B0503020204020204" pitchFamily="34" charset="-122"/>
              </a:rPr>
              <a:t>如果你想要变得健康，你必须少吃点心，也要少喝饮料。</a:t>
            </a:r>
            <a:r>
              <a:rPr lang="zh-CN" altLang="en-US" sz="2000" dirty="0">
                <a:solidFill>
                  <a:srgbClr val="C00000"/>
                </a:solidFill>
                <a:latin typeface="微软雅黑" panose="020B0503020204020204" pitchFamily="34" charset="-122"/>
                <a:ea typeface="微软雅黑" panose="020B0503020204020204" pitchFamily="34" charset="-122"/>
              </a:rPr>
              <a:t>（应用文）</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solidFill>
                  <a:schemeClr val="accent1"/>
                </a:solidFill>
                <a:latin typeface="微软雅黑" panose="020B0503020204020204" pitchFamily="34" charset="-122"/>
                <a:ea typeface="微软雅黑" panose="020B0503020204020204" pitchFamily="34" charset="-122"/>
              </a:rPr>
              <a:t>As far as I know</a:t>
            </a:r>
            <a:r>
              <a:rPr lang="en-US" altLang="zh-CN" sz="2000" dirty="0">
                <a:latin typeface="微软雅黑" panose="020B0503020204020204" pitchFamily="34" charset="-122"/>
                <a:ea typeface="微软雅黑" panose="020B0503020204020204" pitchFamily="34" charset="-122"/>
              </a:rPr>
              <a:t>, if you want to be healthy, you have to cut down on desserts, and cut out sweet drinks altogether.</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solidFill>
                  <a:schemeClr val="accent1"/>
                </a:solidFill>
                <a:latin typeface="微软雅黑" panose="020B0503020204020204" pitchFamily="34" charset="-122"/>
                <a:ea typeface="微软雅黑" panose="020B0503020204020204" pitchFamily="34" charset="-122"/>
              </a:rPr>
              <a:t>据我所知</a:t>
            </a:r>
            <a:r>
              <a:rPr lang="zh-CN" altLang="en-US" sz="2000" dirty="0">
                <a:latin typeface="微软雅黑" panose="020B0503020204020204" pitchFamily="34" charset="-122"/>
                <a:ea typeface="微软雅黑" panose="020B0503020204020204" pitchFamily="34" charset="-122"/>
              </a:rPr>
              <a:t>，它已经推迟到下周了。</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As far as I know it's been postponed till next week.</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148314" y="3147814"/>
            <a:ext cx="1995686" cy="199568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8263961"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59.	as far as I am concerned	/</a:t>
            </a:r>
            <a:r>
              <a:rPr lang="en-US" altLang="zh-CN" sz="1800" b="1" dirty="0" err="1">
                <a:solidFill>
                  <a:prstClr val="black"/>
                </a:solidFill>
                <a:latin typeface="微软雅黑" panose="020B0503020204020204" pitchFamily="34" charset="-122"/>
                <a:ea typeface="微软雅黑" panose="020B0503020204020204" pitchFamily="34" charset="-122"/>
              </a:rPr>
              <a:t>əz</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fɑ</a:t>
            </a:r>
            <a:r>
              <a:rPr lang="en-US" altLang="zh-CN" sz="1800" b="1" dirty="0">
                <a:solidFill>
                  <a:prstClr val="black"/>
                </a:solidFill>
                <a:latin typeface="微软雅黑" panose="020B0503020204020204" pitchFamily="34" charset="-122"/>
                <a:ea typeface="微软雅黑" panose="020B0503020204020204" pitchFamily="34" charset="-122"/>
              </a:rPr>
              <a:t>:(r) </a:t>
            </a:r>
            <a:r>
              <a:rPr lang="en-US" altLang="zh-CN" sz="1800" b="1" dirty="0" err="1">
                <a:solidFill>
                  <a:prstClr val="black"/>
                </a:solidFill>
                <a:latin typeface="微软雅黑" panose="020B0503020204020204" pitchFamily="34" charset="-122"/>
                <a:ea typeface="微软雅黑" panose="020B0503020204020204" pitchFamily="34" charset="-122"/>
              </a:rPr>
              <a:t>əz</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aɪ</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əm</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kənˈsɜ:nd</a:t>
            </a:r>
            <a:r>
              <a:rPr lang="en-US" altLang="zh-CN" sz="1800" b="1" dirty="0">
                <a:solidFill>
                  <a:prstClr val="black"/>
                </a:solidFill>
                <a:latin typeface="微软雅黑" panose="020B0503020204020204" pitchFamily="34" charset="-122"/>
                <a:ea typeface="微软雅黑" panose="020B0503020204020204" pitchFamily="34" charset="-122"/>
              </a:rPr>
              <a:t>	</a:t>
            </a:r>
            <a:r>
              <a:rPr lang="zh-CN" altLang="en-US" sz="1800" b="1" dirty="0">
                <a:solidFill>
                  <a:prstClr val="black"/>
                </a:solidFill>
                <a:latin typeface="微软雅黑" panose="020B0503020204020204" pitchFamily="34" charset="-122"/>
                <a:ea typeface="微软雅黑" panose="020B0503020204020204" pitchFamily="34" charset="-122"/>
              </a:rPr>
              <a:t>就我而言</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依我看来</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352928" cy="2606030"/>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1600" dirty="0">
                <a:solidFill>
                  <a:schemeClr val="accent1"/>
                </a:solidFill>
                <a:latin typeface="微软雅黑" panose="020B0503020204020204" pitchFamily="34" charset="-122"/>
                <a:ea typeface="微软雅黑" panose="020B0503020204020204" pitchFamily="34" charset="-122"/>
              </a:rPr>
              <a:t>就我个人而言</a:t>
            </a:r>
            <a:r>
              <a:rPr lang="zh-CN" altLang="en-US" sz="1600" dirty="0">
                <a:latin typeface="微软雅黑" panose="020B0503020204020204" pitchFamily="34" charset="-122"/>
                <a:ea typeface="微软雅黑" panose="020B0503020204020204" pitchFamily="34" charset="-122"/>
              </a:rPr>
              <a:t>，不花太多时间玩智能手机是明智的。</a:t>
            </a:r>
            <a:r>
              <a:rPr lang="zh-CN" altLang="en-US" sz="1600" dirty="0">
                <a:solidFill>
                  <a:srgbClr val="C00000"/>
                </a:solidFill>
                <a:latin typeface="微软雅黑" panose="020B0503020204020204" pitchFamily="34" charset="-122"/>
                <a:ea typeface="微软雅黑" panose="020B0503020204020204" pitchFamily="34" charset="-122"/>
              </a:rPr>
              <a:t>（应用文）</a:t>
            </a:r>
            <a:endParaRPr lang="zh-CN" altLang="en-US" sz="16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solidFill>
                  <a:schemeClr val="accent1"/>
                </a:solidFill>
                <a:latin typeface="微软雅黑" panose="020B0503020204020204" pitchFamily="34" charset="-122"/>
                <a:ea typeface="微软雅黑" panose="020B0503020204020204" pitchFamily="34" charset="-122"/>
              </a:rPr>
              <a:t>As far as I am concerned</a:t>
            </a:r>
            <a:r>
              <a:rPr lang="en-US" altLang="zh-CN" sz="1600" dirty="0">
                <a:latin typeface="微软雅黑" panose="020B0503020204020204" pitchFamily="34" charset="-122"/>
                <a:ea typeface="微软雅黑" panose="020B0503020204020204" pitchFamily="34" charset="-122"/>
              </a:rPr>
              <a:t>, it’s wise not to spend much time playing with smartphone.</a:t>
            </a:r>
            <a:endParaRPr lang="en-US" altLang="zh-CN"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1600" dirty="0">
                <a:solidFill>
                  <a:schemeClr val="accent1"/>
                </a:solidFill>
                <a:latin typeface="微软雅黑" panose="020B0503020204020204" pitchFamily="34" charset="-122"/>
                <a:ea typeface="微软雅黑" panose="020B0503020204020204" pitchFamily="34" charset="-122"/>
              </a:rPr>
              <a:t>依我看来</a:t>
            </a:r>
            <a:r>
              <a:rPr lang="zh-CN" altLang="en-US" sz="1600" dirty="0">
                <a:latin typeface="微软雅黑" panose="020B0503020204020204" pitchFamily="34" charset="-122"/>
                <a:ea typeface="微软雅黑" panose="020B0503020204020204" pitchFamily="34" charset="-122"/>
              </a:rPr>
              <a:t>，我们学生应减少看屏幕的时间，参与到广泛的业余活动中去。</a:t>
            </a:r>
            <a:r>
              <a:rPr lang="zh-CN" altLang="en-US" sz="1600" dirty="0">
                <a:solidFill>
                  <a:srgbClr val="C00000"/>
                </a:solidFill>
                <a:latin typeface="微软雅黑" panose="020B0503020204020204" pitchFamily="34" charset="-122"/>
                <a:ea typeface="微软雅黑" panose="020B0503020204020204" pitchFamily="34" charset="-122"/>
              </a:rPr>
              <a:t>（应用文）</a:t>
            </a:r>
            <a:endParaRPr lang="zh-CN" altLang="en-US" sz="16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solidFill>
                  <a:schemeClr val="accent1"/>
                </a:solidFill>
                <a:latin typeface="微软雅黑" panose="020B0503020204020204" pitchFamily="34" charset="-122"/>
                <a:ea typeface="微软雅黑" panose="020B0503020204020204" pitchFamily="34" charset="-122"/>
              </a:rPr>
              <a:t>As far as I am concerned</a:t>
            </a:r>
            <a:r>
              <a:rPr lang="en-US" altLang="zh-CN" sz="1600" dirty="0">
                <a:latin typeface="微软雅黑" panose="020B0503020204020204" pitchFamily="34" charset="-122"/>
                <a:ea typeface="微软雅黑" panose="020B0503020204020204" pitchFamily="34" charset="-122"/>
              </a:rPr>
              <a:t>, we students should cut down on screen time and get involved in a wider of leisure activities.</a:t>
            </a:r>
            <a:endParaRPr lang="en-US" altLang="zh-CN" sz="16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1600" dirty="0">
                <a:solidFill>
                  <a:schemeClr val="accent1"/>
                </a:solidFill>
                <a:latin typeface="微软雅黑" panose="020B0503020204020204" pitchFamily="34" charset="-122"/>
                <a:ea typeface="微软雅黑" panose="020B0503020204020204" pitchFamily="34" charset="-122"/>
              </a:rPr>
              <a:t>concerned  </a:t>
            </a:r>
            <a:r>
              <a:rPr lang="en-US" altLang="zh-CN" sz="1600" i="1" dirty="0">
                <a:solidFill>
                  <a:schemeClr val="accent1"/>
                </a:solidFill>
                <a:latin typeface="微软雅黑" panose="020B0503020204020204" pitchFamily="34" charset="-122"/>
                <a:ea typeface="微软雅黑" panose="020B0503020204020204" pitchFamily="34" charset="-122"/>
              </a:rPr>
              <a:t>adj </a:t>
            </a:r>
            <a:r>
              <a:rPr lang="zh-CN" altLang="en-US" sz="1600" dirty="0">
                <a:solidFill>
                  <a:schemeClr val="accent1"/>
                </a:solidFill>
                <a:latin typeface="微软雅黑" panose="020B0503020204020204" pitchFamily="34" charset="-122"/>
                <a:ea typeface="微软雅黑" panose="020B0503020204020204" pitchFamily="34" charset="-122"/>
              </a:rPr>
              <a:t>关切的</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876091" y="2847826"/>
            <a:ext cx="2267909" cy="2267909"/>
          </a:xfrm>
          <a:prstGeom prst="rect">
            <a:avLst/>
          </a:prstGeom>
        </p:spPr>
      </p:pic>
      <p:sp>
        <p:nvSpPr>
          <p:cNvPr id="5" name="文本框 4"/>
          <p:cNvSpPr txBox="1"/>
          <p:nvPr/>
        </p:nvSpPr>
        <p:spPr>
          <a:xfrm>
            <a:off x="444630" y="3404410"/>
            <a:ext cx="6048672" cy="152618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路易斯安那州的科学家非常</a:t>
            </a:r>
            <a:r>
              <a:rPr kumimoji="0" lang="zh-CN" altLang="en-US" sz="1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担心</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，因此他们决定按每条尾巴</a:t>
            </a:r>
            <a:r>
              <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5</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美元的价格支付给猎人报酬。</a:t>
            </a:r>
            <a:r>
              <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kumimoji="0" lang="en-US" altLang="zh-CN"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2020</a:t>
            </a:r>
            <a:r>
              <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全国卷</a:t>
            </a:r>
            <a:r>
              <a:rPr kumimoji="0" lang="en-US" altLang="zh-CN"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Ⅲ</a:t>
            </a:r>
            <a:r>
              <a:rPr kumimoji="0" lang="zh-CN" altLang="en-US"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endParaRPr kumimoji="0" lang="en-US" altLang="zh-CN" sz="16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342900" lvl="0" indent="-342900">
              <a:lnSpc>
                <a:spcPct val="15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Scientists in Louisiana were so </a:t>
            </a:r>
            <a:r>
              <a:rPr lang="en-US" altLang="zh-CN" sz="1600" dirty="0">
                <a:solidFill>
                  <a:schemeClr val="accent1"/>
                </a:solidFill>
                <a:latin typeface="微软雅黑" panose="020B0503020204020204" pitchFamily="34" charset="-122"/>
                <a:ea typeface="微软雅黑" panose="020B0503020204020204" pitchFamily="34" charset="-122"/>
              </a:rPr>
              <a:t>concerned</a:t>
            </a:r>
            <a:r>
              <a:rPr lang="en-US" altLang="zh-CN" sz="1600" dirty="0">
                <a:latin typeface="微软雅黑" panose="020B0503020204020204" pitchFamily="34" charset="-122"/>
                <a:ea typeface="微软雅黑" panose="020B0503020204020204" pitchFamily="34" charset="-122"/>
              </a:rPr>
              <a:t> that they decided to pay hunters $5 a tail.</a:t>
            </a:r>
            <a:endPar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barn(inVertical)">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60.	in summary	/</a:t>
            </a:r>
            <a:r>
              <a:rPr lang="en-US" altLang="zh-CN" sz="1800" b="1" dirty="0" err="1">
                <a:solidFill>
                  <a:prstClr val="black"/>
                </a:solidFill>
                <a:latin typeface="微软雅黑" panose="020B0503020204020204" pitchFamily="34" charset="-122"/>
                <a:ea typeface="微软雅黑" panose="020B0503020204020204" pitchFamily="34" charset="-122"/>
              </a:rPr>
              <a:t>ɪn</a:t>
            </a:r>
            <a:r>
              <a:rPr lang="en-US" altLang="zh-CN" sz="1800" b="1" dirty="0">
                <a:solidFill>
                  <a:prstClr val="black"/>
                </a:solidFill>
                <a:latin typeface="微软雅黑" panose="020B0503020204020204" pitchFamily="34" charset="-122"/>
                <a:ea typeface="微软雅黑" panose="020B0503020204020204" pitchFamily="34" charset="-122"/>
              </a:rPr>
              <a:t> ˈ</a:t>
            </a:r>
            <a:r>
              <a:rPr lang="en-US" altLang="zh-CN" sz="1800" b="1" dirty="0" err="1">
                <a:solidFill>
                  <a:prstClr val="black"/>
                </a:solidFill>
                <a:latin typeface="微软雅黑" panose="020B0503020204020204" pitchFamily="34" charset="-122"/>
                <a:ea typeface="微软雅黑" panose="020B0503020204020204" pitchFamily="34" charset="-122"/>
              </a:rPr>
              <a:t>sʌməri</a:t>
            </a:r>
            <a:r>
              <a:rPr lang="en-US" altLang="zh-CN" sz="1800" b="1" dirty="0">
                <a:solidFill>
                  <a:prstClr val="black"/>
                </a:solidFill>
                <a:latin typeface="微软雅黑" panose="020B0503020204020204" pitchFamily="34" charset="-122"/>
                <a:ea typeface="微软雅黑" panose="020B0503020204020204" pitchFamily="34" charset="-122"/>
              </a:rPr>
              <a:t> / 	</a:t>
            </a:r>
            <a:r>
              <a:rPr lang="zh-CN" altLang="en-US" sz="1800" b="1" dirty="0">
                <a:solidFill>
                  <a:prstClr val="black"/>
                </a:solidFill>
                <a:latin typeface="微软雅黑" panose="020B0503020204020204" pitchFamily="34" charset="-122"/>
                <a:ea typeface="微软雅黑" panose="020B0503020204020204" pitchFamily="34" charset="-122"/>
              </a:rPr>
              <a:t>总的来说</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总之</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324146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solidFill>
                  <a:schemeClr val="accent1"/>
                </a:solidFill>
                <a:latin typeface="微软雅黑" panose="020B0503020204020204" pitchFamily="34" charset="-122"/>
                <a:ea typeface="微软雅黑" panose="020B0503020204020204" pitchFamily="34" charset="-122"/>
              </a:rPr>
              <a:t>总之</a:t>
            </a:r>
            <a:r>
              <a:rPr lang="zh-CN" altLang="en-US" sz="2000" dirty="0">
                <a:latin typeface="微软雅黑" panose="020B0503020204020204" pitchFamily="34" charset="-122"/>
                <a:ea typeface="微软雅黑" panose="020B0503020204020204" pitchFamily="34" charset="-122"/>
              </a:rPr>
              <a:t>，我认为只有勇敢地承担失败的责任我们才会成功，而不是责怪他人。</a:t>
            </a:r>
            <a:r>
              <a:rPr lang="zh-CN" altLang="en-US" sz="2000" dirty="0">
                <a:solidFill>
                  <a:srgbClr val="C00000"/>
                </a:solidFill>
                <a:latin typeface="微软雅黑" panose="020B0503020204020204" pitchFamily="34" charset="-122"/>
                <a:ea typeface="微软雅黑" panose="020B0503020204020204" pitchFamily="34" charset="-122"/>
              </a:rPr>
              <a:t>（应用文）</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solidFill>
                  <a:schemeClr val="accent1"/>
                </a:solidFill>
                <a:latin typeface="微软雅黑" panose="020B0503020204020204" pitchFamily="34" charset="-122"/>
                <a:ea typeface="微软雅黑" panose="020B0503020204020204" pitchFamily="34" charset="-122"/>
              </a:rPr>
              <a:t>In summary</a:t>
            </a:r>
            <a:r>
              <a:rPr lang="en-US" altLang="zh-CN" sz="2000" dirty="0">
                <a:latin typeface="微软雅黑" panose="020B0503020204020204" pitchFamily="34" charset="-122"/>
                <a:ea typeface="微软雅黑" panose="020B0503020204020204" pitchFamily="34" charset="-122"/>
              </a:rPr>
              <a:t>, I realize only by bravely taking full responsibility for failure rather than blaming others can we succeed.</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solidFill>
                  <a:schemeClr val="accent1"/>
                </a:solidFill>
                <a:latin typeface="微软雅黑" panose="020B0503020204020204" pitchFamily="34" charset="-122"/>
                <a:ea typeface="微软雅黑" panose="020B0503020204020204" pitchFamily="34" charset="-122"/>
              </a:rPr>
              <a:t>总之</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抓住这个机会参与这个项目。</a:t>
            </a:r>
            <a:r>
              <a:rPr lang="zh-CN" altLang="en-US" sz="2000" dirty="0">
                <a:solidFill>
                  <a:srgbClr val="C00000"/>
                </a:solidFill>
                <a:latin typeface="微软雅黑" panose="020B0503020204020204" pitchFamily="34" charset="-122"/>
                <a:ea typeface="微软雅黑" panose="020B0503020204020204" pitchFamily="34" charset="-122"/>
              </a:rPr>
              <a:t>（应用文）</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solidFill>
                  <a:schemeClr val="accent1"/>
                </a:solidFill>
                <a:latin typeface="微软雅黑" panose="020B0503020204020204" pitchFamily="34" charset="-122"/>
                <a:ea typeface="微软雅黑" panose="020B0503020204020204" pitchFamily="34" charset="-122"/>
              </a:rPr>
              <a:t>In summary</a:t>
            </a:r>
            <a:r>
              <a:rPr lang="en-US" altLang="zh-CN" sz="2000" dirty="0">
                <a:latin typeface="微软雅黑" panose="020B0503020204020204" pitchFamily="34" charset="-122"/>
                <a:ea typeface="微软雅黑" panose="020B0503020204020204" pitchFamily="34" charset="-122"/>
              </a:rPr>
              <a:t>, grasp the opportunity and get involved in this </a:t>
            </a:r>
            <a:r>
              <a:rPr lang="en-US" altLang="zh-CN" sz="2000" dirty="0" err="1">
                <a:latin typeface="微软雅黑" panose="020B0503020204020204" pitchFamily="34" charset="-122"/>
                <a:ea typeface="微软雅黑" panose="020B0503020204020204" pitchFamily="34" charset="-122"/>
              </a:rPr>
              <a:t>programme</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327857"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prstClr val="black"/>
                </a:solidFill>
                <a:latin typeface="微软雅黑" panose="020B0503020204020204" pitchFamily="34" charset="-122"/>
                <a:ea typeface="微软雅黑" panose="020B0503020204020204" pitchFamily="34" charset="-122"/>
              </a:rPr>
              <a:t>4.	ambition	/</a:t>
            </a:r>
            <a:r>
              <a:rPr lang="en-US" altLang="zh-CN" sz="1800" b="1" dirty="0" err="1">
                <a:solidFill>
                  <a:prstClr val="black"/>
                </a:solidFill>
                <a:latin typeface="微软雅黑" panose="020B0503020204020204" pitchFamily="34" charset="-122"/>
                <a:ea typeface="微软雅黑" panose="020B0503020204020204" pitchFamily="34" charset="-122"/>
              </a:rPr>
              <a:t>æmˈbɪʃn</a:t>
            </a:r>
            <a:r>
              <a:rPr lang="en-US" altLang="zh-CN" sz="1800" b="1" dirty="0">
                <a:solidFill>
                  <a:prstClr val="black"/>
                </a:solidFill>
                <a:latin typeface="微软雅黑" panose="020B0503020204020204" pitchFamily="34" charset="-122"/>
                <a:ea typeface="微软雅黑" panose="020B0503020204020204" pitchFamily="34" charset="-122"/>
              </a:rPr>
              <a:t> / 	n.</a:t>
            </a:r>
            <a:r>
              <a:rPr lang="zh-CN" altLang="en-US" sz="1800" b="1" dirty="0">
                <a:solidFill>
                  <a:prstClr val="black"/>
                </a:solidFill>
                <a:latin typeface="微软雅黑" panose="020B0503020204020204" pitchFamily="34" charset="-122"/>
                <a:ea typeface="微软雅黑" panose="020B0503020204020204" pitchFamily="34" charset="-122"/>
              </a:rPr>
              <a:t>追求的目标</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夙愿</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野心</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rPr>
              <a:t>	</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424936" cy="1261753"/>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她的</a:t>
            </a:r>
            <a:r>
              <a:rPr lang="zh-CN" altLang="en-US" dirty="0">
                <a:solidFill>
                  <a:schemeClr val="accent1"/>
                </a:solidFill>
                <a:latin typeface="微软雅黑" panose="020B0503020204020204" pitchFamily="34" charset="-122"/>
                <a:ea typeface="微软雅黑" panose="020B0503020204020204" pitchFamily="34" charset="-122"/>
              </a:rPr>
              <a:t>雄心</a:t>
            </a:r>
            <a:r>
              <a:rPr lang="zh-CN" altLang="en-US" dirty="0">
                <a:latin typeface="微软雅黑" panose="020B0503020204020204" pitchFamily="34" charset="-122"/>
                <a:ea typeface="微软雅黑" panose="020B0503020204020204" pitchFamily="34" charset="-122"/>
              </a:rPr>
              <a:t>和顽强的决心确保了她登上职业生涯的巅峰。</a:t>
            </a:r>
            <a:r>
              <a:rPr lang="zh-CN" altLang="en-US" dirty="0">
                <a:solidFill>
                  <a:srgbClr val="C00000"/>
                </a:solidFill>
                <a:latin typeface="微软雅黑" panose="020B0503020204020204" pitchFamily="34" charset="-122"/>
                <a:ea typeface="微软雅黑" panose="020B0503020204020204" pitchFamily="34" charset="-122"/>
              </a:rPr>
              <a:t>（续写）</a:t>
            </a:r>
            <a:endParaRPr lang="en-US" altLang="zh-CN"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dirty="0">
                <a:solidFill>
                  <a:prstClr val="black"/>
                </a:solidFill>
                <a:latin typeface="微软雅黑" panose="020B0503020204020204" pitchFamily="34" charset="-122"/>
                <a:ea typeface="微软雅黑" panose="020B0503020204020204" pitchFamily="34" charset="-122"/>
              </a:rPr>
              <a:t>Her </a:t>
            </a:r>
            <a:r>
              <a:rPr lang="en-US" altLang="zh-CN" dirty="0">
                <a:solidFill>
                  <a:schemeClr val="accent1"/>
                </a:solidFill>
                <a:latin typeface="微软雅黑" panose="020B0503020204020204" pitchFamily="34" charset="-122"/>
                <a:ea typeface="微软雅黑" panose="020B0503020204020204" pitchFamily="34" charset="-122"/>
              </a:rPr>
              <a:t>ambition</a:t>
            </a:r>
            <a:r>
              <a:rPr lang="en-US" altLang="zh-CN" dirty="0">
                <a:solidFill>
                  <a:prstClr val="black"/>
                </a:solidFill>
                <a:latin typeface="微软雅黑" panose="020B0503020204020204" pitchFamily="34" charset="-122"/>
                <a:ea typeface="微软雅黑" panose="020B0503020204020204" pitchFamily="34" charset="-122"/>
              </a:rPr>
              <a:t> and dogged determination ensured that she rose to the top of her profession.</a:t>
            </a: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224313" y="2799865"/>
            <a:ext cx="2918842" cy="1887022"/>
          </a:xfrm>
          <a:prstGeom prst="rect">
            <a:avLst/>
          </a:prstGeom>
        </p:spPr>
      </p:pic>
      <p:sp>
        <p:nvSpPr>
          <p:cNvPr id="5" name="文本框 4"/>
          <p:cNvSpPr txBox="1"/>
          <p:nvPr/>
        </p:nvSpPr>
        <p:spPr>
          <a:xfrm>
            <a:off x="467544" y="2787774"/>
            <a:ext cx="5328592" cy="2120902"/>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为此，在本文中，我们确定了该领域工作背后的主要研究动机和</a:t>
            </a:r>
            <a:r>
              <a:rPr lang="zh-CN" altLang="en-US" dirty="0">
                <a:solidFill>
                  <a:schemeClr val="accent1"/>
                </a:solidFill>
                <a:latin typeface="微软雅黑" panose="020B0503020204020204" pitchFamily="34" charset="-122"/>
                <a:ea typeface="微软雅黑" panose="020B0503020204020204" pitchFamily="34" charset="-122"/>
              </a:rPr>
              <a:t>抱负</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To this end, in this article, we identify the main research motivations and </a:t>
            </a:r>
            <a:r>
              <a:rPr kumimoji="0" lang="en-US" altLang="zh-CN" sz="18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ambitions</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behind work in the field.</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arn(inVertical)">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831913"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61.	generally speaking 	/ˈ</a:t>
            </a:r>
            <a:r>
              <a:rPr lang="en-US" altLang="zh-CN" sz="1800" b="1" dirty="0" err="1">
                <a:solidFill>
                  <a:prstClr val="black"/>
                </a:solidFill>
                <a:latin typeface="微软雅黑" panose="020B0503020204020204" pitchFamily="34" charset="-122"/>
                <a:ea typeface="微软雅黑" panose="020B0503020204020204" pitchFamily="34" charset="-122"/>
              </a:rPr>
              <a:t>dʒenrəli</a:t>
            </a:r>
            <a:r>
              <a:rPr lang="en-US" altLang="zh-CN" sz="1800" b="1" dirty="0">
                <a:solidFill>
                  <a:prstClr val="black"/>
                </a:solidFill>
                <a:latin typeface="微软雅黑" panose="020B0503020204020204" pitchFamily="34" charset="-122"/>
                <a:ea typeface="微软雅黑" panose="020B0503020204020204" pitchFamily="34" charset="-122"/>
              </a:rPr>
              <a:t> '</a:t>
            </a:r>
            <a:r>
              <a:rPr lang="en-US" altLang="zh-CN" sz="1800" b="1" dirty="0" err="1">
                <a:solidFill>
                  <a:prstClr val="black"/>
                </a:solidFill>
                <a:latin typeface="微软雅黑" panose="020B0503020204020204" pitchFamily="34" charset="-122"/>
                <a:ea typeface="微软雅黑" panose="020B0503020204020204" pitchFamily="34" charset="-122"/>
              </a:rPr>
              <a:t>spi:kɪŋ</a:t>
            </a:r>
            <a:r>
              <a:rPr lang="en-US" altLang="zh-CN" sz="1800" b="1" dirty="0">
                <a:solidFill>
                  <a:prstClr val="black"/>
                </a:solidFill>
                <a:latin typeface="微软雅黑" panose="020B0503020204020204" pitchFamily="34" charset="-122"/>
                <a:ea typeface="微软雅黑" panose="020B0503020204020204" pitchFamily="34" charset="-122"/>
              </a:rPr>
              <a:t> / 	</a:t>
            </a:r>
            <a:r>
              <a:rPr lang="zh-CN" altLang="en-US" sz="1800" b="1" dirty="0">
                <a:solidFill>
                  <a:prstClr val="black"/>
                </a:solidFill>
                <a:latin typeface="微软雅黑" panose="020B0503020204020204" pitchFamily="34" charset="-122"/>
                <a:ea typeface="微软雅黑" panose="020B0503020204020204" pitchFamily="34" charset="-122"/>
              </a:rPr>
              <a:t>一般来说</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4" y="843558"/>
            <a:ext cx="8119945" cy="2318131"/>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solidFill>
                  <a:schemeClr val="accent1"/>
                </a:solidFill>
                <a:latin typeface="微软雅黑" panose="020B0503020204020204" pitchFamily="34" charset="-122"/>
                <a:ea typeface="微软雅黑" panose="020B0503020204020204" pitchFamily="34" charset="-122"/>
              </a:rPr>
              <a:t>一般来说</a:t>
            </a:r>
            <a:r>
              <a:rPr lang="zh-CN" altLang="en-US" sz="2000" dirty="0">
                <a:latin typeface="微软雅黑" panose="020B0503020204020204" pitchFamily="34" charset="-122"/>
                <a:ea typeface="微软雅黑" panose="020B0503020204020204" pitchFamily="34" charset="-122"/>
              </a:rPr>
              <a:t>，导致这个现象的原因有几个。</a:t>
            </a:r>
            <a:r>
              <a:rPr lang="zh-CN" altLang="en-US" sz="2000" dirty="0">
                <a:solidFill>
                  <a:srgbClr val="C00000"/>
                </a:solidFill>
                <a:latin typeface="微软雅黑" panose="020B0503020204020204" pitchFamily="34" charset="-122"/>
                <a:ea typeface="微软雅黑" panose="020B0503020204020204" pitchFamily="34" charset="-122"/>
              </a:rPr>
              <a:t>（应用文）</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solidFill>
                  <a:schemeClr val="accent1"/>
                </a:solidFill>
                <a:latin typeface="微软雅黑" panose="020B0503020204020204" pitchFamily="34" charset="-122"/>
                <a:ea typeface="微软雅黑" panose="020B0503020204020204" pitchFamily="34" charset="-122"/>
              </a:rPr>
              <a:t>Generally speaking</a:t>
            </a:r>
            <a:r>
              <a:rPr lang="en-US" altLang="zh-CN" sz="2000" dirty="0">
                <a:latin typeface="微软雅黑" panose="020B0503020204020204" pitchFamily="34" charset="-122"/>
                <a:ea typeface="微软雅黑" panose="020B0503020204020204" pitchFamily="34" charset="-122"/>
              </a:rPr>
              <a:t>, there are several reasons accounting for this phenomenon.</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solidFill>
                  <a:schemeClr val="accent1"/>
                </a:solidFill>
                <a:latin typeface="微软雅黑" panose="020B0503020204020204" pitchFamily="34" charset="-122"/>
                <a:ea typeface="微软雅黑" panose="020B0503020204020204" pitchFamily="34" charset="-122"/>
              </a:rPr>
              <a:t>一般来说</a:t>
            </a:r>
            <a:r>
              <a:rPr lang="zh-CN" altLang="en-US" sz="2000" dirty="0">
                <a:latin typeface="微软雅黑" panose="020B0503020204020204" pitchFamily="34" charset="-122"/>
                <a:ea typeface="微软雅黑" panose="020B0503020204020204" pitchFamily="34" charset="-122"/>
              </a:rPr>
              <a:t>，花钱多，买的东西就多。</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solidFill>
                  <a:schemeClr val="accent1"/>
                </a:solidFill>
                <a:latin typeface="微软雅黑" panose="020B0503020204020204" pitchFamily="34" charset="-122"/>
                <a:ea typeface="微软雅黑" panose="020B0503020204020204" pitchFamily="34" charset="-122"/>
              </a:rPr>
              <a:t>Generally speaking</a:t>
            </a:r>
            <a:r>
              <a:rPr lang="en-US" altLang="zh-CN" sz="2000" dirty="0">
                <a:latin typeface="微软雅黑" panose="020B0503020204020204" pitchFamily="34" charset="-122"/>
                <a:ea typeface="微软雅黑" panose="020B0503020204020204" pitchFamily="34" charset="-122"/>
              </a:rPr>
              <a:t>, the more you pay, the more you get.</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defRPr/>
            </a:pPr>
            <a:r>
              <a:rPr lang="en-US" altLang="zh-CN" sz="1800" b="1" dirty="0">
                <a:solidFill>
                  <a:prstClr val="black"/>
                </a:solidFill>
                <a:latin typeface="微软雅黑" panose="020B0503020204020204" pitchFamily="34" charset="-122"/>
                <a:ea typeface="微软雅黑" panose="020B0503020204020204" pitchFamily="34" charset="-122"/>
              </a:rPr>
              <a:t>62.	outcome	/ˈ</a:t>
            </a:r>
            <a:r>
              <a:rPr lang="en-US" altLang="zh-CN" sz="1800" b="1" dirty="0" err="1">
                <a:solidFill>
                  <a:prstClr val="black"/>
                </a:solidFill>
                <a:latin typeface="微软雅黑" panose="020B0503020204020204" pitchFamily="34" charset="-122"/>
                <a:ea typeface="微软雅黑" panose="020B0503020204020204" pitchFamily="34" charset="-122"/>
              </a:rPr>
              <a:t>aʊtkʌm</a:t>
            </a:r>
            <a:r>
              <a:rPr lang="en-US" altLang="zh-CN" sz="1800" b="1" dirty="0">
                <a:solidFill>
                  <a:prstClr val="black"/>
                </a:solidFill>
                <a:latin typeface="微软雅黑" panose="020B0503020204020204" pitchFamily="34" charset="-122"/>
                <a:ea typeface="微软雅黑" panose="020B0503020204020204" pitchFamily="34" charset="-122"/>
              </a:rPr>
              <a:t> / 	n.</a:t>
            </a:r>
            <a:r>
              <a:rPr lang="zh-CN" altLang="en-US" sz="1800" b="1" dirty="0">
                <a:solidFill>
                  <a:prstClr val="black"/>
                </a:solidFill>
                <a:latin typeface="微软雅黑" panose="020B0503020204020204" pitchFamily="34" charset="-122"/>
                <a:ea typeface="微软雅黑" panose="020B0503020204020204" pitchFamily="34" charset="-122"/>
              </a:rPr>
              <a:t>结果</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效果</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512027" y="674357"/>
            <a:ext cx="8119945" cy="2779796"/>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这一</a:t>
            </a:r>
            <a:r>
              <a:rPr lang="zh-CN" altLang="en-US" sz="2000" dirty="0">
                <a:solidFill>
                  <a:schemeClr val="accent1"/>
                </a:solidFill>
                <a:latin typeface="微软雅黑" panose="020B0503020204020204" pitchFamily="34" charset="-122"/>
                <a:ea typeface="微软雅黑" panose="020B0503020204020204" pitchFamily="34" charset="-122"/>
              </a:rPr>
              <a:t>结果</a:t>
            </a:r>
            <a:r>
              <a:rPr lang="zh-CN" altLang="en-US" sz="2000" dirty="0">
                <a:latin typeface="微软雅黑" panose="020B0503020204020204" pitchFamily="34" charset="-122"/>
                <a:ea typeface="微软雅黑" panose="020B0503020204020204" pitchFamily="34" charset="-122"/>
              </a:rPr>
              <a:t>完全在我的意料之中。</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zh-CN" altLang="en-US"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The </a:t>
            </a:r>
            <a:r>
              <a:rPr lang="en-US" altLang="zh-CN" sz="2000" dirty="0">
                <a:solidFill>
                  <a:schemeClr val="accent1"/>
                </a:solidFill>
                <a:latin typeface="微软雅黑" panose="020B0503020204020204" pitchFamily="34" charset="-122"/>
                <a:ea typeface="微软雅黑" panose="020B0503020204020204" pitchFamily="34" charset="-122"/>
              </a:rPr>
              <a:t>outcome</a:t>
            </a:r>
            <a:r>
              <a:rPr lang="en-US" altLang="zh-CN" sz="2000" dirty="0">
                <a:latin typeface="微软雅黑" panose="020B0503020204020204" pitchFamily="34" charset="-122"/>
                <a:ea typeface="微软雅黑" panose="020B0503020204020204" pitchFamily="34" charset="-122"/>
              </a:rPr>
              <a:t> didn't surprise me at all.</a:t>
            </a:r>
            <a:endParaRPr lang="en-US" altLang="zh-CN"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因此，语言接触的</a:t>
            </a:r>
            <a:r>
              <a:rPr lang="zh-CN" altLang="en-US" sz="2000" dirty="0">
                <a:solidFill>
                  <a:schemeClr val="accent1"/>
                </a:solidFill>
                <a:latin typeface="微软雅黑" panose="020B0503020204020204" pitchFamily="34" charset="-122"/>
                <a:ea typeface="微软雅黑" panose="020B0503020204020204" pitchFamily="34" charset="-122"/>
              </a:rPr>
              <a:t>结果</a:t>
            </a:r>
            <a:r>
              <a:rPr lang="zh-CN" altLang="en-US" sz="2000" dirty="0">
                <a:latin typeface="微软雅黑" panose="020B0503020204020204" pitchFamily="34" charset="-122"/>
                <a:ea typeface="微软雅黑" panose="020B0503020204020204" pitchFamily="34" charset="-122"/>
              </a:rPr>
              <a:t>至少在一点上存在质的差异：过去分词。</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Thus, there is a qualitative difference between the </a:t>
            </a:r>
            <a:r>
              <a:rPr lang="en-US" altLang="zh-CN" sz="2000" dirty="0">
                <a:solidFill>
                  <a:schemeClr val="accent1"/>
                </a:solidFill>
                <a:latin typeface="微软雅黑" panose="020B0503020204020204" pitchFamily="34" charset="-122"/>
                <a:ea typeface="微软雅黑" panose="020B0503020204020204" pitchFamily="34" charset="-122"/>
              </a:rPr>
              <a:t>outcome</a:t>
            </a:r>
            <a:r>
              <a:rPr lang="en-US" altLang="zh-CN" sz="2000" dirty="0">
                <a:latin typeface="微软雅黑" panose="020B0503020204020204" pitchFamily="34" charset="-122"/>
                <a:ea typeface="微软雅黑" panose="020B0503020204020204" pitchFamily="34" charset="-122"/>
              </a:rPr>
              <a:t> of language contact with respect to at least one point: the past participles.</a:t>
            </a:r>
            <a:endParaRPr lang="en-US" altLang="zh-CN"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596336" y="3196538"/>
            <a:ext cx="1547664" cy="1946962"/>
          </a:xfrm>
          <a:prstGeom prst="rect">
            <a:avLst/>
          </a:prstGeom>
        </p:spPr>
      </p:pic>
      <p:sp>
        <p:nvSpPr>
          <p:cNvPr id="5" name="文本框 4"/>
          <p:cNvSpPr txBox="1"/>
          <p:nvPr/>
        </p:nvSpPr>
        <p:spPr>
          <a:xfrm>
            <a:off x="467544" y="3507854"/>
            <a:ext cx="6840760" cy="961289"/>
          </a:xfrm>
          <a:prstGeom prst="rect">
            <a:avLst/>
          </a:prstGeom>
          <a:noFill/>
        </p:spPr>
        <p:txBody>
          <a:bodyPr wrap="square">
            <a:spAutoFit/>
          </a:bodyPr>
          <a:lstStyle/>
          <a:p>
            <a:pPr marL="342900" lvl="0" indent="-342900">
              <a:lnSpc>
                <a:spcPct val="15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rPr>
              <a:t>他对这次会议的</a:t>
            </a:r>
            <a:r>
              <a:rPr lang="zh-CN" altLang="en-US" sz="2000" dirty="0">
                <a:solidFill>
                  <a:schemeClr val="accent1"/>
                </a:solidFill>
                <a:latin typeface="微软雅黑" panose="020B0503020204020204" pitchFamily="34" charset="-122"/>
                <a:ea typeface="微软雅黑" panose="020B0503020204020204" pitchFamily="34" charset="-122"/>
              </a:rPr>
              <a:t>结果</a:t>
            </a:r>
            <a:r>
              <a:rPr lang="zh-CN" altLang="en-US" sz="2000" dirty="0">
                <a:latin typeface="微软雅黑" panose="020B0503020204020204" pitchFamily="34" charset="-122"/>
                <a:ea typeface="微软雅黑" panose="020B0503020204020204" pitchFamily="34" charset="-122"/>
              </a:rPr>
              <a:t>充满希望。</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rPr>
              <a:t>He was hopeful about the </a:t>
            </a:r>
            <a:r>
              <a:rPr lang="en-US" altLang="zh-CN" sz="2000" dirty="0">
                <a:solidFill>
                  <a:schemeClr val="accent1"/>
                </a:solidFill>
                <a:latin typeface="微软雅黑" panose="020B0503020204020204" pitchFamily="34" charset="-122"/>
                <a:ea typeface="微软雅黑" panose="020B0503020204020204" pitchFamily="34" charset="-122"/>
              </a:rPr>
              <a:t>outcome</a:t>
            </a:r>
            <a:r>
              <a:rPr lang="en-US" altLang="zh-CN" sz="2000" dirty="0">
                <a:latin typeface="微软雅黑" panose="020B0503020204020204" pitchFamily="34" charset="-122"/>
                <a:ea typeface="微软雅黑" panose="020B0503020204020204" pitchFamily="34" charset="-122"/>
              </a:rPr>
              <a:t> of the meeting.</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barn(inVertical)">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3"/>
          <p:cNvSpPr txBox="1">
            <a:spLocks noChangeArrowheads="1"/>
          </p:cNvSpPr>
          <p:nvPr/>
        </p:nvSpPr>
        <p:spPr>
          <a:xfrm>
            <a:off x="2533670" y="2069306"/>
            <a:ext cx="3773339" cy="5024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defRPr/>
            </a:pPr>
            <a:r>
              <a:rPr kumimoji="0" lang="en-US" altLang="zh-CN" sz="4800" b="1"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j-cs"/>
              </a:rPr>
              <a:t>Thank you </a:t>
            </a:r>
            <a:endParaRPr kumimoji="0" lang="zh-CN" altLang="en-US" sz="4800" b="1"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j-cs"/>
            </a:endParaRPr>
          </a:p>
        </p:txBody>
      </p:sp>
      <p:sp>
        <p:nvSpPr>
          <p:cNvPr id="12" name="椭圆 11"/>
          <p:cNvSpPr/>
          <p:nvPr/>
        </p:nvSpPr>
        <p:spPr>
          <a:xfrm>
            <a:off x="1951340" y="4046568"/>
            <a:ext cx="9289030" cy="7488832"/>
          </a:xfrm>
          <a:prstGeom prst="ellipse">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2533670" y="3588098"/>
            <a:ext cx="9289030" cy="7488832"/>
          </a:xfrm>
          <a:prstGeom prst="ellipse">
            <a:avLst/>
          </a:prstGeom>
          <a:solidFill>
            <a:srgbClr val="3992DB">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a:off x="583188" y="3732114"/>
            <a:ext cx="9289030" cy="7488832"/>
          </a:xfrm>
          <a:prstGeom prst="ellipse">
            <a:avLst/>
          </a:prstGeom>
          <a:solidFill>
            <a:srgbClr val="7030A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p:nvPr/>
        </p:nvSpPr>
        <p:spPr>
          <a:xfrm>
            <a:off x="5193671" y="4603895"/>
            <a:ext cx="9289030" cy="7488832"/>
          </a:xfrm>
          <a:prstGeom prst="ellipse">
            <a:avLst/>
          </a:prstGeom>
          <a:solidFill>
            <a:srgbClr val="7030A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3"/>
                                        </p:tgtEl>
                                        <p:attrNameLst>
                                          <p:attrName>ppt_y</p:attrName>
                                        </p:attrNameLst>
                                      </p:cBhvr>
                                      <p:tavLst>
                                        <p:tav tm="0">
                                          <p:val>
                                            <p:strVal val="#ppt_y"/>
                                          </p:val>
                                        </p:tav>
                                        <p:tav tm="100000">
                                          <p:val>
                                            <p:strVal val="#ppt_y"/>
                                          </p:val>
                                        </p:tav>
                                      </p:tavLst>
                                    </p:anim>
                                    <p:anim calcmode="lin" valueType="num">
                                      <p:cBhvr>
                                        <p:cTn id="9"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327857"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prstClr val="black"/>
                </a:solidFill>
                <a:latin typeface="微软雅黑" panose="020B0503020204020204" pitchFamily="34" charset="-122"/>
                <a:ea typeface="微软雅黑" panose="020B0503020204020204" pitchFamily="34" charset="-122"/>
              </a:rPr>
              <a:t>5.	ambitious	/</a:t>
            </a:r>
            <a:r>
              <a:rPr lang="en-US" altLang="zh-CN" sz="1800" b="1" dirty="0" err="1">
                <a:solidFill>
                  <a:prstClr val="black"/>
                </a:solidFill>
                <a:latin typeface="微软雅黑" panose="020B0503020204020204" pitchFamily="34" charset="-122"/>
                <a:ea typeface="微软雅黑" panose="020B0503020204020204" pitchFamily="34" charset="-122"/>
              </a:rPr>
              <a:t>æmˈbɪʃəs</a:t>
            </a:r>
            <a:r>
              <a:rPr lang="en-US" altLang="zh-CN" sz="1800" b="1" dirty="0">
                <a:solidFill>
                  <a:prstClr val="black"/>
                </a:solidFill>
                <a:latin typeface="微软雅黑" panose="020B0503020204020204" pitchFamily="34" charset="-122"/>
                <a:ea typeface="微软雅黑" panose="020B0503020204020204" pitchFamily="34" charset="-122"/>
              </a:rPr>
              <a:t>	a.</a:t>
            </a:r>
            <a:r>
              <a:rPr lang="zh-CN" altLang="en-US" sz="1800" b="1" dirty="0">
                <a:solidFill>
                  <a:prstClr val="black"/>
                </a:solidFill>
                <a:latin typeface="微软雅黑" panose="020B0503020204020204" pitchFamily="34" charset="-122"/>
                <a:ea typeface="微软雅黑" panose="020B0503020204020204" pitchFamily="34" charset="-122"/>
              </a:rPr>
              <a:t>有野心的</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有雄心的</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467545" y="682268"/>
            <a:ext cx="5688632" cy="4164790"/>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即使作为一个年轻人，他也</a:t>
            </a:r>
            <a:r>
              <a:rPr lang="zh-CN" altLang="en-US" sz="2000" dirty="0">
                <a:solidFill>
                  <a:schemeClr val="accent1"/>
                </a:solidFill>
                <a:latin typeface="微软雅黑" panose="020B0503020204020204" pitchFamily="34" charset="-122"/>
                <a:ea typeface="微软雅黑" panose="020B0503020204020204" pitchFamily="34" charset="-122"/>
              </a:rPr>
              <a:t>雄心勃勃</a:t>
            </a:r>
            <a:r>
              <a:rPr lang="zh-CN" altLang="en-US" sz="2000" dirty="0">
                <a:latin typeface="微软雅黑" panose="020B0503020204020204" pitchFamily="34" charset="-122"/>
                <a:ea typeface="微软雅黑" panose="020B0503020204020204" pitchFamily="34" charset="-122"/>
              </a:rPr>
              <a:t>且自信。</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2000" dirty="0">
                <a:solidFill>
                  <a:prstClr val="black"/>
                </a:solidFill>
                <a:latin typeface="微软雅黑" panose="020B0503020204020204" pitchFamily="34" charset="-122"/>
                <a:ea typeface="微软雅黑" panose="020B0503020204020204" pitchFamily="34" charset="-122"/>
              </a:rPr>
              <a:t>Even as a young man he was </a:t>
            </a:r>
            <a:r>
              <a:rPr lang="en-US" altLang="zh-CN" sz="2000" dirty="0">
                <a:solidFill>
                  <a:schemeClr val="accent1"/>
                </a:solidFill>
                <a:latin typeface="微软雅黑" panose="020B0503020204020204" pitchFamily="34" charset="-122"/>
                <a:ea typeface="微软雅黑" panose="020B0503020204020204" pitchFamily="34" charset="-122"/>
              </a:rPr>
              <a:t>ambitious</a:t>
            </a:r>
            <a:r>
              <a:rPr lang="en-US" altLang="zh-CN" sz="2000" dirty="0">
                <a:solidFill>
                  <a:prstClr val="black"/>
                </a:solidFill>
                <a:latin typeface="微软雅黑" panose="020B0503020204020204" pitchFamily="34" charset="-122"/>
                <a:ea typeface="微软雅黑" panose="020B0503020204020204" pitchFamily="34" charset="-122"/>
              </a:rPr>
              <a:t> and self-assured.</a:t>
            </a:r>
            <a:endParaRPr lang="zh-CN" altLang="en-US" sz="20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随着一切变好，我已经变得更有动力</a:t>
            </a:r>
            <a:r>
              <a:rPr lang="en-US" altLang="zh-CN" sz="2000" dirty="0">
                <a:latin typeface="微软雅黑" panose="020B0503020204020204" pitchFamily="34" charset="-122"/>
                <a:ea typeface="微软雅黑" panose="020B0503020204020204" pitchFamily="34" charset="-122"/>
              </a:rPr>
              <a:t>,</a:t>
            </a:r>
            <a:r>
              <a:rPr lang="zh-CN" altLang="en-US" sz="2000" dirty="0">
                <a:solidFill>
                  <a:schemeClr val="accent1"/>
                </a:solidFill>
                <a:latin typeface="微软雅黑" panose="020B0503020204020204" pitchFamily="34" charset="-122"/>
                <a:ea typeface="微软雅黑" panose="020B0503020204020204" pitchFamily="34" charset="-122"/>
              </a:rPr>
              <a:t>更有抱负</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C00000"/>
                </a:solidFill>
                <a:latin typeface="微软雅黑" panose="020B0503020204020204" pitchFamily="34" charset="-122"/>
                <a:ea typeface="微软雅黑" panose="020B0503020204020204" pitchFamily="34" charset="-122"/>
              </a:rPr>
              <a:t>（续写）</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With everything changing for the better, I have become more motivated and </a:t>
            </a:r>
            <a:r>
              <a:rPr lang="en-US" altLang="zh-CN" sz="2000" dirty="0">
                <a:solidFill>
                  <a:schemeClr val="accent1"/>
                </a:solidFill>
                <a:latin typeface="微软雅黑" panose="020B0503020204020204" pitchFamily="34" charset="-122"/>
                <a:ea typeface="微软雅黑" panose="020B0503020204020204" pitchFamily="34" charset="-122"/>
              </a:rPr>
              <a:t>a lot more ambitious</a:t>
            </a:r>
            <a:r>
              <a:rPr lang="en-US" altLang="zh-CN"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srcRect b="9401"/>
          <a:stretch>
            <a:fillRect/>
          </a:stretch>
        </p:blipFill>
        <p:spPr>
          <a:xfrm>
            <a:off x="6372200" y="681872"/>
            <a:ext cx="2771800" cy="446162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28519" y="195486"/>
            <a:ext cx="7039825"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lvl="0" algn="l"/>
            <a:r>
              <a:rPr lang="en-US" altLang="zh-CN" sz="1800" b="1" dirty="0">
                <a:solidFill>
                  <a:prstClr val="black"/>
                </a:solidFill>
                <a:latin typeface="微软雅黑" panose="020B0503020204020204" pitchFamily="34" charset="-122"/>
                <a:ea typeface="微软雅黑" panose="020B0503020204020204" pitchFamily="34" charset="-122"/>
              </a:rPr>
              <a:t>6.	adaptation	/ˌ</a:t>
            </a:r>
            <a:r>
              <a:rPr lang="en-US" altLang="zh-CN" sz="1800" b="1" dirty="0" err="1">
                <a:solidFill>
                  <a:prstClr val="black"/>
                </a:solidFill>
                <a:latin typeface="微软雅黑" panose="020B0503020204020204" pitchFamily="34" charset="-122"/>
                <a:ea typeface="微软雅黑" panose="020B0503020204020204" pitchFamily="34" charset="-122"/>
              </a:rPr>
              <a:t>ædæpˈteɪʃn</a:t>
            </a:r>
            <a:r>
              <a:rPr lang="en-US" altLang="zh-CN" sz="1800" b="1" dirty="0">
                <a:solidFill>
                  <a:prstClr val="black"/>
                </a:solidFill>
                <a:latin typeface="微软雅黑" panose="020B0503020204020204" pitchFamily="34" charset="-122"/>
                <a:ea typeface="微软雅黑" panose="020B0503020204020204" pitchFamily="34" charset="-122"/>
              </a:rPr>
              <a:t> / 	n.</a:t>
            </a:r>
            <a:r>
              <a:rPr lang="zh-CN" altLang="en-US" sz="1800" b="1" dirty="0">
                <a:solidFill>
                  <a:prstClr val="black"/>
                </a:solidFill>
                <a:latin typeface="微软雅黑" panose="020B0503020204020204" pitchFamily="34" charset="-122"/>
                <a:ea typeface="微软雅黑" panose="020B0503020204020204" pitchFamily="34" charset="-122"/>
              </a:rPr>
              <a:t>适应</a:t>
            </a:r>
            <a:r>
              <a:rPr lang="en-US" altLang="zh-CN" sz="1800" b="1" dirty="0">
                <a:solidFill>
                  <a:prstClr val="black"/>
                </a:solidFill>
                <a:latin typeface="微软雅黑" panose="020B0503020204020204" pitchFamily="34" charset="-122"/>
                <a:ea typeface="微软雅黑" panose="020B0503020204020204" pitchFamily="34" charset="-122"/>
              </a:rPr>
              <a:t>;</a:t>
            </a:r>
            <a:r>
              <a:rPr lang="zh-CN" altLang="en-US" sz="1800" b="1" dirty="0">
                <a:solidFill>
                  <a:prstClr val="black"/>
                </a:solidFill>
                <a:latin typeface="微软雅黑" panose="020B0503020204020204" pitchFamily="34" charset="-122"/>
                <a:ea typeface="微软雅黑" panose="020B0503020204020204" pitchFamily="34" charset="-122"/>
              </a:rPr>
              <a:t>改编本</a:t>
            </a:r>
            <a:endParaRPr kumimoji="0" lang="en-GB"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 name="TextBox 35"/>
          <p:cNvSpPr txBox="1"/>
          <p:nvPr/>
        </p:nvSpPr>
        <p:spPr>
          <a:xfrm>
            <a:off x="512027" y="675087"/>
            <a:ext cx="8236437" cy="995590"/>
          </a:xfrm>
          <a:prstGeom prst="rect">
            <a:avLst/>
          </a:prstGeom>
          <a:noFill/>
        </p:spPr>
        <p:txBody>
          <a:bodyPr wrap="square" lIns="63560" tIns="31780" rIns="63560" bIns="31780" rtlCol="0">
            <a:spAutoFit/>
          </a:bodyPr>
          <a:lstStyle/>
          <a:p>
            <a:pPr marL="342900" lvl="0" indent="-342900">
              <a:lnSpc>
                <a:spcPct val="150000"/>
              </a:lnSpc>
              <a:buFont typeface="Arial" panose="020B0604020202020204" pitchFamily="34" charset="0"/>
              <a:buChar char="•"/>
            </a:pPr>
            <a:r>
              <a:rPr lang="zh-CN" altLang="en-US" sz="1400" dirty="0">
                <a:solidFill>
                  <a:schemeClr val="accent1"/>
                </a:solidFill>
                <a:latin typeface="微软雅黑" panose="020B0503020204020204" pitchFamily="34" charset="-122"/>
                <a:ea typeface="微软雅黑" panose="020B0503020204020204" pitchFamily="34" charset="-122"/>
              </a:rPr>
              <a:t>这些改编</a:t>
            </a:r>
            <a:r>
              <a:rPr lang="zh-CN" altLang="en-US" sz="1400" dirty="0">
                <a:latin typeface="微软雅黑" panose="020B0503020204020204" pitchFamily="34" charset="-122"/>
                <a:ea typeface="微软雅黑" panose="020B0503020204020204" pitchFamily="34" charset="-122"/>
              </a:rPr>
              <a:t>的目的是让年轻读者更容易读懂经典。</a:t>
            </a:r>
            <a:r>
              <a:rPr lang="zh-CN" altLang="en-US" sz="1400" dirty="0">
                <a:solidFill>
                  <a:srgbClr val="C00000"/>
                </a:solidFill>
                <a:latin typeface="微软雅黑" panose="020B0503020204020204" pitchFamily="34" charset="-122"/>
                <a:ea typeface="微软雅黑" panose="020B0503020204020204" pitchFamily="34" charset="-122"/>
              </a:rPr>
              <a:t>（应用文）</a:t>
            </a:r>
            <a:endParaRPr lang="zh-CN" altLang="en-US"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 intention of </a:t>
            </a:r>
            <a:r>
              <a:rPr lang="en-US" altLang="zh-CN" sz="1400" dirty="0">
                <a:solidFill>
                  <a:schemeClr val="accent1"/>
                </a:solidFill>
                <a:latin typeface="微软雅黑" panose="020B0503020204020204" pitchFamily="34" charset="-122"/>
                <a:ea typeface="微软雅黑" panose="020B0503020204020204" pitchFamily="34" charset="-122"/>
              </a:rPr>
              <a:t>these adaptations </a:t>
            </a:r>
            <a:r>
              <a:rPr lang="en-US" altLang="zh-CN" sz="1400" dirty="0">
                <a:latin typeface="微软雅黑" panose="020B0503020204020204" pitchFamily="34" charset="-122"/>
                <a:ea typeface="微软雅黑" panose="020B0503020204020204" pitchFamily="34" charset="-122"/>
              </a:rPr>
              <a:t>is to make the classics more accessible to young readers. </a:t>
            </a:r>
            <a:r>
              <a:rPr lang="zh-CN" altLang="en-US" sz="1400" dirty="0">
                <a:solidFill>
                  <a:srgbClr val="C00000"/>
                </a:solidFill>
                <a:latin typeface="微软雅黑" panose="020B0503020204020204" pitchFamily="34" charset="-122"/>
                <a:ea typeface="微软雅黑" panose="020B0503020204020204" pitchFamily="34" charset="-122"/>
              </a:rPr>
              <a:t>（外研选修二）</a:t>
            </a:r>
            <a:endParaRPr lang="zh-CN" altLang="en-US" sz="1400"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596672" y="1923678"/>
            <a:ext cx="2547328" cy="3219822"/>
          </a:xfrm>
          <a:prstGeom prst="rect">
            <a:avLst/>
          </a:prstGeom>
        </p:spPr>
      </p:pic>
      <p:sp>
        <p:nvSpPr>
          <p:cNvPr id="5" name="文本框 4"/>
          <p:cNvSpPr txBox="1"/>
          <p:nvPr/>
        </p:nvSpPr>
        <p:spPr>
          <a:xfrm>
            <a:off x="512027" y="1707654"/>
            <a:ext cx="6030416" cy="3285900"/>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adapt to </a:t>
            </a:r>
            <a:r>
              <a:rPr lang="zh-CN" altLang="en-US" sz="1400" dirty="0">
                <a:latin typeface="微软雅黑" panose="020B0503020204020204" pitchFamily="34" charset="-122"/>
                <a:ea typeface="微软雅黑" panose="020B0503020204020204" pitchFamily="34" charset="-122"/>
              </a:rPr>
              <a:t>使适应</a:t>
            </a:r>
            <a:endParaRPr lang="zh-CN" altLang="en-US"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埃塞俄比亚高地上的人们已经</a:t>
            </a:r>
            <a:r>
              <a:rPr lang="zh-CN" altLang="en-US" sz="1400" dirty="0">
                <a:solidFill>
                  <a:schemeClr val="accent1"/>
                </a:solidFill>
                <a:latin typeface="微软雅黑" panose="020B0503020204020204" pitchFamily="34" charset="-122"/>
                <a:ea typeface="微软雅黑" panose="020B0503020204020204" pitchFamily="34" charset="-122"/>
              </a:rPr>
              <a:t>适应</a:t>
            </a:r>
            <a:r>
              <a:rPr lang="zh-CN" altLang="en-US" sz="1400" dirty="0">
                <a:latin typeface="微软雅黑" panose="020B0503020204020204" pitchFamily="34" charset="-122"/>
                <a:ea typeface="微软雅黑" panose="020B0503020204020204" pitchFamily="34" charset="-122"/>
              </a:rPr>
              <a:t>了高海拔地区的生活。</a:t>
            </a:r>
            <a:r>
              <a:rPr lang="zh-CN" altLang="en-US" sz="1400" dirty="0">
                <a:solidFill>
                  <a:srgbClr val="C00000"/>
                </a:solidFill>
                <a:latin typeface="微软雅黑" panose="020B0503020204020204" pitchFamily="34" charset="-122"/>
                <a:ea typeface="微软雅黑" panose="020B0503020204020204" pitchFamily="34" charset="-122"/>
              </a:rPr>
              <a:t>（</a:t>
            </a:r>
            <a:r>
              <a:rPr lang="en-US" altLang="zh-CN" sz="1400" dirty="0">
                <a:solidFill>
                  <a:srgbClr val="C00000"/>
                </a:solidFill>
                <a:latin typeface="微软雅黑" panose="020B0503020204020204" pitchFamily="34" charset="-122"/>
                <a:ea typeface="微软雅黑" panose="020B0503020204020204" pitchFamily="34" charset="-122"/>
              </a:rPr>
              <a:t>2020</a:t>
            </a:r>
            <a:r>
              <a:rPr lang="zh-CN" altLang="en-US" sz="1400" dirty="0">
                <a:solidFill>
                  <a:srgbClr val="C00000"/>
                </a:solidFill>
                <a:latin typeface="微软雅黑" panose="020B0503020204020204" pitchFamily="34" charset="-122"/>
                <a:ea typeface="微软雅黑" panose="020B0503020204020204" pitchFamily="34" charset="-122"/>
              </a:rPr>
              <a:t>全国卷</a:t>
            </a:r>
            <a:r>
              <a:rPr lang="en-US" altLang="zh-CN" sz="1400" dirty="0">
                <a:solidFill>
                  <a:srgbClr val="C00000"/>
                </a:solidFill>
                <a:latin typeface="微软雅黑" panose="020B0503020204020204" pitchFamily="34" charset="-122"/>
                <a:ea typeface="微软雅黑" panose="020B0503020204020204" pitchFamily="34" charset="-122"/>
              </a:rPr>
              <a:t>Ⅲ</a:t>
            </a:r>
            <a:r>
              <a:rPr lang="zh-CN" altLang="en-US" sz="1400" dirty="0">
                <a:solidFill>
                  <a:srgbClr val="C00000"/>
                </a:solidFill>
                <a:latin typeface="微软雅黑" panose="020B0503020204020204" pitchFamily="34" charset="-122"/>
                <a:ea typeface="微软雅黑" panose="020B0503020204020204" pitchFamily="34" charset="-122"/>
              </a:rPr>
              <a:t>）</a:t>
            </a:r>
            <a:endParaRPr lang="zh-CN" altLang="en-US" sz="1400" dirty="0">
              <a:solidFill>
                <a:srgbClr val="C00000"/>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People in Ethiopian highlands </a:t>
            </a:r>
            <a:r>
              <a:rPr lang="en-US" altLang="zh-CN" sz="1400" dirty="0">
                <a:solidFill>
                  <a:schemeClr val="accent1"/>
                </a:solidFill>
                <a:latin typeface="微软雅黑" panose="020B0503020204020204" pitchFamily="34" charset="-122"/>
                <a:ea typeface="微软雅黑" panose="020B0503020204020204" pitchFamily="34" charset="-122"/>
              </a:rPr>
              <a:t>have adapted to </a:t>
            </a:r>
            <a:r>
              <a:rPr lang="en-US" altLang="zh-CN" sz="1400" dirty="0">
                <a:latin typeface="微软雅黑" panose="020B0503020204020204" pitchFamily="34" charset="-122"/>
                <a:ea typeface="微软雅黑" panose="020B0503020204020204" pitchFamily="34" charset="-122"/>
              </a:rPr>
              <a:t>living at high altitudes. </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400" dirty="0">
                <a:solidFill>
                  <a:schemeClr val="accent1"/>
                </a:solidFill>
                <a:latin typeface="微软雅黑" panose="020B0503020204020204" pitchFamily="34" charset="-122"/>
                <a:ea typeface="微软雅黑" panose="020B0503020204020204" pitchFamily="34" charset="-122"/>
              </a:rPr>
              <a:t>adapt…from</a:t>
            </a:r>
            <a:r>
              <a:rPr lang="zh-CN" altLang="en-US" sz="1400" dirty="0">
                <a:solidFill>
                  <a:schemeClr val="accent1"/>
                </a:solidFill>
                <a:latin typeface="微软雅黑" panose="020B0503020204020204" pitchFamily="34" charset="-122"/>
                <a:ea typeface="微软雅黑" panose="020B0503020204020204" pitchFamily="34" charset="-122"/>
              </a:rPr>
              <a:t>根据</a:t>
            </a:r>
            <a:r>
              <a:rPr lang="en-US" altLang="zh-CN" sz="1400" dirty="0">
                <a:solidFill>
                  <a:schemeClr val="accent1"/>
                </a:solidFill>
                <a:latin typeface="微软雅黑" panose="020B0503020204020204" pitchFamily="34" charset="-122"/>
                <a:ea typeface="微软雅黑" panose="020B0503020204020204" pitchFamily="34" charset="-122"/>
              </a:rPr>
              <a:t>…</a:t>
            </a:r>
            <a:r>
              <a:rPr lang="zh-CN" altLang="en-US" sz="1400" dirty="0">
                <a:solidFill>
                  <a:schemeClr val="accent1"/>
                </a:solidFill>
                <a:latin typeface="微软雅黑" panose="020B0503020204020204" pitchFamily="34" charset="-122"/>
                <a:ea typeface="微软雅黑" panose="020B0503020204020204" pitchFamily="34" charset="-122"/>
              </a:rPr>
              <a:t>改编</a:t>
            </a:r>
            <a:endParaRPr lang="zh-CN" altLang="en-US" sz="1400" dirty="0">
              <a:solidFill>
                <a:schemeClr val="accent1"/>
              </a:solidFill>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电影</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博物馆奇妙夜</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改编自米兰</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崔克的小说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生动地再现了恐龙在地球上漫步的世界。</a:t>
            </a:r>
            <a:endParaRPr lang="en-US" altLang="zh-CN" sz="1400" dirty="0">
              <a:latin typeface="微软雅黑" panose="020B0503020204020204" pitchFamily="34" charset="-122"/>
              <a:ea typeface="微软雅黑" panose="020B0503020204020204" pitchFamily="34" charset="-122"/>
            </a:endParaRPr>
          </a:p>
          <a:p>
            <a:pPr marL="342900" lvl="0" indent="-3429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Adapted from Milan </a:t>
            </a:r>
            <a:r>
              <a:rPr lang="en-US" altLang="zh-CN" sz="1400" dirty="0" err="1">
                <a:latin typeface="微软雅黑" panose="020B0503020204020204" pitchFamily="34" charset="-122"/>
                <a:ea typeface="微软雅黑" panose="020B0503020204020204" pitchFamily="34" charset="-122"/>
              </a:rPr>
              <a:t>Trenc's</a:t>
            </a:r>
            <a:r>
              <a:rPr lang="en-US" altLang="zh-CN" sz="1400" dirty="0">
                <a:latin typeface="微软雅黑" panose="020B0503020204020204" pitchFamily="34" charset="-122"/>
                <a:ea typeface="微软雅黑" panose="020B0503020204020204" pitchFamily="34" charset="-122"/>
              </a:rPr>
              <a:t> novel, the film Night at the Museum brings to life a world where dinosaurs wander the earth. </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tags/tag1.xml><?xml version="1.0" encoding="utf-8"?>
<p:tagLst xmlns:p="http://schemas.openxmlformats.org/presentationml/2006/main">
  <p:tag name="MH" val="20160830110547"/>
  <p:tag name="MH_LIBRARY" val="CONTENTS"/>
  <p:tag name="MH_TYPE" val="OTHERS"/>
  <p:tag name="ID" val="545840"/>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2.xml><?xml version="1.0" encoding="utf-8"?>
<p:tagLst xmlns:p="http://schemas.openxmlformats.org/presentationml/2006/main">
  <p:tag name="MH" val="20160830110547"/>
  <p:tag name="MH_LIBRARY" val="CONTENTS"/>
  <p:tag name="MH_TYPE" val="OTHERS"/>
  <p:tag name="ID" val="545840"/>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第一PPT，www.1ppt.com">
  <a:themeElements>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23689</Words>
  <Application>WPS 演示</Application>
  <PresentationFormat>全屏显示(16:9)</PresentationFormat>
  <Paragraphs>685</Paragraphs>
  <Slides>72</Slides>
  <Notes>70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72</vt:i4>
      </vt:variant>
    </vt:vector>
  </HeadingPairs>
  <TitlesOfParts>
    <vt:vector size="89" baseType="lpstr">
      <vt:lpstr>Arial</vt:lpstr>
      <vt:lpstr>宋体</vt:lpstr>
      <vt:lpstr>Wingdings</vt:lpstr>
      <vt:lpstr>微软雅黑</vt:lpstr>
      <vt:lpstr>经典圆体简</vt:lpstr>
      <vt:lpstr>U.S. 101</vt:lpstr>
      <vt:lpstr>Roboto</vt:lpstr>
      <vt:lpstr>Open Sans Light</vt:lpstr>
      <vt:lpstr>汉仪雪君体简</vt:lpstr>
      <vt:lpstr>方正全福体</vt:lpstr>
      <vt:lpstr>Calibri</vt:lpstr>
      <vt:lpstr>Arial Unicode MS</vt:lpstr>
      <vt:lpstr>HelveticaNeue</vt:lpstr>
      <vt:lpstr>华文新魏</vt:lpstr>
      <vt:lpstr>Segoe Print</vt:lpstr>
      <vt:lpstr>Yu Gothic UI Light</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Administrator</cp:lastModifiedBy>
  <cp:revision>182</cp:revision>
  <dcterms:created xsi:type="dcterms:W3CDTF">2015-12-11T17:46:00Z</dcterms:created>
  <dcterms:modified xsi:type="dcterms:W3CDTF">2023-12-19T03:32:47Z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D5028437908143499665E41829FEF493_12</vt:lpwstr>
  </property>
  <property fmtid="{D5CDD505-2E9C-101B-9397-08002B2CF9AE}" pid="3" name="KSOProductBuildVer">
    <vt:lpwstr>2052-11.8.2.7978</vt:lpwstr>
  </property>
</Properties>
</file>