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413" r:id="rId3"/>
    <p:sldId id="256" r:id="rId4"/>
    <p:sldId id="297" r:id="rId6"/>
    <p:sldId id="344" r:id="rId7"/>
    <p:sldId id="346" r:id="rId8"/>
    <p:sldId id="389" r:id="rId9"/>
    <p:sldId id="350" r:id="rId10"/>
    <p:sldId id="390" r:id="rId11"/>
    <p:sldId id="352" r:id="rId12"/>
    <p:sldId id="353" r:id="rId13"/>
    <p:sldId id="403" r:id="rId14"/>
    <p:sldId id="405" r:id="rId15"/>
    <p:sldId id="388" r:id="rId16"/>
    <p:sldId id="391" r:id="rId17"/>
    <p:sldId id="396" r:id="rId18"/>
    <p:sldId id="397" r:id="rId19"/>
    <p:sldId id="404" r:id="rId20"/>
    <p:sldId id="401" r:id="rId21"/>
    <p:sldId id="402" r:id="rId22"/>
  </p:sldIdLst>
  <p:sldSz cx="9144000" cy="5143500" type="screen16x9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41D5"/>
    <a:srgbClr val="0170C1"/>
    <a:srgbClr val="F4F9F5"/>
    <a:srgbClr val="767171"/>
    <a:srgbClr val="A6A6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3557" autoAdjust="0"/>
  </p:normalViewPr>
  <p:slideViewPr>
    <p:cSldViewPr snapToGrid="0">
      <p:cViewPr varScale="1">
        <p:scale>
          <a:sx n="142" d="100"/>
          <a:sy n="142" d="100"/>
        </p:scale>
        <p:origin x="69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121" y="1279287"/>
            <a:ext cx="6139502" cy="345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375" y="4925254"/>
            <a:ext cx="5682996" cy="40297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2600" y="1279525"/>
            <a:ext cx="6138863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2600" y="1279525"/>
            <a:ext cx="6138863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38863" cy="34544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38863" cy="34544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2600" y="1279525"/>
            <a:ext cx="6138863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2600" y="1279525"/>
            <a:ext cx="6138863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2600" y="1279525"/>
            <a:ext cx="6138863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2600" y="1279525"/>
            <a:ext cx="6138863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2E60C-4C4B-4EF9-88C9-52BA9CBD662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2600" y="1279525"/>
            <a:ext cx="6138863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2600" y="1279525"/>
            <a:ext cx="6138863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2600" y="1279525"/>
            <a:ext cx="6138863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920"/>
            <a:ext cx="6858000" cy="1791013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2001"/>
            <a:ext cx="6858000" cy="1242039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8035" indent="0" algn="ctr">
              <a:buNone/>
              <a:defRPr sz="1200"/>
            </a:lvl7pPr>
            <a:lvl8pPr marL="2400935" indent="0" algn="ctr">
              <a:buNone/>
              <a:defRPr sz="1200"/>
            </a:lvl8pPr>
            <a:lvl9pPr marL="2743835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628650" y="273892"/>
            <a:ext cx="7886700" cy="435964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3048000" y="331511"/>
            <a:ext cx="3276600" cy="2312959"/>
          </a:xfrm>
          <a:custGeom>
            <a:avLst/>
            <a:gdLst/>
            <a:ahLst/>
            <a:cxnLst/>
            <a:rect l="l" t="t" r="r" b="b"/>
            <a:pathLst>
              <a:path w="3276600" h="3124200">
                <a:moveTo>
                  <a:pt x="3028950" y="0"/>
                </a:moveTo>
                <a:cubicBezTo>
                  <a:pt x="3165723" y="0"/>
                  <a:pt x="3276600" y="110877"/>
                  <a:pt x="3276600" y="247650"/>
                </a:cubicBezTo>
                <a:lnTo>
                  <a:pt x="3276600" y="2876550"/>
                </a:lnTo>
                <a:cubicBezTo>
                  <a:pt x="3276600" y="3013323"/>
                  <a:pt x="3165723" y="3124200"/>
                  <a:pt x="3028950" y="3124200"/>
                </a:cubicBezTo>
                <a:cubicBezTo>
                  <a:pt x="2892177" y="3124200"/>
                  <a:pt x="2781300" y="3013323"/>
                  <a:pt x="2781300" y="2876550"/>
                </a:cubicBezTo>
                <a:lnTo>
                  <a:pt x="2781300" y="247650"/>
                </a:lnTo>
                <a:cubicBezTo>
                  <a:pt x="2781300" y="110877"/>
                  <a:pt x="2892177" y="0"/>
                  <a:pt x="3028950" y="0"/>
                </a:cubicBezTo>
                <a:close/>
                <a:moveTo>
                  <a:pt x="2317750" y="0"/>
                </a:moveTo>
                <a:cubicBezTo>
                  <a:pt x="2454523" y="0"/>
                  <a:pt x="2565400" y="110877"/>
                  <a:pt x="2565400" y="247650"/>
                </a:cubicBezTo>
                <a:lnTo>
                  <a:pt x="2565400" y="2876550"/>
                </a:lnTo>
                <a:cubicBezTo>
                  <a:pt x="2565400" y="3013323"/>
                  <a:pt x="2454523" y="3124200"/>
                  <a:pt x="2317750" y="3124200"/>
                </a:cubicBezTo>
                <a:cubicBezTo>
                  <a:pt x="2180977" y="3124200"/>
                  <a:pt x="2070100" y="3013323"/>
                  <a:pt x="2070100" y="2876550"/>
                </a:cubicBezTo>
                <a:lnTo>
                  <a:pt x="2070100" y="247650"/>
                </a:lnTo>
                <a:cubicBezTo>
                  <a:pt x="2070100" y="110877"/>
                  <a:pt x="2180977" y="0"/>
                  <a:pt x="2317750" y="0"/>
                </a:cubicBezTo>
                <a:close/>
                <a:moveTo>
                  <a:pt x="1606550" y="0"/>
                </a:moveTo>
                <a:cubicBezTo>
                  <a:pt x="1743323" y="0"/>
                  <a:pt x="1854200" y="110877"/>
                  <a:pt x="1854200" y="247650"/>
                </a:cubicBezTo>
                <a:lnTo>
                  <a:pt x="1854200" y="2876550"/>
                </a:lnTo>
                <a:cubicBezTo>
                  <a:pt x="1854200" y="3013323"/>
                  <a:pt x="1743323" y="3124200"/>
                  <a:pt x="1606550" y="3124200"/>
                </a:cubicBezTo>
                <a:cubicBezTo>
                  <a:pt x="1469777" y="3124200"/>
                  <a:pt x="1358900" y="3013323"/>
                  <a:pt x="1358900" y="2876550"/>
                </a:cubicBezTo>
                <a:lnTo>
                  <a:pt x="1358900" y="247650"/>
                </a:lnTo>
                <a:cubicBezTo>
                  <a:pt x="1358900" y="110877"/>
                  <a:pt x="1469777" y="0"/>
                  <a:pt x="1606550" y="0"/>
                </a:cubicBezTo>
                <a:close/>
                <a:moveTo>
                  <a:pt x="958850" y="0"/>
                </a:moveTo>
                <a:cubicBezTo>
                  <a:pt x="1095623" y="0"/>
                  <a:pt x="1206500" y="110877"/>
                  <a:pt x="1206500" y="247650"/>
                </a:cubicBezTo>
                <a:lnTo>
                  <a:pt x="1206500" y="2876550"/>
                </a:lnTo>
                <a:cubicBezTo>
                  <a:pt x="1206500" y="3013323"/>
                  <a:pt x="1095623" y="3124200"/>
                  <a:pt x="958850" y="3124200"/>
                </a:cubicBezTo>
                <a:cubicBezTo>
                  <a:pt x="822077" y="3124200"/>
                  <a:pt x="711200" y="3013323"/>
                  <a:pt x="711200" y="2876550"/>
                </a:cubicBezTo>
                <a:lnTo>
                  <a:pt x="711200" y="247650"/>
                </a:lnTo>
                <a:cubicBezTo>
                  <a:pt x="711200" y="110877"/>
                  <a:pt x="822077" y="0"/>
                  <a:pt x="958850" y="0"/>
                </a:cubicBezTo>
                <a:close/>
                <a:moveTo>
                  <a:pt x="247650" y="0"/>
                </a:moveTo>
                <a:cubicBezTo>
                  <a:pt x="384423" y="0"/>
                  <a:pt x="495300" y="110877"/>
                  <a:pt x="495300" y="247650"/>
                </a:cubicBezTo>
                <a:lnTo>
                  <a:pt x="495300" y="2876550"/>
                </a:lnTo>
                <a:cubicBezTo>
                  <a:pt x="495300" y="3013323"/>
                  <a:pt x="384423" y="3124200"/>
                  <a:pt x="247650" y="3124200"/>
                </a:cubicBezTo>
                <a:cubicBezTo>
                  <a:pt x="110877" y="3124200"/>
                  <a:pt x="0" y="3013323"/>
                  <a:pt x="0" y="2876550"/>
                </a:cubicBezTo>
                <a:lnTo>
                  <a:pt x="0" y="247650"/>
                </a:lnTo>
                <a:cubicBezTo>
                  <a:pt x="0" y="110877"/>
                  <a:pt x="110877" y="0"/>
                  <a:pt x="247650" y="0"/>
                </a:cubicBezTo>
                <a:close/>
              </a:path>
            </a:pathLst>
          </a:custGeom>
          <a:effectLst/>
        </p:spPr>
        <p:txBody>
          <a:bodyPr vert="horz" lIns="95057" tIns="47529" rIns="95057" bIns="47529"/>
          <a:lstStyle>
            <a:lvl1pPr marL="0" indent="0" algn="ctr">
              <a:buNone/>
              <a:defRPr sz="81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2966029" y="2851440"/>
            <a:ext cx="3383973" cy="323875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150" b="1">
                <a:solidFill>
                  <a:schemeClr val="bg1"/>
                </a:solidFill>
                <a:latin typeface="Lato Hairline"/>
                <a:cs typeface="Lato Hairline"/>
              </a:defRPr>
            </a:lvl1pPr>
          </a:lstStyle>
          <a:p>
            <a:pPr lvl="0"/>
            <a:r>
              <a:rPr lang="es-ES_tradnl" dirty="0"/>
              <a:t>TITLE HERE</a:t>
            </a:r>
            <a:endParaRPr lang="es-ES_tradnl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2966029" y="3289344"/>
            <a:ext cx="3383973" cy="17136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5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Ultimate</a:t>
            </a:r>
            <a:r>
              <a:rPr lang="es-ES_tradnl" dirty="0"/>
              <a:t> </a:t>
            </a:r>
            <a:r>
              <a:rPr lang="es-ES_tradnl" dirty="0" err="1"/>
              <a:t>Powerpoint</a:t>
            </a:r>
            <a:r>
              <a:rPr lang="es-ES_tradnl" dirty="0"/>
              <a:t> </a:t>
            </a:r>
            <a:r>
              <a:rPr lang="es-ES_tradnl" dirty="0" err="1"/>
              <a:t>Template</a:t>
            </a:r>
            <a:endParaRPr lang="es-ES_tradnl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2981375" y="3613815"/>
            <a:ext cx="3366029" cy="1152793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30000"/>
              </a:lnSpc>
              <a:buNone/>
              <a:defRPr sz="108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vitae, </a:t>
            </a:r>
            <a:r>
              <a:rPr lang="en-US" dirty="0" err="1"/>
              <a:t>euismod</a:t>
            </a:r>
            <a:r>
              <a:rPr lang="en-US" dirty="0"/>
              <a:t> non </a:t>
            </a:r>
            <a:r>
              <a:rPr lang="en-US" dirty="0" err="1"/>
              <a:t>purus</a:t>
            </a:r>
            <a:r>
              <a:rPr lang="en-US" dirty="0"/>
              <a:t>. Maecenas </a:t>
            </a:r>
            <a:r>
              <a:rPr lang="en-US" dirty="0" err="1"/>
              <a:t>ut</a:t>
            </a:r>
            <a:r>
              <a:rPr lang="en-US" dirty="0"/>
              <a:t> lacus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.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2000">
        <p:fade/>
      </p:transition>
    </mc:Choice>
    <mc:Fallback>
      <p:transition spd="med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4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ldLvl="0" animBg="1"/>
      <p:bldP spid="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过渡页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24"/>
          <p:cNvSpPr>
            <a:spLocks noChangeArrowheads="1"/>
          </p:cNvSpPr>
          <p:nvPr userDrawn="1"/>
        </p:nvSpPr>
        <p:spPr bwMode="auto">
          <a:xfrm>
            <a:off x="792565" y="424357"/>
            <a:ext cx="809879" cy="27847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350" b="1" dirty="0">
                <a:solidFill>
                  <a:prstClr val="white"/>
                </a:solidFill>
                <a:ea typeface="微软雅黑" panose="020B0503020204020204" pitchFamily="34" charset="-122"/>
                <a:cs typeface="Arial Unicode MS" pitchFamily="34" charset="-122"/>
              </a:rPr>
              <a:t>第一章</a:t>
            </a:r>
            <a:endParaRPr lang="en-US" altLang="zh-CN" sz="1350" b="1" dirty="0">
              <a:solidFill>
                <a:prstClr val="white"/>
              </a:solidFill>
              <a:ea typeface="微软雅黑" panose="020B0503020204020204" pitchFamily="34" charset="-122"/>
              <a:cs typeface="Arial Unicode MS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528"/>
            <a:ext cx="7886700" cy="213992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2700"/>
            <a:ext cx="7886700" cy="11253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803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93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83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69458"/>
            <a:ext cx="3886200" cy="326407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369458"/>
            <a:ext cx="3886200" cy="326407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92"/>
            <a:ext cx="7886700" cy="994346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334062"/>
            <a:ext cx="3655181" cy="61804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8035" indent="0">
              <a:buNone/>
              <a:defRPr sz="1350"/>
            </a:lvl7pPr>
            <a:lvl8pPr marL="2400935" indent="0">
              <a:buNone/>
              <a:defRPr sz="1350"/>
            </a:lvl8pPr>
            <a:lvl9pPr marL="2743835" indent="0">
              <a:buNone/>
              <a:defRPr sz="135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1999384"/>
            <a:ext cx="3655181" cy="2643676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334062"/>
            <a:ext cx="3673182" cy="61804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8035" indent="0">
              <a:buNone/>
              <a:defRPr sz="1350"/>
            </a:lvl7pPr>
            <a:lvl8pPr marL="2400935" indent="0">
              <a:buNone/>
              <a:defRPr sz="1350"/>
            </a:lvl8pPr>
            <a:lvl9pPr marL="2743835" indent="0">
              <a:buNone/>
              <a:defRPr sz="135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1999384"/>
            <a:ext cx="3673182" cy="2643676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60"/>
            <a:ext cx="3124012" cy="120036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342961"/>
            <a:ext cx="4629150" cy="4053597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8035" indent="0">
              <a:buNone/>
              <a:defRPr sz="1500"/>
            </a:lvl7pPr>
            <a:lvl8pPr marL="2400935" indent="0">
              <a:buNone/>
              <a:defRPr sz="1500"/>
            </a:lvl8pPr>
            <a:lvl9pPr marL="2743835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320"/>
            <a:ext cx="3124012" cy="2859191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8035" indent="0">
              <a:buNone/>
              <a:defRPr sz="1050"/>
            </a:lvl7pPr>
            <a:lvl8pPr marL="2400935" indent="0">
              <a:buNone/>
              <a:defRPr sz="1050"/>
            </a:lvl8pPr>
            <a:lvl9pPr marL="2743835" indent="0">
              <a:buNone/>
              <a:defRPr sz="105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273892"/>
            <a:ext cx="1971675" cy="4359642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273892"/>
            <a:ext cx="5800725" cy="4359642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1.png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273892"/>
            <a:ext cx="7886700" cy="9943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369458"/>
            <a:ext cx="7886700" cy="326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8097"/>
            <a:ext cx="2057400" cy="2738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8097"/>
            <a:ext cx="3086100" cy="2738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8097"/>
            <a:ext cx="2057400" cy="2738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  <p:pic>
        <p:nvPicPr>
          <p:cNvPr id="5124" name="图片 11" descr="水印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4361815" y="360045"/>
            <a:ext cx="4302125" cy="1393190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658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948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238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528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803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3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83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9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45.xml"/><Relationship Id="rId1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49.xml"/><Relationship Id="rId3" Type="http://schemas.openxmlformats.org/officeDocument/2006/relationships/tags" Target="../tags/tag48.xml"/><Relationship Id="rId2" Type="http://schemas.openxmlformats.org/officeDocument/2006/relationships/tags" Target="../tags/tag47.xml"/><Relationship Id="rId1" Type="http://schemas.openxmlformats.org/officeDocument/2006/relationships/tags" Target="../tags/tag46.xml"/></Relationships>
</file>

<file path=ppt/slides/_rels/slide1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1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53.xml"/><Relationship Id="rId3" Type="http://schemas.openxmlformats.org/officeDocument/2006/relationships/tags" Target="../tags/tag52.xml"/><Relationship Id="rId2" Type="http://schemas.openxmlformats.org/officeDocument/2006/relationships/tags" Target="../tags/tag51.xml"/><Relationship Id="rId1" Type="http://schemas.openxmlformats.org/officeDocument/2006/relationships/tags" Target="../tags/tag50.xml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57.xml"/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tags" Target="../tags/tag54.xml"/></Relationships>
</file>

<file path=ppt/slides/_rels/slide16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2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61.xml"/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" Type="http://schemas.openxmlformats.org/officeDocument/2006/relationships/tags" Target="../tags/tag58.xml"/></Relationships>
</file>

<file path=ppt/slides/_rels/slide1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tags" Target="../tags/tag65.xml"/><Relationship Id="rId3" Type="http://schemas.openxmlformats.org/officeDocument/2006/relationships/tags" Target="../tags/tag64.xml"/><Relationship Id="rId2" Type="http://schemas.openxmlformats.org/officeDocument/2006/relationships/tags" Target="../tags/tag63.xml"/><Relationship Id="rId1" Type="http://schemas.openxmlformats.org/officeDocument/2006/relationships/tags" Target="../tags/tag62.xml"/></Relationships>
</file>

<file path=ppt/slides/_rels/slide1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69.xml"/><Relationship Id="rId3" Type="http://schemas.openxmlformats.org/officeDocument/2006/relationships/tags" Target="../tags/tag68.xml"/><Relationship Id="rId2" Type="http://schemas.openxmlformats.org/officeDocument/2006/relationships/tags" Target="../tags/tag67.xml"/><Relationship Id="rId1" Type="http://schemas.openxmlformats.org/officeDocument/2006/relationships/tags" Target="../tags/tag66.xml"/></Relationships>
</file>

<file path=ppt/slides/_rels/slide1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73.xml"/><Relationship Id="rId3" Type="http://schemas.openxmlformats.org/officeDocument/2006/relationships/tags" Target="../tags/tag72.xml"/><Relationship Id="rId2" Type="http://schemas.openxmlformats.org/officeDocument/2006/relationships/tags" Target="../tags/tag71.xml"/><Relationship Id="rId1" Type="http://schemas.openxmlformats.org/officeDocument/2006/relationships/tags" Target="../tags/tag70.xml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4.png"/><Relationship Id="rId3" Type="http://schemas.openxmlformats.org/officeDocument/2006/relationships/tags" Target="../tags/tag2.xml"/><Relationship Id="rId2" Type="http://schemas.openxmlformats.org/officeDocument/2006/relationships/image" Target="../media/image3.png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.png"/><Relationship Id="rId2" Type="http://schemas.openxmlformats.org/officeDocument/2006/relationships/tags" Target="../tags/tag3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6.xml"/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tags" Target="../tags/tag15.xml"/><Relationship Id="rId8" Type="http://schemas.openxmlformats.org/officeDocument/2006/relationships/tags" Target="../tags/tag14.xml"/><Relationship Id="rId7" Type="http://schemas.openxmlformats.org/officeDocument/2006/relationships/tags" Target="../tags/tag13.xml"/><Relationship Id="rId6" Type="http://schemas.openxmlformats.org/officeDocument/2006/relationships/tags" Target="../tags/tag12.xml"/><Relationship Id="rId5" Type="http://schemas.openxmlformats.org/officeDocument/2006/relationships/tags" Target="../tags/tag11.xml"/><Relationship Id="rId4" Type="http://schemas.openxmlformats.org/officeDocument/2006/relationships/tags" Target="../tags/tag10.xml"/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7" Type="http://schemas.openxmlformats.org/officeDocument/2006/relationships/slideLayout" Target="../slideLayouts/slideLayout2.xml"/><Relationship Id="rId16" Type="http://schemas.openxmlformats.org/officeDocument/2006/relationships/tags" Target="../tags/tag22.xml"/><Relationship Id="rId15" Type="http://schemas.openxmlformats.org/officeDocument/2006/relationships/tags" Target="../tags/tag21.xml"/><Relationship Id="rId14" Type="http://schemas.openxmlformats.org/officeDocument/2006/relationships/tags" Target="../tags/tag20.xml"/><Relationship Id="rId13" Type="http://schemas.openxmlformats.org/officeDocument/2006/relationships/tags" Target="../tags/tag19.xml"/><Relationship Id="rId12" Type="http://schemas.openxmlformats.org/officeDocument/2006/relationships/tags" Target="../tags/tag18.xml"/><Relationship Id="rId11" Type="http://schemas.openxmlformats.org/officeDocument/2006/relationships/tags" Target="../tags/tag17.xml"/><Relationship Id="rId10" Type="http://schemas.openxmlformats.org/officeDocument/2006/relationships/tags" Target="../tags/tag16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tags" Target="../tags/tag31.xml"/><Relationship Id="rId8" Type="http://schemas.openxmlformats.org/officeDocument/2006/relationships/tags" Target="../tags/tag30.xml"/><Relationship Id="rId7" Type="http://schemas.openxmlformats.org/officeDocument/2006/relationships/tags" Target="../tags/tag29.xml"/><Relationship Id="rId6" Type="http://schemas.openxmlformats.org/officeDocument/2006/relationships/tags" Target="../tags/tag28.xml"/><Relationship Id="rId5" Type="http://schemas.openxmlformats.org/officeDocument/2006/relationships/tags" Target="../tags/tag27.xml"/><Relationship Id="rId4" Type="http://schemas.openxmlformats.org/officeDocument/2006/relationships/tags" Target="../tags/tag26.xml"/><Relationship Id="rId3" Type="http://schemas.openxmlformats.org/officeDocument/2006/relationships/tags" Target="../tags/tag25.xml"/><Relationship Id="rId2" Type="http://schemas.openxmlformats.org/officeDocument/2006/relationships/tags" Target="../tags/tag24.xml"/><Relationship Id="rId14" Type="http://schemas.openxmlformats.org/officeDocument/2006/relationships/notesSlide" Target="../notesSlides/notesSlide5.xml"/><Relationship Id="rId13" Type="http://schemas.openxmlformats.org/officeDocument/2006/relationships/slideLayout" Target="../slideLayouts/slideLayout1.xml"/><Relationship Id="rId12" Type="http://schemas.openxmlformats.org/officeDocument/2006/relationships/tags" Target="../tags/tag34.xml"/><Relationship Id="rId11" Type="http://schemas.openxmlformats.org/officeDocument/2006/relationships/tags" Target="../tags/tag33.xml"/><Relationship Id="rId10" Type="http://schemas.openxmlformats.org/officeDocument/2006/relationships/tags" Target="../tags/tag32.xml"/><Relationship Id="rId1" Type="http://schemas.openxmlformats.org/officeDocument/2006/relationships/tags" Target="../tags/tag23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tags" Target="../tags/tag42.xml"/><Relationship Id="rId7" Type="http://schemas.openxmlformats.org/officeDocument/2006/relationships/tags" Target="../tags/tag41.xml"/><Relationship Id="rId6" Type="http://schemas.openxmlformats.org/officeDocument/2006/relationships/tags" Target="../tags/tag40.xml"/><Relationship Id="rId5" Type="http://schemas.openxmlformats.org/officeDocument/2006/relationships/tags" Target="../tags/tag39.xml"/><Relationship Id="rId4" Type="http://schemas.openxmlformats.org/officeDocument/2006/relationships/tags" Target="../tags/tag38.xml"/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0" Type="http://schemas.openxmlformats.org/officeDocument/2006/relationships/notesSlide" Target="../notesSlides/notesSlide6.xml"/><Relationship Id="rId1" Type="http://schemas.openxmlformats.org/officeDocument/2006/relationships/tags" Target="../tags/tag3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5121" name="矩形 1"/>
          <p:cNvSpPr/>
          <p:nvPr/>
        </p:nvSpPr>
        <p:spPr>
          <a:xfrm>
            <a:off x="476885" y="556260"/>
            <a:ext cx="5366385" cy="403098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3200" b="1">
                <a:solidFill>
                  <a:srgbClr val="FF0000"/>
                </a:solidFill>
                <a:latin typeface="HelveticaNeue" pitchFamily="2" charset="0"/>
                <a:ea typeface="宋体" panose="02010600030101010101" pitchFamily="2" charset="-122"/>
              </a:rPr>
              <a:t>感恩遇见，相互成就，本课件资料仅供您个人参考、教学使用，严禁自行在网络传播，违者依知识产权法追究法律责任。</a:t>
            </a:r>
            <a:endParaRPr lang="en-US" altLang="zh-CN" sz="3200" b="1">
              <a:solidFill>
                <a:srgbClr val="FF0000"/>
              </a:solidFill>
              <a:latin typeface="HelveticaNeue" pitchFamily="2" charset="0"/>
              <a:ea typeface="宋体" panose="02010600030101010101" pitchFamily="2" charset="-122"/>
            </a:endParaRPr>
          </a:p>
          <a:p>
            <a:endParaRPr lang="en-US" altLang="zh-CN" sz="3200" b="1">
              <a:solidFill>
                <a:srgbClr val="FF0000"/>
              </a:solidFill>
              <a:latin typeface="HelveticaNeue" pitchFamily="2" charset="0"/>
              <a:ea typeface="宋体" panose="02010600030101010101" pitchFamily="2" charset="-122"/>
            </a:endParaRPr>
          </a:p>
          <a:p>
            <a:r>
              <a:rPr lang="zh-CN" altLang="en-US" sz="3200" b="1">
                <a:solidFill>
                  <a:srgbClr val="FF0000"/>
                </a:solidFill>
                <a:latin typeface="HelveticaNeue" pitchFamily="2" charset="0"/>
                <a:ea typeface="宋体" panose="02010600030101010101" pitchFamily="2" charset="-122"/>
              </a:rPr>
              <a:t>更多教学资源请关注</a:t>
            </a:r>
            <a:endParaRPr lang="en-US" altLang="zh-CN" sz="3200" b="1">
              <a:solidFill>
                <a:srgbClr val="FF0000"/>
              </a:solidFill>
              <a:latin typeface="HelveticaNeue" pitchFamily="2" charset="0"/>
              <a:ea typeface="宋体" panose="02010600030101010101" pitchFamily="2" charset="-122"/>
            </a:endParaRPr>
          </a:p>
          <a:p>
            <a:r>
              <a:rPr lang="zh-CN" altLang="en-US" sz="3200" b="1">
                <a:solidFill>
                  <a:srgbClr val="FF0000"/>
                </a:solidFill>
                <a:latin typeface="HelveticaNeue" pitchFamily="2" charset="0"/>
                <a:ea typeface="宋体" panose="02010600030101010101" pitchFamily="2" charset="-122"/>
              </a:rPr>
              <a:t>公众号：溯恩高中英语</a:t>
            </a:r>
            <a:endParaRPr lang="zh-CN" altLang="en-US" sz="3200" b="1">
              <a:solidFill>
                <a:srgbClr val="FF0000"/>
              </a:solidFill>
              <a:latin typeface="HelveticaNeue" pitchFamily="2" charset="0"/>
              <a:ea typeface="宋体" panose="02010600030101010101" pitchFamily="2" charset="-122"/>
            </a:endParaRPr>
          </a:p>
        </p:txBody>
      </p:sp>
      <p:pic>
        <p:nvPicPr>
          <p:cNvPr id="5122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43270" y="2115185"/>
            <a:ext cx="2672080" cy="267208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23" name="矩形 3"/>
          <p:cNvSpPr/>
          <p:nvPr/>
        </p:nvSpPr>
        <p:spPr>
          <a:xfrm>
            <a:off x="5926455" y="1711325"/>
            <a:ext cx="3603625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3200" b="1">
                <a:latin typeface="华文新魏" pitchFamily="2" charset="-122"/>
                <a:ea typeface="宋体" panose="02010600030101010101" pitchFamily="2" charset="-122"/>
              </a:rPr>
              <a:t>知识产权声明</a:t>
            </a:r>
            <a:endParaRPr lang="zh-CN" altLang="en-US" sz="3200" b="1">
              <a:latin typeface="华文新魏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1280" y="795020"/>
            <a:ext cx="6052185" cy="4095750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</p:pic>
      <p:sp>
        <p:nvSpPr>
          <p:cNvPr id="5" name="矩形 4"/>
          <p:cNvSpPr/>
          <p:nvPr/>
        </p:nvSpPr>
        <p:spPr>
          <a:xfrm>
            <a:off x="360040" y="53246"/>
            <a:ext cx="360040" cy="360040"/>
          </a:xfrm>
          <a:prstGeom prst="rect">
            <a:avLst/>
          </a:prstGeom>
          <a:noFill/>
          <a:ln w="952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74230" y="162178"/>
            <a:ext cx="290264" cy="29026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gradFill>
                <a:gsLst>
                  <a:gs pos="0">
                    <a:srgbClr val="66CCFF"/>
                  </a:gs>
                  <a:gs pos="52000">
                    <a:prstClr val="white"/>
                  </a:gs>
                  <a:gs pos="100000">
                    <a:srgbClr val="0070C0"/>
                  </a:gs>
                </a:gsLst>
                <a:lin ang="0" scaled="1"/>
              </a:gra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>
            <a:off x="897462" y="437084"/>
            <a:ext cx="8246538" cy="0"/>
          </a:xfrm>
          <a:prstGeom prst="line">
            <a:avLst/>
          </a:prstGeom>
          <a:ln w="127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文本框 10"/>
          <p:cNvSpPr txBox="1">
            <a:spLocks noChangeArrowheads="1"/>
          </p:cNvSpPr>
          <p:nvPr/>
        </p:nvSpPr>
        <p:spPr bwMode="auto">
          <a:xfrm>
            <a:off x="848360" y="60960"/>
            <a:ext cx="5106035" cy="344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85" rIns="68571" bIns="34285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algn="l" defTabSz="914400" rtl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学生考场作文问题</a:t>
            </a:r>
            <a:endParaRPr kumimoji="0" lang="zh-CN" altLang="en-US" sz="1800" b="1" i="0" u="none" strike="noStrike" kern="1200" cap="none" spc="0" normalizeH="0" baseline="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81280" y="521970"/>
            <a:ext cx="3048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>
                <a:solidFill>
                  <a:srgbClr val="C00000"/>
                </a:solidFill>
              </a:rPr>
              <a:t>Para 1:</a:t>
            </a:r>
            <a:endParaRPr lang="en-US" altLang="zh-CN" b="1">
              <a:solidFill>
                <a:srgbClr val="C00000"/>
              </a:solidFill>
            </a:endParaRPr>
          </a:p>
        </p:txBody>
      </p:sp>
      <p:cxnSp>
        <p:nvCxnSpPr>
          <p:cNvPr id="25" name="直接连接符 24"/>
          <p:cNvCxnSpPr/>
          <p:nvPr/>
        </p:nvCxnSpPr>
        <p:spPr>
          <a:xfrm>
            <a:off x="3308985" y="1188720"/>
            <a:ext cx="2808000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/>
        </p:nvCxnSpPr>
        <p:spPr>
          <a:xfrm>
            <a:off x="3677920" y="1645285"/>
            <a:ext cx="1151890" cy="0"/>
          </a:xfrm>
          <a:prstGeom prst="line">
            <a:avLst/>
          </a:prstGeom>
          <a:ln w="22225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/>
        </p:nvCxnSpPr>
        <p:spPr>
          <a:xfrm>
            <a:off x="1497965" y="2527300"/>
            <a:ext cx="3168000" cy="0"/>
          </a:xfrm>
          <a:prstGeom prst="line">
            <a:avLst/>
          </a:prstGeom>
          <a:ln w="22225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31" name="直接连接符 30"/>
          <p:cNvCxnSpPr/>
          <p:nvPr/>
        </p:nvCxnSpPr>
        <p:spPr>
          <a:xfrm>
            <a:off x="2011680" y="3409315"/>
            <a:ext cx="756000" cy="0"/>
          </a:xfrm>
          <a:prstGeom prst="line">
            <a:avLst/>
          </a:prstGeom>
          <a:ln w="22225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32" name="直接连接符 31"/>
          <p:cNvCxnSpPr/>
          <p:nvPr/>
        </p:nvCxnSpPr>
        <p:spPr>
          <a:xfrm>
            <a:off x="4354195" y="3409315"/>
            <a:ext cx="1764000" cy="0"/>
          </a:xfrm>
          <a:prstGeom prst="line">
            <a:avLst/>
          </a:prstGeom>
          <a:ln w="22225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33" name="直接连接符 32"/>
          <p:cNvCxnSpPr/>
          <p:nvPr/>
        </p:nvCxnSpPr>
        <p:spPr>
          <a:xfrm>
            <a:off x="81280" y="3865880"/>
            <a:ext cx="1980000" cy="0"/>
          </a:xfrm>
          <a:prstGeom prst="line">
            <a:avLst/>
          </a:prstGeom>
          <a:ln w="22225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34" name="直接连接符 33"/>
          <p:cNvCxnSpPr/>
          <p:nvPr/>
        </p:nvCxnSpPr>
        <p:spPr>
          <a:xfrm>
            <a:off x="3018155" y="3865880"/>
            <a:ext cx="1296000" cy="0"/>
          </a:xfrm>
          <a:prstGeom prst="line">
            <a:avLst/>
          </a:prstGeom>
          <a:ln w="22225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37" name="文本框 36"/>
          <p:cNvSpPr txBox="1"/>
          <p:nvPr/>
        </p:nvSpPr>
        <p:spPr>
          <a:xfrm>
            <a:off x="6360795" y="1552575"/>
            <a:ext cx="2381250" cy="130937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b="1">
                <a:solidFill>
                  <a:srgbClr val="C0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红色划线：</a:t>
            </a:r>
            <a:r>
              <a:rPr lang="en-US" altLang="zh-CN" b="1">
                <a:solidFill>
                  <a:srgbClr val="C0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 </a:t>
            </a:r>
            <a:r>
              <a:rPr lang="zh-CN" altLang="en-US" b="1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整个段落几乎由你问我答的对话组成，而且对话生硬。</a:t>
            </a:r>
            <a:endParaRPr lang="zh-CN" altLang="en-US" b="1">
              <a:solidFill>
                <a:schemeClr val="tx1"/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</p:txBody>
      </p:sp>
      <p:cxnSp>
        <p:nvCxnSpPr>
          <p:cNvPr id="2" name="直接连接符 1"/>
          <p:cNvCxnSpPr/>
          <p:nvPr>
            <p:custDataLst>
              <p:tags r:id="rId2"/>
            </p:custDataLst>
          </p:nvPr>
        </p:nvCxnSpPr>
        <p:spPr>
          <a:xfrm>
            <a:off x="5359400" y="3865880"/>
            <a:ext cx="684000" cy="0"/>
          </a:xfrm>
          <a:prstGeom prst="line">
            <a:avLst/>
          </a:prstGeom>
          <a:ln w="22225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4" name="直接连接符 3"/>
          <p:cNvCxnSpPr/>
          <p:nvPr>
            <p:custDataLst>
              <p:tags r:id="rId3"/>
            </p:custDataLst>
          </p:nvPr>
        </p:nvCxnSpPr>
        <p:spPr>
          <a:xfrm>
            <a:off x="81280" y="4322445"/>
            <a:ext cx="1296000" cy="0"/>
          </a:xfrm>
          <a:prstGeom prst="line">
            <a:avLst/>
          </a:prstGeom>
          <a:ln w="22225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9" advClick="0">
        <p:comb dir="vert"/>
      </p:transition>
    </mc:Choice>
    <mc:Fallback>
      <p:transition advClick="0">
        <p:comb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7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0340" y="890270"/>
            <a:ext cx="6520180" cy="4095115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360040" y="53246"/>
            <a:ext cx="360040" cy="360040"/>
          </a:xfrm>
          <a:prstGeom prst="rect">
            <a:avLst/>
          </a:prstGeom>
          <a:noFill/>
          <a:ln w="952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74230" y="162178"/>
            <a:ext cx="290264" cy="29026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gradFill>
                <a:gsLst>
                  <a:gs pos="0">
                    <a:srgbClr val="66CCFF"/>
                  </a:gs>
                  <a:gs pos="52000">
                    <a:prstClr val="white"/>
                  </a:gs>
                  <a:gs pos="100000">
                    <a:srgbClr val="0070C0"/>
                  </a:gs>
                </a:gsLst>
                <a:lin ang="0" scaled="1"/>
              </a:gra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>
            <a:off x="897462" y="437084"/>
            <a:ext cx="8246538" cy="0"/>
          </a:xfrm>
          <a:prstGeom prst="line">
            <a:avLst/>
          </a:prstGeom>
          <a:ln w="127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文本框 10"/>
          <p:cNvSpPr txBox="1">
            <a:spLocks noChangeArrowheads="1"/>
          </p:cNvSpPr>
          <p:nvPr/>
        </p:nvSpPr>
        <p:spPr bwMode="auto">
          <a:xfrm>
            <a:off x="848360" y="60960"/>
            <a:ext cx="5106035" cy="344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85" rIns="68571" bIns="34285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algn="l" defTabSz="914400" rtl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学生考场作文问题</a:t>
            </a:r>
            <a:endParaRPr kumimoji="0" lang="zh-CN" altLang="en-US" sz="1800" b="1" i="0" u="none" strike="noStrike" kern="1200" cap="none" spc="0" normalizeH="0" baseline="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81280" y="521970"/>
            <a:ext cx="3048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>
                <a:solidFill>
                  <a:srgbClr val="C00000"/>
                </a:solidFill>
              </a:rPr>
              <a:t>Para 1:</a:t>
            </a:r>
            <a:endParaRPr lang="en-US" altLang="zh-CN" b="1">
              <a:solidFill>
                <a:srgbClr val="C00000"/>
              </a:solidFill>
            </a:endParaRPr>
          </a:p>
        </p:txBody>
      </p:sp>
      <p:cxnSp>
        <p:nvCxnSpPr>
          <p:cNvPr id="25" name="直接连接符 24"/>
          <p:cNvCxnSpPr/>
          <p:nvPr/>
        </p:nvCxnSpPr>
        <p:spPr>
          <a:xfrm>
            <a:off x="4098925" y="1188720"/>
            <a:ext cx="2196000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/>
        </p:nvCxnSpPr>
        <p:spPr>
          <a:xfrm>
            <a:off x="994410" y="3464560"/>
            <a:ext cx="5400000" cy="0"/>
          </a:xfrm>
          <a:prstGeom prst="line">
            <a:avLst/>
          </a:prstGeom>
          <a:ln w="22225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33" name="直接连接符 32"/>
          <p:cNvCxnSpPr/>
          <p:nvPr/>
        </p:nvCxnSpPr>
        <p:spPr>
          <a:xfrm>
            <a:off x="269240" y="3865880"/>
            <a:ext cx="936000" cy="0"/>
          </a:xfrm>
          <a:prstGeom prst="line">
            <a:avLst/>
          </a:prstGeom>
          <a:ln w="22225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37" name="文本框 36"/>
          <p:cNvSpPr txBox="1"/>
          <p:nvPr/>
        </p:nvSpPr>
        <p:spPr>
          <a:xfrm>
            <a:off x="6700520" y="1552575"/>
            <a:ext cx="2381250" cy="191833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b="1">
                <a:solidFill>
                  <a:srgbClr val="C0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红色划线：</a:t>
            </a:r>
            <a:r>
              <a:rPr lang="zh-CN" altLang="en-US" b="1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为不恰当情节或</a:t>
            </a:r>
            <a:r>
              <a:rPr lang="zh-CN" altLang="en-US" b="1" u="sng">
                <a:solidFill>
                  <a:srgbClr val="1D41D5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无效</a:t>
            </a:r>
            <a:r>
              <a:rPr lang="zh-CN" altLang="en-US" b="1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情节，原因：没有抓住关键点</a:t>
            </a:r>
            <a:r>
              <a:rPr lang="en-US" altLang="zh-CN" b="1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-</a:t>
            </a:r>
            <a:r>
              <a:rPr lang="zh-CN" altLang="en-US" b="1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人群为什么会来问我是否受伤</a:t>
            </a:r>
            <a:r>
              <a:rPr lang="en-US" altLang="zh-CN" b="1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(</a:t>
            </a:r>
            <a:r>
              <a:rPr lang="zh-CN" altLang="en-US" b="1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受伤的外在表现</a:t>
            </a:r>
            <a:r>
              <a:rPr lang="en-US" altLang="zh-CN" b="1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)</a:t>
            </a:r>
            <a:r>
              <a:rPr lang="zh-CN" altLang="en-US" b="1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。</a:t>
            </a:r>
            <a:endParaRPr lang="zh-CN" altLang="en-US" b="1">
              <a:solidFill>
                <a:schemeClr val="tx1"/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  <a:sym typeface="+mn-ea"/>
            </a:endParaRPr>
          </a:p>
        </p:txBody>
      </p:sp>
      <p:cxnSp>
        <p:nvCxnSpPr>
          <p:cNvPr id="35" name="直接连接符 34"/>
          <p:cNvCxnSpPr/>
          <p:nvPr>
            <p:custDataLst>
              <p:tags r:id="rId2"/>
            </p:custDataLst>
          </p:nvPr>
        </p:nvCxnSpPr>
        <p:spPr>
          <a:xfrm>
            <a:off x="2999740" y="4985385"/>
            <a:ext cx="2628000" cy="0"/>
          </a:xfrm>
          <a:prstGeom prst="line">
            <a:avLst/>
          </a:prstGeom>
          <a:ln w="2222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9" advClick="0">
        <p:comb dir="vert"/>
      </p:transition>
    </mc:Choice>
    <mc:Fallback>
      <p:transition advClick="0">
        <p:comb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bldLvl="0" animBg="1"/>
      <p:bldP spid="37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635" y="890270"/>
            <a:ext cx="6701155" cy="393065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360040" y="53246"/>
            <a:ext cx="360040" cy="360040"/>
          </a:xfrm>
          <a:prstGeom prst="rect">
            <a:avLst/>
          </a:prstGeom>
          <a:noFill/>
          <a:ln w="952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74230" y="162178"/>
            <a:ext cx="290264" cy="29026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gradFill>
                <a:gsLst>
                  <a:gs pos="0">
                    <a:srgbClr val="66CCFF"/>
                  </a:gs>
                  <a:gs pos="52000">
                    <a:prstClr val="white"/>
                  </a:gs>
                  <a:gs pos="100000">
                    <a:srgbClr val="0070C0"/>
                  </a:gs>
                </a:gsLst>
                <a:lin ang="0" scaled="1"/>
              </a:gra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>
            <a:off x="897462" y="437084"/>
            <a:ext cx="8246538" cy="0"/>
          </a:xfrm>
          <a:prstGeom prst="line">
            <a:avLst/>
          </a:prstGeom>
          <a:ln w="127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文本框 10"/>
          <p:cNvSpPr txBox="1">
            <a:spLocks noChangeArrowheads="1"/>
          </p:cNvSpPr>
          <p:nvPr/>
        </p:nvSpPr>
        <p:spPr bwMode="auto">
          <a:xfrm>
            <a:off x="848360" y="60960"/>
            <a:ext cx="5106035" cy="344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85" rIns="68571" bIns="34285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algn="l" defTabSz="914400" rtl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学生考场作文问题</a:t>
            </a:r>
            <a:endParaRPr kumimoji="0" lang="zh-CN" altLang="en-US" sz="1800" b="1" i="0" u="none" strike="noStrike" kern="1200" cap="none" spc="0" normalizeH="0" baseline="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81280" y="521970"/>
            <a:ext cx="3048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>
                <a:solidFill>
                  <a:srgbClr val="C00000"/>
                </a:solidFill>
              </a:rPr>
              <a:t>Para 2:</a:t>
            </a:r>
            <a:endParaRPr lang="en-US" altLang="zh-CN" b="1">
              <a:solidFill>
                <a:srgbClr val="C00000"/>
              </a:solidFill>
            </a:endParaRPr>
          </a:p>
        </p:txBody>
      </p:sp>
      <p:cxnSp>
        <p:nvCxnSpPr>
          <p:cNvPr id="25" name="直接连接符 24"/>
          <p:cNvCxnSpPr/>
          <p:nvPr/>
        </p:nvCxnSpPr>
        <p:spPr>
          <a:xfrm>
            <a:off x="3216275" y="1188720"/>
            <a:ext cx="2916000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/>
        </p:nvCxnSpPr>
        <p:spPr>
          <a:xfrm>
            <a:off x="81280" y="1489710"/>
            <a:ext cx="6444000" cy="0"/>
          </a:xfrm>
          <a:prstGeom prst="line">
            <a:avLst/>
          </a:prstGeom>
          <a:ln w="22225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37" name="文本框 36"/>
          <p:cNvSpPr txBox="1"/>
          <p:nvPr/>
        </p:nvSpPr>
        <p:spPr>
          <a:xfrm>
            <a:off x="6809105" y="1552575"/>
            <a:ext cx="2272665" cy="191833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b="1">
                <a:solidFill>
                  <a:srgbClr val="C0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红色划线：</a:t>
            </a:r>
            <a:r>
              <a:rPr lang="zh-CN" b="1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与段首句衔接不合理（根据段首句</a:t>
            </a:r>
            <a:r>
              <a:rPr lang="en-US" altLang="zh-CN" b="1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“I started to laugh”</a:t>
            </a:r>
            <a:r>
              <a:rPr lang="zh-CN" b="1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，接下来应该写</a:t>
            </a:r>
            <a:r>
              <a:rPr lang="en-US" altLang="zh-CN" b="1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“</a:t>
            </a:r>
            <a:r>
              <a:rPr lang="zh-CN" altLang="en-US" b="1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我</a:t>
            </a:r>
            <a:r>
              <a:rPr lang="en-US" altLang="zh-CN" b="1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”</a:t>
            </a:r>
            <a:r>
              <a:rPr lang="zh-CN" altLang="en-US" b="1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而不是</a:t>
            </a:r>
            <a:r>
              <a:rPr lang="en-US" altLang="zh-CN" b="1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“</a:t>
            </a:r>
            <a:r>
              <a:rPr lang="zh-CN" altLang="en-US" b="1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人群</a:t>
            </a:r>
            <a:r>
              <a:rPr lang="en-US" altLang="zh-CN" b="1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”</a:t>
            </a:r>
            <a:r>
              <a:rPr lang="zh-CN" altLang="en-US" b="1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或某个</a:t>
            </a:r>
            <a:r>
              <a:rPr lang="en-US" altLang="zh-CN" b="1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“</a:t>
            </a:r>
            <a:r>
              <a:rPr lang="zh-CN" altLang="en-US" b="1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路人</a:t>
            </a:r>
            <a:r>
              <a:rPr lang="en-US" altLang="zh-CN" b="1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”</a:t>
            </a:r>
            <a:r>
              <a:rPr lang="zh-CN" b="1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）</a:t>
            </a:r>
            <a:endParaRPr lang="zh-CN" b="1">
              <a:solidFill>
                <a:schemeClr val="tx1"/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9" advClick="0">
        <p:comb dir="vert"/>
      </p:transition>
    </mc:Choice>
    <mc:Fallback>
      <p:transition advClick="0">
        <p:comb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bldLvl="0" animBg="1"/>
      <p:bldP spid="37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>
            <p:custDataLst>
              <p:tags r:id="rId1"/>
            </p:custDataLst>
          </p:nvPr>
        </p:nvSpPr>
        <p:spPr>
          <a:xfrm>
            <a:off x="360040" y="53246"/>
            <a:ext cx="360040" cy="360040"/>
          </a:xfrm>
          <a:prstGeom prst="rect">
            <a:avLst/>
          </a:prstGeom>
          <a:noFill/>
          <a:ln w="952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矩形 5"/>
          <p:cNvSpPr/>
          <p:nvPr>
            <p:custDataLst>
              <p:tags r:id="rId2"/>
            </p:custDataLst>
          </p:nvPr>
        </p:nvSpPr>
        <p:spPr>
          <a:xfrm>
            <a:off x="474230" y="162178"/>
            <a:ext cx="290264" cy="29026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gradFill>
                <a:gsLst>
                  <a:gs pos="0">
                    <a:srgbClr val="66CCFF"/>
                  </a:gs>
                  <a:gs pos="52000">
                    <a:prstClr val="white"/>
                  </a:gs>
                  <a:gs pos="100000">
                    <a:srgbClr val="0070C0"/>
                  </a:gs>
                </a:gsLst>
                <a:lin ang="0" scaled="1"/>
              </a:gra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7" name="直接连接符 6"/>
          <p:cNvCxnSpPr/>
          <p:nvPr userDrawn="1">
            <p:custDataLst>
              <p:tags r:id="rId3"/>
            </p:custDataLst>
          </p:nvPr>
        </p:nvCxnSpPr>
        <p:spPr>
          <a:xfrm>
            <a:off x="897462" y="437084"/>
            <a:ext cx="8246538" cy="0"/>
          </a:xfrm>
          <a:prstGeom prst="line">
            <a:avLst/>
          </a:prstGeom>
          <a:ln w="127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文本框 10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848360" y="60960"/>
            <a:ext cx="5106035" cy="344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85" rIns="68571" bIns="34285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algn="l" defTabSz="914400" rtl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学生考场作文问题</a:t>
            </a:r>
            <a:endParaRPr kumimoji="0" lang="zh-CN" altLang="en-US" sz="1800" b="1" i="0" u="none" strike="noStrike" kern="1200" cap="none" spc="0" normalizeH="0" baseline="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87325" y="468630"/>
            <a:ext cx="95885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rgbClr val="C00000"/>
                </a:solidFill>
                <a:sym typeface="+mn-ea"/>
              </a:rPr>
              <a:t>第一段：</a:t>
            </a:r>
            <a:endParaRPr lang="zh-CN" altLang="en-US" sz="2000" b="1" dirty="0">
              <a:solidFill>
                <a:srgbClr val="C00000"/>
              </a:solidFill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764540" y="716915"/>
            <a:ext cx="7726680" cy="2084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20000"/>
              </a:lnSpc>
              <a:buFont typeface="+mj-ea"/>
              <a:buAutoNum type="circleNumDbPlain"/>
            </a:pPr>
            <a:r>
              <a:rPr lang="zh-CN" altLang="en-US" b="1" dirty="0">
                <a:sym typeface="+mn-ea"/>
              </a:rPr>
              <a:t>部分学生全部或大量使用</a:t>
            </a:r>
            <a:r>
              <a:rPr lang="en-US" altLang="zh-CN" b="1" dirty="0">
                <a:sym typeface="+mn-ea"/>
              </a:rPr>
              <a:t>“</a:t>
            </a:r>
            <a:r>
              <a:rPr lang="zh-CN" altLang="en-US" b="1" dirty="0">
                <a:sym typeface="+mn-ea"/>
              </a:rPr>
              <a:t>直接引语</a:t>
            </a:r>
            <a:r>
              <a:rPr lang="en-US" altLang="zh-CN" b="1" dirty="0">
                <a:sym typeface="+mn-ea"/>
              </a:rPr>
              <a:t>”</a:t>
            </a:r>
            <a:r>
              <a:rPr lang="zh-CN" altLang="en-US" b="1" dirty="0">
                <a:sym typeface="+mn-ea"/>
              </a:rPr>
              <a:t>，使第一段缺乏画面感和镜头感。</a:t>
            </a:r>
            <a:endParaRPr lang="zh-CN" altLang="en-US" b="1" dirty="0">
              <a:sym typeface="+mn-ea"/>
            </a:endParaRPr>
          </a:p>
          <a:p>
            <a:pPr marL="342900" indent="-342900">
              <a:lnSpc>
                <a:spcPct val="120000"/>
              </a:lnSpc>
              <a:buFont typeface="+mj-ea"/>
              <a:buAutoNum type="circleNumDbPlain"/>
            </a:pPr>
            <a:r>
              <a:rPr lang="zh-CN" altLang="en-US" b="1" dirty="0">
                <a:sym typeface="+mn-ea"/>
              </a:rPr>
              <a:t>花大篇幅继续描写</a:t>
            </a:r>
            <a:r>
              <a:rPr lang="en-US" altLang="zh-CN" b="1" dirty="0">
                <a:sym typeface="+mn-ea"/>
              </a:rPr>
              <a:t>the crowd</a:t>
            </a:r>
            <a:r>
              <a:rPr lang="zh-CN" altLang="en-US" b="1" dirty="0">
                <a:sym typeface="+mn-ea"/>
              </a:rPr>
              <a:t>和我之间的相互观望和好奇，情节详略处理不当，原因：没有把握第一段首句的关键信息。</a:t>
            </a:r>
            <a:endParaRPr lang="zh-CN" altLang="en-US" b="1" dirty="0">
              <a:sym typeface="+mn-ea"/>
            </a:endParaRPr>
          </a:p>
          <a:p>
            <a:pPr marL="342900" indent="-342900">
              <a:lnSpc>
                <a:spcPct val="120000"/>
              </a:lnSpc>
              <a:buFont typeface="+mj-ea"/>
              <a:buAutoNum type="circleNumDbPlain"/>
            </a:pPr>
            <a:r>
              <a:rPr lang="zh-CN" altLang="en-US" b="1" dirty="0">
                <a:sym typeface="+mn-ea"/>
              </a:rPr>
              <a:t>部分学生增添了情节，例如鸡是活鸡，鸡在发出声音，我真的受伤了，或者真的发生了车祸等，原因：没有读懂原文，没有遵循读后续写的</a:t>
            </a:r>
            <a:r>
              <a:rPr lang="en-US" altLang="zh-CN" b="1" dirty="0">
                <a:sym typeface="+mn-ea"/>
              </a:rPr>
              <a:t>“</a:t>
            </a:r>
            <a:r>
              <a:rPr lang="zh-CN" altLang="en-US" b="1" dirty="0">
                <a:sym typeface="+mn-ea"/>
              </a:rPr>
              <a:t>读</a:t>
            </a:r>
            <a:r>
              <a:rPr lang="en-US" altLang="zh-CN" b="1" dirty="0">
                <a:sym typeface="+mn-ea"/>
              </a:rPr>
              <a:t>-</a:t>
            </a:r>
            <a:r>
              <a:rPr lang="zh-CN" altLang="en-US" b="1" dirty="0">
                <a:sym typeface="+mn-ea"/>
              </a:rPr>
              <a:t>析</a:t>
            </a:r>
            <a:r>
              <a:rPr lang="en-US" altLang="zh-CN" b="1" dirty="0">
                <a:sym typeface="+mn-ea"/>
              </a:rPr>
              <a:t>-</a:t>
            </a:r>
            <a:r>
              <a:rPr lang="zh-CN" altLang="en-US" b="1" dirty="0">
                <a:sym typeface="+mn-ea"/>
              </a:rPr>
              <a:t>构</a:t>
            </a:r>
            <a:r>
              <a:rPr lang="en-US" altLang="zh-CN" b="1" dirty="0">
                <a:sym typeface="+mn-ea"/>
              </a:rPr>
              <a:t>-</a:t>
            </a:r>
            <a:r>
              <a:rPr lang="zh-CN" altLang="en-US" b="1" dirty="0">
                <a:sym typeface="+mn-ea"/>
              </a:rPr>
              <a:t>写</a:t>
            </a:r>
            <a:r>
              <a:rPr lang="en-US" altLang="zh-CN" b="1" dirty="0">
                <a:sym typeface="+mn-ea"/>
              </a:rPr>
              <a:t>”</a:t>
            </a:r>
            <a:r>
              <a:rPr lang="zh-CN" altLang="en-US" b="1" dirty="0">
                <a:sym typeface="+mn-ea"/>
              </a:rPr>
              <a:t>。</a:t>
            </a:r>
            <a:endParaRPr lang="zh-CN" altLang="en-US" b="1" dirty="0"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764540" y="2958465"/>
            <a:ext cx="7827010" cy="755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20000"/>
              </a:lnSpc>
              <a:buFont typeface="+mj-ea"/>
              <a:buAutoNum type="circleNumDbPlain"/>
            </a:pPr>
            <a:r>
              <a:rPr lang="zh-CN" altLang="en-US" b="1" dirty="0">
                <a:sym typeface="+mn-ea"/>
              </a:rPr>
              <a:t>部分学生在文章结尾</a:t>
            </a:r>
            <a:r>
              <a:rPr lang="zh-CN" b="1" dirty="0">
                <a:sym typeface="+mn-ea"/>
              </a:rPr>
              <a:t>写到作者邀请</a:t>
            </a:r>
            <a:r>
              <a:rPr lang="en-US" altLang="zh-CN" b="1" dirty="0">
                <a:sym typeface="+mn-ea"/>
              </a:rPr>
              <a:t>the crowd</a:t>
            </a:r>
            <a:r>
              <a:rPr lang="zh-CN" altLang="en-US" b="1" dirty="0">
                <a:sym typeface="+mn-ea"/>
              </a:rPr>
              <a:t>（当时在马路上可能各自有事）去家里一起吃鸡（</a:t>
            </a:r>
            <a:r>
              <a:rPr lang="en-US" altLang="zh-CN" b="1" dirty="0">
                <a:sym typeface="+mn-ea"/>
              </a:rPr>
              <a:t>10</a:t>
            </a:r>
            <a:r>
              <a:rPr lang="zh-CN" altLang="en-US" b="1" dirty="0">
                <a:sym typeface="+mn-ea"/>
              </a:rPr>
              <a:t>磅</a:t>
            </a:r>
            <a:r>
              <a:rPr lang="en-US" altLang="zh-CN" b="1" dirty="0">
                <a:sym typeface="+mn-ea"/>
              </a:rPr>
              <a:t>=9.0718474 斤</a:t>
            </a:r>
            <a:r>
              <a:rPr lang="zh-CN" altLang="en-US" b="1" dirty="0">
                <a:sym typeface="+mn-ea"/>
              </a:rPr>
              <a:t>），不符合逻辑。</a:t>
            </a:r>
            <a:endParaRPr lang="zh-CN" altLang="en-US" b="1" dirty="0"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87325" y="2635885"/>
            <a:ext cx="95885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rgbClr val="C00000"/>
                </a:solidFill>
                <a:sym typeface="+mn-ea"/>
              </a:rPr>
              <a:t>第二段：</a:t>
            </a:r>
            <a:endParaRPr lang="zh-CN" altLang="en-US" sz="2000" b="1" dirty="0">
              <a:solidFill>
                <a:srgbClr val="C00000"/>
              </a:solidFill>
              <a:sym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87325" y="3577590"/>
            <a:ext cx="95885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rgbClr val="C00000"/>
                </a:solidFill>
                <a:sym typeface="+mn-ea"/>
              </a:rPr>
              <a:t>整体：</a:t>
            </a:r>
            <a:endParaRPr lang="zh-CN" altLang="en-US" sz="2000" b="1" dirty="0">
              <a:solidFill>
                <a:srgbClr val="C00000"/>
              </a:solidFill>
              <a:sym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773430" y="3835400"/>
            <a:ext cx="8016875" cy="13093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10000"/>
              </a:lnSpc>
              <a:buFont typeface="+mj-ea"/>
              <a:buAutoNum type="circleNumDbPlain"/>
            </a:pPr>
            <a:r>
              <a:rPr lang="zh-CN" b="1" dirty="0">
                <a:sym typeface="+mn-ea"/>
              </a:rPr>
              <a:t>语言准确性欠佳，低级错误例如时态错误，拼写错误，搭配错误等很多。</a:t>
            </a:r>
            <a:endParaRPr lang="zh-CN" b="1" dirty="0">
              <a:sym typeface="+mn-ea"/>
            </a:endParaRPr>
          </a:p>
          <a:p>
            <a:pPr marL="342900" indent="-342900">
              <a:lnSpc>
                <a:spcPct val="110000"/>
              </a:lnSpc>
              <a:buFont typeface="+mj-ea"/>
              <a:buAutoNum type="circleNumDbPlain"/>
            </a:pPr>
            <a:r>
              <a:rPr lang="zh-CN" b="1" dirty="0">
                <a:sym typeface="+mn-ea"/>
              </a:rPr>
              <a:t>语言丰富性欠佳，有些学生通篇是简单的主谓宾结构。</a:t>
            </a:r>
            <a:endParaRPr lang="zh-CN" b="1" dirty="0">
              <a:sym typeface="+mn-ea"/>
            </a:endParaRPr>
          </a:p>
          <a:p>
            <a:pPr marL="342900" indent="-342900">
              <a:lnSpc>
                <a:spcPct val="110000"/>
              </a:lnSpc>
              <a:buFont typeface="+mj-ea"/>
              <a:buAutoNum type="circleNumDbPlain"/>
            </a:pPr>
            <a:r>
              <a:rPr lang="zh-CN" b="1" dirty="0">
                <a:sym typeface="+mn-ea"/>
              </a:rPr>
              <a:t>情节欠妥，没有把握原文关键内容及两个段首句，导致续写内容与原文及主题不协同。</a:t>
            </a:r>
            <a:endParaRPr lang="zh-CN" b="1" dirty="0"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9" grpId="1"/>
      <p:bldP spid="10" grpId="0"/>
      <p:bldP spid="10" grpId="1"/>
      <p:bldP spid="11" grpId="0"/>
      <p:bldP spid="11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文本框 31"/>
          <p:cNvSpPr txBox="1"/>
          <p:nvPr/>
        </p:nvSpPr>
        <p:spPr>
          <a:xfrm>
            <a:off x="247015" y="4387850"/>
            <a:ext cx="7435850" cy="588645"/>
          </a:xfrm>
          <a:prstGeom prst="rect">
            <a:avLst/>
          </a:prstGeom>
          <a:solidFill>
            <a:srgbClr val="F4F9F5"/>
          </a:solidFill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zh-CN"/>
              <a:t>Others _________ my back and asked ___________________________, “ ________________ a car accident? ________________?” </a:t>
            </a:r>
            <a:endParaRPr lang="en-US" altLang="zh-CN"/>
          </a:p>
        </p:txBody>
      </p:sp>
      <p:sp>
        <p:nvSpPr>
          <p:cNvPr id="5" name="文本框 4"/>
          <p:cNvSpPr txBox="1"/>
          <p:nvPr/>
        </p:nvSpPr>
        <p:spPr>
          <a:xfrm>
            <a:off x="240665" y="454025"/>
            <a:ext cx="70180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1D41D5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Q1: What would they do and say? (Why were they confused)</a:t>
            </a:r>
            <a:endParaRPr lang="en-US" b="1">
              <a:solidFill>
                <a:srgbClr val="1D41D5"/>
              </a:solidFill>
              <a:latin typeface="Times New Roman" panose="02020603050405020304" pitchFamily="18" charset="0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94310" y="2567305"/>
            <a:ext cx="7287895" cy="368300"/>
          </a:xfrm>
          <a:prstGeom prst="rect">
            <a:avLst/>
          </a:prstGeom>
          <a:solidFill>
            <a:srgbClr val="F4F9F5"/>
          </a:solidFill>
        </p:spPr>
        <p:txBody>
          <a:bodyPr wrap="square" rtlCol="0">
            <a:spAutoFit/>
          </a:bodyPr>
          <a:lstStyle/>
          <a:p>
            <a:r>
              <a:rPr lang="en-US" altLang="zh-CN"/>
              <a:t>__________________________, I did ____________________.</a:t>
            </a:r>
            <a:endParaRPr lang="en-US" altLang="zh-CN"/>
          </a:p>
        </p:txBody>
      </p:sp>
      <p:sp>
        <p:nvSpPr>
          <p:cNvPr id="6" name="文本框 5"/>
          <p:cNvSpPr txBox="1"/>
          <p:nvPr/>
        </p:nvSpPr>
        <p:spPr>
          <a:xfrm>
            <a:off x="241300" y="1151890"/>
            <a:ext cx="7287895" cy="645160"/>
          </a:xfrm>
          <a:prstGeom prst="rect">
            <a:avLst/>
          </a:prstGeom>
          <a:solidFill>
            <a:srgbClr val="F4F9F5"/>
          </a:solidFill>
        </p:spPr>
        <p:txBody>
          <a:bodyPr wrap="square" rtlCol="0">
            <a:spAutoFit/>
          </a:bodyPr>
          <a:lstStyle/>
          <a:p>
            <a:r>
              <a:rPr lang="zh-CN" altLang="en-US">
                <a:sym typeface="+mn-ea"/>
              </a:rPr>
              <a:t>Someone </a:t>
            </a:r>
            <a:r>
              <a:rPr lang="en-US" altLang="zh-CN">
                <a:sym typeface="+mn-ea"/>
              </a:rPr>
              <a:t>in the crowd _________</a:t>
            </a:r>
            <a:r>
              <a:rPr lang="zh-CN" altLang="en-US">
                <a:sym typeface="+mn-ea"/>
              </a:rPr>
              <a:t>, “</a:t>
            </a:r>
            <a:r>
              <a:rPr lang="en-US" altLang="zh-CN">
                <a:sym typeface="+mn-ea"/>
              </a:rPr>
              <a:t>But y</a:t>
            </a:r>
            <a:r>
              <a:rPr lang="zh-CN" altLang="en-US">
                <a:sym typeface="+mn-ea"/>
              </a:rPr>
              <a:t>ou </a:t>
            </a:r>
            <a:r>
              <a:rPr lang="en-US" altLang="zh-CN">
                <a:sym typeface="+mn-ea"/>
              </a:rPr>
              <a:t>_______________________</a:t>
            </a:r>
            <a:r>
              <a:rPr lang="zh-CN" altLang="en-US">
                <a:sym typeface="+mn-ea"/>
              </a:rPr>
              <a:t>! </a:t>
            </a:r>
            <a:endParaRPr lang="zh-CN" altLang="en-US">
              <a:sym typeface="+mn-ea"/>
            </a:endParaRPr>
          </a:p>
          <a:p>
            <a:r>
              <a:rPr lang="zh-CN" altLang="en-US">
                <a:sym typeface="+mn-ea"/>
              </a:rPr>
              <a:t>Why </a:t>
            </a:r>
            <a:r>
              <a:rPr lang="en-US" altLang="zh-CN">
                <a:sym typeface="+mn-ea"/>
              </a:rPr>
              <a:t>________________ </a:t>
            </a:r>
            <a:r>
              <a:rPr lang="zh-CN" altLang="en-US">
                <a:sym typeface="+mn-ea"/>
              </a:rPr>
              <a:t>your bike and </a:t>
            </a:r>
            <a:r>
              <a:rPr lang="en-US" altLang="zh-CN">
                <a:sym typeface="+mn-ea"/>
              </a:rPr>
              <a:t>________</a:t>
            </a:r>
            <a:r>
              <a:rPr lang="zh-CN" altLang="en-US">
                <a:sym typeface="+mn-ea"/>
              </a:rPr>
              <a:t>?”</a:t>
            </a:r>
            <a:endParaRPr lang="en-US" altLang="zh-CN"/>
          </a:p>
        </p:txBody>
      </p:sp>
      <p:sp>
        <p:nvSpPr>
          <p:cNvPr id="7" name="文本框 6"/>
          <p:cNvSpPr txBox="1"/>
          <p:nvPr/>
        </p:nvSpPr>
        <p:spPr>
          <a:xfrm>
            <a:off x="240665" y="818515"/>
            <a:ext cx="7586345" cy="3448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1650">
                <a:solidFill>
                  <a:schemeClr val="tx1"/>
                </a:solidFill>
              </a:rPr>
              <a:t>1-1.</a:t>
            </a:r>
            <a:r>
              <a:rPr sz="1650">
                <a:solidFill>
                  <a:schemeClr val="tx1"/>
                </a:solidFill>
              </a:rPr>
              <a:t>人群中有人大声说</a:t>
            </a:r>
            <a:r>
              <a:rPr lang="zh-CN" sz="1650">
                <a:solidFill>
                  <a:schemeClr val="tx1"/>
                </a:solidFill>
              </a:rPr>
              <a:t>：</a:t>
            </a:r>
            <a:r>
              <a:rPr lang="en-US" altLang="zh-CN" sz="1650">
                <a:solidFill>
                  <a:schemeClr val="tx1"/>
                </a:solidFill>
              </a:rPr>
              <a:t>“</a:t>
            </a:r>
            <a:r>
              <a:rPr lang="zh-CN" altLang="en-US" sz="1650">
                <a:solidFill>
                  <a:schemeClr val="tx1"/>
                </a:solidFill>
              </a:rPr>
              <a:t>但是</a:t>
            </a:r>
            <a:r>
              <a:rPr sz="1650">
                <a:solidFill>
                  <a:schemeClr val="tx1"/>
                </a:solidFill>
              </a:rPr>
              <a:t>你浑身都在流血</a:t>
            </a:r>
            <a:r>
              <a:rPr lang="zh-CN" sz="1650">
                <a:solidFill>
                  <a:schemeClr val="tx1"/>
                </a:solidFill>
              </a:rPr>
              <a:t>！</a:t>
            </a:r>
            <a:r>
              <a:rPr sz="1650">
                <a:solidFill>
                  <a:schemeClr val="tx1"/>
                </a:solidFill>
              </a:rPr>
              <a:t>你为什么不下车检查一下呢?</a:t>
            </a:r>
            <a:r>
              <a:rPr lang="en-US" sz="1650">
                <a:solidFill>
                  <a:schemeClr val="tx1"/>
                </a:solidFill>
              </a:rPr>
              <a:t>”</a:t>
            </a:r>
            <a:endParaRPr lang="en-US" sz="1650">
              <a:solidFill>
                <a:schemeClr val="tx1"/>
              </a:solidFill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246698" y="3362008"/>
            <a:ext cx="8671084" cy="645160"/>
          </a:xfrm>
          <a:prstGeom prst="rect">
            <a:avLst/>
          </a:prstGeom>
          <a:solidFill>
            <a:srgbClr val="F4F9F5"/>
          </a:solidFill>
        </p:spPr>
        <p:txBody>
          <a:bodyPr wrap="square" rtlCol="0">
            <a:spAutoFit/>
          </a:bodyPr>
          <a:lstStyle/>
          <a:p>
            <a:r>
              <a:rPr lang="en-US" altLang="zh-CN"/>
              <a:t>___________________________________________________, someone ________ me  ____ </a:t>
            </a:r>
            <a:r>
              <a:rPr lang="en-US" altLang="zh-CN">
                <a:sym typeface="+mn-ea"/>
              </a:rPr>
              <a:t> my </a:t>
            </a:r>
            <a:r>
              <a:rPr lang="en-US" altLang="zh-CN"/>
              <a:t>bike _____ another person _________ me __________ my backpack _____ . </a:t>
            </a:r>
            <a:endParaRPr lang="en-US" altLang="zh-CN"/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360040" y="53246"/>
            <a:ext cx="360040" cy="360040"/>
          </a:xfrm>
          <a:prstGeom prst="rect">
            <a:avLst/>
          </a:prstGeom>
          <a:noFill/>
          <a:ln w="952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矩形 10"/>
          <p:cNvSpPr/>
          <p:nvPr>
            <p:custDataLst>
              <p:tags r:id="rId2"/>
            </p:custDataLst>
          </p:nvPr>
        </p:nvSpPr>
        <p:spPr>
          <a:xfrm>
            <a:off x="474230" y="171068"/>
            <a:ext cx="290264" cy="29026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gradFill>
                <a:gsLst>
                  <a:gs pos="0">
                    <a:srgbClr val="66CCFF"/>
                  </a:gs>
                  <a:gs pos="52000">
                    <a:prstClr val="white"/>
                  </a:gs>
                  <a:gs pos="100000">
                    <a:srgbClr val="0070C0"/>
                  </a:gs>
                </a:gsLst>
                <a:lin ang="0" scaled="1"/>
              </a:gra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17" name="直接连接符 16"/>
          <p:cNvCxnSpPr/>
          <p:nvPr userDrawn="1">
            <p:custDataLst>
              <p:tags r:id="rId3"/>
            </p:custDataLst>
          </p:nvPr>
        </p:nvCxnSpPr>
        <p:spPr>
          <a:xfrm>
            <a:off x="897462" y="428194"/>
            <a:ext cx="8246538" cy="0"/>
          </a:xfrm>
          <a:prstGeom prst="line">
            <a:avLst/>
          </a:prstGeom>
          <a:ln w="127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文本框 10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64540" y="99060"/>
            <a:ext cx="7180580" cy="315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85" rIns="68571" bIns="34285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81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i="1">
                <a:latin typeface="Times New Roman" panose="02020603050405020304" pitchFamily="18" charset="0"/>
                <a:sym typeface="+mn-ea"/>
              </a:rPr>
              <a:t>Para 1: It was their turn to look confused.</a:t>
            </a:r>
            <a:endParaRPr kumimoji="0" lang="en-US" sz="2000" b="1" i="1" u="none" strike="noStrike" kern="1200" cap="none" spc="0" normalizeH="0" baseline="0">
              <a:latin typeface="Times New Roman" panose="02020603050405020304" pitchFamily="18" charset="0"/>
              <a:sym typeface="+mn-ea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2486660" y="1113790"/>
            <a:ext cx="11988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>
                <a:solidFill>
                  <a:srgbClr val="C00000"/>
                </a:solidFill>
                <a:sym typeface="+mn-ea"/>
              </a:rPr>
              <a:t>spoke up</a:t>
            </a:r>
            <a:endParaRPr lang="zh-CN" altLang="en-US"/>
          </a:p>
        </p:txBody>
      </p:sp>
      <p:sp>
        <p:nvSpPr>
          <p:cNvPr id="24" name="文本框 23"/>
          <p:cNvSpPr txBox="1"/>
          <p:nvPr/>
        </p:nvSpPr>
        <p:spPr>
          <a:xfrm>
            <a:off x="4572000" y="1137285"/>
            <a:ext cx="21875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>
                <a:solidFill>
                  <a:srgbClr val="C00000"/>
                </a:solidFill>
                <a:sym typeface="+mn-ea"/>
              </a:rPr>
              <a:t>are bleeding all over</a:t>
            </a:r>
            <a:endParaRPr lang="en-US" altLang="zh-CN" b="1">
              <a:solidFill>
                <a:srgbClr val="C00000"/>
              </a:solidFill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800100" y="1387475"/>
            <a:ext cx="198945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>
                <a:solidFill>
                  <a:srgbClr val="C00000"/>
                </a:solidFill>
                <a:sym typeface="+mn-ea"/>
              </a:rPr>
              <a:t>don't you get off</a:t>
            </a:r>
            <a:endParaRPr lang="en-US" altLang="zh-CN" b="1">
              <a:solidFill>
                <a:srgbClr val="C00000"/>
              </a:solidFill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4033520" y="1395730"/>
            <a:ext cx="111823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>
                <a:solidFill>
                  <a:srgbClr val="C00000"/>
                </a:solidFill>
                <a:sym typeface="+mn-ea"/>
              </a:rPr>
              <a:t>check</a:t>
            </a:r>
            <a:endParaRPr lang="zh-CN" altLang="en-US"/>
          </a:p>
        </p:txBody>
      </p:sp>
      <p:sp>
        <p:nvSpPr>
          <p:cNvPr id="27" name="文本框 26"/>
          <p:cNvSpPr txBox="1"/>
          <p:nvPr/>
        </p:nvSpPr>
        <p:spPr>
          <a:xfrm>
            <a:off x="247015" y="1900555"/>
            <a:ext cx="70180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1D41D5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Q2: What would I do?-What would the crowd do?</a:t>
            </a:r>
            <a:endParaRPr lang="en-US" b="1">
              <a:solidFill>
                <a:srgbClr val="1D41D5"/>
              </a:solidFill>
              <a:latin typeface="Times New Roman" panose="02020603050405020304" pitchFamily="18" charset="0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286385" y="2203450"/>
            <a:ext cx="783780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/>
              <a:t>2-1.</a:t>
            </a:r>
            <a:r>
              <a:rPr sz="1650"/>
              <a:t>听到这些，我感到很惊讶，我</a:t>
            </a:r>
            <a:r>
              <a:rPr lang="zh-CN" sz="1650"/>
              <a:t>照做了</a:t>
            </a:r>
            <a:r>
              <a:rPr lang="en-US" sz="1650"/>
              <a:t>. </a:t>
            </a:r>
            <a:endParaRPr lang="en-US" sz="1650"/>
          </a:p>
        </p:txBody>
      </p:sp>
      <p:sp>
        <p:nvSpPr>
          <p:cNvPr id="29" name="文本框 28"/>
          <p:cNvSpPr txBox="1"/>
          <p:nvPr/>
        </p:nvSpPr>
        <p:spPr>
          <a:xfrm>
            <a:off x="285750" y="2511425"/>
            <a:ext cx="31388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>
                <a:solidFill>
                  <a:srgbClr val="C00000"/>
                </a:solidFill>
                <a:sym typeface="+mn-ea"/>
              </a:rPr>
              <a:t>Surprised at what I had heard</a:t>
            </a:r>
            <a:endParaRPr lang="en-US" altLang="zh-CN" b="1">
              <a:solidFill>
                <a:srgbClr val="C00000"/>
              </a:solidFill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365125" y="4028123"/>
            <a:ext cx="8665369" cy="3448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sz="1650"/>
              <a:t>2-</a:t>
            </a:r>
            <a:r>
              <a:rPr lang="en-US" sz="1650"/>
              <a:t>3</a:t>
            </a:r>
            <a:r>
              <a:rPr sz="1650"/>
              <a:t>.</a:t>
            </a:r>
            <a:r>
              <a:rPr lang="zh-CN" sz="1650"/>
              <a:t>其他人</a:t>
            </a:r>
            <a:r>
              <a:rPr sz="1650"/>
              <a:t>用手指着我的背，</a:t>
            </a:r>
            <a:r>
              <a:rPr lang="zh-CN" sz="1650"/>
              <a:t>一脸担忧</a:t>
            </a:r>
            <a:r>
              <a:rPr sz="1650"/>
              <a:t>地问:“你出车祸了吗?”你受伤了吗?”</a:t>
            </a:r>
            <a:endParaRPr sz="1650"/>
          </a:p>
        </p:txBody>
      </p:sp>
      <p:sp>
        <p:nvSpPr>
          <p:cNvPr id="15" name="文本框 14"/>
          <p:cNvSpPr txBox="1"/>
          <p:nvPr/>
        </p:nvSpPr>
        <p:spPr>
          <a:xfrm>
            <a:off x="332105" y="3008313"/>
            <a:ext cx="8932919" cy="34624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sz="1650" dirty="0"/>
              <a:t>2-2.我刚下车，人群就围住了我</a:t>
            </a:r>
            <a:r>
              <a:rPr lang="en-US" sz="1650" dirty="0"/>
              <a:t>(no sooner)</a:t>
            </a:r>
            <a:r>
              <a:rPr sz="1650" dirty="0"/>
              <a:t>，</a:t>
            </a:r>
            <a:r>
              <a:rPr sz="1650" dirty="0" err="1"/>
              <a:t>有人帮我扶自行车，另一个人帮我把背包拿下来</a:t>
            </a:r>
            <a:r>
              <a:rPr sz="1650" dirty="0"/>
              <a:t>。</a:t>
            </a:r>
            <a:endParaRPr sz="1650" dirty="0"/>
          </a:p>
        </p:txBody>
      </p:sp>
      <p:sp>
        <p:nvSpPr>
          <p:cNvPr id="35" name="文本框 34"/>
          <p:cNvSpPr txBox="1"/>
          <p:nvPr/>
        </p:nvSpPr>
        <p:spPr>
          <a:xfrm>
            <a:off x="286385" y="3347085"/>
            <a:ext cx="59607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>
                <a:solidFill>
                  <a:srgbClr val="C00000"/>
                </a:solidFill>
                <a:sym typeface="+mn-ea"/>
              </a:rPr>
              <a:t>No sooner had I got off than the crowd gathered around me</a:t>
            </a:r>
            <a:endParaRPr lang="en-US" altLang="zh-CN" b="1">
              <a:solidFill>
                <a:srgbClr val="C00000"/>
              </a:solidFill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7167880" y="3347085"/>
            <a:ext cx="108331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>
                <a:solidFill>
                  <a:srgbClr val="C00000"/>
                </a:solidFill>
                <a:sym typeface="+mn-ea"/>
              </a:rPr>
              <a:t>helping</a:t>
            </a:r>
            <a:endParaRPr lang="en-US" altLang="zh-CN"/>
          </a:p>
        </p:txBody>
      </p:sp>
      <p:sp>
        <p:nvSpPr>
          <p:cNvPr id="37" name="文本框 36"/>
          <p:cNvSpPr txBox="1"/>
          <p:nvPr/>
        </p:nvSpPr>
        <p:spPr>
          <a:xfrm>
            <a:off x="254476" y="3645536"/>
            <a:ext cx="6762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C00000"/>
                </a:solidFill>
                <a:sym typeface="+mn-ea"/>
              </a:rPr>
              <a:t>hold</a:t>
            </a:r>
            <a:endParaRPr lang="en-US" altLang="zh-CN" dirty="0"/>
          </a:p>
        </p:txBody>
      </p:sp>
      <p:sp>
        <p:nvSpPr>
          <p:cNvPr id="38" name="文本框 37"/>
          <p:cNvSpPr txBox="1"/>
          <p:nvPr/>
        </p:nvSpPr>
        <p:spPr>
          <a:xfrm>
            <a:off x="1552416" y="3649346"/>
            <a:ext cx="77025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C00000"/>
                </a:solidFill>
                <a:sym typeface="+mn-ea"/>
              </a:rPr>
              <a:t>while</a:t>
            </a:r>
            <a:endParaRPr lang="en-US" altLang="zh-CN" dirty="0"/>
          </a:p>
        </p:txBody>
      </p:sp>
      <p:sp>
        <p:nvSpPr>
          <p:cNvPr id="39" name="文本框 38"/>
          <p:cNvSpPr txBox="1"/>
          <p:nvPr/>
        </p:nvSpPr>
        <p:spPr>
          <a:xfrm>
            <a:off x="3743643" y="3618511"/>
            <a:ext cx="10871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C00000"/>
                </a:solidFill>
                <a:sym typeface="+mn-ea"/>
              </a:rPr>
              <a:t>assisting</a:t>
            </a:r>
            <a:endParaRPr lang="en-US" altLang="zh-CN" dirty="0"/>
          </a:p>
        </p:txBody>
      </p:sp>
      <p:sp>
        <p:nvSpPr>
          <p:cNvPr id="40" name="文本框 39"/>
          <p:cNvSpPr txBox="1"/>
          <p:nvPr/>
        </p:nvSpPr>
        <p:spPr>
          <a:xfrm>
            <a:off x="5173345" y="3605531"/>
            <a:ext cx="116459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C00000"/>
                </a:solidFill>
                <a:sym typeface="+mn-ea"/>
              </a:rPr>
              <a:t>in getting</a:t>
            </a:r>
            <a:endParaRPr lang="en-US" altLang="zh-CN" dirty="0"/>
          </a:p>
        </p:txBody>
      </p:sp>
      <p:sp>
        <p:nvSpPr>
          <p:cNvPr id="41" name="文本框 40"/>
          <p:cNvSpPr txBox="1"/>
          <p:nvPr/>
        </p:nvSpPr>
        <p:spPr>
          <a:xfrm>
            <a:off x="7644447" y="3638868"/>
            <a:ext cx="6013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C00000"/>
                </a:solidFill>
                <a:sym typeface="+mn-ea"/>
              </a:rPr>
              <a:t>off</a:t>
            </a:r>
            <a:endParaRPr lang="en-US" altLang="zh-CN" dirty="0"/>
          </a:p>
        </p:txBody>
      </p:sp>
      <p:sp>
        <p:nvSpPr>
          <p:cNvPr id="42" name="文本框 41"/>
          <p:cNvSpPr txBox="1"/>
          <p:nvPr/>
        </p:nvSpPr>
        <p:spPr>
          <a:xfrm>
            <a:off x="981075" y="4347210"/>
            <a:ext cx="12858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>
                <a:solidFill>
                  <a:srgbClr val="C00000"/>
                </a:solidFill>
                <a:sym typeface="+mn-ea"/>
              </a:rPr>
              <a:t>pointed at</a:t>
            </a:r>
            <a:endParaRPr lang="en-US" altLang="zh-CN"/>
          </a:p>
        </p:txBody>
      </p:sp>
      <p:sp>
        <p:nvSpPr>
          <p:cNvPr id="43" name="文本框 42"/>
          <p:cNvSpPr txBox="1"/>
          <p:nvPr/>
        </p:nvSpPr>
        <p:spPr>
          <a:xfrm>
            <a:off x="3922395" y="4339590"/>
            <a:ext cx="3244850" cy="34925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b="1">
                <a:solidFill>
                  <a:srgbClr val="C00000"/>
                </a:solidFill>
                <a:sym typeface="+mn-ea"/>
              </a:rPr>
              <a:t>with their faces full of concern</a:t>
            </a:r>
            <a:endParaRPr lang="en-US" altLang="zh-CN" b="1">
              <a:solidFill>
                <a:srgbClr val="C00000"/>
              </a:solidFill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474345" y="4602480"/>
            <a:ext cx="21132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>
                <a:solidFill>
                  <a:srgbClr val="C00000"/>
                </a:solidFill>
                <a:sym typeface="+mn-ea"/>
              </a:rPr>
              <a:t>Have you been in</a:t>
            </a:r>
            <a:endParaRPr lang="en-US" altLang="zh-CN" b="1">
              <a:solidFill>
                <a:srgbClr val="C00000"/>
              </a:solidFill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3825240" y="4596765"/>
            <a:ext cx="18599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zh-CN" b="1">
                <a:solidFill>
                  <a:srgbClr val="C00000"/>
                </a:solidFill>
                <a:sym typeface="+mn-ea"/>
              </a:rPr>
              <a:t>Are you injured</a:t>
            </a:r>
            <a:endParaRPr lang="en-US" altLang="zh-CN" b="1">
              <a:solidFill>
                <a:srgbClr val="C00000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825240" y="2517140"/>
            <a:ext cx="22155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>
                <a:solidFill>
                  <a:srgbClr val="C00000"/>
                </a:solidFill>
                <a:sym typeface="+mn-ea"/>
              </a:rPr>
              <a:t>what he suggested</a:t>
            </a:r>
            <a:endParaRPr lang="en-US" altLang="zh-CN" b="1">
              <a:solidFill>
                <a:srgbClr val="C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2" grpId="1" animBg="1"/>
      <p:bldP spid="5" grpId="0"/>
      <p:bldP spid="5" grpId="1"/>
      <p:bldP spid="4" grpId="0" animBg="1"/>
      <p:bldP spid="4" grpId="1" animBg="1"/>
      <p:bldP spid="6" grpId="0" animBg="1"/>
      <p:bldP spid="6" grpId="1" animBg="1"/>
      <p:bldP spid="7" grpId="0"/>
      <p:bldP spid="7" grpId="1"/>
      <p:bldP spid="16" grpId="0" animBg="1"/>
      <p:bldP spid="16" grpId="1" animBg="1"/>
      <p:bldP spid="23" grpId="0"/>
      <p:bldP spid="23" grpId="1"/>
      <p:bldP spid="24" grpId="0"/>
      <p:bldP spid="24" grpId="1"/>
      <p:bldP spid="25" grpId="0"/>
      <p:bldP spid="25" grpId="1"/>
      <p:bldP spid="26" grpId="0"/>
      <p:bldP spid="26" grpId="1"/>
      <p:bldP spid="27" grpId="0"/>
      <p:bldP spid="27" grpId="1"/>
      <p:bldP spid="28" grpId="0"/>
      <p:bldP spid="28" grpId="1"/>
      <p:bldP spid="29" grpId="0"/>
      <p:bldP spid="29" grpId="1"/>
      <p:bldP spid="31" grpId="0"/>
      <p:bldP spid="31" grpId="1"/>
      <p:bldP spid="15" grpId="0"/>
      <p:bldP spid="15" grpId="1"/>
      <p:bldP spid="35" grpId="0"/>
      <p:bldP spid="35" grpId="1"/>
      <p:bldP spid="36" grpId="0"/>
      <p:bldP spid="36" grpId="1"/>
      <p:bldP spid="37" grpId="0"/>
      <p:bldP spid="37" grpId="1"/>
      <p:bldP spid="38" grpId="0"/>
      <p:bldP spid="38" grpId="1"/>
      <p:bldP spid="39" grpId="0"/>
      <p:bldP spid="39" grpId="1"/>
      <p:bldP spid="40" grpId="0"/>
      <p:bldP spid="40" grpId="1"/>
      <p:bldP spid="41" grpId="0"/>
      <p:bldP spid="41" grpId="1"/>
      <p:bldP spid="42" grpId="0"/>
      <p:bldP spid="42" grpId="1"/>
      <p:bldP spid="43" grpId="0"/>
      <p:bldP spid="43" grpId="1"/>
      <p:bldP spid="44" grpId="0"/>
      <p:bldP spid="44" grpId="1"/>
      <p:bldP spid="45" grpId="0"/>
      <p:bldP spid="45" grpId="1"/>
      <p:bldP spid="2" grpId="0"/>
      <p:bldP spid="2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240665" y="628650"/>
            <a:ext cx="70180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1D41D5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Q3: Why did I point to the backpack? </a:t>
            </a:r>
            <a:endParaRPr lang="en-US" b="1">
              <a:solidFill>
                <a:srgbClr val="1D41D5"/>
              </a:solidFill>
              <a:latin typeface="Times New Roman" panose="02020603050405020304" pitchFamily="18" charset="0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360040" y="53246"/>
            <a:ext cx="360040" cy="360040"/>
          </a:xfrm>
          <a:prstGeom prst="rect">
            <a:avLst/>
          </a:prstGeom>
          <a:noFill/>
          <a:ln w="952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矩形 10"/>
          <p:cNvSpPr/>
          <p:nvPr>
            <p:custDataLst>
              <p:tags r:id="rId2"/>
            </p:custDataLst>
          </p:nvPr>
        </p:nvSpPr>
        <p:spPr>
          <a:xfrm>
            <a:off x="474230" y="171068"/>
            <a:ext cx="290264" cy="29026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gradFill>
                <a:gsLst>
                  <a:gs pos="0">
                    <a:srgbClr val="66CCFF"/>
                  </a:gs>
                  <a:gs pos="52000">
                    <a:prstClr val="white"/>
                  </a:gs>
                  <a:gs pos="100000">
                    <a:srgbClr val="0070C0"/>
                  </a:gs>
                </a:gsLst>
                <a:lin ang="0" scaled="1"/>
              </a:gra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17" name="直接连接符 16"/>
          <p:cNvCxnSpPr/>
          <p:nvPr userDrawn="1">
            <p:custDataLst>
              <p:tags r:id="rId3"/>
            </p:custDataLst>
          </p:nvPr>
        </p:nvCxnSpPr>
        <p:spPr>
          <a:xfrm>
            <a:off x="897462" y="437084"/>
            <a:ext cx="8246538" cy="0"/>
          </a:xfrm>
          <a:prstGeom prst="line">
            <a:avLst/>
          </a:prstGeom>
          <a:ln w="127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文本框 10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64540" y="99060"/>
            <a:ext cx="7180580" cy="315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85" rIns="68571" bIns="34285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81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i="1">
                <a:latin typeface="Times New Roman" panose="02020603050405020304" pitchFamily="18" charset="0"/>
                <a:sym typeface="+mn-ea"/>
              </a:rPr>
              <a:t>Para 1: It was their turn to look confused.</a:t>
            </a:r>
            <a:endParaRPr kumimoji="0" lang="en-US" sz="2000" b="1" i="1" u="none" strike="noStrike" kern="1200" cap="none" spc="0" normalizeH="0" baseline="0">
              <a:latin typeface="Times New Roman" panose="02020603050405020304" pitchFamily="18" charset="0"/>
              <a:sym typeface="+mn-ea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240665" y="1556385"/>
            <a:ext cx="8548370" cy="922020"/>
          </a:xfrm>
          <a:prstGeom prst="rect">
            <a:avLst/>
          </a:prstGeom>
          <a:solidFill>
            <a:srgbClr val="F4F9F5"/>
          </a:solidFill>
        </p:spPr>
        <p:txBody>
          <a:bodyPr wrap="square" rtlCol="0">
            <a:spAutoFit/>
          </a:bodyPr>
          <a:lstStyle/>
          <a:p>
            <a:r>
              <a:rPr lang="en-US" altLang="zh-CN">
                <a:sym typeface="+mn-ea"/>
              </a:rPr>
              <a:t>_____________</a:t>
            </a:r>
            <a:r>
              <a:rPr lang="zh-CN" altLang="en-US">
                <a:sym typeface="+mn-ea"/>
              </a:rPr>
              <a:t> strange questions</a:t>
            </a:r>
            <a:r>
              <a:rPr lang="en-US" altLang="zh-CN">
                <a:sym typeface="+mn-ea"/>
              </a:rPr>
              <a:t>, I ________________________ and _____________ my back. ____________ ,  I _____________________ on my back __________ on my arms. </a:t>
            </a:r>
            <a:endParaRPr lang="en-US" altLang="zh-CN"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40665" y="996633"/>
            <a:ext cx="8665369" cy="5988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1650"/>
              <a:t>3</a:t>
            </a:r>
            <a:r>
              <a:rPr sz="1650"/>
              <a:t>-</a:t>
            </a:r>
            <a:r>
              <a:rPr lang="en-US" sz="1650"/>
              <a:t>1</a:t>
            </a:r>
            <a:r>
              <a:rPr sz="1650"/>
              <a:t>.被奇怪的问题包围着，</a:t>
            </a:r>
            <a:r>
              <a:rPr lang="zh-CN" sz="1650"/>
              <a:t>我</a:t>
            </a:r>
            <a:r>
              <a:rPr sz="1650"/>
              <a:t>跟着他们担忧的目光，扭头看了看自己的背。令我震惊的是，我发现我的背上</a:t>
            </a:r>
            <a:r>
              <a:rPr sz="1650">
                <a:sym typeface="+mn-ea"/>
              </a:rPr>
              <a:t>和</a:t>
            </a:r>
            <a:r>
              <a:rPr sz="1650"/>
              <a:t>胳膊上都有血迹。</a:t>
            </a:r>
            <a:endParaRPr sz="1650"/>
          </a:p>
        </p:txBody>
      </p:sp>
      <p:sp>
        <p:nvSpPr>
          <p:cNvPr id="9" name="文本框 8"/>
          <p:cNvSpPr txBox="1"/>
          <p:nvPr/>
        </p:nvSpPr>
        <p:spPr>
          <a:xfrm>
            <a:off x="240665" y="2574608"/>
            <a:ext cx="8665369" cy="5988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1650"/>
              <a:t>3</a:t>
            </a:r>
            <a:r>
              <a:rPr sz="1650"/>
              <a:t>-</a:t>
            </a:r>
            <a:r>
              <a:rPr lang="en-US" sz="1650"/>
              <a:t>2</a:t>
            </a:r>
            <a:r>
              <a:rPr sz="1650"/>
              <a:t>.然后我无意中瞥了一眼躺在地上的背包，</a:t>
            </a:r>
            <a:r>
              <a:rPr lang="zh-CN" sz="1650"/>
              <a:t>却</a:t>
            </a:r>
            <a:r>
              <a:rPr sz="1650"/>
              <a:t>发现</a:t>
            </a:r>
            <a:r>
              <a:rPr lang="en-US" sz="1650"/>
              <a:t>(only)</a:t>
            </a:r>
            <a:r>
              <a:rPr sz="1650"/>
              <a:t>它周围也有一个红圈。直到那时我才意识到发生了什么事。</a:t>
            </a:r>
            <a:r>
              <a:rPr lang="en-US" sz="1650"/>
              <a:t>(</a:t>
            </a:r>
            <a:r>
              <a:rPr lang="zh-CN" altLang="en-US" sz="1650"/>
              <a:t>强调句</a:t>
            </a:r>
            <a:r>
              <a:rPr lang="en-US" sz="1650"/>
              <a:t>)</a:t>
            </a:r>
            <a:endParaRPr lang="en-US" sz="1650"/>
          </a:p>
        </p:txBody>
      </p:sp>
      <p:sp>
        <p:nvSpPr>
          <p:cNvPr id="12" name="文本框 11"/>
          <p:cNvSpPr txBox="1"/>
          <p:nvPr/>
        </p:nvSpPr>
        <p:spPr>
          <a:xfrm>
            <a:off x="240665" y="3173730"/>
            <a:ext cx="8256905" cy="922020"/>
          </a:xfrm>
          <a:prstGeom prst="rect">
            <a:avLst/>
          </a:prstGeom>
          <a:solidFill>
            <a:srgbClr val="F4F9F5"/>
          </a:solidFill>
        </p:spPr>
        <p:txBody>
          <a:bodyPr wrap="square" rtlCol="0" anchor="t">
            <a:spAutoFit/>
          </a:bodyPr>
          <a:lstStyle/>
          <a:p>
            <a:r>
              <a:rPr lang="en-US" altLang="zh-CN"/>
              <a:t>And then </a:t>
            </a:r>
            <a:r>
              <a:rPr lang="zh-CN" altLang="en-US"/>
              <a:t>I </a:t>
            </a:r>
            <a:r>
              <a:rPr lang="en-US" altLang="zh-CN"/>
              <a:t>____________________________</a:t>
            </a:r>
            <a:r>
              <a:rPr lang="zh-CN" altLang="en-US"/>
              <a:t> my backpack </a:t>
            </a:r>
            <a:r>
              <a:rPr lang="en-US" altLang="zh-CN"/>
              <a:t>__________</a:t>
            </a:r>
            <a:r>
              <a:rPr lang="zh-CN" altLang="en-US"/>
              <a:t> the ground, </a:t>
            </a:r>
            <a:r>
              <a:rPr lang="en-US" altLang="zh-CN"/>
              <a:t> ____________ that there was also </a:t>
            </a:r>
            <a:r>
              <a:rPr lang="zh-CN" altLang="en-US"/>
              <a:t>a</a:t>
            </a:r>
            <a:r>
              <a:rPr lang="en-US" altLang="zh-CN"/>
              <a:t> red</a:t>
            </a:r>
            <a:r>
              <a:rPr lang="zh-CN" altLang="en-US"/>
              <a:t> ring</a:t>
            </a:r>
            <a:r>
              <a:rPr lang="en-US" altLang="zh-CN"/>
              <a:t> around it. ______________________ I realized __________________.</a:t>
            </a:r>
            <a:endParaRPr lang="en-US" altLang="zh-CN"/>
          </a:p>
        </p:txBody>
      </p:sp>
      <p:sp>
        <p:nvSpPr>
          <p:cNvPr id="13" name="文本框 12"/>
          <p:cNvSpPr txBox="1"/>
          <p:nvPr/>
        </p:nvSpPr>
        <p:spPr>
          <a:xfrm>
            <a:off x="287655" y="1556385"/>
            <a:ext cx="165163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zh-CN" b="1">
                <a:solidFill>
                  <a:srgbClr val="C00000"/>
                </a:solidFill>
                <a:sym typeface="+mn-ea"/>
              </a:rPr>
              <a:t>Peppered with</a:t>
            </a:r>
            <a:endParaRPr lang="en-US" altLang="zh-CN" b="1">
              <a:solidFill>
                <a:srgbClr val="C00000"/>
              </a:solidFill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3673475" y="1539875"/>
            <a:ext cx="29845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>
                <a:solidFill>
                  <a:srgbClr val="C00000"/>
                </a:solidFill>
                <a:sym typeface="+mn-ea"/>
              </a:rPr>
              <a:t>followed their worried gazes</a:t>
            </a:r>
            <a:endParaRPr lang="en-US" altLang="zh-CN" b="1">
              <a:solidFill>
                <a:srgbClr val="C00000"/>
              </a:solidFill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6918325" y="1539875"/>
            <a:ext cx="17068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>
                <a:solidFill>
                  <a:srgbClr val="C00000"/>
                </a:solidFill>
                <a:sym typeface="+mn-ea"/>
              </a:rPr>
              <a:t>twisted to see</a:t>
            </a:r>
            <a:endParaRPr lang="en-US" altLang="zh-CN" b="1">
              <a:solidFill>
                <a:srgbClr val="C00000"/>
              </a:solidFill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1193165" y="1823085"/>
            <a:ext cx="135763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>
                <a:solidFill>
                  <a:srgbClr val="C00000"/>
                </a:solidFill>
                <a:sym typeface="+mn-ea"/>
              </a:rPr>
              <a:t>To my shock</a:t>
            </a:r>
            <a:endParaRPr lang="en-US" altLang="zh-CN" b="1">
              <a:solidFill>
                <a:srgbClr val="C00000"/>
              </a:solidFill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2879725" y="1807845"/>
            <a:ext cx="2675890" cy="3905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b="1">
                <a:solidFill>
                  <a:srgbClr val="C00000"/>
                </a:solidFill>
                <a:sym typeface="+mn-ea"/>
              </a:rPr>
              <a:t>discovered blood stains</a:t>
            </a:r>
            <a:endParaRPr lang="en-US" altLang="zh-CN" b="1">
              <a:solidFill>
                <a:srgbClr val="C00000"/>
              </a:solidFill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6414770" y="1822450"/>
            <a:ext cx="116395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>
                <a:solidFill>
                  <a:srgbClr val="C00000"/>
                </a:solidFill>
                <a:sym typeface="+mn-ea"/>
              </a:rPr>
              <a:t>as well as</a:t>
            </a:r>
            <a:endParaRPr lang="en-US" altLang="zh-CN" b="1">
              <a:solidFill>
                <a:srgbClr val="C00000"/>
              </a:solidFill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1372235" y="3173730"/>
            <a:ext cx="342646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>
                <a:solidFill>
                  <a:srgbClr val="C00000"/>
                </a:solidFill>
                <a:sym typeface="+mn-ea"/>
              </a:rPr>
              <a:t>unintentionally cast a glance at</a:t>
            </a:r>
            <a:endParaRPr lang="en-US" altLang="zh-CN" b="1">
              <a:solidFill>
                <a:srgbClr val="C00000"/>
              </a:solidFill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5847080" y="3170555"/>
            <a:ext cx="10712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>
                <a:solidFill>
                  <a:srgbClr val="C00000"/>
                </a:solidFill>
                <a:sym typeface="+mn-ea"/>
              </a:rPr>
              <a:t>lying on</a:t>
            </a:r>
            <a:endParaRPr lang="en-US" altLang="zh-CN" b="1">
              <a:solidFill>
                <a:srgbClr val="C00000"/>
              </a:solidFill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287655" y="3450590"/>
            <a:ext cx="152781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>
                <a:solidFill>
                  <a:srgbClr val="C00000"/>
                </a:solidFill>
                <a:sym typeface="+mn-ea"/>
              </a:rPr>
              <a:t>only to find</a:t>
            </a:r>
            <a:endParaRPr lang="en-US" altLang="zh-CN" b="1">
              <a:solidFill>
                <a:srgbClr val="C00000"/>
              </a:solidFill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5353685" y="3449955"/>
            <a:ext cx="294513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>
                <a:sym typeface="+mn-ea"/>
              </a:rPr>
              <a:t> </a:t>
            </a:r>
            <a:r>
              <a:rPr lang="en-US" altLang="zh-CN" b="1">
                <a:solidFill>
                  <a:srgbClr val="C00000"/>
                </a:solidFill>
                <a:sym typeface="+mn-ea"/>
              </a:rPr>
              <a:t>It was not until then that</a:t>
            </a:r>
            <a:endParaRPr lang="en-US" altLang="zh-CN" b="1">
              <a:solidFill>
                <a:srgbClr val="C00000"/>
              </a:solidFill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1108075" y="3674110"/>
            <a:ext cx="22637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>
                <a:solidFill>
                  <a:srgbClr val="C00000"/>
                </a:solidFill>
                <a:sym typeface="+mn-ea"/>
              </a:rPr>
              <a:t>what had happened</a:t>
            </a:r>
            <a:endParaRPr lang="en-US" altLang="zh-CN" b="1">
              <a:solidFill>
                <a:srgbClr val="C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34" grpId="0" animBg="1"/>
      <p:bldP spid="34" grpId="1" animBg="1"/>
      <p:bldP spid="8" grpId="0"/>
      <p:bldP spid="8" grpId="1"/>
      <p:bldP spid="9" grpId="0"/>
      <p:bldP spid="9" grpId="1"/>
      <p:bldP spid="12" grpId="0" animBg="1"/>
      <p:bldP spid="12" grpId="1" animBg="1"/>
      <p:bldP spid="13" grpId="0"/>
      <p:bldP spid="13" grpId="1"/>
      <p:bldP spid="14" grpId="0"/>
      <p:bldP spid="14" grpId="1"/>
      <p:bldP spid="18" grpId="0"/>
      <p:bldP spid="18" grpId="1"/>
      <p:bldP spid="20" grpId="0"/>
      <p:bldP spid="20" grpId="1"/>
      <p:bldP spid="21" grpId="0"/>
      <p:bldP spid="21" grpId="1"/>
      <p:bldP spid="35" grpId="0"/>
      <p:bldP spid="35" grpId="1"/>
      <p:bldP spid="36" grpId="0"/>
      <p:bldP spid="36" grpId="1"/>
      <p:bldP spid="37" grpId="0"/>
      <p:bldP spid="37" grpId="1"/>
      <p:bldP spid="38" grpId="0"/>
      <p:bldP spid="38" grpId="1"/>
      <p:bldP spid="39" grpId="0"/>
      <p:bldP spid="39" grpId="1"/>
      <p:bldP spid="40" grpId="0"/>
      <p:bldP spid="40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文本框 31"/>
          <p:cNvSpPr txBox="1"/>
          <p:nvPr/>
        </p:nvSpPr>
        <p:spPr>
          <a:xfrm>
            <a:off x="240665" y="3308985"/>
            <a:ext cx="7348220" cy="588645"/>
          </a:xfrm>
          <a:prstGeom prst="rect">
            <a:avLst/>
          </a:prstGeom>
          <a:solidFill>
            <a:srgbClr val="F4F9F5"/>
          </a:solidFill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zh-CN" altLang="en-US">
                <a:sym typeface="+mn-ea"/>
              </a:rPr>
              <a:t>After </a:t>
            </a:r>
            <a:r>
              <a:rPr lang="en-US" altLang="zh-CN">
                <a:sym typeface="+mn-ea"/>
              </a:rPr>
              <a:t>______________</a:t>
            </a:r>
            <a:r>
              <a:rPr lang="zh-CN" altLang="en-US">
                <a:sym typeface="+mn-ea"/>
              </a:rPr>
              <a:t> of </a:t>
            </a:r>
            <a:r>
              <a:rPr lang="en-US" altLang="zh-CN">
                <a:sym typeface="+mn-ea"/>
              </a:rPr>
              <a:t>__________________________</a:t>
            </a:r>
            <a:r>
              <a:rPr lang="zh-CN" altLang="en-US">
                <a:sym typeface="+mn-ea"/>
              </a:rPr>
              <a:t>, the crowd suddenly </a:t>
            </a:r>
            <a:r>
              <a:rPr lang="en-US" altLang="zh-CN">
                <a:sym typeface="+mn-ea"/>
              </a:rPr>
              <a:t>____________________________</a:t>
            </a:r>
            <a:r>
              <a:rPr lang="zh-CN" altLang="en-US">
                <a:sym typeface="+mn-ea"/>
              </a:rPr>
              <a:t>.</a:t>
            </a:r>
            <a:endParaRPr lang="en-US" altLang="zh-CN"/>
          </a:p>
        </p:txBody>
      </p:sp>
      <p:sp>
        <p:nvSpPr>
          <p:cNvPr id="5" name="文本框 4"/>
          <p:cNvSpPr txBox="1"/>
          <p:nvPr/>
        </p:nvSpPr>
        <p:spPr>
          <a:xfrm>
            <a:off x="240665" y="354965"/>
            <a:ext cx="70180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1D41D5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Q1: Why did I start to laugh? (What might I say and do)</a:t>
            </a:r>
            <a:endParaRPr lang="en-US" b="1">
              <a:solidFill>
                <a:srgbClr val="1D41D5"/>
              </a:solidFill>
              <a:latin typeface="Times New Roman" panose="02020603050405020304" pitchFamily="18" charset="0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41300" y="892810"/>
            <a:ext cx="7287895" cy="368300"/>
          </a:xfrm>
          <a:prstGeom prst="rect">
            <a:avLst/>
          </a:prstGeom>
          <a:solidFill>
            <a:srgbClr val="F4F9F5"/>
          </a:solidFill>
        </p:spPr>
        <p:txBody>
          <a:bodyPr wrap="square" rtlCol="0">
            <a:spAutoFit/>
          </a:bodyPr>
          <a:lstStyle/>
          <a:p>
            <a:r>
              <a:rPr lang="zh-CN" altLang="en-US">
                <a:sym typeface="+mn-ea"/>
              </a:rPr>
              <a:t>“It's my chicken,” I </a:t>
            </a:r>
            <a:r>
              <a:rPr lang="en-US" altLang="zh-CN">
                <a:sym typeface="+mn-ea"/>
              </a:rPr>
              <a:t>______</a:t>
            </a:r>
            <a:r>
              <a:rPr lang="zh-CN" altLang="en-US">
                <a:sym typeface="+mn-ea"/>
              </a:rPr>
              <a:t> the </a:t>
            </a:r>
            <a:r>
              <a:rPr lang="en-US" altLang="zh-CN">
                <a:sym typeface="+mn-ea"/>
              </a:rPr>
              <a:t>___________</a:t>
            </a:r>
            <a:r>
              <a:rPr lang="zh-CN" altLang="en-US">
                <a:sym typeface="+mn-ea"/>
              </a:rPr>
              <a:t> group of people. </a:t>
            </a:r>
            <a:endParaRPr lang="en-US" altLang="zh-CN"/>
          </a:p>
        </p:txBody>
      </p:sp>
      <p:sp>
        <p:nvSpPr>
          <p:cNvPr id="7" name="文本框 6"/>
          <p:cNvSpPr txBox="1"/>
          <p:nvPr/>
        </p:nvSpPr>
        <p:spPr>
          <a:xfrm>
            <a:off x="240665" y="620395"/>
            <a:ext cx="7586345" cy="3448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1650">
                <a:solidFill>
                  <a:schemeClr val="tx1"/>
                </a:solidFill>
              </a:rPr>
              <a:t>1-1.</a:t>
            </a:r>
            <a:r>
              <a:rPr lang="zh-CN" altLang="en-US" sz="1650">
                <a:sym typeface="+mn-ea"/>
              </a:rPr>
              <a:t>“是我的鸡肉（的原因），”我告诉这群吓坏了的人。 </a:t>
            </a:r>
            <a:endParaRPr lang="en-US" sz="1650">
              <a:solidFill>
                <a:schemeClr val="tx1"/>
              </a:solidFill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240348" y="1482408"/>
            <a:ext cx="8671084" cy="533400"/>
          </a:xfrm>
          <a:prstGeom prst="rect">
            <a:avLst/>
          </a:prstGeom>
          <a:solidFill>
            <a:srgbClr val="F4F9F5"/>
          </a:solidFill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zh-CN"/>
              <a:t>I explained ____ I opened my backpack. _________________________ was the </a:t>
            </a:r>
            <a:r>
              <a:rPr lang="zh-CN" altLang="en-US">
                <a:sym typeface="+mn-ea"/>
              </a:rPr>
              <a:t>ten</a:t>
            </a:r>
            <a:r>
              <a:rPr lang="en-US" altLang="zh-CN">
                <a:sym typeface="+mn-ea"/>
              </a:rPr>
              <a:t>-</a:t>
            </a:r>
            <a:r>
              <a:rPr lang="zh-CN" altLang="en-US">
                <a:sym typeface="+mn-ea"/>
              </a:rPr>
              <a:t>pounds</a:t>
            </a:r>
            <a:r>
              <a:rPr lang="en-US" altLang="zh-CN">
                <a:sym typeface="+mn-ea"/>
              </a:rPr>
              <a:t> </a:t>
            </a:r>
            <a:r>
              <a:rPr lang="zh-CN" altLang="en-US">
                <a:sym typeface="+mn-ea"/>
              </a:rPr>
              <a:t>chicken parts,</a:t>
            </a:r>
            <a:r>
              <a:rPr lang="en-US" altLang="zh-CN">
                <a:sym typeface="+mn-ea"/>
              </a:rPr>
              <a:t> </a:t>
            </a:r>
            <a:r>
              <a:rPr lang="zh-CN" altLang="en-US">
                <a:sym typeface="+mn-ea"/>
              </a:rPr>
              <a:t>the</a:t>
            </a:r>
            <a:r>
              <a:rPr lang="en-US" altLang="zh-CN">
                <a:sym typeface="+mn-ea"/>
              </a:rPr>
              <a:t> </a:t>
            </a:r>
            <a:r>
              <a:rPr lang="zh-CN" altLang="en-US">
                <a:sym typeface="+mn-ea"/>
              </a:rPr>
              <a:t>ice of</a:t>
            </a:r>
            <a:r>
              <a:rPr lang="en-US" altLang="zh-CN">
                <a:sym typeface="+mn-ea"/>
              </a:rPr>
              <a:t> _______ _______________________</a:t>
            </a:r>
            <a:r>
              <a:rPr lang="zh-CN" altLang="en-US">
                <a:sym typeface="+mn-ea"/>
              </a:rPr>
              <a:t> . </a:t>
            </a:r>
            <a:endParaRPr lang="zh-CN" altLang="en-US">
              <a:sym typeface="+mn-ea"/>
            </a:endParaRPr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360040" y="53246"/>
            <a:ext cx="360040" cy="360040"/>
          </a:xfrm>
          <a:prstGeom prst="rect">
            <a:avLst/>
          </a:prstGeom>
          <a:noFill/>
          <a:ln w="952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矩形 10"/>
          <p:cNvSpPr/>
          <p:nvPr>
            <p:custDataLst>
              <p:tags r:id="rId2"/>
            </p:custDataLst>
          </p:nvPr>
        </p:nvSpPr>
        <p:spPr>
          <a:xfrm>
            <a:off x="474230" y="171068"/>
            <a:ext cx="290264" cy="29026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gradFill>
                <a:gsLst>
                  <a:gs pos="0">
                    <a:srgbClr val="66CCFF"/>
                  </a:gs>
                  <a:gs pos="52000">
                    <a:prstClr val="white"/>
                  </a:gs>
                  <a:gs pos="100000">
                    <a:srgbClr val="0070C0"/>
                  </a:gs>
                </a:gsLst>
                <a:lin ang="0" scaled="1"/>
              </a:gra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17" name="直接连接符 16"/>
          <p:cNvCxnSpPr/>
          <p:nvPr userDrawn="1">
            <p:custDataLst>
              <p:tags r:id="rId3"/>
            </p:custDataLst>
          </p:nvPr>
        </p:nvCxnSpPr>
        <p:spPr>
          <a:xfrm>
            <a:off x="897462" y="428194"/>
            <a:ext cx="8246538" cy="0"/>
          </a:xfrm>
          <a:prstGeom prst="line">
            <a:avLst/>
          </a:prstGeom>
          <a:ln w="127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文本框 10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64540" y="99060"/>
            <a:ext cx="7180580" cy="315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85" rIns="68571" bIns="34285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81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i="1">
                <a:latin typeface="Times New Roman" panose="02020603050405020304" pitchFamily="18" charset="0"/>
                <a:sym typeface="+mn-ea"/>
              </a:rPr>
              <a:t>Para 2: I pointed to the backpack as I started to laugh.</a:t>
            </a:r>
            <a:endParaRPr kumimoji="0" lang="en-US" sz="2000" b="1" i="1" u="none" strike="noStrike" kern="1200" cap="none" spc="0" normalizeH="0" baseline="0">
              <a:latin typeface="Times New Roman" panose="02020603050405020304" pitchFamily="18" charset="0"/>
              <a:sym typeface="+mn-ea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207010" y="2813050"/>
            <a:ext cx="405511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1D41D5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Q2: What might their reaction be?</a:t>
            </a:r>
            <a:endParaRPr lang="en-US" b="1">
              <a:solidFill>
                <a:srgbClr val="1D41D5"/>
              </a:solidFill>
              <a:latin typeface="Times New Roman" panose="02020603050405020304" pitchFamily="18" charset="0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240665" y="3069908"/>
            <a:ext cx="8665369" cy="3448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sz="1650"/>
              <a:t>2-</a:t>
            </a:r>
            <a:r>
              <a:rPr lang="en-US" sz="1650"/>
              <a:t>1</a:t>
            </a:r>
            <a:r>
              <a:rPr sz="1650"/>
              <a:t>.在短暂的沉默和惊讶之后，人群突然爆发出笑声。</a:t>
            </a:r>
            <a:endParaRPr lang="zh-CN" altLang="en-US" sz="1650"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41300" y="4488815"/>
            <a:ext cx="8663940" cy="671830"/>
          </a:xfrm>
          <a:prstGeom prst="rect">
            <a:avLst/>
          </a:prstGeom>
          <a:solidFill>
            <a:srgbClr val="F4F9F5"/>
          </a:solidFill>
        </p:spPr>
        <p:txBody>
          <a:bodyPr wrap="square" rtlCol="0" anchor="t">
            <a:spAutoFit/>
          </a:bodyPr>
          <a:lstStyle/>
          <a:p>
            <a:pPr>
              <a:lnSpc>
                <a:spcPct val="70000"/>
              </a:lnSpc>
            </a:pPr>
            <a:r>
              <a:rPr lang="zh-CN" altLang="en-US">
                <a:sym typeface="+mn-ea"/>
              </a:rPr>
              <a:t>The </a:t>
            </a:r>
            <a:r>
              <a:rPr lang="en-US" altLang="zh-CN">
                <a:sym typeface="+mn-ea"/>
              </a:rPr>
              <a:t>_________</a:t>
            </a:r>
            <a:r>
              <a:rPr lang="zh-CN" altLang="en-US">
                <a:sym typeface="+mn-ea"/>
              </a:rPr>
              <a:t> from the</a:t>
            </a:r>
            <a:r>
              <a:rPr lang="en-US" altLang="zh-CN">
                <a:sym typeface="+mn-ea"/>
              </a:rPr>
              <a:t> _____________</a:t>
            </a:r>
            <a:r>
              <a:rPr lang="zh-CN" altLang="en-US">
                <a:sym typeface="+mn-ea"/>
              </a:rPr>
              <a:t> </a:t>
            </a:r>
            <a:r>
              <a:rPr lang="en-US" altLang="zh-CN">
                <a:sym typeface="+mn-ea"/>
              </a:rPr>
              <a:t>_______________________________</a:t>
            </a:r>
            <a:r>
              <a:rPr lang="zh-CN" altLang="en-US">
                <a:sym typeface="+mn-ea"/>
              </a:rPr>
              <a:t>. It was an  </a:t>
            </a:r>
            <a:r>
              <a:rPr lang="en-US" altLang="zh-CN">
                <a:sym typeface="+mn-ea"/>
              </a:rPr>
              <a:t>__________ </a:t>
            </a:r>
            <a:r>
              <a:rPr lang="zh-CN" altLang="en-US">
                <a:sym typeface="+mn-ea"/>
              </a:rPr>
              <a:t>moment of </a:t>
            </a:r>
            <a:r>
              <a:rPr lang="en-US" altLang="zh-CN">
                <a:sym typeface="+mn-ea"/>
              </a:rPr>
              <a:t>___________</a:t>
            </a:r>
            <a:r>
              <a:rPr lang="zh-CN" altLang="en-US">
                <a:sym typeface="+mn-ea"/>
              </a:rPr>
              <a:t>, all</a:t>
            </a:r>
            <a:r>
              <a:rPr lang="en-US" altLang="zh-CN">
                <a:sym typeface="+mn-ea"/>
              </a:rPr>
              <a:t> ___________</a:t>
            </a:r>
            <a:r>
              <a:rPr lang="zh-CN" altLang="en-US">
                <a:sym typeface="+mn-ea"/>
              </a:rPr>
              <a:t> a backpack full of </a:t>
            </a:r>
            <a:r>
              <a:rPr lang="en-US" altLang="zh-CN">
                <a:sym typeface="+mn-ea"/>
              </a:rPr>
              <a:t>_______</a:t>
            </a:r>
            <a:r>
              <a:rPr lang="zh-CN" altLang="en-US">
                <a:sym typeface="+mn-ea"/>
              </a:rPr>
              <a:t> chicken on a hot summer day.</a:t>
            </a:r>
            <a:endParaRPr lang="zh-CN" altLang="en-US"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435985" y="865505"/>
            <a:ext cx="12598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>
                <a:solidFill>
                  <a:srgbClr val="C00000"/>
                </a:solidFill>
                <a:sym typeface="+mn-ea"/>
              </a:rPr>
              <a:t>frightened</a:t>
            </a:r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2379980" y="865505"/>
            <a:ext cx="6616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>
                <a:solidFill>
                  <a:srgbClr val="C00000"/>
                </a:solidFill>
                <a:sym typeface="+mn-ea"/>
              </a:rPr>
              <a:t>told</a:t>
            </a:r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80010" y="1201420"/>
            <a:ext cx="9244330" cy="3448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1650">
                <a:solidFill>
                  <a:schemeClr val="tx1"/>
                </a:solidFill>
              </a:rPr>
              <a:t>1-2.</a:t>
            </a:r>
            <a:r>
              <a:rPr lang="zh-CN" altLang="en-US" sz="1650">
                <a:sym typeface="+mn-ea"/>
              </a:rPr>
              <a:t>我一边解释一边打开背包</a:t>
            </a:r>
            <a:r>
              <a:rPr lang="en-US" altLang="zh-CN" sz="1650">
                <a:sym typeface="+mn-ea"/>
              </a:rPr>
              <a:t>.</a:t>
            </a:r>
            <a:r>
              <a:rPr lang="zh-CN" altLang="en-US" sz="1650">
                <a:sym typeface="+mn-ea"/>
              </a:rPr>
              <a:t>映入他们眼帘的是十磅重的鸡块</a:t>
            </a:r>
            <a:r>
              <a:rPr lang="en-US" altLang="zh-CN" sz="1650">
                <a:sym typeface="+mn-ea"/>
              </a:rPr>
              <a:t>,</a:t>
            </a:r>
            <a:r>
              <a:rPr lang="zh-CN" altLang="en-US" sz="1650">
                <a:sym typeface="+mn-ea"/>
              </a:rPr>
              <a:t>里面的冰已经严重融化了</a:t>
            </a:r>
            <a:r>
              <a:rPr lang="en-US" altLang="zh-CN" sz="1650">
                <a:sym typeface="+mn-ea"/>
              </a:rPr>
              <a:t>.(</a:t>
            </a:r>
            <a:r>
              <a:rPr lang="zh-CN" altLang="en-US" sz="1650">
                <a:sym typeface="+mn-ea"/>
              </a:rPr>
              <a:t>定语从句</a:t>
            </a:r>
            <a:r>
              <a:rPr lang="en-US" altLang="zh-CN" sz="1650">
                <a:sym typeface="+mn-ea"/>
              </a:rPr>
              <a:t>)</a:t>
            </a:r>
            <a:endParaRPr lang="en-US" altLang="zh-CN" sz="1650">
              <a:solidFill>
                <a:schemeClr val="tx1"/>
              </a:solidFill>
              <a:sym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411605" y="1428750"/>
            <a:ext cx="5073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>
                <a:solidFill>
                  <a:srgbClr val="C00000"/>
                </a:solidFill>
                <a:sym typeface="+mn-ea"/>
              </a:rPr>
              <a:t>as</a:t>
            </a:r>
            <a:endParaRPr lang="en-US" altLang="zh-CN"/>
          </a:p>
        </p:txBody>
      </p:sp>
      <p:sp>
        <p:nvSpPr>
          <p:cNvPr id="13" name="文本框 12"/>
          <p:cNvSpPr txBox="1"/>
          <p:nvPr/>
        </p:nvSpPr>
        <p:spPr>
          <a:xfrm>
            <a:off x="4126865" y="1437640"/>
            <a:ext cx="28352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>
                <a:solidFill>
                  <a:srgbClr val="C00000"/>
                </a:solidFill>
                <a:sym typeface="+mn-ea"/>
              </a:rPr>
              <a:t>What came into their view</a:t>
            </a:r>
            <a:endParaRPr lang="en-US" altLang="zh-CN" b="1">
              <a:solidFill>
                <a:srgbClr val="C00000"/>
              </a:solidFill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3297555" y="1639421"/>
            <a:ext cx="8934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ym typeface="+mn-ea"/>
              </a:rPr>
              <a:t> </a:t>
            </a:r>
            <a:r>
              <a:rPr lang="en-US" altLang="zh-CN" b="1" dirty="0">
                <a:solidFill>
                  <a:srgbClr val="C00000"/>
                </a:solidFill>
                <a:sym typeface="+mn-ea"/>
              </a:rPr>
              <a:t>which</a:t>
            </a:r>
            <a:endParaRPr lang="zh-CN" altLang="en-US" dirty="0"/>
          </a:p>
        </p:txBody>
      </p:sp>
      <p:sp>
        <p:nvSpPr>
          <p:cNvPr id="19" name="文本框 18"/>
          <p:cNvSpPr txBox="1"/>
          <p:nvPr/>
        </p:nvSpPr>
        <p:spPr>
          <a:xfrm>
            <a:off x="4424288" y="1652439"/>
            <a:ext cx="24834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C00000"/>
                </a:solidFill>
                <a:sym typeface="+mn-ea"/>
              </a:rPr>
              <a:t>had seriously melted</a:t>
            </a:r>
            <a:endParaRPr lang="en-US" altLang="zh-CN" b="1" dirty="0">
              <a:solidFill>
                <a:srgbClr val="C00000"/>
              </a:solidFill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207010" y="2221865"/>
            <a:ext cx="8703945" cy="645160"/>
          </a:xfrm>
          <a:prstGeom prst="rect">
            <a:avLst/>
          </a:prstGeom>
          <a:solidFill>
            <a:srgbClr val="F4F9F5"/>
          </a:solidFill>
        </p:spPr>
        <p:txBody>
          <a:bodyPr wrap="square" rtlCol="0">
            <a:spAutoFit/>
          </a:bodyPr>
          <a:lstStyle/>
          <a:p>
            <a:r>
              <a:rPr lang="en-US" altLang="zh-CN">
                <a:sym typeface="+mn-ea"/>
              </a:rPr>
              <a:t>__________________ t</a:t>
            </a:r>
            <a:r>
              <a:rPr lang="zh-CN" altLang="en-US">
                <a:sym typeface="+mn-ea"/>
              </a:rPr>
              <a:t>he </a:t>
            </a:r>
            <a:r>
              <a:rPr lang="en-US" altLang="zh-CN">
                <a:sym typeface="+mn-ea"/>
              </a:rPr>
              <a:t>________</a:t>
            </a:r>
            <a:r>
              <a:rPr lang="zh-CN" altLang="en-US">
                <a:sym typeface="+mn-ea"/>
              </a:rPr>
              <a:t> of water and blood</a:t>
            </a:r>
            <a:r>
              <a:rPr lang="en-US" altLang="zh-CN">
                <a:sym typeface="+mn-ea"/>
              </a:rPr>
              <a:t> ________________</a:t>
            </a:r>
            <a:r>
              <a:rPr lang="zh-CN" altLang="en-US">
                <a:sym typeface="+mn-ea"/>
              </a:rPr>
              <a:t> my backpack and all over</a:t>
            </a:r>
            <a:r>
              <a:rPr lang="en-US" altLang="zh-CN">
                <a:sym typeface="+mn-ea"/>
              </a:rPr>
              <a:t> </a:t>
            </a:r>
            <a:r>
              <a:rPr lang="zh-CN" altLang="en-US">
                <a:sym typeface="+mn-ea"/>
              </a:rPr>
              <a:t>me</a:t>
            </a:r>
            <a:r>
              <a:rPr lang="en-US" altLang="zh-CN">
                <a:sym typeface="+mn-ea"/>
              </a:rPr>
              <a:t>, _____________________ I _________</a:t>
            </a:r>
            <a:r>
              <a:rPr lang="zh-CN" altLang="en-US">
                <a:sym typeface="+mn-ea"/>
              </a:rPr>
              <a:t> an accident </a:t>
            </a:r>
            <a:r>
              <a:rPr lang="en-US" altLang="zh-CN">
                <a:sym typeface="+mn-ea"/>
              </a:rPr>
              <a:t>_______</a:t>
            </a:r>
            <a:r>
              <a:rPr lang="zh-CN" altLang="en-US">
                <a:sym typeface="+mn-ea"/>
              </a:rPr>
              <a:t>. </a:t>
            </a:r>
            <a:endParaRPr lang="zh-CN" altLang="en-US"/>
          </a:p>
        </p:txBody>
      </p:sp>
      <p:sp>
        <p:nvSpPr>
          <p:cNvPr id="21" name="文本框 20"/>
          <p:cNvSpPr txBox="1"/>
          <p:nvPr/>
        </p:nvSpPr>
        <p:spPr>
          <a:xfrm>
            <a:off x="207010" y="1983740"/>
            <a:ext cx="9244330" cy="3448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1650">
                <a:solidFill>
                  <a:schemeClr val="tx1"/>
                </a:solidFill>
              </a:rPr>
              <a:t>1-3.很明显,水和血的混合物浸透了我的背包,溅了我一身,这就是为什么我看起来像个事故受害者。</a:t>
            </a:r>
            <a:endParaRPr lang="en-US" altLang="zh-CN" sz="1650">
              <a:solidFill>
                <a:schemeClr val="tx1"/>
              </a:solidFill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207010" y="2201545"/>
            <a:ext cx="22479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>
                <a:solidFill>
                  <a:srgbClr val="C00000"/>
                </a:solidFill>
              </a:rPr>
              <a:t>It </a:t>
            </a:r>
            <a:r>
              <a:rPr lang="en-US" altLang="zh-CN" b="1">
                <a:solidFill>
                  <a:srgbClr val="C00000"/>
                </a:solidFill>
                <a:sym typeface="+mn-ea"/>
              </a:rPr>
              <a:t>was apparent that</a:t>
            </a:r>
            <a:endParaRPr lang="en-US" altLang="zh-CN" b="1">
              <a:solidFill>
                <a:srgbClr val="C00000"/>
              </a:solidFill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2774950" y="2204085"/>
            <a:ext cx="105029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>
                <a:solidFill>
                  <a:srgbClr val="C00000"/>
                </a:solidFill>
                <a:sym typeface="+mn-ea"/>
              </a:rPr>
              <a:t>mixture</a:t>
            </a:r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5516245" y="2193290"/>
            <a:ext cx="18415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>
                <a:solidFill>
                  <a:srgbClr val="C00000"/>
                </a:solidFill>
                <a:sym typeface="+mn-ea"/>
              </a:rPr>
              <a:t>had run through</a:t>
            </a:r>
            <a:endParaRPr lang="en-US" altLang="zh-CN" b="1">
              <a:solidFill>
                <a:srgbClr val="C00000"/>
              </a:solidFill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779905" y="2465070"/>
            <a:ext cx="25965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>
                <a:solidFill>
                  <a:srgbClr val="C00000"/>
                </a:solidFill>
                <a:sym typeface="+mn-ea"/>
              </a:rPr>
              <a:t>which is the reason why</a:t>
            </a:r>
            <a:endParaRPr lang="en-US" altLang="zh-CN" b="1">
              <a:solidFill>
                <a:srgbClr val="C00000"/>
              </a:solidFill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4282440" y="2489200"/>
            <a:ext cx="12338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>
                <a:solidFill>
                  <a:srgbClr val="C00000"/>
                </a:solidFill>
                <a:sym typeface="+mn-ea"/>
              </a:rPr>
              <a:t>looked like</a:t>
            </a:r>
            <a:endParaRPr lang="en-US" altLang="zh-CN" b="1">
              <a:solidFill>
                <a:srgbClr val="C00000"/>
              </a:solidFill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6536055" y="2486660"/>
            <a:ext cx="9391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>
                <a:solidFill>
                  <a:srgbClr val="C00000"/>
                </a:solidFill>
                <a:sym typeface="+mn-ea"/>
              </a:rPr>
              <a:t>victim</a:t>
            </a:r>
            <a:endParaRPr lang="zh-CN" altLang="en-US"/>
          </a:p>
        </p:txBody>
      </p:sp>
      <p:sp>
        <p:nvSpPr>
          <p:cNvPr id="23" name="文本框 22"/>
          <p:cNvSpPr txBox="1"/>
          <p:nvPr/>
        </p:nvSpPr>
        <p:spPr>
          <a:xfrm>
            <a:off x="819150" y="3279775"/>
            <a:ext cx="171005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>
                <a:solidFill>
                  <a:srgbClr val="C00000"/>
                </a:solidFill>
                <a:sym typeface="+mn-ea"/>
              </a:rPr>
              <a:t>a brief moment</a:t>
            </a:r>
            <a:endParaRPr lang="en-US" altLang="zh-CN" b="1">
              <a:solidFill>
                <a:srgbClr val="C00000"/>
              </a:solidFill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2768600" y="3279775"/>
            <a:ext cx="28448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>
                <a:solidFill>
                  <a:srgbClr val="C00000"/>
                </a:solidFill>
                <a:sym typeface="+mn-ea"/>
              </a:rPr>
              <a:t>silence and astonishment</a:t>
            </a:r>
            <a:endParaRPr lang="en-US" altLang="zh-CN" b="1">
              <a:solidFill>
                <a:srgbClr val="C00000"/>
              </a:solidFill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1242695" y="3531870"/>
            <a:ext cx="332359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>
                <a:solidFill>
                  <a:srgbClr val="C00000"/>
                </a:solidFill>
                <a:sym typeface="+mn-ea"/>
              </a:rPr>
              <a:t>erupted/burst into laughter</a:t>
            </a:r>
            <a:endParaRPr lang="en-US" altLang="zh-CN" b="1">
              <a:solidFill>
                <a:srgbClr val="C00000"/>
              </a:solidFill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227330" y="3884295"/>
            <a:ext cx="630936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1D41D5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Q3: What is the theme?</a:t>
            </a:r>
            <a:endParaRPr lang="en-US" b="1">
              <a:solidFill>
                <a:srgbClr val="1D41D5"/>
              </a:solidFill>
              <a:latin typeface="Times New Roman" panose="02020603050405020304" pitchFamily="18" charset="0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241300" y="4156710"/>
            <a:ext cx="8749665" cy="4349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80000"/>
              </a:lnSpc>
            </a:pPr>
            <a:r>
              <a:rPr lang="en-US" sz="1400"/>
              <a:t>3.</a:t>
            </a:r>
            <a:r>
              <a:rPr sz="1400"/>
              <a:t>突然的关心所引起的紧张变成了共同的乐趣。这是一个意想不到的</a:t>
            </a:r>
            <a:r>
              <a:rPr lang="zh-CN" sz="1400"/>
              <a:t>凝聚</a:t>
            </a:r>
            <a:r>
              <a:rPr sz="1400"/>
              <a:t>时刻，在炎热的夏天，一个装满冷冻鸡肉的背包引发了这一切。</a:t>
            </a:r>
            <a:endParaRPr sz="1400"/>
          </a:p>
        </p:txBody>
      </p:sp>
      <p:sp>
        <p:nvSpPr>
          <p:cNvPr id="30" name="文本框 29"/>
          <p:cNvSpPr txBox="1"/>
          <p:nvPr/>
        </p:nvSpPr>
        <p:spPr>
          <a:xfrm>
            <a:off x="720090" y="4420235"/>
            <a:ext cx="10604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>
                <a:solidFill>
                  <a:srgbClr val="C00000"/>
                </a:solidFill>
                <a:sym typeface="+mn-ea"/>
              </a:rPr>
              <a:t>tension</a:t>
            </a:r>
            <a:endParaRPr lang="zh-CN" altLang="en-US"/>
          </a:p>
        </p:txBody>
      </p:sp>
      <p:sp>
        <p:nvSpPr>
          <p:cNvPr id="35" name="文本框 34"/>
          <p:cNvSpPr txBox="1"/>
          <p:nvPr/>
        </p:nvSpPr>
        <p:spPr>
          <a:xfrm>
            <a:off x="2551430" y="4403725"/>
            <a:ext cx="179451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>
                <a:solidFill>
                  <a:srgbClr val="C00000"/>
                </a:solidFill>
                <a:sym typeface="+mn-ea"/>
              </a:rPr>
              <a:t>sudden concern</a:t>
            </a:r>
            <a:endParaRPr lang="en-US" altLang="zh-CN" b="1">
              <a:solidFill>
                <a:srgbClr val="C00000"/>
              </a:solidFill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4145915" y="4412615"/>
            <a:ext cx="38747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zh-CN" sz="1800" b="1">
                <a:solidFill>
                  <a:srgbClr val="C00000"/>
                </a:solidFill>
                <a:sym typeface="+mn-ea"/>
              </a:rPr>
              <a:t>transformed into shared amusement</a:t>
            </a:r>
            <a:endParaRPr lang="en-US" altLang="zh-CN" sz="1800" b="1">
              <a:solidFill>
                <a:srgbClr val="C00000"/>
              </a:solidFill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227330" y="4612005"/>
            <a:ext cx="14204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>
                <a:solidFill>
                  <a:srgbClr val="C00000"/>
                </a:solidFill>
                <a:sym typeface="+mn-ea"/>
              </a:rPr>
              <a:t>unexpected</a:t>
            </a:r>
            <a:endParaRPr lang="zh-CN" altLang="en-US"/>
          </a:p>
        </p:txBody>
      </p:sp>
      <p:sp>
        <p:nvSpPr>
          <p:cNvPr id="38" name="文本框 37"/>
          <p:cNvSpPr txBox="1"/>
          <p:nvPr/>
        </p:nvSpPr>
        <p:spPr>
          <a:xfrm>
            <a:off x="2551430" y="4622165"/>
            <a:ext cx="12744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>
                <a:solidFill>
                  <a:srgbClr val="C00000"/>
                </a:solidFill>
                <a:sym typeface="+mn-ea"/>
              </a:rPr>
              <a:t>community</a:t>
            </a:r>
            <a:endParaRPr lang="zh-CN" altLang="en-US"/>
          </a:p>
        </p:txBody>
      </p:sp>
      <p:sp>
        <p:nvSpPr>
          <p:cNvPr id="39" name="文本框 38"/>
          <p:cNvSpPr txBox="1"/>
          <p:nvPr/>
        </p:nvSpPr>
        <p:spPr>
          <a:xfrm>
            <a:off x="4262120" y="4618355"/>
            <a:ext cx="12541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>
                <a:solidFill>
                  <a:srgbClr val="C00000"/>
                </a:solidFill>
                <a:sym typeface="+mn-ea"/>
              </a:rPr>
              <a:t>sparked by</a:t>
            </a:r>
            <a:endParaRPr lang="en-US" altLang="zh-CN" b="1">
              <a:solidFill>
                <a:srgbClr val="C00000"/>
              </a:solidFill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7197090" y="4622165"/>
            <a:ext cx="9772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>
                <a:solidFill>
                  <a:srgbClr val="C00000"/>
                </a:solidFill>
                <a:sym typeface="+mn-ea"/>
              </a:rPr>
              <a:t>frozen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2" grpId="1" animBg="1"/>
      <p:bldP spid="5" grpId="0"/>
      <p:bldP spid="5" grpId="1"/>
      <p:bldP spid="6" grpId="0" animBg="1"/>
      <p:bldP spid="6" grpId="1" animBg="1"/>
      <p:bldP spid="7" grpId="0"/>
      <p:bldP spid="7" grpId="1"/>
      <p:bldP spid="16" grpId="0" animBg="1"/>
      <p:bldP spid="16" grpId="1" animBg="1"/>
      <p:bldP spid="27" grpId="0"/>
      <p:bldP spid="27" grpId="1"/>
      <p:bldP spid="31" grpId="0"/>
      <p:bldP spid="31" grpId="1"/>
      <p:bldP spid="2" grpId="0" animBg="1"/>
      <p:bldP spid="2" grpId="1" animBg="1"/>
      <p:bldP spid="8" grpId="0"/>
      <p:bldP spid="8" grpId="1"/>
      <p:bldP spid="9" grpId="0"/>
      <p:bldP spid="9" grpId="1"/>
      <p:bldP spid="10" grpId="0"/>
      <p:bldP spid="10" grpId="1"/>
      <p:bldP spid="12" grpId="0"/>
      <p:bldP spid="12" grpId="1"/>
      <p:bldP spid="13" grpId="0"/>
      <p:bldP spid="13" grpId="1"/>
      <p:bldP spid="18" grpId="0"/>
      <p:bldP spid="18" grpId="1"/>
      <p:bldP spid="19" grpId="0"/>
      <p:bldP spid="19" grpId="1"/>
      <p:bldP spid="20" grpId="0" animBg="1"/>
      <p:bldP spid="20" grpId="1" animBg="1"/>
      <p:bldP spid="21" grpId="0"/>
      <p:bldP spid="21" grpId="1"/>
      <p:bldP spid="33" grpId="0"/>
      <p:bldP spid="33" grpId="1"/>
      <p:bldP spid="34" grpId="0"/>
      <p:bldP spid="34" grpId="1"/>
      <p:bldP spid="4" grpId="0"/>
      <p:bldP spid="4" grpId="1"/>
      <p:bldP spid="14" grpId="0"/>
      <p:bldP spid="14" grpId="1"/>
      <p:bldP spid="15" grpId="0"/>
      <p:bldP spid="15" grpId="1"/>
      <p:bldP spid="22" grpId="0"/>
      <p:bldP spid="22" grpId="1"/>
      <p:bldP spid="23" grpId="0"/>
      <p:bldP spid="23" grpId="1"/>
      <p:bldP spid="24" grpId="0"/>
      <p:bldP spid="24" grpId="1"/>
      <p:bldP spid="25" grpId="0"/>
      <p:bldP spid="25" grpId="1"/>
      <p:bldP spid="26" grpId="0"/>
      <p:bldP spid="26" grpId="1"/>
      <p:bldP spid="29" grpId="0"/>
      <p:bldP spid="29" grpId="1"/>
      <p:bldP spid="30" grpId="0"/>
      <p:bldP spid="30" grpId="1"/>
      <p:bldP spid="35" grpId="0"/>
      <p:bldP spid="35" grpId="1"/>
      <p:bldP spid="36" grpId="0"/>
      <p:bldP spid="36" grpId="1"/>
      <p:bldP spid="37" grpId="0"/>
      <p:bldP spid="37" grpId="1"/>
      <p:bldP spid="38" grpId="0"/>
      <p:bldP spid="38" grpId="1"/>
      <p:bldP spid="39" grpId="0"/>
      <p:bldP spid="39" grpId="1"/>
      <p:bldP spid="40" grpId="0"/>
      <p:bldP spid="40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360040" y="53246"/>
            <a:ext cx="360040" cy="360040"/>
          </a:xfrm>
          <a:prstGeom prst="rect">
            <a:avLst/>
          </a:prstGeom>
          <a:noFill/>
          <a:ln w="952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474230" y="171068"/>
            <a:ext cx="290264" cy="29026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gradFill>
                <a:gsLst>
                  <a:gs pos="0">
                    <a:srgbClr val="66CCFF"/>
                  </a:gs>
                  <a:gs pos="52000">
                    <a:prstClr val="white"/>
                  </a:gs>
                  <a:gs pos="100000">
                    <a:srgbClr val="0070C0"/>
                  </a:gs>
                </a:gsLst>
                <a:lin ang="0" scaled="1"/>
              </a:gra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6" name="直接连接符 5"/>
          <p:cNvCxnSpPr/>
          <p:nvPr userDrawn="1">
            <p:custDataLst>
              <p:tags r:id="rId3"/>
            </p:custDataLst>
          </p:nvPr>
        </p:nvCxnSpPr>
        <p:spPr>
          <a:xfrm>
            <a:off x="897462" y="428194"/>
            <a:ext cx="8246538" cy="0"/>
          </a:xfrm>
          <a:prstGeom prst="line">
            <a:avLst/>
          </a:prstGeom>
          <a:ln w="127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10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64540" y="99060"/>
            <a:ext cx="7180580" cy="315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85" rIns="68571" bIns="34285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81000"/>
              </a:lnSpc>
              <a:spcBef>
                <a:spcPts val="0"/>
              </a:spcBef>
              <a:spcAft>
                <a:spcPts val="0"/>
              </a:spcAft>
            </a:pPr>
            <a:r>
              <a:rPr kumimoji="0" lang="zh-CN" altLang="en-US" sz="2000" b="1" i="1" u="none" strike="noStrike" kern="1200" cap="none" spc="0" normalizeH="0" baseline="0">
                <a:latin typeface="Times New Roman" panose="02020603050405020304" pitchFamily="18" charset="0"/>
                <a:sym typeface="+mn-ea"/>
              </a:rPr>
              <a:t>高分作文赏析</a:t>
            </a:r>
            <a:endParaRPr kumimoji="0" lang="zh-CN" altLang="en-US" sz="2000" b="1" i="1" u="none" strike="noStrike" kern="1200" cap="none" spc="0" normalizeH="0" baseline="0">
              <a:latin typeface="Times New Roman" panose="02020603050405020304" pitchFamily="18" charset="0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825490" y="976630"/>
            <a:ext cx="2978150" cy="319024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noAutofit/>
          </a:bodyPr>
          <a:lstStyle/>
          <a:p>
            <a:pPr>
              <a:lnSpc>
                <a:spcPct val="110000"/>
              </a:lnSpc>
            </a:pPr>
            <a:r>
              <a:rPr lang="zh-CN" sz="2000" b="1">
                <a:solidFill>
                  <a:srgbClr val="1D41D5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该考生在读懂原文的基础上，对两段进行了情节合理的续写，既体现了陌生人的关心担忧，也描写了造成这个误解的原因，情节合理；而且语言结构丰富，语言错误少，语言句式结构丰富，可读性强。</a:t>
            </a:r>
            <a:endParaRPr lang="zh-CN" sz="2000" b="1">
              <a:solidFill>
                <a:srgbClr val="1D41D5"/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285" y="525145"/>
            <a:ext cx="5586095" cy="44640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8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>
            <p:custDataLst>
              <p:tags r:id="rId1"/>
            </p:custDataLst>
          </p:nvPr>
        </p:nvSpPr>
        <p:spPr>
          <a:xfrm>
            <a:off x="360040" y="53246"/>
            <a:ext cx="360040" cy="360040"/>
          </a:xfrm>
          <a:prstGeom prst="rect">
            <a:avLst/>
          </a:prstGeom>
          <a:noFill/>
          <a:ln w="952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矩形 10"/>
          <p:cNvSpPr/>
          <p:nvPr>
            <p:custDataLst>
              <p:tags r:id="rId2"/>
            </p:custDataLst>
          </p:nvPr>
        </p:nvSpPr>
        <p:spPr>
          <a:xfrm>
            <a:off x="474230" y="171068"/>
            <a:ext cx="290264" cy="29026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gradFill>
                <a:gsLst>
                  <a:gs pos="0">
                    <a:srgbClr val="66CCFF"/>
                  </a:gs>
                  <a:gs pos="52000">
                    <a:prstClr val="white"/>
                  </a:gs>
                  <a:gs pos="100000">
                    <a:srgbClr val="0070C0"/>
                  </a:gs>
                </a:gsLst>
                <a:lin ang="0" scaled="1"/>
              </a:gra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17" name="直接连接符 16"/>
          <p:cNvCxnSpPr/>
          <p:nvPr userDrawn="1">
            <p:custDataLst>
              <p:tags r:id="rId3"/>
            </p:custDataLst>
          </p:nvPr>
        </p:nvCxnSpPr>
        <p:spPr>
          <a:xfrm>
            <a:off x="897462" y="437084"/>
            <a:ext cx="8246538" cy="0"/>
          </a:xfrm>
          <a:prstGeom prst="line">
            <a:avLst/>
          </a:prstGeom>
          <a:ln w="127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文本框 10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855980" y="99060"/>
            <a:ext cx="2012315" cy="315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85" rIns="68571" bIns="34285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81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000" b="1" i="1">
                <a:latin typeface="Times New Roman" panose="02020603050405020304" pitchFamily="18" charset="0"/>
                <a:sym typeface="+mn-ea"/>
              </a:rPr>
              <a:t>下水作文</a:t>
            </a:r>
            <a:endParaRPr kumimoji="0" lang="zh-CN" altLang="en-US" sz="2000" b="1" i="1" u="none" strike="noStrike" kern="1200" cap="none" spc="0" normalizeH="0" baseline="0">
              <a:latin typeface="Times New Roman" panose="02020603050405020304" pitchFamily="18" charset="0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0" y="413385"/>
            <a:ext cx="8909050" cy="457644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just">
              <a:lnSpc>
                <a:spcPct val="90000"/>
              </a:lnSpc>
            </a:pPr>
            <a:r>
              <a:rPr lang="en-US" b="1" i="1">
                <a:solidFill>
                  <a:srgbClr val="0170C1"/>
                </a:solidFill>
                <a:latin typeface="Times New Roman" panose="02020603050405020304" pitchFamily="18" charset="0"/>
                <a:sym typeface="+mn-ea"/>
              </a:rPr>
              <a:t>Para 1: It was their turn to look confused. </a:t>
            </a:r>
            <a:r>
              <a:rPr lang="zh-CN" altLang="en-US">
                <a:sym typeface="+mn-ea"/>
              </a:rPr>
              <a:t>Someone </a:t>
            </a:r>
            <a:r>
              <a:rPr lang="en-US" altLang="zh-CN">
                <a:sym typeface="+mn-ea"/>
              </a:rPr>
              <a:t>in the crowd </a:t>
            </a:r>
            <a:r>
              <a:rPr lang="en-US" altLang="zh-CN" b="1">
                <a:solidFill>
                  <a:srgbClr val="C00000"/>
                </a:solidFill>
                <a:sym typeface="+mn-ea"/>
              </a:rPr>
              <a:t>spoke up</a:t>
            </a:r>
            <a:r>
              <a:rPr lang="zh-CN" altLang="en-US">
                <a:sym typeface="+mn-ea"/>
              </a:rPr>
              <a:t>, “</a:t>
            </a:r>
            <a:r>
              <a:rPr lang="en-US" altLang="zh-CN">
                <a:sym typeface="+mn-ea"/>
              </a:rPr>
              <a:t>But y</a:t>
            </a:r>
            <a:r>
              <a:rPr lang="zh-CN" altLang="en-US">
                <a:sym typeface="+mn-ea"/>
              </a:rPr>
              <a:t>ou </a:t>
            </a:r>
            <a:r>
              <a:rPr lang="en-US" altLang="zh-CN" b="1">
                <a:solidFill>
                  <a:srgbClr val="C00000"/>
                </a:solidFill>
                <a:sym typeface="+mn-ea"/>
              </a:rPr>
              <a:t>are bleeding all over</a:t>
            </a:r>
            <a:r>
              <a:rPr lang="zh-CN" altLang="en-US">
                <a:sym typeface="+mn-ea"/>
              </a:rPr>
              <a:t>! Why </a:t>
            </a:r>
            <a:r>
              <a:rPr lang="en-US" altLang="zh-CN" b="1">
                <a:solidFill>
                  <a:srgbClr val="C00000"/>
                </a:solidFill>
                <a:sym typeface="+mn-ea"/>
              </a:rPr>
              <a:t>don't you get off </a:t>
            </a:r>
            <a:r>
              <a:rPr lang="zh-CN" altLang="en-US">
                <a:sym typeface="+mn-ea"/>
              </a:rPr>
              <a:t>your bike and </a:t>
            </a:r>
            <a:r>
              <a:rPr lang="en-US" altLang="zh-CN" b="1">
                <a:solidFill>
                  <a:srgbClr val="C00000"/>
                </a:solidFill>
                <a:sym typeface="+mn-ea"/>
              </a:rPr>
              <a:t>check</a:t>
            </a:r>
            <a:r>
              <a:rPr lang="zh-CN" altLang="en-US">
                <a:sym typeface="+mn-ea"/>
              </a:rPr>
              <a:t>?”</a:t>
            </a:r>
            <a:r>
              <a:rPr lang="en-US" altLang="zh-CN" b="1">
                <a:solidFill>
                  <a:srgbClr val="C00000"/>
                </a:solidFill>
                <a:sym typeface="+mn-ea"/>
              </a:rPr>
              <a:t>Amazed at what I had heard</a:t>
            </a:r>
            <a:r>
              <a:rPr lang="zh-CN" altLang="en-US">
                <a:sym typeface="+mn-ea"/>
              </a:rPr>
              <a:t>, </a:t>
            </a:r>
            <a:r>
              <a:rPr lang="en-US" altLang="zh-CN">
                <a:sym typeface="+mn-ea"/>
              </a:rPr>
              <a:t>I did </a:t>
            </a:r>
            <a:r>
              <a:rPr lang="en-US" altLang="zh-CN" b="1">
                <a:solidFill>
                  <a:srgbClr val="C00000"/>
                </a:solidFill>
                <a:sym typeface="+mn-ea"/>
              </a:rPr>
              <a:t>what he suggested</a:t>
            </a:r>
            <a:r>
              <a:rPr lang="en-US" altLang="zh-CN">
                <a:sym typeface="+mn-ea"/>
              </a:rPr>
              <a:t>. </a:t>
            </a:r>
            <a:r>
              <a:rPr lang="en-US" altLang="zh-CN" b="1">
                <a:solidFill>
                  <a:srgbClr val="C00000"/>
                </a:solidFill>
                <a:sym typeface="+mn-ea"/>
              </a:rPr>
              <a:t>No sooner had I got off than the crowd gathered around me</a:t>
            </a:r>
            <a:r>
              <a:rPr lang="en-US" altLang="zh-CN">
                <a:sym typeface="+mn-ea"/>
              </a:rPr>
              <a:t>, someone </a:t>
            </a:r>
            <a:r>
              <a:rPr lang="en-US" altLang="zh-CN" b="1">
                <a:solidFill>
                  <a:srgbClr val="C00000"/>
                </a:solidFill>
                <a:sym typeface="+mn-ea"/>
              </a:rPr>
              <a:t>helping</a:t>
            </a:r>
            <a:r>
              <a:rPr lang="en-US" altLang="zh-CN">
                <a:sym typeface="+mn-ea"/>
              </a:rPr>
              <a:t> me  </a:t>
            </a:r>
            <a:r>
              <a:rPr lang="en-US" altLang="zh-CN" b="1">
                <a:solidFill>
                  <a:srgbClr val="C00000"/>
                </a:solidFill>
                <a:sym typeface="+mn-ea"/>
              </a:rPr>
              <a:t>hold</a:t>
            </a:r>
            <a:r>
              <a:rPr lang="en-US" altLang="zh-CN">
                <a:sym typeface="+mn-ea"/>
              </a:rPr>
              <a:t> bike </a:t>
            </a:r>
            <a:r>
              <a:rPr lang="en-US" altLang="zh-CN" b="1">
                <a:solidFill>
                  <a:srgbClr val="C00000"/>
                </a:solidFill>
                <a:sym typeface="+mn-ea"/>
              </a:rPr>
              <a:t>while </a:t>
            </a:r>
            <a:r>
              <a:rPr lang="en-US" altLang="zh-CN">
                <a:sym typeface="+mn-ea"/>
              </a:rPr>
              <a:t>another person </a:t>
            </a:r>
            <a:r>
              <a:rPr lang="en-US" altLang="zh-CN" b="1">
                <a:solidFill>
                  <a:srgbClr val="C00000"/>
                </a:solidFill>
                <a:sym typeface="+mn-ea"/>
              </a:rPr>
              <a:t>assisting </a:t>
            </a:r>
            <a:r>
              <a:rPr lang="en-US" altLang="zh-CN">
                <a:sym typeface="+mn-ea"/>
              </a:rPr>
              <a:t>me </a:t>
            </a:r>
            <a:r>
              <a:rPr lang="en-US" altLang="zh-CN" b="1">
                <a:solidFill>
                  <a:srgbClr val="C00000"/>
                </a:solidFill>
                <a:sym typeface="+mn-ea"/>
              </a:rPr>
              <a:t>in getting </a:t>
            </a:r>
            <a:r>
              <a:rPr lang="en-US" altLang="zh-CN">
                <a:sym typeface="+mn-ea"/>
              </a:rPr>
              <a:t>my backpack </a:t>
            </a:r>
            <a:r>
              <a:rPr lang="en-US" altLang="zh-CN" b="1">
                <a:solidFill>
                  <a:srgbClr val="C00000"/>
                </a:solidFill>
                <a:sym typeface="+mn-ea"/>
              </a:rPr>
              <a:t>off</a:t>
            </a:r>
            <a:r>
              <a:rPr lang="en-US" altLang="zh-CN">
                <a:sym typeface="+mn-ea"/>
              </a:rPr>
              <a:t>.  Others </a:t>
            </a:r>
            <a:r>
              <a:rPr lang="en-US" altLang="zh-CN" b="1">
                <a:solidFill>
                  <a:srgbClr val="C00000"/>
                </a:solidFill>
                <a:sym typeface="+mn-ea"/>
              </a:rPr>
              <a:t>pointed at</a:t>
            </a:r>
            <a:r>
              <a:rPr lang="en-US" altLang="zh-CN">
                <a:sym typeface="+mn-ea"/>
              </a:rPr>
              <a:t> my back and asked </a:t>
            </a:r>
            <a:r>
              <a:rPr lang="en-US" altLang="zh-CN" b="1">
                <a:solidFill>
                  <a:srgbClr val="C00000"/>
                </a:solidFill>
                <a:sym typeface="+mn-ea"/>
              </a:rPr>
              <a:t>with their faces full of concern</a:t>
            </a:r>
            <a:r>
              <a:rPr lang="en-US" altLang="zh-CN">
                <a:sym typeface="+mn-ea"/>
              </a:rPr>
              <a:t>, “ </a:t>
            </a:r>
            <a:r>
              <a:rPr lang="en-US" altLang="zh-CN" b="1">
                <a:solidFill>
                  <a:srgbClr val="C00000"/>
                </a:solidFill>
                <a:sym typeface="+mn-ea"/>
              </a:rPr>
              <a:t>Have you been in</a:t>
            </a:r>
            <a:r>
              <a:rPr lang="en-US" altLang="zh-CN">
                <a:sym typeface="+mn-ea"/>
              </a:rPr>
              <a:t> a car accident? </a:t>
            </a:r>
            <a:r>
              <a:rPr lang="en-US" altLang="zh-CN" b="1">
                <a:solidFill>
                  <a:srgbClr val="C00000"/>
                </a:solidFill>
                <a:sym typeface="+mn-ea"/>
              </a:rPr>
              <a:t>Are you injured</a:t>
            </a:r>
            <a:r>
              <a:rPr lang="en-US" altLang="zh-CN">
                <a:sym typeface="+mn-ea"/>
              </a:rPr>
              <a:t>?” </a:t>
            </a:r>
            <a:r>
              <a:rPr lang="en-US" altLang="zh-CN" b="1">
                <a:solidFill>
                  <a:srgbClr val="C00000"/>
                </a:solidFill>
                <a:sym typeface="+mn-ea"/>
              </a:rPr>
              <a:t>Peppered with</a:t>
            </a:r>
            <a:r>
              <a:rPr lang="zh-CN" altLang="en-US">
                <a:sym typeface="+mn-ea"/>
              </a:rPr>
              <a:t> strange questions</a:t>
            </a:r>
            <a:r>
              <a:rPr lang="en-US" altLang="zh-CN">
                <a:sym typeface="+mn-ea"/>
              </a:rPr>
              <a:t>, I </a:t>
            </a:r>
            <a:r>
              <a:rPr lang="en-US" altLang="zh-CN" b="1">
                <a:solidFill>
                  <a:srgbClr val="C00000"/>
                </a:solidFill>
                <a:sym typeface="+mn-ea"/>
              </a:rPr>
              <a:t>followed their worried gazes</a:t>
            </a:r>
            <a:r>
              <a:rPr lang="en-US" altLang="zh-CN">
                <a:sym typeface="+mn-ea"/>
              </a:rPr>
              <a:t> and </a:t>
            </a:r>
            <a:r>
              <a:rPr lang="en-US" altLang="zh-CN" b="1">
                <a:solidFill>
                  <a:srgbClr val="C00000"/>
                </a:solidFill>
                <a:sym typeface="+mn-ea"/>
              </a:rPr>
              <a:t>twisted to see</a:t>
            </a:r>
            <a:r>
              <a:rPr lang="en-US" altLang="zh-CN">
                <a:sym typeface="+mn-ea"/>
              </a:rPr>
              <a:t> my back. </a:t>
            </a:r>
            <a:r>
              <a:rPr lang="en-US" altLang="zh-CN" b="1">
                <a:solidFill>
                  <a:srgbClr val="C00000"/>
                </a:solidFill>
                <a:sym typeface="+mn-ea"/>
              </a:rPr>
              <a:t>To my shock</a:t>
            </a:r>
            <a:r>
              <a:rPr lang="en-US" altLang="zh-CN">
                <a:sym typeface="+mn-ea"/>
              </a:rPr>
              <a:t>,  I </a:t>
            </a:r>
            <a:r>
              <a:rPr lang="en-US" altLang="zh-CN" b="1">
                <a:solidFill>
                  <a:srgbClr val="C00000"/>
                </a:solidFill>
                <a:sym typeface="+mn-ea"/>
              </a:rPr>
              <a:t>discovered blood stains</a:t>
            </a:r>
            <a:r>
              <a:rPr lang="en-US" altLang="zh-CN">
                <a:sym typeface="+mn-ea"/>
              </a:rPr>
              <a:t> on my back </a:t>
            </a:r>
            <a:r>
              <a:rPr lang="en-US" altLang="zh-CN" b="1">
                <a:solidFill>
                  <a:srgbClr val="C00000"/>
                </a:solidFill>
                <a:sym typeface="+mn-ea"/>
              </a:rPr>
              <a:t>as well as</a:t>
            </a:r>
            <a:r>
              <a:rPr lang="en-US" altLang="zh-CN">
                <a:sym typeface="+mn-ea"/>
              </a:rPr>
              <a:t> on my arms and legs. And then </a:t>
            </a:r>
            <a:r>
              <a:rPr lang="zh-CN" altLang="en-US">
                <a:sym typeface="+mn-ea"/>
              </a:rPr>
              <a:t>I </a:t>
            </a:r>
            <a:r>
              <a:rPr lang="en-US" altLang="zh-CN" b="1">
                <a:solidFill>
                  <a:srgbClr val="C00000"/>
                </a:solidFill>
                <a:sym typeface="+mn-ea"/>
              </a:rPr>
              <a:t>unintentionally cast a glance at</a:t>
            </a:r>
            <a:r>
              <a:rPr lang="zh-CN" altLang="en-US">
                <a:sym typeface="+mn-ea"/>
              </a:rPr>
              <a:t> my backpack </a:t>
            </a:r>
            <a:r>
              <a:rPr lang="en-US" altLang="zh-CN" b="1">
                <a:solidFill>
                  <a:srgbClr val="C00000"/>
                </a:solidFill>
                <a:sym typeface="+mn-ea"/>
              </a:rPr>
              <a:t>lying on</a:t>
            </a:r>
            <a:r>
              <a:rPr lang="zh-CN" altLang="en-US">
                <a:sym typeface="+mn-ea"/>
              </a:rPr>
              <a:t> the ground, </a:t>
            </a:r>
            <a:r>
              <a:rPr lang="en-US" altLang="zh-CN">
                <a:sym typeface="+mn-ea"/>
              </a:rPr>
              <a:t> </a:t>
            </a:r>
            <a:r>
              <a:rPr lang="en-US" altLang="zh-CN" b="1">
                <a:solidFill>
                  <a:srgbClr val="C00000"/>
                </a:solidFill>
                <a:sym typeface="+mn-ea"/>
              </a:rPr>
              <a:t>only to find </a:t>
            </a:r>
            <a:r>
              <a:rPr lang="en-US" altLang="zh-CN">
                <a:sym typeface="+mn-ea"/>
              </a:rPr>
              <a:t>that there was also </a:t>
            </a:r>
            <a:r>
              <a:rPr lang="zh-CN" altLang="en-US">
                <a:sym typeface="+mn-ea"/>
              </a:rPr>
              <a:t>a</a:t>
            </a:r>
            <a:r>
              <a:rPr lang="en-US" altLang="zh-CN">
                <a:sym typeface="+mn-ea"/>
              </a:rPr>
              <a:t> red</a:t>
            </a:r>
            <a:r>
              <a:rPr lang="zh-CN" altLang="en-US">
                <a:sym typeface="+mn-ea"/>
              </a:rPr>
              <a:t> ring</a:t>
            </a:r>
            <a:r>
              <a:rPr lang="en-US" altLang="zh-CN">
                <a:sym typeface="+mn-ea"/>
              </a:rPr>
              <a:t> around it. </a:t>
            </a:r>
            <a:r>
              <a:rPr lang="en-US" altLang="zh-CN" b="1">
                <a:solidFill>
                  <a:srgbClr val="C00000"/>
                </a:solidFill>
                <a:sym typeface="+mn-ea"/>
              </a:rPr>
              <a:t>It was not until then that</a:t>
            </a:r>
            <a:r>
              <a:rPr lang="en-US" altLang="zh-CN">
                <a:sym typeface="+mn-ea"/>
              </a:rPr>
              <a:t> I realized </a:t>
            </a:r>
            <a:r>
              <a:rPr lang="en-US" altLang="zh-CN" b="1">
                <a:solidFill>
                  <a:srgbClr val="C00000"/>
                </a:solidFill>
                <a:sym typeface="+mn-ea"/>
              </a:rPr>
              <a:t>what had happened</a:t>
            </a:r>
            <a:r>
              <a:rPr lang="en-US" altLang="zh-CN">
                <a:sym typeface="+mn-ea"/>
              </a:rPr>
              <a:t>.</a:t>
            </a:r>
            <a:endParaRPr lang="en-US" altLang="zh-CN"/>
          </a:p>
          <a:p>
            <a:pPr algn="just">
              <a:lnSpc>
                <a:spcPct val="90000"/>
              </a:lnSpc>
            </a:pPr>
            <a:r>
              <a:rPr lang="en-US" b="1" i="1">
                <a:solidFill>
                  <a:srgbClr val="0170C1"/>
                </a:solidFill>
                <a:latin typeface="Times New Roman" panose="02020603050405020304" pitchFamily="18" charset="0"/>
                <a:sym typeface="+mn-ea"/>
              </a:rPr>
              <a:t>Para 2: I pointed to the backpack as I started to laugh.</a:t>
            </a:r>
            <a:r>
              <a:rPr lang="zh-CN" altLang="en-US">
                <a:sym typeface="+mn-ea"/>
              </a:rPr>
              <a:t>“It's my chicken,” I </a:t>
            </a:r>
            <a:r>
              <a:rPr lang="en-US" altLang="zh-CN" b="1">
                <a:solidFill>
                  <a:srgbClr val="C00000"/>
                </a:solidFill>
                <a:sym typeface="+mn-ea"/>
              </a:rPr>
              <a:t>told </a:t>
            </a:r>
            <a:r>
              <a:rPr lang="zh-CN" altLang="en-US">
                <a:sym typeface="+mn-ea"/>
              </a:rPr>
              <a:t>the </a:t>
            </a:r>
            <a:r>
              <a:rPr lang="en-US" altLang="zh-CN" b="1">
                <a:solidFill>
                  <a:srgbClr val="C00000"/>
                </a:solidFill>
                <a:sym typeface="+mn-ea"/>
              </a:rPr>
              <a:t>frightened</a:t>
            </a:r>
            <a:r>
              <a:rPr lang="zh-CN" altLang="en-US">
                <a:sym typeface="+mn-ea"/>
              </a:rPr>
              <a:t> group of people.</a:t>
            </a:r>
            <a:r>
              <a:rPr lang="en-US" altLang="zh-CN">
                <a:sym typeface="+mn-ea"/>
              </a:rPr>
              <a:t> I explained </a:t>
            </a:r>
            <a:r>
              <a:rPr lang="en-US" altLang="zh-CN" b="1">
                <a:solidFill>
                  <a:srgbClr val="C00000"/>
                </a:solidFill>
                <a:sym typeface="+mn-ea"/>
              </a:rPr>
              <a:t>as </a:t>
            </a:r>
            <a:r>
              <a:rPr lang="en-US" altLang="zh-CN">
                <a:sym typeface="+mn-ea"/>
              </a:rPr>
              <a:t>I opened my backpack. </a:t>
            </a:r>
            <a:r>
              <a:rPr lang="en-US" altLang="zh-CN" b="1">
                <a:solidFill>
                  <a:srgbClr val="C00000"/>
                </a:solidFill>
                <a:sym typeface="+mn-ea"/>
              </a:rPr>
              <a:t>What came into their view</a:t>
            </a:r>
            <a:r>
              <a:rPr lang="en-US" altLang="zh-CN">
                <a:sym typeface="+mn-ea"/>
              </a:rPr>
              <a:t> was the </a:t>
            </a:r>
            <a:r>
              <a:rPr lang="zh-CN" altLang="en-US">
                <a:sym typeface="+mn-ea"/>
              </a:rPr>
              <a:t>ten</a:t>
            </a:r>
            <a:r>
              <a:rPr lang="en-US" altLang="zh-CN">
                <a:sym typeface="+mn-ea"/>
              </a:rPr>
              <a:t>-</a:t>
            </a:r>
            <a:r>
              <a:rPr lang="zh-CN" altLang="en-US">
                <a:sym typeface="+mn-ea"/>
              </a:rPr>
              <a:t>pounds</a:t>
            </a:r>
            <a:r>
              <a:rPr lang="en-US" altLang="zh-CN">
                <a:sym typeface="+mn-ea"/>
              </a:rPr>
              <a:t> </a:t>
            </a:r>
            <a:r>
              <a:rPr lang="zh-CN" altLang="en-US">
                <a:sym typeface="+mn-ea"/>
              </a:rPr>
              <a:t>chicken parts,</a:t>
            </a:r>
            <a:r>
              <a:rPr lang="en-US" altLang="zh-CN">
                <a:sym typeface="+mn-ea"/>
              </a:rPr>
              <a:t> </a:t>
            </a:r>
            <a:r>
              <a:rPr lang="zh-CN" altLang="en-US">
                <a:sym typeface="+mn-ea"/>
              </a:rPr>
              <a:t>the</a:t>
            </a:r>
            <a:r>
              <a:rPr lang="en-US" altLang="zh-CN">
                <a:sym typeface="+mn-ea"/>
              </a:rPr>
              <a:t> </a:t>
            </a:r>
            <a:r>
              <a:rPr lang="zh-CN" altLang="en-US">
                <a:sym typeface="+mn-ea"/>
              </a:rPr>
              <a:t>ice of</a:t>
            </a:r>
            <a:r>
              <a:rPr lang="en-US" altLang="zh-CN">
                <a:sym typeface="+mn-ea"/>
              </a:rPr>
              <a:t> </a:t>
            </a:r>
            <a:r>
              <a:rPr lang="en-US" altLang="zh-CN" b="1">
                <a:solidFill>
                  <a:srgbClr val="C00000"/>
                </a:solidFill>
                <a:sym typeface="+mn-ea"/>
              </a:rPr>
              <a:t>which had seriously melted</a:t>
            </a:r>
            <a:r>
              <a:rPr lang="zh-CN" altLang="en-US">
                <a:sym typeface="+mn-ea"/>
              </a:rPr>
              <a:t>. </a:t>
            </a:r>
            <a:r>
              <a:rPr lang="en-US" altLang="zh-CN" b="1">
                <a:solidFill>
                  <a:srgbClr val="C00000"/>
                </a:solidFill>
                <a:sym typeface="+mn-ea"/>
              </a:rPr>
              <a:t>It was apparent that </a:t>
            </a:r>
            <a:r>
              <a:rPr lang="en-US" altLang="zh-CN">
                <a:sym typeface="+mn-ea"/>
              </a:rPr>
              <a:t>t</a:t>
            </a:r>
            <a:r>
              <a:rPr lang="zh-CN" altLang="en-US">
                <a:sym typeface="+mn-ea"/>
              </a:rPr>
              <a:t>he </a:t>
            </a:r>
            <a:r>
              <a:rPr lang="en-US" altLang="zh-CN" b="1">
                <a:solidFill>
                  <a:srgbClr val="C00000"/>
                </a:solidFill>
                <a:sym typeface="+mn-ea"/>
              </a:rPr>
              <a:t>mixture</a:t>
            </a:r>
            <a:r>
              <a:rPr lang="zh-CN" altLang="en-US">
                <a:sym typeface="+mn-ea"/>
              </a:rPr>
              <a:t> of water and blood</a:t>
            </a:r>
            <a:r>
              <a:rPr lang="en-US" altLang="zh-CN">
                <a:sym typeface="+mn-ea"/>
              </a:rPr>
              <a:t> </a:t>
            </a:r>
            <a:r>
              <a:rPr lang="en-US" altLang="zh-CN" b="1">
                <a:solidFill>
                  <a:srgbClr val="C00000"/>
                </a:solidFill>
                <a:sym typeface="+mn-ea"/>
              </a:rPr>
              <a:t>had ran through</a:t>
            </a:r>
            <a:r>
              <a:rPr lang="zh-CN" altLang="en-US">
                <a:sym typeface="+mn-ea"/>
              </a:rPr>
              <a:t> my backpack and all over</a:t>
            </a:r>
            <a:r>
              <a:rPr lang="en-US" altLang="zh-CN">
                <a:sym typeface="+mn-ea"/>
              </a:rPr>
              <a:t> </a:t>
            </a:r>
            <a:r>
              <a:rPr lang="zh-CN" altLang="en-US">
                <a:sym typeface="+mn-ea"/>
              </a:rPr>
              <a:t>me</a:t>
            </a:r>
            <a:r>
              <a:rPr lang="en-US" altLang="zh-CN">
                <a:sym typeface="+mn-ea"/>
              </a:rPr>
              <a:t>, </a:t>
            </a:r>
            <a:r>
              <a:rPr lang="en-US" altLang="zh-CN" b="1">
                <a:solidFill>
                  <a:srgbClr val="C00000"/>
                </a:solidFill>
                <a:sym typeface="+mn-ea"/>
              </a:rPr>
              <a:t>which is the reason why</a:t>
            </a:r>
            <a:r>
              <a:rPr lang="en-US" altLang="zh-CN">
                <a:sym typeface="+mn-ea"/>
              </a:rPr>
              <a:t> I </a:t>
            </a:r>
            <a:r>
              <a:rPr lang="en-US" altLang="zh-CN" b="1">
                <a:solidFill>
                  <a:srgbClr val="C00000"/>
                </a:solidFill>
                <a:sym typeface="+mn-ea"/>
              </a:rPr>
              <a:t>looked like</a:t>
            </a:r>
            <a:r>
              <a:rPr lang="zh-CN" altLang="en-US">
                <a:sym typeface="+mn-ea"/>
              </a:rPr>
              <a:t> an accident </a:t>
            </a:r>
            <a:r>
              <a:rPr lang="en-US" altLang="zh-CN" b="1">
                <a:solidFill>
                  <a:srgbClr val="C00000"/>
                </a:solidFill>
                <a:sym typeface="+mn-ea"/>
              </a:rPr>
              <a:t>victim</a:t>
            </a:r>
            <a:r>
              <a:rPr lang="zh-CN" altLang="en-US">
                <a:sym typeface="+mn-ea"/>
              </a:rPr>
              <a:t>. After </a:t>
            </a:r>
            <a:r>
              <a:rPr lang="en-US" altLang="zh-CN" b="1">
                <a:solidFill>
                  <a:srgbClr val="C00000"/>
                </a:solidFill>
                <a:sym typeface="+mn-ea"/>
              </a:rPr>
              <a:t>a brief moment</a:t>
            </a:r>
            <a:r>
              <a:rPr lang="zh-CN" altLang="en-US">
                <a:sym typeface="+mn-ea"/>
              </a:rPr>
              <a:t> of </a:t>
            </a:r>
            <a:r>
              <a:rPr lang="en-US" altLang="zh-CN" b="1">
                <a:solidFill>
                  <a:srgbClr val="C00000"/>
                </a:solidFill>
                <a:sym typeface="+mn-ea"/>
              </a:rPr>
              <a:t>silence and astonishment</a:t>
            </a:r>
            <a:r>
              <a:rPr lang="zh-CN" altLang="en-US">
                <a:sym typeface="+mn-ea"/>
              </a:rPr>
              <a:t>, the crowd suddenly </a:t>
            </a:r>
            <a:r>
              <a:rPr lang="en-US" altLang="zh-CN" b="1">
                <a:solidFill>
                  <a:srgbClr val="C00000"/>
                </a:solidFill>
                <a:sym typeface="+mn-ea"/>
              </a:rPr>
              <a:t>erupted/burst into laughter</a:t>
            </a:r>
            <a:r>
              <a:rPr lang="zh-CN" altLang="en-US">
                <a:sym typeface="+mn-ea"/>
              </a:rPr>
              <a:t>.</a:t>
            </a:r>
            <a:r>
              <a:rPr lang="en-US" altLang="zh-CN">
                <a:sym typeface="+mn-ea"/>
              </a:rPr>
              <a:t> </a:t>
            </a:r>
            <a:r>
              <a:rPr lang="zh-CN" altLang="en-US">
                <a:sym typeface="+mn-ea"/>
              </a:rPr>
              <a:t>The </a:t>
            </a:r>
            <a:r>
              <a:rPr lang="en-US" altLang="zh-CN" b="1">
                <a:solidFill>
                  <a:srgbClr val="C00000"/>
                </a:solidFill>
                <a:sym typeface="+mn-ea"/>
              </a:rPr>
              <a:t>tension</a:t>
            </a:r>
            <a:r>
              <a:rPr lang="zh-CN" altLang="en-US">
                <a:sym typeface="+mn-ea"/>
              </a:rPr>
              <a:t> from the</a:t>
            </a:r>
            <a:r>
              <a:rPr lang="en-US" altLang="zh-CN">
                <a:sym typeface="+mn-ea"/>
              </a:rPr>
              <a:t> </a:t>
            </a:r>
            <a:r>
              <a:rPr lang="en-US" altLang="zh-CN" b="1">
                <a:solidFill>
                  <a:srgbClr val="C00000"/>
                </a:solidFill>
                <a:sym typeface="+mn-ea"/>
              </a:rPr>
              <a:t>sudden concern</a:t>
            </a:r>
            <a:r>
              <a:rPr lang="zh-CN" altLang="en-US">
                <a:sym typeface="+mn-ea"/>
              </a:rPr>
              <a:t> </a:t>
            </a:r>
            <a:r>
              <a:rPr lang="en-US" altLang="zh-CN" b="1">
                <a:solidFill>
                  <a:srgbClr val="C00000"/>
                </a:solidFill>
                <a:sym typeface="+mn-ea"/>
              </a:rPr>
              <a:t>transformed into shared amusement</a:t>
            </a:r>
            <a:r>
              <a:rPr lang="zh-CN" altLang="en-US">
                <a:sym typeface="+mn-ea"/>
              </a:rPr>
              <a:t>. It was an </a:t>
            </a:r>
            <a:r>
              <a:rPr lang="en-US" altLang="zh-CN" b="1">
                <a:solidFill>
                  <a:srgbClr val="C00000"/>
                </a:solidFill>
                <a:sym typeface="+mn-ea"/>
              </a:rPr>
              <a:t>unexpected</a:t>
            </a:r>
            <a:r>
              <a:rPr lang="en-US" altLang="zh-CN">
                <a:sym typeface="+mn-ea"/>
              </a:rPr>
              <a:t> </a:t>
            </a:r>
            <a:r>
              <a:rPr lang="zh-CN" altLang="en-US">
                <a:sym typeface="+mn-ea"/>
              </a:rPr>
              <a:t>moment of </a:t>
            </a:r>
            <a:r>
              <a:rPr lang="en-US" altLang="zh-CN" b="1">
                <a:solidFill>
                  <a:srgbClr val="C00000"/>
                </a:solidFill>
                <a:sym typeface="+mn-ea"/>
              </a:rPr>
              <a:t>community</a:t>
            </a:r>
            <a:r>
              <a:rPr lang="zh-CN" altLang="en-US">
                <a:sym typeface="+mn-ea"/>
              </a:rPr>
              <a:t>, all</a:t>
            </a:r>
            <a:r>
              <a:rPr lang="en-US" altLang="zh-CN">
                <a:sym typeface="+mn-ea"/>
              </a:rPr>
              <a:t> </a:t>
            </a:r>
            <a:r>
              <a:rPr lang="en-US" altLang="zh-CN" b="1">
                <a:solidFill>
                  <a:srgbClr val="C00000"/>
                </a:solidFill>
                <a:sym typeface="+mn-ea"/>
              </a:rPr>
              <a:t>sparked by</a:t>
            </a:r>
            <a:r>
              <a:rPr lang="zh-CN" altLang="en-US">
                <a:sym typeface="+mn-ea"/>
              </a:rPr>
              <a:t> a backpack full of </a:t>
            </a:r>
            <a:r>
              <a:rPr lang="en-US" altLang="zh-CN" b="1">
                <a:solidFill>
                  <a:srgbClr val="C00000"/>
                </a:solidFill>
                <a:sym typeface="+mn-ea"/>
              </a:rPr>
              <a:t>frozen</a:t>
            </a:r>
            <a:r>
              <a:rPr lang="zh-CN" altLang="en-US">
                <a:sym typeface="+mn-ea"/>
              </a:rPr>
              <a:t> chicken on a hot summer day.</a:t>
            </a:r>
            <a:endParaRPr lang="zh-CN" altLang="en-US">
              <a:sym typeface="+mn-ea"/>
            </a:endParaRPr>
          </a:p>
          <a:p>
            <a:pPr algn="just">
              <a:lnSpc>
                <a:spcPct val="90000"/>
              </a:lnSpc>
            </a:pPr>
            <a:endParaRPr lang="en-US" altLang="zh-CN"/>
          </a:p>
          <a:p>
            <a:pPr algn="just">
              <a:lnSpc>
                <a:spcPct val="90000"/>
              </a:lnSpc>
            </a:pPr>
            <a:endParaRPr lang="zh-CN" altLang="en-US"/>
          </a:p>
          <a:p>
            <a:pPr algn="just"/>
            <a:endParaRPr lang="en-US" altLang="zh-CN"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>
            <p:custDataLst>
              <p:tags r:id="rId1"/>
            </p:custDataLst>
          </p:nvPr>
        </p:nvSpPr>
        <p:spPr>
          <a:xfrm>
            <a:off x="360040" y="53246"/>
            <a:ext cx="360040" cy="360040"/>
          </a:xfrm>
          <a:prstGeom prst="rect">
            <a:avLst/>
          </a:prstGeom>
          <a:noFill/>
          <a:ln w="952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矩形 10"/>
          <p:cNvSpPr/>
          <p:nvPr>
            <p:custDataLst>
              <p:tags r:id="rId2"/>
            </p:custDataLst>
          </p:nvPr>
        </p:nvSpPr>
        <p:spPr>
          <a:xfrm>
            <a:off x="474230" y="171068"/>
            <a:ext cx="290264" cy="29026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gradFill>
                <a:gsLst>
                  <a:gs pos="0">
                    <a:srgbClr val="66CCFF"/>
                  </a:gs>
                  <a:gs pos="52000">
                    <a:prstClr val="white"/>
                  </a:gs>
                  <a:gs pos="100000">
                    <a:srgbClr val="0070C0"/>
                  </a:gs>
                </a:gsLst>
                <a:lin ang="0" scaled="1"/>
              </a:gra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17" name="直接连接符 16"/>
          <p:cNvCxnSpPr/>
          <p:nvPr userDrawn="1">
            <p:custDataLst>
              <p:tags r:id="rId3"/>
            </p:custDataLst>
          </p:nvPr>
        </p:nvCxnSpPr>
        <p:spPr>
          <a:xfrm>
            <a:off x="897462" y="437084"/>
            <a:ext cx="8246538" cy="0"/>
          </a:xfrm>
          <a:prstGeom prst="line">
            <a:avLst/>
          </a:prstGeom>
          <a:ln w="127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文本框 10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855980" y="99060"/>
            <a:ext cx="2012315" cy="315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85" rIns="68571" bIns="34285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81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000" b="1" i="1">
                <a:latin typeface="Times New Roman" panose="02020603050405020304" pitchFamily="18" charset="0"/>
                <a:sym typeface="+mn-ea"/>
              </a:rPr>
              <a:t>续写结尾</a:t>
            </a:r>
            <a:endParaRPr kumimoji="0" lang="zh-CN" altLang="en-US" sz="2000" b="1" i="1" u="none" strike="noStrike" kern="1200" cap="none" spc="0" normalizeH="0" baseline="0">
              <a:latin typeface="Times New Roman" panose="02020603050405020304" pitchFamily="18" charset="0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0" y="413385"/>
            <a:ext cx="8909050" cy="457644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just">
              <a:lnSpc>
                <a:spcPct val="120000"/>
              </a:lnSpc>
            </a:pPr>
            <a:r>
              <a:rPr lang="en-US" b="1" i="1">
                <a:solidFill>
                  <a:srgbClr val="0170C1"/>
                </a:solidFill>
                <a:latin typeface="Times New Roman" panose="02020603050405020304" pitchFamily="18" charset="0"/>
                <a:sym typeface="+mn-ea"/>
              </a:rPr>
              <a:t>Para 1: It was their turn to look confused. </a:t>
            </a:r>
            <a:r>
              <a:rPr>
                <a:sym typeface="+mn-ea"/>
              </a:rPr>
              <a:t>Someone spoke up, “You are bleeding all over! Why don't you get off</a:t>
            </a:r>
            <a:r>
              <a:rPr lang="en-US">
                <a:sym typeface="+mn-ea"/>
              </a:rPr>
              <a:t> </a:t>
            </a:r>
            <a:r>
              <a:rPr>
                <a:sym typeface="+mn-ea"/>
              </a:rPr>
              <a:t>your bike and check?” I got off my bike. Willing hands held my bike and helped me get my backpack off. “Were you in an accident? Were you wounded?” I was peppered with strange questions. Then I looked</a:t>
            </a:r>
            <a:r>
              <a:rPr lang="en-US">
                <a:sym typeface="+mn-ea"/>
              </a:rPr>
              <a:t> </a:t>
            </a:r>
            <a:r>
              <a:rPr>
                <a:sym typeface="+mn-ea"/>
              </a:rPr>
              <a:t>down at my backpack, sitting now on the white concrete line of road. There was a red ring around it! I</a:t>
            </a:r>
            <a:r>
              <a:rPr lang="en-US">
                <a:sym typeface="+mn-ea"/>
              </a:rPr>
              <a:t> </a:t>
            </a:r>
            <a:r>
              <a:rPr>
                <a:sym typeface="+mn-ea"/>
              </a:rPr>
              <a:t>realized my arms and legs also had “blood” on them. </a:t>
            </a:r>
            <a:endParaRPr>
              <a:sym typeface="+mn-ea"/>
            </a:endParaRPr>
          </a:p>
          <a:p>
            <a:pPr algn="just">
              <a:lnSpc>
                <a:spcPct val="120000"/>
              </a:lnSpc>
            </a:pPr>
            <a:r>
              <a:rPr lang="en-US" b="1" i="1">
                <a:solidFill>
                  <a:srgbClr val="0170C1"/>
                </a:solidFill>
                <a:latin typeface="Times New Roman" panose="02020603050405020304" pitchFamily="18" charset="0"/>
                <a:sym typeface="+mn-ea"/>
              </a:rPr>
              <a:t>Para 2: I pointed to the backpack as I started to laugh. </a:t>
            </a:r>
            <a:r>
              <a:rPr>
                <a:sym typeface="+mn-ea"/>
              </a:rPr>
              <a:t>“It's my chicken,” I told the frightened group of people. They opened my backpack not knowing what to expect. And they found ten pounds of chicken parts, the</a:t>
            </a:r>
            <a:r>
              <a:rPr lang="en-US">
                <a:sym typeface="+mn-ea"/>
              </a:rPr>
              <a:t> </a:t>
            </a:r>
            <a:r>
              <a:rPr>
                <a:sym typeface="+mn-ea"/>
              </a:rPr>
              <a:t>ice of which had seriously melted. The mixture of water and blood ran through my backpack and all overme. I looked like an accident victim. Suddenly, everyone was laughing out of relief. The tension from the</a:t>
            </a:r>
            <a:r>
              <a:rPr lang="en-US">
                <a:sym typeface="+mn-ea"/>
              </a:rPr>
              <a:t> </a:t>
            </a:r>
            <a:r>
              <a:rPr>
                <a:sym typeface="+mn-ea"/>
              </a:rPr>
              <a:t>sudden concern transformed into shared amusement. It was an unexpected moment of community, all</a:t>
            </a:r>
            <a:r>
              <a:rPr lang="en-US">
                <a:sym typeface="+mn-ea"/>
              </a:rPr>
              <a:t> </a:t>
            </a:r>
            <a:r>
              <a:rPr>
                <a:sym typeface="+mn-ea"/>
              </a:rPr>
              <a:t>sparked by a backpack full of frozen chicken on a hot summer day.</a:t>
            </a:r>
            <a:endParaRPr>
              <a:sym typeface="+mn-ea"/>
            </a:endParaRPr>
          </a:p>
          <a:p>
            <a:pPr algn="just"/>
            <a:endParaRPr lang="en-US" altLang="zh-CN"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>
          <a:xfrm>
            <a:off x="3843655" y="2445385"/>
            <a:ext cx="4450715" cy="0"/>
          </a:xfrm>
          <a:prstGeom prst="line">
            <a:avLst/>
          </a:prstGeom>
          <a:ln w="952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10"/>
          <p:cNvSpPr txBox="1"/>
          <p:nvPr/>
        </p:nvSpPr>
        <p:spPr>
          <a:xfrm>
            <a:off x="2931160" y="1351280"/>
            <a:ext cx="5796915" cy="1463675"/>
          </a:xfrm>
          <a:prstGeom prst="rect">
            <a:avLst/>
          </a:prstGeom>
          <a:noFill/>
        </p:spPr>
        <p:txBody>
          <a:bodyPr wrap="square" lIns="48768" tIns="24384" rIns="48768" bIns="24384">
            <a:spAutoFit/>
          </a:bodyPr>
          <a:lstStyle/>
          <a:p>
            <a:pPr>
              <a:buNone/>
            </a:pPr>
            <a:r>
              <a:rPr lang="en-US" altLang="zh-CN" sz="2400" b="1" cap="all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         2023</a:t>
            </a:r>
            <a:r>
              <a:rPr lang="zh-CN" altLang="en-US" sz="2400" b="1" cap="all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年</a:t>
            </a:r>
            <a:r>
              <a:rPr lang="en-US" altLang="zh-CN" sz="2400" b="1" cap="all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12</a:t>
            </a:r>
            <a:r>
              <a:rPr lang="zh-CN" altLang="en-US" sz="2400" b="1" cap="all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月</a:t>
            </a:r>
            <a:r>
              <a:rPr lang="zh-CN" sz="2400" b="1" cap="all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北斗星</a:t>
            </a:r>
            <a:r>
              <a:rPr lang="zh-CN" altLang="en-US" sz="2400" b="1" cap="all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联盟 </a:t>
            </a:r>
            <a:endParaRPr lang="en-US" altLang="zh-CN" sz="2400" b="1" cap="all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>
              <a:buNone/>
            </a:pPr>
            <a:r>
              <a:rPr lang="en-US" altLang="zh-CN" sz="2400" b="1" cap="all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                      </a:t>
            </a:r>
            <a:r>
              <a:rPr lang="zh-CN" altLang="en-US" sz="2400" b="1" cap="all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读后续写讲评</a:t>
            </a:r>
            <a:endParaRPr lang="en-US" altLang="zh-CN" sz="2400" b="1" cap="all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>
              <a:buNone/>
            </a:pPr>
            <a:r>
              <a:rPr lang="en-US" altLang="zh-CN" sz="2400" b="1" cap="all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     ----</a:t>
            </a:r>
            <a:r>
              <a:rPr lang="zh-CN" altLang="en-US" sz="2000" b="1" cap="all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a backpack full of frozen </a:t>
            </a:r>
            <a:r>
              <a:rPr lang="en-US" altLang="zh-CN" sz="2000" b="1" cap="all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    </a:t>
            </a:r>
            <a:endParaRPr lang="en-US" altLang="zh-CN" sz="2000" b="1" cap="all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>
              <a:buNone/>
            </a:pPr>
            <a:r>
              <a:rPr lang="en-US" altLang="zh-CN" sz="2000" b="1" cap="all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           </a:t>
            </a:r>
            <a:r>
              <a:rPr lang="zh-CN" altLang="en-US" sz="2000" b="1" cap="all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chicken on a hot summer day</a:t>
            </a:r>
            <a:endParaRPr lang="zh-CN" altLang="en-US" sz="2000" b="1" cap="all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0" y="4657725"/>
            <a:ext cx="9144000" cy="48641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/>
          </a:p>
        </p:txBody>
      </p:sp>
      <p:sp>
        <p:nvSpPr>
          <p:cNvPr id="8" name="矩形 7"/>
          <p:cNvSpPr/>
          <p:nvPr/>
        </p:nvSpPr>
        <p:spPr>
          <a:xfrm>
            <a:off x="0" y="481577"/>
            <a:ext cx="9144000" cy="3251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/>
          </a:p>
        </p:txBody>
      </p:sp>
      <p:grpSp>
        <p:nvGrpSpPr>
          <p:cNvPr id="9" name="组合 8"/>
          <p:cNvGrpSpPr/>
          <p:nvPr/>
        </p:nvGrpSpPr>
        <p:grpSpPr>
          <a:xfrm>
            <a:off x="8091170" y="-6985"/>
            <a:ext cx="1053104" cy="504825"/>
            <a:chOff x="11125200" y="0"/>
            <a:chExt cx="1733550" cy="709542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0" name="矩形 9"/>
            <p:cNvSpPr/>
            <p:nvPr/>
          </p:nvSpPr>
          <p:spPr>
            <a:xfrm>
              <a:off x="11125200" y="0"/>
              <a:ext cx="1733550" cy="7095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"/>
            </a:p>
          </p:txBody>
        </p:sp>
        <p:sp>
          <p:nvSpPr>
            <p:cNvPr id="11" name="Content Placeholder 2"/>
            <p:cNvSpPr txBox="1"/>
            <p:nvPr/>
          </p:nvSpPr>
          <p:spPr>
            <a:xfrm>
              <a:off x="11278570" y="65187"/>
              <a:ext cx="1426071" cy="527745"/>
            </a:xfrm>
            <a:prstGeom prst="rect">
              <a:avLst/>
            </a:prstGeom>
            <a:grpFill/>
          </p:spPr>
          <p:txBody>
            <a:bodyPr vert="horz" lIns="68576" tIns="34288" rIns="68576" bIns="34288" rtlCol="0" anchor="t">
              <a:noAutofit/>
            </a:bodyPr>
            <a:lstStyle>
              <a:lvl1pPr marL="0" indent="0" algn="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2100" kern="1200" cap="none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457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20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2pPr>
              <a:lvl3pPr marL="914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8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3pPr>
              <a:lvl4pPr marL="1371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6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4pPr>
              <a:lvl5pPr marL="18288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5pPr>
              <a:lvl6pPr marL="22860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6pPr>
              <a:lvl7pPr marL="2743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7pPr>
              <a:lvl8pPr marL="3200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8pPr>
              <a:lvl9pPr marL="3657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altLang="zh-CN" sz="2275" dirty="0">
                  <a:solidFill>
                    <a:schemeClr val="bg1"/>
                  </a:solidFill>
                  <a:latin typeface="Agency FB" panose="020B0503020202020204" pitchFamily="34" charset="0"/>
                  <a:ea typeface="微软雅黑" panose="020B0503020204020204" pitchFamily="34" charset="-122"/>
                  <a:cs typeface="+mn-ea"/>
                  <a:sym typeface="+mn-lt"/>
                </a:rPr>
                <a:t>2023.12</a:t>
              </a:r>
              <a:endParaRPr lang="en-US" sz="2275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pic>
        <p:nvPicPr>
          <p:cNvPr id="28" name="图片 2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774700" y="2494915"/>
            <a:ext cx="1732915" cy="1692910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50875" y="876935"/>
            <a:ext cx="2091055" cy="15684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9">
        <p:comb dir="vert"/>
      </p:transition>
    </mc:Choice>
    <mc:Fallback>
      <p:transition>
        <p:comb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60040" y="53246"/>
            <a:ext cx="360040" cy="360040"/>
          </a:xfrm>
          <a:prstGeom prst="rect">
            <a:avLst/>
          </a:prstGeom>
          <a:noFill/>
          <a:ln w="952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74230" y="162178"/>
            <a:ext cx="290264" cy="29026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gradFill>
                <a:gsLst>
                  <a:gs pos="0">
                    <a:srgbClr val="66CCFF"/>
                  </a:gs>
                  <a:gs pos="52000">
                    <a:prstClr val="white"/>
                  </a:gs>
                  <a:gs pos="100000">
                    <a:srgbClr val="0070C0"/>
                  </a:gs>
                </a:gsLst>
                <a:lin ang="0" scaled="1"/>
              </a:gra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>
            <a:off x="897462" y="437084"/>
            <a:ext cx="8246538" cy="0"/>
          </a:xfrm>
          <a:prstGeom prst="line">
            <a:avLst/>
          </a:prstGeom>
          <a:ln w="127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文本框 10"/>
          <p:cNvSpPr txBox="1">
            <a:spLocks noChangeArrowheads="1"/>
          </p:cNvSpPr>
          <p:nvPr/>
        </p:nvSpPr>
        <p:spPr bwMode="auto">
          <a:xfrm>
            <a:off x="848410" y="60709"/>
            <a:ext cx="3510057" cy="346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85" rIns="68571" bIns="34285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原文呈现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48895" y="436880"/>
            <a:ext cx="9006205" cy="47504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>
              <a:lnSpc>
                <a:spcPct val="85000"/>
              </a:lnSpc>
              <a:spcBef>
                <a:spcPts val="0"/>
              </a:spcBef>
              <a:spcAft>
                <a:spcPts val="0"/>
              </a:spcAft>
            </a:pPr>
            <a:r>
              <a:rPr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was a warm summer morning. I was reading the glossary specials in the paper when I found a particularly good deal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--t</a:t>
            </a:r>
            <a:r>
              <a:rPr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 bonus chicken packs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c</a:t>
            </a:r>
            <a:r>
              <a:rPr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hicken quarters packed in family sizes.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But if I dro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over to the store for just one item, wouldn't the gas cost cut into the savings?</a:t>
            </a:r>
            <a:endParaRPr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>
              <a:lnSpc>
                <a:spcPct val="85000"/>
              </a:lnSpc>
              <a:spcBef>
                <a:spcPts val="0"/>
              </a:spcBef>
              <a:spcAft>
                <a:spcPts val="0"/>
              </a:spcAft>
            </a:pPr>
            <a:r>
              <a:rPr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Five minutes later, I was headed to the store on my bike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h</a:t>
            </a:r>
            <a:r>
              <a:rPr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elmet on my head and old package on my back.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I rode the two miles to the store, I noticed the temperature seemed to have gone up a little.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 I entered the store, I headed straight to the chicken counter.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picked a package weighing slightly over ten pounds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</a:t>
            </a:r>
            <a:r>
              <a:rPr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nd then headed for the checkout.</a:t>
            </a:r>
            <a:endParaRPr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>
              <a:lnSpc>
                <a:spcPct val="85000"/>
              </a:lnSpc>
              <a:spcBef>
                <a:spcPts val="0"/>
              </a:spcBef>
              <a:spcAft>
                <a:spcPts val="0"/>
              </a:spcAft>
            </a:pPr>
            <a:r>
              <a:rPr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After getting outside, reality set in when the air hit my face.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was really hot.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realized I didn't have the car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</a:t>
            </a:r>
            <a:r>
              <a:rPr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the chicken would be riding on my back.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put it into my backpack and thought to myself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“</a:t>
            </a:r>
            <a:r>
              <a:rPr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It's only two miles.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I concentrate, I will be home in no time.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Actually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partially frozen chicken felt cold against my back, but the rest of me was beginning to sweat.</a:t>
            </a:r>
            <a:endParaRPr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>
              <a:lnSpc>
                <a:spcPct val="85000"/>
              </a:lnSpc>
              <a:spcBef>
                <a:spcPts val="0"/>
              </a:spcBef>
              <a:spcAft>
                <a:spcPts val="0"/>
              </a:spcAft>
            </a:pPr>
            <a:r>
              <a:rPr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I approached a signal light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i</a:t>
            </a:r>
            <a:r>
              <a:rPr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 turned yellow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 I stopped.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Suddenly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 heard a woman screaming.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light turned green but the cars didn't move. Maybe there had been an accident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looked behind me even though I never heard any cars crash.</a:t>
            </a:r>
            <a:endParaRPr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>
              <a:lnSpc>
                <a:spcPct val="85000"/>
              </a:lnSpc>
              <a:spcBef>
                <a:spcPts val="0"/>
              </a:spcBef>
              <a:spcAft>
                <a:spcPts val="0"/>
              </a:spcAft>
            </a:pPr>
            <a:r>
              <a:rPr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I saw was a small crowd of people coming up the road towards me. I heard someone yell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“</a:t>
            </a:r>
            <a:r>
              <a:rPr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I'm a nurse.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 looked around again and still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 acc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ident</a:t>
            </a:r>
            <a:r>
              <a:rPr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Moving faster, this crowd of folks started talking loudly in my direction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“</a:t>
            </a:r>
            <a:r>
              <a:rPr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you all right? We are here to help.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“</a:t>
            </a:r>
            <a:r>
              <a:rPr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Who are they talking to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?”</a:t>
            </a:r>
            <a:r>
              <a:rPr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 wondered.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we help you?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They all asked.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Out of the corner of my eye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 saw traffic piling up.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was confused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 “</a:t>
            </a:r>
            <a:r>
              <a:rPr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!”</a:t>
            </a:r>
            <a:r>
              <a:rPr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 told the crowd. 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I'm fine.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altLang="zh-CN" sz="1700" b="1" dirty="0">
                <a:solidFill>
                  <a:srgbClr val="0170C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Para1: </a:t>
            </a:r>
            <a:r>
              <a:rPr lang="en-US" sz="1700" b="1" dirty="0">
                <a:solidFill>
                  <a:srgbClr val="0170C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sz="1700" b="1" dirty="0">
                <a:solidFill>
                  <a:srgbClr val="0170C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It was their turn to look confused.</a:t>
            </a:r>
            <a:endParaRPr lang="en-US" altLang="zh-CN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altLang="zh-CN" sz="1700" b="1" dirty="0">
                <a:solidFill>
                  <a:srgbClr val="0170C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Para2: </a:t>
            </a:r>
            <a:r>
              <a:rPr sz="1700" b="1" dirty="0">
                <a:solidFill>
                  <a:srgbClr val="0170C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I pointed to the backpack as I started to laugh</a:t>
            </a:r>
            <a:r>
              <a:rPr lang="en-US" altLang="zh-CN" sz="1700" b="1" dirty="0">
                <a:solidFill>
                  <a:srgbClr val="0170C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altLang="zh-CN" sz="1700" b="1" dirty="0">
              <a:solidFill>
                <a:srgbClr val="0170C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9">
        <p:comb dir="vert"/>
      </p:transition>
    </mc:Choice>
    <mc:Fallback>
      <p:transition>
        <p:comb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图片 2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10580" y="2962910"/>
            <a:ext cx="1473200" cy="11049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360040" y="53246"/>
            <a:ext cx="360040" cy="360040"/>
          </a:xfrm>
          <a:prstGeom prst="rect">
            <a:avLst/>
          </a:prstGeom>
          <a:noFill/>
          <a:ln w="952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74230" y="162178"/>
            <a:ext cx="290264" cy="29026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gradFill>
                <a:gsLst>
                  <a:gs pos="0">
                    <a:srgbClr val="66CCFF"/>
                  </a:gs>
                  <a:gs pos="52000">
                    <a:prstClr val="white"/>
                  </a:gs>
                  <a:gs pos="100000">
                    <a:srgbClr val="0070C0"/>
                  </a:gs>
                </a:gsLst>
                <a:lin ang="0" scaled="1"/>
              </a:gra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>
            <a:off x="897462" y="437084"/>
            <a:ext cx="8246538" cy="0"/>
          </a:xfrm>
          <a:prstGeom prst="line">
            <a:avLst/>
          </a:prstGeom>
          <a:ln w="127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文本框 10"/>
          <p:cNvSpPr txBox="1">
            <a:spLocks noChangeArrowheads="1"/>
          </p:cNvSpPr>
          <p:nvPr/>
        </p:nvSpPr>
        <p:spPr bwMode="auto">
          <a:xfrm>
            <a:off x="848410" y="60709"/>
            <a:ext cx="3510057" cy="344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85" rIns="68571" bIns="34285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Read for the characters</a:t>
            </a:r>
            <a:endParaRPr kumimoji="0" lang="en-US" altLang="zh-CN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48895" y="482600"/>
            <a:ext cx="5984240" cy="4625975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>
            <a:spAutoFit/>
          </a:bodyPr>
          <a:lstStyle/>
          <a:p>
            <a:pPr indent="457200">
              <a:lnSpc>
                <a:spcPct val="8100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was a warm summer morning. I was reading the glossary specials in the paper when I found a particularly good deal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--t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 bonus chicken packs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c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hicken quarters packed in family sizes.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But if I dro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over to the store for just one item, wouldn't the gas cost cut into the savings?</a:t>
            </a: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>
              <a:lnSpc>
                <a:spcPct val="8100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Five minutes later, I was headed to the store on my bike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h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elmet on my head and old package on my back.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I rode the two miles to the store, I noticed the temperature seemed to have gone up a little.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 I entered the store, I headed straight to the chicken counter.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picked a package weighing slightly over ten pounds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nd then headed for the checkout.</a:t>
            </a: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>
              <a:lnSpc>
                <a:spcPct val="8100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After getting outside, reality set in when the air hit my face.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was really hot.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realized I didn't have the car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the chicken would be riding on my back.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put it into my backpack and thought to myself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“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It's only two miles.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I concentrate, I will be home in no time.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Actually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partially frozen chicken felt cold against my back, but the rest of me was beginning to sweat.</a:t>
            </a: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>
              <a:lnSpc>
                <a:spcPct val="8100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I approached a signal light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i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 turned yellow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 I stopped.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Suddenly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 heard a woman screaming.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light turned green but the cars didn't move. Maybe there had been an accident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looked behind me even though I never heard any cars crash.</a:t>
            </a: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>
              <a:lnSpc>
                <a:spcPct val="8100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I saw was a small crowd of people coming up the road towards me. I heard someone yell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“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I'm a nurse.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 looked around again and still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 acc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ident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Moving faster, this crowd of folks started talking loudly in my direction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“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you all right? We are here to help.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“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Who are they talking to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?”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 wondered.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we help you?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They all asked.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Out of the corner of my eye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 saw traffic piling up.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was confused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 “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!”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 told the crowd.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I'm fine.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1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altLang="zh-CN" sz="1400" b="1" dirty="0">
                <a:solidFill>
                  <a:srgbClr val="0170C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Para1: </a:t>
            </a:r>
            <a:r>
              <a:rPr lang="en-US" sz="1400" b="1" dirty="0">
                <a:solidFill>
                  <a:srgbClr val="0170C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sz="1400" b="1" dirty="0">
                <a:solidFill>
                  <a:srgbClr val="0170C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It was their turn to look confused.</a:t>
            </a:r>
            <a:endParaRPr lang="en-US" altLang="zh-CN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1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altLang="zh-CN" sz="1400" b="1" dirty="0">
                <a:solidFill>
                  <a:srgbClr val="0170C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Para2: </a:t>
            </a:r>
            <a:r>
              <a:rPr sz="1400" b="1" dirty="0">
                <a:solidFill>
                  <a:srgbClr val="0170C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I pointed to the backpack as I started to laugh</a:t>
            </a:r>
            <a:r>
              <a:rPr lang="en-US" altLang="zh-CN" sz="1400" b="1" dirty="0">
                <a:solidFill>
                  <a:srgbClr val="0170C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altLang="zh-CN" sz="1400" b="1" dirty="0">
              <a:solidFill>
                <a:srgbClr val="0170C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2913380" y="464185"/>
            <a:ext cx="139700" cy="248285"/>
          </a:xfrm>
          <a:prstGeom prst="ellipse">
            <a:avLst/>
          </a:prstGeom>
          <a:noFill/>
          <a:ln w="28575" cmpd="sng">
            <a:solidFill>
              <a:srgbClr val="C00000"/>
            </a:solidFill>
            <a:prstDash val="solid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noFill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7096760" y="1139825"/>
            <a:ext cx="17760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charset="0"/>
              <a:buChar char="Ø"/>
            </a:pPr>
            <a:r>
              <a:rPr lang="en-US" altLang="zh-CN" b="1">
                <a:solidFill>
                  <a:srgbClr val="1D41D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n-US" altLang="zh-CN">
                <a:solidFill>
                  <a:srgbClr val="0170C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</a:t>
            </a:r>
            <a:endParaRPr lang="en-US" altLang="zh-CN">
              <a:solidFill>
                <a:srgbClr val="0170C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椭圆 9"/>
          <p:cNvSpPr/>
          <p:nvPr/>
        </p:nvSpPr>
        <p:spPr>
          <a:xfrm>
            <a:off x="538480" y="3109595"/>
            <a:ext cx="723265" cy="183515"/>
          </a:xfrm>
          <a:prstGeom prst="ellipse">
            <a:avLst/>
          </a:prstGeom>
          <a:noFill/>
          <a:ln w="28575" cmpd="sng">
            <a:solidFill>
              <a:schemeClr val="accent2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1702435" y="3639820"/>
            <a:ext cx="1842135" cy="183515"/>
          </a:xfrm>
          <a:prstGeom prst="ellipse">
            <a:avLst/>
          </a:prstGeom>
          <a:noFill/>
          <a:ln w="28575" cmpd="sng">
            <a:solidFill>
              <a:srgbClr val="C00000"/>
            </a:solidFill>
            <a:prstDash val="solid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noFill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538480" y="3794760"/>
            <a:ext cx="723265" cy="183515"/>
          </a:xfrm>
          <a:prstGeom prst="ellipse">
            <a:avLst/>
          </a:prstGeom>
          <a:noFill/>
          <a:ln w="28575" cmpd="sng">
            <a:solidFill>
              <a:schemeClr val="accent2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noFill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7140575" y="3205480"/>
            <a:ext cx="17633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charset="0"/>
              <a:buChar char="Ø"/>
            </a:pPr>
            <a:r>
              <a:rPr lang="en-US" altLang="zh-CN" b="1">
                <a:solidFill>
                  <a:srgbClr val="1D41D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crowd </a:t>
            </a:r>
            <a:endParaRPr lang="en-US" altLang="zh-CN">
              <a:solidFill>
                <a:srgbClr val="0170C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文本框 10"/>
          <p:cNvSpPr txBox="1">
            <a:spLocks noChangeArrowheads="1"/>
          </p:cNvSpPr>
          <p:nvPr/>
        </p:nvSpPr>
        <p:spPr bwMode="auto">
          <a:xfrm>
            <a:off x="6871335" y="449580"/>
            <a:ext cx="1461135" cy="344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85" rIns="68571" bIns="34285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b="1" dirty="0">
                <a:solidFill>
                  <a:srgbClr val="1D41D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Characters:</a:t>
            </a:r>
            <a:endParaRPr kumimoji="0" lang="en-US" altLang="zh-CN" sz="1200" b="1" i="0" u="none" strike="noStrike" kern="1200" cap="none" spc="0" normalizeH="0" baseline="0" noProof="0" dirty="0">
              <a:ln>
                <a:noFill/>
              </a:ln>
              <a:solidFill>
                <a:srgbClr val="1D41D5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7071360" y="1508125"/>
            <a:ext cx="1955165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>
              <a:buFont typeface="Wingdings" panose="05000000000000000000" charset="0"/>
              <a:buNone/>
            </a:pPr>
            <a:r>
              <a:rPr lang="en-US" altLang="zh-CN" sz="1600">
                <a:solidFill>
                  <a:srgbClr val="0170C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who rode to the store for bonus chicken packs on the summer morning</a:t>
            </a:r>
            <a:endParaRPr lang="en-US" altLang="zh-CN" sz="1600">
              <a:solidFill>
                <a:srgbClr val="0170C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+mn-ea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7212330" y="3524250"/>
            <a:ext cx="1931670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>
                <a:solidFill>
                  <a:srgbClr val="0170C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warm-hearted passers-by who flocked towards me to offer me help</a:t>
            </a:r>
            <a:endParaRPr lang="en-US" altLang="zh-CN" sz="1600">
              <a:solidFill>
                <a:srgbClr val="0170C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+mn-ea"/>
            </a:endParaRP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3460" y="1139825"/>
            <a:ext cx="917575" cy="9702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9">
        <p:comb dir="vert"/>
      </p:transition>
    </mc:Choice>
    <mc:Fallback>
      <p:transition>
        <p:comb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/>
      <p:bldP spid="9" grpId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2" grpId="0"/>
      <p:bldP spid="2" grpId="1"/>
      <p:bldP spid="3" grpId="0"/>
      <p:bldP spid="3" grpId="1"/>
      <p:bldP spid="24" grpId="0"/>
      <p:bldP spid="24" grpId="1"/>
      <p:bldP spid="26" grpId="0"/>
      <p:bldP spid="26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60040" y="53246"/>
            <a:ext cx="360040" cy="360040"/>
          </a:xfrm>
          <a:prstGeom prst="rect">
            <a:avLst/>
          </a:prstGeom>
          <a:noFill/>
          <a:ln w="952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74230" y="162178"/>
            <a:ext cx="290264" cy="29026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gradFill>
                <a:gsLst>
                  <a:gs pos="0">
                    <a:srgbClr val="66CCFF"/>
                  </a:gs>
                  <a:gs pos="52000">
                    <a:prstClr val="white"/>
                  </a:gs>
                  <a:gs pos="100000">
                    <a:srgbClr val="0070C0"/>
                  </a:gs>
                </a:gsLst>
                <a:lin ang="0" scaled="1"/>
              </a:gra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>
            <a:off x="897462" y="437084"/>
            <a:ext cx="8246538" cy="0"/>
          </a:xfrm>
          <a:prstGeom prst="line">
            <a:avLst/>
          </a:prstGeom>
          <a:ln w="127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文本框 10"/>
          <p:cNvSpPr txBox="1">
            <a:spLocks noChangeArrowheads="1"/>
          </p:cNvSpPr>
          <p:nvPr/>
        </p:nvSpPr>
        <p:spPr bwMode="auto">
          <a:xfrm>
            <a:off x="848410" y="60709"/>
            <a:ext cx="3510057" cy="344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85" rIns="68571" bIns="34285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Read for plot</a:t>
            </a:r>
            <a:endParaRPr kumimoji="0" lang="en-US" altLang="zh-CN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264160" y="414020"/>
            <a:ext cx="44069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①</a:t>
            </a:r>
            <a:endParaRPr lang="en-US" altLang="zh-CN" sz="16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271780" y="903605"/>
            <a:ext cx="40767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②</a:t>
            </a:r>
            <a:endParaRPr lang="en-US" altLang="zh-CN" sz="16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264160" y="1393190"/>
            <a:ext cx="39116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③</a:t>
            </a:r>
            <a:endParaRPr lang="en-US" altLang="zh-CN" sz="16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264160" y="1890395"/>
            <a:ext cx="43243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④</a:t>
            </a:r>
            <a:endParaRPr lang="en-US" altLang="zh-CN" sz="16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264160" y="2250440"/>
            <a:ext cx="41656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>
              <a:buFont typeface="Wingdings" panose="05000000000000000000" charset="0"/>
              <a:buNone/>
            </a:pPr>
            <a:r>
              <a:rPr lang="en-US" altLang="zh-CN" sz="16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⑤</a:t>
            </a:r>
            <a:endParaRPr lang="en-US" altLang="zh-CN" sz="16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内容占位符 2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515745" y="2875915"/>
            <a:ext cx="6606540" cy="234124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48895" y="4455160"/>
            <a:ext cx="2479040" cy="606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zh-CN" sz="1400" b="1">
                <a:solidFill>
                  <a:srgbClr val="1D41D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para1-2: </a:t>
            </a:r>
            <a:r>
              <a:rPr lang="en-US" altLang="zh-CN" sz="1400">
                <a:solidFill>
                  <a:srgbClr val="0170C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rode to the store to buy the bonus chicken packs on a summer morning.  </a:t>
            </a:r>
            <a:endParaRPr lang="en-US" altLang="zh-CN" sz="1400">
              <a:solidFill>
                <a:srgbClr val="0170C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文本框 7"/>
          <p:cNvSpPr txBox="1"/>
          <p:nvPr>
            <p:custDataLst>
              <p:tags r:id="rId2"/>
            </p:custDataLst>
          </p:nvPr>
        </p:nvSpPr>
        <p:spPr>
          <a:xfrm>
            <a:off x="264160" y="3507105"/>
            <a:ext cx="2479040" cy="7785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zh-CN" sz="1400" b="1">
                <a:solidFill>
                  <a:srgbClr val="1D41D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para3: </a:t>
            </a:r>
            <a:r>
              <a:rPr lang="en-US" altLang="zh-CN" sz="1400">
                <a:solidFill>
                  <a:srgbClr val="0170C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 had to put the chicken into my package and because of the hot weather, I soon bagan to sweat.  </a:t>
            </a:r>
            <a:endParaRPr lang="en-US" altLang="zh-CN" sz="1400">
              <a:solidFill>
                <a:srgbClr val="0170C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167505" y="3052445"/>
            <a:ext cx="923290" cy="306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r>
              <a:rPr lang="en-US" altLang="zh-CN" sz="1400" b="1" u="sng" dirty="0"/>
              <a:t>Climax</a:t>
            </a:r>
            <a:endParaRPr lang="en-US" altLang="zh-CN" sz="1400" b="1" u="sng" dirty="0"/>
          </a:p>
        </p:txBody>
      </p:sp>
      <p:sp>
        <p:nvSpPr>
          <p:cNvPr id="10" name="文本框 9"/>
          <p:cNvSpPr txBox="1"/>
          <p:nvPr/>
        </p:nvSpPr>
        <p:spPr>
          <a:xfrm>
            <a:off x="4853940" y="4148455"/>
            <a:ext cx="1162050" cy="306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r>
              <a:rPr lang="en-US" altLang="zh-CN" sz="1400" b="1" u="sng" dirty="0"/>
              <a:t>falling action</a:t>
            </a:r>
            <a:endParaRPr lang="en-US" altLang="zh-CN" sz="1400" b="1" u="sng" dirty="0"/>
          </a:p>
        </p:txBody>
      </p:sp>
      <p:sp>
        <p:nvSpPr>
          <p:cNvPr id="4" name="文本框 3"/>
          <p:cNvSpPr txBox="1"/>
          <p:nvPr>
            <p:custDataLst>
              <p:tags r:id="rId3"/>
            </p:custDataLst>
          </p:nvPr>
        </p:nvSpPr>
        <p:spPr>
          <a:xfrm>
            <a:off x="48895" y="441325"/>
            <a:ext cx="9159875" cy="2611120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>
            <a:spAutoFit/>
          </a:bodyPr>
          <a:lstStyle/>
          <a:p>
            <a:pPr indent="457200">
              <a:lnSpc>
                <a:spcPct val="81000"/>
              </a:lnSpc>
              <a:spcBef>
                <a:spcPts val="0"/>
              </a:spcBef>
              <a:spcAft>
                <a:spcPts val="0"/>
              </a:spcAft>
            </a:pPr>
            <a:r>
              <a:rPr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was a warm summer morning. I was reading the glossary specials in the paper when I found a particularly good deal</a:t>
            </a:r>
            <a:r>
              <a:rPr lang="en-US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--t</a:t>
            </a:r>
            <a:r>
              <a:rPr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 bonus chicken packs</a:t>
            </a:r>
            <a:r>
              <a:rPr lang="en-US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c</a:t>
            </a:r>
            <a:r>
              <a:rPr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hicken quarters packed in family sizes.</a:t>
            </a:r>
            <a:r>
              <a:rPr lang="en-US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But if I dro</a:t>
            </a:r>
            <a:r>
              <a:rPr lang="en-US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over to the store for just one item, wouldn't the gas cost cut into the savings?</a:t>
            </a:r>
            <a:endParaRPr sz="13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>
              <a:lnSpc>
                <a:spcPct val="81000"/>
              </a:lnSpc>
              <a:spcBef>
                <a:spcPts val="0"/>
              </a:spcBef>
              <a:spcAft>
                <a:spcPts val="0"/>
              </a:spcAft>
            </a:pPr>
            <a:r>
              <a:rPr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Five minutes later, I was headed to the store on my bike</a:t>
            </a:r>
            <a:r>
              <a:rPr lang="en-US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h</a:t>
            </a:r>
            <a:r>
              <a:rPr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elmet on my head and old package on my back.</a:t>
            </a:r>
            <a:r>
              <a:rPr lang="en-US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I rode the two miles to the store, I noticed the temperature seemed to have gone up a little.</a:t>
            </a:r>
            <a:r>
              <a:rPr lang="en-US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 I entered the store, I headed straight to the chicken counter.</a:t>
            </a:r>
            <a:r>
              <a:rPr lang="en-US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picked a package weighing slightly over ten pounds</a:t>
            </a:r>
            <a:r>
              <a:rPr lang="en-US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</a:t>
            </a:r>
            <a:r>
              <a:rPr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nd then headed for the checkout.</a:t>
            </a:r>
            <a:endParaRPr sz="13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>
              <a:lnSpc>
                <a:spcPct val="81000"/>
              </a:lnSpc>
              <a:spcBef>
                <a:spcPts val="0"/>
              </a:spcBef>
              <a:spcAft>
                <a:spcPts val="0"/>
              </a:spcAft>
            </a:pPr>
            <a:r>
              <a:rPr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After getting outside, reality set in when the air hit my face.</a:t>
            </a:r>
            <a:r>
              <a:rPr lang="en-US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was really hot.</a:t>
            </a:r>
            <a:r>
              <a:rPr lang="en-US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realized I didn't have the car</a:t>
            </a:r>
            <a:r>
              <a:rPr lang="en-US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</a:t>
            </a:r>
            <a:r>
              <a:rPr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the chicken would be riding on my back.</a:t>
            </a:r>
            <a:r>
              <a:rPr lang="en-US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put it into my backpack and thought to myself</a:t>
            </a:r>
            <a:r>
              <a:rPr lang="en-US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“</a:t>
            </a:r>
            <a:r>
              <a:rPr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It's only two miles.</a:t>
            </a:r>
            <a:r>
              <a:rPr lang="en-US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I concentrate, I will be home in no time.</a:t>
            </a:r>
            <a:r>
              <a:rPr lang="en-US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Actually</a:t>
            </a:r>
            <a:r>
              <a:rPr lang="en-US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partially frozen chicken felt cold against my back, but the rest of me was beginning to sweat.</a:t>
            </a:r>
            <a:endParaRPr sz="13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>
              <a:lnSpc>
                <a:spcPct val="81000"/>
              </a:lnSpc>
              <a:spcBef>
                <a:spcPts val="0"/>
              </a:spcBef>
              <a:spcAft>
                <a:spcPts val="0"/>
              </a:spcAft>
            </a:pPr>
            <a:r>
              <a:rPr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I approached a signal light</a:t>
            </a:r>
            <a:r>
              <a:rPr lang="en-US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i</a:t>
            </a:r>
            <a:r>
              <a:rPr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 turned yellow</a:t>
            </a:r>
            <a:r>
              <a:rPr lang="en-US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 I stopped.</a:t>
            </a:r>
            <a:r>
              <a:rPr lang="en-US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Suddenly</a:t>
            </a:r>
            <a:r>
              <a:rPr lang="en-US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 heard a woman screaming.</a:t>
            </a:r>
            <a:r>
              <a:rPr lang="en-US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light turned green but the cars didn't move. Maybe there had been an accident</a:t>
            </a:r>
            <a:r>
              <a:rPr lang="en-US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looked behind me even though I never heard any cars crash.</a:t>
            </a:r>
            <a:endParaRPr sz="13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>
              <a:lnSpc>
                <a:spcPct val="81000"/>
              </a:lnSpc>
              <a:spcBef>
                <a:spcPts val="0"/>
              </a:spcBef>
              <a:spcAft>
                <a:spcPts val="0"/>
              </a:spcAft>
            </a:pPr>
            <a:r>
              <a:rPr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I saw was a small crowd of people coming up the road towards me. I heard someone yell</a:t>
            </a:r>
            <a:r>
              <a:rPr lang="en-US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“</a:t>
            </a:r>
            <a:r>
              <a:rPr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I'm a nurse.</a:t>
            </a:r>
            <a:r>
              <a:rPr lang="en-US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 looked around again and still</a:t>
            </a:r>
            <a:r>
              <a:rPr lang="en-US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 acc</a:t>
            </a:r>
            <a:r>
              <a:rPr lang="en-US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ident</a:t>
            </a:r>
            <a:r>
              <a:rPr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Moving faster, this crowd of folks started talking loudly in my direction</a:t>
            </a:r>
            <a:r>
              <a:rPr lang="en-US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“</a:t>
            </a:r>
            <a:r>
              <a:rPr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you all right? We are here to help.</a:t>
            </a:r>
            <a:r>
              <a:rPr lang="en-US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“</a:t>
            </a:r>
            <a:r>
              <a:rPr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Who are they talking to</a:t>
            </a:r>
            <a:r>
              <a:rPr lang="en-US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?”</a:t>
            </a:r>
            <a:r>
              <a:rPr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 wondered.</a:t>
            </a:r>
            <a:r>
              <a:rPr lang="en-US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we help you?</a:t>
            </a:r>
            <a:r>
              <a:rPr lang="en-US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They all asked.</a:t>
            </a:r>
            <a:r>
              <a:rPr lang="en-US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Out of the corner of my eye</a:t>
            </a:r>
            <a:r>
              <a:rPr lang="en-US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 saw traffic piling up.</a:t>
            </a:r>
            <a:r>
              <a:rPr lang="en-US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was confused</a:t>
            </a:r>
            <a:r>
              <a:rPr lang="en-US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 “</a:t>
            </a:r>
            <a:r>
              <a:rPr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</a:t>
            </a:r>
            <a:r>
              <a:rPr lang="en-US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!”</a:t>
            </a:r>
            <a:r>
              <a:rPr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 told the crowd. </a:t>
            </a:r>
            <a:r>
              <a:rPr lang="en-US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I'm fine.</a:t>
            </a:r>
            <a:r>
              <a:rPr lang="en-US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altLang="zh-CN" sz="1350" b="1" dirty="0">
              <a:solidFill>
                <a:srgbClr val="0170C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6233160" y="4285615"/>
            <a:ext cx="2880360" cy="46418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81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5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para2:</a:t>
            </a:r>
            <a:r>
              <a:rPr lang="en-US" altLang="zh-CN" sz="1500" b="1">
                <a:solidFill>
                  <a:srgbClr val="1D41D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sz="1500" b="1" dirty="0">
                <a:solidFill>
                  <a:srgbClr val="0170C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I pointed to the backpack as I started to laugh</a:t>
            </a:r>
            <a:r>
              <a:rPr lang="en-US" altLang="zh-CN" sz="1500" b="1" dirty="0">
                <a:solidFill>
                  <a:srgbClr val="0170C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 </a:t>
            </a:r>
            <a:endParaRPr lang="en-US" altLang="zh-CN" sz="1500">
              <a:solidFill>
                <a:srgbClr val="0170C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5934075" y="3507105"/>
            <a:ext cx="2880360" cy="46418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81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5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para1:</a:t>
            </a:r>
            <a:r>
              <a:rPr lang="en-US" altLang="zh-CN" sz="1500" b="1">
                <a:solidFill>
                  <a:srgbClr val="1D41D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sz="1500" b="1" dirty="0">
                <a:solidFill>
                  <a:srgbClr val="0170C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It was their turn to look confused.</a:t>
            </a:r>
            <a:endParaRPr lang="en-US" altLang="zh-CN" sz="1500">
              <a:solidFill>
                <a:srgbClr val="0170C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文本框 11"/>
          <p:cNvSpPr txBox="1"/>
          <p:nvPr>
            <p:custDataLst>
              <p:tags r:id="rId4"/>
            </p:custDataLst>
          </p:nvPr>
        </p:nvSpPr>
        <p:spPr>
          <a:xfrm>
            <a:off x="4776470" y="3007360"/>
            <a:ext cx="4037330" cy="4521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1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500" b="1">
                <a:solidFill>
                  <a:srgbClr val="1D41D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para4-5: </a:t>
            </a:r>
            <a:r>
              <a:rPr lang="en-US" altLang="zh-CN" sz="1400">
                <a:solidFill>
                  <a:srgbClr val="0170C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A crowd of people came towards me  trying to offer help, which made me really confused.</a:t>
            </a:r>
            <a:endParaRPr lang="en-US" altLang="zh-CN" sz="1400">
              <a:solidFill>
                <a:srgbClr val="0170C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9">
        <p:comb dir="vert"/>
      </p:transition>
    </mc:Choice>
    <mc:Fallback>
      <p:transition>
        <p:comb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8" grpId="0"/>
      <p:bldP spid="8" grpId="1"/>
      <p:bldP spid="9" grpId="0"/>
      <p:bldP spid="9" grpId="1"/>
      <p:bldP spid="10" grpId="0"/>
      <p:bldP spid="10" grpId="1"/>
      <p:bldP spid="18" grpId="0" animBg="1"/>
      <p:bldP spid="18" grpId="1" animBg="1"/>
      <p:bldP spid="11" grpId="0" animBg="1"/>
      <p:bldP spid="11" grpId="1" animBg="1"/>
      <p:bldP spid="12" grpId="0"/>
      <p:bldP spid="12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>
            <p:custDataLst>
              <p:tags r:id="rId1"/>
            </p:custDataLst>
          </p:nvPr>
        </p:nvSpPr>
        <p:spPr>
          <a:xfrm>
            <a:off x="360040" y="53246"/>
            <a:ext cx="360040" cy="360040"/>
          </a:xfrm>
          <a:prstGeom prst="rect">
            <a:avLst/>
          </a:prstGeom>
          <a:noFill/>
          <a:ln w="952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矩形 5"/>
          <p:cNvSpPr/>
          <p:nvPr>
            <p:custDataLst>
              <p:tags r:id="rId2"/>
            </p:custDataLst>
          </p:nvPr>
        </p:nvSpPr>
        <p:spPr>
          <a:xfrm>
            <a:off x="474230" y="162178"/>
            <a:ext cx="290264" cy="29026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gradFill>
                <a:gsLst>
                  <a:gs pos="0">
                    <a:srgbClr val="66CCFF"/>
                  </a:gs>
                  <a:gs pos="52000">
                    <a:prstClr val="white"/>
                  </a:gs>
                  <a:gs pos="100000">
                    <a:srgbClr val="0070C0"/>
                  </a:gs>
                </a:gsLst>
                <a:lin ang="0" scaled="1"/>
              </a:gra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7" name="直接连接符 6"/>
          <p:cNvCxnSpPr/>
          <p:nvPr userDrawn="1">
            <p:custDataLst>
              <p:tags r:id="rId3"/>
            </p:custDataLst>
          </p:nvPr>
        </p:nvCxnSpPr>
        <p:spPr>
          <a:xfrm>
            <a:off x="897462" y="437084"/>
            <a:ext cx="8246538" cy="0"/>
          </a:xfrm>
          <a:prstGeom prst="line">
            <a:avLst/>
          </a:prstGeom>
          <a:ln w="127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文本框 10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848360" y="60960"/>
            <a:ext cx="6483350" cy="344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85" rIns="68571" bIns="34285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Read for the 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foreshadowings</a:t>
            </a:r>
            <a:r>
              <a:rPr lang="en-US" altLang="zh-CN" sz="14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(伏笔/铺垫)</a:t>
            </a:r>
            <a:endParaRPr kumimoji="0" lang="en-US" altLang="zh-CN" sz="1400" b="1" i="0" u="none" strike="noStrike" kern="1200" cap="none" spc="0" normalizeH="0" baseline="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  <p:sp>
        <p:nvSpPr>
          <p:cNvPr id="4" name="文本框 3"/>
          <p:cNvSpPr txBox="1"/>
          <p:nvPr>
            <p:custDataLst>
              <p:tags r:id="rId5"/>
            </p:custDataLst>
          </p:nvPr>
        </p:nvSpPr>
        <p:spPr>
          <a:xfrm>
            <a:off x="48895" y="482600"/>
            <a:ext cx="5984240" cy="4625975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>
            <a:spAutoFit/>
          </a:bodyPr>
          <a:lstStyle/>
          <a:p>
            <a:pPr indent="457200">
              <a:lnSpc>
                <a:spcPct val="8100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was a warm summer morning. I was reading the glossary specials in the paper when I found a particularly good deal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--t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 bonus chicken packs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c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hicken quarters packed in family sizes.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But if I dro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over to the store for just one item, wouldn't the gas cost cut into the savings?</a:t>
            </a: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>
              <a:lnSpc>
                <a:spcPct val="8100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Five minutes later, I was headed to the store on my bike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h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elmet on my head and old package on my back.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I rode the two miles to the store, I noticed the temperature seemed to have gone up a little.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 I entered the store, I headed straight to the chicken counter.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picked a package weighing slightly over ten pounds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nd then headed for the checkout.</a:t>
            </a: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>
              <a:lnSpc>
                <a:spcPct val="8100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After getting outside, reality set in when the air hit my face.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was really hot.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realized I didn't have the car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the chicken would be riding on my back.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put it into my backpack and thought to myself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“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It's only two miles.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I concentrate, I will be home in no time.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Actually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partially frozen chicken felt cold against my back, but the rest of me was beginning to sweat.</a:t>
            </a: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>
              <a:lnSpc>
                <a:spcPct val="8100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I approached a signal light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i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 turned yellow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 I stopped.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Suddenly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 heard a woman screaming.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light turned green but the cars didn't move. Maybe there had been an accident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looked behind me even though I never heard any cars crash.</a:t>
            </a: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>
              <a:lnSpc>
                <a:spcPct val="8100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I saw was a small crowd of people coming up the road towards me. I heard someone yell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“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I'm a nurse.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 looked around again and still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 acc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ident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Moving faster, this crowd of folks started talking loudly in my direction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“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you all right? We are here to help.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“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Who are they talking to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?”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 wondered.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we help you?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They all asked.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Out of the corner of my eye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 saw traffic piling up.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was confused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 “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!”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 told the crowd.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I'm fine.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1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zh-CN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altLang="zh-CN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Para1: </a:t>
            </a:r>
            <a:r>
              <a:rPr lang="en-US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It was their turn to look confused.</a:t>
            </a:r>
            <a:endParaRPr lang="en-US" altLang="zh-CN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1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altLang="zh-CN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Para2: </a:t>
            </a:r>
            <a:r>
              <a:rPr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I pointed to the backpack as I started to laugh</a:t>
            </a:r>
            <a:r>
              <a:rPr lang="en-US" altLang="zh-CN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zh-CN" sz="1400" b="1" dirty="0">
                <a:solidFill>
                  <a:srgbClr val="0170C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zh-CN" sz="1400" b="1" dirty="0">
              <a:solidFill>
                <a:srgbClr val="0170C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106045" y="2419350"/>
            <a:ext cx="5848350" cy="858520"/>
            <a:chOff x="167" y="3810"/>
            <a:chExt cx="9210" cy="1352"/>
          </a:xfrm>
        </p:grpSpPr>
        <p:cxnSp>
          <p:nvCxnSpPr>
            <p:cNvPr id="25" name="直接连接符 24"/>
            <p:cNvCxnSpPr/>
            <p:nvPr>
              <p:custDataLst>
                <p:tags r:id="rId6"/>
              </p:custDataLst>
            </p:nvPr>
          </p:nvCxnSpPr>
          <p:spPr>
            <a:xfrm>
              <a:off x="4225" y="3810"/>
              <a:ext cx="4762" cy="0"/>
            </a:xfrm>
            <a:prstGeom prst="line">
              <a:avLst/>
            </a:prstGeom>
            <a:ln w="25400"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8" name="直接连接符 7"/>
            <p:cNvCxnSpPr/>
            <p:nvPr>
              <p:custDataLst>
                <p:tags r:id="rId7"/>
              </p:custDataLst>
            </p:nvPr>
          </p:nvCxnSpPr>
          <p:spPr>
            <a:xfrm>
              <a:off x="4615" y="4335"/>
              <a:ext cx="4762" cy="0"/>
            </a:xfrm>
            <a:prstGeom prst="line">
              <a:avLst/>
            </a:prstGeom>
            <a:ln w="25400"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9" name="直接连接符 8"/>
            <p:cNvCxnSpPr/>
            <p:nvPr>
              <p:custDataLst>
                <p:tags r:id="rId8"/>
              </p:custDataLst>
            </p:nvPr>
          </p:nvCxnSpPr>
          <p:spPr>
            <a:xfrm>
              <a:off x="167" y="4603"/>
              <a:ext cx="7313" cy="0"/>
            </a:xfrm>
            <a:prstGeom prst="line">
              <a:avLst/>
            </a:prstGeom>
            <a:ln w="25400"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>
              <p:custDataLst>
                <p:tags r:id="rId9"/>
              </p:custDataLst>
            </p:nvPr>
          </p:nvCxnSpPr>
          <p:spPr>
            <a:xfrm>
              <a:off x="916" y="5162"/>
              <a:ext cx="2268" cy="0"/>
            </a:xfrm>
            <a:prstGeom prst="line">
              <a:avLst/>
            </a:prstGeom>
            <a:ln w="25400"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</p:grpSp>
      <p:grpSp>
        <p:nvGrpSpPr>
          <p:cNvPr id="17" name="组合 16"/>
          <p:cNvGrpSpPr/>
          <p:nvPr/>
        </p:nvGrpSpPr>
        <p:grpSpPr>
          <a:xfrm>
            <a:off x="106045" y="3797300"/>
            <a:ext cx="5731510" cy="683260"/>
            <a:chOff x="167" y="5980"/>
            <a:chExt cx="9026" cy="1076"/>
          </a:xfrm>
        </p:grpSpPr>
        <p:cxnSp>
          <p:nvCxnSpPr>
            <p:cNvPr id="11" name="直接连接符 10"/>
            <p:cNvCxnSpPr/>
            <p:nvPr>
              <p:custDataLst>
                <p:tags r:id="rId10"/>
              </p:custDataLst>
            </p:nvPr>
          </p:nvCxnSpPr>
          <p:spPr>
            <a:xfrm>
              <a:off x="2787" y="5980"/>
              <a:ext cx="6406" cy="0"/>
            </a:xfrm>
            <a:prstGeom prst="line">
              <a:avLst/>
            </a:prstGeom>
            <a:ln w="25400">
              <a:solidFill>
                <a:srgbClr val="0070C0"/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>
              <p:custDataLst>
                <p:tags r:id="rId11"/>
              </p:custDataLst>
            </p:nvPr>
          </p:nvCxnSpPr>
          <p:spPr>
            <a:xfrm>
              <a:off x="167" y="6249"/>
              <a:ext cx="3855" cy="0"/>
            </a:xfrm>
            <a:prstGeom prst="line">
              <a:avLst/>
            </a:prstGeom>
            <a:ln w="25400">
              <a:solidFill>
                <a:srgbClr val="0070C0"/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>
              <p:custDataLst>
                <p:tags r:id="rId12"/>
              </p:custDataLst>
            </p:nvPr>
          </p:nvCxnSpPr>
          <p:spPr>
            <a:xfrm>
              <a:off x="1896" y="6518"/>
              <a:ext cx="7087" cy="0"/>
            </a:xfrm>
            <a:prstGeom prst="line">
              <a:avLst/>
            </a:prstGeom>
            <a:ln w="25400">
              <a:solidFill>
                <a:srgbClr val="0070C0"/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>
              <p:custDataLst>
                <p:tags r:id="rId13"/>
              </p:custDataLst>
            </p:nvPr>
          </p:nvCxnSpPr>
          <p:spPr>
            <a:xfrm>
              <a:off x="222" y="6787"/>
              <a:ext cx="3855" cy="0"/>
            </a:xfrm>
            <a:prstGeom prst="line">
              <a:avLst/>
            </a:prstGeom>
            <a:ln w="25400">
              <a:solidFill>
                <a:srgbClr val="0070C0"/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>
              <p:custDataLst>
                <p:tags r:id="rId14"/>
              </p:custDataLst>
            </p:nvPr>
          </p:nvCxnSpPr>
          <p:spPr>
            <a:xfrm>
              <a:off x="167" y="7056"/>
              <a:ext cx="1587" cy="0"/>
            </a:xfrm>
            <a:prstGeom prst="line">
              <a:avLst/>
            </a:prstGeom>
            <a:ln w="25400">
              <a:solidFill>
                <a:srgbClr val="0070C0"/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</p:grpSp>
      <p:sp>
        <p:nvSpPr>
          <p:cNvPr id="18" name="文本框 17"/>
          <p:cNvSpPr txBox="1"/>
          <p:nvPr/>
        </p:nvSpPr>
        <p:spPr>
          <a:xfrm>
            <a:off x="6157595" y="2084070"/>
            <a:ext cx="2767965" cy="1196975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zh-CN" b="1">
                <a:solidFill>
                  <a:srgbClr val="C00000"/>
                </a:solidFill>
              </a:rPr>
              <a:t>the hot weather</a:t>
            </a:r>
            <a:endParaRPr lang="en-US" altLang="zh-CN" b="1">
              <a:solidFill>
                <a:srgbClr val="C00000"/>
              </a:solidFill>
            </a:endParaRPr>
          </a:p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zh-CN" b="1">
                <a:solidFill>
                  <a:srgbClr val="C00000"/>
                </a:solidFill>
              </a:rPr>
              <a:t>the partially frozen chicken in my packpack</a:t>
            </a:r>
            <a:endParaRPr lang="en-US" altLang="zh-CN" b="1">
              <a:solidFill>
                <a:srgbClr val="C00000"/>
              </a:solidFill>
            </a:endParaRPr>
          </a:p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zh-CN" b="1">
                <a:solidFill>
                  <a:srgbClr val="C00000"/>
                </a:solidFill>
              </a:rPr>
              <a:t>I began to sweat when riding back home</a:t>
            </a:r>
            <a:endParaRPr lang="en-US" altLang="zh-CN" b="1">
              <a:solidFill>
                <a:srgbClr val="C00000"/>
              </a:solidFill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157595" y="3642995"/>
            <a:ext cx="2767965" cy="837565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zh-CN" b="1">
                <a:solidFill>
                  <a:srgbClr val="0070C0"/>
                </a:solidFill>
              </a:rPr>
              <a:t>Why did the crowd kept asking me if I was all right/if I needed help?</a:t>
            </a:r>
            <a:endParaRPr lang="en-US" altLang="zh-CN" b="1">
              <a:solidFill>
                <a:srgbClr val="0070C0"/>
              </a:solidFill>
            </a:endParaRPr>
          </a:p>
        </p:txBody>
      </p:sp>
      <p:cxnSp>
        <p:nvCxnSpPr>
          <p:cNvPr id="20" name="直接箭头连接符 19"/>
          <p:cNvCxnSpPr/>
          <p:nvPr/>
        </p:nvCxnSpPr>
        <p:spPr>
          <a:xfrm flipV="1">
            <a:off x="7538085" y="1824990"/>
            <a:ext cx="41275" cy="259080"/>
          </a:xfrm>
          <a:prstGeom prst="straightConnector1">
            <a:avLst/>
          </a:prstGeom>
          <a:ln w="28575" cap="sq">
            <a:solidFill>
              <a:srgbClr val="C00000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21" name="文本框 20"/>
          <p:cNvSpPr txBox="1"/>
          <p:nvPr/>
        </p:nvSpPr>
        <p:spPr>
          <a:xfrm>
            <a:off x="7332345" y="1281430"/>
            <a:ext cx="304800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>
                <a:solidFill>
                  <a:srgbClr val="C00000"/>
                </a:solidFill>
              </a:rPr>
              <a:t>？</a:t>
            </a:r>
            <a:endParaRPr lang="zh-CN" altLang="en-US" sz="4000" b="1">
              <a:solidFill>
                <a:srgbClr val="C00000"/>
              </a:solidFill>
            </a:endParaRPr>
          </a:p>
        </p:txBody>
      </p:sp>
      <p:cxnSp>
        <p:nvCxnSpPr>
          <p:cNvPr id="22" name="直接箭头连接符 21"/>
          <p:cNvCxnSpPr/>
          <p:nvPr>
            <p:custDataLst>
              <p:tags r:id="rId15"/>
            </p:custDataLst>
          </p:nvPr>
        </p:nvCxnSpPr>
        <p:spPr>
          <a:xfrm flipH="1">
            <a:off x="7463790" y="4480560"/>
            <a:ext cx="2540" cy="210185"/>
          </a:xfrm>
          <a:prstGeom prst="straightConnector1">
            <a:avLst/>
          </a:prstGeom>
          <a:ln w="28575" cap="sq">
            <a:solidFill>
              <a:srgbClr val="0070C0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23" name="文本框 22"/>
          <p:cNvSpPr txBox="1"/>
          <p:nvPr>
            <p:custDataLst>
              <p:tags r:id="rId16"/>
            </p:custDataLst>
          </p:nvPr>
        </p:nvSpPr>
        <p:spPr>
          <a:xfrm>
            <a:off x="7233920" y="4601210"/>
            <a:ext cx="304800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>
                <a:solidFill>
                  <a:srgbClr val="1D41D5"/>
                </a:solidFill>
              </a:rPr>
              <a:t>？</a:t>
            </a:r>
            <a:endParaRPr lang="zh-CN" altLang="en-US" sz="4000" b="1">
              <a:solidFill>
                <a:srgbClr val="1D41D5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ldLvl="0" animBg="1"/>
      <p:bldP spid="18" grpId="1"/>
      <p:bldP spid="19" grpId="0" bldLvl="0" animBg="1"/>
      <p:bldP spid="19" grpId="1"/>
      <p:bldP spid="21" grpId="0"/>
      <p:bldP spid="21" grpId="1"/>
      <p:bldP spid="23" grpId="0"/>
      <p:bldP spid="23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85115" y="716280"/>
            <a:ext cx="8703310" cy="2511425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>
              <a:lnSpc>
                <a:spcPct val="81000"/>
              </a:lnSpc>
              <a:spcBef>
                <a:spcPts val="0"/>
              </a:spcBef>
              <a:spcAft>
                <a:spcPts val="0"/>
              </a:spcAft>
            </a:pPr>
            <a:r>
              <a:rPr kumimoji="0" sz="2000" b="1" i="0" u="none" strike="noStrike" kern="1200" cap="none" spc="0" normalizeH="0" baseline="0" dirty="0">
                <a:solidFill>
                  <a:srgbClr val="0170C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Para1: </a:t>
            </a:r>
            <a:r>
              <a:rPr sz="2000" b="1" dirty="0">
                <a:solidFill>
                  <a:srgbClr val="0170C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It was their turn to look confused.</a:t>
            </a:r>
            <a:endParaRPr sz="2000" b="1" dirty="0">
              <a:solidFill>
                <a:srgbClr val="0170C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1000"/>
              </a:lnSpc>
              <a:spcBef>
                <a:spcPts val="0"/>
              </a:spcBef>
              <a:spcAft>
                <a:spcPts val="0"/>
              </a:spcAft>
            </a:pPr>
            <a:r>
              <a:rPr sz="2000" b="1" dirty="0">
                <a:solidFill>
                  <a:srgbClr val="0170C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</a:t>
            </a:r>
            <a:endParaRPr kumimoji="0" sz="2000" b="1" i="0" u="none" strike="noStrike" kern="1200" cap="none" spc="0" normalizeH="0" baseline="0" dirty="0">
              <a:solidFill>
                <a:srgbClr val="0170C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2000" b="1" i="0" u="none" strike="noStrike" kern="1200" cap="none" spc="0" normalizeH="0" baseline="0" dirty="0">
              <a:solidFill>
                <a:srgbClr val="0170C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2000" b="1" i="0" u="none" strike="noStrike" kern="1200" cap="none" spc="0" normalizeH="0" baseline="0" dirty="0">
              <a:solidFill>
                <a:srgbClr val="0170C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000" b="1" i="0" u="none" strike="noStrike" kern="1200" cap="none" spc="0" normalizeH="0" baseline="0" dirty="0">
                <a:solidFill>
                  <a:srgbClr val="0170C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Para2: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 </a:t>
            </a:r>
            <a:r>
              <a:rPr sz="2000" b="1" dirty="0">
                <a:solidFill>
                  <a:srgbClr val="0170C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I pointed to the backpack as I started to laugh</a:t>
            </a:r>
            <a:r>
              <a:rPr lang="en-US" altLang="zh-CN" sz="2000" b="1" dirty="0">
                <a:solidFill>
                  <a:srgbClr val="0170C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 </a:t>
            </a:r>
            <a:endParaRPr kumimoji="0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60040" y="53246"/>
            <a:ext cx="360040" cy="360040"/>
          </a:xfrm>
          <a:prstGeom prst="rect">
            <a:avLst/>
          </a:prstGeom>
          <a:noFill/>
          <a:ln w="952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74230" y="162178"/>
            <a:ext cx="290264" cy="29026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gradFill>
                <a:gsLst>
                  <a:gs pos="0">
                    <a:srgbClr val="66CCFF"/>
                  </a:gs>
                  <a:gs pos="52000">
                    <a:prstClr val="white"/>
                  </a:gs>
                  <a:gs pos="100000">
                    <a:srgbClr val="0070C0"/>
                  </a:gs>
                </a:gsLst>
                <a:lin ang="0" scaled="1"/>
              </a:gra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>
            <a:off x="897462" y="437084"/>
            <a:ext cx="8246538" cy="0"/>
          </a:xfrm>
          <a:prstGeom prst="line">
            <a:avLst/>
          </a:prstGeom>
          <a:ln w="127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文本框 10"/>
          <p:cNvSpPr txBox="1">
            <a:spLocks noChangeArrowheads="1"/>
          </p:cNvSpPr>
          <p:nvPr/>
        </p:nvSpPr>
        <p:spPr bwMode="auto">
          <a:xfrm>
            <a:off x="848360" y="60960"/>
            <a:ext cx="5106035" cy="344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85" rIns="68571" bIns="34285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algn="l" defTabSz="914400" rtl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Design the following plot based on 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3Qs</a:t>
            </a:r>
            <a:endParaRPr kumimoji="0" lang="en-US" altLang="zh-CN" sz="1800" b="1" i="0" u="none" strike="noStrike" kern="1200" cap="none" spc="0" normalizeH="0" baseline="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360213" y="1144734"/>
            <a:ext cx="8769244" cy="1252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40000"/>
              </a:lnSpc>
            </a:pPr>
            <a:r>
              <a:rPr lang="en-US" altLang="zh-CN" dirty="0"/>
              <a:t>Q1 ___________________________________________________(</a:t>
            </a:r>
            <a:r>
              <a:rPr lang="zh-CN" altLang="en-US" dirty="0"/>
              <a:t>与第一段首句衔接</a:t>
            </a:r>
            <a:r>
              <a:rPr lang="en-US" altLang="zh-CN" dirty="0"/>
              <a:t>)</a:t>
            </a:r>
            <a:endParaRPr lang="en-US" altLang="zh-CN" dirty="0"/>
          </a:p>
          <a:p>
            <a:pPr>
              <a:lnSpc>
                <a:spcPct val="140000"/>
              </a:lnSpc>
            </a:pPr>
            <a:r>
              <a:rPr lang="en-US" altLang="zh-CN" dirty="0"/>
              <a:t>Q2____________________________________________________(</a:t>
            </a:r>
            <a:r>
              <a:rPr lang="zh-CN" altLang="en-US" dirty="0"/>
              <a:t>情节推动</a:t>
            </a:r>
            <a:r>
              <a:rPr lang="en-US" altLang="zh-CN" dirty="0"/>
              <a:t>)</a:t>
            </a:r>
            <a:endParaRPr lang="en-US" altLang="zh-CN" dirty="0"/>
          </a:p>
          <a:p>
            <a:pPr>
              <a:lnSpc>
                <a:spcPct val="140000"/>
              </a:lnSpc>
            </a:pPr>
            <a:r>
              <a:rPr lang="en-US" altLang="zh-CN" dirty="0"/>
              <a:t>Q3____________________________________________________</a:t>
            </a:r>
            <a:r>
              <a:rPr lang="en-US" altLang="zh-CN" dirty="0">
                <a:sym typeface="+mn-ea"/>
              </a:rPr>
              <a:t>(</a:t>
            </a:r>
            <a:r>
              <a:rPr lang="zh-CN" altLang="en-US" dirty="0">
                <a:sym typeface="+mn-ea"/>
              </a:rPr>
              <a:t>与第二段首句衔接</a:t>
            </a:r>
            <a:r>
              <a:rPr lang="en-US" altLang="zh-CN" dirty="0">
                <a:sym typeface="+mn-ea"/>
              </a:rPr>
              <a:t>)</a:t>
            </a:r>
            <a:endParaRPr lang="zh-CN" altLang="en-US" dirty="0"/>
          </a:p>
        </p:txBody>
      </p:sp>
      <p:sp>
        <p:nvSpPr>
          <p:cNvPr id="8" name="文本框 7"/>
          <p:cNvSpPr txBox="1"/>
          <p:nvPr>
            <p:custDataLst>
              <p:tags r:id="rId3"/>
            </p:custDataLst>
          </p:nvPr>
        </p:nvSpPr>
        <p:spPr>
          <a:xfrm>
            <a:off x="374776" y="3227529"/>
            <a:ext cx="8769244" cy="1337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/>
              <a:t>Q1 __________________________________________________(</a:t>
            </a:r>
            <a:r>
              <a:rPr lang="zh-CN" altLang="en-US" dirty="0"/>
              <a:t>与</a:t>
            </a:r>
            <a:r>
              <a:rPr lang="zh-CN" altLang="en-US" dirty="0">
                <a:sym typeface="+mn-ea"/>
              </a:rPr>
              <a:t>第二段首句</a:t>
            </a:r>
            <a:r>
              <a:rPr lang="zh-CN" altLang="en-US" dirty="0"/>
              <a:t>衔接</a:t>
            </a:r>
            <a:r>
              <a:rPr lang="en-US" altLang="zh-CN" dirty="0"/>
              <a:t>)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en-US" altLang="zh-CN" dirty="0"/>
              <a:t>Q2___________________________________________________(</a:t>
            </a:r>
            <a:r>
              <a:rPr lang="zh-CN" altLang="en-US" dirty="0"/>
              <a:t>情节推动</a:t>
            </a:r>
            <a:r>
              <a:rPr lang="en-US" altLang="zh-CN" dirty="0"/>
              <a:t>)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en-US" altLang="zh-CN" dirty="0"/>
              <a:t>Q3___________________________________________________</a:t>
            </a:r>
            <a:r>
              <a:rPr lang="en-US" altLang="zh-CN" dirty="0">
                <a:sym typeface="+mn-ea"/>
              </a:rPr>
              <a:t>(</a:t>
            </a:r>
            <a:r>
              <a:rPr lang="zh-CN" altLang="en-US" dirty="0">
                <a:sym typeface="+mn-ea"/>
              </a:rPr>
              <a:t>文章主题</a:t>
            </a:r>
            <a:r>
              <a:rPr lang="en-US" altLang="zh-CN" dirty="0">
                <a:sym typeface="+mn-ea"/>
              </a:rPr>
              <a:t>)</a:t>
            </a:r>
            <a:endParaRPr lang="zh-CN" altLang="en-US" dirty="0"/>
          </a:p>
        </p:txBody>
      </p:sp>
      <p:sp>
        <p:nvSpPr>
          <p:cNvPr id="10" name="文本框 9"/>
          <p:cNvSpPr txBox="1"/>
          <p:nvPr/>
        </p:nvSpPr>
        <p:spPr>
          <a:xfrm>
            <a:off x="720090" y="1144905"/>
            <a:ext cx="6035040" cy="383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900" b="1">
                <a:solidFill>
                  <a:srgbClr val="C00000"/>
                </a:solidFill>
              </a:rPr>
              <a:t>What would they do and say?(Why were they confused)</a:t>
            </a:r>
            <a:endParaRPr lang="en-US" altLang="zh-CN" sz="1900" b="1">
              <a:solidFill>
                <a:srgbClr val="C00000"/>
              </a:solidFill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1834515" y="694690"/>
            <a:ext cx="3044825" cy="469265"/>
            <a:chOff x="2889" y="1094"/>
            <a:chExt cx="4795" cy="739"/>
          </a:xfrm>
        </p:grpSpPr>
        <p:sp>
          <p:nvSpPr>
            <p:cNvPr id="9" name="椭圆 8"/>
            <p:cNvSpPr/>
            <p:nvPr/>
          </p:nvSpPr>
          <p:spPr>
            <a:xfrm>
              <a:off x="2916" y="1094"/>
              <a:ext cx="4769" cy="532"/>
            </a:xfrm>
            <a:prstGeom prst="ellipse">
              <a:avLst/>
            </a:prstGeom>
            <a:noFill/>
            <a:ln w="31750">
              <a:solidFill>
                <a:srgbClr val="FF0000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1" name="直接箭头连接符 10"/>
            <p:cNvCxnSpPr/>
            <p:nvPr/>
          </p:nvCxnSpPr>
          <p:spPr>
            <a:xfrm flipH="1">
              <a:off x="2889" y="1625"/>
              <a:ext cx="1426" cy="208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</p:grpSp>
      <p:grpSp>
        <p:nvGrpSpPr>
          <p:cNvPr id="13" name="组合 12"/>
          <p:cNvGrpSpPr/>
          <p:nvPr/>
        </p:nvGrpSpPr>
        <p:grpSpPr>
          <a:xfrm>
            <a:off x="1285436" y="2332355"/>
            <a:ext cx="2726431" cy="794385"/>
            <a:chOff x="2916" y="375"/>
            <a:chExt cx="4769" cy="1251"/>
          </a:xfrm>
        </p:grpSpPr>
        <p:sp>
          <p:nvSpPr>
            <p:cNvPr id="14" name="椭圆 13"/>
            <p:cNvSpPr/>
            <p:nvPr>
              <p:custDataLst>
                <p:tags r:id="rId4"/>
              </p:custDataLst>
            </p:nvPr>
          </p:nvSpPr>
          <p:spPr>
            <a:xfrm>
              <a:off x="2916" y="1094"/>
              <a:ext cx="4769" cy="532"/>
            </a:xfrm>
            <a:prstGeom prst="ellipse">
              <a:avLst/>
            </a:prstGeom>
            <a:noFill/>
            <a:ln w="31750">
              <a:solidFill>
                <a:srgbClr val="FF0000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5" name="直接箭头连接符 14"/>
            <p:cNvCxnSpPr/>
            <p:nvPr>
              <p:custDataLst>
                <p:tags r:id="rId5"/>
              </p:custDataLst>
            </p:nvPr>
          </p:nvCxnSpPr>
          <p:spPr>
            <a:xfrm flipH="1" flipV="1">
              <a:off x="4049" y="375"/>
              <a:ext cx="1116" cy="719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</p:grpSp>
      <p:sp>
        <p:nvSpPr>
          <p:cNvPr id="16" name="文本框 15"/>
          <p:cNvSpPr txBox="1"/>
          <p:nvPr>
            <p:custDataLst>
              <p:tags r:id="rId6"/>
            </p:custDataLst>
          </p:nvPr>
        </p:nvSpPr>
        <p:spPr>
          <a:xfrm>
            <a:off x="764540" y="1948815"/>
            <a:ext cx="6035040" cy="383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900" b="1">
                <a:solidFill>
                  <a:srgbClr val="C00000"/>
                </a:solidFill>
              </a:rPr>
              <a:t>Why did I point to the backpack? </a:t>
            </a:r>
            <a:endParaRPr lang="en-US" altLang="zh-CN" sz="1900" b="1">
              <a:solidFill>
                <a:srgbClr val="C00000"/>
              </a:solidFill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3505172" y="2784475"/>
            <a:ext cx="2863878" cy="552450"/>
            <a:chOff x="778" y="1094"/>
            <a:chExt cx="6907" cy="870"/>
          </a:xfrm>
        </p:grpSpPr>
        <p:sp>
          <p:nvSpPr>
            <p:cNvPr id="18" name="椭圆 17"/>
            <p:cNvSpPr/>
            <p:nvPr>
              <p:custDataLst>
                <p:tags r:id="rId7"/>
              </p:custDataLst>
            </p:nvPr>
          </p:nvSpPr>
          <p:spPr>
            <a:xfrm>
              <a:off x="2916" y="1094"/>
              <a:ext cx="4769" cy="532"/>
            </a:xfrm>
            <a:prstGeom prst="ellipse">
              <a:avLst/>
            </a:prstGeom>
            <a:noFill/>
            <a:ln w="31750">
              <a:solidFill>
                <a:srgbClr val="FF0000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9" name="直接箭头连接符 18"/>
            <p:cNvCxnSpPr/>
            <p:nvPr>
              <p:custDataLst>
                <p:tags r:id="rId8"/>
              </p:custDataLst>
            </p:nvPr>
          </p:nvCxnSpPr>
          <p:spPr>
            <a:xfrm flipH="1">
              <a:off x="778" y="1633"/>
              <a:ext cx="4431" cy="331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</p:grpSp>
      <p:sp>
        <p:nvSpPr>
          <p:cNvPr id="20" name="文本框 19"/>
          <p:cNvSpPr txBox="1"/>
          <p:nvPr>
            <p:custDataLst>
              <p:tags r:id="rId9"/>
            </p:custDataLst>
          </p:nvPr>
        </p:nvSpPr>
        <p:spPr>
          <a:xfrm>
            <a:off x="764540" y="3279140"/>
            <a:ext cx="6035040" cy="383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900" b="1">
                <a:solidFill>
                  <a:srgbClr val="C00000"/>
                </a:solidFill>
              </a:rPr>
              <a:t>Why did I start to laugh? (What might I say)</a:t>
            </a:r>
            <a:endParaRPr lang="en-US" altLang="zh-CN" sz="1900" b="1">
              <a:solidFill>
                <a:srgbClr val="C00000"/>
              </a:solidFill>
            </a:endParaRPr>
          </a:p>
        </p:txBody>
      </p:sp>
      <p:sp>
        <p:nvSpPr>
          <p:cNvPr id="21" name="文本框 20"/>
          <p:cNvSpPr txBox="1"/>
          <p:nvPr>
            <p:custDataLst>
              <p:tags r:id="rId10"/>
            </p:custDataLst>
          </p:nvPr>
        </p:nvSpPr>
        <p:spPr>
          <a:xfrm>
            <a:off x="764540" y="4073525"/>
            <a:ext cx="7507605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900" b="1">
                <a:solidFill>
                  <a:srgbClr val="C00000"/>
                </a:solidFill>
              </a:rPr>
              <a:t>What is the theme of the experience?</a:t>
            </a:r>
            <a:endParaRPr lang="en-US" altLang="zh-CN" sz="1900" b="1">
              <a:solidFill>
                <a:srgbClr val="C00000"/>
              </a:solidFill>
            </a:endParaRPr>
          </a:p>
          <a:p>
            <a:r>
              <a:rPr lang="en-US" altLang="zh-CN" sz="1900" b="1">
                <a:solidFill>
                  <a:srgbClr val="C00000"/>
                </a:solidFill>
                <a:sym typeface="+mn-ea"/>
              </a:rPr>
              <a:t>(the purpose of my sharing story)</a:t>
            </a:r>
            <a:endParaRPr lang="en-US" altLang="zh-CN" sz="1900" b="1">
              <a:solidFill>
                <a:srgbClr val="C00000"/>
              </a:solidFill>
              <a:sym typeface="+mn-ea"/>
            </a:endParaRPr>
          </a:p>
        </p:txBody>
      </p:sp>
      <p:sp>
        <p:nvSpPr>
          <p:cNvPr id="22" name="文本框 21"/>
          <p:cNvSpPr txBox="1"/>
          <p:nvPr>
            <p:custDataLst>
              <p:tags r:id="rId11"/>
            </p:custDataLst>
          </p:nvPr>
        </p:nvSpPr>
        <p:spPr>
          <a:xfrm>
            <a:off x="764540" y="1556385"/>
            <a:ext cx="6035040" cy="383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900" b="1">
                <a:solidFill>
                  <a:schemeClr val="accent2"/>
                </a:solidFill>
              </a:rPr>
              <a:t>What would I do?</a:t>
            </a:r>
            <a:endParaRPr lang="en-US" altLang="zh-CN" sz="1900" b="1">
              <a:solidFill>
                <a:schemeClr val="accent2"/>
              </a:solidFill>
            </a:endParaRPr>
          </a:p>
        </p:txBody>
      </p:sp>
      <p:sp>
        <p:nvSpPr>
          <p:cNvPr id="23" name="文本框 22"/>
          <p:cNvSpPr txBox="1"/>
          <p:nvPr>
            <p:custDataLst>
              <p:tags r:id="rId12"/>
            </p:custDataLst>
          </p:nvPr>
        </p:nvSpPr>
        <p:spPr>
          <a:xfrm>
            <a:off x="764540" y="3676015"/>
            <a:ext cx="6035040" cy="383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900" b="1">
                <a:solidFill>
                  <a:schemeClr val="accent2"/>
                </a:solidFill>
              </a:rPr>
              <a:t>What might their reaction be?</a:t>
            </a:r>
            <a:endParaRPr lang="en-US" altLang="zh-CN" sz="1900" b="1">
              <a:solidFill>
                <a:schemeClr val="accent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9">
        <p:comb dir="vert"/>
      </p:transition>
    </mc:Choice>
    <mc:Fallback>
      <p:transition>
        <p:comb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10" grpId="0"/>
      <p:bldP spid="10" grpId="1"/>
      <p:bldP spid="16" grpId="0"/>
      <p:bldP spid="16" grpId="1"/>
      <p:bldP spid="20" grpId="0"/>
      <p:bldP spid="20" grpId="1"/>
      <p:bldP spid="21" grpId="0"/>
      <p:bldP spid="21" grpId="1"/>
      <p:bldP spid="22" grpId="0"/>
      <p:bldP spid="22" grpId="1"/>
      <p:bldP spid="23" grpId="0"/>
      <p:bldP spid="23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12"/>
          <p:cNvSpPr txBox="1"/>
          <p:nvPr/>
        </p:nvSpPr>
        <p:spPr>
          <a:xfrm>
            <a:off x="280670" y="1036320"/>
            <a:ext cx="73914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开头</a:t>
            </a:r>
            <a:endParaRPr lang="zh-CN" altLang="en-US" sz="2000" b="1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1270159" y="590868"/>
            <a:ext cx="7271385" cy="2324099"/>
          </a:xfrm>
          <a:prstGeom prst="wedgeRectCallout">
            <a:avLst>
              <a:gd name="adj1" fmla="val -54324"/>
              <a:gd name="adj2" fmla="val -23636"/>
            </a:avLst>
          </a:prstGeom>
          <a:noFill/>
          <a:ln>
            <a:solidFill>
              <a:schemeClr val="dk1"/>
            </a:solidFill>
          </a:ln>
        </p:spPr>
        <p:txBody>
          <a:bodyPr wrap="square" rtlCol="0" anchor="t"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2400">
                <a:sym typeface="+mn-ea"/>
              </a:rPr>
              <a:t>It was </a:t>
            </a:r>
            <a:r>
              <a:rPr lang="zh-CN" altLang="en-US" sz="2400">
                <a:solidFill>
                  <a:srgbClr val="C00000"/>
                </a:solidFill>
                <a:sym typeface="+mn-ea"/>
              </a:rPr>
              <a:t>a warm summer morning</a:t>
            </a:r>
            <a:r>
              <a:rPr lang="zh-CN" altLang="en-US" sz="2400">
                <a:sym typeface="+mn-ea"/>
              </a:rPr>
              <a:t>. I was reading the g</a:t>
            </a:r>
            <a:r>
              <a:rPr lang="en-US" altLang="zh-CN" sz="2400">
                <a:sym typeface="+mn-ea"/>
              </a:rPr>
              <a:t>roce</a:t>
            </a:r>
            <a:r>
              <a:rPr lang="zh-CN" altLang="en-US" sz="2400">
                <a:sym typeface="+mn-ea"/>
              </a:rPr>
              <a:t>ry specials in the paper when I found a particularly good deal--the bonus </a:t>
            </a:r>
            <a:r>
              <a:rPr lang="zh-CN" altLang="en-US" sz="2400">
                <a:solidFill>
                  <a:srgbClr val="C00000"/>
                </a:solidFill>
                <a:sym typeface="+mn-ea"/>
              </a:rPr>
              <a:t>chicken packs: chicken quarters </a:t>
            </a:r>
            <a:r>
              <a:rPr lang="zh-CN" altLang="en-US" sz="2400">
                <a:sym typeface="+mn-ea"/>
              </a:rPr>
              <a:t>packed in family sizes. </a:t>
            </a:r>
            <a:endParaRPr lang="zh-CN" altLang="en-US" sz="2400">
              <a:sym typeface="+mn-ea"/>
            </a:endParaRPr>
          </a:p>
          <a:p>
            <a:pPr>
              <a:lnSpc>
                <a:spcPct val="110000"/>
              </a:lnSpc>
            </a:pPr>
            <a:r>
              <a:rPr lang="zh-CN" altLang="en-US" sz="1800">
                <a:latin typeface="华文楷体" panose="02010600040101010101" charset="-122"/>
                <a:ea typeface="华文楷体" panose="02010600040101010101" charset="-122"/>
                <a:cs typeface="微软雅黑" panose="020B0503020204020204" pitchFamily="34" charset="-122"/>
                <a:sym typeface="+mn-ea"/>
              </a:rPr>
              <a:t>这是一个暖和的夏日早晨。我在读报纸上的食品杂货特辑时，我发现了一笔特别划算的交易——鸡肉套餐:按家庭大小打包的鸡肉。</a:t>
            </a:r>
            <a:endParaRPr lang="zh-CN" altLang="en-US" sz="1800">
              <a:latin typeface="华文楷体" panose="02010600040101010101" charset="-122"/>
              <a:ea typeface="华文楷体" panose="02010600040101010101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6" name="文本框 5"/>
          <p:cNvSpPr txBox="1"/>
          <p:nvPr>
            <p:custDataLst>
              <p:tags r:id="rId2"/>
            </p:custDataLst>
          </p:nvPr>
        </p:nvSpPr>
        <p:spPr>
          <a:xfrm>
            <a:off x="280670" y="3667760"/>
            <a:ext cx="73914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>
                <a:solidFill>
                  <a:schemeClr val="l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结尾</a:t>
            </a:r>
            <a:endParaRPr lang="zh-CN" altLang="en-US" sz="2000" b="1">
              <a:solidFill>
                <a:schemeClr val="l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>
            <p:custDataLst>
              <p:tags r:id="rId3"/>
            </p:custDataLst>
          </p:nvPr>
        </p:nvSpPr>
        <p:spPr>
          <a:xfrm>
            <a:off x="1500664" y="3269933"/>
            <a:ext cx="7271385" cy="1614169"/>
          </a:xfrm>
          <a:prstGeom prst="wedgeRectCallout">
            <a:avLst>
              <a:gd name="adj1" fmla="val -53865"/>
              <a:gd name="adj2" fmla="val -8776"/>
            </a:avLst>
          </a:prstGeom>
          <a:noFill/>
          <a:ln>
            <a:solidFill>
              <a:schemeClr val="dk1"/>
            </a:solidFill>
          </a:ln>
        </p:spPr>
        <p:txBody>
          <a:bodyPr wrap="square" rtlCol="0" anchor="t"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  <a:cs typeface="微软雅黑" panose="020B0503020204020204" pitchFamily="34" charset="-122"/>
              </a:rPr>
              <a:t>这是一个意想不到的凝聚时刻，而这一切都是由炎热夏天里的一个装满冷冻鸡肉的背包所引发的。</a:t>
            </a:r>
            <a:endParaRPr lang="zh-CN" altLang="en-US">
              <a:solidFill>
                <a:schemeClr val="tx1"/>
              </a:solidFill>
              <a:latin typeface="华文楷体" panose="02010600040101010101" charset="-122"/>
              <a:ea typeface="华文楷体" panose="02010600040101010101" charset="-122"/>
              <a:cs typeface="微软雅黑" panose="020B0503020204020204" pitchFamily="34" charset="-122"/>
            </a:endParaRPr>
          </a:p>
          <a:p>
            <a:pPr>
              <a:lnSpc>
                <a:spcPct val="110000"/>
              </a:lnSpc>
            </a:pPr>
            <a:endParaRPr lang="zh-CN" altLang="en-US">
              <a:solidFill>
                <a:schemeClr val="tx1"/>
              </a:solidFill>
              <a:latin typeface="华文楷体" panose="02010600040101010101" charset="-122"/>
              <a:ea typeface="华文楷体" panose="02010600040101010101" charset="-122"/>
              <a:cs typeface="微软雅黑" panose="020B0503020204020204" pitchFamily="34" charset="-122"/>
            </a:endParaRPr>
          </a:p>
          <a:p>
            <a:pPr>
              <a:lnSpc>
                <a:spcPct val="110000"/>
              </a:lnSpc>
            </a:pPr>
            <a:endParaRPr lang="zh-CN" altLang="en-US">
              <a:solidFill>
                <a:schemeClr val="tx1"/>
              </a:solidFill>
              <a:latin typeface="华文楷体" panose="02010600040101010101" charset="-122"/>
              <a:ea typeface="华文楷体" panose="02010600040101010101" charset="-122"/>
              <a:cs typeface="微软雅黑" panose="020B0503020204020204" pitchFamily="34" charset="-122"/>
            </a:endParaRPr>
          </a:p>
          <a:p>
            <a:pPr>
              <a:lnSpc>
                <a:spcPct val="110000"/>
              </a:lnSpc>
            </a:pPr>
            <a:endParaRPr lang="zh-CN" altLang="en-US">
              <a:solidFill>
                <a:schemeClr val="tx1"/>
              </a:solidFill>
              <a:latin typeface="华文楷体" panose="02010600040101010101" charset="-122"/>
              <a:ea typeface="华文楷体" panose="02010600040101010101" charset="-122"/>
              <a:cs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>
            <p:custDataLst>
              <p:tags r:id="rId4"/>
            </p:custDataLst>
          </p:nvPr>
        </p:nvSpPr>
        <p:spPr>
          <a:xfrm>
            <a:off x="360040" y="53246"/>
            <a:ext cx="360040" cy="360040"/>
          </a:xfrm>
          <a:prstGeom prst="rect">
            <a:avLst/>
          </a:prstGeom>
          <a:noFill/>
          <a:ln w="952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矩形 2"/>
          <p:cNvSpPr/>
          <p:nvPr>
            <p:custDataLst>
              <p:tags r:id="rId5"/>
            </p:custDataLst>
          </p:nvPr>
        </p:nvSpPr>
        <p:spPr>
          <a:xfrm>
            <a:off x="474230" y="162178"/>
            <a:ext cx="290264" cy="29026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gradFill>
                <a:gsLst>
                  <a:gs pos="0">
                    <a:srgbClr val="66CCFF"/>
                  </a:gs>
                  <a:gs pos="52000">
                    <a:prstClr val="white"/>
                  </a:gs>
                  <a:gs pos="100000">
                    <a:srgbClr val="0070C0"/>
                  </a:gs>
                </a:gsLst>
                <a:lin ang="0" scaled="1"/>
              </a:gra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9" name="直接连接符 8"/>
          <p:cNvCxnSpPr/>
          <p:nvPr userDrawn="1">
            <p:custDataLst>
              <p:tags r:id="rId6"/>
            </p:custDataLst>
          </p:nvPr>
        </p:nvCxnSpPr>
        <p:spPr>
          <a:xfrm>
            <a:off x="897462" y="437084"/>
            <a:ext cx="8246538" cy="0"/>
          </a:xfrm>
          <a:prstGeom prst="line">
            <a:avLst/>
          </a:prstGeom>
          <a:ln w="127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文本框 10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848360" y="60960"/>
            <a:ext cx="5106035" cy="344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85" rIns="68571" bIns="34285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algn="l" defTabSz="914400" rtl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首尾呼应</a:t>
            </a:r>
            <a:endParaRPr kumimoji="0" lang="en-US" altLang="zh-CN" sz="1800" b="1" i="0" u="none" strike="noStrike" kern="1200" cap="none" spc="0" normalizeH="0" baseline="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440180" y="3891280"/>
            <a:ext cx="7282815" cy="902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2400">
                <a:sym typeface="+mn-ea"/>
              </a:rPr>
              <a:t>It was an unexpected moment of community, all</a:t>
            </a:r>
            <a:r>
              <a:rPr lang="en-US" altLang="zh-CN" sz="2400">
                <a:sym typeface="+mn-ea"/>
              </a:rPr>
              <a:t> </a:t>
            </a:r>
            <a:r>
              <a:rPr lang="zh-CN" altLang="en-US" sz="2400">
                <a:sym typeface="+mn-ea"/>
              </a:rPr>
              <a:t>sparked by </a:t>
            </a:r>
            <a:r>
              <a:rPr lang="zh-CN" altLang="en-US" sz="2400">
                <a:solidFill>
                  <a:srgbClr val="C00000"/>
                </a:solidFill>
                <a:sym typeface="+mn-ea"/>
              </a:rPr>
              <a:t>a backpack full of frozen chicken on a hot summer day</a:t>
            </a:r>
            <a:r>
              <a:rPr lang="zh-CN" altLang="en-US" sz="2400">
                <a:sym typeface="+mn-ea"/>
              </a:rPr>
              <a:t>.</a:t>
            </a:r>
            <a:endParaRPr lang="zh-CN" altLang="en-US" sz="2400"/>
          </a:p>
        </p:txBody>
      </p:sp>
    </p:spTree>
    <p:custDataLst>
      <p:tags r:id="rId8"/>
    </p:custData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8" grpId="0" bldLvl="0" animBg="1"/>
      <p:bldP spid="8" grpId="1" animBg="1"/>
      <p:bldP spid="4" grpId="0"/>
      <p:bldP spid="4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60040" y="53246"/>
            <a:ext cx="360040" cy="360040"/>
          </a:xfrm>
          <a:prstGeom prst="rect">
            <a:avLst/>
          </a:prstGeom>
          <a:noFill/>
          <a:ln w="952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74230" y="162178"/>
            <a:ext cx="290264" cy="29026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gradFill>
                <a:gsLst>
                  <a:gs pos="0">
                    <a:srgbClr val="66CCFF"/>
                  </a:gs>
                  <a:gs pos="52000">
                    <a:prstClr val="white"/>
                  </a:gs>
                  <a:gs pos="100000">
                    <a:srgbClr val="0070C0"/>
                  </a:gs>
                </a:gsLst>
                <a:lin ang="0" scaled="1"/>
              </a:gra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>
            <a:off x="897462" y="437084"/>
            <a:ext cx="8246538" cy="0"/>
          </a:xfrm>
          <a:prstGeom prst="line">
            <a:avLst/>
          </a:prstGeom>
          <a:ln w="127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文本框 10"/>
          <p:cNvSpPr txBox="1">
            <a:spLocks noChangeArrowheads="1"/>
          </p:cNvSpPr>
          <p:nvPr/>
        </p:nvSpPr>
        <p:spPr bwMode="auto">
          <a:xfrm>
            <a:off x="848360" y="60960"/>
            <a:ext cx="5106035" cy="344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85" rIns="68571" bIns="34285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algn="l" defTabSz="914400" rtl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学生考场作文问题</a:t>
            </a:r>
            <a:endParaRPr kumimoji="0" lang="zh-CN" altLang="en-US" sz="1800" b="1" i="0" u="none" strike="noStrike" kern="1200" cap="none" spc="0" normalizeH="0" baseline="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050" y="802005"/>
            <a:ext cx="6173470" cy="4262755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24" name="文本框 23"/>
          <p:cNvSpPr txBox="1"/>
          <p:nvPr/>
        </p:nvSpPr>
        <p:spPr>
          <a:xfrm>
            <a:off x="81280" y="521970"/>
            <a:ext cx="3048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>
                <a:solidFill>
                  <a:srgbClr val="C00000"/>
                </a:solidFill>
              </a:rPr>
              <a:t>Para 1:</a:t>
            </a:r>
            <a:endParaRPr lang="en-US" altLang="zh-CN" b="1">
              <a:solidFill>
                <a:srgbClr val="C00000"/>
              </a:solidFill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19050" y="1552575"/>
            <a:ext cx="6045835" cy="3068320"/>
            <a:chOff x="30" y="2445"/>
            <a:chExt cx="9521" cy="4832"/>
          </a:xfrm>
        </p:grpSpPr>
        <p:cxnSp>
          <p:nvCxnSpPr>
            <p:cNvPr id="25" name="直接连接符 24"/>
            <p:cNvCxnSpPr/>
            <p:nvPr/>
          </p:nvCxnSpPr>
          <p:spPr>
            <a:xfrm>
              <a:off x="4263" y="2445"/>
              <a:ext cx="5288" cy="0"/>
            </a:xfrm>
            <a:prstGeom prst="line">
              <a:avLst/>
            </a:prstGeom>
            <a:ln w="25400"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26" name="直接连接符 25"/>
            <p:cNvCxnSpPr/>
            <p:nvPr/>
          </p:nvCxnSpPr>
          <p:spPr>
            <a:xfrm>
              <a:off x="30" y="3060"/>
              <a:ext cx="2211" cy="0"/>
            </a:xfrm>
            <a:prstGeom prst="line">
              <a:avLst/>
            </a:prstGeom>
            <a:ln w="25400"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27" name="直接连接符 26"/>
            <p:cNvCxnSpPr/>
            <p:nvPr/>
          </p:nvCxnSpPr>
          <p:spPr>
            <a:xfrm>
              <a:off x="1798" y="3675"/>
              <a:ext cx="3515" cy="0"/>
            </a:xfrm>
            <a:prstGeom prst="line">
              <a:avLst/>
            </a:prstGeom>
            <a:ln w="22225"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/>
          </p:nvCxnSpPr>
          <p:spPr>
            <a:xfrm>
              <a:off x="6036" y="3060"/>
              <a:ext cx="1814" cy="0"/>
            </a:xfrm>
            <a:prstGeom prst="line">
              <a:avLst/>
            </a:prstGeom>
            <a:ln w="22225"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29" name="直接连接符 28"/>
            <p:cNvCxnSpPr/>
            <p:nvPr/>
          </p:nvCxnSpPr>
          <p:spPr>
            <a:xfrm>
              <a:off x="5860" y="3675"/>
              <a:ext cx="1814" cy="0"/>
            </a:xfrm>
            <a:prstGeom prst="line">
              <a:avLst/>
            </a:prstGeom>
            <a:ln w="22225"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30" name="直接连接符 29"/>
            <p:cNvCxnSpPr/>
            <p:nvPr/>
          </p:nvCxnSpPr>
          <p:spPr>
            <a:xfrm>
              <a:off x="128" y="4905"/>
              <a:ext cx="3515" cy="0"/>
            </a:xfrm>
            <a:prstGeom prst="line">
              <a:avLst/>
            </a:prstGeom>
            <a:ln w="22225"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31" name="直接连接符 30"/>
            <p:cNvCxnSpPr/>
            <p:nvPr/>
          </p:nvCxnSpPr>
          <p:spPr>
            <a:xfrm>
              <a:off x="5313" y="4905"/>
              <a:ext cx="2494" cy="0"/>
            </a:xfrm>
            <a:prstGeom prst="line">
              <a:avLst/>
            </a:prstGeom>
            <a:ln w="22225"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32" name="直接连接符 31"/>
            <p:cNvCxnSpPr/>
            <p:nvPr/>
          </p:nvCxnSpPr>
          <p:spPr>
            <a:xfrm>
              <a:off x="128" y="6135"/>
              <a:ext cx="4365" cy="0"/>
            </a:xfrm>
            <a:prstGeom prst="line">
              <a:avLst/>
            </a:prstGeom>
            <a:ln w="22225"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33" name="直接连接符 32"/>
            <p:cNvCxnSpPr/>
            <p:nvPr/>
          </p:nvCxnSpPr>
          <p:spPr>
            <a:xfrm>
              <a:off x="859" y="6662"/>
              <a:ext cx="3855" cy="0"/>
            </a:xfrm>
            <a:prstGeom prst="line">
              <a:avLst/>
            </a:prstGeom>
            <a:ln w="22225"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34" name="直接连接符 33"/>
            <p:cNvCxnSpPr/>
            <p:nvPr/>
          </p:nvCxnSpPr>
          <p:spPr>
            <a:xfrm>
              <a:off x="3429" y="7277"/>
              <a:ext cx="1814" cy="0"/>
            </a:xfrm>
            <a:prstGeom prst="line">
              <a:avLst/>
            </a:prstGeom>
            <a:ln w="22225"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</p:grpSp>
      <p:cxnSp>
        <p:nvCxnSpPr>
          <p:cNvPr id="35" name="直接连接符 34"/>
          <p:cNvCxnSpPr/>
          <p:nvPr/>
        </p:nvCxnSpPr>
        <p:spPr>
          <a:xfrm>
            <a:off x="3456305" y="4620895"/>
            <a:ext cx="2628000" cy="0"/>
          </a:xfrm>
          <a:prstGeom prst="line">
            <a:avLst/>
          </a:prstGeom>
          <a:ln w="2222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37" name="文本框 36"/>
          <p:cNvSpPr txBox="1"/>
          <p:nvPr/>
        </p:nvSpPr>
        <p:spPr>
          <a:xfrm>
            <a:off x="6360795" y="1552575"/>
            <a:ext cx="2381250" cy="161417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b="1">
                <a:solidFill>
                  <a:srgbClr val="C0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红色划线：</a:t>
            </a:r>
            <a:r>
              <a:rPr lang="en-US" altLang="zh-CN" b="1">
                <a:solidFill>
                  <a:srgbClr val="C0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 </a:t>
            </a:r>
            <a:r>
              <a:rPr lang="zh-CN" altLang="en-US" b="1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均为不恰当情节或</a:t>
            </a:r>
            <a:r>
              <a:rPr lang="zh-CN" altLang="en-US" b="1" u="sng">
                <a:solidFill>
                  <a:srgbClr val="1D41D5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无效</a:t>
            </a:r>
            <a:r>
              <a:rPr lang="zh-CN" altLang="en-US" b="1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情节</a:t>
            </a:r>
            <a:r>
              <a:rPr lang="en-US" altLang="zh-CN" b="1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(</a:t>
            </a:r>
            <a:r>
              <a:rPr lang="zh-CN" altLang="en-US" b="1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所有的情节必须与原文及两个段首句协同；必须与主题协同</a:t>
            </a:r>
            <a:r>
              <a:rPr lang="en-US" altLang="zh-CN" b="1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)</a:t>
            </a:r>
            <a:endParaRPr lang="en-US" altLang="zh-CN" b="1">
              <a:solidFill>
                <a:schemeClr val="tx1"/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9" advClick="0">
        <p:comb dir="vert"/>
      </p:transition>
    </mc:Choice>
    <mc:Fallback>
      <p:transition advClick="0">
        <p:comb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7" grpId="1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KSO_WM_BEAUTIFY_FLAG" val=""/>
</p:tagLst>
</file>

<file path=ppt/tags/tag32.xml><?xml version="1.0" encoding="utf-8"?>
<p:tagLst xmlns:p="http://schemas.openxmlformats.org/presentationml/2006/main">
  <p:tag name="KSO_WM_BEAUTIFY_FLAG" val=""/>
</p:tagLst>
</file>

<file path=ppt/tags/tag33.xml><?xml version="1.0" encoding="utf-8"?>
<p:tagLst xmlns:p="http://schemas.openxmlformats.org/presentationml/2006/main">
  <p:tag name="KSO_WM_BEAUTIFY_FLAG" val=""/>
</p:tagLst>
</file>

<file path=ppt/tags/tag34.xml><?xml version="1.0" encoding="utf-8"?>
<p:tagLst xmlns:p="http://schemas.openxmlformats.org/presentationml/2006/main">
  <p:tag name="KSO_WM_BEAUTIFY_FLAG" val=""/>
</p:tagLst>
</file>

<file path=ppt/tags/tag35.xml><?xml version="1.0" encoding="utf-8"?>
<p:tagLst xmlns:p="http://schemas.openxmlformats.org/presentationml/2006/main">
  <p:tag name="KSO_WM_UNIT_LINE_FILL_TYPE" val="2"/>
  <p:tag name="KSO_WM_UNIT_LINE_FORE_SCHEMECOLOR_INDEX" val="13"/>
  <p:tag name="KSO_WM_UNIT_LINE_FORE_SCHEMECOLOR_INDEX_BRIGHTNESS" val="0"/>
  <p:tag name="KSO_WM_UNIT_TEXT_FILL_FORE_SCHEMECOLOR_INDEX" val="14"/>
  <p:tag name="KSO_WM_UNIT_TEXT_FILL_FORE_SCHEMECOLOR_INDEX_BRIGHTNESS" val="0"/>
  <p:tag name="KSO_WM_UNIT_TEXT_FILL_TYPE" val="1"/>
</p:tagLst>
</file>

<file path=ppt/tags/tag36.xml><?xml version="1.0" encoding="utf-8"?>
<p:tagLst xmlns:p="http://schemas.openxmlformats.org/presentationml/2006/main">
  <p:tag name="KSO_WM_UNIT_TEXT_FILL_FORE_SCHEMECOLOR_INDEX" val="14"/>
  <p:tag name="KSO_WM_UNIT_TEXT_FILL_FORE_SCHEMECOLOR_INDEX_BRIGHTNESS" val="0"/>
  <p:tag name="KSO_WM_UNIT_TEXT_FILL_TYPE" val="1"/>
</p:tagLst>
</file>

<file path=ppt/tags/tag37.xml><?xml version="1.0" encoding="utf-8"?>
<p:tagLst xmlns:p="http://schemas.openxmlformats.org/presentationml/2006/main">
  <p:tag name="KSO_WM_UNIT_LINE_FILL_TYPE" val="2"/>
  <p:tag name="KSO_WM_UNIT_LINE_FORE_SCHEMECOLOR_INDEX" val="13"/>
  <p:tag name="KSO_WM_UNIT_LINE_FORE_SCHEMECOLOR_INDEX_BRIGHTNESS" val="0"/>
  <p:tag name="KSO_WM_UNIT_TEXT_FILL_FORE_SCHEMECOLOR_INDEX" val="14"/>
  <p:tag name="KSO_WM_UNIT_TEXT_FILL_FORE_SCHEMECOLOR_INDEX_BRIGHTNESS" val="0"/>
  <p:tag name="KSO_WM_UNIT_TEXT_FILL_TYPE" val="1"/>
</p:tagLst>
</file>

<file path=ppt/tags/tag38.xml><?xml version="1.0" encoding="utf-8"?>
<p:tagLst xmlns:p="http://schemas.openxmlformats.org/presentationml/2006/main">
  <p:tag name="KSO_WM_BEAUTIFY_FLAG" val=""/>
</p:tagLst>
</file>

<file path=ppt/tags/tag39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BEAUTIFY_FLAG" val=""/>
</p:tagLst>
</file>

<file path=ppt/tags/tag41.xml><?xml version="1.0" encoding="utf-8"?>
<p:tagLst xmlns:p="http://schemas.openxmlformats.org/presentationml/2006/main">
  <p:tag name="KSO_WM_BEAUTIFY_FLAG" val=""/>
</p:tagLst>
</file>

<file path=ppt/tags/tag42.xml><?xml version="1.0" encoding="utf-8"?>
<p:tagLst xmlns:p="http://schemas.openxmlformats.org/presentationml/2006/main">
  <p:tag name="KSO_WM_SLIDE_BACKGROUND_TYPE" val="general"/>
  <p:tag name="KSO_WM_SLIDE_BK_DARK_LIGHT" val=""/>
</p:tagLst>
</file>

<file path=ppt/tags/tag43.xml><?xml version="1.0" encoding="utf-8"?>
<p:tagLst xmlns:p="http://schemas.openxmlformats.org/presentationml/2006/main">
  <p:tag name="KSO_WM_BEAUTIFY_FLAG" val=""/>
</p:tagLst>
</file>

<file path=ppt/tags/tag44.xml><?xml version="1.0" encoding="utf-8"?>
<p:tagLst xmlns:p="http://schemas.openxmlformats.org/presentationml/2006/main">
  <p:tag name="KSO_WM_BEAUTIFY_FLAG" val=""/>
</p:tagLst>
</file>

<file path=ppt/tags/tag45.xml><?xml version="1.0" encoding="utf-8"?>
<p:tagLst xmlns:p="http://schemas.openxmlformats.org/presentationml/2006/main">
  <p:tag name="KSO_WM_BEAUTIFY_FLAG" val=""/>
</p:tagLst>
</file>

<file path=ppt/tags/tag46.xml><?xml version="1.0" encoding="utf-8"?>
<p:tagLst xmlns:p="http://schemas.openxmlformats.org/presentationml/2006/main">
  <p:tag name="KSO_WM_BEAUTIFY_FLAG" val=""/>
</p:tagLst>
</file>

<file path=ppt/tags/tag47.xml><?xml version="1.0" encoding="utf-8"?>
<p:tagLst xmlns:p="http://schemas.openxmlformats.org/presentationml/2006/main">
  <p:tag name="KSO_WM_BEAUTIFY_FLAG" val=""/>
</p:tagLst>
</file>

<file path=ppt/tags/tag48.xml><?xml version="1.0" encoding="utf-8"?>
<p:tagLst xmlns:p="http://schemas.openxmlformats.org/presentationml/2006/main">
  <p:tag name="KSO_WM_BEAUTIFY_FLAG" val=""/>
</p:tagLst>
</file>

<file path=ppt/tags/tag49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50.xml><?xml version="1.0" encoding="utf-8"?>
<p:tagLst xmlns:p="http://schemas.openxmlformats.org/presentationml/2006/main">
  <p:tag name="KSO_WM_BEAUTIFY_FLAG" val=""/>
</p:tagLst>
</file>

<file path=ppt/tags/tag51.xml><?xml version="1.0" encoding="utf-8"?>
<p:tagLst xmlns:p="http://schemas.openxmlformats.org/presentationml/2006/main">
  <p:tag name="KSO_WM_BEAUTIFY_FLAG" val=""/>
</p:tagLst>
</file>

<file path=ppt/tags/tag52.xml><?xml version="1.0" encoding="utf-8"?>
<p:tagLst xmlns:p="http://schemas.openxmlformats.org/presentationml/2006/main">
  <p:tag name="KSO_WM_BEAUTIFY_FLAG" val=""/>
</p:tagLst>
</file>

<file path=ppt/tags/tag53.xml><?xml version="1.0" encoding="utf-8"?>
<p:tagLst xmlns:p="http://schemas.openxmlformats.org/presentationml/2006/main">
  <p:tag name="KSO_WM_BEAUTIFY_FLAG" val=""/>
</p:tagLst>
</file>

<file path=ppt/tags/tag54.xml><?xml version="1.0" encoding="utf-8"?>
<p:tagLst xmlns:p="http://schemas.openxmlformats.org/presentationml/2006/main">
  <p:tag name="KSO_WM_BEAUTIFY_FLAG" val=""/>
</p:tagLst>
</file>

<file path=ppt/tags/tag55.xml><?xml version="1.0" encoding="utf-8"?>
<p:tagLst xmlns:p="http://schemas.openxmlformats.org/presentationml/2006/main">
  <p:tag name="KSO_WM_BEAUTIFY_FLAG" val=""/>
</p:tagLst>
</file>

<file path=ppt/tags/tag56.xml><?xml version="1.0" encoding="utf-8"?>
<p:tagLst xmlns:p="http://schemas.openxmlformats.org/presentationml/2006/main">
  <p:tag name="KSO_WM_BEAUTIFY_FLAG" val=""/>
</p:tagLst>
</file>

<file path=ppt/tags/tag57.xml><?xml version="1.0" encoding="utf-8"?>
<p:tagLst xmlns:p="http://schemas.openxmlformats.org/presentationml/2006/main">
  <p:tag name="KSO_WM_BEAUTIFY_FLAG" val=""/>
</p:tagLst>
</file>

<file path=ppt/tags/tag58.xml><?xml version="1.0" encoding="utf-8"?>
<p:tagLst xmlns:p="http://schemas.openxmlformats.org/presentationml/2006/main">
  <p:tag name="KSO_WM_BEAUTIFY_FLAG" val=""/>
</p:tagLst>
</file>

<file path=ppt/tags/tag59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60.xml><?xml version="1.0" encoding="utf-8"?>
<p:tagLst xmlns:p="http://schemas.openxmlformats.org/presentationml/2006/main">
  <p:tag name="KSO_WM_BEAUTIFY_FLAG" val=""/>
</p:tagLst>
</file>

<file path=ppt/tags/tag61.xml><?xml version="1.0" encoding="utf-8"?>
<p:tagLst xmlns:p="http://schemas.openxmlformats.org/presentationml/2006/main">
  <p:tag name="KSO_WM_BEAUTIFY_FLAG" val=""/>
</p:tagLst>
</file>

<file path=ppt/tags/tag62.xml><?xml version="1.0" encoding="utf-8"?>
<p:tagLst xmlns:p="http://schemas.openxmlformats.org/presentationml/2006/main">
  <p:tag name="KSO_WM_BEAUTIFY_FLAG" val=""/>
</p:tagLst>
</file>

<file path=ppt/tags/tag63.xml><?xml version="1.0" encoding="utf-8"?>
<p:tagLst xmlns:p="http://schemas.openxmlformats.org/presentationml/2006/main">
  <p:tag name="KSO_WM_BEAUTIFY_FLAG" val=""/>
</p:tagLst>
</file>

<file path=ppt/tags/tag64.xml><?xml version="1.0" encoding="utf-8"?>
<p:tagLst xmlns:p="http://schemas.openxmlformats.org/presentationml/2006/main">
  <p:tag name="KSO_WM_BEAUTIFY_FLAG" val=""/>
</p:tagLst>
</file>

<file path=ppt/tags/tag65.xml><?xml version="1.0" encoding="utf-8"?>
<p:tagLst xmlns:p="http://schemas.openxmlformats.org/presentationml/2006/main">
  <p:tag name="KSO_WM_BEAUTIFY_FLAG" val=""/>
</p:tagLst>
</file>

<file path=ppt/tags/tag66.xml><?xml version="1.0" encoding="utf-8"?>
<p:tagLst xmlns:p="http://schemas.openxmlformats.org/presentationml/2006/main">
  <p:tag name="KSO_WM_BEAUTIFY_FLAG" val=""/>
</p:tagLst>
</file>

<file path=ppt/tags/tag67.xml><?xml version="1.0" encoding="utf-8"?>
<p:tagLst xmlns:p="http://schemas.openxmlformats.org/presentationml/2006/main">
  <p:tag name="KSO_WM_BEAUTIFY_FLAG" val=""/>
</p:tagLst>
</file>

<file path=ppt/tags/tag68.xml><?xml version="1.0" encoding="utf-8"?>
<p:tagLst xmlns:p="http://schemas.openxmlformats.org/presentationml/2006/main">
  <p:tag name="KSO_WM_BEAUTIFY_FLAG" val=""/>
</p:tagLst>
</file>

<file path=ppt/tags/tag69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70.xml><?xml version="1.0" encoding="utf-8"?>
<p:tagLst xmlns:p="http://schemas.openxmlformats.org/presentationml/2006/main">
  <p:tag name="KSO_WM_BEAUTIFY_FLAG" val=""/>
</p:tagLst>
</file>

<file path=ppt/tags/tag71.xml><?xml version="1.0" encoding="utf-8"?>
<p:tagLst xmlns:p="http://schemas.openxmlformats.org/presentationml/2006/main">
  <p:tag name="KSO_WM_BEAUTIFY_FLAG" val=""/>
</p:tagLst>
</file>

<file path=ppt/tags/tag72.xml><?xml version="1.0" encoding="utf-8"?>
<p:tagLst xmlns:p="http://schemas.openxmlformats.org/presentationml/2006/main">
  <p:tag name="KSO_WM_BEAUTIFY_FLAG" val=""/>
</p:tagLst>
</file>

<file path=ppt/tags/tag73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15725</Words>
  <Application>WPS 演示</Application>
  <PresentationFormat>全屏显示(16:9)</PresentationFormat>
  <Paragraphs>367</Paragraphs>
  <Slides>19</Slides>
  <Notes>12</Notes>
  <HiddenSlides>0</HiddenSlides>
  <MMClips>0</MMClips>
  <ScaleCrop>false</ScaleCrop>
  <HeadingPairs>
    <vt:vector size="6" baseType="variant">
      <vt:variant>
        <vt:lpstr>已用的字体</vt:lpstr>
      </vt:variant>
      <vt:variant>
        <vt:i4>21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41" baseType="lpstr">
      <vt:lpstr>Arial</vt:lpstr>
      <vt:lpstr>宋体</vt:lpstr>
      <vt:lpstr>Wingdings</vt:lpstr>
      <vt:lpstr>Lato Regular</vt:lpstr>
      <vt:lpstr>Lato Hairline</vt:lpstr>
      <vt:lpstr>Lato Light</vt:lpstr>
      <vt:lpstr>微软雅黑</vt:lpstr>
      <vt:lpstr>Arial Unicode MS</vt:lpstr>
      <vt:lpstr>HelveticaNeue</vt:lpstr>
      <vt:lpstr>华文新魏</vt:lpstr>
      <vt:lpstr>Arial</vt:lpstr>
      <vt:lpstr>Agency FB</vt:lpstr>
      <vt:lpstr>Calibri</vt:lpstr>
      <vt:lpstr>Calibri</vt:lpstr>
      <vt:lpstr>Times New Roman</vt:lpstr>
      <vt:lpstr>Wingdings</vt:lpstr>
      <vt:lpstr>华文楷体</vt:lpstr>
      <vt:lpstr>Calibri Light</vt:lpstr>
      <vt:lpstr>Segoe Print</vt:lpstr>
      <vt:lpstr>Arial Unicode MS</vt:lpstr>
      <vt:lpstr>Yu Gothic UI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133</cp:revision>
  <dcterms:created xsi:type="dcterms:W3CDTF">2017-07-24T01:32:00Z</dcterms:created>
  <dcterms:modified xsi:type="dcterms:W3CDTF">2023-12-26T08:07:19Z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2052-11.8.2.7978</vt:lpwstr>
  </property>
  <property fmtid="{D5CDD505-2E9C-101B-9397-08002B2CF9AE}" pid="3" name="ICV">
    <vt:lpwstr>D0C2F1E3128548DEAE7FC222E9C58A46</vt:lpwstr>
  </property>
  <property fmtid="{D5CDD505-2E9C-101B-9397-08002B2CF9AE}" pid="4" name="commondata">
    <vt:lpwstr>eyJoZGlkIjoiMDk0NTRmZjI0NmM3YTM3ZGVkNjY1ZTBmOTdmMDUwMzkifQ==</vt:lpwstr>
  </property>
</Properties>
</file>