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53" r:id="rId3"/>
    <p:sldMasterId id="2147483665" r:id="rId4"/>
    <p:sldMasterId id="2147483677" r:id="rId5"/>
    <p:sldMasterId id="2147483689" r:id="rId6"/>
    <p:sldMasterId id="2147483699" r:id="rId7"/>
  </p:sldMasterIdLst>
  <p:notesMasterIdLst>
    <p:notesMasterId r:id="rId11"/>
  </p:notesMasterIdLst>
  <p:handoutMasterIdLst>
    <p:handoutMasterId r:id="rId28"/>
  </p:handoutMasterIdLst>
  <p:sldIdLst>
    <p:sldId id="1281" r:id="rId8"/>
    <p:sldId id="1263" r:id="rId9"/>
    <p:sldId id="1202" r:id="rId10"/>
    <p:sldId id="1078" r:id="rId12"/>
    <p:sldId id="1079" r:id="rId13"/>
    <p:sldId id="1170" r:id="rId14"/>
    <p:sldId id="1201" r:id="rId15"/>
    <p:sldId id="1141" r:id="rId16"/>
    <p:sldId id="1204" r:id="rId17"/>
    <p:sldId id="1168" r:id="rId18"/>
    <p:sldId id="1203" r:id="rId19"/>
    <p:sldId id="1206" r:id="rId20"/>
    <p:sldId id="1205" r:id="rId21"/>
    <p:sldId id="1140" r:id="rId22"/>
    <p:sldId id="1169" r:id="rId23"/>
    <p:sldId id="1172" r:id="rId24"/>
    <p:sldId id="1173" r:id="rId25"/>
    <p:sldId id="1240" r:id="rId26"/>
    <p:sldId id="532" r:id="rId27"/>
  </p:sldIdLst>
  <p:sldSz cx="12192000" cy="6858000"/>
  <p:notesSz cx="6858000" cy="9144000"/>
  <p:embeddedFontLst>
    <p:embeddedFont>
      <p:font typeface="微软雅黑" panose="020B0503020204020204" charset="-122"/>
      <p:regular r:id="rId33"/>
    </p:embeddedFont>
    <p:embeddedFont>
      <p:font typeface="Calibri" panose="020F0502020204030204" charset="0"/>
      <p:regular r:id="rId34"/>
      <p:bold r:id="rId35"/>
      <p:italic r:id="rId36"/>
      <p:boldItalic r:id="rId37"/>
    </p:embeddedFont>
    <p:embeddedFont>
      <p:font typeface="等线" panose="02010600030101010101" charset="-122"/>
      <p:regular r:id="rId38"/>
    </p:embeddedFont>
    <p:embeddedFont>
      <p:font typeface="Calibri Light" panose="020F0302020204030204" charset="0"/>
      <p:regular r:id="rId39"/>
      <p:italic r:id="rId40"/>
    </p:embeddedFont>
    <p:embeddedFont>
      <p:font typeface="等线 Light" panose="02010600030101010101" charset="-122"/>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A3"/>
    <a:srgbClr val="0B706B"/>
    <a:srgbClr val="E7771F"/>
    <a:srgbClr val="F18830"/>
    <a:srgbClr val="1D9AD6"/>
    <a:srgbClr val="EF8C37"/>
    <a:srgbClr val="119490"/>
    <a:srgbClr val="F8C16E"/>
    <a:srgbClr val="086BC2"/>
    <a:srgbClr val="0C76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93"/>
    <p:restoredTop sz="92276"/>
  </p:normalViewPr>
  <p:slideViewPr>
    <p:cSldViewPr snapToGrid="0" showGuides="1">
      <p:cViewPr>
        <p:scale>
          <a:sx n="94" d="100"/>
          <a:sy n="94" d="100"/>
        </p:scale>
        <p:origin x="704" y="712"/>
      </p:cViewPr>
      <p:guideLst>
        <p:guide pos="301"/>
        <p:guide pos="7269"/>
        <p:guide orient="horz" pos="653"/>
        <p:guide orient="horz" pos="3908"/>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Master" Target="slideMasters/slideMaster3.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notesMaster" Target="notesMasters/notesMaster1.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microsoft.com/office/2007/relationships/hdphoto" Target="../media/image13.wdp"/><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4"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8"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8"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pic>
        <p:nvPicPr>
          <p:cNvPr id="5124" name="图片 11" descr="水印"/>
          <p:cNvPicPr>
            <a:picLocks noChangeAspect="1"/>
          </p:cNvPicPr>
          <p:nvPr userDrawn="1"/>
        </p:nvPicPr>
        <p:blipFill>
          <a:blip r:embed="rId3"/>
          <a:stretch>
            <a:fillRect/>
          </a:stretch>
        </p:blipFill>
        <p:spPr>
          <a:xfrm>
            <a:off x="7186613" y="63500"/>
            <a:ext cx="4902200" cy="1587500"/>
          </a:xfrm>
          <a:prstGeom prst="rect">
            <a:avLst/>
          </a:prstGeom>
          <a:noFill/>
          <a:ln w="9525">
            <a:noFill/>
          </a:ln>
        </p:spPr>
      </p:pic>
    </p:spTree>
  </p:cSld>
  <p:clrMapOvr>
    <a:masterClrMapping/>
  </p:clrMapOvr>
  <p:transition>
    <p:dissolve/>
  </p:transition>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965" indent="0">
              <a:buNone/>
              <a:defRPr sz="755"/>
            </a:lvl5pPr>
            <a:lvl6pPr marL="1713865" indent="0">
              <a:buNone/>
              <a:defRPr sz="755"/>
            </a:lvl6pPr>
            <a:lvl7pPr marL="2056765" indent="0">
              <a:buNone/>
              <a:defRPr sz="755"/>
            </a:lvl7pPr>
            <a:lvl8pPr marL="2399665" indent="0">
              <a:buNone/>
              <a:defRPr sz="755"/>
            </a:lvl8pPr>
            <a:lvl9pPr marL="2742565"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965" indent="0">
              <a:buNone/>
              <a:defRPr sz="1055"/>
            </a:lvl5pPr>
            <a:lvl6pPr marL="1713865" indent="0">
              <a:buNone/>
              <a:defRPr sz="1055"/>
            </a:lvl6pPr>
            <a:lvl7pPr marL="2056765" indent="0">
              <a:buNone/>
              <a:defRPr sz="1055"/>
            </a:lvl7pPr>
            <a:lvl8pPr marL="2399665" indent="0">
              <a:buNone/>
              <a:defRPr sz="1055"/>
            </a:lvl8pPr>
            <a:lvl9pPr marL="2742565"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9"/>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1"/>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3" cy="3525839"/>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1" cy="9240839"/>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3" y="52345"/>
            <a:ext cx="5545843"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1"/>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1"/>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1"/>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0"/>
            <a:ext cx="9144000" cy="2388017"/>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668"/>
            <a:ext cx="9144000" cy="1656052"/>
          </a:xfrm>
        </p:spPr>
        <p:txBody>
          <a:bodyPr/>
          <a:lstStyle>
            <a:lvl1pPr marL="0" indent="0" algn="ctr">
              <a:buNone/>
              <a:defRPr sz="2400"/>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10037"/>
            <a:ext cx="10515600" cy="2853236"/>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90267"/>
            <a:ext cx="10515600"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944"/>
            <a:ext cx="5181600" cy="43521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845"/>
            <a:ext cx="4873575"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200" indent="0">
              <a:buNone/>
              <a:defRPr sz="2400"/>
            </a:lvl2pPr>
            <a:lvl3pPr marL="914400" indent="0">
              <a:buNone/>
              <a:defRPr sz="2000"/>
            </a:lvl3pPr>
            <a:lvl4pPr marL="1370965" indent="0">
              <a:buNone/>
              <a:defRPr sz="1800"/>
            </a:lvl4pPr>
            <a:lvl5pPr marL="1828165" indent="0">
              <a:buNone/>
              <a:defRPr sz="1800"/>
            </a:lvl5pPr>
            <a:lvl6pPr marL="2285365"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845"/>
            <a:ext cx="4897576" cy="352490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81"/>
            <a:ext cx="6172200" cy="5404796"/>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760"/>
            <a:ext cx="4165349" cy="3812255"/>
          </a:xfrm>
        </p:spPr>
        <p:txBody>
          <a:bodyPr/>
          <a:lstStyle>
            <a:lvl1pPr marL="0" indent="0">
              <a:buNone/>
              <a:defRPr sz="2000"/>
            </a:lvl1pPr>
            <a:lvl2pPr marL="457200" indent="0">
              <a:buNone/>
              <a:defRPr sz="1800"/>
            </a:lvl2pPr>
            <a:lvl3pPr marL="914400" indent="0">
              <a:buNone/>
              <a:defRPr sz="1600"/>
            </a:lvl3pPr>
            <a:lvl4pPr marL="1370965" indent="0">
              <a:buNone/>
              <a:defRPr sz="1400"/>
            </a:lvl4pPr>
            <a:lvl5pPr marL="1828165" indent="0">
              <a:buNone/>
              <a:defRPr sz="1400"/>
            </a:lvl5pPr>
            <a:lvl6pPr marL="2285365"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89"/>
            <a:ext cx="2628900" cy="5812856"/>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89"/>
            <a:ext cx="7734300" cy="5812856"/>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15"/>
            <a:ext cx="4368800" cy="3083945"/>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5" y="3801920"/>
            <a:ext cx="4511964" cy="431833"/>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5" y="4385792"/>
            <a:ext cx="4511964" cy="228480"/>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420"/>
            <a:ext cx="4488038" cy="1537057"/>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4"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4"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image" Target="../media/image4.jpeg"/><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4" Type="http://schemas.openxmlformats.org/officeDocument/2006/relationships/theme" Target="../theme/theme4.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1" Type="http://schemas.openxmlformats.org/officeDocument/2006/relationships/theme" Target="../theme/theme5.xml"/><Relationship Id="rId10" Type="http://schemas.openxmlformats.org/officeDocument/2006/relationships/image" Target="../media/image1.png"/><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4" Type="http://schemas.openxmlformats.org/officeDocument/2006/relationships/theme" Target="../theme/theme6.xml"/><Relationship Id="rId13" Type="http://schemas.openxmlformats.org/officeDocument/2006/relationships/image" Target="../media/image1.png"/><Relationship Id="rId12" Type="http://schemas.openxmlformats.org/officeDocument/2006/relationships/image" Target="../media/image14.png"/><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pic>
        <p:nvPicPr>
          <p:cNvPr id="5124" name="图片 11" descr="水印"/>
          <p:cNvPicPr>
            <a:picLocks noChangeAspect="1"/>
          </p:cNvPicPr>
          <p:nvPr userDrawn="1"/>
        </p:nvPicPr>
        <p:blipFill>
          <a:blip r:embed="rId5"/>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4847862" y="544100"/>
            <a:ext cx="71047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861968" y="172516"/>
            <a:ext cx="3774964" cy="805031"/>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8" tIns="60944" rIns="121888" bIns="60944" numCol="1" anchor="t" anchorCtr="0" compatLnSpc="1">
              <a:noAutofit/>
            </a:bodyPr>
            <a:lstStyle/>
            <a:p>
              <a:endParaRPr lang="zh-CN" altLang="en-US" sz="2400">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8" tIns="60944" rIns="121888" bIns="60944" numCol="1" anchor="t" anchorCtr="0" compatLnSpc="1">
              <a:noAutofit/>
            </a:bodyPr>
            <a:lstStyle/>
            <a:p>
              <a:endParaRPr lang="zh-CN" altLang="en-US" sz="2400">
                <a:solidFill>
                  <a:prstClr val="black"/>
                </a:solidFill>
              </a:endParaRPr>
            </a:p>
          </p:txBody>
        </p:sp>
      </p:grpSp>
      <p:grpSp>
        <p:nvGrpSpPr>
          <p:cNvPr id="2" name="组合 1"/>
          <p:cNvGrpSpPr/>
          <p:nvPr userDrawn="1"/>
        </p:nvGrpSpPr>
        <p:grpSpPr>
          <a:xfrm>
            <a:off x="200787" y="63167"/>
            <a:ext cx="1212281" cy="952420"/>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endParaRPr>
              </a:p>
            </p:txBody>
          </p:sp>
        </p:grpSp>
        <p:sp>
          <p:nvSpPr>
            <p:cNvPr id="12" name="TextBox 11"/>
            <p:cNvSpPr txBox="1"/>
            <p:nvPr/>
          </p:nvSpPr>
          <p:spPr>
            <a:xfrm>
              <a:off x="150590" y="177242"/>
              <a:ext cx="909211" cy="407194"/>
            </a:xfrm>
            <a:prstGeom prst="rect">
              <a:avLst/>
            </a:prstGeom>
            <a:noFill/>
          </p:spPr>
          <p:txBody>
            <a:bodyPr wrap="square" rtlCol="0">
              <a:spAutoFit/>
            </a:bodyPr>
            <a:lstStyle/>
            <a:p>
              <a:r>
                <a:rPr lang="en-US" altLang="zh-CN" sz="2935" b="1">
                  <a:solidFill>
                    <a:srgbClr val="C00000"/>
                  </a:solidFill>
                  <a:latin typeface="Something Fishy" panose="020B0806030902050204" pitchFamily="34" charset="0"/>
                </a:rPr>
                <a:t>LOGO</a:t>
              </a:r>
              <a:endParaRPr lang="zh-CN" altLang="en-US" sz="2935"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239607" y="49107"/>
            <a:ext cx="992294" cy="949113"/>
          </a:xfrm>
          <a:prstGeom prst="rect">
            <a:avLst/>
          </a:prstGeom>
        </p:spPr>
      </p:pic>
      <p:pic>
        <p:nvPicPr>
          <p:cNvPr id="5124" name="图片 11" descr="水印"/>
          <p:cNvPicPr>
            <a:picLocks noChangeAspect="1"/>
          </p:cNvPicPr>
          <p:nvPr userDrawn="1"/>
        </p:nvPicPr>
        <p:blipFill>
          <a:blip r:embed="rId1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3365"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556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4847861" y="544100"/>
            <a:ext cx="71047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861968" y="172516"/>
            <a:ext cx="3774964" cy="805031"/>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grpSp>
      <p:grpSp>
        <p:nvGrpSpPr>
          <p:cNvPr id="2" name="组合 1"/>
          <p:cNvGrpSpPr/>
          <p:nvPr userDrawn="1"/>
        </p:nvGrpSpPr>
        <p:grpSpPr>
          <a:xfrm>
            <a:off x="200787" y="63167"/>
            <a:ext cx="1212281" cy="952420"/>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endParaRPr>
              </a:p>
            </p:txBody>
          </p:sp>
        </p:grpSp>
        <p:sp>
          <p:nvSpPr>
            <p:cNvPr id="12" name="TextBox 11"/>
            <p:cNvSpPr txBox="1"/>
            <p:nvPr/>
          </p:nvSpPr>
          <p:spPr>
            <a:xfrm>
              <a:off x="150590" y="177242"/>
              <a:ext cx="909211" cy="407194"/>
            </a:xfrm>
            <a:prstGeom prst="rect">
              <a:avLst/>
            </a:prstGeom>
            <a:noFill/>
          </p:spPr>
          <p:txBody>
            <a:bodyPr wrap="square" rtlCol="0">
              <a:spAutoFit/>
            </a:bodyPr>
            <a:lstStyle/>
            <a:p>
              <a:r>
                <a:rPr lang="en-US" altLang="zh-CN" sz="2935" b="1">
                  <a:solidFill>
                    <a:srgbClr val="C00000"/>
                  </a:solidFill>
                  <a:latin typeface="Something Fishy" panose="020B0806030902050204" pitchFamily="34" charset="0"/>
                </a:rPr>
                <a:t>LOGO</a:t>
              </a:r>
              <a:endParaRPr lang="zh-CN" altLang="en-US" sz="2935"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239607" y="49107"/>
            <a:ext cx="992293" cy="949113"/>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userDrawn="1"/>
        </p:nvSpPr>
        <p:spPr bwMode="auto">
          <a:xfrm>
            <a:off x="4318000" y="2971800"/>
            <a:ext cx="35560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pic>
        <p:nvPicPr>
          <p:cNvPr id="5124" name="图片 11" descr="水印"/>
          <p:cNvPicPr>
            <a:picLocks noChangeAspect="1"/>
          </p:cNvPicPr>
          <p:nvPr userDrawn="1"/>
        </p:nvPicPr>
        <p:blipFill>
          <a:blip r:embed="rId10"/>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89"/>
            <a:ext cx="10515600" cy="132579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944"/>
            <a:ext cx="10515600" cy="43521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7463"/>
            <a:ext cx="2743200"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7463"/>
            <a:ext cx="4114800"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7463"/>
            <a:ext cx="2743200"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1.png"/><Relationship Id="rId1" Type="http://schemas.openxmlformats.org/officeDocument/2006/relationships/image" Target="../media/image15.jpeg"/></Relationships>
</file>

<file path=ppt/slides/_rels/slide10.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tags" Target="../tags/tag70.xml"/><Relationship Id="rId3" Type="http://schemas.openxmlformats.org/officeDocument/2006/relationships/tags" Target="../tags/tag69.xml"/><Relationship Id="rId20" Type="http://schemas.openxmlformats.org/officeDocument/2006/relationships/slideLayout" Target="../slideLayouts/slideLayout39.xml"/><Relationship Id="rId2" Type="http://schemas.openxmlformats.org/officeDocument/2006/relationships/tags" Target="../tags/tag68.xml"/><Relationship Id="rId19" Type="http://schemas.openxmlformats.org/officeDocument/2006/relationships/tags" Target="../tags/tag82.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7.xml"/></Relationships>
</file>

<file path=ppt/slides/_rels/slide11.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88.xml"/><Relationship Id="rId7" Type="http://schemas.openxmlformats.org/officeDocument/2006/relationships/image" Target="../media/image26.png"/><Relationship Id="rId6" Type="http://schemas.openxmlformats.org/officeDocument/2006/relationships/tags" Target="../tags/tag87.xml"/><Relationship Id="rId5" Type="http://schemas.openxmlformats.org/officeDocument/2006/relationships/image" Target="../media/image21.png"/><Relationship Id="rId4" Type="http://schemas.openxmlformats.org/officeDocument/2006/relationships/tags" Target="../tags/tag86.xml"/><Relationship Id="rId34" Type="http://schemas.openxmlformats.org/officeDocument/2006/relationships/slideLayout" Target="../slideLayouts/slideLayout39.xml"/><Relationship Id="rId33" Type="http://schemas.openxmlformats.org/officeDocument/2006/relationships/tags" Target="../tags/tag112.xml"/><Relationship Id="rId32" Type="http://schemas.openxmlformats.org/officeDocument/2006/relationships/tags" Target="../tags/tag111.xml"/><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tags" Target="../tags/tag85.xml"/><Relationship Id="rId29" Type="http://schemas.openxmlformats.org/officeDocument/2006/relationships/tags" Target="../tags/tag108.xml"/><Relationship Id="rId28" Type="http://schemas.openxmlformats.org/officeDocument/2006/relationships/tags" Target="../tags/tag107.xml"/><Relationship Id="rId27" Type="http://schemas.openxmlformats.org/officeDocument/2006/relationships/tags" Target="../tags/tag106.xml"/><Relationship Id="rId26" Type="http://schemas.openxmlformats.org/officeDocument/2006/relationships/tags" Target="../tags/tag105.xml"/><Relationship Id="rId25" Type="http://schemas.openxmlformats.org/officeDocument/2006/relationships/tags" Target="../tags/tag104.xml"/><Relationship Id="rId24" Type="http://schemas.openxmlformats.org/officeDocument/2006/relationships/tags" Target="../tags/tag103.xml"/><Relationship Id="rId23" Type="http://schemas.openxmlformats.org/officeDocument/2006/relationships/tags" Target="../tags/tag102.xml"/><Relationship Id="rId22" Type="http://schemas.openxmlformats.org/officeDocument/2006/relationships/tags" Target="../tags/tag101.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tags" Target="../tags/tag84.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tags" Target="../tags/tag83.xml"/></Relationships>
</file>

<file path=ppt/slides/_rels/slide12.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2" Type="http://schemas.openxmlformats.org/officeDocument/2006/relationships/slideLayout" Target="../slideLayouts/slideLayout39.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3.xml"/></Relationships>
</file>

<file path=ppt/slides/_rels/slide13.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tags" Target="../tags/tag125.xml"/><Relationship Id="rId3" Type="http://schemas.openxmlformats.org/officeDocument/2006/relationships/tags" Target="../tags/tag124.xml"/><Relationship Id="rId20" Type="http://schemas.openxmlformats.org/officeDocument/2006/relationships/slideLayout" Target="../slideLayouts/slideLayout39.xml"/><Relationship Id="rId2" Type="http://schemas.openxmlformats.org/officeDocument/2006/relationships/tags" Target="../tags/tag123.xml"/><Relationship Id="rId19" Type="http://schemas.openxmlformats.org/officeDocument/2006/relationships/tags" Target="../tags/tag138.xml"/><Relationship Id="rId18" Type="http://schemas.openxmlformats.org/officeDocument/2006/relationships/tags" Target="../tags/tag137.xml"/><Relationship Id="rId17" Type="http://schemas.openxmlformats.org/officeDocument/2006/relationships/tags" Target="../tags/tag136.xml"/><Relationship Id="rId16" Type="http://schemas.openxmlformats.org/officeDocument/2006/relationships/tags" Target="../tags/tag135.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7.xml"/><Relationship Id="rId2" Type="http://schemas.openxmlformats.org/officeDocument/2006/relationships/image" Target="../media/image29.GIF"/><Relationship Id="rId1" Type="http://schemas.openxmlformats.org/officeDocument/2006/relationships/tags" Target="../tags/tag139.xml"/></Relationships>
</file>

<file path=ppt/slides/_rels/slide15.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image" Target="../media/image22.png"/><Relationship Id="rId38" Type="http://schemas.openxmlformats.org/officeDocument/2006/relationships/slideLayout" Target="../slideLayouts/slideLayout39.xml"/><Relationship Id="rId37" Type="http://schemas.openxmlformats.org/officeDocument/2006/relationships/tags" Target="../tags/tag175.xml"/><Relationship Id="rId36" Type="http://schemas.openxmlformats.org/officeDocument/2006/relationships/tags" Target="../tags/tag174.xml"/><Relationship Id="rId35" Type="http://schemas.openxmlformats.org/officeDocument/2006/relationships/tags" Target="../tags/tag173.xml"/><Relationship Id="rId34" Type="http://schemas.openxmlformats.org/officeDocument/2006/relationships/tags" Target="../tags/tag172.xml"/><Relationship Id="rId33" Type="http://schemas.openxmlformats.org/officeDocument/2006/relationships/tags" Target="../tags/tag171.xml"/><Relationship Id="rId32" Type="http://schemas.openxmlformats.org/officeDocument/2006/relationships/tags" Target="../tags/tag170.xml"/><Relationship Id="rId31" Type="http://schemas.openxmlformats.org/officeDocument/2006/relationships/tags" Target="../tags/tag169.xml"/><Relationship Id="rId30" Type="http://schemas.openxmlformats.org/officeDocument/2006/relationships/tags" Target="../tags/tag168.xml"/><Relationship Id="rId3" Type="http://schemas.openxmlformats.org/officeDocument/2006/relationships/tags" Target="../tags/tag142.xml"/><Relationship Id="rId29" Type="http://schemas.openxmlformats.org/officeDocument/2006/relationships/tags" Target="../tags/tag167.xml"/><Relationship Id="rId28" Type="http://schemas.openxmlformats.org/officeDocument/2006/relationships/tags" Target="../tags/tag166.xml"/><Relationship Id="rId27" Type="http://schemas.openxmlformats.org/officeDocument/2006/relationships/tags" Target="../tags/tag165.xml"/><Relationship Id="rId26" Type="http://schemas.openxmlformats.org/officeDocument/2006/relationships/tags" Target="../tags/tag164.xml"/><Relationship Id="rId25" Type="http://schemas.openxmlformats.org/officeDocument/2006/relationships/tags" Target="../tags/tag163.xml"/><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tags" Target="../tags/tag141.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40.xml"/></Relationships>
</file>

<file path=ppt/slides/_rels/slide16.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media/image22.png"/><Relationship Id="rId3" Type="http://schemas.openxmlformats.org/officeDocument/2006/relationships/tags" Target="../tags/tag178.xml"/><Relationship Id="rId2" Type="http://schemas.openxmlformats.org/officeDocument/2006/relationships/tags" Target="../tags/tag177.xml"/><Relationship Id="rId13" Type="http://schemas.openxmlformats.org/officeDocument/2006/relationships/slideLayout" Target="../slideLayouts/slideLayout39.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6.xml"/></Relationships>
</file>

<file path=ppt/slides/_rels/slide17.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image" Target="../media/image22.png"/><Relationship Id="rId3" Type="http://schemas.openxmlformats.org/officeDocument/2006/relationships/tags" Target="../tags/tag189.xml"/><Relationship Id="rId2" Type="http://schemas.openxmlformats.org/officeDocument/2006/relationships/tags" Target="../tags/tag188.xml"/><Relationship Id="rId11" Type="http://schemas.openxmlformats.org/officeDocument/2006/relationships/slideLayout" Target="../slideLayouts/slideLayout39.xml"/><Relationship Id="rId10" Type="http://schemas.openxmlformats.org/officeDocument/2006/relationships/tags" Target="../tags/tag195.xml"/><Relationship Id="rId1" Type="http://schemas.openxmlformats.org/officeDocument/2006/relationships/tags" Target="../tags/tag187.xml"/></Relationships>
</file>

<file path=ppt/slides/_rels/slide18.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image" Target="../media/image22.png"/><Relationship Id="rId3" Type="http://schemas.openxmlformats.org/officeDocument/2006/relationships/tags" Target="../tags/tag198.xml"/><Relationship Id="rId2" Type="http://schemas.openxmlformats.org/officeDocument/2006/relationships/tags" Target="../tags/tag197.xml"/><Relationship Id="rId11" Type="http://schemas.openxmlformats.org/officeDocument/2006/relationships/slideLayout" Target="../slideLayouts/slideLayout39.xml"/><Relationship Id="rId10" Type="http://schemas.openxmlformats.org/officeDocument/2006/relationships/tags" Target="../tags/tag204.xml"/><Relationship Id="rId1" Type="http://schemas.openxmlformats.org/officeDocument/2006/relationships/tags" Target="../tags/tag19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image" Target="../media/image31.png"/><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image" Target="../media/image17.GIF"/><Relationship Id="rId3" Type="http://schemas.openxmlformats.org/officeDocument/2006/relationships/tags" Target="../tags/tag206.xml"/><Relationship Id="rId2" Type="http://schemas.openxmlformats.org/officeDocument/2006/relationships/image" Target="../media/image30.png"/><Relationship Id="rId1" Type="http://schemas.openxmlformats.org/officeDocument/2006/relationships/tags" Target="../tags/tag205.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17.GIF"/><Relationship Id="rId3" Type="http://schemas.openxmlformats.org/officeDocument/2006/relationships/tags" Target="../tags/tag2.xml"/><Relationship Id="rId2" Type="http://schemas.openxmlformats.org/officeDocument/2006/relationships/image" Target="../media/image16.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tags" Target="../tags/tag14.xml"/><Relationship Id="rId12" Type="http://schemas.openxmlformats.org/officeDocument/2006/relationships/image" Target="../media/image18.png"/><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19.GIF"/><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6" Type="http://schemas.openxmlformats.org/officeDocument/2006/relationships/notesSlide" Target="../notesSlides/notesSlide2.xml"/><Relationship Id="rId15" Type="http://schemas.openxmlformats.org/officeDocument/2006/relationships/slideLayout" Target="../slideLayouts/slideLayout1.xml"/><Relationship Id="rId14" Type="http://schemas.openxmlformats.org/officeDocument/2006/relationships/image" Target="../media/image1.png"/><Relationship Id="rId13" Type="http://schemas.openxmlformats.org/officeDocument/2006/relationships/image" Target="../media/image21.png"/><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image" Target="../media/image20.GIF"/><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20.GIF"/><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7" Type="http://schemas.openxmlformats.org/officeDocument/2006/relationships/notesSlide" Target="../notesSlides/notesSlide3.xml"/><Relationship Id="rId16" Type="http://schemas.openxmlformats.org/officeDocument/2006/relationships/slideLayout" Target="../slideLayouts/slideLayout1.xml"/><Relationship Id="rId15" Type="http://schemas.openxmlformats.org/officeDocument/2006/relationships/image" Target="../media/image1.png"/><Relationship Id="rId14" Type="http://schemas.openxmlformats.org/officeDocument/2006/relationships/image" Target="../media/image22.png"/><Relationship Id="rId13" Type="http://schemas.openxmlformats.org/officeDocument/2006/relationships/tags" Target="../tags/tag35.xml"/><Relationship Id="rId12" Type="http://schemas.openxmlformats.org/officeDocument/2006/relationships/image" Target="../media/image19.GIF"/><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5.xml"/></Relationships>
</file>

<file path=ppt/slides/_rels/slide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image" Target="../media/image20.GIF"/><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5" Type="http://schemas.openxmlformats.org/officeDocument/2006/relationships/notesSlide" Target="../notesSlides/notesSlide4.xml"/><Relationship Id="rId14" Type="http://schemas.openxmlformats.org/officeDocument/2006/relationships/slideLayout" Target="../slideLayouts/slideLayout1.xml"/><Relationship Id="rId13" Type="http://schemas.openxmlformats.org/officeDocument/2006/relationships/image" Target="../media/image22.png"/><Relationship Id="rId12" Type="http://schemas.openxmlformats.org/officeDocument/2006/relationships/tags" Target="../tags/tag45.xml"/><Relationship Id="rId11" Type="http://schemas.openxmlformats.org/officeDocument/2006/relationships/image" Target="../media/image19.GIF"/><Relationship Id="rId10" Type="http://schemas.openxmlformats.org/officeDocument/2006/relationships/tags" Target="../tags/tag44.xml"/><Relationship Id="rId1" Type="http://schemas.openxmlformats.org/officeDocument/2006/relationships/tags" Target="../tags/tag36.xml"/></Relationships>
</file>

<file path=ppt/slides/_rels/slide7.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20.GIF"/><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6" Type="http://schemas.openxmlformats.org/officeDocument/2006/relationships/notesSlide" Target="../notesSlides/notesSlide5.xml"/><Relationship Id="rId15" Type="http://schemas.openxmlformats.org/officeDocument/2006/relationships/slideLayout" Target="../slideLayouts/slideLayout1.xml"/><Relationship Id="rId14" Type="http://schemas.openxmlformats.org/officeDocument/2006/relationships/image" Target="../media/image1.png"/><Relationship Id="rId13" Type="http://schemas.openxmlformats.org/officeDocument/2006/relationships/image" Target="../media/image22.png"/><Relationship Id="rId12" Type="http://schemas.openxmlformats.org/officeDocument/2006/relationships/tags" Target="../tags/tag55.xml"/><Relationship Id="rId11" Type="http://schemas.openxmlformats.org/officeDocument/2006/relationships/image" Target="../media/image19.GIF"/><Relationship Id="rId10" Type="http://schemas.openxmlformats.org/officeDocument/2006/relationships/tags" Target="../tags/tag54.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7.xml"/><Relationship Id="rId2" Type="http://schemas.openxmlformats.org/officeDocument/2006/relationships/image" Target="../media/image23.GIF"/><Relationship Id="rId1" Type="http://schemas.openxmlformats.org/officeDocument/2006/relationships/tags" Target="../tags/tag56.xml"/></Relationships>
</file>

<file path=ppt/slides/_rels/slide9.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4" Type="http://schemas.openxmlformats.org/officeDocument/2006/relationships/slideLayout" Target="../slideLayouts/slideLayout39.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2023年6月全国Ⅰ卷A篇满分秒杀思维策略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cxnSp>
        <p:nvCxnSpPr>
          <p:cNvPr id="49" name="直接连接符 17"/>
          <p:cNvCxnSpPr/>
          <p:nvPr>
            <p:custDataLst>
              <p:tags r:id="rId3"/>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5" name="图片 4"/>
          <p:cNvPicPr>
            <a:picLocks noChangeAspect="1"/>
          </p:cNvPicPr>
          <p:nvPr>
            <p:custDataLst>
              <p:tags r:id="rId4"/>
            </p:custDataLst>
          </p:nvPr>
        </p:nvPicPr>
        <p:blipFill>
          <a:blip r:embed="rId5"/>
          <a:srcRect b="4409"/>
          <a:stretch>
            <a:fillRect/>
          </a:stretch>
        </p:blipFill>
        <p:spPr>
          <a:xfrm>
            <a:off x="0" y="0"/>
            <a:ext cx="1894205" cy="735330"/>
          </a:xfrm>
          <a:prstGeom prst="rect">
            <a:avLst/>
          </a:prstGeom>
        </p:spPr>
      </p:pic>
      <p:pic>
        <p:nvPicPr>
          <p:cNvPr id="3" name="图片 2"/>
          <p:cNvPicPr/>
          <p:nvPr/>
        </p:nvPicPr>
        <p:blipFill>
          <a:blip r:embed="rId6"/>
          <a:stretch>
            <a:fillRect/>
          </a:stretch>
        </p:blipFill>
        <p:spPr>
          <a:xfrm>
            <a:off x="3556000" y="347980"/>
            <a:ext cx="13970" cy="42545"/>
          </a:xfrm>
          <a:prstGeom prst="rect">
            <a:avLst/>
          </a:prstGeom>
          <a:noFill/>
          <a:ln w="9525">
            <a:noFill/>
          </a:ln>
        </p:spPr>
      </p:pic>
      <p:pic>
        <p:nvPicPr>
          <p:cNvPr id="4" name="图片 3"/>
          <p:cNvPicPr/>
          <p:nvPr/>
        </p:nvPicPr>
        <p:blipFill>
          <a:blip r:embed="rId6"/>
          <a:stretch>
            <a:fillRect/>
          </a:stretch>
        </p:blipFill>
        <p:spPr>
          <a:xfrm>
            <a:off x="3556000" y="754380"/>
            <a:ext cx="13970" cy="42545"/>
          </a:xfrm>
          <a:prstGeom prst="rect">
            <a:avLst/>
          </a:prstGeom>
          <a:noFill/>
          <a:ln w="9525">
            <a:noFill/>
          </a:ln>
        </p:spPr>
      </p:pic>
      <p:pic>
        <p:nvPicPr>
          <p:cNvPr id="15" name="图片 14" descr="搜狗截图20231228143903"/>
          <p:cNvPicPr>
            <a:picLocks noChangeAspect="1"/>
          </p:cNvPicPr>
          <p:nvPr/>
        </p:nvPicPr>
        <p:blipFill>
          <a:blip r:embed="rId7"/>
          <a:stretch>
            <a:fillRect/>
          </a:stretch>
        </p:blipFill>
        <p:spPr>
          <a:xfrm>
            <a:off x="337185" y="763270"/>
            <a:ext cx="6762115" cy="5798185"/>
          </a:xfrm>
          <a:prstGeom prst="rect">
            <a:avLst/>
          </a:prstGeom>
          <a:ln w="3175">
            <a:solidFill>
              <a:schemeClr val="accent5">
                <a:lumMod val="40000"/>
                <a:lumOff val="60000"/>
              </a:schemeClr>
            </a:solidFill>
          </a:ln>
        </p:spPr>
      </p:pic>
      <p:sp>
        <p:nvSpPr>
          <p:cNvPr id="16" name="文本框 15"/>
          <p:cNvSpPr txBox="1"/>
          <p:nvPr/>
        </p:nvSpPr>
        <p:spPr>
          <a:xfrm>
            <a:off x="7185660" y="2592070"/>
            <a:ext cx="4745355" cy="3969385"/>
          </a:xfrm>
          <a:prstGeom prst="rect">
            <a:avLst/>
          </a:prstGeom>
          <a:noFill/>
          <a:ln w="9525">
            <a:solidFill>
              <a:schemeClr val="accent6">
                <a:lumMod val="40000"/>
                <a:lumOff val="60000"/>
              </a:schemeClr>
            </a:solidFill>
          </a:ln>
        </p:spPr>
        <p:txBody>
          <a:bodyPr wrap="square">
            <a:spAutoFit/>
          </a:bodyPr>
          <a:p>
            <a:pPr indent="0"/>
            <a:r>
              <a:rPr lang="en-US" b="0">
                <a:latin typeface="Times New Roman" panose="02020603050405020304" pitchFamily="18" charset="0"/>
                <a:ea typeface="宋体" panose="02010600030101010101" pitchFamily="2" charset="-122"/>
                <a:cs typeface="宋体" panose="02010600030101010101" pitchFamily="2" charset="-122"/>
              </a:rPr>
              <a:t>1. </a:t>
            </a:r>
            <a:r>
              <a:rPr lang="en-US" b="0">
                <a:latin typeface="Times New Roman" panose="02020603050405020304" pitchFamily="18" charset="0"/>
              </a:rPr>
              <a:t>What is an advantage of MacBike?</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It gives children a discount.</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It of offers many types of bikes.</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It organizes free cycle tours.</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It has over 2,500 rental shops.</a:t>
            </a:r>
            <a:r>
              <a:rPr lang="en-US" b="0">
                <a:latin typeface="Times New Roman" panose="02020603050405020304" pitchFamily="18" charset="0"/>
                <a:ea typeface="宋体" panose="02010600030101010101" pitchFamily="2" charset="-122"/>
                <a:cs typeface="宋体" panose="02010600030101010101" pitchFamily="2" charset="-122"/>
              </a:rPr>
              <a:t>2. </a:t>
            </a:r>
            <a:r>
              <a:rPr lang="en-US" b="0">
                <a:latin typeface="Times New Roman" panose="02020603050405020304" pitchFamily="18" charset="0"/>
              </a:rPr>
              <a:t>How much do you pay for renting a bike with hand brake and three gears for two days?</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€15.75.</a:t>
            </a:r>
            <a:r>
              <a:rPr lang="en-US" b="0">
                <a:latin typeface="Times New Roman" panose="02020603050405020304" pitchFamily="18" charset="0"/>
                <a:ea typeface="宋体" panose="02010600030101010101" pitchFamily="2" charset="-122"/>
                <a:cs typeface="宋体" panose="02010600030101010101" pitchFamily="2" charset="-122"/>
              </a:rPr>
              <a:t>	B. </a:t>
            </a:r>
            <a:r>
              <a:rPr lang="en-US" b="0">
                <a:latin typeface="Times New Roman" panose="02020603050405020304" pitchFamily="18" charset="0"/>
              </a:rPr>
              <a:t>€19.50.</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C. </a:t>
            </a:r>
            <a:r>
              <a:rPr lang="en-US" b="0">
                <a:latin typeface="Times New Roman" panose="02020603050405020304" pitchFamily="18" charset="0"/>
              </a:rPr>
              <a:t>€22.75.</a:t>
            </a:r>
            <a:r>
              <a:rPr lang="en-US" b="0">
                <a:latin typeface="Times New Roman" panose="02020603050405020304" pitchFamily="18" charset="0"/>
                <a:ea typeface="宋体" panose="02010600030101010101" pitchFamily="2" charset="-122"/>
                <a:cs typeface="宋体" panose="02010600030101010101" pitchFamily="2" charset="-122"/>
              </a:rPr>
              <a:t>	D. </a:t>
            </a:r>
            <a:r>
              <a:rPr lang="en-US" b="0">
                <a:latin typeface="Times New Roman" panose="02020603050405020304" pitchFamily="18" charset="0"/>
              </a:rPr>
              <a:t>€29.50.</a:t>
            </a:r>
            <a:r>
              <a:rPr lang="en-US" b="0">
                <a:latin typeface="Times New Roman" panose="02020603050405020304" pitchFamily="18" charset="0"/>
                <a:ea typeface="宋体" panose="02010600030101010101" pitchFamily="2" charset="-122"/>
                <a:cs typeface="宋体" panose="02010600030101010101" pitchFamily="2" charset="-122"/>
              </a:rPr>
              <a:t>3. </a:t>
            </a:r>
            <a:r>
              <a:rPr lang="en-US" b="0">
                <a:latin typeface="Times New Roman" panose="02020603050405020304" pitchFamily="18" charset="0"/>
              </a:rPr>
              <a:t>Where does the guided city tour start?</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The Gooyer, Windmill.</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The Skinny Bridge.</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Heineken Brewery.</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Dam Square.</a:t>
            </a:r>
            <a:endParaRPr lang="en-US" altLang="en-US" b="0">
              <a:latin typeface="Times New Roman" panose="02020603050405020304" pitchFamily="18" charset="0"/>
            </a:endParaRPr>
          </a:p>
        </p:txBody>
      </p:sp>
      <p:grpSp>
        <p:nvGrpSpPr>
          <p:cNvPr id="17" name="组 77"/>
          <p:cNvGrpSpPr/>
          <p:nvPr/>
        </p:nvGrpSpPr>
        <p:grpSpPr>
          <a:xfrm>
            <a:off x="7169150" y="722630"/>
            <a:ext cx="4761865" cy="1860549"/>
            <a:chOff x="15158113" y="491883"/>
            <a:chExt cx="6299848" cy="2251184"/>
          </a:xfrm>
        </p:grpSpPr>
        <p:sp>
          <p:nvSpPr>
            <p:cNvPr id="18" name="矩形 17"/>
            <p:cNvSpPr/>
            <p:nvPr>
              <p:custDataLst>
                <p:tags r:id="rId8"/>
              </p:custDataLst>
            </p:nvPr>
          </p:nvSpPr>
          <p:spPr>
            <a:xfrm>
              <a:off x="15253883" y="719306"/>
              <a:ext cx="6204078" cy="2023761"/>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5757989" cy="943500"/>
              <a:chOff x="15158113" y="491883"/>
              <a:chExt cx="5757989" cy="943500"/>
            </a:xfrm>
          </p:grpSpPr>
          <p:sp>
            <p:nvSpPr>
              <p:cNvPr id="27" name="直角三角形 26"/>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28" name="矩形 27"/>
              <p:cNvSpPr/>
              <p:nvPr>
                <p:custDataLst>
                  <p:tags r:id="rId10"/>
                </p:custDataLst>
              </p:nvPr>
            </p:nvSpPr>
            <p:spPr>
              <a:xfrm>
                <a:off x="15158113" y="596375"/>
                <a:ext cx="5757989" cy="839008"/>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29" name="页外连接符 83"/>
              <p:cNvSpPr/>
              <p:nvPr>
                <p:custDataLst>
                  <p:tags r:id="rId11"/>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30" name="文本框 29"/>
          <p:cNvSpPr txBox="1"/>
          <p:nvPr>
            <p:custDataLst>
              <p:tags r:id="rId12"/>
            </p:custDataLst>
          </p:nvPr>
        </p:nvSpPr>
        <p:spPr>
          <a:xfrm>
            <a:off x="8136890" y="818515"/>
            <a:ext cx="3281680" cy="706755"/>
          </a:xfrm>
          <a:prstGeom prst="rect">
            <a:avLst/>
          </a:prstGeom>
          <a:noFill/>
        </p:spPr>
        <p:txBody>
          <a:bodyPr wrap="square" rtlCol="0" anchor="t">
            <a:spAutoFit/>
          </a:bodyPr>
          <a:p>
            <a:pPr algn="l"/>
            <a:r>
              <a:rPr lang="en-US" altLang="zh-CN"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根据题干关键词</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快速回到原文定位信息源</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2" name="文本框 61"/>
          <p:cNvSpPr txBox="1"/>
          <p:nvPr>
            <p:custDataLst>
              <p:tags r:id="rId13"/>
            </p:custDataLst>
          </p:nvPr>
        </p:nvSpPr>
        <p:spPr>
          <a:xfrm>
            <a:off x="7303135" y="1520825"/>
            <a:ext cx="4627880" cy="1037590"/>
          </a:xfrm>
          <a:prstGeom prst="rect">
            <a:avLst/>
          </a:prstGeom>
          <a:noFill/>
          <a:ln>
            <a:noFill/>
          </a:ln>
        </p:spPr>
        <p:txBody>
          <a:bodyPr wrap="square" rtlCol="0" anchor="t">
            <a:noAutofit/>
          </a:bodyPr>
          <a:p>
            <a:pPr algn="l"/>
            <a:r>
              <a:rPr lang="en-US" altLang="zh-CN" sz="2000" dirty="0">
                <a:latin typeface="微软雅黑" panose="020B0503020204020204" charset="-122"/>
                <a:ea typeface="微软雅黑" panose="020B0503020204020204" charset="-122"/>
              </a:rPr>
              <a:t>    </a:t>
            </a:r>
            <a:r>
              <a:rPr sz="2000" dirty="0">
                <a:latin typeface="微软雅黑" panose="020B0503020204020204" charset="-122"/>
                <a:ea typeface="微软雅黑" panose="020B0503020204020204" charset="-122"/>
              </a:rPr>
              <a:t>找到</a:t>
            </a:r>
            <a:r>
              <a:rPr sz="2000" dirty="0">
                <a:solidFill>
                  <a:srgbClr val="C00000"/>
                </a:solidFill>
                <a:latin typeface="微软雅黑" panose="020B0503020204020204" charset="-122"/>
                <a:ea typeface="微软雅黑" panose="020B0503020204020204" charset="-122"/>
              </a:rPr>
              <a:t>题干在原文中的出处</a:t>
            </a:r>
            <a:r>
              <a:rPr sz="2000" dirty="0">
                <a:latin typeface="微软雅黑" panose="020B0503020204020204" charset="-122"/>
                <a:ea typeface="微软雅黑" panose="020B0503020204020204" charset="-122"/>
              </a:rPr>
              <a:t>，和</a:t>
            </a:r>
            <a:r>
              <a:rPr sz="2000" dirty="0">
                <a:solidFill>
                  <a:srgbClr val="C00000"/>
                </a:solidFill>
                <a:latin typeface="微软雅黑" panose="020B0503020204020204" charset="-122"/>
                <a:ea typeface="微软雅黑" panose="020B0503020204020204" charset="-122"/>
              </a:rPr>
              <a:t>选项进行比较</a:t>
            </a:r>
            <a:r>
              <a:rPr lang="zh-CN" sz="2000" dirty="0">
                <a:solidFill>
                  <a:srgbClr val="C00000"/>
                </a:solidFill>
                <a:latin typeface="微软雅黑" panose="020B0503020204020204" charset="-122"/>
                <a:ea typeface="微软雅黑" panose="020B0503020204020204" charset="-122"/>
              </a:rPr>
              <a:t>和信息对等</a:t>
            </a:r>
            <a:r>
              <a:rPr sz="2000" dirty="0">
                <a:latin typeface="微软雅黑" panose="020B0503020204020204" charset="-122"/>
                <a:ea typeface="微软雅黑" panose="020B0503020204020204" charset="-122"/>
              </a:rPr>
              <a:t>。做题时，根据所提问题</a:t>
            </a:r>
            <a:r>
              <a:rPr sz="2000" dirty="0">
                <a:solidFill>
                  <a:srgbClr val="C00000"/>
                </a:solidFill>
                <a:latin typeface="微软雅黑" panose="020B0503020204020204" charset="-122"/>
                <a:ea typeface="微软雅黑" panose="020B0503020204020204" charset="-122"/>
              </a:rPr>
              <a:t>用寻读的方法实现秒杀正确答案</a:t>
            </a:r>
            <a:r>
              <a:rPr lang="zh-CN" sz="2000" dirty="0">
                <a:latin typeface="微软雅黑" panose="020B0503020204020204" charset="-122"/>
                <a:ea typeface="微软雅黑" panose="020B0503020204020204" charset="-122"/>
              </a:rPr>
              <a:t>。</a:t>
            </a:r>
            <a:endParaRPr lang="zh-CN" sz="2000" dirty="0">
              <a:latin typeface="微软雅黑" panose="020B0503020204020204" charset="-122"/>
              <a:ea typeface="微软雅黑" panose="020B0503020204020204" charset="-122"/>
            </a:endParaRPr>
          </a:p>
        </p:txBody>
      </p:sp>
      <p:sp>
        <p:nvSpPr>
          <p:cNvPr id="33" name="矩形: 圆角 10"/>
          <p:cNvSpPr/>
          <p:nvPr>
            <p:custDataLst>
              <p:tags r:id="rId14"/>
            </p:custDataLst>
          </p:nvPr>
        </p:nvSpPr>
        <p:spPr>
          <a:xfrm>
            <a:off x="7501890" y="2661285"/>
            <a:ext cx="2060575" cy="28956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custDataLst>
              <p:tags r:id="rId15"/>
            </p:custDataLst>
          </p:nvPr>
        </p:nvSpPr>
        <p:spPr>
          <a:xfrm>
            <a:off x="798830" y="2022475"/>
            <a:ext cx="1169035" cy="30607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0" name="矩形: 圆角 10"/>
          <p:cNvSpPr/>
          <p:nvPr>
            <p:custDataLst>
              <p:tags r:id="rId16"/>
            </p:custDataLst>
          </p:nvPr>
        </p:nvSpPr>
        <p:spPr>
          <a:xfrm>
            <a:off x="8918575" y="5119370"/>
            <a:ext cx="2002155" cy="24638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custDataLst>
              <p:tags r:id="rId17"/>
            </p:custDataLst>
          </p:nvPr>
        </p:nvSpPr>
        <p:spPr>
          <a:xfrm>
            <a:off x="718185" y="5643880"/>
            <a:ext cx="1520825" cy="24638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1" name="矩形: 圆角 10"/>
          <p:cNvSpPr/>
          <p:nvPr>
            <p:custDataLst>
              <p:tags r:id="rId18"/>
            </p:custDataLst>
          </p:nvPr>
        </p:nvSpPr>
        <p:spPr>
          <a:xfrm>
            <a:off x="7432040" y="3996055"/>
            <a:ext cx="2130425" cy="30670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custDataLst>
              <p:tags r:id="rId19"/>
            </p:custDataLst>
          </p:nvPr>
        </p:nvSpPr>
        <p:spPr>
          <a:xfrm>
            <a:off x="629285" y="3429635"/>
            <a:ext cx="1338580" cy="354330"/>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矩形: 圆角 10"/>
          <p:cNvSpPr/>
          <p:nvPr/>
        </p:nvSpPr>
        <p:spPr>
          <a:xfrm>
            <a:off x="894080" y="2788285"/>
            <a:ext cx="2824480" cy="1993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4" name="矩形: 圆角 10"/>
          <p:cNvSpPr/>
          <p:nvPr/>
        </p:nvSpPr>
        <p:spPr>
          <a:xfrm>
            <a:off x="7432040" y="3213100"/>
            <a:ext cx="3055620" cy="23685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5" name="矩形: 圆角 10"/>
          <p:cNvSpPr/>
          <p:nvPr/>
        </p:nvSpPr>
        <p:spPr>
          <a:xfrm>
            <a:off x="2313940" y="4834890"/>
            <a:ext cx="1104265" cy="725170"/>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矩形: 圆角 10"/>
          <p:cNvSpPr/>
          <p:nvPr/>
        </p:nvSpPr>
        <p:spPr>
          <a:xfrm>
            <a:off x="2717165" y="5890260"/>
            <a:ext cx="2252980" cy="173355"/>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1" name="矩形: 圆角 10"/>
          <p:cNvSpPr/>
          <p:nvPr/>
        </p:nvSpPr>
        <p:spPr>
          <a:xfrm>
            <a:off x="540385" y="6136640"/>
            <a:ext cx="672465" cy="183515"/>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2" name="矩形: 圆角 10"/>
          <p:cNvSpPr/>
          <p:nvPr/>
        </p:nvSpPr>
        <p:spPr>
          <a:xfrm>
            <a:off x="3569970" y="6136640"/>
            <a:ext cx="983615" cy="183515"/>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4" name="矩形: 圆角 10"/>
          <p:cNvSpPr/>
          <p:nvPr/>
        </p:nvSpPr>
        <p:spPr>
          <a:xfrm>
            <a:off x="7432040" y="6220460"/>
            <a:ext cx="1373505" cy="271145"/>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5" name="矩形: 圆角 10"/>
          <p:cNvSpPr/>
          <p:nvPr/>
        </p:nvSpPr>
        <p:spPr>
          <a:xfrm>
            <a:off x="7241540" y="4824730"/>
            <a:ext cx="1250950" cy="30670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p:tgtEl>
                                          <p:spTgt spid="62"/>
                                        </p:tgtEl>
                                        <p:attrNameLst>
                                          <p:attrName>ppt_y</p:attrName>
                                        </p:attrNameLst>
                                      </p:cBhvr>
                                      <p:tavLst>
                                        <p:tav tm="0">
                                          <p:val>
                                            <p:strVal val="#ppt_y+#ppt_h*1.125000"/>
                                          </p:val>
                                        </p:tav>
                                        <p:tav tm="100000">
                                          <p:val>
                                            <p:strVal val="#ppt_y"/>
                                          </p:val>
                                        </p:tav>
                                      </p:tavLst>
                                    </p:anim>
                                    <p:animEffect transition="in" filter="wipe(up)">
                                      <p:cBhvr>
                                        <p:cTn id="8" dur="500"/>
                                        <p:tgtEl>
                                          <p:spTgt spid="6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3" grpId="0" animBg="1"/>
      <p:bldP spid="23" grpId="1" animBg="1"/>
      <p:bldP spid="24" grpId="0" animBg="1"/>
      <p:bldP spid="24" grpId="1" animBg="1"/>
      <p:bldP spid="25" grpId="0" animBg="1"/>
      <p:bldP spid="25" grpId="1" animBg="1"/>
      <p:bldP spid="35" grpId="0" animBg="1"/>
      <p:bldP spid="35" grpId="1" animBg="1"/>
      <p:bldP spid="26" grpId="0" animBg="1"/>
      <p:bldP spid="26" grpId="1" animBg="1"/>
      <p:bldP spid="31" grpId="0" animBg="1"/>
      <p:bldP spid="31" grpId="1" animBg="1"/>
      <p:bldP spid="32" grpId="0" animBg="1"/>
      <p:bldP spid="32" grpId="1" animBg="1"/>
      <p:bldP spid="34" grpId="0" animBg="1"/>
      <p:bldP spid="3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2023年1月浙江高考</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A</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cxnSp>
        <p:nvCxnSpPr>
          <p:cNvPr id="49" name="直接连接符 17"/>
          <p:cNvCxnSpPr/>
          <p:nvPr>
            <p:custDataLst>
              <p:tags r:id="rId3"/>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5" name="图片 4"/>
          <p:cNvPicPr>
            <a:picLocks noChangeAspect="1"/>
          </p:cNvPicPr>
          <p:nvPr>
            <p:custDataLst>
              <p:tags r:id="rId4"/>
            </p:custDataLst>
          </p:nvPr>
        </p:nvPicPr>
        <p:blipFill>
          <a:blip r:embed="rId5"/>
          <a:srcRect b="4409"/>
          <a:stretch>
            <a:fillRect/>
          </a:stretch>
        </p:blipFill>
        <p:spPr>
          <a:xfrm>
            <a:off x="0" y="0"/>
            <a:ext cx="1894205" cy="735330"/>
          </a:xfrm>
          <a:prstGeom prst="rect">
            <a:avLst/>
          </a:prstGeom>
        </p:spPr>
      </p:pic>
      <p:pic>
        <p:nvPicPr>
          <p:cNvPr id="18" name="图片 4" descr="搜狗截图20230330131406"/>
          <p:cNvPicPr>
            <a:picLocks noChangeAspect="1"/>
          </p:cNvPicPr>
          <p:nvPr>
            <p:custDataLst>
              <p:tags r:id="rId6"/>
            </p:custDataLst>
          </p:nvPr>
        </p:nvPicPr>
        <p:blipFill>
          <a:blip r:embed="rId7"/>
          <a:stretch>
            <a:fillRect/>
          </a:stretch>
        </p:blipFill>
        <p:spPr>
          <a:xfrm>
            <a:off x="251460" y="848995"/>
            <a:ext cx="6383655" cy="3932555"/>
          </a:xfrm>
          <a:prstGeom prst="rect">
            <a:avLst/>
          </a:prstGeom>
          <a:ln>
            <a:solidFill>
              <a:srgbClr val="4F81BD"/>
            </a:solidFill>
          </a:ln>
        </p:spPr>
      </p:pic>
      <p:pic>
        <p:nvPicPr>
          <p:cNvPr id="20" name="图片 5" descr="搜狗截图20230330131444"/>
          <p:cNvPicPr>
            <a:picLocks noChangeAspect="1"/>
          </p:cNvPicPr>
          <p:nvPr>
            <p:custDataLst>
              <p:tags r:id="rId8"/>
            </p:custDataLst>
          </p:nvPr>
        </p:nvPicPr>
        <p:blipFill>
          <a:blip r:embed="rId9"/>
          <a:srcRect b="45154"/>
          <a:stretch>
            <a:fillRect/>
          </a:stretch>
        </p:blipFill>
        <p:spPr>
          <a:xfrm>
            <a:off x="251460" y="4782185"/>
            <a:ext cx="6383655" cy="1853565"/>
          </a:xfrm>
          <a:prstGeom prst="rect">
            <a:avLst/>
          </a:prstGeom>
          <a:ln>
            <a:solidFill>
              <a:srgbClr val="4F81BD"/>
            </a:solidFill>
          </a:ln>
        </p:spPr>
      </p:pic>
      <p:pic>
        <p:nvPicPr>
          <p:cNvPr id="21" name="图片 5" descr="搜狗截图20230330131444"/>
          <p:cNvPicPr>
            <a:picLocks noChangeAspect="1"/>
          </p:cNvPicPr>
          <p:nvPr>
            <p:custDataLst>
              <p:tags r:id="rId10"/>
            </p:custDataLst>
          </p:nvPr>
        </p:nvPicPr>
        <p:blipFill>
          <a:blip r:embed="rId9"/>
          <a:srcRect t="52871" r="6218"/>
          <a:stretch>
            <a:fillRect/>
          </a:stretch>
        </p:blipFill>
        <p:spPr>
          <a:xfrm>
            <a:off x="6798310" y="848995"/>
            <a:ext cx="5323205" cy="1743710"/>
          </a:xfrm>
          <a:prstGeom prst="rect">
            <a:avLst/>
          </a:prstGeom>
          <a:ln>
            <a:solidFill>
              <a:srgbClr val="7030A0"/>
            </a:solidFill>
          </a:ln>
        </p:spPr>
      </p:pic>
      <p:sp>
        <p:nvSpPr>
          <p:cNvPr id="31" name="矩形: 圆角 10"/>
          <p:cNvSpPr/>
          <p:nvPr>
            <p:custDataLst>
              <p:tags r:id="rId11"/>
            </p:custDataLst>
          </p:nvPr>
        </p:nvSpPr>
        <p:spPr>
          <a:xfrm>
            <a:off x="7829550" y="927100"/>
            <a:ext cx="1080770"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2" name="矩形: 圆角 10"/>
          <p:cNvSpPr/>
          <p:nvPr>
            <p:custDataLst>
              <p:tags r:id="rId12"/>
            </p:custDataLst>
          </p:nvPr>
        </p:nvSpPr>
        <p:spPr>
          <a:xfrm>
            <a:off x="9450705" y="871220"/>
            <a:ext cx="2219960"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3" name="矩形: 圆角 10"/>
          <p:cNvSpPr/>
          <p:nvPr>
            <p:custDataLst>
              <p:tags r:id="rId13"/>
            </p:custDataLst>
          </p:nvPr>
        </p:nvSpPr>
        <p:spPr>
          <a:xfrm>
            <a:off x="1526540" y="2672715"/>
            <a:ext cx="248983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4" name="矩形: 圆角 10"/>
          <p:cNvSpPr/>
          <p:nvPr>
            <p:custDataLst>
              <p:tags r:id="rId14"/>
            </p:custDataLst>
          </p:nvPr>
        </p:nvSpPr>
        <p:spPr>
          <a:xfrm>
            <a:off x="395605" y="2650490"/>
            <a:ext cx="954405" cy="2165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5" name="矩形: 圆角 10"/>
          <p:cNvSpPr/>
          <p:nvPr>
            <p:custDataLst>
              <p:tags r:id="rId15"/>
            </p:custDataLst>
          </p:nvPr>
        </p:nvSpPr>
        <p:spPr>
          <a:xfrm>
            <a:off x="7282180" y="1242060"/>
            <a:ext cx="673735"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矩形: 圆角 10"/>
          <p:cNvSpPr/>
          <p:nvPr>
            <p:custDataLst>
              <p:tags r:id="rId16"/>
            </p:custDataLst>
          </p:nvPr>
        </p:nvSpPr>
        <p:spPr>
          <a:xfrm>
            <a:off x="8122920" y="1470660"/>
            <a:ext cx="1151255"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8" name="矩形: 圆角 10"/>
          <p:cNvSpPr/>
          <p:nvPr>
            <p:custDataLst>
              <p:tags r:id="rId17"/>
            </p:custDataLst>
          </p:nvPr>
        </p:nvSpPr>
        <p:spPr>
          <a:xfrm>
            <a:off x="3907790" y="3128010"/>
            <a:ext cx="954405"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9" name="矩形: 圆角 10"/>
          <p:cNvSpPr/>
          <p:nvPr>
            <p:custDataLst>
              <p:tags r:id="rId18"/>
            </p:custDataLst>
          </p:nvPr>
        </p:nvSpPr>
        <p:spPr>
          <a:xfrm>
            <a:off x="5042535" y="5858510"/>
            <a:ext cx="1508760"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0" name="矩形: 圆角 10"/>
          <p:cNvSpPr/>
          <p:nvPr>
            <p:custDataLst>
              <p:tags r:id="rId19"/>
            </p:custDataLst>
          </p:nvPr>
        </p:nvSpPr>
        <p:spPr>
          <a:xfrm>
            <a:off x="2543175" y="5098415"/>
            <a:ext cx="1624965"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1" name="矩形: 圆角 10"/>
          <p:cNvSpPr/>
          <p:nvPr>
            <p:custDataLst>
              <p:tags r:id="rId20"/>
            </p:custDataLst>
          </p:nvPr>
        </p:nvSpPr>
        <p:spPr>
          <a:xfrm>
            <a:off x="9815195" y="2078990"/>
            <a:ext cx="1975485" cy="243840"/>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2" name="矩形: 圆角 10"/>
          <p:cNvSpPr/>
          <p:nvPr>
            <p:custDataLst>
              <p:tags r:id="rId21"/>
            </p:custDataLst>
          </p:nvPr>
        </p:nvSpPr>
        <p:spPr>
          <a:xfrm>
            <a:off x="11426190" y="1814195"/>
            <a:ext cx="633730"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3" name="矩形: 圆角 10"/>
          <p:cNvSpPr/>
          <p:nvPr>
            <p:custDataLst>
              <p:tags r:id="rId22"/>
            </p:custDataLst>
          </p:nvPr>
        </p:nvSpPr>
        <p:spPr>
          <a:xfrm>
            <a:off x="5494655" y="3143885"/>
            <a:ext cx="1057275" cy="204470"/>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4" name="矩形: 圆角 10"/>
          <p:cNvSpPr/>
          <p:nvPr>
            <p:custDataLst>
              <p:tags r:id="rId23"/>
            </p:custDataLst>
          </p:nvPr>
        </p:nvSpPr>
        <p:spPr>
          <a:xfrm>
            <a:off x="323215" y="3335655"/>
            <a:ext cx="3422650"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5" name="矩形: 圆角 10"/>
          <p:cNvSpPr/>
          <p:nvPr>
            <p:custDataLst>
              <p:tags r:id="rId24"/>
            </p:custDataLst>
          </p:nvPr>
        </p:nvSpPr>
        <p:spPr>
          <a:xfrm>
            <a:off x="1278255" y="3576955"/>
            <a:ext cx="4129405" cy="16954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6" name="矩形: 圆角 10"/>
          <p:cNvSpPr/>
          <p:nvPr>
            <p:custDataLst>
              <p:tags r:id="rId25"/>
            </p:custDataLst>
          </p:nvPr>
        </p:nvSpPr>
        <p:spPr>
          <a:xfrm>
            <a:off x="323215" y="1343660"/>
            <a:ext cx="1085850" cy="20510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grpSp>
        <p:nvGrpSpPr>
          <p:cNvPr id="78" name="组 77"/>
          <p:cNvGrpSpPr/>
          <p:nvPr/>
        </p:nvGrpSpPr>
        <p:grpSpPr>
          <a:xfrm>
            <a:off x="6802755" y="2807970"/>
            <a:ext cx="5318761" cy="3828415"/>
            <a:chOff x="1217723" y="602796"/>
            <a:chExt cx="3570127" cy="5187070"/>
          </a:xfrm>
        </p:grpSpPr>
        <p:sp>
          <p:nvSpPr>
            <p:cNvPr id="85" name="矩形 84"/>
            <p:cNvSpPr/>
            <p:nvPr>
              <p:custDataLst>
                <p:tags r:id="rId26"/>
              </p:custDataLst>
            </p:nvPr>
          </p:nvSpPr>
          <p:spPr>
            <a:xfrm>
              <a:off x="1264609" y="863483"/>
              <a:ext cx="3523241" cy="4926383"/>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3459732" cy="567833"/>
              <a:chOff x="1217723" y="602796"/>
              <a:chExt cx="3459732" cy="567833"/>
            </a:xfrm>
          </p:grpSpPr>
          <p:sp>
            <p:nvSpPr>
              <p:cNvPr id="82" name="直角三角形 81"/>
              <p:cNvSpPr/>
              <p:nvPr>
                <p:custDataLst>
                  <p:tags r:id="rId27"/>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28"/>
                </p:custDataLst>
              </p:nvPr>
            </p:nvSpPr>
            <p:spPr>
              <a:xfrm>
                <a:off x="1217723" y="700876"/>
                <a:ext cx="3459732"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29"/>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30"/>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2" name="文本框 11"/>
          <p:cNvSpPr txBox="1"/>
          <p:nvPr>
            <p:custDataLst>
              <p:tags r:id="rId31"/>
            </p:custDataLst>
          </p:nvPr>
        </p:nvSpPr>
        <p:spPr>
          <a:xfrm>
            <a:off x="8017510" y="2846070"/>
            <a:ext cx="3758565"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带问题快速寻读信息，筛选加工</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aphicFrame>
        <p:nvGraphicFramePr>
          <p:cNvPr id="2" name="表格 1"/>
          <p:cNvGraphicFramePr>
            <a:graphicFrameLocks noGrp="1"/>
          </p:cNvGraphicFramePr>
          <p:nvPr>
            <p:custDataLst>
              <p:tags r:id="rId32"/>
            </p:custDataLst>
          </p:nvPr>
        </p:nvGraphicFramePr>
        <p:xfrm>
          <a:off x="6917690" y="3302000"/>
          <a:ext cx="5142230" cy="3237865"/>
        </p:xfrm>
        <a:graphic>
          <a:graphicData uri="http://schemas.openxmlformats.org/drawingml/2006/table">
            <a:tbl>
              <a:tblPr firstRow="1" bandRow="1">
                <a:effectLst/>
                <a:tableStyleId>{5940675A-B579-460E-94D1-54222C63F5DA}</a:tableStyleId>
              </a:tblPr>
              <a:tblGrid>
                <a:gridCol w="582295"/>
                <a:gridCol w="1316990"/>
                <a:gridCol w="3242945"/>
              </a:tblGrid>
              <a:tr h="323850">
                <a:tc>
                  <a:txBody>
                    <a:bodyPr/>
                    <a:p>
                      <a:r>
                        <a:rPr lang="zh-CN" altLang="en-US" sz="1400" b="1" dirty="0">
                          <a:solidFill>
                            <a:srgbClr val="002060"/>
                          </a:solidFill>
                          <a:latin typeface="华文行楷" panose="02010800040101010101" charset="-122"/>
                          <a:ea typeface="华文行楷" panose="02010800040101010101" charset="-122"/>
                        </a:rPr>
                        <a:t>题号</a:t>
                      </a:r>
                      <a:endParaRPr lang="zh-CN" altLang="en-US" sz="1400" b="1" dirty="0">
                        <a:solidFill>
                          <a:srgbClr val="002060"/>
                        </a:solidFill>
                        <a:latin typeface="华文行楷" panose="02010800040101010101" charset="-122"/>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solidFill>
                      <a:srgbClr val="FFC000">
                        <a:lumMod val="60000"/>
                        <a:lumOff val="40000"/>
                      </a:srgbClr>
                    </a:solidFill>
                  </a:tcPr>
                </a:tc>
                <a:tc>
                  <a:txBody>
                    <a:bodyPr/>
                    <a:p>
                      <a:pPr algn="ctr"/>
                      <a:r>
                        <a:rPr lang="zh-CN" altLang="en-US" sz="1400" b="1" dirty="0">
                          <a:solidFill>
                            <a:srgbClr val="002060"/>
                          </a:solidFill>
                          <a:latin typeface="华文行楷" panose="02010800040101010101" charset="-122"/>
                          <a:ea typeface="华文行楷" panose="02010800040101010101" charset="-122"/>
                        </a:rPr>
                        <a:t>考查要点</a:t>
                      </a:r>
                      <a:endParaRPr lang="zh-CN" altLang="en-US" sz="1400" b="1" dirty="0">
                        <a:solidFill>
                          <a:srgbClr val="002060"/>
                        </a:solidFill>
                        <a:latin typeface="华文行楷" panose="02010800040101010101" charset="-122"/>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solidFill>
                      <a:srgbClr val="FFC000">
                        <a:lumMod val="60000"/>
                        <a:lumOff val="40000"/>
                      </a:srgbClr>
                    </a:solidFill>
                  </a:tcPr>
                </a:tc>
                <a:tc>
                  <a:txBody>
                    <a:bodyPr/>
                    <a:p>
                      <a:pPr algn="ctr"/>
                      <a:r>
                        <a:rPr lang="zh-CN" altLang="en-US" sz="1400" dirty="0">
                          <a:solidFill>
                            <a:srgbClr val="002060"/>
                          </a:solidFill>
                          <a:latin typeface="华文行楷" panose="02010800040101010101" charset="-122"/>
                          <a:ea typeface="华文行楷" panose="02010800040101010101" charset="-122"/>
                        </a:rPr>
                        <a:t>信息采集点</a:t>
                      </a:r>
                      <a:endParaRPr lang="zh-CN" altLang="en-US" sz="1400" dirty="0">
                        <a:solidFill>
                          <a:srgbClr val="002060"/>
                        </a:solidFill>
                        <a:latin typeface="华文行楷" panose="02010800040101010101" charset="-122"/>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solidFill>
                      <a:srgbClr val="FFC000">
                        <a:lumMod val="60000"/>
                        <a:lumOff val="40000"/>
                      </a:srgbClr>
                    </a:solidFill>
                  </a:tcPr>
                </a:tc>
              </a:tr>
              <a:tr h="601980">
                <a:tc>
                  <a:txBody>
                    <a:bodyPr/>
                    <a:p>
                      <a:pPr indent="0" algn="ctr" fontAlgn="auto"/>
                      <a:r>
                        <a:rPr lang="en-US" altLang="zh-CN" sz="1200" b="1" dirty="0">
                          <a:solidFill>
                            <a:srgbClr val="002060"/>
                          </a:solidFill>
                          <a:latin typeface="Times New Roman" panose="02020603050405020304" pitchFamily="18" charset="0"/>
                          <a:ea typeface="等线" panose="02010600030101010101" charset="-122"/>
                          <a:cs typeface="Times New Roman" panose="02020603050405020304" pitchFamily="18" charset="0"/>
                        </a:rPr>
                        <a:t>21 </a:t>
                      </a:r>
                      <a:endParaRPr lang="en-US" altLang="zh-CN" sz="1200" b="1" dirty="0">
                        <a:solidFill>
                          <a:srgbClr val="002060"/>
                        </a:solidFill>
                        <a:latin typeface="Times New Roman" panose="02020603050405020304" pitchFamily="18" charset="0"/>
                        <a:ea typeface="等线" panose="02010600030101010101" charset="-122"/>
                        <a:cs typeface="Times New Roman" panose="02020603050405020304" pitchFamily="18" charset="0"/>
                      </a:endParaRPr>
                    </a:p>
                  </a:txBody>
                  <a:tcPr anchor="ctr" anchorCtr="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p>
                      <a:pPr algn="ctr"/>
                      <a:r>
                        <a:rPr lang="zh-CN" altLang="en-US" sz="1600" b="1" dirty="0">
                          <a:solidFill>
                            <a:srgbClr val="002060"/>
                          </a:solidFill>
                          <a:latin typeface="华文行楷" panose="02010800040101010101" charset="-122"/>
                          <a:ea typeface="华文行楷" panose="02010800040101010101" charset="-122"/>
                        </a:rPr>
                        <a:t>日期</a:t>
                      </a:r>
                      <a:r>
                        <a:rPr lang="zh-CN" altLang="en-US" sz="1600" b="1" dirty="0">
                          <a:solidFill>
                            <a:srgbClr val="C00000"/>
                          </a:solidFill>
                          <a:latin typeface="华文行楷" panose="02010800040101010101" charset="-122"/>
                          <a:ea typeface="华文行楷" panose="02010800040101010101" charset="-122"/>
                        </a:rPr>
                        <a:t>推算</a:t>
                      </a:r>
                      <a:endParaRPr lang="en-US" altLang="zh-CN" sz="1600" b="1" dirty="0">
                        <a:solidFill>
                          <a:srgbClr val="002060"/>
                        </a:solidFill>
                        <a:latin typeface="华文行楷" panose="02010800040101010101" charset="-122"/>
                        <a:ea typeface="华文行楷" panose="02010800040101010101" charset="-122"/>
                      </a:endParaRPr>
                    </a:p>
                    <a:p>
                      <a:pPr algn="l"/>
                      <a:r>
                        <a:rPr lang="en-US" altLang="zh-CN" sz="1600" b="1" dirty="0">
                          <a:solidFill>
                            <a:srgbClr val="002060"/>
                          </a:solidFill>
                          <a:latin typeface="Times New Roman" panose="02020603050405020304" pitchFamily="18" charset="0"/>
                          <a:ea typeface="华文行楷" panose="02010800040101010101" charset="-122"/>
                          <a:cs typeface="Times New Roman" panose="02020603050405020304" pitchFamily="18" charset="0"/>
                        </a:rPr>
                        <a:t>Which date?</a:t>
                      </a:r>
                      <a:endParaRPr lang="zh-CN" altLang="en-US" sz="1600" b="1" dirty="0">
                        <a:solidFill>
                          <a:srgbClr val="002060"/>
                        </a:solidFill>
                        <a:latin typeface="Times New Roman" panose="02020603050405020304" pitchFamily="18" charset="0"/>
                        <a:ea typeface="华文行楷" panose="02010800040101010101" charset="-122"/>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p>
                      <a:pPr algn="l"/>
                      <a:r>
                        <a:rPr lang="zh-CN" altLang="en-US" sz="1600" b="1" dirty="0">
                          <a:solidFill>
                            <a:srgbClr val="C00000"/>
                          </a:solidFill>
                          <a:latin typeface="华文行楷" panose="02010800040101010101" charset="-122"/>
                          <a:ea typeface="华文行楷" panose="02010800040101010101" charset="-122"/>
                        </a:rPr>
                        <a:t>信息点对点</a:t>
                      </a:r>
                      <a:r>
                        <a:rPr lang="zh-CN" altLang="en-US" sz="1600" dirty="0">
                          <a:solidFill>
                            <a:srgbClr val="002060"/>
                          </a:solidFill>
                          <a:latin typeface="华文行楷" panose="02010800040101010101" charset="-122"/>
                          <a:ea typeface="华文行楷" panose="02010800040101010101" charset="-122"/>
                        </a:rPr>
                        <a:t>，带问题寻读---获取文本信息--</a:t>
                      </a:r>
                      <a:r>
                        <a:rPr lang="en-US" altLang="zh-CN" sz="1600" dirty="0">
                          <a:solidFill>
                            <a:srgbClr val="002060"/>
                          </a:solidFill>
                          <a:latin typeface="华文行楷" panose="02010800040101010101" charset="-122"/>
                          <a:ea typeface="华文行楷" panose="02010800040101010101" charset="-122"/>
                        </a:rPr>
                        <a:t>-</a:t>
                      </a:r>
                      <a:r>
                        <a:rPr lang="zh-CN" altLang="en-US" sz="1600" dirty="0">
                          <a:solidFill>
                            <a:srgbClr val="002060"/>
                          </a:solidFill>
                          <a:latin typeface="华文行楷" panose="02010800040101010101" charset="-122"/>
                          <a:ea typeface="华文行楷" panose="02010800040101010101" charset="-122"/>
                        </a:rPr>
                        <a:t>选项对号入座</a:t>
                      </a:r>
                      <a:endParaRPr lang="zh-CN" altLang="en-US" sz="1600" dirty="0">
                        <a:solidFill>
                          <a:srgbClr val="002060"/>
                        </a:solidFill>
                        <a:latin typeface="华文行楷" panose="02010800040101010101" charset="-122"/>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621030">
                <a:tc>
                  <a:txBody>
                    <a:bodyPr/>
                    <a:p>
                      <a:pPr indent="0" algn="ctr" fontAlgn="auto"/>
                      <a:r>
                        <a:rPr lang="en-US" altLang="zh-CN" sz="1200" b="1" dirty="0">
                          <a:solidFill>
                            <a:srgbClr val="002060"/>
                          </a:solidFill>
                          <a:latin typeface="Times New Roman" panose="02020603050405020304" pitchFamily="18" charset="0"/>
                          <a:ea typeface="等线" panose="02010600030101010101" charset="-122"/>
                          <a:cs typeface="Times New Roman" panose="02020603050405020304" pitchFamily="18" charset="0"/>
                        </a:rPr>
                        <a:t>22</a:t>
                      </a:r>
                      <a:endParaRPr lang="en-US" altLang="zh-CN" sz="1200" b="1" dirty="0">
                        <a:solidFill>
                          <a:srgbClr val="002060"/>
                        </a:solidFill>
                        <a:latin typeface="Times New Roman" panose="02020603050405020304" pitchFamily="18" charset="0"/>
                        <a:ea typeface="等线" panose="02010600030101010101" charset="-122"/>
                        <a:cs typeface="Times New Roman" panose="02020603050405020304" pitchFamily="18" charset="0"/>
                      </a:endParaRPr>
                    </a:p>
                  </a:txBody>
                  <a:tcPr anchor="ctr" anchorCtr="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rgbClr val="002060"/>
                          </a:solidFill>
                          <a:latin typeface="华文行楷" panose="02010800040101010101" charset="-122"/>
                          <a:ea typeface="华文行楷" panose="02010800040101010101" charset="-122"/>
                        </a:rPr>
                        <a:t>分组依据</a:t>
                      </a:r>
                      <a:endParaRPr lang="en-US" altLang="zh-CN" sz="1600" b="1" dirty="0">
                        <a:solidFill>
                          <a:srgbClr val="002060"/>
                        </a:solidFill>
                        <a:latin typeface="华文行楷" panose="02010800040101010101" charset="-122"/>
                        <a:ea typeface="华文行楷" panose="0201080004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rgbClr val="002060"/>
                          </a:solidFill>
                          <a:latin typeface="Times New Roman" panose="02020603050405020304" pitchFamily="18" charset="0"/>
                          <a:ea typeface="华文行楷" panose="02010800040101010101" charset="-122"/>
                          <a:cs typeface="Times New Roman" panose="02020603050405020304" pitchFamily="18" charset="0"/>
                        </a:rPr>
                        <a:t>How divided?</a:t>
                      </a:r>
                      <a:r>
                        <a:rPr lang="en-US" altLang="zh-CN" sz="1600" b="1" dirty="0">
                          <a:solidFill>
                            <a:srgbClr val="002060"/>
                          </a:solidFill>
                          <a:latin typeface="华文行楷" panose="02010800040101010101" charset="-122"/>
                          <a:ea typeface="华文行楷" panose="02010800040101010101" charset="-122"/>
                        </a:rPr>
                        <a:t> </a:t>
                      </a:r>
                      <a:endParaRPr lang="zh-CN" altLang="en-US" sz="1600" b="1" dirty="0">
                        <a:solidFill>
                          <a:srgbClr val="002060"/>
                        </a:solidFill>
                        <a:latin typeface="Arial Narrow" panose="020B0606020202030204" pitchFamily="34" charset="0"/>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p>
                      <a:r>
                        <a:rPr lang="zh-CN" altLang="en-US" sz="1600" b="1" dirty="0">
                          <a:solidFill>
                            <a:srgbClr val="C00000"/>
                          </a:solidFill>
                          <a:latin typeface="华文行楷" panose="02010800040101010101" charset="-122"/>
                          <a:ea typeface="华文行楷" panose="02010800040101010101" charset="-122"/>
                        </a:rPr>
                        <a:t>快速扫描多点信息群</a:t>
                      </a:r>
                      <a:r>
                        <a:rPr lang="zh-CN" altLang="en-US" sz="1600" dirty="0">
                          <a:solidFill>
                            <a:srgbClr val="002060"/>
                          </a:solidFill>
                          <a:latin typeface="华文行楷" panose="02010800040101010101" charset="-122"/>
                          <a:ea typeface="华文行楷" panose="02010800040101010101" charset="-122"/>
                        </a:rPr>
                        <a:t>（age）---关联并综合</a:t>
                      </a:r>
                      <a:endParaRPr lang="en-US" altLang="zh-CN" sz="1600" dirty="0">
                        <a:solidFill>
                          <a:srgbClr val="002060"/>
                        </a:solidFill>
                        <a:latin typeface="华文行楷" panose="02010800040101010101" charset="-122"/>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r h="1691005">
                <a:tc>
                  <a:txBody>
                    <a:bodyPr/>
                    <a:p>
                      <a:pPr indent="0" algn="ctr" fontAlgn="auto"/>
                      <a:r>
                        <a:rPr lang="en-US" altLang="zh-CN" sz="1200" b="1" dirty="0">
                          <a:solidFill>
                            <a:srgbClr val="002060"/>
                          </a:solidFill>
                          <a:latin typeface="Times New Roman" panose="02020603050405020304" pitchFamily="18" charset="0"/>
                          <a:ea typeface="等线" panose="02010600030101010101" charset="-122"/>
                          <a:cs typeface="Times New Roman" panose="02020603050405020304" pitchFamily="18" charset="0"/>
                        </a:rPr>
                        <a:t>23</a:t>
                      </a:r>
                      <a:endParaRPr lang="en-US" altLang="zh-CN" sz="1200" b="1" dirty="0">
                        <a:solidFill>
                          <a:srgbClr val="002060"/>
                        </a:solidFill>
                        <a:latin typeface="Times New Roman" panose="02020603050405020304" pitchFamily="18" charset="0"/>
                        <a:ea typeface="等线" panose="02010600030101010101" charset="-122"/>
                        <a:cs typeface="Times New Roman" panose="02020603050405020304" pitchFamily="18" charset="0"/>
                      </a:endParaRPr>
                    </a:p>
                  </a:txBody>
                  <a:tcPr anchor="ctr" anchorCtr="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dirty="0">
                          <a:solidFill>
                            <a:srgbClr val="002060"/>
                          </a:solidFill>
                          <a:latin typeface="华文行楷" panose="02010800040101010101" charset="-122"/>
                          <a:ea typeface="华文行楷" panose="02010800040101010101" charset="-122"/>
                        </a:rPr>
                        <a:t>数字</a:t>
                      </a:r>
                      <a:r>
                        <a:rPr lang="zh-CN" altLang="en-US" sz="1600" b="1" dirty="0">
                          <a:solidFill>
                            <a:srgbClr val="C00000"/>
                          </a:solidFill>
                          <a:latin typeface="华文行楷" panose="02010800040101010101" charset="-122"/>
                          <a:ea typeface="华文行楷" panose="02010800040101010101" charset="-122"/>
                        </a:rPr>
                        <a:t>计算</a:t>
                      </a:r>
                      <a:endParaRPr lang="en-US" altLang="zh-CN" sz="1600" b="1" dirty="0">
                        <a:solidFill>
                          <a:srgbClr val="002060"/>
                        </a:solidFill>
                        <a:latin typeface="华文行楷" panose="02010800040101010101" charset="-122"/>
                        <a:ea typeface="华文行楷" panose="02010800040101010101"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b="1" dirty="0">
                          <a:solidFill>
                            <a:srgbClr val="002060"/>
                          </a:solidFill>
                          <a:latin typeface="Times New Roman" panose="02020603050405020304" pitchFamily="18" charset="0"/>
                          <a:ea typeface="华文行楷" panose="02010800040101010101" charset="-122"/>
                          <a:cs typeface="Times New Roman" panose="02020603050405020304" pitchFamily="18" charset="0"/>
                        </a:rPr>
                        <a:t>How many hours?</a:t>
                      </a:r>
                      <a:r>
                        <a:rPr lang="en-US" altLang="zh-CN" sz="1200" b="1" dirty="0">
                          <a:solidFill>
                            <a:srgbClr val="002060"/>
                          </a:solidFill>
                          <a:latin typeface="Times New Roman" panose="02020603050405020304" pitchFamily="18" charset="0"/>
                          <a:ea typeface="华文行楷" panose="02010800040101010101" charset="-122"/>
                          <a:cs typeface="Times New Roman" panose="02020603050405020304" pitchFamily="18" charset="0"/>
                        </a:rPr>
                        <a:t> </a:t>
                      </a:r>
                      <a:endParaRPr lang="zh-CN" altLang="en-US" sz="1200" b="1" dirty="0">
                        <a:solidFill>
                          <a:srgbClr val="002060"/>
                        </a:solidFill>
                        <a:latin typeface="Times New Roman" panose="02020603050405020304" pitchFamily="18" charset="0"/>
                        <a:ea typeface="华文行楷" panose="02010800040101010101" charset="-122"/>
                        <a:cs typeface="Times New Roman" panose="02020603050405020304" pitchFamily="18" charset="0"/>
                      </a:endParaRPr>
                    </a:p>
                    <a:p>
                      <a:pPr algn="ctr"/>
                      <a:endParaRPr lang="zh-CN" altLang="en-US" sz="1200" b="1" dirty="0">
                        <a:solidFill>
                          <a:srgbClr val="002060"/>
                        </a:solidFill>
                        <a:latin typeface="Arial Narrow" panose="020B0606020202030204" pitchFamily="34" charset="0"/>
                        <a:ea typeface="华文行楷" panose="02010800040101010101" charset="-122"/>
                      </a:endParaRPr>
                    </a:p>
                  </a:txBody>
                  <a:tcPr anchor="ctr" anchorCtr="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c>
                  <a:txBody>
                    <a:bodyPr/>
                    <a:p>
                      <a:r>
                        <a:rPr lang="zh-CN" altLang="en-US" sz="1600" b="1" dirty="0">
                          <a:solidFill>
                            <a:srgbClr val="C00000"/>
                          </a:solidFill>
                          <a:latin typeface="华文行楷" panose="02010800040101010101" charset="-122"/>
                          <a:ea typeface="华文行楷" panose="02010800040101010101" charset="-122"/>
                        </a:rPr>
                        <a:t>信息综合以及数字计算题</a:t>
                      </a:r>
                      <a:r>
                        <a:rPr lang="zh-CN" altLang="en-US" sz="1600" dirty="0">
                          <a:solidFill>
                            <a:srgbClr val="002060"/>
                          </a:solidFill>
                          <a:latin typeface="华文行楷" panose="02010800040101010101" charset="-122"/>
                          <a:ea typeface="华文行楷" panose="02010800040101010101" charset="-122"/>
                        </a:rPr>
                        <a:t>。</a:t>
                      </a:r>
                      <a:endParaRPr lang="zh-CN" altLang="en-US" sz="1600" dirty="0">
                        <a:solidFill>
                          <a:srgbClr val="002060"/>
                        </a:solidFill>
                        <a:latin typeface="华文行楷" panose="02010800040101010101" charset="-122"/>
                        <a:ea typeface="华文行楷" panose="02010800040101010101" charset="-122"/>
                      </a:endParaRPr>
                    </a:p>
                    <a:p>
                      <a:r>
                        <a:rPr lang="zh-CN" altLang="en-US" sz="1600" dirty="0">
                          <a:solidFill>
                            <a:srgbClr val="002060"/>
                          </a:solidFill>
                          <a:latin typeface="华文行楷" panose="02010800040101010101" charset="-122"/>
                          <a:ea typeface="华文行楷" panose="02010800040101010101" charset="-122"/>
                        </a:rPr>
                        <a:t> </a:t>
                      </a:r>
                      <a:r>
                        <a:rPr lang="en-US" altLang="zh-CN" sz="1600" dirty="0">
                          <a:solidFill>
                            <a:srgbClr val="002060"/>
                          </a:solidFill>
                          <a:latin typeface="华文行楷" panose="02010800040101010101" charset="-122"/>
                          <a:ea typeface="华文行楷" panose="02010800040101010101" charset="-122"/>
                        </a:rPr>
                        <a:t>    </a:t>
                      </a:r>
                      <a:r>
                        <a:rPr lang="zh-CN" altLang="en-US" sz="1600" dirty="0">
                          <a:solidFill>
                            <a:srgbClr val="002060"/>
                          </a:solidFill>
                          <a:latin typeface="华文行楷" panose="02010800040101010101" charset="-122"/>
                          <a:ea typeface="华文行楷" panose="02010800040101010101" charset="-122"/>
                        </a:rPr>
                        <a:t>快速对文本寻读，</a:t>
                      </a:r>
                      <a:r>
                        <a:rPr lang="zh-CN" altLang="en-US" sz="1600" dirty="0">
                          <a:solidFill>
                            <a:srgbClr val="C00000"/>
                          </a:solidFill>
                          <a:latin typeface="华文行楷" panose="02010800040101010101" charset="-122"/>
                          <a:ea typeface="华文行楷" panose="02010800040101010101" charset="-122"/>
                        </a:rPr>
                        <a:t>筛选的信息进行分析、关联和阐释，将非连续性文本传递的信息完整化、逻辑化</a:t>
                      </a:r>
                      <a:r>
                        <a:rPr lang="zh-CN" altLang="en-US" sz="1600" dirty="0">
                          <a:solidFill>
                            <a:srgbClr val="002060"/>
                          </a:solidFill>
                          <a:latin typeface="华文行楷" panose="02010800040101010101" charset="-122"/>
                          <a:ea typeface="华文行楷" panose="02010800040101010101" charset="-122"/>
                        </a:rPr>
                        <a:t>。</a:t>
                      </a:r>
                      <a:r>
                        <a:rPr lang="en-US" altLang="zh-CN" sz="1600" dirty="0">
                          <a:solidFill>
                            <a:srgbClr val="002060"/>
                          </a:solidFill>
                          <a:latin typeface="华文行楷" panose="02010800040101010101" charset="-122"/>
                          <a:ea typeface="华文行楷" panose="02010800040101010101" charset="-122"/>
                        </a:rPr>
                        <a:t>   </a:t>
                      </a:r>
                      <a:endParaRPr lang="en-US" altLang="zh-CN" sz="1600" dirty="0">
                        <a:solidFill>
                          <a:srgbClr val="002060"/>
                        </a:solidFill>
                        <a:latin typeface="华文行楷" panose="02010800040101010101" charset="-122"/>
                        <a:ea typeface="华文行楷" panose="02010800040101010101" charset="-122"/>
                      </a:endParaRPr>
                    </a:p>
                    <a:p>
                      <a:r>
                        <a:rPr lang="en-US" altLang="zh-CN" sz="1600" dirty="0">
                          <a:solidFill>
                            <a:srgbClr val="002060"/>
                          </a:solidFill>
                          <a:latin typeface="华文行楷" panose="02010800040101010101" charset="-122"/>
                          <a:ea typeface="华文行楷" panose="02010800040101010101" charset="-122"/>
                        </a:rPr>
                        <a:t>     </a:t>
                      </a:r>
                      <a:r>
                        <a:rPr lang="zh-CN" altLang="en-US" sz="1600" dirty="0">
                          <a:solidFill>
                            <a:srgbClr val="002060"/>
                          </a:solidFill>
                          <a:latin typeface="华文行楷" panose="02010800040101010101" charset="-122"/>
                          <a:ea typeface="华文行楷" panose="02010800040101010101" charset="-122"/>
                        </a:rPr>
                        <a:t>a single week共</a:t>
                      </a:r>
                      <a:r>
                        <a:rPr lang="en-US" altLang="zh-CN" sz="1600" dirty="0">
                          <a:solidFill>
                            <a:srgbClr val="002060"/>
                          </a:solidFill>
                          <a:latin typeface="华文行楷" panose="02010800040101010101" charset="-122"/>
                          <a:ea typeface="华文行楷" panose="02010800040101010101" charset="-122"/>
                        </a:rPr>
                        <a:t>5</a:t>
                      </a:r>
                      <a:r>
                        <a:rPr lang="zh-CN" altLang="en-US" sz="1600" dirty="0">
                          <a:solidFill>
                            <a:srgbClr val="002060"/>
                          </a:solidFill>
                          <a:latin typeface="华文行楷" panose="02010800040101010101" charset="-122"/>
                          <a:ea typeface="华文行楷" panose="02010800040101010101" charset="-122"/>
                        </a:rPr>
                        <a:t>天，每天上下午</a:t>
                      </a:r>
                      <a:r>
                        <a:rPr lang="en-US" altLang="zh-CN" sz="1600" dirty="0">
                          <a:solidFill>
                            <a:srgbClr val="002060"/>
                          </a:solidFill>
                          <a:latin typeface="华文行楷" panose="02010800040101010101" charset="-122"/>
                          <a:ea typeface="华文行楷" panose="02010800040101010101" charset="-122"/>
                        </a:rPr>
                        <a:t> </a:t>
                      </a:r>
                      <a:r>
                        <a:rPr lang="zh-CN" altLang="en-US" sz="1600" dirty="0">
                          <a:solidFill>
                            <a:srgbClr val="002060"/>
                          </a:solidFill>
                          <a:latin typeface="华文行楷" panose="02010800040101010101" charset="-122"/>
                          <a:ea typeface="华文行楷" panose="02010800040101010101" charset="-122"/>
                        </a:rPr>
                        <a:t>各</a:t>
                      </a:r>
                      <a:r>
                        <a:rPr lang="en-US" altLang="zh-CN" sz="1600" dirty="0">
                          <a:solidFill>
                            <a:srgbClr val="002060"/>
                          </a:solidFill>
                          <a:latin typeface="华文行楷" panose="02010800040101010101" charset="-122"/>
                          <a:ea typeface="华文行楷" panose="02010800040101010101" charset="-122"/>
                        </a:rPr>
                        <a:t>3hours, </a:t>
                      </a:r>
                      <a:r>
                        <a:rPr lang="zh-CN" altLang="en-US" sz="1600" dirty="0">
                          <a:solidFill>
                            <a:srgbClr val="002060"/>
                          </a:solidFill>
                          <a:latin typeface="华文行楷" panose="02010800040101010101" charset="-122"/>
                          <a:ea typeface="华文行楷" panose="02010800040101010101" charset="-122"/>
                        </a:rPr>
                        <a:t>共计</a:t>
                      </a:r>
                      <a:r>
                        <a:rPr lang="en-US" altLang="zh-CN" sz="1600" dirty="0">
                          <a:solidFill>
                            <a:srgbClr val="002060"/>
                          </a:solidFill>
                          <a:latin typeface="华文行楷" panose="02010800040101010101" charset="-122"/>
                          <a:ea typeface="华文行楷" panose="02010800040101010101" charset="-122"/>
                        </a:rPr>
                        <a:t>30hours</a:t>
                      </a:r>
                      <a:r>
                        <a:rPr lang="zh-CN" altLang="en-US" sz="1600" dirty="0">
                          <a:solidFill>
                            <a:srgbClr val="002060"/>
                          </a:solidFill>
                          <a:latin typeface="华文行楷" panose="02010800040101010101" charset="-122"/>
                          <a:ea typeface="华文行楷" panose="02010800040101010101" charset="-122"/>
                        </a:rPr>
                        <a:t>。</a:t>
                      </a:r>
                      <a:endParaRPr lang="zh-CN" altLang="en-US" sz="1600" dirty="0">
                        <a:solidFill>
                          <a:srgbClr val="002060"/>
                        </a:solidFill>
                        <a:latin typeface="华文行楷" panose="02010800040101010101" charset="-122"/>
                        <a:ea typeface="华文行楷" panose="02010800040101010101" charset="-122"/>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noFill/>
                  </a:tcPr>
                </a:tc>
              </a:tr>
            </a:tbl>
          </a:graphicData>
        </a:graphic>
      </p:graphicFrame>
      <p:cxnSp>
        <p:nvCxnSpPr>
          <p:cNvPr id="3" name="直接箭头连接符 2"/>
          <p:cNvCxnSpPr/>
          <p:nvPr/>
        </p:nvCxnSpPr>
        <p:spPr>
          <a:xfrm flipH="1">
            <a:off x="3930650" y="1099185"/>
            <a:ext cx="7134860" cy="1565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矩形: 圆角 10"/>
          <p:cNvSpPr/>
          <p:nvPr>
            <p:custDataLst>
              <p:tags r:id="rId33"/>
            </p:custDataLst>
          </p:nvPr>
        </p:nvSpPr>
        <p:spPr>
          <a:xfrm>
            <a:off x="4540250" y="2667000"/>
            <a:ext cx="614680" cy="21653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7" name="直接箭头连接符 6"/>
          <p:cNvCxnSpPr>
            <a:endCxn id="35" idx="1"/>
          </p:cNvCxnSpPr>
          <p:nvPr/>
        </p:nvCxnSpPr>
        <p:spPr>
          <a:xfrm flipV="1">
            <a:off x="1090930" y="1356360"/>
            <a:ext cx="6191250" cy="128524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V="1">
            <a:off x="5093970" y="1431290"/>
            <a:ext cx="2174875" cy="128968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V="1">
            <a:off x="4705985" y="1842770"/>
            <a:ext cx="6795135" cy="13525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V="1">
            <a:off x="3021330" y="1890395"/>
            <a:ext cx="8448040" cy="325882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flipV="1">
            <a:off x="6224905" y="1906270"/>
            <a:ext cx="5276215" cy="40100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a:endCxn id="46" idx="3"/>
          </p:cNvCxnSpPr>
          <p:nvPr/>
        </p:nvCxnSpPr>
        <p:spPr>
          <a:xfrm flipH="1" flipV="1">
            <a:off x="1409065" y="1446530"/>
            <a:ext cx="8687435" cy="688340"/>
          </a:xfrm>
          <a:prstGeom prst="straightConnector1">
            <a:avLst/>
          </a:prstGeom>
          <a:ln>
            <a:solidFill>
              <a:srgbClr val="FFC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a:off x="886460" y="2103120"/>
            <a:ext cx="9105265" cy="1318260"/>
          </a:xfrm>
          <a:prstGeom prst="straightConnector1">
            <a:avLst/>
          </a:prstGeom>
          <a:ln>
            <a:solidFill>
              <a:srgbClr val="FFC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flipH="1">
            <a:off x="4482465" y="2197735"/>
            <a:ext cx="5142865" cy="1403350"/>
          </a:xfrm>
          <a:prstGeom prst="straightConnector1">
            <a:avLst/>
          </a:prstGeom>
          <a:ln>
            <a:solidFill>
              <a:srgbClr val="FFC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2023年6月全国Ⅱ卷A篇满分秒杀思维策略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cxnSp>
        <p:nvCxnSpPr>
          <p:cNvPr id="49" name="直接连接符 17"/>
          <p:cNvCxnSpPr/>
          <p:nvPr>
            <p:custDataLst>
              <p:tags r:id="rId3"/>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5" name="图片 4"/>
          <p:cNvPicPr>
            <a:picLocks noChangeAspect="1"/>
          </p:cNvPicPr>
          <p:nvPr>
            <p:custDataLst>
              <p:tags r:id="rId4"/>
            </p:custDataLst>
          </p:nvPr>
        </p:nvPicPr>
        <p:blipFill>
          <a:blip r:embed="rId5"/>
          <a:srcRect b="4409"/>
          <a:stretch>
            <a:fillRect/>
          </a:stretch>
        </p:blipFill>
        <p:spPr>
          <a:xfrm>
            <a:off x="0" y="0"/>
            <a:ext cx="1894205" cy="735330"/>
          </a:xfrm>
          <a:prstGeom prst="rect">
            <a:avLst/>
          </a:prstGeom>
        </p:spPr>
      </p:pic>
      <p:pic>
        <p:nvPicPr>
          <p:cNvPr id="2" name="图片 1" descr="搜狗截图20231228154700"/>
          <p:cNvPicPr>
            <a:picLocks noChangeAspect="1"/>
          </p:cNvPicPr>
          <p:nvPr/>
        </p:nvPicPr>
        <p:blipFill>
          <a:blip r:embed="rId6"/>
          <a:srcRect r="2114" b="1243"/>
          <a:stretch>
            <a:fillRect/>
          </a:stretch>
        </p:blipFill>
        <p:spPr>
          <a:xfrm>
            <a:off x="175260" y="797560"/>
            <a:ext cx="6978650" cy="5904230"/>
          </a:xfrm>
          <a:prstGeom prst="rect">
            <a:avLst/>
          </a:prstGeom>
          <a:ln>
            <a:solidFill>
              <a:schemeClr val="accent1">
                <a:lumMod val="40000"/>
                <a:lumOff val="60000"/>
              </a:schemeClr>
            </a:solidFill>
          </a:ln>
        </p:spPr>
      </p:pic>
      <p:sp>
        <p:nvSpPr>
          <p:cNvPr id="100" name="文本框 99"/>
          <p:cNvSpPr txBox="1"/>
          <p:nvPr/>
        </p:nvSpPr>
        <p:spPr>
          <a:xfrm>
            <a:off x="7209155" y="3563620"/>
            <a:ext cx="4850765" cy="3138170"/>
          </a:xfrm>
          <a:prstGeom prst="rect">
            <a:avLst/>
          </a:prstGeom>
          <a:noFill/>
          <a:ln w="9525">
            <a:solidFill>
              <a:schemeClr val="accent6">
                <a:lumMod val="40000"/>
                <a:lumOff val="60000"/>
              </a:schemeClr>
            </a:solidFill>
          </a:ln>
        </p:spPr>
        <p:txBody>
          <a:bodyPr wrap="square">
            <a:spAutoFit/>
          </a:bodyPr>
          <a:p>
            <a:pPr indent="0"/>
            <a:r>
              <a:rPr lang="en-US" b="0">
                <a:latin typeface="Times New Roman" panose="02020603050405020304" pitchFamily="18" charset="0"/>
                <a:ea typeface="宋体" panose="02010600030101010101" pitchFamily="2" charset="-122"/>
                <a:cs typeface="宋体" panose="02010600030101010101" pitchFamily="2" charset="-122"/>
              </a:rPr>
              <a:t>21. </a:t>
            </a:r>
            <a:r>
              <a:rPr lang="en-US" b="0">
                <a:latin typeface="Times New Roman" panose="02020603050405020304" pitchFamily="18" charset="0"/>
              </a:rPr>
              <a:t>Which of the four programs begins the earliest?</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Photography Workshops.</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Junior Ranger Wildlife Olympics.</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Canyon Talks at Artist Point.</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Experiencing Wildlife in Yellowstone.</a:t>
            </a:r>
            <a:r>
              <a:rPr lang="en-US" b="0">
                <a:latin typeface="Times New Roman" panose="02020603050405020304" pitchFamily="18" charset="0"/>
                <a:ea typeface="宋体" panose="02010600030101010101" pitchFamily="2" charset="-122"/>
                <a:cs typeface="宋体" panose="02010600030101010101" pitchFamily="2" charset="-122"/>
              </a:rPr>
              <a:t>23. </a:t>
            </a:r>
            <a:r>
              <a:rPr lang="en-US" b="0">
                <a:latin typeface="Times New Roman" panose="02020603050405020304" pitchFamily="18" charset="0"/>
              </a:rPr>
              <a:t>Where will the participants meet for the July 10 photography workshop?</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Artist Point.</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Washburn Trailhead.</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Canyon Village Store.</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Visitor Education Center.</a:t>
            </a:r>
            <a:endParaRPr lang="en-US" altLang="en-US" b="0">
              <a:latin typeface="Times New Roman" panose="02020603050405020304" pitchFamily="18" charset="0"/>
            </a:endParaRPr>
          </a:p>
        </p:txBody>
      </p:sp>
      <p:grpSp>
        <p:nvGrpSpPr>
          <p:cNvPr id="17" name="组 77"/>
          <p:cNvGrpSpPr/>
          <p:nvPr/>
        </p:nvGrpSpPr>
        <p:grpSpPr>
          <a:xfrm>
            <a:off x="7169150" y="722630"/>
            <a:ext cx="4891404" cy="2742565"/>
            <a:chOff x="15158113" y="491883"/>
            <a:chExt cx="6471226" cy="3318385"/>
          </a:xfrm>
        </p:grpSpPr>
        <p:sp>
          <p:nvSpPr>
            <p:cNvPr id="18" name="矩形 17"/>
            <p:cNvSpPr/>
            <p:nvPr>
              <p:custDataLst>
                <p:tags r:id="rId7"/>
              </p:custDataLst>
            </p:nvPr>
          </p:nvSpPr>
          <p:spPr>
            <a:xfrm>
              <a:off x="15253883" y="719306"/>
              <a:ext cx="6375456" cy="3090962"/>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5757989" cy="653339"/>
              <a:chOff x="15158113" y="491883"/>
              <a:chExt cx="5757989" cy="653339"/>
            </a:xfrm>
          </p:grpSpPr>
          <p:sp>
            <p:nvSpPr>
              <p:cNvPr id="27" name="直角三角形 26"/>
              <p:cNvSpPr/>
              <p:nvPr>
                <p:custDataLst>
                  <p:tags r:id="rId8"/>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28" name="矩形 27"/>
              <p:cNvSpPr/>
              <p:nvPr>
                <p:custDataLst>
                  <p:tags r:id="rId9"/>
                </p:custDataLst>
              </p:nvPr>
            </p:nvSpPr>
            <p:spPr>
              <a:xfrm>
                <a:off x="15158113" y="596205"/>
                <a:ext cx="5757989" cy="549017"/>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29" name="页外连接符 83"/>
              <p:cNvSpPr/>
              <p:nvPr>
                <p:custDataLst>
                  <p:tags r:id="rId10"/>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30" name="文本框 29"/>
          <p:cNvSpPr txBox="1"/>
          <p:nvPr>
            <p:custDataLst>
              <p:tags r:id="rId11"/>
            </p:custDataLst>
          </p:nvPr>
        </p:nvSpPr>
        <p:spPr>
          <a:xfrm>
            <a:off x="8136890" y="818515"/>
            <a:ext cx="3481705" cy="398780"/>
          </a:xfrm>
          <a:prstGeom prst="rect">
            <a:avLst/>
          </a:prstGeom>
          <a:noFill/>
        </p:spPr>
        <p:txBody>
          <a:bodyPr wrap="square" rtlCol="0" anchor="t">
            <a:spAutoFit/>
          </a:bodyPr>
          <a:p>
            <a:pPr algn="l"/>
            <a:r>
              <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快速打开A篇的</a:t>
            </a:r>
            <a:r>
              <a:rPr lang="zh-CN"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科学</a:t>
            </a:r>
            <a:r>
              <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方式</a:t>
            </a:r>
            <a:endPar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2" name="文本框 61"/>
          <p:cNvSpPr txBox="1"/>
          <p:nvPr/>
        </p:nvSpPr>
        <p:spPr>
          <a:xfrm>
            <a:off x="7303135" y="1262380"/>
            <a:ext cx="4627880" cy="2861310"/>
          </a:xfrm>
          <a:prstGeom prst="rect">
            <a:avLst/>
          </a:prstGeom>
          <a:noFill/>
          <a:ln>
            <a:noFill/>
          </a:ln>
        </p:spPr>
        <p:txBody>
          <a:bodyPr wrap="square" rtlCol="0" anchor="t">
            <a:spAutoFit/>
          </a:bodyPr>
          <a:p>
            <a:pPr algn="l"/>
            <a:r>
              <a:rPr lang="en-US" altLang="zh-CN" sz="2000" dirty="0">
                <a:latin typeface="微软雅黑" panose="020B0503020204020204" charset="-122"/>
                <a:ea typeface="微软雅黑" panose="020B0503020204020204" charset="-122"/>
              </a:rPr>
              <a:t>    1.</a:t>
            </a:r>
            <a:r>
              <a:rPr sz="2000" dirty="0">
                <a:latin typeface="微软雅黑" panose="020B0503020204020204" charset="-122"/>
                <a:ea typeface="微软雅黑" panose="020B0503020204020204" charset="-122"/>
              </a:rPr>
              <a:t>快速读取</a:t>
            </a:r>
            <a:r>
              <a:rPr sz="2000" dirty="0">
                <a:latin typeface="微软雅黑" panose="020B0503020204020204" charset="-122"/>
                <a:ea typeface="微软雅黑" panose="020B0503020204020204" charset="-122"/>
                <a:sym typeface="+mn-ea"/>
              </a:rPr>
              <a:t>第一段</a:t>
            </a:r>
            <a:r>
              <a:rPr lang="zh-CN" sz="2000" dirty="0">
                <a:latin typeface="微软雅黑" panose="020B0503020204020204" charset="-122"/>
                <a:ea typeface="微软雅黑" panose="020B0503020204020204" charset="-122"/>
                <a:sym typeface="+mn-ea"/>
              </a:rPr>
              <a:t>获取文章</a:t>
            </a:r>
            <a:r>
              <a:rPr sz="2000" dirty="0">
                <a:latin typeface="微软雅黑" panose="020B0503020204020204" charset="-122"/>
                <a:ea typeface="微软雅黑" panose="020B0503020204020204" charset="-122"/>
              </a:rPr>
              <a:t>主题句</a:t>
            </a:r>
            <a:endParaRPr sz="2000" dirty="0">
              <a:latin typeface="微软雅黑" panose="020B0503020204020204" charset="-122"/>
              <a:ea typeface="微软雅黑" panose="020B0503020204020204" charset="-122"/>
            </a:endParaRPr>
          </a:p>
          <a:p>
            <a:pPr algn="l"/>
            <a:r>
              <a:rPr lang="en-US" sz="2000" dirty="0">
                <a:latin typeface="微软雅黑" panose="020B0503020204020204" charset="-122"/>
                <a:ea typeface="微软雅黑" panose="020B0503020204020204" charset="-122"/>
              </a:rPr>
              <a:t>    2. 浏览文章的框架结构: </a:t>
            </a:r>
            <a:r>
              <a:rPr lang="en-US" sz="2000" dirty="0">
                <a:solidFill>
                  <a:srgbClr val="0070C0"/>
                </a:solidFill>
                <a:latin typeface="微软雅黑" panose="020B0503020204020204" charset="-122"/>
                <a:ea typeface="微软雅黑" panose="020B0503020204020204" charset="-122"/>
              </a:rPr>
              <a:t>4</a:t>
            </a:r>
            <a:r>
              <a:rPr lang="zh-CN" altLang="en-US" sz="2000" dirty="0">
                <a:solidFill>
                  <a:srgbClr val="0070C0"/>
                </a:solidFill>
                <a:latin typeface="微软雅黑" panose="020B0503020204020204" charset="-122"/>
                <a:ea typeface="微软雅黑" panose="020B0503020204020204" charset="-122"/>
              </a:rPr>
              <a:t>个护林员项目</a:t>
            </a:r>
            <a:r>
              <a:rPr lang="en-US" sz="2000" dirty="0">
                <a:latin typeface="微软雅黑" panose="020B0503020204020204" charset="-122"/>
                <a:ea typeface="微软雅黑" panose="020B0503020204020204" charset="-122"/>
              </a:rPr>
              <a:t>（达成宏观把握，方便定位信息）</a:t>
            </a:r>
            <a:endParaRPr lang="en-US" sz="2000" dirty="0">
              <a:latin typeface="微软雅黑" panose="020B0503020204020204" charset="-122"/>
              <a:ea typeface="微软雅黑" panose="020B0503020204020204" charset="-122"/>
            </a:endParaRPr>
          </a:p>
          <a:p>
            <a:pPr algn="l"/>
            <a:r>
              <a:rPr lang="en-US" sz="2000" dirty="0">
                <a:latin typeface="微软雅黑" panose="020B0503020204020204" charset="-122"/>
                <a:ea typeface="微软雅黑" panose="020B0503020204020204" charset="-122"/>
              </a:rPr>
              <a:t>     3. 题干关键词快速回到原文定位信息源</a:t>
            </a:r>
            <a:r>
              <a:rPr lang="zh-CN" altLang="en-US" sz="2000" dirty="0">
                <a:latin typeface="微软雅黑" panose="020B0503020204020204" charset="-122"/>
                <a:ea typeface="微软雅黑" panose="020B0503020204020204" charset="-122"/>
              </a:rPr>
              <a:t>：</a:t>
            </a:r>
            <a:r>
              <a:rPr lang="en-US" altLang="zh-CN" sz="2000" dirty="0">
                <a:latin typeface="微软雅黑" panose="020B0503020204020204" charset="-122"/>
                <a:ea typeface="微软雅黑" panose="020B0503020204020204" charset="-122"/>
              </a:rPr>
              <a:t>21</a:t>
            </a:r>
            <a:r>
              <a:rPr lang="zh-CN" altLang="en-US" sz="2000" dirty="0">
                <a:latin typeface="微软雅黑" panose="020B0503020204020204" charset="-122"/>
                <a:ea typeface="微软雅黑" panose="020B0503020204020204" charset="-122"/>
              </a:rPr>
              <a:t>和</a:t>
            </a:r>
            <a:r>
              <a:rPr lang="en-US" altLang="zh-CN" sz="2000" dirty="0">
                <a:latin typeface="微软雅黑" panose="020B0503020204020204" charset="-122"/>
                <a:ea typeface="微软雅黑" panose="020B0503020204020204" charset="-122"/>
              </a:rPr>
              <a:t>23</a:t>
            </a:r>
            <a:r>
              <a:rPr lang="zh-CN" altLang="en-US" sz="2000" dirty="0">
                <a:latin typeface="微软雅黑" panose="020B0503020204020204" charset="-122"/>
                <a:ea typeface="微软雅黑" panose="020B0503020204020204" charset="-122"/>
              </a:rPr>
              <a:t>题（带问题寻读---获取文本信息--选项对号入座）</a:t>
            </a:r>
            <a:endParaRPr lang="zh-CN" altLang="en-US" sz="2000" dirty="0">
              <a:latin typeface="微软雅黑" panose="020B0503020204020204" charset="-122"/>
              <a:ea typeface="微软雅黑" panose="020B0503020204020204" charset="-122"/>
            </a:endParaRPr>
          </a:p>
          <a:p>
            <a:pPr algn="l"/>
            <a:endParaRPr lang="zh-CN" altLang="en-US" sz="2000" dirty="0">
              <a:latin typeface="微软雅黑" panose="020B0503020204020204" charset="-122"/>
              <a:ea typeface="微软雅黑" panose="020B0503020204020204" charset="-122"/>
            </a:endParaRPr>
          </a:p>
          <a:p>
            <a:pPr algn="l"/>
            <a:endParaRPr lang="zh-CN" altLang="en-US" sz="2000" dirty="0">
              <a:latin typeface="微软雅黑" panose="020B0503020204020204" charset="-122"/>
              <a:ea typeface="微软雅黑" panose="020B0503020204020204" charset="-122"/>
            </a:endParaRPr>
          </a:p>
          <a:p>
            <a:pPr algn="l"/>
            <a:endParaRPr lang="zh-CN" altLang="en-US" sz="2000" dirty="0">
              <a:latin typeface="微软雅黑" panose="020B0503020204020204" charset="-122"/>
              <a:ea typeface="微软雅黑" panose="020B0503020204020204" charset="-122"/>
            </a:endParaRPr>
          </a:p>
        </p:txBody>
      </p:sp>
      <p:sp>
        <p:nvSpPr>
          <p:cNvPr id="33" name="矩形: 圆角 10"/>
          <p:cNvSpPr/>
          <p:nvPr/>
        </p:nvSpPr>
        <p:spPr>
          <a:xfrm>
            <a:off x="1739265" y="1186815"/>
            <a:ext cx="4505960"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nvSpPr>
        <p:spPr>
          <a:xfrm>
            <a:off x="10112375" y="1362075"/>
            <a:ext cx="1256030"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nvSpPr>
        <p:spPr>
          <a:xfrm>
            <a:off x="3729355" y="910590"/>
            <a:ext cx="114490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矩形: 圆角 10"/>
          <p:cNvSpPr/>
          <p:nvPr/>
        </p:nvSpPr>
        <p:spPr>
          <a:xfrm>
            <a:off x="10217150" y="3666490"/>
            <a:ext cx="1842770"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3368675" y="1463040"/>
            <a:ext cx="1633220"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nvSpPr>
        <p:spPr>
          <a:xfrm>
            <a:off x="3155315" y="2957830"/>
            <a:ext cx="1324610"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nvSpPr>
        <p:spPr>
          <a:xfrm>
            <a:off x="2846705" y="3812540"/>
            <a:ext cx="1538605"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nvSpPr>
        <p:spPr>
          <a:xfrm>
            <a:off x="2578100" y="5283835"/>
            <a:ext cx="1151255"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2" name="矩形: 圆角 10"/>
          <p:cNvSpPr/>
          <p:nvPr/>
        </p:nvSpPr>
        <p:spPr>
          <a:xfrm>
            <a:off x="7576820" y="4752340"/>
            <a:ext cx="3516630" cy="20447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13" name="直接箭头连接符 12"/>
          <p:cNvCxnSpPr/>
          <p:nvPr/>
        </p:nvCxnSpPr>
        <p:spPr>
          <a:xfrm flipH="1" flipV="1">
            <a:off x="3752850" y="1660525"/>
            <a:ext cx="7585710" cy="20491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4" name="矩形: 圆角 10"/>
          <p:cNvSpPr/>
          <p:nvPr/>
        </p:nvSpPr>
        <p:spPr>
          <a:xfrm>
            <a:off x="568325" y="6499225"/>
            <a:ext cx="535940"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nvSpPr>
        <p:spPr>
          <a:xfrm>
            <a:off x="568960" y="5285740"/>
            <a:ext cx="1824355"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5" name="矩形: 圆角 10"/>
          <p:cNvSpPr/>
          <p:nvPr/>
        </p:nvSpPr>
        <p:spPr>
          <a:xfrm>
            <a:off x="3851275" y="6499225"/>
            <a:ext cx="1310640"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6" name="矩形: 圆角 10"/>
          <p:cNvSpPr/>
          <p:nvPr/>
        </p:nvSpPr>
        <p:spPr>
          <a:xfrm>
            <a:off x="7690485" y="5003165"/>
            <a:ext cx="734060"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7209155" y="5337175"/>
            <a:ext cx="2607945"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11339195" y="5003165"/>
            <a:ext cx="476250" cy="280670"/>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7576820" y="5838190"/>
            <a:ext cx="1847215" cy="20256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23" name="直接箭头连接符 22"/>
          <p:cNvCxnSpPr/>
          <p:nvPr/>
        </p:nvCxnSpPr>
        <p:spPr>
          <a:xfrm flipH="1">
            <a:off x="4654550" y="5133340"/>
            <a:ext cx="3385185" cy="1384300"/>
          </a:xfrm>
          <a:prstGeom prst="straightConnector1">
            <a:avLst/>
          </a:prstGeom>
          <a:ln>
            <a:solidFill>
              <a:srgbClr val="FFC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strips(down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linds(horizontal)">
                                      <p:cBhvr>
                                        <p:cTn id="26" dur="500"/>
                                        <p:tgtEl>
                                          <p:spTgt spid="3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0.70"/>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additive="base">
                                        <p:cTn id="70" dur="500" fill="hold"/>
                                        <p:tgtEl>
                                          <p:spTgt spid="44"/>
                                        </p:tgtEl>
                                        <p:attrNameLst>
                                          <p:attrName>ppt_x</p:attrName>
                                        </p:attrNameLst>
                                      </p:cBhvr>
                                      <p:tavLst>
                                        <p:tav tm="0">
                                          <p:val>
                                            <p:strVal val="#ppt_x"/>
                                          </p:val>
                                        </p:tav>
                                        <p:tav tm="100000">
                                          <p:val>
                                            <p:strVal val="#ppt_x"/>
                                          </p:val>
                                        </p:tav>
                                      </p:tavLst>
                                    </p:anim>
                                    <p:anim calcmode="lin" valueType="num">
                                      <p:cBhvr additive="base">
                                        <p:cTn id="7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1000" fill="hold"/>
                                        <p:tgtEl>
                                          <p:spTgt spid="23"/>
                                        </p:tgtEl>
                                        <p:attrNameLst>
                                          <p:attrName>ppt_w</p:attrName>
                                        </p:attrNameLst>
                                      </p:cBhvr>
                                      <p:tavLst>
                                        <p:tav tm="0">
                                          <p:val>
                                            <p:strVal val="#ppt_w*0.70"/>
                                          </p:val>
                                        </p:tav>
                                        <p:tav tm="100000">
                                          <p:val>
                                            <p:strVal val="#ppt_w"/>
                                          </p:val>
                                        </p:tav>
                                      </p:tavLst>
                                    </p:anim>
                                    <p:anim calcmode="lin" valueType="num">
                                      <p:cBhvr>
                                        <p:cTn id="77" dur="1000" fill="hold"/>
                                        <p:tgtEl>
                                          <p:spTgt spid="23"/>
                                        </p:tgtEl>
                                        <p:attrNameLst>
                                          <p:attrName>ppt_h</p:attrName>
                                        </p:attrNameLst>
                                      </p:cBhvr>
                                      <p:tavLst>
                                        <p:tav tm="0">
                                          <p:val>
                                            <p:strVal val="#ppt_h"/>
                                          </p:val>
                                        </p:tav>
                                        <p:tav tm="100000">
                                          <p:val>
                                            <p:strVal val="#ppt_h"/>
                                          </p:val>
                                        </p:tav>
                                      </p:tavLst>
                                    </p:anim>
                                    <p:animEffect transition="in" filter="fade">
                                      <p:cBhvr>
                                        <p:cTn id="78" dur="1000"/>
                                        <p:tgtEl>
                                          <p:spTgt spid="23"/>
                                        </p:tgtEl>
                                      </p:cBhvr>
                                    </p:animEffect>
                                  </p:childTnLst>
                                </p:cTn>
                              </p:par>
                              <p:par>
                                <p:cTn id="79" presetID="2" presetClass="entr" presetSubtype="4"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3" grpId="0" animBg="1"/>
      <p:bldP spid="3" grpId="1" animBg="1"/>
      <p:bldP spid="4" grpId="0" animBg="1"/>
      <p:bldP spid="4" grpId="1" animBg="1"/>
      <p:bldP spid="33" grpId="0" animBg="1"/>
      <p:bldP spid="33" grpId="1" animBg="1"/>
      <p:bldP spid="36" grpId="0" animBg="1"/>
      <p:bldP spid="36" grpId="1" animBg="1"/>
      <p:bldP spid="7" grpId="0" animBg="1"/>
      <p:bldP spid="7" grpId="1" animBg="1"/>
      <p:bldP spid="8" grpId="0" animBg="1"/>
      <p:bldP spid="8" grpId="1" animBg="1"/>
      <p:bldP spid="9" grpId="0" animBg="1"/>
      <p:bldP spid="9" grpId="1" animBg="1"/>
      <p:bldP spid="10" grpId="0" animBg="1"/>
      <p:bldP spid="10" grpId="1" animBg="1"/>
      <p:bldP spid="14" grpId="0" animBg="1"/>
      <p:bldP spid="14" grpId="1" animBg="1"/>
      <p:bldP spid="21" grpId="0" animBg="1"/>
      <p:bldP spid="21" grpId="1" animBg="1"/>
      <p:bldP spid="16" grpId="0" animBg="1"/>
      <p:bldP spid="16" grpId="1" animBg="1"/>
      <p:bldP spid="20" grpId="0" animBg="1"/>
      <p:bldP spid="20" grpId="1" animBg="1"/>
      <p:bldP spid="12" grpId="0" animBg="1"/>
      <p:bldP spid="12" grpId="1" animBg="1"/>
      <p:bldP spid="44" grpId="0" animBg="1"/>
      <p:bldP spid="44" grpId="1" animBg="1"/>
      <p:bldP spid="15" grpId="0" animBg="1"/>
      <p:bldP spid="15" grpId="1" animBg="1"/>
      <p:bldP spid="22"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2023年6月全国Ⅱ卷A篇满分秒杀思维策略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cxnSp>
        <p:nvCxnSpPr>
          <p:cNvPr id="49" name="直接连接符 17"/>
          <p:cNvCxnSpPr/>
          <p:nvPr>
            <p:custDataLst>
              <p:tags r:id="rId3"/>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5" name="图片 4"/>
          <p:cNvPicPr>
            <a:picLocks noChangeAspect="1"/>
          </p:cNvPicPr>
          <p:nvPr>
            <p:custDataLst>
              <p:tags r:id="rId4"/>
            </p:custDataLst>
          </p:nvPr>
        </p:nvPicPr>
        <p:blipFill>
          <a:blip r:embed="rId5"/>
          <a:srcRect b="4409"/>
          <a:stretch>
            <a:fillRect/>
          </a:stretch>
        </p:blipFill>
        <p:spPr>
          <a:xfrm>
            <a:off x="0" y="0"/>
            <a:ext cx="1894205" cy="735330"/>
          </a:xfrm>
          <a:prstGeom prst="rect">
            <a:avLst/>
          </a:prstGeom>
        </p:spPr>
      </p:pic>
      <p:pic>
        <p:nvPicPr>
          <p:cNvPr id="2" name="图片 1" descr="搜狗截图20231228154700"/>
          <p:cNvPicPr>
            <a:picLocks noChangeAspect="1"/>
          </p:cNvPicPr>
          <p:nvPr/>
        </p:nvPicPr>
        <p:blipFill>
          <a:blip r:embed="rId6"/>
          <a:srcRect r="2114" b="1243"/>
          <a:stretch>
            <a:fillRect/>
          </a:stretch>
        </p:blipFill>
        <p:spPr>
          <a:xfrm>
            <a:off x="175260" y="797560"/>
            <a:ext cx="6978650" cy="5904230"/>
          </a:xfrm>
          <a:prstGeom prst="rect">
            <a:avLst/>
          </a:prstGeom>
          <a:ln>
            <a:solidFill>
              <a:schemeClr val="accent1">
                <a:lumMod val="40000"/>
                <a:lumOff val="60000"/>
              </a:schemeClr>
            </a:solidFill>
          </a:ln>
        </p:spPr>
      </p:pic>
      <p:sp>
        <p:nvSpPr>
          <p:cNvPr id="100" name="文本框 99"/>
          <p:cNvSpPr txBox="1"/>
          <p:nvPr/>
        </p:nvSpPr>
        <p:spPr>
          <a:xfrm>
            <a:off x="7306310" y="4389755"/>
            <a:ext cx="4753610" cy="1476375"/>
          </a:xfrm>
          <a:prstGeom prst="rect">
            <a:avLst/>
          </a:prstGeom>
          <a:noFill/>
          <a:ln w="9525">
            <a:solidFill>
              <a:schemeClr val="accent6">
                <a:lumMod val="40000"/>
                <a:lumOff val="60000"/>
              </a:schemeClr>
            </a:solidFill>
          </a:ln>
        </p:spPr>
        <p:txBody>
          <a:bodyPr wrap="square">
            <a:spAutoFit/>
          </a:bodyPr>
          <a:p>
            <a:pPr indent="0"/>
            <a:r>
              <a:rPr lang="en-US" b="0">
                <a:latin typeface="Times New Roman" panose="02020603050405020304" pitchFamily="18" charset="0"/>
                <a:ea typeface="宋体" panose="02010600030101010101" pitchFamily="2" charset="-122"/>
                <a:cs typeface="宋体" panose="02010600030101010101" pitchFamily="2" charset="-122"/>
              </a:rPr>
              <a:t>22. </a:t>
            </a:r>
            <a:r>
              <a:rPr lang="en-US" b="0">
                <a:latin typeface="Times New Roman" panose="02020603050405020304" pitchFamily="18" charset="0"/>
              </a:rPr>
              <a:t>What is the short talk at Artist Point about?</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Works of famous artists.</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Protection of wild animals.</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Basic photography skills.</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History of the canyon area.</a:t>
            </a:r>
            <a:endParaRPr lang="en-US" altLang="en-US" b="0">
              <a:latin typeface="Times New Roman" panose="02020603050405020304" pitchFamily="18" charset="0"/>
            </a:endParaRPr>
          </a:p>
        </p:txBody>
      </p:sp>
      <p:grpSp>
        <p:nvGrpSpPr>
          <p:cNvPr id="78" name="组 77"/>
          <p:cNvGrpSpPr/>
          <p:nvPr/>
        </p:nvGrpSpPr>
        <p:grpSpPr>
          <a:xfrm>
            <a:off x="7235825" y="810260"/>
            <a:ext cx="4824096" cy="3471545"/>
            <a:chOff x="1217723" y="602796"/>
            <a:chExt cx="3238092" cy="4703552"/>
          </a:xfrm>
        </p:grpSpPr>
        <p:sp>
          <p:nvSpPr>
            <p:cNvPr id="85" name="矩形 84"/>
            <p:cNvSpPr/>
            <p:nvPr>
              <p:custDataLst>
                <p:tags r:id="rId7"/>
              </p:custDataLst>
            </p:nvPr>
          </p:nvSpPr>
          <p:spPr>
            <a:xfrm>
              <a:off x="1264609" y="863483"/>
              <a:ext cx="3191206" cy="444286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2912023" cy="567833"/>
              <a:chOff x="1217723" y="602796"/>
              <a:chExt cx="2912023" cy="567833"/>
            </a:xfrm>
          </p:grpSpPr>
          <p:sp>
            <p:nvSpPr>
              <p:cNvPr id="82" name="直角三角形 81"/>
              <p:cNvSpPr/>
              <p:nvPr>
                <p:custDataLst>
                  <p:tags r:id="rId8"/>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9"/>
                </p:custDataLst>
              </p:nvPr>
            </p:nvSpPr>
            <p:spPr>
              <a:xfrm>
                <a:off x="1217723" y="700876"/>
                <a:ext cx="2912023"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10"/>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11"/>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custDataLst>
              <p:tags r:id="rId12"/>
            </p:custDataLst>
          </p:nvPr>
        </p:nvSpPr>
        <p:spPr>
          <a:xfrm>
            <a:off x="7357745" y="1332230"/>
            <a:ext cx="4615815" cy="2861310"/>
          </a:xfrm>
          <a:prstGeom prst="rect">
            <a:avLst/>
          </a:prstGeom>
          <a:noFill/>
        </p:spPr>
        <p:txBody>
          <a:bodyPr wrap="square" rtlCol="0" anchor="t">
            <a:spAutoFit/>
          </a:bodyPr>
          <a:p>
            <a:r>
              <a:rPr lang="en-US" sz="1600" b="1"/>
              <a:t>     </a:t>
            </a:r>
            <a:r>
              <a:rPr lang="en-US" sz="2000" dirty="0">
                <a:latin typeface="微软雅黑" panose="020B0503020204020204" charset="-122"/>
                <a:ea typeface="微软雅黑" panose="020B0503020204020204" charset="-122"/>
              </a:rPr>
              <a:t>第22题</a:t>
            </a:r>
            <a:r>
              <a:rPr lang="zh-CN" altLang="en-US" sz="2000" dirty="0">
                <a:latin typeface="微软雅黑" panose="020B0503020204020204" charset="-122"/>
                <a:ea typeface="微软雅黑" panose="020B0503020204020204" charset="-122"/>
              </a:rPr>
              <a:t>解题关键是this</a:t>
            </a:r>
            <a:r>
              <a:rPr lang="en-US" altLang="zh-CN" sz="2000" dirty="0">
                <a:latin typeface="微软雅黑" panose="020B0503020204020204" charset="-122"/>
                <a:ea typeface="微软雅黑" panose="020B0503020204020204" charset="-122"/>
              </a:rPr>
              <a:t>/the</a:t>
            </a:r>
            <a:r>
              <a:rPr lang="zh-CN" altLang="en-US" sz="2000" dirty="0">
                <a:latin typeface="微软雅黑" panose="020B0503020204020204" charset="-122"/>
                <a:ea typeface="微软雅黑" panose="020B0503020204020204" charset="-122"/>
              </a:rPr>
              <a:t> short talk</a:t>
            </a:r>
            <a:r>
              <a:rPr lang="en-US" altLang="zh-CN" sz="2000"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与</a:t>
            </a:r>
            <a:r>
              <a:rPr lang="en-US" altLang="zh-CN" sz="2000"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Canyon Talks的指代关系，因此敏感捕捉题干设问为整段的信息的处理和概括。</a:t>
            </a:r>
            <a:endParaRPr lang="zh-CN" altLang="en-US" sz="2000" dirty="0">
              <a:latin typeface="微软雅黑" panose="020B0503020204020204" charset="-122"/>
              <a:ea typeface="微软雅黑" panose="020B0503020204020204" charset="-122"/>
            </a:endParaRPr>
          </a:p>
          <a:p>
            <a:r>
              <a:rPr lang="en-US" sz="2000" dirty="0">
                <a:latin typeface="微软雅黑" panose="020B0503020204020204" charset="-122"/>
                <a:ea typeface="微软雅黑" panose="020B0503020204020204" charset="-122"/>
              </a:rPr>
              <a:t>    </a:t>
            </a:r>
            <a:r>
              <a:rPr lang="zh-CN" altLang="en-US" sz="2000" dirty="0">
                <a:latin typeface="微软雅黑" panose="020B0503020204020204" charset="-122"/>
                <a:ea typeface="微软雅黑" panose="020B0503020204020204" charset="-122"/>
              </a:rPr>
              <a:t>从原文信息</a:t>
            </a:r>
            <a:r>
              <a:rPr lang="en-US" sz="2000" dirty="0">
                <a:latin typeface="微软雅黑" panose="020B0503020204020204" charset="-122"/>
                <a:ea typeface="微软雅黑" panose="020B0503020204020204" charset="-122"/>
              </a:rPr>
              <a:t>enjoy ... while learning about the area’s natural and human history</a:t>
            </a:r>
            <a:r>
              <a:rPr lang="zh-CN" altLang="en-US" sz="2000" dirty="0">
                <a:latin typeface="微软雅黑" panose="020B0503020204020204" charset="-122"/>
                <a:ea typeface="微软雅黑" panose="020B0503020204020204" charset="-122"/>
              </a:rPr>
              <a:t>可敏感捕捉本段特色关键信息</a:t>
            </a:r>
            <a:r>
              <a:rPr lang="en-US" altLang="zh-CN" sz="2000" dirty="0">
                <a:latin typeface="微软雅黑" panose="020B0503020204020204" charset="-122"/>
                <a:ea typeface="微软雅黑" panose="020B0503020204020204" charset="-122"/>
              </a:rPr>
              <a:t>history</a:t>
            </a:r>
            <a:r>
              <a:rPr lang="zh-CN" altLang="en-US" sz="2000" dirty="0">
                <a:latin typeface="微软雅黑" panose="020B0503020204020204" charset="-122"/>
                <a:ea typeface="微软雅黑" panose="020B0503020204020204" charset="-122"/>
              </a:rPr>
              <a:t>。因此</a:t>
            </a:r>
            <a:r>
              <a:rPr lang="en-US" sz="2000" dirty="0">
                <a:latin typeface="微软雅黑" panose="020B0503020204020204" charset="-122"/>
                <a:ea typeface="微软雅黑" panose="020B0503020204020204" charset="-122"/>
              </a:rPr>
              <a:t>具备</a:t>
            </a:r>
            <a:r>
              <a:rPr lang="en-US" sz="2000" dirty="0">
                <a:latin typeface="微软雅黑" panose="020B0503020204020204" charset="-122"/>
                <a:ea typeface="微软雅黑" panose="020B0503020204020204" charset="-122"/>
                <a:sym typeface="+mn-ea"/>
              </a:rPr>
              <a:t>敏感</a:t>
            </a:r>
            <a:r>
              <a:rPr lang="zh-CN" altLang="en-US" sz="2000" dirty="0">
                <a:latin typeface="微软雅黑" panose="020B0503020204020204" charset="-122"/>
                <a:ea typeface="微软雅黑" panose="020B0503020204020204" charset="-122"/>
                <a:sym typeface="+mn-ea"/>
              </a:rPr>
              <a:t>捕捉</a:t>
            </a:r>
            <a:r>
              <a:rPr lang="en-US" sz="2000" dirty="0">
                <a:latin typeface="微软雅黑" panose="020B0503020204020204" charset="-122"/>
                <a:ea typeface="微软雅黑" panose="020B0503020204020204" charset="-122"/>
              </a:rPr>
              <a:t>关键信息的意识与能力</a:t>
            </a:r>
            <a:r>
              <a:rPr lang="zh-CN" altLang="en-US" sz="2000" dirty="0">
                <a:latin typeface="微软雅黑" panose="020B0503020204020204" charset="-122"/>
                <a:ea typeface="微软雅黑" panose="020B0503020204020204" charset="-122"/>
              </a:rPr>
              <a:t>是秒杀的基础。</a:t>
            </a:r>
            <a:endParaRPr lang="zh-CN" altLang="en-US" sz="2000" dirty="0">
              <a:latin typeface="微软雅黑" panose="020B0503020204020204" charset="-122"/>
              <a:ea typeface="微软雅黑" panose="020B0503020204020204" charset="-122"/>
            </a:endParaRPr>
          </a:p>
        </p:txBody>
      </p:sp>
      <p:sp>
        <p:nvSpPr>
          <p:cNvPr id="12" name="文本框 11"/>
          <p:cNvSpPr txBox="1"/>
          <p:nvPr>
            <p:custDataLst>
              <p:tags r:id="rId13"/>
            </p:custDataLst>
          </p:nvPr>
        </p:nvSpPr>
        <p:spPr>
          <a:xfrm>
            <a:off x="8304530" y="871220"/>
            <a:ext cx="3309620"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敏感捕捉关键信息</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 name="矩形: 圆角 10"/>
          <p:cNvSpPr/>
          <p:nvPr>
            <p:custDataLst>
              <p:tags r:id="rId14"/>
            </p:custDataLst>
          </p:nvPr>
        </p:nvSpPr>
        <p:spPr>
          <a:xfrm>
            <a:off x="1894205" y="3803015"/>
            <a:ext cx="84518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custDataLst>
              <p:tags r:id="rId15"/>
            </p:custDataLst>
          </p:nvPr>
        </p:nvSpPr>
        <p:spPr>
          <a:xfrm>
            <a:off x="3366135" y="5022215"/>
            <a:ext cx="84518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custDataLst>
              <p:tags r:id="rId16"/>
            </p:custDataLst>
          </p:nvPr>
        </p:nvSpPr>
        <p:spPr>
          <a:xfrm>
            <a:off x="8602345" y="4499610"/>
            <a:ext cx="237172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custDataLst>
              <p:tags r:id="rId17"/>
            </p:custDataLst>
          </p:nvPr>
        </p:nvSpPr>
        <p:spPr>
          <a:xfrm>
            <a:off x="2218690" y="4444365"/>
            <a:ext cx="3877310"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custDataLst>
              <p:tags r:id="rId18"/>
            </p:custDataLst>
          </p:nvPr>
        </p:nvSpPr>
        <p:spPr>
          <a:xfrm>
            <a:off x="7642860" y="5599430"/>
            <a:ext cx="84518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10" name="直接箭头连接符 9"/>
          <p:cNvCxnSpPr/>
          <p:nvPr/>
        </p:nvCxnSpPr>
        <p:spPr>
          <a:xfrm flipH="1" flipV="1">
            <a:off x="1480820" y="4057650"/>
            <a:ext cx="2238375" cy="10756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custDataLst>
              <p:tags r:id="rId19"/>
            </p:custDataLst>
          </p:nvPr>
        </p:nvCxnSpPr>
        <p:spPr>
          <a:xfrm flipH="1" flipV="1">
            <a:off x="5499100" y="4575175"/>
            <a:ext cx="2238375" cy="107569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9" name="Freeform 9"/>
          <p:cNvSpPr/>
          <p:nvPr/>
        </p:nvSpPr>
        <p:spPr bwMode="auto">
          <a:xfrm>
            <a:off x="10586495" y="6049282"/>
            <a:ext cx="1603918" cy="80782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7" name="Freeform 10"/>
          <p:cNvSpPr/>
          <p:nvPr/>
        </p:nvSpPr>
        <p:spPr bwMode="auto">
          <a:xfrm>
            <a:off x="10296172" y="6207989"/>
            <a:ext cx="1894242" cy="649118"/>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604727" y="2808767"/>
            <a:ext cx="7394554" cy="169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sz="4000" b="1" dirty="0">
                <a:solidFill>
                  <a:srgbClr val="FFFFFF"/>
                </a:solidFill>
                <a:latin typeface="微软雅黑" panose="020B0503020204020204" charset="-122"/>
                <a:ea typeface="微软雅黑" panose="020B0503020204020204" charset="-122"/>
              </a:rPr>
              <a:t>两分钟精准秒杀</a:t>
            </a:r>
            <a:r>
              <a:rPr lang="en-US" altLang="zh-CN" sz="4000" b="1" dirty="0">
                <a:solidFill>
                  <a:srgbClr val="FFFFFF"/>
                </a:solidFill>
                <a:latin typeface="微软雅黑" panose="020B0503020204020204" charset="-122"/>
                <a:ea typeface="微软雅黑" panose="020B0503020204020204" charset="-122"/>
              </a:rPr>
              <a:t>B</a:t>
            </a:r>
            <a:r>
              <a:rPr lang="zh-CN" sz="4000" b="1" dirty="0">
                <a:solidFill>
                  <a:srgbClr val="FFFFFF"/>
                </a:solidFill>
                <a:latin typeface="微软雅黑" panose="020B0503020204020204" charset="-122"/>
                <a:ea typeface="微软雅黑" panose="020B0503020204020204" charset="-122"/>
              </a:rPr>
              <a:t>篇阅读理解</a:t>
            </a:r>
            <a:endParaRPr lang="zh-CN"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快速从尾段获取人物、情节、情感到位，</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建构语义场，秒杀正确答案</a:t>
            </a:r>
            <a:endParaRPr lang="zh-CN" altLang="en-US" sz="24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2</a:t>
            </a:r>
            <a:endParaRPr lang="en-US" altLang="zh-CN"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3" name="图片 102"/>
          <p:cNvPicPr/>
          <p:nvPr>
            <p:custDataLst>
              <p:tags r:id="rId1"/>
            </p:custDataLst>
          </p:nvPr>
        </p:nvPicPr>
        <p:blipFill>
          <a:blip r:embed="rId2"/>
          <a:stretch>
            <a:fillRect/>
          </a:stretch>
        </p:blipFill>
        <p:spPr>
          <a:xfrm>
            <a:off x="1905" y="-219710"/>
            <a:ext cx="5497195" cy="25177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967865" y="50165"/>
            <a:ext cx="10092055" cy="58356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2023年6月全国新课标I卷B篇满分秒杀思维策略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cxnSp>
        <p:nvCxnSpPr>
          <p:cNvPr id="49" name="直接连接符 17"/>
          <p:cNvCxnSpPr/>
          <p:nvPr>
            <p:custDataLst>
              <p:tags r:id="rId2"/>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17" name="图片 16"/>
          <p:cNvPicPr>
            <a:picLocks noChangeAspect="1"/>
          </p:cNvPicPr>
          <p:nvPr>
            <p:custDataLst>
              <p:tags r:id="rId3"/>
            </p:custDataLst>
          </p:nvPr>
        </p:nvPicPr>
        <p:blipFill>
          <a:blip r:embed="rId4"/>
          <a:stretch>
            <a:fillRect/>
          </a:stretch>
        </p:blipFill>
        <p:spPr>
          <a:xfrm>
            <a:off x="83820" y="-50165"/>
            <a:ext cx="1884045" cy="735965"/>
          </a:xfrm>
          <a:prstGeom prst="rect">
            <a:avLst/>
          </a:prstGeom>
        </p:spPr>
      </p:pic>
      <p:sp>
        <p:nvSpPr>
          <p:cNvPr id="2" name="文本框 1"/>
          <p:cNvSpPr txBox="1"/>
          <p:nvPr>
            <p:custDataLst>
              <p:tags r:id="rId5"/>
            </p:custDataLst>
          </p:nvPr>
        </p:nvSpPr>
        <p:spPr>
          <a:xfrm>
            <a:off x="211455" y="810895"/>
            <a:ext cx="11649075" cy="4154170"/>
          </a:xfrm>
          <a:prstGeom prst="rect">
            <a:avLst/>
          </a:prstGeom>
          <a:noFill/>
          <a:ln>
            <a:solidFill>
              <a:schemeClr val="tx2">
                <a:lumMod val="40000"/>
                <a:lumOff val="60000"/>
              </a:schemeClr>
            </a:solidFill>
          </a:ln>
        </p:spPr>
        <p:txBody>
          <a:bodyPr wrap="square" rtlCol="0" anchor="t">
            <a:spAutoFit/>
          </a:bodyPr>
          <a:p>
            <a:pPr indent="0" algn="l" fontAlgn="auto">
              <a:lnSpc>
                <a:spcPts val="1760"/>
              </a:lnSpc>
            </a:pPr>
            <a:r>
              <a:rPr lang="zh-CN" altLang="en-US" sz="1800">
                <a:latin typeface="Times New Roman" panose="02020603050405020304" pitchFamily="18" charset="0"/>
                <a:cs typeface="Times New Roman" panose="02020603050405020304" pitchFamily="18" charset="0"/>
              </a:rPr>
              <a:t> </a:t>
            </a: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When John Todd was a child, he loved to explore the woods around his house, observing how nature solved problems. A ditry stream, for example, often became clear after flowing through plants and along rocks where tiny creatures lived. Whe</a:t>
            </a:r>
            <a:r>
              <a:rPr lang="en-US" altLang="zh-CN" sz="1800">
                <a:latin typeface="Times New Roman" panose="02020603050405020304" pitchFamily="18" charset="0"/>
                <a:cs typeface="Times New Roman" panose="02020603050405020304" pitchFamily="18" charset="0"/>
              </a:rPr>
              <a:t>n </a:t>
            </a:r>
            <a:r>
              <a:rPr lang="zh-CN" altLang="en-US" sz="1800">
                <a:latin typeface="Times New Roman" panose="02020603050405020304" pitchFamily="18" charset="0"/>
                <a:cs typeface="Times New Roman" panose="02020603050405020304" pitchFamily="18" charset="0"/>
              </a:rPr>
              <a:t>he got older, John started to wonder if this process could be used to clean up the messes people were making.</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After studying agriculture, medicine, and fisheries in college, John went back to observing nature and asking questions. Why can certain plants trap harmful bacteria (细菌)? Which kinds of fish can eat cancer-causing chemicals? With the right combination of animals and plants, he figured, maybe he could clean up waste the way nature did. He decided to build what he would later call an eco-machine.</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The task John set for himself was to remove harmful substances from some sludge (污泥). First, he constructed a series of clear fiberglass tanks connected to each other. Then he went around to local ponds and streams and brought back some plants and animals. He placed them in the tanks and waited. Little by little, these different kinds of life got used to one another and formed their own ecosystem. After a few weeks, John added the sludge.</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He was amazed at the results. The plants and animals in the eco-machine took the sludge as food and began to eat it! Within weeks, it had all been digested, and all that was left was pure water.</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Over the years John has taken on many big jobs. He developed a greenhouse-like facility that treated sewage (污水) from 1,600 homes in South Burlington. He also designed an eco-machine to clean canal water in Fuzhou, a city in southeast China.</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“Ecological design” is the name John gives to what he does. “Life on Earth is kind of a box of spare parts for the inventor,” he says. “You put organisms in new relationships and observe what’s happening. Then you let these new systems develop their own ways to self-repair.”</a:t>
            </a:r>
            <a:endParaRPr lang="zh-CN" altLang="en-US" sz="1800">
              <a:latin typeface="Times New Roman" panose="02020603050405020304" pitchFamily="18" charset="0"/>
              <a:cs typeface="Times New Roman" panose="02020603050405020304" pitchFamily="18" charset="0"/>
            </a:endParaRPr>
          </a:p>
        </p:txBody>
      </p:sp>
      <p:sp>
        <p:nvSpPr>
          <p:cNvPr id="3" name="文本框 2"/>
          <p:cNvSpPr txBox="1"/>
          <p:nvPr>
            <p:custDataLst>
              <p:tags r:id="rId6"/>
            </p:custDataLst>
          </p:nvPr>
        </p:nvSpPr>
        <p:spPr>
          <a:xfrm>
            <a:off x="210820" y="5006975"/>
            <a:ext cx="11649075" cy="1753235"/>
          </a:xfrm>
          <a:prstGeom prst="rect">
            <a:avLst/>
          </a:prstGeom>
          <a:noFill/>
          <a:ln>
            <a:solidFill>
              <a:schemeClr val="accent6">
                <a:lumMod val="40000"/>
                <a:lumOff val="60000"/>
              </a:schemeClr>
            </a:solidFill>
          </a:ln>
        </p:spPr>
        <p:txBody>
          <a:bodyPr wrap="square" rtlCol="0" anchor="t">
            <a:spAutoFit/>
          </a:bodyPr>
          <a:p>
            <a:r>
              <a:rPr lang="zh-CN" altLang="en-US">
                <a:latin typeface="Times New Roman" panose="02020603050405020304" pitchFamily="18" charset="0"/>
                <a:cs typeface="Times New Roman" panose="02020603050405020304" pitchFamily="18" charset="0"/>
              </a:rPr>
              <a:t>26. What is the author’s purpose in mentioning Fuzhou?</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A. To review John’s research plans.	B. To show an application of John’s idea.</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C. To compare John’s different jobs.	D. To erase doubts about John’s invention.</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27. What is the basis for John’s work?</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A. Nature can repair itself.		B. Organisms need water to survive.</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C. Life on Earth is diverse.		D. Most tiny creatures live in groups.</a:t>
            </a:r>
            <a:endParaRPr lang="zh-CN" altLang="en-US">
              <a:latin typeface="Times New Roman" panose="02020603050405020304" pitchFamily="18" charset="0"/>
              <a:cs typeface="Times New Roman" panose="02020603050405020304" pitchFamily="18" charset="0"/>
            </a:endParaRPr>
          </a:p>
        </p:txBody>
      </p:sp>
      <p:sp>
        <p:nvSpPr>
          <p:cNvPr id="24" name="圆角矩形 23"/>
          <p:cNvSpPr/>
          <p:nvPr>
            <p:custDataLst>
              <p:tags r:id="rId7"/>
            </p:custDataLst>
          </p:nvPr>
        </p:nvSpPr>
        <p:spPr>
          <a:xfrm>
            <a:off x="3378835" y="4188460"/>
            <a:ext cx="579120" cy="24257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5" name="圆角矩形 24"/>
          <p:cNvSpPr/>
          <p:nvPr>
            <p:custDataLst>
              <p:tags r:id="rId8"/>
            </p:custDataLst>
          </p:nvPr>
        </p:nvSpPr>
        <p:spPr>
          <a:xfrm>
            <a:off x="2515235" y="5897245"/>
            <a:ext cx="713740"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7" name="圆角矩形 26"/>
          <p:cNvSpPr/>
          <p:nvPr>
            <p:custDataLst>
              <p:tags r:id="rId9"/>
            </p:custDataLst>
          </p:nvPr>
        </p:nvSpPr>
        <p:spPr>
          <a:xfrm>
            <a:off x="586105" y="4188460"/>
            <a:ext cx="1620520" cy="242570"/>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8" name="圆角矩形 27"/>
          <p:cNvSpPr/>
          <p:nvPr>
            <p:custDataLst>
              <p:tags r:id="rId10"/>
            </p:custDataLst>
          </p:nvPr>
        </p:nvSpPr>
        <p:spPr>
          <a:xfrm>
            <a:off x="316230" y="4578350"/>
            <a:ext cx="263906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0" name="圆角矩形 29"/>
          <p:cNvSpPr/>
          <p:nvPr>
            <p:custDataLst>
              <p:tags r:id="rId11"/>
            </p:custDataLst>
          </p:nvPr>
        </p:nvSpPr>
        <p:spPr>
          <a:xfrm>
            <a:off x="8701405" y="797560"/>
            <a:ext cx="252793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2" name="圆角矩形 31"/>
          <p:cNvSpPr/>
          <p:nvPr>
            <p:custDataLst>
              <p:tags r:id="rId12"/>
            </p:custDataLst>
          </p:nvPr>
        </p:nvSpPr>
        <p:spPr>
          <a:xfrm>
            <a:off x="2955290" y="4431030"/>
            <a:ext cx="1778635" cy="2508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3" name="圆角矩形 32"/>
          <p:cNvSpPr/>
          <p:nvPr>
            <p:custDataLst>
              <p:tags r:id="rId13"/>
            </p:custDataLst>
          </p:nvPr>
        </p:nvSpPr>
        <p:spPr>
          <a:xfrm>
            <a:off x="10465435" y="4188460"/>
            <a:ext cx="1148715"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5" name="圆角矩形 34"/>
          <p:cNvSpPr/>
          <p:nvPr>
            <p:custDataLst>
              <p:tags r:id="rId14"/>
            </p:custDataLst>
          </p:nvPr>
        </p:nvSpPr>
        <p:spPr>
          <a:xfrm>
            <a:off x="9469755" y="4431030"/>
            <a:ext cx="1248410" cy="2508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7" name="圆角矩形 36"/>
          <p:cNvSpPr/>
          <p:nvPr>
            <p:custDataLst>
              <p:tags r:id="rId15"/>
            </p:custDataLst>
          </p:nvPr>
        </p:nvSpPr>
        <p:spPr>
          <a:xfrm>
            <a:off x="522605" y="6149975"/>
            <a:ext cx="220472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8" name="圆角矩形 37"/>
          <p:cNvSpPr/>
          <p:nvPr>
            <p:custDataLst>
              <p:tags r:id="rId16"/>
            </p:custDataLst>
          </p:nvPr>
        </p:nvSpPr>
        <p:spPr>
          <a:xfrm>
            <a:off x="2813050" y="3729990"/>
            <a:ext cx="211709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9" name="圆角矩形 38"/>
          <p:cNvSpPr/>
          <p:nvPr>
            <p:custDataLst>
              <p:tags r:id="rId17"/>
            </p:custDataLst>
          </p:nvPr>
        </p:nvSpPr>
        <p:spPr>
          <a:xfrm>
            <a:off x="3737610" y="3989070"/>
            <a:ext cx="456565" cy="19939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0" name="圆角矩形 39"/>
          <p:cNvSpPr/>
          <p:nvPr>
            <p:custDataLst>
              <p:tags r:id="rId18"/>
            </p:custDataLst>
          </p:nvPr>
        </p:nvSpPr>
        <p:spPr>
          <a:xfrm>
            <a:off x="5057140" y="5320665"/>
            <a:ext cx="261493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1" name="圆角矩形 40"/>
          <p:cNvSpPr/>
          <p:nvPr>
            <p:custDataLst>
              <p:tags r:id="rId19"/>
            </p:custDataLst>
          </p:nvPr>
        </p:nvSpPr>
        <p:spPr>
          <a:xfrm>
            <a:off x="6552565" y="3729990"/>
            <a:ext cx="214884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nvGrpSpPr>
          <p:cNvPr id="4" name="组 77"/>
          <p:cNvGrpSpPr/>
          <p:nvPr/>
        </p:nvGrpSpPr>
        <p:grpSpPr>
          <a:xfrm>
            <a:off x="210820" y="610870"/>
            <a:ext cx="8103870" cy="2426335"/>
            <a:chOff x="1264609" y="602796"/>
            <a:chExt cx="5455585" cy="3161470"/>
          </a:xfrm>
        </p:grpSpPr>
        <p:sp>
          <p:nvSpPr>
            <p:cNvPr id="5" name="矩形 4"/>
            <p:cNvSpPr/>
            <p:nvPr>
              <p:custDataLst>
                <p:tags r:id="rId20"/>
              </p:custDataLst>
            </p:nvPr>
          </p:nvSpPr>
          <p:spPr>
            <a:xfrm>
              <a:off x="1264609" y="863425"/>
              <a:ext cx="5455585" cy="2900841"/>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7" name="组 79"/>
            <p:cNvGrpSpPr/>
            <p:nvPr/>
          </p:nvGrpSpPr>
          <p:grpSpPr>
            <a:xfrm>
              <a:off x="1360937" y="602796"/>
              <a:ext cx="2683241" cy="568419"/>
              <a:chOff x="1360937" y="602796"/>
              <a:chExt cx="2683241" cy="568419"/>
            </a:xfrm>
          </p:grpSpPr>
          <p:sp>
            <p:nvSpPr>
              <p:cNvPr id="8" name="直角三角形 7"/>
              <p:cNvSpPr/>
              <p:nvPr>
                <p:custDataLst>
                  <p:tags r:id="rId21"/>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9" name="矩形 8"/>
              <p:cNvSpPr/>
              <p:nvPr>
                <p:custDataLst>
                  <p:tags r:id="rId22"/>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23"/>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24"/>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nvSpPr>
        <p:spPr>
          <a:xfrm>
            <a:off x="210820" y="1073785"/>
            <a:ext cx="8026400" cy="1963420"/>
          </a:xfrm>
          <a:prstGeom prst="rect">
            <a:avLst/>
          </a:prstGeom>
          <a:noFill/>
        </p:spPr>
        <p:txBody>
          <a:bodyPr wrap="square" rtlCol="0" anchor="t">
            <a:noAutofit/>
          </a:bodyPr>
          <a:p>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从尾段快速获取人物、情节、情感的</a:t>
            </a:r>
            <a:r>
              <a:rPr lang="zh-CN">
                <a:latin typeface="微软雅黑" panose="020B0503020204020204" charset="-122"/>
                <a:ea typeface="微软雅黑" panose="020B0503020204020204" charset="-122"/>
                <a:cs typeface="微软雅黑" panose="020B0503020204020204" charset="-122"/>
              </a:rPr>
              <a:t>主题信息</a:t>
            </a:r>
            <a:r>
              <a:rPr>
                <a:latin typeface="微软雅黑" panose="020B0503020204020204" charset="-122"/>
                <a:ea typeface="微软雅黑" panose="020B0503020204020204" charset="-122"/>
                <a:cs typeface="微软雅黑" panose="020B0503020204020204" charset="-122"/>
              </a:rPr>
              <a:t>到位</a:t>
            </a:r>
            <a:r>
              <a:rPr lang="zh-CN">
                <a:latin typeface="微软雅黑" panose="020B0503020204020204" charset="-122"/>
                <a:ea typeface="微软雅黑" panose="020B0503020204020204" charset="-122"/>
                <a:cs typeface="微软雅黑" panose="020B0503020204020204" charset="-122"/>
              </a:rPr>
              <a:t>。如：</a:t>
            </a:r>
            <a:endParaRPr lang="zh-CN">
              <a:latin typeface="微软雅黑" panose="020B0503020204020204" charset="-122"/>
              <a:ea typeface="微软雅黑" panose="020B0503020204020204" charset="-122"/>
              <a:cs typeface="微软雅黑" panose="020B0503020204020204" charset="-122"/>
            </a:endParaRPr>
          </a:p>
          <a:p>
            <a:r>
              <a:rPr lang="zh-CN">
                <a:latin typeface="Times New Roman" panose="02020603050405020304" pitchFamily="18" charset="0"/>
                <a:ea typeface="微软雅黑" panose="020B0503020204020204" charset="-122"/>
                <a:cs typeface="Times New Roman" panose="02020603050405020304" pitchFamily="18" charset="0"/>
              </a:rPr>
              <a:t>人物：</a:t>
            </a:r>
            <a:r>
              <a:rPr lang="zh-CN">
                <a:latin typeface="Times New Roman" panose="02020603050405020304" pitchFamily="18" charset="0"/>
                <a:ea typeface="微软雅黑" panose="020B0503020204020204" charset="-122"/>
                <a:cs typeface="Times New Roman" panose="02020603050405020304" pitchFamily="18" charset="0"/>
                <a:sym typeface="+mn-ea"/>
              </a:rPr>
              <a:t>John，the inventor，observe</a:t>
            </a:r>
            <a:endParaRPr lang="zh-CN">
              <a:latin typeface="Times New Roman" panose="02020603050405020304" pitchFamily="18" charset="0"/>
              <a:ea typeface="微软雅黑" panose="020B0503020204020204" charset="-122"/>
              <a:cs typeface="Times New Roman" panose="02020603050405020304" pitchFamily="18" charset="0"/>
            </a:endParaRPr>
          </a:p>
          <a:p>
            <a:r>
              <a:rPr lang="zh-CN">
                <a:latin typeface="Times New Roman" panose="02020603050405020304" pitchFamily="18" charset="0"/>
                <a:ea typeface="微软雅黑" panose="020B0503020204020204" charset="-122"/>
                <a:cs typeface="Times New Roman" panose="02020603050405020304" pitchFamily="18" charset="0"/>
              </a:rPr>
              <a:t>情节：</a:t>
            </a:r>
            <a:r>
              <a:rPr lang="zh-CN">
                <a:latin typeface="Times New Roman" panose="02020603050405020304" pitchFamily="18" charset="0"/>
                <a:ea typeface="微软雅黑" panose="020B0503020204020204" charset="-122"/>
                <a:cs typeface="Times New Roman" panose="02020603050405020304" pitchFamily="18" charset="0"/>
                <a:sym typeface="+mn-ea"/>
              </a:rPr>
              <a:t>Ecological designdevelop their own ways to self-repair.</a:t>
            </a:r>
            <a:endParaRPr lang="zh-CN">
              <a:latin typeface="Times New Roman" panose="02020603050405020304" pitchFamily="18" charset="0"/>
              <a:ea typeface="微软雅黑" panose="020B0503020204020204" charset="-122"/>
              <a:cs typeface="Times New Roman" panose="02020603050405020304" pitchFamily="18" charset="0"/>
            </a:endParaRPr>
          </a:p>
          <a:p>
            <a:r>
              <a:rPr lang="zh-CN">
                <a:latin typeface="Times New Roman" panose="02020603050405020304" pitchFamily="18" charset="0"/>
                <a:ea typeface="微软雅黑" panose="020B0503020204020204" charset="-122"/>
                <a:cs typeface="Times New Roman" panose="02020603050405020304" pitchFamily="18" charset="0"/>
              </a:rPr>
              <a:t>情感：</a:t>
            </a:r>
            <a:r>
              <a:rPr lang="zh-CN">
                <a:latin typeface="Times New Roman" panose="02020603050405020304" pitchFamily="18" charset="0"/>
                <a:ea typeface="微软雅黑" panose="020B0503020204020204" charset="-122"/>
                <a:cs typeface="Times New Roman" panose="02020603050405020304" pitchFamily="18" charset="0"/>
                <a:sym typeface="+mn-ea"/>
              </a:rPr>
              <a:t> in new relationships，new systems</a:t>
            </a:r>
            <a:endParaRPr lang="zh-CN">
              <a:latin typeface="Times New Roman" panose="02020603050405020304" pitchFamily="18" charset="0"/>
              <a:ea typeface="微软雅黑" panose="020B0503020204020204" charset="-122"/>
              <a:cs typeface="Times New Roman" panose="02020603050405020304" pitchFamily="18" charset="0"/>
              <a:sym typeface="+mn-ea"/>
            </a:endParaRPr>
          </a:p>
          <a:p>
            <a:r>
              <a:rPr lang="en-US" altLang="zh-CN">
                <a:latin typeface="Times New Roman" panose="02020603050405020304" pitchFamily="18" charset="0"/>
                <a:ea typeface="微软雅黑" panose="020B0503020204020204" charset="-122"/>
                <a:cs typeface="Times New Roman" panose="02020603050405020304" pitchFamily="18" charset="0"/>
              </a:rPr>
              <a:t>      </a:t>
            </a:r>
            <a:r>
              <a:rPr lang="zh-CN" altLang="en-US">
                <a:latin typeface="Times New Roman" panose="02020603050405020304" pitchFamily="18" charset="0"/>
                <a:ea typeface="微软雅黑" panose="020B0503020204020204" charset="-122"/>
                <a:cs typeface="Times New Roman" panose="02020603050405020304" pitchFamily="18" charset="0"/>
              </a:rPr>
              <a:t>快速锁定</a:t>
            </a:r>
            <a:r>
              <a:rPr lang="en-US" altLang="zh-CN">
                <a:latin typeface="Times New Roman" panose="02020603050405020304" pitchFamily="18" charset="0"/>
                <a:ea typeface="微软雅黑" panose="020B0503020204020204" charset="-122"/>
                <a:cs typeface="Times New Roman" panose="02020603050405020304" pitchFamily="18" charset="0"/>
              </a:rPr>
              <a:t>27</a:t>
            </a:r>
            <a:r>
              <a:rPr lang="zh-CN" altLang="en-US">
                <a:latin typeface="Times New Roman" panose="02020603050405020304" pitchFamily="18" charset="0"/>
                <a:ea typeface="微软雅黑" panose="020B0503020204020204" charset="-122"/>
                <a:cs typeface="Times New Roman" panose="02020603050405020304" pitchFamily="18" charset="0"/>
              </a:rPr>
              <a:t>题</a:t>
            </a:r>
            <a:r>
              <a:rPr lang="en-US" altLang="zh-CN">
                <a:latin typeface="Times New Roman" panose="02020603050405020304" pitchFamily="18" charset="0"/>
                <a:ea typeface="微软雅黑" panose="020B0503020204020204" charset="-122"/>
                <a:cs typeface="Times New Roman" panose="02020603050405020304" pitchFamily="18" charset="0"/>
              </a:rPr>
              <a:t>A</a:t>
            </a:r>
            <a:r>
              <a:rPr lang="zh-CN" altLang="en-US">
                <a:latin typeface="Times New Roman" panose="02020603050405020304" pitchFamily="18" charset="0"/>
                <a:ea typeface="微软雅黑" panose="020B0503020204020204" charset="-122"/>
                <a:cs typeface="Times New Roman" panose="02020603050405020304" pitchFamily="18" charset="0"/>
              </a:rPr>
              <a:t>选项repair itself，再迅速扫描第一段observing how nature solved problems与尾段these new systems develop their own ways to self-repair的呼应，秒杀</a:t>
            </a:r>
            <a:r>
              <a:rPr lang="en-US" altLang="zh-CN">
                <a:latin typeface="Times New Roman" panose="02020603050405020304" pitchFamily="18" charset="0"/>
                <a:ea typeface="微软雅黑" panose="020B0503020204020204" charset="-122"/>
                <a:cs typeface="Times New Roman" panose="02020603050405020304" pitchFamily="18" charset="0"/>
              </a:rPr>
              <a:t>A</a:t>
            </a:r>
            <a:r>
              <a:rPr lang="zh-CN" altLang="en-US">
                <a:latin typeface="Times New Roman" panose="02020603050405020304" pitchFamily="18" charset="0"/>
                <a:ea typeface="微软雅黑" panose="020B0503020204020204" charset="-122"/>
                <a:cs typeface="Times New Roman" panose="02020603050405020304" pitchFamily="18" charset="0"/>
              </a:rPr>
              <a:t>选项。</a:t>
            </a:r>
            <a:endParaRPr lang="zh-CN" altLang="en-US">
              <a:latin typeface="Times New Roman" panose="02020603050405020304" pitchFamily="18" charset="0"/>
              <a:ea typeface="微软雅黑" panose="020B0503020204020204" charset="-122"/>
              <a:cs typeface="Times New Roman" panose="02020603050405020304" pitchFamily="18" charset="0"/>
            </a:endParaRPr>
          </a:p>
          <a:p>
            <a:endParaRPr lang="zh-CN">
              <a:latin typeface="Times New Roman" panose="02020603050405020304" pitchFamily="18" charset="0"/>
              <a:ea typeface="微软雅黑" panose="020B0503020204020204" charset="-122"/>
              <a:cs typeface="Times New Roman" panose="02020603050405020304" pitchFamily="18" charset="0"/>
            </a:endParaRPr>
          </a:p>
        </p:txBody>
      </p:sp>
      <p:sp>
        <p:nvSpPr>
          <p:cNvPr id="47" name="文本框 46"/>
          <p:cNvSpPr txBox="1"/>
          <p:nvPr>
            <p:custDataLst>
              <p:tags r:id="rId25"/>
            </p:custDataLst>
          </p:nvPr>
        </p:nvSpPr>
        <p:spPr>
          <a:xfrm>
            <a:off x="1245235" y="686435"/>
            <a:ext cx="3039110"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从尾段快速获取主题信息</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6" name="圆角矩形 25"/>
          <p:cNvSpPr/>
          <p:nvPr>
            <p:custDataLst>
              <p:tags r:id="rId26"/>
            </p:custDataLst>
          </p:nvPr>
        </p:nvSpPr>
        <p:spPr>
          <a:xfrm>
            <a:off x="2263775" y="1173480"/>
            <a:ext cx="549275" cy="32893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9" name="圆角矩形 28"/>
          <p:cNvSpPr/>
          <p:nvPr>
            <p:custDataLst>
              <p:tags r:id="rId27"/>
            </p:custDataLst>
          </p:nvPr>
        </p:nvSpPr>
        <p:spPr>
          <a:xfrm>
            <a:off x="3005455" y="1157605"/>
            <a:ext cx="543560" cy="32956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6" name="圆角矩形 35"/>
          <p:cNvSpPr/>
          <p:nvPr>
            <p:custDataLst>
              <p:tags r:id="rId28"/>
            </p:custDataLst>
          </p:nvPr>
        </p:nvSpPr>
        <p:spPr>
          <a:xfrm>
            <a:off x="3549015" y="1163320"/>
            <a:ext cx="645160" cy="30734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nvGrpSpPr>
          <p:cNvPr id="10" name="组 77"/>
          <p:cNvGrpSpPr/>
          <p:nvPr/>
        </p:nvGrpSpPr>
        <p:grpSpPr>
          <a:xfrm>
            <a:off x="7727315" y="4559300"/>
            <a:ext cx="4212590" cy="2200910"/>
            <a:chOff x="15158113" y="491883"/>
            <a:chExt cx="5579534" cy="2663005"/>
          </a:xfrm>
        </p:grpSpPr>
        <p:sp>
          <p:nvSpPr>
            <p:cNvPr id="18" name="矩形 17"/>
            <p:cNvSpPr/>
            <p:nvPr>
              <p:custDataLst>
                <p:tags r:id="rId29"/>
              </p:custDataLst>
            </p:nvPr>
          </p:nvSpPr>
          <p:spPr>
            <a:xfrm>
              <a:off x="15253993" y="719306"/>
              <a:ext cx="5483654" cy="2435582"/>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5474402" cy="653842"/>
              <a:chOff x="15158113" y="491883"/>
              <a:chExt cx="5474402" cy="653842"/>
            </a:xfrm>
          </p:grpSpPr>
          <p:sp>
            <p:nvSpPr>
              <p:cNvPr id="11" name="直角三角形 10"/>
              <p:cNvSpPr/>
              <p:nvPr>
                <p:custDataLst>
                  <p:tags r:id="rId30"/>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12" name="矩形 11"/>
              <p:cNvSpPr/>
              <p:nvPr>
                <p:custDataLst>
                  <p:tags r:id="rId31"/>
                </p:custDataLst>
              </p:nvPr>
            </p:nvSpPr>
            <p:spPr>
              <a:xfrm>
                <a:off x="15158113" y="596375"/>
                <a:ext cx="5474402" cy="549350"/>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13" name="页外连接符 83"/>
              <p:cNvSpPr/>
              <p:nvPr>
                <p:custDataLst>
                  <p:tags r:id="rId32"/>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4" name="文本框 13"/>
          <p:cNvSpPr txBox="1"/>
          <p:nvPr>
            <p:custDataLst>
              <p:tags r:id="rId33"/>
            </p:custDataLst>
          </p:nvPr>
        </p:nvSpPr>
        <p:spPr>
          <a:xfrm>
            <a:off x="8656320" y="4681855"/>
            <a:ext cx="3481705" cy="398780"/>
          </a:xfrm>
          <a:prstGeom prst="rect">
            <a:avLst/>
          </a:prstGeom>
          <a:noFill/>
        </p:spPr>
        <p:txBody>
          <a:bodyPr wrap="square" rtlCol="0" anchor="t">
            <a:spAutoFit/>
          </a:bodyPr>
          <a:p>
            <a:pPr algn="l"/>
            <a:r>
              <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建构语义场，秒杀</a:t>
            </a:r>
            <a:r>
              <a:rPr lang="zh-CN"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正确</a:t>
            </a:r>
            <a:r>
              <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答案</a:t>
            </a:r>
            <a:endPar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圆角矩形 14"/>
          <p:cNvSpPr/>
          <p:nvPr>
            <p:custDataLst>
              <p:tags r:id="rId34"/>
            </p:custDataLst>
          </p:nvPr>
        </p:nvSpPr>
        <p:spPr>
          <a:xfrm>
            <a:off x="316230" y="3989070"/>
            <a:ext cx="2979420" cy="19939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62" name="文本框 61"/>
          <p:cNvSpPr txBox="1"/>
          <p:nvPr>
            <p:custDataLst>
              <p:tags r:id="rId35"/>
            </p:custDataLst>
          </p:nvPr>
        </p:nvSpPr>
        <p:spPr>
          <a:xfrm>
            <a:off x="7799705" y="5116830"/>
            <a:ext cx="4060825" cy="1706880"/>
          </a:xfrm>
          <a:prstGeom prst="rect">
            <a:avLst/>
          </a:prstGeom>
          <a:noFill/>
          <a:ln>
            <a:noFill/>
          </a:ln>
        </p:spPr>
        <p:txBody>
          <a:bodyPr wrap="square" rtlCol="0" anchor="t">
            <a:spAutoFit/>
          </a:bodyPr>
          <a:p>
            <a:pPr algn="l"/>
            <a:r>
              <a:rPr lang="en-US" sz="1500" dirty="0">
                <a:latin typeface="微软雅黑" panose="020B0503020204020204" charset="-122"/>
                <a:ea typeface="微软雅黑" panose="020B0503020204020204" charset="-122"/>
                <a:sym typeface="+mn-ea"/>
              </a:rPr>
              <a:t>26</a:t>
            </a:r>
            <a:r>
              <a:rPr lang="zh-CN" altLang="en-US" sz="1500" dirty="0">
                <a:latin typeface="微软雅黑" panose="020B0503020204020204" charset="-122"/>
                <a:ea typeface="微软雅黑" panose="020B0503020204020204" charset="-122"/>
                <a:sym typeface="+mn-ea"/>
              </a:rPr>
              <a:t>题</a:t>
            </a:r>
            <a:r>
              <a:rPr lang="zh-CN" sz="1500" dirty="0">
                <a:latin typeface="微软雅黑" panose="020B0503020204020204" charset="-122"/>
                <a:ea typeface="微软雅黑" panose="020B0503020204020204" charset="-122"/>
              </a:rPr>
              <a:t>善于捕捉</a:t>
            </a:r>
            <a:r>
              <a:rPr sz="1500" dirty="0">
                <a:latin typeface="微软雅黑" panose="020B0503020204020204" charset="-122"/>
                <a:ea typeface="微软雅黑" panose="020B0503020204020204" charset="-122"/>
              </a:rPr>
              <a:t>一些意义相同、相似的词</a:t>
            </a:r>
            <a:r>
              <a:rPr lang="zh-CN" sz="1500" dirty="0">
                <a:latin typeface="微软雅黑" panose="020B0503020204020204" charset="-122"/>
                <a:ea typeface="微软雅黑" panose="020B0503020204020204" charset="-122"/>
              </a:rPr>
              <a:t>，联系</a:t>
            </a:r>
            <a:r>
              <a:rPr sz="1500" dirty="0">
                <a:latin typeface="微软雅黑" panose="020B0503020204020204" charset="-122"/>
                <a:ea typeface="微软雅黑" panose="020B0503020204020204" charset="-122"/>
              </a:rPr>
              <a:t>在一起，形成语义场</a:t>
            </a:r>
            <a:r>
              <a:rPr lang="zh-CN" sz="1500" dirty="0">
                <a:latin typeface="微软雅黑" panose="020B0503020204020204" charset="-122"/>
                <a:ea typeface="微软雅黑" panose="020B0503020204020204" charset="-122"/>
              </a:rPr>
              <a:t>。如</a:t>
            </a:r>
            <a:r>
              <a:rPr lang="en-US" altLang="zh-CN" sz="1500" dirty="0">
                <a:latin typeface="微软雅黑" panose="020B0503020204020204" charset="-122"/>
                <a:ea typeface="微软雅黑" panose="020B0503020204020204" charset="-122"/>
              </a:rPr>
              <a:t>“ many big jobs”</a:t>
            </a:r>
            <a:r>
              <a:rPr lang="zh-CN" altLang="en-US" sz="1500" dirty="0">
                <a:latin typeface="微软雅黑" panose="020B0503020204020204" charset="-122"/>
                <a:ea typeface="微软雅黑" panose="020B0503020204020204" charset="-122"/>
              </a:rPr>
              <a:t>与</a:t>
            </a:r>
            <a:r>
              <a:rPr lang="en-US" altLang="zh-CN" sz="1500" dirty="0">
                <a:latin typeface="微软雅黑" panose="020B0503020204020204" charset="-122"/>
                <a:ea typeface="微软雅黑" panose="020B0503020204020204" charset="-122"/>
              </a:rPr>
              <a:t>“1,600 homes in South Burlington”</a:t>
            </a:r>
            <a:r>
              <a:rPr lang="zh-CN" altLang="en-US" sz="1500" dirty="0">
                <a:latin typeface="微软雅黑" panose="020B0503020204020204" charset="-122"/>
                <a:ea typeface="微软雅黑" panose="020B0503020204020204" charset="-122"/>
              </a:rPr>
              <a:t>和</a:t>
            </a:r>
            <a:r>
              <a:rPr lang="en-US" altLang="zh-CN" sz="1500" dirty="0">
                <a:latin typeface="微软雅黑" panose="020B0503020204020204" charset="-122"/>
                <a:ea typeface="微软雅黑" panose="020B0503020204020204" charset="-122"/>
              </a:rPr>
              <a:t>“ also ... in Fuzhou,  ... China”</a:t>
            </a:r>
            <a:r>
              <a:rPr lang="zh-CN" altLang="en-US" sz="1500" dirty="0">
                <a:latin typeface="微软雅黑" panose="020B0503020204020204" charset="-122"/>
                <a:ea typeface="微软雅黑" panose="020B0503020204020204" charset="-122"/>
              </a:rPr>
              <a:t>形成语义场，列举数字，世界各地的地名，综合说明其环保发明及理念的推广应用</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application</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，从而秒杀正确答案</a:t>
            </a:r>
            <a:r>
              <a:rPr lang="en-US" altLang="zh-CN" sz="1500" dirty="0">
                <a:latin typeface="微软雅黑" panose="020B0503020204020204" charset="-122"/>
                <a:ea typeface="微软雅黑" panose="020B0503020204020204" charset="-122"/>
              </a:rPr>
              <a:t>B</a:t>
            </a:r>
            <a:r>
              <a:rPr lang="zh-CN" altLang="en-US" sz="1500" dirty="0">
                <a:latin typeface="微软雅黑" panose="020B0503020204020204" charset="-122"/>
                <a:ea typeface="微软雅黑" panose="020B0503020204020204" charset="-122"/>
              </a:rPr>
              <a:t>选项。</a:t>
            </a:r>
            <a:endParaRPr lang="zh-CN" altLang="en-US" sz="1500" dirty="0">
              <a:latin typeface="微软雅黑" panose="020B0503020204020204" charset="-122"/>
              <a:ea typeface="微软雅黑" panose="020B0503020204020204" charset="-122"/>
            </a:endParaRPr>
          </a:p>
        </p:txBody>
      </p:sp>
      <p:sp>
        <p:nvSpPr>
          <p:cNvPr id="16" name="圆角矩形 15"/>
          <p:cNvSpPr/>
          <p:nvPr>
            <p:custDataLst>
              <p:tags r:id="rId36"/>
            </p:custDataLst>
          </p:nvPr>
        </p:nvSpPr>
        <p:spPr>
          <a:xfrm>
            <a:off x="5344160" y="3989070"/>
            <a:ext cx="1208405" cy="19939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0" name="直接箭头连接符 19"/>
          <p:cNvCxnSpPr/>
          <p:nvPr/>
        </p:nvCxnSpPr>
        <p:spPr>
          <a:xfrm flipH="1">
            <a:off x="1860550" y="4836795"/>
            <a:ext cx="345440" cy="13722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H="1">
            <a:off x="1179830" y="1097915"/>
            <a:ext cx="8337550" cy="509016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a:off x="1116965" y="4365625"/>
            <a:ext cx="73025" cy="183324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4" name="直接箭头连接符 33"/>
          <p:cNvCxnSpPr>
            <a:stCxn id="41" idx="2"/>
          </p:cNvCxnSpPr>
          <p:nvPr/>
        </p:nvCxnSpPr>
        <p:spPr>
          <a:xfrm flipH="1">
            <a:off x="7350760" y="3989070"/>
            <a:ext cx="276225" cy="12496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2" name="直接箭头连接符 41"/>
          <p:cNvCxnSpPr/>
          <p:nvPr/>
        </p:nvCxnSpPr>
        <p:spPr>
          <a:xfrm>
            <a:off x="5689600" y="4116070"/>
            <a:ext cx="1621790" cy="11385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8" name="直接箭头连接符 47"/>
          <p:cNvCxnSpPr/>
          <p:nvPr/>
        </p:nvCxnSpPr>
        <p:spPr>
          <a:xfrm>
            <a:off x="2136775" y="4070985"/>
            <a:ext cx="3663315" cy="13658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0" name="圆角矩形 49"/>
          <p:cNvSpPr/>
          <p:nvPr>
            <p:custDataLst>
              <p:tags r:id="rId37"/>
            </p:custDataLst>
          </p:nvPr>
        </p:nvSpPr>
        <p:spPr>
          <a:xfrm>
            <a:off x="8656320" y="3989070"/>
            <a:ext cx="3114040" cy="19939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52" name="直接箭头连接符 51"/>
          <p:cNvCxnSpPr/>
          <p:nvPr/>
        </p:nvCxnSpPr>
        <p:spPr>
          <a:xfrm flipH="1">
            <a:off x="5808345" y="4210685"/>
            <a:ext cx="3416935" cy="12579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53" name="直接箭头连接符 52"/>
          <p:cNvCxnSpPr/>
          <p:nvPr/>
        </p:nvCxnSpPr>
        <p:spPr>
          <a:xfrm>
            <a:off x="3806825" y="4139565"/>
            <a:ext cx="1882775" cy="12103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54" name="直接箭头连接符 53"/>
          <p:cNvCxnSpPr/>
          <p:nvPr/>
        </p:nvCxnSpPr>
        <p:spPr>
          <a:xfrm>
            <a:off x="4099560" y="3917950"/>
            <a:ext cx="1581785" cy="14236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strVal val="#ppt_w*0.70"/>
                                          </p:val>
                                        </p:tav>
                                        <p:tav tm="100000">
                                          <p:val>
                                            <p:strVal val="#ppt_w"/>
                                          </p:val>
                                        </p:tav>
                                      </p:tavLst>
                                    </p:anim>
                                    <p:anim calcmode="lin" valueType="num">
                                      <p:cBhvr>
                                        <p:cTn id="19" dur="1000" fill="hold"/>
                                        <p:tgtEl>
                                          <p:spTgt spid="20"/>
                                        </p:tgtEl>
                                        <p:attrNameLst>
                                          <p:attrName>ppt_h</p:attrName>
                                        </p:attrNameLst>
                                      </p:cBhvr>
                                      <p:tavLst>
                                        <p:tav tm="0">
                                          <p:val>
                                            <p:strVal val="#ppt_h"/>
                                          </p:val>
                                        </p:tav>
                                        <p:tav tm="100000">
                                          <p:val>
                                            <p:strVal val="#ppt_h"/>
                                          </p:val>
                                        </p:tav>
                                      </p:tavLst>
                                    </p:anim>
                                    <p:animEffect transition="in" filter="fade">
                                      <p:cBhvr>
                                        <p:cTn id="20" dur="10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1000" fill="hold"/>
                                        <p:tgtEl>
                                          <p:spTgt spid="22"/>
                                        </p:tgtEl>
                                        <p:attrNameLst>
                                          <p:attrName>ppt_w</p:attrName>
                                        </p:attrNameLst>
                                      </p:cBhvr>
                                      <p:tavLst>
                                        <p:tav tm="0">
                                          <p:val>
                                            <p:strVal val="#ppt_w*0.70"/>
                                          </p:val>
                                        </p:tav>
                                        <p:tav tm="100000">
                                          <p:val>
                                            <p:strVal val="#ppt_w"/>
                                          </p:val>
                                        </p:tav>
                                      </p:tavLst>
                                    </p:anim>
                                    <p:anim calcmode="lin" valueType="num">
                                      <p:cBhvr>
                                        <p:cTn id="56" dur="1000" fill="hold"/>
                                        <p:tgtEl>
                                          <p:spTgt spid="22"/>
                                        </p:tgtEl>
                                        <p:attrNameLst>
                                          <p:attrName>ppt_h</p:attrName>
                                        </p:attrNameLst>
                                      </p:cBhvr>
                                      <p:tavLst>
                                        <p:tav tm="0">
                                          <p:val>
                                            <p:strVal val="#ppt_h"/>
                                          </p:val>
                                        </p:tav>
                                        <p:tav tm="100000">
                                          <p:val>
                                            <p:strVal val="#ppt_h"/>
                                          </p:val>
                                        </p:tav>
                                      </p:tavLst>
                                    </p:anim>
                                    <p:animEffect transition="in" filter="fade">
                                      <p:cBhvr>
                                        <p:cTn id="57" dur="1000"/>
                                        <p:tgtEl>
                                          <p:spTgt spid="22"/>
                                        </p:tgtEl>
                                      </p:cBhvr>
                                    </p:animEffect>
                                  </p:childTnLst>
                                </p:cTn>
                              </p:par>
                              <p:par>
                                <p:cTn id="58" presetID="55"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1000" fill="hold"/>
                                        <p:tgtEl>
                                          <p:spTgt spid="21"/>
                                        </p:tgtEl>
                                        <p:attrNameLst>
                                          <p:attrName>ppt_w</p:attrName>
                                        </p:attrNameLst>
                                      </p:cBhvr>
                                      <p:tavLst>
                                        <p:tav tm="0">
                                          <p:val>
                                            <p:strVal val="#ppt_w*0.70"/>
                                          </p:val>
                                        </p:tav>
                                        <p:tav tm="100000">
                                          <p:val>
                                            <p:strVal val="#ppt_w"/>
                                          </p:val>
                                        </p:tav>
                                      </p:tavLst>
                                    </p:anim>
                                    <p:anim calcmode="lin" valueType="num">
                                      <p:cBhvr>
                                        <p:cTn id="61" dur="1000" fill="hold"/>
                                        <p:tgtEl>
                                          <p:spTgt spid="21"/>
                                        </p:tgtEl>
                                        <p:attrNameLst>
                                          <p:attrName>ppt_h</p:attrName>
                                        </p:attrNameLst>
                                      </p:cBhvr>
                                      <p:tavLst>
                                        <p:tav tm="0">
                                          <p:val>
                                            <p:strVal val="#ppt_h"/>
                                          </p:val>
                                        </p:tav>
                                        <p:tav tm="100000">
                                          <p:val>
                                            <p:strVal val="#ppt_h"/>
                                          </p:val>
                                        </p:tav>
                                      </p:tavLst>
                                    </p:anim>
                                    <p:animEffect transition="in" filter="fade">
                                      <p:cBhvr>
                                        <p:cTn id="62" dur="1000"/>
                                        <p:tgtEl>
                                          <p:spTgt spid="2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down)">
                                      <p:cBhvr>
                                        <p:cTn id="70" dur="500"/>
                                        <p:tgtEl>
                                          <p:spTgt spid="3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down)">
                                      <p:cBhvr>
                                        <p:cTn id="76" dur="500"/>
                                        <p:tgtEl>
                                          <p:spTgt spid="39"/>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down)">
                                      <p:cBhvr>
                                        <p:cTn id="79" dur="500"/>
                                        <p:tgtEl>
                                          <p:spTgt spid="40"/>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down)">
                                      <p:cBhvr>
                                        <p:cTn id="82" dur="500"/>
                                        <p:tgtEl>
                                          <p:spTgt spid="15"/>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additive="base">
                                        <p:cTn id="85" dur="500"/>
                                        <p:tgtEl>
                                          <p:spTgt spid="62"/>
                                        </p:tgtEl>
                                        <p:attrNameLst>
                                          <p:attrName>ppt_y</p:attrName>
                                        </p:attrNameLst>
                                      </p:cBhvr>
                                      <p:tavLst>
                                        <p:tav tm="0">
                                          <p:val>
                                            <p:strVal val="#ppt_y+#ppt_h*1.125000"/>
                                          </p:val>
                                        </p:tav>
                                        <p:tav tm="100000">
                                          <p:val>
                                            <p:strVal val="#ppt_y"/>
                                          </p:val>
                                        </p:tav>
                                      </p:tavLst>
                                    </p:anim>
                                    <p:animEffect transition="in" filter="wipe(up)">
                                      <p:cBhvr>
                                        <p:cTn id="86" dur="500"/>
                                        <p:tgtEl>
                                          <p:spTgt spid="62"/>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wipe(down)">
                                      <p:cBhvr>
                                        <p:cTn id="89" dur="500"/>
                                        <p:tgtEl>
                                          <p:spTgt spid="16"/>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wipe(down)">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55" presetClass="entr" presetSubtype="0"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p:cTn id="97" dur="1000" fill="hold"/>
                                        <p:tgtEl>
                                          <p:spTgt spid="42"/>
                                        </p:tgtEl>
                                        <p:attrNameLst>
                                          <p:attrName>ppt_w</p:attrName>
                                        </p:attrNameLst>
                                      </p:cBhvr>
                                      <p:tavLst>
                                        <p:tav tm="0">
                                          <p:val>
                                            <p:strVal val="#ppt_w*0.70"/>
                                          </p:val>
                                        </p:tav>
                                        <p:tav tm="100000">
                                          <p:val>
                                            <p:strVal val="#ppt_w"/>
                                          </p:val>
                                        </p:tav>
                                      </p:tavLst>
                                    </p:anim>
                                    <p:anim calcmode="lin" valueType="num">
                                      <p:cBhvr>
                                        <p:cTn id="98" dur="1000" fill="hold"/>
                                        <p:tgtEl>
                                          <p:spTgt spid="42"/>
                                        </p:tgtEl>
                                        <p:attrNameLst>
                                          <p:attrName>ppt_h</p:attrName>
                                        </p:attrNameLst>
                                      </p:cBhvr>
                                      <p:tavLst>
                                        <p:tav tm="0">
                                          <p:val>
                                            <p:strVal val="#ppt_h"/>
                                          </p:val>
                                        </p:tav>
                                        <p:tav tm="100000">
                                          <p:val>
                                            <p:strVal val="#ppt_h"/>
                                          </p:val>
                                        </p:tav>
                                      </p:tavLst>
                                    </p:anim>
                                    <p:animEffect transition="in" filter="fade">
                                      <p:cBhvr>
                                        <p:cTn id="99" dur="1000"/>
                                        <p:tgtEl>
                                          <p:spTgt spid="42"/>
                                        </p:tgtEl>
                                      </p:cBhvr>
                                    </p:animEffect>
                                  </p:childTnLst>
                                </p:cTn>
                              </p:par>
                              <p:par>
                                <p:cTn id="100" presetID="55" presetClass="entr" presetSubtype="0" fill="hold" nodeType="with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p:cTn id="102" dur="1000" fill="hold"/>
                                        <p:tgtEl>
                                          <p:spTgt spid="34"/>
                                        </p:tgtEl>
                                        <p:attrNameLst>
                                          <p:attrName>ppt_w</p:attrName>
                                        </p:attrNameLst>
                                      </p:cBhvr>
                                      <p:tavLst>
                                        <p:tav tm="0">
                                          <p:val>
                                            <p:strVal val="#ppt_w*0.70"/>
                                          </p:val>
                                        </p:tav>
                                        <p:tav tm="100000">
                                          <p:val>
                                            <p:strVal val="#ppt_w"/>
                                          </p:val>
                                        </p:tav>
                                      </p:tavLst>
                                    </p:anim>
                                    <p:anim calcmode="lin" valueType="num">
                                      <p:cBhvr>
                                        <p:cTn id="103" dur="1000" fill="hold"/>
                                        <p:tgtEl>
                                          <p:spTgt spid="34"/>
                                        </p:tgtEl>
                                        <p:attrNameLst>
                                          <p:attrName>ppt_h</p:attrName>
                                        </p:attrNameLst>
                                      </p:cBhvr>
                                      <p:tavLst>
                                        <p:tav tm="0">
                                          <p:val>
                                            <p:strVal val="#ppt_h"/>
                                          </p:val>
                                        </p:tav>
                                        <p:tav tm="100000">
                                          <p:val>
                                            <p:strVal val="#ppt_h"/>
                                          </p:val>
                                        </p:tav>
                                      </p:tavLst>
                                    </p:anim>
                                    <p:animEffect transition="in" filter="fade">
                                      <p:cBhvr>
                                        <p:cTn id="104" dur="10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55" presetClass="entr" presetSubtype="0"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 calcmode="lin" valueType="num">
                                      <p:cBhvr>
                                        <p:cTn id="109" dur="1000" fill="hold"/>
                                        <p:tgtEl>
                                          <p:spTgt spid="48"/>
                                        </p:tgtEl>
                                        <p:attrNameLst>
                                          <p:attrName>ppt_w</p:attrName>
                                        </p:attrNameLst>
                                      </p:cBhvr>
                                      <p:tavLst>
                                        <p:tav tm="0">
                                          <p:val>
                                            <p:strVal val="#ppt_w*0.70"/>
                                          </p:val>
                                        </p:tav>
                                        <p:tav tm="100000">
                                          <p:val>
                                            <p:strVal val="#ppt_w"/>
                                          </p:val>
                                        </p:tav>
                                      </p:tavLst>
                                    </p:anim>
                                    <p:anim calcmode="lin" valueType="num">
                                      <p:cBhvr>
                                        <p:cTn id="110" dur="1000" fill="hold"/>
                                        <p:tgtEl>
                                          <p:spTgt spid="48"/>
                                        </p:tgtEl>
                                        <p:attrNameLst>
                                          <p:attrName>ppt_h</p:attrName>
                                        </p:attrNameLst>
                                      </p:cBhvr>
                                      <p:tavLst>
                                        <p:tav tm="0">
                                          <p:val>
                                            <p:strVal val="#ppt_h"/>
                                          </p:val>
                                        </p:tav>
                                        <p:tav tm="100000">
                                          <p:val>
                                            <p:strVal val="#ppt_h"/>
                                          </p:val>
                                        </p:tav>
                                      </p:tavLst>
                                    </p:anim>
                                    <p:animEffect transition="in" filter="fade">
                                      <p:cBhvr>
                                        <p:cTn id="111" dur="1000"/>
                                        <p:tgtEl>
                                          <p:spTgt spid="48"/>
                                        </p:tgtEl>
                                      </p:cBhvr>
                                    </p:animEffect>
                                  </p:childTnLst>
                                </p:cTn>
                              </p:par>
                              <p:par>
                                <p:cTn id="112" presetID="55" presetClass="entr" presetSubtype="0" fill="hold" nodeType="withEffect">
                                  <p:stCondLst>
                                    <p:cond delay="0"/>
                                  </p:stCondLst>
                                  <p:childTnLst>
                                    <p:set>
                                      <p:cBhvr>
                                        <p:cTn id="113" dur="1" fill="hold">
                                          <p:stCondLst>
                                            <p:cond delay="0"/>
                                          </p:stCondLst>
                                        </p:cTn>
                                        <p:tgtEl>
                                          <p:spTgt spid="53"/>
                                        </p:tgtEl>
                                        <p:attrNameLst>
                                          <p:attrName>style.visibility</p:attrName>
                                        </p:attrNameLst>
                                      </p:cBhvr>
                                      <p:to>
                                        <p:strVal val="visible"/>
                                      </p:to>
                                    </p:set>
                                    <p:anim calcmode="lin" valueType="num">
                                      <p:cBhvr>
                                        <p:cTn id="114" dur="1000" fill="hold"/>
                                        <p:tgtEl>
                                          <p:spTgt spid="53"/>
                                        </p:tgtEl>
                                        <p:attrNameLst>
                                          <p:attrName>ppt_w</p:attrName>
                                        </p:attrNameLst>
                                      </p:cBhvr>
                                      <p:tavLst>
                                        <p:tav tm="0">
                                          <p:val>
                                            <p:strVal val="#ppt_w*0.70"/>
                                          </p:val>
                                        </p:tav>
                                        <p:tav tm="100000">
                                          <p:val>
                                            <p:strVal val="#ppt_w"/>
                                          </p:val>
                                        </p:tav>
                                      </p:tavLst>
                                    </p:anim>
                                    <p:anim calcmode="lin" valueType="num">
                                      <p:cBhvr>
                                        <p:cTn id="115" dur="1000" fill="hold"/>
                                        <p:tgtEl>
                                          <p:spTgt spid="53"/>
                                        </p:tgtEl>
                                        <p:attrNameLst>
                                          <p:attrName>ppt_h</p:attrName>
                                        </p:attrNameLst>
                                      </p:cBhvr>
                                      <p:tavLst>
                                        <p:tav tm="0">
                                          <p:val>
                                            <p:strVal val="#ppt_h"/>
                                          </p:val>
                                        </p:tav>
                                        <p:tav tm="100000">
                                          <p:val>
                                            <p:strVal val="#ppt_h"/>
                                          </p:val>
                                        </p:tav>
                                      </p:tavLst>
                                    </p:anim>
                                    <p:animEffect transition="in" filter="fade">
                                      <p:cBhvr>
                                        <p:cTn id="116" dur="1000"/>
                                        <p:tgtEl>
                                          <p:spTgt spid="53"/>
                                        </p:tgtEl>
                                      </p:cBhvr>
                                    </p:animEffect>
                                  </p:childTnLst>
                                </p:cTn>
                              </p:par>
                              <p:par>
                                <p:cTn id="117" presetID="55" presetClass="entr" presetSubtype="0" fill="hold" nodeType="withEffect">
                                  <p:stCondLst>
                                    <p:cond delay="0"/>
                                  </p:stCondLst>
                                  <p:childTnLst>
                                    <p:set>
                                      <p:cBhvr>
                                        <p:cTn id="118" dur="1" fill="hold">
                                          <p:stCondLst>
                                            <p:cond delay="0"/>
                                          </p:stCondLst>
                                        </p:cTn>
                                        <p:tgtEl>
                                          <p:spTgt spid="54"/>
                                        </p:tgtEl>
                                        <p:attrNameLst>
                                          <p:attrName>style.visibility</p:attrName>
                                        </p:attrNameLst>
                                      </p:cBhvr>
                                      <p:to>
                                        <p:strVal val="visible"/>
                                      </p:to>
                                    </p:set>
                                    <p:anim calcmode="lin" valueType="num">
                                      <p:cBhvr>
                                        <p:cTn id="119" dur="1000" fill="hold"/>
                                        <p:tgtEl>
                                          <p:spTgt spid="54"/>
                                        </p:tgtEl>
                                        <p:attrNameLst>
                                          <p:attrName>ppt_w</p:attrName>
                                        </p:attrNameLst>
                                      </p:cBhvr>
                                      <p:tavLst>
                                        <p:tav tm="0">
                                          <p:val>
                                            <p:strVal val="#ppt_w*0.70"/>
                                          </p:val>
                                        </p:tav>
                                        <p:tav tm="100000">
                                          <p:val>
                                            <p:strVal val="#ppt_w"/>
                                          </p:val>
                                        </p:tav>
                                      </p:tavLst>
                                    </p:anim>
                                    <p:anim calcmode="lin" valueType="num">
                                      <p:cBhvr>
                                        <p:cTn id="120" dur="1000" fill="hold"/>
                                        <p:tgtEl>
                                          <p:spTgt spid="54"/>
                                        </p:tgtEl>
                                        <p:attrNameLst>
                                          <p:attrName>ppt_h</p:attrName>
                                        </p:attrNameLst>
                                      </p:cBhvr>
                                      <p:tavLst>
                                        <p:tav tm="0">
                                          <p:val>
                                            <p:strVal val="#ppt_h"/>
                                          </p:val>
                                        </p:tav>
                                        <p:tav tm="100000">
                                          <p:val>
                                            <p:strVal val="#ppt_h"/>
                                          </p:val>
                                        </p:tav>
                                      </p:tavLst>
                                    </p:anim>
                                    <p:animEffect transition="in" filter="fade">
                                      <p:cBhvr>
                                        <p:cTn id="121" dur="1000"/>
                                        <p:tgtEl>
                                          <p:spTgt spid="54"/>
                                        </p:tgtEl>
                                      </p:cBhvr>
                                    </p:animEffect>
                                  </p:childTnLst>
                                </p:cTn>
                              </p:par>
                              <p:par>
                                <p:cTn id="122" presetID="55" presetClass="entr" presetSubtype="0" fill="hold" nodeType="with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1000" fill="hold"/>
                                        <p:tgtEl>
                                          <p:spTgt spid="52"/>
                                        </p:tgtEl>
                                        <p:attrNameLst>
                                          <p:attrName>ppt_w</p:attrName>
                                        </p:attrNameLst>
                                      </p:cBhvr>
                                      <p:tavLst>
                                        <p:tav tm="0">
                                          <p:val>
                                            <p:strVal val="#ppt_w*0.70"/>
                                          </p:val>
                                        </p:tav>
                                        <p:tav tm="100000">
                                          <p:val>
                                            <p:strVal val="#ppt_w"/>
                                          </p:val>
                                        </p:tav>
                                      </p:tavLst>
                                    </p:anim>
                                    <p:anim calcmode="lin" valueType="num">
                                      <p:cBhvr>
                                        <p:cTn id="125" dur="1000" fill="hold"/>
                                        <p:tgtEl>
                                          <p:spTgt spid="52"/>
                                        </p:tgtEl>
                                        <p:attrNameLst>
                                          <p:attrName>ppt_h</p:attrName>
                                        </p:attrNameLst>
                                      </p:cBhvr>
                                      <p:tavLst>
                                        <p:tav tm="0">
                                          <p:val>
                                            <p:strVal val="#ppt_h"/>
                                          </p:val>
                                        </p:tav>
                                        <p:tav tm="100000">
                                          <p:val>
                                            <p:strVal val="#ppt_h"/>
                                          </p:val>
                                        </p:tav>
                                      </p:tavLst>
                                    </p:anim>
                                    <p:animEffect transition="in" filter="fade">
                                      <p:cBhvr>
                                        <p:cTn id="12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7" grpId="0" bldLvl="0" animBg="1"/>
      <p:bldP spid="28" grpId="0" bldLvl="0" animBg="1"/>
      <p:bldP spid="32" grpId="0" bldLvl="0" animBg="1"/>
      <p:bldP spid="33" grpId="0" bldLvl="0" animBg="1"/>
      <p:bldP spid="35" grpId="0" bldLvl="0" animBg="1"/>
      <p:bldP spid="24" grpId="1" animBg="1"/>
      <p:bldP spid="27" grpId="1" animBg="1"/>
      <p:bldP spid="28" grpId="1" animBg="1"/>
      <p:bldP spid="32" grpId="1" animBg="1"/>
      <p:bldP spid="33" grpId="1" animBg="1"/>
      <p:bldP spid="35" grpId="1" animBg="1"/>
      <p:bldP spid="25" grpId="0" bldLvl="0" animBg="1"/>
      <p:bldP spid="26" grpId="0" bldLvl="0" animBg="1"/>
      <p:bldP spid="29" grpId="0" bldLvl="0" animBg="1"/>
      <p:bldP spid="36" grpId="0" bldLvl="0" animBg="1"/>
      <p:bldP spid="37" grpId="0" bldLvl="0" animBg="1"/>
      <p:bldP spid="25" grpId="1" animBg="1"/>
      <p:bldP spid="26" grpId="1" animBg="1"/>
      <p:bldP spid="29" grpId="1" animBg="1"/>
      <p:bldP spid="36" grpId="1" animBg="1"/>
      <p:bldP spid="37" grpId="1" animBg="1"/>
      <p:bldP spid="30" grpId="0" bldLvl="0" animBg="1"/>
      <p:bldP spid="30" grpId="1" animBg="1"/>
      <p:bldP spid="38" grpId="0" bldLvl="0" animBg="1"/>
      <p:bldP spid="38" grpId="1" animBg="1"/>
      <p:bldP spid="41" grpId="0" bldLvl="0" animBg="1"/>
      <p:bldP spid="41" grpId="1" animBg="1"/>
      <p:bldP spid="39" grpId="0" bldLvl="0" animBg="1"/>
      <p:bldP spid="39" grpId="1" animBg="1"/>
      <p:bldP spid="40" grpId="0" bldLvl="0" animBg="1"/>
      <p:bldP spid="40" grpId="1" animBg="1"/>
      <p:bldP spid="15" grpId="0" bldLvl="0" animBg="1"/>
      <p:bldP spid="15" grpId="1" animBg="1"/>
      <p:bldP spid="62" grpId="0"/>
      <p:bldP spid="16" grpId="0" bldLvl="0" animBg="1"/>
      <p:bldP spid="16" grpId="1" animBg="1"/>
      <p:bldP spid="46" grpId="0"/>
      <p:bldP spid="46" grpId="1"/>
      <p:bldP spid="50" grpId="0" bldLvl="0" animBg="1"/>
      <p:bldP spid="5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967865" y="50165"/>
            <a:ext cx="10092055" cy="58356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2023年6月全国新课标I卷B篇满分秒杀思维策略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cxnSp>
        <p:nvCxnSpPr>
          <p:cNvPr id="49" name="直接连接符 17"/>
          <p:cNvCxnSpPr/>
          <p:nvPr>
            <p:custDataLst>
              <p:tags r:id="rId2"/>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17" name="图片 16"/>
          <p:cNvPicPr>
            <a:picLocks noChangeAspect="1"/>
          </p:cNvPicPr>
          <p:nvPr>
            <p:custDataLst>
              <p:tags r:id="rId3"/>
            </p:custDataLst>
          </p:nvPr>
        </p:nvPicPr>
        <p:blipFill>
          <a:blip r:embed="rId4"/>
          <a:stretch>
            <a:fillRect/>
          </a:stretch>
        </p:blipFill>
        <p:spPr>
          <a:xfrm>
            <a:off x="0" y="0"/>
            <a:ext cx="1884045" cy="735965"/>
          </a:xfrm>
          <a:prstGeom prst="rect">
            <a:avLst/>
          </a:prstGeom>
        </p:spPr>
      </p:pic>
      <p:sp>
        <p:nvSpPr>
          <p:cNvPr id="2" name="文本框 1"/>
          <p:cNvSpPr txBox="1"/>
          <p:nvPr>
            <p:custDataLst>
              <p:tags r:id="rId5"/>
            </p:custDataLst>
          </p:nvPr>
        </p:nvSpPr>
        <p:spPr>
          <a:xfrm>
            <a:off x="210820" y="749935"/>
            <a:ext cx="11649075" cy="4154170"/>
          </a:xfrm>
          <a:prstGeom prst="rect">
            <a:avLst/>
          </a:prstGeom>
          <a:noFill/>
          <a:ln>
            <a:solidFill>
              <a:schemeClr val="tx2">
                <a:lumMod val="40000"/>
                <a:lumOff val="60000"/>
              </a:schemeClr>
            </a:solidFill>
          </a:ln>
        </p:spPr>
        <p:txBody>
          <a:bodyPr wrap="square" rtlCol="0" anchor="t">
            <a:spAutoFit/>
          </a:bodyPr>
          <a:p>
            <a:pPr indent="0" algn="l" fontAlgn="auto">
              <a:lnSpc>
                <a:spcPts val="1760"/>
              </a:lnSpc>
            </a:pPr>
            <a:r>
              <a:rPr lang="zh-CN" altLang="en-US" sz="1800">
                <a:latin typeface="Times New Roman" panose="02020603050405020304" pitchFamily="18" charset="0"/>
                <a:cs typeface="Times New Roman" panose="02020603050405020304" pitchFamily="18" charset="0"/>
              </a:rPr>
              <a:t> </a:t>
            </a: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When John Todd was a child, he loved to explore the woods around his house, observing how nature solved problems. A ditry stream, for example, often became clear after flowing through plants and along rocks where tiny creatures lived. Whe</a:t>
            </a:r>
            <a:r>
              <a:rPr lang="en-US" altLang="zh-CN" sz="1800">
                <a:latin typeface="Times New Roman" panose="02020603050405020304" pitchFamily="18" charset="0"/>
                <a:cs typeface="Times New Roman" panose="02020603050405020304" pitchFamily="18" charset="0"/>
              </a:rPr>
              <a:t>n </a:t>
            </a:r>
            <a:r>
              <a:rPr lang="zh-CN" altLang="en-US" sz="1800">
                <a:latin typeface="Times New Roman" panose="02020603050405020304" pitchFamily="18" charset="0"/>
                <a:cs typeface="Times New Roman" panose="02020603050405020304" pitchFamily="18" charset="0"/>
              </a:rPr>
              <a:t>he got older, John started to wonder if this process could be used to clean up the messes people were making.</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After studying agriculture, medicine, and fisheries in college, John went back to observing nature and asking questions. Why can certain plants trap harmful bacteria (细菌)? Which kinds of fish can eat cancer-causing chemicals? With the right combination of animals and plants, he figured, maybe he could clean up waste the way nature did. He decided to build what he would later call an eco-machine.</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The task John set for himself was to remove harmful substances from some sludge (污泥). First, he constructed a series of clear fiberglass tanks connected to each other. Then he went around to local ponds and streams and brought back some plants and animals. He placed them in the tanks and waited. Little by little, these different kinds of life got used to one another and formed their own ecosystem. After a few weeks, John added the sludge.</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He was amazed at the results. The plants and animals in the eco-machine took the sludge as food and began to eat it! Within weeks, it had all been digested, and all that was left was pure water.</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Over the years John has taken on many big jobs. He developed a greenhouse-like facility that treated sewage (污水) from 1,600 homes in South Burlington. He also designed an eco-machine to clean canal water in Fuzhou, a city in southeast China.</a:t>
            </a:r>
            <a:endParaRPr lang="zh-CN" altLang="en-US" sz="1800">
              <a:latin typeface="Times New Roman" panose="02020603050405020304" pitchFamily="18" charset="0"/>
              <a:cs typeface="Times New Roman" panose="02020603050405020304" pitchFamily="18" charset="0"/>
            </a:endParaRPr>
          </a:p>
          <a:p>
            <a:pPr indent="0" algn="l" fontAlgn="auto">
              <a:lnSpc>
                <a:spcPts val="1760"/>
              </a:lnSpc>
            </a:pPr>
            <a:r>
              <a:rPr lang="en-US" altLang="zh-CN" sz="1800">
                <a:latin typeface="Times New Roman" panose="02020603050405020304" pitchFamily="18" charset="0"/>
                <a:cs typeface="Times New Roman" panose="02020603050405020304" pitchFamily="18" charset="0"/>
              </a:rPr>
              <a:t>    </a:t>
            </a:r>
            <a:r>
              <a:rPr lang="zh-CN" altLang="en-US" sz="1800">
                <a:latin typeface="Times New Roman" panose="02020603050405020304" pitchFamily="18" charset="0"/>
                <a:cs typeface="Times New Roman" panose="02020603050405020304" pitchFamily="18" charset="0"/>
              </a:rPr>
              <a:t>“Ecological design” is the name John gives to what he does. “Life on Earth is kind of a box of spare parts for the inventor,” he says. “You put organisms in new relationships and observe what’s happening. Then you let these new systems develop their own ways to self-repair.”</a:t>
            </a:r>
            <a:endParaRPr lang="zh-CN" altLang="en-US" sz="1800">
              <a:latin typeface="Times New Roman" panose="02020603050405020304" pitchFamily="18" charset="0"/>
              <a:cs typeface="Times New Roman" panose="02020603050405020304" pitchFamily="18" charset="0"/>
            </a:endParaRPr>
          </a:p>
        </p:txBody>
      </p:sp>
      <p:sp>
        <p:nvSpPr>
          <p:cNvPr id="3" name="文本框 2"/>
          <p:cNvSpPr txBox="1"/>
          <p:nvPr>
            <p:custDataLst>
              <p:tags r:id="rId6"/>
            </p:custDataLst>
          </p:nvPr>
        </p:nvSpPr>
        <p:spPr>
          <a:xfrm>
            <a:off x="210820" y="4959350"/>
            <a:ext cx="11649075" cy="1753235"/>
          </a:xfrm>
          <a:prstGeom prst="rect">
            <a:avLst/>
          </a:prstGeom>
          <a:noFill/>
          <a:ln>
            <a:solidFill>
              <a:schemeClr val="accent6">
                <a:lumMod val="40000"/>
                <a:lumOff val="60000"/>
              </a:schemeClr>
            </a:solidFill>
          </a:ln>
        </p:spPr>
        <p:txBody>
          <a:bodyPr wrap="square" rtlCol="0" anchor="t">
            <a:spAutoFit/>
          </a:bodyPr>
          <a:p>
            <a:r>
              <a:rPr lang="zh-CN" altLang="en-US">
                <a:latin typeface="Times New Roman" panose="02020603050405020304" pitchFamily="18" charset="0"/>
                <a:cs typeface="Times New Roman" panose="02020603050405020304" pitchFamily="18" charset="0"/>
              </a:rPr>
              <a:t>24. What can we learn about John from the first two paragraphs?</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A. He was fond of traveling.		B. He enjoyed being alone.</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C. He had an inquiring mind.		D. He longed to be a doctor.</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25. Why did John put the sludge into the tanks?</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A. To feed the animals.		B. To build an ecosystem.</a:t>
            </a:r>
            <a:endParaRPr lang="zh-CN" altLang="en-US">
              <a:latin typeface="Times New Roman" panose="02020603050405020304" pitchFamily="18" charset="0"/>
              <a:cs typeface="Times New Roman" panose="02020603050405020304" pitchFamily="18" charset="0"/>
            </a:endParaRPr>
          </a:p>
          <a:p>
            <a:r>
              <a:rPr lang="zh-CN" altLang="en-US">
                <a:latin typeface="Times New Roman" panose="02020603050405020304" pitchFamily="18" charset="0"/>
                <a:cs typeface="Times New Roman" panose="02020603050405020304" pitchFamily="18" charset="0"/>
              </a:rPr>
              <a:t>C. To protect the plants.		D. To test the eco-machine.</a:t>
            </a:r>
            <a:endParaRPr lang="zh-CN" altLang="en-US">
              <a:latin typeface="Times New Roman" panose="02020603050405020304" pitchFamily="18" charset="0"/>
              <a:cs typeface="Times New Roman" panose="02020603050405020304" pitchFamily="18" charset="0"/>
            </a:endParaRPr>
          </a:p>
        </p:txBody>
      </p:sp>
      <p:sp>
        <p:nvSpPr>
          <p:cNvPr id="27" name="圆角矩形 26"/>
          <p:cNvSpPr/>
          <p:nvPr/>
        </p:nvSpPr>
        <p:spPr>
          <a:xfrm>
            <a:off x="1282700" y="5564505"/>
            <a:ext cx="1673225" cy="242570"/>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8" name="圆角矩形 27"/>
          <p:cNvSpPr/>
          <p:nvPr/>
        </p:nvSpPr>
        <p:spPr>
          <a:xfrm>
            <a:off x="2813050" y="1222375"/>
            <a:ext cx="74803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0" name="圆角矩形 29"/>
          <p:cNvSpPr/>
          <p:nvPr/>
        </p:nvSpPr>
        <p:spPr>
          <a:xfrm>
            <a:off x="7767955" y="755650"/>
            <a:ext cx="99441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2" name="圆角矩形 31"/>
          <p:cNvSpPr/>
          <p:nvPr/>
        </p:nvSpPr>
        <p:spPr>
          <a:xfrm>
            <a:off x="5257165" y="6408420"/>
            <a:ext cx="1185545" cy="2508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5" name="圆角矩形 34"/>
          <p:cNvSpPr/>
          <p:nvPr/>
        </p:nvSpPr>
        <p:spPr>
          <a:xfrm>
            <a:off x="2312035" y="2129155"/>
            <a:ext cx="1248410" cy="2508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7" name="圆角矩形 36"/>
          <p:cNvSpPr/>
          <p:nvPr/>
        </p:nvSpPr>
        <p:spPr>
          <a:xfrm>
            <a:off x="3560445" y="749935"/>
            <a:ext cx="151892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8" name="圆角矩形 37"/>
          <p:cNvSpPr/>
          <p:nvPr/>
        </p:nvSpPr>
        <p:spPr>
          <a:xfrm>
            <a:off x="4180840" y="6400165"/>
            <a:ext cx="74930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9" name="圆角矩形 38"/>
          <p:cNvSpPr/>
          <p:nvPr/>
        </p:nvSpPr>
        <p:spPr>
          <a:xfrm>
            <a:off x="1301115" y="3270250"/>
            <a:ext cx="1926590" cy="19939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0" name="圆角矩形 39"/>
          <p:cNvSpPr/>
          <p:nvPr/>
        </p:nvSpPr>
        <p:spPr>
          <a:xfrm>
            <a:off x="5257165" y="2778125"/>
            <a:ext cx="1286510"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1" name="圆角矩形 40"/>
          <p:cNvSpPr/>
          <p:nvPr/>
        </p:nvSpPr>
        <p:spPr>
          <a:xfrm>
            <a:off x="8761730" y="2333625"/>
            <a:ext cx="633095"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 name="圆角矩形 3"/>
          <p:cNvSpPr/>
          <p:nvPr/>
        </p:nvSpPr>
        <p:spPr>
          <a:xfrm>
            <a:off x="1105535" y="1432560"/>
            <a:ext cx="86233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nvSpPr>
        <p:spPr>
          <a:xfrm>
            <a:off x="7953375" y="1436370"/>
            <a:ext cx="95313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7" name="圆角矩形 6"/>
          <p:cNvSpPr/>
          <p:nvPr/>
        </p:nvSpPr>
        <p:spPr>
          <a:xfrm>
            <a:off x="9970135" y="1436370"/>
            <a:ext cx="145224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nvSpPr>
        <p:spPr>
          <a:xfrm>
            <a:off x="2955925" y="3005455"/>
            <a:ext cx="1729105" cy="25908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nvSpPr>
        <p:spPr>
          <a:xfrm>
            <a:off x="1506220" y="2994025"/>
            <a:ext cx="1509395" cy="2508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nvSpPr>
        <p:spPr>
          <a:xfrm>
            <a:off x="4554220" y="2592705"/>
            <a:ext cx="586105" cy="24320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1" name="圆角矩形 10"/>
          <p:cNvSpPr/>
          <p:nvPr/>
        </p:nvSpPr>
        <p:spPr>
          <a:xfrm>
            <a:off x="5971540" y="3218815"/>
            <a:ext cx="1263650" cy="2508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nvGrpSpPr>
          <p:cNvPr id="12" name="组 77"/>
          <p:cNvGrpSpPr/>
          <p:nvPr/>
        </p:nvGrpSpPr>
        <p:grpSpPr>
          <a:xfrm>
            <a:off x="6616700" y="3542665"/>
            <a:ext cx="5180965" cy="3117215"/>
            <a:chOff x="15158113" y="491883"/>
            <a:chExt cx="6862137" cy="3771694"/>
          </a:xfrm>
        </p:grpSpPr>
        <p:sp>
          <p:nvSpPr>
            <p:cNvPr id="18" name="矩形 17"/>
            <p:cNvSpPr/>
            <p:nvPr>
              <p:custDataLst>
                <p:tags r:id="rId7"/>
              </p:custDataLst>
            </p:nvPr>
          </p:nvSpPr>
          <p:spPr>
            <a:xfrm>
              <a:off x="15253993" y="719306"/>
              <a:ext cx="6766257" cy="3544271"/>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5474402" cy="653842"/>
              <a:chOff x="15158113" y="491883"/>
              <a:chExt cx="5474402" cy="653842"/>
            </a:xfrm>
          </p:grpSpPr>
          <p:sp>
            <p:nvSpPr>
              <p:cNvPr id="13" name="直角三角形 12"/>
              <p:cNvSpPr/>
              <p:nvPr>
                <p:custDataLst>
                  <p:tags r:id="rId8"/>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15" name="矩形 14"/>
              <p:cNvSpPr/>
              <p:nvPr>
                <p:custDataLst>
                  <p:tags r:id="rId9"/>
                </p:custDataLst>
              </p:nvPr>
            </p:nvSpPr>
            <p:spPr>
              <a:xfrm>
                <a:off x="15158113" y="596375"/>
                <a:ext cx="5474402" cy="549350"/>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16" name="页外连接符 83"/>
              <p:cNvSpPr/>
              <p:nvPr>
                <p:custDataLst>
                  <p:tags r:id="rId10"/>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20" name="文本框 19"/>
          <p:cNvSpPr txBox="1"/>
          <p:nvPr>
            <p:custDataLst>
              <p:tags r:id="rId11"/>
            </p:custDataLst>
          </p:nvPr>
        </p:nvSpPr>
        <p:spPr>
          <a:xfrm>
            <a:off x="7545705" y="3665220"/>
            <a:ext cx="3481705" cy="398780"/>
          </a:xfrm>
          <a:prstGeom prst="rect">
            <a:avLst/>
          </a:prstGeom>
          <a:noFill/>
        </p:spPr>
        <p:txBody>
          <a:bodyPr wrap="square" rtlCol="0" anchor="t">
            <a:spAutoFit/>
          </a:bodyPr>
          <a:p>
            <a:pPr algn="l"/>
            <a:r>
              <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建构语义场，秒杀</a:t>
            </a:r>
            <a:r>
              <a:rPr lang="zh-CN"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正确</a:t>
            </a:r>
            <a:r>
              <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答案</a:t>
            </a:r>
            <a:endParaRPr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1" name="文本框 20"/>
          <p:cNvSpPr txBox="1"/>
          <p:nvPr>
            <p:custDataLst>
              <p:tags r:id="rId12"/>
            </p:custDataLst>
          </p:nvPr>
        </p:nvSpPr>
        <p:spPr>
          <a:xfrm>
            <a:off x="6689090" y="4100195"/>
            <a:ext cx="5170805" cy="2515235"/>
          </a:xfrm>
          <a:prstGeom prst="rect">
            <a:avLst/>
          </a:prstGeom>
          <a:noFill/>
          <a:ln>
            <a:noFill/>
          </a:ln>
        </p:spPr>
        <p:txBody>
          <a:bodyPr wrap="square" rtlCol="0" anchor="t">
            <a:noAutofit/>
          </a:bodyPr>
          <a:p>
            <a:pPr algn="l"/>
            <a:r>
              <a:rPr lang="en-US" altLang="zh-CN" sz="1500" dirty="0">
                <a:latin typeface="微软雅黑" panose="020B0503020204020204" charset="-122"/>
                <a:ea typeface="微软雅黑" panose="020B0503020204020204" charset="-122"/>
                <a:sym typeface="+mn-ea"/>
              </a:rPr>
              <a:t>    24</a:t>
            </a:r>
            <a:r>
              <a:rPr lang="zh-CN" altLang="en-US" sz="1500" dirty="0">
                <a:latin typeface="微软雅黑" panose="020B0503020204020204" charset="-122"/>
                <a:ea typeface="微软雅黑" panose="020B0503020204020204" charset="-122"/>
                <a:sym typeface="+mn-ea"/>
              </a:rPr>
              <a:t>题</a:t>
            </a:r>
            <a:r>
              <a:rPr lang="zh-CN" sz="1500" dirty="0">
                <a:latin typeface="微软雅黑" panose="020B0503020204020204" charset="-122"/>
                <a:ea typeface="微软雅黑" panose="020B0503020204020204" charset="-122"/>
              </a:rPr>
              <a:t>善于</a:t>
            </a:r>
            <a:r>
              <a:rPr sz="1500" dirty="0">
                <a:latin typeface="微软雅黑" panose="020B0503020204020204" charset="-122"/>
                <a:ea typeface="微软雅黑" panose="020B0503020204020204" charset="-122"/>
              </a:rPr>
              <a:t>从词汇特性角度</a:t>
            </a:r>
            <a:r>
              <a:rPr sz="1500" dirty="0">
                <a:latin typeface="微软雅黑" panose="020B0503020204020204" charset="-122"/>
                <a:ea typeface="微软雅黑" panose="020B0503020204020204" charset="-122"/>
                <a:sym typeface="+mn-ea"/>
              </a:rPr>
              <a:t>概括</a:t>
            </a:r>
            <a:r>
              <a:rPr sz="1500" dirty="0">
                <a:latin typeface="微软雅黑" panose="020B0503020204020204" charset="-122"/>
                <a:ea typeface="微软雅黑" panose="020B0503020204020204" charset="-122"/>
              </a:rPr>
              <a:t>情感</a:t>
            </a:r>
            <a:r>
              <a:rPr lang="zh-CN" sz="1500" dirty="0">
                <a:latin typeface="微软雅黑" panose="020B0503020204020204" charset="-122"/>
                <a:ea typeface="微软雅黑" panose="020B0503020204020204" charset="-122"/>
              </a:rPr>
              <a:t>性格特征，</a:t>
            </a:r>
            <a:r>
              <a:rPr sz="1500" dirty="0">
                <a:latin typeface="微软雅黑" panose="020B0503020204020204" charset="-122"/>
                <a:ea typeface="微软雅黑" panose="020B0503020204020204" charset="-122"/>
              </a:rPr>
              <a:t>浏览全文，扫描有关描述人或事特征的相关词汇，建构主题相关的语义场</a:t>
            </a:r>
            <a:r>
              <a:rPr lang="zh-CN" sz="1500" dirty="0">
                <a:latin typeface="微软雅黑" panose="020B0503020204020204" charset="-122"/>
                <a:ea typeface="微软雅黑" panose="020B0503020204020204" charset="-122"/>
              </a:rPr>
              <a:t>。如</a:t>
            </a:r>
            <a:r>
              <a:rPr lang="en-US" altLang="zh-CN" sz="1500" dirty="0">
                <a:latin typeface="微软雅黑" panose="020B0503020204020204" charset="-122"/>
                <a:ea typeface="微软雅黑" panose="020B0503020204020204" charset="-122"/>
              </a:rPr>
              <a:t>“loved to  explore”</a:t>
            </a:r>
            <a:r>
              <a:rPr lang="en-US" altLang="zh-CN" sz="1500" dirty="0">
                <a:latin typeface="微软雅黑" panose="020B0503020204020204" charset="-122"/>
                <a:ea typeface="微软雅黑" panose="020B0503020204020204" charset="-122"/>
                <a:sym typeface="+mn-ea"/>
              </a:rPr>
              <a:t>“observing”</a:t>
            </a:r>
            <a:r>
              <a:rPr lang="zh-CN" altLang="en-US" sz="1500" dirty="0">
                <a:latin typeface="微软雅黑" panose="020B0503020204020204" charset="-122"/>
                <a:ea typeface="微软雅黑" panose="020B0503020204020204" charset="-122"/>
              </a:rPr>
              <a:t>与</a:t>
            </a:r>
            <a:r>
              <a:rPr lang="en-US" altLang="zh-CN" sz="1500" dirty="0">
                <a:latin typeface="微软雅黑" panose="020B0503020204020204" charset="-122"/>
                <a:ea typeface="微软雅黑" panose="020B0503020204020204" charset="-122"/>
                <a:sym typeface="+mn-ea"/>
              </a:rPr>
              <a:t>“ studying”</a:t>
            </a:r>
            <a:r>
              <a:rPr lang="zh-CN" altLang="en-US" sz="1500" dirty="0">
                <a:latin typeface="微软雅黑" panose="020B0503020204020204" charset="-122"/>
                <a:ea typeface="微软雅黑" panose="020B0503020204020204" charset="-122"/>
              </a:rPr>
              <a:t>和</a:t>
            </a:r>
            <a:r>
              <a:rPr lang="en-US" altLang="zh-CN" sz="1500" dirty="0">
                <a:latin typeface="微软雅黑" panose="020B0503020204020204" charset="-122"/>
                <a:ea typeface="微软雅黑" panose="020B0503020204020204" charset="-122"/>
              </a:rPr>
              <a:t>“ asking questions”</a:t>
            </a:r>
            <a:r>
              <a:rPr lang="zh-CN" altLang="en-US" sz="1500" dirty="0">
                <a:latin typeface="微软雅黑" panose="020B0503020204020204" charset="-122"/>
                <a:ea typeface="微软雅黑" panose="020B0503020204020204" charset="-122"/>
              </a:rPr>
              <a:t>，高度抽象整合对等信息</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an inquiring mind</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，从而秒杀正确答案</a:t>
            </a:r>
            <a:r>
              <a:rPr lang="en-US" altLang="zh-CN" sz="1500" dirty="0">
                <a:latin typeface="微软雅黑" panose="020B0503020204020204" charset="-122"/>
                <a:ea typeface="微软雅黑" panose="020B0503020204020204" charset="-122"/>
              </a:rPr>
              <a:t>C</a:t>
            </a:r>
            <a:r>
              <a:rPr lang="zh-CN" altLang="en-US" sz="1500" dirty="0">
                <a:latin typeface="微软雅黑" panose="020B0503020204020204" charset="-122"/>
                <a:ea typeface="微软雅黑" panose="020B0503020204020204" charset="-122"/>
              </a:rPr>
              <a:t>选项。</a:t>
            </a:r>
            <a:endParaRPr lang="zh-CN" altLang="en-US" sz="1500" dirty="0">
              <a:latin typeface="微软雅黑" panose="020B0503020204020204" charset="-122"/>
              <a:ea typeface="微软雅黑" panose="020B0503020204020204" charset="-122"/>
            </a:endParaRPr>
          </a:p>
          <a:p>
            <a:pPr algn="l"/>
            <a:endParaRPr lang="zh-CN" altLang="en-US" sz="1500" dirty="0">
              <a:latin typeface="微软雅黑" panose="020B0503020204020204" charset="-122"/>
              <a:ea typeface="微软雅黑" panose="020B0503020204020204" charset="-122"/>
            </a:endParaRPr>
          </a:p>
          <a:p>
            <a:pPr algn="l"/>
            <a:r>
              <a:rPr lang="en-US" altLang="zh-CN" sz="1500" dirty="0">
                <a:latin typeface="微软雅黑" panose="020B0503020204020204" charset="-122"/>
                <a:ea typeface="微软雅黑" panose="020B0503020204020204" charset="-122"/>
              </a:rPr>
              <a:t>    25</a:t>
            </a:r>
            <a:r>
              <a:rPr lang="zh-CN" altLang="en-US" sz="1500" dirty="0">
                <a:latin typeface="微软雅黑" panose="020B0503020204020204" charset="-122"/>
                <a:ea typeface="微软雅黑" panose="020B0503020204020204" charset="-122"/>
              </a:rPr>
              <a:t>题解题阅读过程中要善于扫描同词/同话题词，建构语义场，搭建信息流flow的通道：First</a:t>
            </a:r>
            <a:r>
              <a:rPr lang="en-US" altLang="zh-CN" sz="1500" dirty="0">
                <a:latin typeface="微软雅黑" panose="020B0503020204020204" charset="-122"/>
                <a:ea typeface="微软雅黑" panose="020B0503020204020204" charset="-122"/>
              </a:rPr>
              <a:t>---</a:t>
            </a:r>
            <a:r>
              <a:rPr lang="zh-CN" altLang="en-US" sz="1500" dirty="0">
                <a:latin typeface="微软雅黑" panose="020B0503020204020204" charset="-122"/>
                <a:ea typeface="微软雅黑" panose="020B0503020204020204" charset="-122"/>
              </a:rPr>
              <a:t>Then</a:t>
            </a:r>
            <a:r>
              <a:rPr lang="en-US" altLang="zh-CN" sz="1500" dirty="0">
                <a:latin typeface="微软雅黑" panose="020B0503020204020204" charset="-122"/>
                <a:ea typeface="微软雅黑" panose="020B0503020204020204" charset="-122"/>
              </a:rPr>
              <a:t>---Little by little---After a few weeks---He was amazed at the results</a:t>
            </a:r>
            <a:r>
              <a:rPr lang="zh-CN" altLang="en-US" sz="1500" dirty="0">
                <a:latin typeface="微软雅黑" panose="020B0503020204020204" charset="-122"/>
                <a:ea typeface="微软雅黑" panose="020B0503020204020204" charset="-122"/>
              </a:rPr>
              <a:t>说明实验测试</a:t>
            </a:r>
            <a:r>
              <a:rPr lang="en-US" altLang="zh-CN" sz="1500" dirty="0">
                <a:latin typeface="微软雅黑" panose="020B0503020204020204" charset="-122"/>
                <a:ea typeface="微软雅黑" panose="020B0503020204020204" charset="-122"/>
              </a:rPr>
              <a:t>test</a:t>
            </a:r>
            <a:r>
              <a:rPr lang="zh-CN" altLang="en-US" sz="1500" dirty="0">
                <a:latin typeface="微软雅黑" panose="020B0503020204020204" charset="-122"/>
                <a:ea typeface="微软雅黑" panose="020B0503020204020204" charset="-122"/>
              </a:rPr>
              <a:t>过程。再通过eco-machine的同词复现，秒杀正确答案</a:t>
            </a:r>
            <a:r>
              <a:rPr lang="en-US" altLang="zh-CN" sz="1500" dirty="0">
                <a:latin typeface="微软雅黑" panose="020B0503020204020204" charset="-122"/>
                <a:ea typeface="微软雅黑" panose="020B0503020204020204" charset="-122"/>
              </a:rPr>
              <a:t>D</a:t>
            </a:r>
            <a:r>
              <a:rPr lang="zh-CN" altLang="en-US" sz="1500" dirty="0">
                <a:latin typeface="微软雅黑" panose="020B0503020204020204" charset="-122"/>
                <a:ea typeface="微软雅黑" panose="020B0503020204020204" charset="-122"/>
              </a:rPr>
              <a:t>选项。</a:t>
            </a:r>
            <a:endParaRPr lang="zh-CN" altLang="en-US" sz="1500" dirty="0">
              <a:latin typeface="微软雅黑" panose="020B0503020204020204" charset="-122"/>
              <a:ea typeface="微软雅黑" panose="020B0503020204020204" charset="-122"/>
            </a:endParaRPr>
          </a:p>
          <a:p>
            <a:pPr algn="l"/>
            <a:endParaRPr lang="zh-CN" altLang="en-US" sz="1500" dirty="0">
              <a:latin typeface="微软雅黑" panose="020B0503020204020204" charset="-122"/>
              <a:ea typeface="微软雅黑" panose="020B0503020204020204" charset="-122"/>
            </a:endParaRPr>
          </a:p>
          <a:p>
            <a:pPr algn="l"/>
            <a:endParaRPr lang="zh-CN" altLang="en-US" sz="1500" dirty="0">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linds(horizontal)">
                                      <p:cBhvr>
                                        <p:cTn id="16" dur="500"/>
                                        <p:tgtEl>
                                          <p:spTgt spid="3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horizontal)">
                                      <p:cBhvr>
                                        <p:cTn id="19" dur="500"/>
                                        <p:tgtEl>
                                          <p:spTgt spid="2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linds(horizont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linds(horizontal)">
                                      <p:cBhvr>
                                        <p:cTn id="41" dur="500"/>
                                        <p:tgtEl>
                                          <p:spTgt spid="4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linds(horizontal)">
                                      <p:cBhvr>
                                        <p:cTn id="44" dur="500"/>
                                        <p:tgtEl>
                                          <p:spTgt spid="8"/>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linds(horizontal)">
                                      <p:cBhvr>
                                        <p:cTn id="47" dur="500"/>
                                        <p:tgtEl>
                                          <p:spTgt spid="3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linds(horizontal)">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linds(horizont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blinds(horizontal)">
                                      <p:cBhvr>
                                        <p:cTn id="60" dur="500"/>
                                        <p:tgtEl>
                                          <p:spTgt spid="3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linds(horizontal)">
                                      <p:cBhvr>
                                        <p:cTn id="63" dur="500"/>
                                        <p:tgtEl>
                                          <p:spTgt spid="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linds(horizontal)">
                                      <p:cBhvr>
                                        <p:cTn id="66" dur="500"/>
                                        <p:tgtEl>
                                          <p:spTgt spid="11"/>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linds(horizontal)">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4" grpId="1" animBg="1"/>
      <p:bldP spid="37" grpId="0" animBg="1"/>
      <p:bldP spid="37" grpId="1" animBg="1"/>
      <p:bldP spid="28" grpId="0" animBg="1"/>
      <p:bldP spid="28" grpId="1" animBg="1"/>
      <p:bldP spid="30" grpId="0" animBg="1"/>
      <p:bldP spid="30" grpId="1" animBg="1"/>
      <p:bldP spid="5" grpId="0" animBg="1"/>
      <p:bldP spid="5" grpId="1" animBg="1"/>
      <p:bldP spid="7" grpId="0" animBg="1"/>
      <p:bldP spid="7" grpId="1" animBg="1"/>
      <p:bldP spid="27" grpId="0" animBg="1"/>
      <p:bldP spid="27" grpId="1" animBg="1"/>
      <p:bldP spid="10" grpId="0" animBg="1"/>
      <p:bldP spid="10" grpId="1" animBg="1"/>
      <p:bldP spid="40" grpId="0" animBg="1"/>
      <p:bldP spid="40" grpId="1" animBg="1"/>
      <p:bldP spid="8" grpId="0" animBg="1"/>
      <p:bldP spid="8" grpId="1" animBg="1"/>
      <p:bldP spid="39" grpId="0" animBg="1"/>
      <p:bldP spid="39" grpId="1" animBg="1"/>
      <p:bldP spid="38" grpId="0" animBg="1"/>
      <p:bldP spid="38" grpId="1" animBg="1"/>
      <p:bldP spid="35" grpId="0" animBg="1"/>
      <p:bldP spid="35" grpId="1" animBg="1"/>
      <p:bldP spid="9" grpId="0" animBg="1"/>
      <p:bldP spid="9" grpId="1" animBg="1"/>
      <p:bldP spid="11" grpId="0" animBg="1"/>
      <p:bldP spid="11" grpId="1" animBg="1"/>
      <p:bldP spid="32" grpId="0" animBg="1"/>
      <p:bldP spid="32" grpId="1" animBg="1"/>
      <p:bldP spid="41" grpId="0" animBg="1"/>
      <p:bldP spid="4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795145" y="50165"/>
            <a:ext cx="10264775" cy="58356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2023年6月全国新课标Ⅱ卷B篇满分秒杀思维策略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cxnSp>
        <p:nvCxnSpPr>
          <p:cNvPr id="49" name="直接连接符 17"/>
          <p:cNvCxnSpPr/>
          <p:nvPr>
            <p:custDataLst>
              <p:tags r:id="rId2"/>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17" name="图片 16"/>
          <p:cNvPicPr>
            <a:picLocks noChangeAspect="1"/>
          </p:cNvPicPr>
          <p:nvPr>
            <p:custDataLst>
              <p:tags r:id="rId3"/>
            </p:custDataLst>
          </p:nvPr>
        </p:nvPicPr>
        <p:blipFill>
          <a:blip r:embed="rId4"/>
          <a:stretch>
            <a:fillRect/>
          </a:stretch>
        </p:blipFill>
        <p:spPr>
          <a:xfrm>
            <a:off x="0" y="0"/>
            <a:ext cx="1884045" cy="735965"/>
          </a:xfrm>
          <a:prstGeom prst="rect">
            <a:avLst/>
          </a:prstGeom>
        </p:spPr>
      </p:pic>
      <p:sp>
        <p:nvSpPr>
          <p:cNvPr id="100" name="文本框 99"/>
          <p:cNvSpPr txBox="1"/>
          <p:nvPr/>
        </p:nvSpPr>
        <p:spPr>
          <a:xfrm>
            <a:off x="178435" y="797560"/>
            <a:ext cx="7026275" cy="5734050"/>
          </a:xfrm>
          <a:prstGeom prst="rect">
            <a:avLst/>
          </a:prstGeom>
          <a:noFill/>
          <a:ln w="9525">
            <a:solidFill>
              <a:schemeClr val="accent5">
                <a:lumMod val="40000"/>
                <a:lumOff val="60000"/>
              </a:schemeClr>
            </a:solidFill>
          </a:ln>
        </p:spPr>
        <p:txBody>
          <a:bodyPr wrap="square">
            <a:noAutofit/>
          </a:bodyPr>
          <a:p>
            <a:pPr indent="266700"/>
            <a:r>
              <a:rPr lang="en-US" sz="1600" b="0">
                <a:solidFill>
                  <a:srgbClr val="000000"/>
                </a:solidFill>
                <a:latin typeface="Times New Roman" panose="02020603050405020304" pitchFamily="18" charset="0"/>
              </a:rPr>
              <a:t>Turning soil, pulling weeds, and harvesting cabbage sound like tough work for middle and high school kids. And at first it is, says Abby Jaramillo, who with another teacher started Urban Sprouts, a school garden program at four low-income schools. The program aims to help students develop science skills, environmental awareness, and healthy lifestyles.      Jaramillo’s students live in neighborhoods where fresh food and green space are not easy to find and fast food restaurants outnumber grocery stores. “The kids literally come to school with bags of snacks and large bottles of soft drinks,” she says. “They come to us thinking vegetables are awful, dirt is awful, insects are awful.” Though some are initially scared of the insects and turned off by the dirt, most are eager to try something new.     Urban Sprouts’ classes, at two middle schools and two high schools, include hands-on experiments such as soil testing, flower-and-seed dissection, tastings of fresh or dried produce, and work in the garden. Several times a year, students cook the vegetables they grow, and they occasionally make salads for their entire schools.     Program evaluations show that kids eat more vegetables as a result of the classes. “We have students who say they went home and talked to their parents and now they’re eating differently,” Jaramillo says.     She adds that the program’s benefits go beyond nutrition. Some students get so interested in gardening that they bring home seeds to start their own vegetable gardens. Besides, working in the garden seems to have a calming effect on Jaramillo’s special education students, many of whom have emotional control issues. “They get outside,” she says, “and they feel successful.”</a:t>
            </a:r>
            <a:endParaRPr lang="en-US" altLang="en-US" sz="1600" b="0">
              <a:solidFill>
                <a:srgbClr val="000000"/>
              </a:solidFill>
              <a:latin typeface="Times New Roman" panose="02020603050405020304" pitchFamily="18" charset="0"/>
            </a:endParaRPr>
          </a:p>
        </p:txBody>
      </p:sp>
      <p:sp>
        <p:nvSpPr>
          <p:cNvPr id="2" name="文本框 1"/>
          <p:cNvSpPr txBox="1"/>
          <p:nvPr/>
        </p:nvSpPr>
        <p:spPr>
          <a:xfrm>
            <a:off x="7268210" y="844550"/>
            <a:ext cx="4801870" cy="2584450"/>
          </a:xfrm>
          <a:prstGeom prst="rect">
            <a:avLst/>
          </a:prstGeom>
          <a:noFill/>
          <a:ln w="9525">
            <a:solidFill>
              <a:schemeClr val="accent6">
                <a:lumMod val="40000"/>
                <a:lumOff val="60000"/>
              </a:schemeClr>
            </a:solidFill>
          </a:ln>
        </p:spPr>
        <p:txBody>
          <a:bodyPr wrap="square">
            <a:spAutoFit/>
          </a:bodyPr>
          <a:p>
            <a:pPr indent="0"/>
            <a:r>
              <a:rPr lang="en-US" b="0">
                <a:solidFill>
                  <a:srgbClr val="000000"/>
                </a:solidFill>
                <a:latin typeface="Times New Roman" panose="02020603050405020304" pitchFamily="18" charset="0"/>
              </a:rPr>
              <a:t>2</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6. </a:t>
            </a:r>
            <a:r>
              <a:rPr lang="en-US" b="0">
                <a:solidFill>
                  <a:srgbClr val="000000"/>
                </a:solidFill>
                <a:latin typeface="Times New Roman" panose="02020603050405020304" pitchFamily="18" charset="0"/>
              </a:rPr>
              <a:t>Which of the following best describes the impact of the program?</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A. </a:t>
            </a:r>
            <a:r>
              <a:rPr lang="en-US" b="0">
                <a:solidFill>
                  <a:srgbClr val="000000"/>
                </a:solidFill>
                <a:latin typeface="Times New Roman" panose="02020603050405020304" pitchFamily="18" charset="0"/>
              </a:rPr>
              <a:t>Far-reaching.</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B. </a:t>
            </a:r>
            <a:r>
              <a:rPr lang="en-US" b="0">
                <a:solidFill>
                  <a:srgbClr val="000000"/>
                </a:solidFill>
                <a:latin typeface="Times New Roman" panose="02020603050405020304" pitchFamily="18" charset="0"/>
              </a:rPr>
              <a:t>Predictable.</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C. </a:t>
            </a:r>
            <a:r>
              <a:rPr lang="en-US" b="0">
                <a:solidFill>
                  <a:srgbClr val="000000"/>
                </a:solidFill>
                <a:latin typeface="Times New Roman" panose="02020603050405020304" pitchFamily="18" charset="0"/>
              </a:rPr>
              <a:t>Short-lived.</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D. </a:t>
            </a:r>
            <a:r>
              <a:rPr lang="en-US" b="0">
                <a:solidFill>
                  <a:srgbClr val="000000"/>
                </a:solidFill>
                <a:latin typeface="Times New Roman" panose="02020603050405020304" pitchFamily="18" charset="0"/>
              </a:rPr>
              <a:t>Unidentifiable.2</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7. </a:t>
            </a:r>
            <a:r>
              <a:rPr lang="en-US" b="0">
                <a:solidFill>
                  <a:srgbClr val="000000"/>
                </a:solidFill>
                <a:latin typeface="Times New Roman" panose="02020603050405020304" pitchFamily="18" charset="0"/>
              </a:rPr>
              <a:t>What can be a suitable title for the text?</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A. </a:t>
            </a:r>
            <a:r>
              <a:rPr lang="en-US" b="0">
                <a:solidFill>
                  <a:srgbClr val="000000"/>
                </a:solidFill>
                <a:latin typeface="Times New Roman" panose="02020603050405020304" pitchFamily="18" charset="0"/>
              </a:rPr>
              <a:t>Rescuing School Gardens</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a:t>
            </a:r>
            <a:endPar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endParaRPr>
          </a:p>
          <a:p>
            <a:pPr indent="0"/>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B. </a:t>
            </a:r>
            <a:r>
              <a:rPr lang="en-US" b="0">
                <a:solidFill>
                  <a:srgbClr val="000000"/>
                </a:solidFill>
                <a:latin typeface="Times New Roman" panose="02020603050405020304" pitchFamily="18" charset="0"/>
              </a:rPr>
              <a:t>Experiencing Country Life</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C. </a:t>
            </a:r>
            <a:r>
              <a:rPr lang="en-US" b="0">
                <a:solidFill>
                  <a:srgbClr val="000000"/>
                </a:solidFill>
                <a:latin typeface="Times New Roman" panose="02020603050405020304" pitchFamily="18" charset="0"/>
              </a:rPr>
              <a:t>Growing Vegetable Lovers</a:t>
            </a:r>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a:t>
            </a:r>
            <a:endPar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endParaRPr>
          </a:p>
          <a:p>
            <a:pPr indent="0"/>
            <a:r>
              <a:rPr lang="en-US" b="0">
                <a:solidFill>
                  <a:srgbClr val="000000"/>
                </a:solidFill>
                <a:latin typeface="Times New Roman" panose="02020603050405020304" pitchFamily="18" charset="0"/>
                <a:ea typeface="宋体" panose="02010600030101010101" pitchFamily="2" charset="-122"/>
                <a:cs typeface="宋体" panose="02010600030101010101" pitchFamily="2" charset="-122"/>
              </a:rPr>
              <a:t>   D. </a:t>
            </a:r>
            <a:r>
              <a:rPr lang="en-US" b="0">
                <a:solidFill>
                  <a:srgbClr val="000000"/>
                </a:solidFill>
                <a:latin typeface="Times New Roman" panose="02020603050405020304" pitchFamily="18" charset="0"/>
              </a:rPr>
              <a:t>Changing Local Landscape</a:t>
            </a:r>
            <a:endParaRPr lang="en-US" altLang="en-US" b="0">
              <a:solidFill>
                <a:srgbClr val="000000"/>
              </a:solidFill>
              <a:latin typeface="Times New Roman" panose="02020603050405020304" pitchFamily="18" charset="0"/>
            </a:endParaRPr>
          </a:p>
        </p:txBody>
      </p:sp>
      <p:grpSp>
        <p:nvGrpSpPr>
          <p:cNvPr id="78" name="组 77"/>
          <p:cNvGrpSpPr/>
          <p:nvPr/>
        </p:nvGrpSpPr>
        <p:grpSpPr>
          <a:xfrm>
            <a:off x="7204710" y="3447415"/>
            <a:ext cx="4866005" cy="3063875"/>
            <a:chOff x="1217723" y="602796"/>
            <a:chExt cx="3266223" cy="4151205"/>
          </a:xfrm>
        </p:grpSpPr>
        <p:sp>
          <p:nvSpPr>
            <p:cNvPr id="85" name="矩形 84"/>
            <p:cNvSpPr/>
            <p:nvPr>
              <p:custDataLst>
                <p:tags r:id="rId5"/>
              </p:custDataLst>
            </p:nvPr>
          </p:nvSpPr>
          <p:spPr>
            <a:xfrm>
              <a:off x="1264609" y="863483"/>
              <a:ext cx="3219337" cy="3890518"/>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2912023" cy="567833"/>
              <a:chOff x="1217723" y="602796"/>
              <a:chExt cx="2912023" cy="567833"/>
            </a:xfrm>
          </p:grpSpPr>
          <p:sp>
            <p:nvSpPr>
              <p:cNvPr id="82" name="直角三角形 81"/>
              <p:cNvSpPr/>
              <p:nvPr>
                <p:custDataLst>
                  <p:tags r:id="rId6"/>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7"/>
                </p:custDataLst>
              </p:nvPr>
            </p:nvSpPr>
            <p:spPr>
              <a:xfrm>
                <a:off x="1217723" y="700876"/>
                <a:ext cx="2912023"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8"/>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9"/>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nvSpPr>
        <p:spPr>
          <a:xfrm>
            <a:off x="7326630" y="3969385"/>
            <a:ext cx="4744085" cy="2399665"/>
          </a:xfrm>
          <a:prstGeom prst="rect">
            <a:avLst/>
          </a:prstGeom>
          <a:noFill/>
        </p:spPr>
        <p:txBody>
          <a:bodyPr wrap="square" rtlCol="0" anchor="t">
            <a:spAutoFit/>
          </a:bodyPr>
          <a:p>
            <a:r>
              <a:rPr lang="en-US" sz="1600" b="1"/>
              <a:t>     </a:t>
            </a:r>
            <a:r>
              <a:rPr sz="2000" dirty="0">
                <a:latin typeface="微软雅黑" panose="020B0503020204020204" charset="-122"/>
                <a:ea typeface="微软雅黑" panose="020B0503020204020204" charset="-122"/>
              </a:rPr>
              <a:t> 从尾段快速获取人物、情节、情感的主题信息到位</a:t>
            </a:r>
            <a:r>
              <a:rPr lang="zh-CN" sz="2000" dirty="0">
                <a:latin typeface="微软雅黑" panose="020B0503020204020204" charset="-122"/>
                <a:ea typeface="微软雅黑" panose="020B0503020204020204" charset="-122"/>
              </a:rPr>
              <a:t>。</a:t>
            </a:r>
            <a:endParaRPr lang="zh-CN" sz="2000" dirty="0">
              <a:latin typeface="微软雅黑" panose="020B0503020204020204" charset="-122"/>
              <a:ea typeface="微软雅黑" panose="020B0503020204020204" charset="-122"/>
            </a:endParaRPr>
          </a:p>
          <a:p>
            <a:r>
              <a:rPr lang="en-US" altLang="zh-CN" sz="2000" dirty="0">
                <a:latin typeface="微软雅黑" panose="020B0503020204020204" charset="-122"/>
                <a:ea typeface="微软雅黑" panose="020B0503020204020204" charset="-122"/>
              </a:rPr>
              <a:t>    </a:t>
            </a:r>
            <a:r>
              <a:rPr lang="en-US" altLang="zh-CN" dirty="0">
                <a:latin typeface="微软雅黑" panose="020B0503020204020204" charset="-122"/>
                <a:ea typeface="微软雅黑" panose="020B0503020204020204" charset="-122"/>
              </a:rPr>
              <a:t>27</a:t>
            </a:r>
            <a:r>
              <a:rPr lang="zh-CN" altLang="en-US" dirty="0">
                <a:latin typeface="微软雅黑" panose="020B0503020204020204" charset="-122"/>
                <a:ea typeface="微软雅黑" panose="020B0503020204020204" charset="-122"/>
              </a:rPr>
              <a:t>题标题</a:t>
            </a:r>
            <a:r>
              <a:rPr lang="zh-CN" dirty="0">
                <a:latin typeface="微软雅黑" panose="020B0503020204020204" charset="-122"/>
                <a:ea typeface="微软雅黑" panose="020B0503020204020204" charset="-122"/>
              </a:rPr>
              <a:t>与尾段事件评价在词汇换说上的吻合度强，且</a:t>
            </a:r>
            <a:r>
              <a:rPr lang="en-US" altLang="zh-CN" dirty="0">
                <a:latin typeface="微软雅黑" panose="020B0503020204020204" charset="-122"/>
                <a:ea typeface="微软雅黑" panose="020B0503020204020204" charset="-122"/>
              </a:rPr>
              <a:t>“grow”</a:t>
            </a:r>
            <a:r>
              <a:rPr lang="zh-CN" altLang="en-US" dirty="0">
                <a:latin typeface="微软雅黑" panose="020B0503020204020204" charset="-122"/>
                <a:ea typeface="微软雅黑" panose="020B0503020204020204" charset="-122"/>
              </a:rPr>
              <a:t>双关语</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种植</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和</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成长，逐步变得</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a:t>
            </a:r>
            <a:r>
              <a:rPr lang="zh-CN" dirty="0">
                <a:latin typeface="微软雅黑" panose="020B0503020204020204" charset="-122"/>
                <a:ea typeface="微软雅黑" panose="020B0503020204020204" charset="-122"/>
              </a:rPr>
              <a:t>形成秒杀。</a:t>
            </a:r>
            <a:r>
              <a:rPr lang="en-US" altLang="zh-CN" dirty="0">
                <a:latin typeface="微软雅黑" panose="020B0503020204020204" charset="-122"/>
                <a:ea typeface="微软雅黑" panose="020B0503020204020204" charset="-122"/>
              </a:rPr>
              <a:t>  26</a:t>
            </a:r>
            <a:r>
              <a:rPr lang="zh-CN" altLang="en-US" dirty="0">
                <a:latin typeface="微软雅黑" panose="020B0503020204020204" charset="-122"/>
                <a:ea typeface="微软雅黑" panose="020B0503020204020204" charset="-122"/>
              </a:rPr>
              <a:t>题与</a:t>
            </a:r>
            <a:r>
              <a:rPr lang="en-US" altLang="zh-CN" dirty="0">
                <a:latin typeface="微软雅黑" panose="020B0503020204020204" charset="-122"/>
                <a:ea typeface="微软雅黑" panose="020B0503020204020204" charset="-122"/>
              </a:rPr>
              <a:t>”</a:t>
            </a:r>
            <a:r>
              <a:rPr lang="en-US" altLang="zh-CN" dirty="0">
                <a:latin typeface="微软雅黑" panose="020B0503020204020204" charset="-122"/>
                <a:ea typeface="微软雅黑" panose="020B0503020204020204" charset="-122"/>
                <a:sym typeface="+mn-ea"/>
              </a:rPr>
              <a:t>benefits go beyond” </a:t>
            </a:r>
            <a:r>
              <a:rPr lang="en-US" altLang="zh-CN" dirty="0">
                <a:latin typeface="微软雅黑" panose="020B0503020204020204" charset="-122"/>
                <a:ea typeface="微软雅黑" panose="020B0503020204020204" charset="-122"/>
              </a:rPr>
              <a:t> ”emotional control””feel successful”</a:t>
            </a:r>
            <a:r>
              <a:rPr lang="zh-CN" altLang="en-US" dirty="0">
                <a:latin typeface="微软雅黑" panose="020B0503020204020204" charset="-122"/>
                <a:ea typeface="微软雅黑" panose="020B0503020204020204" charset="-122"/>
              </a:rPr>
              <a:t>形成语义场，表明内在深远的影响，快速秒杀。</a:t>
            </a:r>
            <a:endParaRPr lang="zh-CN" altLang="en-US" dirty="0">
              <a:latin typeface="微软雅黑" panose="020B0503020204020204" charset="-122"/>
              <a:ea typeface="微软雅黑" panose="020B0503020204020204" charset="-122"/>
            </a:endParaRPr>
          </a:p>
        </p:txBody>
      </p:sp>
      <p:sp>
        <p:nvSpPr>
          <p:cNvPr id="12" name="文本框 11"/>
          <p:cNvSpPr txBox="1"/>
          <p:nvPr>
            <p:custDataLst>
              <p:tags r:id="rId10"/>
            </p:custDataLst>
          </p:nvPr>
        </p:nvSpPr>
        <p:spPr>
          <a:xfrm>
            <a:off x="8273415" y="3508375"/>
            <a:ext cx="3309620"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从尾段快速获取主题信息</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圆角 10"/>
          <p:cNvSpPr/>
          <p:nvPr/>
        </p:nvSpPr>
        <p:spPr>
          <a:xfrm>
            <a:off x="1297305" y="5543550"/>
            <a:ext cx="84518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nvSpPr>
        <p:spPr>
          <a:xfrm>
            <a:off x="4843780" y="5706745"/>
            <a:ext cx="1211580" cy="23177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nvSpPr>
        <p:spPr>
          <a:xfrm>
            <a:off x="2806065" y="5302250"/>
            <a:ext cx="2238375" cy="1866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nvSpPr>
        <p:spPr>
          <a:xfrm>
            <a:off x="10190480" y="4064000"/>
            <a:ext cx="730250" cy="30797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6" name="圆角矩形 35"/>
          <p:cNvSpPr/>
          <p:nvPr/>
        </p:nvSpPr>
        <p:spPr>
          <a:xfrm>
            <a:off x="10937875" y="4064000"/>
            <a:ext cx="645160" cy="30734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nvSpPr>
        <p:spPr>
          <a:xfrm>
            <a:off x="4072890" y="6203950"/>
            <a:ext cx="1252855" cy="30734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nvSpPr>
        <p:spPr>
          <a:xfrm>
            <a:off x="5126990" y="5938520"/>
            <a:ext cx="1492885" cy="26543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nvSpPr>
        <p:spPr>
          <a:xfrm>
            <a:off x="260350" y="5447030"/>
            <a:ext cx="854075" cy="30734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6" name="圆角矩形 25"/>
          <p:cNvSpPr/>
          <p:nvPr/>
        </p:nvSpPr>
        <p:spPr>
          <a:xfrm>
            <a:off x="9563100" y="4032885"/>
            <a:ext cx="549275" cy="32893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1" name="圆角矩形 10"/>
          <p:cNvSpPr/>
          <p:nvPr/>
        </p:nvSpPr>
        <p:spPr>
          <a:xfrm>
            <a:off x="5598795" y="5214620"/>
            <a:ext cx="779145" cy="32893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nvSpPr>
        <p:spPr>
          <a:xfrm>
            <a:off x="2640330" y="5938520"/>
            <a:ext cx="716280" cy="32893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nvSpPr>
        <p:spPr>
          <a:xfrm>
            <a:off x="416560" y="5247640"/>
            <a:ext cx="542290" cy="24130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nvSpPr>
        <p:spPr>
          <a:xfrm>
            <a:off x="2337435" y="6203950"/>
            <a:ext cx="549275" cy="32893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8" name="矩形: 圆角 10"/>
          <p:cNvSpPr/>
          <p:nvPr/>
        </p:nvSpPr>
        <p:spPr>
          <a:xfrm>
            <a:off x="1795145" y="5278120"/>
            <a:ext cx="84518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9" name="矩形: 圆角 10"/>
          <p:cNvSpPr/>
          <p:nvPr/>
        </p:nvSpPr>
        <p:spPr>
          <a:xfrm>
            <a:off x="5450840" y="5495925"/>
            <a:ext cx="116903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圆角矩形 19"/>
          <p:cNvSpPr/>
          <p:nvPr/>
        </p:nvSpPr>
        <p:spPr>
          <a:xfrm>
            <a:off x="9563100" y="2780030"/>
            <a:ext cx="844550" cy="30734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1" name="圆角矩形 20"/>
          <p:cNvSpPr/>
          <p:nvPr/>
        </p:nvSpPr>
        <p:spPr>
          <a:xfrm>
            <a:off x="7719695" y="1439545"/>
            <a:ext cx="1252855" cy="30734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矩形: 圆角 10"/>
          <p:cNvSpPr/>
          <p:nvPr/>
        </p:nvSpPr>
        <p:spPr>
          <a:xfrm>
            <a:off x="7719695" y="2779395"/>
            <a:ext cx="1713865" cy="30797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3" name="圆角矩形 22"/>
          <p:cNvSpPr/>
          <p:nvPr/>
        </p:nvSpPr>
        <p:spPr>
          <a:xfrm>
            <a:off x="315595" y="4728210"/>
            <a:ext cx="6499860" cy="48641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linds(horizontal)">
                                      <p:cBhvr>
                                        <p:cTn id="50" dur="500"/>
                                        <p:tgtEl>
                                          <p:spTgt spid="3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linds(horizontal)">
                                      <p:cBhvr>
                                        <p:cTn id="56" dur="500"/>
                                        <p:tgtEl>
                                          <p:spTgt spid="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linds(horizont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linds(horizontal)">
                                      <p:cBhvr>
                                        <p:cTn id="64" dur="500"/>
                                        <p:tgtEl>
                                          <p:spTgt spid="22"/>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linds(horizont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1" grpId="0" animBg="1"/>
      <p:bldP spid="11" grpId="1" animBg="1"/>
      <p:bldP spid="13" grpId="0" animBg="1"/>
      <p:bldP spid="13" grpId="1" animBg="1"/>
      <p:bldP spid="15" grpId="0" animBg="1"/>
      <p:bldP spid="15" grpId="1" animBg="1"/>
      <p:bldP spid="14" grpId="0" animBg="1"/>
      <p:bldP spid="14" grpId="1" animBg="1"/>
      <p:bldP spid="16" grpId="0"/>
      <p:bldP spid="16" grpId="1"/>
      <p:bldP spid="7" grpId="0" animBg="1"/>
      <p:bldP spid="7" grpId="1" animBg="1"/>
      <p:bldP spid="18" grpId="0" animBg="1"/>
      <p:bldP spid="18" grpId="1" animBg="1"/>
      <p:bldP spid="5" grpId="0" animBg="1"/>
      <p:bldP spid="5" grpId="1" animBg="1"/>
      <p:bldP spid="3" grpId="0" animBg="1"/>
      <p:bldP spid="3" grpId="1" animBg="1"/>
      <p:bldP spid="19" grpId="0" animBg="1"/>
      <p:bldP spid="19" grpId="1" animBg="1"/>
      <p:bldP spid="4" grpId="0" animBg="1"/>
      <p:bldP spid="4" grpId="1" animBg="1"/>
      <p:bldP spid="36" grpId="0" animBg="1"/>
      <p:bldP spid="36" grpId="1" animBg="1"/>
      <p:bldP spid="10" grpId="0" animBg="1"/>
      <p:bldP spid="10" grpId="1" animBg="1"/>
      <p:bldP spid="9" grpId="0" animBg="1"/>
      <p:bldP spid="9" grpId="1" animBg="1"/>
      <p:bldP spid="8" grpId="0" animBg="1"/>
      <p:bldP spid="8" grpId="1" animBg="1"/>
      <p:bldP spid="22" grpId="0" animBg="1"/>
      <p:bldP spid="22" grpId="1" animBg="1"/>
      <p:bldP spid="20" grpId="0" animBg="1"/>
      <p:bldP spid="20" grpId="1" animBg="1"/>
      <p:bldP spid="21" grpId="0" animBg="1"/>
      <p:bldP spid="21"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795145" y="50165"/>
            <a:ext cx="10264775" cy="583565"/>
          </a:xfrm>
          <a:prstGeom prst="rect">
            <a:avLst/>
          </a:prstGeom>
          <a:noFill/>
        </p:spPr>
        <p:txBody>
          <a:bodyPr wrap="square">
            <a:spAutoFit/>
            <a:scene3d>
              <a:camera prst="orthographicFront"/>
              <a:lightRig rig="threePt" dir="t"/>
            </a:scene3d>
            <a:sp3d contourW="12700"/>
          </a:bodyPr>
          <a:p>
            <a:pPr marR="0" defTabSz="457200">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2023年6月全国新课标Ⅱ卷B篇满分秒杀思维策略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cxnSp>
        <p:nvCxnSpPr>
          <p:cNvPr id="49" name="直接连接符 17"/>
          <p:cNvCxnSpPr/>
          <p:nvPr>
            <p:custDataLst>
              <p:tags r:id="rId2"/>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17" name="图片 16"/>
          <p:cNvPicPr>
            <a:picLocks noChangeAspect="1"/>
          </p:cNvPicPr>
          <p:nvPr>
            <p:custDataLst>
              <p:tags r:id="rId3"/>
            </p:custDataLst>
          </p:nvPr>
        </p:nvPicPr>
        <p:blipFill>
          <a:blip r:embed="rId4"/>
          <a:stretch>
            <a:fillRect/>
          </a:stretch>
        </p:blipFill>
        <p:spPr>
          <a:xfrm>
            <a:off x="0" y="0"/>
            <a:ext cx="1884045" cy="735965"/>
          </a:xfrm>
          <a:prstGeom prst="rect">
            <a:avLst/>
          </a:prstGeom>
        </p:spPr>
      </p:pic>
      <p:sp>
        <p:nvSpPr>
          <p:cNvPr id="100" name="文本框 99"/>
          <p:cNvSpPr txBox="1"/>
          <p:nvPr/>
        </p:nvSpPr>
        <p:spPr>
          <a:xfrm>
            <a:off x="178435" y="797560"/>
            <a:ext cx="7026275" cy="5734050"/>
          </a:xfrm>
          <a:prstGeom prst="rect">
            <a:avLst/>
          </a:prstGeom>
          <a:noFill/>
          <a:ln w="9525">
            <a:solidFill>
              <a:schemeClr val="accent5">
                <a:lumMod val="40000"/>
                <a:lumOff val="60000"/>
              </a:schemeClr>
            </a:solidFill>
          </a:ln>
        </p:spPr>
        <p:txBody>
          <a:bodyPr wrap="square">
            <a:noAutofit/>
          </a:bodyPr>
          <a:p>
            <a:pPr indent="266700"/>
            <a:r>
              <a:rPr lang="en-US" sz="1600" b="0">
                <a:solidFill>
                  <a:srgbClr val="000000"/>
                </a:solidFill>
                <a:latin typeface="Times New Roman" panose="02020603050405020304" pitchFamily="18" charset="0"/>
              </a:rPr>
              <a:t>Turning soil, pulling weeds, and harvesting cabbage sound like tough work for middle and high school kids. And at first it is, says Abby Jaramillo, who with another teacher started Urban Sprouts, a school garden program at four low-income schools. The program aims to help students develop science skills, environmental awareness, and healthy lifestyles.      Jaramillo’s students live in neighborhoods where fresh food and green space are not easy to find and fast food restaurants outnumber grocery stores. “The kids literally come to school with bags of snacks and large bottles of soft drinks,” she says. “They come to us thinking vegetables are awful, dirt is awful, insects are awful.” Though some are initially scared of the insects and turned off by the dirt, most are eager to try something new.     Urban Sprouts’ classes, at two middle schools and two high schools, include hands-on experiments such as soil testing, flower-and-seed dissection, tastings of fresh or dried produce, and work in the garden. Several times a year, students cook the vegetables they grow, and they occasionally make salads for their entire schools.     Program evaluations show that kids eat more vegetables as a result of the classes. “We have students who say they went home and talked to their parents and now they’re eating differently,” Jaramillo says.     She adds that the program’s benefits go beyond nutrition. Some students get so interested in gardening that they bring home seeds to start their own vegetable gardens. Besides, working in the garden seems to have a calming effect on Jaramillo’s special education students, many of whom have emotional control issues. “They get outside,” she says, “and they feel successful.”</a:t>
            </a:r>
            <a:endParaRPr lang="en-US" altLang="en-US" sz="1600" b="0">
              <a:solidFill>
                <a:srgbClr val="000000"/>
              </a:solidFill>
              <a:latin typeface="Times New Roman" panose="02020603050405020304" pitchFamily="18" charset="0"/>
            </a:endParaRPr>
          </a:p>
        </p:txBody>
      </p:sp>
      <p:sp>
        <p:nvSpPr>
          <p:cNvPr id="2" name="文本框 1"/>
          <p:cNvSpPr txBox="1"/>
          <p:nvPr/>
        </p:nvSpPr>
        <p:spPr>
          <a:xfrm>
            <a:off x="7268210" y="844550"/>
            <a:ext cx="4801870" cy="3138170"/>
          </a:xfrm>
          <a:prstGeom prst="rect">
            <a:avLst/>
          </a:prstGeom>
          <a:noFill/>
          <a:ln w="9525">
            <a:solidFill>
              <a:schemeClr val="accent6">
                <a:lumMod val="40000"/>
                <a:lumOff val="60000"/>
              </a:schemeClr>
            </a:solidFill>
          </a:ln>
        </p:spPr>
        <p:txBody>
          <a:bodyPr wrap="square">
            <a:spAutoFit/>
          </a:bodyPr>
          <a:p>
            <a:pPr indent="0"/>
            <a:r>
              <a:rPr lang="en-US" b="0">
                <a:solidFill>
                  <a:srgbClr val="000000"/>
                </a:solidFill>
                <a:latin typeface="Times New Roman" panose="02020603050405020304" pitchFamily="18" charset="0"/>
              </a:rPr>
              <a:t>24. What do we know about Abby Jaramillo?</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A. She used to be a health worker.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B. She grew up in a low-income family.</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C. She owns a fast food restaurant.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D. She is an initiator of Urban Sprouts.</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25. What was a problem facing Jaramillo at the start of the program?</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A. The kids’ parents distrusted her.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B. Students had little time for her classes.</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C. Some kids disliked garden work.	</a:t>
            </a:r>
            <a:endParaRPr lang="en-US" b="0">
              <a:solidFill>
                <a:srgbClr val="000000"/>
              </a:solidFill>
              <a:latin typeface="Times New Roman" panose="02020603050405020304" pitchFamily="18" charset="0"/>
            </a:endParaRPr>
          </a:p>
          <a:p>
            <a:pPr indent="0"/>
            <a:r>
              <a:rPr lang="en-US" b="0">
                <a:solidFill>
                  <a:srgbClr val="000000"/>
                </a:solidFill>
                <a:latin typeface="Times New Roman" panose="02020603050405020304" pitchFamily="18" charset="0"/>
              </a:rPr>
              <a:t>D. There was no space for school gardens.</a:t>
            </a:r>
            <a:endParaRPr lang="en-US" b="0">
              <a:solidFill>
                <a:srgbClr val="000000"/>
              </a:solidFill>
              <a:latin typeface="Times New Roman" panose="02020603050405020304" pitchFamily="18" charset="0"/>
            </a:endParaRPr>
          </a:p>
        </p:txBody>
      </p:sp>
      <p:grpSp>
        <p:nvGrpSpPr>
          <p:cNvPr id="78" name="组 77"/>
          <p:cNvGrpSpPr/>
          <p:nvPr/>
        </p:nvGrpSpPr>
        <p:grpSpPr>
          <a:xfrm>
            <a:off x="7204710" y="3908425"/>
            <a:ext cx="4866005" cy="2636520"/>
            <a:chOff x="1217723" y="602796"/>
            <a:chExt cx="3266223" cy="3572187"/>
          </a:xfrm>
        </p:grpSpPr>
        <p:sp>
          <p:nvSpPr>
            <p:cNvPr id="85" name="矩形 84"/>
            <p:cNvSpPr/>
            <p:nvPr>
              <p:custDataLst>
                <p:tags r:id="rId5"/>
              </p:custDataLst>
            </p:nvPr>
          </p:nvSpPr>
          <p:spPr>
            <a:xfrm>
              <a:off x="1264609" y="863483"/>
              <a:ext cx="3219337" cy="3311500"/>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2912023" cy="567833"/>
              <a:chOff x="1217723" y="602796"/>
              <a:chExt cx="2912023" cy="567833"/>
            </a:xfrm>
          </p:grpSpPr>
          <p:sp>
            <p:nvSpPr>
              <p:cNvPr id="82" name="直角三角形 81"/>
              <p:cNvSpPr/>
              <p:nvPr>
                <p:custDataLst>
                  <p:tags r:id="rId6"/>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7"/>
                </p:custDataLst>
              </p:nvPr>
            </p:nvSpPr>
            <p:spPr>
              <a:xfrm>
                <a:off x="1217723" y="700876"/>
                <a:ext cx="2912023"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8"/>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9"/>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nvSpPr>
        <p:spPr>
          <a:xfrm>
            <a:off x="7326630" y="4367530"/>
            <a:ext cx="4744085" cy="2245360"/>
          </a:xfrm>
          <a:prstGeom prst="rect">
            <a:avLst/>
          </a:prstGeom>
          <a:noFill/>
        </p:spPr>
        <p:txBody>
          <a:bodyPr wrap="square" rtlCol="0" anchor="t">
            <a:spAutoFit/>
          </a:bodyPr>
          <a:p>
            <a:r>
              <a:rPr lang="en-US" sz="1600" b="1"/>
              <a:t>     </a:t>
            </a:r>
            <a:r>
              <a:rPr sz="2000" dirty="0">
                <a:latin typeface="微软雅黑" panose="020B0503020204020204" charset="-122"/>
                <a:ea typeface="微软雅黑" panose="020B0503020204020204" charset="-122"/>
              </a:rPr>
              <a:t> </a:t>
            </a:r>
            <a:r>
              <a:rPr lang="zh-CN" sz="2000" dirty="0">
                <a:latin typeface="微软雅黑" panose="020B0503020204020204" charset="-122"/>
                <a:ea typeface="微软雅黑" panose="020B0503020204020204" charset="-122"/>
              </a:rPr>
              <a:t>从</a:t>
            </a:r>
            <a:r>
              <a:rPr sz="2000" dirty="0">
                <a:latin typeface="微软雅黑" panose="020B0503020204020204" charset="-122"/>
                <a:ea typeface="微软雅黑" panose="020B0503020204020204" charset="-122"/>
              </a:rPr>
              <a:t>作者的角度（命题人也是</a:t>
            </a:r>
            <a:r>
              <a:rPr lang="zh-CN" sz="2000" dirty="0">
                <a:latin typeface="微软雅黑" panose="020B0503020204020204" charset="-122"/>
                <a:ea typeface="微软雅黑" panose="020B0503020204020204" charset="-122"/>
              </a:rPr>
              <a:t>充分理解</a:t>
            </a:r>
            <a:r>
              <a:rPr sz="2000" dirty="0">
                <a:latin typeface="微软雅黑" panose="020B0503020204020204" charset="-122"/>
                <a:ea typeface="微软雅黑" panose="020B0503020204020204" charset="-122"/>
              </a:rPr>
              <a:t>作者的</a:t>
            </a:r>
            <a:r>
              <a:rPr lang="zh-CN" sz="2000" dirty="0">
                <a:latin typeface="微软雅黑" panose="020B0503020204020204" charset="-122"/>
                <a:ea typeface="微软雅黑" panose="020B0503020204020204" charset="-122"/>
              </a:rPr>
              <a:t>写作意图</a:t>
            </a:r>
            <a:r>
              <a:rPr sz="2000" dirty="0">
                <a:latin typeface="微软雅黑" panose="020B0503020204020204" charset="-122"/>
                <a:ea typeface="微软雅黑" panose="020B0503020204020204" charset="-122"/>
              </a:rPr>
              <a:t>）出发，去揣测推敲作者要表达的真实意图，才能</a:t>
            </a:r>
            <a:r>
              <a:rPr sz="2000" b="1" dirty="0">
                <a:solidFill>
                  <a:srgbClr val="C00000"/>
                </a:solidFill>
                <a:latin typeface="微软雅黑" panose="020B0503020204020204" charset="-122"/>
                <a:ea typeface="微软雅黑" panose="020B0503020204020204" charset="-122"/>
              </a:rPr>
              <a:t>秒懂语言组织之道，才能洞悉文本内涵之妙</a:t>
            </a:r>
            <a:r>
              <a:rPr sz="2000" dirty="0">
                <a:latin typeface="微软雅黑" panose="020B0503020204020204" charset="-122"/>
                <a:ea typeface="微软雅黑" panose="020B0503020204020204" charset="-122"/>
              </a:rPr>
              <a:t>，并快速精准答题。</a:t>
            </a:r>
            <a:r>
              <a:rPr lang="en-US" sz="2000" dirty="0">
                <a:latin typeface="微软雅黑" panose="020B0503020204020204" charset="-122"/>
                <a:ea typeface="微软雅黑" panose="020B0503020204020204" charset="-122"/>
              </a:rPr>
              <a:t>25</a:t>
            </a:r>
            <a:r>
              <a:rPr lang="zh-CN" altLang="en-US" sz="2000" dirty="0">
                <a:latin typeface="微软雅黑" panose="020B0503020204020204" charset="-122"/>
                <a:ea typeface="微软雅黑" panose="020B0503020204020204" charset="-122"/>
              </a:rPr>
              <a:t>题三个</a:t>
            </a:r>
            <a:r>
              <a:rPr lang="en-US" altLang="zh-CN" sz="2000" dirty="0">
                <a:latin typeface="微软雅黑" panose="020B0503020204020204" charset="-122"/>
                <a:ea typeface="微软雅黑" panose="020B0503020204020204" charset="-122"/>
              </a:rPr>
              <a:t>“awful”</a:t>
            </a:r>
            <a:r>
              <a:rPr lang="zh-CN" altLang="en-US" sz="2000" dirty="0">
                <a:latin typeface="微软雅黑" panose="020B0503020204020204" charset="-122"/>
                <a:ea typeface="微软雅黑" panose="020B0503020204020204" charset="-122"/>
              </a:rPr>
              <a:t>的排比复现，作者意图十分明确，强调孩子们不喜欢种菜，为后文的反转埋下伏笔</a:t>
            </a:r>
            <a:r>
              <a:rPr lang="zh-CN" altLang="en-US" dirty="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sp>
        <p:nvSpPr>
          <p:cNvPr id="12" name="文本框 11"/>
          <p:cNvSpPr txBox="1"/>
          <p:nvPr>
            <p:custDataLst>
              <p:tags r:id="rId10"/>
            </p:custDataLst>
          </p:nvPr>
        </p:nvSpPr>
        <p:spPr>
          <a:xfrm>
            <a:off x="8273415" y="3969385"/>
            <a:ext cx="3309620"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强化“作者意识”</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 name="矩形: 圆角 10"/>
          <p:cNvSpPr/>
          <p:nvPr/>
        </p:nvSpPr>
        <p:spPr>
          <a:xfrm>
            <a:off x="5843270" y="2818765"/>
            <a:ext cx="845185" cy="21082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 name="矩形: 圆角 10"/>
          <p:cNvSpPr/>
          <p:nvPr/>
        </p:nvSpPr>
        <p:spPr>
          <a:xfrm>
            <a:off x="266700" y="3029585"/>
            <a:ext cx="692785" cy="23177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nvSpPr>
        <p:spPr>
          <a:xfrm>
            <a:off x="4569460" y="2830830"/>
            <a:ext cx="1170940" cy="1866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圆角矩形 7"/>
          <p:cNvSpPr/>
          <p:nvPr/>
        </p:nvSpPr>
        <p:spPr>
          <a:xfrm>
            <a:off x="1553210" y="1365250"/>
            <a:ext cx="1870075" cy="23431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nvSpPr>
        <p:spPr>
          <a:xfrm>
            <a:off x="8273415" y="1971675"/>
            <a:ext cx="2665095" cy="26543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8" name="矩形: 圆角 10"/>
          <p:cNvSpPr/>
          <p:nvPr/>
        </p:nvSpPr>
        <p:spPr>
          <a:xfrm>
            <a:off x="2886710" y="2827020"/>
            <a:ext cx="1682750" cy="18986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9" name="矩形: 圆角 10"/>
          <p:cNvSpPr/>
          <p:nvPr/>
        </p:nvSpPr>
        <p:spPr>
          <a:xfrm>
            <a:off x="266700" y="2374265"/>
            <a:ext cx="1287145" cy="24257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8646160" y="3355975"/>
            <a:ext cx="1713865" cy="30797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Sld>
  <p:clrMapOvr>
    <a:masterClrMapping/>
  </p:clrMapOvr>
  <p:transition spd="slow"/>
  <p:timing>
    <p:tnLst>
      <p:par>
        <p:cTn id="1" dur="indefinite" restart="never" nodeType="tmRoot"/>
      </p:par>
    </p:tnLst>
    <p:bldLst>
      <p:bldP spid="16" grpId="1"/>
      <p:bldP spid="18" grpId="1" animBg="1"/>
      <p:bldP spid="5" grpId="1" animBg="1"/>
      <p:bldP spid="3" grpId="1" animBg="1"/>
      <p:bldP spid="19" grpId="1" animBg="1"/>
      <p:bldP spid="4" grpId="1" animBg="1"/>
      <p:bldP spid="9" grpId="1" animBg="1"/>
      <p:bldP spid="8" grpId="1"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826347" y="6531187"/>
            <a:ext cx="5544820" cy="297180"/>
          </a:xfrm>
          <a:prstGeom prst="rect">
            <a:avLst/>
          </a:prstGeom>
          <a:noFill/>
        </p:spPr>
        <p:txBody>
          <a:bodyPr wrap="square" rtlCol="0" anchor="t">
            <a:spAutoFit/>
          </a:bodyPr>
          <a:p>
            <a:r>
              <a:rPr lang="zh-CN" altLang="en-US" sz="1335" b="1">
                <a:solidFill>
                  <a:schemeClr val="bg1"/>
                </a:solidFill>
              </a:rPr>
              <a:t>基于提升英语核心素养的高考精准科学备考指导 </a:t>
            </a:r>
            <a:endParaRPr lang="zh-CN" altLang="en-US" sz="1335" b="1">
              <a:solidFill>
                <a:schemeClr val="bg1"/>
              </a:solidFill>
            </a:endParaRPr>
          </a:p>
        </p:txBody>
      </p:sp>
      <p:pic>
        <p:nvPicPr>
          <p:cNvPr id="11" name="图片 10"/>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4921885" y="-19685"/>
            <a:ext cx="6617970" cy="6908800"/>
          </a:xfrm>
          <a:prstGeom prst="rect">
            <a:avLst/>
          </a:prstGeom>
        </p:spPr>
      </p:pic>
      <p:pic>
        <p:nvPicPr>
          <p:cNvPr id="100" name="图片 99"/>
          <p:cNvPicPr/>
          <p:nvPr>
            <p:custDataLst>
              <p:tags r:id="rId3"/>
            </p:custDataLst>
          </p:nvPr>
        </p:nvPicPr>
        <p:blipFill>
          <a:blip r:embed="rId4"/>
          <a:stretch>
            <a:fillRect/>
          </a:stretch>
        </p:blipFill>
        <p:spPr>
          <a:xfrm>
            <a:off x="7990205" y="3042285"/>
            <a:ext cx="1614805" cy="1580515"/>
          </a:xfrm>
          <a:prstGeom prst="rect">
            <a:avLst/>
          </a:prstGeom>
          <a:noFill/>
          <a:ln w="9525">
            <a:noFill/>
          </a:ln>
        </p:spPr>
      </p:pic>
      <p:sp>
        <p:nvSpPr>
          <p:cNvPr id="4" name="PA_文本框 27"/>
          <p:cNvSpPr txBox="1"/>
          <p:nvPr>
            <p:custDataLst>
              <p:tags r:id="rId5"/>
            </p:custDataLst>
          </p:nvPr>
        </p:nvSpPr>
        <p:spPr>
          <a:xfrm>
            <a:off x="395605" y="2397125"/>
            <a:ext cx="6162040" cy="2306955"/>
          </a:xfrm>
          <a:prstGeom prst="rect">
            <a:avLst/>
          </a:prstGeom>
          <a:noFill/>
        </p:spPr>
        <p:txBody>
          <a:bodyPr wrap="square" rtlCol="0">
            <a:spAutoFit/>
          </a:bodyPr>
          <a:p>
            <a:r>
              <a:rPr lang="zh-CN" altLang="en-US" sz="4800" b="1" smtClean="0">
                <a:solidFill>
                  <a:srgbClr val="C00000"/>
                </a:solidFill>
                <a:latin typeface="微软雅黑" panose="020B0503020204020204" charset="-122"/>
                <a:ea typeface="微软雅黑" panose="020B0503020204020204" charset="-122"/>
              </a:rPr>
              <a:t>奇迹总在拼搏之后；</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成功蕴于进取之中。</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    </a:t>
            </a:r>
            <a:endParaRPr lang="zh-CN" altLang="en-US" sz="4800" b="1" smtClean="0">
              <a:solidFill>
                <a:srgbClr val="C00000"/>
              </a:solidFill>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478155" y="123825"/>
            <a:ext cx="6290310" cy="501650"/>
          </a:xfrm>
          <a:prstGeom prst="rect">
            <a:avLst/>
          </a:prstGeom>
          <a:noFill/>
        </p:spPr>
        <p:txBody>
          <a:bodyPr wrap="none" rtlCol="0" anchor="t">
            <a:spAutoFit/>
          </a:bodyPr>
          <a:p>
            <a:pPr marL="457200" indent="-457200" algn="l">
              <a:buFont typeface="Wingdings" panose="05000000000000000000" charset="0"/>
              <a:buChar char="Ø"/>
            </a:pPr>
            <a:r>
              <a:rPr lang="en-US" altLang="zh-CN"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AB</a:t>
            </a:r>
            <a:r>
              <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篇阅读理解</a:t>
            </a:r>
            <a:r>
              <a:rPr lang="en-US" altLang="zh-CN"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        </a:t>
            </a:r>
            <a:r>
              <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满分秒杀思维策略</a:t>
            </a:r>
            <a:endPar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endParaRPr>
          </a:p>
        </p:txBody>
      </p:sp>
      <p:pic>
        <p:nvPicPr>
          <p:cNvPr id="5" name="图片 4"/>
          <p:cNvPicPr>
            <a:picLocks noChangeAspect="1"/>
          </p:cNvPicPr>
          <p:nvPr>
            <p:custDataLst>
              <p:tags r:id="rId7"/>
            </p:custDataLst>
          </p:nvPr>
        </p:nvPicPr>
        <p:blipFill>
          <a:blip r:embed="rId8"/>
          <a:stretch>
            <a:fillRect/>
          </a:stretch>
        </p:blipFill>
        <p:spPr>
          <a:xfrm>
            <a:off x="7717790" y="2787650"/>
            <a:ext cx="2306320" cy="2090420"/>
          </a:xfrm>
          <a:prstGeom prst="ellipse">
            <a:avLst/>
          </a:prstGeom>
          <a:effectLst>
            <a:softEdge rad="2159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0" y="0"/>
            <a:ext cx="12192000" cy="6858000"/>
          </a:xfrm>
          <a:prstGeom prst="rect">
            <a:avLst/>
          </a:prstGeom>
        </p:spPr>
      </p:pic>
      <p:pic>
        <p:nvPicPr>
          <p:cNvPr id="100" name="图片 99"/>
          <p:cNvPicPr/>
          <p:nvPr>
            <p:custDataLst>
              <p:tags r:id="rId3"/>
            </p:custDataLst>
          </p:nvPr>
        </p:nvPicPr>
        <p:blipFill>
          <a:blip r:embed="rId4"/>
          <a:stretch>
            <a:fillRect/>
          </a:stretch>
        </p:blipFill>
        <p:spPr>
          <a:xfrm>
            <a:off x="6454775" y="805815"/>
            <a:ext cx="1238885" cy="1112520"/>
          </a:xfrm>
          <a:prstGeom prst="rect">
            <a:avLst/>
          </a:prstGeom>
          <a:noFill/>
          <a:ln w="9525">
            <a:noFill/>
          </a:ln>
        </p:spPr>
      </p:pic>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47"/>
          <p:cNvSpPr/>
          <p:nvPr>
            <p:custDataLst>
              <p:tags r:id="rId1"/>
            </p:custDataLst>
          </p:nvPr>
        </p:nvSpPr>
        <p:spPr>
          <a:xfrm>
            <a:off x="8188325" y="-60960"/>
            <a:ext cx="4003675" cy="6918960"/>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8" name="矩形 17"/>
          <p:cNvSpPr/>
          <p:nvPr>
            <p:custDataLst>
              <p:tags r:id="rId2"/>
            </p:custDataLst>
          </p:nvPr>
        </p:nvSpPr>
        <p:spPr>
          <a:xfrm>
            <a:off x="843915" y="303530"/>
            <a:ext cx="6860540"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just" defTabSz="514350">
              <a:lnSpc>
                <a:spcPct val="150000"/>
              </a:lnSpc>
            </a:pPr>
            <a:r>
              <a:rPr sz="2100" b="1" dirty="0">
                <a:solidFill>
                  <a:prstClr val="white"/>
                </a:solidFill>
                <a:latin typeface="微软雅黑" panose="020B0503020204020204" charset="-122"/>
                <a:ea typeface="微软雅黑" panose="020B0503020204020204" charset="-122"/>
                <a:cs typeface="微软雅黑" panose="020B0503020204020204" charset="-122"/>
                <a:sym typeface="+mn-ea"/>
              </a:rPr>
              <a:t>阅读理解满分</a:t>
            </a:r>
            <a:r>
              <a:rPr lang="zh-CN" sz="2100" b="1" dirty="0">
                <a:solidFill>
                  <a:prstClr val="white"/>
                </a:solidFill>
                <a:latin typeface="微软雅黑" panose="020B0503020204020204" charset="-122"/>
                <a:ea typeface="微软雅黑" panose="020B0503020204020204" charset="-122"/>
                <a:cs typeface="微软雅黑" panose="020B0503020204020204" charset="-122"/>
                <a:sym typeface="+mn-ea"/>
              </a:rPr>
              <a:t>思维</a:t>
            </a:r>
            <a:r>
              <a:rPr sz="2100" b="1" dirty="0">
                <a:solidFill>
                  <a:prstClr val="white"/>
                </a:solidFill>
                <a:latin typeface="微软雅黑" panose="020B0503020204020204" charset="-122"/>
                <a:ea typeface="微软雅黑" panose="020B0503020204020204" charset="-122"/>
                <a:cs typeface="微软雅黑" panose="020B0503020204020204" charset="-122"/>
                <a:sym typeface="+mn-ea"/>
              </a:rPr>
              <a:t>策略</a:t>
            </a:r>
            <a:r>
              <a:rPr 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a:t>
            </a:r>
            <a:r>
              <a:rPr sz="2100" b="1" dirty="0">
                <a:solidFill>
                  <a:srgbClr val="FFFF00"/>
                </a:solidFill>
                <a:latin typeface="微软雅黑" panose="020B0503020204020204" charset="-122"/>
                <a:ea typeface="微软雅黑" panose="020B0503020204020204" charset="-122"/>
                <a:cs typeface="微软雅黑" panose="020B0503020204020204" charset="-122"/>
                <a:sym typeface="+mn-ea"/>
              </a:rPr>
              <a:t>精通词义延伸方式和过程</a:t>
            </a:r>
            <a:endParaRPr sz="2100" b="1" dirty="0">
              <a:solidFill>
                <a:srgbClr val="FFFF00"/>
              </a:solidFill>
              <a:latin typeface="微软雅黑" panose="020B0503020204020204" charset="-122"/>
              <a:ea typeface="微软雅黑" panose="020B0503020204020204" charset="-122"/>
              <a:cs typeface="微软雅黑" panose="020B0503020204020204" charset="-122"/>
              <a:sym typeface="+mn-ea"/>
            </a:endParaRPr>
          </a:p>
        </p:txBody>
      </p:sp>
      <p:sp>
        <p:nvSpPr>
          <p:cNvPr id="2" name="Shape 247"/>
          <p:cNvSpPr/>
          <p:nvPr>
            <p:custDataLst>
              <p:tags r:id="rId3"/>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6"/>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7"/>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sp>
        <p:nvSpPr>
          <p:cNvPr id="4" name="矩形 3"/>
          <p:cNvSpPr/>
          <p:nvPr>
            <p:custDataLst>
              <p:tags r:id="rId8"/>
            </p:custDataLst>
          </p:nvPr>
        </p:nvSpPr>
        <p:spPr>
          <a:xfrm>
            <a:off x="360045" y="1102995"/>
            <a:ext cx="7980680" cy="4705985"/>
          </a:xfrm>
          <a:prstGeom prst="rect">
            <a:avLst/>
          </a:prstGeom>
        </p:spPr>
        <p:txBody>
          <a:bodyPr wrap="square">
            <a:noAutofit/>
          </a:bodyPr>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2023年英语高考全国卷应用文写作试题的新动向预示着今后英语写作教学应着重培养以下几方面能力：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用英语描述事件、描述</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个人经历</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和事物特征的能力；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描述、概括</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真实的</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经验和事实的能力；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传递信息、</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论证观点</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表达情感的能力</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对观点、事件、经验进行</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阐释和评论</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的能力等。</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因此，今后的英语写作教学既要关注如何写，</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更要关注</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写什么</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；既要关注写作结果，更要</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注重</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写作过程</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；既要关注写作的准确性，</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更要关注写作的</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流畅性</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；既要有适当的模仿和借鉴，但</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更要有创造</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，要使学生能够</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用英语进行</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真实</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表达</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zh-CN" altLang="en-US" dirty="0">
              <a:solidFill>
                <a:srgbClr val="002060"/>
              </a:solidFill>
              <a:latin typeface="微软雅黑 Light" panose="020B0502040204020203" pitchFamily="34" charset="-122"/>
              <a:ea typeface="微软雅黑 Light" panose="020B0502040204020203" pitchFamily="34" charset="-122"/>
            </a:endParaRPr>
          </a:p>
        </p:txBody>
      </p:sp>
      <p:grpSp>
        <p:nvGrpSpPr>
          <p:cNvPr id="8" name="组合 7"/>
          <p:cNvGrpSpPr/>
          <p:nvPr/>
        </p:nvGrpSpPr>
        <p:grpSpPr>
          <a:xfrm>
            <a:off x="304165" y="1229995"/>
            <a:ext cx="10915650" cy="5191760"/>
            <a:chOff x="0" y="-839"/>
            <a:chExt cx="13105326" cy="6858839"/>
          </a:xfrm>
        </p:grpSpPr>
        <p:sp>
          <p:nvSpPr>
            <p:cNvPr id="9" name="矩形 8"/>
            <p:cNvSpPr/>
            <p:nvPr>
              <p:custDataLst>
                <p:tags r:id="rId9"/>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sp>
          <p:nvSpPr>
            <p:cNvPr id="10" name="矩形 9"/>
            <p:cNvSpPr/>
            <p:nvPr>
              <p:custDataLst>
                <p:tags r:id="rId10"/>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pic>
          <p:nvPicPr>
            <p:cNvPr id="11" name="图片 10"/>
            <p:cNvPicPr>
              <a:picLocks noChangeAspect="1"/>
            </p:cNvPicPr>
            <p:nvPr>
              <p:custDataLst>
                <p:tags r:id="rId11"/>
              </p:custDataLst>
            </p:nvPr>
          </p:nvPicPr>
          <p:blipFill>
            <a:blip r:embed="rId12"/>
            <a:stretch>
              <a:fillRect/>
            </a:stretch>
          </p:blipFill>
          <p:spPr>
            <a:xfrm>
              <a:off x="9762286" y="261736"/>
              <a:ext cx="3343040" cy="5832026"/>
            </a:xfrm>
            <a:prstGeom prst="rect">
              <a:avLst/>
            </a:prstGeom>
          </p:spPr>
        </p:pic>
      </p:grpSp>
      <p:sp>
        <p:nvSpPr>
          <p:cNvPr id="12" name="矩形 11"/>
          <p:cNvSpPr/>
          <p:nvPr>
            <p:custDataLst>
              <p:tags r:id="rId13"/>
            </p:custDataLst>
          </p:nvPr>
        </p:nvSpPr>
        <p:spPr>
          <a:xfrm>
            <a:off x="303530" y="1229995"/>
            <a:ext cx="8131175" cy="4705985"/>
          </a:xfrm>
          <a:prstGeom prst="rect">
            <a:avLst/>
          </a:prstGeom>
        </p:spPr>
        <p:txBody>
          <a:bodyPr wrap="square">
            <a:noAutofit/>
          </a:bodyPr>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①</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主题句</a:t>
            </a:r>
            <a:r>
              <a:rPr lang="zh-CN" altLang="en-US" sz="2000">
                <a:ln>
                  <a:noFill/>
                </a:ln>
                <a:solidFill>
                  <a:srgbClr val="000000"/>
                </a:solidFill>
                <a:effectLst/>
                <a:uFillTx/>
                <a:sym typeface="Helvetica"/>
              </a:rPr>
              <a:t>本身会包含</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核心话题</a:t>
            </a:r>
            <a:r>
              <a:rPr lang="zh-CN" altLang="en-US" sz="2000">
                <a:ln>
                  <a:noFill/>
                </a:ln>
                <a:solidFill>
                  <a:srgbClr val="000000"/>
                </a:solidFill>
                <a:effectLst/>
                <a:uFillTx/>
                <a:sym typeface="Helvetica"/>
              </a:rPr>
              <a:t>和决定</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语篇发展方向的控制性信息</a:t>
            </a:r>
            <a:r>
              <a:rPr lang="zh-CN" altLang="en-US" sz="2000">
                <a:ln>
                  <a:noFill/>
                </a:ln>
                <a:solidFill>
                  <a:srgbClr val="000000"/>
                </a:solidFill>
                <a:effectLst/>
                <a:uFillTx/>
                <a:sym typeface="Helvetica"/>
              </a:rPr>
              <a:t>，主要陈述部分则需要将控制性信息进行语义延展，为支撑主题句服务。</a:t>
            </a:r>
            <a:endParaRPr lang="zh-CN" altLang="en-US" sz="2000">
              <a:ln>
                <a:noFill/>
              </a:ln>
              <a:solidFill>
                <a:srgbClr val="000000"/>
              </a:solidFill>
              <a:effectLst/>
              <a:uFillTx/>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②利用</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关键词重复</a:t>
            </a:r>
            <a:r>
              <a:rPr lang="zh-CN" altLang="en-US" sz="2000">
                <a:ln>
                  <a:noFill/>
                </a:ln>
                <a:solidFill>
                  <a:srgbClr val="000000"/>
                </a:solidFill>
                <a:effectLst/>
                <a:uFillTx/>
                <a:sym typeface="Helvetica"/>
              </a:rPr>
              <a:t>来突出并强化主旨。核心关键词存在复现的关系，</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围绕同一主题前后呼应，形成词汇链和语义链</a:t>
            </a:r>
            <a:r>
              <a:rPr lang="zh-CN" altLang="en-US" sz="2000">
                <a:ln>
                  <a:noFill/>
                </a:ln>
                <a:solidFill>
                  <a:srgbClr val="000000"/>
                </a:solidFill>
                <a:effectLst/>
                <a:uFillTx/>
                <a:sym typeface="Helvetica"/>
              </a:rPr>
              <a:t>，使文本语际间实现语义上的衔接和连贯。</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③</a:t>
            </a:r>
            <a:r>
              <a:rPr lang="zh-CN" altLang="en-US" sz="2000" b="1" u="sng">
                <a:ln>
                  <a:noFill/>
                </a:ln>
                <a:solidFill>
                  <a:srgbClr val="002060"/>
                </a:solidFill>
                <a:effectLst/>
                <a:uFillTx/>
                <a:latin typeface="微软雅黑" panose="020B0503020204020204" charset="-122"/>
                <a:ea typeface="微软雅黑" panose="020B0503020204020204" charset="-122"/>
                <a:sym typeface="Helvetica"/>
              </a:rPr>
              <a:t>利用语义场保证主题和语义传递取得统一</a:t>
            </a:r>
            <a:r>
              <a:rPr lang="zh-CN" altLang="en-US" sz="2000">
                <a:ln>
                  <a:noFill/>
                </a:ln>
                <a:solidFill>
                  <a:srgbClr val="000000"/>
                </a:solidFill>
                <a:effectLst/>
                <a:uFillTx/>
                <a:sym typeface="Helvetica"/>
              </a:rPr>
              <a:t>（信息流</a:t>
            </a:r>
            <a:r>
              <a:rPr lang="en-US" altLang="zh-CN" sz="2000">
                <a:ln>
                  <a:noFill/>
                </a:ln>
                <a:solidFill>
                  <a:srgbClr val="000000"/>
                </a:solidFill>
                <a:effectLst/>
                <a:uFillTx/>
                <a:sym typeface="Helvetica"/>
              </a:rPr>
              <a:t>flow</a:t>
            </a:r>
            <a:r>
              <a:rPr lang="zh-CN" altLang="en-US" sz="2000">
                <a:ln>
                  <a:noFill/>
                </a:ln>
                <a:solidFill>
                  <a:srgbClr val="000000"/>
                </a:solidFill>
                <a:effectLst/>
                <a:uFillTx/>
                <a:ea typeface="宋体" panose="02010600030101010101" pitchFamily="2" charset="-122"/>
                <a:sym typeface="Helvetica"/>
              </a:rPr>
              <a:t>的</a:t>
            </a:r>
            <a:r>
              <a:rPr lang="zh-CN" altLang="en-US" sz="2000">
                <a:ln>
                  <a:noFill/>
                </a:ln>
                <a:solidFill>
                  <a:srgbClr val="000000"/>
                </a:solidFill>
                <a:effectLst/>
                <a:uFillTx/>
                <a:sym typeface="Helvetica"/>
              </a:rPr>
              <a:t>桥梁通道）。</a:t>
            </a:r>
            <a:r>
              <a:rPr lang="en-US" altLang="zh-CN" sz="2000">
                <a:ln>
                  <a:noFill/>
                </a:ln>
                <a:solidFill>
                  <a:srgbClr val="000000"/>
                </a:solidFill>
                <a:effectLst/>
                <a:uFillTx/>
                <a:sym typeface="Helvetica"/>
              </a:rPr>
              <a:t> </a:t>
            </a:r>
            <a:r>
              <a:rPr lang="zh-CN" altLang="en-US" sz="2000">
                <a:ln>
                  <a:noFill/>
                </a:ln>
                <a:solidFill>
                  <a:srgbClr val="000000"/>
                </a:solidFill>
                <a:effectLst/>
                <a:uFillTx/>
                <a:sym typeface="Helvetica"/>
              </a:rPr>
              <a:t>阅读过程中要</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善于扫描同词/同话题词，建构语义场</a:t>
            </a:r>
            <a:r>
              <a:rPr lang="zh-CN" altLang="en-US" sz="2000">
                <a:ln>
                  <a:noFill/>
                </a:ln>
                <a:solidFill>
                  <a:srgbClr val="000000"/>
                </a:solidFill>
                <a:effectLst/>
                <a:uFillTx/>
                <a:sym typeface="Helvetica"/>
              </a:rPr>
              <a:t>，搭建</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信息流flow的通道</a:t>
            </a:r>
            <a:r>
              <a:rPr lang="zh-CN" altLang="en-US" sz="2000">
                <a:ln>
                  <a:noFill/>
                </a:ln>
                <a:solidFill>
                  <a:srgbClr val="000000"/>
                </a:solidFill>
                <a:effectLst/>
                <a:uFillTx/>
                <a:sym typeface="Helvetica"/>
              </a:rPr>
              <a:t>。尤其</a:t>
            </a:r>
            <a:r>
              <a:rPr lang="zh-CN" altLang="en-US" sz="20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注意paraphrase(释文，改述，换说)的地方往往是题眼</a:t>
            </a:r>
            <a:r>
              <a:rPr lang="zh-CN" altLang="en-US" sz="2000">
                <a:ln>
                  <a:noFill/>
                </a:ln>
                <a:solidFill>
                  <a:srgbClr val="000000"/>
                </a:solidFill>
                <a:effectLst/>
                <a:uFillTx/>
                <a:sym typeface="Helvetica"/>
              </a:rPr>
              <a:t>。</a:t>
            </a:r>
            <a:endParaRPr kumimoji="0" lang="zh-CN" altLang="en-US" sz="2000" b="0" i="0" u="none" strike="noStrike" cap="none" spc="0" normalizeH="0" baseline="0">
              <a:ln>
                <a:noFill/>
              </a:ln>
              <a:solidFill>
                <a:srgbClr val="000000"/>
              </a:solidFill>
              <a:effectLst/>
              <a:uFillTx/>
              <a:latin typeface="+mn-lt"/>
              <a:ea typeface="+mn-ea"/>
              <a:cs typeface="+mn-cs"/>
              <a:sym typeface="Helvetica"/>
            </a:endParaRPr>
          </a:p>
          <a:p>
            <a:pPr algn="l" defTabSz="685800" fontAlgn="auto" hangingPunct="0">
              <a:lnSpc>
                <a:spcPts val="3880"/>
              </a:lnSpc>
              <a:spcBef>
                <a:spcPts val="0"/>
              </a:spcBef>
              <a:spcAft>
                <a:spcPts val="0"/>
              </a:spcAft>
              <a:buClrTx/>
              <a:buSzTx/>
              <a:buFontTx/>
            </a:pPr>
            <a:endParaRPr lang="zh-CN" altLang="en-US" sz="2000" dirty="0">
              <a:solidFill>
                <a:srgbClr val="002060"/>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lang="en-US" sz="2100" b="1" dirty="0">
                <a:solidFill>
                  <a:prstClr val="white"/>
                </a:solidFill>
                <a:latin typeface="微软雅黑" panose="020B0503020204020204" charset="-122"/>
                <a:ea typeface="微软雅黑" panose="020B0503020204020204" charset="-122"/>
                <a:cs typeface="微软雅黑" panose="020B0503020204020204" charset="-122"/>
              </a:rPr>
              <a:t>A</a:t>
            </a: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rPr>
              <a:t>篇</a:t>
            </a:r>
            <a:r>
              <a:rPr sz="2100" b="1" dirty="0">
                <a:solidFill>
                  <a:prstClr val="white"/>
                </a:solidFill>
                <a:latin typeface="微软雅黑" panose="020B0503020204020204" charset="-122"/>
                <a:ea typeface="微软雅黑" panose="020B0503020204020204" charset="-122"/>
                <a:cs typeface="微软雅黑" panose="020B0503020204020204" charset="-122"/>
              </a:rPr>
              <a:t>阅读理解</a:t>
            </a:r>
            <a:r>
              <a:rPr lang="zh-CN" sz="2100" b="1" dirty="0">
                <a:solidFill>
                  <a:prstClr val="white"/>
                </a:solidFill>
                <a:latin typeface="微软雅黑" panose="020B0503020204020204" charset="-122"/>
                <a:ea typeface="微软雅黑" panose="020B0503020204020204" charset="-122"/>
                <a:cs typeface="微软雅黑" panose="020B0503020204020204" charset="-122"/>
              </a:rPr>
              <a:t>满分秒杀</a:t>
            </a:r>
            <a:r>
              <a:rPr sz="2100" b="1" dirty="0">
                <a:solidFill>
                  <a:prstClr val="white"/>
                </a:solidFill>
                <a:latin typeface="微软雅黑" panose="020B0503020204020204" charset="-122"/>
                <a:ea typeface="微软雅黑" panose="020B0503020204020204" charset="-122"/>
                <a:cs typeface="微软雅黑" panose="020B0503020204020204" charset="-122"/>
              </a:rPr>
              <a:t>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1" name="图片 100"/>
          <p:cNvPicPr/>
          <p:nvPr>
            <p:custDataLst>
              <p:tags r:id="rId7"/>
            </p:custDataLst>
          </p:nvPr>
        </p:nvPicPr>
        <p:blipFill>
          <a:blip r:embed="rId8"/>
          <a:stretch>
            <a:fillRect/>
          </a:stretch>
        </p:blipFill>
        <p:spPr>
          <a:xfrm>
            <a:off x="6445885" y="-98425"/>
            <a:ext cx="5650230" cy="1856105"/>
          </a:xfrm>
          <a:prstGeom prst="rect">
            <a:avLst/>
          </a:prstGeom>
          <a:noFill/>
          <a:ln w="9525">
            <a:noFill/>
          </a:ln>
        </p:spPr>
      </p:pic>
      <p:pic>
        <p:nvPicPr>
          <p:cNvPr id="100" name="图片 99"/>
          <p:cNvPicPr/>
          <p:nvPr>
            <p:custDataLst>
              <p:tags r:id="rId9"/>
            </p:custDataLst>
          </p:nvPr>
        </p:nvPicPr>
        <p:blipFill>
          <a:blip r:embed="rId10"/>
          <a:stretch>
            <a:fillRect/>
          </a:stretch>
        </p:blipFill>
        <p:spPr>
          <a:xfrm>
            <a:off x="10200842" y="5175430"/>
            <a:ext cx="1456311" cy="1740082"/>
          </a:xfrm>
          <a:prstGeom prst="rect">
            <a:avLst/>
          </a:prstGeom>
          <a:noFill/>
          <a:ln w="9525">
            <a:noFill/>
          </a:ln>
        </p:spPr>
      </p:pic>
      <p:sp>
        <p:nvSpPr>
          <p:cNvPr id="8" name="文本框 7"/>
          <p:cNvSpPr txBox="1"/>
          <p:nvPr>
            <p:custDataLst>
              <p:tags r:id="rId11"/>
            </p:custDataLst>
          </p:nvPr>
        </p:nvSpPr>
        <p:spPr>
          <a:xfrm>
            <a:off x="160020" y="962660"/>
            <a:ext cx="5723255" cy="395922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14" tIns="91414" rIns="91414" bIns="91414" numCol="1" spcCol="38100" rtlCol="0" anchor="t" forceAA="0">
            <a:no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rPr>
              <a:t>1. 快速打开A篇阅读理解的方式：</a:t>
            </a:r>
            <a:endPar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   </a:t>
            </a:r>
            <a:r>
              <a:rPr kumimoji="0" lang="zh-CN" altLang="en-US" sz="2400" b="0" i="0" u="none" strike="noStrike" cap="none" spc="0" normalizeH="0" baseline="0">
                <a:ln>
                  <a:noFill/>
                </a:ln>
                <a:solidFill>
                  <a:srgbClr val="000000"/>
                </a:solidFill>
                <a:effectLst/>
                <a:uFillTx/>
                <a:latin typeface="+mn-lt"/>
                <a:ea typeface="+mn-ea"/>
                <a:cs typeface="+mn-cs"/>
                <a:sym typeface="Helvetica"/>
              </a:rPr>
              <a:t>①快速读取文章</a:t>
            </a:r>
            <a:r>
              <a:rPr kumimoji="0" lang="zh-CN" altLang="en-US" sz="2400" b="1" i="0" u="none" strike="noStrike" cap="none" spc="0" normalizeH="0" baseline="0">
                <a:ln>
                  <a:noFill/>
                </a:ln>
                <a:solidFill>
                  <a:srgbClr val="C00000"/>
                </a:solidFill>
                <a:effectLst/>
                <a:uFillTx/>
                <a:latin typeface="+mn-lt"/>
                <a:ea typeface="+mn-ea"/>
                <a:cs typeface="+mn-cs"/>
                <a:sym typeface="Helvetica"/>
              </a:rPr>
              <a:t>标题</a:t>
            </a:r>
            <a:r>
              <a:rPr kumimoji="0" lang="en-US" altLang="zh-CN" sz="2400" b="0" i="0" u="none" strike="noStrike" cap="none" spc="0" normalizeH="0" baseline="0">
                <a:ln>
                  <a:noFill/>
                </a:ln>
                <a:solidFill>
                  <a:srgbClr val="000000"/>
                </a:solidFill>
                <a:effectLst/>
                <a:uFillTx/>
                <a:latin typeface="+mn-lt"/>
                <a:ea typeface="+mn-ea"/>
                <a:cs typeface="+mn-cs"/>
                <a:sym typeface="Helvetica"/>
              </a:rPr>
              <a:t>/</a:t>
            </a:r>
            <a:r>
              <a:rPr kumimoji="0" lang="zh-CN" altLang="en-US" sz="2400" b="1" i="0" u="none" strike="noStrike" cap="none" spc="0" normalizeH="0" baseline="0">
                <a:ln>
                  <a:noFill/>
                </a:ln>
                <a:solidFill>
                  <a:srgbClr val="C00000"/>
                </a:solidFill>
                <a:effectLst/>
                <a:uFillTx/>
                <a:latin typeface="+mn-lt"/>
                <a:ea typeface="+mn-ea"/>
                <a:cs typeface="+mn-cs"/>
                <a:sym typeface="Helvetica"/>
              </a:rPr>
              <a:t>主题句</a:t>
            </a:r>
            <a:r>
              <a:rPr kumimoji="0" lang="zh-CN" altLang="en-US" sz="2400" b="0" i="0" u="none" strike="noStrike" cap="none" spc="0" normalizeH="0" baseline="0">
                <a:ln>
                  <a:noFill/>
                </a:ln>
                <a:solidFill>
                  <a:srgbClr val="000000"/>
                </a:solidFill>
                <a:effectLst/>
                <a:uFillTx/>
                <a:latin typeface="+mn-lt"/>
                <a:ea typeface="+mn-ea"/>
                <a:cs typeface="+mn-cs"/>
                <a:sym typeface="Helvetica"/>
              </a:rPr>
              <a:t>/</a:t>
            </a:r>
            <a:r>
              <a:rPr kumimoji="0" lang="zh-CN" altLang="en-US" sz="2400" b="1" i="0" u="none" strike="noStrike" cap="none" spc="0" normalizeH="0" baseline="0">
                <a:ln>
                  <a:noFill/>
                </a:ln>
                <a:solidFill>
                  <a:srgbClr val="C00000"/>
                </a:solidFill>
                <a:effectLst/>
                <a:uFillTx/>
                <a:latin typeface="+mn-lt"/>
                <a:ea typeface="+mn-ea"/>
                <a:cs typeface="+mn-cs"/>
                <a:sym typeface="Helvetica"/>
              </a:rPr>
              <a:t>文章主旨大意</a:t>
            </a:r>
            <a:r>
              <a:rPr kumimoji="0" lang="zh-CN" altLang="en-US" sz="2400" b="0" i="0" u="none" strike="noStrike" cap="none" spc="0" normalizeH="0" baseline="0">
                <a:ln>
                  <a:noFill/>
                </a:ln>
                <a:solidFill>
                  <a:srgbClr val="0070C0"/>
                </a:solidFill>
                <a:effectLst/>
                <a:uFillTx/>
                <a:latin typeface="+mn-lt"/>
                <a:ea typeface="+mn-ea"/>
                <a:cs typeface="+mn-cs"/>
                <a:sym typeface="Helvetica"/>
              </a:rPr>
              <a:t>（一般在第一段）</a:t>
            </a:r>
            <a:endParaRPr kumimoji="0" lang="zh-CN" altLang="en-US" sz="2400" b="0" i="0" u="none" strike="noStrike" cap="none" spc="0" normalizeH="0" baseline="0">
              <a:ln>
                <a:noFill/>
              </a:ln>
              <a:solidFill>
                <a:srgbClr val="0070C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②浏览</a:t>
            </a:r>
            <a:r>
              <a:rPr kumimoji="0" lang="zh-CN" altLang="en-US" sz="2400" b="0" i="0" u="none" strike="noStrike" cap="none" spc="0" normalizeH="0" baseline="0">
                <a:ln>
                  <a:noFill/>
                </a:ln>
                <a:solidFill>
                  <a:srgbClr val="000000"/>
                </a:solidFill>
                <a:effectLst/>
                <a:uFillTx/>
                <a:latin typeface="+mn-lt"/>
                <a:ea typeface="+mn-ea"/>
                <a:cs typeface="+mn-cs"/>
                <a:sym typeface="Helvetica"/>
              </a:rPr>
              <a:t>文章的框架结构/语篇组织</a:t>
            </a:r>
            <a:r>
              <a:rPr kumimoji="0" lang="zh-CN" altLang="en-US" sz="2400" b="0" i="0" u="none" strike="noStrike" cap="none" spc="0" normalizeH="0" baseline="0">
                <a:ln>
                  <a:noFill/>
                </a:ln>
                <a:solidFill>
                  <a:srgbClr val="0070C0"/>
                </a:solidFill>
                <a:effectLst/>
                <a:uFillTx/>
                <a:latin typeface="+mn-lt"/>
                <a:ea typeface="+mn-ea"/>
                <a:cs typeface="+mn-cs"/>
                <a:sym typeface="Helvetica"/>
              </a:rPr>
              <a:t>（达成宏观把握，方便定位信息）</a:t>
            </a:r>
            <a:endParaRPr kumimoji="0" lang="zh-CN" altLang="en-US" sz="2400" b="0" i="0" u="none" strike="noStrike" cap="none" spc="0" normalizeH="0" baseline="0">
              <a:ln>
                <a:noFill/>
              </a:ln>
              <a:solidFill>
                <a:srgbClr val="0070C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③</a:t>
            </a:r>
            <a:r>
              <a:rPr lang="en-US" altLang="zh-CN" sz="2400">
                <a:ln>
                  <a:noFill/>
                </a:ln>
                <a:solidFill>
                  <a:srgbClr val="C00000"/>
                </a:solidFill>
                <a:effectLst/>
                <a:uFillTx/>
                <a:sym typeface="Helvetica"/>
              </a:rPr>
              <a:t>题干关键词</a:t>
            </a:r>
            <a:r>
              <a:rPr lang="zh-CN" altLang="en-US" sz="2400">
                <a:ln>
                  <a:noFill/>
                </a:ln>
                <a:solidFill>
                  <a:srgbClr val="000000"/>
                </a:solidFill>
                <a:effectLst/>
                <a:uFillTx/>
                <a:ea typeface="宋体" panose="02010600030101010101" pitchFamily="2" charset="-122"/>
                <a:sym typeface="Helvetica"/>
              </a:rPr>
              <a:t>快速回到原文</a:t>
            </a:r>
            <a:r>
              <a:rPr lang="zh-CN" altLang="en-US" sz="2400">
                <a:ln>
                  <a:noFill/>
                </a:ln>
                <a:solidFill>
                  <a:srgbClr val="C00000"/>
                </a:solidFill>
                <a:effectLst/>
                <a:uFillTx/>
                <a:ea typeface="宋体" panose="02010600030101010101" pitchFamily="2" charset="-122"/>
                <a:sym typeface="Helvetica"/>
              </a:rPr>
              <a:t>定位信息源</a:t>
            </a:r>
            <a:r>
              <a:rPr kumimoji="0" lang="zh-CN" altLang="en-US" sz="2400" b="0" i="0" u="none" strike="noStrike" cap="none" spc="0" normalizeH="0" baseline="0">
                <a:ln>
                  <a:noFill/>
                </a:ln>
                <a:solidFill>
                  <a:srgbClr val="0070C0"/>
                </a:solidFill>
                <a:effectLst/>
                <a:uFillTx/>
                <a:latin typeface="+mn-lt"/>
                <a:ea typeface="+mn-ea"/>
                <a:cs typeface="+mn-cs"/>
                <a:sym typeface="Helvetica"/>
              </a:rPr>
              <a:t>（题目=阅读提纲）</a:t>
            </a:r>
            <a:endParaRPr kumimoji="0" lang="zh-CN" altLang="en-US" sz="2400" b="0" i="0" u="none" strike="noStrike" cap="none" spc="0" normalizeH="0" baseline="0">
              <a:ln>
                <a:noFill/>
              </a:ln>
              <a:solidFill>
                <a:srgbClr val="0070C0"/>
              </a:solidFill>
              <a:effectLst/>
              <a:uFillTx/>
              <a:latin typeface="+mn-lt"/>
              <a:ea typeface="+mn-ea"/>
              <a:cs typeface="+mn-cs"/>
              <a:sym typeface="Helvetica"/>
            </a:endParaRPr>
          </a:p>
          <a:p>
            <a:pPr marR="0" indent="0" algn="l" defTabSz="685800" rtl="0" fontAlgn="auto" hangingPunct="0">
              <a:lnSpc>
                <a:spcPts val="1880"/>
              </a:lnSpc>
              <a:spcBef>
                <a:spcPts val="0"/>
              </a:spcBef>
              <a:spcAft>
                <a:spcPts val="0"/>
              </a:spcAft>
              <a:buClrTx/>
              <a:buSzTx/>
              <a:buFontTx/>
              <a:buNone/>
            </a:pPr>
            <a:endParaRPr kumimoji="0" lang="zh-CN" altLang="en-US" sz="2400" b="0" i="0" u="none" strike="noStrike" cap="none" spc="0" normalizeH="0" baseline="0">
              <a:ln>
                <a:noFill/>
              </a:ln>
              <a:solidFill>
                <a:srgbClr val="0070C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rPr>
              <a:t>2. </a:t>
            </a:r>
            <a:r>
              <a:rPr lang="en-US" altLang="zh-CN" sz="2400" b="1">
                <a:ln>
                  <a:noFill/>
                </a:ln>
                <a:solidFill>
                  <a:srgbClr val="C00000"/>
                </a:solidFill>
                <a:effectLst/>
                <a:uFillTx/>
                <a:latin typeface="微软雅黑" panose="020B0503020204020204" charset="-122"/>
                <a:ea typeface="微软雅黑" panose="020B0503020204020204" charset="-122"/>
                <a:sym typeface="Helvetica"/>
              </a:rPr>
              <a:t>先做直接辨认型</a:t>
            </a:r>
            <a:r>
              <a:rPr lang="en-US" altLang="zh-CN" sz="2400">
                <a:ln>
                  <a:noFill/>
                </a:ln>
                <a:solidFill>
                  <a:srgbClr val="C00000"/>
                </a:solidFill>
                <a:effectLst/>
                <a:uFillTx/>
                <a:sym typeface="Helvetica"/>
              </a:rPr>
              <a:t>：</a:t>
            </a:r>
            <a:r>
              <a:rPr lang="en-US" altLang="zh-CN" sz="2400">
                <a:ln>
                  <a:noFill/>
                </a:ln>
                <a:solidFill>
                  <a:srgbClr val="000000"/>
                </a:solidFill>
                <a:effectLst/>
                <a:uFillTx/>
                <a:sym typeface="Helvetica"/>
              </a:rPr>
              <a:t> </a:t>
            </a:r>
            <a:endParaRPr lang="en-US" altLang="zh-CN" sz="2400">
              <a:ln>
                <a:noFill/>
              </a:ln>
              <a:solidFill>
                <a:srgbClr val="000000"/>
              </a:solidFill>
              <a:effectLst/>
              <a:uFillTx/>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b="1">
                <a:ln>
                  <a:noFill/>
                </a:ln>
                <a:solidFill>
                  <a:srgbClr val="C00000"/>
                </a:solidFill>
                <a:effectLst/>
                <a:uFillTx/>
                <a:sym typeface="Helvetica"/>
              </a:rPr>
              <a:t>    </a:t>
            </a:r>
            <a:r>
              <a:rPr lang="zh-CN" altLang="en-US" sz="2400" b="1">
                <a:ln>
                  <a:noFill/>
                </a:ln>
                <a:solidFill>
                  <a:srgbClr val="C00000"/>
                </a:solidFill>
                <a:effectLst/>
                <a:uFillTx/>
                <a:sym typeface="Helvetica"/>
              </a:rPr>
              <a:t>单点直接信息题</a:t>
            </a:r>
            <a:r>
              <a:rPr lang="en-US" altLang="zh-CN" sz="2400">
                <a:ln>
                  <a:noFill/>
                </a:ln>
                <a:solidFill>
                  <a:srgbClr val="000000"/>
                </a:solidFill>
                <a:effectLst/>
                <a:uFillTx/>
                <a:sym typeface="Helvetica"/>
              </a:rPr>
              <a:t>（带问题寻读跳读---获取</a:t>
            </a:r>
            <a:r>
              <a:rPr lang="zh-CN" altLang="en-US" sz="2400">
                <a:ln>
                  <a:noFill/>
                </a:ln>
                <a:solidFill>
                  <a:srgbClr val="000000"/>
                </a:solidFill>
                <a:effectLst/>
                <a:uFillTx/>
                <a:ea typeface="宋体" panose="02010600030101010101" pitchFamily="2" charset="-122"/>
                <a:sym typeface="Helvetica"/>
              </a:rPr>
              <a:t>文本</a:t>
            </a:r>
            <a:r>
              <a:rPr lang="en-US" altLang="zh-CN" sz="2400">
                <a:ln>
                  <a:noFill/>
                </a:ln>
                <a:solidFill>
                  <a:srgbClr val="000000"/>
                </a:solidFill>
                <a:effectLst/>
                <a:uFillTx/>
                <a:sym typeface="Helvetica"/>
              </a:rPr>
              <a:t>信息--</a:t>
            </a:r>
            <a:r>
              <a:rPr lang="zh-CN" altLang="en-US" sz="2400">
                <a:ln>
                  <a:noFill/>
                </a:ln>
                <a:solidFill>
                  <a:srgbClr val="000000"/>
                </a:solidFill>
                <a:effectLst/>
                <a:uFillTx/>
                <a:ea typeface="宋体" panose="02010600030101010101" pitchFamily="2" charset="-122"/>
                <a:sym typeface="Helvetica"/>
              </a:rPr>
              <a:t>选项</a:t>
            </a:r>
            <a:r>
              <a:rPr lang="en-US" altLang="zh-CN" sz="2400">
                <a:ln>
                  <a:noFill/>
                </a:ln>
                <a:solidFill>
                  <a:srgbClr val="000000"/>
                </a:solidFill>
                <a:effectLst/>
                <a:uFillTx/>
                <a:sym typeface="Helvetica"/>
              </a:rPr>
              <a:t>对号入座）</a:t>
            </a: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p:txBody>
      </p:sp>
      <p:pic>
        <p:nvPicPr>
          <p:cNvPr id="4" name="图片 3"/>
          <p:cNvPicPr>
            <a:picLocks noChangeAspect="1"/>
          </p:cNvPicPr>
          <p:nvPr>
            <p:custDataLst>
              <p:tags r:id="rId12"/>
            </p:custDataLst>
          </p:nvPr>
        </p:nvPicPr>
        <p:blipFill>
          <a:blip r:embed="rId13"/>
          <a:srcRect b="4409"/>
          <a:stretch>
            <a:fillRect/>
          </a:stretch>
        </p:blipFill>
        <p:spPr>
          <a:xfrm>
            <a:off x="5883275" y="0"/>
            <a:ext cx="6308725" cy="4187190"/>
          </a:xfrm>
          <a:prstGeom prst="rect">
            <a:avLst/>
          </a:prstGeom>
        </p:spPr>
      </p:pic>
      <p:sp>
        <p:nvSpPr>
          <p:cNvPr id="9" name="文本框 8"/>
          <p:cNvSpPr txBox="1"/>
          <p:nvPr/>
        </p:nvSpPr>
        <p:spPr>
          <a:xfrm>
            <a:off x="160020" y="5057775"/>
            <a:ext cx="10504170" cy="12890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3.  再做间接辨认型：</a:t>
            </a:r>
            <a:r>
              <a:rPr lang="en-US" altLang="zh-CN" sz="2400">
                <a:ln>
                  <a:noFill/>
                </a:ln>
                <a:solidFill>
                  <a:srgbClr val="000000"/>
                </a:solidFill>
                <a:effectLst/>
                <a:uFillTx/>
                <a:sym typeface="Helvetica"/>
              </a:rPr>
              <a:t> </a:t>
            </a:r>
            <a:endParaRPr lang="en-US" altLang="zh-CN" sz="2400">
              <a:ln>
                <a:noFill/>
              </a:ln>
              <a:solidFill>
                <a:srgbClr val="000000"/>
              </a:solidFill>
              <a:effectLst/>
              <a:uFillTx/>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b="1">
                <a:ln>
                  <a:noFill/>
                </a:ln>
                <a:solidFill>
                  <a:srgbClr val="C00000"/>
                </a:solidFill>
                <a:effectLst/>
                <a:uFillTx/>
                <a:sym typeface="Helvetica"/>
              </a:rPr>
              <a:t>    </a:t>
            </a:r>
            <a:r>
              <a:rPr lang="zh-CN" altLang="en-US" sz="2400" b="1">
                <a:ln>
                  <a:noFill/>
                </a:ln>
                <a:solidFill>
                  <a:srgbClr val="C00000"/>
                </a:solidFill>
                <a:effectLst/>
                <a:uFillTx/>
                <a:sym typeface="Helvetica"/>
              </a:rPr>
              <a:t>多点信息题</a:t>
            </a:r>
            <a:r>
              <a:rPr lang="en-US" altLang="zh-CN" sz="2400">
                <a:ln>
                  <a:noFill/>
                </a:ln>
                <a:solidFill>
                  <a:srgbClr val="000000"/>
                </a:solidFill>
                <a:effectLst/>
                <a:uFillTx/>
                <a:sym typeface="Helvetica"/>
              </a:rPr>
              <a:t>（多点信息群---</a:t>
            </a:r>
            <a:r>
              <a:rPr sz="2400">
                <a:ln>
                  <a:noFill/>
                </a:ln>
                <a:solidFill>
                  <a:srgbClr val="000000"/>
                </a:solidFill>
                <a:effectLst/>
                <a:uFillTx/>
                <a:sym typeface="Helvetica"/>
              </a:rPr>
              <a:t>注重对特定细节的筛选、类比、综合</a:t>
            </a:r>
            <a:r>
              <a:rPr lang="zh-CN" sz="2400">
                <a:ln>
                  <a:noFill/>
                </a:ln>
                <a:solidFill>
                  <a:srgbClr val="000000"/>
                </a:solidFill>
                <a:effectLst/>
                <a:uFillTx/>
                <a:ea typeface="宋体" panose="02010600030101010101" pitchFamily="2" charset="-122"/>
                <a:sym typeface="Helvetica"/>
              </a:rPr>
              <a:t>，</a:t>
            </a:r>
            <a:r>
              <a:rPr lang="en-US" altLang="zh-CN" sz="2400">
                <a:ln>
                  <a:noFill/>
                </a:ln>
                <a:solidFill>
                  <a:srgbClr val="000000"/>
                </a:solidFill>
                <a:effectLst/>
                <a:uFillTx/>
                <a:sym typeface="Helvetica"/>
              </a:rPr>
              <a:t>加工转换--正确释义）</a:t>
            </a: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p:txBody>
      </p:sp>
      <p:pic>
        <p:nvPicPr>
          <p:cNvPr id="5124" name="图片 11" descr="水印"/>
          <p:cNvPicPr>
            <a:picLocks noChangeAspect="1"/>
          </p:cNvPicPr>
          <p:nvPr/>
        </p:nvPicPr>
        <p:blipFill>
          <a:blip r:embed="rId14"/>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lang="en-US" sz="2100" b="1" dirty="0">
                <a:solidFill>
                  <a:prstClr val="white"/>
                </a:solidFill>
                <a:latin typeface="微软雅黑" panose="020B0503020204020204" charset="-122"/>
                <a:ea typeface="微软雅黑" panose="020B0503020204020204" charset="-122"/>
                <a:cs typeface="微软雅黑" panose="020B0503020204020204" charset="-122"/>
              </a:rPr>
              <a:t>B</a:t>
            </a: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rPr>
              <a:t>篇</a:t>
            </a:r>
            <a:r>
              <a:rPr sz="2100" b="1" dirty="0">
                <a:solidFill>
                  <a:prstClr val="white"/>
                </a:solidFill>
                <a:latin typeface="微软雅黑" panose="020B0503020204020204" charset="-122"/>
                <a:ea typeface="微软雅黑" panose="020B0503020204020204" charset="-122"/>
                <a:cs typeface="微软雅黑" panose="020B0503020204020204" charset="-122"/>
              </a:rPr>
              <a:t>阅读理解满分</a:t>
            </a:r>
            <a:r>
              <a:rPr lang="zh-CN" sz="2100" b="1" dirty="0">
                <a:solidFill>
                  <a:prstClr val="white"/>
                </a:solidFill>
                <a:latin typeface="微软雅黑" panose="020B0503020204020204" charset="-122"/>
                <a:ea typeface="微软雅黑" panose="020B0503020204020204" charset="-122"/>
                <a:cs typeface="微软雅黑" panose="020B0503020204020204" charset="-122"/>
              </a:rPr>
              <a:t>秒杀</a:t>
            </a:r>
            <a:r>
              <a:rPr sz="2100" b="1" dirty="0">
                <a:solidFill>
                  <a:prstClr val="white"/>
                </a:solidFill>
                <a:latin typeface="微软雅黑" panose="020B0503020204020204" charset="-122"/>
                <a:ea typeface="微软雅黑" panose="020B0503020204020204" charset="-122"/>
                <a:cs typeface="微软雅黑" panose="020B0503020204020204" charset="-122"/>
              </a:rPr>
              <a:t>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0" name="图片 99"/>
          <p:cNvPicPr/>
          <p:nvPr>
            <p:custDataLst>
              <p:tags r:id="rId7"/>
            </p:custDataLst>
          </p:nvPr>
        </p:nvPicPr>
        <p:blipFill>
          <a:blip r:embed="rId8"/>
          <a:stretch>
            <a:fillRect/>
          </a:stretch>
        </p:blipFill>
        <p:spPr>
          <a:xfrm>
            <a:off x="10200842" y="5175430"/>
            <a:ext cx="1456311" cy="1740082"/>
          </a:xfrm>
          <a:prstGeom prst="rect">
            <a:avLst/>
          </a:prstGeom>
          <a:noFill/>
          <a:ln w="9525">
            <a:noFill/>
          </a:ln>
        </p:spPr>
      </p:pic>
      <p:sp>
        <p:nvSpPr>
          <p:cNvPr id="9" name="文本框 8"/>
          <p:cNvSpPr txBox="1"/>
          <p:nvPr>
            <p:custDataLst>
              <p:tags r:id="rId9"/>
            </p:custDataLst>
          </p:nvPr>
        </p:nvSpPr>
        <p:spPr>
          <a:xfrm>
            <a:off x="618490" y="1777365"/>
            <a:ext cx="6165850" cy="2579370"/>
          </a:xfrm>
          <a:prstGeom prst="rect">
            <a:avLst/>
          </a:prstGeom>
          <a:noFill/>
          <a:extLst>
            <a:ext uri="{909E8E84-426E-40DD-AFC4-6F175D3DCCD1}">
              <a14:hiddenFill xmlns:a14="http://schemas.microsoft.com/office/drawing/2010/main">
                <a:solidFill>
                  <a:srgbClr val="4472C4">
                    <a:lumMod val="20000"/>
                    <a:lumOff val="80000"/>
                  </a:srgbClr>
                </a:solidFill>
              </a14:hiddenFill>
            </a:ext>
          </a:extLst>
        </p:spPr>
        <p:txBody>
          <a:bodyPr wrap="square" rtlCol="0">
            <a:spAutoFit/>
          </a:bodyPr>
          <a:p>
            <a:pPr algn="l" defTabSz="68580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      B篇阅读</a:t>
            </a:r>
            <a:r>
              <a:rPr lang="zh-CN" altLang="en-US" sz="2400" b="1">
                <a:ln>
                  <a:noFill/>
                </a:ln>
                <a:solidFill>
                  <a:srgbClr val="000000"/>
                </a:solidFill>
                <a:effectLst/>
                <a:uFillTx/>
                <a:ea typeface="宋体" panose="02010600030101010101" pitchFamily="2" charset="-122"/>
                <a:sym typeface="等线" panose="02010600030101010101" charset="-122"/>
              </a:rPr>
              <a:t>，多为体现立德树人，语言表现力强的记叙文，常常以细腻的</a:t>
            </a:r>
            <a:r>
              <a:rPr lang="en-US" altLang="zh-CN" sz="2400" b="1">
                <a:ln>
                  <a:noFill/>
                </a:ln>
                <a:solidFill>
                  <a:srgbClr val="000000"/>
                </a:solidFill>
                <a:effectLst/>
                <a:uFillTx/>
                <a:sym typeface="等线" panose="02010600030101010101" charset="-122"/>
              </a:rPr>
              <a:t>语言呈现一个暖心或是励志的故事，</a:t>
            </a:r>
            <a:r>
              <a:rPr lang="zh-CN" altLang="en-US" sz="2400" b="1">
                <a:ln>
                  <a:noFill/>
                </a:ln>
                <a:solidFill>
                  <a:srgbClr val="000000"/>
                </a:solidFill>
                <a:effectLst/>
                <a:uFillTx/>
                <a:ea typeface="宋体" panose="02010600030101010101" pitchFamily="2" charset="-122"/>
                <a:sym typeface="等线" panose="02010600030101010101" charset="-122"/>
              </a:rPr>
              <a:t>考生</a:t>
            </a:r>
            <a:r>
              <a:rPr lang="en-US" altLang="zh-CN" sz="2400" b="1">
                <a:ln>
                  <a:noFill/>
                </a:ln>
                <a:solidFill>
                  <a:srgbClr val="000000"/>
                </a:solidFill>
                <a:effectLst/>
                <a:uFillTx/>
                <a:sym typeface="等线" panose="02010600030101010101" charset="-122"/>
              </a:rPr>
              <a:t>需</a:t>
            </a:r>
            <a:r>
              <a:rPr lang="zh-CN" altLang="en-US" sz="2400" b="1">
                <a:ln>
                  <a:noFill/>
                </a:ln>
                <a:solidFill>
                  <a:srgbClr val="C00000"/>
                </a:solidFill>
                <a:effectLst/>
                <a:uFillTx/>
                <a:ea typeface="宋体" panose="02010600030101010101" pitchFamily="2" charset="-122"/>
                <a:sym typeface="等线" panose="02010600030101010101" charset="-122"/>
              </a:rPr>
              <a:t>强化</a:t>
            </a:r>
            <a:r>
              <a:rPr lang="en-US" altLang="zh-CN" sz="2400" b="1">
                <a:ln>
                  <a:noFill/>
                </a:ln>
                <a:solidFill>
                  <a:srgbClr val="C00000"/>
                </a:solidFill>
                <a:effectLst/>
                <a:uFillTx/>
                <a:sym typeface="等线" panose="02010600030101010101" charset="-122"/>
              </a:rPr>
              <a:t>“作者意识</a:t>
            </a:r>
            <a:r>
              <a:rPr lang="en-US" altLang="zh-CN" sz="2400" b="1" baseline="-25000">
                <a:ln>
                  <a:noFill/>
                </a:ln>
                <a:solidFill>
                  <a:srgbClr val="C00000"/>
                </a:solidFill>
                <a:effectLst/>
                <a:uFillTx/>
                <a:sym typeface="等线" panose="02010600030101010101" charset="-122"/>
              </a:rPr>
              <a:t>含命题者</a:t>
            </a:r>
            <a:r>
              <a:rPr lang="en-US" altLang="zh-CN" sz="2400" b="1">
                <a:ln>
                  <a:noFill/>
                </a:ln>
                <a:solidFill>
                  <a:srgbClr val="C00000"/>
                </a:solidFill>
                <a:effectLst/>
                <a:uFillTx/>
                <a:sym typeface="等线" panose="02010600030101010101" charset="-122"/>
              </a:rPr>
              <a:t>”</a:t>
            </a:r>
            <a:r>
              <a:rPr lang="zh-CN" altLang="en-US" sz="2400" b="1">
                <a:ln>
                  <a:noFill/>
                </a:ln>
                <a:solidFill>
                  <a:srgbClr val="000000"/>
                </a:solidFill>
                <a:effectLst/>
                <a:uFillTx/>
                <a:ea typeface="宋体" panose="02010600030101010101" pitchFamily="2" charset="-122"/>
                <a:sym typeface="等线" panose="02010600030101010101" charset="-122"/>
              </a:rPr>
              <a:t>，</a:t>
            </a:r>
            <a:r>
              <a:rPr lang="en-US" altLang="zh-CN" sz="2400" b="1">
                <a:ln>
                  <a:noFill/>
                </a:ln>
                <a:solidFill>
                  <a:srgbClr val="000000"/>
                </a:solidFill>
                <a:effectLst/>
                <a:uFillTx/>
                <a:sym typeface="等线" panose="02010600030101010101" charset="-122"/>
              </a:rPr>
              <a:t>体验不同情感，</a:t>
            </a:r>
            <a:r>
              <a:rPr lang="zh-CN" altLang="en-US" sz="2400" b="1">
                <a:ln>
                  <a:noFill/>
                </a:ln>
                <a:solidFill>
                  <a:srgbClr val="000000"/>
                </a:solidFill>
                <a:effectLst/>
                <a:uFillTx/>
                <a:ea typeface="宋体" panose="02010600030101010101" pitchFamily="2" charset="-122"/>
                <a:sym typeface="等线" panose="02010600030101010101" charset="-122"/>
              </a:rPr>
              <a:t>感受</a:t>
            </a:r>
            <a:r>
              <a:rPr lang="en-US" altLang="zh-CN" sz="2400" b="1">
                <a:ln>
                  <a:noFill/>
                </a:ln>
                <a:solidFill>
                  <a:srgbClr val="000000"/>
                </a:solidFill>
                <a:effectLst/>
                <a:uFillTx/>
                <a:sym typeface="等线" panose="02010600030101010101" charset="-122"/>
              </a:rPr>
              <a:t>正确的人生观和价值观。</a:t>
            </a:r>
            <a:endParaRPr lang="en-US" altLang="zh-CN" sz="2400" b="1">
              <a:ln>
                <a:noFill/>
              </a:ln>
              <a:solidFill>
                <a:srgbClr val="000000"/>
              </a:solidFill>
              <a:effectLst/>
              <a:uFillTx/>
              <a:sym typeface="等线" panose="02010600030101010101" charset="-122"/>
            </a:endParaRPr>
          </a:p>
        </p:txBody>
      </p:sp>
      <p:sp>
        <p:nvSpPr>
          <p:cNvPr id="8" name="文本框 7"/>
          <p:cNvSpPr txBox="1"/>
          <p:nvPr>
            <p:custDataLst>
              <p:tags r:id="rId10"/>
            </p:custDataLst>
          </p:nvPr>
        </p:nvSpPr>
        <p:spPr>
          <a:xfrm>
            <a:off x="617318" y="1110610"/>
            <a:ext cx="4628515" cy="588645"/>
          </a:xfrm>
          <a:prstGeom prst="rect">
            <a:avLst/>
          </a:prstGeom>
          <a:noFill/>
        </p:spPr>
        <p:txBody>
          <a:bodyPr wrap="none" rtlCol="0">
            <a:spAutoFit/>
          </a:bodyPr>
          <a:p>
            <a:pPr algn="l" defTabSz="685800" hangingPunct="0">
              <a:lnSpc>
                <a:spcPts val="3880"/>
              </a:lnSpc>
              <a:spcBef>
                <a:spcPts val="0"/>
              </a:spcBef>
              <a:spcAft>
                <a:spcPts val="0"/>
              </a:spcAft>
              <a:buClrTx/>
              <a:buSzTx/>
              <a:buNone/>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1.</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B</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篇</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阅读要</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强化</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“作者意识”</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p:txBody>
      </p:sp>
      <p:pic>
        <p:nvPicPr>
          <p:cNvPr id="101" name="图片 100"/>
          <p:cNvPicPr/>
          <p:nvPr>
            <p:custDataLst>
              <p:tags r:id="rId11"/>
            </p:custDataLst>
          </p:nvPr>
        </p:nvPicPr>
        <p:blipFill>
          <a:blip r:embed="rId12"/>
          <a:stretch>
            <a:fillRect/>
          </a:stretch>
        </p:blipFill>
        <p:spPr>
          <a:xfrm>
            <a:off x="9902190" y="-98425"/>
            <a:ext cx="2193925" cy="661035"/>
          </a:xfrm>
          <a:prstGeom prst="rect">
            <a:avLst/>
          </a:prstGeom>
          <a:noFill/>
          <a:ln w="9525">
            <a:noFill/>
          </a:ln>
        </p:spPr>
      </p:pic>
      <p:pic>
        <p:nvPicPr>
          <p:cNvPr id="3" name="图片 2"/>
          <p:cNvPicPr>
            <a:picLocks noChangeAspect="1"/>
          </p:cNvPicPr>
          <p:nvPr>
            <p:custDataLst>
              <p:tags r:id="rId13"/>
            </p:custDataLst>
          </p:nvPr>
        </p:nvPicPr>
        <p:blipFill>
          <a:blip r:embed="rId14"/>
          <a:stretch>
            <a:fillRect/>
          </a:stretch>
        </p:blipFill>
        <p:spPr>
          <a:xfrm>
            <a:off x="6693535" y="0"/>
            <a:ext cx="5499100" cy="3568700"/>
          </a:xfrm>
          <a:prstGeom prst="rect">
            <a:avLst/>
          </a:prstGeom>
        </p:spPr>
      </p:pic>
      <p:sp>
        <p:nvSpPr>
          <p:cNvPr id="4" name="文本框 3"/>
          <p:cNvSpPr txBox="1"/>
          <p:nvPr/>
        </p:nvSpPr>
        <p:spPr>
          <a:xfrm>
            <a:off x="707390" y="4295140"/>
            <a:ext cx="10793095" cy="24231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noAutofit/>
          </a:bodyPr>
          <a:p>
            <a:pPr marL="0" algn="l" defTabSz="685800" rtl="0" latinLnBrk="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     作为阅读者，唯有站在作者的立场上，试着</a:t>
            </a:r>
            <a:r>
              <a:rPr lang="en-US" altLang="zh-CN" sz="2400" b="1" u="sng">
                <a:ln>
                  <a:noFill/>
                </a:ln>
                <a:solidFill>
                  <a:srgbClr val="C00000"/>
                </a:solidFill>
                <a:effectLst/>
                <a:uFillTx/>
                <a:sym typeface="等线" panose="02010600030101010101" charset="-122"/>
              </a:rPr>
              <a:t>从作者的角度</a:t>
            </a:r>
            <a:r>
              <a:rPr lang="en-US" altLang="zh-CN" sz="2400" b="1" baseline="-25000">
                <a:ln>
                  <a:noFill/>
                </a:ln>
                <a:solidFill>
                  <a:srgbClr val="000000"/>
                </a:solidFill>
                <a:effectLst/>
                <a:uFillTx/>
                <a:sym typeface="等线" panose="02010600030101010101" charset="-122"/>
              </a:rPr>
              <a:t>（命题人的角度多半也是作者的角度）</a:t>
            </a:r>
            <a:r>
              <a:rPr lang="en-US" altLang="zh-CN" sz="2400" b="1">
                <a:ln>
                  <a:noFill/>
                </a:ln>
                <a:solidFill>
                  <a:srgbClr val="000000"/>
                </a:solidFill>
                <a:effectLst/>
                <a:uFillTx/>
                <a:sym typeface="等线" panose="02010600030101010101" charset="-122"/>
              </a:rPr>
              <a:t>出发，去</a:t>
            </a:r>
            <a:r>
              <a:rPr lang="en-US" altLang="zh-CN" sz="2400" b="1" u="sng">
                <a:ln>
                  <a:noFill/>
                </a:ln>
                <a:solidFill>
                  <a:srgbClr val="C00000"/>
                </a:solidFill>
                <a:effectLst/>
                <a:uFillTx/>
                <a:sym typeface="等线" panose="02010600030101010101" charset="-122"/>
              </a:rPr>
              <a:t>揣测、想象、推敲</a:t>
            </a:r>
            <a:r>
              <a:rPr lang="en-US" altLang="zh-CN" sz="2400" b="1">
                <a:ln>
                  <a:noFill/>
                </a:ln>
                <a:solidFill>
                  <a:srgbClr val="000000"/>
                </a:solidFill>
                <a:effectLst/>
                <a:uFillTx/>
                <a:sym typeface="等线" panose="02010600030101010101" charset="-122"/>
              </a:rPr>
              <a:t>作者要表达的真实意图</a:t>
            </a:r>
            <a:r>
              <a:rPr lang="zh-CN" altLang="en-US" sz="2400" b="1">
                <a:ln>
                  <a:noFill/>
                </a:ln>
                <a:solidFill>
                  <a:srgbClr val="000000"/>
                </a:solidFill>
                <a:effectLst/>
                <a:uFillTx/>
                <a:ea typeface="宋体" panose="02010600030101010101" pitchFamily="2" charset="-122"/>
                <a:sym typeface="等线" panose="02010600030101010101" charset="-122"/>
              </a:rPr>
              <a:t>，</a:t>
            </a:r>
            <a:r>
              <a:rPr lang="zh-CN" altLang="en-US" sz="2400" b="1" u="sng">
                <a:ln>
                  <a:noFill/>
                </a:ln>
                <a:solidFill>
                  <a:srgbClr val="C00000"/>
                </a:solidFill>
                <a:effectLst/>
                <a:uFillTx/>
                <a:ea typeface="宋体" panose="02010600030101010101" pitchFamily="2" charset="-122"/>
                <a:sym typeface="等线" panose="02010600030101010101" charset="-122"/>
              </a:rPr>
              <a:t>把握</a:t>
            </a:r>
            <a:r>
              <a:rPr lang="zh-CN" altLang="en-US" sz="2400" b="1">
                <a:ln>
                  <a:noFill/>
                </a:ln>
                <a:solidFill>
                  <a:srgbClr val="000000"/>
                </a:solidFill>
                <a:effectLst/>
                <a:uFillTx/>
                <a:ea typeface="宋体" panose="02010600030101010101" pitchFamily="2" charset="-122"/>
                <a:sym typeface="等线" panose="02010600030101010101" charset="-122"/>
              </a:rPr>
              <a:t>人物特征，</a:t>
            </a:r>
            <a:r>
              <a:rPr lang="en-US" altLang="zh-CN" sz="2400" b="1">
                <a:ln>
                  <a:noFill/>
                </a:ln>
                <a:solidFill>
                  <a:srgbClr val="000000"/>
                </a:solidFill>
                <a:effectLst/>
                <a:uFillTx/>
                <a:sym typeface="等线" panose="02010600030101010101" charset="-122"/>
              </a:rPr>
              <a:t>才能</a:t>
            </a:r>
            <a:r>
              <a:rPr lang="en-US" altLang="zh-CN" sz="2400" b="1">
                <a:ln>
                  <a:noFill/>
                </a:ln>
                <a:solidFill>
                  <a:srgbClr val="C00000"/>
                </a:solidFill>
                <a:effectLst/>
                <a:uFillTx/>
                <a:sym typeface="等线" panose="02010600030101010101" charset="-122"/>
              </a:rPr>
              <a:t>秒懂语言组织之道</a:t>
            </a:r>
            <a:r>
              <a:rPr lang="en-US" altLang="zh-CN" sz="2400" b="1">
                <a:ln>
                  <a:noFill/>
                </a:ln>
                <a:solidFill>
                  <a:srgbClr val="000000"/>
                </a:solidFill>
                <a:effectLst/>
                <a:uFillTx/>
                <a:sym typeface="等线" panose="02010600030101010101" charset="-122"/>
              </a:rPr>
              <a:t>，才能</a:t>
            </a:r>
            <a:r>
              <a:rPr lang="en-US" altLang="zh-CN" sz="2400" b="1">
                <a:ln>
                  <a:noFill/>
                </a:ln>
                <a:solidFill>
                  <a:srgbClr val="C00000"/>
                </a:solidFill>
                <a:effectLst/>
                <a:uFillTx/>
                <a:sym typeface="等线" panose="02010600030101010101" charset="-122"/>
              </a:rPr>
              <a:t>洞悉文本内涵之妙</a:t>
            </a:r>
            <a:r>
              <a:rPr lang="en-US" altLang="zh-CN" sz="2400" b="1">
                <a:ln>
                  <a:noFill/>
                </a:ln>
                <a:solidFill>
                  <a:srgbClr val="000000"/>
                </a:solidFill>
                <a:effectLst/>
                <a:uFillTx/>
                <a:sym typeface="等线" panose="02010600030101010101" charset="-122"/>
              </a:rPr>
              <a:t>，并</a:t>
            </a:r>
            <a:r>
              <a:rPr lang="en-US" altLang="zh-CN" sz="2400" b="1">
                <a:ln>
                  <a:noFill/>
                </a:ln>
                <a:solidFill>
                  <a:srgbClr val="C00000"/>
                </a:solidFill>
                <a:effectLst/>
                <a:uFillTx/>
                <a:sym typeface="等线" panose="02010600030101010101" charset="-122"/>
              </a:rPr>
              <a:t>快速精准答题</a:t>
            </a:r>
            <a:r>
              <a:rPr lang="en-US" altLang="zh-CN" sz="2400" b="1">
                <a:ln>
                  <a:noFill/>
                </a:ln>
                <a:solidFill>
                  <a:srgbClr val="000000"/>
                </a:solidFill>
                <a:effectLst/>
                <a:uFillTx/>
                <a:sym typeface="等线" panose="02010600030101010101" charset="-122"/>
              </a:rPr>
              <a:t>。</a:t>
            </a:r>
            <a:endParaRPr kumimoji="0" lang="en-US" altLang="zh-CN" sz="2400" b="1" i="0" u="none" strike="noStrike" cap="none" spc="0" normalizeH="0" baseline="0">
              <a:ln>
                <a:noFill/>
              </a:ln>
              <a:solidFill>
                <a:srgbClr val="000000"/>
              </a:solidFill>
              <a:effectLst/>
              <a:uFillTx/>
              <a:latin typeface="+mn-lt"/>
              <a:ea typeface="+mn-ea"/>
              <a:cs typeface="+mn-cs"/>
              <a:sym typeface="等线" panose="02010600030101010101" charset="-122"/>
            </a:endParaRPr>
          </a:p>
        </p:txBody>
      </p:sp>
      <p:pic>
        <p:nvPicPr>
          <p:cNvPr id="5124" name="图片 11" descr="水印"/>
          <p:cNvPicPr>
            <a:picLocks noChangeAspect="1"/>
          </p:cNvPicPr>
          <p:nvPr/>
        </p:nvPicPr>
        <p:blipFill>
          <a:blip r:embed="rId15"/>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lang="en-US" sz="2100" b="1" dirty="0">
                <a:solidFill>
                  <a:prstClr val="white"/>
                </a:solidFill>
                <a:latin typeface="微软雅黑" panose="020B0503020204020204" charset="-122"/>
                <a:ea typeface="微软雅黑" panose="020B0503020204020204" charset="-122"/>
                <a:cs typeface="微软雅黑" panose="020B0503020204020204" charset="-122"/>
              </a:rPr>
              <a:t>B</a:t>
            </a: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rPr>
              <a:t>篇</a:t>
            </a:r>
            <a:r>
              <a:rPr sz="2100" b="1" dirty="0">
                <a:solidFill>
                  <a:prstClr val="white"/>
                </a:solidFill>
                <a:latin typeface="微软雅黑" panose="020B0503020204020204" charset="-122"/>
                <a:ea typeface="微软雅黑" panose="020B0503020204020204" charset="-122"/>
                <a:cs typeface="微软雅黑" panose="020B0503020204020204" charset="-122"/>
              </a:rPr>
              <a:t>阅读理解满分</a:t>
            </a:r>
            <a:r>
              <a:rPr lang="zh-CN" sz="2100" b="1" dirty="0">
                <a:solidFill>
                  <a:prstClr val="white"/>
                </a:solidFill>
                <a:latin typeface="微软雅黑" panose="020B0503020204020204" charset="-122"/>
                <a:ea typeface="微软雅黑" panose="020B0503020204020204" charset="-122"/>
                <a:cs typeface="微软雅黑" panose="020B0503020204020204" charset="-122"/>
              </a:rPr>
              <a:t>秒杀</a:t>
            </a:r>
            <a:r>
              <a:rPr sz="2100" b="1" dirty="0">
                <a:solidFill>
                  <a:prstClr val="white"/>
                </a:solidFill>
                <a:latin typeface="微软雅黑" panose="020B0503020204020204" charset="-122"/>
                <a:ea typeface="微软雅黑" panose="020B0503020204020204" charset="-122"/>
                <a:cs typeface="微软雅黑" panose="020B0503020204020204" charset="-122"/>
              </a:rPr>
              <a:t>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0" name="图片 99"/>
          <p:cNvPicPr/>
          <p:nvPr>
            <p:custDataLst>
              <p:tags r:id="rId7"/>
            </p:custDataLst>
          </p:nvPr>
        </p:nvPicPr>
        <p:blipFill>
          <a:blip r:embed="rId8"/>
          <a:stretch>
            <a:fillRect/>
          </a:stretch>
        </p:blipFill>
        <p:spPr>
          <a:xfrm>
            <a:off x="10200842" y="5175430"/>
            <a:ext cx="1456311" cy="1740082"/>
          </a:xfrm>
          <a:prstGeom prst="rect">
            <a:avLst/>
          </a:prstGeom>
          <a:noFill/>
          <a:ln w="9525">
            <a:noFill/>
          </a:ln>
        </p:spPr>
      </p:pic>
      <p:sp>
        <p:nvSpPr>
          <p:cNvPr id="8" name="文本框 7"/>
          <p:cNvSpPr txBox="1"/>
          <p:nvPr>
            <p:custDataLst>
              <p:tags r:id="rId9"/>
            </p:custDataLst>
          </p:nvPr>
        </p:nvSpPr>
        <p:spPr>
          <a:xfrm>
            <a:off x="215265" y="929640"/>
            <a:ext cx="7623810" cy="2417445"/>
          </a:xfrm>
          <a:prstGeom prst="rect">
            <a:avLst/>
          </a:prstGeom>
          <a:noFill/>
        </p:spPr>
        <p:txBody>
          <a:bodyPr wrap="square" rtlCol="0">
            <a:noAutofit/>
          </a:bodyPr>
          <a:p>
            <a:pPr marR="0" indent="0" algn="l" defTabSz="685800" rtl="0" fontAlgn="auto" hangingPunct="0">
              <a:lnSpc>
                <a:spcPts val="4380"/>
              </a:lnSpc>
              <a:spcBef>
                <a:spcPts val="0"/>
              </a:spcBef>
              <a:spcAft>
                <a:spcPts val="0"/>
              </a:spcAft>
              <a:buClrTx/>
              <a:buSzTx/>
              <a:buFontTx/>
              <a:buNone/>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2.</a:t>
            </a:r>
            <a:r>
              <a:rPr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快速从</a:t>
            </a:r>
            <a:r>
              <a:rPr sz="2400" b="1" u="sng">
                <a:ln>
                  <a:noFill/>
                </a:ln>
                <a:solidFill>
                  <a:srgbClr val="C00000"/>
                </a:solidFill>
                <a:effectLst/>
                <a:uFillTx/>
                <a:latin typeface="微软雅黑" panose="020B0503020204020204" charset="-122"/>
                <a:ea typeface="微软雅黑" panose="020B0503020204020204" charset="-122"/>
                <a:cs typeface="微软雅黑" panose="020B0503020204020204" charset="-122"/>
              </a:rPr>
              <a:t>尾段</a:t>
            </a:r>
            <a:r>
              <a:rPr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获取评议</a:t>
            </a:r>
            <a:r>
              <a:rPr 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rPr>
              <a:t>，精准读懂文章</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a:p>
            <a:pPr marR="0" indent="0" algn="l" defTabSz="685800" rtl="0" fontAlgn="auto" hangingPunct="0">
              <a:lnSpc>
                <a:spcPts val="43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快速从尾段</a:t>
            </a:r>
            <a:r>
              <a:rPr lang="zh-CN" altLang="en-US" sz="2400">
                <a:ln>
                  <a:noFill/>
                </a:ln>
                <a:solidFill>
                  <a:srgbClr val="000000"/>
                </a:solidFill>
                <a:effectLst/>
                <a:uFillTx/>
                <a:sym typeface="等线" panose="02010600030101010101" charset="-122"/>
              </a:rPr>
              <a:t>获取</a:t>
            </a:r>
            <a:r>
              <a:rPr lang="zh-CN" altLang="en-US" sz="2400" b="1" u="sng">
                <a:ln>
                  <a:noFill/>
                </a:ln>
                <a:solidFill>
                  <a:srgbClr val="C00000"/>
                </a:solidFill>
                <a:effectLst/>
                <a:uFillTx/>
                <a:ea typeface="宋体" panose="02010600030101010101" pitchFamily="2" charset="-122"/>
                <a:sym typeface="等线" panose="02010600030101010101" charset="-122"/>
              </a:rPr>
              <a:t>人物、情节、情感</a:t>
            </a:r>
            <a:r>
              <a:rPr lang="zh-CN" altLang="en-US" sz="2400">
                <a:ln>
                  <a:noFill/>
                </a:ln>
                <a:solidFill>
                  <a:srgbClr val="000000"/>
                </a:solidFill>
                <a:effectLst/>
                <a:uFillTx/>
                <a:sym typeface="等线" panose="02010600030101010101" charset="-122"/>
              </a:rPr>
              <a:t>的主题信息到位。</a:t>
            </a:r>
            <a:endParaRPr lang="zh-CN" altLang="en-US" sz="2400">
              <a:ln>
                <a:noFill/>
              </a:ln>
              <a:solidFill>
                <a:srgbClr val="000000"/>
              </a:solidFill>
              <a:effectLst/>
              <a:uFillTx/>
              <a:sym typeface="等线" panose="02010600030101010101" charset="-122"/>
            </a:endParaRPr>
          </a:p>
          <a:p>
            <a:pPr marR="0" indent="0" algn="l" defTabSz="685800" rtl="0" fontAlgn="auto" hangingPunct="0">
              <a:lnSpc>
                <a:spcPts val="3480"/>
              </a:lnSpc>
              <a:spcBef>
                <a:spcPts val="0"/>
              </a:spcBef>
              <a:spcAft>
                <a:spcPts val="0"/>
              </a:spcAft>
              <a:buClrTx/>
              <a:buSzTx/>
              <a:buFontTx/>
              <a:buNone/>
            </a:pPr>
            <a:r>
              <a:rPr lang="en-US" altLang="zh-CN" sz="2400">
                <a:ln>
                  <a:noFill/>
                </a:ln>
                <a:solidFill>
                  <a:srgbClr val="000000"/>
                </a:solidFill>
                <a:effectLst/>
                <a:uFillTx/>
                <a:sym typeface="等线" panose="02010600030101010101" charset="-122"/>
              </a:rPr>
              <a:t>    </a:t>
            </a:r>
            <a:r>
              <a:rPr lang="zh-CN" altLang="en-US" sz="2400">
                <a:ln>
                  <a:noFill/>
                </a:ln>
                <a:solidFill>
                  <a:srgbClr val="000000"/>
                </a:solidFill>
                <a:effectLst/>
                <a:uFillTx/>
                <a:ea typeface="宋体" panose="02010600030101010101" pitchFamily="2" charset="-122"/>
                <a:sym typeface="等线" panose="02010600030101010101" charset="-122"/>
              </a:rPr>
              <a:t>根据</a:t>
            </a:r>
            <a:r>
              <a:rPr lang="zh-CN" altLang="en-US" sz="2400">
                <a:ln>
                  <a:noFill/>
                </a:ln>
                <a:solidFill>
                  <a:srgbClr val="000000"/>
                </a:solidFill>
                <a:effectLst/>
                <a:uFillTx/>
                <a:sym typeface="等线" panose="02010600030101010101" charset="-122"/>
              </a:rPr>
              <a:t>拉波夫叙事模式，</a:t>
            </a:r>
            <a:r>
              <a:rPr lang="en-US" altLang="zh-CN" sz="2400">
                <a:ln>
                  <a:noFill/>
                </a:ln>
                <a:solidFill>
                  <a:srgbClr val="000000"/>
                </a:solidFill>
                <a:effectLst/>
                <a:uFillTx/>
                <a:sym typeface="等线" panose="02010600030101010101" charset="-122"/>
              </a:rPr>
              <a:t> B</a:t>
            </a:r>
            <a:r>
              <a:rPr lang="zh-CN" altLang="en-US" sz="2400">
                <a:ln>
                  <a:noFill/>
                </a:ln>
                <a:solidFill>
                  <a:srgbClr val="000000"/>
                </a:solidFill>
                <a:effectLst/>
                <a:uFillTx/>
                <a:ea typeface="宋体" panose="02010600030101010101" pitchFamily="2" charset="-122"/>
                <a:sym typeface="等线" panose="02010600030101010101" charset="-122"/>
              </a:rPr>
              <a:t>篇</a:t>
            </a:r>
            <a:r>
              <a:rPr lang="en-US" altLang="zh-CN" sz="2400">
                <a:ln>
                  <a:noFill/>
                </a:ln>
                <a:solidFill>
                  <a:srgbClr val="000000"/>
                </a:solidFill>
                <a:effectLst/>
                <a:uFillTx/>
                <a:sym typeface="等线" panose="02010600030101010101" charset="-122"/>
              </a:rPr>
              <a:t>记叙文</a:t>
            </a:r>
            <a:r>
              <a:rPr lang="zh-CN" altLang="en-US" sz="2400">
                <a:ln>
                  <a:noFill/>
                </a:ln>
                <a:solidFill>
                  <a:srgbClr val="000000"/>
                </a:solidFill>
                <a:effectLst/>
                <a:uFillTx/>
                <a:ea typeface="宋体" panose="02010600030101010101" pitchFamily="2" charset="-122"/>
                <a:sym typeface="等线" panose="02010600030101010101" charset="-122"/>
              </a:rPr>
              <a:t>的</a:t>
            </a:r>
            <a:r>
              <a:rPr lang="zh-CN" altLang="en-US" sz="2400">
                <a:ln>
                  <a:noFill/>
                </a:ln>
                <a:solidFill>
                  <a:srgbClr val="C00000"/>
                </a:solidFill>
                <a:effectLst/>
                <a:uFillTx/>
                <a:ea typeface="宋体" panose="02010600030101010101" pitchFamily="2" charset="-122"/>
                <a:sym typeface="等线" panose="02010600030101010101" charset="-122"/>
              </a:rPr>
              <a:t>尾段</a:t>
            </a:r>
            <a:r>
              <a:rPr lang="zh-CN" altLang="en-US" sz="2400">
                <a:ln>
                  <a:noFill/>
                </a:ln>
                <a:solidFill>
                  <a:srgbClr val="000000"/>
                </a:solidFill>
                <a:effectLst/>
                <a:uFillTx/>
                <a:ea typeface="宋体" panose="02010600030101010101" pitchFamily="2" charset="-122"/>
                <a:sym typeface="等线" panose="02010600030101010101" charset="-122"/>
              </a:rPr>
              <a:t>通常包括</a:t>
            </a:r>
            <a:r>
              <a:rPr lang="zh-CN" altLang="en-US" sz="2400" u="sng">
                <a:ln>
                  <a:noFill/>
                </a:ln>
                <a:solidFill>
                  <a:srgbClr val="0070C0"/>
                </a:solidFill>
                <a:effectLst/>
                <a:uFillTx/>
                <a:ea typeface="宋体" panose="02010600030101010101" pitchFamily="2" charset="-122"/>
                <a:sym typeface="等线" panose="02010600030101010101" charset="-122"/>
              </a:rPr>
              <a:t>评议、结局、回应</a:t>
            </a:r>
            <a:r>
              <a:rPr lang="zh-CN" altLang="en-US" sz="2400">
                <a:ln>
                  <a:noFill/>
                </a:ln>
                <a:solidFill>
                  <a:srgbClr val="000000"/>
                </a:solidFill>
                <a:effectLst/>
                <a:uFillTx/>
                <a:ea typeface="宋体" panose="02010600030101010101" pitchFamily="2" charset="-122"/>
                <a:sym typeface="等线" panose="02010600030101010101" charset="-122"/>
              </a:rPr>
              <a:t>。</a:t>
            </a:r>
            <a:r>
              <a:rPr lang="en-US" altLang="zh-CN" sz="2400">
                <a:ln>
                  <a:noFill/>
                </a:ln>
                <a:solidFill>
                  <a:srgbClr val="000000"/>
                </a:solidFill>
                <a:effectLst/>
                <a:uFillTx/>
                <a:sym typeface="等线" panose="02010600030101010101" charset="-122"/>
              </a:rPr>
              <a:t> </a:t>
            </a:r>
            <a:r>
              <a:rPr lang="en-US" altLang="zh-CN" sz="2400">
                <a:ln>
                  <a:noFill/>
                </a:ln>
                <a:solidFill>
                  <a:srgbClr val="0070C0"/>
                </a:solidFill>
                <a:effectLst/>
                <a:uFillTx/>
                <a:sym typeface="等线" panose="02010600030101010101" charset="-122"/>
              </a:rPr>
              <a:t>评议</a:t>
            </a:r>
            <a:r>
              <a:rPr lang="en-US" altLang="zh-CN" sz="2400">
                <a:ln>
                  <a:noFill/>
                </a:ln>
                <a:solidFill>
                  <a:srgbClr val="000000"/>
                </a:solidFill>
                <a:effectLst/>
                <a:uFillTx/>
                <a:sym typeface="等线" panose="02010600030101010101" charset="-122"/>
              </a:rPr>
              <a:t>是叙事者或故事中人物对事件的看法和态度；</a:t>
            </a:r>
            <a:r>
              <a:rPr lang="en-US" altLang="zh-CN" sz="2400">
                <a:ln>
                  <a:noFill/>
                </a:ln>
                <a:solidFill>
                  <a:srgbClr val="0070C0"/>
                </a:solidFill>
                <a:effectLst/>
                <a:uFillTx/>
                <a:sym typeface="等线" panose="02010600030101010101" charset="-122"/>
              </a:rPr>
              <a:t>结局</a:t>
            </a:r>
            <a:r>
              <a:rPr lang="en-US" altLang="zh-CN" sz="2400">
                <a:ln>
                  <a:noFill/>
                </a:ln>
                <a:solidFill>
                  <a:srgbClr val="000000"/>
                </a:solidFill>
                <a:effectLst/>
                <a:uFillTx/>
                <a:sym typeface="等线" panose="02010600030101010101" charset="-122"/>
              </a:rPr>
              <a:t>是故事的完结；</a:t>
            </a:r>
            <a:r>
              <a:rPr lang="en-US" altLang="zh-CN" sz="2400">
                <a:ln>
                  <a:noFill/>
                </a:ln>
                <a:solidFill>
                  <a:srgbClr val="0070C0"/>
                </a:solidFill>
                <a:effectLst/>
                <a:uFillTx/>
                <a:sym typeface="等线" panose="02010600030101010101" charset="-122"/>
              </a:rPr>
              <a:t>回应</a:t>
            </a:r>
            <a:r>
              <a:rPr lang="en-US" altLang="zh-CN" sz="2400">
                <a:ln>
                  <a:noFill/>
                </a:ln>
                <a:solidFill>
                  <a:srgbClr val="000000"/>
                </a:solidFill>
                <a:effectLst/>
                <a:uFillTx/>
                <a:sym typeface="等线" panose="02010600030101010101" charset="-122"/>
              </a:rPr>
              <a:t>是故事与现实生活的纽带，用来点明主旨，升华主题</a:t>
            </a:r>
            <a:r>
              <a:rPr lang="zh-CN" altLang="en-US" sz="2400">
                <a:ln>
                  <a:noFill/>
                </a:ln>
                <a:solidFill>
                  <a:srgbClr val="000000"/>
                </a:solidFill>
                <a:effectLst/>
                <a:uFillTx/>
                <a:ea typeface="宋体" panose="02010600030101010101" pitchFamily="2" charset="-122"/>
                <a:sym typeface="等线" panose="02010600030101010101" charset="-122"/>
              </a:rPr>
              <a:t>。</a:t>
            </a:r>
            <a:r>
              <a:rPr lang="en-US" altLang="zh-CN" sz="2400">
                <a:ln>
                  <a:noFill/>
                </a:ln>
                <a:solidFill>
                  <a:srgbClr val="000000"/>
                </a:solidFill>
                <a:effectLst/>
                <a:uFillTx/>
                <a:sym typeface="等线" panose="02010600030101010101" charset="-122"/>
              </a:rPr>
              <a:t>   </a:t>
            </a:r>
            <a:endParaRPr kumimoji="0" lang="zh-CN" altLang="en-US" sz="2400" b="1" i="0" u="none" strike="noStrike" cap="none" spc="0" normalizeH="0" baseline="0">
              <a:ln>
                <a:noFill/>
              </a:ln>
              <a:solidFill>
                <a:srgbClr val="C00000"/>
              </a:solidFill>
              <a:effectLst/>
              <a:uFillTx/>
              <a:latin typeface="+mn-lt"/>
              <a:ea typeface="宋体" panose="02010600030101010101" pitchFamily="2" charset="-122"/>
              <a:cs typeface="+mn-cs"/>
              <a:sym typeface="等线" panose="02010600030101010101" charset="-122"/>
            </a:endParaRPr>
          </a:p>
          <a:p>
            <a:pPr algn="l" defTabSz="685800" hangingPunct="0">
              <a:lnSpc>
                <a:spcPts val="3880"/>
              </a:lnSpc>
              <a:spcBef>
                <a:spcPts val="0"/>
              </a:spcBef>
              <a:spcAft>
                <a:spcPts val="0"/>
              </a:spcAft>
              <a:buClrTx/>
              <a:buSzTx/>
              <a:buNone/>
            </a:pPr>
            <a:endParaRPr kumimoji="0" lang="zh-CN" altLang="en-US" sz="2400" b="1" i="0" u="none" strike="noStrike" cap="none" spc="0" normalizeH="0" baseline="0">
              <a:ln>
                <a:noFill/>
              </a:ln>
              <a:solidFill>
                <a:srgbClr val="C00000"/>
              </a:solidFill>
              <a:effectLst/>
              <a:uFillTx/>
              <a:latin typeface="+mn-lt"/>
              <a:ea typeface="宋体" panose="02010600030101010101" pitchFamily="2" charset="-122"/>
              <a:cs typeface="+mn-cs"/>
              <a:sym typeface="等线" panose="02010600030101010101" charset="-122"/>
            </a:endParaRPr>
          </a:p>
        </p:txBody>
      </p:sp>
      <p:pic>
        <p:nvPicPr>
          <p:cNvPr id="101" name="图片 100"/>
          <p:cNvPicPr/>
          <p:nvPr>
            <p:custDataLst>
              <p:tags r:id="rId10"/>
            </p:custDataLst>
          </p:nvPr>
        </p:nvPicPr>
        <p:blipFill>
          <a:blip r:embed="rId11"/>
          <a:stretch>
            <a:fillRect/>
          </a:stretch>
        </p:blipFill>
        <p:spPr>
          <a:xfrm>
            <a:off x="9902190" y="-98425"/>
            <a:ext cx="2193925" cy="661035"/>
          </a:xfrm>
          <a:prstGeom prst="rect">
            <a:avLst/>
          </a:prstGeom>
          <a:noFill/>
          <a:ln w="9525">
            <a:noFill/>
          </a:ln>
        </p:spPr>
      </p:pic>
      <p:pic>
        <p:nvPicPr>
          <p:cNvPr id="3" name="图片 2"/>
          <p:cNvPicPr>
            <a:picLocks noChangeAspect="1"/>
          </p:cNvPicPr>
          <p:nvPr>
            <p:custDataLst>
              <p:tags r:id="rId12"/>
            </p:custDataLst>
          </p:nvPr>
        </p:nvPicPr>
        <p:blipFill>
          <a:blip r:embed="rId13"/>
          <a:stretch>
            <a:fillRect/>
          </a:stretch>
        </p:blipFill>
        <p:spPr>
          <a:xfrm>
            <a:off x="7705090" y="0"/>
            <a:ext cx="4487545" cy="3282315"/>
          </a:xfrm>
          <a:prstGeom prst="rect">
            <a:avLst/>
          </a:prstGeom>
        </p:spPr>
      </p:pic>
      <p:sp>
        <p:nvSpPr>
          <p:cNvPr id="10" name="文本框 9"/>
          <p:cNvSpPr txBox="1"/>
          <p:nvPr/>
        </p:nvSpPr>
        <p:spPr>
          <a:xfrm>
            <a:off x="292735" y="3863340"/>
            <a:ext cx="11364595" cy="196659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R="0" indent="0" algn="l" defTabSz="685800" rtl="0" fontAlgn="auto" hangingPunct="0">
              <a:lnSpc>
                <a:spcPts val="34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u="sng">
                <a:ln>
                  <a:noFill/>
                </a:ln>
                <a:solidFill>
                  <a:srgbClr val="C00000"/>
                </a:solidFill>
                <a:effectLst/>
                <a:uFillTx/>
                <a:ea typeface="宋体" panose="02010600030101010101" pitchFamily="2" charset="-122"/>
                <a:sym typeface="Helvetica"/>
              </a:rPr>
              <a:t>直接从尾段阅读</a:t>
            </a:r>
            <a:r>
              <a:rPr lang="zh-CN" altLang="en-US" sz="2400">
                <a:ln>
                  <a:noFill/>
                </a:ln>
                <a:solidFill>
                  <a:srgbClr val="000000"/>
                </a:solidFill>
                <a:effectLst/>
                <a:uFillTx/>
                <a:ea typeface="宋体" panose="02010600030101010101" pitchFamily="2" charset="-122"/>
                <a:sym typeface="Helvetica"/>
              </a:rPr>
              <a:t>能快速</a:t>
            </a:r>
            <a:r>
              <a:rPr lang="zh-CN" altLang="en-US" sz="2400">
                <a:ln>
                  <a:noFill/>
                </a:ln>
                <a:solidFill>
                  <a:srgbClr val="000000"/>
                </a:solidFill>
                <a:effectLst/>
                <a:uFillTx/>
                <a:sym typeface="Helvetica"/>
              </a:rPr>
              <a:t>激发直觉的情感体验，把握文脉走向，预测全文大意，找准文本的情感契合点。</a:t>
            </a:r>
            <a:r>
              <a:rPr lang="zh-CN" altLang="en-US" sz="2400" b="1">
                <a:ln>
                  <a:noFill/>
                </a:ln>
                <a:solidFill>
                  <a:srgbClr val="C00000"/>
                </a:solidFill>
                <a:effectLst/>
                <a:uFillTx/>
                <a:ea typeface="宋体" panose="02010600030101010101" pitchFamily="2" charset="-122"/>
                <a:sym typeface="等线" panose="02010600030101010101" charset="-122"/>
              </a:rPr>
              <a:t>情感体验是一种全方位、全历程、全情境的整体性体验，</a:t>
            </a:r>
            <a:r>
              <a:rPr lang="zh-CN" altLang="en-US" sz="2400" b="1">
                <a:ln>
                  <a:noFill/>
                </a:ln>
                <a:solidFill>
                  <a:schemeClr val="bg1">
                    <a:lumMod val="10000"/>
                  </a:schemeClr>
                </a:solidFill>
                <a:effectLst/>
                <a:uFillTx/>
                <a:ea typeface="宋体" panose="02010600030101010101" pitchFamily="2" charset="-122"/>
                <a:sym typeface="等线" panose="02010600030101010101" charset="-122"/>
              </a:rPr>
              <a:t>通过后文尾段初步体验（基本可以解决</a:t>
            </a:r>
            <a:r>
              <a:rPr lang="en-US" altLang="zh-CN" sz="2400" b="1">
                <a:ln>
                  <a:noFill/>
                </a:ln>
                <a:solidFill>
                  <a:schemeClr val="bg1">
                    <a:lumMod val="10000"/>
                  </a:schemeClr>
                </a:solidFill>
                <a:effectLst/>
                <a:uFillTx/>
                <a:ea typeface="宋体" panose="02010600030101010101" pitchFamily="2" charset="-122"/>
                <a:sym typeface="等线" panose="02010600030101010101" charset="-122"/>
              </a:rPr>
              <a:t> </a:t>
            </a:r>
            <a:r>
              <a:rPr lang="zh-CN" altLang="en-US" sz="2400" b="1">
                <a:ln>
                  <a:noFill/>
                </a:ln>
                <a:solidFill>
                  <a:schemeClr val="bg1">
                    <a:lumMod val="10000"/>
                  </a:schemeClr>
                </a:solidFill>
                <a:effectLst/>
                <a:uFillTx/>
                <a:ea typeface="宋体" panose="02010600030101010101" pitchFamily="2" charset="-122"/>
                <a:sym typeface="等线" panose="02010600030101010101" charset="-122"/>
              </a:rPr>
              <a:t>第</a:t>
            </a:r>
            <a:r>
              <a:rPr lang="en-US" altLang="zh-CN" sz="2400" b="1">
                <a:ln>
                  <a:noFill/>
                </a:ln>
                <a:solidFill>
                  <a:schemeClr val="bg1">
                    <a:lumMod val="10000"/>
                  </a:schemeClr>
                </a:solidFill>
                <a:effectLst/>
                <a:uFillTx/>
                <a:ea typeface="宋体" panose="02010600030101010101" pitchFamily="2" charset="-122"/>
                <a:sym typeface="等线" panose="02010600030101010101" charset="-122"/>
              </a:rPr>
              <a:t>27</a:t>
            </a:r>
            <a:r>
              <a:rPr lang="zh-CN" altLang="en-US" sz="2400" b="1">
                <a:ln>
                  <a:noFill/>
                </a:ln>
                <a:solidFill>
                  <a:schemeClr val="bg1">
                    <a:lumMod val="10000"/>
                  </a:schemeClr>
                </a:solidFill>
                <a:effectLst/>
                <a:uFillTx/>
                <a:ea typeface="宋体" panose="02010600030101010101" pitchFamily="2" charset="-122"/>
                <a:sym typeface="等线" panose="02010600030101010101" charset="-122"/>
              </a:rPr>
              <a:t>题），再依据试题题干指引，</a:t>
            </a:r>
            <a:r>
              <a:rPr lang="zh-CN" altLang="en-US" sz="2400" b="1">
                <a:ln>
                  <a:noFill/>
                </a:ln>
                <a:solidFill>
                  <a:srgbClr val="C00000"/>
                </a:solidFill>
                <a:effectLst/>
                <a:uFillTx/>
                <a:ea typeface="宋体" panose="02010600030101010101" pitchFamily="2" charset="-122"/>
                <a:sym typeface="等线" panose="02010600030101010101" charset="-122"/>
              </a:rPr>
              <a:t>构建语义场，深化文本主题的感悟</a:t>
            </a:r>
            <a:r>
              <a:rPr lang="zh-CN" altLang="en-US" sz="2400" b="1">
                <a:ln>
                  <a:noFill/>
                </a:ln>
                <a:solidFill>
                  <a:schemeClr val="bg1">
                    <a:lumMod val="10000"/>
                  </a:schemeClr>
                </a:solidFill>
                <a:effectLst/>
                <a:uFillTx/>
                <a:ea typeface="宋体" panose="02010600030101010101" pitchFamily="2" charset="-122"/>
                <a:sym typeface="等线" panose="02010600030101010101" charset="-122"/>
              </a:rPr>
              <a:t>，分析作者所表达的思想情感，领悟作者的立意。</a:t>
            </a:r>
            <a:endParaRPr lang="zh-CN" altLang="en-US" sz="2400" b="1">
              <a:ln>
                <a:noFill/>
              </a:ln>
              <a:solidFill>
                <a:schemeClr val="bg1">
                  <a:lumMod val="10000"/>
                </a:schemeClr>
              </a:solidFill>
              <a:effectLst/>
              <a:uFillTx/>
              <a:ea typeface="宋体" panose="02010600030101010101" pitchFamily="2" charset="-122"/>
              <a:sym typeface="等线"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lang="en-US" sz="2100" b="1" dirty="0">
                <a:solidFill>
                  <a:prstClr val="white"/>
                </a:solidFill>
                <a:latin typeface="微软雅黑" panose="020B0503020204020204" charset="-122"/>
                <a:ea typeface="微软雅黑" panose="020B0503020204020204" charset="-122"/>
                <a:cs typeface="微软雅黑" panose="020B0503020204020204" charset="-122"/>
              </a:rPr>
              <a:t>B</a:t>
            </a: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rPr>
              <a:t>篇</a:t>
            </a:r>
            <a:r>
              <a:rPr sz="2100" b="1" dirty="0">
                <a:solidFill>
                  <a:prstClr val="white"/>
                </a:solidFill>
                <a:latin typeface="微软雅黑" panose="020B0503020204020204" charset="-122"/>
                <a:ea typeface="微软雅黑" panose="020B0503020204020204" charset="-122"/>
                <a:cs typeface="微软雅黑" panose="020B0503020204020204" charset="-122"/>
              </a:rPr>
              <a:t>阅读理解满分</a:t>
            </a:r>
            <a:r>
              <a:rPr lang="zh-CN" sz="2100" b="1" dirty="0">
                <a:solidFill>
                  <a:prstClr val="white"/>
                </a:solidFill>
                <a:latin typeface="微软雅黑" panose="020B0503020204020204" charset="-122"/>
                <a:ea typeface="微软雅黑" panose="020B0503020204020204" charset="-122"/>
                <a:cs typeface="微软雅黑" panose="020B0503020204020204" charset="-122"/>
              </a:rPr>
              <a:t>秒杀</a:t>
            </a:r>
            <a:r>
              <a:rPr sz="2100" b="1" dirty="0">
                <a:solidFill>
                  <a:prstClr val="white"/>
                </a:solidFill>
                <a:latin typeface="微软雅黑" panose="020B0503020204020204" charset="-122"/>
                <a:ea typeface="微软雅黑" panose="020B0503020204020204" charset="-122"/>
                <a:cs typeface="微软雅黑" panose="020B0503020204020204" charset="-122"/>
              </a:rPr>
              <a:t>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0" name="图片 99"/>
          <p:cNvPicPr/>
          <p:nvPr>
            <p:custDataLst>
              <p:tags r:id="rId7"/>
            </p:custDataLst>
          </p:nvPr>
        </p:nvPicPr>
        <p:blipFill>
          <a:blip r:embed="rId8"/>
          <a:stretch>
            <a:fillRect/>
          </a:stretch>
        </p:blipFill>
        <p:spPr>
          <a:xfrm>
            <a:off x="10200842" y="5175430"/>
            <a:ext cx="1456311" cy="1740082"/>
          </a:xfrm>
          <a:prstGeom prst="rect">
            <a:avLst/>
          </a:prstGeom>
          <a:noFill/>
          <a:ln w="9525">
            <a:noFill/>
          </a:ln>
        </p:spPr>
      </p:pic>
      <p:sp>
        <p:nvSpPr>
          <p:cNvPr id="9" name="文本框 8"/>
          <p:cNvSpPr txBox="1"/>
          <p:nvPr>
            <p:custDataLst>
              <p:tags r:id="rId9"/>
            </p:custDataLst>
          </p:nvPr>
        </p:nvSpPr>
        <p:spPr>
          <a:xfrm>
            <a:off x="452120" y="1391285"/>
            <a:ext cx="6217920" cy="4264025"/>
          </a:xfrm>
          <a:prstGeom prst="rect">
            <a:avLst/>
          </a:prstGeom>
          <a:noFill/>
          <a:extLst>
            <a:ext uri="{909E8E84-426E-40DD-AFC4-6F175D3DCCD1}">
              <a14:hiddenFill xmlns:a14="http://schemas.microsoft.com/office/drawing/2010/main">
                <a:solidFill>
                  <a:srgbClr val="4472C4">
                    <a:lumMod val="20000"/>
                    <a:lumOff val="80000"/>
                  </a:srgbClr>
                </a:solidFill>
              </a14:hiddenFill>
            </a:ext>
          </a:extLst>
        </p:spPr>
        <p:txBody>
          <a:bodyPr wrap="square" rtlCol="0">
            <a:spAutoFit/>
          </a:bodyPr>
          <a:p>
            <a:pPr indent="0" algn="l" defTabSz="685800" fontAlgn="auto" hangingPunct="0">
              <a:lnSpc>
                <a:spcPts val="4380"/>
              </a:lnSpc>
              <a:spcBef>
                <a:spcPts val="0"/>
              </a:spcBef>
              <a:spcAft>
                <a:spcPts val="0"/>
              </a:spcAft>
              <a:buClrTx/>
              <a:buSzTx/>
            </a:pPr>
            <a:r>
              <a:rPr lang="en-US" altLang="zh-CN" sz="2400" b="1">
                <a:ln>
                  <a:noFill/>
                </a:ln>
                <a:solidFill>
                  <a:srgbClr val="0070C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3.</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主旨大意标题类</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mn-ea"/>
              </a:rPr>
              <a:t>/</a:t>
            </a: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mn-ea"/>
              </a:rPr>
              <a:t>人物事件特征类的</a:t>
            </a:r>
            <a:endPar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mn-ea"/>
            </a:endParaRPr>
          </a:p>
          <a:p>
            <a:pPr indent="0" algn="l" defTabSz="685800" fontAlgn="auto" hangingPunct="0">
              <a:lnSpc>
                <a:spcPts val="4380"/>
              </a:lnSpc>
              <a:spcBef>
                <a:spcPts val="0"/>
              </a:spcBef>
              <a:spcAft>
                <a:spcPts val="0"/>
              </a:spcAft>
              <a:buClrTx/>
              <a:buSzTx/>
            </a:pPr>
            <a:r>
              <a:rPr lang="zh-CN" altLang="en-US"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mn-ea"/>
              </a:rPr>
              <a:t> </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mn-ea"/>
              </a:rPr>
              <a:t>   </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解题策略：</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a:p>
            <a:pPr indent="0" algn="l" defTabSz="685800" fontAlgn="auto" hangingPunct="0">
              <a:lnSpc>
                <a:spcPts val="43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①从</a:t>
            </a:r>
            <a:r>
              <a:rPr lang="zh-CN" altLang="en-US" sz="2400" b="1">
                <a:ln>
                  <a:noFill/>
                </a:ln>
                <a:solidFill>
                  <a:srgbClr val="000000"/>
                </a:solidFill>
                <a:effectLst/>
                <a:uFillTx/>
                <a:ea typeface="宋体" panose="02010600030101010101" pitchFamily="2" charset="-122"/>
                <a:sym typeface="等线" panose="02010600030101010101" charset="-122"/>
              </a:rPr>
              <a:t>词汇</a:t>
            </a:r>
            <a:r>
              <a:rPr lang="en-US" altLang="zh-CN" sz="2400" b="1">
                <a:ln>
                  <a:noFill/>
                </a:ln>
                <a:solidFill>
                  <a:srgbClr val="000000"/>
                </a:solidFill>
                <a:effectLst/>
                <a:uFillTx/>
                <a:sym typeface="等线" panose="02010600030101010101" charset="-122"/>
              </a:rPr>
              <a:t>特性角度</a:t>
            </a:r>
            <a:r>
              <a:rPr lang="zh-CN" altLang="en-US" sz="2400" b="1">
                <a:ln>
                  <a:noFill/>
                </a:ln>
                <a:solidFill>
                  <a:srgbClr val="000000"/>
                </a:solidFill>
                <a:effectLst/>
                <a:uFillTx/>
                <a:ea typeface="宋体" panose="02010600030101010101" pitchFamily="2" charset="-122"/>
                <a:sym typeface="等线" panose="02010600030101010101" charset="-122"/>
              </a:rPr>
              <a:t>体现</a:t>
            </a:r>
            <a:r>
              <a:rPr lang="zh-CN" altLang="en-US" sz="2400" b="1" u="sng">
                <a:ln>
                  <a:noFill/>
                </a:ln>
                <a:solidFill>
                  <a:srgbClr val="0070C0"/>
                </a:solidFill>
                <a:effectLst/>
                <a:uFillTx/>
                <a:ea typeface="宋体" panose="02010600030101010101" pitchFamily="2" charset="-122"/>
                <a:sym typeface="等线" panose="02010600030101010101" charset="-122"/>
              </a:rPr>
              <a:t>情感上的</a:t>
            </a:r>
            <a:r>
              <a:rPr lang="zh-CN" altLang="en-US" sz="2400" b="1" u="sng">
                <a:ln>
                  <a:noFill/>
                </a:ln>
                <a:solidFill>
                  <a:srgbClr val="0070C0"/>
                </a:solidFill>
                <a:effectLst/>
                <a:uFillTx/>
                <a:sym typeface="等线" panose="02010600030101010101" charset="-122"/>
              </a:rPr>
              <a:t>概括性</a:t>
            </a:r>
            <a:r>
              <a:rPr lang="en-US" altLang="zh-CN" sz="2400">
                <a:ln>
                  <a:noFill/>
                </a:ln>
                <a:solidFill>
                  <a:srgbClr val="000000"/>
                </a:solidFill>
                <a:effectLst/>
                <a:uFillTx/>
                <a:sym typeface="等线" panose="02010600030101010101" charset="-122"/>
              </a:rPr>
              <a:t>：</a:t>
            </a:r>
            <a:endParaRPr lang="en-US" altLang="zh-CN" sz="2400">
              <a:ln>
                <a:noFill/>
              </a:ln>
              <a:solidFill>
                <a:srgbClr val="000000"/>
              </a:solidFill>
              <a:effectLst/>
              <a:uFillTx/>
              <a:sym typeface="等线" panose="02010600030101010101" charset="-122"/>
            </a:endParaRPr>
          </a:p>
          <a:p>
            <a:pPr marL="342900" indent="-342900" algn="l" defTabSz="685800" hangingPunct="0">
              <a:lnSpc>
                <a:spcPts val="3880"/>
              </a:lnSpc>
              <a:spcBef>
                <a:spcPts val="0"/>
              </a:spcBef>
              <a:spcAft>
                <a:spcPts val="0"/>
              </a:spcAft>
              <a:buClrTx/>
              <a:buSzTx/>
              <a:buFont typeface="Arial" panose="020B0604020202020204" pitchFamily="34" charset="0"/>
              <a:buChar char="•"/>
            </a:pPr>
            <a:r>
              <a:rPr lang="en-US" altLang="zh-CN" sz="2400">
                <a:ln>
                  <a:noFill/>
                </a:ln>
                <a:solidFill>
                  <a:srgbClr val="000000"/>
                </a:solidFill>
                <a:effectLst/>
                <a:uFillTx/>
                <a:sym typeface="等线" panose="02010600030101010101" charset="-122"/>
              </a:rPr>
              <a:t>        </a:t>
            </a:r>
            <a:r>
              <a:rPr lang="zh-CN" altLang="en-US" sz="2400">
                <a:ln>
                  <a:noFill/>
                </a:ln>
                <a:solidFill>
                  <a:srgbClr val="000000"/>
                </a:solidFill>
                <a:effectLst/>
                <a:uFillTx/>
                <a:ea typeface="宋体" panose="02010600030101010101" pitchFamily="2" charset="-122"/>
                <a:sym typeface="等线" panose="02010600030101010101" charset="-122"/>
              </a:rPr>
              <a:t>浏览</a:t>
            </a:r>
            <a:r>
              <a:rPr lang="en-US" altLang="zh-CN" sz="2400">
                <a:ln>
                  <a:noFill/>
                </a:ln>
                <a:solidFill>
                  <a:srgbClr val="000000"/>
                </a:solidFill>
                <a:effectLst/>
                <a:uFillTx/>
                <a:sym typeface="等线" panose="02010600030101010101" charset="-122"/>
              </a:rPr>
              <a:t>全文</a:t>
            </a:r>
            <a:r>
              <a:rPr lang="zh-CN" altLang="en-US" sz="2400">
                <a:ln>
                  <a:noFill/>
                </a:ln>
                <a:solidFill>
                  <a:srgbClr val="000000"/>
                </a:solidFill>
                <a:effectLst/>
                <a:uFillTx/>
                <a:ea typeface="宋体" panose="02010600030101010101" pitchFamily="2" charset="-122"/>
                <a:sym typeface="等线" panose="02010600030101010101" charset="-122"/>
              </a:rPr>
              <a:t>，</a:t>
            </a:r>
            <a:r>
              <a:rPr lang="zh-CN" altLang="en-US" sz="2400">
                <a:ln>
                  <a:noFill/>
                </a:ln>
                <a:solidFill>
                  <a:srgbClr val="C00000"/>
                </a:solidFill>
                <a:effectLst/>
                <a:uFillTx/>
                <a:ea typeface="宋体" panose="02010600030101010101" pitchFamily="2" charset="-122"/>
                <a:sym typeface="等线" panose="02010600030101010101" charset="-122"/>
              </a:rPr>
              <a:t>扫描有关描述人或事特征的相关词汇</a:t>
            </a:r>
            <a:r>
              <a:rPr lang="zh-CN" altLang="en-US" sz="2400">
                <a:ln>
                  <a:noFill/>
                </a:ln>
                <a:solidFill>
                  <a:srgbClr val="000000"/>
                </a:solidFill>
                <a:effectLst/>
                <a:uFillTx/>
                <a:ea typeface="宋体" panose="02010600030101010101" pitchFamily="2" charset="-122"/>
                <a:sym typeface="等线" panose="02010600030101010101" charset="-122"/>
              </a:rPr>
              <a:t>，建构</a:t>
            </a:r>
            <a:r>
              <a:rPr lang="zh-CN" altLang="en-US" sz="2400" b="1">
                <a:ln>
                  <a:noFill/>
                </a:ln>
                <a:solidFill>
                  <a:srgbClr val="C00000"/>
                </a:solidFill>
                <a:effectLst/>
                <a:uFillTx/>
                <a:ea typeface="宋体" panose="02010600030101010101" pitchFamily="2" charset="-122"/>
                <a:sym typeface="等线" panose="02010600030101010101" charset="-122"/>
              </a:rPr>
              <a:t>主题相关的语义场。</a:t>
            </a:r>
            <a:endParaRPr lang="zh-CN" altLang="en-US" sz="2400" b="1">
              <a:ln>
                <a:noFill/>
              </a:ln>
              <a:solidFill>
                <a:srgbClr val="C00000"/>
              </a:solidFill>
              <a:effectLst/>
              <a:uFillTx/>
              <a:ea typeface="宋体" panose="02010600030101010101" pitchFamily="2" charset="-122"/>
              <a:sym typeface="等线" panose="02010600030101010101" charset="-122"/>
            </a:endParaRPr>
          </a:p>
          <a:p>
            <a:pPr algn="l" defTabSz="68580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②</a:t>
            </a:r>
            <a:r>
              <a:rPr lang="en-US" altLang="zh-CN" sz="2400" b="1">
                <a:ln>
                  <a:noFill/>
                </a:ln>
                <a:solidFill>
                  <a:srgbClr val="000000"/>
                </a:solidFill>
                <a:effectLst/>
                <a:uFillTx/>
              </a:rPr>
              <a:t>从语篇结构角度</a:t>
            </a:r>
            <a:r>
              <a:rPr lang="zh-CN" altLang="en-US" sz="2400" b="1">
                <a:ln>
                  <a:noFill/>
                </a:ln>
                <a:solidFill>
                  <a:srgbClr val="000000"/>
                </a:solidFill>
                <a:effectLst/>
                <a:uFillTx/>
                <a:ea typeface="宋体" panose="02010600030101010101" pitchFamily="2" charset="-122"/>
              </a:rPr>
              <a:t>体现</a:t>
            </a:r>
            <a:r>
              <a:rPr lang="zh-CN" altLang="en-US" sz="2400" b="1" u="sng">
                <a:ln>
                  <a:noFill/>
                </a:ln>
                <a:solidFill>
                  <a:srgbClr val="0070C0"/>
                </a:solidFill>
                <a:effectLst/>
                <a:uFillTx/>
                <a:ea typeface="宋体" panose="02010600030101010101" pitchFamily="2" charset="-122"/>
              </a:rPr>
              <a:t>评价上的吻合度</a:t>
            </a:r>
            <a:r>
              <a:rPr lang="zh-CN" altLang="en-US" sz="2400" b="1">
                <a:ln>
                  <a:noFill/>
                </a:ln>
                <a:solidFill>
                  <a:srgbClr val="000000"/>
                </a:solidFill>
                <a:effectLst/>
                <a:uFillTx/>
                <a:ea typeface="宋体" panose="02010600030101010101" pitchFamily="2" charset="-122"/>
              </a:rPr>
              <a:t>：</a:t>
            </a:r>
            <a:endParaRPr lang="zh-CN" altLang="en-US" sz="2400" b="1">
              <a:ln>
                <a:noFill/>
              </a:ln>
              <a:solidFill>
                <a:srgbClr val="000000"/>
              </a:solidFill>
              <a:effectLst/>
              <a:uFillTx/>
              <a:ea typeface="宋体" panose="02010600030101010101" pitchFamily="2" charset="-122"/>
            </a:endParaRPr>
          </a:p>
          <a:p>
            <a:pPr marL="342900" indent="-342900" algn="l" defTabSz="685800" hangingPunct="0">
              <a:lnSpc>
                <a:spcPts val="3880"/>
              </a:lnSpc>
              <a:spcBef>
                <a:spcPts val="0"/>
              </a:spcBef>
              <a:spcAft>
                <a:spcPts val="0"/>
              </a:spcAft>
              <a:buClrTx/>
              <a:buSzTx/>
              <a:buFont typeface="Arial" panose="020B0604020202020204" pitchFamily="34" charset="0"/>
              <a:buChar char="•"/>
            </a:pPr>
            <a:r>
              <a:rPr lang="zh-CN" altLang="en-US" sz="2400" b="1">
                <a:ln>
                  <a:noFill/>
                </a:ln>
                <a:solidFill>
                  <a:srgbClr val="000000"/>
                </a:solidFill>
                <a:effectLst/>
                <a:uFillTx/>
                <a:ea typeface="宋体" panose="02010600030101010101" pitchFamily="2" charset="-122"/>
              </a:rPr>
              <a:t> </a:t>
            </a:r>
            <a:r>
              <a:rPr lang="en-US" altLang="zh-CN" sz="2400" b="1">
                <a:ln>
                  <a:noFill/>
                </a:ln>
                <a:solidFill>
                  <a:srgbClr val="000000"/>
                </a:solidFill>
                <a:effectLst/>
                <a:uFillTx/>
                <a:ea typeface="宋体" panose="02010600030101010101" pitchFamily="2" charset="-122"/>
              </a:rPr>
              <a:t>      </a:t>
            </a:r>
            <a:r>
              <a:rPr lang="en-US" altLang="zh-CN" sz="2400">
                <a:ln>
                  <a:noFill/>
                </a:ln>
                <a:solidFill>
                  <a:srgbClr val="000000"/>
                </a:solidFill>
                <a:effectLst/>
                <a:uFillTx/>
              </a:rPr>
              <a:t>与</a:t>
            </a:r>
            <a:r>
              <a:rPr lang="zh-CN" altLang="en-US" sz="2400" u="sng">
                <a:ln>
                  <a:noFill/>
                </a:ln>
                <a:solidFill>
                  <a:srgbClr val="C00000"/>
                </a:solidFill>
                <a:effectLst/>
                <a:uFillTx/>
                <a:ea typeface="宋体" panose="02010600030101010101" pitchFamily="2" charset="-122"/>
              </a:rPr>
              <a:t>尾</a:t>
            </a:r>
            <a:r>
              <a:rPr lang="zh-CN" altLang="en-US" sz="2400" b="1" u="sng">
                <a:ln>
                  <a:noFill/>
                </a:ln>
                <a:solidFill>
                  <a:srgbClr val="C00000"/>
                </a:solidFill>
                <a:effectLst/>
                <a:uFillTx/>
              </a:rPr>
              <a:t>段人物或事件评价</a:t>
            </a:r>
            <a:r>
              <a:rPr lang="en-US" altLang="zh-CN" sz="2400">
                <a:ln>
                  <a:noFill/>
                </a:ln>
                <a:solidFill>
                  <a:srgbClr val="000000"/>
                </a:solidFill>
                <a:effectLst/>
                <a:uFillTx/>
              </a:rPr>
              <a:t>在词汇</a:t>
            </a:r>
            <a:r>
              <a:rPr lang="zh-CN" altLang="en-US" sz="2400" b="1" u="sng">
                <a:ln>
                  <a:noFill/>
                </a:ln>
                <a:solidFill>
                  <a:srgbClr val="0070C0"/>
                </a:solidFill>
                <a:effectLst/>
                <a:uFillTx/>
              </a:rPr>
              <a:t>换说</a:t>
            </a:r>
            <a:r>
              <a:rPr lang="en-US" altLang="zh-CN" sz="2400">
                <a:ln>
                  <a:noFill/>
                </a:ln>
                <a:solidFill>
                  <a:srgbClr val="000000"/>
                </a:solidFill>
                <a:effectLst/>
                <a:uFillTx/>
              </a:rPr>
              <a:t>上的</a:t>
            </a:r>
            <a:r>
              <a:rPr lang="zh-CN" altLang="en-US" sz="2400" b="1" u="sng">
                <a:ln>
                  <a:noFill/>
                </a:ln>
                <a:solidFill>
                  <a:srgbClr val="0070C0"/>
                </a:solidFill>
                <a:effectLst/>
                <a:uFillTx/>
              </a:rPr>
              <a:t>吻合度</a:t>
            </a:r>
            <a:endParaRPr lang="zh-CN" altLang="en-US" sz="2400" b="1" u="sng">
              <a:ln>
                <a:noFill/>
              </a:ln>
              <a:solidFill>
                <a:srgbClr val="0070C0"/>
              </a:solidFill>
              <a:effectLst/>
              <a:uFillTx/>
            </a:endParaRPr>
          </a:p>
        </p:txBody>
      </p:sp>
      <p:pic>
        <p:nvPicPr>
          <p:cNvPr id="101" name="图片 100"/>
          <p:cNvPicPr/>
          <p:nvPr>
            <p:custDataLst>
              <p:tags r:id="rId10"/>
            </p:custDataLst>
          </p:nvPr>
        </p:nvPicPr>
        <p:blipFill>
          <a:blip r:embed="rId11"/>
          <a:stretch>
            <a:fillRect/>
          </a:stretch>
        </p:blipFill>
        <p:spPr>
          <a:xfrm>
            <a:off x="9902190" y="-98425"/>
            <a:ext cx="2193925" cy="661035"/>
          </a:xfrm>
          <a:prstGeom prst="rect">
            <a:avLst/>
          </a:prstGeom>
          <a:noFill/>
          <a:ln w="9525">
            <a:noFill/>
          </a:ln>
        </p:spPr>
      </p:pic>
      <p:pic>
        <p:nvPicPr>
          <p:cNvPr id="3" name="图片 2"/>
          <p:cNvPicPr>
            <a:picLocks noChangeAspect="1"/>
          </p:cNvPicPr>
          <p:nvPr>
            <p:custDataLst>
              <p:tags r:id="rId12"/>
            </p:custDataLst>
          </p:nvPr>
        </p:nvPicPr>
        <p:blipFill>
          <a:blip r:embed="rId13"/>
          <a:stretch>
            <a:fillRect/>
          </a:stretch>
        </p:blipFill>
        <p:spPr>
          <a:xfrm>
            <a:off x="6472555" y="0"/>
            <a:ext cx="5720080" cy="5175250"/>
          </a:xfrm>
          <a:prstGeom prst="rect">
            <a:avLst/>
          </a:prstGeom>
        </p:spPr>
      </p:pic>
      <p:pic>
        <p:nvPicPr>
          <p:cNvPr id="5124" name="图片 11" descr="水印"/>
          <p:cNvPicPr>
            <a:picLocks noChangeAspect="1"/>
          </p:cNvPicPr>
          <p:nvPr/>
        </p:nvPicPr>
        <p:blipFill>
          <a:blip r:embed="rId14"/>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09371" y="1395942"/>
            <a:ext cx="8881042" cy="188069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8" name="Freeform 6"/>
          <p:cNvSpPr/>
          <p:nvPr/>
        </p:nvSpPr>
        <p:spPr bwMode="auto">
          <a:xfrm>
            <a:off x="1588" y="4074945"/>
            <a:ext cx="5692243" cy="1712466"/>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4" name="Freeform 7"/>
          <p:cNvSpPr/>
          <p:nvPr/>
        </p:nvSpPr>
        <p:spPr bwMode="auto">
          <a:xfrm>
            <a:off x="1588" y="2052997"/>
            <a:ext cx="10726103" cy="2980549"/>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C00000"/>
          </a:solidFill>
          <a:ln>
            <a:noFill/>
          </a:ln>
        </p:spPr>
        <p:txBody>
          <a:bodyPr lIns="91392" tIns="45696" rIns="91392" bIns="45696"/>
          <a:lstStyle/>
          <a:p>
            <a:endParaRPr lang="zh-CN" altLang="en-US" sz="2400"/>
          </a:p>
        </p:txBody>
      </p:sp>
      <p:sp>
        <p:nvSpPr>
          <p:cNvPr id="55" name="Freeform 8"/>
          <p:cNvSpPr/>
          <p:nvPr/>
        </p:nvSpPr>
        <p:spPr bwMode="auto">
          <a:xfrm>
            <a:off x="11225842" y="1908571"/>
            <a:ext cx="556850" cy="899879"/>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9" name="Freeform 9"/>
          <p:cNvSpPr/>
          <p:nvPr/>
        </p:nvSpPr>
        <p:spPr bwMode="auto">
          <a:xfrm>
            <a:off x="10586495" y="6049282"/>
            <a:ext cx="1603918" cy="80782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7" name="Freeform 10"/>
          <p:cNvSpPr/>
          <p:nvPr/>
        </p:nvSpPr>
        <p:spPr bwMode="auto">
          <a:xfrm>
            <a:off x="10296172" y="6207989"/>
            <a:ext cx="1894242" cy="649118"/>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lIns="91392" tIns="45696" rIns="91392" bIns="45696"/>
          <a:lstStyle/>
          <a:p>
            <a:endParaRPr lang="zh-CN" altLang="en-US" sz="2400"/>
          </a:p>
        </p:txBody>
      </p:sp>
      <p:sp>
        <p:nvSpPr>
          <p:cNvPr id="58" name="TextBox 11"/>
          <p:cNvSpPr txBox="1">
            <a:spLocks noChangeArrowheads="1"/>
          </p:cNvSpPr>
          <p:nvPr/>
        </p:nvSpPr>
        <p:spPr bwMode="auto">
          <a:xfrm>
            <a:off x="2604727" y="2808767"/>
            <a:ext cx="7394554" cy="169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zh-CN" sz="4000" b="1" dirty="0">
                <a:solidFill>
                  <a:srgbClr val="FFFFFF"/>
                </a:solidFill>
                <a:latin typeface="微软雅黑" panose="020B0503020204020204" charset="-122"/>
                <a:ea typeface="微软雅黑" panose="020B0503020204020204" charset="-122"/>
              </a:rPr>
              <a:t>一分钟精准秒杀</a:t>
            </a:r>
            <a:r>
              <a:rPr lang="en-US" altLang="zh-CN" sz="4000" b="1" dirty="0">
                <a:solidFill>
                  <a:srgbClr val="FFFFFF"/>
                </a:solidFill>
                <a:latin typeface="微软雅黑" panose="020B0503020204020204" charset="-122"/>
                <a:ea typeface="微软雅黑" panose="020B0503020204020204" charset="-122"/>
              </a:rPr>
              <a:t>A</a:t>
            </a:r>
            <a:r>
              <a:rPr lang="zh-CN" altLang="en-US" sz="4000" b="1" dirty="0">
                <a:solidFill>
                  <a:srgbClr val="FFFFFF"/>
                </a:solidFill>
                <a:latin typeface="微软雅黑" panose="020B0503020204020204" charset="-122"/>
                <a:ea typeface="微软雅黑" panose="020B0503020204020204" charset="-122"/>
              </a:rPr>
              <a:t>篇阅读理解</a:t>
            </a:r>
            <a:endParaRPr lang="zh-CN" altLang="en-US" sz="4000" b="1" dirty="0">
              <a:solidFill>
                <a:srgbClr val="FFFFFF"/>
              </a:solidFill>
              <a:latin typeface="微软雅黑" panose="020B0503020204020204" charset="-122"/>
              <a:ea typeface="微软雅黑" panose="020B0503020204020204" charset="-122"/>
            </a:endParaRPr>
          </a:p>
          <a:p>
            <a:pPr algn="l" eaLnBrk="1" hangingPunct="1"/>
            <a:r>
              <a:rPr lang="en-US" altLang="zh-CN" sz="4000" b="1" dirty="0">
                <a:solidFill>
                  <a:srgbClr val="FFFFFF"/>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先主题框架，再题干关键词，</a:t>
            </a:r>
            <a:endParaRPr lang="zh-CN" altLang="en-US" sz="2400" b="1" dirty="0">
              <a:solidFill>
                <a:srgbClr val="FFFF00"/>
              </a:solidFill>
              <a:latin typeface="微软雅黑" panose="020B0503020204020204" charset="-122"/>
              <a:ea typeface="微软雅黑" panose="020B0503020204020204" charset="-122"/>
            </a:endParaRPr>
          </a:p>
          <a:p>
            <a:pPr algn="l" eaLnBrk="1" hangingPunct="1"/>
            <a:r>
              <a:rPr lang="zh-CN" altLang="en-US" sz="2400" b="1" dirty="0">
                <a:solidFill>
                  <a:srgbClr val="FFFF00"/>
                </a:solidFill>
                <a:latin typeface="微软雅黑" panose="020B0503020204020204" charset="-122"/>
                <a:ea typeface="微软雅黑" panose="020B0503020204020204" charset="-122"/>
              </a:rPr>
              <a:t> </a:t>
            </a:r>
            <a:r>
              <a:rPr lang="en-US" altLang="zh-CN" sz="2400" b="1" dirty="0">
                <a:solidFill>
                  <a:srgbClr val="FFFF00"/>
                </a:solidFill>
                <a:latin typeface="微软雅黑" panose="020B0503020204020204" charset="-122"/>
                <a:ea typeface="微软雅黑" panose="020B0503020204020204" charset="-122"/>
              </a:rPr>
              <a:t>                   </a:t>
            </a:r>
            <a:r>
              <a:rPr lang="zh-CN" altLang="en-US" sz="2400" b="1" dirty="0">
                <a:solidFill>
                  <a:srgbClr val="FFFF00"/>
                </a:solidFill>
                <a:latin typeface="微软雅黑" panose="020B0503020204020204" charset="-122"/>
                <a:ea typeface="微软雅黑" panose="020B0503020204020204" charset="-122"/>
              </a:rPr>
              <a:t>后原文快速定位信息源</a:t>
            </a:r>
            <a:endParaRPr lang="zh-CN" altLang="en-US" sz="2400" b="1" dirty="0">
              <a:solidFill>
                <a:srgbClr val="FFFF00"/>
              </a:solidFill>
              <a:latin typeface="微软雅黑" panose="020B0503020204020204" charset="-122"/>
              <a:ea typeface="微软雅黑" panose="020B0503020204020204" charset="-122"/>
            </a:endParaRPr>
          </a:p>
        </p:txBody>
      </p:sp>
      <p:sp>
        <p:nvSpPr>
          <p:cNvPr id="59" name="TextBox 12"/>
          <p:cNvSpPr txBox="1">
            <a:spLocks noChangeArrowheads="1"/>
          </p:cNvSpPr>
          <p:nvPr/>
        </p:nvSpPr>
        <p:spPr bwMode="auto">
          <a:xfrm>
            <a:off x="1346911" y="2464051"/>
            <a:ext cx="1256665" cy="22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0" b="1">
                <a:solidFill>
                  <a:srgbClr val="FFFFFF"/>
                </a:solidFill>
                <a:latin typeface="微软雅黑" panose="020B0503020204020204" charset="-122"/>
                <a:ea typeface="微软雅黑" panose="020B0503020204020204" charset="-122"/>
              </a:rPr>
              <a:t>1</a:t>
            </a:r>
            <a:endParaRPr lang="zh-CN" altLang="en-US" sz="13730" b="1">
              <a:solidFill>
                <a:srgbClr val="FFFFFF"/>
              </a:solidFill>
              <a:latin typeface="微软雅黑" panose="020B0503020204020204" charset="-122"/>
              <a:ea typeface="微软雅黑" panose="020B0503020204020204" charset="-122"/>
            </a:endParaRPr>
          </a:p>
        </p:txBody>
      </p:sp>
      <p:sp>
        <p:nvSpPr>
          <p:cNvPr id="61" name="TextBox 2"/>
          <p:cNvSpPr txBox="1">
            <a:spLocks noChangeArrowheads="1"/>
          </p:cNvSpPr>
          <p:nvPr/>
        </p:nvSpPr>
        <p:spPr bwMode="auto">
          <a:xfrm>
            <a:off x="491806" y="38130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2" tIns="45696" rIns="91392" bIns="4569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1" name="图片 100"/>
          <p:cNvPicPr/>
          <p:nvPr>
            <p:custDataLst>
              <p:tags r:id="rId1"/>
            </p:custDataLst>
          </p:nvPr>
        </p:nvPicPr>
        <p:blipFill>
          <a:blip r:embed="rId2"/>
          <a:stretch>
            <a:fillRect/>
          </a:stretch>
        </p:blipFill>
        <p:spPr>
          <a:xfrm>
            <a:off x="387350" y="93980"/>
            <a:ext cx="5412105" cy="205295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2023年6月全国Ⅰ卷A篇满分秒杀思维策略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cxnSp>
        <p:nvCxnSpPr>
          <p:cNvPr id="49" name="直接连接符 17"/>
          <p:cNvCxnSpPr/>
          <p:nvPr>
            <p:custDataLst>
              <p:tags r:id="rId3"/>
            </p:custDataLst>
          </p:nvPr>
        </p:nvCxnSpPr>
        <p:spPr>
          <a:xfrm flipH="1" flipV="1">
            <a:off x="1894205" y="695960"/>
            <a:ext cx="8218170" cy="39370"/>
          </a:xfrm>
          <a:prstGeom prst="line">
            <a:avLst/>
          </a:prstGeom>
          <a:noFill/>
          <a:ln w="12700" cap="flat" cmpd="sng" algn="ctr">
            <a:solidFill>
              <a:srgbClr val="002060"/>
            </a:solidFill>
            <a:prstDash val="solid"/>
          </a:ln>
          <a:effectLst/>
        </p:spPr>
      </p:cxnSp>
      <p:pic>
        <p:nvPicPr>
          <p:cNvPr id="5" name="图片 4"/>
          <p:cNvPicPr>
            <a:picLocks noChangeAspect="1"/>
          </p:cNvPicPr>
          <p:nvPr>
            <p:custDataLst>
              <p:tags r:id="rId4"/>
            </p:custDataLst>
          </p:nvPr>
        </p:nvPicPr>
        <p:blipFill>
          <a:blip r:embed="rId5"/>
          <a:srcRect b="4409"/>
          <a:stretch>
            <a:fillRect/>
          </a:stretch>
        </p:blipFill>
        <p:spPr>
          <a:xfrm>
            <a:off x="0" y="0"/>
            <a:ext cx="1894205" cy="735330"/>
          </a:xfrm>
          <a:prstGeom prst="rect">
            <a:avLst/>
          </a:prstGeom>
        </p:spPr>
      </p:pic>
      <p:pic>
        <p:nvPicPr>
          <p:cNvPr id="3" name="图片 2"/>
          <p:cNvPicPr/>
          <p:nvPr/>
        </p:nvPicPr>
        <p:blipFill>
          <a:blip r:embed="rId6"/>
          <a:stretch>
            <a:fillRect/>
          </a:stretch>
        </p:blipFill>
        <p:spPr>
          <a:xfrm>
            <a:off x="3556000" y="347980"/>
            <a:ext cx="13970" cy="42545"/>
          </a:xfrm>
          <a:prstGeom prst="rect">
            <a:avLst/>
          </a:prstGeom>
          <a:noFill/>
          <a:ln w="9525">
            <a:noFill/>
          </a:ln>
        </p:spPr>
      </p:pic>
      <p:pic>
        <p:nvPicPr>
          <p:cNvPr id="4" name="图片 3"/>
          <p:cNvPicPr/>
          <p:nvPr/>
        </p:nvPicPr>
        <p:blipFill>
          <a:blip r:embed="rId6"/>
          <a:stretch>
            <a:fillRect/>
          </a:stretch>
        </p:blipFill>
        <p:spPr>
          <a:xfrm>
            <a:off x="3556000" y="754380"/>
            <a:ext cx="13970" cy="42545"/>
          </a:xfrm>
          <a:prstGeom prst="rect">
            <a:avLst/>
          </a:prstGeom>
          <a:noFill/>
          <a:ln w="9525">
            <a:noFill/>
          </a:ln>
        </p:spPr>
      </p:pic>
      <p:pic>
        <p:nvPicPr>
          <p:cNvPr id="15" name="图片 14" descr="搜狗截图20231228143903"/>
          <p:cNvPicPr>
            <a:picLocks noChangeAspect="1"/>
          </p:cNvPicPr>
          <p:nvPr/>
        </p:nvPicPr>
        <p:blipFill>
          <a:blip r:embed="rId7"/>
          <a:stretch>
            <a:fillRect/>
          </a:stretch>
        </p:blipFill>
        <p:spPr>
          <a:xfrm>
            <a:off x="337185" y="763270"/>
            <a:ext cx="6762115" cy="5798185"/>
          </a:xfrm>
          <a:prstGeom prst="rect">
            <a:avLst/>
          </a:prstGeom>
          <a:ln w="3175">
            <a:solidFill>
              <a:schemeClr val="accent5">
                <a:lumMod val="40000"/>
                <a:lumOff val="60000"/>
              </a:schemeClr>
            </a:solidFill>
          </a:ln>
        </p:spPr>
      </p:pic>
      <p:sp>
        <p:nvSpPr>
          <p:cNvPr id="16" name="文本框 15"/>
          <p:cNvSpPr txBox="1"/>
          <p:nvPr/>
        </p:nvSpPr>
        <p:spPr>
          <a:xfrm>
            <a:off x="7185660" y="2592070"/>
            <a:ext cx="4745355" cy="3969385"/>
          </a:xfrm>
          <a:prstGeom prst="rect">
            <a:avLst/>
          </a:prstGeom>
          <a:noFill/>
          <a:ln w="9525">
            <a:solidFill>
              <a:schemeClr val="accent6">
                <a:lumMod val="40000"/>
                <a:lumOff val="60000"/>
              </a:schemeClr>
            </a:solidFill>
          </a:ln>
        </p:spPr>
        <p:txBody>
          <a:bodyPr wrap="square">
            <a:spAutoFit/>
          </a:bodyPr>
          <a:p>
            <a:pPr indent="0"/>
            <a:r>
              <a:rPr lang="en-US" b="0">
                <a:latin typeface="Times New Roman" panose="02020603050405020304" pitchFamily="18" charset="0"/>
                <a:ea typeface="宋体" panose="02010600030101010101" pitchFamily="2" charset="-122"/>
                <a:cs typeface="宋体" panose="02010600030101010101" pitchFamily="2" charset="-122"/>
              </a:rPr>
              <a:t>21. </a:t>
            </a:r>
            <a:r>
              <a:rPr lang="en-US" b="0">
                <a:latin typeface="Times New Roman" panose="02020603050405020304" pitchFamily="18" charset="0"/>
              </a:rPr>
              <a:t>What is an advantage of MacBike?</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It gives children a discount.</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It of offers many types of bikes.</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It organizes free cycle tours.</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It has over 2,500 rental shops.</a:t>
            </a:r>
            <a:r>
              <a:rPr lang="en-US" b="0">
                <a:latin typeface="Times New Roman" panose="02020603050405020304" pitchFamily="18" charset="0"/>
                <a:ea typeface="宋体" panose="02010600030101010101" pitchFamily="2" charset="-122"/>
                <a:cs typeface="宋体" panose="02010600030101010101" pitchFamily="2" charset="-122"/>
              </a:rPr>
              <a:t>22. </a:t>
            </a:r>
            <a:r>
              <a:rPr lang="en-US" b="0">
                <a:latin typeface="Times New Roman" panose="02020603050405020304" pitchFamily="18" charset="0"/>
              </a:rPr>
              <a:t>How much do you pay for renting a bike with hand brake and three gears for two days?</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€15.75.</a:t>
            </a:r>
            <a:r>
              <a:rPr lang="en-US" b="0">
                <a:latin typeface="Times New Roman" panose="02020603050405020304" pitchFamily="18" charset="0"/>
                <a:ea typeface="宋体" panose="02010600030101010101" pitchFamily="2" charset="-122"/>
                <a:cs typeface="宋体" panose="02010600030101010101" pitchFamily="2" charset="-122"/>
              </a:rPr>
              <a:t>	B. </a:t>
            </a:r>
            <a:r>
              <a:rPr lang="en-US" b="0">
                <a:latin typeface="Times New Roman" panose="02020603050405020304" pitchFamily="18" charset="0"/>
              </a:rPr>
              <a:t>€19.50.</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C. </a:t>
            </a:r>
            <a:r>
              <a:rPr lang="en-US" b="0">
                <a:latin typeface="Times New Roman" panose="02020603050405020304" pitchFamily="18" charset="0"/>
              </a:rPr>
              <a:t>€22.75.</a:t>
            </a:r>
            <a:r>
              <a:rPr lang="en-US" b="0">
                <a:latin typeface="Times New Roman" panose="02020603050405020304" pitchFamily="18" charset="0"/>
                <a:ea typeface="宋体" panose="02010600030101010101" pitchFamily="2" charset="-122"/>
                <a:cs typeface="宋体" panose="02010600030101010101" pitchFamily="2" charset="-122"/>
              </a:rPr>
              <a:t>	D. </a:t>
            </a:r>
            <a:r>
              <a:rPr lang="en-US" b="0">
                <a:latin typeface="Times New Roman" panose="02020603050405020304" pitchFamily="18" charset="0"/>
              </a:rPr>
              <a:t>€29.50.</a:t>
            </a:r>
            <a:r>
              <a:rPr lang="en-US" b="0">
                <a:latin typeface="Times New Roman" panose="02020603050405020304" pitchFamily="18" charset="0"/>
                <a:ea typeface="宋体" panose="02010600030101010101" pitchFamily="2" charset="-122"/>
                <a:cs typeface="宋体" panose="02010600030101010101" pitchFamily="2" charset="-122"/>
              </a:rPr>
              <a:t>23. </a:t>
            </a:r>
            <a:r>
              <a:rPr lang="en-US" b="0">
                <a:latin typeface="Times New Roman" panose="02020603050405020304" pitchFamily="18" charset="0"/>
              </a:rPr>
              <a:t>Where does the guided city tour start?</a:t>
            </a:r>
            <a:r>
              <a:rPr lang="en-US" b="0">
                <a:latin typeface="Times New Roman" panose="02020603050405020304" pitchFamily="18" charset="0"/>
                <a:ea typeface="宋体" panose="02010600030101010101" pitchFamily="2" charset="-122"/>
                <a:cs typeface="宋体" panose="02010600030101010101" pitchFamily="2" charset="-122"/>
              </a:rPr>
              <a:t>A. </a:t>
            </a:r>
            <a:r>
              <a:rPr lang="en-US" b="0">
                <a:latin typeface="Times New Roman" panose="02020603050405020304" pitchFamily="18" charset="0"/>
              </a:rPr>
              <a:t>The Gooyer, Windmill.</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B. </a:t>
            </a:r>
            <a:r>
              <a:rPr lang="en-US" b="0">
                <a:latin typeface="Times New Roman" panose="02020603050405020304" pitchFamily="18" charset="0"/>
              </a:rPr>
              <a:t>The Skinny Bridge.</a:t>
            </a:r>
            <a:r>
              <a:rPr lang="en-US" b="0">
                <a:latin typeface="Times New Roman" panose="02020603050405020304" pitchFamily="18" charset="0"/>
                <a:ea typeface="宋体" panose="02010600030101010101" pitchFamily="2" charset="-122"/>
                <a:cs typeface="宋体" panose="02010600030101010101" pitchFamily="2" charset="-122"/>
              </a:rPr>
              <a:t>C. </a:t>
            </a:r>
            <a:r>
              <a:rPr lang="en-US" b="0">
                <a:latin typeface="Times New Roman" panose="02020603050405020304" pitchFamily="18" charset="0"/>
              </a:rPr>
              <a:t>Heineken Brewery.</a:t>
            </a:r>
            <a:r>
              <a:rPr lang="en-US" b="0">
                <a:latin typeface="Times New Roman" panose="02020603050405020304" pitchFamily="18" charset="0"/>
                <a:ea typeface="宋体" panose="02010600030101010101" pitchFamily="2" charset="-122"/>
                <a:cs typeface="宋体" panose="02010600030101010101" pitchFamily="2" charset="-122"/>
              </a:rPr>
              <a:t>	</a:t>
            </a:r>
            <a:endParaRPr lang="en-US" b="0">
              <a:latin typeface="Times New Roman" panose="02020603050405020304" pitchFamily="18" charset="0"/>
              <a:ea typeface="宋体" panose="02010600030101010101" pitchFamily="2" charset="-122"/>
              <a:cs typeface="宋体" panose="02010600030101010101" pitchFamily="2" charset="-122"/>
            </a:endParaRPr>
          </a:p>
          <a:p>
            <a:pPr indent="0"/>
            <a:r>
              <a:rPr lang="en-US" b="0">
                <a:latin typeface="Times New Roman" panose="02020603050405020304" pitchFamily="18" charset="0"/>
                <a:ea typeface="宋体" panose="02010600030101010101" pitchFamily="2" charset="-122"/>
                <a:cs typeface="宋体" panose="02010600030101010101" pitchFamily="2" charset="-122"/>
              </a:rPr>
              <a:t>D. </a:t>
            </a:r>
            <a:r>
              <a:rPr lang="en-US" b="0">
                <a:latin typeface="Times New Roman" panose="02020603050405020304" pitchFamily="18" charset="0"/>
              </a:rPr>
              <a:t>Dam Square.</a:t>
            </a:r>
            <a:endParaRPr lang="en-US" altLang="en-US" b="0">
              <a:latin typeface="Times New Roman" panose="02020603050405020304" pitchFamily="18" charset="0"/>
            </a:endParaRPr>
          </a:p>
        </p:txBody>
      </p:sp>
      <p:grpSp>
        <p:nvGrpSpPr>
          <p:cNvPr id="17" name="组 77"/>
          <p:cNvGrpSpPr/>
          <p:nvPr/>
        </p:nvGrpSpPr>
        <p:grpSpPr>
          <a:xfrm>
            <a:off x="7169150" y="722630"/>
            <a:ext cx="4761865" cy="1860549"/>
            <a:chOff x="15158113" y="491883"/>
            <a:chExt cx="6299848" cy="2251184"/>
          </a:xfrm>
        </p:grpSpPr>
        <p:sp>
          <p:nvSpPr>
            <p:cNvPr id="18" name="矩形 17"/>
            <p:cNvSpPr/>
            <p:nvPr>
              <p:custDataLst>
                <p:tags r:id="rId8"/>
              </p:custDataLst>
            </p:nvPr>
          </p:nvSpPr>
          <p:spPr>
            <a:xfrm>
              <a:off x="15253883" y="719306"/>
              <a:ext cx="6204078" cy="2023761"/>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5757989" cy="653339"/>
              <a:chOff x="15158113" y="491883"/>
              <a:chExt cx="5757989" cy="653339"/>
            </a:xfrm>
          </p:grpSpPr>
          <p:sp>
            <p:nvSpPr>
              <p:cNvPr id="27" name="直角三角形 26"/>
              <p:cNvSpPr/>
              <p:nvPr>
                <p:custDataLst>
                  <p:tags r:id="rId9"/>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28" name="矩形 27"/>
              <p:cNvSpPr/>
              <p:nvPr>
                <p:custDataLst>
                  <p:tags r:id="rId10"/>
                </p:custDataLst>
              </p:nvPr>
            </p:nvSpPr>
            <p:spPr>
              <a:xfrm>
                <a:off x="15158113" y="596205"/>
                <a:ext cx="5757989" cy="549017"/>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29" name="页外连接符 83"/>
              <p:cNvSpPr/>
              <p:nvPr>
                <p:custDataLst>
                  <p:tags r:id="rId11"/>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30" name="文本框 29"/>
          <p:cNvSpPr txBox="1"/>
          <p:nvPr>
            <p:custDataLst>
              <p:tags r:id="rId12"/>
            </p:custDataLst>
          </p:nvPr>
        </p:nvSpPr>
        <p:spPr>
          <a:xfrm>
            <a:off x="8136890" y="818515"/>
            <a:ext cx="3481705" cy="398780"/>
          </a:xfrm>
          <a:prstGeom prst="rect">
            <a:avLst/>
          </a:prstGeom>
          <a:noFill/>
        </p:spPr>
        <p:txBody>
          <a:bodyPr wrap="square" rtlCol="0" anchor="t">
            <a:spAutoFit/>
          </a:bodyPr>
          <a:p>
            <a:pPr algn="l"/>
            <a:r>
              <a:rPr lang="en-US" altLang="zh-CN"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快速浏览文章的框架结构</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62" name="文本框 61"/>
          <p:cNvSpPr txBox="1"/>
          <p:nvPr>
            <p:custDataLst>
              <p:tags r:id="rId13"/>
            </p:custDataLst>
          </p:nvPr>
        </p:nvSpPr>
        <p:spPr>
          <a:xfrm>
            <a:off x="7303135" y="1262380"/>
            <a:ext cx="4627880" cy="1322070"/>
          </a:xfrm>
          <a:prstGeom prst="rect">
            <a:avLst/>
          </a:prstGeom>
          <a:noFill/>
          <a:ln>
            <a:noFill/>
          </a:ln>
        </p:spPr>
        <p:txBody>
          <a:bodyPr wrap="square" rtlCol="0" anchor="t">
            <a:spAutoFit/>
          </a:bodyPr>
          <a:p>
            <a:pPr algn="l"/>
            <a:r>
              <a:rPr lang="en-US" altLang="zh-CN" sz="2000" dirty="0">
                <a:latin typeface="微软雅黑" panose="020B0503020204020204" charset="-122"/>
                <a:ea typeface="微软雅黑" panose="020B0503020204020204" charset="-122"/>
              </a:rPr>
              <a:t>      </a:t>
            </a:r>
            <a:r>
              <a:rPr lang="zh-CN" sz="2000" dirty="0">
                <a:solidFill>
                  <a:srgbClr val="C00000"/>
                </a:solidFill>
                <a:latin typeface="微软雅黑" panose="020B0503020204020204" charset="-122"/>
                <a:ea typeface="微软雅黑" panose="020B0503020204020204" charset="-122"/>
              </a:rPr>
              <a:t>标题统领语篇</a:t>
            </a:r>
            <a:r>
              <a:rPr lang="zh-CN" sz="2000" dirty="0">
                <a:latin typeface="微软雅黑" panose="020B0503020204020204" charset="-122"/>
                <a:ea typeface="微软雅黑" panose="020B0503020204020204" charset="-122"/>
              </a:rPr>
              <a:t>，获取文本大意</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自行车租赁和导游观光</a:t>
            </a:r>
            <a:r>
              <a:rPr lang="en-US" altLang="zh-CN" sz="2000" dirty="0">
                <a:latin typeface="微软雅黑" panose="020B0503020204020204" charset="-122"/>
                <a:ea typeface="微软雅黑" panose="020B0503020204020204" charset="-122"/>
              </a:rPr>
              <a:t>”</a:t>
            </a:r>
            <a:r>
              <a:rPr lang="zh-CN" altLang="en-US" sz="2000" dirty="0">
                <a:latin typeface="微软雅黑" panose="020B0503020204020204" charset="-122"/>
                <a:ea typeface="微软雅黑" panose="020B0503020204020204" charset="-122"/>
              </a:rPr>
              <a:t>的广告。</a:t>
            </a:r>
            <a:r>
              <a:rPr lang="en-US" altLang="zh-CN" sz="2000" dirty="0">
                <a:latin typeface="微软雅黑" panose="020B0503020204020204" charset="-122"/>
                <a:ea typeface="微软雅黑" panose="020B0503020204020204" charset="-122"/>
                <a:sym typeface="+mn-ea"/>
              </a:rPr>
              <a:t> </a:t>
            </a:r>
            <a:endParaRPr lang="en-US" altLang="zh-CN" sz="2000" dirty="0">
              <a:latin typeface="微软雅黑" panose="020B0503020204020204" charset="-122"/>
              <a:ea typeface="微软雅黑" panose="020B0503020204020204" charset="-122"/>
              <a:sym typeface="+mn-ea"/>
            </a:endParaRPr>
          </a:p>
          <a:p>
            <a:pPr algn="l"/>
            <a:r>
              <a:rPr lang="en-US" altLang="zh-CN" sz="2000" dirty="0">
                <a:latin typeface="微软雅黑" panose="020B0503020204020204" charset="-122"/>
                <a:ea typeface="微软雅黑" panose="020B0503020204020204" charset="-122"/>
                <a:sym typeface="+mn-ea"/>
              </a:rPr>
              <a:t>   </a:t>
            </a:r>
            <a:r>
              <a:rPr lang="zh-CN" sz="2000" dirty="0">
                <a:latin typeface="微软雅黑" panose="020B0503020204020204" charset="-122"/>
                <a:ea typeface="微软雅黑" panose="020B0503020204020204" charset="-122"/>
                <a:sym typeface="+mn-ea"/>
              </a:rPr>
              <a:t>快速</a:t>
            </a:r>
            <a:r>
              <a:rPr sz="2000" dirty="0">
                <a:latin typeface="微软雅黑" panose="020B0503020204020204" charset="-122"/>
                <a:ea typeface="微软雅黑" panose="020B0503020204020204" charset="-122"/>
                <a:sym typeface="+mn-ea"/>
              </a:rPr>
              <a:t>浏览文章的框架结构</a:t>
            </a:r>
            <a:r>
              <a:rPr lang="zh-CN" sz="2000" dirty="0">
                <a:latin typeface="微软雅黑" panose="020B0503020204020204" charset="-122"/>
                <a:ea typeface="微软雅黑" panose="020B0503020204020204" charset="-122"/>
                <a:sym typeface="+mn-ea"/>
              </a:rPr>
              <a:t>，</a:t>
            </a:r>
            <a:r>
              <a:rPr sz="2000" dirty="0">
                <a:solidFill>
                  <a:srgbClr val="C00000"/>
                </a:solidFill>
                <a:latin typeface="微软雅黑" panose="020B0503020204020204" charset="-122"/>
                <a:ea typeface="微软雅黑" panose="020B0503020204020204" charset="-122"/>
                <a:sym typeface="+mn-ea"/>
              </a:rPr>
              <a:t>把握宏观语篇组织</a:t>
            </a:r>
            <a:r>
              <a:rPr lang="zh-CN" sz="2000" dirty="0">
                <a:solidFill>
                  <a:srgbClr val="C00000"/>
                </a:solidFill>
                <a:latin typeface="微软雅黑" panose="020B0503020204020204" charset="-122"/>
                <a:ea typeface="微软雅黑" panose="020B0503020204020204" charset="-122"/>
                <a:sym typeface="+mn-ea"/>
              </a:rPr>
              <a:t>，</a:t>
            </a:r>
            <a:r>
              <a:rPr sz="2000" dirty="0">
                <a:solidFill>
                  <a:srgbClr val="C00000"/>
                </a:solidFill>
                <a:latin typeface="微软雅黑" panose="020B0503020204020204" charset="-122"/>
                <a:ea typeface="微软雅黑" panose="020B0503020204020204" charset="-122"/>
                <a:sym typeface="+mn-ea"/>
              </a:rPr>
              <a:t>方便定位信息</a:t>
            </a:r>
            <a:r>
              <a:rPr lang="zh-CN" sz="2000" dirty="0">
                <a:solidFill>
                  <a:srgbClr val="C00000"/>
                </a:solidFill>
                <a:latin typeface="微软雅黑" panose="020B0503020204020204" charset="-122"/>
                <a:ea typeface="微软雅黑" panose="020B0503020204020204" charset="-122"/>
                <a:sym typeface="+mn-ea"/>
              </a:rPr>
              <a:t>，形成秒杀</a:t>
            </a:r>
            <a:r>
              <a:rPr lang="zh-CN" sz="2000" dirty="0">
                <a:latin typeface="微软雅黑" panose="020B0503020204020204" charset="-122"/>
                <a:ea typeface="微软雅黑" panose="020B0503020204020204" charset="-122"/>
                <a:sym typeface="+mn-ea"/>
              </a:rPr>
              <a:t>。</a:t>
            </a:r>
            <a:endParaRPr lang="zh-CN" altLang="en-US" sz="2000" dirty="0">
              <a:latin typeface="微软雅黑" panose="020B0503020204020204" charset="-122"/>
              <a:ea typeface="微软雅黑" panose="020B0503020204020204" charset="-122"/>
            </a:endParaRPr>
          </a:p>
        </p:txBody>
      </p:sp>
      <p:sp>
        <p:nvSpPr>
          <p:cNvPr id="33" name="矩形: 圆角 10"/>
          <p:cNvSpPr/>
          <p:nvPr/>
        </p:nvSpPr>
        <p:spPr>
          <a:xfrm>
            <a:off x="7501890" y="2661285"/>
            <a:ext cx="2060575" cy="28956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nvSpPr>
        <p:spPr>
          <a:xfrm>
            <a:off x="798830" y="2022475"/>
            <a:ext cx="1169035" cy="30607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0" name="矩形: 圆角 10"/>
          <p:cNvSpPr/>
          <p:nvPr/>
        </p:nvSpPr>
        <p:spPr>
          <a:xfrm>
            <a:off x="8918575" y="5119370"/>
            <a:ext cx="2002155" cy="24638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nvSpPr>
        <p:spPr>
          <a:xfrm>
            <a:off x="718185" y="5643880"/>
            <a:ext cx="1520825" cy="246380"/>
          </a:xfrm>
          <a:prstGeom prst="roundRect">
            <a:avLst/>
          </a:prstGeom>
          <a:solidFill>
            <a:srgbClr val="FF00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41" name="矩形: 圆角 10"/>
          <p:cNvSpPr/>
          <p:nvPr/>
        </p:nvSpPr>
        <p:spPr>
          <a:xfrm>
            <a:off x="7432040" y="3996055"/>
            <a:ext cx="2130425" cy="306705"/>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2" name="矩形: 圆角 10"/>
          <p:cNvSpPr/>
          <p:nvPr/>
        </p:nvSpPr>
        <p:spPr>
          <a:xfrm>
            <a:off x="629285" y="3429635"/>
            <a:ext cx="1338580" cy="354330"/>
          </a:xfrm>
          <a:prstGeom prst="roundRect">
            <a:avLst/>
          </a:prstGeom>
          <a:solidFill>
            <a:srgbClr val="FFFF00">
              <a:alpha val="22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2" name="直接箭头连接符 1"/>
          <p:cNvCxnSpPr/>
          <p:nvPr/>
        </p:nvCxnSpPr>
        <p:spPr>
          <a:xfrm flipH="1">
            <a:off x="1675765" y="1087120"/>
            <a:ext cx="1811655" cy="86931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a:off x="1644015" y="1108075"/>
            <a:ext cx="1864360" cy="224155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a:off x="2031365" y="1139825"/>
            <a:ext cx="1456055" cy="451421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p:tgtEl>
                                          <p:spTgt spid="62"/>
                                        </p:tgtEl>
                                        <p:attrNameLst>
                                          <p:attrName>ppt_y</p:attrName>
                                        </p:attrNameLst>
                                      </p:cBhvr>
                                      <p:tavLst>
                                        <p:tav tm="0">
                                          <p:val>
                                            <p:strVal val="#ppt_y+#ppt_h*1.125000"/>
                                          </p:val>
                                        </p:tav>
                                        <p:tav tm="100000">
                                          <p:val>
                                            <p:strVal val="#ppt_y"/>
                                          </p:val>
                                        </p:tav>
                                      </p:tavLst>
                                    </p:anim>
                                    <p:animEffect transition="in" filter="wipe(up)">
                                      <p:cBhvr>
                                        <p:cTn id="8" dur="500"/>
                                        <p:tgtEl>
                                          <p:spTgt spid="6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0" grpId="0" animBg="1"/>
      <p:bldP spid="20" grpId="1" animBg="1"/>
      <p:bldP spid="33" grpId="0" animBg="1"/>
      <p:bldP spid="33" grpId="1" animBg="1"/>
      <p:bldP spid="22" grpId="0" animBg="1"/>
      <p:bldP spid="22" grpId="1" animBg="1"/>
      <p:bldP spid="41" grpId="0" animBg="1"/>
      <p:bldP spid="41" grpId="1" animBg="1"/>
      <p:bldP spid="21" grpId="0" animBg="1"/>
      <p:bldP spid="21" grpId="1" animBg="1"/>
      <p:bldP spid="40" grpId="0" animBg="1"/>
      <p:bldP spid="40"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UNIT_TABLE_BEAUTIFY" val="smartTable{fd5831b3-6a1f-44dc-9664-97e7ccd6c540}"/>
  <p:tag name="TABLE_ENDDRAG_ORIGIN_RECT" val="404*255"/>
  <p:tag name="TABLE_ENDDRAG_RECT" val="544*255*404*255"/>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FULL_TEXT_BEAUTIFY_COPY_ID" val="28"/>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FULL_TEXT_BEAUTIFY_COPY_ID" val="28"/>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FULL_TEXT_BEAUTIFY_COPY_ID" val="28"/>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FULL_TEXT_BEAUTIFY_COPY_ID" val="28"/>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FULL_TEXT_BEAUTIFY_COPY_ID" val="28"/>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FULL_TEXT_BEAUTIFY_COPY_ID" val="28"/>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AS_UNIQUEID" val="416"/>
  <p:tag name="PA" val="v3.0.1"/>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FULL_TEXT_BEAUTIFY_COPY_ID" val="28"/>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FULL_TEXT_BEAUTIFY_COPY_ID" val="28"/>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FULL_TEXT_BEAUTIFY_COPY_ID" val="28"/>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13894</Words>
  <Application>WPS 演示</Application>
  <PresentationFormat/>
  <Paragraphs>298</Paragraphs>
  <Slides>19</Slides>
  <Notes>8</Notes>
  <HiddenSlides>0</HiddenSlides>
  <MMClips>0</MMClips>
  <ScaleCrop>false</ScaleCrop>
  <HeadingPairs>
    <vt:vector size="6" baseType="variant">
      <vt:variant>
        <vt:lpstr>已用的字体</vt:lpstr>
      </vt:variant>
      <vt:variant>
        <vt:i4>32</vt:i4>
      </vt:variant>
      <vt:variant>
        <vt:lpstr>主题</vt:lpstr>
      </vt:variant>
      <vt:variant>
        <vt:i4>6</vt:i4>
      </vt:variant>
      <vt:variant>
        <vt:lpstr>幻灯片标题</vt:lpstr>
      </vt:variant>
      <vt:variant>
        <vt:i4>19</vt:i4>
      </vt:variant>
    </vt:vector>
  </HeadingPairs>
  <TitlesOfParts>
    <vt:vector size="57" baseType="lpstr">
      <vt:lpstr>Arial</vt:lpstr>
      <vt:lpstr>宋体</vt:lpstr>
      <vt:lpstr>Wingdings</vt:lpstr>
      <vt:lpstr>Helvetica</vt:lpstr>
      <vt:lpstr>方正兰亭黑_GBK</vt:lpstr>
      <vt:lpstr>Arial</vt:lpstr>
      <vt:lpstr>方正兰亭特黑简体</vt:lpstr>
      <vt:lpstr>微软雅黑</vt:lpstr>
      <vt:lpstr>Something Fishy</vt:lpstr>
      <vt:lpstr>Arial Black</vt:lpstr>
      <vt:lpstr>Calibri</vt:lpstr>
      <vt:lpstr>等线</vt:lpstr>
      <vt:lpstr>Calibri Light</vt:lpstr>
      <vt:lpstr>Lato Light</vt:lpstr>
      <vt:lpstr>Lato Regular</vt:lpstr>
      <vt:lpstr>Lato Hairline</vt:lpstr>
      <vt:lpstr>Lato Light</vt:lpstr>
      <vt:lpstr>黑体</vt:lpstr>
      <vt:lpstr>思源黑体 CN</vt:lpstr>
      <vt:lpstr>Wingdings</vt:lpstr>
      <vt:lpstr>微软雅黑 Light</vt:lpstr>
      <vt:lpstr>思源黑体 CN Medium</vt:lpstr>
      <vt:lpstr>Times New Roman</vt:lpstr>
      <vt:lpstr>华文行楷</vt:lpstr>
      <vt:lpstr>Arial Narrow</vt:lpstr>
      <vt:lpstr>Arial Unicode MS</vt:lpstr>
      <vt:lpstr>HelveticaNeue</vt:lpstr>
      <vt:lpstr>华文新魏</vt:lpstr>
      <vt:lpstr>Segoe Print</vt:lpstr>
      <vt:lpstr>Impact</vt:lpstr>
      <vt:lpstr>等线 Light</vt:lpstr>
      <vt:lpstr>Malgun Gothic</vt:lpstr>
      <vt:lpstr>以“核心素养”为本的教学和评价（模板）</vt:lpstr>
      <vt:lpstr>2_Office 主题</vt:lpstr>
      <vt:lpstr>长城汽车-红</vt:lpstr>
      <vt:lpstr>3_Office 主题</vt:lpstr>
      <vt:lpstr>2_Office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47</cp:revision>
  <cp:lastPrinted>2020-12-06T21:07:00Z</cp:lastPrinted>
  <dcterms:created xsi:type="dcterms:W3CDTF">2020-12-06T21:07:00Z</dcterms:created>
  <dcterms:modified xsi:type="dcterms:W3CDTF">2023-12-29T04:57:12Z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4CAF8D4420D3422DA50F81D5C27CD0CE_12</vt:lpwstr>
  </property>
  <property fmtid="{D5CDD505-2E9C-101B-9397-08002B2CF9AE}" pid="7" name="KSOProductBuildVer">
    <vt:lpwstr>2052-11.8.2.7978</vt:lpwstr>
  </property>
</Properties>
</file>