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9" r:id="rId3"/>
    <p:sldId id="262" r:id="rId4"/>
    <p:sldId id="281" r:id="rId5"/>
    <p:sldId id="260" r:id="rId6"/>
    <p:sldId id="261" r:id="rId7"/>
    <p:sldId id="278" r:id="rId8"/>
    <p:sldId id="279" r:id="rId9"/>
    <p:sldId id="276" r:id="rId10"/>
    <p:sldId id="280" r:id="rId11"/>
    <p:sldId id="257"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6765"/>
    <a:srgbClr val="173E7F"/>
    <a:srgbClr val="517D92"/>
    <a:srgbClr val="C0E5F0"/>
    <a:srgbClr val="65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89977B5-E5F5-4792-AF72-BBA3BA8165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FA32E-D855-486C-8D30-154D5D63F13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977B5-E5F5-4792-AF72-BBA3BA81653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FA32E-D855-486C-8D30-154D5D63F134}"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microsoft.com/office/2007/relationships/hdphoto" Target="../media/image21.wdp"/><Relationship Id="rId8" Type="http://schemas.openxmlformats.org/officeDocument/2006/relationships/image" Target="../media/image20.png"/><Relationship Id="rId7" Type="http://schemas.openxmlformats.org/officeDocument/2006/relationships/hyperlink" Target="https://www.bilibili.com/video/BV1a4411W7EF/?spm_id_from=333.337.search-card.all.click&amp;vd_source=8e9ea07e9c70e2a81125c039b9a5d657" TargetMode="External"/><Relationship Id="rId6" Type="http://schemas.openxmlformats.org/officeDocument/2006/relationships/image" Target="../media/image19.png"/><Relationship Id="rId5" Type="http://schemas.microsoft.com/office/2007/relationships/hdphoto" Target="../media/image18.wdp"/><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0" Type="http://schemas.openxmlformats.org/officeDocument/2006/relationships/slideLayout" Target="../slideLayouts/slideLayout2.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2.wdp"/><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media" Target="../media/media3.mp4"/><Relationship Id="rId1"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19760" y="5868916"/>
            <a:ext cx="3475264" cy="769441"/>
          </a:xfrm>
          <a:prstGeom prst="rect">
            <a:avLst/>
          </a:prstGeom>
          <a:solidFill>
            <a:srgbClr val="6B676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Chinese script</a:t>
            </a:r>
            <a:endParaRPr lang="en-US" altLang="zh-CN" sz="4400" dirty="0">
              <a:solidFill>
                <a:schemeClr val="bg1"/>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0532" y="3573907"/>
            <a:ext cx="4193721" cy="21501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03469" y="635941"/>
            <a:ext cx="5562600" cy="280987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9301840" y="381849"/>
            <a:ext cx="2264229" cy="769441"/>
          </a:xfrm>
          <a:prstGeom prst="rect">
            <a:avLst/>
          </a:prstGeom>
          <a:solidFill>
            <a:srgbClr val="6B676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currency</a:t>
            </a:r>
            <a:endPar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文本框 6"/>
          <p:cNvSpPr txBox="1"/>
          <p:nvPr/>
        </p:nvSpPr>
        <p:spPr>
          <a:xfrm>
            <a:off x="6143529" y="3932228"/>
            <a:ext cx="5525953" cy="769441"/>
          </a:xfrm>
          <a:prstGeom prst="rect">
            <a:avLst/>
          </a:prstGeom>
          <a:solidFill>
            <a:srgbClr val="6B676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Weights</a:t>
            </a:r>
            <a:r>
              <a:rPr lang="zh-CN" altLang="en-US" sz="4400" dirty="0">
                <a:solidFill>
                  <a:schemeClr val="bg1"/>
                </a:solidFill>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rPr>
              <a:t> measures </a:t>
            </a:r>
            <a:endParaRPr kumimoji="0" lang="en-US" altLang="zh-CN" sz="4400" b="0" i="0" u="none" strike="noStrike" kern="1200" cap="none" spc="0" normalizeH="0" baseline="0" noProof="0" dirty="0">
              <a:ln>
                <a:noFill/>
              </a:ln>
              <a:solidFill>
                <a:schemeClr val="bg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404786" y="4789032"/>
            <a:ext cx="4645288" cy="163902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08" y="-8849"/>
            <a:ext cx="4645288" cy="3437849"/>
          </a:xfrm>
          <a:prstGeom prst="rect">
            <a:avLst/>
          </a:prstGeom>
        </p:spPr>
      </p:pic>
      <p:pic>
        <p:nvPicPr>
          <p:cNvPr id="3" name="图片 2">
            <a:hlinkClick r:id="rId7"/>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738344" y="5846757"/>
            <a:ext cx="791600" cy="791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304847" y="856929"/>
            <a:ext cx="4791153" cy="5825720"/>
          </a:xfrm>
          <a:prstGeom prst="rect">
            <a:avLst/>
          </a:prstGeom>
        </p:spPr>
      </p:pic>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215746" y="866455"/>
            <a:ext cx="4868669" cy="5816194"/>
          </a:xfrm>
          <a:prstGeom prst="rect">
            <a:avLst/>
          </a:prstGeom>
        </p:spPr>
      </p:pic>
      <p:sp>
        <p:nvSpPr>
          <p:cNvPr id="8" name="矩形 7"/>
          <p:cNvSpPr/>
          <p:nvPr/>
        </p:nvSpPr>
        <p:spPr>
          <a:xfrm>
            <a:off x="216602" y="140492"/>
            <a:ext cx="1175879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rPr>
              <a:t>Chinese Traditional Figures</a:t>
            </a:r>
            <a:endParaRPr kumimoji="0" lang="zh-CN" altLang="en-US" sz="6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Black" panose="020B0A04020102020204" pitchFamily="34" charset="0"/>
              <a:ea typeface="等线" panose="02010600030101010101"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秦始皇导入">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085623" y="235175"/>
            <a:ext cx="10020754" cy="6387649"/>
          </a:xfrm>
        </p:spPr>
      </p:pic>
      <p:sp>
        <p:nvSpPr>
          <p:cNvPr id="5" name="文本框 4"/>
          <p:cNvSpPr txBox="1"/>
          <p:nvPr/>
        </p:nvSpPr>
        <p:spPr>
          <a:xfrm>
            <a:off x="1219200" y="379413"/>
            <a:ext cx="7410618" cy="707886"/>
          </a:xfrm>
          <a:prstGeom prst="rect">
            <a:avLst/>
          </a:prstGeom>
          <a:noFill/>
        </p:spPr>
        <p:txBody>
          <a:bodyPr wrap="none" rtlCol="0">
            <a:spAutoFit/>
          </a:bodyPr>
          <a:lstStyle/>
          <a:p>
            <a:r>
              <a:rPr lang="en-US" altLang="zh-CN" sz="4000" dirty="0">
                <a:solidFill>
                  <a:schemeClr val="bg1"/>
                </a:solidFill>
                <a:latin typeface="Arial Black" panose="020B0A04020102020204" pitchFamily="34" charset="0"/>
              </a:rPr>
              <a:t>Who is it speaking about?</a:t>
            </a:r>
            <a:endParaRPr lang="zh-CN" altLang="en-US" sz="4000" dirty="0">
              <a:solidFill>
                <a:schemeClr val="bg1"/>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秦始皇">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0630" y="-3086554"/>
            <a:ext cx="7968343" cy="10624457"/>
          </a:xfrm>
          <a:prstGeom prst="rect">
            <a:avLst/>
          </a:prstGeom>
        </p:spPr>
      </p:pic>
      <p:sp>
        <p:nvSpPr>
          <p:cNvPr id="5" name="文本框 4"/>
          <p:cNvSpPr txBox="1"/>
          <p:nvPr/>
        </p:nvSpPr>
        <p:spPr>
          <a:xfrm>
            <a:off x="7936595" y="2225674"/>
            <a:ext cx="464729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Qin Shi Huang</a:t>
            </a:r>
            <a:endParaRPr kumimoji="0" lang="zh-CN" altLang="en-US" sz="40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
        <p:nvSpPr>
          <p:cNvPr id="6" name="文本框 5"/>
          <p:cNvSpPr txBox="1"/>
          <p:nvPr/>
        </p:nvSpPr>
        <p:spPr>
          <a:xfrm>
            <a:off x="7684407" y="3004032"/>
            <a:ext cx="450759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first emperor of China and the </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founder</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of the Qin Dynasty</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2513" y="471941"/>
            <a:ext cx="9731829" cy="5914117"/>
          </a:xfrm>
        </p:spPr>
        <p:txBody>
          <a:bodyPr>
            <a:normAutofit lnSpcReduction="10000"/>
          </a:bodyPr>
          <a:lstStyle/>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Qin Shi Huang, 1</a:t>
            </a:r>
            <a:r>
              <a:rPr lang="en-US" altLang="zh-CN" sz="2300" dirty="0">
                <a:solidFill>
                  <a:srgbClr val="FF0000"/>
                </a:solidFill>
                <a:latin typeface="Times New Roman" panose="02020603050405020304" pitchFamily="18" charset="0"/>
                <a:cs typeface="Times New Roman" panose="02020603050405020304" pitchFamily="18" charset="0"/>
              </a:rPr>
              <a:t>__________</a:t>
            </a:r>
            <a:r>
              <a:rPr lang="en-US" altLang="zh-CN" sz="2300" dirty="0">
                <a:latin typeface="Times New Roman" panose="02020603050405020304" pitchFamily="18" charset="0"/>
                <a:cs typeface="Times New Roman" panose="02020603050405020304" pitchFamily="18" charset="0"/>
              </a:rPr>
              <a:t> real name is Ying Zheng, was the first emperor of China and the founder of the Qin Dynasty. He came to power as the king of Qin at age 13 and unified China in 221 BC, 2</a:t>
            </a:r>
            <a:r>
              <a:rPr lang="en-US" altLang="zh-CN" sz="2300" dirty="0">
                <a:solidFill>
                  <a:srgbClr val="FF0000"/>
                </a:solidFill>
                <a:latin typeface="Times New Roman" panose="02020603050405020304" pitchFamily="18" charset="0"/>
                <a:cs typeface="Times New Roman" panose="02020603050405020304" pitchFamily="18" charset="0"/>
              </a:rPr>
              <a:t>__________(end)</a:t>
            </a:r>
            <a:r>
              <a:rPr lang="en-US" altLang="zh-CN" sz="2300" dirty="0">
                <a:latin typeface="Times New Roman" panose="02020603050405020304" pitchFamily="18" charset="0"/>
                <a:cs typeface="Times New Roman" panose="02020603050405020304" pitchFamily="18" charset="0"/>
              </a:rPr>
              <a:t> the Warring States period. His rule 3</a:t>
            </a:r>
            <a:r>
              <a:rPr lang="en-US" altLang="zh-CN" sz="2300" dirty="0">
                <a:solidFill>
                  <a:srgbClr val="FF0000"/>
                </a:solidFill>
                <a:latin typeface="Times New Roman" panose="02020603050405020304" pitchFamily="18" charset="0"/>
                <a:cs typeface="Times New Roman" panose="02020603050405020304" pitchFamily="18" charset="0"/>
              </a:rPr>
              <a:t>__________(mark) </a:t>
            </a:r>
            <a:r>
              <a:rPr lang="en-US" altLang="zh-CN" sz="2300" dirty="0">
                <a:latin typeface="Times New Roman" panose="02020603050405020304" pitchFamily="18" charset="0"/>
                <a:cs typeface="Times New Roman" panose="02020603050405020304" pitchFamily="18" charset="0"/>
              </a:rPr>
              <a:t>by several key achievements, including 4</a:t>
            </a:r>
            <a:r>
              <a:rPr lang="en-US" altLang="zh-CN" sz="2300" dirty="0">
                <a:solidFill>
                  <a:srgbClr val="FF0000"/>
                </a:solidFill>
                <a:latin typeface="Times New Roman" panose="02020603050405020304" pitchFamily="18" charset="0"/>
                <a:cs typeface="Times New Roman" panose="02020603050405020304" pitchFamily="18" charset="0"/>
              </a:rPr>
              <a:t>_____________(standardize)</a:t>
            </a:r>
            <a:r>
              <a:rPr lang="en-US" altLang="zh-CN" sz="2300" dirty="0">
                <a:latin typeface="Times New Roman" panose="02020603050405020304" pitchFamily="18" charset="0"/>
                <a:cs typeface="Times New Roman" panose="02020603050405020304" pitchFamily="18" charset="0"/>
              </a:rPr>
              <a:t> Chinese script, weights, measures and currency, which help to unify the nation culturally and 5</a:t>
            </a:r>
            <a:r>
              <a:rPr lang="en-US" altLang="zh-CN" sz="2300" dirty="0">
                <a:solidFill>
                  <a:srgbClr val="FF0000"/>
                </a:solidFill>
                <a:latin typeface="Times New Roman" panose="02020603050405020304" pitchFamily="18" charset="0"/>
                <a:cs typeface="Times New Roman" panose="02020603050405020304" pitchFamily="18" charset="0"/>
              </a:rPr>
              <a:t>_____________(economic)</a:t>
            </a:r>
            <a:r>
              <a:rPr lang="en-US" altLang="zh-CN" sz="2300" dirty="0">
                <a:latin typeface="Times New Roman" panose="02020603050405020304" pitchFamily="18" charset="0"/>
                <a:cs typeface="Times New Roman" panose="02020603050405020304" pitchFamily="18" charset="0"/>
              </a:rPr>
              <a:t>.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He is also famous for 6</a:t>
            </a:r>
            <a:r>
              <a:rPr lang="en-US" altLang="zh-CN" sz="2300" dirty="0">
                <a:solidFill>
                  <a:srgbClr val="FF0000"/>
                </a:solidFill>
                <a:latin typeface="Times New Roman" panose="02020603050405020304" pitchFamily="18" charset="0"/>
                <a:cs typeface="Times New Roman" panose="02020603050405020304" pitchFamily="18" charset="0"/>
              </a:rPr>
              <a:t>__________(initiate)</a:t>
            </a:r>
            <a:r>
              <a:rPr lang="en-US" altLang="zh-CN" sz="2300" dirty="0">
                <a:latin typeface="Times New Roman" panose="02020603050405020304" pitchFamily="18" charset="0"/>
                <a:cs typeface="Times New Roman" panose="02020603050405020304" pitchFamily="18" charset="0"/>
              </a:rPr>
              <a:t> the construction of the Great Wall, a colossal 7</a:t>
            </a:r>
            <a:r>
              <a:rPr lang="en-US" altLang="zh-CN" sz="2300" dirty="0">
                <a:solidFill>
                  <a:srgbClr val="FF0000"/>
                </a:solidFill>
                <a:latin typeface="Times New Roman" panose="02020603050405020304" pitchFamily="18" charset="0"/>
                <a:cs typeface="Times New Roman" panose="02020603050405020304" pitchFamily="18" charset="0"/>
              </a:rPr>
              <a:t>__________(defend)</a:t>
            </a:r>
            <a:r>
              <a:rPr lang="en-US" altLang="zh-CN" sz="2300" dirty="0">
                <a:latin typeface="Times New Roman" panose="02020603050405020304" pitchFamily="18" charset="0"/>
                <a:cs typeface="Times New Roman" panose="02020603050405020304" pitchFamily="18" charset="0"/>
              </a:rPr>
              <a:t> fortification designed to protect the empire from northern invasions. His regime was characterized by authoritarianism, enforcing legalism as the state's doctrine and 8</a:t>
            </a:r>
            <a:r>
              <a:rPr lang="en-US" altLang="zh-CN" sz="2300" dirty="0">
                <a:solidFill>
                  <a:srgbClr val="FF0000"/>
                </a:solidFill>
                <a:latin typeface="Times New Roman" panose="02020603050405020304" pitchFamily="18" charset="0"/>
                <a:cs typeface="Times New Roman" panose="02020603050405020304" pitchFamily="18" charset="0"/>
              </a:rPr>
              <a:t>__________(meet)</a:t>
            </a:r>
            <a:r>
              <a:rPr lang="en-US" altLang="zh-CN" sz="2300" dirty="0">
                <a:latin typeface="Times New Roman" panose="02020603050405020304" pitchFamily="18" charset="0"/>
                <a:cs typeface="Times New Roman" panose="02020603050405020304" pitchFamily="18" charset="0"/>
              </a:rPr>
              <a:t> out harsh punishments to maintain control.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Qin Shi Huang's impact on Chinese history is indelible. While his reign was marked by remarkable achievements, it was also characterized by despotism and brutality. Nonetheless, he is often credited 9</a:t>
            </a:r>
            <a:r>
              <a:rPr lang="en-US" altLang="zh-CN" sz="2300" dirty="0">
                <a:solidFill>
                  <a:srgbClr val="FF0000"/>
                </a:solidFill>
                <a:latin typeface="Times New Roman" panose="02020603050405020304" pitchFamily="18" charset="0"/>
                <a:cs typeface="Times New Roman" panose="02020603050405020304" pitchFamily="18" charset="0"/>
              </a:rPr>
              <a:t>__________</a:t>
            </a:r>
            <a:r>
              <a:rPr lang="en-US" altLang="zh-CN" sz="2300" dirty="0">
                <a:latin typeface="Times New Roman" panose="02020603050405020304" pitchFamily="18" charset="0"/>
                <a:cs typeface="Times New Roman" panose="02020603050405020304" pitchFamily="18" charset="0"/>
              </a:rPr>
              <a:t> laying the foundation for the structure of imperial China,10</a:t>
            </a:r>
            <a:r>
              <a:rPr lang="en-US" altLang="zh-CN" sz="2300" dirty="0">
                <a:solidFill>
                  <a:srgbClr val="FF0000"/>
                </a:solidFill>
                <a:latin typeface="Times New Roman" panose="02020603050405020304" pitchFamily="18" charset="0"/>
                <a:cs typeface="Times New Roman" panose="02020603050405020304" pitchFamily="18" charset="0"/>
              </a:rPr>
              <a:t>__________</a:t>
            </a:r>
            <a:r>
              <a:rPr lang="en-US" altLang="zh-CN" sz="2300" dirty="0">
                <a:latin typeface="Times New Roman" panose="02020603050405020304" pitchFamily="18" charset="0"/>
                <a:cs typeface="Times New Roman" panose="02020603050405020304" pitchFamily="18" charset="0"/>
              </a:rPr>
              <a:t> endured for more than two millennia after his death.</a:t>
            </a:r>
            <a:endParaRPr lang="zh-CN" altLang="en-US" sz="23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982684" y="486682"/>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whose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文本框 4"/>
          <p:cNvSpPr txBox="1"/>
          <p:nvPr/>
        </p:nvSpPr>
        <p:spPr>
          <a:xfrm>
            <a:off x="5954484" y="106400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ending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2775853" y="1379691"/>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was marked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745668" y="1738921"/>
            <a:ext cx="19213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standardizing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文本框 7"/>
          <p:cNvSpPr txBox="1"/>
          <p:nvPr/>
        </p:nvSpPr>
        <p:spPr>
          <a:xfrm>
            <a:off x="6096000" y="2002411"/>
            <a:ext cx="20138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economically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p:cNvSpPr txBox="1"/>
          <p:nvPr/>
        </p:nvSpPr>
        <p:spPr>
          <a:xfrm>
            <a:off x="4060371" y="2464076"/>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initiating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2971801" y="2759032"/>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defensive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1" name="文本框 10"/>
          <p:cNvSpPr txBox="1"/>
          <p:nvPr/>
        </p:nvSpPr>
        <p:spPr>
          <a:xfrm>
            <a:off x="802818" y="3718483"/>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meeting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2" name="文本框 11"/>
          <p:cNvSpPr txBox="1"/>
          <p:nvPr/>
        </p:nvSpPr>
        <p:spPr>
          <a:xfrm>
            <a:off x="6302826" y="4765149"/>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with</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3" name="文本框 12"/>
          <p:cNvSpPr txBox="1"/>
          <p:nvPr/>
        </p:nvSpPr>
        <p:spPr>
          <a:xfrm>
            <a:off x="5399310" y="5113938"/>
            <a:ext cx="1807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which</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文本框 13"/>
          <p:cNvSpPr txBox="1"/>
          <p:nvPr/>
        </p:nvSpPr>
        <p:spPr>
          <a:xfrm>
            <a:off x="7935960" y="5843667"/>
            <a:ext cx="2189749" cy="461665"/>
          </a:xfrm>
          <a:custGeom>
            <a:avLst/>
            <a:gdLst>
              <a:gd name="connsiteX0" fmla="*/ 0 w 2189749"/>
              <a:gd name="connsiteY0" fmla="*/ 0 h 461665"/>
              <a:gd name="connsiteX1" fmla="*/ 591232 w 2189749"/>
              <a:gd name="connsiteY1" fmla="*/ 0 h 461665"/>
              <a:gd name="connsiteX2" fmla="*/ 1138669 w 2189749"/>
              <a:gd name="connsiteY2" fmla="*/ 0 h 461665"/>
              <a:gd name="connsiteX3" fmla="*/ 1708004 w 2189749"/>
              <a:gd name="connsiteY3" fmla="*/ 0 h 461665"/>
              <a:gd name="connsiteX4" fmla="*/ 2189749 w 2189749"/>
              <a:gd name="connsiteY4" fmla="*/ 0 h 461665"/>
              <a:gd name="connsiteX5" fmla="*/ 2189749 w 2189749"/>
              <a:gd name="connsiteY5" fmla="*/ 461665 h 461665"/>
              <a:gd name="connsiteX6" fmla="*/ 1620414 w 2189749"/>
              <a:gd name="connsiteY6" fmla="*/ 461665 h 461665"/>
              <a:gd name="connsiteX7" fmla="*/ 1029182 w 2189749"/>
              <a:gd name="connsiteY7" fmla="*/ 461665 h 461665"/>
              <a:gd name="connsiteX8" fmla="*/ 503642 w 2189749"/>
              <a:gd name="connsiteY8" fmla="*/ 461665 h 461665"/>
              <a:gd name="connsiteX9" fmla="*/ 0 w 2189749"/>
              <a:gd name="connsiteY9" fmla="*/ 461665 h 461665"/>
              <a:gd name="connsiteX10" fmla="*/ 0 w 2189749"/>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9749" h="461665" extrusionOk="0">
                <a:moveTo>
                  <a:pt x="0" y="0"/>
                </a:moveTo>
                <a:cubicBezTo>
                  <a:pt x="263553" y="-11532"/>
                  <a:pt x="467623" y="-25341"/>
                  <a:pt x="591232" y="0"/>
                </a:cubicBezTo>
                <a:cubicBezTo>
                  <a:pt x="714841" y="25341"/>
                  <a:pt x="873631" y="26490"/>
                  <a:pt x="1138669" y="0"/>
                </a:cubicBezTo>
                <a:cubicBezTo>
                  <a:pt x="1403707" y="-26490"/>
                  <a:pt x="1451575" y="6110"/>
                  <a:pt x="1708004" y="0"/>
                </a:cubicBezTo>
                <a:cubicBezTo>
                  <a:pt x="1964433" y="-6110"/>
                  <a:pt x="1978324" y="2615"/>
                  <a:pt x="2189749" y="0"/>
                </a:cubicBezTo>
                <a:cubicBezTo>
                  <a:pt x="2194397" y="134647"/>
                  <a:pt x="2179662" y="288067"/>
                  <a:pt x="2189749" y="461665"/>
                </a:cubicBezTo>
                <a:cubicBezTo>
                  <a:pt x="2039883" y="482402"/>
                  <a:pt x="1760348" y="456373"/>
                  <a:pt x="1620414" y="461665"/>
                </a:cubicBezTo>
                <a:cubicBezTo>
                  <a:pt x="1480480" y="466957"/>
                  <a:pt x="1210108" y="446653"/>
                  <a:pt x="1029182" y="461665"/>
                </a:cubicBezTo>
                <a:cubicBezTo>
                  <a:pt x="848256" y="476677"/>
                  <a:pt x="676371" y="461832"/>
                  <a:pt x="503642" y="461665"/>
                </a:cubicBezTo>
                <a:cubicBezTo>
                  <a:pt x="330913" y="461498"/>
                  <a:pt x="239633" y="479625"/>
                  <a:pt x="0" y="461665"/>
                </a:cubicBezTo>
                <a:cubicBezTo>
                  <a:pt x="-5529" y="307213"/>
                  <a:pt x="9856" y="123352"/>
                  <a:pt x="0" y="0"/>
                </a:cubicBezTo>
                <a:close/>
              </a:path>
            </a:pathLst>
          </a:cu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Blank-filling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pic>
        <p:nvPicPr>
          <p:cNvPr id="1026" name="Picture 2" descr="秦始皇嬴政 - 陕西省百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305790" y="3837478"/>
            <a:ext cx="1777348" cy="3014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075783" y="199501"/>
            <a:ext cx="859970" cy="10043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8190" y="3253131"/>
            <a:ext cx="3176361" cy="3709618"/>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1197634" y="0"/>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nvGraphicFramePr>
        <p:xfrm>
          <a:off x="1490267" y="701674"/>
          <a:ext cx="9777929" cy="5857240"/>
        </p:xfrm>
        <a:graphic>
          <a:graphicData uri="http://schemas.openxmlformats.org/drawingml/2006/table">
            <a:tbl>
              <a:tblPr firstRow="1" bandRow="1">
                <a:tableStyleId>{5940675A-B579-460E-94D1-54222C63F5DA}</a:tableStyleId>
              </a:tblPr>
              <a:tblGrid>
                <a:gridCol w="2386614"/>
                <a:gridCol w="2503631"/>
                <a:gridCol w="4887684"/>
              </a:tblGrid>
              <a:tr h="370840">
                <a:tc>
                  <a:txBody>
                    <a:bodyPr/>
                    <a:lstStyle/>
                    <a:p>
                      <a:endParaRPr lang="zh-CN" altLang="en-US" dirty="0"/>
                    </a:p>
                  </a:txBody>
                  <a:tcPr>
                    <a:solidFill>
                      <a:srgbClr val="517D92"/>
                    </a:solidFill>
                  </a:tcPr>
                </a:tc>
                <a:tc>
                  <a:txBody>
                    <a:bodyPr/>
                    <a:lstStyle/>
                    <a:p>
                      <a:endParaRPr lang="zh-CN" altLang="en-US" dirty="0">
                        <a:latin typeface="Times New Roman" panose="02020603050405020304" pitchFamily="18" charset="0"/>
                        <a:cs typeface="Times New Roman" panose="02020603050405020304" pitchFamily="18" charset="0"/>
                      </a:endParaRPr>
                    </a:p>
                  </a:txBody>
                  <a:tcPr>
                    <a:solidFill>
                      <a:srgbClr val="517D92"/>
                    </a:solidFill>
                  </a:tcPr>
                </a:tc>
                <a:tc>
                  <a:txBody>
                    <a:bodyPr/>
                    <a:lstStyle/>
                    <a:p>
                      <a:endParaRPr lang="zh-CN" altLang="en-US" dirty="0"/>
                    </a:p>
                  </a:txBody>
                  <a:tcPr>
                    <a:solidFill>
                      <a:srgbClr val="517D92"/>
                    </a:solidFill>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founder </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faʊndə</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创立者，缔造者</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unify</a:t>
                      </a:r>
                      <a:endParaRPr lang="zh-CN" altLang="en-US" b="1"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juːnɪfaɪ</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（使）联合，（使）统一；使协调</a:t>
                      </a:r>
                      <a:endParaRPr lang="zh-CN" altLang="en-US" sz="2000" dirty="0"/>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standardize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ˈ</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stændədaɪz</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使标准化，使符合标准（或规格）</a:t>
                      </a:r>
                      <a:endParaRPr lang="zh-CN" altLang="en-US" sz="2000" dirty="0"/>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initiate</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ɪˈnɪʃieɪt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开始实施，发起</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r>
              <a:tr h="370840">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invasion </a:t>
                      </a:r>
                      <a:endParaRPr lang="zh-CN" altLang="en-US" dirty="0"/>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ɪnˈveɪʒ</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(ə)n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侵略，入侵；涌入，大批进入；</a:t>
                      </a:r>
                      <a:endParaRPr lang="zh-CN" altLang="en-US" sz="2000" dirty="0"/>
                    </a:p>
                  </a:txBody>
                  <a:tcPr/>
                </a:tc>
              </a:tr>
              <a:tr h="122617">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regime</a:t>
                      </a:r>
                      <a:endParaRPr lang="zh-CN" altLang="en-US" dirty="0"/>
                    </a:p>
                  </a:txBody>
                  <a:tcPr/>
                </a:tc>
                <a:tc>
                  <a:txBody>
                    <a:bodyPr/>
                    <a:lstStyle/>
                    <a:p>
                      <a:r>
                        <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altLang="zh-CN" sz="2000" b="0" i="0" kern="1200" dirty="0" err="1">
                          <a:solidFill>
                            <a:schemeClr val="tx1"/>
                          </a:solidFill>
                          <a:effectLst/>
                          <a:latin typeface="Times New Roman" panose="02020603050405020304" pitchFamily="18" charset="0"/>
                          <a:ea typeface="+mn-ea"/>
                          <a:cs typeface="Times New Roman" panose="02020603050405020304" pitchFamily="18" charset="0"/>
                        </a:rPr>
                        <a:t>reɪˈʒiːm</a:t>
                      </a:r>
                      <a:r>
                        <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尤指独裁的）政府，政权；</a:t>
                      </a:r>
                      <a:endParaRPr lang="zh-CN" altLang="en-US" sz="2000" dirty="0"/>
                    </a:p>
                  </a:txBody>
                  <a:tcPr/>
                </a:tc>
              </a:tr>
              <a:tr h="370840">
                <a:tc>
                  <a:txBody>
                    <a:bodyPr/>
                    <a:lstStyle/>
                    <a:p>
                      <a:r>
                        <a:rPr lang="en-US" altLang="zh-CN" sz="2400" dirty="0">
                          <a:solidFill>
                            <a:schemeClr val="tx1"/>
                          </a:solidFill>
                          <a:latin typeface="Times New Roman" panose="02020603050405020304" pitchFamily="18" charset="0"/>
                          <a:cs typeface="Times New Roman" panose="02020603050405020304" pitchFamily="18" charset="0"/>
                        </a:rPr>
                        <a:t>aut</a:t>
                      </a:r>
                      <a:r>
                        <a:rPr lang="en-US" altLang="zh-CN" sz="2400" dirty="0">
                          <a:latin typeface="Times New Roman" panose="02020603050405020304" pitchFamily="18" charset="0"/>
                          <a:cs typeface="Times New Roman" panose="02020603050405020304" pitchFamily="18" charset="0"/>
                        </a:rPr>
                        <a:t>horitarianism</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ɔːˌ</a:t>
                      </a:r>
                      <a:r>
                        <a:rPr lang="el-GR" altLang="zh-CN" sz="2000" dirty="0">
                          <a:latin typeface="Times New Roman" panose="02020603050405020304" pitchFamily="18" charset="0"/>
                          <a:cs typeface="Times New Roman" panose="02020603050405020304" pitchFamily="18" charset="0"/>
                        </a:rPr>
                        <a:t>θ</a:t>
                      </a:r>
                      <a:r>
                        <a:rPr lang="en-US" altLang="zh-CN" sz="2000" dirty="0" err="1">
                          <a:latin typeface="Times New Roman" panose="02020603050405020304" pitchFamily="18" charset="0"/>
                          <a:cs typeface="Times New Roman" panose="02020603050405020304" pitchFamily="18" charset="0"/>
                        </a:rPr>
                        <a:t>ɒrɪˈteəriənɪzəm</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n.</a:t>
                      </a:r>
                      <a:r>
                        <a:rPr lang="zh-CN" altLang="en-US" sz="2000" dirty="0">
                          <a:latin typeface="Times New Roman" panose="02020603050405020304" pitchFamily="18" charset="0"/>
                          <a:cs typeface="Times New Roman" panose="02020603050405020304" pitchFamily="18" charset="0"/>
                        </a:rPr>
                        <a:t>独裁主义；权力主义</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b="1" dirty="0">
                          <a:solidFill>
                            <a:schemeClr val="tx1"/>
                          </a:solidFill>
                          <a:latin typeface="Times New Roman" panose="02020603050405020304" pitchFamily="18" charset="0"/>
                          <a:cs typeface="Times New Roman" panose="02020603050405020304" pitchFamily="18" charset="0"/>
                        </a:rPr>
                        <a:t>en</a:t>
                      </a:r>
                      <a:r>
                        <a:rPr lang="en-US" altLang="zh-CN" sz="2400" b="1" dirty="0">
                          <a:latin typeface="Times New Roman" panose="02020603050405020304" pitchFamily="18" charset="0"/>
                          <a:cs typeface="Times New Roman" panose="02020603050405020304" pitchFamily="18" charset="0"/>
                        </a:rPr>
                        <a:t>force</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ɪnˈfɔːst</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v.</a:t>
                      </a:r>
                      <a:r>
                        <a:rPr lang="zh-CN" altLang="en-US" sz="2000" dirty="0">
                          <a:latin typeface="Times New Roman" panose="02020603050405020304" pitchFamily="18" charset="0"/>
                          <a:cs typeface="Times New Roman" panose="02020603050405020304" pitchFamily="18" charset="0"/>
                        </a:rPr>
                        <a:t>执行</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dirty="0">
                          <a:solidFill>
                            <a:schemeClr val="bg1"/>
                          </a:solidFill>
                          <a:latin typeface="Times New Roman" panose="02020603050405020304" pitchFamily="18" charset="0"/>
                          <a:cs typeface="Times New Roman" panose="02020603050405020304" pitchFamily="18" charset="0"/>
                        </a:rPr>
                        <a:t>leg</a:t>
                      </a:r>
                      <a:r>
                        <a:rPr lang="en-US" altLang="zh-CN" sz="2400" dirty="0">
                          <a:latin typeface="Times New Roman" panose="02020603050405020304" pitchFamily="18" charset="0"/>
                          <a:cs typeface="Times New Roman" panose="02020603050405020304" pitchFamily="18" charset="0"/>
                        </a:rPr>
                        <a:t>alism</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ˈ</a:t>
                      </a:r>
                      <a:r>
                        <a:rPr lang="en-US" altLang="zh-CN" sz="2000" dirty="0" err="1">
                          <a:latin typeface="Times New Roman" panose="02020603050405020304" pitchFamily="18" charset="0"/>
                          <a:cs typeface="Times New Roman" panose="02020603050405020304" pitchFamily="18" charset="0"/>
                        </a:rPr>
                        <a:t>liːg</a:t>
                      </a:r>
                      <a:r>
                        <a:rPr lang="en-US" altLang="zh-CN" sz="2000" dirty="0">
                          <a:latin typeface="Times New Roman" panose="02020603050405020304" pitchFamily="18" charset="0"/>
                          <a:cs typeface="Times New Roman" panose="02020603050405020304" pitchFamily="18" charset="0"/>
                        </a:rPr>
                        <a:t>(ə)</a:t>
                      </a:r>
                      <a:r>
                        <a:rPr lang="en-US" altLang="zh-CN" sz="2000" dirty="0" err="1">
                          <a:latin typeface="Times New Roman" panose="02020603050405020304" pitchFamily="18" charset="0"/>
                          <a:cs typeface="Times New Roman" panose="02020603050405020304" pitchFamily="18" charset="0"/>
                        </a:rPr>
                        <a:t>lɪz</a:t>
                      </a:r>
                      <a:r>
                        <a:rPr lang="en-US" altLang="zh-CN" sz="2000" dirty="0">
                          <a:latin typeface="Times New Roman" panose="02020603050405020304" pitchFamily="18" charset="0"/>
                          <a:cs typeface="Times New Roman" panose="02020603050405020304" pitchFamily="18" charset="0"/>
                        </a:rPr>
                        <a:t>(ə)m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n.</a:t>
                      </a:r>
                      <a:r>
                        <a:rPr lang="zh-CN" altLang="en-US" sz="2000" dirty="0">
                          <a:latin typeface="Times New Roman" panose="02020603050405020304" pitchFamily="18" charset="0"/>
                          <a:cs typeface="Times New Roman" panose="02020603050405020304" pitchFamily="18" charset="0"/>
                        </a:rPr>
                        <a:t>拘泥于法律或规定的人；</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dirty="0">
                          <a:solidFill>
                            <a:schemeClr val="bg1"/>
                          </a:solidFill>
                          <a:latin typeface="Times New Roman" panose="02020603050405020304" pitchFamily="18" charset="0"/>
                          <a:cs typeface="Times New Roman" panose="02020603050405020304" pitchFamily="18" charset="0"/>
                        </a:rPr>
                        <a:t>doc</a:t>
                      </a:r>
                      <a:r>
                        <a:rPr lang="en-US" altLang="zh-CN" sz="2400" dirty="0">
                          <a:latin typeface="Times New Roman" panose="02020603050405020304" pitchFamily="18" charset="0"/>
                          <a:cs typeface="Times New Roman" panose="02020603050405020304" pitchFamily="18" charset="0"/>
                        </a:rPr>
                        <a:t>trine</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ˈ</a:t>
                      </a:r>
                      <a:r>
                        <a:rPr lang="en-US" altLang="zh-CN" sz="2000" dirty="0" err="1">
                          <a:latin typeface="Times New Roman" panose="02020603050405020304" pitchFamily="18" charset="0"/>
                          <a:cs typeface="Times New Roman" panose="02020603050405020304" pitchFamily="18" charset="0"/>
                        </a:rPr>
                        <a:t>dɒktrɪn</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n.</a:t>
                      </a:r>
                      <a:r>
                        <a:rPr lang="zh-CN" altLang="en-US" sz="2000" dirty="0">
                          <a:latin typeface="Times New Roman" panose="02020603050405020304" pitchFamily="18" charset="0"/>
                          <a:cs typeface="Times New Roman" panose="02020603050405020304" pitchFamily="18" charset="0"/>
                        </a:rPr>
                        <a:t>教义，主义，信条</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dirty="0">
                          <a:latin typeface="Times New Roman" panose="02020603050405020304" pitchFamily="18" charset="0"/>
                          <a:cs typeface="Times New Roman" panose="02020603050405020304" pitchFamily="18" charset="0"/>
                        </a:rPr>
                        <a:t>indelible</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ɪnˈdeləb</a:t>
                      </a:r>
                      <a:r>
                        <a:rPr lang="en-US" altLang="zh-CN" sz="2000" dirty="0">
                          <a:latin typeface="Times New Roman" panose="02020603050405020304" pitchFamily="18" charset="0"/>
                          <a:cs typeface="Times New Roman" panose="02020603050405020304" pitchFamily="18" charset="0"/>
                        </a:rPr>
                        <a:t>(ə)l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adj.</a:t>
                      </a:r>
                      <a:r>
                        <a:rPr lang="zh-CN" altLang="en-US" sz="2000" dirty="0">
                          <a:latin typeface="Times New Roman" panose="02020603050405020304" pitchFamily="18" charset="0"/>
                          <a:cs typeface="Times New Roman" panose="02020603050405020304" pitchFamily="18" charset="0"/>
                        </a:rPr>
                        <a:t>难忘的，不可磨灭的</a:t>
                      </a:r>
                      <a:endParaRPr lang="zh-CN" altLang="en-US" sz="2000"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400" b="1" dirty="0">
                          <a:latin typeface="Times New Roman" panose="02020603050405020304" pitchFamily="18" charset="0"/>
                          <a:cs typeface="Times New Roman" panose="02020603050405020304" pitchFamily="18" charset="0"/>
                        </a:rPr>
                        <a:t>endure</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ɪnˈdjʊə</a:t>
                      </a:r>
                      <a:r>
                        <a:rPr lang="en-US" altLang="zh-CN" sz="2000" dirty="0">
                          <a:latin typeface="Times New Roman" panose="02020603050405020304" pitchFamily="18" charset="0"/>
                          <a:cs typeface="Times New Roman" panose="02020603050405020304" pitchFamily="18" charset="0"/>
                        </a:rPr>
                        <a:t>(r) /</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a:latin typeface="Times New Roman" panose="02020603050405020304" pitchFamily="18" charset="0"/>
                          <a:cs typeface="Times New Roman" panose="02020603050405020304" pitchFamily="18" charset="0"/>
                        </a:rPr>
                        <a:t>v.</a:t>
                      </a:r>
                      <a:r>
                        <a:rPr lang="zh-CN" altLang="en-US" sz="2000" dirty="0">
                          <a:latin typeface="Times New Roman" panose="02020603050405020304" pitchFamily="18" charset="0"/>
                          <a:cs typeface="Times New Roman" panose="02020603050405020304" pitchFamily="18" charset="0"/>
                        </a:rPr>
                        <a:t>持续存在，持久</a:t>
                      </a:r>
                      <a:endParaRPr lang="zh-CN" altLang="en-US" sz="20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83639" y="3296674"/>
            <a:ext cx="3176361" cy="3709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秦皇岛旅游纪念品——秦始皇卡通化_炎炎夏日炎炎-站酷ZC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60" y="455162"/>
            <a:ext cx="738754" cy="98470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566058" y="463098"/>
            <a:ext cx="10515600" cy="756104"/>
          </a:xfrm>
        </p:spPr>
        <p:txBody>
          <a:bodyPr/>
          <a:lstStyle/>
          <a:p>
            <a:pPr algn="ctr"/>
            <a:r>
              <a:rPr lang="en-US" altLang="zh-CN" dirty="0">
                <a:latin typeface="Times New Roman" panose="02020603050405020304" pitchFamily="18" charset="0"/>
                <a:cs typeface="Times New Roman" panose="02020603050405020304" pitchFamily="18" charset="0"/>
              </a:rPr>
              <a:t>Words and expressions</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nvGraphicFramePr>
        <p:xfrm>
          <a:off x="1110342" y="1219202"/>
          <a:ext cx="9760321" cy="4103912"/>
        </p:xfrm>
        <a:graphic>
          <a:graphicData uri="http://schemas.openxmlformats.org/drawingml/2006/table">
            <a:tbl>
              <a:tblPr firstRow="1" bandRow="1">
                <a:tableStyleId>{5940675A-B579-460E-94D1-54222C63F5DA}</a:tableStyleId>
              </a:tblPr>
              <a:tblGrid>
                <a:gridCol w="5385989"/>
                <a:gridCol w="4374332"/>
              </a:tblGrid>
              <a:tr h="393736">
                <a:tc>
                  <a:txBody>
                    <a:bodyPr/>
                    <a:lstStyle/>
                    <a:p>
                      <a:endParaRPr lang="zh-CN" altLang="en-US" dirty="0"/>
                    </a:p>
                  </a:txBody>
                  <a:tcPr>
                    <a:solidFill>
                      <a:schemeClr val="tx1"/>
                    </a:solidFill>
                  </a:tcPr>
                </a:tc>
                <a:tc>
                  <a:txBody>
                    <a:bodyPr/>
                    <a:lstStyle/>
                    <a:p>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solidFill>
                      <a:schemeClr val="tx1"/>
                    </a:solidFill>
                  </a:tcPr>
                </a:tc>
              </a:tr>
              <a:tr h="454309">
                <a:tc>
                  <a:txBody>
                    <a:bodyPr/>
                    <a:lstStyle/>
                    <a:p>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to power </a:t>
                      </a:r>
                      <a:endParaRPr lang="zh-CN" altLang="en-US" b="1" dirty="0"/>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上台执政：被任命到高级职位</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617593">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Chinese script, weights, measures and currency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汉字、度量衡和货币</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454309">
                <a:tc>
                  <a:txBody>
                    <a:bodyPr/>
                    <a:lstStyle/>
                    <a:p>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colossal defensive fortification</a:t>
                      </a:r>
                      <a:endParaRPr lang="zh-CN" altLang="en-US" dirty="0"/>
                    </a:p>
                  </a:txBody>
                  <a:tcPr/>
                </a:tc>
                <a:tc>
                  <a:txBody>
                    <a:bodyPr/>
                    <a:lstStyle/>
                    <a:p>
                      <a:r>
                        <a:rPr lang="zh-CN" altLang="en-US" sz="2000" b="0" i="0" dirty="0">
                          <a:solidFill>
                            <a:srgbClr val="101214"/>
                          </a:solidFill>
                          <a:effectLst/>
                          <a:latin typeface="宋体" panose="02010600030101010101" pitchFamily="2" charset="-122"/>
                          <a:ea typeface="宋体" panose="02010600030101010101" pitchFamily="2" charset="-122"/>
                        </a:rPr>
                        <a:t>巨大的防御工事</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511627">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harsh punishments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严厉惩罚</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489857">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despotism and brutality</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专制和残暴</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457200">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credited with </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被誉为</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r h="511628">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lay the foundation for </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zh-CN" altLang="en-US" sz="2000" dirty="0">
                          <a:latin typeface="宋体" panose="02010600030101010101" pitchFamily="2" charset="-122"/>
                          <a:ea typeface="宋体" panose="02010600030101010101" pitchFamily="2" charset="-122"/>
                          <a:cs typeface="Times New Roman" panose="02020603050405020304" pitchFamily="18" charset="0"/>
                        </a:rPr>
                        <a:t>为</a:t>
                      </a:r>
                      <a:r>
                        <a:rPr lang="en-US" altLang="zh-CN" sz="2000" dirty="0">
                          <a:latin typeface="宋体" panose="02010600030101010101" pitchFamily="2" charset="-122"/>
                          <a:ea typeface="宋体" panose="02010600030101010101" pitchFamily="2" charset="-122"/>
                          <a:cs typeface="Times New Roman" panose="02020603050405020304" pitchFamily="18" charset="0"/>
                        </a:rPr>
                        <a:t>……</a:t>
                      </a:r>
                      <a:r>
                        <a:rPr lang="zh-CN" altLang="en-US" sz="2000" dirty="0">
                          <a:latin typeface="宋体" panose="02010600030101010101" pitchFamily="2" charset="-122"/>
                          <a:ea typeface="宋体" panose="02010600030101010101" pitchFamily="2" charset="-122"/>
                          <a:cs typeface="Times New Roman" panose="02020603050405020304" pitchFamily="18" charset="0"/>
                        </a:rPr>
                        <a:t>打下基础</a:t>
                      </a:r>
                      <a:endParaRPr lang="zh-CN" altLang="en-US" sz="2000" dirty="0">
                        <a:latin typeface="宋体" panose="02010600030101010101" pitchFamily="2" charset="-122"/>
                        <a:ea typeface="宋体" panose="02010600030101010101" pitchFamily="2" charset="-122"/>
                        <a:cs typeface="Times New Roman" panose="02020603050405020304" pitchFamily="18" charset="0"/>
                      </a:endParaRPr>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手绘q版秦始皇形象元素PNG图片素材下载_元素PNG_熊猫办公"/>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71312" y="4158341"/>
            <a:ext cx="2699659" cy="2699659"/>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751113" y="471941"/>
            <a:ext cx="9731829" cy="5914117"/>
          </a:xfrm>
        </p:spPr>
        <p:txBody>
          <a:bodyPr>
            <a:normAutofit/>
          </a:bodyPr>
          <a:lstStyle/>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Qin Shi Huang, </a:t>
            </a:r>
            <a:r>
              <a:rPr lang="en-US" altLang="zh-CN" sz="2300" dirty="0">
                <a:solidFill>
                  <a:srgbClr val="FF0000"/>
                </a:solidFill>
                <a:latin typeface="Times New Roman" panose="02020603050405020304" pitchFamily="18" charset="0"/>
                <a:cs typeface="Times New Roman" panose="02020603050405020304" pitchFamily="18" charset="0"/>
              </a:rPr>
              <a:t>whose</a:t>
            </a:r>
            <a:r>
              <a:rPr lang="en-US" altLang="zh-CN" sz="2300" dirty="0">
                <a:latin typeface="Times New Roman" panose="02020603050405020304" pitchFamily="18" charset="0"/>
                <a:cs typeface="Times New Roman" panose="02020603050405020304" pitchFamily="18" charset="0"/>
              </a:rPr>
              <a:t> real name is Ying Zheng, was the first emperor of China and the founder of the Qin Dynasty. He </a:t>
            </a:r>
            <a:r>
              <a:rPr lang="en-US" altLang="zh-CN" sz="2300" b="1" dirty="0">
                <a:latin typeface="Times New Roman" panose="02020603050405020304" pitchFamily="18" charset="0"/>
                <a:cs typeface="Times New Roman" panose="02020603050405020304" pitchFamily="18" charset="0"/>
              </a:rPr>
              <a:t>came to power </a:t>
            </a:r>
            <a:r>
              <a:rPr lang="en-US" altLang="zh-CN" sz="2300" dirty="0">
                <a:latin typeface="Times New Roman" panose="02020603050405020304" pitchFamily="18" charset="0"/>
                <a:cs typeface="Times New Roman" panose="02020603050405020304" pitchFamily="18" charset="0"/>
              </a:rPr>
              <a:t>as the king of Qin at age 13 and unified China in 221 BC, </a:t>
            </a:r>
            <a:r>
              <a:rPr lang="en-US" altLang="zh-CN" sz="2300" dirty="0">
                <a:solidFill>
                  <a:srgbClr val="FF0000"/>
                </a:solidFill>
                <a:latin typeface="Times New Roman" panose="02020603050405020304" pitchFamily="18" charset="0"/>
                <a:cs typeface="Times New Roman" panose="02020603050405020304" pitchFamily="18" charset="0"/>
              </a:rPr>
              <a:t>ending</a:t>
            </a:r>
            <a:r>
              <a:rPr lang="en-US" altLang="zh-CN" sz="2300" dirty="0">
                <a:latin typeface="Times New Roman" panose="02020603050405020304" pitchFamily="18" charset="0"/>
                <a:cs typeface="Times New Roman" panose="02020603050405020304" pitchFamily="18" charset="0"/>
              </a:rPr>
              <a:t> the Warring States period. His rule </a:t>
            </a:r>
            <a:r>
              <a:rPr lang="en-US" altLang="zh-CN" sz="2300" dirty="0">
                <a:solidFill>
                  <a:srgbClr val="FF0000"/>
                </a:solidFill>
                <a:latin typeface="Times New Roman" panose="02020603050405020304" pitchFamily="18" charset="0"/>
                <a:cs typeface="Times New Roman" panose="02020603050405020304" pitchFamily="18" charset="0"/>
              </a:rPr>
              <a:t>was marked</a:t>
            </a:r>
            <a:r>
              <a:rPr lang="en-US" altLang="zh-CN" sz="2300" dirty="0">
                <a:latin typeface="Times New Roman" panose="02020603050405020304" pitchFamily="18" charset="0"/>
                <a:cs typeface="Times New Roman" panose="02020603050405020304" pitchFamily="18" charset="0"/>
              </a:rPr>
              <a:t> by several key achievements, including </a:t>
            </a:r>
            <a:r>
              <a:rPr lang="en-US" altLang="zh-CN" sz="2300" b="1" dirty="0">
                <a:solidFill>
                  <a:srgbClr val="FF0000"/>
                </a:solidFill>
                <a:latin typeface="Times New Roman" panose="02020603050405020304" pitchFamily="18" charset="0"/>
                <a:cs typeface="Times New Roman" panose="02020603050405020304" pitchFamily="18" charset="0"/>
              </a:rPr>
              <a:t>standardizing</a:t>
            </a:r>
            <a:r>
              <a:rPr lang="en-US" altLang="zh-CN" sz="2300" b="1" dirty="0">
                <a:latin typeface="Times New Roman" panose="02020603050405020304" pitchFamily="18" charset="0"/>
                <a:cs typeface="Times New Roman" panose="02020603050405020304" pitchFamily="18" charset="0"/>
              </a:rPr>
              <a:t> Chinese script, weights, measures and currency</a:t>
            </a:r>
            <a:r>
              <a:rPr lang="en-US" altLang="zh-CN" sz="2300" dirty="0">
                <a:latin typeface="Times New Roman" panose="02020603050405020304" pitchFamily="18" charset="0"/>
                <a:cs typeface="Times New Roman" panose="02020603050405020304" pitchFamily="18" charset="0"/>
              </a:rPr>
              <a:t>, which help to unify the nation culturally and </a:t>
            </a:r>
            <a:r>
              <a:rPr lang="en-US" altLang="zh-CN" sz="2300" dirty="0">
                <a:solidFill>
                  <a:srgbClr val="FF0000"/>
                </a:solidFill>
                <a:latin typeface="Times New Roman" panose="02020603050405020304" pitchFamily="18" charset="0"/>
                <a:cs typeface="Times New Roman" panose="02020603050405020304" pitchFamily="18" charset="0"/>
              </a:rPr>
              <a:t>economically</a:t>
            </a:r>
            <a:r>
              <a:rPr lang="en-US" altLang="zh-CN" sz="2300" dirty="0">
                <a:latin typeface="Times New Roman" panose="02020603050405020304" pitchFamily="18" charset="0"/>
                <a:cs typeface="Times New Roman" panose="02020603050405020304" pitchFamily="18" charset="0"/>
              </a:rPr>
              <a:t>.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He is also famous for </a:t>
            </a:r>
            <a:r>
              <a:rPr lang="en-US" altLang="zh-CN" sz="2300" dirty="0">
                <a:solidFill>
                  <a:srgbClr val="FF0000"/>
                </a:solidFill>
                <a:latin typeface="Times New Roman" panose="02020603050405020304" pitchFamily="18" charset="0"/>
                <a:cs typeface="Times New Roman" panose="02020603050405020304" pitchFamily="18" charset="0"/>
              </a:rPr>
              <a:t>initiating</a:t>
            </a:r>
            <a:r>
              <a:rPr lang="en-US" altLang="zh-CN" sz="2300" dirty="0">
                <a:latin typeface="Times New Roman" panose="02020603050405020304" pitchFamily="18" charset="0"/>
                <a:cs typeface="Times New Roman" panose="02020603050405020304" pitchFamily="18" charset="0"/>
              </a:rPr>
              <a:t> the construction of the Great Wall, a colossal </a:t>
            </a:r>
            <a:r>
              <a:rPr lang="en-US" altLang="zh-CN" sz="2300" dirty="0">
                <a:solidFill>
                  <a:srgbClr val="FF0000"/>
                </a:solidFill>
                <a:latin typeface="Times New Roman" panose="02020603050405020304" pitchFamily="18" charset="0"/>
                <a:cs typeface="Times New Roman" panose="02020603050405020304" pitchFamily="18" charset="0"/>
              </a:rPr>
              <a:t>defensive</a:t>
            </a:r>
            <a:r>
              <a:rPr lang="en-US" altLang="zh-CN" sz="2300" dirty="0">
                <a:latin typeface="Times New Roman" panose="02020603050405020304" pitchFamily="18" charset="0"/>
                <a:cs typeface="Times New Roman" panose="02020603050405020304" pitchFamily="18" charset="0"/>
              </a:rPr>
              <a:t> fortification </a:t>
            </a:r>
            <a:r>
              <a:rPr lang="en-US" altLang="zh-CN" sz="2300" b="1" dirty="0">
                <a:latin typeface="Times New Roman" panose="02020603050405020304" pitchFamily="18" charset="0"/>
                <a:cs typeface="Times New Roman" panose="02020603050405020304" pitchFamily="18" charset="0"/>
              </a:rPr>
              <a:t>designed to </a:t>
            </a:r>
            <a:r>
              <a:rPr lang="en-US" altLang="zh-CN" sz="2300" dirty="0">
                <a:latin typeface="Times New Roman" panose="02020603050405020304" pitchFamily="18" charset="0"/>
                <a:cs typeface="Times New Roman" panose="02020603050405020304" pitchFamily="18" charset="0"/>
              </a:rPr>
              <a:t>protect the empire from northern invasions. His regime </a:t>
            </a:r>
            <a:r>
              <a:rPr lang="en-US" altLang="zh-CN" sz="2300" b="1" dirty="0">
                <a:latin typeface="Times New Roman" panose="02020603050405020304" pitchFamily="18" charset="0"/>
                <a:cs typeface="Times New Roman" panose="02020603050405020304" pitchFamily="18" charset="0"/>
              </a:rPr>
              <a:t>was characterized by </a:t>
            </a:r>
            <a:r>
              <a:rPr lang="en-US" altLang="zh-CN" sz="2300" dirty="0">
                <a:latin typeface="Times New Roman" panose="02020603050405020304" pitchFamily="18" charset="0"/>
                <a:cs typeface="Times New Roman" panose="02020603050405020304" pitchFamily="18" charset="0"/>
              </a:rPr>
              <a:t>authoritarianism, enforcing legalism as the state's doctrine and </a:t>
            </a:r>
            <a:r>
              <a:rPr lang="en-US" altLang="zh-CN" sz="2300" dirty="0">
                <a:solidFill>
                  <a:srgbClr val="FF0000"/>
                </a:solidFill>
                <a:latin typeface="Times New Roman" panose="02020603050405020304" pitchFamily="18" charset="0"/>
                <a:cs typeface="Times New Roman" panose="02020603050405020304" pitchFamily="18" charset="0"/>
              </a:rPr>
              <a:t>meeting</a:t>
            </a:r>
            <a:r>
              <a:rPr lang="en-US" altLang="zh-CN" sz="2300" dirty="0">
                <a:latin typeface="Times New Roman" panose="02020603050405020304" pitchFamily="18" charset="0"/>
                <a:cs typeface="Times New Roman" panose="02020603050405020304" pitchFamily="18" charset="0"/>
              </a:rPr>
              <a:t> out harsh punishments to </a:t>
            </a:r>
            <a:r>
              <a:rPr lang="en-US" altLang="zh-CN" sz="2300" b="1" dirty="0">
                <a:latin typeface="Times New Roman" panose="02020603050405020304" pitchFamily="18" charset="0"/>
                <a:cs typeface="Times New Roman" panose="02020603050405020304" pitchFamily="18" charset="0"/>
              </a:rPr>
              <a:t>maintain control</a:t>
            </a:r>
            <a:r>
              <a:rPr lang="en-US" altLang="zh-CN" sz="2300" dirty="0">
                <a:latin typeface="Times New Roman" panose="02020603050405020304" pitchFamily="18" charset="0"/>
                <a:cs typeface="Times New Roman" panose="02020603050405020304" pitchFamily="18" charset="0"/>
              </a:rPr>
              <a:t>. </a:t>
            </a:r>
            <a:endParaRPr lang="en-US" altLang="zh-CN" sz="2300" dirty="0">
              <a:latin typeface="Times New Roman" panose="02020603050405020304" pitchFamily="18" charset="0"/>
              <a:cs typeface="Times New Roman" panose="02020603050405020304" pitchFamily="18" charset="0"/>
            </a:endParaRPr>
          </a:p>
          <a:p>
            <a:pPr marL="0" indent="0" algn="just">
              <a:lnSpc>
                <a:spcPct val="100000"/>
              </a:lnSpc>
              <a:buNone/>
            </a:pPr>
            <a:r>
              <a:rPr lang="en-US" altLang="zh-CN" sz="2300" dirty="0">
                <a:latin typeface="Times New Roman" panose="02020603050405020304" pitchFamily="18" charset="0"/>
                <a:cs typeface="Times New Roman" panose="02020603050405020304" pitchFamily="18" charset="0"/>
              </a:rPr>
              <a:t>    Qin Shi Huang's </a:t>
            </a:r>
            <a:r>
              <a:rPr lang="en-US" altLang="zh-CN" sz="2300" b="1" dirty="0">
                <a:latin typeface="Times New Roman" panose="02020603050405020304" pitchFamily="18" charset="0"/>
                <a:cs typeface="Times New Roman" panose="02020603050405020304" pitchFamily="18" charset="0"/>
              </a:rPr>
              <a:t>impact on </a:t>
            </a:r>
            <a:r>
              <a:rPr lang="en-US" altLang="zh-CN" sz="2300" dirty="0">
                <a:latin typeface="Times New Roman" panose="02020603050405020304" pitchFamily="18" charset="0"/>
                <a:cs typeface="Times New Roman" panose="02020603050405020304" pitchFamily="18" charset="0"/>
              </a:rPr>
              <a:t>Chinese history is indelible. While his reign was marked by </a:t>
            </a:r>
            <a:r>
              <a:rPr lang="en-US" altLang="zh-CN" sz="2300" b="1" dirty="0">
                <a:latin typeface="Times New Roman" panose="02020603050405020304" pitchFamily="18" charset="0"/>
                <a:cs typeface="Times New Roman" panose="02020603050405020304" pitchFamily="18" charset="0"/>
              </a:rPr>
              <a:t>remarkable achievements</a:t>
            </a:r>
            <a:r>
              <a:rPr lang="en-US" altLang="zh-CN" sz="2300" dirty="0">
                <a:latin typeface="Times New Roman" panose="02020603050405020304" pitchFamily="18" charset="0"/>
                <a:cs typeface="Times New Roman" panose="02020603050405020304" pitchFamily="18" charset="0"/>
              </a:rPr>
              <a:t>, it </a:t>
            </a:r>
            <a:r>
              <a:rPr lang="en-US" altLang="zh-CN" sz="2300" b="1" dirty="0">
                <a:latin typeface="Times New Roman" panose="02020603050405020304" pitchFamily="18" charset="0"/>
                <a:cs typeface="Times New Roman" panose="02020603050405020304" pitchFamily="18" charset="0"/>
              </a:rPr>
              <a:t>was also characterized by </a:t>
            </a:r>
            <a:r>
              <a:rPr lang="en-US" altLang="zh-CN" sz="2300" dirty="0">
                <a:latin typeface="Times New Roman" panose="02020603050405020304" pitchFamily="18" charset="0"/>
                <a:cs typeface="Times New Roman" panose="02020603050405020304" pitchFamily="18" charset="0"/>
              </a:rPr>
              <a:t>despotism and brutality. Nonetheless, he </a:t>
            </a:r>
            <a:r>
              <a:rPr lang="en-US" altLang="zh-CN" sz="2300" b="1" dirty="0">
                <a:latin typeface="Times New Roman" panose="02020603050405020304" pitchFamily="18" charset="0"/>
                <a:cs typeface="Times New Roman" panose="02020603050405020304" pitchFamily="18" charset="0"/>
              </a:rPr>
              <a:t>is often credited </a:t>
            </a:r>
            <a:r>
              <a:rPr lang="en-US" altLang="zh-CN" sz="2300" b="1" dirty="0">
                <a:solidFill>
                  <a:srgbClr val="FF0000"/>
                </a:solidFill>
                <a:latin typeface="Times New Roman" panose="02020603050405020304" pitchFamily="18" charset="0"/>
                <a:cs typeface="Times New Roman" panose="02020603050405020304" pitchFamily="18" charset="0"/>
              </a:rPr>
              <a:t>with</a:t>
            </a:r>
            <a:r>
              <a:rPr lang="en-US" altLang="zh-CN" sz="2300" b="1" dirty="0">
                <a:latin typeface="Times New Roman" panose="02020603050405020304" pitchFamily="18" charset="0"/>
                <a:cs typeface="Times New Roman" panose="02020603050405020304" pitchFamily="18" charset="0"/>
              </a:rPr>
              <a:t> </a:t>
            </a:r>
            <a:r>
              <a:rPr lang="en-US" altLang="zh-CN" sz="2300" b="1" u="sng" dirty="0">
                <a:latin typeface="Times New Roman" panose="02020603050405020304" pitchFamily="18" charset="0"/>
                <a:cs typeface="Times New Roman" panose="02020603050405020304" pitchFamily="18" charset="0"/>
              </a:rPr>
              <a:t>laying the foundation for</a:t>
            </a:r>
            <a:r>
              <a:rPr lang="en-US" altLang="zh-CN" sz="2300" b="1" dirty="0">
                <a:latin typeface="Times New Roman" panose="02020603050405020304" pitchFamily="18" charset="0"/>
                <a:cs typeface="Times New Roman" panose="02020603050405020304" pitchFamily="18" charset="0"/>
              </a:rPr>
              <a:t> </a:t>
            </a:r>
            <a:r>
              <a:rPr lang="en-US" altLang="zh-CN" sz="2300" dirty="0">
                <a:latin typeface="Times New Roman" panose="02020603050405020304" pitchFamily="18" charset="0"/>
                <a:cs typeface="Times New Roman" panose="02020603050405020304" pitchFamily="18" charset="0"/>
              </a:rPr>
              <a:t>the structure of imperial China, </a:t>
            </a:r>
            <a:r>
              <a:rPr lang="en-US" altLang="zh-CN" sz="2300" dirty="0">
                <a:solidFill>
                  <a:srgbClr val="FF0000"/>
                </a:solidFill>
                <a:latin typeface="Times New Roman" panose="02020603050405020304" pitchFamily="18" charset="0"/>
                <a:cs typeface="Times New Roman" panose="02020603050405020304" pitchFamily="18" charset="0"/>
              </a:rPr>
              <a:t>which</a:t>
            </a:r>
            <a:r>
              <a:rPr lang="en-US" altLang="zh-CN" sz="2300" dirty="0">
                <a:latin typeface="Times New Roman" panose="02020603050405020304" pitchFamily="18" charset="0"/>
                <a:cs typeface="Times New Roman" panose="02020603050405020304" pitchFamily="18" charset="0"/>
              </a:rPr>
              <a:t> endured for more than two millennia after his death.</a:t>
            </a:r>
            <a:endParaRPr lang="zh-CN" altLang="en-US" sz="23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7185428" y="5825506"/>
            <a:ext cx="3068914" cy="461665"/>
          </a:xfrm>
          <a:custGeom>
            <a:avLst/>
            <a:gdLst>
              <a:gd name="connsiteX0" fmla="*/ 0 w 3068914"/>
              <a:gd name="connsiteY0" fmla="*/ 0 h 461665"/>
              <a:gd name="connsiteX1" fmla="*/ 675161 w 3068914"/>
              <a:gd name="connsiteY1" fmla="*/ 0 h 461665"/>
              <a:gd name="connsiteX2" fmla="*/ 1288944 w 3068914"/>
              <a:gd name="connsiteY2" fmla="*/ 0 h 461665"/>
              <a:gd name="connsiteX3" fmla="*/ 1933416 w 3068914"/>
              <a:gd name="connsiteY3" fmla="*/ 0 h 461665"/>
              <a:gd name="connsiteX4" fmla="*/ 2455131 w 3068914"/>
              <a:gd name="connsiteY4" fmla="*/ 0 h 461665"/>
              <a:gd name="connsiteX5" fmla="*/ 3068914 w 3068914"/>
              <a:gd name="connsiteY5" fmla="*/ 0 h 461665"/>
              <a:gd name="connsiteX6" fmla="*/ 3068914 w 3068914"/>
              <a:gd name="connsiteY6" fmla="*/ 461665 h 461665"/>
              <a:gd name="connsiteX7" fmla="*/ 2455131 w 3068914"/>
              <a:gd name="connsiteY7" fmla="*/ 461665 h 461665"/>
              <a:gd name="connsiteX8" fmla="*/ 1872038 w 3068914"/>
              <a:gd name="connsiteY8" fmla="*/ 461665 h 461665"/>
              <a:gd name="connsiteX9" fmla="*/ 1319633 w 3068914"/>
              <a:gd name="connsiteY9" fmla="*/ 461665 h 461665"/>
              <a:gd name="connsiteX10" fmla="*/ 644472 w 3068914"/>
              <a:gd name="connsiteY10" fmla="*/ 461665 h 461665"/>
              <a:gd name="connsiteX11" fmla="*/ 0 w 3068914"/>
              <a:gd name="connsiteY11" fmla="*/ 461665 h 461665"/>
              <a:gd name="connsiteX12" fmla="*/ 0 w 3068914"/>
              <a:gd name="connsiteY12"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8914" h="461665" extrusionOk="0">
                <a:moveTo>
                  <a:pt x="0" y="0"/>
                </a:moveTo>
                <a:cubicBezTo>
                  <a:pt x="185616" y="-6270"/>
                  <a:pt x="448281" y="8292"/>
                  <a:pt x="675161" y="0"/>
                </a:cubicBezTo>
                <a:cubicBezTo>
                  <a:pt x="902041" y="-8292"/>
                  <a:pt x="1003196" y="21102"/>
                  <a:pt x="1288944" y="0"/>
                </a:cubicBezTo>
                <a:cubicBezTo>
                  <a:pt x="1574692" y="-21102"/>
                  <a:pt x="1671200" y="17753"/>
                  <a:pt x="1933416" y="0"/>
                </a:cubicBezTo>
                <a:cubicBezTo>
                  <a:pt x="2195632" y="-17753"/>
                  <a:pt x="2281732" y="1344"/>
                  <a:pt x="2455131" y="0"/>
                </a:cubicBezTo>
                <a:cubicBezTo>
                  <a:pt x="2628530" y="-1344"/>
                  <a:pt x="2771954" y="-21334"/>
                  <a:pt x="3068914" y="0"/>
                </a:cubicBezTo>
                <a:cubicBezTo>
                  <a:pt x="3068179" y="169406"/>
                  <a:pt x="3077357" y="353369"/>
                  <a:pt x="3068914" y="461665"/>
                </a:cubicBezTo>
                <a:cubicBezTo>
                  <a:pt x="2883076" y="458771"/>
                  <a:pt x="2578302" y="469952"/>
                  <a:pt x="2455131" y="461665"/>
                </a:cubicBezTo>
                <a:cubicBezTo>
                  <a:pt x="2331960" y="453378"/>
                  <a:pt x="2059283" y="439439"/>
                  <a:pt x="1872038" y="461665"/>
                </a:cubicBezTo>
                <a:cubicBezTo>
                  <a:pt x="1684793" y="483891"/>
                  <a:pt x="1537736" y="450473"/>
                  <a:pt x="1319633" y="461665"/>
                </a:cubicBezTo>
                <a:cubicBezTo>
                  <a:pt x="1101531" y="472857"/>
                  <a:pt x="963333" y="461683"/>
                  <a:pt x="644472" y="461665"/>
                </a:cubicBezTo>
                <a:cubicBezTo>
                  <a:pt x="325611" y="461647"/>
                  <a:pt x="189708" y="451154"/>
                  <a:pt x="0" y="461665"/>
                </a:cubicBezTo>
                <a:cubicBezTo>
                  <a:pt x="8997" y="297553"/>
                  <a:pt x="-18137" y="227854"/>
                  <a:pt x="0" y="0"/>
                </a:cubicBezTo>
                <a:close/>
              </a:path>
            </a:pathLst>
          </a:cu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rPr>
              <a:t>Passage reading</a:t>
            </a:r>
            <a:endParaRPr kumimoji="0" lang="zh-CN" altLang="en-US" sz="2400" b="0"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1.秦始皇统一中国(Av406121168,P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68981" y="127453"/>
            <a:ext cx="11387590" cy="640800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3216</Words>
  <Application>WPS 演示</Application>
  <PresentationFormat>宽屏</PresentationFormat>
  <Paragraphs>157</Paragraphs>
  <Slides>10</Slides>
  <Notes>0</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Arial Black</vt:lpstr>
      <vt:lpstr>等线</vt:lpstr>
      <vt:lpstr>Times New Roman</vt:lpstr>
      <vt:lpstr>等线 Light</vt:lpstr>
      <vt:lpstr>微软雅黑</vt:lpstr>
      <vt:lpstr>Arial Unicode MS</vt:lpstr>
      <vt:lpstr>Calibri</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Words and expressions</vt:lpstr>
      <vt:lpstr>Words and expressions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Administrator</cp:lastModifiedBy>
  <cp:revision>14</cp:revision>
  <dcterms:created xsi:type="dcterms:W3CDTF">2023-12-13T07:46:00Z</dcterms:created>
  <dcterms:modified xsi:type="dcterms:W3CDTF">2023-12-29T02:52:09Z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