
<file path=[Content_Types].xml><?xml version="1.0" encoding="utf-8"?>
<Types xmlns="http://schemas.openxmlformats.org/package/2006/content-types">
  <Default Extension="jpeg" ContentType="image/jpe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9" r:id="rId3"/>
    <p:sldId id="262" r:id="rId4"/>
    <p:sldId id="281" r:id="rId5"/>
    <p:sldId id="260" r:id="rId6"/>
    <p:sldId id="261" r:id="rId7"/>
    <p:sldId id="278" r:id="rId8"/>
    <p:sldId id="279" r:id="rId9"/>
    <p:sldId id="276" r:id="rId10"/>
    <p:sldId id="280" r:id="rId11"/>
    <p:sldId id="257" r:id="rId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6765"/>
    <a:srgbClr val="173E7F"/>
    <a:srgbClr val="517D92"/>
    <a:srgbClr val="C0E5F0"/>
    <a:srgbClr val="6597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977B5-E5F5-4792-AF72-BBA3BA81653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9FA32E-D855-486C-8D30-154D5D63F134}" type="slidenum">
              <a:rPr lang="zh-CN" altLang="en-US" smtClean="0"/>
            </a:fld>
            <a:endParaRPr lang="zh-CN" altLang="en-US"/>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microsoft.com/office/2007/relationships/hdphoto" Target="../media/image21.wdp"/><Relationship Id="rId8" Type="http://schemas.openxmlformats.org/officeDocument/2006/relationships/image" Target="../media/image20.png"/><Relationship Id="rId7" Type="http://schemas.openxmlformats.org/officeDocument/2006/relationships/hyperlink" Target="https://www.bilibili.com/video/BV1a4411W7EF/?spm_id_from=333.337.search-card.all.click&amp;vd_source=8e9ea07e9c70e2a81125c039b9a5d657" TargetMode="External"/><Relationship Id="rId6" Type="http://schemas.openxmlformats.org/officeDocument/2006/relationships/image" Target="../media/image19.png"/><Relationship Id="rId5" Type="http://schemas.microsoft.com/office/2007/relationships/hdphoto" Target="../media/image18.wdp"/><Relationship Id="rId4" Type="http://schemas.openxmlformats.org/officeDocument/2006/relationships/image" Target="../media/image17.png"/><Relationship Id="rId3" Type="http://schemas.microsoft.com/office/2007/relationships/hdphoto" Target="../media/image16.wdp"/><Relationship Id="rId2" Type="http://schemas.openxmlformats.org/officeDocument/2006/relationships/image" Target="../media/image15.png"/><Relationship Id="rId10" Type="http://schemas.openxmlformats.org/officeDocument/2006/relationships/slideLayout" Target="../slideLayouts/slideLayout2.xml"/><Relationship Id="rId1" Type="http://schemas.openxmlformats.org/officeDocument/2006/relationships/image" Target="../media/image14.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microsoft.com/office/2007/relationships/media" Target="../media/media2.mp4"/><Relationship Id="rId1" Type="http://schemas.openxmlformats.org/officeDocument/2006/relationships/video" Target="../media/media2.mp4"/></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jpeg"/><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2.wdp"/><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microsoft.com/office/2007/relationships/media" Target="../media/media3.mp4"/><Relationship Id="rId1"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19760" y="5868916"/>
            <a:ext cx="3475264" cy="769441"/>
          </a:xfrm>
          <a:prstGeom prst="rect">
            <a:avLst/>
          </a:prstGeom>
          <a:solidFill>
            <a:srgbClr val="6B676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4400" b="0" i="0" u="none" strike="noStrike" kern="1200" cap="none" spc="0" normalizeH="0" baseline="0" noProof="0" dirty="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rPr>
              <a:t>Chinese script</a:t>
            </a:r>
            <a:endParaRPr lang="en-US" altLang="zh-CN" sz="4400" dirty="0">
              <a:solidFill>
                <a:schemeClr val="bg1"/>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0532" y="3573907"/>
            <a:ext cx="4193721" cy="21501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003469" y="635941"/>
            <a:ext cx="5562600" cy="280987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9301840" y="381849"/>
            <a:ext cx="2264229" cy="769441"/>
          </a:xfrm>
          <a:prstGeom prst="rect">
            <a:avLst/>
          </a:prstGeom>
          <a:solidFill>
            <a:srgbClr val="6B676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4400" b="0" i="0" u="none" strike="noStrike" kern="1200" cap="none" spc="0" normalizeH="0" baseline="0" noProof="0" dirty="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rPr>
              <a:t>currency</a:t>
            </a:r>
            <a:endParaRPr kumimoji="0" lang="en-US" altLang="zh-CN" sz="4400" b="0" i="0" u="none" strike="noStrike" kern="1200" cap="none" spc="0" normalizeH="0" baseline="0" noProof="0" dirty="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文本框 6"/>
          <p:cNvSpPr txBox="1"/>
          <p:nvPr/>
        </p:nvSpPr>
        <p:spPr>
          <a:xfrm>
            <a:off x="6143529" y="3932228"/>
            <a:ext cx="5525953" cy="769441"/>
          </a:xfrm>
          <a:prstGeom prst="rect">
            <a:avLst/>
          </a:prstGeom>
          <a:solidFill>
            <a:srgbClr val="6B676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4400" b="0" i="0" u="none" strike="noStrike" kern="1200" cap="none" spc="0" normalizeH="0" baseline="0" noProof="0" dirty="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rPr>
              <a:t>Weights</a:t>
            </a:r>
            <a:r>
              <a:rPr lang="zh-CN" altLang="en-US" sz="4400" dirty="0">
                <a:solidFill>
                  <a:schemeClr val="bg1"/>
                </a:solidFill>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4400" b="0" i="0" u="none" strike="noStrike" kern="1200" cap="none" spc="0" normalizeH="0" baseline="0" noProof="0" dirty="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rPr>
              <a:t> measures </a:t>
            </a:r>
            <a:endParaRPr kumimoji="0" lang="en-US" altLang="zh-CN" sz="4400" b="0" i="0" u="none" strike="noStrike" kern="1200" cap="none" spc="0" normalizeH="0" baseline="0" noProof="0" dirty="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0" name="图片 9"/>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6404786" y="4789032"/>
            <a:ext cx="4645288" cy="1639029"/>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108" y="-8849"/>
            <a:ext cx="4645288" cy="3437849"/>
          </a:xfrm>
          <a:prstGeom prst="rect">
            <a:avLst/>
          </a:prstGeom>
        </p:spPr>
      </p:pic>
      <p:pic>
        <p:nvPicPr>
          <p:cNvPr id="3" name="图片 2">
            <a:hlinkClick r:id="rId7"/>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738344" y="5846757"/>
            <a:ext cx="791600" cy="791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304847" y="856929"/>
            <a:ext cx="4791153" cy="5825720"/>
          </a:xfrm>
          <a:prstGeom prst="rect">
            <a:avLst/>
          </a:prstGeom>
        </p:spPr>
      </p:pic>
      <p:pic>
        <p:nvPicPr>
          <p:cNvPr id="7" name="图片 6"/>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6215746" y="866455"/>
            <a:ext cx="4868669" cy="5816194"/>
          </a:xfrm>
          <a:prstGeom prst="rect">
            <a:avLst/>
          </a:prstGeom>
        </p:spPr>
      </p:pic>
      <p:sp>
        <p:nvSpPr>
          <p:cNvPr id="8" name="矩形 7"/>
          <p:cNvSpPr/>
          <p:nvPr/>
        </p:nvSpPr>
        <p:spPr>
          <a:xfrm>
            <a:off x="216602" y="140492"/>
            <a:ext cx="11758796"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Black" panose="020B0A04020102020204" pitchFamily="34" charset="0"/>
                <a:ea typeface="等线" panose="02010600030101010101" pitchFamily="2" charset="-122"/>
                <a:cs typeface="+mn-cs"/>
              </a:rPr>
              <a:t>Chinese Traditional Figures</a:t>
            </a:r>
            <a:endParaRPr kumimoji="0" lang="zh-CN" altLang="en-US" sz="6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Black" panose="020B0A04020102020204" pitchFamily="34" charset="0"/>
              <a:ea typeface="等线" panose="02010600030101010101" pitchFamily="2" charset="-122"/>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秦始皇导入">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085623" y="235175"/>
            <a:ext cx="10020754" cy="6387649"/>
          </a:xfrm>
        </p:spPr>
      </p:pic>
      <p:sp>
        <p:nvSpPr>
          <p:cNvPr id="5" name="文本框 4"/>
          <p:cNvSpPr txBox="1"/>
          <p:nvPr/>
        </p:nvSpPr>
        <p:spPr>
          <a:xfrm>
            <a:off x="1219200" y="379413"/>
            <a:ext cx="7410618" cy="707886"/>
          </a:xfrm>
          <a:prstGeom prst="rect">
            <a:avLst/>
          </a:prstGeom>
          <a:noFill/>
        </p:spPr>
        <p:txBody>
          <a:bodyPr wrap="none" rtlCol="0">
            <a:spAutoFit/>
          </a:bodyPr>
          <a:lstStyle/>
          <a:p>
            <a:r>
              <a:rPr lang="en-US" altLang="zh-CN" sz="4000" dirty="0">
                <a:solidFill>
                  <a:schemeClr val="bg1"/>
                </a:solidFill>
                <a:latin typeface="Arial Black" panose="020B0A04020102020204" pitchFamily="34" charset="0"/>
              </a:rPr>
              <a:t>Who is it speaking about?</a:t>
            </a:r>
            <a:endParaRPr lang="zh-CN" altLang="en-US" sz="4000" dirty="0">
              <a:solidFill>
                <a:schemeClr val="bg1"/>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秦始皇">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30630" y="-3086554"/>
            <a:ext cx="7968343" cy="10624457"/>
          </a:xfrm>
          <a:prstGeom prst="rect">
            <a:avLst/>
          </a:prstGeom>
        </p:spPr>
      </p:pic>
      <p:sp>
        <p:nvSpPr>
          <p:cNvPr id="5" name="文本框 4"/>
          <p:cNvSpPr txBox="1"/>
          <p:nvPr/>
        </p:nvSpPr>
        <p:spPr>
          <a:xfrm>
            <a:off x="7936595" y="2225674"/>
            <a:ext cx="464729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Qin Shi Huang</a:t>
            </a:r>
            <a:endParaRPr kumimoji="0" lang="zh-CN" altLang="en-US" sz="40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sp>
        <p:nvSpPr>
          <p:cNvPr id="6" name="文本框 5"/>
          <p:cNvSpPr txBox="1"/>
          <p:nvPr/>
        </p:nvSpPr>
        <p:spPr>
          <a:xfrm>
            <a:off x="7684407" y="3004032"/>
            <a:ext cx="4507593"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the first emperor of China and the </a:t>
            </a: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founder</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of the Qin Dynasty</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22513" y="471941"/>
            <a:ext cx="9731829" cy="5914117"/>
          </a:xfrm>
        </p:spPr>
        <p:txBody>
          <a:bodyPr>
            <a:normAutofit lnSpcReduction="10000"/>
          </a:bodyPr>
          <a:lstStyle/>
          <a:p>
            <a:pPr marL="0" indent="0" algn="just">
              <a:lnSpc>
                <a:spcPct val="100000"/>
              </a:lnSpc>
              <a:buNone/>
            </a:pPr>
            <a:r>
              <a:rPr lang="en-US" altLang="zh-CN" sz="2300" dirty="0">
                <a:latin typeface="Times New Roman" panose="02020603050405020304" pitchFamily="18" charset="0"/>
                <a:cs typeface="Times New Roman" panose="02020603050405020304" pitchFamily="18" charset="0"/>
              </a:rPr>
              <a:t>Qin Shi Huang, 1</a:t>
            </a:r>
            <a:r>
              <a:rPr lang="en-US" altLang="zh-CN" sz="2300" dirty="0">
                <a:solidFill>
                  <a:srgbClr val="FF0000"/>
                </a:solidFill>
                <a:latin typeface="Times New Roman" panose="02020603050405020304" pitchFamily="18" charset="0"/>
                <a:cs typeface="Times New Roman" panose="02020603050405020304" pitchFamily="18" charset="0"/>
              </a:rPr>
              <a:t>__________</a:t>
            </a:r>
            <a:r>
              <a:rPr lang="en-US" altLang="zh-CN" sz="2300" dirty="0">
                <a:latin typeface="Times New Roman" panose="02020603050405020304" pitchFamily="18" charset="0"/>
                <a:cs typeface="Times New Roman" panose="02020603050405020304" pitchFamily="18" charset="0"/>
              </a:rPr>
              <a:t> real name is Ying Zheng, was the first emperor of China and the founder of the Qin Dynasty. He came to power as the king of Qin at age 13 and unified China in 221 BC, 2</a:t>
            </a:r>
            <a:r>
              <a:rPr lang="en-US" altLang="zh-CN" sz="2300" dirty="0">
                <a:solidFill>
                  <a:srgbClr val="FF0000"/>
                </a:solidFill>
                <a:latin typeface="Times New Roman" panose="02020603050405020304" pitchFamily="18" charset="0"/>
                <a:cs typeface="Times New Roman" panose="02020603050405020304" pitchFamily="18" charset="0"/>
              </a:rPr>
              <a:t>__________(end)</a:t>
            </a:r>
            <a:r>
              <a:rPr lang="en-US" altLang="zh-CN" sz="2300" dirty="0">
                <a:latin typeface="Times New Roman" panose="02020603050405020304" pitchFamily="18" charset="0"/>
                <a:cs typeface="Times New Roman" panose="02020603050405020304" pitchFamily="18" charset="0"/>
              </a:rPr>
              <a:t> the Warring States period. His rule 3</a:t>
            </a:r>
            <a:r>
              <a:rPr lang="en-US" altLang="zh-CN" sz="2300" dirty="0">
                <a:solidFill>
                  <a:srgbClr val="FF0000"/>
                </a:solidFill>
                <a:latin typeface="Times New Roman" panose="02020603050405020304" pitchFamily="18" charset="0"/>
                <a:cs typeface="Times New Roman" panose="02020603050405020304" pitchFamily="18" charset="0"/>
              </a:rPr>
              <a:t>__________(mark) </a:t>
            </a:r>
            <a:r>
              <a:rPr lang="en-US" altLang="zh-CN" sz="2300" dirty="0">
                <a:latin typeface="Times New Roman" panose="02020603050405020304" pitchFamily="18" charset="0"/>
                <a:cs typeface="Times New Roman" panose="02020603050405020304" pitchFamily="18" charset="0"/>
              </a:rPr>
              <a:t>by several key achievements, including 4</a:t>
            </a:r>
            <a:r>
              <a:rPr lang="en-US" altLang="zh-CN" sz="2300" dirty="0">
                <a:solidFill>
                  <a:srgbClr val="FF0000"/>
                </a:solidFill>
                <a:latin typeface="Times New Roman" panose="02020603050405020304" pitchFamily="18" charset="0"/>
                <a:cs typeface="Times New Roman" panose="02020603050405020304" pitchFamily="18" charset="0"/>
              </a:rPr>
              <a:t>_____________(standardize)</a:t>
            </a:r>
            <a:r>
              <a:rPr lang="en-US" altLang="zh-CN" sz="2300" dirty="0">
                <a:latin typeface="Times New Roman" panose="02020603050405020304" pitchFamily="18" charset="0"/>
                <a:cs typeface="Times New Roman" panose="02020603050405020304" pitchFamily="18" charset="0"/>
              </a:rPr>
              <a:t> Chinese script, weights, measures and currency, which help to unify the nation culturally and 5</a:t>
            </a:r>
            <a:r>
              <a:rPr lang="en-US" altLang="zh-CN" sz="2300" dirty="0">
                <a:solidFill>
                  <a:srgbClr val="FF0000"/>
                </a:solidFill>
                <a:latin typeface="Times New Roman" panose="02020603050405020304" pitchFamily="18" charset="0"/>
                <a:cs typeface="Times New Roman" panose="02020603050405020304" pitchFamily="18" charset="0"/>
              </a:rPr>
              <a:t>_____________(economic)</a:t>
            </a:r>
            <a:r>
              <a:rPr lang="en-US" altLang="zh-CN" sz="2300" dirty="0">
                <a:latin typeface="Times New Roman" panose="02020603050405020304" pitchFamily="18" charset="0"/>
                <a:cs typeface="Times New Roman" panose="02020603050405020304" pitchFamily="18" charset="0"/>
              </a:rPr>
              <a:t>. </a:t>
            </a:r>
            <a:endParaRPr lang="en-US" altLang="zh-CN" sz="2300" dirty="0">
              <a:latin typeface="Times New Roman" panose="02020603050405020304" pitchFamily="18" charset="0"/>
              <a:cs typeface="Times New Roman" panose="02020603050405020304" pitchFamily="18" charset="0"/>
            </a:endParaRPr>
          </a:p>
          <a:p>
            <a:pPr marL="0" indent="0" algn="just">
              <a:lnSpc>
                <a:spcPct val="100000"/>
              </a:lnSpc>
              <a:buNone/>
            </a:pPr>
            <a:r>
              <a:rPr lang="en-US" altLang="zh-CN" sz="2300" dirty="0">
                <a:latin typeface="Times New Roman" panose="02020603050405020304" pitchFamily="18" charset="0"/>
                <a:cs typeface="Times New Roman" panose="02020603050405020304" pitchFamily="18" charset="0"/>
              </a:rPr>
              <a:t>     He is also famous for 6</a:t>
            </a:r>
            <a:r>
              <a:rPr lang="en-US" altLang="zh-CN" sz="2300" dirty="0">
                <a:solidFill>
                  <a:srgbClr val="FF0000"/>
                </a:solidFill>
                <a:latin typeface="Times New Roman" panose="02020603050405020304" pitchFamily="18" charset="0"/>
                <a:cs typeface="Times New Roman" panose="02020603050405020304" pitchFamily="18" charset="0"/>
              </a:rPr>
              <a:t>__________(initiate)</a:t>
            </a:r>
            <a:r>
              <a:rPr lang="en-US" altLang="zh-CN" sz="2300" dirty="0">
                <a:latin typeface="Times New Roman" panose="02020603050405020304" pitchFamily="18" charset="0"/>
                <a:cs typeface="Times New Roman" panose="02020603050405020304" pitchFamily="18" charset="0"/>
              </a:rPr>
              <a:t> the construction of the Great Wall, a colossal 7</a:t>
            </a:r>
            <a:r>
              <a:rPr lang="en-US" altLang="zh-CN" sz="2300" dirty="0">
                <a:solidFill>
                  <a:srgbClr val="FF0000"/>
                </a:solidFill>
                <a:latin typeface="Times New Roman" panose="02020603050405020304" pitchFamily="18" charset="0"/>
                <a:cs typeface="Times New Roman" panose="02020603050405020304" pitchFamily="18" charset="0"/>
              </a:rPr>
              <a:t>__________(defend)</a:t>
            </a:r>
            <a:r>
              <a:rPr lang="en-US" altLang="zh-CN" sz="2300" dirty="0">
                <a:latin typeface="Times New Roman" panose="02020603050405020304" pitchFamily="18" charset="0"/>
                <a:cs typeface="Times New Roman" panose="02020603050405020304" pitchFamily="18" charset="0"/>
              </a:rPr>
              <a:t> fortification designed to protect the empire from northern invasions. His regime was characterized by authoritarianism, enforcing legalism as the state's doctrine and 8</a:t>
            </a:r>
            <a:r>
              <a:rPr lang="en-US" altLang="zh-CN" sz="2300" dirty="0">
                <a:solidFill>
                  <a:srgbClr val="FF0000"/>
                </a:solidFill>
                <a:latin typeface="Times New Roman" panose="02020603050405020304" pitchFamily="18" charset="0"/>
                <a:cs typeface="Times New Roman" panose="02020603050405020304" pitchFamily="18" charset="0"/>
              </a:rPr>
              <a:t>__________(mete)</a:t>
            </a:r>
            <a:r>
              <a:rPr lang="en-US" altLang="zh-CN" sz="2300" dirty="0">
                <a:latin typeface="Times New Roman" panose="02020603050405020304" pitchFamily="18" charset="0"/>
                <a:cs typeface="Times New Roman" panose="02020603050405020304" pitchFamily="18" charset="0"/>
              </a:rPr>
              <a:t> out harsh punishments to maintain control. </a:t>
            </a:r>
            <a:endParaRPr lang="en-US" altLang="zh-CN" sz="2300" dirty="0">
              <a:latin typeface="Times New Roman" panose="02020603050405020304" pitchFamily="18" charset="0"/>
              <a:cs typeface="Times New Roman" panose="02020603050405020304" pitchFamily="18" charset="0"/>
            </a:endParaRPr>
          </a:p>
          <a:p>
            <a:pPr marL="0" indent="0" algn="just">
              <a:lnSpc>
                <a:spcPct val="100000"/>
              </a:lnSpc>
              <a:buNone/>
            </a:pPr>
            <a:r>
              <a:rPr lang="en-US" altLang="zh-CN" sz="2300" dirty="0">
                <a:latin typeface="Times New Roman" panose="02020603050405020304" pitchFamily="18" charset="0"/>
                <a:cs typeface="Times New Roman" panose="02020603050405020304" pitchFamily="18" charset="0"/>
              </a:rPr>
              <a:t>    Qin Shi Huang's impact on Chinese history is indelible. While his reign was marked by remarkable achievements, it was also characterized by despotism and brutality. Nonetheless, he is often credited 9</a:t>
            </a:r>
            <a:r>
              <a:rPr lang="en-US" altLang="zh-CN" sz="2300" dirty="0">
                <a:solidFill>
                  <a:srgbClr val="FF0000"/>
                </a:solidFill>
                <a:latin typeface="Times New Roman" panose="02020603050405020304" pitchFamily="18" charset="0"/>
                <a:cs typeface="Times New Roman" panose="02020603050405020304" pitchFamily="18" charset="0"/>
              </a:rPr>
              <a:t>__________</a:t>
            </a:r>
            <a:r>
              <a:rPr lang="en-US" altLang="zh-CN" sz="2300" dirty="0">
                <a:latin typeface="Times New Roman" panose="02020603050405020304" pitchFamily="18" charset="0"/>
                <a:cs typeface="Times New Roman" panose="02020603050405020304" pitchFamily="18" charset="0"/>
              </a:rPr>
              <a:t> laying the foundation for the structure of imperial China,10</a:t>
            </a:r>
            <a:r>
              <a:rPr lang="en-US" altLang="zh-CN" sz="2300" dirty="0">
                <a:solidFill>
                  <a:srgbClr val="FF0000"/>
                </a:solidFill>
                <a:latin typeface="Times New Roman" panose="02020603050405020304" pitchFamily="18" charset="0"/>
                <a:cs typeface="Times New Roman" panose="02020603050405020304" pitchFamily="18" charset="0"/>
              </a:rPr>
              <a:t>__________</a:t>
            </a:r>
            <a:r>
              <a:rPr lang="en-US" altLang="zh-CN" sz="2300" dirty="0">
                <a:latin typeface="Times New Roman" panose="02020603050405020304" pitchFamily="18" charset="0"/>
                <a:cs typeface="Times New Roman" panose="02020603050405020304" pitchFamily="18" charset="0"/>
              </a:rPr>
              <a:t> endured for more than two millennia after his death.</a:t>
            </a:r>
            <a:endParaRPr lang="zh-CN" altLang="en-US" sz="23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2982684" y="486682"/>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whose</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 name="文本框 4"/>
          <p:cNvSpPr txBox="1"/>
          <p:nvPr/>
        </p:nvSpPr>
        <p:spPr>
          <a:xfrm>
            <a:off x="5954484" y="1064006"/>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ending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 name="文本框 5"/>
          <p:cNvSpPr txBox="1"/>
          <p:nvPr/>
        </p:nvSpPr>
        <p:spPr>
          <a:xfrm>
            <a:off x="2775853" y="1379691"/>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was marked</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 name="文本框 6"/>
          <p:cNvSpPr txBox="1"/>
          <p:nvPr/>
        </p:nvSpPr>
        <p:spPr>
          <a:xfrm>
            <a:off x="745668" y="1738921"/>
            <a:ext cx="192133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standardizing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 name="文本框 7"/>
          <p:cNvSpPr txBox="1"/>
          <p:nvPr/>
        </p:nvSpPr>
        <p:spPr>
          <a:xfrm>
            <a:off x="6096000" y="2002411"/>
            <a:ext cx="201385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economically</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文本框 8"/>
          <p:cNvSpPr txBox="1"/>
          <p:nvPr/>
        </p:nvSpPr>
        <p:spPr>
          <a:xfrm>
            <a:off x="4060371" y="2464076"/>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initiating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文本框 9"/>
          <p:cNvSpPr txBox="1"/>
          <p:nvPr/>
        </p:nvSpPr>
        <p:spPr>
          <a:xfrm>
            <a:off x="2971801" y="2759032"/>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defensive</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文本框 10"/>
          <p:cNvSpPr txBox="1"/>
          <p:nvPr/>
        </p:nvSpPr>
        <p:spPr>
          <a:xfrm>
            <a:off x="802818" y="3718483"/>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meting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文本框 11"/>
          <p:cNvSpPr txBox="1"/>
          <p:nvPr/>
        </p:nvSpPr>
        <p:spPr>
          <a:xfrm>
            <a:off x="6302826" y="4765149"/>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with</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文本框 12"/>
          <p:cNvSpPr txBox="1"/>
          <p:nvPr/>
        </p:nvSpPr>
        <p:spPr>
          <a:xfrm>
            <a:off x="5399310" y="5113938"/>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which</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文本框 13"/>
          <p:cNvSpPr txBox="1"/>
          <p:nvPr/>
        </p:nvSpPr>
        <p:spPr>
          <a:xfrm>
            <a:off x="7935960" y="5843667"/>
            <a:ext cx="2189749" cy="461665"/>
          </a:xfrm>
          <a:custGeom>
            <a:avLst/>
            <a:gdLst>
              <a:gd name="connsiteX0" fmla="*/ 0 w 2189749"/>
              <a:gd name="connsiteY0" fmla="*/ 0 h 461665"/>
              <a:gd name="connsiteX1" fmla="*/ 591232 w 2189749"/>
              <a:gd name="connsiteY1" fmla="*/ 0 h 461665"/>
              <a:gd name="connsiteX2" fmla="*/ 1138669 w 2189749"/>
              <a:gd name="connsiteY2" fmla="*/ 0 h 461665"/>
              <a:gd name="connsiteX3" fmla="*/ 1708004 w 2189749"/>
              <a:gd name="connsiteY3" fmla="*/ 0 h 461665"/>
              <a:gd name="connsiteX4" fmla="*/ 2189749 w 2189749"/>
              <a:gd name="connsiteY4" fmla="*/ 0 h 461665"/>
              <a:gd name="connsiteX5" fmla="*/ 2189749 w 2189749"/>
              <a:gd name="connsiteY5" fmla="*/ 461665 h 461665"/>
              <a:gd name="connsiteX6" fmla="*/ 1620414 w 2189749"/>
              <a:gd name="connsiteY6" fmla="*/ 461665 h 461665"/>
              <a:gd name="connsiteX7" fmla="*/ 1029182 w 2189749"/>
              <a:gd name="connsiteY7" fmla="*/ 461665 h 461665"/>
              <a:gd name="connsiteX8" fmla="*/ 503642 w 2189749"/>
              <a:gd name="connsiteY8" fmla="*/ 461665 h 461665"/>
              <a:gd name="connsiteX9" fmla="*/ 0 w 2189749"/>
              <a:gd name="connsiteY9" fmla="*/ 461665 h 461665"/>
              <a:gd name="connsiteX10" fmla="*/ 0 w 2189749"/>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9749" h="461665" extrusionOk="0">
                <a:moveTo>
                  <a:pt x="0" y="0"/>
                </a:moveTo>
                <a:cubicBezTo>
                  <a:pt x="263553" y="-11532"/>
                  <a:pt x="467623" y="-25341"/>
                  <a:pt x="591232" y="0"/>
                </a:cubicBezTo>
                <a:cubicBezTo>
                  <a:pt x="714841" y="25341"/>
                  <a:pt x="873631" y="26490"/>
                  <a:pt x="1138669" y="0"/>
                </a:cubicBezTo>
                <a:cubicBezTo>
                  <a:pt x="1403707" y="-26490"/>
                  <a:pt x="1451575" y="6110"/>
                  <a:pt x="1708004" y="0"/>
                </a:cubicBezTo>
                <a:cubicBezTo>
                  <a:pt x="1964433" y="-6110"/>
                  <a:pt x="1978324" y="2615"/>
                  <a:pt x="2189749" y="0"/>
                </a:cubicBezTo>
                <a:cubicBezTo>
                  <a:pt x="2194397" y="134647"/>
                  <a:pt x="2179662" y="288067"/>
                  <a:pt x="2189749" y="461665"/>
                </a:cubicBezTo>
                <a:cubicBezTo>
                  <a:pt x="2039883" y="482402"/>
                  <a:pt x="1760348" y="456373"/>
                  <a:pt x="1620414" y="461665"/>
                </a:cubicBezTo>
                <a:cubicBezTo>
                  <a:pt x="1480480" y="466957"/>
                  <a:pt x="1210108" y="446653"/>
                  <a:pt x="1029182" y="461665"/>
                </a:cubicBezTo>
                <a:cubicBezTo>
                  <a:pt x="848256" y="476677"/>
                  <a:pt x="676371" y="461832"/>
                  <a:pt x="503642" y="461665"/>
                </a:cubicBezTo>
                <a:cubicBezTo>
                  <a:pt x="330913" y="461498"/>
                  <a:pt x="239633" y="479625"/>
                  <a:pt x="0" y="461665"/>
                </a:cubicBezTo>
                <a:cubicBezTo>
                  <a:pt x="-5529" y="307213"/>
                  <a:pt x="9856" y="123352"/>
                  <a:pt x="0" y="0"/>
                </a:cubicBezTo>
                <a:close/>
              </a:path>
            </a:pathLst>
          </a:cu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Blank-filling</a:t>
            </a:r>
            <a:endParaRPr kumimoji="0" lang="zh-CN" altLang="en-US"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pic>
        <p:nvPicPr>
          <p:cNvPr id="1026" name="Picture 2" descr="秦始皇嬴政 - 陕西省百科"/>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305790" y="3837478"/>
            <a:ext cx="1777348" cy="30145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075783" y="199501"/>
            <a:ext cx="859970" cy="10043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8190" y="3253131"/>
            <a:ext cx="3176361" cy="3709618"/>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1197634" y="0"/>
            <a:ext cx="10515600" cy="756104"/>
          </a:xfrm>
        </p:spPr>
        <p:txBody>
          <a:bodyPr/>
          <a:lstStyle/>
          <a:p>
            <a:pPr algn="ctr"/>
            <a:r>
              <a:rPr lang="en-US" altLang="zh-CN" dirty="0">
                <a:latin typeface="Times New Roman" panose="02020603050405020304" pitchFamily="18" charset="0"/>
                <a:cs typeface="Times New Roman" panose="02020603050405020304" pitchFamily="18" charset="0"/>
              </a:rPr>
              <a:t>Words and expressions</a:t>
            </a:r>
            <a:endParaRPr lang="zh-CN" altLang="en-US" dirty="0">
              <a:latin typeface="Times New Roman" panose="02020603050405020304" pitchFamily="18" charset="0"/>
              <a:cs typeface="Times New Roman" panose="02020603050405020304" pitchFamily="18" charset="0"/>
            </a:endParaRPr>
          </a:p>
        </p:txBody>
      </p:sp>
      <p:graphicFrame>
        <p:nvGraphicFramePr>
          <p:cNvPr id="5" name="表格 4"/>
          <p:cNvGraphicFramePr>
            <a:graphicFrameLocks noGrp="1"/>
          </p:cNvGraphicFramePr>
          <p:nvPr/>
        </p:nvGraphicFramePr>
        <p:xfrm>
          <a:off x="1490267" y="701674"/>
          <a:ext cx="9777929" cy="5857240"/>
        </p:xfrm>
        <a:graphic>
          <a:graphicData uri="http://schemas.openxmlformats.org/drawingml/2006/table">
            <a:tbl>
              <a:tblPr firstRow="1" bandRow="1">
                <a:tableStyleId>{5940675A-B579-460E-94D1-54222C63F5DA}</a:tableStyleId>
              </a:tblPr>
              <a:tblGrid>
                <a:gridCol w="2386614"/>
                <a:gridCol w="2503631"/>
                <a:gridCol w="4887684"/>
              </a:tblGrid>
              <a:tr h="370840">
                <a:tc>
                  <a:txBody>
                    <a:bodyPr/>
                    <a:lstStyle/>
                    <a:p>
                      <a:endParaRPr lang="zh-CN" altLang="en-US" dirty="0"/>
                    </a:p>
                  </a:txBody>
                  <a:tcPr>
                    <a:solidFill>
                      <a:srgbClr val="517D92"/>
                    </a:solidFill>
                  </a:tcPr>
                </a:tc>
                <a:tc>
                  <a:txBody>
                    <a:bodyPr/>
                    <a:lstStyle/>
                    <a:p>
                      <a:endParaRPr lang="zh-CN" altLang="en-US" dirty="0">
                        <a:latin typeface="Times New Roman" panose="02020603050405020304" pitchFamily="18" charset="0"/>
                        <a:cs typeface="Times New Roman" panose="02020603050405020304" pitchFamily="18" charset="0"/>
                      </a:endParaRPr>
                    </a:p>
                  </a:txBody>
                  <a:tcPr>
                    <a:solidFill>
                      <a:srgbClr val="517D92"/>
                    </a:solidFill>
                  </a:tcPr>
                </a:tc>
                <a:tc>
                  <a:txBody>
                    <a:bodyPr/>
                    <a:lstStyle/>
                    <a:p>
                      <a:endParaRPr lang="zh-CN" altLang="en-US" dirty="0"/>
                    </a:p>
                  </a:txBody>
                  <a:tcPr>
                    <a:solidFill>
                      <a:srgbClr val="517D92"/>
                    </a:solidFill>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founder </a:t>
                      </a:r>
                      <a:endParaRPr lang="zh-CN" altLang="en-US" dirty="0"/>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faʊndə</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创立者，缔造者</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unify</a:t>
                      </a:r>
                      <a:endParaRPr lang="zh-CN" altLang="en-US" b="1" dirty="0"/>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juːnɪfaɪ</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（使）联合，（使）统一；使协调</a:t>
                      </a:r>
                      <a:endParaRPr lang="zh-CN" altLang="en-US" sz="2000" dirty="0"/>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standardize</a:t>
                      </a:r>
                      <a:endParaRPr lang="zh-CN" altLang="en-US" dirty="0"/>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stændədaɪz</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使标准化，使符合标准（或规格）</a:t>
                      </a:r>
                      <a:endParaRPr lang="zh-CN" altLang="en-US" sz="2000" dirty="0"/>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initiate</a:t>
                      </a:r>
                      <a:endParaRPr lang="zh-CN" altLang="en-US" dirty="0"/>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ɪˈnɪʃieɪt</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开始实施，发起</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invasion </a:t>
                      </a:r>
                      <a:endParaRPr lang="zh-CN" altLang="en-US" dirty="0"/>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ɪnˈveɪʒ</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(ə)n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侵略，入侵；涌入，大批进入；</a:t>
                      </a:r>
                      <a:endParaRPr lang="zh-CN" altLang="en-US" sz="2000" dirty="0"/>
                    </a:p>
                  </a:txBody>
                  <a:tcPr/>
                </a:tc>
              </a:tr>
              <a:tr h="122617">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regime</a:t>
                      </a:r>
                      <a:endParaRPr lang="zh-CN" altLang="en-US" dirty="0"/>
                    </a:p>
                  </a:txBody>
                  <a:tcPr/>
                </a:tc>
                <a:tc>
                  <a:txBody>
                    <a:bodyPr/>
                    <a:lstStyle/>
                    <a:p>
                      <a:r>
                        <a:rPr lang="en-US" altLang="zh-CN" sz="2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altLang="zh-CN" sz="2000" b="0" i="0" kern="1200" dirty="0" err="1">
                          <a:solidFill>
                            <a:schemeClr val="tx1"/>
                          </a:solidFill>
                          <a:effectLst/>
                          <a:latin typeface="Times New Roman" panose="02020603050405020304" pitchFamily="18" charset="0"/>
                          <a:ea typeface="+mn-ea"/>
                          <a:cs typeface="Times New Roman" panose="02020603050405020304" pitchFamily="18" charset="0"/>
                        </a:rPr>
                        <a:t>reɪˈʒiːm</a:t>
                      </a:r>
                      <a:r>
                        <a:rPr lang="en-US" altLang="zh-CN" sz="2000" b="0" i="0" kern="1200" dirty="0">
                          <a:solidFill>
                            <a:schemeClr val="tx1"/>
                          </a:solidFill>
                          <a:effectLst/>
                          <a:latin typeface="Times New Roman" panose="02020603050405020304" pitchFamily="18" charset="0"/>
                          <a:ea typeface="+mn-ea"/>
                          <a:cs typeface="Times New Roman" panose="02020603050405020304" pitchFamily="18" charset="0"/>
                        </a:rPr>
                        <a:t> /</a:t>
                      </a:r>
                      <a:endParaRPr lang="en-US" altLang="zh-CN" sz="20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尤指独裁的）政府，政权；</a:t>
                      </a:r>
                      <a:endParaRPr lang="zh-CN" altLang="en-US" sz="2000" dirty="0"/>
                    </a:p>
                  </a:txBody>
                  <a:tcPr/>
                </a:tc>
              </a:tr>
              <a:tr h="370840">
                <a:tc>
                  <a:txBody>
                    <a:bodyPr/>
                    <a:lstStyle/>
                    <a:p>
                      <a:r>
                        <a:rPr lang="en-US" altLang="zh-CN" sz="2400" dirty="0">
                          <a:solidFill>
                            <a:schemeClr val="tx1"/>
                          </a:solidFill>
                          <a:latin typeface="Times New Roman" panose="02020603050405020304" pitchFamily="18" charset="0"/>
                          <a:cs typeface="Times New Roman" panose="02020603050405020304" pitchFamily="18" charset="0"/>
                        </a:rPr>
                        <a:t>aut</a:t>
                      </a:r>
                      <a:r>
                        <a:rPr lang="en-US" altLang="zh-CN" sz="2400" dirty="0">
                          <a:latin typeface="Times New Roman" panose="02020603050405020304" pitchFamily="18" charset="0"/>
                          <a:cs typeface="Times New Roman" panose="02020603050405020304" pitchFamily="18" charset="0"/>
                        </a:rPr>
                        <a:t>horitarianism</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 ɔːˌ</a:t>
                      </a:r>
                      <a:r>
                        <a:rPr lang="el-GR" altLang="zh-CN" sz="2000" dirty="0">
                          <a:latin typeface="Times New Roman" panose="02020603050405020304" pitchFamily="18" charset="0"/>
                          <a:cs typeface="Times New Roman" panose="02020603050405020304" pitchFamily="18" charset="0"/>
                        </a:rPr>
                        <a:t>θ</a:t>
                      </a:r>
                      <a:r>
                        <a:rPr lang="en-US" altLang="zh-CN" sz="2000" dirty="0" err="1">
                          <a:latin typeface="Times New Roman" panose="02020603050405020304" pitchFamily="18" charset="0"/>
                          <a:cs typeface="Times New Roman" panose="02020603050405020304" pitchFamily="18" charset="0"/>
                        </a:rPr>
                        <a:t>ɒrɪˈteəriənɪzəm</a:t>
                      </a:r>
                      <a:r>
                        <a:rPr lang="en-US" altLang="zh-CN" sz="2000" dirty="0">
                          <a:latin typeface="Times New Roman" panose="02020603050405020304" pitchFamily="18" charset="0"/>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n.</a:t>
                      </a:r>
                      <a:r>
                        <a:rPr lang="zh-CN" altLang="en-US" sz="2000" dirty="0">
                          <a:latin typeface="Times New Roman" panose="02020603050405020304" pitchFamily="18" charset="0"/>
                          <a:cs typeface="Times New Roman" panose="02020603050405020304" pitchFamily="18" charset="0"/>
                        </a:rPr>
                        <a:t>独裁主义；权力主义</a:t>
                      </a:r>
                      <a:endParaRPr lang="zh-CN" altLang="en-US" sz="2000"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2400" b="1" dirty="0">
                          <a:solidFill>
                            <a:schemeClr val="tx1"/>
                          </a:solidFill>
                          <a:latin typeface="Times New Roman" panose="02020603050405020304" pitchFamily="18" charset="0"/>
                          <a:cs typeface="Times New Roman" panose="02020603050405020304" pitchFamily="18" charset="0"/>
                        </a:rPr>
                        <a:t>en</a:t>
                      </a:r>
                      <a:r>
                        <a:rPr lang="en-US" altLang="zh-CN" sz="2400" b="1" dirty="0">
                          <a:latin typeface="Times New Roman" panose="02020603050405020304" pitchFamily="18" charset="0"/>
                          <a:cs typeface="Times New Roman" panose="02020603050405020304" pitchFamily="18" charset="0"/>
                        </a:rPr>
                        <a:t>force</a:t>
                      </a:r>
                      <a:endParaRPr lang="zh-CN" altLang="en-US" sz="2400" b="1"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ɪnˈfɔːst</a:t>
                      </a:r>
                      <a:r>
                        <a:rPr lang="en-US" altLang="zh-CN" sz="2000" dirty="0">
                          <a:latin typeface="Times New Roman" panose="02020603050405020304" pitchFamily="18" charset="0"/>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v.</a:t>
                      </a:r>
                      <a:r>
                        <a:rPr lang="zh-CN" altLang="en-US" sz="2000" dirty="0">
                          <a:latin typeface="Times New Roman" panose="02020603050405020304" pitchFamily="18" charset="0"/>
                          <a:cs typeface="Times New Roman" panose="02020603050405020304" pitchFamily="18" charset="0"/>
                        </a:rPr>
                        <a:t>执行</a:t>
                      </a:r>
                      <a:endParaRPr lang="zh-CN" altLang="en-US" sz="2000"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2400" dirty="0">
                          <a:solidFill>
                            <a:schemeClr val="bg1"/>
                          </a:solidFill>
                          <a:latin typeface="Times New Roman" panose="02020603050405020304" pitchFamily="18" charset="0"/>
                          <a:cs typeface="Times New Roman" panose="02020603050405020304" pitchFamily="18" charset="0"/>
                        </a:rPr>
                        <a:t>leg</a:t>
                      </a:r>
                      <a:r>
                        <a:rPr lang="en-US" altLang="zh-CN" sz="2400" dirty="0">
                          <a:latin typeface="Times New Roman" panose="02020603050405020304" pitchFamily="18" charset="0"/>
                          <a:cs typeface="Times New Roman" panose="02020603050405020304" pitchFamily="18" charset="0"/>
                        </a:rPr>
                        <a:t>alism</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 ˈ</a:t>
                      </a:r>
                      <a:r>
                        <a:rPr lang="en-US" altLang="zh-CN" sz="2000" dirty="0" err="1">
                          <a:latin typeface="Times New Roman" panose="02020603050405020304" pitchFamily="18" charset="0"/>
                          <a:cs typeface="Times New Roman" panose="02020603050405020304" pitchFamily="18" charset="0"/>
                        </a:rPr>
                        <a:t>liːg</a:t>
                      </a:r>
                      <a:r>
                        <a:rPr lang="en-US" altLang="zh-CN" sz="2000" dirty="0">
                          <a:latin typeface="Times New Roman" panose="02020603050405020304" pitchFamily="18" charset="0"/>
                          <a:cs typeface="Times New Roman" panose="02020603050405020304" pitchFamily="18" charset="0"/>
                        </a:rPr>
                        <a:t>(ə)</a:t>
                      </a:r>
                      <a:r>
                        <a:rPr lang="en-US" altLang="zh-CN" sz="2000" dirty="0" err="1">
                          <a:latin typeface="Times New Roman" panose="02020603050405020304" pitchFamily="18" charset="0"/>
                          <a:cs typeface="Times New Roman" panose="02020603050405020304" pitchFamily="18" charset="0"/>
                        </a:rPr>
                        <a:t>lɪz</a:t>
                      </a:r>
                      <a:r>
                        <a:rPr lang="en-US" altLang="zh-CN" sz="2000" dirty="0">
                          <a:latin typeface="Times New Roman" panose="02020603050405020304" pitchFamily="18" charset="0"/>
                          <a:cs typeface="Times New Roman" panose="02020603050405020304" pitchFamily="18" charset="0"/>
                        </a:rPr>
                        <a:t>(ə)m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n.</a:t>
                      </a:r>
                      <a:r>
                        <a:rPr lang="zh-CN" altLang="en-US" sz="2000" dirty="0">
                          <a:latin typeface="Times New Roman" panose="02020603050405020304" pitchFamily="18" charset="0"/>
                          <a:cs typeface="Times New Roman" panose="02020603050405020304" pitchFamily="18" charset="0"/>
                        </a:rPr>
                        <a:t>拘泥于法律或规定的人；</a:t>
                      </a:r>
                      <a:endParaRPr lang="zh-CN" altLang="en-US" sz="2000"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2400" dirty="0">
                          <a:solidFill>
                            <a:schemeClr val="bg1"/>
                          </a:solidFill>
                          <a:latin typeface="Times New Roman" panose="02020603050405020304" pitchFamily="18" charset="0"/>
                          <a:cs typeface="Times New Roman" panose="02020603050405020304" pitchFamily="18" charset="0"/>
                        </a:rPr>
                        <a:t>doc</a:t>
                      </a:r>
                      <a:r>
                        <a:rPr lang="en-US" altLang="zh-CN" sz="2400" dirty="0">
                          <a:latin typeface="Times New Roman" panose="02020603050405020304" pitchFamily="18" charset="0"/>
                          <a:cs typeface="Times New Roman" panose="02020603050405020304" pitchFamily="18" charset="0"/>
                        </a:rPr>
                        <a:t>trine</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 ˈ</a:t>
                      </a:r>
                      <a:r>
                        <a:rPr lang="en-US" altLang="zh-CN" sz="2000" dirty="0" err="1">
                          <a:latin typeface="Times New Roman" panose="02020603050405020304" pitchFamily="18" charset="0"/>
                          <a:cs typeface="Times New Roman" panose="02020603050405020304" pitchFamily="18" charset="0"/>
                        </a:rPr>
                        <a:t>dɒktrɪn</a:t>
                      </a:r>
                      <a:r>
                        <a:rPr lang="en-US" altLang="zh-CN" sz="2000" dirty="0">
                          <a:latin typeface="Times New Roman" panose="02020603050405020304" pitchFamily="18" charset="0"/>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n.</a:t>
                      </a:r>
                      <a:r>
                        <a:rPr lang="zh-CN" altLang="en-US" sz="2000" dirty="0">
                          <a:latin typeface="Times New Roman" panose="02020603050405020304" pitchFamily="18" charset="0"/>
                          <a:cs typeface="Times New Roman" panose="02020603050405020304" pitchFamily="18" charset="0"/>
                        </a:rPr>
                        <a:t>教义，主义，信条</a:t>
                      </a:r>
                      <a:endParaRPr lang="zh-CN" altLang="en-US" sz="2000"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2400" dirty="0">
                          <a:latin typeface="Times New Roman" panose="02020603050405020304" pitchFamily="18" charset="0"/>
                          <a:cs typeface="Times New Roman" panose="02020603050405020304" pitchFamily="18" charset="0"/>
                        </a:rPr>
                        <a:t>indelible</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ɪnˈdeləb</a:t>
                      </a:r>
                      <a:r>
                        <a:rPr lang="en-US" altLang="zh-CN" sz="2000" dirty="0">
                          <a:latin typeface="Times New Roman" panose="02020603050405020304" pitchFamily="18" charset="0"/>
                          <a:cs typeface="Times New Roman" panose="02020603050405020304" pitchFamily="18" charset="0"/>
                        </a:rPr>
                        <a:t>(ə)l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adj.</a:t>
                      </a:r>
                      <a:r>
                        <a:rPr lang="zh-CN" altLang="en-US" sz="2000" dirty="0">
                          <a:latin typeface="Times New Roman" panose="02020603050405020304" pitchFamily="18" charset="0"/>
                          <a:cs typeface="Times New Roman" panose="02020603050405020304" pitchFamily="18" charset="0"/>
                        </a:rPr>
                        <a:t>难忘的，不可磨灭的</a:t>
                      </a:r>
                      <a:endParaRPr lang="zh-CN" altLang="en-US" sz="2000"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2400" b="1" dirty="0">
                          <a:latin typeface="Times New Roman" panose="02020603050405020304" pitchFamily="18" charset="0"/>
                          <a:cs typeface="Times New Roman" panose="02020603050405020304" pitchFamily="18" charset="0"/>
                        </a:rPr>
                        <a:t>endure</a:t>
                      </a:r>
                      <a:endParaRPr lang="zh-CN" altLang="en-US" sz="2400" b="1"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ɪnˈdjʊə</a:t>
                      </a:r>
                      <a:r>
                        <a:rPr lang="en-US" altLang="zh-CN" sz="2000" dirty="0">
                          <a:latin typeface="Times New Roman" panose="02020603050405020304" pitchFamily="18" charset="0"/>
                          <a:cs typeface="Times New Roman" panose="02020603050405020304" pitchFamily="18" charset="0"/>
                        </a:rPr>
                        <a:t>(r)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v.</a:t>
                      </a:r>
                      <a:r>
                        <a:rPr lang="zh-CN" altLang="en-US" sz="2000" dirty="0">
                          <a:latin typeface="Times New Roman" panose="02020603050405020304" pitchFamily="18" charset="0"/>
                          <a:cs typeface="Times New Roman" panose="02020603050405020304" pitchFamily="18" charset="0"/>
                        </a:rPr>
                        <a:t>持续存在，持久</a:t>
                      </a:r>
                      <a:endParaRPr lang="zh-CN" altLang="en-US" sz="2000" dirty="0">
                        <a:latin typeface="Times New Roman" panose="02020603050405020304" pitchFamily="18" charset="0"/>
                        <a:cs typeface="Times New Roman" panose="02020603050405020304" pitchFamily="18" charset="0"/>
                      </a:endParaRPr>
                    </a:p>
                  </a:txBody>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83639" y="3296674"/>
            <a:ext cx="3176361" cy="37096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秦皇岛旅游纪念品——秦始皇卡通化_炎炎夏日炎炎-站酷ZC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60" y="455162"/>
            <a:ext cx="738754" cy="984702"/>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566058" y="463098"/>
            <a:ext cx="10515600" cy="756104"/>
          </a:xfrm>
        </p:spPr>
        <p:txBody>
          <a:bodyPr/>
          <a:lstStyle/>
          <a:p>
            <a:pPr algn="ctr"/>
            <a:r>
              <a:rPr lang="en-US" altLang="zh-CN" dirty="0">
                <a:latin typeface="Times New Roman" panose="02020603050405020304" pitchFamily="18" charset="0"/>
                <a:cs typeface="Times New Roman" panose="02020603050405020304" pitchFamily="18" charset="0"/>
              </a:rPr>
              <a:t>Words and expressions</a:t>
            </a:r>
            <a:endParaRPr lang="zh-CN" altLang="en-US" dirty="0">
              <a:latin typeface="Times New Roman" panose="02020603050405020304" pitchFamily="18" charset="0"/>
              <a:cs typeface="Times New Roman" panose="02020603050405020304" pitchFamily="18" charset="0"/>
            </a:endParaRPr>
          </a:p>
        </p:txBody>
      </p:sp>
      <p:graphicFrame>
        <p:nvGraphicFramePr>
          <p:cNvPr id="5" name="表格 4"/>
          <p:cNvGraphicFramePr>
            <a:graphicFrameLocks noGrp="1"/>
          </p:cNvGraphicFramePr>
          <p:nvPr/>
        </p:nvGraphicFramePr>
        <p:xfrm>
          <a:off x="1110342" y="1219202"/>
          <a:ext cx="9760321" cy="4103912"/>
        </p:xfrm>
        <a:graphic>
          <a:graphicData uri="http://schemas.openxmlformats.org/drawingml/2006/table">
            <a:tbl>
              <a:tblPr firstRow="1" bandRow="1">
                <a:tableStyleId>{5940675A-B579-460E-94D1-54222C63F5DA}</a:tableStyleId>
              </a:tblPr>
              <a:tblGrid>
                <a:gridCol w="5385989"/>
                <a:gridCol w="4374332"/>
              </a:tblGrid>
              <a:tr h="393736">
                <a:tc>
                  <a:txBody>
                    <a:bodyPr/>
                    <a:lstStyle/>
                    <a:p>
                      <a:endParaRPr lang="zh-CN" altLang="en-US" dirty="0"/>
                    </a:p>
                  </a:txBody>
                  <a:tcPr>
                    <a:solidFill>
                      <a:schemeClr val="tx1"/>
                    </a:solidFill>
                  </a:tcPr>
                </a:tc>
                <a:tc>
                  <a:txBody>
                    <a:bodyPr/>
                    <a:lstStyle/>
                    <a:p>
                      <a:endParaRPr lang="zh-CN" altLang="en-US" sz="2000" dirty="0">
                        <a:latin typeface="宋体" panose="02010600030101010101" pitchFamily="2" charset="-122"/>
                        <a:ea typeface="宋体" panose="02010600030101010101" pitchFamily="2" charset="-122"/>
                        <a:cs typeface="Times New Roman" panose="02020603050405020304" pitchFamily="18" charset="0"/>
                      </a:endParaRPr>
                    </a:p>
                  </a:txBody>
                  <a:tcPr>
                    <a:solidFill>
                      <a:schemeClr val="tx1"/>
                    </a:solidFill>
                  </a:tcPr>
                </a:tc>
              </a:tr>
              <a:tr h="454309">
                <a:tc>
                  <a:txBody>
                    <a:bodyPr/>
                    <a:lstStyle/>
                    <a:p>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come to power </a:t>
                      </a:r>
                      <a:endParaRPr lang="zh-CN" altLang="en-US" b="1" dirty="0"/>
                    </a:p>
                  </a:txBody>
                  <a:tcPr/>
                </a:tc>
                <a:tc>
                  <a:txBody>
                    <a:bodyPr/>
                    <a:lstStyle/>
                    <a:p>
                      <a:r>
                        <a:rPr lang="zh-CN" altLang="en-US" sz="2000" dirty="0">
                          <a:latin typeface="宋体" panose="02010600030101010101" pitchFamily="2" charset="-122"/>
                          <a:ea typeface="宋体" panose="02010600030101010101" pitchFamily="2" charset="-122"/>
                          <a:cs typeface="Times New Roman" panose="02020603050405020304" pitchFamily="18" charset="0"/>
                        </a:rPr>
                        <a:t>上台执政：被任命到高级职位</a:t>
                      </a:r>
                      <a:endParaRPr lang="zh-CN" altLang="en-US" sz="2000" dirty="0">
                        <a:latin typeface="宋体" panose="02010600030101010101" pitchFamily="2" charset="-122"/>
                        <a:ea typeface="宋体" panose="02010600030101010101" pitchFamily="2" charset="-122"/>
                        <a:cs typeface="Times New Roman" panose="02020603050405020304" pitchFamily="18" charset="0"/>
                      </a:endParaRPr>
                    </a:p>
                  </a:txBody>
                  <a:tcPr/>
                </a:tc>
              </a:tr>
              <a:tr h="617593">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Chinese script, weights, measures and currency</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r>
                        <a:rPr lang="zh-CN" altLang="en-US" sz="2000" dirty="0">
                          <a:latin typeface="宋体" panose="02010600030101010101" pitchFamily="2" charset="-122"/>
                          <a:ea typeface="宋体" panose="02010600030101010101" pitchFamily="2" charset="-122"/>
                          <a:cs typeface="Times New Roman" panose="02020603050405020304" pitchFamily="18" charset="0"/>
                        </a:rPr>
                        <a:t>汉字、度量衡和货币</a:t>
                      </a:r>
                      <a:endParaRPr lang="zh-CN" altLang="en-US" sz="2000" dirty="0">
                        <a:latin typeface="宋体" panose="02010600030101010101" pitchFamily="2" charset="-122"/>
                        <a:ea typeface="宋体" panose="02010600030101010101" pitchFamily="2" charset="-122"/>
                        <a:cs typeface="Times New Roman" panose="02020603050405020304" pitchFamily="18" charset="0"/>
                      </a:endParaRPr>
                    </a:p>
                  </a:txBody>
                  <a:tcPr/>
                </a:tc>
              </a:tr>
              <a:tr h="454309">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colossal defensive fortification</a:t>
                      </a:r>
                      <a:endParaRPr lang="zh-CN" altLang="en-US" dirty="0"/>
                    </a:p>
                  </a:txBody>
                  <a:tcPr/>
                </a:tc>
                <a:tc>
                  <a:txBody>
                    <a:bodyPr/>
                    <a:lstStyle/>
                    <a:p>
                      <a:r>
                        <a:rPr lang="zh-CN" altLang="en-US" sz="2000" b="0" i="0" dirty="0">
                          <a:solidFill>
                            <a:srgbClr val="101214"/>
                          </a:solidFill>
                          <a:effectLst/>
                          <a:latin typeface="宋体" panose="02010600030101010101" pitchFamily="2" charset="-122"/>
                          <a:ea typeface="宋体" panose="02010600030101010101" pitchFamily="2" charset="-122"/>
                        </a:rPr>
                        <a:t>巨大的防御工事</a:t>
                      </a:r>
                      <a:endParaRPr lang="zh-CN" altLang="en-US" sz="2000" dirty="0">
                        <a:latin typeface="宋体" panose="02010600030101010101" pitchFamily="2" charset="-122"/>
                        <a:ea typeface="宋体" panose="02010600030101010101" pitchFamily="2" charset="-122"/>
                        <a:cs typeface="Times New Roman" panose="02020603050405020304" pitchFamily="18" charset="0"/>
                      </a:endParaRPr>
                    </a:p>
                  </a:txBody>
                  <a:tcPr/>
                </a:tc>
              </a:tr>
              <a:tr h="511627">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harsh punishments </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r>
                        <a:rPr lang="zh-CN" altLang="en-US" sz="2000" dirty="0">
                          <a:latin typeface="宋体" panose="02010600030101010101" pitchFamily="2" charset="-122"/>
                          <a:ea typeface="宋体" panose="02010600030101010101" pitchFamily="2" charset="-122"/>
                          <a:cs typeface="Times New Roman" panose="02020603050405020304" pitchFamily="18" charset="0"/>
                        </a:rPr>
                        <a:t>严厉惩罚</a:t>
                      </a:r>
                      <a:endParaRPr lang="zh-CN" altLang="en-US" sz="2000" dirty="0">
                        <a:latin typeface="宋体" panose="02010600030101010101" pitchFamily="2" charset="-122"/>
                        <a:ea typeface="宋体" panose="02010600030101010101" pitchFamily="2" charset="-122"/>
                        <a:cs typeface="Times New Roman" panose="02020603050405020304" pitchFamily="18" charset="0"/>
                      </a:endParaRPr>
                    </a:p>
                  </a:txBody>
                  <a:tcPr/>
                </a:tc>
              </a:tr>
              <a:tr h="489857">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despotism and brutality</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r>
                        <a:rPr lang="zh-CN" altLang="en-US" sz="2000" dirty="0">
                          <a:latin typeface="宋体" panose="02010600030101010101" pitchFamily="2" charset="-122"/>
                          <a:ea typeface="宋体" panose="02010600030101010101" pitchFamily="2" charset="-122"/>
                          <a:cs typeface="Times New Roman" panose="02020603050405020304" pitchFamily="18" charset="0"/>
                        </a:rPr>
                        <a:t>专制和残暴</a:t>
                      </a:r>
                      <a:endParaRPr lang="zh-CN" altLang="en-US" sz="2000" dirty="0">
                        <a:latin typeface="宋体" panose="02010600030101010101" pitchFamily="2" charset="-122"/>
                        <a:ea typeface="宋体" panose="02010600030101010101" pitchFamily="2" charset="-122"/>
                        <a:cs typeface="Times New Roman" panose="02020603050405020304" pitchFamily="18" charset="0"/>
                      </a:endParaRPr>
                    </a:p>
                  </a:txBody>
                  <a:tcPr/>
                </a:tc>
              </a:tr>
              <a:tr h="457200">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  credited with </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r>
                        <a:rPr lang="zh-CN" altLang="en-US" sz="2000" dirty="0">
                          <a:latin typeface="宋体" panose="02010600030101010101" pitchFamily="2" charset="-122"/>
                          <a:ea typeface="宋体" panose="02010600030101010101" pitchFamily="2" charset="-122"/>
                          <a:cs typeface="Times New Roman" panose="02020603050405020304" pitchFamily="18" charset="0"/>
                        </a:rPr>
                        <a:t>被誉为</a:t>
                      </a:r>
                      <a:endParaRPr lang="zh-CN" altLang="en-US" sz="2000" dirty="0">
                        <a:latin typeface="宋体" panose="02010600030101010101" pitchFamily="2" charset="-122"/>
                        <a:ea typeface="宋体" panose="02010600030101010101" pitchFamily="2" charset="-122"/>
                        <a:cs typeface="Times New Roman" panose="02020603050405020304" pitchFamily="18" charset="0"/>
                      </a:endParaRPr>
                    </a:p>
                  </a:txBody>
                  <a:tcPr/>
                </a:tc>
              </a:tr>
              <a:tr h="511628">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lay the foundation for </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r>
                        <a:rPr lang="zh-CN" altLang="en-US" sz="2000" dirty="0">
                          <a:latin typeface="宋体" panose="02010600030101010101" pitchFamily="2" charset="-122"/>
                          <a:ea typeface="宋体" panose="02010600030101010101" pitchFamily="2" charset="-122"/>
                          <a:cs typeface="Times New Roman" panose="02020603050405020304" pitchFamily="18" charset="0"/>
                        </a:rPr>
                        <a:t>为</a:t>
                      </a:r>
                      <a:r>
                        <a:rPr lang="en-US" altLang="zh-CN" sz="2000" dirty="0">
                          <a:latin typeface="宋体" panose="02010600030101010101" pitchFamily="2" charset="-122"/>
                          <a:ea typeface="宋体" panose="02010600030101010101" pitchFamily="2" charset="-122"/>
                          <a:cs typeface="Times New Roman" panose="02020603050405020304" pitchFamily="18" charset="0"/>
                        </a:rPr>
                        <a:t>……</a:t>
                      </a:r>
                      <a:r>
                        <a:rPr lang="zh-CN" altLang="en-US" sz="2000" dirty="0">
                          <a:latin typeface="宋体" panose="02010600030101010101" pitchFamily="2" charset="-122"/>
                          <a:ea typeface="宋体" panose="02010600030101010101" pitchFamily="2" charset="-122"/>
                          <a:cs typeface="Times New Roman" panose="02020603050405020304" pitchFamily="18" charset="0"/>
                        </a:rPr>
                        <a:t>打下基础</a:t>
                      </a:r>
                      <a:endParaRPr lang="zh-CN" altLang="en-US" sz="2000" dirty="0">
                        <a:latin typeface="宋体" panose="02010600030101010101" pitchFamily="2" charset="-122"/>
                        <a:ea typeface="宋体" panose="02010600030101010101" pitchFamily="2" charset="-122"/>
                        <a:cs typeface="Times New Roman" panose="02020603050405020304" pitchFamily="18" charset="0"/>
                      </a:endParaRPr>
                    </a:p>
                  </a:txBody>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卡通手绘q版秦始皇形象元素PNG图片素材下载_元素PNG_熊猫办公"/>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971312" y="4158341"/>
            <a:ext cx="2699659" cy="2699659"/>
          </a:xfrm>
          <a:prstGeom prst="rect">
            <a:avLst/>
          </a:prstGeom>
          <a:noFill/>
          <a:extLst>
            <a:ext uri="{909E8E84-426E-40DD-AFC4-6F175D3DCCD1}">
              <a14:hiddenFill xmlns:a14="http://schemas.microsoft.com/office/drawing/2010/main">
                <a:solidFill>
                  <a:srgbClr val="FFFFFF"/>
                </a:solidFill>
              </a14:hiddenFill>
            </a:ext>
          </a:extLst>
        </p:spPr>
      </p:pic>
      <p:sp>
        <p:nvSpPr>
          <p:cNvPr id="3" name="内容占位符 2"/>
          <p:cNvSpPr>
            <a:spLocks noGrp="1"/>
          </p:cNvSpPr>
          <p:nvPr>
            <p:ph idx="1"/>
          </p:nvPr>
        </p:nvSpPr>
        <p:spPr>
          <a:xfrm>
            <a:off x="751113" y="471941"/>
            <a:ext cx="9731829" cy="5914117"/>
          </a:xfrm>
        </p:spPr>
        <p:txBody>
          <a:bodyPr>
            <a:normAutofit/>
          </a:bodyPr>
          <a:lstStyle/>
          <a:p>
            <a:pPr marL="0" indent="0" algn="just">
              <a:lnSpc>
                <a:spcPct val="100000"/>
              </a:lnSpc>
              <a:buNone/>
            </a:pPr>
            <a:r>
              <a:rPr lang="en-US" altLang="zh-CN" sz="2300" dirty="0">
                <a:latin typeface="Times New Roman" panose="02020603050405020304" pitchFamily="18" charset="0"/>
                <a:cs typeface="Times New Roman" panose="02020603050405020304" pitchFamily="18" charset="0"/>
              </a:rPr>
              <a:t>Qin Shi Huang, </a:t>
            </a:r>
            <a:r>
              <a:rPr lang="en-US" altLang="zh-CN" sz="2300" dirty="0">
                <a:solidFill>
                  <a:srgbClr val="FF0000"/>
                </a:solidFill>
                <a:latin typeface="Times New Roman" panose="02020603050405020304" pitchFamily="18" charset="0"/>
                <a:cs typeface="Times New Roman" panose="02020603050405020304" pitchFamily="18" charset="0"/>
              </a:rPr>
              <a:t>whose</a:t>
            </a:r>
            <a:r>
              <a:rPr lang="en-US" altLang="zh-CN" sz="2300" dirty="0">
                <a:latin typeface="Times New Roman" panose="02020603050405020304" pitchFamily="18" charset="0"/>
                <a:cs typeface="Times New Roman" panose="02020603050405020304" pitchFamily="18" charset="0"/>
              </a:rPr>
              <a:t> real name is Ying Zheng, was the first emperor of China and the founder of the Qin Dynasty. He </a:t>
            </a:r>
            <a:r>
              <a:rPr lang="en-US" altLang="zh-CN" sz="2300" b="1" dirty="0">
                <a:latin typeface="Times New Roman" panose="02020603050405020304" pitchFamily="18" charset="0"/>
                <a:cs typeface="Times New Roman" panose="02020603050405020304" pitchFamily="18" charset="0"/>
              </a:rPr>
              <a:t>came to power </a:t>
            </a:r>
            <a:r>
              <a:rPr lang="en-US" altLang="zh-CN" sz="2300" dirty="0">
                <a:latin typeface="Times New Roman" panose="02020603050405020304" pitchFamily="18" charset="0"/>
                <a:cs typeface="Times New Roman" panose="02020603050405020304" pitchFamily="18" charset="0"/>
              </a:rPr>
              <a:t>as the king of Qin at age 13 and unified China in 221 BC, </a:t>
            </a:r>
            <a:r>
              <a:rPr lang="en-US" altLang="zh-CN" sz="2300" dirty="0">
                <a:solidFill>
                  <a:srgbClr val="FF0000"/>
                </a:solidFill>
                <a:latin typeface="Times New Roman" panose="02020603050405020304" pitchFamily="18" charset="0"/>
                <a:cs typeface="Times New Roman" panose="02020603050405020304" pitchFamily="18" charset="0"/>
              </a:rPr>
              <a:t>ending</a:t>
            </a:r>
            <a:r>
              <a:rPr lang="en-US" altLang="zh-CN" sz="2300" dirty="0">
                <a:latin typeface="Times New Roman" panose="02020603050405020304" pitchFamily="18" charset="0"/>
                <a:cs typeface="Times New Roman" panose="02020603050405020304" pitchFamily="18" charset="0"/>
              </a:rPr>
              <a:t> the Warring States period. His rule </a:t>
            </a:r>
            <a:r>
              <a:rPr lang="en-US" altLang="zh-CN" sz="2300" dirty="0">
                <a:solidFill>
                  <a:srgbClr val="FF0000"/>
                </a:solidFill>
                <a:latin typeface="Times New Roman" panose="02020603050405020304" pitchFamily="18" charset="0"/>
                <a:cs typeface="Times New Roman" panose="02020603050405020304" pitchFamily="18" charset="0"/>
              </a:rPr>
              <a:t>was marked</a:t>
            </a:r>
            <a:r>
              <a:rPr lang="en-US" altLang="zh-CN" sz="2300" dirty="0">
                <a:latin typeface="Times New Roman" panose="02020603050405020304" pitchFamily="18" charset="0"/>
                <a:cs typeface="Times New Roman" panose="02020603050405020304" pitchFamily="18" charset="0"/>
              </a:rPr>
              <a:t> by several key achievements, including </a:t>
            </a:r>
            <a:r>
              <a:rPr lang="en-US" altLang="zh-CN" sz="2300" b="1" dirty="0">
                <a:solidFill>
                  <a:srgbClr val="FF0000"/>
                </a:solidFill>
                <a:latin typeface="Times New Roman" panose="02020603050405020304" pitchFamily="18" charset="0"/>
                <a:cs typeface="Times New Roman" panose="02020603050405020304" pitchFamily="18" charset="0"/>
              </a:rPr>
              <a:t>standardizing</a:t>
            </a:r>
            <a:r>
              <a:rPr lang="en-US" altLang="zh-CN" sz="2300" b="1" dirty="0">
                <a:latin typeface="Times New Roman" panose="02020603050405020304" pitchFamily="18" charset="0"/>
                <a:cs typeface="Times New Roman" panose="02020603050405020304" pitchFamily="18" charset="0"/>
              </a:rPr>
              <a:t> Chinese script, weights, measures and currency</a:t>
            </a:r>
            <a:r>
              <a:rPr lang="en-US" altLang="zh-CN" sz="2300" dirty="0">
                <a:latin typeface="Times New Roman" panose="02020603050405020304" pitchFamily="18" charset="0"/>
                <a:cs typeface="Times New Roman" panose="02020603050405020304" pitchFamily="18" charset="0"/>
              </a:rPr>
              <a:t>, which help to unify the nation culturally and </a:t>
            </a:r>
            <a:r>
              <a:rPr lang="en-US" altLang="zh-CN" sz="2300" dirty="0">
                <a:solidFill>
                  <a:srgbClr val="FF0000"/>
                </a:solidFill>
                <a:latin typeface="Times New Roman" panose="02020603050405020304" pitchFamily="18" charset="0"/>
                <a:cs typeface="Times New Roman" panose="02020603050405020304" pitchFamily="18" charset="0"/>
              </a:rPr>
              <a:t>economically</a:t>
            </a:r>
            <a:r>
              <a:rPr lang="en-US" altLang="zh-CN" sz="2300" dirty="0">
                <a:latin typeface="Times New Roman" panose="02020603050405020304" pitchFamily="18" charset="0"/>
                <a:cs typeface="Times New Roman" panose="02020603050405020304" pitchFamily="18" charset="0"/>
              </a:rPr>
              <a:t>. </a:t>
            </a:r>
            <a:endParaRPr lang="en-US" altLang="zh-CN" sz="2300" dirty="0">
              <a:latin typeface="Times New Roman" panose="02020603050405020304" pitchFamily="18" charset="0"/>
              <a:cs typeface="Times New Roman" panose="02020603050405020304" pitchFamily="18" charset="0"/>
            </a:endParaRPr>
          </a:p>
          <a:p>
            <a:pPr marL="0" indent="0" algn="just">
              <a:lnSpc>
                <a:spcPct val="100000"/>
              </a:lnSpc>
              <a:buNone/>
            </a:pPr>
            <a:r>
              <a:rPr lang="en-US" altLang="zh-CN" sz="2300" dirty="0">
                <a:latin typeface="Times New Roman" panose="02020603050405020304" pitchFamily="18" charset="0"/>
                <a:cs typeface="Times New Roman" panose="02020603050405020304" pitchFamily="18" charset="0"/>
              </a:rPr>
              <a:t>     He is also famous for </a:t>
            </a:r>
            <a:r>
              <a:rPr lang="en-US" altLang="zh-CN" sz="2300" dirty="0">
                <a:solidFill>
                  <a:srgbClr val="FF0000"/>
                </a:solidFill>
                <a:latin typeface="Times New Roman" panose="02020603050405020304" pitchFamily="18" charset="0"/>
                <a:cs typeface="Times New Roman" panose="02020603050405020304" pitchFamily="18" charset="0"/>
              </a:rPr>
              <a:t>initiating</a:t>
            </a:r>
            <a:r>
              <a:rPr lang="en-US" altLang="zh-CN" sz="2300" dirty="0">
                <a:latin typeface="Times New Roman" panose="02020603050405020304" pitchFamily="18" charset="0"/>
                <a:cs typeface="Times New Roman" panose="02020603050405020304" pitchFamily="18" charset="0"/>
              </a:rPr>
              <a:t> the construction of the Great Wall, a colossal </a:t>
            </a:r>
            <a:r>
              <a:rPr lang="en-US" altLang="zh-CN" sz="2300" dirty="0">
                <a:solidFill>
                  <a:srgbClr val="FF0000"/>
                </a:solidFill>
                <a:latin typeface="Times New Roman" panose="02020603050405020304" pitchFamily="18" charset="0"/>
                <a:cs typeface="Times New Roman" panose="02020603050405020304" pitchFamily="18" charset="0"/>
              </a:rPr>
              <a:t>defensive</a:t>
            </a:r>
            <a:r>
              <a:rPr lang="en-US" altLang="zh-CN" sz="2300" dirty="0">
                <a:latin typeface="Times New Roman" panose="02020603050405020304" pitchFamily="18" charset="0"/>
                <a:cs typeface="Times New Roman" panose="02020603050405020304" pitchFamily="18" charset="0"/>
              </a:rPr>
              <a:t> fortification </a:t>
            </a:r>
            <a:r>
              <a:rPr lang="en-US" altLang="zh-CN" sz="2300" b="1" dirty="0">
                <a:latin typeface="Times New Roman" panose="02020603050405020304" pitchFamily="18" charset="0"/>
                <a:cs typeface="Times New Roman" panose="02020603050405020304" pitchFamily="18" charset="0"/>
              </a:rPr>
              <a:t>designed to </a:t>
            </a:r>
            <a:r>
              <a:rPr lang="en-US" altLang="zh-CN" sz="2300" dirty="0">
                <a:latin typeface="Times New Roman" panose="02020603050405020304" pitchFamily="18" charset="0"/>
                <a:cs typeface="Times New Roman" panose="02020603050405020304" pitchFamily="18" charset="0"/>
              </a:rPr>
              <a:t>protect the empire from northern invasions. His regime </a:t>
            </a:r>
            <a:r>
              <a:rPr lang="en-US" altLang="zh-CN" sz="2300" b="1" dirty="0">
                <a:latin typeface="Times New Roman" panose="02020603050405020304" pitchFamily="18" charset="0"/>
                <a:cs typeface="Times New Roman" panose="02020603050405020304" pitchFamily="18" charset="0"/>
              </a:rPr>
              <a:t>was characterized by </a:t>
            </a:r>
            <a:r>
              <a:rPr lang="en-US" altLang="zh-CN" sz="2300" dirty="0">
                <a:latin typeface="Times New Roman" panose="02020603050405020304" pitchFamily="18" charset="0"/>
                <a:cs typeface="Times New Roman" panose="02020603050405020304" pitchFamily="18" charset="0"/>
              </a:rPr>
              <a:t>authoritarianism, enforcing legalism as the state's doctrine and </a:t>
            </a:r>
            <a:r>
              <a:rPr lang="en-US" altLang="zh-CN" sz="2300" b="1" dirty="0">
                <a:solidFill>
                  <a:srgbClr val="FF0000"/>
                </a:solidFill>
                <a:latin typeface="Times New Roman" panose="02020603050405020304" pitchFamily="18" charset="0"/>
                <a:cs typeface="Times New Roman" panose="02020603050405020304" pitchFamily="18" charset="0"/>
              </a:rPr>
              <a:t>meting</a:t>
            </a:r>
            <a:r>
              <a:rPr lang="en-US" altLang="zh-CN" sz="2300" b="1" dirty="0">
                <a:latin typeface="Times New Roman" panose="02020603050405020304" pitchFamily="18" charset="0"/>
                <a:cs typeface="Times New Roman" panose="02020603050405020304" pitchFamily="18" charset="0"/>
              </a:rPr>
              <a:t> out harsh punishments </a:t>
            </a:r>
            <a:r>
              <a:rPr lang="en-US" altLang="zh-CN" sz="2300" dirty="0">
                <a:latin typeface="Times New Roman" panose="02020603050405020304" pitchFamily="18" charset="0"/>
                <a:cs typeface="Times New Roman" panose="02020603050405020304" pitchFamily="18" charset="0"/>
              </a:rPr>
              <a:t>to </a:t>
            </a:r>
            <a:r>
              <a:rPr lang="en-US" altLang="zh-CN" sz="2300" b="1" dirty="0">
                <a:latin typeface="Times New Roman" panose="02020603050405020304" pitchFamily="18" charset="0"/>
                <a:cs typeface="Times New Roman" panose="02020603050405020304" pitchFamily="18" charset="0"/>
              </a:rPr>
              <a:t>maintain control</a:t>
            </a:r>
            <a:r>
              <a:rPr lang="en-US" altLang="zh-CN" sz="2300" dirty="0">
                <a:latin typeface="Times New Roman" panose="02020603050405020304" pitchFamily="18" charset="0"/>
                <a:cs typeface="Times New Roman" panose="02020603050405020304" pitchFamily="18" charset="0"/>
              </a:rPr>
              <a:t>. </a:t>
            </a:r>
            <a:endParaRPr lang="en-US" altLang="zh-CN" sz="2300" dirty="0">
              <a:latin typeface="Times New Roman" panose="02020603050405020304" pitchFamily="18" charset="0"/>
              <a:cs typeface="Times New Roman" panose="02020603050405020304" pitchFamily="18" charset="0"/>
            </a:endParaRPr>
          </a:p>
          <a:p>
            <a:pPr marL="0" indent="0" algn="just">
              <a:lnSpc>
                <a:spcPct val="100000"/>
              </a:lnSpc>
              <a:buNone/>
            </a:pPr>
            <a:r>
              <a:rPr lang="en-US" altLang="zh-CN" sz="2300" dirty="0">
                <a:latin typeface="Times New Roman" panose="02020603050405020304" pitchFamily="18" charset="0"/>
                <a:cs typeface="Times New Roman" panose="02020603050405020304" pitchFamily="18" charset="0"/>
              </a:rPr>
              <a:t>    Qin Shi Huang's </a:t>
            </a:r>
            <a:r>
              <a:rPr lang="en-US" altLang="zh-CN" sz="2300" b="1" dirty="0">
                <a:latin typeface="Times New Roman" panose="02020603050405020304" pitchFamily="18" charset="0"/>
                <a:cs typeface="Times New Roman" panose="02020603050405020304" pitchFamily="18" charset="0"/>
              </a:rPr>
              <a:t>impact on </a:t>
            </a:r>
            <a:r>
              <a:rPr lang="en-US" altLang="zh-CN" sz="2300" dirty="0">
                <a:latin typeface="Times New Roman" panose="02020603050405020304" pitchFamily="18" charset="0"/>
                <a:cs typeface="Times New Roman" panose="02020603050405020304" pitchFamily="18" charset="0"/>
              </a:rPr>
              <a:t>Chinese history is indelible. While his reign was marked by </a:t>
            </a:r>
            <a:r>
              <a:rPr lang="en-US" altLang="zh-CN" sz="2300" b="1" dirty="0">
                <a:latin typeface="Times New Roman" panose="02020603050405020304" pitchFamily="18" charset="0"/>
                <a:cs typeface="Times New Roman" panose="02020603050405020304" pitchFamily="18" charset="0"/>
              </a:rPr>
              <a:t>remarkable achievements</a:t>
            </a:r>
            <a:r>
              <a:rPr lang="en-US" altLang="zh-CN" sz="2300" dirty="0">
                <a:latin typeface="Times New Roman" panose="02020603050405020304" pitchFamily="18" charset="0"/>
                <a:cs typeface="Times New Roman" panose="02020603050405020304" pitchFamily="18" charset="0"/>
              </a:rPr>
              <a:t>, it </a:t>
            </a:r>
            <a:r>
              <a:rPr lang="en-US" altLang="zh-CN" sz="2300" b="1" dirty="0">
                <a:latin typeface="Times New Roman" panose="02020603050405020304" pitchFamily="18" charset="0"/>
                <a:cs typeface="Times New Roman" panose="02020603050405020304" pitchFamily="18" charset="0"/>
              </a:rPr>
              <a:t>was also characterized by </a:t>
            </a:r>
            <a:r>
              <a:rPr lang="en-US" altLang="zh-CN" sz="2300" dirty="0">
                <a:latin typeface="Times New Roman" panose="02020603050405020304" pitchFamily="18" charset="0"/>
                <a:cs typeface="Times New Roman" panose="02020603050405020304" pitchFamily="18" charset="0"/>
              </a:rPr>
              <a:t>despotism and brutality. Nonetheless, he </a:t>
            </a:r>
            <a:r>
              <a:rPr lang="en-US" altLang="zh-CN" sz="2300" b="1" dirty="0">
                <a:latin typeface="Times New Roman" panose="02020603050405020304" pitchFamily="18" charset="0"/>
                <a:cs typeface="Times New Roman" panose="02020603050405020304" pitchFamily="18" charset="0"/>
              </a:rPr>
              <a:t>is often credited </a:t>
            </a:r>
            <a:r>
              <a:rPr lang="en-US" altLang="zh-CN" sz="2300" b="1" dirty="0">
                <a:solidFill>
                  <a:srgbClr val="FF0000"/>
                </a:solidFill>
                <a:latin typeface="Times New Roman" panose="02020603050405020304" pitchFamily="18" charset="0"/>
                <a:cs typeface="Times New Roman" panose="02020603050405020304" pitchFamily="18" charset="0"/>
              </a:rPr>
              <a:t>with</a:t>
            </a:r>
            <a:r>
              <a:rPr lang="en-US" altLang="zh-CN" sz="2300" b="1" dirty="0">
                <a:latin typeface="Times New Roman" panose="02020603050405020304" pitchFamily="18" charset="0"/>
                <a:cs typeface="Times New Roman" panose="02020603050405020304" pitchFamily="18" charset="0"/>
              </a:rPr>
              <a:t> </a:t>
            </a:r>
            <a:r>
              <a:rPr lang="en-US" altLang="zh-CN" sz="2300" b="1" u="sng" dirty="0">
                <a:latin typeface="Times New Roman" panose="02020603050405020304" pitchFamily="18" charset="0"/>
                <a:cs typeface="Times New Roman" panose="02020603050405020304" pitchFamily="18" charset="0"/>
              </a:rPr>
              <a:t>laying the foundation for</a:t>
            </a:r>
            <a:r>
              <a:rPr lang="en-US" altLang="zh-CN" sz="2300" b="1" dirty="0">
                <a:latin typeface="Times New Roman" panose="02020603050405020304" pitchFamily="18" charset="0"/>
                <a:cs typeface="Times New Roman" panose="02020603050405020304" pitchFamily="18" charset="0"/>
              </a:rPr>
              <a:t> </a:t>
            </a:r>
            <a:r>
              <a:rPr lang="en-US" altLang="zh-CN" sz="2300" dirty="0">
                <a:latin typeface="Times New Roman" panose="02020603050405020304" pitchFamily="18" charset="0"/>
                <a:cs typeface="Times New Roman" panose="02020603050405020304" pitchFamily="18" charset="0"/>
              </a:rPr>
              <a:t>the structure of imperial China, </a:t>
            </a:r>
            <a:r>
              <a:rPr lang="en-US" altLang="zh-CN" sz="2300" dirty="0">
                <a:solidFill>
                  <a:srgbClr val="FF0000"/>
                </a:solidFill>
                <a:latin typeface="Times New Roman" panose="02020603050405020304" pitchFamily="18" charset="0"/>
                <a:cs typeface="Times New Roman" panose="02020603050405020304" pitchFamily="18" charset="0"/>
              </a:rPr>
              <a:t>which</a:t>
            </a:r>
            <a:r>
              <a:rPr lang="en-US" altLang="zh-CN" sz="2300" dirty="0">
                <a:latin typeface="Times New Roman" panose="02020603050405020304" pitchFamily="18" charset="0"/>
                <a:cs typeface="Times New Roman" panose="02020603050405020304" pitchFamily="18" charset="0"/>
              </a:rPr>
              <a:t> endured for more than two millennia after his death.</a:t>
            </a:r>
            <a:endParaRPr lang="zh-CN" altLang="en-US" sz="23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7185428" y="5825506"/>
            <a:ext cx="3068914" cy="461665"/>
          </a:xfrm>
          <a:custGeom>
            <a:avLst/>
            <a:gdLst>
              <a:gd name="connsiteX0" fmla="*/ 0 w 3068914"/>
              <a:gd name="connsiteY0" fmla="*/ 0 h 461665"/>
              <a:gd name="connsiteX1" fmla="*/ 675161 w 3068914"/>
              <a:gd name="connsiteY1" fmla="*/ 0 h 461665"/>
              <a:gd name="connsiteX2" fmla="*/ 1288944 w 3068914"/>
              <a:gd name="connsiteY2" fmla="*/ 0 h 461665"/>
              <a:gd name="connsiteX3" fmla="*/ 1933416 w 3068914"/>
              <a:gd name="connsiteY3" fmla="*/ 0 h 461665"/>
              <a:gd name="connsiteX4" fmla="*/ 2455131 w 3068914"/>
              <a:gd name="connsiteY4" fmla="*/ 0 h 461665"/>
              <a:gd name="connsiteX5" fmla="*/ 3068914 w 3068914"/>
              <a:gd name="connsiteY5" fmla="*/ 0 h 461665"/>
              <a:gd name="connsiteX6" fmla="*/ 3068914 w 3068914"/>
              <a:gd name="connsiteY6" fmla="*/ 461665 h 461665"/>
              <a:gd name="connsiteX7" fmla="*/ 2455131 w 3068914"/>
              <a:gd name="connsiteY7" fmla="*/ 461665 h 461665"/>
              <a:gd name="connsiteX8" fmla="*/ 1872038 w 3068914"/>
              <a:gd name="connsiteY8" fmla="*/ 461665 h 461665"/>
              <a:gd name="connsiteX9" fmla="*/ 1319633 w 3068914"/>
              <a:gd name="connsiteY9" fmla="*/ 461665 h 461665"/>
              <a:gd name="connsiteX10" fmla="*/ 644472 w 3068914"/>
              <a:gd name="connsiteY10" fmla="*/ 461665 h 461665"/>
              <a:gd name="connsiteX11" fmla="*/ 0 w 3068914"/>
              <a:gd name="connsiteY11" fmla="*/ 461665 h 461665"/>
              <a:gd name="connsiteX12" fmla="*/ 0 w 3068914"/>
              <a:gd name="connsiteY12"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8914" h="461665" extrusionOk="0">
                <a:moveTo>
                  <a:pt x="0" y="0"/>
                </a:moveTo>
                <a:cubicBezTo>
                  <a:pt x="185616" y="-6270"/>
                  <a:pt x="448281" y="8292"/>
                  <a:pt x="675161" y="0"/>
                </a:cubicBezTo>
                <a:cubicBezTo>
                  <a:pt x="902041" y="-8292"/>
                  <a:pt x="1003196" y="21102"/>
                  <a:pt x="1288944" y="0"/>
                </a:cubicBezTo>
                <a:cubicBezTo>
                  <a:pt x="1574692" y="-21102"/>
                  <a:pt x="1671200" y="17753"/>
                  <a:pt x="1933416" y="0"/>
                </a:cubicBezTo>
                <a:cubicBezTo>
                  <a:pt x="2195632" y="-17753"/>
                  <a:pt x="2281732" y="1344"/>
                  <a:pt x="2455131" y="0"/>
                </a:cubicBezTo>
                <a:cubicBezTo>
                  <a:pt x="2628530" y="-1344"/>
                  <a:pt x="2771954" y="-21334"/>
                  <a:pt x="3068914" y="0"/>
                </a:cubicBezTo>
                <a:cubicBezTo>
                  <a:pt x="3068179" y="169406"/>
                  <a:pt x="3077357" y="353369"/>
                  <a:pt x="3068914" y="461665"/>
                </a:cubicBezTo>
                <a:cubicBezTo>
                  <a:pt x="2883076" y="458771"/>
                  <a:pt x="2578302" y="469952"/>
                  <a:pt x="2455131" y="461665"/>
                </a:cubicBezTo>
                <a:cubicBezTo>
                  <a:pt x="2331960" y="453378"/>
                  <a:pt x="2059283" y="439439"/>
                  <a:pt x="1872038" y="461665"/>
                </a:cubicBezTo>
                <a:cubicBezTo>
                  <a:pt x="1684793" y="483891"/>
                  <a:pt x="1537736" y="450473"/>
                  <a:pt x="1319633" y="461665"/>
                </a:cubicBezTo>
                <a:cubicBezTo>
                  <a:pt x="1101531" y="472857"/>
                  <a:pt x="963333" y="461683"/>
                  <a:pt x="644472" y="461665"/>
                </a:cubicBezTo>
                <a:cubicBezTo>
                  <a:pt x="325611" y="461647"/>
                  <a:pt x="189708" y="451154"/>
                  <a:pt x="0" y="461665"/>
                </a:cubicBezTo>
                <a:cubicBezTo>
                  <a:pt x="8997" y="297553"/>
                  <a:pt x="-18137" y="227854"/>
                  <a:pt x="0" y="0"/>
                </a:cubicBezTo>
                <a:close/>
              </a:path>
            </a:pathLst>
          </a:cu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Passage reading</a:t>
            </a:r>
            <a:endParaRPr kumimoji="0" lang="zh-CN" altLang="en-US"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1.秦始皇统一中国(Av406121168,P1)">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368981" y="127453"/>
            <a:ext cx="11387590" cy="640800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3214</Words>
  <Application>WPS 演示</Application>
  <PresentationFormat>宽屏</PresentationFormat>
  <Paragraphs>157</Paragraphs>
  <Slides>10</Slides>
  <Notes>0</Notes>
  <HiddenSlides>0</HiddenSlides>
  <MMClips>3</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10</vt:i4>
      </vt:variant>
    </vt:vector>
  </HeadingPairs>
  <TitlesOfParts>
    <vt:vector size="24" baseType="lpstr">
      <vt:lpstr>Arial</vt:lpstr>
      <vt:lpstr>宋体</vt:lpstr>
      <vt:lpstr>Wingdings</vt:lpstr>
      <vt:lpstr>Arial Black</vt:lpstr>
      <vt:lpstr>等线</vt:lpstr>
      <vt:lpstr>Times New Roman</vt:lpstr>
      <vt:lpstr>等线 Light</vt:lpstr>
      <vt:lpstr>微软雅黑</vt:lpstr>
      <vt:lpstr>Arial Unicode MS</vt:lpstr>
      <vt:lpstr>Calibri</vt:lpstr>
      <vt:lpstr>HelveticaNeue</vt:lpstr>
      <vt:lpstr>华文新魏</vt:lpstr>
      <vt:lpstr>Segoe Print</vt:lpstr>
      <vt:lpstr>Office 主题​​</vt:lpstr>
      <vt:lpstr>PowerPoint 演示文稿</vt:lpstr>
      <vt:lpstr>PowerPoint 演示文稿</vt:lpstr>
      <vt:lpstr>PowerPoint 演示文稿</vt:lpstr>
      <vt:lpstr>PowerPoint 演示文稿</vt:lpstr>
      <vt:lpstr>PowerPoint 演示文稿</vt:lpstr>
      <vt:lpstr>Words and expressions</vt:lpstr>
      <vt:lpstr>Words and expressions</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fang fay</dc:creator>
  <cp:lastModifiedBy>Administrator</cp:lastModifiedBy>
  <cp:revision>14</cp:revision>
  <dcterms:created xsi:type="dcterms:W3CDTF">2023-12-13T07:46:00Z</dcterms:created>
  <dcterms:modified xsi:type="dcterms:W3CDTF">2024-01-05T08:42:50Z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