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1" r:id="rId3"/>
    <p:sldId id="291" r:id="rId4"/>
    <p:sldId id="256" r:id="rId5"/>
    <p:sldId id="257" r:id="rId6"/>
    <p:sldId id="262" r:id="rId7"/>
    <p:sldId id="263" r:id="rId8"/>
    <p:sldId id="265" r:id="rId9"/>
    <p:sldId id="292" r:id="rId10"/>
    <p:sldId id="258" r:id="rId11"/>
    <p:sldId id="282" r:id="rId12"/>
    <p:sldId id="275" r:id="rId13"/>
    <p:sldId id="276" r:id="rId14"/>
    <p:sldId id="278" r:id="rId15"/>
    <p:sldId id="283" r:id="rId16"/>
    <p:sldId id="284" r:id="rId17"/>
    <p:sldId id="285" r:id="rId18"/>
    <p:sldId id="288" r:id="rId19"/>
    <p:sldId id="286" r:id="rId20"/>
    <p:sldId id="273" r:id="rId21"/>
    <p:sldId id="268" r:id="rId22"/>
    <p:sldId id="289"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2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6945A00-45CA-448E-AFC2-7E421018970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2C1A9D-E8EE-4431-95E2-83D8AD5899A0}"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45A00-45CA-448E-AFC2-7E4210189701}"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1A9D-E8EE-4431-95E2-83D8AD5899A0}" type="slidenum">
              <a:rPr lang="zh-CN" altLang="en-US" smtClean="0"/>
            </a:fld>
            <a:endParaRPr lang="zh-CN" altLang="en-US"/>
          </a:p>
        </p:txBody>
      </p:sp>
      <p:pic>
        <p:nvPicPr>
          <p:cNvPr id="5124" name="图片 11" descr="水印"/>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a:spLocks noChangeArrowheads="1"/>
          </p:cNvSpPr>
          <p:nvPr/>
        </p:nvSpPr>
        <p:spPr bwMode="auto">
          <a:xfrm>
            <a:off x="432594" y="1512094"/>
            <a:ext cx="653891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zh-CN"/>
            </a:defPPr>
            <a:lvl1pPr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5pPr>
            <a:lvl6pPr marL="22860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6pPr>
            <a:lvl7pPr marL="27432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7pPr>
            <a:lvl8pPr marL="32004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8pPr>
            <a:lvl9pPr marL="36576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9pPr>
          </a:lstStyle>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941344" y="2539206"/>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矩形 3"/>
          <p:cNvSpPr>
            <a:spLocks noChangeArrowheads="1"/>
          </p:cNvSpPr>
          <p:nvPr/>
        </p:nvSpPr>
        <p:spPr bwMode="auto">
          <a:xfrm>
            <a:off x="6982619" y="1881981"/>
            <a:ext cx="3603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zh-CN"/>
            </a:defPPr>
            <a:lvl1pPr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黑体" panose="02010609060101010101" pitchFamily="49" charset="-122"/>
                <a:cs typeface="+mn-cs"/>
              </a:defRPr>
            </a:lvl5pPr>
            <a:lvl6pPr marL="22860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6pPr>
            <a:lvl7pPr marL="27432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7pPr>
            <a:lvl8pPr marL="32004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8pPr>
            <a:lvl9pPr marL="3657600" algn="l" defTabSz="914400" rtl="0" eaLnBrk="1" latinLnBrk="0" hangingPunct="1">
              <a:defRPr kern="1200">
                <a:solidFill>
                  <a:schemeClr val="tx1"/>
                </a:solidFill>
                <a:latin typeface="Arial" panose="020B0604020202020204" pitchFamily="34" charset="0"/>
                <a:ea typeface="黑体" panose="02010609060101010101" pitchFamily="49" charset="-122"/>
                <a:cs typeface="+mn-cs"/>
              </a:defRPr>
            </a:lvl9pPr>
          </a:lstStyle>
          <a:p>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0" y="4120999"/>
            <a:ext cx="11671070" cy="1569660"/>
          </a:xfrm>
          <a:prstGeom prst="rect">
            <a:avLst/>
          </a:prstGeom>
          <a:solidFill>
            <a:schemeClr val="bg1"/>
          </a:solidFill>
        </p:spPr>
        <p:txBody>
          <a:bodyPr wrap="square" rtlCol="0">
            <a:spAutoFit/>
          </a:bodyPr>
          <a:lstStyle/>
          <a:p>
            <a:r>
              <a:rPr lang="zh-CN" altLang="en-US" sz="3200" dirty="0">
                <a:solidFill>
                  <a:srgbClr val="0000FF"/>
                </a:solidFill>
              </a:rPr>
              <a:t>定第一段尾句（句群）</a:t>
            </a:r>
            <a:r>
              <a:rPr lang="zh-CN" altLang="en-US" sz="3200" dirty="0"/>
              <a:t>：结合第二段首句 </a:t>
            </a:r>
            <a:r>
              <a:rPr lang="en-US" altLang="zh-CN" sz="3200" dirty="0"/>
              <a:t>After having comforted her, </a:t>
            </a:r>
            <a:r>
              <a:rPr lang="zh-CN" altLang="en-US" sz="3200" dirty="0"/>
              <a:t>推测尾句我去安慰妹妹，逆推如何安慰？时间是深夜，可以加点灯光，让兄妹第一次彼此温暖相见相拥。</a:t>
            </a:r>
            <a:endParaRPr lang="zh-CN" altLang="en-US" sz="3200" dirty="0">
              <a:solidFill>
                <a:srgbClr val="C00000"/>
              </a:solidFill>
            </a:endParaRPr>
          </a:p>
        </p:txBody>
      </p:sp>
      <p:sp>
        <p:nvSpPr>
          <p:cNvPr id="8" name="文本框 7"/>
          <p:cNvSpPr txBox="1"/>
          <p:nvPr/>
        </p:nvSpPr>
        <p:spPr>
          <a:xfrm>
            <a:off x="0" y="5755607"/>
            <a:ext cx="12192000" cy="1077218"/>
          </a:xfrm>
          <a:prstGeom prst="rect">
            <a:avLst/>
          </a:prstGeom>
          <a:solidFill>
            <a:schemeClr val="bg1"/>
          </a:solidFill>
        </p:spPr>
        <p:txBody>
          <a:bodyPr wrap="square">
            <a:sp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32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32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9" name="文本框 8"/>
          <p:cNvSpPr txBox="1"/>
          <p:nvPr/>
        </p:nvSpPr>
        <p:spPr>
          <a:xfrm>
            <a:off x="3278" y="544237"/>
            <a:ext cx="11667792" cy="3046988"/>
          </a:xfrm>
          <a:prstGeom prst="rect">
            <a:avLst/>
          </a:prstGeom>
          <a:solidFill>
            <a:schemeClr val="bg1"/>
          </a:solidFill>
        </p:spPr>
        <p:txBody>
          <a:bodyPr wrap="square" rtlCol="0">
            <a:spAutoFit/>
          </a:bodyPr>
          <a:lstStyle/>
          <a:p>
            <a:r>
              <a:rPr lang="zh-CN" altLang="en-US" sz="3200" dirty="0">
                <a:solidFill>
                  <a:srgbClr val="0000FF"/>
                </a:solidFill>
              </a:rPr>
              <a:t>定第一段尾句（句群）</a:t>
            </a:r>
            <a:r>
              <a:rPr lang="zh-CN" altLang="en-US" sz="3200" dirty="0"/>
              <a:t>：</a:t>
            </a:r>
            <a:r>
              <a:rPr lang="en-US" altLang="zh-CN" sz="3200" b="1" dirty="0">
                <a:solidFill>
                  <a:srgbClr val="C00000"/>
                </a:solidFill>
              </a:rPr>
              <a:t>I switched on the bed lamp, </a:t>
            </a:r>
            <a:r>
              <a:rPr lang="en-US" altLang="zh-CN" sz="3200" dirty="0">
                <a:solidFill>
                  <a:srgbClr val="7030A0"/>
                </a:solidFill>
              </a:rPr>
              <a:t>warm light pouring softly down on her pink wet cheeks. </a:t>
            </a:r>
            <a:r>
              <a:rPr lang="en-US" altLang="zh-CN" sz="3200" b="1" dirty="0">
                <a:solidFill>
                  <a:srgbClr val="C00000"/>
                </a:solidFill>
              </a:rPr>
              <a:t>Hardly</a:t>
            </a:r>
            <a:r>
              <a:rPr lang="en-US" altLang="zh-CN" sz="3200" dirty="0"/>
              <a:t> </a:t>
            </a:r>
            <a:r>
              <a:rPr lang="en-US" altLang="zh-CN" sz="3200" b="1" dirty="0">
                <a:solidFill>
                  <a:srgbClr val="7030A0"/>
                </a:solidFill>
              </a:rPr>
              <a:t>had she seen me </a:t>
            </a:r>
            <a:r>
              <a:rPr lang="en-US" altLang="zh-CN" sz="3200" b="1" dirty="0">
                <a:solidFill>
                  <a:srgbClr val="C00000"/>
                </a:solidFill>
              </a:rPr>
              <a:t>when </a:t>
            </a:r>
            <a:r>
              <a:rPr lang="en-US" altLang="zh-CN" sz="3200" dirty="0">
                <a:solidFill>
                  <a:srgbClr val="C00000"/>
                </a:solidFill>
              </a:rPr>
              <a:t>she reached out her tender hands to me. </a:t>
            </a:r>
            <a:r>
              <a:rPr lang="en-US" altLang="zh-CN" sz="3200" dirty="0"/>
              <a:t>“She is adorable! She is an angel! She trusts me ! </a:t>
            </a:r>
            <a:r>
              <a:rPr lang="zh-CN" altLang="en-US" sz="3200" dirty="0"/>
              <a:t>” </a:t>
            </a:r>
            <a:r>
              <a:rPr lang="en-US" altLang="zh-CN" sz="3200" dirty="0"/>
              <a:t>I exclaimed! </a:t>
            </a:r>
            <a:r>
              <a:rPr lang="en-US" altLang="zh-CN" sz="3200" b="1" dirty="0">
                <a:solidFill>
                  <a:srgbClr val="C00000"/>
                </a:solidFill>
              </a:rPr>
              <a:t>My heart just melted </a:t>
            </a:r>
            <a:r>
              <a:rPr lang="en-US" altLang="zh-CN" sz="3200" dirty="0">
                <a:solidFill>
                  <a:srgbClr val="7030A0"/>
                </a:solidFill>
              </a:rPr>
              <a:t>as her fingers touched mine!</a:t>
            </a:r>
            <a:r>
              <a:rPr lang="en-US" altLang="zh-CN" sz="3200" dirty="0">
                <a:solidFill>
                  <a:srgbClr val="C00000"/>
                </a:solidFill>
              </a:rPr>
              <a:t> </a:t>
            </a:r>
            <a:r>
              <a:rPr lang="en-US" altLang="zh-CN" sz="3200" b="1" dirty="0">
                <a:solidFill>
                  <a:srgbClr val="C00000"/>
                </a:solidFill>
              </a:rPr>
              <a:t>I wrapped her in my arms, </a:t>
            </a:r>
            <a:r>
              <a:rPr lang="en-US" altLang="zh-CN" sz="3200" dirty="0">
                <a:solidFill>
                  <a:srgbClr val="7030A0"/>
                </a:solidFill>
              </a:rPr>
              <a:t>wiping her tears away gently and consoling her softly.</a:t>
            </a:r>
            <a:r>
              <a:rPr lang="en-US" altLang="zh-CN" sz="3200" dirty="0"/>
              <a:t> </a:t>
            </a:r>
            <a:endParaRPr lang="zh-CN" altLang="en-US" sz="3200" dirty="0">
              <a:solidFill>
                <a:srgbClr val="C00000"/>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85906"/>
            <a:ext cx="12061767" cy="6943905"/>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4"/>
          <p:cNvSpPr txBox="1"/>
          <p:nvPr/>
        </p:nvSpPr>
        <p:spPr>
          <a:xfrm>
            <a:off x="97367" y="238060"/>
            <a:ext cx="6337939" cy="753027"/>
          </a:xfrm>
          <a:prstGeom prst="rect">
            <a:avLst/>
          </a:prstGeom>
          <a:solidFill>
            <a:schemeClr val="bg1"/>
          </a:solidFill>
        </p:spPr>
        <p:txBody>
          <a:bodyPr wrap="square">
            <a:spAutoFit/>
          </a:bodyPr>
          <a:lstStyle/>
          <a:p>
            <a:pPr indent="200025" algn="just" fontAlgn="base">
              <a:lnSpc>
                <a:spcPct val="150000"/>
              </a:lnSpc>
            </a:pP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Para1. </a:t>
            </a:r>
            <a:r>
              <a:rPr lang="en-US" altLang="zh-CN" sz="32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Suddenly, she started crying.</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7" name="文本框 6"/>
          <p:cNvSpPr txBox="1"/>
          <p:nvPr/>
        </p:nvSpPr>
        <p:spPr>
          <a:xfrm>
            <a:off x="130234" y="1200645"/>
            <a:ext cx="11461322" cy="5509200"/>
          </a:xfrm>
          <a:prstGeom prst="rect">
            <a:avLst/>
          </a:prstGeom>
          <a:solidFill>
            <a:schemeClr val="bg1"/>
          </a:solidFill>
        </p:spPr>
        <p:txBody>
          <a:bodyPr wrap="square" rtlCol="0">
            <a:spAutoFit/>
          </a:bodyPr>
          <a:lstStyle/>
          <a:p>
            <a:pPr marL="514350" indent="-514350">
              <a:buAutoNum type="arabicPeriod"/>
            </a:pPr>
            <a:r>
              <a:rPr lang="zh-CN" altLang="en-US" sz="3200" dirty="0"/>
              <a:t>（我哭是因为噩梦，妹妹哭是见了我以后才哭的。）</a:t>
            </a:r>
            <a:endParaRPr lang="en-US" altLang="zh-CN" sz="3200" dirty="0"/>
          </a:p>
          <a:p>
            <a:r>
              <a:rPr lang="en-US" altLang="zh-CN" sz="3200" dirty="0">
                <a:solidFill>
                  <a:srgbClr val="C00000"/>
                </a:solidFill>
              </a:rPr>
              <a:t>        “Am I her nightmare?” I thought to myself. </a:t>
            </a:r>
            <a:endParaRPr lang="en-US" altLang="zh-CN" sz="3200" dirty="0">
              <a:solidFill>
                <a:srgbClr val="C00000"/>
              </a:solidFill>
            </a:endParaRPr>
          </a:p>
          <a:p>
            <a:r>
              <a:rPr lang="en-US" altLang="zh-CN" sz="3200" dirty="0"/>
              <a:t>2. </a:t>
            </a:r>
            <a:r>
              <a:rPr lang="zh-CN" altLang="en-US" sz="3200" dirty="0"/>
              <a:t>（为什么我是妹妹的噩梦？回扣最后一段我认为妹妹偷走了一切。）</a:t>
            </a:r>
            <a:endParaRPr lang="en-US" altLang="zh-CN" sz="3200" dirty="0"/>
          </a:p>
          <a:p>
            <a:r>
              <a:rPr lang="en-US" altLang="zh-CN" sz="3200" dirty="0">
                <a:solidFill>
                  <a:srgbClr val="C00000"/>
                </a:solidFill>
              </a:rPr>
              <a:t>Never had I hugged her or kissed her before because I thought she stole everything that used to belong to me. </a:t>
            </a:r>
            <a:endParaRPr lang="en-US" altLang="zh-CN" sz="3200" dirty="0">
              <a:solidFill>
                <a:srgbClr val="C00000"/>
              </a:solidFill>
            </a:endParaRPr>
          </a:p>
          <a:p>
            <a:r>
              <a:rPr lang="en-US" altLang="zh-CN" sz="3200" dirty="0"/>
              <a:t>3.</a:t>
            </a:r>
            <a:r>
              <a:rPr lang="zh-CN" altLang="en-US" sz="3200" dirty="0"/>
              <a:t>（用三个排比句，来说明自己的委屈：①不再是家人的焦点②被家人忽视③孤独带来噩梦）</a:t>
            </a:r>
            <a:endParaRPr lang="en-US" altLang="zh-CN" sz="3200" dirty="0"/>
          </a:p>
          <a:p>
            <a:r>
              <a:rPr lang="en-US" altLang="zh-CN" sz="3200" dirty="0">
                <a:solidFill>
                  <a:srgbClr val="C00000"/>
                </a:solidFill>
              </a:rPr>
              <a:t>Being not the only focus of my family got me frustrated. </a:t>
            </a:r>
            <a:r>
              <a:rPr lang="en-US" altLang="zh-CN" sz="3200" dirty="0"/>
              <a:t> </a:t>
            </a:r>
            <a:r>
              <a:rPr lang="en-US" altLang="zh-CN" sz="3200" dirty="0">
                <a:solidFill>
                  <a:srgbClr val="C00000"/>
                </a:solidFill>
              </a:rPr>
              <a:t>Being ignored by my family filled my heart with a sense of loss.</a:t>
            </a:r>
            <a:r>
              <a:rPr lang="en-US" altLang="zh-CN" sz="3200" dirty="0"/>
              <a:t> </a:t>
            </a:r>
            <a:r>
              <a:rPr lang="en-US" altLang="zh-CN" sz="3200" dirty="0">
                <a:solidFill>
                  <a:srgbClr val="C00000"/>
                </a:solidFill>
              </a:rPr>
              <a:t>Being lonely made me cry at the midnight.  </a:t>
            </a:r>
            <a:endParaRPr lang="zh-CN" altLang="en-US" sz="3200" dirty="0">
              <a:solidFill>
                <a:srgbClr val="C00000"/>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57775" y="-1008258"/>
            <a:ext cx="12061767" cy="6943905"/>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4"/>
          <p:cNvSpPr txBox="1"/>
          <p:nvPr/>
        </p:nvSpPr>
        <p:spPr>
          <a:xfrm>
            <a:off x="50720" y="35758"/>
            <a:ext cx="6337939" cy="753027"/>
          </a:xfrm>
          <a:prstGeom prst="rect">
            <a:avLst/>
          </a:prstGeom>
          <a:solidFill>
            <a:schemeClr val="bg1"/>
          </a:solidFill>
        </p:spPr>
        <p:txBody>
          <a:bodyPr wrap="square">
            <a:spAutoFit/>
          </a:bodyPr>
          <a:lstStyle/>
          <a:p>
            <a:pPr indent="200025" algn="just" fontAlgn="base">
              <a:lnSpc>
                <a:spcPct val="150000"/>
              </a:lnSpc>
            </a:pP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Para1. </a:t>
            </a:r>
            <a:r>
              <a:rPr lang="en-US" altLang="zh-CN" sz="32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Suddenly, she started crying.</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7" name="文本框 6"/>
          <p:cNvSpPr txBox="1"/>
          <p:nvPr/>
        </p:nvSpPr>
        <p:spPr>
          <a:xfrm>
            <a:off x="284318" y="2417206"/>
            <a:ext cx="12011045" cy="4031873"/>
          </a:xfrm>
          <a:prstGeom prst="rect">
            <a:avLst/>
          </a:prstGeom>
          <a:solidFill>
            <a:schemeClr val="bg1"/>
          </a:solidFill>
        </p:spPr>
        <p:txBody>
          <a:bodyPr wrap="square" rtlCol="0">
            <a:spAutoFit/>
          </a:bodyPr>
          <a:lstStyle/>
          <a:p>
            <a:r>
              <a:rPr lang="en-US" altLang="zh-CN" sz="3200" dirty="0"/>
              <a:t>4. (</a:t>
            </a:r>
            <a:r>
              <a:rPr lang="zh-CN" altLang="en-US" sz="3200" dirty="0"/>
              <a:t>我的自责与愧疚 回扣原文</a:t>
            </a:r>
            <a:r>
              <a:rPr lang="en-US" altLang="zh-CN" sz="3200" dirty="0"/>
              <a:t>I was not ready to grow up</a:t>
            </a:r>
            <a:r>
              <a:rPr lang="zh-CN" altLang="en-US" sz="3200" dirty="0"/>
              <a:t>，我肯定会有成长，我的成长从反省自己开始。）</a:t>
            </a:r>
            <a:endParaRPr lang="en-US" altLang="zh-CN" sz="3200" dirty="0"/>
          </a:p>
          <a:p>
            <a:r>
              <a:rPr lang="en-US" altLang="zh-CN" sz="3200" dirty="0">
                <a:solidFill>
                  <a:srgbClr val="C00000"/>
                </a:solidFill>
              </a:rPr>
              <a:t>Was I being so SELFISH? Suddenly, I was overwhelmed by an enormous surge of shame, my face burning with guilt. </a:t>
            </a:r>
            <a:endParaRPr lang="en-US" altLang="zh-CN" sz="3200" dirty="0">
              <a:solidFill>
                <a:srgbClr val="C00000"/>
              </a:solidFill>
            </a:endParaRPr>
          </a:p>
          <a:p>
            <a:pPr marL="514350" indent="-514350">
              <a:buAutoNum type="arabicPeriod" startAt="5"/>
            </a:pPr>
            <a:r>
              <a:rPr lang="zh-CN" altLang="en-US" sz="3200" dirty="0"/>
              <a:t>（我要安抚妹妹</a:t>
            </a:r>
            <a:r>
              <a:rPr lang="en-US" altLang="zh-CN" sz="3200" dirty="0"/>
              <a:t>---</a:t>
            </a:r>
            <a:r>
              <a:rPr lang="zh-CN" altLang="en-US" sz="3200" dirty="0"/>
              <a:t>我开灯消除妹妹的不安，也可以写第一次认真地看妹妹）</a:t>
            </a:r>
            <a:endParaRPr lang="en-US" altLang="zh-CN" sz="3200" dirty="0"/>
          </a:p>
          <a:p>
            <a:r>
              <a:rPr lang="en-US" altLang="zh-CN" sz="3200" b="1" dirty="0">
                <a:solidFill>
                  <a:srgbClr val="C00000"/>
                </a:solidFill>
              </a:rPr>
              <a:t>I switched on the bed lamp, </a:t>
            </a:r>
            <a:r>
              <a:rPr lang="en-US" altLang="zh-CN" sz="3200" dirty="0">
                <a:solidFill>
                  <a:srgbClr val="7030A0"/>
                </a:solidFill>
              </a:rPr>
              <a:t>warm light pouring softly down on her pink wet cheeks. </a:t>
            </a:r>
            <a:endParaRPr lang="en-US" altLang="zh-CN" sz="3200" dirty="0">
              <a:solidFill>
                <a:srgbClr val="7030A0"/>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85906"/>
            <a:ext cx="12061767"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50720" y="2862472"/>
            <a:ext cx="12141280" cy="3539430"/>
          </a:xfrm>
          <a:prstGeom prst="rect">
            <a:avLst/>
          </a:prstGeom>
          <a:solidFill>
            <a:schemeClr val="bg1"/>
          </a:solidFill>
        </p:spPr>
        <p:txBody>
          <a:bodyPr wrap="square" rtlCol="0">
            <a:spAutoFit/>
          </a:bodyPr>
          <a:lstStyle/>
          <a:p>
            <a:r>
              <a:rPr lang="en-US" altLang="zh-CN" sz="3200" dirty="0"/>
              <a:t>6.</a:t>
            </a:r>
            <a:r>
              <a:rPr lang="zh-CN" altLang="en-US" sz="3200" dirty="0"/>
              <a:t>（妹妹见到我时的举动）</a:t>
            </a:r>
            <a:endParaRPr lang="en-US" altLang="zh-CN" sz="3200" dirty="0"/>
          </a:p>
          <a:p>
            <a:r>
              <a:rPr lang="en-US" altLang="zh-CN" sz="3200" b="1" dirty="0">
                <a:solidFill>
                  <a:srgbClr val="C00000"/>
                </a:solidFill>
              </a:rPr>
              <a:t>Hardly</a:t>
            </a:r>
            <a:r>
              <a:rPr lang="en-US" altLang="zh-CN" sz="3200" dirty="0"/>
              <a:t> </a:t>
            </a:r>
            <a:r>
              <a:rPr lang="en-US" altLang="zh-CN" sz="3200" b="1" dirty="0">
                <a:solidFill>
                  <a:srgbClr val="7030A0"/>
                </a:solidFill>
              </a:rPr>
              <a:t>had she seen me </a:t>
            </a:r>
            <a:r>
              <a:rPr lang="en-US" altLang="zh-CN" sz="3200" b="1" dirty="0">
                <a:solidFill>
                  <a:srgbClr val="C00000"/>
                </a:solidFill>
              </a:rPr>
              <a:t>when </a:t>
            </a:r>
            <a:r>
              <a:rPr lang="en-US" altLang="zh-CN" sz="3200" dirty="0">
                <a:solidFill>
                  <a:srgbClr val="C00000"/>
                </a:solidFill>
              </a:rPr>
              <a:t>she reached out her tender hands to me. </a:t>
            </a:r>
            <a:r>
              <a:rPr lang="en-US" altLang="zh-CN" sz="3200" dirty="0"/>
              <a:t>“She was adorable! She trusts me ! </a:t>
            </a:r>
            <a:r>
              <a:rPr lang="zh-CN" altLang="en-US" sz="3200" dirty="0"/>
              <a:t>” </a:t>
            </a:r>
            <a:r>
              <a:rPr lang="en-US" altLang="zh-CN" sz="3200" dirty="0"/>
              <a:t>I exclaimed! </a:t>
            </a:r>
            <a:r>
              <a:rPr lang="en-US" altLang="zh-CN" sz="3200" b="1" dirty="0">
                <a:solidFill>
                  <a:srgbClr val="C00000"/>
                </a:solidFill>
              </a:rPr>
              <a:t>My heart just melted </a:t>
            </a:r>
            <a:r>
              <a:rPr lang="en-US" altLang="zh-CN" sz="3200" dirty="0">
                <a:solidFill>
                  <a:srgbClr val="7030A0"/>
                </a:solidFill>
              </a:rPr>
              <a:t>as her fingers touched mine!</a:t>
            </a:r>
            <a:r>
              <a:rPr lang="en-US" altLang="zh-CN" sz="3200" dirty="0">
                <a:solidFill>
                  <a:srgbClr val="C00000"/>
                </a:solidFill>
              </a:rPr>
              <a:t> </a:t>
            </a:r>
            <a:endParaRPr lang="en-US" altLang="zh-CN" sz="3200" dirty="0">
              <a:solidFill>
                <a:srgbClr val="C00000"/>
              </a:solidFill>
            </a:endParaRPr>
          </a:p>
          <a:p>
            <a:r>
              <a:rPr lang="en-US" altLang="zh-CN" sz="3200" dirty="0"/>
              <a:t>7. (</a:t>
            </a:r>
            <a:r>
              <a:rPr lang="zh-CN" altLang="en-US" sz="3200" dirty="0"/>
              <a:t>表现反省后的哥哥的表现）</a:t>
            </a:r>
            <a:endParaRPr lang="en-US" altLang="zh-CN" sz="3200" dirty="0"/>
          </a:p>
          <a:p>
            <a:r>
              <a:rPr lang="en-US" altLang="zh-CN" sz="3200" dirty="0"/>
              <a:t> </a:t>
            </a:r>
            <a:r>
              <a:rPr lang="en-US" altLang="zh-CN" sz="3200" b="1" dirty="0">
                <a:solidFill>
                  <a:srgbClr val="C00000"/>
                </a:solidFill>
              </a:rPr>
              <a:t>I wrapped her in my arms, </a:t>
            </a:r>
            <a:r>
              <a:rPr lang="en-US" altLang="zh-CN" sz="3200" dirty="0">
                <a:solidFill>
                  <a:srgbClr val="7030A0"/>
                </a:solidFill>
              </a:rPr>
              <a:t>wiping her tears gently and consoling her softly.</a:t>
            </a:r>
            <a:r>
              <a:rPr lang="en-US" altLang="zh-CN" sz="3200" dirty="0"/>
              <a:t> </a:t>
            </a:r>
            <a:endParaRPr lang="zh-CN" altLang="en-US" sz="3200" dirty="0"/>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97368" y="3294063"/>
            <a:ext cx="11573702" cy="2062103"/>
          </a:xfrm>
          <a:prstGeom prst="rect">
            <a:avLst/>
          </a:prstGeom>
          <a:solidFill>
            <a:schemeClr val="bg1"/>
          </a:solidFill>
        </p:spPr>
        <p:txBody>
          <a:bodyPr wrap="square" rtlCol="0">
            <a:spAutoFit/>
          </a:bodyPr>
          <a:lstStyle/>
          <a:p>
            <a:r>
              <a:rPr lang="zh-CN" altLang="en-US" sz="3200" dirty="0">
                <a:solidFill>
                  <a:srgbClr val="0000FF"/>
                </a:solidFill>
              </a:rPr>
              <a:t>定第二段首句（句群）</a:t>
            </a:r>
            <a:r>
              <a:rPr lang="zh-CN" altLang="en-US" sz="3200" dirty="0"/>
              <a:t>：</a:t>
            </a:r>
            <a:r>
              <a:rPr lang="en-US" altLang="zh-CN" sz="3200" dirty="0"/>
              <a:t>(something changed inside me </a:t>
            </a:r>
            <a:r>
              <a:rPr lang="zh-CN" altLang="en-US" sz="3200" dirty="0"/>
              <a:t>来推测 要写我的变化。侧重心理感受。</a:t>
            </a:r>
            <a:r>
              <a:rPr lang="en-US" altLang="zh-CN" sz="3200" dirty="0"/>
              <a:t>)  </a:t>
            </a:r>
            <a:endParaRPr lang="en-US" altLang="zh-CN" sz="3200" dirty="0"/>
          </a:p>
          <a:p>
            <a:r>
              <a:rPr lang="en-US" altLang="zh-CN" sz="3200" dirty="0">
                <a:solidFill>
                  <a:srgbClr val="C00000"/>
                </a:solidFill>
              </a:rPr>
              <a:t>Looking into her innocent eyes, my initial envy gave way to the  responsibility of being a big brother. </a:t>
            </a:r>
            <a:endParaRPr lang="zh-CN" altLang="en-US" sz="3200" dirty="0">
              <a:solidFill>
                <a:srgbClr val="C00000"/>
              </a:solidFill>
            </a:endParaRPr>
          </a:p>
        </p:txBody>
      </p:sp>
      <p:sp>
        <p:nvSpPr>
          <p:cNvPr id="4" name="文本框 3"/>
          <p:cNvSpPr txBox="1"/>
          <p:nvPr/>
        </p:nvSpPr>
        <p:spPr>
          <a:xfrm>
            <a:off x="0" y="595212"/>
            <a:ext cx="12192000" cy="1077218"/>
          </a:xfrm>
          <a:prstGeom prst="rect">
            <a:avLst/>
          </a:prstGeom>
          <a:solidFill>
            <a:schemeClr val="bg1"/>
          </a:solidFill>
        </p:spPr>
        <p:txBody>
          <a:bodyPr wrap="square">
            <a:sp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32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32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1" y="2880003"/>
            <a:ext cx="11895150" cy="4524315"/>
          </a:xfrm>
          <a:prstGeom prst="rect">
            <a:avLst/>
          </a:prstGeom>
          <a:solidFill>
            <a:schemeClr val="bg1"/>
          </a:solidFill>
        </p:spPr>
        <p:txBody>
          <a:bodyPr wrap="square" rtlCol="0">
            <a:spAutoFit/>
          </a:bodyPr>
          <a:lstStyle/>
          <a:p>
            <a:r>
              <a:rPr lang="zh-CN" altLang="en-US" sz="3200" dirty="0">
                <a:solidFill>
                  <a:srgbClr val="0000FF"/>
                </a:solidFill>
              </a:rPr>
              <a:t>定第二段尾句（句群）</a:t>
            </a:r>
            <a:r>
              <a:rPr lang="zh-CN" altLang="en-US" sz="3200" dirty="0"/>
              <a:t>（结合原文本第一段每年都收到圣诞礼物。今年的圣诞礼物不是</a:t>
            </a:r>
            <a:r>
              <a:rPr lang="en-US" altLang="zh-CN" sz="3200" dirty="0"/>
              <a:t>cookie </a:t>
            </a:r>
            <a:r>
              <a:rPr lang="zh-CN" altLang="en-US" sz="3200" dirty="0"/>
              <a:t>也不是 </a:t>
            </a:r>
            <a:r>
              <a:rPr lang="en-US" altLang="zh-CN" sz="3200" dirty="0"/>
              <a:t>hug </a:t>
            </a:r>
            <a:r>
              <a:rPr lang="zh-CN" altLang="en-US" sz="3200" dirty="0"/>
              <a:t>而是我亲爱的妹妹。此后，兄妹情深。）</a:t>
            </a:r>
            <a:r>
              <a:rPr lang="en-US" altLang="zh-CN" sz="3200" dirty="0"/>
              <a:t> </a:t>
            </a:r>
            <a:endParaRPr lang="en-US" altLang="zh-CN" sz="3200" dirty="0"/>
          </a:p>
          <a:p>
            <a:r>
              <a:rPr lang="en-US" altLang="zh-CN" sz="3200" dirty="0">
                <a:solidFill>
                  <a:srgbClr val="C00000"/>
                </a:solidFill>
              </a:rPr>
              <a:t>What I never expected this Christmas was that I got such a surprising Christmas gift---my adorable  sister. </a:t>
            </a:r>
            <a:r>
              <a:rPr lang="en-US" altLang="zh-CN" sz="3200" dirty="0"/>
              <a:t>Her </a:t>
            </a:r>
            <a:r>
              <a:rPr lang="en-US" altLang="zh-CN" sz="3200" dirty="0" err="1"/>
              <a:t>laughters</a:t>
            </a:r>
            <a:r>
              <a:rPr lang="en-US" altLang="zh-CN" sz="3200" dirty="0"/>
              <a:t> and cries </a:t>
            </a:r>
            <a:r>
              <a:rPr lang="en-US" altLang="zh-CN" sz="3200" b="1" dirty="0">
                <a:solidFill>
                  <a:srgbClr val="C00000"/>
                </a:solidFill>
              </a:rPr>
              <a:t>added luster and color to my childhood. </a:t>
            </a:r>
            <a:r>
              <a:rPr lang="en-US" altLang="zh-CN" sz="3200" dirty="0"/>
              <a:t>And I owed/ </a:t>
            </a:r>
            <a:r>
              <a:rPr lang="en-US" altLang="zh-CN" sz="3200" b="1" dirty="0">
                <a:solidFill>
                  <a:srgbClr val="C00000"/>
                </a:solidFill>
              </a:rPr>
              <a:t>attributed my overnight growth to her unconditional love for me.</a:t>
            </a:r>
            <a:endParaRPr lang="zh-CN" altLang="zh-CN" sz="3200" b="1" dirty="0">
              <a:solidFill>
                <a:srgbClr val="C00000"/>
              </a:solidFill>
            </a:endParaRPr>
          </a:p>
          <a:p>
            <a:endParaRPr lang="zh-CN" altLang="en-US" sz="3200" dirty="0">
              <a:solidFill>
                <a:srgbClr val="C00000"/>
              </a:solidFill>
            </a:endParaRPr>
          </a:p>
        </p:txBody>
      </p:sp>
      <p:sp>
        <p:nvSpPr>
          <p:cNvPr id="4" name="文本框 3"/>
          <p:cNvSpPr txBox="1"/>
          <p:nvPr/>
        </p:nvSpPr>
        <p:spPr>
          <a:xfrm>
            <a:off x="0" y="595212"/>
            <a:ext cx="12192000" cy="1077218"/>
          </a:xfrm>
          <a:prstGeom prst="rect">
            <a:avLst/>
          </a:prstGeom>
          <a:solidFill>
            <a:schemeClr val="bg1"/>
          </a:solidFill>
        </p:spPr>
        <p:txBody>
          <a:bodyPr wrap="square">
            <a:sp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32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32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0" y="1672431"/>
            <a:ext cx="11671070" cy="4524315"/>
          </a:xfrm>
          <a:prstGeom prst="rect">
            <a:avLst/>
          </a:prstGeom>
          <a:solidFill>
            <a:schemeClr val="bg1"/>
          </a:solidFill>
        </p:spPr>
        <p:txBody>
          <a:bodyPr wrap="square" rtlCol="0">
            <a:spAutoFit/>
          </a:bodyPr>
          <a:lstStyle/>
          <a:p>
            <a:r>
              <a:rPr lang="en-US" altLang="zh-CN" sz="3200" dirty="0">
                <a:solidFill>
                  <a:srgbClr val="0000FF"/>
                </a:solidFill>
              </a:rPr>
              <a:t>1.(</a:t>
            </a:r>
            <a:r>
              <a:rPr lang="zh-CN" altLang="en-US" sz="3200" dirty="0"/>
              <a:t>结合</a:t>
            </a:r>
            <a:r>
              <a:rPr lang="en-US" altLang="zh-CN" sz="3200" dirty="0"/>
              <a:t>something changed inside me </a:t>
            </a:r>
            <a:r>
              <a:rPr lang="zh-CN" altLang="en-US" sz="3200" dirty="0"/>
              <a:t>来推测 要写我的变化。侧重心理感受。</a:t>
            </a:r>
            <a:r>
              <a:rPr lang="en-US" altLang="zh-CN" sz="3200" dirty="0"/>
              <a:t>) </a:t>
            </a:r>
            <a:endParaRPr lang="en-US" altLang="zh-CN" sz="3200" dirty="0"/>
          </a:p>
          <a:p>
            <a:r>
              <a:rPr lang="en-US" altLang="zh-CN" sz="3200" dirty="0">
                <a:solidFill>
                  <a:srgbClr val="C00000"/>
                </a:solidFill>
              </a:rPr>
              <a:t>Looking into her innocent eyes, my initial envy/ jealousy gave way to the  responsibility of being a big brother. </a:t>
            </a:r>
            <a:endParaRPr lang="en-US" altLang="zh-CN" sz="3200" dirty="0">
              <a:solidFill>
                <a:srgbClr val="C00000"/>
              </a:solidFill>
            </a:endParaRPr>
          </a:p>
          <a:p>
            <a:r>
              <a:rPr lang="en-US" altLang="zh-CN" sz="3200" dirty="0">
                <a:solidFill>
                  <a:srgbClr val="0000FF"/>
                </a:solidFill>
              </a:rPr>
              <a:t>2. </a:t>
            </a:r>
            <a:r>
              <a:rPr lang="en-US" altLang="zh-CN" sz="3200" dirty="0"/>
              <a:t>(</a:t>
            </a:r>
            <a:r>
              <a:rPr lang="zh-CN" altLang="en-US" sz="3200" dirty="0"/>
              <a:t>哄妹妹睡觉，然后自己回房间，因为成长，所以我心坦然，睡了个好觉。）</a:t>
            </a:r>
            <a:endParaRPr lang="en-US" altLang="zh-CN" sz="3200" dirty="0"/>
          </a:p>
          <a:p>
            <a:r>
              <a:rPr lang="en-US" altLang="zh-CN" sz="3200" dirty="0">
                <a:solidFill>
                  <a:srgbClr val="C00000"/>
                </a:solidFill>
              </a:rPr>
              <a:t>I put her to sleep ,  sneaked / went back to my bedroom and had a sound sleep. </a:t>
            </a:r>
            <a:endParaRPr lang="en-US" altLang="zh-CN" sz="3200" dirty="0">
              <a:solidFill>
                <a:srgbClr val="C00000"/>
              </a:solidFill>
            </a:endParaRPr>
          </a:p>
          <a:p>
            <a:endParaRPr lang="zh-CN" altLang="en-US" sz="3200" dirty="0">
              <a:solidFill>
                <a:srgbClr val="C00000"/>
              </a:solidFill>
            </a:endParaRPr>
          </a:p>
        </p:txBody>
      </p:sp>
      <p:sp>
        <p:nvSpPr>
          <p:cNvPr id="4" name="文本框 3"/>
          <p:cNvSpPr txBox="1"/>
          <p:nvPr/>
        </p:nvSpPr>
        <p:spPr>
          <a:xfrm>
            <a:off x="0" y="595212"/>
            <a:ext cx="12192000" cy="1077218"/>
          </a:xfrm>
          <a:prstGeom prst="rect">
            <a:avLst/>
          </a:prstGeom>
          <a:solidFill>
            <a:schemeClr val="bg1"/>
          </a:solidFill>
        </p:spPr>
        <p:txBody>
          <a:bodyPr wrap="square">
            <a:sp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32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32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60391" y="-43136"/>
            <a:ext cx="12045232" cy="6494085"/>
          </a:xfrm>
          <a:prstGeom prst="rect">
            <a:avLst/>
          </a:prstGeom>
          <a:solidFill>
            <a:schemeClr val="bg1"/>
          </a:solidFill>
        </p:spPr>
        <p:txBody>
          <a:bodyPr wrap="square" rtlCol="0">
            <a:spAutoFit/>
          </a:bodyPr>
          <a:lstStyle/>
          <a:p>
            <a:r>
              <a:rPr lang="en-US" altLang="zh-CN" sz="3200" dirty="0">
                <a:solidFill>
                  <a:srgbClr val="0000FF"/>
                </a:solidFill>
              </a:rPr>
              <a:t>3.(</a:t>
            </a:r>
            <a:r>
              <a:rPr lang="zh-CN" altLang="en-US" sz="3200" dirty="0"/>
              <a:t>第二天圣诞来临，家里终于过节了</a:t>
            </a:r>
            <a:r>
              <a:rPr lang="en-US" altLang="zh-CN" sz="3200" dirty="0"/>
              <a:t>, </a:t>
            </a:r>
            <a:r>
              <a:rPr lang="zh-CN" altLang="en-US" sz="3200" dirty="0"/>
              <a:t>渲染一下节日的气氛。</a:t>
            </a:r>
            <a:r>
              <a:rPr lang="en-US" altLang="zh-CN" sz="3200" dirty="0"/>
              <a:t>) </a:t>
            </a:r>
            <a:endParaRPr lang="en-US" altLang="zh-CN" sz="3200" dirty="0"/>
          </a:p>
          <a:p>
            <a:r>
              <a:rPr lang="en-US" altLang="zh-CN" sz="3200" dirty="0">
                <a:solidFill>
                  <a:srgbClr val="C00000"/>
                </a:solidFill>
              </a:rPr>
              <a:t>Christmas fell and joyful festive atmosphere filled the whole house</a:t>
            </a:r>
            <a:r>
              <a:rPr lang="zh-CN" altLang="en-US" sz="3200" dirty="0">
                <a:solidFill>
                  <a:srgbClr val="C00000"/>
                </a:solidFill>
              </a:rPr>
              <a:t>， </a:t>
            </a:r>
            <a:r>
              <a:rPr lang="en-US" altLang="zh-CN" sz="3200" dirty="0">
                <a:solidFill>
                  <a:srgbClr val="C00000"/>
                </a:solidFill>
              </a:rPr>
              <a:t>colorful lights sparkling on the Christmas tree decorated with gifts boxes, ribbons and other gorgeous ornaments. </a:t>
            </a:r>
            <a:endParaRPr lang="en-US" altLang="zh-CN" sz="3200" dirty="0">
              <a:solidFill>
                <a:srgbClr val="C00000"/>
              </a:solidFill>
            </a:endParaRPr>
          </a:p>
          <a:p>
            <a:r>
              <a:rPr lang="en-US" altLang="zh-CN" sz="3200" dirty="0">
                <a:solidFill>
                  <a:srgbClr val="0000FF"/>
                </a:solidFill>
              </a:rPr>
              <a:t>4. </a:t>
            </a:r>
            <a:r>
              <a:rPr lang="en-US" altLang="zh-CN" sz="3200" dirty="0"/>
              <a:t>(</a:t>
            </a:r>
            <a:r>
              <a:rPr lang="zh-CN" altLang="en-US" sz="3200" dirty="0"/>
              <a:t>礼物竟然吸引不了我啦 ！）</a:t>
            </a:r>
            <a:endParaRPr lang="en-US" altLang="zh-CN" sz="3200" dirty="0"/>
          </a:p>
          <a:p>
            <a:r>
              <a:rPr lang="en-US" altLang="zh-CN" sz="3200" b="1" dirty="0">
                <a:solidFill>
                  <a:srgbClr val="0000FF"/>
                </a:solidFill>
              </a:rPr>
              <a:t>What surprised me most was that </a:t>
            </a:r>
            <a:r>
              <a:rPr lang="en-US" altLang="zh-CN" sz="3200" dirty="0">
                <a:solidFill>
                  <a:srgbClr val="C00000"/>
                </a:solidFill>
              </a:rPr>
              <a:t>those gift boxes didn’t appeal to me at all.</a:t>
            </a:r>
            <a:endParaRPr lang="en-US" altLang="zh-CN" sz="3200" dirty="0">
              <a:solidFill>
                <a:srgbClr val="C00000"/>
              </a:solidFill>
            </a:endParaRPr>
          </a:p>
          <a:p>
            <a:r>
              <a:rPr lang="en-US" altLang="zh-CN" sz="3200" dirty="0">
                <a:solidFill>
                  <a:srgbClr val="0000FF"/>
                </a:solidFill>
              </a:rPr>
              <a:t>5. </a:t>
            </a:r>
            <a:r>
              <a:rPr lang="zh-CN" altLang="en-US" sz="3200" dirty="0"/>
              <a:t>（我要做个快乐的哥哥，给妹妹祝贺圣诞快乐</a:t>
            </a:r>
            <a:r>
              <a:rPr lang="en-US" altLang="zh-CN" sz="3200" dirty="0"/>
              <a:t>, </a:t>
            </a:r>
            <a:r>
              <a:rPr lang="zh-CN" altLang="en-US" sz="3200" dirty="0"/>
              <a:t>欢迎妹妹的到来）</a:t>
            </a:r>
            <a:endParaRPr lang="en-US" altLang="zh-CN" sz="3200" dirty="0"/>
          </a:p>
          <a:p>
            <a:r>
              <a:rPr lang="en-US" altLang="zh-CN" sz="3200" dirty="0">
                <a:solidFill>
                  <a:srgbClr val="C00000"/>
                </a:solidFill>
              </a:rPr>
              <a:t> I  just </a:t>
            </a:r>
            <a:r>
              <a:rPr lang="en-US" altLang="zh-CN" sz="3200" b="1" dirty="0">
                <a:solidFill>
                  <a:srgbClr val="0000FF"/>
                </a:solidFill>
              </a:rPr>
              <a:t>couldn’t wait to say </a:t>
            </a:r>
            <a:r>
              <a:rPr lang="en-US" altLang="zh-CN" sz="3200" dirty="0">
                <a:solidFill>
                  <a:srgbClr val="C00000"/>
                </a:solidFill>
              </a:rPr>
              <a:t>“Merry Christmas” to my newborn sister and show my warmest welcome to her arrival. </a:t>
            </a:r>
            <a:endParaRPr lang="en-US" altLang="zh-CN" sz="3200" dirty="0">
              <a:solidFill>
                <a:srgbClr val="C00000"/>
              </a:solidFill>
            </a:endParaRPr>
          </a:p>
          <a:p>
            <a:r>
              <a:rPr lang="en-US" altLang="zh-CN" sz="3200" dirty="0">
                <a:solidFill>
                  <a:srgbClr val="0000FF"/>
                </a:solidFill>
              </a:rPr>
              <a:t>6.</a:t>
            </a:r>
            <a:r>
              <a:rPr lang="en-US" altLang="zh-CN" sz="3200" dirty="0">
                <a:solidFill>
                  <a:srgbClr val="C00000"/>
                </a:solidFill>
              </a:rPr>
              <a:t> </a:t>
            </a:r>
            <a:r>
              <a:rPr lang="zh-CN" altLang="en-US" sz="3200" dirty="0">
                <a:solidFill>
                  <a:srgbClr val="C00000"/>
                </a:solidFill>
              </a:rPr>
              <a:t>（</a:t>
            </a:r>
            <a:r>
              <a:rPr lang="zh-CN" altLang="en-US" sz="3200" dirty="0"/>
              <a:t>深深的兄妹情）</a:t>
            </a:r>
            <a:endParaRPr lang="en-US" altLang="zh-CN" sz="3200" dirty="0"/>
          </a:p>
          <a:p>
            <a:r>
              <a:rPr lang="en-US" altLang="zh-CN" sz="3200" b="1" dirty="0">
                <a:solidFill>
                  <a:srgbClr val="7030A0"/>
                </a:solidFill>
              </a:rPr>
              <a:t>Time ticking away, </a:t>
            </a:r>
            <a:r>
              <a:rPr lang="en-US" altLang="zh-CN" sz="3200" dirty="0">
                <a:solidFill>
                  <a:srgbClr val="0000FF"/>
                </a:solidFill>
              </a:rPr>
              <a:t>the</a:t>
            </a:r>
            <a:r>
              <a:rPr lang="en-US" altLang="zh-CN" sz="3200" b="1" dirty="0">
                <a:solidFill>
                  <a:srgbClr val="0000FF"/>
                </a:solidFill>
              </a:rPr>
              <a:t> </a:t>
            </a:r>
            <a:r>
              <a:rPr lang="en-US" altLang="zh-CN" sz="3200" dirty="0">
                <a:solidFill>
                  <a:srgbClr val="0000FF"/>
                </a:solidFill>
              </a:rPr>
              <a:t>bond </a:t>
            </a:r>
            <a:r>
              <a:rPr lang="en-US" altLang="zh-CN" sz="3200" dirty="0">
                <a:solidFill>
                  <a:srgbClr val="C00000"/>
                </a:solidFill>
              </a:rPr>
              <a:t>between sister and brother </a:t>
            </a:r>
            <a:r>
              <a:rPr lang="en-US" altLang="zh-CN" sz="3200" dirty="0">
                <a:solidFill>
                  <a:srgbClr val="0000FF"/>
                </a:solidFill>
              </a:rPr>
              <a:t>grew stronger, much stronger than I could describe. </a:t>
            </a:r>
            <a:endParaRPr lang="zh-CN" altLang="en-US" sz="3200" dirty="0">
              <a:solidFill>
                <a:srgbClr val="0000FF"/>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166977" y="2345637"/>
            <a:ext cx="11728173" cy="4524315"/>
          </a:xfrm>
          <a:prstGeom prst="rect">
            <a:avLst/>
          </a:prstGeom>
          <a:solidFill>
            <a:schemeClr val="bg1"/>
          </a:solidFill>
        </p:spPr>
        <p:txBody>
          <a:bodyPr wrap="square" rtlCol="0">
            <a:spAutoFit/>
          </a:bodyPr>
          <a:lstStyle/>
          <a:p>
            <a:r>
              <a:rPr lang="en-US" altLang="zh-CN" sz="3200" dirty="0">
                <a:solidFill>
                  <a:srgbClr val="0000FF"/>
                </a:solidFill>
              </a:rPr>
              <a:t>7. </a:t>
            </a:r>
            <a:r>
              <a:rPr lang="zh-CN" altLang="en-US" sz="3200" dirty="0"/>
              <a:t>结合原文本第一段每年都收到圣诞礼物。今年的圣诞礼物不是</a:t>
            </a:r>
            <a:r>
              <a:rPr lang="en-US" altLang="zh-CN" sz="3200" dirty="0"/>
              <a:t>cookie </a:t>
            </a:r>
            <a:r>
              <a:rPr lang="zh-CN" altLang="en-US" sz="3200" dirty="0"/>
              <a:t>也不是 </a:t>
            </a:r>
            <a:r>
              <a:rPr lang="en-US" altLang="zh-CN" sz="3200" dirty="0"/>
              <a:t>hug </a:t>
            </a:r>
            <a:r>
              <a:rPr lang="zh-CN" altLang="en-US" sz="3200" dirty="0"/>
              <a:t>而是我亲爱的妹妹。）</a:t>
            </a:r>
            <a:endParaRPr lang="en-US" altLang="zh-CN" sz="3200" dirty="0"/>
          </a:p>
          <a:p>
            <a:r>
              <a:rPr lang="en-US" altLang="zh-CN" sz="3200" dirty="0"/>
              <a:t> </a:t>
            </a:r>
            <a:r>
              <a:rPr lang="en-US" altLang="zh-CN" sz="3200" dirty="0">
                <a:solidFill>
                  <a:srgbClr val="C00000"/>
                </a:solidFill>
              </a:rPr>
              <a:t>What I never expected this Christmas was that I got such a surprising Christmas gift---my beloved /adorable / cute sister. </a:t>
            </a:r>
            <a:endParaRPr lang="en-US" altLang="zh-CN" sz="3200" dirty="0">
              <a:solidFill>
                <a:srgbClr val="C00000"/>
              </a:solidFill>
            </a:endParaRPr>
          </a:p>
          <a:p>
            <a:r>
              <a:rPr lang="en-US" altLang="zh-CN" sz="3200" dirty="0">
                <a:solidFill>
                  <a:srgbClr val="0000FF"/>
                </a:solidFill>
              </a:rPr>
              <a:t>8. (</a:t>
            </a:r>
            <a:r>
              <a:rPr lang="zh-CN" altLang="en-US" sz="3200" dirty="0">
                <a:solidFill>
                  <a:srgbClr val="0000FF"/>
                </a:solidFill>
              </a:rPr>
              <a:t>礼物妹妹的珍贵之处：妹妹伴我成长，苦乐与共。）</a:t>
            </a:r>
            <a:endParaRPr lang="en-US" altLang="zh-CN" sz="3200" dirty="0">
              <a:solidFill>
                <a:srgbClr val="0000FF"/>
              </a:solidFill>
            </a:endParaRPr>
          </a:p>
          <a:p>
            <a:r>
              <a:rPr lang="en-US" altLang="zh-CN" sz="3200" dirty="0">
                <a:solidFill>
                  <a:srgbClr val="C00000"/>
                </a:solidFill>
              </a:rPr>
              <a:t>Her </a:t>
            </a:r>
            <a:r>
              <a:rPr lang="en-US" altLang="zh-CN" sz="3200" dirty="0" err="1">
                <a:solidFill>
                  <a:srgbClr val="C00000"/>
                </a:solidFill>
              </a:rPr>
              <a:t>laughters</a:t>
            </a:r>
            <a:r>
              <a:rPr lang="en-US" altLang="zh-CN" sz="3200" dirty="0">
                <a:solidFill>
                  <a:srgbClr val="C00000"/>
                </a:solidFill>
              </a:rPr>
              <a:t> and cries added luster and color to my childhood. And I owed/ attributed my overnight growth to her unconditional love for me. </a:t>
            </a:r>
            <a:endParaRPr lang="zh-CN" altLang="en-US" sz="3200" dirty="0">
              <a:solidFill>
                <a:srgbClr val="C00000"/>
              </a:solidFill>
            </a:endParaRPr>
          </a:p>
          <a:p>
            <a:endParaRPr lang="zh-CN" altLang="en-US" sz="3200" dirty="0">
              <a:solidFill>
                <a:srgbClr val="C00000"/>
              </a:solidFill>
            </a:endParaRPr>
          </a:p>
        </p:txBody>
      </p:sp>
      <p:sp>
        <p:nvSpPr>
          <p:cNvPr id="4" name="文本框 3"/>
          <p:cNvSpPr txBox="1"/>
          <p:nvPr/>
        </p:nvSpPr>
        <p:spPr>
          <a:xfrm>
            <a:off x="0" y="595212"/>
            <a:ext cx="12192000" cy="1077218"/>
          </a:xfrm>
          <a:prstGeom prst="rect">
            <a:avLst/>
          </a:prstGeom>
          <a:solidFill>
            <a:schemeClr val="bg1"/>
          </a:solidFill>
        </p:spPr>
        <p:txBody>
          <a:bodyPr wrap="square">
            <a:sp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32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32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85906"/>
            <a:ext cx="12061767" cy="6943905"/>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4"/>
          <p:cNvSpPr txBox="1"/>
          <p:nvPr/>
        </p:nvSpPr>
        <p:spPr>
          <a:xfrm>
            <a:off x="-69611" y="0"/>
            <a:ext cx="9038682" cy="747641"/>
          </a:xfrm>
          <a:prstGeom prst="rect">
            <a:avLst/>
          </a:prstGeom>
          <a:solidFill>
            <a:schemeClr val="bg1"/>
          </a:solidFill>
        </p:spPr>
        <p:txBody>
          <a:bodyPr wrap="square">
            <a:spAutoFit/>
          </a:bodyPr>
          <a:lstStyle/>
          <a:p>
            <a:pPr indent="200025" algn="just" fontAlgn="base">
              <a:lnSpc>
                <a:spcPct val="150000"/>
              </a:lnSpc>
            </a:pPr>
            <a:r>
              <a:rPr lang="zh-CN" altLang="en-US" sz="3200" kern="100" dirty="0">
                <a:effectLst/>
                <a:latin typeface="Times New Roman" panose="02020603050405020304" pitchFamily="18" charset="0"/>
                <a:ea typeface="宋体" panose="02010600030101010101" pitchFamily="2" charset="-122"/>
                <a:cs typeface="Times New Roman" panose="02020603050405020304" pitchFamily="18" charset="0"/>
              </a:rPr>
              <a:t>下水作文： </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Para1. </a:t>
            </a:r>
            <a:r>
              <a:rPr lang="en-US" altLang="zh-CN" sz="32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Suddenly, she started crying.</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7" name="文本框 6"/>
          <p:cNvSpPr txBox="1"/>
          <p:nvPr/>
        </p:nvSpPr>
        <p:spPr>
          <a:xfrm>
            <a:off x="50721" y="683812"/>
            <a:ext cx="12011045" cy="6494085"/>
          </a:xfrm>
          <a:prstGeom prst="rect">
            <a:avLst/>
          </a:prstGeom>
          <a:solidFill>
            <a:schemeClr val="bg1"/>
          </a:solidFill>
        </p:spPr>
        <p:txBody>
          <a:bodyPr wrap="square" rtlCol="0">
            <a:spAutoFit/>
          </a:bodyPr>
          <a:lstStyle/>
          <a:p>
            <a:pPr algn="just"/>
            <a:r>
              <a:rPr lang="en-US" altLang="zh-CN" sz="3200" dirty="0"/>
              <a:t>“Am I her nightmare?” I thought to myself. </a:t>
            </a:r>
            <a:r>
              <a:rPr lang="en-US" altLang="zh-CN" sz="3200" dirty="0">
                <a:solidFill>
                  <a:srgbClr val="C00000"/>
                </a:solidFill>
              </a:rPr>
              <a:t>Never had I hugged her or kissed her before </a:t>
            </a:r>
            <a:r>
              <a:rPr lang="en-US" altLang="zh-CN" sz="3200" dirty="0">
                <a:solidFill>
                  <a:srgbClr val="0000FF"/>
                </a:solidFill>
              </a:rPr>
              <a:t>because I thought she stole everything that used to belong to me. </a:t>
            </a:r>
            <a:r>
              <a:rPr lang="en-US" altLang="zh-CN" sz="3200" dirty="0"/>
              <a:t>Being not the only focus of my family got me frustrated.  Being ignored by my family filled my heart with a sense of loss. Being lonely made me cry at the midnight. </a:t>
            </a:r>
            <a:r>
              <a:rPr lang="en-US" altLang="zh-CN" sz="3200" dirty="0">
                <a:solidFill>
                  <a:srgbClr val="C00000"/>
                </a:solidFill>
              </a:rPr>
              <a:t>Was I being so SELFISH? Suddenly, I was overwhelmed by an enormous surge of shame, </a:t>
            </a:r>
            <a:r>
              <a:rPr lang="en-US" altLang="zh-CN" sz="3200" b="1" dirty="0">
                <a:solidFill>
                  <a:srgbClr val="0000FF"/>
                </a:solidFill>
              </a:rPr>
              <a:t>my face burning with guilt. </a:t>
            </a:r>
            <a:r>
              <a:rPr lang="en-US" altLang="zh-CN" sz="3200" b="1" dirty="0">
                <a:solidFill>
                  <a:srgbClr val="C00000"/>
                </a:solidFill>
              </a:rPr>
              <a:t>I switched on the bed lamp, </a:t>
            </a:r>
            <a:r>
              <a:rPr lang="en-US" altLang="zh-CN" sz="3200" dirty="0">
                <a:solidFill>
                  <a:srgbClr val="7030A0"/>
                </a:solidFill>
              </a:rPr>
              <a:t>warm light pouring softly down on her pink wet cheeks. </a:t>
            </a:r>
            <a:r>
              <a:rPr lang="en-US" altLang="zh-CN" sz="3200" b="1" dirty="0">
                <a:solidFill>
                  <a:srgbClr val="C00000"/>
                </a:solidFill>
              </a:rPr>
              <a:t>Hardly</a:t>
            </a:r>
            <a:r>
              <a:rPr lang="en-US" altLang="zh-CN" sz="3200" dirty="0"/>
              <a:t> </a:t>
            </a:r>
            <a:r>
              <a:rPr lang="en-US" altLang="zh-CN" sz="3200" b="1" dirty="0">
                <a:solidFill>
                  <a:srgbClr val="7030A0"/>
                </a:solidFill>
              </a:rPr>
              <a:t>had she seen me </a:t>
            </a:r>
            <a:r>
              <a:rPr lang="en-US" altLang="zh-CN" sz="3200" b="1" dirty="0">
                <a:solidFill>
                  <a:srgbClr val="C00000"/>
                </a:solidFill>
              </a:rPr>
              <a:t>when </a:t>
            </a:r>
            <a:r>
              <a:rPr lang="en-US" altLang="zh-CN" sz="3200" dirty="0">
                <a:solidFill>
                  <a:srgbClr val="C00000"/>
                </a:solidFill>
              </a:rPr>
              <a:t>she reached out her tender hands to me. </a:t>
            </a:r>
            <a:r>
              <a:rPr lang="en-US" altLang="zh-CN" sz="3200" dirty="0"/>
              <a:t>“She trusts me ! </a:t>
            </a:r>
            <a:r>
              <a:rPr lang="zh-CN" altLang="en-US" sz="3200" dirty="0"/>
              <a:t>” </a:t>
            </a:r>
            <a:r>
              <a:rPr lang="en-US" altLang="zh-CN" sz="3200" dirty="0"/>
              <a:t>I exclaimed! </a:t>
            </a:r>
            <a:r>
              <a:rPr lang="en-US" altLang="zh-CN" sz="3200" b="1" dirty="0">
                <a:solidFill>
                  <a:srgbClr val="C00000"/>
                </a:solidFill>
              </a:rPr>
              <a:t>My heart just melted </a:t>
            </a:r>
            <a:r>
              <a:rPr lang="en-US" altLang="zh-CN" sz="3200" dirty="0">
                <a:solidFill>
                  <a:srgbClr val="7030A0"/>
                </a:solidFill>
              </a:rPr>
              <a:t>as her fingers touched mine!</a:t>
            </a:r>
            <a:r>
              <a:rPr lang="en-US" altLang="zh-CN" sz="3200" dirty="0">
                <a:solidFill>
                  <a:srgbClr val="C00000"/>
                </a:solidFill>
              </a:rPr>
              <a:t> </a:t>
            </a:r>
            <a:r>
              <a:rPr lang="en-US" altLang="zh-CN" sz="3200" b="1" dirty="0">
                <a:solidFill>
                  <a:srgbClr val="C00000"/>
                </a:solidFill>
              </a:rPr>
              <a:t>I wrapped her in my arms, </a:t>
            </a:r>
            <a:r>
              <a:rPr lang="en-US" altLang="zh-CN" sz="3200" dirty="0">
                <a:solidFill>
                  <a:srgbClr val="7030A0"/>
                </a:solidFill>
              </a:rPr>
              <a:t>wiping her tears gently and consoling her softly.</a:t>
            </a:r>
            <a:r>
              <a:rPr lang="en-US" altLang="zh-CN" sz="3200" dirty="0"/>
              <a:t> </a:t>
            </a:r>
            <a:endParaRPr lang="zh-CN" altLang="en-US" sz="3200" dirty="0"/>
          </a:p>
          <a:p>
            <a:endParaRPr lang="zh-CN" altLang="en-US" sz="3200" dirty="0"/>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1028" name="Picture 4"/>
          <p:cNvPicPr>
            <a:picLocks noGrp="1" noChangeAspect="1" noChangeArrowheads="1"/>
          </p:cNvPicPr>
          <p:nvPr>
            <p:ph idx="1"/>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70350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85905"/>
            <a:ext cx="12192000" cy="66675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555147" y="276405"/>
            <a:ext cx="11415180" cy="6124754"/>
          </a:xfrm>
          <a:prstGeom prst="rect">
            <a:avLst/>
          </a:prstGeom>
          <a:solidFill>
            <a:schemeClr val="bg1"/>
          </a:solidFill>
        </p:spPr>
        <p:txBody>
          <a:bodyPr wrap="square">
            <a:spAutoFit/>
          </a:bodyPr>
          <a:lstStyle/>
          <a:p>
            <a:pPr algn="just"/>
            <a:r>
              <a:rPr lang="en-US" altLang="zh-CN" sz="2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Para2. </a:t>
            </a:r>
            <a:r>
              <a:rPr lang="en-US" altLang="zh-CN" sz="28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After having </a:t>
            </a:r>
            <a:r>
              <a:rPr lang="en-US" altLang="zh-CN" sz="2800" b="1" kern="100" dirty="0">
                <a:solidFill>
                  <a:srgbClr val="C00000"/>
                </a:solidFill>
                <a:effectLst/>
                <a:latin typeface="Times New Roman" panose="02020603050405020304" pitchFamily="18" charset="0"/>
                <a:ea typeface="宋体" panose="02010600030101010101" pitchFamily="2" charset="-122"/>
                <a:cs typeface="Times New Roman" panose="02020603050405020304" pitchFamily="18" charset="0"/>
              </a:rPr>
              <a:t>comforted her, </a:t>
            </a:r>
            <a:r>
              <a:rPr lang="en-US" altLang="zh-CN" sz="2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something slowly changed inside me.</a:t>
            </a:r>
            <a:r>
              <a:rPr lang="en-US" altLang="zh-CN" sz="2800" dirty="0">
                <a:solidFill>
                  <a:srgbClr val="C00000"/>
                </a:solidFill>
              </a:rPr>
              <a:t> </a:t>
            </a:r>
            <a:r>
              <a:rPr lang="en-US" altLang="zh-CN" sz="2800" dirty="0">
                <a:solidFill>
                  <a:srgbClr val="0000FF"/>
                </a:solidFill>
              </a:rPr>
              <a:t>Looking into her innocent eyes, </a:t>
            </a:r>
            <a:r>
              <a:rPr lang="en-US" altLang="zh-CN" sz="2800" dirty="0">
                <a:solidFill>
                  <a:srgbClr val="C00000"/>
                </a:solidFill>
              </a:rPr>
              <a:t>my initial envy gave way to the  responsibility of being a big brother</a:t>
            </a:r>
            <a:r>
              <a:rPr lang="en-US" altLang="zh-CN" sz="2800" dirty="0">
                <a:solidFill>
                  <a:srgbClr val="7030A0"/>
                </a:solidFill>
              </a:rPr>
              <a:t>.  I put her to sleep ,  went back to my bedroom and had a sound sleep. </a:t>
            </a:r>
            <a:r>
              <a:rPr lang="en-US" altLang="zh-CN" sz="2800" dirty="0">
                <a:solidFill>
                  <a:srgbClr val="C00000"/>
                </a:solidFill>
              </a:rPr>
              <a:t>Christmas fell and joyful festive atmosphere filled the whole house, </a:t>
            </a:r>
            <a:r>
              <a:rPr lang="en-US" altLang="zh-CN" sz="2800" dirty="0">
                <a:solidFill>
                  <a:srgbClr val="0000FF"/>
                </a:solidFill>
              </a:rPr>
              <a:t>colorful lights sparkling on the Christmas tree </a:t>
            </a:r>
            <a:r>
              <a:rPr lang="en-US" altLang="zh-CN" sz="2800" dirty="0">
                <a:solidFill>
                  <a:srgbClr val="C00000"/>
                </a:solidFill>
              </a:rPr>
              <a:t>. </a:t>
            </a:r>
            <a:r>
              <a:rPr lang="en-US" altLang="zh-CN" sz="2800" b="1" dirty="0">
                <a:solidFill>
                  <a:srgbClr val="0000FF"/>
                </a:solidFill>
              </a:rPr>
              <a:t>What surprised me most was that </a:t>
            </a:r>
            <a:r>
              <a:rPr lang="en-US" altLang="zh-CN" sz="2800" dirty="0">
                <a:solidFill>
                  <a:srgbClr val="C00000"/>
                </a:solidFill>
              </a:rPr>
              <a:t>those gift boxes didn’t appeal to me at all. I  </a:t>
            </a:r>
            <a:r>
              <a:rPr lang="en-US" altLang="zh-CN" sz="2800" b="1" dirty="0">
                <a:solidFill>
                  <a:srgbClr val="0000FF"/>
                </a:solidFill>
              </a:rPr>
              <a:t>just couldn’t wait to say </a:t>
            </a:r>
            <a:r>
              <a:rPr lang="en-US" altLang="zh-CN" sz="2800" dirty="0">
                <a:solidFill>
                  <a:srgbClr val="C00000"/>
                </a:solidFill>
              </a:rPr>
              <a:t>“Merry Christmas” to my newborn sister and show my warmest welcome to her arrival. </a:t>
            </a:r>
            <a:r>
              <a:rPr lang="en-US" altLang="zh-CN" sz="2800" b="1" dirty="0">
                <a:solidFill>
                  <a:srgbClr val="7030A0"/>
                </a:solidFill>
              </a:rPr>
              <a:t>Time ticking away, </a:t>
            </a:r>
            <a:r>
              <a:rPr lang="en-US" altLang="zh-CN" sz="2800" b="1" dirty="0">
                <a:solidFill>
                  <a:srgbClr val="0000FF"/>
                </a:solidFill>
              </a:rPr>
              <a:t>the bond </a:t>
            </a:r>
            <a:r>
              <a:rPr lang="en-US" altLang="zh-CN" sz="2800" dirty="0">
                <a:solidFill>
                  <a:srgbClr val="C00000"/>
                </a:solidFill>
              </a:rPr>
              <a:t>between sister and brother </a:t>
            </a:r>
            <a:r>
              <a:rPr lang="en-US" altLang="zh-CN" sz="2800" b="1" dirty="0">
                <a:solidFill>
                  <a:srgbClr val="0000FF"/>
                </a:solidFill>
              </a:rPr>
              <a:t>grew stronger, much stronger than I could describe.  </a:t>
            </a:r>
            <a:r>
              <a:rPr lang="en-US" altLang="zh-CN" sz="2800" b="1" dirty="0">
                <a:solidFill>
                  <a:srgbClr val="C00000"/>
                </a:solidFill>
              </a:rPr>
              <a:t>What I never expected this Christmas was that </a:t>
            </a:r>
            <a:r>
              <a:rPr lang="en-US" altLang="zh-CN" sz="2800" b="1" dirty="0">
                <a:solidFill>
                  <a:srgbClr val="0000FF"/>
                </a:solidFill>
              </a:rPr>
              <a:t>I got such a surprising Christmas gift-</a:t>
            </a:r>
            <a:r>
              <a:rPr lang="en-US" altLang="zh-CN" sz="2800" dirty="0">
                <a:solidFill>
                  <a:srgbClr val="C00000"/>
                </a:solidFill>
              </a:rPr>
              <a:t>--my cute sister. Her </a:t>
            </a:r>
            <a:r>
              <a:rPr lang="en-US" altLang="zh-CN" sz="2800" dirty="0" err="1">
                <a:solidFill>
                  <a:srgbClr val="C00000"/>
                </a:solidFill>
              </a:rPr>
              <a:t>laughters</a:t>
            </a:r>
            <a:r>
              <a:rPr lang="en-US" altLang="zh-CN" sz="2800" dirty="0">
                <a:solidFill>
                  <a:srgbClr val="C00000"/>
                </a:solidFill>
              </a:rPr>
              <a:t> and cries </a:t>
            </a:r>
            <a:r>
              <a:rPr lang="en-US" altLang="zh-CN" sz="2800" dirty="0">
                <a:solidFill>
                  <a:srgbClr val="7030A0"/>
                </a:solidFill>
              </a:rPr>
              <a:t>added luster and color to my childhood. </a:t>
            </a:r>
            <a:r>
              <a:rPr lang="en-US" altLang="zh-CN" sz="2800" dirty="0">
                <a:solidFill>
                  <a:srgbClr val="C00000"/>
                </a:solidFill>
              </a:rPr>
              <a:t>And I </a:t>
            </a:r>
            <a:r>
              <a:rPr lang="en-US" altLang="zh-CN" sz="2800" b="1" dirty="0">
                <a:solidFill>
                  <a:srgbClr val="7030A0"/>
                </a:solidFill>
              </a:rPr>
              <a:t>attributed</a:t>
            </a:r>
            <a:r>
              <a:rPr lang="en-US" altLang="zh-CN" sz="2800" dirty="0">
                <a:solidFill>
                  <a:srgbClr val="7030A0"/>
                </a:solidFill>
              </a:rPr>
              <a:t> </a:t>
            </a:r>
            <a:r>
              <a:rPr lang="en-US" altLang="zh-CN" sz="2800" dirty="0">
                <a:solidFill>
                  <a:srgbClr val="C00000"/>
                </a:solidFill>
              </a:rPr>
              <a:t>my overnight growth </a:t>
            </a:r>
            <a:r>
              <a:rPr lang="en-US" altLang="zh-CN" sz="2800" b="1" dirty="0">
                <a:solidFill>
                  <a:srgbClr val="7030A0"/>
                </a:solidFill>
              </a:rPr>
              <a:t>to</a:t>
            </a:r>
            <a:r>
              <a:rPr lang="en-US" altLang="zh-CN" sz="2800" dirty="0">
                <a:solidFill>
                  <a:srgbClr val="7030A0"/>
                </a:solidFill>
              </a:rPr>
              <a:t> </a:t>
            </a:r>
            <a:r>
              <a:rPr lang="en-US" altLang="zh-CN" sz="2800" dirty="0">
                <a:solidFill>
                  <a:srgbClr val="C00000"/>
                </a:solidFill>
              </a:rPr>
              <a:t>her unconditional love for me. </a:t>
            </a:r>
            <a:endParaRPr lang="zh-CN" altLang="en-US" sz="2800" dirty="0">
              <a:solidFill>
                <a:srgbClr val="C00000"/>
              </a:solidFill>
            </a:endParaRPr>
          </a:p>
          <a:p>
            <a:endParaRPr lang="en-US" altLang="zh-CN" sz="2800" dirty="0">
              <a:solidFill>
                <a:srgbClr val="C00000"/>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7172" name="Picture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7992" y="95417"/>
            <a:ext cx="12347984" cy="8226844"/>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5212081" y="4414057"/>
            <a:ext cx="4214552" cy="369332"/>
          </a:xfrm>
          <a:prstGeom prst="rect">
            <a:avLst/>
          </a:prstGeom>
          <a:solidFill>
            <a:schemeClr val="bg1"/>
          </a:solidFill>
        </p:spPr>
        <p:txBody>
          <a:bodyPr wrap="square" rtlCol="0">
            <a:spAutoFit/>
          </a:bodyPr>
          <a:lstStyle/>
          <a:p>
            <a:r>
              <a:rPr lang="en-US" altLang="zh-CN" b="1" dirty="0">
                <a:solidFill>
                  <a:srgbClr val="FF0000"/>
                </a:solidFill>
              </a:rPr>
              <a:t>Welcome to our family, my little sister!</a:t>
            </a:r>
            <a:endParaRPr lang="zh-CN" altLang="en-US"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581892"/>
            <a:ext cx="12192000" cy="7581207"/>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512916" y="4813069"/>
            <a:ext cx="9110750" cy="1107996"/>
          </a:xfrm>
          <a:prstGeom prst="rect">
            <a:avLst/>
          </a:prstGeom>
          <a:solidFill>
            <a:schemeClr val="bg1"/>
          </a:solidFill>
        </p:spPr>
        <p:txBody>
          <a:bodyPr wrap="square" lIns="91440" tIns="45720" rIns="91440" bIns="45720">
            <a:spAutoFit/>
          </a:bodyPr>
          <a:lstStyle/>
          <a:p>
            <a:pPr algn="ctr"/>
            <a:r>
              <a:rPr lang="en-US" altLang="zh-CN" sz="6600" b="1" cap="none" spc="0" dirty="0">
                <a:ln w="0"/>
                <a:solidFill>
                  <a:srgbClr val="FF0000"/>
                </a:solidFill>
                <a:effectLst>
                  <a:reflection blurRad="6350" stA="53000" endA="300" endPos="35500" dir="5400000" sy="-90000" algn="bl" rotWithShape="0"/>
                </a:effectLst>
              </a:rPr>
              <a:t>Christmas Surprise  Gift</a:t>
            </a:r>
            <a:endParaRPr lang="zh-CN" altLang="en-US" sz="6600" b="1" cap="none" spc="0" dirty="0">
              <a:ln w="0"/>
              <a:solidFill>
                <a:srgbClr val="FF0000"/>
              </a:solidFill>
              <a:effectLst>
                <a:reflection blurRad="6350" stA="53000" endA="300" endPos="35500" dir="5400000" sy="-90000" algn="bl" rotWithShape="0"/>
              </a:effectLst>
            </a:endParaRPr>
          </a:p>
        </p:txBody>
      </p:sp>
      <p:sp>
        <p:nvSpPr>
          <p:cNvPr id="2" name="文本框 1"/>
          <p:cNvSpPr txBox="1"/>
          <p:nvPr/>
        </p:nvSpPr>
        <p:spPr>
          <a:xfrm>
            <a:off x="5063613" y="6069811"/>
            <a:ext cx="3716593" cy="369332"/>
          </a:xfrm>
          <a:prstGeom prst="rect">
            <a:avLst/>
          </a:prstGeom>
          <a:solidFill>
            <a:schemeClr val="bg1"/>
          </a:solidFill>
        </p:spPr>
        <p:txBody>
          <a:bodyPr wrap="square" rtlCol="0">
            <a:spAutoFit/>
          </a:bodyPr>
          <a:lstStyle/>
          <a:p>
            <a:r>
              <a:rPr lang="zh-CN" altLang="en-US"/>
              <a:t>浙江金华市汤</a:t>
            </a:r>
            <a:r>
              <a:rPr lang="zh-CN" altLang="en-US" dirty="0"/>
              <a:t>溪高级中学   郑素红</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457310" y="-803983"/>
            <a:ext cx="16051876" cy="8113223"/>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0" y="3286664"/>
            <a:ext cx="11921706" cy="3571336"/>
          </a:xfrm>
          <a:solidFill>
            <a:schemeClr val="bg1"/>
          </a:solidFill>
        </p:spPr>
        <p:txBody>
          <a:bodyPr>
            <a:normAutofit/>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I still remember the day when we decorated the house, I was ten and it was two weeks before Christmas. I was looking forward to my presents. Since I'm the youngest in the family, all of the family members would give me a gift one way or another. Sometimes it was a cookie or a hug but it was always there. I was the only center of attention and it was feeling good.</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sz="3200" dirty="0"/>
          </a:p>
        </p:txBody>
      </p:sp>
      <p:sp>
        <p:nvSpPr>
          <p:cNvPr id="5" name="文本框 4"/>
          <p:cNvSpPr txBox="1"/>
          <p:nvPr/>
        </p:nvSpPr>
        <p:spPr>
          <a:xfrm>
            <a:off x="3830128" y="414064"/>
            <a:ext cx="8583283" cy="1200329"/>
          </a:xfrm>
          <a:prstGeom prst="rect">
            <a:avLst/>
          </a:prstGeom>
          <a:noFill/>
        </p:spPr>
        <p:txBody>
          <a:bodyPr wrap="square" rtlCol="0">
            <a:spAutoFit/>
          </a:bodyPr>
          <a:lstStyle/>
          <a:p>
            <a:r>
              <a:rPr lang="en-US" altLang="zh-CN" sz="3600" dirty="0">
                <a:solidFill>
                  <a:srgbClr val="0000FF"/>
                </a:solidFill>
              </a:rPr>
              <a:t>Q1</a:t>
            </a:r>
            <a:r>
              <a:rPr lang="zh-CN" altLang="en-US" sz="3600" dirty="0">
                <a:solidFill>
                  <a:srgbClr val="0000FF"/>
                </a:solidFill>
              </a:rPr>
              <a:t>：</a:t>
            </a:r>
            <a:r>
              <a:rPr lang="en-US" altLang="zh-CN" sz="3600" dirty="0">
                <a:solidFill>
                  <a:srgbClr val="0000FF"/>
                </a:solidFill>
              </a:rPr>
              <a:t>What Christmas gift would I get?</a:t>
            </a:r>
            <a:endParaRPr lang="en-US" altLang="zh-CN" sz="3600" dirty="0">
              <a:solidFill>
                <a:srgbClr val="0000FF"/>
              </a:solidFill>
            </a:endParaRPr>
          </a:p>
          <a:p>
            <a:r>
              <a:rPr lang="en-US" altLang="zh-CN" sz="3600" dirty="0">
                <a:solidFill>
                  <a:srgbClr val="0000FF"/>
                </a:solidFill>
              </a:rPr>
              <a:t>Q2:   Why was I feeling good?  </a:t>
            </a:r>
            <a:endParaRPr lang="zh-CN" altLang="en-US" sz="3600" dirty="0">
              <a:solidFill>
                <a:srgbClr val="0000FF"/>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330038"/>
            <a:ext cx="12258502" cy="8113223"/>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33002" y="3429000"/>
            <a:ext cx="11770823" cy="2747962"/>
          </a:xfrm>
          <a:solidFill>
            <a:schemeClr val="bg1"/>
          </a:solidFill>
        </p:spPr>
        <p:txBody>
          <a:bodyPr>
            <a:normAutofit/>
          </a:bodyPr>
          <a:lstStyle/>
          <a:p>
            <a:r>
              <a:rPr lang="en-US" altLang="zh-CN" sz="36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My uncles usually would ask me what I wanted before Christmas and that year I knew what I wanted. It was the spaceship I saw in the ads. I was dreaming of opening a big gift box, and it was there. But that year it came in a way that I wasn't expecting.</a:t>
            </a:r>
            <a:endParaRPr lang="zh-CN" altLang="zh-CN" sz="36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sz="3600" dirty="0"/>
          </a:p>
        </p:txBody>
      </p:sp>
      <p:sp>
        <p:nvSpPr>
          <p:cNvPr id="2" name="文本框 1"/>
          <p:cNvSpPr txBox="1"/>
          <p:nvPr/>
        </p:nvSpPr>
        <p:spPr>
          <a:xfrm>
            <a:off x="5827221" y="414064"/>
            <a:ext cx="6094483" cy="646331"/>
          </a:xfrm>
          <a:prstGeom prst="rect">
            <a:avLst/>
          </a:prstGeom>
          <a:noFill/>
        </p:spPr>
        <p:txBody>
          <a:bodyPr wrap="square" rtlCol="0">
            <a:spAutoFit/>
          </a:bodyPr>
          <a:lstStyle/>
          <a:p>
            <a:r>
              <a:rPr lang="en-US" altLang="zh-CN" sz="3600" dirty="0">
                <a:solidFill>
                  <a:srgbClr val="0000FF"/>
                </a:solidFill>
              </a:rPr>
              <a:t>Q3: What did I want this year? </a:t>
            </a:r>
            <a:endParaRPr lang="zh-CN" altLang="en-US" sz="3600" dirty="0">
              <a:solidFill>
                <a:srgbClr val="0000FF"/>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330038"/>
            <a:ext cx="12258502" cy="8113223"/>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74816" y="3067396"/>
            <a:ext cx="11937076" cy="3591099"/>
          </a:xfrm>
          <a:solidFill>
            <a:schemeClr val="bg1"/>
          </a:solidFill>
        </p:spPr>
        <p:txBody>
          <a:bodyPr>
            <a:normAutofit lnSpcReduction="10000"/>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It was two weeks before Christmas. Just two weeks. She couldn't wait. My dear mother told my father that it was time, and then we went to the hospital. After an hour, they told me that I had a sister now. But I didn't want a sister. I wanted a spaceship. The next few days went so fast. No one was caring about me. Everyone was talking about her and I knew that my life is never going to be the same ever again. I wasn't ready to grow up, to be a big brother. But it just happened in an instant.</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sz="3200" dirty="0"/>
          </a:p>
        </p:txBody>
      </p:sp>
      <p:sp>
        <p:nvSpPr>
          <p:cNvPr id="2" name="文本框 1"/>
          <p:cNvSpPr txBox="1"/>
          <p:nvPr/>
        </p:nvSpPr>
        <p:spPr>
          <a:xfrm>
            <a:off x="7182196" y="414064"/>
            <a:ext cx="4264430" cy="1200329"/>
          </a:xfrm>
          <a:prstGeom prst="rect">
            <a:avLst/>
          </a:prstGeom>
          <a:noFill/>
        </p:spPr>
        <p:txBody>
          <a:bodyPr wrap="square" rtlCol="0">
            <a:spAutoFit/>
          </a:bodyPr>
          <a:lstStyle/>
          <a:p>
            <a:r>
              <a:rPr lang="en-US" altLang="zh-CN" sz="3600" dirty="0">
                <a:solidFill>
                  <a:srgbClr val="0000FF"/>
                </a:solidFill>
              </a:rPr>
              <a:t>Q4:  Who was she ?      </a:t>
            </a:r>
            <a:endParaRPr lang="en-US" altLang="zh-CN" sz="3600" dirty="0">
              <a:solidFill>
                <a:srgbClr val="0000FF"/>
              </a:solidFill>
            </a:endParaRPr>
          </a:p>
          <a:p>
            <a:r>
              <a:rPr lang="en-US" altLang="zh-CN" sz="3600" dirty="0">
                <a:solidFill>
                  <a:srgbClr val="0000FF"/>
                </a:solidFill>
              </a:rPr>
              <a:t>        Was I ready ? </a:t>
            </a:r>
            <a:endParaRPr lang="zh-CN" altLang="en-US" sz="3600" dirty="0">
              <a:solidFill>
                <a:srgbClr val="0000FF"/>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875608" y="-1255223"/>
            <a:ext cx="13067608" cy="8113223"/>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33002" y="3108959"/>
            <a:ext cx="11870576" cy="3483034"/>
          </a:xfrm>
          <a:solidFill>
            <a:schemeClr val="bg1"/>
          </a:solidFill>
        </p:spPr>
        <p:txBody>
          <a:bodyPr>
            <a:normAutofit fontScale="92500" lnSpcReduction="10000"/>
          </a:bodyPr>
          <a:lstStyle/>
          <a:p>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On the day before Christmas, everyone was in our home, talking only about my newborn sister. My family was becoming hers. Even my uncles didn't ask me anything about the gift. She stole everything I'd ever had, my life and my presents. Thinking about this, I cried to sleep. I had a nightmare( </a:t>
            </a:r>
            <a:r>
              <a:rPr lang="zh-CN"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噩梦</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and woke up at the middle of the night. Shadows were all around me, and I was defenseless and so weak. I ran into my parents' bedroom but couldn't wake up my poor parents who were just too worn out. I was standing near their bed, trying not to cry when I saw her. She was awake and looking at me with her big eyes in her small bed.</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sz="3200" dirty="0"/>
          </a:p>
        </p:txBody>
      </p:sp>
      <p:sp>
        <p:nvSpPr>
          <p:cNvPr id="2" name="文本框 1"/>
          <p:cNvSpPr txBox="1"/>
          <p:nvPr/>
        </p:nvSpPr>
        <p:spPr>
          <a:xfrm>
            <a:off x="4304581" y="414064"/>
            <a:ext cx="8436634" cy="1754326"/>
          </a:xfrm>
          <a:prstGeom prst="rect">
            <a:avLst/>
          </a:prstGeom>
          <a:noFill/>
        </p:spPr>
        <p:txBody>
          <a:bodyPr wrap="square" rtlCol="0">
            <a:spAutoFit/>
          </a:bodyPr>
          <a:lstStyle/>
          <a:p>
            <a:r>
              <a:rPr lang="en-US" altLang="zh-CN" sz="3600" dirty="0">
                <a:solidFill>
                  <a:srgbClr val="0000FF"/>
                </a:solidFill>
              </a:rPr>
              <a:t>Q5</a:t>
            </a:r>
            <a:r>
              <a:rPr lang="zh-CN" altLang="en-US" sz="3600" dirty="0">
                <a:solidFill>
                  <a:srgbClr val="0000FF"/>
                </a:solidFill>
              </a:rPr>
              <a:t>：</a:t>
            </a:r>
            <a:r>
              <a:rPr lang="en-US" altLang="zh-CN" sz="3600" dirty="0">
                <a:solidFill>
                  <a:srgbClr val="0000FF"/>
                </a:solidFill>
              </a:rPr>
              <a:t>How did I feel?</a:t>
            </a:r>
            <a:endParaRPr lang="en-US" altLang="zh-CN" sz="3600" dirty="0">
              <a:solidFill>
                <a:srgbClr val="0000FF"/>
              </a:solidFill>
            </a:endParaRPr>
          </a:p>
          <a:p>
            <a:r>
              <a:rPr lang="en-US" altLang="zh-CN" sz="3600" dirty="0">
                <a:solidFill>
                  <a:srgbClr val="0000FF"/>
                </a:solidFill>
              </a:rPr>
              <a:t>Q6:   What did I do after a nightmare? </a:t>
            </a:r>
            <a:endParaRPr lang="en-US" altLang="zh-CN" sz="3600" dirty="0">
              <a:solidFill>
                <a:srgbClr val="0000FF"/>
              </a:solidFill>
            </a:endParaRPr>
          </a:p>
          <a:p>
            <a:r>
              <a:rPr lang="en-US" altLang="zh-CN" sz="3600" dirty="0">
                <a:solidFill>
                  <a:srgbClr val="0000FF"/>
                </a:solidFill>
              </a:rPr>
              <a:t>Q7:   What did my newborn sister do?  </a:t>
            </a:r>
            <a:endParaRPr lang="zh-CN" altLang="en-US" sz="3600" dirty="0">
              <a:solidFill>
                <a:srgbClr val="0000FF"/>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内容占位符 3"/>
          <p:cNvGraphicFramePr>
            <a:graphicFrameLocks noGrp="1"/>
          </p:cNvGraphicFramePr>
          <p:nvPr>
            <p:ph idx="1"/>
          </p:nvPr>
        </p:nvGraphicFramePr>
        <p:xfrm>
          <a:off x="174567" y="157943"/>
          <a:ext cx="11887200" cy="6774318"/>
        </p:xfrm>
        <a:graphic>
          <a:graphicData uri="http://schemas.openxmlformats.org/drawingml/2006/table">
            <a:tbl>
              <a:tblPr firstRow="1" bandRow="1">
                <a:tableStyleId>{5C22544A-7EE6-4342-B048-85BDC9FD1C3A}</a:tableStyleId>
              </a:tblPr>
              <a:tblGrid>
                <a:gridCol w="6079584"/>
                <a:gridCol w="5807616"/>
              </a:tblGrid>
              <a:tr h="769680">
                <a:tc>
                  <a:txBody>
                    <a:bodyPr/>
                    <a:lstStyle/>
                    <a:p>
                      <a:r>
                        <a:rPr lang="zh-CN" altLang="en-US" sz="3200" dirty="0"/>
                        <a:t>原文伏笔</a:t>
                      </a:r>
                      <a:endParaRPr lang="zh-CN" altLang="en-US" sz="3200" dirty="0"/>
                    </a:p>
                  </a:txBody>
                  <a:tcPr/>
                </a:tc>
                <a:tc>
                  <a:txBody>
                    <a:bodyPr/>
                    <a:lstStyle/>
                    <a:p>
                      <a:r>
                        <a:rPr lang="zh-CN" altLang="en-US" sz="3200" dirty="0"/>
                        <a:t>续写回扣 </a:t>
                      </a:r>
                      <a:endParaRPr lang="zh-CN" altLang="en-US" sz="3200" dirty="0"/>
                    </a:p>
                  </a:txBody>
                  <a:tcPr/>
                </a:tc>
              </a:tr>
              <a:tr h="1488614">
                <a:tc>
                  <a:txBody>
                    <a:bodyPr/>
                    <a:lstStyle/>
                    <a:p>
                      <a:r>
                        <a:rPr lang="en-US" altLang="zh-CN" sz="2400"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I‘m the youngest in the family</a:t>
                      </a:r>
                      <a:r>
                        <a:rPr lang="zh-CN" altLang="en-US" sz="2400"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altLang="zh-CN" sz="2400"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2400"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I was the only center of attention and it was feeling good.</a:t>
                      </a:r>
                      <a:endParaRPr lang="zh-CN" altLang="zh-CN" sz="2400" kern="100" dirty="0">
                        <a:solidFill>
                          <a:srgbClr val="0000FF"/>
                        </a:solidFill>
                        <a:effectLst/>
                        <a:latin typeface="等线" panose="02010600030101010101" pitchFamily="2" charset="-122"/>
                        <a:ea typeface="+mn-ea"/>
                        <a:cs typeface="Times New Roman" panose="02020603050405020304" pitchFamily="18" charset="0"/>
                      </a:endParaRPr>
                    </a:p>
                    <a:p>
                      <a:endParaRPr lang="zh-CN" altLang="en-US" dirty="0"/>
                    </a:p>
                  </a:txBody>
                  <a:tcPr/>
                </a:tc>
                <a:tc>
                  <a:txBody>
                    <a:bodyPr/>
                    <a:lstStyle/>
                    <a:p>
                      <a:r>
                        <a:rPr lang="en-US" altLang="zh-CN" dirty="0"/>
                        <a:t> </a:t>
                      </a:r>
                      <a:r>
                        <a:rPr lang="en-US" altLang="zh-CN" sz="2800" dirty="0">
                          <a:solidFill>
                            <a:srgbClr val="FF0000"/>
                          </a:solidFill>
                        </a:rPr>
                        <a:t>my newborn sister was the focus of the family now</a:t>
                      </a:r>
                      <a:endParaRPr lang="zh-CN" altLang="en-US" sz="2800" dirty="0">
                        <a:solidFill>
                          <a:srgbClr val="FF0000"/>
                        </a:solidFill>
                      </a:endParaRPr>
                    </a:p>
                  </a:txBody>
                  <a:tcPr/>
                </a:tc>
              </a:tr>
              <a:tr h="1290695">
                <a:tc>
                  <a:txBody>
                    <a:bodyPr/>
                    <a:lstStyle/>
                    <a:p>
                      <a:r>
                        <a:rPr lang="en-US" altLang="zh-CN" sz="2400" b="1" dirty="0">
                          <a:solidFill>
                            <a:srgbClr val="0000FF"/>
                          </a:solidFill>
                        </a:rPr>
                        <a:t>I was dreaming of opening a big gift box, and it was there. But that year it came in a way that I wasn't expecting.</a:t>
                      </a:r>
                      <a:endParaRPr lang="zh-CN" altLang="en-US" sz="2400" b="1" dirty="0">
                        <a:solidFill>
                          <a:srgbClr val="0000FF"/>
                        </a:solidFill>
                      </a:endParaRPr>
                    </a:p>
                  </a:txBody>
                  <a:tcPr/>
                </a:tc>
                <a:tc>
                  <a:txBody>
                    <a:bodyPr/>
                    <a:lstStyle/>
                    <a:p>
                      <a:r>
                        <a:rPr lang="en-US" altLang="zh-CN" dirty="0"/>
                        <a:t> </a:t>
                      </a:r>
                      <a:r>
                        <a:rPr lang="en-US" altLang="zh-CN" sz="2800" dirty="0">
                          <a:solidFill>
                            <a:srgbClr val="FF0000"/>
                          </a:solidFill>
                        </a:rPr>
                        <a:t>What was the gift? Was it a spaceship? </a:t>
                      </a:r>
                      <a:endParaRPr lang="zh-CN" altLang="en-US" sz="2800" dirty="0">
                        <a:solidFill>
                          <a:srgbClr val="FF0000"/>
                        </a:solidFill>
                      </a:endParaRPr>
                    </a:p>
                  </a:txBody>
                  <a:tcPr/>
                </a:tc>
              </a:tr>
              <a:tr h="1829754">
                <a:tc>
                  <a:txBody>
                    <a:bodyPr/>
                    <a:lstStyle/>
                    <a:p>
                      <a:r>
                        <a:rPr lang="en-US" altLang="zh-CN" sz="2800" dirty="0">
                          <a:solidFill>
                            <a:srgbClr val="0000FF"/>
                          </a:solidFill>
                        </a:rPr>
                        <a:t>I wasn't ready to grow up, to be a big brother. </a:t>
                      </a:r>
                      <a:endParaRPr lang="en-US" altLang="zh-CN" sz="2800" dirty="0">
                        <a:solidFill>
                          <a:srgbClr val="0000FF"/>
                        </a:solidFill>
                      </a:endParaRPr>
                    </a:p>
                    <a:p>
                      <a:r>
                        <a:rPr lang="en-US" altLang="zh-CN" sz="2800" dirty="0">
                          <a:solidFill>
                            <a:srgbClr val="0000FF"/>
                          </a:solidFill>
                        </a:rPr>
                        <a:t>But it just happened in an instant.</a:t>
                      </a:r>
                      <a:endParaRPr lang="en-US" altLang="zh-CN" sz="2800" dirty="0">
                        <a:solidFill>
                          <a:srgbClr val="0000FF"/>
                        </a:solidFill>
                      </a:endParaRPr>
                    </a:p>
                    <a:p>
                      <a:endParaRPr lang="zh-CN" altLang="en-US" dirty="0"/>
                    </a:p>
                  </a:txBody>
                  <a:tcPr/>
                </a:tc>
                <a:tc>
                  <a:txBody>
                    <a:bodyPr/>
                    <a:lstStyle/>
                    <a:p>
                      <a:r>
                        <a:rPr lang="en-US" altLang="zh-CN" sz="2800" dirty="0">
                          <a:solidFill>
                            <a:srgbClr val="FF0000"/>
                          </a:solidFill>
                        </a:rPr>
                        <a:t>My sister was born two weeks before Christmas. </a:t>
                      </a:r>
                      <a:endParaRPr lang="en-US" altLang="zh-CN" sz="2800" dirty="0">
                        <a:solidFill>
                          <a:srgbClr val="FF0000"/>
                        </a:solidFill>
                      </a:endParaRPr>
                    </a:p>
                    <a:p>
                      <a:r>
                        <a:rPr lang="en-US" altLang="zh-CN" sz="2800" dirty="0">
                          <a:solidFill>
                            <a:srgbClr val="FF0000"/>
                          </a:solidFill>
                        </a:rPr>
                        <a:t>After two weeks, I should be ready to be a big brother. </a:t>
                      </a:r>
                      <a:endParaRPr lang="zh-CN" altLang="en-US" sz="2800" dirty="0">
                        <a:solidFill>
                          <a:srgbClr val="FF0000"/>
                        </a:solidFill>
                      </a:endParaRPr>
                    </a:p>
                  </a:txBody>
                  <a:tcPr/>
                </a:tc>
              </a:tr>
              <a:tr h="1395575">
                <a:tc>
                  <a:txBody>
                    <a:bodyPr/>
                    <a:lstStyle/>
                    <a:p>
                      <a:r>
                        <a:rPr lang="en-US" altLang="zh-CN" sz="2800" dirty="0">
                          <a:solidFill>
                            <a:srgbClr val="0000FF"/>
                          </a:solidFill>
                        </a:rPr>
                        <a:t>I had a nightmare and woke up at the middle of the night, crying. </a:t>
                      </a:r>
                      <a:endParaRPr lang="en-US" altLang="zh-CN" sz="2800" dirty="0">
                        <a:solidFill>
                          <a:srgbClr val="0000FF"/>
                        </a:solidFill>
                      </a:endParaRPr>
                    </a:p>
                    <a:p>
                      <a:r>
                        <a:rPr lang="en-US" altLang="zh-CN" sz="2800" dirty="0">
                          <a:solidFill>
                            <a:srgbClr val="0000FF"/>
                          </a:solidFill>
                        </a:rPr>
                        <a:t> My newborn sister was crying, too. </a:t>
                      </a:r>
                      <a:endParaRPr lang="zh-CN" altLang="en-US" sz="2800" dirty="0">
                        <a:solidFill>
                          <a:srgbClr val="0000FF"/>
                        </a:solidFill>
                      </a:endParaRPr>
                    </a:p>
                  </a:txBody>
                  <a:tcPr/>
                </a:tc>
                <a:tc>
                  <a:txBody>
                    <a:bodyPr/>
                    <a:lstStyle/>
                    <a:p>
                      <a:r>
                        <a:rPr lang="en-US" altLang="zh-CN" dirty="0"/>
                        <a:t> </a:t>
                      </a:r>
                      <a:r>
                        <a:rPr lang="en-US" altLang="zh-CN" sz="2800" dirty="0">
                          <a:solidFill>
                            <a:srgbClr val="FF0000"/>
                          </a:solidFill>
                        </a:rPr>
                        <a:t>Why was she crying ?  </a:t>
                      </a:r>
                      <a:endParaRPr lang="en-US" altLang="zh-CN" sz="2800" dirty="0">
                        <a:solidFill>
                          <a:srgbClr val="FF0000"/>
                        </a:solidFill>
                      </a:endParaRPr>
                    </a:p>
                    <a:p>
                      <a:r>
                        <a:rPr lang="en-US" altLang="zh-CN" sz="2800" dirty="0">
                          <a:solidFill>
                            <a:srgbClr val="FF0000"/>
                          </a:solidFill>
                        </a:rPr>
                        <a:t> How did I feel? </a:t>
                      </a:r>
                      <a:endParaRPr lang="en-US" altLang="zh-CN" sz="2800" dirty="0">
                        <a:solidFill>
                          <a:srgbClr val="FF0000"/>
                        </a:solidFill>
                      </a:endParaRPr>
                    </a:p>
                    <a:p>
                      <a:r>
                        <a:rPr lang="en-US" altLang="zh-CN" sz="2800" dirty="0">
                          <a:solidFill>
                            <a:srgbClr val="FF0000"/>
                          </a:solidFill>
                        </a:rPr>
                        <a:t> How did I react? </a:t>
                      </a:r>
                      <a:endParaRPr lang="zh-CN" altLang="en-US" sz="2800" dirty="0">
                        <a:solidFill>
                          <a:srgbClr val="FF0000"/>
                        </a:solidFill>
                      </a:endParaRPr>
                    </a:p>
                  </a:txBody>
                  <a:tcPr/>
                </a:tc>
              </a:tr>
            </a:tbl>
          </a:graphicData>
        </a:graphic>
      </p:graphicFrame>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65179" y="-279301"/>
            <a:ext cx="13757179" cy="6943905"/>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4"/>
          <p:cNvSpPr txBox="1"/>
          <p:nvPr/>
        </p:nvSpPr>
        <p:spPr>
          <a:xfrm>
            <a:off x="97367" y="2541036"/>
            <a:ext cx="6337939" cy="753027"/>
          </a:xfrm>
          <a:prstGeom prst="rect">
            <a:avLst/>
          </a:prstGeom>
          <a:solidFill>
            <a:schemeClr val="bg1"/>
          </a:solidFill>
        </p:spPr>
        <p:txBody>
          <a:bodyPr wrap="square">
            <a:spAutoFit/>
          </a:bodyPr>
          <a:lstStyle/>
          <a:p>
            <a:pPr indent="200025" algn="just" fontAlgn="base">
              <a:lnSpc>
                <a:spcPct val="150000"/>
              </a:lnSpc>
            </a:pP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Para1. </a:t>
            </a:r>
            <a:r>
              <a:rPr lang="en-US" altLang="zh-CN" sz="32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Suddenly, she started crying.</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6" name="内容占位符 2"/>
          <p:cNvSpPr>
            <a:spLocks noGrp="1"/>
          </p:cNvSpPr>
          <p:nvPr>
            <p:ph idx="1"/>
          </p:nvPr>
        </p:nvSpPr>
        <p:spPr>
          <a:xfrm>
            <a:off x="133002" y="193396"/>
            <a:ext cx="11870576" cy="1394334"/>
          </a:xfrm>
          <a:solidFill>
            <a:schemeClr val="bg1"/>
          </a:solidFill>
        </p:spPr>
        <p:txBody>
          <a:bodyPr>
            <a:normAutofit/>
          </a:bodyPr>
          <a:lstStyle/>
          <a:p>
            <a:pPr marL="0" indent="0">
              <a:buNone/>
            </a:pPr>
            <a:r>
              <a:rPr lang="en-US" altLang="zh-CN" sz="3200" kern="1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32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I was standing near their bed, trying not to cry when I saw her. She was awake and looking at me with her big eyes in her small bed.</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sz="3200" dirty="0"/>
          </a:p>
        </p:txBody>
      </p:sp>
      <p:sp>
        <p:nvSpPr>
          <p:cNvPr id="7" name="文本框 6"/>
          <p:cNvSpPr txBox="1"/>
          <p:nvPr/>
        </p:nvSpPr>
        <p:spPr>
          <a:xfrm>
            <a:off x="97368" y="3294063"/>
            <a:ext cx="11573702" cy="3046988"/>
          </a:xfrm>
          <a:prstGeom prst="rect">
            <a:avLst/>
          </a:prstGeom>
          <a:solidFill>
            <a:schemeClr val="bg1"/>
          </a:solidFill>
        </p:spPr>
        <p:txBody>
          <a:bodyPr wrap="square" rtlCol="0">
            <a:spAutoFit/>
          </a:bodyPr>
          <a:lstStyle/>
          <a:p>
            <a:r>
              <a:rPr lang="zh-CN" altLang="en-US" sz="3200" dirty="0">
                <a:solidFill>
                  <a:srgbClr val="0000FF"/>
                </a:solidFill>
              </a:rPr>
              <a:t>定第一段首句（句群）</a:t>
            </a:r>
            <a:r>
              <a:rPr lang="zh-CN" altLang="en-US" sz="3200" dirty="0"/>
              <a:t>：结合原文最后一段我哭的原因（因为恶梦）和最后一句 </a:t>
            </a:r>
            <a:r>
              <a:rPr lang="en-US" altLang="zh-CN" sz="3200" dirty="0"/>
              <a:t>She was looking at me with her big eyes in her small bed. </a:t>
            </a:r>
            <a:r>
              <a:rPr lang="zh-CN" altLang="en-US" sz="3200" dirty="0"/>
              <a:t>以及</a:t>
            </a:r>
            <a:r>
              <a:rPr lang="en-US" altLang="zh-CN" sz="3200" dirty="0"/>
              <a:t>she started crying .</a:t>
            </a:r>
            <a:r>
              <a:rPr lang="zh-CN" altLang="en-US" sz="3200" dirty="0"/>
              <a:t>我可能要探究一下她哭的原因。</a:t>
            </a:r>
            <a:endParaRPr lang="en-US" altLang="zh-CN" sz="3200" dirty="0"/>
          </a:p>
          <a:p>
            <a:r>
              <a:rPr lang="en-US" altLang="zh-CN" sz="3200" dirty="0">
                <a:solidFill>
                  <a:srgbClr val="C00000"/>
                </a:solidFill>
              </a:rPr>
              <a:t>“Am I her nightmare?” I thought to myself. Never had I hugged her or kissed her before because I thought she stole everything that used to belong to me.</a:t>
            </a:r>
            <a:endParaRPr lang="zh-CN" altLang="en-US" sz="3200" dirty="0">
              <a:solidFill>
                <a:srgbClr val="C00000"/>
              </a:solidFill>
            </a:endParaRPr>
          </a:p>
        </p:txBody>
      </p:sp>
      <p:pic>
        <p:nvPicPr>
          <p:cNvPr id="5124" name="图片 11" descr="水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207" y="329406"/>
            <a:ext cx="4902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8491</Words>
  <Application>WPS 演示</Application>
  <PresentationFormat>宽屏</PresentationFormat>
  <Paragraphs>144</Paragraphs>
  <Slides>21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21</vt:i4>
      </vt:variant>
    </vt:vector>
  </HeadingPairs>
  <TitlesOfParts>
    <vt:vector size="35" baseType="lpstr">
      <vt:lpstr>Arial</vt:lpstr>
      <vt:lpstr>宋体</vt:lpstr>
      <vt:lpstr>Wingdings</vt:lpstr>
      <vt:lpstr>Times New Roman</vt:lpstr>
      <vt:lpstr>等线</vt:lpstr>
      <vt:lpstr>等线 Light</vt:lpstr>
      <vt:lpstr>微软雅黑</vt:lpstr>
      <vt:lpstr>Arial Unicode MS</vt:lpstr>
      <vt:lpstr>Calibri</vt:lpstr>
      <vt:lpstr>黑体</vt:lpstr>
      <vt:lpstr>HelveticaNeue</vt:lpstr>
      <vt:lpstr>华文新魏</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jiahui fu</dc:creator>
  <cp:lastModifiedBy>Wiesen</cp:lastModifiedBy>
  <cp:revision>150</cp:revision>
  <dcterms:created xsi:type="dcterms:W3CDTF">2024-01-06T12:20:00Z</dcterms:created>
  <dcterms:modified xsi:type="dcterms:W3CDTF">2024-01-07T13:27:02Z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2052-10.8.2.6613</vt:lpwstr>
  </property>
</Properties>
</file>