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319" r:id="rId3"/>
    <p:sldId id="272" r:id="rId4"/>
    <p:sldId id="286" r:id="rId5"/>
    <p:sldId id="302" r:id="rId6"/>
    <p:sldId id="288" r:id="rId7"/>
    <p:sldId id="290" r:id="rId8"/>
    <p:sldId id="291" r:id="rId9"/>
    <p:sldId id="303" r:id="rId10"/>
    <p:sldId id="304" r:id="rId11"/>
    <p:sldId id="281" r:id="rId12"/>
    <p:sldId id="273" r:id="rId13"/>
    <p:sldId id="280" r:id="rId14"/>
    <p:sldId id="283" r:id="rId15"/>
    <p:sldId id="278" r:id="rId16"/>
    <p:sldId id="295" r:id="rId17"/>
    <p:sldId id="298" r:id="rId18"/>
    <p:sldId id="300" r:id="rId19"/>
    <p:sldId id="279" r:id="rId20"/>
    <p:sldId id="282" r:id="rId21"/>
    <p:sldId id="301"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0066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244" y="5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notesMaster" Target="notesMasters/notesMaster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D0D9BE-9D7F-41DA-A789-F445876098E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FB89A9-58A3-4A15-B4A1-AA3FA61CA0F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3B04F4F-8269-4DE7-AE4D-0F3E2FF1BE6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BA9709D-1DFF-4926-9EDC-92DFB06EC271}"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B04F4F-8269-4DE7-AE4D-0F3E2FF1BE6C}"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9709D-1DFF-4926-9EDC-92DFB06EC271}" type="slidenum">
              <a:rPr lang="zh-CN" altLang="en-US" smtClean="0"/>
            </a:fld>
            <a:endParaRPr lang="zh-CN" altLang="en-US"/>
          </a:p>
        </p:txBody>
      </p:sp>
      <p:pic>
        <p:nvPicPr>
          <p:cNvPr id="5124" name="图片 11" descr="水印"/>
          <p:cNvPicPr>
            <a:picLocks noChangeAspect="1"/>
          </p:cNvPicPr>
          <p:nvPr userDrawn="1"/>
        </p:nvPicPr>
        <p:blipFill>
          <a:blip r:embed="rId12"/>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文本框 2"/>
          <p:cNvSpPr txBox="1"/>
          <p:nvPr/>
        </p:nvSpPr>
        <p:spPr>
          <a:xfrm>
            <a:off x="1" y="186813"/>
            <a:ext cx="12191999" cy="954107"/>
          </a:xfrm>
          <a:prstGeom prst="rect">
            <a:avLst/>
          </a:prstGeom>
          <a:solidFill>
            <a:schemeClr val="bg1"/>
          </a:solidFill>
        </p:spPr>
        <p:txBody>
          <a:bodyPr wrap="square" rtlCol="0">
            <a:spAutoFit/>
          </a:bodyPr>
          <a:lstStyle/>
          <a:p>
            <a:r>
              <a:rPr lang="en-US" altLang="zh-CN" sz="2800" i="1" dirty="0"/>
              <a:t>Para1</a:t>
            </a:r>
            <a:r>
              <a:rPr lang="zh-CN" altLang="zh-CN" sz="2800" i="1" dirty="0"/>
              <a:t>：</a:t>
            </a:r>
            <a:r>
              <a:rPr lang="en-US" altLang="zh-CN" sz="2800" i="1" dirty="0"/>
              <a:t>When Coach Pitt said "Great work" to her at the finish line, </a:t>
            </a:r>
            <a:r>
              <a:rPr lang="en-US" altLang="zh-CN" sz="2800" i="1" dirty="0">
                <a:solidFill>
                  <a:srgbClr val="FF0000"/>
                </a:solidFill>
              </a:rPr>
              <a:t>Eva was surprised.</a:t>
            </a:r>
            <a:r>
              <a:rPr lang="en-US" altLang="zh-CN" sz="2800" dirty="0">
                <a:solidFill>
                  <a:srgbClr val="FF0000"/>
                </a:solidFill>
              </a:rPr>
              <a:t> </a:t>
            </a:r>
            <a:endParaRPr lang="en-US" altLang="zh-CN" sz="2800" dirty="0">
              <a:solidFill>
                <a:srgbClr val="FF0000"/>
              </a:solidFill>
            </a:endParaRPr>
          </a:p>
        </p:txBody>
      </p:sp>
      <p:sp>
        <p:nvSpPr>
          <p:cNvPr id="2" name="矩形 1"/>
          <p:cNvSpPr/>
          <p:nvPr/>
        </p:nvSpPr>
        <p:spPr>
          <a:xfrm>
            <a:off x="0" y="1140920"/>
            <a:ext cx="2064773" cy="523220"/>
          </a:xfrm>
          <a:prstGeom prst="rect">
            <a:avLst/>
          </a:prstGeom>
          <a:solidFill>
            <a:schemeClr val="bg1"/>
          </a:solidFill>
        </p:spPr>
        <p:txBody>
          <a:bodyPr wrap="square">
            <a:spAutoFit/>
          </a:bodyPr>
          <a:lstStyle/>
          <a:p>
            <a:r>
              <a:rPr lang="zh-CN" altLang="en-US" sz="2800" dirty="0"/>
              <a:t>定首段首句：</a:t>
            </a:r>
            <a:endParaRPr lang="en-US" altLang="zh-CN" sz="2800" dirty="0"/>
          </a:p>
        </p:txBody>
      </p:sp>
      <p:sp>
        <p:nvSpPr>
          <p:cNvPr id="4" name="矩形 3"/>
          <p:cNvSpPr/>
          <p:nvPr/>
        </p:nvSpPr>
        <p:spPr>
          <a:xfrm>
            <a:off x="0" y="1691151"/>
            <a:ext cx="12192000" cy="954107"/>
          </a:xfrm>
          <a:prstGeom prst="rect">
            <a:avLst/>
          </a:prstGeom>
          <a:solidFill>
            <a:schemeClr val="bg1"/>
          </a:solidFill>
        </p:spPr>
        <p:txBody>
          <a:bodyPr wrap="square">
            <a:spAutoFit/>
          </a:bodyPr>
          <a:lstStyle/>
          <a:p>
            <a:r>
              <a:rPr lang="zh-CN" altLang="en-US" sz="2800" dirty="0"/>
              <a:t>手法</a:t>
            </a:r>
            <a:r>
              <a:rPr lang="en-US" altLang="zh-CN" sz="2800" dirty="0"/>
              <a:t>1</a:t>
            </a:r>
            <a:r>
              <a:rPr lang="zh-CN" altLang="en-US" sz="2800" dirty="0"/>
              <a:t>：（主位推进叙事，以</a:t>
            </a:r>
            <a:r>
              <a:rPr lang="en-US" altLang="zh-CN" sz="2800" dirty="0"/>
              <a:t>Eva </a:t>
            </a:r>
            <a:r>
              <a:rPr lang="zh-CN" altLang="en-US" sz="2800" dirty="0"/>
              <a:t>为叙事对象：根据原文最后一段，</a:t>
            </a:r>
            <a:r>
              <a:rPr lang="en-US" altLang="zh-CN" sz="2800" dirty="0"/>
              <a:t>Eva </a:t>
            </a:r>
            <a:r>
              <a:rPr lang="zh-CN" altLang="en-US" sz="2800" dirty="0"/>
              <a:t>终于完成了一英里长跑。可以夸张一下</a:t>
            </a:r>
            <a:r>
              <a:rPr lang="en-US" altLang="zh-CN" sz="2800" dirty="0"/>
              <a:t>Eva </a:t>
            </a:r>
            <a:r>
              <a:rPr lang="zh-CN" altLang="en-US" sz="2800" dirty="0"/>
              <a:t>最终跑步的成绩，体现续写开放性）</a:t>
            </a:r>
            <a:endParaRPr lang="en-US" altLang="zh-CN" sz="2800" dirty="0"/>
          </a:p>
        </p:txBody>
      </p:sp>
      <p:sp>
        <p:nvSpPr>
          <p:cNvPr id="5" name="矩形 4"/>
          <p:cNvSpPr/>
          <p:nvPr/>
        </p:nvSpPr>
        <p:spPr>
          <a:xfrm>
            <a:off x="0" y="2928855"/>
            <a:ext cx="12192000" cy="954107"/>
          </a:xfrm>
          <a:prstGeom prst="rect">
            <a:avLst/>
          </a:prstGeom>
          <a:solidFill>
            <a:schemeClr val="bg1"/>
          </a:solidFill>
        </p:spPr>
        <p:txBody>
          <a:bodyPr wrap="square">
            <a:spAutoFit/>
          </a:bodyPr>
          <a:lstStyle/>
          <a:p>
            <a:r>
              <a:rPr lang="en-US" altLang="zh-CN" sz="2800" b="1" dirty="0">
                <a:solidFill>
                  <a:srgbClr val="0000CC"/>
                </a:solidFill>
              </a:rPr>
              <a:t>Never in her wildest dream had she imagined that </a:t>
            </a:r>
            <a:r>
              <a:rPr lang="en-US" altLang="zh-CN" sz="2800" dirty="0">
                <a:solidFill>
                  <a:srgbClr val="C00000"/>
                </a:solidFill>
              </a:rPr>
              <a:t>she could achieve such </a:t>
            </a:r>
            <a:r>
              <a:rPr lang="en-US" altLang="zh-CN" sz="2800" b="1" dirty="0">
                <a:solidFill>
                  <a:srgbClr val="C00000"/>
                </a:solidFill>
              </a:rPr>
              <a:t>an eye-catching score</a:t>
            </a:r>
            <a:r>
              <a:rPr lang="en-US" altLang="zh-CN" sz="2800" dirty="0">
                <a:solidFill>
                  <a:srgbClr val="C00000"/>
                </a:solidFill>
              </a:rPr>
              <a:t>! </a:t>
            </a:r>
            <a:endParaRPr lang="en-US" altLang="zh-CN" sz="2800" dirty="0">
              <a:solidFill>
                <a:srgbClr val="C00000"/>
              </a:solidFill>
            </a:endParaRPr>
          </a:p>
        </p:txBody>
      </p:sp>
      <p:sp>
        <p:nvSpPr>
          <p:cNvPr id="7" name="矩形 6"/>
          <p:cNvSpPr/>
          <p:nvPr/>
        </p:nvSpPr>
        <p:spPr>
          <a:xfrm>
            <a:off x="0" y="4167719"/>
            <a:ext cx="12192000" cy="954107"/>
          </a:xfrm>
          <a:prstGeom prst="rect">
            <a:avLst/>
          </a:prstGeom>
          <a:solidFill>
            <a:schemeClr val="bg1"/>
          </a:solidFill>
        </p:spPr>
        <p:txBody>
          <a:bodyPr wrap="square">
            <a:spAutoFit/>
          </a:bodyPr>
          <a:lstStyle/>
          <a:p>
            <a:r>
              <a:rPr lang="zh-CN" altLang="en-US" sz="2800" dirty="0"/>
              <a:t>手法</a:t>
            </a:r>
            <a:r>
              <a:rPr lang="en-US" altLang="zh-CN" sz="2800" dirty="0"/>
              <a:t>2</a:t>
            </a:r>
            <a:r>
              <a:rPr lang="zh-CN" altLang="en-US" sz="2800" dirty="0"/>
              <a:t>：（以</a:t>
            </a:r>
            <a:r>
              <a:rPr lang="en-US" altLang="zh-CN" sz="2800" dirty="0"/>
              <a:t>Coach Pitt </a:t>
            </a:r>
            <a:r>
              <a:rPr lang="zh-CN" altLang="en-US" sz="2800" dirty="0"/>
              <a:t>为叙事对象。课堂结束时还是为</a:t>
            </a:r>
            <a:r>
              <a:rPr lang="en-US" altLang="zh-CN" sz="2800" dirty="0"/>
              <a:t>Eva </a:t>
            </a:r>
            <a:r>
              <a:rPr lang="zh-CN" altLang="en-US" sz="2800" dirty="0"/>
              <a:t>的出彩表现表现出赞赏。） </a:t>
            </a:r>
            <a:r>
              <a:rPr lang="en-US" altLang="zh-CN" sz="2800" dirty="0"/>
              <a:t> </a:t>
            </a:r>
            <a:endParaRPr lang="en-US" altLang="zh-CN" sz="2800" dirty="0"/>
          </a:p>
        </p:txBody>
      </p:sp>
      <p:sp>
        <p:nvSpPr>
          <p:cNvPr id="8" name="文本框 7"/>
          <p:cNvSpPr txBox="1"/>
          <p:nvPr/>
        </p:nvSpPr>
        <p:spPr>
          <a:xfrm>
            <a:off x="2" y="5417590"/>
            <a:ext cx="12191998" cy="954107"/>
          </a:xfrm>
          <a:prstGeom prst="rect">
            <a:avLst/>
          </a:prstGeom>
          <a:solidFill>
            <a:schemeClr val="bg1"/>
          </a:solidFill>
        </p:spPr>
        <p:txBody>
          <a:bodyPr wrap="square" rtlCol="0">
            <a:spAutoFit/>
          </a:bodyPr>
          <a:lstStyle/>
          <a:p>
            <a:r>
              <a:rPr lang="en-US" altLang="zh-CN" sz="2800" b="1" dirty="0">
                <a:solidFill>
                  <a:srgbClr val="7030A0"/>
                </a:solidFill>
              </a:rPr>
              <a:t>Class dismissed, </a:t>
            </a:r>
            <a:r>
              <a:rPr lang="en-US" altLang="zh-CN" sz="2800" b="1" dirty="0">
                <a:solidFill>
                  <a:srgbClr val="C00000"/>
                </a:solidFill>
              </a:rPr>
              <a:t>Coach Pitt  gave Eva a thumbs-up for her fantastic performance </a:t>
            </a:r>
            <a:r>
              <a:rPr lang="en-US" altLang="zh-CN" sz="2800" b="1" dirty="0">
                <a:solidFill>
                  <a:srgbClr val="0000CC"/>
                </a:solidFill>
              </a:rPr>
              <a:t>as Eva waved goodbye to him.</a:t>
            </a:r>
            <a:r>
              <a:rPr lang="zh-CN" altLang="en-US" sz="2800" b="1" dirty="0">
                <a:solidFill>
                  <a:srgbClr val="0000CC"/>
                </a:solidFill>
              </a:rPr>
              <a:t> </a:t>
            </a:r>
            <a:endParaRPr lang="zh-CN" altLang="en-US" sz="2800" b="1"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2" name="矩形 1"/>
          <p:cNvSpPr/>
          <p:nvPr/>
        </p:nvSpPr>
        <p:spPr>
          <a:xfrm>
            <a:off x="0" y="5496392"/>
            <a:ext cx="12191999" cy="1231106"/>
          </a:xfrm>
          <a:prstGeom prst="rect">
            <a:avLst/>
          </a:prstGeom>
          <a:solidFill>
            <a:schemeClr val="bg1"/>
          </a:solidFill>
        </p:spPr>
        <p:txBody>
          <a:bodyPr wrap="square">
            <a:spAutoFit/>
          </a:bodyPr>
          <a:lstStyle/>
          <a:p>
            <a:pPr indent="127000" algn="just">
              <a:lnSpc>
                <a:spcPts val="1200"/>
              </a:lnSpc>
              <a:spcAft>
                <a:spcPts val="0"/>
              </a:spcAft>
            </a:pPr>
            <a:r>
              <a:rPr lang="en-US" altLang="zh-CN" sz="3200" kern="100" dirty="0">
                <a:latin typeface="等线" panose="02010600030101010101" pitchFamily="2" charset="-122"/>
                <a:cs typeface="Times New Roman" panose="02020603050405020304" pitchFamily="18" charset="0"/>
              </a:rPr>
              <a:t> </a:t>
            </a:r>
            <a:endParaRPr lang="zh-CN" altLang="zh-CN" sz="3200" kern="100" dirty="0">
              <a:latin typeface="Alibaba Sans"/>
            </a:endParaRPr>
          </a:p>
          <a:p>
            <a:r>
              <a:rPr lang="en-US" altLang="zh-CN" sz="3200" dirty="0">
                <a:latin typeface="等线" panose="02010600030101010101" pitchFamily="2" charset="-122"/>
                <a:cs typeface="Times New Roman" panose="02020603050405020304" pitchFamily="18" charset="0"/>
              </a:rPr>
              <a:t>Para 2</a:t>
            </a:r>
            <a:r>
              <a:rPr lang="zh-CN" altLang="zh-CN" sz="3200" dirty="0">
                <a:cs typeface="Times New Roman" panose="02020603050405020304" pitchFamily="18" charset="0"/>
              </a:rPr>
              <a:t>：</a:t>
            </a:r>
            <a:r>
              <a:rPr lang="en-US" altLang="zh-CN" sz="3200" dirty="0">
                <a:cs typeface="Times New Roman" panose="02020603050405020304" pitchFamily="18" charset="0"/>
              </a:rPr>
              <a:t>Eva </a:t>
            </a:r>
            <a:r>
              <a:rPr lang="en-US" altLang="zh-CN" sz="3200" b="1" dirty="0">
                <a:solidFill>
                  <a:srgbClr val="C00000"/>
                </a:solidFill>
                <a:cs typeface="Times New Roman" panose="02020603050405020304" pitchFamily="18" charset="0"/>
              </a:rPr>
              <a:t>decided to use the same trick </a:t>
            </a:r>
            <a:r>
              <a:rPr lang="en-US" altLang="zh-CN" sz="3200" dirty="0">
                <a:cs typeface="Times New Roman" panose="02020603050405020304" pitchFamily="18" charset="0"/>
              </a:rPr>
              <a:t>to deal with the school building.</a:t>
            </a:r>
            <a:endParaRPr lang="zh-CN" altLang="en-US" sz="3200" dirty="0"/>
          </a:p>
        </p:txBody>
      </p:sp>
      <p:sp>
        <p:nvSpPr>
          <p:cNvPr id="5" name="矩形 4"/>
          <p:cNvSpPr/>
          <p:nvPr/>
        </p:nvSpPr>
        <p:spPr>
          <a:xfrm>
            <a:off x="0" y="1718299"/>
            <a:ext cx="12191999" cy="2062103"/>
          </a:xfrm>
          <a:prstGeom prst="rect">
            <a:avLst/>
          </a:prstGeom>
          <a:solidFill>
            <a:schemeClr val="bg1"/>
          </a:solidFill>
        </p:spPr>
        <p:txBody>
          <a:bodyPr wrap="square">
            <a:spAutoFit/>
          </a:bodyPr>
          <a:lstStyle/>
          <a:p>
            <a:r>
              <a:rPr lang="en-US" altLang="zh-CN" sz="3200" b="1" dirty="0">
                <a:solidFill>
                  <a:srgbClr val="0000CC"/>
                </a:solidFill>
              </a:rPr>
              <a:t>Being a freshman, </a:t>
            </a:r>
            <a:r>
              <a:rPr lang="en-US" altLang="zh-CN" sz="3200" dirty="0"/>
              <a:t>she </a:t>
            </a:r>
            <a:r>
              <a:rPr lang="en-US" altLang="zh-CN" sz="3200" dirty="0">
                <a:solidFill>
                  <a:srgbClr val="C00000"/>
                </a:solidFill>
              </a:rPr>
              <a:t>tended to get lost </a:t>
            </a:r>
            <a:r>
              <a:rPr lang="en-US" altLang="zh-CN" sz="3200" dirty="0"/>
              <a:t>in the 6-storey maze, </a:t>
            </a:r>
            <a:r>
              <a:rPr lang="en-US" altLang="zh-CN" sz="3200" dirty="0">
                <a:solidFill>
                  <a:srgbClr val="7030A0"/>
                </a:solidFill>
              </a:rPr>
              <a:t>leaving her so helpless and defenseless.  </a:t>
            </a:r>
            <a:r>
              <a:rPr lang="en-US" altLang="zh-CN" sz="3200" dirty="0">
                <a:solidFill>
                  <a:srgbClr val="0000CC"/>
                </a:solidFill>
              </a:rPr>
              <a:t>Staring at the towering school building, </a:t>
            </a:r>
            <a:r>
              <a:rPr lang="en-US" altLang="zh-CN" sz="3200" dirty="0"/>
              <a:t>Eva </a:t>
            </a:r>
            <a:r>
              <a:rPr lang="en-US" altLang="zh-CN" sz="3200" b="1" dirty="0">
                <a:solidFill>
                  <a:srgbClr val="C00000"/>
                </a:solidFill>
              </a:rPr>
              <a:t>came up with a good idea, </a:t>
            </a:r>
            <a:r>
              <a:rPr lang="en-US" altLang="zh-CN" sz="3200" b="1" dirty="0">
                <a:solidFill>
                  <a:srgbClr val="0000CC"/>
                </a:solidFill>
              </a:rPr>
              <a:t>with a smile blooming/ flowering across her face.  </a:t>
            </a:r>
            <a:endParaRPr lang="zh-CN" altLang="en-US" sz="3200" b="1" dirty="0">
              <a:solidFill>
                <a:srgbClr val="0000CC"/>
              </a:solidFill>
            </a:endParaRPr>
          </a:p>
        </p:txBody>
      </p:sp>
      <p:sp>
        <p:nvSpPr>
          <p:cNvPr id="6" name="矩形 5"/>
          <p:cNvSpPr/>
          <p:nvPr/>
        </p:nvSpPr>
        <p:spPr>
          <a:xfrm>
            <a:off x="0" y="93836"/>
            <a:ext cx="12191999" cy="954107"/>
          </a:xfrm>
          <a:prstGeom prst="rect">
            <a:avLst/>
          </a:prstGeom>
          <a:solidFill>
            <a:schemeClr val="bg1"/>
          </a:solidFill>
        </p:spPr>
        <p:txBody>
          <a:bodyPr wrap="square">
            <a:spAutoFit/>
          </a:bodyPr>
          <a:lstStyle/>
          <a:p>
            <a:r>
              <a:rPr lang="zh-CN" altLang="en-US" sz="2800" dirty="0"/>
              <a:t>定首段尾句： 根据第二段</a:t>
            </a:r>
            <a:r>
              <a:rPr lang="en-US" altLang="zh-CN" sz="2800" dirty="0"/>
              <a:t>deal with the school building </a:t>
            </a:r>
            <a:r>
              <a:rPr lang="zh-CN" altLang="en-US" sz="2800" dirty="0"/>
              <a:t>，尾句肯定会提到 六层的教学楼。</a:t>
            </a:r>
            <a:r>
              <a:rPr lang="en-US" altLang="zh-CN" sz="2800" dirty="0"/>
              <a:t>Eva </a:t>
            </a:r>
            <a:r>
              <a:rPr lang="zh-CN" altLang="en-US" sz="2800" dirty="0"/>
              <a:t>想到了这个好办法，来回扣原文第一段和呼应第二段首句。</a:t>
            </a:r>
            <a:endParaRPr lang="en-US" altLang="zh-CN" sz="2800" dirty="0"/>
          </a:p>
        </p:txBody>
      </p:sp>
      <p:sp>
        <p:nvSpPr>
          <p:cNvPr id="7" name="矩形 6"/>
          <p:cNvSpPr/>
          <p:nvPr/>
        </p:nvSpPr>
        <p:spPr>
          <a:xfrm>
            <a:off x="0" y="1061887"/>
            <a:ext cx="2113937" cy="584775"/>
          </a:xfrm>
          <a:prstGeom prst="rect">
            <a:avLst/>
          </a:prstGeom>
          <a:solidFill>
            <a:schemeClr val="bg1"/>
          </a:solidFill>
        </p:spPr>
        <p:txBody>
          <a:bodyPr wrap="square">
            <a:spAutoFit/>
          </a:bodyPr>
          <a:lstStyle/>
          <a:p>
            <a:r>
              <a:rPr lang="zh-CN" altLang="en-US" sz="3200" dirty="0"/>
              <a:t>手法</a:t>
            </a:r>
            <a:r>
              <a:rPr lang="en-US" altLang="zh-CN" sz="3200" dirty="0"/>
              <a:t>1</a:t>
            </a:r>
            <a:r>
              <a:rPr lang="zh-CN" altLang="en-US" sz="3200" dirty="0"/>
              <a:t>： </a:t>
            </a:r>
            <a:endParaRPr lang="zh-CN" altLang="en-US" sz="3200" dirty="0"/>
          </a:p>
        </p:txBody>
      </p:sp>
      <p:sp>
        <p:nvSpPr>
          <p:cNvPr id="8" name="矩形 7"/>
          <p:cNvSpPr/>
          <p:nvPr/>
        </p:nvSpPr>
        <p:spPr>
          <a:xfrm>
            <a:off x="1" y="3760840"/>
            <a:ext cx="2177846" cy="584775"/>
          </a:xfrm>
          <a:prstGeom prst="rect">
            <a:avLst/>
          </a:prstGeom>
          <a:solidFill>
            <a:schemeClr val="bg1"/>
          </a:solidFill>
        </p:spPr>
        <p:txBody>
          <a:bodyPr wrap="square">
            <a:spAutoFit/>
          </a:bodyPr>
          <a:lstStyle/>
          <a:p>
            <a:r>
              <a:rPr lang="zh-CN" altLang="en-US" sz="3200" dirty="0"/>
              <a:t>手法</a:t>
            </a:r>
            <a:r>
              <a:rPr lang="en-US" altLang="zh-CN" sz="3200" dirty="0"/>
              <a:t>2</a:t>
            </a:r>
            <a:r>
              <a:rPr lang="zh-CN" altLang="en-US" sz="3200" dirty="0"/>
              <a:t>： </a:t>
            </a:r>
            <a:endParaRPr lang="zh-CN" altLang="en-US" sz="3200" dirty="0"/>
          </a:p>
        </p:txBody>
      </p:sp>
      <p:sp>
        <p:nvSpPr>
          <p:cNvPr id="9" name="矩形 8"/>
          <p:cNvSpPr/>
          <p:nvPr/>
        </p:nvSpPr>
        <p:spPr>
          <a:xfrm>
            <a:off x="0" y="4340945"/>
            <a:ext cx="12191999" cy="1077218"/>
          </a:xfrm>
          <a:prstGeom prst="rect">
            <a:avLst/>
          </a:prstGeom>
          <a:solidFill>
            <a:schemeClr val="bg1"/>
          </a:solidFill>
        </p:spPr>
        <p:txBody>
          <a:bodyPr wrap="square">
            <a:spAutoFit/>
          </a:bodyPr>
          <a:lstStyle/>
          <a:p>
            <a:r>
              <a:rPr lang="en-US" altLang="zh-CN" sz="3200" dirty="0">
                <a:latin typeface="等线" panose="02010600030101010101" pitchFamily="2" charset="-122"/>
                <a:cs typeface="Times New Roman" panose="02020603050405020304" pitchFamily="18" charset="0"/>
              </a:rPr>
              <a:t>“Will </a:t>
            </a:r>
            <a:r>
              <a:rPr lang="en-US" altLang="zh-CN" sz="3200" dirty="0">
                <a:solidFill>
                  <a:srgbClr val="0000CC"/>
                </a:solidFill>
                <a:latin typeface="等线" panose="02010600030101010101" pitchFamily="2" charset="-122"/>
                <a:cs typeface="Times New Roman" panose="02020603050405020304" pitchFamily="18" charset="0"/>
              </a:rPr>
              <a:t>the ingenious mind trick </a:t>
            </a:r>
            <a:r>
              <a:rPr lang="en-US" altLang="zh-CN" sz="3200" dirty="0">
                <a:solidFill>
                  <a:srgbClr val="C00000"/>
                </a:solidFill>
                <a:latin typeface="等线" panose="02010600030101010101" pitchFamily="2" charset="-122"/>
                <a:cs typeface="Times New Roman" panose="02020603050405020304" pitchFamily="18" charset="0"/>
              </a:rPr>
              <a:t>apply to her present challenge </a:t>
            </a:r>
            <a:r>
              <a:rPr lang="en-US" altLang="zh-CN" sz="3200" dirty="0">
                <a:latin typeface="等线" panose="02010600030101010101" pitchFamily="2" charset="-122"/>
                <a:cs typeface="Times New Roman" panose="02020603050405020304" pitchFamily="18" charset="0"/>
              </a:rPr>
              <a:t>in this new school?” She thought to herself.  </a:t>
            </a:r>
            <a:endParaRPr lang="zh-CN" altLang="en-US" sz="3200" dirty="0"/>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9664" y="4440"/>
            <a:ext cx="12192000" cy="6853560"/>
          </a:xfrm>
        </p:spPr>
      </p:pic>
      <p:sp>
        <p:nvSpPr>
          <p:cNvPr id="2" name="矩形 1"/>
          <p:cNvSpPr/>
          <p:nvPr/>
        </p:nvSpPr>
        <p:spPr>
          <a:xfrm>
            <a:off x="0" y="109922"/>
            <a:ext cx="12211663" cy="523220"/>
          </a:xfrm>
          <a:prstGeom prst="rect">
            <a:avLst/>
          </a:prstGeom>
          <a:solidFill>
            <a:schemeClr val="bg1"/>
          </a:solidFill>
        </p:spPr>
        <p:txBody>
          <a:bodyPr wrap="square">
            <a:spAutoFit/>
          </a:bodyPr>
          <a:lstStyle/>
          <a:p>
            <a:r>
              <a:rPr lang="en-US" altLang="zh-CN" sz="2800" dirty="0">
                <a:latin typeface="等线" panose="02010600030101010101" pitchFamily="2" charset="-122"/>
                <a:cs typeface="Times New Roman" panose="02020603050405020304" pitchFamily="18" charset="0"/>
              </a:rPr>
              <a:t>Para 2</a:t>
            </a:r>
            <a:r>
              <a:rPr lang="zh-CN" altLang="zh-CN" sz="2800" dirty="0">
                <a:cs typeface="Times New Roman" panose="02020603050405020304" pitchFamily="18" charset="0"/>
              </a:rPr>
              <a:t>：</a:t>
            </a:r>
            <a:r>
              <a:rPr lang="en-US" altLang="zh-CN" sz="2800" dirty="0">
                <a:cs typeface="Times New Roman" panose="02020603050405020304" pitchFamily="18" charset="0"/>
              </a:rPr>
              <a:t>Eva decided to use </a:t>
            </a:r>
            <a:r>
              <a:rPr lang="en-US" altLang="zh-CN" sz="2800" b="1" dirty="0">
                <a:solidFill>
                  <a:srgbClr val="C00000"/>
                </a:solidFill>
                <a:cs typeface="Times New Roman" panose="02020603050405020304" pitchFamily="18" charset="0"/>
              </a:rPr>
              <a:t>the same trick </a:t>
            </a:r>
            <a:r>
              <a:rPr lang="en-US" altLang="zh-CN" sz="2800" dirty="0">
                <a:cs typeface="Times New Roman" panose="02020603050405020304" pitchFamily="18" charset="0"/>
              </a:rPr>
              <a:t>to deal with </a:t>
            </a:r>
            <a:r>
              <a:rPr lang="en-US" altLang="zh-CN" sz="2800" b="1" dirty="0">
                <a:solidFill>
                  <a:srgbClr val="7030A0"/>
                </a:solidFill>
                <a:cs typeface="Times New Roman" panose="02020603050405020304" pitchFamily="18" charset="0"/>
              </a:rPr>
              <a:t>the school building. </a:t>
            </a:r>
            <a:endParaRPr lang="zh-CN" altLang="en-US" sz="2800" b="1" dirty="0">
              <a:solidFill>
                <a:srgbClr val="7030A0"/>
              </a:solidFill>
            </a:endParaRPr>
          </a:p>
        </p:txBody>
      </p:sp>
      <p:sp>
        <p:nvSpPr>
          <p:cNvPr id="5" name="矩形 4"/>
          <p:cNvSpPr/>
          <p:nvPr/>
        </p:nvSpPr>
        <p:spPr>
          <a:xfrm>
            <a:off x="19664" y="801764"/>
            <a:ext cx="12172335" cy="954107"/>
          </a:xfrm>
          <a:prstGeom prst="rect">
            <a:avLst/>
          </a:prstGeom>
          <a:solidFill>
            <a:schemeClr val="bg1"/>
          </a:solidFill>
        </p:spPr>
        <p:txBody>
          <a:bodyPr wrap="square">
            <a:spAutoFit/>
          </a:bodyPr>
          <a:lstStyle/>
          <a:p>
            <a:r>
              <a:rPr lang="zh-CN" altLang="en-US" sz="2800" dirty="0"/>
              <a:t>定二段首句： 关键字</a:t>
            </a:r>
            <a:r>
              <a:rPr lang="en-US" altLang="zh-CN" sz="2800" dirty="0"/>
              <a:t>the same trick </a:t>
            </a:r>
            <a:r>
              <a:rPr lang="zh-CN" altLang="en-US" sz="2800" dirty="0"/>
              <a:t>，</a:t>
            </a:r>
            <a:r>
              <a:rPr lang="en-US" altLang="zh-CN" sz="2800" dirty="0"/>
              <a:t>the school building</a:t>
            </a:r>
            <a:r>
              <a:rPr lang="zh-CN" altLang="en-US" sz="2800" dirty="0"/>
              <a:t>； 推测应该是体育课后返回教学楼实践</a:t>
            </a:r>
            <a:r>
              <a:rPr lang="en-US" altLang="zh-CN" sz="2800" dirty="0"/>
              <a:t>Eva </a:t>
            </a:r>
            <a:r>
              <a:rPr lang="zh-CN" altLang="en-US" sz="2800" dirty="0"/>
              <a:t>的 </a:t>
            </a:r>
            <a:r>
              <a:rPr lang="en-US" altLang="zh-CN" sz="2800" dirty="0"/>
              <a:t>mind trick.  </a:t>
            </a:r>
            <a:r>
              <a:rPr lang="zh-CN" altLang="en-US" sz="2800" dirty="0"/>
              <a:t> </a:t>
            </a:r>
            <a:endParaRPr lang="en-US" altLang="zh-CN" sz="2800" dirty="0"/>
          </a:p>
        </p:txBody>
      </p:sp>
      <p:sp>
        <p:nvSpPr>
          <p:cNvPr id="6" name="矩形 5"/>
          <p:cNvSpPr/>
          <p:nvPr/>
        </p:nvSpPr>
        <p:spPr>
          <a:xfrm>
            <a:off x="19664" y="1818973"/>
            <a:ext cx="1936955" cy="584775"/>
          </a:xfrm>
          <a:prstGeom prst="rect">
            <a:avLst/>
          </a:prstGeom>
          <a:solidFill>
            <a:schemeClr val="bg1"/>
          </a:solidFill>
        </p:spPr>
        <p:txBody>
          <a:bodyPr wrap="square">
            <a:spAutoFit/>
          </a:bodyPr>
          <a:lstStyle/>
          <a:p>
            <a:r>
              <a:rPr lang="zh-CN" altLang="en-US" sz="3200" dirty="0"/>
              <a:t>手法</a:t>
            </a:r>
            <a:r>
              <a:rPr lang="en-US" altLang="zh-CN" sz="3200" dirty="0"/>
              <a:t>1</a:t>
            </a:r>
            <a:r>
              <a:rPr lang="zh-CN" altLang="en-US" sz="3200" dirty="0"/>
              <a:t>： </a:t>
            </a:r>
            <a:endParaRPr lang="zh-CN" altLang="en-US" sz="3200" dirty="0"/>
          </a:p>
        </p:txBody>
      </p:sp>
      <p:sp>
        <p:nvSpPr>
          <p:cNvPr id="7" name="矩形 6"/>
          <p:cNvSpPr/>
          <p:nvPr/>
        </p:nvSpPr>
        <p:spPr>
          <a:xfrm>
            <a:off x="19664" y="2447712"/>
            <a:ext cx="12172335" cy="1077218"/>
          </a:xfrm>
          <a:prstGeom prst="rect">
            <a:avLst/>
          </a:prstGeom>
          <a:solidFill>
            <a:schemeClr val="bg1"/>
          </a:solidFill>
        </p:spPr>
        <p:txBody>
          <a:bodyPr wrap="square">
            <a:spAutoFit/>
          </a:bodyPr>
          <a:lstStyle/>
          <a:p>
            <a:r>
              <a:rPr lang="en-US" altLang="zh-CN" sz="3200" b="1" dirty="0">
                <a:solidFill>
                  <a:srgbClr val="0000CC"/>
                </a:solidFill>
              </a:rPr>
              <a:t>No sooner </a:t>
            </a:r>
            <a:r>
              <a:rPr lang="en-US" altLang="zh-CN" sz="3200" b="1" dirty="0">
                <a:solidFill>
                  <a:srgbClr val="C00000"/>
                </a:solidFill>
              </a:rPr>
              <a:t>had she returned to the confusing maze </a:t>
            </a:r>
            <a:r>
              <a:rPr lang="en-US" altLang="zh-CN" sz="3200" b="1" dirty="0">
                <a:solidFill>
                  <a:srgbClr val="0000CC"/>
                </a:solidFill>
              </a:rPr>
              <a:t>than</a:t>
            </a:r>
            <a:r>
              <a:rPr lang="en-US" altLang="zh-CN" sz="3200" dirty="0"/>
              <a:t> </a:t>
            </a:r>
            <a:r>
              <a:rPr lang="en-US" altLang="zh-CN" sz="3200" dirty="0">
                <a:solidFill>
                  <a:srgbClr val="7030A0"/>
                </a:solidFill>
              </a:rPr>
              <a:t>she set out to explore the first floor. </a:t>
            </a:r>
            <a:endParaRPr lang="zh-CN" altLang="en-US" sz="3200" dirty="0">
              <a:solidFill>
                <a:srgbClr val="7030A0"/>
              </a:solidFill>
            </a:endParaRPr>
          </a:p>
        </p:txBody>
      </p:sp>
      <p:sp>
        <p:nvSpPr>
          <p:cNvPr id="8" name="矩形 7"/>
          <p:cNvSpPr/>
          <p:nvPr/>
        </p:nvSpPr>
        <p:spPr>
          <a:xfrm>
            <a:off x="19664" y="3574030"/>
            <a:ext cx="1936955" cy="584775"/>
          </a:xfrm>
          <a:prstGeom prst="rect">
            <a:avLst/>
          </a:prstGeom>
          <a:solidFill>
            <a:schemeClr val="bg1"/>
          </a:solidFill>
        </p:spPr>
        <p:txBody>
          <a:bodyPr wrap="square">
            <a:spAutoFit/>
          </a:bodyPr>
          <a:lstStyle/>
          <a:p>
            <a:r>
              <a:rPr lang="zh-CN" altLang="en-US" sz="3200" dirty="0"/>
              <a:t>手法</a:t>
            </a:r>
            <a:r>
              <a:rPr lang="en-US" altLang="zh-CN" sz="3200" dirty="0"/>
              <a:t>2</a:t>
            </a:r>
            <a:r>
              <a:rPr lang="zh-CN" altLang="en-US" sz="3200" dirty="0"/>
              <a:t>： </a:t>
            </a:r>
            <a:endParaRPr lang="zh-CN" altLang="en-US" sz="3200" dirty="0"/>
          </a:p>
        </p:txBody>
      </p:sp>
      <p:sp>
        <p:nvSpPr>
          <p:cNvPr id="9" name="矩形 8"/>
          <p:cNvSpPr/>
          <p:nvPr/>
        </p:nvSpPr>
        <p:spPr>
          <a:xfrm>
            <a:off x="19665" y="4261770"/>
            <a:ext cx="12172334" cy="1077218"/>
          </a:xfrm>
          <a:prstGeom prst="rect">
            <a:avLst/>
          </a:prstGeom>
          <a:solidFill>
            <a:schemeClr val="bg1"/>
          </a:solidFill>
        </p:spPr>
        <p:txBody>
          <a:bodyPr wrap="square">
            <a:spAutoFit/>
          </a:bodyPr>
          <a:lstStyle/>
          <a:p>
            <a:r>
              <a:rPr lang="en-US" altLang="zh-CN" sz="3200" b="1" dirty="0">
                <a:solidFill>
                  <a:srgbClr val="0000CC"/>
                </a:solidFill>
              </a:rPr>
              <a:t>The towering 6- </a:t>
            </a:r>
            <a:r>
              <a:rPr lang="en-US" altLang="zh-CN" sz="3200" b="1" dirty="0" err="1">
                <a:solidFill>
                  <a:srgbClr val="0000CC"/>
                </a:solidFill>
              </a:rPr>
              <a:t>storey</a:t>
            </a:r>
            <a:r>
              <a:rPr lang="en-US" altLang="zh-CN" sz="3200" b="1" dirty="0">
                <a:solidFill>
                  <a:srgbClr val="0000CC"/>
                </a:solidFill>
              </a:rPr>
              <a:t> building </a:t>
            </a:r>
            <a:r>
              <a:rPr lang="en-US" altLang="zh-CN" sz="3200" dirty="0">
                <a:solidFill>
                  <a:srgbClr val="7030A0"/>
                </a:solidFill>
              </a:rPr>
              <a:t> stood tall in front of Eva as she headed towards it step by step from the playground. </a:t>
            </a:r>
            <a:endParaRPr lang="zh-CN" altLang="en-US" sz="3200"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9664" y="4440"/>
            <a:ext cx="12192000" cy="6853560"/>
          </a:xfrm>
        </p:spPr>
      </p:pic>
      <p:sp>
        <p:nvSpPr>
          <p:cNvPr id="2" name="矩形 1"/>
          <p:cNvSpPr/>
          <p:nvPr/>
        </p:nvSpPr>
        <p:spPr>
          <a:xfrm>
            <a:off x="0" y="31266"/>
            <a:ext cx="12211663" cy="523220"/>
          </a:xfrm>
          <a:prstGeom prst="rect">
            <a:avLst/>
          </a:prstGeom>
          <a:solidFill>
            <a:schemeClr val="bg1"/>
          </a:solidFill>
        </p:spPr>
        <p:txBody>
          <a:bodyPr wrap="square">
            <a:spAutoFit/>
          </a:bodyPr>
          <a:lstStyle/>
          <a:p>
            <a:r>
              <a:rPr lang="en-US" altLang="zh-CN" sz="2800" dirty="0">
                <a:latin typeface="等线" panose="02010600030101010101" pitchFamily="2" charset="-122"/>
                <a:cs typeface="Times New Roman" panose="02020603050405020304" pitchFamily="18" charset="0"/>
              </a:rPr>
              <a:t>Para 2</a:t>
            </a:r>
            <a:r>
              <a:rPr lang="zh-CN" altLang="zh-CN" sz="2800" dirty="0">
                <a:cs typeface="Times New Roman" panose="02020603050405020304" pitchFamily="18" charset="0"/>
              </a:rPr>
              <a:t>：</a:t>
            </a:r>
            <a:r>
              <a:rPr lang="en-US" altLang="zh-CN" sz="2800" dirty="0">
                <a:cs typeface="Times New Roman" panose="02020603050405020304" pitchFamily="18" charset="0"/>
              </a:rPr>
              <a:t>Eva decided to use </a:t>
            </a:r>
            <a:r>
              <a:rPr lang="en-US" altLang="zh-CN" sz="2800" b="1" dirty="0">
                <a:solidFill>
                  <a:srgbClr val="C00000"/>
                </a:solidFill>
                <a:cs typeface="Times New Roman" panose="02020603050405020304" pitchFamily="18" charset="0"/>
              </a:rPr>
              <a:t>the same trick </a:t>
            </a:r>
            <a:r>
              <a:rPr lang="en-US" altLang="zh-CN" sz="2800" dirty="0">
                <a:cs typeface="Times New Roman" panose="02020603050405020304" pitchFamily="18" charset="0"/>
              </a:rPr>
              <a:t>to deal with </a:t>
            </a:r>
            <a:r>
              <a:rPr lang="en-US" altLang="zh-CN" sz="2800" b="1" dirty="0">
                <a:solidFill>
                  <a:srgbClr val="7030A0"/>
                </a:solidFill>
                <a:cs typeface="Times New Roman" panose="02020603050405020304" pitchFamily="18" charset="0"/>
              </a:rPr>
              <a:t>the school building. </a:t>
            </a:r>
            <a:endParaRPr lang="zh-CN" altLang="en-US" sz="2800" b="1" dirty="0">
              <a:solidFill>
                <a:srgbClr val="7030A0"/>
              </a:solidFill>
            </a:endParaRPr>
          </a:p>
        </p:txBody>
      </p:sp>
      <p:sp>
        <p:nvSpPr>
          <p:cNvPr id="5" name="矩形 4"/>
          <p:cNvSpPr/>
          <p:nvPr/>
        </p:nvSpPr>
        <p:spPr>
          <a:xfrm>
            <a:off x="19664" y="555964"/>
            <a:ext cx="12172335" cy="1384995"/>
          </a:xfrm>
          <a:prstGeom prst="rect">
            <a:avLst/>
          </a:prstGeom>
          <a:solidFill>
            <a:schemeClr val="bg1"/>
          </a:solidFill>
        </p:spPr>
        <p:txBody>
          <a:bodyPr wrap="square">
            <a:spAutoFit/>
          </a:bodyPr>
          <a:lstStyle/>
          <a:p>
            <a:r>
              <a:rPr lang="zh-CN" altLang="en-US" sz="2800" dirty="0"/>
              <a:t>定二段尾句： 回扣原文第一段</a:t>
            </a:r>
            <a:r>
              <a:rPr lang="en-US" altLang="zh-CN" sz="2800" dirty="0"/>
              <a:t>Eva spent the first week of high school trying to keep her head above water.  </a:t>
            </a:r>
            <a:r>
              <a:rPr lang="zh-CN" altLang="en-US" sz="2800" dirty="0"/>
              <a:t>以及所给</a:t>
            </a:r>
            <a:r>
              <a:rPr lang="en-US" altLang="zh-CN" sz="2800" dirty="0"/>
              <a:t>the same trick to deal with the school building, </a:t>
            </a:r>
            <a:r>
              <a:rPr lang="zh-CN" altLang="en-US" sz="2800" dirty="0"/>
              <a:t>说明肯定成功突破挑战，顺利融入新的高中生活。</a:t>
            </a:r>
            <a:r>
              <a:rPr lang="en-US" altLang="zh-CN" sz="2800" dirty="0"/>
              <a:t>  </a:t>
            </a:r>
            <a:r>
              <a:rPr lang="zh-CN" altLang="en-US" sz="2800" dirty="0"/>
              <a:t> </a:t>
            </a:r>
            <a:endParaRPr lang="en-US" altLang="zh-CN" sz="2800" dirty="0"/>
          </a:p>
        </p:txBody>
      </p:sp>
      <p:sp>
        <p:nvSpPr>
          <p:cNvPr id="6" name="矩形 5"/>
          <p:cNvSpPr/>
          <p:nvPr/>
        </p:nvSpPr>
        <p:spPr>
          <a:xfrm>
            <a:off x="19665" y="1946796"/>
            <a:ext cx="8780206" cy="584775"/>
          </a:xfrm>
          <a:prstGeom prst="rect">
            <a:avLst/>
          </a:prstGeom>
          <a:solidFill>
            <a:schemeClr val="bg1"/>
          </a:solidFill>
        </p:spPr>
        <p:txBody>
          <a:bodyPr wrap="square">
            <a:spAutoFit/>
          </a:bodyPr>
          <a:lstStyle/>
          <a:p>
            <a:r>
              <a:rPr lang="zh-CN" altLang="en-US" sz="3200" dirty="0"/>
              <a:t>手法</a:t>
            </a:r>
            <a:r>
              <a:rPr lang="en-US" altLang="zh-CN" sz="3200" dirty="0"/>
              <a:t>1</a:t>
            </a:r>
            <a:r>
              <a:rPr lang="zh-CN" altLang="en-US" sz="3200" dirty="0"/>
              <a:t>：可以定句群       </a:t>
            </a:r>
            <a:r>
              <a:rPr lang="zh-CN" altLang="en-US" sz="3200" dirty="0">
                <a:solidFill>
                  <a:srgbClr val="C00000"/>
                </a:solidFill>
              </a:rPr>
              <a:t>哲理感悟式结尾</a:t>
            </a:r>
            <a:r>
              <a:rPr lang="zh-CN" altLang="en-US" sz="3200" dirty="0"/>
              <a:t>：</a:t>
            </a:r>
            <a:endParaRPr lang="zh-CN" altLang="en-US" sz="3200" dirty="0"/>
          </a:p>
        </p:txBody>
      </p:sp>
      <p:sp>
        <p:nvSpPr>
          <p:cNvPr id="7" name="矩形 6"/>
          <p:cNvSpPr/>
          <p:nvPr/>
        </p:nvSpPr>
        <p:spPr>
          <a:xfrm>
            <a:off x="19664" y="2555872"/>
            <a:ext cx="12211664" cy="2246769"/>
          </a:xfrm>
          <a:prstGeom prst="rect">
            <a:avLst/>
          </a:prstGeom>
          <a:solidFill>
            <a:schemeClr val="bg1"/>
          </a:solidFill>
        </p:spPr>
        <p:txBody>
          <a:bodyPr wrap="square">
            <a:spAutoFit/>
          </a:bodyPr>
          <a:lstStyle/>
          <a:p>
            <a:r>
              <a:rPr lang="en-US" altLang="zh-CN" sz="2800" b="1" dirty="0">
                <a:solidFill>
                  <a:srgbClr val="0000CC"/>
                </a:solidFill>
              </a:rPr>
              <a:t>Days into weeks</a:t>
            </a:r>
            <a:r>
              <a:rPr lang="zh-CN" altLang="en-US" sz="2800" b="1" dirty="0">
                <a:solidFill>
                  <a:srgbClr val="0000CC"/>
                </a:solidFill>
              </a:rPr>
              <a:t>，</a:t>
            </a:r>
            <a:r>
              <a:rPr lang="en-US" altLang="zh-CN" sz="2800" b="1" dirty="0">
                <a:solidFill>
                  <a:srgbClr val="0000CC"/>
                </a:solidFill>
              </a:rPr>
              <a:t>/ Time ticking away, Eva eventually got familiar with every hallway</a:t>
            </a:r>
            <a:r>
              <a:rPr lang="zh-CN" altLang="en-US" sz="2800" b="1" dirty="0">
                <a:solidFill>
                  <a:srgbClr val="0000CC"/>
                </a:solidFill>
              </a:rPr>
              <a:t>，</a:t>
            </a:r>
            <a:r>
              <a:rPr lang="en-US" altLang="zh-CN" sz="2800" b="1" dirty="0">
                <a:solidFill>
                  <a:srgbClr val="0000CC"/>
                </a:solidFill>
              </a:rPr>
              <a:t>the dynamic gym, the gorgeous cafeteria and the tranquil library in the way she finished the one-mile run. One lap at a time did work! </a:t>
            </a:r>
            <a:r>
              <a:rPr lang="en-US" altLang="zh-CN" sz="2800" b="1" dirty="0">
                <a:latin typeface="等线" panose="02010600030101010101" pitchFamily="2" charset="-122"/>
                <a:cs typeface="Times New Roman" panose="02020603050405020304" pitchFamily="18" charset="0"/>
              </a:rPr>
              <a:t>So did one floor/ </a:t>
            </a:r>
            <a:r>
              <a:rPr lang="en-US" altLang="zh-CN" sz="2800" b="1" dirty="0" err="1">
                <a:latin typeface="等线" panose="02010600030101010101" pitchFamily="2" charset="-122"/>
                <a:cs typeface="Times New Roman" panose="02020603050405020304" pitchFamily="18" charset="0"/>
              </a:rPr>
              <a:t>storey</a:t>
            </a:r>
            <a:r>
              <a:rPr lang="en-US" altLang="zh-CN" sz="2800" b="1" dirty="0">
                <a:latin typeface="等线" panose="02010600030101010101" pitchFamily="2" charset="-122"/>
                <a:cs typeface="Times New Roman" panose="02020603050405020304" pitchFamily="18" charset="0"/>
              </a:rPr>
              <a:t> a week</a:t>
            </a:r>
            <a:r>
              <a:rPr lang="en-US" altLang="zh-CN" sz="2800" b="1" dirty="0">
                <a:solidFill>
                  <a:srgbClr val="0000CC"/>
                </a:solidFill>
              </a:rPr>
              <a:t>!  It also dawned on her that goals are easier to achieve in small steps.</a:t>
            </a:r>
            <a:endParaRPr lang="zh-CN" altLang="en-US" sz="2800"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639096"/>
            <a:ext cx="12103511" cy="6218904"/>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Para 1: </a:t>
            </a:r>
            <a:r>
              <a:rPr lang="en-US" altLang="zh-CN" i="1" dirty="0"/>
              <a:t> When Coach Pitt said “Nice work" to her at the finish line, Eva was surprised.</a:t>
            </a:r>
            <a:r>
              <a:rPr lang="en-US" altLang="zh-CN" dirty="0"/>
              <a:t> </a:t>
            </a:r>
            <a:endParaRPr lang="en-US" altLang="zh-CN" dirty="0"/>
          </a:p>
          <a:p>
            <a:r>
              <a:rPr lang="en-US" altLang="zh-CN" dirty="0"/>
              <a:t>1. </a:t>
            </a:r>
            <a:r>
              <a:rPr lang="zh-CN" altLang="en-US" dirty="0"/>
              <a:t>（</a:t>
            </a:r>
            <a:r>
              <a:rPr lang="en-US" altLang="zh-CN" dirty="0"/>
              <a:t>Eva </a:t>
            </a:r>
            <a:r>
              <a:rPr lang="zh-CN" altLang="en-US" dirty="0"/>
              <a:t>主位推进叙事，承接教练赞美之词，夸张写一下跑步的成绩。）</a:t>
            </a:r>
            <a:endParaRPr lang="en-US" altLang="zh-CN" dirty="0"/>
          </a:p>
          <a:p>
            <a:r>
              <a:rPr lang="en-US" altLang="zh-CN" b="1" dirty="0">
                <a:solidFill>
                  <a:srgbClr val="0000CC"/>
                </a:solidFill>
              </a:rPr>
              <a:t>Never in her wildest dream had she imagined </a:t>
            </a:r>
            <a:r>
              <a:rPr lang="en-US" altLang="zh-CN" dirty="0">
                <a:solidFill>
                  <a:srgbClr val="0000CC"/>
                </a:solidFill>
              </a:rPr>
              <a:t>that </a:t>
            </a:r>
            <a:r>
              <a:rPr lang="en-US" altLang="zh-CN" dirty="0">
                <a:solidFill>
                  <a:srgbClr val="C00000"/>
                </a:solidFill>
              </a:rPr>
              <a:t>she could achieve such an eye-catching performance!</a:t>
            </a:r>
            <a:r>
              <a:rPr lang="en-US" altLang="zh-CN" dirty="0"/>
              <a:t> </a:t>
            </a:r>
            <a:endParaRPr lang="en-US" altLang="zh-CN" dirty="0"/>
          </a:p>
          <a:p>
            <a:r>
              <a:rPr lang="en-US" altLang="zh-CN" b="1" dirty="0">
                <a:solidFill>
                  <a:srgbClr val="7030A0"/>
                </a:solidFill>
              </a:rPr>
              <a:t>2.  (</a:t>
            </a:r>
            <a:r>
              <a:rPr lang="zh-CN" altLang="en-US" b="1" dirty="0">
                <a:solidFill>
                  <a:srgbClr val="7030A0"/>
                </a:solidFill>
              </a:rPr>
              <a:t>继续主位推进叙事：自己感叹一下 这个成绩是里程碑式的！）</a:t>
            </a:r>
            <a:endParaRPr lang="en-US" altLang="zh-CN" b="1" dirty="0">
              <a:solidFill>
                <a:srgbClr val="7030A0"/>
              </a:solidFill>
            </a:endParaRPr>
          </a:p>
          <a:p>
            <a:r>
              <a:rPr lang="en-US" altLang="zh-CN" b="1" dirty="0">
                <a:solidFill>
                  <a:srgbClr val="7030A0"/>
                </a:solidFill>
              </a:rPr>
              <a:t>Conquering this one mile was a milestone </a:t>
            </a:r>
            <a:r>
              <a:rPr lang="en-US" altLang="zh-CN" dirty="0"/>
              <a:t>in her running career!</a:t>
            </a:r>
            <a:endParaRPr lang="en-US" altLang="zh-CN" dirty="0"/>
          </a:p>
          <a:p>
            <a:endParaRPr lang="en-US" altLang="zh-CN" dirty="0"/>
          </a:p>
          <a:p>
            <a:r>
              <a:rPr lang="en-US" altLang="zh-CN" b="1" dirty="0">
                <a:solidFill>
                  <a:srgbClr val="7030A0"/>
                </a:solidFill>
              </a:rPr>
              <a:t>3. (</a:t>
            </a:r>
            <a:r>
              <a:rPr lang="zh-CN" altLang="en-US" b="1" dirty="0">
                <a:solidFill>
                  <a:srgbClr val="7030A0"/>
                </a:solidFill>
              </a:rPr>
              <a:t>教练鼓励的意义！让</a:t>
            </a:r>
            <a:r>
              <a:rPr lang="en-US" altLang="zh-CN" b="1" dirty="0">
                <a:solidFill>
                  <a:srgbClr val="7030A0"/>
                </a:solidFill>
              </a:rPr>
              <a:t>Eva </a:t>
            </a:r>
            <a:r>
              <a:rPr lang="zh-CN" altLang="en-US" b="1" dirty="0">
                <a:solidFill>
                  <a:srgbClr val="7030A0"/>
                </a:solidFill>
              </a:rPr>
              <a:t>有成就感！）</a:t>
            </a:r>
            <a:endParaRPr lang="en-US" altLang="zh-CN" b="1" dirty="0">
              <a:solidFill>
                <a:srgbClr val="7030A0"/>
              </a:solidFill>
            </a:endParaRPr>
          </a:p>
          <a:p>
            <a:r>
              <a:rPr lang="en-US" altLang="zh-CN" dirty="0"/>
              <a:t>Amazingly, Coach Pitts’ positive affirmation </a:t>
            </a:r>
            <a:r>
              <a:rPr lang="en-US" altLang="zh-CN" b="1" dirty="0">
                <a:solidFill>
                  <a:srgbClr val="C00000"/>
                </a:solidFill>
              </a:rPr>
              <a:t>infused an enormous sense of achievement </a:t>
            </a:r>
            <a:r>
              <a:rPr lang="en-US" altLang="zh-CN" dirty="0"/>
              <a:t>into her heart.</a:t>
            </a:r>
            <a:endParaRPr lang="en-US" altLang="zh-CN" dirty="0">
              <a:solidFill>
                <a:srgbClr val="0000FF"/>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157318"/>
            <a:ext cx="12093677" cy="6700682"/>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Para 1: </a:t>
            </a:r>
            <a:r>
              <a:rPr lang="en-US" altLang="zh-CN" i="1" dirty="0"/>
              <a:t> When Coach Pitt said “Nice work" to her at the finish line, Eva was surprised.</a:t>
            </a:r>
            <a:r>
              <a:rPr lang="en-US" altLang="zh-CN" dirty="0"/>
              <a:t> </a:t>
            </a:r>
            <a:endParaRPr lang="en-US" altLang="zh-CN" dirty="0"/>
          </a:p>
          <a:p>
            <a:r>
              <a:rPr lang="en-US" altLang="zh-CN" dirty="0"/>
              <a:t>4. </a:t>
            </a:r>
            <a:r>
              <a:rPr lang="zh-CN" altLang="en-US" dirty="0"/>
              <a:t>（新同学的赞叹与喝彩；收获胜利的喜悦。）</a:t>
            </a:r>
            <a:endParaRPr lang="en-US" altLang="zh-CN" dirty="0"/>
          </a:p>
          <a:p>
            <a:r>
              <a:rPr lang="en-US" altLang="zh-CN" b="1" dirty="0">
                <a:solidFill>
                  <a:srgbClr val="0000CC"/>
                </a:solidFill>
              </a:rPr>
              <a:t>Enthusiastic cheers and thunderous applauses from her classmates</a:t>
            </a:r>
            <a:r>
              <a:rPr lang="en-US" altLang="zh-CN" dirty="0">
                <a:solidFill>
                  <a:srgbClr val="0000CC"/>
                </a:solidFill>
              </a:rPr>
              <a:t> </a:t>
            </a:r>
            <a:r>
              <a:rPr lang="en-US" altLang="zh-CN" dirty="0">
                <a:solidFill>
                  <a:srgbClr val="C00000"/>
                </a:solidFill>
              </a:rPr>
              <a:t>kept her on the top of the world. </a:t>
            </a:r>
            <a:endParaRPr lang="en-US" altLang="zh-CN" dirty="0">
              <a:solidFill>
                <a:srgbClr val="C00000"/>
              </a:solidFill>
            </a:endParaRPr>
          </a:p>
          <a:p>
            <a:r>
              <a:rPr lang="en-US" altLang="zh-CN" b="1" dirty="0">
                <a:solidFill>
                  <a:srgbClr val="7030A0"/>
                </a:solidFill>
              </a:rPr>
              <a:t>5.   (</a:t>
            </a:r>
            <a:r>
              <a:rPr lang="zh-CN" altLang="en-US" b="1" dirty="0">
                <a:solidFill>
                  <a:srgbClr val="7030A0"/>
                </a:solidFill>
              </a:rPr>
              <a:t>跑完步虽然气喘吁吁</a:t>
            </a:r>
            <a:r>
              <a:rPr lang="en-US" altLang="zh-CN" b="1" dirty="0">
                <a:solidFill>
                  <a:srgbClr val="7030A0"/>
                </a:solidFill>
              </a:rPr>
              <a:t>+</a:t>
            </a:r>
            <a:r>
              <a:rPr lang="zh-CN" altLang="en-US" b="1" dirty="0">
                <a:solidFill>
                  <a:srgbClr val="7030A0"/>
                </a:solidFill>
              </a:rPr>
              <a:t>疲倦，</a:t>
            </a:r>
            <a:r>
              <a:rPr lang="en-US" altLang="zh-CN" b="1" dirty="0">
                <a:solidFill>
                  <a:srgbClr val="7030A0"/>
                </a:solidFill>
              </a:rPr>
              <a:t>Eva </a:t>
            </a:r>
            <a:r>
              <a:rPr lang="zh-CN" altLang="en-US" b="1" dirty="0">
                <a:solidFill>
                  <a:srgbClr val="7030A0"/>
                </a:solidFill>
              </a:rPr>
              <a:t>及时反思经验！）</a:t>
            </a:r>
            <a:endParaRPr lang="en-US" altLang="zh-CN" b="1" dirty="0">
              <a:solidFill>
                <a:srgbClr val="7030A0"/>
              </a:solidFill>
            </a:endParaRPr>
          </a:p>
          <a:p>
            <a:r>
              <a:rPr lang="en-US" altLang="zh-CN" b="1" dirty="0">
                <a:solidFill>
                  <a:srgbClr val="0000CC"/>
                </a:solidFill>
              </a:rPr>
              <a:t>Breathless and exhausted, </a:t>
            </a:r>
            <a:r>
              <a:rPr lang="en-US" altLang="zh-CN" dirty="0"/>
              <a:t>she realized that </a:t>
            </a:r>
            <a:r>
              <a:rPr lang="en-US" altLang="zh-CN" b="1" dirty="0">
                <a:solidFill>
                  <a:srgbClr val="C00000"/>
                </a:solidFill>
              </a:rPr>
              <a:t>overcoming seemingly invincible challenges just needed a smart strategy </a:t>
            </a:r>
            <a:r>
              <a:rPr lang="en-US" altLang="zh-CN" dirty="0"/>
              <a:t>like her mind trick.</a:t>
            </a:r>
            <a:endParaRPr lang="en-US" altLang="zh-CN" dirty="0"/>
          </a:p>
          <a:p>
            <a:r>
              <a:rPr lang="en-US" altLang="zh-CN" b="1" dirty="0">
                <a:solidFill>
                  <a:srgbClr val="7030A0"/>
                </a:solidFill>
              </a:rPr>
              <a:t>6.   (</a:t>
            </a:r>
            <a:r>
              <a:rPr lang="zh-CN" altLang="en-US" b="1" dirty="0">
                <a:solidFill>
                  <a:srgbClr val="7030A0"/>
                </a:solidFill>
              </a:rPr>
              <a:t>回扣原文首段高一新生的不适应</a:t>
            </a:r>
            <a:r>
              <a:rPr lang="en-US" altLang="zh-CN" b="1" dirty="0">
                <a:solidFill>
                  <a:srgbClr val="7030A0"/>
                </a:solidFill>
              </a:rPr>
              <a:t>+ </a:t>
            </a:r>
            <a:r>
              <a:rPr lang="zh-CN" altLang="en-US" b="1" dirty="0">
                <a:solidFill>
                  <a:srgbClr val="7030A0"/>
                </a:solidFill>
              </a:rPr>
              <a:t>想到解决办法）</a:t>
            </a:r>
            <a:endParaRPr lang="en-US" altLang="zh-CN" b="1" dirty="0">
              <a:solidFill>
                <a:srgbClr val="7030A0"/>
              </a:solidFill>
            </a:endParaRPr>
          </a:p>
          <a:p>
            <a:r>
              <a:rPr lang="en-US" altLang="zh-CN" b="1" dirty="0">
                <a:solidFill>
                  <a:srgbClr val="0000CC"/>
                </a:solidFill>
              </a:rPr>
              <a:t>Being a freshman, </a:t>
            </a:r>
            <a:r>
              <a:rPr lang="en-US" altLang="zh-CN" b="1" dirty="0">
                <a:solidFill>
                  <a:srgbClr val="C00000"/>
                </a:solidFill>
              </a:rPr>
              <a:t>she tended to get lost in the 6-storey maze, </a:t>
            </a:r>
            <a:r>
              <a:rPr lang="en-US" altLang="zh-CN" b="1" dirty="0">
                <a:solidFill>
                  <a:srgbClr val="0000FF"/>
                </a:solidFill>
              </a:rPr>
              <a:t>leaving her so helpless and defenseless.  </a:t>
            </a:r>
            <a:endParaRPr lang="en-US" altLang="zh-CN" b="1" dirty="0">
              <a:solidFill>
                <a:srgbClr val="0000FF"/>
              </a:solidFill>
            </a:endParaRPr>
          </a:p>
          <a:p>
            <a:r>
              <a:rPr lang="en-US" altLang="zh-CN" b="1" dirty="0">
                <a:solidFill>
                  <a:srgbClr val="0000CC"/>
                </a:solidFill>
              </a:rPr>
              <a:t>7.</a:t>
            </a:r>
            <a:r>
              <a:rPr lang="en-US" altLang="zh-CN" b="1" dirty="0">
                <a:solidFill>
                  <a:srgbClr val="7030A0"/>
                </a:solidFill>
              </a:rPr>
              <a:t> </a:t>
            </a:r>
            <a:r>
              <a:rPr lang="zh-CN" altLang="en-US" b="1" dirty="0">
                <a:solidFill>
                  <a:srgbClr val="7030A0"/>
                </a:solidFill>
              </a:rPr>
              <a:t>（体育课结束后，在操场看着教学综合楼，</a:t>
            </a:r>
            <a:r>
              <a:rPr lang="en-US" altLang="zh-CN" b="1" dirty="0">
                <a:solidFill>
                  <a:srgbClr val="7030A0"/>
                </a:solidFill>
              </a:rPr>
              <a:t>Eva </a:t>
            </a:r>
            <a:r>
              <a:rPr lang="zh-CN" altLang="en-US" b="1" dirty="0">
                <a:solidFill>
                  <a:srgbClr val="7030A0"/>
                </a:solidFill>
              </a:rPr>
              <a:t>想到解决办法）</a:t>
            </a:r>
            <a:endParaRPr lang="en-US" altLang="zh-CN" b="1" dirty="0">
              <a:solidFill>
                <a:srgbClr val="7030A0"/>
              </a:solidFill>
            </a:endParaRPr>
          </a:p>
          <a:p>
            <a:r>
              <a:rPr lang="en-US" altLang="zh-CN" b="1" dirty="0">
                <a:solidFill>
                  <a:srgbClr val="0000CC"/>
                </a:solidFill>
              </a:rPr>
              <a:t>Staring at the towering teaching building, </a:t>
            </a:r>
            <a:r>
              <a:rPr lang="en-US" altLang="zh-CN" dirty="0"/>
              <a:t>Eva </a:t>
            </a:r>
            <a:r>
              <a:rPr lang="en-US" altLang="zh-CN" b="1" dirty="0">
                <a:solidFill>
                  <a:srgbClr val="C00000"/>
                </a:solidFill>
              </a:rPr>
              <a:t>came up with a good idea,</a:t>
            </a:r>
            <a:r>
              <a:rPr lang="en-US" altLang="zh-CN" dirty="0"/>
              <a:t> </a:t>
            </a:r>
            <a:r>
              <a:rPr lang="en-US" altLang="zh-CN" b="1" dirty="0">
                <a:solidFill>
                  <a:srgbClr val="7030A0"/>
                </a:solidFill>
              </a:rPr>
              <a:t>with a smile blooming across her face.  </a:t>
            </a:r>
            <a:endParaRPr lang="zh-CN" altLang="en-US" b="1"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639096"/>
            <a:ext cx="12103511" cy="6218904"/>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latin typeface="等线" panose="02010600030101010101" pitchFamily="2" charset="-122"/>
                <a:cs typeface="Times New Roman" panose="02020603050405020304" pitchFamily="18" charset="0"/>
              </a:rPr>
              <a:t>Para 2</a:t>
            </a:r>
            <a:r>
              <a:rPr lang="zh-CN" altLang="zh-CN" dirty="0">
                <a:cs typeface="Times New Roman" panose="02020603050405020304" pitchFamily="18" charset="0"/>
              </a:rPr>
              <a:t>：</a:t>
            </a:r>
            <a:r>
              <a:rPr lang="en-US" altLang="zh-CN" i="1" dirty="0">
                <a:cs typeface="Times New Roman" panose="02020603050405020304" pitchFamily="18" charset="0"/>
              </a:rPr>
              <a:t>Eva decided to use the same trick to deal with the school building. </a:t>
            </a:r>
            <a:endParaRPr lang="en-US" altLang="zh-CN" i="1" dirty="0">
              <a:cs typeface="Times New Roman" panose="02020603050405020304" pitchFamily="18" charset="0"/>
            </a:endParaRPr>
          </a:p>
          <a:p>
            <a:r>
              <a:rPr lang="en-US" altLang="zh-CN" dirty="0"/>
              <a:t>1.</a:t>
            </a:r>
            <a:r>
              <a:rPr lang="zh-CN" altLang="en-US" dirty="0"/>
              <a:t>（</a:t>
            </a:r>
            <a:r>
              <a:rPr lang="en-US" altLang="zh-CN" dirty="0"/>
              <a:t>Eva </a:t>
            </a:r>
            <a:r>
              <a:rPr lang="zh-CN" altLang="en-US" dirty="0"/>
              <a:t>主位推进叙事，迫不及待开始一步一步探索。）</a:t>
            </a:r>
            <a:endParaRPr lang="en-US" altLang="zh-CN" dirty="0"/>
          </a:p>
          <a:p>
            <a:r>
              <a:rPr lang="en-US" altLang="zh-CN" b="1" dirty="0">
                <a:solidFill>
                  <a:srgbClr val="0000CC"/>
                </a:solidFill>
                <a:latin typeface="等线" panose="02010600030101010101" pitchFamily="2" charset="-122"/>
                <a:cs typeface="Times New Roman" panose="02020603050405020304" pitchFamily="18" charset="0"/>
              </a:rPr>
              <a:t>No sooner </a:t>
            </a:r>
            <a:r>
              <a:rPr lang="en-US" altLang="zh-CN" b="1" dirty="0">
                <a:solidFill>
                  <a:srgbClr val="C00000"/>
                </a:solidFill>
                <a:latin typeface="等线" panose="02010600030101010101" pitchFamily="2" charset="-122"/>
                <a:cs typeface="Times New Roman" panose="02020603050405020304" pitchFamily="18" charset="0"/>
              </a:rPr>
              <a:t>had she returned to the confusing maze </a:t>
            </a:r>
            <a:r>
              <a:rPr lang="en-US" altLang="zh-CN" b="1" dirty="0">
                <a:solidFill>
                  <a:srgbClr val="0000CC"/>
                </a:solidFill>
                <a:latin typeface="等线" panose="02010600030101010101" pitchFamily="2" charset="-122"/>
                <a:cs typeface="Times New Roman" panose="02020603050405020304" pitchFamily="18" charset="0"/>
              </a:rPr>
              <a:t>than </a:t>
            </a:r>
            <a:r>
              <a:rPr lang="en-US" altLang="zh-CN" dirty="0">
                <a:solidFill>
                  <a:srgbClr val="7030A0"/>
                </a:solidFill>
                <a:latin typeface="等线" panose="02010600030101010101" pitchFamily="2" charset="-122"/>
                <a:cs typeface="Times New Roman" panose="02020603050405020304" pitchFamily="18" charset="0"/>
              </a:rPr>
              <a:t>she set out to explore the first floor.</a:t>
            </a:r>
            <a:r>
              <a:rPr lang="en-US" altLang="zh-CN" dirty="0">
                <a:latin typeface="等线" panose="02010600030101010101" pitchFamily="2" charset="-122"/>
                <a:cs typeface="Times New Roman" panose="02020603050405020304" pitchFamily="18" charset="0"/>
              </a:rPr>
              <a:t> </a:t>
            </a:r>
            <a:endParaRPr lang="en-US" altLang="zh-CN" dirty="0">
              <a:latin typeface="等线" panose="02010600030101010101" pitchFamily="2" charset="-122"/>
              <a:cs typeface="Times New Roman" panose="02020603050405020304" pitchFamily="18" charset="0"/>
            </a:endParaRPr>
          </a:p>
          <a:p>
            <a:r>
              <a:rPr lang="en-US" altLang="zh-CN" b="1" dirty="0">
                <a:solidFill>
                  <a:srgbClr val="7030A0"/>
                </a:solidFill>
              </a:rPr>
              <a:t>2.  (</a:t>
            </a:r>
            <a:r>
              <a:rPr lang="zh-CN" altLang="en-US" b="1" dirty="0">
                <a:solidFill>
                  <a:srgbClr val="7030A0"/>
                </a:solidFill>
              </a:rPr>
              <a:t>运用跑步的策略，先搞定</a:t>
            </a:r>
            <a:r>
              <a:rPr lang="en-US" altLang="zh-CN" b="1" dirty="0">
                <a:solidFill>
                  <a:srgbClr val="7030A0"/>
                </a:solidFill>
              </a:rPr>
              <a:t>gym </a:t>
            </a:r>
            <a:r>
              <a:rPr lang="zh-CN" altLang="en-US" b="1" dirty="0">
                <a:solidFill>
                  <a:srgbClr val="7030A0"/>
                </a:solidFill>
              </a:rPr>
              <a:t>！）</a:t>
            </a:r>
            <a:endParaRPr lang="en-US" altLang="zh-CN" b="1" dirty="0">
              <a:solidFill>
                <a:srgbClr val="7030A0"/>
              </a:solidFill>
            </a:endParaRPr>
          </a:p>
          <a:p>
            <a:r>
              <a:rPr lang="en-US" altLang="zh-CN" b="1" dirty="0">
                <a:latin typeface="等线" panose="02010600030101010101" pitchFamily="2" charset="-122"/>
                <a:cs typeface="Times New Roman" panose="02020603050405020304" pitchFamily="18" charset="0"/>
              </a:rPr>
              <a:t>Convinced </a:t>
            </a:r>
            <a:r>
              <a:rPr lang="en-US" altLang="zh-CN" dirty="0">
                <a:latin typeface="等线" panose="02010600030101010101" pitchFamily="2" charset="-122"/>
                <a:cs typeface="Times New Roman" panose="02020603050405020304" pitchFamily="18" charset="0"/>
              </a:rPr>
              <a:t>that her mind trick would </a:t>
            </a:r>
            <a:r>
              <a:rPr lang="en-US" altLang="zh-CN" b="1" dirty="0">
                <a:solidFill>
                  <a:srgbClr val="C00000"/>
                </a:solidFill>
                <a:latin typeface="等线" panose="02010600030101010101" pitchFamily="2" charset="-122"/>
                <a:cs typeface="Times New Roman" panose="02020603050405020304" pitchFamily="18" charset="0"/>
              </a:rPr>
              <a:t>orientate her in the school </a:t>
            </a:r>
            <a:r>
              <a:rPr lang="en-US" altLang="zh-CN" b="1" dirty="0">
                <a:solidFill>
                  <a:srgbClr val="7030A0"/>
                </a:solidFill>
                <a:latin typeface="等线" panose="02010600030101010101" pitchFamily="2" charset="-122"/>
                <a:cs typeface="Times New Roman" panose="02020603050405020304" pitchFamily="18" charset="0"/>
              </a:rPr>
              <a:t>as soon as possible,</a:t>
            </a:r>
            <a:r>
              <a:rPr lang="en-US" altLang="zh-CN" dirty="0">
                <a:solidFill>
                  <a:srgbClr val="7030A0"/>
                </a:solidFill>
                <a:latin typeface="等线" panose="02010600030101010101" pitchFamily="2" charset="-122"/>
                <a:cs typeface="Times New Roman" panose="02020603050405020304" pitchFamily="18" charset="0"/>
              </a:rPr>
              <a:t> </a:t>
            </a:r>
            <a:r>
              <a:rPr lang="en-US" altLang="zh-CN" dirty="0">
                <a:latin typeface="等线" panose="02010600030101010101" pitchFamily="2" charset="-122"/>
                <a:cs typeface="Times New Roman" panose="02020603050405020304" pitchFamily="18" charset="0"/>
              </a:rPr>
              <a:t>she came across the gym, which faced the oak standing  on the playground.</a:t>
            </a:r>
            <a:endParaRPr lang="en-US" altLang="zh-CN" dirty="0"/>
          </a:p>
          <a:p>
            <a:r>
              <a:rPr lang="en-US" altLang="zh-CN" b="1" dirty="0">
                <a:solidFill>
                  <a:srgbClr val="7030A0"/>
                </a:solidFill>
              </a:rPr>
              <a:t>3. (</a:t>
            </a:r>
            <a:r>
              <a:rPr lang="zh-CN" altLang="en-US" b="1" dirty="0">
                <a:solidFill>
                  <a:srgbClr val="7030A0"/>
                </a:solidFill>
              </a:rPr>
              <a:t>再提吃饭的地方！）</a:t>
            </a:r>
            <a:endParaRPr lang="en-US" altLang="zh-CN" b="1" dirty="0">
              <a:solidFill>
                <a:srgbClr val="7030A0"/>
              </a:solidFill>
            </a:endParaRPr>
          </a:p>
          <a:p>
            <a:r>
              <a:rPr lang="en-US" altLang="zh-CN" b="1" dirty="0">
                <a:solidFill>
                  <a:srgbClr val="C00000"/>
                </a:solidFill>
                <a:latin typeface="等线" panose="02010600030101010101" pitchFamily="2" charset="-122"/>
                <a:cs typeface="Times New Roman" panose="02020603050405020304" pitchFamily="18" charset="0"/>
              </a:rPr>
              <a:t>On the left of the gym was a cafeteria, </a:t>
            </a:r>
            <a:r>
              <a:rPr lang="en-US" altLang="zh-CN" dirty="0">
                <a:solidFill>
                  <a:srgbClr val="0000CC"/>
                </a:solidFill>
                <a:latin typeface="等线" panose="02010600030101010101" pitchFamily="2" charset="-122"/>
                <a:cs typeface="Times New Roman" panose="02020603050405020304" pitchFamily="18" charset="0"/>
              </a:rPr>
              <a:t>which provided a wide range of foods and drinks.</a:t>
            </a:r>
            <a:endParaRPr lang="en-US" altLang="zh-CN" dirty="0">
              <a:solidFill>
                <a:srgbClr val="0000FF"/>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3" name="内容占位符 2"/>
          <p:cNvSpPr txBox="1"/>
          <p:nvPr/>
        </p:nvSpPr>
        <p:spPr>
          <a:xfrm>
            <a:off x="0" y="157318"/>
            <a:ext cx="12093677" cy="6700682"/>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Para 1: </a:t>
            </a:r>
            <a:r>
              <a:rPr lang="en-US" altLang="zh-CN" i="1" dirty="0"/>
              <a:t> When Coach Pitt said "Great work" to her at the finish line, Eva was surprised.</a:t>
            </a:r>
            <a:r>
              <a:rPr lang="en-US" altLang="zh-CN" dirty="0"/>
              <a:t> </a:t>
            </a:r>
            <a:endParaRPr lang="en-US" altLang="zh-CN" dirty="0"/>
          </a:p>
          <a:p>
            <a:r>
              <a:rPr lang="en-US" altLang="zh-CN" dirty="0"/>
              <a:t>4. </a:t>
            </a:r>
            <a:r>
              <a:rPr lang="zh-CN" altLang="en-US" dirty="0"/>
              <a:t>（熟悉了</a:t>
            </a:r>
            <a:r>
              <a:rPr lang="en-US" altLang="zh-CN" dirty="0"/>
              <a:t>gym cafeteria </a:t>
            </a:r>
            <a:r>
              <a:rPr lang="zh-CN" altLang="en-US" dirty="0"/>
              <a:t>后，顿觉压力减少。）</a:t>
            </a:r>
            <a:endParaRPr lang="en-US" altLang="zh-CN" dirty="0"/>
          </a:p>
          <a:p>
            <a:r>
              <a:rPr lang="en-US" altLang="zh-CN" dirty="0">
                <a:latin typeface="等线" panose="02010600030101010101" pitchFamily="2" charset="-122"/>
                <a:cs typeface="Times New Roman" panose="02020603050405020304" pitchFamily="18" charset="0"/>
              </a:rPr>
              <a:t>As Eva walked back to her classroom, she noticed that she </a:t>
            </a:r>
            <a:r>
              <a:rPr lang="en-US" altLang="zh-CN" b="1" dirty="0">
                <a:solidFill>
                  <a:srgbClr val="C00000"/>
                </a:solidFill>
                <a:latin typeface="等线" panose="02010600030101010101" pitchFamily="2" charset="-122"/>
                <a:cs typeface="Times New Roman" panose="02020603050405020304" pitchFamily="18" charset="0"/>
              </a:rPr>
              <a:t>felt less overwhelmed by this huge complex (</a:t>
            </a:r>
            <a:r>
              <a:rPr lang="zh-CN" altLang="en-US" b="1" dirty="0">
                <a:solidFill>
                  <a:srgbClr val="C00000"/>
                </a:solidFill>
                <a:latin typeface="等线" panose="02010600030101010101" pitchFamily="2" charset="-122"/>
                <a:cs typeface="Times New Roman" panose="02020603050405020304" pitchFamily="18" charset="0"/>
              </a:rPr>
              <a:t>综合建筑群）</a:t>
            </a:r>
            <a:r>
              <a:rPr lang="en-US" altLang="zh-CN" b="1" dirty="0">
                <a:solidFill>
                  <a:srgbClr val="C00000"/>
                </a:solidFill>
                <a:latin typeface="等线" panose="02010600030101010101" pitchFamily="2" charset="-122"/>
                <a:cs typeface="Times New Roman" panose="02020603050405020304" pitchFamily="18" charset="0"/>
              </a:rPr>
              <a:t>. </a:t>
            </a:r>
            <a:endParaRPr lang="en-US" altLang="zh-CN" b="1" dirty="0">
              <a:solidFill>
                <a:srgbClr val="C00000"/>
              </a:solidFill>
              <a:latin typeface="等线" panose="02010600030101010101" pitchFamily="2" charset="-122"/>
              <a:cs typeface="Times New Roman" panose="02020603050405020304" pitchFamily="18" charset="0"/>
            </a:endParaRPr>
          </a:p>
          <a:p>
            <a:r>
              <a:rPr lang="en-US" altLang="zh-CN" b="1" dirty="0">
                <a:solidFill>
                  <a:srgbClr val="7030A0"/>
                </a:solidFill>
              </a:rPr>
              <a:t>5.  (</a:t>
            </a:r>
            <a:r>
              <a:rPr lang="zh-CN" altLang="en-US" b="1" dirty="0">
                <a:solidFill>
                  <a:srgbClr val="7030A0"/>
                </a:solidFill>
              </a:rPr>
              <a:t>时间流逝，</a:t>
            </a:r>
            <a:r>
              <a:rPr lang="en-US" altLang="zh-CN" b="1" dirty="0">
                <a:solidFill>
                  <a:srgbClr val="7030A0"/>
                </a:solidFill>
              </a:rPr>
              <a:t>Eva </a:t>
            </a:r>
            <a:r>
              <a:rPr lang="zh-CN" altLang="en-US" b="1" dirty="0">
                <a:solidFill>
                  <a:srgbClr val="7030A0"/>
                </a:solidFill>
              </a:rPr>
              <a:t>最终熟悉了这栋迷宫 。 </a:t>
            </a:r>
            <a:r>
              <a:rPr lang="en-US" altLang="zh-CN" b="1" dirty="0">
                <a:solidFill>
                  <a:srgbClr val="7030A0"/>
                </a:solidFill>
              </a:rPr>
              <a:t> </a:t>
            </a:r>
            <a:r>
              <a:rPr lang="zh-CN" altLang="en-US" b="1" dirty="0">
                <a:solidFill>
                  <a:srgbClr val="7030A0"/>
                </a:solidFill>
              </a:rPr>
              <a:t>）</a:t>
            </a:r>
            <a:endParaRPr lang="en-US" altLang="zh-CN" b="1" dirty="0">
              <a:solidFill>
                <a:srgbClr val="7030A0"/>
              </a:solidFill>
            </a:endParaRPr>
          </a:p>
          <a:p>
            <a:r>
              <a:rPr lang="en-US" altLang="zh-CN" b="1" dirty="0">
                <a:solidFill>
                  <a:srgbClr val="7030A0"/>
                </a:solidFill>
                <a:latin typeface="等线" panose="02010600030101010101" pitchFamily="2" charset="-122"/>
                <a:cs typeface="Times New Roman" panose="02020603050405020304" pitchFamily="18" charset="0"/>
              </a:rPr>
              <a:t>Time ticking away, </a:t>
            </a:r>
            <a:r>
              <a:rPr lang="en-US" altLang="zh-CN" b="1" dirty="0">
                <a:solidFill>
                  <a:srgbClr val="C00000"/>
                </a:solidFill>
                <a:latin typeface="等线" panose="02010600030101010101" pitchFamily="2" charset="-122"/>
                <a:cs typeface="Times New Roman" panose="02020603050405020304" pitchFamily="18" charset="0"/>
              </a:rPr>
              <a:t>Eva eventually got familiar with the vast maze </a:t>
            </a:r>
            <a:r>
              <a:rPr lang="en-US" altLang="zh-CN" b="1" dirty="0">
                <a:solidFill>
                  <a:srgbClr val="0000CC"/>
                </a:solidFill>
                <a:latin typeface="等线" panose="02010600030101010101" pitchFamily="2" charset="-122"/>
                <a:cs typeface="Times New Roman" panose="02020603050405020304" pitchFamily="18" charset="0"/>
              </a:rPr>
              <a:t>in the way she finished the one-mile run.  </a:t>
            </a:r>
            <a:endParaRPr lang="en-US" altLang="zh-CN" dirty="0"/>
          </a:p>
          <a:p>
            <a:r>
              <a:rPr lang="en-US" altLang="zh-CN" b="1" dirty="0">
                <a:solidFill>
                  <a:srgbClr val="7030A0"/>
                </a:solidFill>
              </a:rPr>
              <a:t>6. (</a:t>
            </a:r>
            <a:r>
              <a:rPr lang="zh-CN" altLang="en-US" b="1" dirty="0">
                <a:solidFill>
                  <a:srgbClr val="7030A0"/>
                </a:solidFill>
              </a:rPr>
              <a:t>回扣一下跑步时的方法</a:t>
            </a:r>
            <a:r>
              <a:rPr lang="en-US" altLang="zh-CN" b="1" dirty="0">
                <a:solidFill>
                  <a:srgbClr val="7030A0"/>
                </a:solidFill>
              </a:rPr>
              <a:t>;</a:t>
            </a:r>
            <a:r>
              <a:rPr lang="zh-CN" altLang="en-US" b="1" dirty="0">
                <a:solidFill>
                  <a:srgbClr val="7030A0"/>
                </a:solidFill>
              </a:rPr>
              <a:t>类比穿越迷宫的方法）</a:t>
            </a:r>
            <a:endParaRPr lang="en-US" altLang="zh-CN" b="1" dirty="0">
              <a:solidFill>
                <a:srgbClr val="7030A0"/>
              </a:solidFill>
            </a:endParaRPr>
          </a:p>
          <a:p>
            <a:r>
              <a:rPr lang="en-US" altLang="zh-CN" b="1" dirty="0">
                <a:latin typeface="等线" panose="02010600030101010101" pitchFamily="2" charset="-122"/>
                <a:cs typeface="Times New Roman" panose="02020603050405020304" pitchFamily="18" charset="0"/>
              </a:rPr>
              <a:t>One lap at a time did work! So did one floor/ </a:t>
            </a:r>
            <a:r>
              <a:rPr lang="en-US" altLang="zh-CN" b="1" dirty="0" err="1">
                <a:latin typeface="等线" panose="02010600030101010101" pitchFamily="2" charset="-122"/>
                <a:cs typeface="Times New Roman" panose="02020603050405020304" pitchFamily="18" charset="0"/>
              </a:rPr>
              <a:t>storey</a:t>
            </a:r>
            <a:r>
              <a:rPr lang="en-US" altLang="zh-CN" b="1" dirty="0">
                <a:latin typeface="等线" panose="02010600030101010101" pitchFamily="2" charset="-122"/>
                <a:cs typeface="Times New Roman" panose="02020603050405020304" pitchFamily="18" charset="0"/>
              </a:rPr>
              <a:t> a week! </a:t>
            </a:r>
            <a:endParaRPr lang="en-US" altLang="zh-CN" b="1" dirty="0">
              <a:latin typeface="等线" panose="02010600030101010101" pitchFamily="2" charset="-122"/>
              <a:cs typeface="Times New Roman" panose="02020603050405020304" pitchFamily="18" charset="0"/>
            </a:endParaRPr>
          </a:p>
          <a:p>
            <a:r>
              <a:rPr lang="en-US" altLang="zh-CN" b="1" dirty="0">
                <a:solidFill>
                  <a:srgbClr val="0000CC"/>
                </a:solidFill>
              </a:rPr>
              <a:t>7.</a:t>
            </a:r>
            <a:r>
              <a:rPr lang="en-US" altLang="zh-CN" b="1" dirty="0">
                <a:solidFill>
                  <a:srgbClr val="7030A0"/>
                </a:solidFill>
              </a:rPr>
              <a:t> </a:t>
            </a:r>
            <a:r>
              <a:rPr lang="zh-CN" altLang="en-US" b="1" dirty="0">
                <a:solidFill>
                  <a:srgbClr val="7030A0"/>
                </a:solidFill>
              </a:rPr>
              <a:t>（感悟式结尾）</a:t>
            </a:r>
            <a:endParaRPr lang="en-US" altLang="zh-CN" b="1" dirty="0">
              <a:solidFill>
                <a:srgbClr val="7030A0"/>
              </a:solidFill>
            </a:endParaRPr>
          </a:p>
          <a:p>
            <a:r>
              <a:rPr lang="en-US" altLang="zh-CN" b="1" dirty="0">
                <a:solidFill>
                  <a:srgbClr val="0000CC"/>
                </a:solidFill>
                <a:latin typeface="等线" panose="02010600030101010101" pitchFamily="2" charset="-122"/>
                <a:cs typeface="Times New Roman" panose="02020603050405020304" pitchFamily="18" charset="0"/>
              </a:rPr>
              <a:t>It also dawned on her that </a:t>
            </a:r>
            <a:r>
              <a:rPr lang="en-US" altLang="zh-CN" b="1" dirty="0">
                <a:solidFill>
                  <a:srgbClr val="C00000"/>
                </a:solidFill>
                <a:latin typeface="等线" panose="02010600030101010101" pitchFamily="2" charset="-122"/>
                <a:cs typeface="Times New Roman" panose="02020603050405020304" pitchFamily="18" charset="0"/>
              </a:rPr>
              <a:t>goals are easier to achieve in small steps. </a:t>
            </a:r>
            <a:endParaRPr lang="en-US" altLang="zh-CN" b="1" dirty="0">
              <a:solidFill>
                <a:srgbClr val="C00000"/>
              </a:solidFill>
              <a:latin typeface="等线" panose="02010600030101010101" pitchFamily="2" charset="-122"/>
              <a:cs typeface="Times New Roman" panose="02020603050405020304" pitchFamily="18" charset="0"/>
            </a:endParaRPr>
          </a:p>
          <a:p>
            <a:r>
              <a:rPr lang="en-US" altLang="zh-CN" b="1" dirty="0">
                <a:solidFill>
                  <a:srgbClr val="0000FF"/>
                </a:solidFill>
                <a:latin typeface="等线" panose="02010600030101010101" pitchFamily="2" charset="-122"/>
                <a:cs typeface="Times New Roman" panose="02020603050405020304" pitchFamily="18" charset="0"/>
              </a:rPr>
              <a:t>The one-mile run and navigating the maze </a:t>
            </a:r>
            <a:r>
              <a:rPr lang="en-US" altLang="zh-CN" b="1" dirty="0">
                <a:solidFill>
                  <a:srgbClr val="7030A0"/>
                </a:solidFill>
                <a:latin typeface="等线" panose="02010600030101010101" pitchFamily="2" charset="-122"/>
                <a:cs typeface="Times New Roman" panose="02020603050405020304" pitchFamily="18" charset="0"/>
              </a:rPr>
              <a:t>taught him a valuable lesson</a:t>
            </a:r>
            <a:r>
              <a:rPr lang="en-US" altLang="zh-CN" b="1" dirty="0">
                <a:solidFill>
                  <a:srgbClr val="C00000"/>
                </a:solidFill>
                <a:latin typeface="等线" panose="02010600030101010101" pitchFamily="2" charset="-122"/>
                <a:cs typeface="Times New Roman" panose="02020603050405020304" pitchFamily="18" charset="0"/>
              </a:rPr>
              <a:t>- A thousand-mile journey begins with one step. </a:t>
            </a:r>
            <a:endParaRPr lang="en-US" altLang="zh-CN" b="1" dirty="0">
              <a:solidFill>
                <a:srgbClr val="C00000"/>
              </a:solidFill>
              <a:latin typeface="等线" panose="02010600030101010101" pitchFamily="2" charset="-122"/>
              <a:cs typeface="Times New Roman" panose="02020603050405020304" pitchFamily="18" charset="0"/>
            </a:endParaRPr>
          </a:p>
          <a:p>
            <a:endParaRPr lang="zh-CN" altLang="en-US" dirty="0">
              <a:solidFill>
                <a:srgbClr val="C0000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2" name="矩形 1"/>
          <p:cNvSpPr/>
          <p:nvPr/>
        </p:nvSpPr>
        <p:spPr>
          <a:xfrm>
            <a:off x="1" y="914398"/>
            <a:ext cx="12192001" cy="5262979"/>
          </a:xfrm>
          <a:prstGeom prst="rect">
            <a:avLst/>
          </a:prstGeom>
          <a:solidFill>
            <a:schemeClr val="bg1"/>
          </a:solidFill>
        </p:spPr>
        <p:txBody>
          <a:bodyPr wrap="square">
            <a:spAutoFit/>
          </a:bodyPr>
          <a:lstStyle/>
          <a:p>
            <a:r>
              <a:rPr lang="en-US" altLang="zh-CN" sz="2800" dirty="0">
                <a:latin typeface="等线" panose="02010600030101010101" pitchFamily="2" charset="-122"/>
                <a:cs typeface="Times New Roman" panose="02020603050405020304" pitchFamily="18" charset="0"/>
              </a:rPr>
              <a:t>     </a:t>
            </a:r>
            <a:r>
              <a:rPr lang="en-US" altLang="zh-CN" sz="2800" i="1" dirty="0"/>
              <a:t>Paragraph 1</a:t>
            </a:r>
            <a:r>
              <a:rPr lang="zh-CN" altLang="zh-CN" sz="2800" i="1" dirty="0"/>
              <a:t>：</a:t>
            </a:r>
            <a:r>
              <a:rPr lang="en-US" altLang="zh-CN" sz="2800" i="1" dirty="0"/>
              <a:t>When Coach Pitt said "Great work" to her at the finish line, Eva was surprised.</a:t>
            </a:r>
            <a:r>
              <a:rPr lang="en-US" altLang="zh-CN" sz="2800" dirty="0"/>
              <a:t>   </a:t>
            </a:r>
            <a:r>
              <a:rPr lang="en-US" altLang="zh-CN" sz="2800" b="1" dirty="0">
                <a:solidFill>
                  <a:srgbClr val="0000CC"/>
                </a:solidFill>
              </a:rPr>
              <a:t>Never in her wildest dream had she imagined </a:t>
            </a:r>
            <a:r>
              <a:rPr lang="en-US" altLang="zh-CN" sz="2800" dirty="0">
                <a:solidFill>
                  <a:srgbClr val="0000CC"/>
                </a:solidFill>
              </a:rPr>
              <a:t>that </a:t>
            </a:r>
            <a:r>
              <a:rPr lang="en-US" altLang="zh-CN" sz="2800" dirty="0">
                <a:solidFill>
                  <a:srgbClr val="C00000"/>
                </a:solidFill>
              </a:rPr>
              <a:t>she could achieve such an eye-catching score!</a:t>
            </a:r>
            <a:r>
              <a:rPr lang="en-US" altLang="zh-CN" sz="2800" dirty="0"/>
              <a:t> </a:t>
            </a:r>
            <a:r>
              <a:rPr lang="en-US" altLang="zh-CN" sz="2800" b="1" dirty="0">
                <a:solidFill>
                  <a:srgbClr val="7030A0"/>
                </a:solidFill>
              </a:rPr>
              <a:t>Conquering this one mile was a milestone </a:t>
            </a:r>
            <a:r>
              <a:rPr lang="en-US" altLang="zh-CN" sz="2800" dirty="0"/>
              <a:t>in her running career! Amazingly, Coach Pitts’ positive affirmation </a:t>
            </a:r>
            <a:r>
              <a:rPr lang="en-US" altLang="zh-CN" sz="2800" b="1" dirty="0">
                <a:solidFill>
                  <a:srgbClr val="C00000"/>
                </a:solidFill>
              </a:rPr>
              <a:t>infused an enormous sense of achievement </a:t>
            </a:r>
            <a:r>
              <a:rPr lang="en-US" altLang="zh-CN" sz="2800" dirty="0"/>
              <a:t>into her heart. </a:t>
            </a:r>
            <a:r>
              <a:rPr lang="en-US" altLang="zh-CN" sz="2800" b="1" dirty="0"/>
              <a:t>Enthusiastic cheers and thunderous applauses from her classmates</a:t>
            </a:r>
            <a:r>
              <a:rPr lang="en-US" altLang="zh-CN" sz="2800" dirty="0"/>
              <a:t> </a:t>
            </a:r>
            <a:r>
              <a:rPr lang="en-US" altLang="zh-CN" sz="2800" dirty="0">
                <a:solidFill>
                  <a:srgbClr val="C00000"/>
                </a:solidFill>
              </a:rPr>
              <a:t>kept her on the top of the world.  </a:t>
            </a:r>
            <a:r>
              <a:rPr lang="en-US" altLang="zh-CN" sz="2800" b="1" dirty="0">
                <a:solidFill>
                  <a:srgbClr val="0000CC"/>
                </a:solidFill>
              </a:rPr>
              <a:t>Breathless and exhausted, </a:t>
            </a:r>
            <a:r>
              <a:rPr lang="en-US" altLang="zh-CN" sz="2800" dirty="0"/>
              <a:t>she realized that overcoming seemingly invincible challenges just needed a smart strategy like her mind trick. </a:t>
            </a:r>
            <a:r>
              <a:rPr lang="en-US" altLang="zh-CN" sz="2800" b="1" dirty="0">
                <a:solidFill>
                  <a:srgbClr val="C00000"/>
                </a:solidFill>
              </a:rPr>
              <a:t>Her initial self-doubt gave way to self-confidence. </a:t>
            </a:r>
            <a:r>
              <a:rPr lang="en-US" altLang="zh-CN" sz="2800" b="1" dirty="0">
                <a:solidFill>
                  <a:srgbClr val="0000CC"/>
                </a:solidFill>
              </a:rPr>
              <a:t>Being a freshman, </a:t>
            </a:r>
            <a:r>
              <a:rPr lang="en-US" altLang="zh-CN" sz="2800" b="1" dirty="0">
                <a:solidFill>
                  <a:srgbClr val="C00000"/>
                </a:solidFill>
              </a:rPr>
              <a:t>she tended to get lost in the 6-storey maze, </a:t>
            </a:r>
            <a:r>
              <a:rPr lang="en-US" altLang="zh-CN" sz="2800" dirty="0"/>
              <a:t>leaving her so helpless and defenseless.  </a:t>
            </a:r>
            <a:r>
              <a:rPr lang="en-US" altLang="zh-CN" sz="2800" b="1" dirty="0">
                <a:solidFill>
                  <a:srgbClr val="0000CC"/>
                </a:solidFill>
              </a:rPr>
              <a:t>Staring at the towering teaching building, </a:t>
            </a:r>
            <a:r>
              <a:rPr lang="en-US" altLang="zh-CN" sz="2800" dirty="0"/>
              <a:t>Eva </a:t>
            </a:r>
            <a:r>
              <a:rPr lang="en-US" altLang="zh-CN" sz="2800" b="1" dirty="0">
                <a:solidFill>
                  <a:srgbClr val="C00000"/>
                </a:solidFill>
              </a:rPr>
              <a:t>came up with a good idea,</a:t>
            </a:r>
            <a:r>
              <a:rPr lang="en-US" altLang="zh-CN" dirty="0"/>
              <a:t> </a:t>
            </a:r>
            <a:r>
              <a:rPr lang="en-US" altLang="zh-CN" sz="2800" b="1" dirty="0">
                <a:solidFill>
                  <a:srgbClr val="7030A0"/>
                </a:solidFill>
              </a:rPr>
              <a:t>with a smile blooming across her face.  </a:t>
            </a:r>
            <a:endParaRPr lang="zh-CN" altLang="en-US" sz="2800" b="1" dirty="0">
              <a:solidFill>
                <a:srgbClr val="7030A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4440"/>
            <a:ext cx="12192000" cy="6853560"/>
          </a:xfrm>
        </p:spPr>
      </p:pic>
      <p:sp>
        <p:nvSpPr>
          <p:cNvPr id="2" name="矩形 1"/>
          <p:cNvSpPr/>
          <p:nvPr/>
        </p:nvSpPr>
        <p:spPr>
          <a:xfrm>
            <a:off x="0" y="226141"/>
            <a:ext cx="12192000" cy="6001643"/>
          </a:xfrm>
          <a:prstGeom prst="rect">
            <a:avLst/>
          </a:prstGeom>
          <a:solidFill>
            <a:schemeClr val="bg1"/>
          </a:solidFill>
        </p:spPr>
        <p:txBody>
          <a:bodyPr wrap="square">
            <a:spAutoFit/>
          </a:bodyPr>
          <a:lstStyle/>
          <a:p>
            <a:r>
              <a:rPr lang="en-US" altLang="zh-CN" sz="3200" dirty="0">
                <a:latin typeface="等线" panose="02010600030101010101" pitchFamily="2" charset="-122"/>
                <a:cs typeface="Times New Roman" panose="02020603050405020304" pitchFamily="18" charset="0"/>
              </a:rPr>
              <a:t>Para 2</a:t>
            </a:r>
            <a:r>
              <a:rPr lang="zh-CN" altLang="zh-CN" sz="3200" dirty="0">
                <a:cs typeface="Times New Roman" panose="02020603050405020304" pitchFamily="18" charset="0"/>
              </a:rPr>
              <a:t>：</a:t>
            </a:r>
            <a:r>
              <a:rPr lang="en-US" altLang="zh-CN" sz="3200" i="1" dirty="0">
                <a:cs typeface="Times New Roman" panose="02020603050405020304" pitchFamily="18" charset="0"/>
              </a:rPr>
              <a:t>Eva decided to use the same trick to deal with the school building. </a:t>
            </a:r>
            <a:r>
              <a:rPr lang="en-US" altLang="zh-CN" sz="3200" b="1" dirty="0">
                <a:solidFill>
                  <a:srgbClr val="0000CC"/>
                </a:solidFill>
                <a:latin typeface="等线" panose="02010600030101010101" pitchFamily="2" charset="-122"/>
                <a:cs typeface="Times New Roman" panose="02020603050405020304" pitchFamily="18" charset="0"/>
              </a:rPr>
              <a:t>No sooner </a:t>
            </a:r>
            <a:r>
              <a:rPr lang="en-US" altLang="zh-CN" sz="3200" b="1" dirty="0">
                <a:solidFill>
                  <a:srgbClr val="C00000"/>
                </a:solidFill>
                <a:latin typeface="等线" panose="02010600030101010101" pitchFamily="2" charset="-122"/>
                <a:cs typeface="Times New Roman" panose="02020603050405020304" pitchFamily="18" charset="0"/>
              </a:rPr>
              <a:t>had she returned to the confusing maze </a:t>
            </a:r>
            <a:r>
              <a:rPr lang="en-US" altLang="zh-CN" sz="3200" b="1" dirty="0">
                <a:solidFill>
                  <a:srgbClr val="0000CC"/>
                </a:solidFill>
                <a:latin typeface="等线" panose="02010600030101010101" pitchFamily="2" charset="-122"/>
                <a:cs typeface="Times New Roman" panose="02020603050405020304" pitchFamily="18" charset="0"/>
              </a:rPr>
              <a:t>than </a:t>
            </a:r>
            <a:r>
              <a:rPr lang="en-US" altLang="zh-CN" sz="3200" dirty="0">
                <a:solidFill>
                  <a:srgbClr val="7030A0"/>
                </a:solidFill>
                <a:latin typeface="等线" panose="02010600030101010101" pitchFamily="2" charset="-122"/>
                <a:cs typeface="Times New Roman" panose="02020603050405020304" pitchFamily="18" charset="0"/>
              </a:rPr>
              <a:t>she set out to explore the first floor.</a:t>
            </a:r>
            <a:r>
              <a:rPr lang="en-US" altLang="zh-CN" sz="3200" dirty="0">
                <a:latin typeface="等线" panose="02010600030101010101" pitchFamily="2" charset="-122"/>
                <a:cs typeface="Times New Roman" panose="02020603050405020304" pitchFamily="18" charset="0"/>
              </a:rPr>
              <a:t> </a:t>
            </a:r>
            <a:r>
              <a:rPr lang="en-US" altLang="zh-CN" sz="3200" b="1" dirty="0">
                <a:latin typeface="等线" panose="02010600030101010101" pitchFamily="2" charset="-122"/>
                <a:cs typeface="Times New Roman" panose="02020603050405020304" pitchFamily="18" charset="0"/>
              </a:rPr>
              <a:t>Convinced </a:t>
            </a:r>
            <a:r>
              <a:rPr lang="en-US" altLang="zh-CN" sz="3200" dirty="0">
                <a:latin typeface="等线" panose="02010600030101010101" pitchFamily="2" charset="-122"/>
                <a:cs typeface="Times New Roman" panose="02020603050405020304" pitchFamily="18" charset="0"/>
              </a:rPr>
              <a:t>that her mind trick would </a:t>
            </a:r>
            <a:r>
              <a:rPr lang="en-US" altLang="zh-CN" sz="3200" b="1" dirty="0">
                <a:solidFill>
                  <a:srgbClr val="C00000"/>
                </a:solidFill>
                <a:latin typeface="等线" panose="02010600030101010101" pitchFamily="2" charset="-122"/>
                <a:cs typeface="Times New Roman" panose="02020603050405020304" pitchFamily="18" charset="0"/>
              </a:rPr>
              <a:t>orientate her in the </a:t>
            </a:r>
            <a:r>
              <a:rPr lang="en-US" altLang="zh-CN" sz="3200" dirty="0">
                <a:solidFill>
                  <a:srgbClr val="C00000"/>
                </a:solidFill>
                <a:latin typeface="等线" panose="02010600030101010101" pitchFamily="2" charset="-122"/>
                <a:cs typeface="Times New Roman" panose="02020603050405020304" pitchFamily="18" charset="0"/>
              </a:rPr>
              <a:t>school </a:t>
            </a:r>
            <a:r>
              <a:rPr lang="en-US" altLang="zh-CN" sz="3200" dirty="0">
                <a:solidFill>
                  <a:srgbClr val="7030A0"/>
                </a:solidFill>
                <a:latin typeface="等线" panose="02010600030101010101" pitchFamily="2" charset="-122"/>
                <a:cs typeface="Times New Roman" panose="02020603050405020304" pitchFamily="18" charset="0"/>
              </a:rPr>
              <a:t>as soon as possible, </a:t>
            </a:r>
            <a:r>
              <a:rPr lang="en-US" altLang="zh-CN" sz="3200" dirty="0">
                <a:latin typeface="等线" panose="02010600030101010101" pitchFamily="2" charset="-122"/>
                <a:cs typeface="Times New Roman" panose="02020603050405020304" pitchFamily="18" charset="0"/>
              </a:rPr>
              <a:t>she came to a gym, which was well-equipped with various workout facilities. </a:t>
            </a:r>
            <a:r>
              <a:rPr lang="en-US" altLang="zh-CN" sz="3200" b="1" dirty="0">
                <a:solidFill>
                  <a:srgbClr val="C00000"/>
                </a:solidFill>
                <a:latin typeface="等线" panose="02010600030101010101" pitchFamily="2" charset="-122"/>
                <a:cs typeface="Times New Roman" panose="02020603050405020304" pitchFamily="18" charset="0"/>
              </a:rPr>
              <a:t>Next to the gym was a cafeteria, </a:t>
            </a:r>
            <a:r>
              <a:rPr lang="en-US" altLang="zh-CN" sz="3200" dirty="0">
                <a:solidFill>
                  <a:srgbClr val="0000CC"/>
                </a:solidFill>
                <a:latin typeface="等线" panose="02010600030101010101" pitchFamily="2" charset="-122"/>
                <a:cs typeface="Times New Roman" panose="02020603050405020304" pitchFamily="18" charset="0"/>
              </a:rPr>
              <a:t>which provided a wide range of foods and drinks. </a:t>
            </a:r>
            <a:r>
              <a:rPr lang="en-US" altLang="zh-CN" sz="3200" dirty="0">
                <a:latin typeface="等线" panose="02010600030101010101" pitchFamily="2" charset="-122"/>
                <a:cs typeface="Times New Roman" panose="02020603050405020304" pitchFamily="18" charset="0"/>
              </a:rPr>
              <a:t>As Eva walked back to her classroom, she noticed that she </a:t>
            </a:r>
            <a:r>
              <a:rPr lang="en-US" altLang="zh-CN" sz="3200" b="1" dirty="0">
                <a:solidFill>
                  <a:srgbClr val="C00000"/>
                </a:solidFill>
                <a:latin typeface="等线" panose="02010600030101010101" pitchFamily="2" charset="-122"/>
                <a:cs typeface="Times New Roman" panose="02020603050405020304" pitchFamily="18" charset="0"/>
              </a:rPr>
              <a:t>felt less overwhelmed by this huge complex. </a:t>
            </a:r>
            <a:r>
              <a:rPr lang="en-US" altLang="zh-CN" sz="3200" dirty="0">
                <a:solidFill>
                  <a:srgbClr val="7030A0"/>
                </a:solidFill>
                <a:latin typeface="等线" panose="02010600030101010101" pitchFamily="2" charset="-122"/>
                <a:cs typeface="Times New Roman" panose="02020603050405020304" pitchFamily="18" charset="0"/>
              </a:rPr>
              <a:t>Time ticking away, </a:t>
            </a:r>
            <a:r>
              <a:rPr lang="en-US" altLang="zh-CN" sz="3200" b="1" dirty="0">
                <a:solidFill>
                  <a:srgbClr val="C00000"/>
                </a:solidFill>
                <a:latin typeface="等线" panose="02010600030101010101" pitchFamily="2" charset="-122"/>
                <a:cs typeface="Times New Roman" panose="02020603050405020304" pitchFamily="18" charset="0"/>
              </a:rPr>
              <a:t>Eva eventually got familiar with the vast maze </a:t>
            </a:r>
            <a:r>
              <a:rPr lang="en-US" altLang="zh-CN" sz="3200" b="1" dirty="0">
                <a:solidFill>
                  <a:srgbClr val="0000CC"/>
                </a:solidFill>
                <a:latin typeface="等线" panose="02010600030101010101" pitchFamily="2" charset="-122"/>
                <a:cs typeface="Times New Roman" panose="02020603050405020304" pitchFamily="18" charset="0"/>
              </a:rPr>
              <a:t>in the way she finished the one-mile run.</a:t>
            </a:r>
            <a:r>
              <a:rPr lang="en-US" altLang="zh-CN" sz="3200" dirty="0">
                <a:latin typeface="等线" panose="02010600030101010101" pitchFamily="2" charset="-122"/>
                <a:cs typeface="Times New Roman" panose="02020603050405020304" pitchFamily="18" charset="0"/>
              </a:rPr>
              <a:t> </a:t>
            </a:r>
            <a:r>
              <a:rPr lang="en-US" altLang="zh-CN" sz="3200" b="1" dirty="0">
                <a:latin typeface="等线" panose="02010600030101010101" pitchFamily="2" charset="-122"/>
                <a:cs typeface="Times New Roman" panose="02020603050405020304" pitchFamily="18" charset="0"/>
              </a:rPr>
              <a:t>One lap at a time did work! So did one floor a week! </a:t>
            </a:r>
            <a:r>
              <a:rPr lang="en-US" altLang="zh-CN" sz="3200" dirty="0">
                <a:latin typeface="等线" panose="02010600030101010101" pitchFamily="2" charset="-122"/>
                <a:cs typeface="Times New Roman" panose="02020603050405020304" pitchFamily="18" charset="0"/>
              </a:rPr>
              <a:t> </a:t>
            </a:r>
            <a:r>
              <a:rPr lang="en-US" altLang="zh-CN" sz="3200" b="1" dirty="0">
                <a:solidFill>
                  <a:srgbClr val="0000CC"/>
                </a:solidFill>
                <a:latin typeface="等线" panose="02010600030101010101" pitchFamily="2" charset="-122"/>
                <a:cs typeface="Times New Roman" panose="02020603050405020304" pitchFamily="18" charset="0"/>
              </a:rPr>
              <a:t>It dawned on her that </a:t>
            </a:r>
            <a:r>
              <a:rPr lang="en-US" altLang="zh-CN" sz="3200" b="1" dirty="0">
                <a:solidFill>
                  <a:srgbClr val="C00000"/>
                </a:solidFill>
                <a:latin typeface="等线" panose="02010600030101010101" pitchFamily="2" charset="-122"/>
                <a:cs typeface="Times New Roman" panose="02020603050405020304" pitchFamily="18" charset="0"/>
              </a:rPr>
              <a:t>goals are easier to achieve in small steps. </a:t>
            </a:r>
            <a:endParaRPr lang="zh-CN" altLang="en-US" sz="3200" dirty="0">
              <a:solidFill>
                <a:srgbClr val="C00000"/>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4440"/>
            <a:ext cx="12192000" cy="6853560"/>
          </a:xfrm>
        </p:spPr>
      </p:pic>
      <p:sp>
        <p:nvSpPr>
          <p:cNvPr id="3" name="矩形 2"/>
          <p:cNvSpPr/>
          <p:nvPr/>
        </p:nvSpPr>
        <p:spPr>
          <a:xfrm>
            <a:off x="1268364" y="1386345"/>
            <a:ext cx="9055510" cy="2308324"/>
          </a:xfrm>
          <a:prstGeom prst="rect">
            <a:avLst/>
          </a:prstGeom>
          <a:solidFill>
            <a:schemeClr val="bg1"/>
          </a:solidFill>
        </p:spPr>
        <p:txBody>
          <a:bodyPr wrap="square" lIns="91440" tIns="45720" rIns="91440" bIns="45720">
            <a:spAutoFit/>
          </a:bodyPr>
          <a:lstStyle/>
          <a:p>
            <a:pPr algn="ctr"/>
            <a:r>
              <a:rPr lang="en-US" altLang="zh-CN" sz="7200" b="1" cap="none" spc="0"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rPr>
              <a:t>Navigating the Maze</a:t>
            </a:r>
            <a:endParaRPr lang="en-US" altLang="zh-CN" sz="7200" b="1" cap="none" spc="0"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endParaRPr>
          </a:p>
          <a:p>
            <a:pPr algn="ctr"/>
            <a:r>
              <a:rPr lang="en-US" altLang="zh-CN" sz="7200" b="1"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rPr>
              <a:t> </a:t>
            </a:r>
            <a:r>
              <a:rPr lang="zh-CN" altLang="en-US" sz="7200" b="1"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rPr>
              <a:t>穿越迷宫</a:t>
            </a:r>
            <a:endParaRPr lang="zh-CN" altLang="en-US" sz="7200" b="1" cap="none" spc="0" dirty="0">
              <a:ln w="12700">
                <a:solidFill>
                  <a:schemeClr val="tx2">
                    <a:lumMod val="75000"/>
                  </a:schemeClr>
                </a:solidFill>
                <a:prstDash val="solid"/>
              </a:ln>
              <a:solidFill>
                <a:srgbClr val="006600"/>
              </a:solidFill>
              <a:effectLst>
                <a:outerShdw dist="38100" dir="2640000" algn="bl" rotWithShape="0">
                  <a:schemeClr val="tx2">
                    <a:lumMod val="75000"/>
                  </a:schemeClr>
                </a:outerShdw>
              </a:effectLst>
            </a:endParaRPr>
          </a:p>
        </p:txBody>
      </p:sp>
      <p:sp>
        <p:nvSpPr>
          <p:cNvPr id="5" name="文本框 4"/>
          <p:cNvSpPr txBox="1"/>
          <p:nvPr/>
        </p:nvSpPr>
        <p:spPr>
          <a:xfrm>
            <a:off x="5791201" y="4414683"/>
            <a:ext cx="3923070" cy="369332"/>
          </a:xfrm>
          <a:prstGeom prst="rect">
            <a:avLst/>
          </a:prstGeom>
          <a:solidFill>
            <a:schemeClr val="bg1"/>
          </a:solidFill>
        </p:spPr>
        <p:txBody>
          <a:bodyPr wrap="square" rtlCol="0">
            <a:spAutoFit/>
          </a:bodyPr>
          <a:lstStyle/>
          <a:p>
            <a:r>
              <a:rPr lang="zh-CN" altLang="en-US" b="1" dirty="0"/>
              <a:t>浙江省金华市汤溪高级中学  郑素红</a:t>
            </a:r>
            <a:endParaRPr lang="zh-CN" altLang="en-US"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52758" y="-29677"/>
            <a:ext cx="12244758" cy="6887677"/>
          </a:xfrm>
        </p:spPr>
      </p:pic>
      <p:sp>
        <p:nvSpPr>
          <p:cNvPr id="3" name="矩形 2"/>
          <p:cNvSpPr/>
          <p:nvPr/>
        </p:nvSpPr>
        <p:spPr>
          <a:xfrm>
            <a:off x="2887429" y="2967335"/>
            <a:ext cx="6417141"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zh-CN" altLang="en-US" sz="5400" b="1" cap="none" spc="0" dirty="0">
                <a:solidFill>
                  <a:schemeClr val="accent3"/>
                </a:solidFill>
                <a:effectLst/>
              </a:rPr>
              <a:t>请在此放置您的文字</a:t>
            </a:r>
            <a:endParaRPr lang="zh-CN" altLang="en-US" sz="5400" b="1" cap="none" spc="0" dirty="0">
              <a:solidFill>
                <a:schemeClr val="accent3"/>
              </a:solidFill>
              <a:effectLst/>
            </a:endParaRPr>
          </a:p>
        </p:txBody>
      </p:sp>
      <p:sp>
        <p:nvSpPr>
          <p:cNvPr id="5" name="矩形 4"/>
          <p:cNvSpPr/>
          <p:nvPr/>
        </p:nvSpPr>
        <p:spPr>
          <a:xfrm>
            <a:off x="1928553" y="2502131"/>
            <a:ext cx="8462355" cy="1754326"/>
          </a:xfrm>
          <a:prstGeom prst="rect">
            <a:avLst/>
          </a:prstGeom>
          <a:solidFill>
            <a:schemeClr val="bg1"/>
          </a:solidFill>
        </p:spPr>
        <p:txBody>
          <a:bodyPr wrap="square" lIns="91440" tIns="45720" rIns="91440" bIns="45720">
            <a:spAutoFit/>
          </a:bodyPr>
          <a:lstStyle/>
          <a:p>
            <a:pPr algn="ctr"/>
            <a:r>
              <a:rPr lang="en-US" altLang="zh-CN" sz="5400" b="1" cap="none" spc="0" dirty="0">
                <a:ln w="12700">
                  <a:solidFill>
                    <a:schemeClr val="accent1"/>
                  </a:solidFill>
                  <a:prstDash val="solid"/>
                </a:ln>
                <a:solidFill>
                  <a:srgbClr val="FFC000"/>
                </a:solidFill>
                <a:effectLst>
                  <a:outerShdw dist="38100" dir="2640000" algn="bl" rotWithShape="0">
                    <a:schemeClr val="accent1"/>
                  </a:outerShdw>
                </a:effectLst>
              </a:rPr>
              <a:t>A thousand-mile journey </a:t>
            </a:r>
            <a:endParaRPr lang="en-US" altLang="zh-CN" sz="5400" b="1" cap="none" spc="0" dirty="0">
              <a:ln w="12700">
                <a:solidFill>
                  <a:schemeClr val="accent1"/>
                </a:solidFill>
                <a:prstDash val="solid"/>
              </a:ln>
              <a:solidFill>
                <a:srgbClr val="FFC000"/>
              </a:solidFill>
              <a:effectLst>
                <a:outerShdw dist="38100" dir="2640000" algn="bl" rotWithShape="0">
                  <a:schemeClr val="accent1"/>
                </a:outerShdw>
              </a:effectLst>
            </a:endParaRPr>
          </a:p>
          <a:p>
            <a:pPr algn="ctr"/>
            <a:r>
              <a:rPr lang="en-US" altLang="zh-CN" sz="5400" b="1" cap="none" spc="0" dirty="0">
                <a:ln w="12700">
                  <a:solidFill>
                    <a:schemeClr val="accent1"/>
                  </a:solidFill>
                  <a:prstDash val="solid"/>
                </a:ln>
                <a:solidFill>
                  <a:srgbClr val="FFC000"/>
                </a:solidFill>
                <a:effectLst>
                  <a:outerShdw dist="38100" dir="2640000" algn="bl" rotWithShape="0">
                    <a:schemeClr val="accent1"/>
                  </a:outerShdw>
                </a:effectLst>
              </a:rPr>
              <a:t>begins with one step.</a:t>
            </a:r>
            <a:endParaRPr lang="zh-CN" altLang="en-US" sz="5400" b="1" cap="none" spc="0" dirty="0">
              <a:ln w="12700">
                <a:solidFill>
                  <a:schemeClr val="accent1"/>
                </a:solidFill>
                <a:prstDash val="solid"/>
              </a:ln>
              <a:solidFill>
                <a:srgbClr val="FFC000"/>
              </a:solidFill>
              <a:effectLst>
                <a:outerShdw dist="38100" dir="2640000" algn="bl" rotWithShape="0">
                  <a:schemeClr val="accent1"/>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4440"/>
            <a:ext cx="12192000" cy="6853560"/>
          </a:xfrm>
        </p:spPr>
      </p:pic>
      <p:sp>
        <p:nvSpPr>
          <p:cNvPr id="2" name="矩形 1"/>
          <p:cNvSpPr/>
          <p:nvPr/>
        </p:nvSpPr>
        <p:spPr>
          <a:xfrm>
            <a:off x="147483" y="389710"/>
            <a:ext cx="11916697" cy="3539430"/>
          </a:xfrm>
          <a:prstGeom prst="rect">
            <a:avLst/>
          </a:prstGeom>
          <a:solidFill>
            <a:schemeClr val="bg1"/>
          </a:solidFill>
        </p:spPr>
        <p:txBody>
          <a:bodyPr wrap="square">
            <a:spAutoFit/>
          </a:bodyPr>
          <a:lstStyle/>
          <a:p>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Eva spent the first week of high school trying to keep her head above water. One of the major headaches for her was finding her way in the huge school building. It was a six-story building. On each floor, hallways stretched in four directions, leading to classrooms, laboratories, and teachers" offices. Somewhere in the building, there was also a library, a cafetoria, and a gym.</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zh-CN" sz="3200" dirty="0"/>
          </a:p>
        </p:txBody>
      </p:sp>
      <p:sp>
        <p:nvSpPr>
          <p:cNvPr id="3" name="文本框 2"/>
          <p:cNvSpPr txBox="1"/>
          <p:nvPr/>
        </p:nvSpPr>
        <p:spPr>
          <a:xfrm>
            <a:off x="255639" y="4129548"/>
            <a:ext cx="11808541" cy="2330246"/>
          </a:xfrm>
          <a:prstGeom prst="rect">
            <a:avLst/>
          </a:prstGeom>
          <a:solidFill>
            <a:schemeClr val="accent6">
              <a:lumMod val="20000"/>
              <a:lumOff val="80000"/>
            </a:schemeClr>
          </a:solidFill>
        </p:spPr>
        <p:txBody>
          <a:bodyPr wrap="square" rtlCol="0">
            <a:spAutoFit/>
          </a:bodyPr>
          <a:lstStyle/>
          <a:p>
            <a:endParaRPr lang="zh-CN" altLang="en-US" dirty="0"/>
          </a:p>
        </p:txBody>
      </p:sp>
      <p:sp>
        <p:nvSpPr>
          <p:cNvPr id="5" name="文本框 4"/>
          <p:cNvSpPr txBox="1"/>
          <p:nvPr/>
        </p:nvSpPr>
        <p:spPr>
          <a:xfrm>
            <a:off x="462116" y="4320736"/>
            <a:ext cx="10618839" cy="1077218"/>
          </a:xfrm>
          <a:prstGeom prst="rect">
            <a:avLst/>
          </a:prstGeom>
          <a:noFill/>
        </p:spPr>
        <p:txBody>
          <a:bodyPr wrap="square" rtlCol="0">
            <a:spAutoFit/>
          </a:bodyPr>
          <a:lstStyle/>
          <a:p>
            <a:r>
              <a:rPr lang="en-US" altLang="zh-CN" sz="3200" dirty="0">
                <a:solidFill>
                  <a:srgbClr val="0000CC"/>
                </a:solidFill>
              </a:rPr>
              <a:t>Q1:  How did Eva feel in her new high school?  Why?  </a:t>
            </a:r>
            <a:endParaRPr lang="en-US" altLang="zh-CN" sz="3200" dirty="0">
              <a:solidFill>
                <a:srgbClr val="0000CC"/>
              </a:solidFill>
            </a:endParaRPr>
          </a:p>
          <a:p>
            <a:r>
              <a:rPr lang="en-US" altLang="zh-CN" sz="3200" dirty="0">
                <a:solidFill>
                  <a:srgbClr val="0000CC"/>
                </a:solidFill>
              </a:rPr>
              <a:t>Q2:  What was her headache?</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2554545"/>
          </a:xfrm>
          <a:prstGeom prst="rect">
            <a:avLst/>
          </a:prstGeom>
          <a:solidFill>
            <a:schemeClr val="bg1"/>
          </a:solidFill>
        </p:spPr>
        <p:txBody>
          <a:bodyPr wrap="square">
            <a:spAutoFit/>
          </a:bodyPr>
          <a:lstStyle/>
          <a:p>
            <a:pPr indent="266700" algn="just"/>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Having a poor sense of direction, Eva found it impossible to get around in such a huge building. All the different hallways and rooms were too much to think about, let alone commit to memory. She decided that she would memorize where her classes were and then pretend that the rest of the place didn't exist.</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255639" y="4129548"/>
            <a:ext cx="11808541" cy="1077218"/>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Q3: What was Eva’s weakness?</a:t>
            </a:r>
            <a:endParaRPr lang="en-US" altLang="zh-CN" sz="3200" dirty="0">
              <a:solidFill>
                <a:srgbClr val="0000CC"/>
              </a:solidFill>
            </a:endParaRPr>
          </a:p>
          <a:p>
            <a:r>
              <a:rPr lang="en-US" altLang="zh-CN" sz="3200" dirty="0">
                <a:solidFill>
                  <a:srgbClr val="0000CC"/>
                </a:solidFill>
              </a:rPr>
              <a:t>Q4: How did she solve her headache?</a:t>
            </a:r>
            <a:endParaRPr lang="en-US" altLang="zh-CN"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4031873"/>
          </a:xfrm>
          <a:prstGeom prst="rect">
            <a:avLst/>
          </a:prstGeom>
          <a:solidFill>
            <a:schemeClr val="bg1"/>
          </a:solidFill>
        </p:spPr>
        <p:txBody>
          <a:bodyPr wrap="square">
            <a:spAutoFit/>
          </a:bodyPr>
          <a:lstStyle/>
          <a:p>
            <a:pPr indent="266700" algn="just"/>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In her first P.E. class, Eva was shocked when Coach Pitt announced that everyone had to run one mile around the track outside. She searched the faces of her classmates for signs of panic. There was nothing she feared more than having to run a whole mile. To Eva, "a mile" was used to describe long distances. It was ten miles from her home to her grandfather's, and that always seemed like a long way, even in a car!</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205761" y="4345679"/>
            <a:ext cx="11808541" cy="1077218"/>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Q4:  What did they do in their first P.E. class?</a:t>
            </a:r>
            <a:endParaRPr lang="en-US" altLang="zh-CN" sz="3200" dirty="0">
              <a:solidFill>
                <a:srgbClr val="0000CC"/>
              </a:solidFill>
            </a:endParaRPr>
          </a:p>
          <a:p>
            <a:r>
              <a:rPr lang="en-US" altLang="zh-CN" sz="3200" dirty="0">
                <a:solidFill>
                  <a:srgbClr val="0000CC"/>
                </a:solidFill>
              </a:rPr>
              <a:t>Q5:  How did Eva feel at the news of the one-mile run?  </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2554545"/>
          </a:xfrm>
          <a:prstGeom prst="rect">
            <a:avLst/>
          </a:prstGeom>
          <a:solidFill>
            <a:schemeClr val="bg1"/>
          </a:solidFill>
        </p:spPr>
        <p:txBody>
          <a:bodyPr wrap="square">
            <a:spAutoFit/>
          </a:bodyPr>
          <a:lstStyle/>
          <a:p>
            <a:pPr indent="266700" algn="just"/>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When Coach Pitt blew his whistle, Eva figured she would be left in the dust. However, while some of her classmates edged ahead, others actually fell behind. "It's just the beginning," she thought. I' Il come in last for sure.'</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zh-CN" sz="3200" dirty="0"/>
          </a:p>
        </p:txBody>
      </p:sp>
      <p:sp>
        <p:nvSpPr>
          <p:cNvPr id="5" name="文本框 4"/>
          <p:cNvSpPr txBox="1"/>
          <p:nvPr/>
        </p:nvSpPr>
        <p:spPr>
          <a:xfrm>
            <a:off x="191730" y="4129548"/>
            <a:ext cx="11808541" cy="1077218"/>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Q6:  How did Eva feel?  And why?  </a:t>
            </a:r>
            <a:endParaRPr lang="en-US" altLang="zh-CN" sz="3200" dirty="0">
              <a:solidFill>
                <a:srgbClr val="0000CC"/>
              </a:solidFill>
            </a:endParaRPr>
          </a:p>
          <a:p>
            <a:r>
              <a:rPr lang="en-US" altLang="zh-CN" sz="3200" dirty="0">
                <a:solidFill>
                  <a:srgbClr val="0000CC"/>
                </a:solidFill>
              </a:rPr>
              <a:t> </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sp>
        <p:nvSpPr>
          <p:cNvPr id="4" name="矩形 3"/>
          <p:cNvSpPr/>
          <p:nvPr/>
        </p:nvSpPr>
        <p:spPr>
          <a:xfrm>
            <a:off x="147483" y="275301"/>
            <a:ext cx="11916697" cy="4524315"/>
          </a:xfrm>
          <a:prstGeom prst="rect">
            <a:avLst/>
          </a:prstGeom>
          <a:solidFill>
            <a:schemeClr val="bg1"/>
          </a:solidFill>
        </p:spPr>
        <p:txBody>
          <a:bodyPr wrap="square">
            <a:spAutoFit/>
          </a:bodyPr>
          <a:lstStyle/>
          <a:p>
            <a:r>
              <a:rPr lang="en-US" altLang="zh-CN" sz="3200" dirty="0"/>
              <a:t>      </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Soon Eva began to breathe hard, with her heart pounding and legs shaking. Feeling desperate, Eva started using a mind trick on herself. She stopped thinking about the word "mile." Instead, she focused on reaching the shadow cast on the track by an oak tree up ahead. Then she concentrated on jogging to the spot where the track curved (</a:t>
            </a:r>
            <a:r>
              <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rPr>
              <a:t>拐弯</a:t>
            </a:r>
            <a:r>
              <a:rPr lang="en-US" altLang="zh-CN" sz="3200" kern="100" dirty="0">
                <a:effectLst/>
                <a:latin typeface="等线" panose="02010600030101010101" pitchFamily="2" charset="-122"/>
                <a:ea typeface="等线" panose="02010600030101010101" pitchFamily="2" charset="-122"/>
                <a:cs typeface="Times New Roman" panose="02020603050405020304" pitchFamily="18" charset="0"/>
              </a:rPr>
              <a:t>). After that, she tried to see if she could complete her first lap. One lap turned into two, then three, then four.</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zh-CN" sz="3200" dirty="0"/>
          </a:p>
        </p:txBody>
      </p:sp>
      <p:sp>
        <p:nvSpPr>
          <p:cNvPr id="5" name="文本框 4"/>
          <p:cNvSpPr txBox="1"/>
          <p:nvPr/>
        </p:nvSpPr>
        <p:spPr>
          <a:xfrm>
            <a:off x="191730" y="4877692"/>
            <a:ext cx="11808541" cy="1569660"/>
          </a:xfrm>
          <a:prstGeom prst="rect">
            <a:avLst/>
          </a:prstGeom>
          <a:solidFill>
            <a:schemeClr val="accent6">
              <a:lumMod val="20000"/>
              <a:lumOff val="80000"/>
            </a:schemeClr>
          </a:solidFill>
        </p:spPr>
        <p:txBody>
          <a:bodyPr wrap="square" rtlCol="0">
            <a:spAutoFit/>
          </a:bodyPr>
          <a:lstStyle/>
          <a:p>
            <a:r>
              <a:rPr lang="en-US" altLang="zh-CN" sz="3200" dirty="0">
                <a:solidFill>
                  <a:srgbClr val="0000CC"/>
                </a:solidFill>
              </a:rPr>
              <a:t>Q6:  What method did Eva use to face the challenge?</a:t>
            </a:r>
            <a:endParaRPr lang="en-US" altLang="zh-CN" sz="3200" dirty="0">
              <a:solidFill>
                <a:srgbClr val="0000CC"/>
              </a:solidFill>
            </a:endParaRPr>
          </a:p>
          <a:p>
            <a:r>
              <a:rPr lang="en-US" altLang="zh-CN" sz="3200" dirty="0">
                <a:solidFill>
                  <a:srgbClr val="0000CC"/>
                </a:solidFill>
              </a:rPr>
              <a:t>Q7:  What was the result of the run?  </a:t>
            </a:r>
            <a:endParaRPr lang="en-US" altLang="zh-CN" sz="3200" dirty="0">
              <a:solidFill>
                <a:srgbClr val="0000CC"/>
              </a:solidFill>
            </a:endParaRPr>
          </a:p>
          <a:p>
            <a:r>
              <a:rPr lang="en-US" altLang="zh-CN" sz="3200" dirty="0">
                <a:solidFill>
                  <a:srgbClr val="0000CC"/>
                </a:solidFill>
              </a:rPr>
              <a:t> </a:t>
            </a:r>
            <a:endParaRPr lang="zh-CN" altLang="en-US" sz="3200" dirty="0">
              <a:solidFill>
                <a:srgbClr val="0000CC"/>
              </a:solidFill>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graphicFrame>
        <p:nvGraphicFramePr>
          <p:cNvPr id="5" name="内容占位符 3"/>
          <p:cNvGraphicFramePr/>
          <p:nvPr/>
        </p:nvGraphicFramePr>
        <p:xfrm>
          <a:off x="83127" y="157943"/>
          <a:ext cx="12108872" cy="6830855"/>
        </p:xfrm>
        <a:graphic>
          <a:graphicData uri="http://schemas.openxmlformats.org/drawingml/2006/table">
            <a:tbl>
              <a:tblPr firstRow="1" bandRow="1">
                <a:tableStyleId>{5C22544A-7EE6-4342-B048-85BDC9FD1C3A}</a:tableStyleId>
              </a:tblPr>
              <a:tblGrid>
                <a:gridCol w="6192956"/>
                <a:gridCol w="5915916"/>
              </a:tblGrid>
              <a:tr h="887255">
                <a:tc>
                  <a:txBody>
                    <a:bodyPr/>
                    <a:lstStyle/>
                    <a:p>
                      <a:r>
                        <a:rPr lang="zh-CN" altLang="en-US" sz="3200" dirty="0"/>
                        <a:t>原文伏笔</a:t>
                      </a:r>
                      <a:endParaRPr lang="zh-CN" altLang="en-US" sz="3200" dirty="0"/>
                    </a:p>
                  </a:txBody>
                  <a:tcPr/>
                </a:tc>
                <a:tc>
                  <a:txBody>
                    <a:bodyPr/>
                    <a:lstStyle/>
                    <a:p>
                      <a:r>
                        <a:rPr lang="zh-CN" altLang="en-US" sz="3200" dirty="0"/>
                        <a:t>续写回扣 </a:t>
                      </a:r>
                      <a:endParaRPr lang="zh-CN" altLang="en-US" sz="3200" dirty="0"/>
                    </a:p>
                  </a:txBody>
                  <a:tcPr/>
                </a:tc>
              </a:tr>
              <a:tr h="2221631">
                <a:tc>
                  <a:txBody>
                    <a:bodyPr/>
                    <a:lstStyle/>
                    <a:p>
                      <a:r>
                        <a:rPr lang="en-US" altLang="zh-CN" sz="2800" kern="100" dirty="0">
                          <a:effectLst/>
                          <a:latin typeface="等线" panose="02010600030101010101" pitchFamily="2" charset="-122"/>
                          <a:ea typeface="+mn-ea"/>
                          <a:cs typeface="Times New Roman" panose="02020603050405020304" pitchFamily="18" charset="0"/>
                        </a:rPr>
                        <a:t>Eva spent the first week of high school trying to keep her head above water. One of the major headaches for her was finding her way in the huge school building.  …  It was a six-story building. …</a:t>
                      </a:r>
                      <a:endParaRPr lang="zh-CN" altLang="zh-CN" sz="2800" kern="100" dirty="0">
                        <a:effectLst/>
                        <a:latin typeface="等线" panose="02010600030101010101" pitchFamily="2" charset="-122"/>
                        <a:ea typeface="+mn-ea"/>
                        <a:cs typeface="Times New Roman" panose="02020603050405020304" pitchFamily="18" charset="0"/>
                      </a:endParaRPr>
                    </a:p>
                    <a:p>
                      <a:endParaRPr lang="zh-CN" altLang="en-US" dirty="0"/>
                    </a:p>
                  </a:txBody>
                  <a:tcPr/>
                </a:tc>
                <a:tc>
                  <a:txBody>
                    <a:bodyPr/>
                    <a:lstStyle/>
                    <a:p>
                      <a:r>
                        <a:rPr lang="en-US" altLang="zh-CN" sz="2800" dirty="0">
                          <a:solidFill>
                            <a:srgbClr val="C00000"/>
                          </a:solidFill>
                        </a:rPr>
                        <a:t>Eventually Eva</a:t>
                      </a:r>
                      <a:r>
                        <a:rPr lang="en-US" altLang="zh-CN" sz="2800" baseline="0" dirty="0">
                          <a:solidFill>
                            <a:srgbClr val="C00000"/>
                          </a:solidFill>
                        </a:rPr>
                        <a:t> felt like a fish in water and got fully ready for her future brilliant high school life. </a:t>
                      </a:r>
                      <a:endParaRPr lang="en-US" altLang="zh-CN" sz="2800" baseline="0" dirty="0">
                        <a:solidFill>
                          <a:srgbClr val="C00000"/>
                        </a:solidFill>
                      </a:endParaRPr>
                    </a:p>
                    <a:p>
                      <a:r>
                        <a:rPr lang="en-US" altLang="zh-CN" sz="2800" baseline="0" dirty="0">
                          <a:solidFill>
                            <a:srgbClr val="FF0000"/>
                          </a:solidFill>
                        </a:rPr>
                        <a:t>Eva got familiar with the building and would never get lost any more, fitting in new school life</a:t>
                      </a:r>
                      <a:endParaRPr lang="zh-CN" altLang="en-US" sz="2800" dirty="0">
                        <a:solidFill>
                          <a:srgbClr val="FF0000"/>
                        </a:solidFill>
                      </a:endParaRPr>
                    </a:p>
                  </a:txBody>
                  <a:tcPr/>
                </a:tc>
              </a:tr>
              <a:tr h="2635207">
                <a:tc>
                  <a:txBody>
                    <a:bodyPr/>
                    <a:lstStyle/>
                    <a:p>
                      <a:r>
                        <a:rPr lang="en-US" altLang="zh-CN" sz="2400" kern="1200" dirty="0">
                          <a:solidFill>
                            <a:schemeClr val="dk1"/>
                          </a:solidFill>
                          <a:effectLst/>
                          <a:latin typeface="+mn-lt"/>
                          <a:ea typeface="+mn-ea"/>
                          <a:cs typeface="+mn-cs"/>
                        </a:rPr>
                        <a:t>Having a poor sense of direction, Eva found it impossible to get around in such a huge building. All the different hallways and rooms were too much to think about, let alone commit to memory. She decided that she would memorize where her classes were and then pretend that the rest of the place didn't exist.  </a:t>
                      </a:r>
                      <a:endParaRPr lang="zh-CN" altLang="zh-CN" sz="2400" kern="1200" dirty="0">
                        <a:solidFill>
                          <a:schemeClr val="dk1"/>
                        </a:solidFill>
                        <a:effectLst/>
                        <a:latin typeface="+mn-lt"/>
                        <a:ea typeface="+mn-ea"/>
                        <a:cs typeface="+mn-cs"/>
                      </a:endParaRPr>
                    </a:p>
                  </a:txBody>
                  <a:tcPr/>
                </a:tc>
                <a:tc>
                  <a:txBody>
                    <a:bodyPr/>
                    <a:lstStyle/>
                    <a:p>
                      <a:r>
                        <a:rPr lang="en-US" altLang="zh-CN" dirty="0"/>
                        <a:t> </a:t>
                      </a:r>
                      <a:r>
                        <a:rPr lang="en-US" altLang="zh-CN" sz="2800" dirty="0">
                          <a:solidFill>
                            <a:srgbClr val="FF0000"/>
                          </a:solidFill>
                        </a:rPr>
                        <a:t> better sense of direction </a:t>
                      </a:r>
                      <a:endParaRPr lang="en-US" altLang="zh-CN" sz="2800" dirty="0">
                        <a:solidFill>
                          <a:srgbClr val="FF0000"/>
                        </a:solidFill>
                      </a:endParaRPr>
                    </a:p>
                    <a:p>
                      <a:endParaRPr lang="en-US" altLang="zh-CN" sz="2800" baseline="0" dirty="0">
                        <a:solidFill>
                          <a:srgbClr val="FF0000"/>
                        </a:solidFill>
                      </a:endParaRPr>
                    </a:p>
                    <a:p>
                      <a:r>
                        <a:rPr lang="en-US" altLang="zh-CN" sz="2800" baseline="0" dirty="0">
                          <a:solidFill>
                            <a:srgbClr val="FF0000"/>
                          </a:solidFill>
                        </a:rPr>
                        <a:t>  succeed in memorizing all the functional areas in the building</a:t>
                      </a:r>
                      <a:endParaRPr lang="en-US" altLang="zh-CN" sz="2800" baseline="0" dirty="0">
                        <a:solidFill>
                          <a:srgbClr val="FF0000"/>
                        </a:solidFill>
                      </a:endParaRPr>
                    </a:p>
                  </a:txBody>
                  <a:tcPr/>
                </a:tc>
              </a:tr>
            </a:tbl>
          </a:graphicData>
        </a:graphic>
      </p:graphicFrame>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内容占位符 5"/>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6858000"/>
          </a:xfrm>
        </p:spPr>
      </p:pic>
      <p:graphicFrame>
        <p:nvGraphicFramePr>
          <p:cNvPr id="5" name="内容占位符 3"/>
          <p:cNvGraphicFramePr/>
          <p:nvPr/>
        </p:nvGraphicFramePr>
        <p:xfrm>
          <a:off x="0" y="0"/>
          <a:ext cx="12191999" cy="7254240"/>
        </p:xfrm>
        <a:graphic>
          <a:graphicData uri="http://schemas.openxmlformats.org/drawingml/2006/table">
            <a:tbl>
              <a:tblPr firstRow="1" bandRow="1">
                <a:tableStyleId>{5C22544A-7EE6-4342-B048-85BDC9FD1C3A}</a:tableStyleId>
              </a:tblPr>
              <a:tblGrid>
                <a:gridCol w="6227127"/>
                <a:gridCol w="5964872"/>
              </a:tblGrid>
              <a:tr h="548640">
                <a:tc>
                  <a:txBody>
                    <a:bodyPr/>
                    <a:lstStyle/>
                    <a:p>
                      <a:r>
                        <a:rPr lang="zh-CN" altLang="en-US" sz="3200" dirty="0"/>
                        <a:t>原文伏笔</a:t>
                      </a:r>
                      <a:endParaRPr lang="zh-CN" altLang="en-US" sz="3200" dirty="0"/>
                    </a:p>
                  </a:txBody>
                  <a:tcPr/>
                </a:tc>
                <a:tc>
                  <a:txBody>
                    <a:bodyPr/>
                    <a:lstStyle/>
                    <a:p>
                      <a:r>
                        <a:rPr lang="zh-CN" altLang="en-US" sz="3200" dirty="0"/>
                        <a:t>续写回扣 </a:t>
                      </a:r>
                      <a:endParaRPr lang="zh-CN" altLang="en-US" sz="3200" dirty="0"/>
                    </a:p>
                  </a:txBody>
                  <a:tcPr/>
                </a:tc>
              </a:tr>
              <a:tr h="2838723">
                <a:tc>
                  <a:txBody>
                    <a:bodyPr/>
                    <a:lstStyle/>
                    <a:p>
                      <a:r>
                        <a:rPr lang="en-US" altLang="zh-CN" sz="2400" kern="1200" dirty="0">
                          <a:solidFill>
                            <a:schemeClr val="dk1"/>
                          </a:solidFill>
                          <a:effectLst/>
                          <a:latin typeface="+mn-lt"/>
                          <a:ea typeface="+mn-ea"/>
                          <a:cs typeface="+mn-cs"/>
                        </a:rPr>
                        <a:t>Eva searched the faces of her classmates for signs of panic. There was nothing she dreaded more than having to run a whole mile.  </a:t>
                      </a:r>
                      <a:endParaRPr lang="en-US" altLang="zh-CN" sz="24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400" kern="1200" dirty="0">
                          <a:solidFill>
                            <a:schemeClr val="dk1"/>
                          </a:solidFill>
                          <a:effectLst/>
                          <a:latin typeface="+mn-lt"/>
                          <a:ea typeface="+mn-ea"/>
                          <a:cs typeface="+mn-cs"/>
                        </a:rPr>
                        <a:t>When Coach Pitt blew his whistle, Eva figured she would be left in the dust. </a:t>
                      </a:r>
                      <a:endParaRPr lang="en-US" altLang="zh-CN" sz="2400"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400" kern="1200" dirty="0">
                          <a:solidFill>
                            <a:schemeClr val="dk1"/>
                          </a:solidFill>
                          <a:effectLst/>
                          <a:latin typeface="+mn-lt"/>
                          <a:ea typeface="+mn-ea"/>
                          <a:cs typeface="+mn-cs"/>
                        </a:rPr>
                        <a:t>“It's just the beginning,” she thought, “ I'll come in last for sure.”</a:t>
                      </a:r>
                      <a:endParaRPr lang="zh-CN" altLang="en-US" dirty="0"/>
                    </a:p>
                  </a:txBody>
                  <a:tcPr/>
                </a:tc>
                <a:tc>
                  <a:txBody>
                    <a:bodyPr/>
                    <a:lstStyle/>
                    <a:p>
                      <a:endParaRPr lang="en-US" altLang="zh-CN" sz="2400" dirty="0">
                        <a:solidFill>
                          <a:srgbClr val="FF0000"/>
                        </a:solidFill>
                      </a:endParaRPr>
                    </a:p>
                    <a:p>
                      <a:r>
                        <a:rPr lang="en-US" altLang="zh-CN" sz="2400" dirty="0">
                          <a:solidFill>
                            <a:srgbClr val="FF0000"/>
                          </a:solidFill>
                        </a:rPr>
                        <a:t>face</a:t>
                      </a:r>
                      <a:r>
                        <a:rPr lang="en-US" altLang="zh-CN" sz="2400" baseline="0" dirty="0">
                          <a:solidFill>
                            <a:srgbClr val="FF0000"/>
                          </a:solidFill>
                        </a:rPr>
                        <a:t> challenge smartly and confidently </a:t>
                      </a:r>
                      <a:endParaRPr lang="en-US" altLang="zh-CN" sz="2400" baseline="0" dirty="0">
                        <a:solidFill>
                          <a:srgbClr val="FF0000"/>
                        </a:solidFill>
                      </a:endParaRPr>
                    </a:p>
                    <a:p>
                      <a:endParaRPr lang="en-US" altLang="zh-CN" sz="2400" baseline="0" dirty="0">
                        <a:solidFill>
                          <a:srgbClr val="FF0000"/>
                        </a:solidFill>
                      </a:endParaRPr>
                    </a:p>
                    <a:p>
                      <a:endParaRPr lang="en-US" altLang="zh-CN" sz="2400" baseline="0" dirty="0">
                        <a:solidFill>
                          <a:srgbClr val="FF0000"/>
                        </a:solidFill>
                      </a:endParaRPr>
                    </a:p>
                    <a:p>
                      <a:r>
                        <a:rPr lang="en-US" altLang="zh-CN" sz="2400" baseline="0" dirty="0">
                          <a:solidFill>
                            <a:srgbClr val="FF0000"/>
                          </a:solidFill>
                        </a:rPr>
                        <a:t>She won’t be the last . Probably, she will be the first to reach the finish line.</a:t>
                      </a:r>
                      <a:endParaRPr lang="zh-CN" altLang="en-US" sz="2400" dirty="0">
                        <a:solidFill>
                          <a:srgbClr val="FF0000"/>
                        </a:solidFill>
                      </a:endParaRPr>
                    </a:p>
                  </a:txBody>
                  <a:tcPr/>
                </a:tc>
              </a:tr>
              <a:tr h="3465095">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2400" kern="100" dirty="0">
                          <a:effectLst/>
                          <a:latin typeface="等线" panose="02010600030101010101" pitchFamily="2" charset="-122"/>
                          <a:ea typeface="+mn-ea"/>
                          <a:cs typeface="Times New Roman" panose="02020603050405020304" pitchFamily="18" charset="0"/>
                        </a:rPr>
                        <a:t>Feeling desperate, Eva started using a mind trick on herself. She stopped thinking about the word "mile." Instead, she focused on reaching the shadow cast on the track by an oak tree up ahead. Then she concentrated on jogging to the spot where the track curved (</a:t>
                      </a:r>
                      <a:r>
                        <a:rPr lang="zh-CN" altLang="zh-CN" sz="2400" kern="100" dirty="0">
                          <a:effectLst/>
                          <a:latin typeface="等线" panose="02010600030101010101" pitchFamily="2" charset="-122"/>
                          <a:ea typeface="+mn-ea"/>
                          <a:cs typeface="Times New Roman" panose="02020603050405020304" pitchFamily="18" charset="0"/>
                        </a:rPr>
                        <a:t>拐弯</a:t>
                      </a:r>
                      <a:r>
                        <a:rPr lang="en-US" altLang="zh-CN" sz="2400" kern="100" dirty="0">
                          <a:effectLst/>
                          <a:latin typeface="等线" panose="02010600030101010101" pitchFamily="2" charset="-122"/>
                          <a:ea typeface="+mn-ea"/>
                          <a:cs typeface="Times New Roman" panose="02020603050405020304" pitchFamily="18" charset="0"/>
                        </a:rPr>
                        <a:t>). After that, she tried to see if she could complete her first lap. One lap turned into two, then three, then four.</a:t>
                      </a:r>
                      <a:endParaRPr lang="zh-CN" altLang="zh-CN" sz="2400" kern="100" dirty="0">
                        <a:effectLst/>
                        <a:latin typeface="等线" panose="02010600030101010101" pitchFamily="2" charset="-122"/>
                        <a:ea typeface="+mn-ea"/>
                        <a:cs typeface="Times New Roman" panose="02020603050405020304" pitchFamily="18" charset="0"/>
                      </a:endParaRPr>
                    </a:p>
                    <a:p>
                      <a:endParaRPr lang="zh-CN" altLang="zh-CN" sz="1800" kern="1200" dirty="0">
                        <a:solidFill>
                          <a:schemeClr val="dk1"/>
                        </a:solidFill>
                        <a:effectLst/>
                        <a:latin typeface="+mn-lt"/>
                        <a:ea typeface="+mn-ea"/>
                        <a:cs typeface="+mn-cs"/>
                      </a:endParaRPr>
                    </a:p>
                  </a:txBody>
                  <a:tcPr/>
                </a:tc>
                <a:tc>
                  <a:txBody>
                    <a:bodyPr/>
                    <a:lstStyle/>
                    <a:p>
                      <a:r>
                        <a:rPr lang="en-US" altLang="zh-CN" dirty="0"/>
                        <a:t> </a:t>
                      </a:r>
                      <a:endParaRPr lang="en-US" altLang="zh-CN" dirty="0"/>
                    </a:p>
                    <a:p>
                      <a:r>
                        <a:rPr lang="en-US" altLang="zh-CN" sz="2400" dirty="0"/>
                        <a:t>Probably the oak can  be connected with the gym or the cafeteria or the laboratory or the library  </a:t>
                      </a:r>
                      <a:endParaRPr lang="en-US" altLang="zh-CN" sz="2400" dirty="0"/>
                    </a:p>
                    <a:p>
                      <a:r>
                        <a:rPr lang="en-US" altLang="zh-CN" sz="2400" baseline="0" dirty="0">
                          <a:solidFill>
                            <a:srgbClr val="FF0000"/>
                          </a:solidFill>
                        </a:rPr>
                        <a:t>Similarly,  around the track curve , may stand the school gym. </a:t>
                      </a:r>
                      <a:endParaRPr lang="en-US" altLang="zh-CN" sz="2400" baseline="0" dirty="0">
                        <a:solidFill>
                          <a:srgbClr val="FF0000"/>
                        </a:solidFill>
                      </a:endParaRPr>
                    </a:p>
                    <a:p>
                      <a:endParaRPr lang="en-US" altLang="zh-CN" sz="2400" baseline="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2400" dirty="0">
                          <a:solidFill>
                            <a:srgbClr val="FF0000"/>
                          </a:solidFill>
                        </a:rPr>
                        <a:t>Goals are</a:t>
                      </a:r>
                      <a:r>
                        <a:rPr lang="en-US" altLang="zh-CN" sz="2400" baseline="0" dirty="0">
                          <a:solidFill>
                            <a:srgbClr val="FF0000"/>
                          </a:solidFill>
                        </a:rPr>
                        <a:t> easier to achieve in small steps. </a:t>
                      </a:r>
                      <a:endParaRPr lang="zh-CN" altLang="en-US" sz="2400" dirty="0">
                        <a:solidFill>
                          <a:srgbClr val="FF0000"/>
                        </a:solidFill>
                      </a:endParaRPr>
                    </a:p>
                    <a:p>
                      <a:endParaRPr lang="en-US" altLang="zh-CN" sz="2800" baseline="0" dirty="0">
                        <a:solidFill>
                          <a:srgbClr val="FF0000"/>
                        </a:solidFill>
                      </a:endParaRPr>
                    </a:p>
                  </a:txBody>
                  <a:tcPr/>
                </a:tc>
              </a:tr>
            </a:tbl>
          </a:graphicData>
        </a:graphic>
      </p:graphicFrame>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9890</Words>
  <Application>WPS 演示</Application>
  <PresentationFormat>宽屏</PresentationFormat>
  <Paragraphs>174</Paragraphs>
  <Slides>20</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20</vt:i4>
      </vt:variant>
    </vt:vector>
  </HeadingPairs>
  <TitlesOfParts>
    <vt:vector size="33" baseType="lpstr">
      <vt:lpstr>Arial</vt:lpstr>
      <vt:lpstr>宋体</vt:lpstr>
      <vt:lpstr>Wingdings</vt:lpstr>
      <vt:lpstr>等线</vt:lpstr>
      <vt:lpstr>Times New Roman</vt:lpstr>
      <vt:lpstr>Alibaba Sans</vt:lpstr>
      <vt:lpstr>微软雅黑</vt:lpstr>
      <vt:lpstr>Arial Unicode MS</vt:lpstr>
      <vt:lpstr>等线 Light</vt:lpstr>
      <vt:lpstr>HelveticaNeue</vt:lpstr>
      <vt:lpstr>华文新魏</vt:lpstr>
      <vt:lpstr>Segoe Print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Administrator</cp:lastModifiedBy>
  <cp:revision>175</cp:revision>
  <dcterms:created xsi:type="dcterms:W3CDTF">2024-01-08T09:01:00Z</dcterms:created>
  <dcterms:modified xsi:type="dcterms:W3CDTF">2024-01-09T06:11:17Z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ies>
</file>