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3" r:id="rId3"/>
    <p:sldId id="270" r:id="rId4"/>
    <p:sldId id="416" r:id="rId5"/>
    <p:sldId id="496" r:id="rId6"/>
    <p:sldId id="488" r:id="rId8"/>
    <p:sldId id="441" r:id="rId9"/>
    <p:sldId id="468" r:id="rId10"/>
    <p:sldId id="516" r:id="rId11"/>
    <p:sldId id="508" r:id="rId12"/>
    <p:sldId id="509" r:id="rId13"/>
    <p:sldId id="510" r:id="rId14"/>
    <p:sldId id="511" r:id="rId15"/>
    <p:sldId id="512" r:id="rId16"/>
    <p:sldId id="513" r:id="rId17"/>
    <p:sldId id="517" r:id="rId18"/>
    <p:sldId id="515" r:id="rId19"/>
    <p:sldId id="495" r:id="rId20"/>
    <p:sldId id="417" r:id="rId21"/>
    <p:sldId id="498" r:id="rId22"/>
    <p:sldId id="499" r:id="rId23"/>
    <p:sldId id="454" r:id="rId24"/>
    <p:sldId id="277" r:id="rId25"/>
    <p:sldId id="439" r:id="rId26"/>
    <p:sldId id="399" r:id="rId27"/>
  </p:sldIdLst>
  <p:sldSz cx="12192000" cy="6858000"/>
  <p:notesSz cx="6858000" cy="9144000"/>
  <p:embeddedFontLst>
    <p:embeddedFont>
      <p:font typeface="Trebuchet MS" panose="020B0603020202020204"/>
      <p:regular r:id="rId32"/>
      <p:bold r:id="rId33"/>
      <p:italic r:id="rId34"/>
      <p:boldItalic r:id="rId35"/>
    </p:embeddedFont>
    <p:embeddedFont>
      <p:font typeface="微软雅黑" panose="020B0503020204020204" charset="-122"/>
      <p:regular r:id="rId36"/>
    </p:embeddedFont>
    <p:embeddedFont>
      <p:font typeface="华文中宋" panose="0201060004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8"/>
        <p:guide pos="386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32.xml"/><Relationship Id="rId1" Type="http://schemas.openxmlformats.org/officeDocument/2006/relationships/tags" Target="../tags/tag3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4" Type="http://schemas.openxmlformats.org/officeDocument/2006/relationships/notesSlide" Target="../notesSlides/notesSlide8.xml"/><Relationship Id="rId13" Type="http://schemas.openxmlformats.org/officeDocument/2006/relationships/slideLayout" Target="../slideLayouts/slideLayout2.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11.png"/><Relationship Id="rId2" Type="http://schemas.microsoft.com/office/2007/relationships/media" Target="../media/media1.mp3"/><Relationship Id="rId17" Type="http://schemas.openxmlformats.org/officeDocument/2006/relationships/notesSlide" Target="../notesSlides/notesSlide10.xml"/><Relationship Id="rId16" Type="http://schemas.openxmlformats.org/officeDocument/2006/relationships/slideLayout" Target="../slideLayouts/slideLayout2.xml"/><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audio" Target="../media/media1.mp3"/></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4" Type="http://schemas.openxmlformats.org/officeDocument/2006/relationships/notesSlide" Target="../notesSlides/notesSlide1.xml"/><Relationship Id="rId13" Type="http://schemas.openxmlformats.org/officeDocument/2006/relationships/slideLayout" Target="../slideLayouts/slideLayout2.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tags" Target="../tags/tag22.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641350"/>
            <a:ext cx="9831705" cy="3091815"/>
          </a:xfrm>
          <a:prstGeom prst="rect">
            <a:avLst/>
          </a:prstGeom>
          <a:solidFill>
            <a:schemeClr val="accent1">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a:t>
            </a:r>
            <a:r>
              <a:rPr lang="en-US" sz="2600" b="0" i="0" smtClean="0">
                <a:latin typeface="Times New Roman" panose="02020603050405020304" charset="0"/>
                <a:ea typeface="华文中宋" panose="02010600040101010101" charset="-122"/>
                <a:cs typeface="Times New Roman" panose="02020603050405020304" charset="0"/>
              </a:rPr>
              <a:t>can we learn from the Great Wall of China?  </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It stretches for over 8800 kilometres at present.</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B. It once defended China from Japanese invasions.</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C. Only a small part of it is currently well-preserved.</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D. It was only built in the Qin and Ming dynasty.</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11" name="矩形 10"/>
          <p:cNvSpPr/>
          <p:nvPr>
            <p:custDataLst>
              <p:tags r:id="rId1"/>
            </p:custDataLst>
          </p:nvPr>
        </p:nvSpPr>
        <p:spPr>
          <a:xfrm>
            <a:off x="490855" y="4245610"/>
            <a:ext cx="9831705" cy="1822450"/>
          </a:xfrm>
          <a:prstGeom prst="rect">
            <a:avLst/>
          </a:prstGeom>
          <a:solidFill>
            <a:schemeClr val="accent4">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What’s Brett Summerell’s attitude towards the function of the biocrusts?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500">
                <a:latin typeface="Times New Roman" panose="02020603050405020304" charset="0"/>
                <a:cs typeface="Times New Roman" panose="02020603050405020304" charset="0"/>
                <a:sym typeface="+mn-ea"/>
              </a:rPr>
              <a:t>A. </a:t>
            </a:r>
            <a:r>
              <a:rPr lang="en-US" sz="2500">
                <a:latin typeface="Times New Roman" panose="02020603050405020304" charset="0"/>
                <a:cs typeface="Times New Roman" panose="02020603050405020304" charset="0"/>
                <a:sym typeface="+mn-ea"/>
              </a:rPr>
              <a:t>Dismissive</a:t>
            </a:r>
            <a:r>
              <a:rPr sz="2500">
                <a:latin typeface="Times New Roman" panose="02020603050405020304" charset="0"/>
                <a:cs typeface="Times New Roman" panose="02020603050405020304" charset="0"/>
                <a:sym typeface="+mn-ea"/>
              </a:rPr>
              <a:t>.                		B. </a:t>
            </a:r>
            <a:r>
              <a:rPr lang="en-US" sz="2500">
                <a:latin typeface="Times New Roman" panose="02020603050405020304" charset="0"/>
                <a:cs typeface="Times New Roman" panose="02020603050405020304" charset="0"/>
                <a:sym typeface="+mn-ea"/>
              </a:rPr>
              <a:t>Doubtful</a:t>
            </a:r>
            <a:r>
              <a:rPr sz="2500">
                <a:latin typeface="Times New Roman" panose="02020603050405020304" charset="0"/>
                <a:cs typeface="Times New Roman" panose="02020603050405020304" charset="0"/>
                <a:sym typeface="+mn-ea"/>
              </a:rPr>
              <a:t>.        </a:t>
            </a:r>
            <a:endParaRPr sz="2500">
              <a:latin typeface="Times New Roman" panose="02020603050405020304" charset="0"/>
              <a:cs typeface="Times New Roman" panose="02020603050405020304" charset="0"/>
              <a:sym typeface="+mn-ea"/>
            </a:endParaRPr>
          </a:p>
          <a:p>
            <a:pPr lvl="0" algn="just">
              <a:lnSpc>
                <a:spcPct val="150000"/>
              </a:lnSpc>
              <a:buClrTx/>
              <a:buSzTx/>
              <a:buFontTx/>
            </a:pPr>
            <a:r>
              <a:rPr sz="2500">
                <a:latin typeface="Times New Roman" panose="02020603050405020304" charset="0"/>
                <a:cs typeface="Times New Roman" panose="02020603050405020304" charset="0"/>
                <a:sym typeface="+mn-ea"/>
              </a:rPr>
              <a:t>C. </a:t>
            </a:r>
            <a:r>
              <a:rPr lang="en-US" sz="2500">
                <a:latin typeface="Times New Roman" panose="02020603050405020304" charset="0"/>
                <a:cs typeface="Times New Roman" panose="02020603050405020304" charset="0"/>
                <a:sym typeface="+mn-ea"/>
              </a:rPr>
              <a:t>Favourable</a:t>
            </a:r>
            <a:r>
              <a:rPr sz="2500">
                <a:latin typeface="Times New Roman" panose="02020603050405020304" charset="0"/>
                <a:cs typeface="Times New Roman" panose="02020603050405020304" charset="0"/>
                <a:sym typeface="+mn-ea"/>
              </a:rPr>
              <a:t>.			D. </a:t>
            </a:r>
            <a:r>
              <a:rPr lang="en-US" sz="2500">
                <a:latin typeface="Times New Roman" panose="02020603050405020304" charset="0"/>
                <a:cs typeface="Times New Roman" panose="02020603050405020304" charset="0"/>
                <a:sym typeface="+mn-ea"/>
              </a:rPr>
              <a:t>Tolerant</a:t>
            </a:r>
            <a:r>
              <a:rPr sz="2500">
                <a:latin typeface="Times New Roman" panose="02020603050405020304" charset="0"/>
                <a:cs typeface="Times New Roman" panose="02020603050405020304" charset="0"/>
                <a:sym typeface="+mn-ea"/>
              </a:rPr>
              <a:t>.</a:t>
            </a:r>
            <a:endParaRPr sz="2500">
              <a:latin typeface="Times New Roman" panose="02020603050405020304" charset="0"/>
              <a:cs typeface="Times New Roman" panose="02020603050405020304" charset="0"/>
              <a:sym typeface="+mn-ea"/>
            </a:endParaRPr>
          </a:p>
        </p:txBody>
      </p:sp>
      <p:pic>
        <p:nvPicPr>
          <p:cNvPr id="3" name="图片 2"/>
          <p:cNvPicPr>
            <a:picLocks noChangeAspect="1"/>
          </p:cNvPicPr>
          <p:nvPr>
            <p:custDataLst>
              <p:tags r:id="rId2"/>
            </p:custDataLst>
          </p:nvPr>
        </p:nvPicPr>
        <p:blipFill>
          <a:blip r:embed="rId3"/>
          <a:stretch>
            <a:fillRect/>
          </a:stretch>
        </p:blipFill>
        <p:spPr>
          <a:xfrm>
            <a:off x="490855" y="2531745"/>
            <a:ext cx="410210" cy="551180"/>
          </a:xfrm>
          <a:prstGeom prst="rect">
            <a:avLst/>
          </a:prstGeom>
        </p:spPr>
      </p:pic>
      <p:pic>
        <p:nvPicPr>
          <p:cNvPr id="4" name="图片 3"/>
          <p:cNvPicPr>
            <a:picLocks noChangeAspect="1"/>
          </p:cNvPicPr>
          <p:nvPr>
            <p:custDataLst>
              <p:tags r:id="rId4"/>
            </p:custDataLst>
          </p:nvPr>
        </p:nvPicPr>
        <p:blipFill>
          <a:blip r:embed="rId3"/>
          <a:stretch>
            <a:fillRect/>
          </a:stretch>
        </p:blipFill>
        <p:spPr>
          <a:xfrm>
            <a:off x="490855" y="5516880"/>
            <a:ext cx="410210" cy="551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mitigate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 to make sth less harmful, serious, etc. 减轻；缓和</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 is unclear how to mitigate the effects of tourism on the island.                                  还不清楚如何缓解旅游业对这个岛屿的影响。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buffer</a:t>
            </a:r>
            <a:r>
              <a:rPr lang="en-US" altLang="zh-CN" sz="2800"/>
              <a:t>: </a:t>
            </a:r>
            <a:r>
              <a:rPr sz="2800">
                <a:latin typeface="Times New Roman" panose="02020603050405020304" charset="0"/>
                <a:ea typeface="华文中宋" panose="02010600040101010101" charset="-122"/>
                <a:cs typeface="Times New Roman" panose="02020603050405020304" charset="0"/>
              </a:rPr>
              <a:t>to protect sb from sth 保护；使不受…的侵害</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They tried to buffer themselves against problems and uncertainties.</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他们尽力保护自己免受困难和不确定因素的影响。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Soil erosion was mitigated by the planting of trees.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company is buffered by long-term contracts with growers.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6095365" cy="521970"/>
          </a:xfrm>
          <a:prstGeom prst="rect">
            <a:avLst/>
          </a:prstGeom>
          <a:noFill/>
        </p:spPr>
        <p:txBody>
          <a:bodyPr wrap="square" rtlCol="0" anchor="t">
            <a:spAutoFit/>
          </a:bodyPr>
          <a:lstStyle/>
          <a:p>
            <a:r>
              <a:rPr lang="zh-CN" altLang="en-US" sz="2800">
                <a:ea typeface="华文中宋" panose="02010600040101010101" charset="-122"/>
              </a:rPr>
              <a:t>植树造林减轻了土壤侵蚀。</a:t>
            </a:r>
            <a:endParaRPr lang="zh-CN" altLang="en-US" sz="2800">
              <a:ea typeface="华文中宋" panose="02010600040101010101" charset="-122"/>
            </a:endParaRPr>
          </a:p>
        </p:txBody>
      </p:sp>
      <p:cxnSp>
        <p:nvCxnSpPr>
          <p:cNvPr id="3145728" name="直接连接符 8"/>
          <p:cNvCxnSpPr/>
          <p:nvPr/>
        </p:nvCxnSpPr>
        <p:spPr>
          <a:xfrm>
            <a:off x="311150" y="3220085"/>
            <a:ext cx="7430135"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63335"/>
            <a:ext cx="9159240" cy="387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7524115" cy="521970"/>
          </a:xfrm>
          <a:prstGeom prst="rect">
            <a:avLst/>
          </a:prstGeom>
          <a:noFill/>
        </p:spPr>
        <p:txBody>
          <a:bodyPr wrap="square" rtlCol="0" anchor="t">
            <a:spAutoFit/>
          </a:bodyPr>
          <a:p>
            <a:r>
              <a:rPr lang="zh-CN" altLang="en-US" sz="2800">
                <a:ea typeface="华文中宋" panose="02010600040101010101" charset="-122"/>
              </a:rPr>
              <a:t>这家公司受到了与种植者签订长期合同的保护。</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01675"/>
            <a:ext cx="11597640" cy="22567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762635"/>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Today, less than 6 per cent of its total length remains well-preserved, and much has vanished. Many sections of the wall were built with rammed earth, which is when natural materials such as soil and gravel are compacted to create structures.</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363220" y="2005965"/>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如今，只有不到6%的长城全长保存完好，大部分已经消失。城墙的许多部分都是用夯土建造的，夯土是将土壤和砾石等天然材料压实以形成结构。</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634105"/>
            <a:ext cx="11588115" cy="25882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40690" y="3705225"/>
            <a:ext cx="1139317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team found that this layer of lichens, mosses and cyanobacteria contributes to strengthening the wall, keeping it dry and protected from wind and water erosion.The biocrust also acts as an insulator, reducing temperature extremes and lowering the effects of salinity.</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40690" y="5309235"/>
            <a:ext cx="1129093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研究小组发现，这层地衣、苔藓和蓝藻有助于加强墙壁，保持干燥，免受风和水的侵蚀。生物外壳还起到绝缘体的作用，减少极端温度，降低盐度的影响。</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76325"/>
          </a:xfrm>
          <a:prstGeom prst="rect">
            <a:avLst/>
          </a:prstGeom>
          <a:noFill/>
        </p:spPr>
        <p:txBody>
          <a:bodyPr wrap="square" rtlCol="0" anchor="t">
            <a:spAutoFit/>
          </a:bodyPr>
          <a:p>
            <a:pPr algn="ctr">
              <a:buClrTx/>
              <a:buSzTx/>
              <a:buFontTx/>
            </a:pPr>
            <a:r>
              <a:rPr lang="en-US" altLang="zh-CN" sz="3200" b="1">
                <a:sym typeface="+mn-ea"/>
              </a:rPr>
              <a:t>3. New Covid variant on rise, with prevalence greater for under-45s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新冠病毒变体呈上升趋势，45岁以下人群患病率</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高</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custDataLst>
              <p:tags r:id="rId2"/>
            </p:custDataLst>
          </p:nvPr>
        </p:nvPicPr>
        <p:blipFill>
          <a:blip r:embed="rId3"/>
          <a:stretch>
            <a:fillRect/>
          </a:stretch>
        </p:blipFill>
        <p:spPr>
          <a:xfrm>
            <a:off x="1969555" y="1529715"/>
            <a:ext cx="8252889" cy="4644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6835" y="586105"/>
            <a:ext cx="12037695" cy="6277610"/>
          </a:xfrm>
          <a:prstGeom prst="rect">
            <a:avLst/>
          </a:prstGeom>
          <a:noFill/>
          <a:ln w="9525">
            <a:noFill/>
          </a:ln>
        </p:spPr>
        <p:txBody>
          <a:bodyPr wrap="square">
            <a:spAutoFit/>
          </a:bodyPr>
          <a:p>
            <a:pPr indent="266700" fontAlgn="auto">
              <a:lnSpc>
                <a:spcPts val="2680"/>
              </a:lnSpc>
            </a:pPr>
            <a:r>
              <a:rPr lang="en-US" sz="2400" b="0">
                <a:latin typeface="Times New Roman" panose="02020603050405020304" charset="0"/>
                <a:ea typeface="宋体" panose="02010600030101010101" pitchFamily="2" charset="-122"/>
              </a:rPr>
              <a:t>Covid is in the air this Christmas, data has revealed, with experts warning that a new </a:t>
            </a:r>
            <a:r>
              <a:rPr lang="en-US" sz="2400" b="0">
                <a:solidFill>
                  <a:srgbClr val="0000FF"/>
                </a:solidFill>
                <a:latin typeface="Times New Roman" panose="02020603050405020304" charset="0"/>
                <a:ea typeface="宋体" panose="02010600030101010101" pitchFamily="2" charset="-122"/>
              </a:rPr>
              <a:t>variant </a:t>
            </a:r>
            <a:r>
              <a:rPr lang="en-US" sz="2400" b="0">
                <a:latin typeface="Times New Roman" panose="02020603050405020304" charset="0"/>
                <a:ea typeface="宋体" panose="02010600030101010101" pitchFamily="2" charset="-122"/>
              </a:rPr>
              <a:t>is ___</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the rise around the world.</a:t>
            </a:r>
            <a:endParaRPr lang="en-US" sz="2400" b="0">
              <a:latin typeface="Times New Roman" panose="02020603050405020304" charset="0"/>
              <a:ea typeface="宋体" panose="02010600030101010101" pitchFamily="2" charset="-122"/>
            </a:endParaRPr>
          </a:p>
          <a:p>
            <a:pPr indent="266700" fontAlgn="auto">
              <a:lnSpc>
                <a:spcPts val="2680"/>
              </a:lnSpc>
            </a:pPr>
            <a:r>
              <a:rPr lang="en-US" sz="2400" b="0">
                <a:latin typeface="Times New Roman" panose="02020603050405020304" charset="0"/>
                <a:ea typeface="宋体" panose="02010600030101010101" pitchFamily="2" charset="-122"/>
              </a:rPr>
              <a:t>According to data from the Office for National Statistics and the UK Health Security Agency (UKHSA), ___</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estimated 4.2%, or one in 24 people, in England and Scotland had Covid on 13 December _________ (</a:t>
            </a:r>
            <a:r>
              <a:rPr lang="en-US" sz="2400">
                <a:latin typeface="Times New Roman" panose="02020603050405020304" charset="0"/>
                <a:ea typeface="宋体" panose="02010600030101010101" pitchFamily="2" charset="-122"/>
                <a:sym typeface="+mn-ea"/>
              </a:rPr>
              <a:t>compare</a:t>
            </a:r>
            <a:r>
              <a:rPr lang="en-US" sz="2400" b="0">
                <a:latin typeface="Times New Roman" panose="02020603050405020304" charset="0"/>
                <a:ea typeface="宋体" panose="02010600030101010101" pitchFamily="2" charset="-122"/>
              </a:rPr>
              <a:t>) with 1.8%, or one in 55, on 29 November. The data is based on self-reported lateral flow device results from about 150,000 __________ (participate)</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across England and Scotland, who provide, in total, up to 30,000 test results a week. It was also revealed that while prevalence had increased across all age groups, it was ______ (high) in people aged between 18 and 44 years than in those over 65. “The </a:t>
            </a:r>
            <a:r>
              <a:rPr lang="en-US" sz="2400" b="0">
                <a:solidFill>
                  <a:srgbClr val="0000FF"/>
                </a:solidFill>
                <a:latin typeface="Times New Roman" panose="02020603050405020304" charset="0"/>
                <a:ea typeface="宋体" panose="02010600030101010101" pitchFamily="2" charset="-122"/>
              </a:rPr>
              <a:t>prevalence </a:t>
            </a:r>
            <a:r>
              <a:rPr lang="en-US" sz="2400" b="0">
                <a:solidFill>
                  <a:schemeClr val="tx1"/>
                </a:solidFill>
                <a:latin typeface="Times New Roman" panose="02020603050405020304" charset="0"/>
                <a:ea typeface="宋体" panose="02010600030101010101" pitchFamily="2" charset="-122"/>
              </a:rPr>
              <a:t>____________ (increase) </a:t>
            </a:r>
            <a:r>
              <a:rPr lang="en-US" sz="2400" b="0">
                <a:latin typeface="Times New Roman" panose="02020603050405020304" charset="0"/>
                <a:ea typeface="宋体" panose="02010600030101010101" pitchFamily="2" charset="-122"/>
              </a:rPr>
              <a:t>in every English region over the past two weeks and in particular London and the south-east,”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report adds. The figures come days after the World Health Organization said a new sub-variant of Omicron, labelled JN.1, had been classified as a “variant of interest”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after _________ (spend) rapidly in the Americas, western Pacific and European regions. The sub-variant has already turned up in the UK, _______</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it accounted for 43% of sequenced cases as of 16 December, and in the US and Singapore.</a:t>
            </a:r>
            <a:endParaRPr lang="en-US" sz="2400" b="0">
              <a:latin typeface="Times New Roman" panose="02020603050405020304" charset="0"/>
              <a:ea typeface="宋体" panose="02010600030101010101" pitchFamily="2" charset="-122"/>
            </a:endParaRPr>
          </a:p>
          <a:p>
            <a:pPr indent="266700" fontAlgn="auto">
              <a:lnSpc>
                <a:spcPts val="2680"/>
              </a:lnSpc>
            </a:pPr>
            <a:r>
              <a:rPr lang="en-US" sz="2400" b="0">
                <a:latin typeface="Times New Roman" panose="02020603050405020304" charset="0"/>
                <a:ea typeface="宋体" panose="02010600030101010101" pitchFamily="2" charset="-122"/>
              </a:rPr>
              <a:t>JN.1 is _______ (close) related to another variant called BA.2.86, or Pirola, and both were previously tracked together. According to the US Centers for Disease Control and Prevention (CDC), JN.1 and BA.2.86 differ ___ a single change in the spike protein of the virus.</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The Guardian </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(22nd December 2023 Page 11)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65735" y="892175"/>
            <a:ext cx="59182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on</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1536700" y="1547495"/>
            <a:ext cx="55753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an</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1475740" y="1922780"/>
            <a:ext cx="147447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compared</a:t>
            </a:r>
            <a:r>
              <a:rPr lang="en-US" sz="2400">
                <a:latin typeface="Times New Roman" panose="02020603050405020304" charset="0"/>
                <a:ea typeface="宋体" panose="02010600030101010101" pitchFamily="2" charset="-122"/>
                <a:sym typeface="+mn-ea"/>
              </a:rPr>
              <a:t> </a:t>
            </a:r>
            <a:endParaRPr lang="en-US" altLang="en-US" sz="2400">
              <a:latin typeface="Times New Roman" panose="02020603050405020304" charset="0"/>
              <a:ea typeface="宋体" panose="02010600030101010101" pitchFamily="2" charset="-122"/>
              <a:sym typeface="+mn-ea"/>
            </a:endParaRPr>
          </a:p>
        </p:txBody>
      </p:sp>
      <p:sp>
        <p:nvSpPr>
          <p:cNvPr id="5" name="文本框 4"/>
          <p:cNvSpPr txBox="1"/>
          <p:nvPr/>
        </p:nvSpPr>
        <p:spPr>
          <a:xfrm>
            <a:off x="7477760" y="2239010"/>
            <a:ext cx="16148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participants</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9187180" y="2935605"/>
            <a:ext cx="10560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higher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9571355" y="3268345"/>
            <a:ext cx="18770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has increased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165735" y="4631055"/>
            <a:ext cx="137858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spreading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5205730" y="4972050"/>
            <a:ext cx="99441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where</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1377315" y="5644515"/>
            <a:ext cx="10642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closely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4" name="文本框 13"/>
          <p:cNvSpPr txBox="1"/>
          <p:nvPr/>
        </p:nvSpPr>
        <p:spPr>
          <a:xfrm>
            <a:off x="4104640" y="6329045"/>
            <a:ext cx="669290" cy="460375"/>
          </a:xfrm>
          <a:prstGeom prst="rect">
            <a:avLst/>
          </a:prstGeom>
          <a:noFill/>
        </p:spPr>
        <p:txBody>
          <a:bodyPr wrap="square" rtlCol="0" anchor="t">
            <a:spAutoFit/>
          </a:bodyPr>
          <a:p>
            <a:r>
              <a:rPr lang="en-US" sz="2400">
                <a:latin typeface="Times New Roman" panose="02020603050405020304" charset="0"/>
                <a:ea typeface="宋体" panose="02010600030101010101" pitchFamily="2" charset="-122"/>
                <a:sym typeface="+mn-ea"/>
              </a:rPr>
              <a:t> </a:t>
            </a:r>
            <a:r>
              <a:rPr lang="en-US" sz="2400">
                <a:solidFill>
                  <a:srgbClr val="FF0000"/>
                </a:solidFill>
                <a:latin typeface="Times New Roman" panose="02020603050405020304" charset="0"/>
                <a:ea typeface="宋体" panose="02010600030101010101" pitchFamily="2" charset="-122"/>
                <a:sym typeface="+mn-ea"/>
              </a:rPr>
              <a:t>by</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2" grpId="1"/>
      <p:bldP spid="3" grpId="1"/>
      <p:bldP spid="4" grpId="1"/>
      <p:bldP spid="5" grpId="1"/>
      <p:bldP spid="7" grpId="1"/>
      <p:bldP spid="8" grpId="1"/>
      <p:bldP spid="9" grpId="1"/>
      <p:bldP spid="11" grpId="1"/>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variant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thing that is a slightly different form or type of sth else 变种；变体</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quagga was a strikingly beautiful variant of the zebra.                                   白氏斑马是一种极其美丽的斑马变种。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prevalence</a:t>
            </a:r>
            <a:r>
              <a:rPr lang="en-US" altLang="zh-CN" sz="2800"/>
              <a:t>: </a:t>
            </a:r>
            <a:r>
              <a:rPr sz="2800">
                <a:latin typeface="Times New Roman" panose="02020603050405020304" charset="0"/>
                <a:ea typeface="华文中宋" panose="02010600040101010101" charset="-122"/>
                <a:cs typeface="Times New Roman" panose="02020603050405020304" charset="0"/>
              </a:rPr>
              <a:t>the fact that something is very common or happens often 流行，盛行</a:t>
            </a:r>
            <a:r>
              <a:rPr lang="zh-CN" sz="2800">
                <a:latin typeface="Times New Roman" panose="02020603050405020304" charset="0"/>
                <a:ea typeface="华文中宋" panose="02010600040101010101" charset="-122"/>
                <a:cs typeface="Times New Roman" panose="02020603050405020304" charset="0"/>
              </a:rPr>
              <a:t>；</a:t>
            </a:r>
            <a:r>
              <a:rPr sz="2800">
                <a:latin typeface="Times New Roman" panose="02020603050405020304" charset="0"/>
                <a:ea typeface="华文中宋" panose="02010600040101010101" charset="-122"/>
                <a:cs typeface="Times New Roman" panose="02020603050405020304" charset="0"/>
              </a:rPr>
              <a:t>普遍，广泛</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prevalence of the disease is higher in some families.</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在一些家庭中，该病的发病率较高。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07137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574290"/>
            <a:ext cx="102514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This game is a variant of baseball.</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891794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Doctors are seeing an increase in the prevalence of obesity.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054860"/>
            <a:ext cx="6095365" cy="521970"/>
          </a:xfrm>
          <a:prstGeom prst="rect">
            <a:avLst/>
          </a:prstGeom>
          <a:noFill/>
        </p:spPr>
        <p:txBody>
          <a:bodyPr wrap="square" rtlCol="0" anchor="t">
            <a:spAutoFit/>
          </a:bodyPr>
          <a:lstStyle/>
          <a:p>
            <a:r>
              <a:rPr lang="zh-CN" altLang="en-US" sz="2800">
                <a:ea typeface="华文中宋" panose="02010600040101010101" charset="-122"/>
              </a:rPr>
              <a:t>这种运动是由棒球演变而来的。</a:t>
            </a:r>
            <a:endParaRPr lang="zh-CN" altLang="en-US" sz="2800">
              <a:ea typeface="华文中宋" panose="02010600040101010101" charset="-122"/>
            </a:endParaRPr>
          </a:p>
        </p:txBody>
      </p:sp>
      <p:cxnSp>
        <p:nvCxnSpPr>
          <p:cNvPr id="3145728" name="直接连接符 8"/>
          <p:cNvCxnSpPr/>
          <p:nvPr/>
        </p:nvCxnSpPr>
        <p:spPr>
          <a:xfrm>
            <a:off x="311150" y="3063240"/>
            <a:ext cx="5045075"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76365"/>
            <a:ext cx="888555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488305"/>
            <a:ext cx="6563360" cy="521970"/>
          </a:xfrm>
          <a:prstGeom prst="rect">
            <a:avLst/>
          </a:prstGeom>
          <a:noFill/>
        </p:spPr>
        <p:txBody>
          <a:bodyPr wrap="square" rtlCol="0" anchor="t">
            <a:spAutoFit/>
          </a:bodyPr>
          <a:p>
            <a:r>
              <a:rPr lang="zh-CN" altLang="en-US" sz="2800">
                <a:ea typeface="华文中宋" panose="02010600040101010101" charset="-122"/>
              </a:rPr>
              <a:t>医生们发现肥胖症的发病率在上升。</a:t>
            </a:r>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01675"/>
            <a:ext cx="11597640" cy="2947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762635"/>
            <a:ext cx="11558270" cy="178752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The data is based on self-reported lateral flow device results from about 150,000 participants across England and Scotland, who provide, in total, up to 30,000 test results a week. It was also revealed that while prevalence had increased across all age groups, it was higher in people aged between 18 and 44 years than in those over 65.</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285750" y="2416810"/>
            <a:ext cx="1128966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些数据是基于来自英格兰和苏格兰约15万名参与者的自我报告的横向流动设备结果，他们每周提供总计多达3万个测试结果。研究还显示，虽然所有年龄组的患病率都在上升，但18至44岁的人群患病率高于65岁以上的人群。</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4079875"/>
            <a:ext cx="11588115" cy="22993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3220" y="4143375"/>
            <a:ext cx="113931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figures come days after the World Health Organization said a new sub-variant of Omicron, labelled JN.1, had been classified as a “variant of interest” after spreading rapidly in the Americas, western Pacific and European regions.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362585" y="5396865"/>
            <a:ext cx="1129538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就在几天前，世界卫生组织表示，在美洲、西太平洋和欧洲地区迅速传播后，一种名为JN.1的新的奥密克戎亚变体已被归类为“感兴趣的变体”。</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952308" y="0"/>
            <a:ext cx="8287385" cy="156845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a:t>
            </a:r>
            <a:r>
              <a:rPr lang="en-US" sz="3000" b="1">
                <a:latin typeface="Times New Roman" panose="02020603050405020304" charset="0"/>
                <a:cs typeface="Times New Roman" panose="02020603050405020304" charset="0"/>
              </a:rPr>
              <a:t>Scientists unsure about scope of impact as Iceland volcano spews toxic gas</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冰岛火山喷发</a:t>
            </a:r>
            <a:r>
              <a:rPr lang="zh-CN" sz="3000" b="1">
                <a:solidFill>
                  <a:srgbClr val="ED7D31"/>
                </a:solidFill>
                <a:latin typeface="微软雅黑" panose="020B0503020204020204" charset="-122"/>
                <a:ea typeface="微软雅黑" panose="020B0503020204020204" charset="-122"/>
                <a:cs typeface="微软雅黑" panose="020B0503020204020204" charset="-122"/>
              </a:rPr>
              <a:t>会带来什么</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descr="1703502784876"/>
          <p:cNvPicPr>
            <a:picLocks noChangeAspect="1"/>
          </p:cNvPicPr>
          <p:nvPr/>
        </p:nvPicPr>
        <p:blipFill>
          <a:blip r:embed="rId1"/>
          <a:stretch>
            <a:fillRect/>
          </a:stretch>
        </p:blipFill>
        <p:spPr>
          <a:xfrm>
            <a:off x="2056130" y="1503045"/>
            <a:ext cx="8080375" cy="50647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55600"/>
            <a:ext cx="12029440" cy="6554470"/>
          </a:xfrm>
          <a:prstGeom prst="rect">
            <a:avLst/>
          </a:prstGeom>
          <a:noFill/>
        </p:spPr>
        <p:txBody>
          <a:bodyPr wrap="square" rtlCol="0" anchor="t">
            <a:spAutoFit/>
          </a:bodyPr>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After weeks of rumbling and ominous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signal</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a volcano erupted Monday on the Reykjanes Peninsula in southwest Iceland. The fissure is a little over two miles long and is near the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coast</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town of Grindavik, which had been </a:t>
            </a:r>
            <a:r>
              <a:rPr lang="en-US" altLang="zh-CN" sz="2400">
                <a:solidFill>
                  <a:srgbClr val="0000FF"/>
                </a:solidFill>
                <a:latin typeface="Times New Roman" panose="02020603050405020304" charset="0"/>
                <a:cs typeface="Times New Roman" panose="02020603050405020304" charset="0"/>
              </a:rPr>
              <a:t>evacuate</a:t>
            </a:r>
            <a:r>
              <a:rPr sz="2400">
                <a:latin typeface="Times New Roman" panose="02020603050405020304" charset="0"/>
                <a:cs typeface="Times New Roman" panose="02020603050405020304" charset="0"/>
              </a:rPr>
              <a:t>d after monitoring indicated magma was lurking underneath.</a:t>
            </a:r>
            <a:endParaRPr sz="2400">
              <a:latin typeface="Times New Roman" panose="02020603050405020304" charset="0"/>
              <a:cs typeface="Times New Roman" panose="02020603050405020304" charset="0"/>
            </a:endParaRPr>
          </a:p>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eruption is visible from </a:t>
            </a:r>
            <a:r>
              <a:rPr lang="en-US" sz="2400">
                <a:latin typeface="Times New Roman" panose="02020603050405020304" charset="0"/>
                <a:cs typeface="Times New Roman" panose="02020603050405020304" charset="0"/>
              </a:rPr>
              <a:t>____</a:t>
            </a:r>
            <a:r>
              <a:rPr sz="2400">
                <a:latin typeface="Times New Roman" panose="02020603050405020304" charset="0"/>
                <a:cs typeface="Times New Roman" panose="02020603050405020304" charset="0"/>
              </a:rPr>
              <a:t> nation’s capital, Reykjavik, about 30 miles away. It’s also not far from Keflavik, the site of Iceland’s major airport and a hub for travelers going to and </a:t>
            </a:r>
            <a:r>
              <a:rPr lang="en-US" sz="2400">
                <a:latin typeface="Times New Roman" panose="02020603050405020304" charset="0"/>
                <a:cs typeface="Times New Roman" panose="02020603050405020304" charset="0"/>
              </a:rPr>
              <a:t>_____ </a:t>
            </a:r>
            <a:r>
              <a:rPr sz="2400">
                <a:latin typeface="Times New Roman" panose="02020603050405020304" charset="0"/>
                <a:cs typeface="Times New Roman" panose="02020603050405020304" charset="0"/>
              </a:rPr>
              <a:t> continental Europe.</a:t>
            </a:r>
            <a:endParaRPr sz="2400">
              <a:latin typeface="Times New Roman" panose="02020603050405020304" charset="0"/>
              <a:cs typeface="Times New Roman" panose="02020603050405020304" charset="0"/>
            </a:endParaRPr>
          </a:p>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Iceland volcano will not affect holiday air travel. This eruption will not produce the kind of fine ash </a:t>
            </a:r>
            <a:r>
              <a:rPr lang="en-US" sz="2400">
                <a:latin typeface="Times New Roman" panose="02020603050405020304" charset="0"/>
                <a:cs typeface="Times New Roman" panose="02020603050405020304" charset="0"/>
              </a:rPr>
              <a:t>__________  </a:t>
            </a:r>
            <a:r>
              <a:rPr sz="2400">
                <a:latin typeface="Times New Roman" panose="02020603050405020304" charset="0"/>
                <a:cs typeface="Times New Roman" panose="02020603050405020304" charset="0"/>
              </a:rPr>
              <a:t>choked the atmosphere and shut down air travel across much of Europe during the 2010 eruption of the icecovered volcano Eyjafjallajokull.</a:t>
            </a:r>
            <a:endParaRPr sz="2400">
              <a:latin typeface="Times New Roman" panose="02020603050405020304" charset="0"/>
              <a:cs typeface="Times New Roman" panose="02020603050405020304" charset="0"/>
            </a:endParaRPr>
          </a:p>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big question is </a:t>
            </a:r>
            <a:r>
              <a:rPr lang="en-US" sz="2400">
                <a:latin typeface="Times New Roman" panose="02020603050405020304" charset="0"/>
                <a:cs typeface="Times New Roman" panose="02020603050405020304" charset="0"/>
              </a:rPr>
              <a:t>______ </a:t>
            </a:r>
            <a:r>
              <a:rPr sz="2400">
                <a:latin typeface="Times New Roman" panose="02020603050405020304" charset="0"/>
                <a:cs typeface="Times New Roman" panose="02020603050405020304" charset="0"/>
              </a:rPr>
              <a:t> will it go. Many eruptions in Iceland are in remote places, but this one is only a couple of miles from the fishing town of Grindavik, population 3,300. There is a major power plant nearby as well.</a:t>
            </a:r>
            <a:endParaRPr sz="2400">
              <a:latin typeface="Times New Roman" panose="02020603050405020304" charset="0"/>
              <a:cs typeface="Times New Roman" panose="02020603050405020304" charset="0"/>
            </a:endParaRPr>
          </a:p>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For the moment the town and the power plant </a:t>
            </a:r>
            <a:r>
              <a:rPr lang="en-US" sz="2400">
                <a:latin typeface="Times New Roman" panose="02020603050405020304" charset="0"/>
                <a:cs typeface="Times New Roman" panose="02020603050405020304" charset="0"/>
              </a:rPr>
              <a:t>_______________ (</a:t>
            </a:r>
            <a:r>
              <a:rPr sz="2400">
                <a:latin typeface="Times New Roman" panose="02020603050405020304" charset="0"/>
                <a:cs typeface="Times New Roman" panose="02020603050405020304" charset="0"/>
              </a:rPr>
              <a:t>spare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The lava is coming into contact with cold air, so it quickly forms a skin and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freeze</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It has yet to form the kind of heat-sustaining channels that allow lava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flow</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great distances, said Jessica Ball, a volcanologist with the U.S. Geological Survey.</a:t>
            </a:r>
            <a:endParaRPr sz="2400">
              <a:latin typeface="Times New Roman" panose="02020603050405020304" charset="0"/>
              <a:cs typeface="Times New Roman" panose="02020603050405020304" charset="0"/>
            </a:endParaRPr>
          </a:p>
          <a:p>
            <a:pPr indent="0" algn="just" fontAlgn="auto">
              <a:lnSpc>
                <a:spcPts val="2400"/>
              </a:lnSpc>
            </a:pP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“Fissure eruptions like this, they </a:t>
            </a:r>
            <a:r>
              <a:rPr lang="en-US" sz="2400">
                <a:latin typeface="Times New Roman" panose="02020603050405020304" charset="0"/>
                <a:cs typeface="Times New Roman" panose="02020603050405020304" charset="0"/>
              </a:rPr>
              <a:t>_______ (</a:t>
            </a:r>
            <a:r>
              <a:rPr sz="2400">
                <a:latin typeface="Times New Roman" panose="02020603050405020304" charset="0"/>
                <a:cs typeface="Times New Roman" panose="02020603050405020304" charset="0"/>
              </a:rPr>
              <a:t>usual</a:t>
            </a:r>
            <a:r>
              <a:rPr lang="en-US" sz="2400">
                <a:latin typeface="Times New Roman" panose="02020603050405020304" charset="0"/>
                <a:cs typeface="Times New Roman" panose="02020603050405020304" charset="0"/>
              </a:rPr>
              <a:t>)</a:t>
            </a:r>
            <a:r>
              <a:rPr sz="2400">
                <a:latin typeface="Times New Roman" panose="02020603050405020304" charset="0"/>
                <a:cs typeface="Times New Roman" panose="02020603050405020304" charset="0"/>
              </a:rPr>
              <a:t> have this initial phase where there’s a spectacular fountain</a:t>
            </a:r>
            <a:r>
              <a:rPr lang="en-US" sz="2400">
                <a:latin typeface="Times New Roman" panose="02020603050405020304" charset="0"/>
                <a:cs typeface="Times New Roman" panose="02020603050405020304" charset="0"/>
              </a:rPr>
              <a:t>ing</a:t>
            </a:r>
            <a:r>
              <a:rPr sz="2400">
                <a:latin typeface="Times New Roman" panose="02020603050405020304" charset="0"/>
                <a:cs typeface="Times New Roman" panose="02020603050405020304" charset="0"/>
              </a:rPr>
              <a:t>, but they’re not putting out a lot of ash, like the 2010 eruption,” Ball said. “So they’re mostly creating a </a:t>
            </a:r>
            <a:r>
              <a:rPr lang="en-US" altLang="zh-CN" sz="2400">
                <a:solidFill>
                  <a:srgbClr val="0000FF"/>
                </a:solidFill>
                <a:latin typeface="Times New Roman" panose="02020603050405020304" charset="0"/>
                <a:cs typeface="Times New Roman" panose="02020603050405020304" charset="0"/>
              </a:rPr>
              <a:t>hazard</a:t>
            </a:r>
            <a:r>
              <a:rPr sz="2400">
                <a:latin typeface="Times New Roman" panose="02020603050405020304" charset="0"/>
                <a:cs typeface="Times New Roman" panose="02020603050405020304" charset="0"/>
              </a:rPr>
              <a:t> on the ground from lava flows and volcanic gases that are being released.”</a:t>
            </a:r>
            <a:endParaRPr sz="24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sym typeface="+mn-ea"/>
              </a:rPr>
              <a:t>The Wall Street Journal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 (21st December 2023 A14 )</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355600"/>
          </a:xfrm>
          <a:prstGeom prst="rect">
            <a:avLst/>
          </a:prstGeom>
          <a:solidFill>
            <a:srgbClr val="70AD47"/>
          </a:solidFill>
        </p:spPr>
        <p:txBody>
          <a:bodyPr wrap="square" rtlCol="0">
            <a:spAutoFit/>
          </a:bodyPr>
          <a:p>
            <a:pPr lvl="0" algn="l" fontAlgn="auto">
              <a:lnSpc>
                <a:spcPts val="2060"/>
              </a:lnSpc>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3" name="文本框 2"/>
          <p:cNvSpPr txBox="1"/>
          <p:nvPr>
            <p:custDataLst>
              <p:tags r:id="rId3"/>
            </p:custDataLst>
          </p:nvPr>
        </p:nvSpPr>
        <p:spPr>
          <a:xfrm>
            <a:off x="4083050" y="158178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the  </a:t>
            </a:r>
            <a:endParaRPr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4"/>
            </p:custDataLst>
          </p:nvPr>
        </p:nvSpPr>
        <p:spPr>
          <a:xfrm>
            <a:off x="2856865" y="342519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where </a:t>
            </a:r>
            <a:endParaRPr sz="21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5339080" y="35560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signals</a:t>
            </a:r>
            <a:endParaRPr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6"/>
            </p:custDataLst>
          </p:nvPr>
        </p:nvSpPr>
        <p:spPr>
          <a:xfrm>
            <a:off x="595630" y="98298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coastal</a:t>
            </a:r>
            <a:endParaRPr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7"/>
            </p:custDataLst>
          </p:nvPr>
        </p:nvSpPr>
        <p:spPr>
          <a:xfrm>
            <a:off x="182880" y="219075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from</a:t>
            </a:r>
            <a:r>
              <a:rPr sz="2100">
                <a:solidFill>
                  <a:srgbClr val="FF0000"/>
                </a:solidFill>
                <a:latin typeface="Times New Roman" panose="02020603050405020304" charset="0"/>
                <a:cs typeface="Times New Roman" panose="02020603050405020304" charset="0"/>
                <a:sym typeface="+mn-ea"/>
              </a:rPr>
              <a:t> </a:t>
            </a:r>
            <a:endParaRPr sz="21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8"/>
            </p:custDataLst>
          </p:nvPr>
        </p:nvSpPr>
        <p:spPr>
          <a:xfrm>
            <a:off x="1485900" y="2807970"/>
            <a:ext cx="170688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that</a:t>
            </a:r>
            <a:r>
              <a:rPr lang="en-US" sz="2400">
                <a:solidFill>
                  <a:srgbClr val="FF0000"/>
                </a:solidFill>
                <a:latin typeface="Times New Roman" panose="02020603050405020304" charset="0"/>
                <a:cs typeface="Times New Roman" panose="02020603050405020304" charset="0"/>
                <a:sym typeface="+mn-ea"/>
              </a:rPr>
              <a:t> / which</a:t>
            </a:r>
            <a:r>
              <a:rPr sz="2100">
                <a:solidFill>
                  <a:srgbClr val="FF0000"/>
                </a:solidFill>
                <a:latin typeface="Times New Roman" panose="02020603050405020304" charset="0"/>
                <a:cs typeface="Times New Roman" panose="02020603050405020304" charset="0"/>
                <a:sym typeface="+mn-ea"/>
              </a:rPr>
              <a:t> </a:t>
            </a:r>
            <a:endParaRPr sz="21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9"/>
            </p:custDataLst>
          </p:nvPr>
        </p:nvSpPr>
        <p:spPr>
          <a:xfrm>
            <a:off x="6273165" y="4260215"/>
            <a:ext cx="249872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have been spared</a:t>
            </a:r>
            <a:endParaRPr sz="24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10"/>
            </p:custDataLst>
          </p:nvPr>
        </p:nvSpPr>
        <p:spPr>
          <a:xfrm>
            <a:off x="7071995" y="462915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freezes </a:t>
            </a:r>
            <a:endParaRPr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11"/>
            </p:custDataLst>
          </p:nvPr>
        </p:nvSpPr>
        <p:spPr>
          <a:xfrm>
            <a:off x="5991860" y="4930775"/>
            <a:ext cx="11379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to flow</a:t>
            </a:r>
            <a:r>
              <a:rPr sz="2100">
                <a:solidFill>
                  <a:srgbClr val="FF0000"/>
                </a:solidFill>
                <a:latin typeface="Times New Roman" panose="02020603050405020304" charset="0"/>
                <a:cs typeface="Times New Roman" panose="02020603050405020304" charset="0"/>
                <a:sym typeface="+mn-ea"/>
              </a:rPr>
              <a:t> </a:t>
            </a:r>
            <a:endParaRPr sz="21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custDataLst>
              <p:tags r:id="rId12"/>
            </p:custDataLst>
          </p:nvPr>
        </p:nvSpPr>
        <p:spPr>
          <a:xfrm>
            <a:off x="4874260" y="5524500"/>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usually</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7" grpId="0" bldLvl="0" animBg="1"/>
      <p:bldP spid="4" grpId="0" bldLvl="0" animBg="1"/>
      <p:bldP spid="12" grpId="0" bldLvl="0" animBg="1"/>
      <p:bldP spid="6" grpId="0" bldLvl="0" animBg="1"/>
      <p:bldP spid="14" grpId="0" bldLvl="0" animBg="1"/>
      <p:bldP spid="16" grpId="0" bldLvl="0" animBg="1"/>
      <p:bldP spid="17" grpId="0" bldLvl="0" animBg="1"/>
      <p:bldP spid="18" grpId="0" bldLvl="0" animBg="1"/>
      <p:bldP spid="1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evacuate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to move people from a place of danger to a safer place                 </a:t>
            </a:r>
            <a:r>
              <a:rPr lang="zh-CN" sz="2800">
                <a:latin typeface="Times New Roman" panose="02020603050405020304" charset="0"/>
                <a:ea typeface="华文中宋" panose="02010600040101010101" charset="-122"/>
                <a:cs typeface="Times New Roman" panose="02020603050405020304" charset="0"/>
                <a:sym typeface="+mn-ea"/>
              </a:rPr>
              <a:t>（把人从危险的地方）疏散，转移，撤离</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Children were evacuated from London to escape the bombing.    为躲避轰炸，孩子们都撤离了伦敦。</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hazard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thing that can be dangerous or cause damage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危险；危害</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Growing levels of pollution represent a serious health hazard to the local population.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日益严重的污染对当地人民的健康构成了重大威胁。</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105105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Employees were urged to evacuate their offices immediately.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187440"/>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Everybody is aware of the hazards of smoking.</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sz="2800">
                <a:ea typeface="华文中宋" panose="02010600040101010101" charset="-122"/>
              </a:rPr>
              <a:t>已敦促各雇员立即从办公室撤出。</a:t>
            </a:r>
            <a:endParaRPr lang="zh-CN" altLang="en-US" sz="2800">
              <a:ea typeface="华文中宋" panose="02010600040101010101" charset="-122"/>
            </a:endParaRPr>
          </a:p>
        </p:txBody>
      </p:sp>
      <p:cxnSp>
        <p:nvCxnSpPr>
          <p:cNvPr id="3145728" name="直接连接符 8"/>
          <p:cNvCxnSpPr/>
          <p:nvPr/>
        </p:nvCxnSpPr>
        <p:spPr>
          <a:xfrm flipV="1">
            <a:off x="225425" y="3495675"/>
            <a:ext cx="9099550"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96710"/>
            <a:ext cx="7202805"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9294495" cy="521970"/>
          </a:xfrm>
          <a:prstGeom prst="rect">
            <a:avLst/>
          </a:prstGeom>
          <a:noFill/>
        </p:spPr>
        <p:txBody>
          <a:bodyPr wrap="square" rtlCol="0" anchor="t">
            <a:spAutoFit/>
          </a:bodyPr>
          <a:p>
            <a:r>
              <a:rPr lang="zh-CN" altLang="en-US" sz="2800">
                <a:ea typeface="华文中宋" panose="02010600040101010101" charset="-122"/>
              </a:rPr>
              <a:t>大家都明白吸烟的危害。</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December 16th</a:t>
            </a:r>
            <a:r>
              <a:t>-</a:t>
            </a:r>
            <a:r>
              <a:rPr lang="en-US"/>
              <a:t>31st</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218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25450"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This eruption will not produce the kind of fine ash that choked the atmosphere and shut down air travel across much of Europe during the 2010 eruption of the icecovered volcano Eyjafjallajokull.</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230120"/>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这次喷发不会产生像2010年被冰雪覆盖的埃亚菲亚德拉火山喷发时那样的细火山灰，这种细火山灰堵塞了大气，导致欧洲大部分地区的航空旅行中断。</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754755"/>
            <a:ext cx="11751310" cy="26904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25450" y="3984625"/>
            <a:ext cx="1160335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“Fissure eruptions like this, they usually have this initial phase where there’s a spectacular fountaining, but they’re not putting out a lot of ash, like the 2010 eruption,” Ball said.</a:t>
            </a:r>
            <a:endParaRPr lang="en-US" altLang="zh-CN" sz="2800">
              <a:latin typeface="Times New Roman" panose="02020603050405020304" charset="0"/>
              <a:cs typeface="Times New Roman" panose="02020603050405020304" charset="0"/>
              <a:sym typeface="+mn-ea"/>
            </a:endParaRPr>
          </a:p>
        </p:txBody>
      </p:sp>
      <p:sp>
        <p:nvSpPr>
          <p:cNvPr id="14" name="文本框 13"/>
          <p:cNvSpPr txBox="1"/>
          <p:nvPr/>
        </p:nvSpPr>
        <p:spPr>
          <a:xfrm>
            <a:off x="400685" y="5368290"/>
            <a:ext cx="1142365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鲍尔说:“像这样的裂缝喷发，通常在初始阶段会有一个壮观的喷泉，但它们不会像2010年的喷发那样喷出大量的灰烬。”</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9210" y="414655"/>
            <a:ext cx="12082145" cy="609155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An earthquake in northwest China has killed at least eight people. The quake of approximately 5.9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struck Gansu province at midnight local time. A number of buildings are reported to </a:t>
            </a:r>
            <a:r>
              <a:rPr lang="en-US" sz="2600">
                <a:latin typeface="Times New Roman" panose="02020603050405020304" charset="0"/>
                <a:cs typeface="Times New Roman" panose="02020603050405020304" charset="0"/>
              </a:rPr>
              <a:t>_____________</a:t>
            </a:r>
            <a:r>
              <a:rPr sz="2600">
                <a:latin typeface="Times New Roman" panose="02020603050405020304" charset="0"/>
                <a:cs typeface="Times New Roman" panose="02020603050405020304" charset="0"/>
              </a:rPr>
              <a:t>. Chinese state media say rescuers are searching through </a:t>
            </a:r>
            <a:r>
              <a:rPr lang="en-US" altLang="zh-CN" sz="2600">
                <a:solidFill>
                  <a:srgbClr val="0000FF"/>
                </a:solidFill>
                <a:latin typeface="Times New Roman" panose="02020603050405020304" charset="0"/>
                <a:ea typeface="+mn-ea"/>
                <a:cs typeface="Times New Roman" panose="02020603050405020304" charset="0"/>
              </a:rPr>
              <a:t>rubble </a:t>
            </a:r>
            <a:r>
              <a:rPr sz="2600">
                <a:latin typeface="Times New Roman" panose="02020603050405020304" charset="0"/>
                <a:cs typeface="Times New Roman" panose="02020603050405020304" charset="0"/>
              </a:rPr>
              <a:t>about 100 kilometers southwest of Lanzhou.</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 volcano has erupted in southwestern Iceland following weeks of intense earthquake activity. Nearly 4,000 people were </a:t>
            </a:r>
            <a:r>
              <a:rPr lang="en-US" sz="2600">
                <a:latin typeface="Times New Roman" panose="02020603050405020304" charset="0"/>
                <a:cs typeface="Times New Roman" panose="02020603050405020304" charset="0"/>
              </a:rPr>
              <a:t>_________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from the town of Grindavik. Footage posted on social media shows a huge red blast </a:t>
            </a:r>
            <a:r>
              <a:rPr lang="en-US" sz="2600">
                <a:latin typeface="Times New Roman" panose="02020603050405020304" charset="0"/>
                <a:cs typeface="Times New Roman" panose="02020603050405020304" charset="0"/>
              </a:rPr>
              <a:t>________________</a:t>
            </a:r>
            <a:r>
              <a:rPr sz="2600">
                <a:latin typeface="Times New Roman" panose="02020603050405020304" charset="0"/>
                <a:cs typeface="Times New Roman" panose="02020603050405020304" charset="0"/>
              </a:rPr>
              <a:t> and lava fountain shooting upwards.</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Supreme Court in the US state of Colorado has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the former President Donald Trump from running in the presidential primary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there in March. The majority ruling said he wasn’t an </a:t>
            </a:r>
            <a:r>
              <a:rPr lang="en-US" altLang="zh-CN" sz="2600">
                <a:solidFill>
                  <a:srgbClr val="0000FF"/>
                </a:solidFill>
                <a:latin typeface="Times New Roman" panose="02020603050405020304" charset="0"/>
                <a:ea typeface="+mn-ea"/>
                <a:cs typeface="Times New Roman" panose="02020603050405020304" charset="0"/>
              </a:rPr>
              <a:t>eligible </a:t>
            </a:r>
            <a:r>
              <a:rPr sz="2600">
                <a:latin typeface="Times New Roman" panose="02020603050405020304" charset="0"/>
                <a:cs typeface="Times New Roman" panose="02020603050405020304" charset="0"/>
              </a:rPr>
              <a:t>candidate because he had engaged in insurrection on January 6th, 2021 when his supporters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Capitol in Washington.</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There’s been another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in efforts at the UN Security Council to agree a draft resolution calling for a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of hostilities in Gaza. The vote which was meant to take place on Monday has been further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until Wednesday.</a:t>
            </a:r>
            <a:endParaRPr sz="26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custDataLst>
              <p:tags r:id="rId4"/>
            </p:custDataLst>
          </p:nvPr>
        </p:nvSpPr>
        <p:spPr>
          <a:xfrm>
            <a:off x="2621280" y="874395"/>
            <a:ext cx="19812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magnitude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custDataLst>
              <p:tags r:id="rId5"/>
            </p:custDataLst>
          </p:nvPr>
        </p:nvSpPr>
        <p:spPr>
          <a:xfrm>
            <a:off x="6330315" y="285051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lighting up the sky</a:t>
            </a:r>
            <a:endParaRPr sz="26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7547610" y="4038600"/>
            <a:ext cx="131318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election</a:t>
            </a:r>
            <a:endParaRPr lang="zh-CN"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7341235" y="4830445"/>
            <a:ext cx="32619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stormed</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8"/>
            </p:custDataLst>
          </p:nvPr>
        </p:nvSpPr>
        <p:spPr>
          <a:xfrm>
            <a:off x="3235960" y="5621020"/>
            <a:ext cx="23463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suspension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custDataLst>
              <p:tags r:id="rId9"/>
            </p:custDataLst>
          </p:nvPr>
        </p:nvSpPr>
        <p:spPr>
          <a:xfrm>
            <a:off x="5352415" y="6016625"/>
            <a:ext cx="36969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delayed</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custDataLst>
              <p:tags r:id="rId10"/>
            </p:custDataLst>
          </p:nvPr>
        </p:nvSpPr>
        <p:spPr>
          <a:xfrm>
            <a:off x="3421380" y="5230495"/>
            <a:ext cx="20707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setback</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custDataLst>
              <p:tags r:id="rId11"/>
            </p:custDataLst>
          </p:nvPr>
        </p:nvSpPr>
        <p:spPr>
          <a:xfrm>
            <a:off x="7444740" y="3653790"/>
            <a:ext cx="23374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barred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4747895" y="2458720"/>
            <a:ext cx="1562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evacuated</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3"/>
            </p:custDataLst>
          </p:nvPr>
        </p:nvSpPr>
        <p:spPr>
          <a:xfrm>
            <a:off x="3479165" y="1257935"/>
            <a:ext cx="24149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have collapsed</a:t>
            </a:r>
            <a:endParaRPr sz="2600">
              <a:solidFill>
                <a:srgbClr val="FF0000"/>
              </a:solidFill>
              <a:latin typeface="Times New Roman" panose="02020603050405020304" charset="0"/>
              <a:cs typeface="Times New Roman" panose="02020603050405020304" charset="0"/>
              <a:sym typeface="+mn-ea"/>
            </a:endParaRPr>
          </a:p>
        </p:txBody>
      </p:sp>
      <p:pic>
        <p:nvPicPr>
          <p:cNvPr id="3" name="BCC.12.22.2023">
            <a:hlinkClick r:id="" action="ppaction://media"/>
          </p:cNvPr>
          <p:cNvPicPr/>
          <p:nvPr>
            <a:audioFile r:link="rId14"/>
            <p:extLst>
              <p:ext uri="{DAA4B4D4-6D71-4841-9C94-3DE7FCFB9230}">
                <p14:media xmlns:p14="http://schemas.microsoft.com/office/powerpoint/2010/main" r:embed="rId15"/>
              </p:ext>
            </p:extLst>
          </p:nvPr>
        </p:nvPicPr>
        <p:blipFill>
          <a:blip r:embed="rId3"/>
          <a:stretch>
            <a:fillRect/>
          </a:stretch>
        </p:blipFill>
        <p:spPr>
          <a:xfrm>
            <a:off x="11315700" y="609790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rubble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broken stones or bricks from a building or wall that has been destroyed or damaged    </a:t>
            </a:r>
            <a:r>
              <a:rPr lang="zh-CN" altLang="en-US" sz="2800">
                <a:latin typeface="Times New Roman" panose="02020603050405020304" charset="0"/>
                <a:ea typeface="华文中宋" panose="02010600040101010101" charset="-122"/>
                <a:cs typeface="Times New Roman" panose="02020603050405020304" charset="0"/>
                <a:sym typeface="+mn-ea"/>
              </a:rPr>
              <a:t>碎石；碎砖</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Entire suburbs have been reduced to rubble.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整个市郊都变成了一片废墟</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eligible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someone who is eligible to do sth is qualified or able to do it, for example because they are old enough    </a:t>
            </a:r>
            <a:r>
              <a:rPr lang="zh-CN" altLang="en-US" sz="2800">
                <a:latin typeface="Times New Roman" panose="02020603050405020304" charset="0"/>
                <a:ea typeface="华文中宋" panose="02010600040101010101" charset="-122"/>
                <a:cs typeface="Times New Roman" panose="02020603050405020304" charset="0"/>
                <a:sym typeface="+mn-ea"/>
              </a:rPr>
              <a:t>有资格的；符合条件的；有能力的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Almost half the population are eligible to vote in today’s election.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大约有一半人有资格参加今天的选举投票。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67050"/>
            <a:ext cx="58616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bomb reduced the houses to rubble.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67640" y="6129655"/>
            <a:ext cx="641032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You are eligible for a university scholarship.</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45080"/>
            <a:ext cx="9491980" cy="521970"/>
          </a:xfrm>
          <a:prstGeom prst="rect">
            <a:avLst/>
          </a:prstGeom>
          <a:noFill/>
        </p:spPr>
        <p:txBody>
          <a:bodyPr wrap="square" rtlCol="0" anchor="t">
            <a:spAutoFit/>
          </a:bodyPr>
          <a:lstStyle/>
          <a:p>
            <a:r>
              <a:rPr lang="zh-CN" sz="2800">
                <a:ea typeface="华文中宋" panose="02010600040101010101" charset="-122"/>
              </a:rPr>
              <a:t>炸弹把那片房子炸成了一堆瓦砾</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19805"/>
            <a:ext cx="5836920" cy="2349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38125" y="6597650"/>
            <a:ext cx="6417945" cy="355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94915" y="5605780"/>
            <a:ext cx="8297545" cy="521970"/>
          </a:xfrm>
          <a:prstGeom prst="rect">
            <a:avLst/>
          </a:prstGeom>
          <a:noFill/>
        </p:spPr>
        <p:txBody>
          <a:bodyPr wrap="square" rtlCol="0" anchor="t">
            <a:spAutoFit/>
          </a:bodyPr>
          <a:p>
            <a:r>
              <a:rPr lang="zh-CN" altLang="en-US" sz="2800">
                <a:ea typeface="华文中宋" panose="02010600040101010101" charset="-122"/>
              </a:rPr>
              <a:t>你有资格获得大学奖学金。</a:t>
            </a:r>
            <a:endParaRPr lang="zh-CN" altLang="en-US" sz="2800">
              <a:ea typeface="华文中宋" panose="02010600040101010101" charset="-122"/>
            </a:endParaRPr>
          </a:p>
        </p:txBody>
      </p:sp>
      <p:sp>
        <p:nvSpPr>
          <p:cNvPr id="5" name="文本框 1"/>
          <p:cNvSpPr txBox="1"/>
          <p:nvPr>
            <p:custDataLst>
              <p:tags r:id="rId1"/>
            </p:custDataLst>
          </p:nvPr>
        </p:nvSpPr>
        <p:spPr>
          <a:xfrm>
            <a:off x="126365" y="251714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0578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31203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799465"/>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volcano has erupted in southwestern Iceland following weeks of intense earthquake activity. Nearly 4,000 people were evacuated from the town of Grindavik. Footage posted on social media shows a huge red blast lighting up the sky and lava fountain shooting upwards.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84810" y="2566670"/>
            <a:ext cx="1126807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经过数周的强烈地震活动，冰岛西南部一座火山爆发。近4000人从格林达维克镇撤离。社交媒体上发布的视频显示，巨大的红色爆炸照亮了天空，熔岩喷泉向上喷射。</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4192905"/>
            <a:ext cx="11751310" cy="24638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294505"/>
            <a:ext cx="11603355" cy="1367155"/>
          </a:xfrm>
          <a:prstGeom prst="rect">
            <a:avLst/>
          </a:prstGeom>
          <a:noFill/>
        </p:spPr>
        <p:txBody>
          <a:bodyPr wrap="square">
            <a:noAutofit/>
          </a:bodyPr>
          <a:lstStyle/>
          <a:p>
            <a:pPr algn="l"/>
            <a:r>
              <a:rPr sz="2800">
                <a:latin typeface="Times New Roman" panose="02020603050405020304" charset="0"/>
                <a:cs typeface="Times New Roman" panose="02020603050405020304" charset="0"/>
                <a:sym typeface="+mn-ea"/>
              </a:rPr>
              <a:t>There</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s been another setback in efforts at the UN Security Council to agree a draft resolution calling for a suspension of hostilities in Gaza. The vote which was meant to take place on Monday has been further delayed until Wednesday.</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93700" y="5620385"/>
            <a:ext cx="1140396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联合国安理会就呼吁暂停加沙敌对行动的决议草案达成一致的努力再次受挫。原定于周一举行的投票被进一步推迟到周三。</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The Power Era (Taylor’s Version)</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泰勒·斯威夫特</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custDataLst>
              <p:tags r:id="rId1"/>
            </p:custDataLst>
          </p:nvPr>
        </p:nvPicPr>
        <p:blipFill>
          <a:blip r:embed="rId2"/>
          <a:stretch>
            <a:fillRect/>
          </a:stretch>
        </p:blipFill>
        <p:spPr>
          <a:xfrm>
            <a:off x="1181100" y="723900"/>
            <a:ext cx="4505960" cy="594487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6918325" y="723900"/>
            <a:ext cx="3815080" cy="59423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67665"/>
            <a:ext cx="12029440" cy="645223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Thanks to the record-breaking success of the Eras Tour, Taylor Swift became a billionaire in October—making her the rare recording artist </a:t>
            </a:r>
            <a:r>
              <a:rPr lang="en-US" sz="2100">
                <a:latin typeface="Times New Roman" panose="02020603050405020304" charset="0"/>
                <a:cs typeface="Times New Roman" panose="02020603050405020304" charset="0"/>
              </a:rPr>
              <a:t>_____ (hit)</a:t>
            </a:r>
            <a:r>
              <a:rPr sz="2100">
                <a:latin typeface="Times New Roman" panose="02020603050405020304" charset="0"/>
                <a:cs typeface="Times New Roman" panose="02020603050405020304" charset="0"/>
              </a:rPr>
              <a:t> ten-figure status, joining the likes of Jay-Z (net worth: $2.5 billion) and Rihanna ($1.4 billion). A three-and-a-half-hour concert </a:t>
            </a:r>
            <a:r>
              <a:rPr lang="en-US" altLang="zh-CN" sz="2100">
                <a:solidFill>
                  <a:srgbClr val="0000FF"/>
                </a:solidFill>
                <a:latin typeface="Times New Roman" panose="02020603050405020304" charset="0"/>
                <a:cs typeface="Times New Roman" panose="02020603050405020304" charset="0"/>
              </a:rPr>
              <a:t>retrospective </a:t>
            </a:r>
            <a:r>
              <a:rPr sz="2100">
                <a:latin typeface="Times New Roman" panose="02020603050405020304" charset="0"/>
                <a:cs typeface="Times New Roman" panose="02020603050405020304" charset="0"/>
              </a:rPr>
              <a:t>of her career, the tour has </a:t>
            </a:r>
            <a:r>
              <a:rPr lang="en-US" altLang="zh-CN" sz="2100" u="sng">
                <a:solidFill>
                  <a:srgbClr val="0000FF"/>
                </a:solidFill>
                <a:latin typeface="Times New Roman" panose="02020603050405020304" charset="0"/>
                <a:cs typeface="Times New Roman" panose="02020603050405020304" charset="0"/>
              </a:rPr>
              <a:t>gross</a:t>
            </a:r>
            <a:r>
              <a:rPr lang="en-US" altLang="zh-CN" sz="2100">
                <a:solidFill>
                  <a:srgbClr val="0000FF"/>
                </a:solidFill>
                <a:latin typeface="Times New Roman" panose="02020603050405020304" charset="0"/>
                <a:cs typeface="Times New Roman" panose="02020603050405020304" charset="0"/>
              </a:rPr>
              <a:t>ed</a:t>
            </a:r>
            <a:r>
              <a:rPr sz="2100">
                <a:latin typeface="Times New Roman" panose="02020603050405020304" charset="0"/>
                <a:cs typeface="Times New Roman" panose="02020603050405020304" charset="0"/>
              </a:rPr>
              <a:t> nearly $850 million over 63 US </a:t>
            </a:r>
            <a:r>
              <a:rPr lang="en-US" sz="2100">
                <a:latin typeface="Times New Roman" panose="02020603050405020304" charset="0"/>
                <a:cs typeface="Times New Roman" panose="02020603050405020304" charset="0"/>
              </a:rPr>
              <a:t>______ (show)</a:t>
            </a:r>
            <a:r>
              <a:rPr sz="2100">
                <a:latin typeface="Times New Roman" panose="02020603050405020304" charset="0"/>
                <a:cs typeface="Times New Roman" panose="02020603050405020304" charset="0"/>
              </a:rPr>
              <a:t>. Its first leg has added an </a:t>
            </a:r>
            <a:r>
              <a:rPr lang="en-US" sz="2100">
                <a:latin typeface="Times New Roman" panose="02020603050405020304" charset="0"/>
                <a:cs typeface="Times New Roman" panose="02020603050405020304" charset="0"/>
              </a:rPr>
              <a:t>_________ (estimate) </a:t>
            </a:r>
            <a:r>
              <a:rPr sz="2100">
                <a:latin typeface="Times New Roman" panose="02020603050405020304" charset="0"/>
                <a:cs typeface="Times New Roman" panose="02020603050405020304" charset="0"/>
              </a:rPr>
              <a:t>$190 million, after tax, to Swift’s coffers</a:t>
            </a:r>
            <a:r>
              <a:rPr lang="en-US" sz="2100">
                <a:latin typeface="Times New Roman" panose="02020603050405020304" charset="0"/>
                <a:cs typeface="Times New Roman" panose="02020603050405020304" charset="0"/>
              </a:rPr>
              <a:t> (</a:t>
            </a:r>
            <a:r>
              <a:rPr lang="en-US" sz="1900">
                <a:latin typeface="Times New Roman" panose="02020603050405020304" charset="0"/>
                <a:cs typeface="Times New Roman" panose="02020603050405020304" charset="0"/>
              </a:rPr>
              <a:t>财源;金库</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 </a:t>
            </a:r>
            <a:r>
              <a:rPr lang="en-US" sz="2100">
                <a:latin typeface="Times New Roman" panose="02020603050405020304" charset="0"/>
                <a:cs typeface="Times New Roman" panose="02020603050405020304" charset="0"/>
              </a:rPr>
              <a:t>________ (boost) </a:t>
            </a:r>
            <a:r>
              <a:rPr sz="2100">
                <a:latin typeface="Times New Roman" panose="02020603050405020304" charset="0"/>
                <a:cs typeface="Times New Roman" panose="02020603050405020304" charset="0"/>
              </a:rPr>
              <a:t>her net worth to $</a:t>
            </a:r>
            <a:r>
              <a:rPr lang="en-US" sz="2100">
                <a:latin typeface="Times New Roman" panose="02020603050405020304" charset="0"/>
                <a:cs typeface="Times New Roman" panose="02020603050405020304" charset="0"/>
              </a:rPr>
              <a:t>1.</a:t>
            </a:r>
            <a:r>
              <a:rPr sz="2100">
                <a:latin typeface="Times New Roman" panose="02020603050405020304" charset="0"/>
                <a:cs typeface="Times New Roman" panose="02020603050405020304" charset="0"/>
              </a:rPr>
              <a:t>1 billion. The show will head to Europe and Asia next year.</a:t>
            </a:r>
            <a:endParaRPr sz="2100">
              <a:latin typeface="Times New Roman" panose="02020603050405020304" charset="0"/>
              <a:cs typeface="Times New Roman" panose="02020603050405020304" charset="0"/>
            </a:endParaRPr>
          </a:p>
          <a:p>
            <a:pPr indent="0" fontAlgn="auto">
              <a:lnSpc>
                <a:spcPts val="3100"/>
              </a:lnSpc>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 so-called Taylor Swift Effect casts a wide </a:t>
            </a:r>
            <a:r>
              <a:rPr lang="en-US" sz="2100">
                <a:latin typeface="Times New Roman" panose="02020603050405020304" charset="0"/>
                <a:cs typeface="Times New Roman" panose="02020603050405020304" charset="0"/>
              </a:rPr>
              <a:t>________ (finance) </a:t>
            </a:r>
            <a:r>
              <a:rPr sz="2100">
                <a:latin typeface="Times New Roman" panose="02020603050405020304" charset="0"/>
                <a:cs typeface="Times New Roman" panose="02020603050405020304" charset="0"/>
              </a:rPr>
              <a:t>halo, meanwhile. Two nights of her tour in Denver added an estimated $140 million to Colorado’s GDP thanks to fans spending an average $1300 apiece </a:t>
            </a:r>
            <a:r>
              <a:rPr lang="en-US" sz="2100">
                <a:latin typeface="Times New Roman" panose="02020603050405020304" charset="0"/>
                <a:cs typeface="Times New Roman" panose="02020603050405020304" charset="0"/>
              </a:rPr>
              <a:t>___ </a:t>
            </a:r>
            <a:r>
              <a:rPr sz="2100">
                <a:latin typeface="Times New Roman" panose="02020603050405020304" charset="0"/>
                <a:cs typeface="Times New Roman" panose="02020603050405020304" charset="0"/>
              </a:rPr>
              <a:t>hotels, restaurants and retailers. The Philadelphia Federal Reserve even cited Swift in its June Beige Book, noting that May—</a:t>
            </a:r>
            <a:r>
              <a:rPr lang="en-US" sz="2100">
                <a:latin typeface="Times New Roman" panose="02020603050405020304" charset="0"/>
                <a:cs typeface="Times New Roman" panose="02020603050405020304" charset="0"/>
              </a:rPr>
              <a:t>____</a:t>
            </a:r>
            <a:r>
              <a:rPr sz="2100">
                <a:solidFill>
                  <a:srgbClr val="FF0000"/>
                </a:solidFill>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month the Pennsylvania native performed at Lincoln Financial Field in Philly for three nights—marked the </a:t>
            </a:r>
            <a:r>
              <a:rPr lang="en-US" sz="2100">
                <a:latin typeface="Times New Roman" panose="02020603050405020304" charset="0"/>
                <a:cs typeface="Times New Roman" panose="02020603050405020304" charset="0"/>
              </a:rPr>
              <a:t>________ (strong) </a:t>
            </a:r>
            <a:r>
              <a:rPr sz="2100">
                <a:latin typeface="Times New Roman" panose="02020603050405020304" charset="0"/>
                <a:cs typeface="Times New Roman" panose="02020603050405020304" charset="0"/>
              </a:rPr>
              <a:t>month for city hotel revenue since before the pandemic. The US.Travel Association estimates that collectively, the U.S. leg of the tour added more than $5 billion to state economies.</a:t>
            </a: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“She’s like a big corporation, essentially, that’s in many sectors,” says labor economist and University of Chicago professor Carolyn Sloane. “Her audience has skewed so young and so female for so long </a:t>
            </a:r>
            <a:r>
              <a:rPr lang="en-US" sz="2100">
                <a:latin typeface="Times New Roman" panose="02020603050405020304" charset="0"/>
                <a:cs typeface="Times New Roman" panose="02020603050405020304" charset="0"/>
              </a:rPr>
              <a:t>____ </a:t>
            </a:r>
            <a:r>
              <a:rPr sz="2100">
                <a:latin typeface="Times New Roman" panose="02020603050405020304" charset="0"/>
                <a:cs typeface="Times New Roman" panose="02020603050405020304" charset="0"/>
              </a:rPr>
              <a:t>people may have underestimated how big this thing could be, </a:t>
            </a:r>
            <a:r>
              <a:rPr lang="en-US" sz="2100">
                <a:latin typeface="Times New Roman" panose="02020603050405020304" charset="0"/>
                <a:cs typeface="Times New Roman" panose="02020603050405020304" charset="0"/>
              </a:rPr>
              <a:t>___________ (economy)</a:t>
            </a:r>
            <a:r>
              <a:rPr sz="2100">
                <a:latin typeface="Times New Roman" panose="02020603050405020304" charset="0"/>
                <a:cs typeface="Times New Roman" panose="02020603050405020304" charset="0"/>
              </a:rPr>
              <a:t>. I don’t think anybody doubts that today.”</a:t>
            </a:r>
            <a:endParaRPr sz="21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Forbes</a:t>
            </a:r>
            <a:r>
              <a:rPr lang="en-US" sz="2400" b="1">
                <a:solidFill>
                  <a:srgbClr val="ED7D31"/>
                </a:solidFill>
                <a:latin typeface="微软雅黑" panose="020B0503020204020204" charset="-122"/>
                <a:ea typeface="微软雅黑" panose="020B0503020204020204" charset="-122"/>
                <a:cs typeface="微软雅黑" panose="020B0503020204020204" charset="-122"/>
              </a:rPr>
              <a:t> (December 2023/January 2024 Pages 20-21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3" name="文本框 2"/>
          <p:cNvSpPr txBox="1"/>
          <p:nvPr>
            <p:custDataLst>
              <p:tags r:id="rId3"/>
            </p:custDataLst>
          </p:nvPr>
        </p:nvSpPr>
        <p:spPr>
          <a:xfrm>
            <a:off x="8907145" y="1668145"/>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estimated </a:t>
            </a:r>
            <a:endParaRPr sz="21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4"/>
            </p:custDataLst>
          </p:nvPr>
        </p:nvSpPr>
        <p:spPr>
          <a:xfrm>
            <a:off x="899795" y="3627120"/>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on </a:t>
            </a:r>
            <a:endParaRPr sz="21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3978910" y="882015"/>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to hit</a:t>
            </a:r>
            <a:endParaRPr sz="21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custDataLst>
              <p:tags r:id="rId6"/>
            </p:custDataLst>
          </p:nvPr>
        </p:nvSpPr>
        <p:spPr>
          <a:xfrm>
            <a:off x="4489450" y="1659890"/>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shows</a:t>
            </a:r>
            <a:endParaRPr sz="21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7"/>
            </p:custDataLst>
          </p:nvPr>
        </p:nvSpPr>
        <p:spPr>
          <a:xfrm>
            <a:off x="5329555" y="2053590"/>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boosting </a:t>
            </a:r>
            <a:endParaRPr sz="21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8"/>
            </p:custDataLst>
          </p:nvPr>
        </p:nvSpPr>
        <p:spPr>
          <a:xfrm>
            <a:off x="5463540" y="2842895"/>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financial </a:t>
            </a:r>
            <a:endParaRPr sz="21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9"/>
            </p:custDataLst>
          </p:nvPr>
        </p:nvSpPr>
        <p:spPr>
          <a:xfrm>
            <a:off x="3544570" y="4025900"/>
            <a:ext cx="8147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the</a:t>
            </a:r>
            <a:endParaRPr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10"/>
            </p:custDataLst>
          </p:nvPr>
        </p:nvSpPr>
        <p:spPr>
          <a:xfrm>
            <a:off x="3997960" y="4418965"/>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strongest </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11"/>
            </p:custDataLst>
          </p:nvPr>
        </p:nvSpPr>
        <p:spPr>
          <a:xfrm>
            <a:off x="720090" y="5995035"/>
            <a:ext cx="65913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that </a:t>
            </a:r>
            <a:endParaRPr sz="21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custDataLst>
              <p:tags r:id="rId12"/>
            </p:custDataLst>
          </p:nvPr>
        </p:nvSpPr>
        <p:spPr>
          <a:xfrm>
            <a:off x="7884795" y="5995035"/>
            <a:ext cx="25971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economically</a:t>
            </a:r>
            <a:endParaRPr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7" grpId="0" bldLvl="0" animBg="1"/>
      <p:bldP spid="4" grpId="0" bldLvl="0" animBg="1"/>
      <p:bldP spid="12" grpId="0" bldLvl="0" animBg="1"/>
      <p:bldP spid="6" grpId="0" bldLvl="0" animBg="1"/>
      <p:bldP spid="14" grpId="0" bldLvl="0" animBg="1"/>
      <p:bldP spid="16" grpId="0" bldLvl="0" animBg="1"/>
      <p:bldP spid="17" grpId="0" bldLvl="0" animBg="1"/>
      <p:bldP spid="18" grpId="0" bldLvl="0" animBg="1"/>
      <p:bldP spid="1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892810"/>
            <a:ext cx="11207750"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does the underlined word “gross” in paragraph </a:t>
            </a: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 mean?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Turn down.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Bring in.</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Use up.				</a:t>
            </a: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Throw away.</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0220" y="314134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Which of the following statements is correct?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Swift is one of the many billionaire </a:t>
            </a:r>
            <a:r>
              <a:rPr sz="2500">
                <a:latin typeface="Times New Roman" panose="02020603050405020304" charset="0"/>
                <a:cs typeface="Times New Roman" panose="02020603050405020304" charset="0"/>
                <a:sym typeface="+mn-ea"/>
              </a:rPr>
              <a:t>recording artist</a:t>
            </a:r>
            <a:r>
              <a:rPr lang="en-US" sz="2500">
                <a:latin typeface="Times New Roman" panose="02020603050405020304" charset="0"/>
                <a:cs typeface="Times New Roman" panose="02020603050405020304" charset="0"/>
                <a:sym typeface="+mn-ea"/>
              </a:rPr>
              <a:t>s</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Swift fans’ consumption in Denver contributed to </a:t>
            </a:r>
            <a:r>
              <a:rPr sz="2500">
                <a:latin typeface="Times New Roman" panose="02020603050405020304" charset="0"/>
                <a:cs typeface="Times New Roman" panose="02020603050405020304" charset="0"/>
                <a:sym typeface="+mn-ea"/>
              </a:rPr>
              <a:t>Colorado</a:t>
            </a:r>
            <a:r>
              <a:rPr lang="en-US" sz="2500">
                <a:latin typeface="Times New Roman" panose="02020603050405020304" charset="0"/>
                <a:cs typeface="Times New Roman" panose="02020603050405020304" charset="0"/>
                <a:sym typeface="+mn-ea"/>
              </a:rPr>
              <a:t>’s economy</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Swift’s tour pumped over </a:t>
            </a:r>
            <a:r>
              <a:rPr sz="2500">
                <a:latin typeface="Times New Roman" panose="02020603050405020304" charset="0"/>
                <a:cs typeface="Times New Roman" panose="02020603050405020304" charset="0"/>
                <a:sym typeface="+mn-ea"/>
              </a:rPr>
              <a:t>$5 billion</a:t>
            </a:r>
            <a:r>
              <a:rPr lang="en-US" sz="2500">
                <a:latin typeface="Times New Roman" panose="02020603050405020304" charset="0"/>
                <a:cs typeface="Times New Roman" panose="02020603050405020304" charset="0"/>
                <a:sym typeface="+mn-ea"/>
              </a:rPr>
              <a:t> to </a:t>
            </a:r>
            <a:r>
              <a:rPr sz="2500">
                <a:latin typeface="Times New Roman" panose="02020603050405020304" charset="0"/>
                <a:cs typeface="Times New Roman" panose="02020603050405020304" charset="0"/>
                <a:sym typeface="+mn-ea"/>
              </a:rPr>
              <a:t>the Pennsylvania</a:t>
            </a:r>
            <a:r>
              <a:rPr lang="en-US" sz="2500">
                <a:latin typeface="Times New Roman" panose="02020603050405020304" charset="0"/>
                <a:cs typeface="Times New Roman" panose="02020603050405020304" charset="0"/>
                <a:sym typeface="+mn-ea"/>
              </a:rPr>
              <a:t> economy</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Sloane didn’t anticipate the economic impact of Swift’s U.S. leg of the tour.</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3" name="图片 2"/>
          <p:cNvPicPr>
            <a:picLocks noChangeAspect="1"/>
          </p:cNvPicPr>
          <p:nvPr/>
        </p:nvPicPr>
        <p:blipFill>
          <a:blip r:embed="rId1"/>
          <a:stretch>
            <a:fillRect/>
          </a:stretch>
        </p:blipFill>
        <p:spPr>
          <a:xfrm>
            <a:off x="5052060" y="1620520"/>
            <a:ext cx="410210" cy="551180"/>
          </a:xfrm>
          <a:prstGeom prst="rect">
            <a:avLst/>
          </a:prstGeom>
        </p:spPr>
      </p:pic>
      <p:pic>
        <p:nvPicPr>
          <p:cNvPr id="4" name="图片 3"/>
          <p:cNvPicPr>
            <a:picLocks noChangeAspect="1"/>
          </p:cNvPicPr>
          <p:nvPr/>
        </p:nvPicPr>
        <p:blipFill>
          <a:blip r:embed="rId1"/>
          <a:stretch>
            <a:fillRect/>
          </a:stretch>
        </p:blipFill>
        <p:spPr>
          <a:xfrm>
            <a:off x="469265" y="4420870"/>
            <a:ext cx="410210" cy="551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retrospective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thinking about or connected with sth that happened in the past        </a:t>
            </a:r>
            <a:r>
              <a:rPr lang="zh-CN" sz="2800">
                <a:latin typeface="Times New Roman" panose="02020603050405020304" charset="0"/>
                <a:ea typeface="华文中宋" panose="02010600040101010101" charset="-122"/>
                <a:cs typeface="Times New Roman" panose="02020603050405020304" charset="0"/>
                <a:sym typeface="+mn-ea"/>
              </a:rPr>
              <a:t>回顾的；涉及以往的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Afterwards, retrospective fear of the responsibility would make her feel almost faint.    后来，回想起要负的责任她几乎会吓晕过去。</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gross</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earn a particular amount of money before tax has been taken off it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总收入为；总共赚得</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I’m a factory worker who grossed £12,900 last year.</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我是个工厂工人，去年的总收入为12900英镑。</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105105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museum is having a retrospective exhibit of the artist’s early works.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So far the films have grossed more than £590 million.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sz="2800">
                <a:ea typeface="华文中宋" panose="02010600040101010101" charset="-122"/>
              </a:rPr>
              <a:t>博物馆正在举办这位艺术家早期作品的回顾展。</a:t>
            </a:r>
            <a:endParaRPr lang="zh-CN" altLang="en-US" sz="2800">
              <a:ea typeface="华文中宋" panose="02010600040101010101" charset="-122"/>
            </a:endParaRPr>
          </a:p>
        </p:txBody>
      </p:sp>
      <p:cxnSp>
        <p:nvCxnSpPr>
          <p:cNvPr id="3145728" name="直接连接符 8"/>
          <p:cNvCxnSpPr/>
          <p:nvPr/>
        </p:nvCxnSpPr>
        <p:spPr>
          <a:xfrm flipV="1">
            <a:off x="225425" y="3502660"/>
            <a:ext cx="1043622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8140"/>
            <a:ext cx="77222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9294495" cy="521970"/>
          </a:xfrm>
          <a:prstGeom prst="rect">
            <a:avLst/>
          </a:prstGeom>
          <a:noFill/>
        </p:spPr>
        <p:txBody>
          <a:bodyPr wrap="square" rtlCol="0" anchor="t">
            <a:spAutoFit/>
          </a:bodyPr>
          <a:p>
            <a:r>
              <a:rPr lang="zh-CN" altLang="en-US" sz="2800">
                <a:ea typeface="华文中宋" panose="02010600040101010101" charset="-122"/>
              </a:rPr>
              <a:t>到目前为止，这些电影的票房总收入已超过了5.9亿英镑。</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8"/>
                                        </p:tgtEl>
                                        <p:attrNameLst>
                                          <p:attrName>style.visibility</p:attrName>
                                        </p:attrNameLst>
                                      </p:cBhvr>
                                      <p:to>
                                        <p:strVal val="visible"/>
                                      </p:to>
                                    </p:set>
                                    <p:animEffect transition="in" filter="blinds(horizontal)">
                                      <p:cBhvr>
                                        <p:cTn id="12" dur="500"/>
                                        <p:tgtEl>
                                          <p:spTgt spid="1048608"/>
                                        </p:tgtEl>
                                      </p:cBhvr>
                                    </p:animEffect>
                                  </p:childTnLst>
                                </p:cTn>
                              </p:par>
                              <p:par>
                                <p:cTn id="13" presetID="3" presetClass="entr" presetSubtype="10" fill="hold" nodeType="withEffect">
                                  <p:stCondLst>
                                    <p:cond delay="0"/>
                                  </p:stCondLst>
                                  <p:childTnLst>
                                    <p:set>
                                      <p:cBhvr>
                                        <p:cTn id="14" dur="1" fill="hold">
                                          <p:stCondLst>
                                            <p:cond delay="0"/>
                                          </p:stCondLst>
                                        </p:cTn>
                                        <p:tgtEl>
                                          <p:spTgt spid="3145728"/>
                                        </p:tgtEl>
                                        <p:attrNameLst>
                                          <p:attrName>style.visibility</p:attrName>
                                        </p:attrNameLst>
                                      </p:cBhvr>
                                      <p:to>
                                        <p:strVal val="visible"/>
                                      </p:to>
                                    </p:set>
                                    <p:animEffect transition="in" filter="blinds(horizontal)">
                                      <p:cBhvr>
                                        <p:cTn id="15" dur="500"/>
                                        <p:tgtEl>
                                          <p:spTgt spid="31457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218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25450"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Its first leg has added an estimated $190 million, after tax, to Swift’s coffers, boosting her net worth to $1.1 billion. The show will head to Europe and Asia next year.</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230120"/>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据估计，</a:t>
            </a:r>
            <a:r>
              <a:rPr lang="zh-CN" sz="2500">
                <a:latin typeface="Times New Roman" panose="02020603050405020304" charset="0"/>
                <a:ea typeface="华文中宋" panose="02010600040101010101" charset="-122"/>
                <a:cs typeface="Times New Roman" panose="02020603050405020304" charset="0"/>
              </a:rPr>
              <a:t>第一阶段的巡演</a:t>
            </a:r>
            <a:r>
              <a:rPr sz="2500">
                <a:latin typeface="Times New Roman" panose="02020603050405020304" charset="0"/>
                <a:ea typeface="华文中宋" panose="02010600040101010101" charset="-122"/>
                <a:cs typeface="Times New Roman" panose="02020603050405020304" charset="0"/>
              </a:rPr>
              <a:t>为斯威夫特的税后收入增加了1.9亿美元，使她的净资产达到11亿美元。</a:t>
            </a:r>
            <a:r>
              <a:rPr lang="zh-CN" sz="2500">
                <a:latin typeface="Times New Roman" panose="02020603050405020304" charset="0"/>
                <a:ea typeface="华文中宋" panose="02010600040101010101" charset="-122"/>
                <a:cs typeface="Times New Roman" panose="02020603050405020304" charset="0"/>
              </a:rPr>
              <a:t>此次巡演</a:t>
            </a:r>
            <a:r>
              <a:rPr sz="2500">
                <a:latin typeface="Times New Roman" panose="02020603050405020304" charset="0"/>
                <a:ea typeface="华文中宋" panose="02010600040101010101" charset="-122"/>
                <a:cs typeface="Times New Roman" panose="02020603050405020304" charset="0"/>
              </a:rPr>
              <a:t>将于明年前往欧洲和亚洲。</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429000"/>
            <a:ext cx="11751310" cy="31400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7830" y="3537585"/>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 Philadelphia Federal Reserve even cited Swift in its June Beige Book</a:t>
            </a:r>
            <a:r>
              <a:rPr lang="en-US" sz="2800">
                <a:latin typeface="Times New Roman" panose="02020603050405020304" charset="0"/>
                <a:cs typeface="Times New Roman" panose="02020603050405020304" charset="0"/>
                <a:sym typeface="+mn-ea"/>
              </a:rPr>
              <a:t> (</a:t>
            </a:r>
            <a:r>
              <a:rPr sz="2400">
                <a:latin typeface="Times New Roman" panose="02020603050405020304" charset="0"/>
                <a:ea typeface="华文中宋" panose="02010600040101010101" charset="-122"/>
                <a:cs typeface="Times New Roman" panose="02020603050405020304" charset="0"/>
                <a:sym typeface="+mn-ea"/>
              </a:rPr>
              <a:t>褐皮书</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noting that May—the month the Pennsylvania native performed at Lincoln Financial Field in Philly for three nights—marked the strongest month for city hotel revenue since before the pandemic.</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26720" y="5275580"/>
            <a:ext cx="1142365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费城联邦储备银行甚至在其6月份的褐皮书中</a:t>
            </a:r>
            <a:r>
              <a:rPr lang="zh-CN" sz="2500">
                <a:latin typeface="Times New Roman" panose="02020603050405020304" charset="0"/>
                <a:ea typeface="华文中宋" panose="02010600040101010101" charset="-122"/>
                <a:cs typeface="Times New Roman" panose="02020603050405020304" charset="0"/>
              </a:rPr>
              <a:t>提到了</a:t>
            </a:r>
            <a:r>
              <a:rPr sz="2500">
                <a:latin typeface="Times New Roman" panose="02020603050405020304" charset="0"/>
                <a:ea typeface="华文中宋" panose="02010600040101010101" charset="-122"/>
                <a:cs typeface="Times New Roman" panose="02020603050405020304" charset="0"/>
              </a:rPr>
              <a:t>斯威夫特，指出5月份——这位宾夕法尼亚州人在费城林肯金融球场演出了三个晚上——是自疫情前以来城市酒店收入最强劲的一个月。</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2. Great Wall of China is protected by a coat of lichen and moss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地衣和苔藓护长城</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custDataLst>
              <p:tags r:id="rId2"/>
            </p:custDataLst>
          </p:nvPr>
        </p:nvPicPr>
        <p:blipFill>
          <a:blip r:embed="rId3"/>
          <a:stretch>
            <a:fillRect/>
          </a:stretch>
        </p:blipFill>
        <p:spPr>
          <a:xfrm>
            <a:off x="2424002" y="1482725"/>
            <a:ext cx="7343997" cy="489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463550"/>
            <a:ext cx="12192000" cy="6452235"/>
          </a:xfrm>
          <a:prstGeom prst="rect">
            <a:avLst/>
          </a:prstGeom>
          <a:noFill/>
          <a:ln w="9525">
            <a:noFill/>
          </a:ln>
        </p:spPr>
        <p:txBody>
          <a:bodyPr wrap="square">
            <a:spAutoFit/>
          </a:bodyPr>
          <a:p>
            <a:pPr indent="0" fontAlgn="auto">
              <a:lnSpc>
                <a:spcPts val="2480"/>
              </a:lnSpc>
            </a:pPr>
            <a:r>
              <a:rPr lang="en-US" sz="2400" b="0">
                <a:latin typeface="Times New Roman" panose="02020603050405020304" charset="0"/>
                <a:ea typeface="宋体" panose="02010600030101010101" pitchFamily="2" charset="-122"/>
              </a:rPr>
              <a:t>    The Great Wall of China _______________ (protect) from erosion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by a</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“biocrust”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moss,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lichen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cyanobacteria,</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much as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wall once shielded the country</a:t>
            </a:r>
            <a:r>
              <a:rPr lang="en-US" sz="2400" b="0">
                <a:latin typeface="Times New Roman" panose="02020603050405020304" charset="0"/>
                <a:ea typeface="宋体" panose="02010600030101010101" pitchFamily="2" charset="-122"/>
                <a:cs typeface="Times New Roman" panose="02020603050405020304" charset="0"/>
              </a:rPr>
              <a:t> ____________  </a:t>
            </a:r>
            <a:r>
              <a:rPr lang="en-US" sz="2400" b="0">
                <a:latin typeface="Times New Roman" panose="02020603050405020304" charset="0"/>
                <a:ea typeface="宋体" panose="02010600030101010101" pitchFamily="2" charset="-122"/>
              </a:rPr>
              <a:t>northern invasions. The wall,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built and rebuilt many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times between about 200 BC and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Ming dynasty,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which lasted from</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1368 until 1644,</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once ________ (stretch) for more than 8800 kilometres. Today,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less than 6 per cent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its total </a:t>
            </a:r>
            <a:r>
              <a:rPr lang="en-US" sz="2400" b="0">
                <a:solidFill>
                  <a:schemeClr val="tx1"/>
                </a:solidFill>
                <a:latin typeface="Times New Roman" panose="02020603050405020304" charset="0"/>
                <a:ea typeface="宋体" panose="02010600030101010101" pitchFamily="2" charset="-122"/>
              </a:rPr>
              <a:t>length </a:t>
            </a:r>
            <a:r>
              <a:rPr lang="en-US" sz="2400" b="0">
                <a:latin typeface="Times New Roman" panose="02020603050405020304" charset="0"/>
                <a:ea typeface="宋体" panose="02010600030101010101" pitchFamily="2" charset="-122"/>
              </a:rPr>
              <a:t>remains well-preserved,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much has vanished. Many sections of the wall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were built with rammed earth, which is when natural materials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such as soil and gravel are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compacted ________ (create) structures.    Bo Xiao at China Agricultural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University in Beijing and his</a:t>
            </a:r>
            <a:r>
              <a:rPr lang="en-US" sz="2400" b="0">
                <a:latin typeface="Times New Roman" panose="02020603050405020304" charset="0"/>
                <a:ea typeface="宋体" panose="02010600030101010101" pitchFamily="2" charset="-122"/>
                <a:cs typeface="Times New Roman" panose="02020603050405020304" charset="0"/>
              </a:rPr>
              <a:t> __________ (colleague) </a:t>
            </a:r>
            <a:r>
              <a:rPr lang="en-US" sz="2400" b="0">
                <a:latin typeface="Times New Roman" panose="02020603050405020304" charset="0"/>
                <a:ea typeface="宋体" panose="02010600030101010101" pitchFamily="2" charset="-122"/>
              </a:rPr>
              <a:t>have sampled a 600-kilometre-long section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wall and observed that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more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than two-thirds of it is covered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biocrust.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team found that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this layer of lichens,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mosses and cyanobacteria contributes to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strengthening the wall, keeping</a:t>
            </a:r>
            <a:r>
              <a:rPr lang="en-US" sz="2400" b="0">
                <a:latin typeface="Times New Roman" panose="02020603050405020304" charset="0"/>
                <a:ea typeface="宋体" panose="02010600030101010101" pitchFamily="2" charset="-122"/>
                <a:cs typeface="Times New Roman" panose="02020603050405020304" charset="0"/>
              </a:rPr>
              <a:t> ___ </a:t>
            </a:r>
            <a:r>
              <a:rPr lang="en-US" sz="2400" b="0">
                <a:latin typeface="Times New Roman" panose="02020603050405020304" charset="0"/>
                <a:ea typeface="宋体" panose="02010600030101010101" pitchFamily="2" charset="-122"/>
              </a:rPr>
              <a:t>dry and protected from wind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water erosion. The biocrust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also acts as an insulator,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reducing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temperature extremes and</a:t>
            </a:r>
            <a:r>
              <a:rPr lang="en-US" sz="2400" b="0">
                <a:latin typeface="Times New Roman" panose="02020603050405020304" charset="0"/>
                <a:ea typeface="宋体" panose="02010600030101010101" pitchFamily="2" charset="-122"/>
                <a:cs typeface="Times New Roman" panose="02020603050405020304" charset="0"/>
              </a:rPr>
              <a:t> ________ (lower) </a:t>
            </a:r>
            <a:r>
              <a:rPr lang="en-US" sz="2400" b="0">
                <a:latin typeface="Times New Roman" panose="02020603050405020304" charset="0"/>
                <a:ea typeface="宋体" panose="02010600030101010101" pitchFamily="2" charset="-122"/>
              </a:rPr>
              <a:t>the effects of salinity.   Biocrust-covered sections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were less porous, with reduced water-holding capacity,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erodibility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salinity, says the team.</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These areas also showed increased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resistance to _______ (vary) forms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mechanical assault. The findings could change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way managers of heritage sites around the world regard vegetation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on ancient structures,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 Xiao.    The biocrusts may </a:t>
            </a:r>
            <a:r>
              <a:rPr lang="en-US" sz="2400" b="0">
                <a:solidFill>
                  <a:srgbClr val="0000FF"/>
                </a:solidFill>
                <a:latin typeface="Times New Roman" panose="02020603050405020304" charset="0"/>
                <a:ea typeface="宋体" panose="02010600030101010101" pitchFamily="2" charset="-122"/>
              </a:rPr>
              <a:t>mitigate </a:t>
            </a:r>
            <a:r>
              <a:rPr lang="en-US" sz="2400" b="0">
                <a:latin typeface="Times New Roman" panose="02020603050405020304" charset="0"/>
                <a:ea typeface="宋体" panose="02010600030101010101" pitchFamily="2" charset="-122"/>
              </a:rPr>
              <a:t>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extremes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cold the wall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faces,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 Brett Summerell at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Botanic Gardens of Sydney.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would provide</a:t>
            </a:r>
            <a:r>
              <a:rPr lang="en-US" sz="2400" b="0">
                <a:noFill/>
                <a:latin typeface="Times New Roman" panose="02020603050405020304" charset="0"/>
                <a:ea typeface="宋体" panose="02010600030101010101" pitchFamily="2" charset="-122"/>
              </a:rPr>
              <a:t> </a:t>
            </a:r>
            <a:r>
              <a:rPr lang="en-US" sz="2400" b="0">
                <a:solidFill>
                  <a:schemeClr val="tx1"/>
                </a:solidFill>
                <a:latin typeface="Times New Roman" panose="02020603050405020304" charset="0"/>
                <a:ea typeface="宋体" panose="02010600030101010101" pitchFamily="2" charset="-122"/>
              </a:rPr>
              <a:t>an </a:t>
            </a:r>
            <a:r>
              <a:rPr lang="en-US" sz="2400" b="0">
                <a:latin typeface="Times New Roman" panose="02020603050405020304" charset="0"/>
                <a:ea typeface="宋体" panose="02010600030101010101" pitchFamily="2" charset="-122"/>
              </a:rPr>
              <a:t>environment ___________ helps </a:t>
            </a:r>
            <a:r>
              <a:rPr lang="en-US" sz="2400" b="0">
                <a:solidFill>
                  <a:srgbClr val="0000FF"/>
                </a:solidFill>
                <a:latin typeface="Times New Roman" panose="02020603050405020304" charset="0"/>
                <a:ea typeface="宋体" panose="02010600030101010101" pitchFamily="2" charset="-122"/>
              </a:rPr>
              <a:t>buffer </a:t>
            </a:r>
            <a:r>
              <a:rPr lang="en-US" sz="2400" b="0">
                <a:latin typeface="Times New Roman" panose="02020603050405020304" charset="0"/>
                <a:ea typeface="宋体" panose="02010600030101010101" pitchFamily="2" charset="-122"/>
              </a:rPr>
              <a:t>and protect the ________ (stable) of the structure of the walls.”</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nvSpPr>
        <p:spPr>
          <a:xfrm>
            <a:off x="8565515" y="741680"/>
            <a:ext cx="1908175" cy="460375"/>
          </a:xfrm>
          <a:prstGeom prst="rect">
            <a:avLst/>
          </a:prstGeom>
          <a:noFill/>
        </p:spPr>
        <p:txBody>
          <a:bodyPr wrap="square" rtlCol="0" anchor="t">
            <a:spAutoFit/>
          </a:bodyPr>
          <a:p>
            <a:pPr algn="l">
              <a:buClrTx/>
              <a:buSzTx/>
              <a:buFontTx/>
            </a:pPr>
            <a:r>
              <a:rPr lang="en-US" sz="2400">
                <a:solidFill>
                  <a:srgbClr val="FF0000"/>
                </a:solidFill>
                <a:latin typeface="Times New Roman" panose="02020603050405020304" charset="0"/>
                <a:ea typeface="宋体" panose="02010600030101010101" pitchFamily="2" charset="-122"/>
                <a:sym typeface="+mn-ea"/>
              </a:rPr>
              <a:t>from / agianst </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449955" y="428625"/>
            <a:ext cx="250507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is being protected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5090160" y="1345565"/>
            <a:ext cx="131762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stretched</a:t>
            </a:r>
            <a:r>
              <a:rPr lang="en-US" sz="2400">
                <a:latin typeface="Times New Roman" panose="02020603050405020304" charset="0"/>
                <a:ea typeface="宋体" panose="02010600030101010101" pitchFamily="2" charset="-122"/>
                <a:cs typeface="Times New Roman" panose="02020603050405020304" charset="0"/>
                <a:sym typeface="+mn-ea"/>
              </a:rPr>
              <a:t> </a:t>
            </a:r>
            <a:endParaRPr lang="en-US"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nvSpPr>
        <p:spPr>
          <a:xfrm>
            <a:off x="3282315" y="2295525"/>
            <a:ext cx="124777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to create</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7715250" y="2623185"/>
            <a:ext cx="160655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colleagues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5774055" y="3561080"/>
            <a:ext cx="40132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it</a:t>
            </a:r>
            <a:r>
              <a:rPr lang="en-US" sz="2400">
                <a:latin typeface="Times New Roman" panose="02020603050405020304" charset="0"/>
                <a:ea typeface="宋体" panose="02010600030101010101" pitchFamily="2" charset="-122"/>
                <a:sym typeface="+mn-ea"/>
              </a:rPr>
              <a:t> </a:t>
            </a:r>
            <a:endParaRPr lang="en-US" altLang="en-US" sz="2400">
              <a:latin typeface="Times New Roman" panose="02020603050405020304" charset="0"/>
              <a:ea typeface="宋体" panose="02010600030101010101" pitchFamily="2" charset="-122"/>
              <a:sym typeface="+mn-ea"/>
            </a:endParaRPr>
          </a:p>
        </p:txBody>
      </p:sp>
      <p:sp>
        <p:nvSpPr>
          <p:cNvPr id="8" name="文本框 7"/>
          <p:cNvSpPr txBox="1"/>
          <p:nvPr/>
        </p:nvSpPr>
        <p:spPr>
          <a:xfrm>
            <a:off x="9024620" y="3873500"/>
            <a:ext cx="137858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lowering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9321800" y="4798060"/>
            <a:ext cx="10814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various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8682990" y="6116955"/>
            <a:ext cx="179070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which / that</a:t>
            </a:r>
            <a:r>
              <a:rPr lang="en-US" sz="2400">
                <a:latin typeface="Times New Roman" panose="02020603050405020304" charset="0"/>
                <a:ea typeface="宋体" panose="02010600030101010101" pitchFamily="2" charset="-122"/>
                <a:cs typeface="Times New Roman" panose="02020603050405020304" charset="0"/>
                <a:sym typeface="+mn-ea"/>
              </a:rPr>
              <a:t> </a:t>
            </a:r>
            <a:endParaRPr lang="en-US" altLang="en-US" sz="2400">
              <a:latin typeface="Times New Roman" panose="02020603050405020304" charset="0"/>
              <a:ea typeface="宋体" panose="02010600030101010101" pitchFamily="2" charset="-122"/>
              <a:cs typeface="Times New Roman" panose="02020603050405020304" charset="0"/>
              <a:sym typeface="+mn-ea"/>
            </a:endParaRPr>
          </a:p>
        </p:txBody>
      </p:sp>
      <p:sp>
        <p:nvSpPr>
          <p:cNvPr id="12" name="文本框 11"/>
          <p:cNvSpPr txBox="1"/>
          <p:nvPr/>
        </p:nvSpPr>
        <p:spPr>
          <a:xfrm>
            <a:off x="1964690" y="6405880"/>
            <a:ext cx="119507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stability</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(16th December 2023 Page 11)</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5" grpId="0"/>
      <p:bldP spid="7" grpId="0"/>
      <p:bldP spid="8" grpId="0"/>
      <p:bldP spid="9" grpId="0"/>
      <p:bldP spid="11" grpId="0"/>
      <p:bldP spid="12" grpId="0"/>
      <p:bldP spid="6" grpId="1"/>
      <p:bldP spid="2" grpId="1"/>
      <p:bldP spid="3" grpId="1"/>
      <p:bldP spid="4" grpId="1"/>
      <p:bldP spid="5" grpId="1"/>
      <p:bldP spid="7" grpId="1"/>
      <p:bldP spid="8" grpId="1"/>
      <p:bldP spid="9" grpId="1"/>
      <p:bldP spid="11" grpId="1"/>
      <p:bldP spid="12"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16281</Words>
  <Application>WPS 演示</Application>
  <PresentationFormat>宽屏</PresentationFormat>
  <Paragraphs>351</Paragraphs>
  <Slides>24</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701</cp:revision>
  <dcterms:created xsi:type="dcterms:W3CDTF">2019-06-19T02:08:00Z</dcterms:created>
  <dcterms:modified xsi:type="dcterms:W3CDTF">2024-01-10T03:40:49Z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BE8DFAC5212F44128DBB99DD16CB9D46_12</vt:lpwstr>
  </property>
</Properties>
</file>