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74"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436" r:id="rId20"/>
    <p:sldId id="275" r:id="rId21"/>
    <p:sldId id="437" r:id="rId22"/>
    <p:sldId id="276" r:id="rId23"/>
    <p:sldId id="438" r:id="rId24"/>
    <p:sldId id="320" r:id="rId25"/>
    <p:sldId id="439" r:id="rId26"/>
    <p:sldId id="440" r:id="rId27"/>
    <p:sldId id="294" r:id="rId28"/>
    <p:sldId id="441" r:id="rId29"/>
    <p:sldId id="295" r:id="rId30"/>
    <p:sldId id="456" r:id="rId31"/>
    <p:sldId id="296" r:id="rId32"/>
    <p:sldId id="376" r:id="rId33"/>
    <p:sldId id="465" r:id="rId34"/>
    <p:sldId id="281" r:id="rId35"/>
    <p:sldId id="303" r:id="rId36"/>
    <p:sldId id="466" r:id="rId37"/>
    <p:sldId id="301" r:id="rId38"/>
    <p:sldId id="309" r:id="rId39"/>
    <p:sldId id="467" r:id="rId40"/>
    <p:sldId id="311" r:id="rId41"/>
    <p:sldId id="287"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9.wdp"/><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tags" Target="../tags/tag1.xml"/><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9.wdp"/><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2.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tags" Target="../tags/tag4.xml"/><Relationship Id="rId5" Type="http://schemas.openxmlformats.org/officeDocument/2006/relationships/image" Target="../media/image2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3.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tags" Target="../tags/tag5.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7.xml"/><Relationship Id="rId4" Type="http://schemas.openxmlformats.org/officeDocument/2006/relationships/image" Target="../media/image2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6.xml"/><Relationship Id="rId7" Type="http://schemas.openxmlformats.org/officeDocument/2006/relationships/tags" Target="../tags/tag9.xml"/><Relationship Id="rId6" Type="http://schemas.openxmlformats.org/officeDocument/2006/relationships/image" Target="../media/image21.png"/><Relationship Id="rId5" Type="http://schemas.openxmlformats.org/officeDocument/2006/relationships/tags" Target="../tags/tag8.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4.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6.xml"/><Relationship Id="rId7"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tags" Target="../tags/tag10.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jpeg"/><Relationship Id="rId2" Type="http://schemas.microsoft.com/office/2007/relationships/hdphoto" Target="../media/image6.wdp"/><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4.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4.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tags" Target="../tags/tag12.xml"/><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4.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6.xml"/><Relationship Id="rId3" Type="http://schemas.openxmlformats.org/officeDocument/2006/relationships/image" Target="../media/image25.png"/><Relationship Id="rId2" Type="http://schemas.openxmlformats.org/officeDocument/2006/relationships/tags" Target="../tags/tag13.xml"/><Relationship Id="rId1" Type="http://schemas.openxmlformats.org/officeDocument/2006/relationships/image" Target="../media/image26.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4.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4.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9.emf"/><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5.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tags" Target="../tags/tag15.xml"/><Relationship Id="rId2" Type="http://schemas.openxmlformats.org/officeDocument/2006/relationships/image" Target="../media/image8.png"/><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310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dirty="0">
                <a:solidFill>
                  <a:schemeClr val="tx1"/>
                </a:solidFill>
              </a:rPr>
              <a:t>b 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dirty="0">
                <a:solidFill>
                  <a:schemeClr val="tx1"/>
                </a:solidFill>
              </a:rPr>
              <a:t>ve 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2675"/>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dirty="0">
                <a:solidFill>
                  <a:schemeClr val="tx1"/>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39991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C000"/>
                </a:solidFill>
              </a:rPr>
              <a:t>d 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0" y="1238250"/>
            <a:ext cx="12192000" cy="2830195"/>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____ Department. How can I _____ you?</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My _________ is giving me a lot of trouble. Could you help me with it, please?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OK, I just need to _____ _____ a couple of things.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1. What does the man do?</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A computer technician.  B. A hotel receptionist.   C. A shop assistant.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sz="3200" b="1" kern="100" dirty="0">
                <a:effectLst/>
                <a:cs typeface="Times New Roman" panose="02020603050405020304" pitchFamily="18" charset="0"/>
              </a:rPr>
              <a:t>Text 1  34词  请求维修电脑</a:t>
            </a:r>
            <a:endParaRPr sz="3200" b="1" kern="100" dirty="0">
              <a:effectLst/>
              <a:cs typeface="Times New Roman" panose="02020603050405020304" pitchFamily="18" charset="0"/>
            </a:endParaRPr>
          </a:p>
        </p:txBody>
      </p:sp>
      <p:pic>
        <p:nvPicPr>
          <p:cNvPr id="2" name="2024年1月选考英语听力(5)(3)-剪辑-20240110161119">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380605" y="49917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audio>
              <p:cMediaNode>
                <p:cTn id="2" fill="hold" display="1">
                  <p:stCondLst>
                    <p:cond delay="indefinite"/>
                  </p:stCondLst>
                  <p:endCondLst>
                    <p:cond evt="onStopAudio">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0" y="1238250"/>
            <a:ext cx="12192000" cy="3261360"/>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IT Depar</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men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How ca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assis</a:t>
            </a:r>
            <a:r>
              <a:rPr lang="en-US" altLang="zh-CN" sz="2800" u="sng"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My computer is giving me a lo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 trouble. Coul</a:t>
            </a:r>
            <a:r>
              <a:rPr lang="en-US" altLang="zh-CN" sz="2800" u="sng"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hel</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p</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me wi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 i</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please?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OK, I jus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nee</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check 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coup</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le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 things.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1. What does the man do?(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A computer technician.  B. A hotel receptionist.   C. A shop assistant.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sz="3200" b="1" kern="100" dirty="0">
                <a:effectLst/>
                <a:cs typeface="Times New Roman" panose="02020603050405020304" pitchFamily="18" charset="0"/>
              </a:rPr>
              <a:t>Text 1  34词  请求维修电脑</a:t>
            </a:r>
            <a:endParaRPr sz="3200" b="1" kern="100" dirty="0">
              <a:effectLst/>
              <a:cs typeface="Times New Roman" panose="02020603050405020304" pitchFamily="18" charset="0"/>
            </a:endParaRPr>
          </a:p>
        </p:txBody>
      </p:sp>
      <p:pic>
        <p:nvPicPr>
          <p:cNvPr id="2" name="2024年1月选考英语听力(5)(3)-剪辑-20240110161119">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499985" y="5284470"/>
            <a:ext cx="495300" cy="49530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96985" y="3622479"/>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0431780" cy="580771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Hi, I’d like to have this _____ ______ and 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OK, but I’m afraid you won’t be able to _____ it until next Friday. We’ve been very busy recently.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 Where does the conversation take place?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At the grocer’s.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At the tailor’s.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C. At the cleaner’s.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sz="3200" b="1" i="0" u="none" strike="noStrike" cap="none" spc="0" normalizeH="0" baseline="0" dirty="0">
                <a:effectLst/>
                <a:cs typeface="Times New Roman" panose="02020603050405020304" pitchFamily="18" charset="0"/>
              </a:rPr>
              <a:t>Text 2  29词  洗衣服</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2" name="2024年1月选考英语听力(5)(3)-剪辑-202401101617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2974975" y="51447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0431780" cy="580771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Hi, I’d like to have this blouse washed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pressed.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OK, bu</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afrai</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you won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be able to collec</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 until nex</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Friday. We’ve been very busy recently.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 Where does the conversation take place?(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At the grocer’s.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At the tailor’s.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C. At the cleaner’s.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sz="3200" b="1" i="0" u="none" strike="noStrike" cap="none" spc="0" normalizeH="0" baseline="0" dirty="0">
                <a:effectLst/>
                <a:cs typeface="Times New Roman" panose="02020603050405020304" pitchFamily="18" charset="0"/>
              </a:rPr>
              <a:t>Text 2  29词  洗衣服</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2" name="2024年1月选考英语听力(5)(3)-剪辑-202401101617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2974975" y="5144770"/>
            <a:ext cx="495300" cy="49530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96985" y="417810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3" name="文本框 22"/>
          <p:cNvSpPr txBox="1"/>
          <p:nvPr/>
        </p:nvSpPr>
        <p:spPr>
          <a:xfrm>
            <a:off x="174625" y="1515745"/>
            <a:ext cx="8841740" cy="922020"/>
          </a:xfrm>
          <a:prstGeom prst="rect">
            <a:avLst/>
          </a:prstGeom>
          <a:noFill/>
        </p:spPr>
        <p:txBody>
          <a:bodyPr wrap="square">
            <a:spAutoFit/>
          </a:bodyPr>
          <a:lstStyle/>
          <a:p>
            <a:pPr indent="1066800" algn="just">
              <a:lnSpc>
                <a:spcPct val="150000"/>
              </a:lnSpc>
              <a:tabLst>
                <a:tab pos="1238250" algn="l"/>
              </a:tabLst>
            </a:pP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
        <p:nvSpPr>
          <p:cNvPr id="3" name="文本框 2"/>
          <p:cNvSpPr txBox="1"/>
          <p:nvPr/>
        </p:nvSpPr>
        <p:spPr>
          <a:xfrm>
            <a:off x="237490" y="2552065"/>
            <a:ext cx="8906510" cy="922020"/>
          </a:xfrm>
          <a:prstGeom prst="rect">
            <a:avLst/>
          </a:prstGeom>
          <a:noFill/>
        </p:spPr>
        <p:txBody>
          <a:bodyPr wrap="square" rtlCol="0">
            <a:spAutoFit/>
          </a:bodyPr>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2024</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8</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号浙江首考听力精听课件</a:t>
            </a:r>
            <a:endPar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10172065" y="3489960"/>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sz="2800" b="1" kern="100" dirty="0">
                <a:effectLst/>
                <a:latin typeface="Times New Roman" panose="02020603050405020304" pitchFamily="18" charset="0"/>
                <a:ea typeface="等线" panose="02010600030101010101" charset="-122"/>
                <a:cs typeface="Times New Roman" panose="02020603050405020304" pitchFamily="18" charset="0"/>
              </a:rPr>
              <a:t>Text 3  36词  出行方式</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80645" y="1766570"/>
            <a:ext cx="1211135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What a journey! ____ travel is more tiring than ______, I’m sure.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I don’t think you’d say that, if you’ve just driven 400 miles. Let’s come to Seattle by _____ _____ time. It’ll be more relaxing.</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3. How did the speakers come to Seattle?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By plane.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By car.</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C. By train.</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2" name="2024年1月选考英语听力(5)(3)-剪辑-2024011016224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794250" y="526923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10172065" y="3489960"/>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sz="2800" b="1" kern="100" dirty="0">
                <a:effectLst/>
                <a:latin typeface="Times New Roman" panose="02020603050405020304" pitchFamily="18" charset="0"/>
                <a:ea typeface="等线" panose="02010600030101010101" charset="-122"/>
                <a:cs typeface="Times New Roman" panose="02020603050405020304" pitchFamily="18" charset="0"/>
              </a:rPr>
              <a:t>Text 3  36词  出行方式</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80645" y="1766570"/>
            <a:ext cx="1211135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Wha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a:t>
            </a:r>
            <a:r>
              <a:rPr lang="en-US" altLang="zh-CN" sz="2800" dirty="0">
                <a:latin typeface="Times New Roman" panose="02020603050405020304" pitchFamily="18" charset="0"/>
                <a:cs typeface="Times New Roman" panose="02020603050405020304" pitchFamily="18" charset="0"/>
                <a:sym typeface="+mn-ea"/>
              </a:rPr>
              <a:t> journey! Air travel is more tiring than driving, I’m sure.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I don</a:t>
            </a:r>
            <a:r>
              <a:rPr lang="en-US" altLang="zh-CN" sz="2800" dirty="0">
                <a:solidFill>
                  <a:srgbClr val="00B0F0"/>
                </a:solidFill>
                <a:latin typeface="Times New Roman" panose="02020603050405020304" pitchFamily="18" charset="0"/>
                <a:cs typeface="Times New Roman" panose="02020603050405020304" pitchFamily="18" charset="0"/>
                <a:sym typeface="+mn-ea"/>
              </a:rPr>
              <a:t>’t </a:t>
            </a:r>
            <a:r>
              <a:rPr lang="en-US" altLang="zh-CN" sz="2800" dirty="0">
                <a:latin typeface="Times New Roman" panose="02020603050405020304" pitchFamily="18" charset="0"/>
                <a:cs typeface="Times New Roman" panose="02020603050405020304" pitchFamily="18" charset="0"/>
                <a:sym typeface="+mn-ea"/>
              </a:rPr>
              <a:t>think you</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say that, if you’ve jus</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driven 400 miles. Let’s come to Seattle by train nex</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time. It’ll be more relaxing.</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3. How did the speakers come to Seattle?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By plane.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By car.</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C. By train.</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2" name="2024年1月选考英语听力(5)(3)-剪辑-2024011016224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794250" y="526923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96985" y="417810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b="1" kern="100" dirty="0">
                <a:effectLst/>
                <a:latin typeface="Times New Roman" panose="02020603050405020304" pitchFamily="18" charset="0"/>
                <a:ea typeface="等线" panose="02010600030101010101" charset="-122"/>
                <a:cs typeface="Times New Roman" panose="02020603050405020304" pitchFamily="18" charset="0"/>
              </a:rPr>
              <a:t>Text 4   37词  商量晚餐吃什么</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439991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 Can I have ____ _____ or ______ for dinner for a change? I don’t feel like _____today.</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I’m in a hurry. I ____ cook two different meals ____. _______ you can have _____ you _____.</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Alright.</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4. What will the speakers have for dinner today?</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A. Fried rice.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B. Noodles.</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C. Steak.</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2" name="2024年1月选考英语听力(5)(3)-剪辑-2024011016280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50505" y="56527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b="1" kern="100" dirty="0">
                <a:effectLst/>
                <a:latin typeface="Times New Roman" panose="02020603050405020304" pitchFamily="18" charset="0"/>
                <a:ea typeface="等线" panose="02010600030101010101" charset="-122"/>
                <a:cs typeface="Times New Roman" panose="02020603050405020304" pitchFamily="18" charset="0"/>
              </a:rPr>
              <a:t>Text 4   37词  商量晚餐吃什么</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439991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 Ca</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solidFill>
                  <a:schemeClr val="tx1"/>
                </a:solidFill>
                <a:latin typeface="Times New Roman" panose="02020603050405020304" pitchFamily="18" charset="0"/>
                <a:cs typeface="Times New Roman" panose="02020603050405020304" pitchFamily="18" charset="0"/>
              </a:rPr>
              <a:t> have frie</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solidFill>
                  <a:schemeClr val="tx1"/>
                </a:solidFill>
                <a:latin typeface="Times New Roman" panose="02020603050405020304" pitchFamily="18" charset="0"/>
                <a:cs typeface="Times New Roman" panose="02020603050405020304" pitchFamily="18" charset="0"/>
              </a:rPr>
              <a:t> rice or noodles for dinner fo</a:t>
            </a:r>
            <a:r>
              <a:rPr lang="en-US" altLang="zh-CN" sz="2800" u="sng" dirty="0">
                <a:solidFill>
                  <a:srgbClr val="FF0000"/>
                </a:solidFill>
                <a:latin typeface="Times New Roman" panose="02020603050405020304" pitchFamily="18" charset="0"/>
                <a:cs typeface="Times New Roman" panose="02020603050405020304" pitchFamily="18" charset="0"/>
              </a:rPr>
              <a:t>r a</a:t>
            </a:r>
            <a:r>
              <a:rPr lang="en-US" altLang="zh-CN" sz="2800" dirty="0">
                <a:solidFill>
                  <a:schemeClr val="tx1"/>
                </a:solidFill>
                <a:latin typeface="Times New Roman" panose="02020603050405020304" pitchFamily="18" charset="0"/>
                <a:cs typeface="Times New Roman" panose="02020603050405020304" pitchFamily="18" charset="0"/>
              </a:rPr>
              <a:t> change? I don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feel like steak today.</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I’</a:t>
            </a:r>
            <a:r>
              <a:rPr lang="en-US" altLang="zh-CN" sz="2800" u="sng" dirty="0">
                <a:solidFill>
                  <a:srgbClr val="FF0000"/>
                </a:solidFill>
                <a:latin typeface="Times New Roman" panose="02020603050405020304" pitchFamily="18" charset="0"/>
                <a:cs typeface="Times New Roman" panose="02020603050405020304" pitchFamily="18" charset="0"/>
              </a:rPr>
              <a:t>m in a</a:t>
            </a:r>
            <a:r>
              <a:rPr lang="en-US" altLang="zh-CN" sz="2800" dirty="0">
                <a:solidFill>
                  <a:schemeClr val="tx1"/>
                </a:solidFill>
                <a:latin typeface="Times New Roman" panose="02020603050405020304" pitchFamily="18" charset="0"/>
                <a:cs typeface="Times New Roman" panose="02020603050405020304" pitchFamily="18" charset="0"/>
              </a:rPr>
              <a:t> hurry. I can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coo</a:t>
            </a:r>
            <a:r>
              <a:rPr lang="en-US" altLang="zh-CN" sz="2800" dirty="0">
                <a:solidFill>
                  <a:srgbClr val="00B0F0"/>
                </a:solidFill>
                <a:latin typeface="Times New Roman" panose="02020603050405020304" pitchFamily="18" charset="0"/>
                <a:cs typeface="Times New Roman" panose="02020603050405020304" pitchFamily="18" charset="0"/>
              </a:rPr>
              <a:t>k</a:t>
            </a:r>
            <a:r>
              <a:rPr lang="en-US" altLang="zh-CN" sz="2800" dirty="0">
                <a:solidFill>
                  <a:schemeClr val="tx1"/>
                </a:solidFill>
                <a:latin typeface="Times New Roman" panose="02020603050405020304" pitchFamily="18" charset="0"/>
                <a:cs typeface="Times New Roman" panose="02020603050405020304" pitchFamily="18" charset="0"/>
              </a:rPr>
              <a:t> two differen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meals today. Tomorrow you can have wha</a:t>
            </a:r>
            <a:r>
              <a:rPr lang="en-US" altLang="zh-CN" sz="2800" u="sng" dirty="0">
                <a:solidFill>
                  <a:srgbClr val="FF0000"/>
                </a:solidFill>
                <a:latin typeface="Times New Roman" panose="02020603050405020304" pitchFamily="18" charset="0"/>
                <a:cs typeface="Times New Roman" panose="02020603050405020304" pitchFamily="18" charset="0"/>
              </a:rPr>
              <a:t>t you</a:t>
            </a:r>
            <a:r>
              <a:rPr lang="en-US" altLang="zh-CN" sz="2800" dirty="0">
                <a:solidFill>
                  <a:schemeClr val="tx1"/>
                </a:solidFill>
                <a:latin typeface="Times New Roman" panose="02020603050405020304" pitchFamily="18" charset="0"/>
                <a:cs typeface="Times New Roman" panose="02020603050405020304" pitchFamily="18" charset="0"/>
              </a:rPr>
              <a:t> wan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Alrigh</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4. What will the speakers have for dinner today?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A. Fried rice.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B. Noodles.</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C. Steak.</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2" name="2024年1月选考英语听力(5)(3)-剪辑-2024011016280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50505" y="565277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96985" y="591165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sz="2800" b="1" i="0" u="none" strike="noStrike" cap="none" spc="40" normalizeH="0" baseline="0">
                <a:latin typeface="Times New Roman" panose="02020603050405020304" pitchFamily="18" charset="0"/>
                <a:ea typeface="微软雅黑" panose="020B0503020204020204" pitchFamily="34" charset="-122"/>
                <a:cs typeface="Times New Roman" panose="02020603050405020304" pitchFamily="18" charset="0"/>
              </a:rPr>
              <a:t>Text 5   33词  Sophie感到焦虑</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96938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 All well, Sophie?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Hmm. ___ _____. I’m just so _____ with writing this report.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Are you almost done with it?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____ _____ it. And I’ve got to present it in class tomorrow.</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How is Sophie feeling now?</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Confused.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Worried.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Disappointed.</a:t>
            </a:r>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23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620000" y="515493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sz="2800" b="1" i="0" u="none" strike="noStrike" cap="none" spc="40" normalizeH="0" baseline="0">
                <a:latin typeface="Times New Roman" panose="02020603050405020304" pitchFamily="18" charset="0"/>
                <a:ea typeface="微软雅黑" panose="020B0503020204020204" pitchFamily="34" charset="-122"/>
                <a:cs typeface="Times New Roman" panose="02020603050405020304" pitchFamily="18" charset="0"/>
              </a:rPr>
              <a:t>Text 5   33词  Sophie感到焦虑</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96938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 All well, Sophie?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Hmm. No</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great. I’m jus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so down with writing this report.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Are you almos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done wi</a:t>
            </a:r>
            <a:r>
              <a:rPr lang="en-US" altLang="zh-CN" sz="2800" u="sng" dirty="0">
                <a:solidFill>
                  <a:srgbClr val="FF0000"/>
                </a:solidFill>
                <a:latin typeface="Times New Roman" panose="02020603050405020304" pitchFamily="18" charset="0"/>
                <a:cs typeface="Times New Roman" panose="02020603050405020304" pitchFamily="18" charset="0"/>
              </a:rPr>
              <a:t>th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Far fro</a:t>
            </a:r>
            <a:r>
              <a:rPr lang="en-US" altLang="zh-CN" sz="2800" u="sng" dirty="0">
                <a:solidFill>
                  <a:srgbClr val="FF0000"/>
                </a:solidFill>
                <a:latin typeface="Times New Roman" panose="02020603050405020304" pitchFamily="18" charset="0"/>
                <a:cs typeface="Times New Roman" panose="02020603050405020304" pitchFamily="18" charset="0"/>
              </a:rPr>
              <a:t>m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I’ve go</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to presen</a:t>
            </a:r>
            <a:r>
              <a:rPr lang="en-US" altLang="zh-CN" sz="2800" u="sng" dirty="0">
                <a:solidFill>
                  <a:srgbClr val="FF0000"/>
                </a:solidFill>
                <a:latin typeface="Times New Roman" panose="02020603050405020304" pitchFamily="18" charset="0"/>
                <a:cs typeface="Times New Roman" panose="02020603050405020304" pitchFamily="18" charset="0"/>
              </a:rPr>
              <a:t>t it i</a:t>
            </a:r>
            <a:r>
              <a:rPr lang="en-US" altLang="zh-CN" sz="2800" dirty="0">
                <a:latin typeface="Times New Roman" panose="02020603050405020304" pitchFamily="18" charset="0"/>
                <a:cs typeface="Times New Roman" panose="02020603050405020304" pitchFamily="18" charset="0"/>
              </a:rPr>
              <a:t>n class tomorrow.</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How is Sophie feeling now?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Confused.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Worried.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Disappointed.</a:t>
            </a:r>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23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620000" y="515493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97155" y="5088255"/>
            <a:ext cx="316230" cy="3613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a:t>
            </a:r>
            <a:r>
              <a:rPr sz="3200" b="1" dirty="0">
                <a:effectLst/>
                <a:latin typeface="Times New Roman" panose="02020603050405020304" pitchFamily="18" charset="0"/>
                <a:sym typeface="+mn-ea"/>
              </a:rPr>
              <a:t>Text 6   68词  邮寄生日贺卡</a:t>
            </a:r>
            <a:endParaRPr sz="3200" b="1" dirty="0">
              <a:effectLst/>
              <a:latin typeface="Times New Roman" panose="02020603050405020304" pitchFamily="18" charset="0"/>
              <a:sym typeface="+mn-ea"/>
            </a:endParaRPr>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W: Richard, why are you taking everything out of your drawer?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I’m looking for a stamp, Sarah.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A stamp? What do you want a stamp for?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I’ve written a____ to Aunt ____. And I want to put __ in the ___ before 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Can’t you just email her?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Yeah. But it’s___ 70th _____. Vera will be happy to get a real letter with a real birthday card.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6. What does the man want to do before 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Post a letter.   B. Make a card.    C. Write an email.</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7. Whose birthday is it?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Richard’s.  B. Sarah’s.     C. Vera’s.</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82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032750" y="581279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a:t>
            </a:r>
            <a:r>
              <a:rPr sz="3200" b="1" dirty="0">
                <a:effectLst/>
                <a:latin typeface="Times New Roman" panose="02020603050405020304" pitchFamily="18" charset="0"/>
                <a:sym typeface="+mn-ea"/>
              </a:rPr>
              <a:t>Text 6   68词  邮寄生日贺卡</a:t>
            </a:r>
            <a:endParaRPr sz="3200" b="1" dirty="0">
              <a:effectLst/>
              <a:latin typeface="Times New Roman" panose="02020603050405020304" pitchFamily="18" charset="0"/>
              <a:sym typeface="+mn-ea"/>
            </a:endParaRPr>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W: Richard, why are you taking everything ou</a:t>
            </a:r>
            <a:r>
              <a:rPr lang="en-US" altLang="zh-CN" sz="2800" u="sng" dirty="0">
                <a:solidFill>
                  <a:srgbClr val="FF0000"/>
                </a:solidFill>
                <a:latin typeface="Times New Roman" panose="02020603050405020304" pitchFamily="18" charset="0"/>
                <a:cs typeface="Times New Roman" panose="02020603050405020304" pitchFamily="18" charset="0"/>
              </a:rPr>
              <a:t>t of</a:t>
            </a:r>
            <a:r>
              <a:rPr lang="en-US" altLang="zh-CN" sz="2800" dirty="0">
                <a:latin typeface="Times New Roman" panose="02020603050405020304" pitchFamily="18" charset="0"/>
                <a:cs typeface="Times New Roman" panose="02020603050405020304" pitchFamily="18" charset="0"/>
              </a:rPr>
              <a:t> your drawer?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I’m looking fo</a:t>
            </a:r>
            <a:r>
              <a:rPr lang="en-US" altLang="zh-CN" sz="2800" u="sng" dirty="0">
                <a:solidFill>
                  <a:srgbClr val="FF0000"/>
                </a:solidFill>
                <a:latin typeface="Times New Roman" panose="02020603050405020304" pitchFamily="18" charset="0"/>
                <a:cs typeface="Times New Roman" panose="02020603050405020304" pitchFamily="18" charset="0"/>
              </a:rPr>
              <a:t>r a</a:t>
            </a:r>
            <a:r>
              <a:rPr lang="en-US" altLang="zh-CN" sz="2800" dirty="0">
                <a:latin typeface="Times New Roman" panose="02020603050405020304" pitchFamily="18" charset="0"/>
                <a:cs typeface="Times New Roman" panose="02020603050405020304" pitchFamily="18" charset="0"/>
              </a:rPr>
              <a:t> stamp, Sarah.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A stamp? Wha</a:t>
            </a:r>
            <a:r>
              <a:rPr lang="en-US" altLang="zh-CN" sz="2800" dirty="0">
                <a:solidFill>
                  <a:srgbClr val="00B0F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do you wa</a:t>
            </a:r>
            <a:r>
              <a:rPr lang="en-US" altLang="zh-CN" sz="2800" u="sng" dirty="0">
                <a:solidFill>
                  <a:srgbClr val="FF0000"/>
                </a:solidFill>
                <a:latin typeface="Times New Roman" panose="02020603050405020304" pitchFamily="18" charset="0"/>
                <a:cs typeface="Times New Roman" panose="02020603050405020304" pitchFamily="18" charset="0"/>
              </a:rPr>
              <a:t>n</a:t>
            </a:r>
            <a:r>
              <a:rPr lang="en-US" altLang="zh-CN" sz="2800" u="sng" dirty="0">
                <a:solidFill>
                  <a:srgbClr val="00B0F0"/>
                </a:solidFill>
                <a:latin typeface="Times New Roman" panose="02020603050405020304" pitchFamily="18" charset="0"/>
                <a:cs typeface="Times New Roman" panose="02020603050405020304" pitchFamily="18" charset="0"/>
              </a:rPr>
              <a:t>t</a:t>
            </a:r>
            <a:r>
              <a:rPr lang="en-US" altLang="zh-CN" sz="2800" u="sng" dirty="0">
                <a:latin typeface="Times New Roman" panose="02020603050405020304" pitchFamily="18" charset="0"/>
                <a:cs typeface="Times New Roman" panose="02020603050405020304" pitchFamily="18" charset="0"/>
              </a:rPr>
              <a:t> </a:t>
            </a:r>
            <a:r>
              <a:rPr lang="en-US" altLang="zh-CN" sz="2800" u="sng" dirty="0">
                <a:solidFill>
                  <a:srgbClr val="FF0000"/>
                </a:solidFill>
                <a:latin typeface="Times New Roman" panose="02020603050405020304" pitchFamily="18" charset="0"/>
                <a:cs typeface="Times New Roman" panose="02020603050405020304" pitchFamily="18" charset="0"/>
              </a:rPr>
              <a:t>a</a:t>
            </a:r>
            <a:r>
              <a:rPr lang="en-US" altLang="zh-CN" sz="2800" dirty="0">
                <a:latin typeface="Times New Roman" panose="02020603050405020304" pitchFamily="18" charset="0"/>
                <a:cs typeface="Times New Roman" panose="02020603050405020304" pitchFamily="18" charset="0"/>
              </a:rPr>
              <a:t> stamp for?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I’ve written a letter to Aunt Vera. And I wan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to pu</a:t>
            </a:r>
            <a:r>
              <a:rPr lang="en-US" altLang="zh-CN" sz="2800" u="sng" dirty="0">
                <a:solidFill>
                  <a:srgbClr val="FF0000"/>
                </a:solidFill>
                <a:latin typeface="Times New Roman" panose="02020603050405020304" pitchFamily="18" charset="0"/>
                <a:cs typeface="Times New Roman" panose="02020603050405020304" pitchFamily="18" charset="0"/>
              </a:rPr>
              <a:t>t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in the pos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before midday.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Can</a:t>
            </a:r>
            <a:r>
              <a:rPr lang="en-US" altLang="zh-CN" sz="2800" u="sng" dirty="0">
                <a:solidFill>
                  <a:srgbClr val="FFC000"/>
                </a:solidFill>
                <a:latin typeface="Times New Roman" panose="02020603050405020304" pitchFamily="18" charset="0"/>
                <a:cs typeface="Times New Roman" panose="02020603050405020304" pitchFamily="18" charset="0"/>
              </a:rPr>
              <a:t>’t you</a:t>
            </a:r>
            <a:r>
              <a:rPr lang="en-US" altLang="zh-CN" sz="2800" dirty="0">
                <a:latin typeface="Times New Roman" panose="02020603050405020304" pitchFamily="18" charset="0"/>
                <a:cs typeface="Times New Roman" panose="02020603050405020304" pitchFamily="18" charset="0"/>
              </a:rPr>
              <a:t> jus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email her?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Yeah. Bu</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it’s her 70th birthday. Vera will be happy to ge</a:t>
            </a:r>
            <a:r>
              <a:rPr lang="en-US" altLang="zh-CN" sz="2800" u="sng" dirty="0">
                <a:solidFill>
                  <a:srgbClr val="FF0000"/>
                </a:solidFill>
                <a:latin typeface="Times New Roman" panose="02020603050405020304" pitchFamily="18" charset="0"/>
                <a:cs typeface="Times New Roman" panose="02020603050405020304" pitchFamily="18" charset="0"/>
              </a:rPr>
              <a:t>t a</a:t>
            </a:r>
            <a:r>
              <a:rPr lang="en-US" altLang="zh-CN" sz="2800" dirty="0">
                <a:latin typeface="Times New Roman" panose="02020603050405020304" pitchFamily="18" charset="0"/>
                <a:cs typeface="Times New Roman" panose="02020603050405020304" pitchFamily="18" charset="0"/>
              </a:rPr>
              <a:t> real letter wi</a:t>
            </a:r>
            <a:r>
              <a:rPr lang="en-US" altLang="zh-CN" sz="2800" u="sng" dirty="0">
                <a:solidFill>
                  <a:srgbClr val="FF0000"/>
                </a:solidFill>
                <a:latin typeface="Times New Roman" panose="02020603050405020304" pitchFamily="18" charset="0"/>
                <a:cs typeface="Times New Roman" panose="02020603050405020304" pitchFamily="18" charset="0"/>
              </a:rPr>
              <a:t>th </a:t>
            </a:r>
            <a:r>
              <a:rPr lang="en-US" altLang="zh-CN" sz="2800" dirty="0">
                <a:latin typeface="Times New Roman" panose="02020603050405020304" pitchFamily="18" charset="0"/>
                <a:cs typeface="Times New Roman" panose="02020603050405020304" pitchFamily="18" charset="0"/>
              </a:rPr>
              <a:t>a real birthday card.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6. What does the man want to do before noon?</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Post a letter.   B. Make a card.    C. Write an email.</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7. Whose birthday is it? </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Richard’s.  B. Sarah’s.     C. Vera’s.</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82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86650" y="590169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106510" y="4120319"/>
            <a:ext cx="316286" cy="361470"/>
          </a:xfrm>
          <a:prstGeom prst="rect">
            <a:avLst/>
          </a:prstGeom>
        </p:spPr>
      </p:pic>
      <p:pic>
        <p:nvPicPr>
          <p:cNvPr id="3" name="图片 2"/>
          <p:cNvPicPr>
            <a:picLocks noChangeAspect="1"/>
          </p:cNvPicPr>
          <p:nvPr>
            <p:custDataLst>
              <p:tags r:id="rId7"/>
            </p:custDataLst>
          </p:nvPr>
        </p:nvPicPr>
        <p:blipFill>
          <a:blip r:embed="rId6"/>
          <a:stretch>
            <a:fillRect/>
          </a:stretch>
        </p:blipFill>
        <p:spPr>
          <a:xfrm>
            <a:off x="4112090" y="5434769"/>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0"/>
            <a:ext cx="3540125" cy="730885"/>
          </a:xfrm>
          <a:prstGeom prst="rect">
            <a:avLst/>
          </a:prstGeom>
        </p:spPr>
      </p:pic>
      <p:sp>
        <p:nvSpPr>
          <p:cNvPr id="6" name="文本框 5"/>
          <p:cNvSpPr txBox="1"/>
          <p:nvPr/>
        </p:nvSpPr>
        <p:spPr>
          <a:xfrm>
            <a:off x="5577205" y="295910"/>
            <a:ext cx="6420485" cy="521970"/>
          </a:xfrm>
          <a:prstGeom prst="rect">
            <a:avLst/>
          </a:prstGeom>
          <a:noFill/>
        </p:spPr>
        <p:txBody>
          <a:bodyPr wrap="square">
            <a:spAutoFit/>
          </a:bodyPr>
          <a:lstStyle/>
          <a:p>
            <a:r>
              <a:rPr kumimoji="0" sz="2800" b="1" i="0" u="none" strike="noStrike" cap="none" normalizeH="0" baseline="0" dirty="0">
                <a:effectLst/>
                <a:latin typeface="Times New Roman" panose="02020603050405020304" pitchFamily="18" charset="0"/>
              </a:rPr>
              <a:t>Text 7   74词  申请补考</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730885"/>
            <a:ext cx="12192000" cy="446722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Professor Brooks, I’m Vicky Homore in your _____ ______ _____. Could I speak with you for a few minutes?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Sure. What can I help you with?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Well, I was ___ for two weeks. So I didn’t ___ the midterm____. Could you give me _____ test?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Alright. You can take it next Thursday afternoon.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Thank you so much, Professor Brooks. Could I come to you at 3:30 after my English Literature class?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No problem.</a:t>
            </a:r>
            <a:endParaRPr lang="en-US" altLang="zh-CN" sz="2800" dirty="0">
              <a:latin typeface="Times New Roman" panose="02020603050405020304" pitchFamily="18" charset="0"/>
              <a:cs typeface="Times New Roman" panose="02020603050405020304" pitchFamily="18" charset="0"/>
            </a:endParaRPr>
          </a:p>
          <a:p>
            <a:pPr indent="0"/>
            <a:r>
              <a:rPr lang="en-US" sz="2800" b="1">
                <a:latin typeface="Times New Roman" panose="02020603050405020304" pitchFamily="18" charset="0"/>
                <a:ea typeface="宋体" panose="02010600030101010101" pitchFamily="2" charset="-122"/>
                <a:sym typeface="+mn-ea"/>
              </a:rPr>
              <a:t>8. What course does Professor Brooks teach?</a:t>
            </a:r>
            <a:r>
              <a:rPr lang="en-US" sz="2800">
                <a:latin typeface="Times New Roman" panose="02020603050405020304" pitchFamily="18" charset="0"/>
                <a:ea typeface="宋体" panose="02010600030101010101" pitchFamily="2" charset="-122"/>
                <a:sym typeface="+mn-ea"/>
              </a:rPr>
              <a:t>A.</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Public Speaking.     B.</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European History.     C.</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English Literature.</a:t>
            </a:r>
            <a:endParaRPr lang="en-US" altLang="en-US" sz="2800" b="0">
              <a:latin typeface="Times New Roman" panose="02020603050405020304" pitchFamily="18" charset="0"/>
              <a:ea typeface="宋体" panose="02010600030101010101" pitchFamily="2" charset="-122"/>
            </a:endParaRPr>
          </a:p>
          <a:p>
            <a:pPr indent="0"/>
            <a:r>
              <a:rPr lang="en-US" altLang="en-US" sz="2800" b="1">
                <a:latin typeface="Times New Roman" panose="02020603050405020304" pitchFamily="18" charset="0"/>
                <a:ea typeface="宋体" panose="02010600030101010101" pitchFamily="2" charset="-122"/>
                <a:sym typeface="+mn-ea"/>
              </a:rPr>
              <a:t>9. Why does Vicky come to talk with Professor Brooks?</a:t>
            </a:r>
            <a:endParaRPr lang="en-US" altLang="en-US" sz="2800" b="1">
              <a:latin typeface="Times New Roman" panose="02020603050405020304" pitchFamily="18" charset="0"/>
              <a:ea typeface="宋体" panose="02010600030101010101" pitchFamily="2" charset="-122"/>
            </a:endParaRPr>
          </a:p>
          <a:p>
            <a:pPr indent="0"/>
            <a:r>
              <a:rPr lang="en-US" altLang="en-US" sz="2800">
                <a:latin typeface="Times New Roman" panose="02020603050405020304" pitchFamily="18" charset="0"/>
                <a:ea typeface="宋体" panose="02010600030101010101" pitchFamily="2" charset="-122"/>
                <a:sym typeface="+mn-ea"/>
              </a:rPr>
              <a:t>A. To sign up for his course.    B. To ask for a make-up test.</a:t>
            </a:r>
            <a:endParaRPr lang="en-US" altLang="en-US" sz="2800">
              <a:latin typeface="Times New Roman" panose="02020603050405020304" pitchFamily="18" charset="0"/>
              <a:ea typeface="宋体" panose="02010600030101010101" pitchFamily="2" charset="-122"/>
              <a:sym typeface="+mn-ea"/>
            </a:endParaRPr>
          </a:p>
          <a:p>
            <a:pPr indent="0"/>
            <a:r>
              <a:rPr lang="en-US" altLang="en-US" sz="2800">
                <a:latin typeface="Times New Roman" panose="02020603050405020304" pitchFamily="18" charset="0"/>
                <a:ea typeface="宋体" panose="02010600030101010101" pitchFamily="2" charset="-122"/>
                <a:sym typeface="+mn-ea"/>
              </a:rPr>
              <a:t>C. To discuss her homework.</a:t>
            </a:r>
            <a:endParaRPr lang="en-US" altLang="en-US" sz="2800" b="0">
              <a:latin typeface="Times New Roman" panose="02020603050405020304" pitchFamily="18" charset="0"/>
              <a:ea typeface="宋体" panose="02010600030101010101" pitchFamily="2" charset="-122"/>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513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392285" y="404304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0"/>
            <a:ext cx="3540125" cy="730885"/>
          </a:xfrm>
          <a:prstGeom prst="rect">
            <a:avLst/>
          </a:prstGeom>
        </p:spPr>
      </p:pic>
      <p:sp>
        <p:nvSpPr>
          <p:cNvPr id="6" name="文本框 5"/>
          <p:cNvSpPr txBox="1"/>
          <p:nvPr/>
        </p:nvSpPr>
        <p:spPr>
          <a:xfrm>
            <a:off x="5107940" y="295910"/>
            <a:ext cx="6028055" cy="521970"/>
          </a:xfrm>
          <a:prstGeom prst="rect">
            <a:avLst/>
          </a:prstGeom>
          <a:noFill/>
        </p:spPr>
        <p:txBody>
          <a:bodyPr wrap="square">
            <a:spAutoFit/>
          </a:bodyPr>
          <a:lstStyle/>
          <a:p>
            <a:r>
              <a:rPr kumimoji="0" sz="2800" b="1" i="0" u="none" strike="noStrike" cap="none" normalizeH="0" baseline="0" dirty="0">
                <a:effectLst/>
                <a:latin typeface="Times New Roman" panose="02020603050405020304" pitchFamily="18" charset="0"/>
              </a:rPr>
              <a:t>Text 7   74词  申请补考</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730885"/>
            <a:ext cx="12192000" cy="446722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Professor Brooks, I’m Vicky Comore in your European History class. Coul</a:t>
            </a:r>
            <a:r>
              <a:rPr lang="en-US" altLang="zh-CN" sz="2800" u="sng" dirty="0">
                <a:solidFill>
                  <a:srgbClr val="FF0000"/>
                </a:solidFill>
                <a:latin typeface="Times New Roman" panose="02020603050405020304" pitchFamily="18" charset="0"/>
                <a:cs typeface="Times New Roman" panose="02020603050405020304" pitchFamily="18" charset="0"/>
              </a:rPr>
              <a:t>d I</a:t>
            </a:r>
            <a:r>
              <a:rPr lang="en-US" altLang="zh-CN" sz="2800" dirty="0">
                <a:latin typeface="Times New Roman" panose="02020603050405020304" pitchFamily="18" charset="0"/>
                <a:cs typeface="Times New Roman" panose="02020603050405020304" pitchFamily="18" charset="0"/>
              </a:rPr>
              <a:t> speak with you for a few minutes?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Sure. Wha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ca</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latin typeface="Times New Roman" panose="02020603050405020304" pitchFamily="18" charset="0"/>
                <a:cs typeface="Times New Roman" panose="02020603050405020304" pitchFamily="18" charset="0"/>
              </a:rPr>
              <a:t> help you with?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Well, I was sick for two weeks. So I didn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take the mi</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term exam. Coul</a:t>
            </a:r>
            <a:r>
              <a:rPr lang="en-US" altLang="zh-CN" sz="2800" u="sng" dirty="0">
                <a:solidFill>
                  <a:srgbClr val="FFC000"/>
                </a:solidFill>
                <a:latin typeface="Times New Roman" panose="02020603050405020304" pitchFamily="18" charset="0"/>
                <a:cs typeface="Times New Roman" panose="02020603050405020304" pitchFamily="18" charset="0"/>
              </a:rPr>
              <a:t>d you</a:t>
            </a:r>
            <a:r>
              <a:rPr lang="en-US" altLang="zh-CN" sz="2800" dirty="0">
                <a:latin typeface="Times New Roman" panose="02020603050405020304" pitchFamily="18" charset="0"/>
                <a:cs typeface="Times New Roman" panose="02020603050405020304" pitchFamily="18" charset="0"/>
              </a:rPr>
              <a:t> give me another test?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Alright. You can ta</a:t>
            </a:r>
            <a:r>
              <a:rPr lang="en-US" altLang="zh-CN" sz="2800" u="sng" dirty="0">
                <a:solidFill>
                  <a:srgbClr val="FF0000"/>
                </a:solidFill>
                <a:latin typeface="Times New Roman" panose="02020603050405020304" pitchFamily="18" charset="0"/>
                <a:cs typeface="Times New Roman" panose="02020603050405020304" pitchFamily="18" charset="0"/>
              </a:rPr>
              <a:t>ke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nex</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Thursday afternoon.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Thank you so much, Professor Brooks. Coul</a:t>
            </a:r>
            <a:r>
              <a:rPr lang="en-US" altLang="zh-CN" sz="2800" u="sng" dirty="0">
                <a:solidFill>
                  <a:srgbClr val="FF0000"/>
                </a:solidFill>
                <a:latin typeface="Times New Roman" panose="02020603050405020304" pitchFamily="18" charset="0"/>
                <a:cs typeface="Times New Roman" panose="02020603050405020304" pitchFamily="18" charset="0"/>
              </a:rPr>
              <a:t>d I</a:t>
            </a:r>
            <a:r>
              <a:rPr lang="en-US" altLang="zh-CN" sz="2800" dirty="0">
                <a:latin typeface="Times New Roman" panose="02020603050405020304" pitchFamily="18" charset="0"/>
                <a:cs typeface="Times New Roman" panose="02020603050405020304" pitchFamily="18" charset="0"/>
              </a:rPr>
              <a:t> come to you 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3:30 after my English Literature class?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No problem.</a:t>
            </a:r>
            <a:endParaRPr lang="en-US" altLang="zh-CN" sz="2800" dirty="0">
              <a:latin typeface="Times New Roman" panose="02020603050405020304" pitchFamily="18" charset="0"/>
              <a:cs typeface="Times New Roman" panose="02020603050405020304" pitchFamily="18" charset="0"/>
            </a:endParaRPr>
          </a:p>
          <a:p>
            <a:pPr indent="0"/>
            <a:r>
              <a:rPr lang="en-US" sz="2800" b="1">
                <a:latin typeface="Times New Roman" panose="02020603050405020304" pitchFamily="18" charset="0"/>
                <a:ea typeface="宋体" panose="02010600030101010101" pitchFamily="2" charset="-122"/>
                <a:sym typeface="+mn-ea"/>
              </a:rPr>
              <a:t>8. What course does Professor Brooks teach?</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r>
              <a:rPr lang="en-US" sz="2800">
                <a:latin typeface="Times New Roman" panose="02020603050405020304" pitchFamily="18" charset="0"/>
                <a:ea typeface="宋体" panose="02010600030101010101" pitchFamily="2" charset="-122"/>
                <a:sym typeface="+mn-ea"/>
              </a:rPr>
              <a:t>A.</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Public Speaking.     B.</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European History.     C.</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English Literature.</a:t>
            </a:r>
            <a:endParaRPr lang="en-US" altLang="en-US" sz="2800" b="0">
              <a:latin typeface="Times New Roman" panose="02020603050405020304" pitchFamily="18" charset="0"/>
              <a:ea typeface="宋体" panose="02010600030101010101" pitchFamily="2" charset="-122"/>
            </a:endParaRPr>
          </a:p>
          <a:p>
            <a:pPr indent="0"/>
            <a:r>
              <a:rPr lang="en-US" altLang="en-US" sz="2800" b="1">
                <a:latin typeface="Times New Roman" panose="02020603050405020304" pitchFamily="18" charset="0"/>
                <a:ea typeface="宋体" panose="02010600030101010101" pitchFamily="2" charset="-122"/>
                <a:sym typeface="+mn-ea"/>
              </a:rPr>
              <a:t>9. Why does Vicky come to talk with Professor Brooks?</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2800" b="1">
              <a:latin typeface="Times New Roman" panose="02020603050405020304" pitchFamily="18" charset="0"/>
              <a:ea typeface="宋体" panose="02010600030101010101" pitchFamily="2" charset="-122"/>
            </a:endParaRPr>
          </a:p>
          <a:p>
            <a:pPr indent="0"/>
            <a:r>
              <a:rPr lang="en-US" altLang="en-US" sz="2800">
                <a:latin typeface="Times New Roman" panose="02020603050405020304" pitchFamily="18" charset="0"/>
                <a:ea typeface="宋体" panose="02010600030101010101" pitchFamily="2" charset="-122"/>
                <a:sym typeface="+mn-ea"/>
              </a:rPr>
              <a:t>A. To sign up for his course.    B. To ask for a make-up test.</a:t>
            </a:r>
            <a:endParaRPr lang="en-US" altLang="en-US" sz="2800">
              <a:latin typeface="Times New Roman" panose="02020603050405020304" pitchFamily="18" charset="0"/>
              <a:ea typeface="宋体" panose="02010600030101010101" pitchFamily="2" charset="-122"/>
              <a:sym typeface="+mn-ea"/>
            </a:endParaRPr>
          </a:p>
          <a:p>
            <a:pPr indent="0"/>
            <a:r>
              <a:rPr lang="en-US" altLang="en-US" sz="2800">
                <a:latin typeface="Times New Roman" panose="02020603050405020304" pitchFamily="18" charset="0"/>
                <a:ea typeface="宋体" panose="02010600030101010101" pitchFamily="2" charset="-122"/>
                <a:sym typeface="+mn-ea"/>
              </a:rPr>
              <a:t>C. To discuss her homework.</a:t>
            </a:r>
            <a:endParaRPr lang="en-US" altLang="en-US" sz="2800" b="0">
              <a:latin typeface="Times New Roman" panose="02020603050405020304" pitchFamily="18" charset="0"/>
              <a:ea typeface="宋体" panose="02010600030101010101" pitchFamily="2" charset="-122"/>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513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392285" y="4043045"/>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3210560" y="5198745"/>
            <a:ext cx="487680" cy="503555"/>
          </a:xfrm>
          <a:prstGeom prst="rect">
            <a:avLst/>
          </a:prstGeom>
        </p:spPr>
      </p:pic>
      <p:pic>
        <p:nvPicPr>
          <p:cNvPr id="3" name="图片 2"/>
          <p:cNvPicPr>
            <a:picLocks noChangeAspect="1"/>
          </p:cNvPicPr>
          <p:nvPr>
            <p:custDataLst>
              <p:tags r:id="rId7"/>
            </p:custDataLst>
          </p:nvPr>
        </p:nvPicPr>
        <p:blipFill>
          <a:blip r:embed="rId6"/>
          <a:stretch>
            <a:fillRect/>
          </a:stretch>
        </p:blipFill>
        <p:spPr>
          <a:xfrm>
            <a:off x="4435305" y="609326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200660"/>
            <a:ext cx="3298190" cy="1149350"/>
          </a:xfrm>
          <a:prstGeom prst="rect">
            <a:avLst/>
          </a:prstGeom>
        </p:spPr>
      </p:pic>
      <p:sp>
        <p:nvSpPr>
          <p:cNvPr id="6" name="文本框 5"/>
          <p:cNvSpPr txBox="1"/>
          <p:nvPr/>
        </p:nvSpPr>
        <p:spPr>
          <a:xfrm>
            <a:off x="3112770" y="-635"/>
            <a:ext cx="8790940" cy="490855"/>
          </a:xfrm>
          <a:prstGeom prst="rect">
            <a:avLst/>
          </a:prstGeom>
          <a:noFill/>
        </p:spPr>
        <p:txBody>
          <a:bodyPr wrap="square">
            <a:no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kumimoji="0" sz="280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189词  为戏剧制作服装</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Linda, you work on plays and shows but you are not on stage. What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I’m a ______ ______. I have the actors become their characters.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Is it  kind of, like, playing dress-up?</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 little bit. But I need to study the play to ____ the characters’ ________, not just use my imagination.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How do you do that?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read the play and do ____ about the ____ and ____ of the story. If the story is set in the past, I might study old magazines or paintings. For plays set in now, I sometimes collect pictures of people on the street.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Then what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____ my ____ and ______ to the ______ of the show. We talk about whether I’m on the right track. If it’s good, we will hire a tailor to make the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Is it finished then?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Almost. We still need to try on the actor to make sure everything fits and looks good.</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Wow, it takes so many steps to make a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 it does. I _____ _____ lots of different_____ to _____ it all 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335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062845" y="62534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200660"/>
            <a:ext cx="3298190" cy="1149350"/>
          </a:xfrm>
          <a:prstGeom prst="rect">
            <a:avLst/>
          </a:prstGeom>
        </p:spPr>
      </p:pic>
      <p:sp>
        <p:nvSpPr>
          <p:cNvPr id="6" name="文本框 5"/>
          <p:cNvSpPr txBox="1"/>
          <p:nvPr/>
        </p:nvSpPr>
        <p:spPr>
          <a:xfrm>
            <a:off x="3112770" y="-635"/>
            <a:ext cx="8790940" cy="490855"/>
          </a:xfrm>
          <a:prstGeom prst="rect">
            <a:avLst/>
          </a:prstGeom>
          <a:noFill/>
        </p:spPr>
        <p:txBody>
          <a:bodyPr wrap="square">
            <a:no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kumimoji="0" sz="280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189词  为戏剧制作服装</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Linda, you wor</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k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play</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shows bu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you are no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on stage. Wha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costume designer. I have the actors become their characters.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kin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like, playing dre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ss-u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 little bit. Bu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nee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study the play to crea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te</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characters’ clothes, not jus</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use my imagination.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How do you do that?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rea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play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 research abou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time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pla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ce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the story. If the story is set in the past, I migh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study old magazines or paintings. For plays set in now, I sometimes collec</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pictures of people on the street.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Then what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take my ideas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pictures to the director of the show. We talk about whether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the righ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track. If it’s good, we will hire a tailor to make the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finish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Almost. We still nee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try on the actor to make sure everything fits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looks good.</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Wow,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takes so many steps to make a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does. I work with lots of different people to pu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all together.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335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062845" y="62534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647825" y="-635"/>
            <a:ext cx="10544810" cy="540512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10. What does Linda do for plays and shows?</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She gives actors advice.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She assigns roles to actors.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She designs actors’ clothes.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11. What does Linda need to research?</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 setting of the story.</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 decoration of the stage.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names of the characters.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 Who does Linda report her work to?</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 director.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 editor.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photographer.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 What does Linda say about her job?</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It pays very well.</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It requires team effort.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It involves frequent travel.</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647655" y="1313619"/>
            <a:ext cx="316286" cy="361470"/>
          </a:xfrm>
          <a:prstGeom prst="rect">
            <a:avLst/>
          </a:prstGeom>
        </p:spPr>
      </p:pic>
      <p:pic>
        <p:nvPicPr>
          <p:cNvPr id="4" name="图片 3"/>
          <p:cNvPicPr>
            <a:picLocks noChangeAspect="1"/>
          </p:cNvPicPr>
          <p:nvPr/>
        </p:nvPicPr>
        <p:blipFill>
          <a:blip r:embed="rId3"/>
          <a:stretch>
            <a:fillRect/>
          </a:stretch>
        </p:blipFill>
        <p:spPr>
          <a:xfrm>
            <a:off x="1687195" y="2192622"/>
            <a:ext cx="317019" cy="359695"/>
          </a:xfrm>
          <a:prstGeom prst="rect">
            <a:avLst/>
          </a:prstGeom>
        </p:spPr>
      </p:pic>
      <p:pic>
        <p:nvPicPr>
          <p:cNvPr id="5" name="图片 4"/>
          <p:cNvPicPr>
            <a:picLocks noChangeAspect="1"/>
          </p:cNvPicPr>
          <p:nvPr/>
        </p:nvPicPr>
        <p:blipFill>
          <a:blip r:embed="rId3"/>
          <a:stretch>
            <a:fillRect/>
          </a:stretch>
        </p:blipFill>
        <p:spPr>
          <a:xfrm>
            <a:off x="1687354" y="3941471"/>
            <a:ext cx="317019" cy="359695"/>
          </a:xfrm>
          <a:prstGeom prst="rect">
            <a:avLst/>
          </a:prstGeom>
        </p:spPr>
      </p:pic>
      <p:pic>
        <p:nvPicPr>
          <p:cNvPr id="6" name="图片 5"/>
          <p:cNvPicPr>
            <a:picLocks noChangeAspect="1"/>
          </p:cNvPicPr>
          <p:nvPr>
            <p:custDataLst>
              <p:tags r:id="rId4"/>
            </p:custDataLst>
          </p:nvPr>
        </p:nvPicPr>
        <p:blipFill>
          <a:blip r:embed="rId3"/>
          <a:stretch>
            <a:fillRect/>
          </a:stretch>
        </p:blipFill>
        <p:spPr>
          <a:xfrm flipV="1">
            <a:off x="1647190" y="6016625"/>
            <a:ext cx="316865" cy="3968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185词  讨论一场画展</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Hi Kevin. I’ve just got back from the Art Gallery. There’s a wonderful show of abstract art. You should have come with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don’t know. Abstract art ____ ___ _______ ______ to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Well, if you don’t understand what the artist is trying to communicate, it can seem a little like that.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What did you see then?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There were two paintings that impressed me most. The____ was a huge one which I supposed it was a ____ although it could have been anything.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What did you like about it?</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Just the way the tree looked. It was like the ___ was made of ____ _____, and the mix of white and gray made everything look like it was _____, ______ winter.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That’s something. What about the other one?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W:The _____ looked like a piece of ______. All the grass was purple and red, and there was _____ sky in the _______. I looked at it and thought of summer.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Hmm, your description really teaches me something about appreciating abstract art. Maybe I should ___ and ____ this show a ____ this Saturday.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You really should.</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48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52025" y="31813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185词  讨论一场画展</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Hi Kevin. I’ve jus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back from the 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Gallery. There’s a wonderful show of abstract art. You shoul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have come with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don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know. Abstrac</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art seems like children’s painting to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Well, if you don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understan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artis</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s trying to communicate,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can seem a little like that.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di</a:t>
            </a:r>
            <a:r>
              <a:rPr lang="en-US" altLang="zh-CN" sz="2400" u="sng"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400"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see then?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There were two paintings tha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impress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me most. The first was a huge one which I suppos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was a tree although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coul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have been anything.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di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u like abou</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Jus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way the tree looked. It was like the tree was ma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f har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metal,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mix of white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gray made everything look like it was winter, freezing winter.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That’s something. Wha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bou</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other one?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The secon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look</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like a piece of grassland. All the grass was purple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red,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there was green sky in the ba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ck</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ground. I look</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ed at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though</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f summer.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Hmm, your description really teaches me something about appreciating abstrac</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Maybe I shoul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go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give this show a try this Saturday.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You really should.</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48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52025" y="31813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44525" y="260985"/>
            <a:ext cx="11548110" cy="462026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14. What does Kevin think of abstract art?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It has lasting artistic value.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It makes little sense to him.</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It appeals mainly to children.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15. What impression did the first painting give the woman?</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Hopefulness.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Nervousness.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Coldness.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16. What color was used for the background in the second painting?</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Green.</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B. Purple.</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Red.</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17. What will Kevin probably do this Saturday?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Attend an art class.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Visit an exhibition.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Buy an abstract painting.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644737" y="1178487"/>
            <a:ext cx="317019" cy="359695"/>
          </a:xfrm>
          <a:prstGeom prst="rect">
            <a:avLst/>
          </a:prstGeom>
        </p:spPr>
      </p:pic>
      <p:pic>
        <p:nvPicPr>
          <p:cNvPr id="7" name="图片 6"/>
          <p:cNvPicPr>
            <a:picLocks noChangeAspect="1"/>
          </p:cNvPicPr>
          <p:nvPr/>
        </p:nvPicPr>
        <p:blipFill>
          <a:blip r:embed="rId1"/>
          <a:stretch>
            <a:fillRect/>
          </a:stretch>
        </p:blipFill>
        <p:spPr>
          <a:xfrm>
            <a:off x="703948" y="3334790"/>
            <a:ext cx="317019" cy="359695"/>
          </a:xfrm>
          <a:prstGeom prst="rect">
            <a:avLst/>
          </a:prstGeom>
        </p:spPr>
      </p:pic>
      <p:pic>
        <p:nvPicPr>
          <p:cNvPr id="13" name="图片 12"/>
          <p:cNvPicPr>
            <a:picLocks noChangeAspect="1"/>
          </p:cNvPicPr>
          <p:nvPr/>
        </p:nvPicPr>
        <p:blipFill>
          <a:blip r:embed="rId1"/>
          <a:stretch>
            <a:fillRect/>
          </a:stretch>
        </p:blipFill>
        <p:spPr>
          <a:xfrm>
            <a:off x="704153" y="4208317"/>
            <a:ext cx="317019" cy="359695"/>
          </a:xfrm>
          <a:prstGeom prst="rect">
            <a:avLst/>
          </a:prstGeom>
        </p:spPr>
      </p:pic>
      <p:pic>
        <p:nvPicPr>
          <p:cNvPr id="3" name="图片 2"/>
          <p:cNvPicPr>
            <a:picLocks noChangeAspect="1"/>
          </p:cNvPicPr>
          <p:nvPr/>
        </p:nvPicPr>
        <p:blipFill>
          <a:blip r:embed="rId1"/>
          <a:stretch>
            <a:fillRect/>
          </a:stretch>
        </p:blipFill>
        <p:spPr>
          <a:xfrm>
            <a:off x="645098" y="5443392"/>
            <a:ext cx="317019" cy="359695"/>
          </a:xfrm>
          <a:prstGeom prst="rect">
            <a:avLst/>
          </a:prstGeom>
        </p:spPr>
      </p:pic>
      <p:pic>
        <p:nvPicPr>
          <p:cNvPr id="6" name="图片 5"/>
          <p:cNvPicPr>
            <a:picLocks noChangeAspect="1"/>
          </p:cNvPicPr>
          <p:nvPr>
            <p:custDataLst>
              <p:tags r:id="rId2"/>
            </p:custDataLst>
          </p:nvPr>
        </p:nvPicPr>
        <p:blipFill rotWithShape="1">
          <a:blip r:embed="rId3" cstate="print"/>
          <a:srcRect/>
          <a:stretch>
            <a:fillRect/>
          </a:stretch>
        </p:blipFill>
        <p:spPr>
          <a:xfrm rot="16200000">
            <a:off x="9813925" y="4828540"/>
            <a:ext cx="2661285" cy="15894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569277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You are watching the morning news. This is Steven Johnson. Sydney and the New South Wales coast have been hit by heavy rains. Major roads, the airport, trains and buses were all thrown behind the schedule as more than a month’s worth of rain fell in just one hour during the morning rush. All traffic into city remains very heavy. Pittwater Road is _____ due to a ___ ____. Consider using Wicks Road instead. A police officer has been hurt assisting drivers in North Ryde. A woman is believed to have broken her leg after a tree fell on her car. The ___ of Town Hall Station has ____ ___, causing delays for passengers. The rain is expected to be at its heaviest from 9:00 am until 11:00 am. Today a total of up to 200 millimeters of rain is being forecast, along with damaging winds of more than 90 kilometers per hour to follow. All road users are ____ to _______ the need to be on roads in such wild weather, and _____ their day and continue on their journey _____ the rain_____.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184词  一则新闻报道</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4年1月选考英语听力(5)(3)-剪辑-2024011110040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98130" y="60153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569277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You are watching the morning news. Thi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 Steven Johnson. Sydney and the New South Wales coast have been hit by heavy rains. Major roads, the airport, trains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buses were all thrown behind the schedule as more tha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month’s worth of rain fell in jus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ne hour</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during the morning rush. All traffic into city remains very heavy. Pittwater Road is closed due to a car crash. Consider using Wicks Road instead. A police officer has been hurt assisting drivers in North Ryde. A woman is believ</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have broken her leg after a tree fell on her car. The roof of Town Hall Station has fallen in, causing delays for passengers. The rain is expected to be at its heaviest from </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9:00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until </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11:00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Today a total of up to 200 millimeters of rain is being forecast, along with damaging winds of more than 90 kilometers per hour to follow. All roa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users are advis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reconsider the need to be on roads in such wild weather,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reschedule their day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continue on their journey after the rain stops.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184词  一则新闻报道</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4年1月选考英语听力(5)(3)-剪辑-2024011110040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98130" y="60153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067050" y="3068955"/>
            <a:ext cx="514985" cy="362585"/>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319145" y="0"/>
            <a:ext cx="9384665" cy="582168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 What caused the closure of Pittwater Road?</a:t>
            </a:r>
            <a:r>
              <a:rPr 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同义转述）</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fallen tree.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flooded river.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A car accident.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 What happened at Town Hall Station?</a:t>
            </a: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同义转述）</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police officer got hurt.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passenger went missing.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station roof was broken.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 What are road users advised to do?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Drive at low speed.</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Postpone their trips.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Follow traffic signs.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354902" y="1340481"/>
            <a:ext cx="316286" cy="361470"/>
          </a:xfrm>
          <a:prstGeom prst="rect">
            <a:avLst/>
          </a:prstGeom>
        </p:spPr>
      </p:pic>
      <p:pic>
        <p:nvPicPr>
          <p:cNvPr id="4" name="图片 3"/>
          <p:cNvPicPr>
            <a:picLocks noChangeAspect="1"/>
          </p:cNvPicPr>
          <p:nvPr/>
        </p:nvPicPr>
        <p:blipFill>
          <a:blip r:embed="rId6"/>
          <a:stretch>
            <a:fillRect/>
          </a:stretch>
        </p:blipFill>
        <p:spPr>
          <a:xfrm>
            <a:off x="3354401" y="3068792"/>
            <a:ext cx="317019" cy="359695"/>
          </a:xfrm>
          <a:prstGeom prst="rect">
            <a:avLst/>
          </a:prstGeom>
        </p:spPr>
      </p:pic>
      <p:pic>
        <p:nvPicPr>
          <p:cNvPr id="3" name="图片 2"/>
          <p:cNvPicPr>
            <a:picLocks noChangeAspect="1"/>
          </p:cNvPicPr>
          <p:nvPr/>
        </p:nvPicPr>
        <p:blipFill>
          <a:blip r:embed="rId6"/>
          <a:stretch>
            <a:fillRect/>
          </a:stretch>
        </p:blipFill>
        <p:spPr>
          <a:xfrm flipH="1">
            <a:off x="3354705" y="434721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 name="文本框 1"/>
          <p:cNvSpPr txBox="1"/>
          <p:nvPr/>
        </p:nvSpPr>
        <p:spPr>
          <a:xfrm>
            <a:off x="232410" y="740410"/>
            <a:ext cx="5544820" cy="768350"/>
          </a:xfrm>
          <a:prstGeom prst="rect">
            <a:avLst/>
          </a:prstGeom>
          <a:noFill/>
        </p:spPr>
        <p:txBody>
          <a:bodyPr wrap="square" rtlCol="0">
            <a:spAutoFit/>
          </a:bodyPr>
          <a:lstStyle/>
          <a:p>
            <a:r>
              <a:rPr lang="zh-CN" altLang="en-US" sz="4400" dirty="0">
                <a:solidFill>
                  <a:srgbClr val="FF0000"/>
                </a:solidFill>
                <a:latin typeface="华文新魏" panose="02010800040101010101" pitchFamily="2" charset="-122"/>
                <a:ea typeface="华文新魏" panose="02010800040101010101" pitchFamily="2" charset="-122"/>
              </a:rPr>
              <a:t>祝各位考生金榜题名！</a:t>
            </a:r>
            <a:endParaRPr lang="en-US" altLang="zh-CN" sz="4400" dirty="0">
              <a:solidFill>
                <a:srgbClr val="FF0000"/>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1674495"/>
            <a:ext cx="4648835" cy="4690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UNIT_PLACING_PICTURE_USER_VIEWPORT" val="{&quot;height&quot;:5224.185826771653,&quot;width&quot;:9060.35748031496}"/>
</p:tagLst>
</file>

<file path=ppt/tags/tag15.xml><?xml version="1.0" encoding="utf-8"?>
<p:tagLst xmlns:p="http://schemas.openxmlformats.org/presentationml/2006/main">
  <p:tag name="KSO_WM_UNIT_PLACING_PICTURE_USER_VIEWPORT" val="{&quot;height&quot;:8640,&quot;width&quot;:12960}"/>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16075</Words>
  <Application>WPS 演示</Application>
  <PresentationFormat>宽屏</PresentationFormat>
  <Paragraphs>438</Paragraphs>
  <Slides>39</Slides>
  <Notes>34</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FZQingKeBenYueSongS-R-GB</vt:lpstr>
      <vt:lpstr>华文新魏</vt:lpstr>
      <vt:lpstr>Segoe Print</vt:lpstr>
      <vt:lpstr>HelveticaNeue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Administrator</cp:lastModifiedBy>
  <cp:revision>168</cp:revision>
  <dcterms:created xsi:type="dcterms:W3CDTF">2017-05-25T00:04:00Z</dcterms:created>
  <dcterms:modified xsi:type="dcterms:W3CDTF">2024-01-16T02:19:49Z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2052-11.8.2.7978</vt:lpwstr>
  </property>
</Properties>
</file>