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679" r:id="rId3"/>
    <p:sldId id="257" r:id="rId4"/>
    <p:sldId id="1653" r:id="rId5"/>
    <p:sldId id="1655" r:id="rId6"/>
    <p:sldId id="1638" r:id="rId7"/>
    <p:sldId id="1640" r:id="rId8"/>
    <p:sldId id="1641" r:id="rId9"/>
    <p:sldId id="1642" r:id="rId10"/>
    <p:sldId id="1643" r:id="rId11"/>
    <p:sldId id="1644" r:id="rId12"/>
    <p:sldId id="1645" r:id="rId13"/>
    <p:sldId id="1646" r:id="rId14"/>
    <p:sldId id="1647" r:id="rId15"/>
    <p:sldId id="1648" r:id="rId16"/>
    <p:sldId id="1649" r:id="rId17"/>
    <p:sldId id="1650" r:id="rId18"/>
    <p:sldId id="1651" r:id="rId19"/>
    <p:sldId id="1652" r:id="rId20"/>
    <p:sldId id="1654" r:id="rId21"/>
    <p:sldId id="1656" r:id="rId22"/>
    <p:sldId id="1657" r:id="rId23"/>
    <p:sldId id="1658" r:id="rId24"/>
    <p:sldId id="1659" r:id="rId25"/>
    <p:sldId id="1660" r:id="rId26"/>
    <p:sldId id="1661" r:id="rId27"/>
    <p:sldId id="1662" r:id="rId28"/>
    <p:sldId id="166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D7E1-34CE-46E6-B402-01A07463F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0EBAE-C24A-4F22-BB05-EC6F432F14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012805" y="141605"/>
            <a:ext cx="607695" cy="6426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5.pn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5.pn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5.pn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5.pn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5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5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5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tags" Target="../tags/tag10.xml"/><Relationship Id="rId3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tags" Target="../tags/tag13.xml"/><Relationship Id="rId3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tags" Target="../tags/tag24.xml"/><Relationship Id="rId3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0" y="2273300"/>
            <a:ext cx="3359150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3"/>
          <p:cNvSpPr/>
          <p:nvPr/>
        </p:nvSpPr>
        <p:spPr>
          <a:xfrm>
            <a:off x="7312025" y="16160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图片 11" descr="水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claim	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kleɪm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/	              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vt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.&amp;n.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夺取（生命）；宣称；断言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在</a:t>
            </a:r>
            <a:r>
              <a:rPr lang="en-US" altLang="zh-CN" sz="2400" dirty="0">
                <a:latin typeface="+mn-ea"/>
                <a:cs typeface="+mn-ea"/>
              </a:rPr>
              <a:t>1906</a:t>
            </a:r>
            <a:r>
              <a:rPr lang="zh-CN" altLang="en-US" sz="2400" dirty="0">
                <a:latin typeface="+mn-ea"/>
                <a:cs typeface="+mn-ea"/>
              </a:rPr>
              <a:t>年旧金山地震和随后发生的一系列火灾中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有三千多人</a:t>
            </a:r>
            <a:r>
              <a:rPr lang="zh-CN" altLang="en-US" sz="2400" dirty="0">
                <a:solidFill>
                  <a:schemeClr val="accent1"/>
                </a:solidFill>
              </a:rPr>
              <a:t>丧生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Over 3,000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lives were claimed </a:t>
            </a:r>
            <a:r>
              <a:rPr lang="en-US" altLang="zh-CN" sz="2400" dirty="0">
                <a:latin typeface="+mn-ea"/>
                <a:cs typeface="+mn-ea"/>
              </a:rPr>
              <a:t>in the 1906 San Francisco earthquake and the series of fires that occurred after it.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solidFill>
                  <a:schemeClr val="accent1"/>
                </a:solidFill>
              </a:rPr>
              <a:t>据称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每晚有规律地睡八个小时确实对我们的健康有影响。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b="1" u="sng" dirty="0">
                <a:solidFill>
                  <a:schemeClr val="accent1"/>
                </a:solidFill>
              </a:rPr>
              <a:t>It is claimed that </a:t>
            </a:r>
            <a:r>
              <a:rPr lang="en-US" altLang="zh-CN" sz="2400" dirty="0">
                <a:latin typeface="+mn-ea"/>
                <a:cs typeface="+mn-ea"/>
              </a:rPr>
              <a:t>getting a regular eight-hour sleep every 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night makes a real difference to our health.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到目前为止还没有人</a:t>
            </a:r>
            <a:r>
              <a:rPr lang="zh-CN" altLang="en-US" sz="2400" dirty="0">
                <a:solidFill>
                  <a:schemeClr val="accent1"/>
                </a:solidFill>
              </a:rPr>
              <a:t>认领</a:t>
            </a:r>
            <a:r>
              <a:rPr lang="zh-CN" altLang="en-US" sz="2400" dirty="0">
                <a:latin typeface="+mn-ea"/>
                <a:cs typeface="+mn-ea"/>
              </a:rPr>
              <a:t>在图书馆里发现的</a:t>
            </a:r>
            <a:r>
              <a:rPr lang="zh-CN" altLang="en-US" sz="2400" dirty="0">
                <a:solidFill>
                  <a:schemeClr val="accent1"/>
                </a:solidFill>
              </a:rPr>
              <a:t>钱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So far nobody has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claimed the money </a:t>
            </a:r>
            <a:r>
              <a:rPr lang="en-US" altLang="zh-CN" sz="2400" dirty="0">
                <a:latin typeface="+mn-ea"/>
                <a:cs typeface="+mn-ea"/>
              </a:rPr>
              <a:t>discovered in the library.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2213610"/>
            <a:ext cx="2643361" cy="1758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031" y="3965634"/>
            <a:ext cx="2624455" cy="172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10656864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escape 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ɪˈskeɪp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vi.&amp;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vt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逃走；逃脱；避开；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n.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逃跑；逃脱；解脱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1240" y="853514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参观了云南南部之后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我不得不承认这是中国</a:t>
            </a:r>
            <a:r>
              <a:rPr lang="zh-CN" altLang="en-US" sz="2400" dirty="0">
                <a:solidFill>
                  <a:schemeClr val="accent1"/>
                </a:solidFill>
              </a:rPr>
              <a:t>躲避寒冬</a:t>
            </a:r>
            <a:r>
              <a:rPr lang="zh-CN" altLang="en-US" sz="2400" dirty="0">
                <a:latin typeface="+mn-ea"/>
                <a:cs typeface="+mn-ea"/>
              </a:rPr>
              <a:t>的最佳地区。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After visiting the southern part of Yunnan, I have to admit that it is the best region of China to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escape the cold winter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solidFill>
                  <a:schemeClr val="accent1"/>
                </a:solidFill>
              </a:rPr>
              <a:t>午餐时间的逃离</a:t>
            </a:r>
            <a:r>
              <a:rPr lang="zh-CN" altLang="en-US" sz="2400" dirty="0">
                <a:latin typeface="+mn-ea"/>
                <a:cs typeface="+mn-ea"/>
              </a:rPr>
              <a:t>让她可以避免老板拍她的肩膀。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2019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课标全国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Ⅱ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b="1" u="sng" dirty="0">
                <a:solidFill>
                  <a:schemeClr val="accent1"/>
                </a:solidFill>
              </a:rPr>
              <a:t>A lunchtime escape </a:t>
            </a:r>
            <a:r>
              <a:rPr lang="en-US" altLang="zh-CN" sz="2400" dirty="0">
                <a:latin typeface="+mn-ea"/>
                <a:cs typeface="+mn-ea"/>
              </a:rPr>
              <a:t>allows her to keep a boss 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from tapping her on the shoulder.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知道他们的儿子</a:t>
            </a:r>
            <a:r>
              <a:rPr lang="zh-CN" altLang="en-US" sz="2400" dirty="0">
                <a:solidFill>
                  <a:schemeClr val="accent1"/>
                </a:solidFill>
              </a:rPr>
              <a:t>死里逃生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这对夫妇拥抱彼此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突然大哭起来。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Knowing that their son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had a narrow escape</a:t>
            </a:r>
            <a:r>
              <a:rPr lang="en-US" altLang="zh-CN" sz="2400" dirty="0">
                <a:latin typeface="+mn-ea"/>
                <a:cs typeface="+mn-ea"/>
              </a:rPr>
              <a:t>, the couple hugged each other and burst into tears.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324" y="2434907"/>
            <a:ext cx="2831276" cy="1988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settle	/ ˈset(ə)l/	 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vt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.&amp;vi.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定居；结束（争论）；解决（纠纷）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除了我以外，家里的每个人都很快地在这个城市</a:t>
            </a:r>
            <a:r>
              <a:rPr lang="zh-CN" altLang="en-US" sz="2400" dirty="0">
                <a:solidFill>
                  <a:schemeClr val="accent1"/>
                </a:solidFill>
              </a:rPr>
              <a:t>安顿下来</a:t>
            </a:r>
            <a:r>
              <a:rPr lang="zh-CN" altLang="en-US" sz="2400" dirty="0">
                <a:latin typeface="+mn-ea"/>
                <a:cs typeface="+mn-ea"/>
              </a:rPr>
              <a:t>了。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2021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全国甲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Everyone in the family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settled</a:t>
            </a:r>
            <a:r>
              <a:rPr lang="en-US" altLang="zh-CN" sz="2400" dirty="0">
                <a:latin typeface="+mn-ea"/>
                <a:cs typeface="+mn-ea"/>
              </a:rPr>
              <a:t> quickly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in</a:t>
            </a:r>
            <a:r>
              <a:rPr lang="en-US" altLang="zh-CN" sz="2400" dirty="0">
                <a:latin typeface="+mn-ea"/>
                <a:cs typeface="+mn-ea"/>
              </a:rPr>
              <a:t> the city except me.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户籍制度将进行改革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以鼓励更多年轻人才在新城市</a:t>
            </a:r>
            <a:r>
              <a:rPr lang="zh-CN" altLang="en-US" sz="2400" dirty="0">
                <a:solidFill>
                  <a:schemeClr val="accent1"/>
                </a:solidFill>
              </a:rPr>
              <a:t>定居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(China Daily) 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household registration system will be reformed so as to 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encourage more young talents to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settle down </a:t>
            </a:r>
            <a:r>
              <a:rPr lang="en-US" altLang="zh-CN" sz="2400" dirty="0">
                <a:latin typeface="+mn-ea"/>
                <a:cs typeface="+mn-ea"/>
              </a:rPr>
              <a:t>in the new cities.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solidFill>
                  <a:schemeClr val="accent1"/>
                </a:solidFill>
              </a:rPr>
              <a:t>自己平静下来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这样你可能会在十点前入睡。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b="1" u="sng" dirty="0">
                <a:solidFill>
                  <a:schemeClr val="accent1"/>
                </a:solidFill>
              </a:rPr>
              <a:t>Settle yourselves down </a:t>
            </a:r>
            <a:r>
              <a:rPr lang="en-US" altLang="zh-CN" sz="2400" dirty="0">
                <a:latin typeface="+mn-ea"/>
                <a:cs typeface="+mn-ea"/>
              </a:rPr>
              <a:t>before 9:30 pm so you may fall asleep before 10.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4. </a:t>
            </a:r>
            <a:r>
              <a:rPr lang="zh-CN" altLang="en-US" sz="2400" dirty="0">
                <a:latin typeface="+mn-ea"/>
                <a:cs typeface="+mn-ea"/>
              </a:rPr>
              <a:t>不幸的是，探险者和随之而来的</a:t>
            </a:r>
            <a:r>
              <a:rPr lang="zh-CN" altLang="en-US" sz="2400" dirty="0">
                <a:solidFill>
                  <a:schemeClr val="accent1"/>
                </a:solidFill>
              </a:rPr>
              <a:t>定居者</a:t>
            </a:r>
            <a:r>
              <a:rPr lang="zh-CN" altLang="en-US" sz="2400" dirty="0">
                <a:latin typeface="+mn-ea"/>
                <a:cs typeface="+mn-ea"/>
              </a:rPr>
              <a:t>只花了几十年的时间就摧毁了这些资源的大部分。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2021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新高考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Ⅰ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Unfortunately, it took the explorers and the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settlers</a:t>
            </a:r>
            <a:r>
              <a:rPr lang="en-US" altLang="zh-CN" sz="2400" dirty="0">
                <a:latin typeface="+mn-ea"/>
                <a:cs typeface="+mn-ea"/>
              </a:rPr>
              <a:t> who followed only a few decades to decimate a large part of these resources.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993" y="1538057"/>
            <a:ext cx="2240280" cy="223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11063264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construction 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kənˈstrʌkʃn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n.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建筑；建造；建造物；（句子、短语等的）结构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我们的新教学楼尚</a:t>
            </a:r>
            <a:r>
              <a:rPr lang="zh-CN" altLang="en-US" sz="2400" dirty="0">
                <a:solidFill>
                  <a:schemeClr val="accent1"/>
                </a:solidFill>
              </a:rPr>
              <a:t>在修建中</a:t>
            </a:r>
            <a:r>
              <a:rPr lang="zh-CN" altLang="en-US" sz="2400" dirty="0">
                <a:latin typeface="+mn-ea"/>
                <a:cs typeface="+mn-ea"/>
              </a:rPr>
              <a:t>。 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Our new teaching buildings are still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under construction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我希望这些关于如何戒烟的</a:t>
            </a:r>
            <a:r>
              <a:rPr lang="zh-CN" altLang="en-US" sz="2400" dirty="0">
                <a:solidFill>
                  <a:schemeClr val="accent1"/>
                </a:solidFill>
              </a:rPr>
              <a:t>建设性的建议</a:t>
            </a:r>
            <a:r>
              <a:rPr lang="zh-CN" altLang="en-US" sz="2400" dirty="0">
                <a:latin typeface="+mn-ea"/>
                <a:cs typeface="+mn-ea"/>
              </a:rPr>
              <a:t>能对你的父亲有所帮助。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I hope these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constructive suggestions </a:t>
            </a:r>
            <a:r>
              <a:rPr lang="en-US" altLang="zh-CN" sz="2400" dirty="0">
                <a:latin typeface="+mn-ea"/>
                <a:cs typeface="+mn-ea"/>
              </a:rPr>
              <a:t>on how to give up smoking can be helpful to your father.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3279" y="4777815"/>
            <a:ext cx="3556001" cy="2080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en-US" altLang="zh-CN" sz="2400" b="1" u="sng" dirty="0">
                <a:solidFill>
                  <a:schemeClr val="accent1"/>
                </a:solidFill>
              </a:rPr>
              <a:t>construction  n.</a:t>
            </a:r>
            <a:endParaRPr lang="en-US" altLang="zh-CN" sz="2400" b="1" u="sng" dirty="0">
              <a:solidFill>
                <a:schemeClr val="accent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en-US" altLang="zh-CN" sz="2400" b="1" u="sng" dirty="0">
                <a:solidFill>
                  <a:schemeClr val="accent1"/>
                </a:solidFill>
              </a:rPr>
              <a:t>construct v.</a:t>
            </a:r>
            <a:endParaRPr lang="en-US" altLang="zh-CN" sz="2400" b="1" u="sng" dirty="0">
              <a:solidFill>
                <a:schemeClr val="accent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en-US" altLang="zh-CN" sz="2400" b="1" u="sng" dirty="0">
                <a:solidFill>
                  <a:schemeClr val="accent1"/>
                </a:solidFill>
              </a:rPr>
              <a:t>constructive adj.</a:t>
            </a:r>
            <a:endParaRPr lang="en-US" altLang="zh-CN" sz="2400" b="1" u="sng" dirty="0">
              <a:solidFill>
                <a:schemeClr val="accent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264727" y="2262234"/>
            <a:ext cx="908240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u="sng" dirty="0">
                <a:solidFill>
                  <a:schemeClr val="accent1"/>
                </a:solidFill>
                <a:sym typeface="+mn-ea"/>
              </a:rPr>
              <a:t>under repair/consideration/ argument/discussion/treatment</a:t>
            </a:r>
            <a:endParaRPr lang="en-US" altLang="zh-CN" sz="2400" b="1" u="sng" dirty="0">
              <a:solidFill>
                <a:schemeClr val="accent1"/>
              </a:solidFill>
              <a:sym typeface="+mn-ea"/>
            </a:endParaRPr>
          </a:p>
          <a:p>
            <a:r>
              <a:rPr lang="zh-CN" altLang="en-US" sz="2400" dirty="0">
                <a:latin typeface="+mn-ea"/>
                <a:cs typeface="+mn-ea"/>
                <a:sym typeface="+mn-ea"/>
              </a:rPr>
              <a:t>正在修理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/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考虑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/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争论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/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讨论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/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治疗中</a:t>
            </a:r>
            <a:endParaRPr lang="zh-CN" altLang="en-US" sz="2400" dirty="0">
              <a:latin typeface="+mn-ea"/>
              <a:cs typeface="+mn-ea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014" y="1443450"/>
            <a:ext cx="2621259" cy="164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to name a few		                      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仅举几例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多传统的中国民间艺术在世界上很受欢迎</a:t>
            </a:r>
            <a:r>
              <a:rPr lang="en-US" altLang="zh-CN" sz="2400" dirty="0">
                <a:latin typeface="+mn-ea"/>
                <a:cs typeface="+mn-ea"/>
              </a:rPr>
              <a:t>:</a:t>
            </a:r>
            <a:r>
              <a:rPr lang="zh-CN" altLang="en-US" sz="2400" dirty="0">
                <a:latin typeface="+mn-ea"/>
                <a:cs typeface="+mn-ea"/>
              </a:rPr>
              <a:t>剪纸、京剧、相声</a:t>
            </a:r>
            <a:r>
              <a:rPr lang="zh-CN" altLang="en-US" sz="2400" dirty="0">
                <a:solidFill>
                  <a:schemeClr val="accent1"/>
                </a:solidFill>
              </a:rPr>
              <a:t>等等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2021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全国甲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Many traditional Chinese folk arts have been popular in the world: paper-cutting, Beijing Opera, crosstalk,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to name but a few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所设活动项目包括壁球、射箭、游泳等等，</a:t>
            </a:r>
            <a:r>
              <a:rPr lang="zh-CN" altLang="en-US" sz="2400" dirty="0">
                <a:solidFill>
                  <a:schemeClr val="accent1"/>
                </a:solidFill>
              </a:rPr>
              <a:t>不一而足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Activities available include squash, archery and swimming,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to name but a few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4042900"/>
            <a:ext cx="571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suit 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suːt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vt.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适合；满足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需要；相配；合身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n.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西服；套装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这个小女孩穿着</a:t>
            </a:r>
            <a:r>
              <a:rPr lang="zh-CN" altLang="en-US" sz="2400" dirty="0">
                <a:solidFill>
                  <a:schemeClr val="accent1"/>
                </a:solidFill>
              </a:rPr>
              <a:t>一套新衣服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蹦蹦跳跳地出了家门。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Dressed in a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suit</a:t>
            </a:r>
            <a:r>
              <a:rPr lang="en-US" altLang="zh-CN" sz="2400" dirty="0">
                <a:latin typeface="+mn-ea"/>
                <a:cs typeface="+mn-ea"/>
              </a:rPr>
              <a:t> of new clothes</a:t>
            </a:r>
            <a:r>
              <a:rPr lang="en-US" altLang="zh-CN" sz="2400" b="1" u="sng" dirty="0">
                <a:solidFill>
                  <a:schemeClr val="accent1"/>
                </a:solidFill>
              </a:rPr>
              <a:t>, the little girl danced out of the house.</a:t>
            </a:r>
            <a:endParaRPr lang="en-US" altLang="zh-CN" sz="2400" b="1" u="sng" dirty="0">
              <a:solidFill>
                <a:schemeClr val="accent1"/>
              </a:solidFill>
            </a:endParaRPr>
          </a:p>
          <a:p>
            <a:endParaRPr lang="zh-CN" altLang="en-US" sz="2400" b="1" u="sng" dirty="0">
              <a:solidFill>
                <a:schemeClr val="accent1"/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请告诉我你什么时间</a:t>
            </a:r>
            <a:r>
              <a:rPr lang="zh-CN" altLang="en-US" sz="2400" dirty="0">
                <a:solidFill>
                  <a:schemeClr val="accent1"/>
                </a:solidFill>
              </a:rPr>
              <a:t>最合适</a:t>
            </a:r>
            <a:r>
              <a:rPr lang="zh-CN" altLang="en-US" sz="2400" dirty="0">
                <a:latin typeface="+mn-ea"/>
                <a:cs typeface="+mn-ea"/>
              </a:rPr>
              <a:t>。下周末我应该随时都有空。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Please let me know what time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suits you best</a:t>
            </a:r>
            <a:r>
              <a:rPr lang="en-US" altLang="zh-CN" sz="2400" dirty="0">
                <a:latin typeface="+mn-ea"/>
                <a:cs typeface="+mn-ea"/>
              </a:rPr>
              <a:t>. I should be available at anytime next weekend.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但如果一个瘦的人吃得很多，我也会</a:t>
            </a:r>
            <a:r>
              <a:rPr lang="zh-CN" altLang="en-US" sz="2400" dirty="0">
                <a:solidFill>
                  <a:schemeClr val="accent1"/>
                </a:solidFill>
              </a:rPr>
              <a:t>跟着</a:t>
            </a:r>
            <a:r>
              <a:rPr lang="zh-CN" altLang="en-US" sz="2400" dirty="0">
                <a:latin typeface="+mn-ea"/>
                <a:cs typeface="+mn-ea"/>
              </a:rPr>
              <a:t>吃。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2020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新高考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Ⅰ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But if a thin person eats a lot, I’ll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follow suit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4. </a:t>
            </a:r>
            <a:r>
              <a:rPr lang="zh-CN" altLang="en-US" sz="2400" dirty="0">
                <a:latin typeface="+mn-ea"/>
                <a:cs typeface="+mn-ea"/>
              </a:rPr>
              <a:t>有</a:t>
            </a:r>
            <a:r>
              <a:rPr lang="zh-CN" altLang="en-US" sz="2400" dirty="0">
                <a:solidFill>
                  <a:schemeClr val="accent1"/>
                </a:solidFill>
              </a:rPr>
              <a:t>适合每个人口味</a:t>
            </a:r>
            <a:r>
              <a:rPr lang="zh-CN" altLang="en-US" sz="2400" dirty="0">
                <a:latin typeface="+mn-ea"/>
                <a:cs typeface="+mn-ea"/>
              </a:rPr>
              <a:t>的中国菜，有来自中国各地的传统菜肴。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There is Chinese food to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suit everyone’s taste</a:t>
            </a:r>
            <a:r>
              <a:rPr lang="en-US" altLang="zh-CN" sz="2400" dirty="0">
                <a:latin typeface="+mn-ea"/>
                <a:cs typeface="+mn-ea"/>
              </a:rPr>
              <a:t>, with traditional dishes from all over China.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contain 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kənˈteɪn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            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vt.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包含；含有；容纳 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吃</a:t>
            </a:r>
            <a:r>
              <a:rPr lang="zh-CN" altLang="en-US" sz="2400" dirty="0">
                <a:solidFill>
                  <a:schemeClr val="accent1"/>
                </a:solidFill>
              </a:rPr>
              <a:t>含有</a:t>
            </a:r>
            <a:r>
              <a:rPr lang="zh-CN" altLang="en-US" sz="2400" dirty="0">
                <a:latin typeface="+mn-ea"/>
                <a:cs typeface="+mn-ea"/>
              </a:rPr>
              <a:t>维生素</a:t>
            </a:r>
            <a:r>
              <a:rPr lang="en-US" altLang="zh-CN" sz="2400" dirty="0">
                <a:latin typeface="+mn-ea"/>
                <a:cs typeface="+mn-ea"/>
              </a:rPr>
              <a:t>A</a:t>
            </a:r>
            <a:r>
              <a:rPr lang="zh-CN" altLang="en-US" sz="2400" dirty="0">
                <a:latin typeface="+mn-ea"/>
                <a:cs typeface="+mn-ea"/>
              </a:rPr>
              <a:t>、</a:t>
            </a:r>
            <a:r>
              <a:rPr lang="en-US" altLang="zh-CN" sz="2400" dirty="0">
                <a:latin typeface="+mn-ea"/>
                <a:cs typeface="+mn-ea"/>
              </a:rPr>
              <a:t>C</a:t>
            </a:r>
            <a:r>
              <a:rPr lang="zh-CN" altLang="en-US" sz="2400" dirty="0">
                <a:latin typeface="+mn-ea"/>
                <a:cs typeface="+mn-ea"/>
              </a:rPr>
              <a:t>和</a:t>
            </a:r>
            <a:r>
              <a:rPr lang="en-US" altLang="zh-CN" sz="2400" dirty="0">
                <a:latin typeface="+mn-ea"/>
                <a:cs typeface="+mn-ea"/>
              </a:rPr>
              <a:t>E</a:t>
            </a:r>
            <a:r>
              <a:rPr lang="zh-CN" altLang="en-US" sz="2400" dirty="0">
                <a:latin typeface="+mn-ea"/>
                <a:cs typeface="+mn-ea"/>
              </a:rPr>
              <a:t>的食物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它们对你的健康有很多好处。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Try to eat food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containing</a:t>
            </a:r>
            <a:r>
              <a:rPr lang="en-US" altLang="zh-CN" sz="2400" dirty="0">
                <a:latin typeface="+mn-ea"/>
                <a:cs typeface="+mn-ea"/>
              </a:rPr>
              <a:t> vitamins A, C and E—they will do lots of good to your health.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人类语言</a:t>
            </a:r>
            <a:r>
              <a:rPr lang="zh-CN" altLang="en-US" sz="2400" dirty="0">
                <a:solidFill>
                  <a:schemeClr val="accent1"/>
                </a:solidFill>
              </a:rPr>
              <a:t>包含</a:t>
            </a:r>
            <a:r>
              <a:rPr lang="en-US" altLang="zh-CN" sz="2400" dirty="0">
                <a:latin typeface="+mn-ea"/>
                <a:cs typeface="+mn-ea"/>
              </a:rPr>
              <a:t>2000</a:t>
            </a:r>
            <a:r>
              <a:rPr lang="zh-CN" altLang="en-US" sz="2400" dirty="0">
                <a:latin typeface="+mn-ea"/>
                <a:cs typeface="+mn-ea"/>
              </a:rPr>
              <a:t>多种不同的声音，从常见的“</a:t>
            </a:r>
            <a:r>
              <a:rPr lang="en-US" altLang="zh-CN" sz="2400" dirty="0">
                <a:latin typeface="+mn-ea"/>
                <a:cs typeface="+mn-ea"/>
              </a:rPr>
              <a:t>m”</a:t>
            </a:r>
            <a:r>
              <a:rPr lang="zh-CN" altLang="en-US" sz="2400" dirty="0">
                <a:latin typeface="+mn-ea"/>
                <a:cs typeface="+mn-ea"/>
              </a:rPr>
              <a:t>和“</a:t>
            </a:r>
            <a:r>
              <a:rPr lang="en-US" altLang="zh-CN" sz="2400" dirty="0">
                <a:latin typeface="+mn-ea"/>
                <a:cs typeface="+mn-ea"/>
              </a:rPr>
              <a:t>a”</a:t>
            </a:r>
            <a:r>
              <a:rPr lang="zh-CN" altLang="en-US" sz="2400" dirty="0">
                <a:latin typeface="+mn-ea"/>
                <a:cs typeface="+mn-ea"/>
              </a:rPr>
              <a:t>到一些南部非洲语言中罕见的咔嚓声。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2022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新高考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Human speech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contains</a:t>
            </a:r>
            <a:r>
              <a:rPr lang="en-US" altLang="zh-CN" sz="2400" dirty="0">
                <a:latin typeface="+mn-ea"/>
                <a:cs typeface="+mn-ea"/>
              </a:rPr>
              <a:t> more than 2,000 different sounds, from the common “m” and “a” to the rare clicks of some southern African languages.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当她看到她失散多年的儿子时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她无法</a:t>
            </a:r>
            <a:r>
              <a:rPr lang="zh-CN" altLang="en-US" sz="2400" dirty="0">
                <a:solidFill>
                  <a:schemeClr val="accent1"/>
                </a:solidFill>
              </a:rPr>
              <a:t>克制自己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泪流满面。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Seeing her long-lost son, she couldn’t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contain hersel</a:t>
            </a:r>
            <a:r>
              <a:rPr lang="en-US" altLang="zh-CN" sz="2400" dirty="0">
                <a:latin typeface="+mn-ea"/>
                <a:cs typeface="+mn-ea"/>
              </a:rPr>
              <a:t>f and her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 face was covered with tears.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zh-CN" altLang="en-US" sz="2400" dirty="0">
                <a:latin typeface="+mn-ea"/>
                <a:cs typeface="+mn-ea"/>
              </a:rPr>
              <a:t> </a:t>
            </a:r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4. </a:t>
            </a:r>
            <a:r>
              <a:rPr lang="zh-CN" altLang="en-US" sz="2400" dirty="0">
                <a:latin typeface="+mn-ea"/>
                <a:cs typeface="+mn-ea"/>
              </a:rPr>
              <a:t>绝望和无助，简无法</a:t>
            </a:r>
            <a:r>
              <a:rPr lang="zh-CN" altLang="en-US" sz="2400" dirty="0">
                <a:solidFill>
                  <a:schemeClr val="accent1"/>
                </a:solidFill>
              </a:rPr>
              <a:t>控制她的眼泪</a:t>
            </a:r>
            <a:r>
              <a:rPr lang="zh-CN" altLang="en-US" sz="2400" dirty="0">
                <a:latin typeface="+mn-ea"/>
                <a:cs typeface="+mn-ea"/>
              </a:rPr>
              <a:t>的遗憾。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Desperate and helpless, Jane couldn't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contain her tears of regret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612" y="3638813"/>
            <a:ext cx="3048635" cy="211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replace/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rɪˈpleɪs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                     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vt.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接替；取代；更换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7975033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如果我们</a:t>
            </a:r>
            <a:r>
              <a:rPr lang="zh-CN" altLang="en-US" sz="2400" dirty="0">
                <a:solidFill>
                  <a:schemeClr val="accent1"/>
                </a:solidFill>
              </a:rPr>
              <a:t>用</a:t>
            </a:r>
            <a:r>
              <a:rPr lang="zh-CN" altLang="en-US" sz="2400" dirty="0">
                <a:latin typeface="+mn-ea"/>
                <a:cs typeface="+mn-ea"/>
              </a:rPr>
              <a:t>自行车</a:t>
            </a:r>
            <a:r>
              <a:rPr lang="zh-CN" altLang="en-US" sz="2400" dirty="0">
                <a:solidFill>
                  <a:schemeClr val="accent1"/>
                </a:solidFill>
              </a:rPr>
              <a:t>代替</a:t>
            </a:r>
            <a:r>
              <a:rPr lang="zh-CN" altLang="en-US" sz="2400" dirty="0">
                <a:latin typeface="+mn-ea"/>
                <a:cs typeface="+mn-ea"/>
              </a:rPr>
              <a:t>汽车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我们的城市将变得更好。 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(2022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全国乙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Our cities will be better places if we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replace</a:t>
            </a:r>
            <a:r>
              <a:rPr lang="en-US" altLang="zh-CN" sz="2400" dirty="0">
                <a:latin typeface="+mn-ea"/>
                <a:cs typeface="+mn-ea"/>
              </a:rPr>
              <a:t> cars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with</a:t>
            </a:r>
            <a:r>
              <a:rPr lang="en-US" altLang="zh-CN" sz="2400" dirty="0">
                <a:latin typeface="+mn-ea"/>
                <a:cs typeface="+mn-ea"/>
              </a:rPr>
              <a:t> bicycles.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当我看到北极熊试图用它巨大的爪子拆毁栅栏的时候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solidFill>
                  <a:schemeClr val="accent1"/>
                </a:solidFill>
              </a:rPr>
              <a:t>这种兴奋迅速被恐惧和不安代替。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When I saw the polar bear trying to pull down the fence with his giant paws,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the excitement was quickly replaced by fear and anxiety</a:t>
            </a:r>
            <a:r>
              <a:rPr lang="en-US" altLang="zh-CN" sz="2400" dirty="0">
                <a:latin typeface="+mn-ea"/>
                <a:cs typeface="+mn-ea"/>
              </a:rPr>
              <a:t>. 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60" y="1625600"/>
            <a:ext cx="3537373" cy="265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operation 	/ ˌ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ɒpəˈreɪʃ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(ə)n/	                    n.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手术；企业；经营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zh-CN" sz="2400" dirty="0">
                <a:latin typeface="+mn-ea"/>
                <a:cs typeface="+mn-ea"/>
              </a:rPr>
              <a:t>1. </a:t>
            </a:r>
            <a:r>
              <a:rPr lang="zh-CN" altLang="en-US" sz="2400" dirty="0">
                <a:latin typeface="+mn-ea"/>
                <a:cs typeface="+mn-ea"/>
              </a:rPr>
              <a:t>后来</a:t>
            </a:r>
            <a:r>
              <a:rPr lang="en-US" altLang="zh-CN" sz="2400" dirty="0">
                <a:latin typeface="+mn-ea"/>
                <a:cs typeface="+mn-ea"/>
              </a:rPr>
              <a:t>11</a:t>
            </a:r>
            <a:r>
              <a:rPr lang="zh-CN" altLang="en-US" sz="2400" dirty="0">
                <a:latin typeface="+mn-ea"/>
                <a:cs typeface="+mn-ea"/>
              </a:rPr>
              <a:t>月底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蒂莉做了</a:t>
            </a:r>
            <a:r>
              <a:rPr lang="zh-CN" altLang="en-US" sz="2400" dirty="0">
                <a:solidFill>
                  <a:schemeClr val="accent1"/>
                </a:solidFill>
              </a:rPr>
              <a:t>腿部手术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2022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全国甲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Tx/>
              <a:buAutoNum type="arabicPeriod"/>
            </a:pP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And then in late November, Tilly had an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operation</a:t>
            </a:r>
            <a:r>
              <a:rPr lang="en-US" altLang="zh-CN" sz="2400" dirty="0">
                <a:latin typeface="+mn-ea"/>
                <a:cs typeface="+mn-ea"/>
              </a:rPr>
              <a:t> on her leg.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zh-CN" altLang="en-US" sz="2400" b="1" u="sng" dirty="0">
              <a:solidFill>
                <a:schemeClr val="accent1"/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据估计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到</a:t>
            </a:r>
            <a:r>
              <a:rPr lang="en-US" altLang="zh-CN" sz="2400" dirty="0">
                <a:latin typeface="+mn-ea"/>
                <a:cs typeface="+mn-ea"/>
              </a:rPr>
              <a:t>2025</a:t>
            </a:r>
            <a:r>
              <a:rPr lang="zh-CN" altLang="en-US" sz="2400" dirty="0">
                <a:latin typeface="+mn-ea"/>
                <a:cs typeface="+mn-ea"/>
              </a:rPr>
              <a:t>年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全国将有超过两千万辆共享单车</a:t>
            </a:r>
            <a:r>
              <a:rPr lang="zh-CN" altLang="en-US" sz="2400" dirty="0">
                <a:solidFill>
                  <a:schemeClr val="accent1"/>
                </a:solidFill>
              </a:rPr>
              <a:t>投入使用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It is estimated that more than 20 million shared bikes 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will have been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put into operation </a:t>
            </a:r>
            <a:r>
              <a:rPr lang="en-US" altLang="zh-CN" sz="2400" dirty="0">
                <a:latin typeface="+mn-ea"/>
                <a:cs typeface="+mn-ea"/>
              </a:rPr>
              <a:t>nation-wide by 2025.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新校规很快就会</a:t>
            </a:r>
            <a:r>
              <a:rPr lang="zh-CN" altLang="en-US" sz="2400" dirty="0">
                <a:solidFill>
                  <a:schemeClr val="accent1"/>
                </a:solidFill>
              </a:rPr>
              <a:t>生效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new school rules will soon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come into operation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zh-CN" altLang="en-US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59" y="2061174"/>
            <a:ext cx="28575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bring about 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brɪŋ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əˈbaʊt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                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导致；引起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1240" y="825743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大多数人没有意识到许多动物物种不能适应现代文明</a:t>
            </a:r>
            <a:r>
              <a:rPr lang="zh-CN" altLang="en-US" sz="2400" dirty="0">
                <a:solidFill>
                  <a:schemeClr val="accent1"/>
                </a:solidFill>
              </a:rPr>
              <a:t>带来</a:t>
            </a:r>
            <a:r>
              <a:rPr lang="zh-CN" altLang="en-US" sz="2400" dirty="0">
                <a:latin typeface="+mn-ea"/>
                <a:cs typeface="+mn-ea"/>
              </a:rPr>
              <a:t>的</a:t>
            </a:r>
            <a:r>
              <a:rPr lang="zh-CN" altLang="en-US" sz="2400" dirty="0">
                <a:solidFill>
                  <a:schemeClr val="accent1"/>
                </a:solidFill>
              </a:rPr>
              <a:t>变化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Most people do not </a:t>
            </a:r>
            <a:r>
              <a:rPr lang="en-US" altLang="zh-CN" sz="2400" dirty="0" err="1">
                <a:latin typeface="+mn-ea"/>
                <a:cs typeface="+mn-ea"/>
              </a:rPr>
              <a:t>realise</a:t>
            </a:r>
            <a:r>
              <a:rPr lang="en-US" altLang="zh-CN" sz="2400" dirty="0">
                <a:latin typeface="+mn-ea"/>
                <a:cs typeface="+mn-ea"/>
              </a:rPr>
              <a:t> that many animal 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species cannot adapt to the changes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brought about </a:t>
            </a:r>
            <a:endParaRPr lang="en-US" altLang="zh-CN" sz="2400" b="1" u="sng" dirty="0">
              <a:solidFill>
                <a:schemeClr val="accent1"/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by modern civilization.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你认为是什么</a:t>
            </a:r>
            <a:r>
              <a:rPr lang="zh-CN" altLang="en-US" sz="2400" dirty="0">
                <a:solidFill>
                  <a:schemeClr val="accent1"/>
                </a:solidFill>
              </a:rPr>
              <a:t>带来了文化多样性</a:t>
            </a:r>
            <a:r>
              <a:rPr lang="en-US" altLang="zh-CN" sz="2400" dirty="0">
                <a:latin typeface="+mn-ea"/>
                <a:cs typeface="+mn-ea"/>
              </a:rPr>
              <a:t>? 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What do you think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brought about </a:t>
            </a:r>
            <a:r>
              <a:rPr lang="en-US" altLang="zh-CN" sz="2400" dirty="0">
                <a:latin typeface="+mn-ea"/>
                <a:cs typeface="+mn-ea"/>
              </a:rPr>
              <a:t>the cultural diversity?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全球化对所有人都产生了巨大的影响在世界范围内，既</a:t>
            </a:r>
            <a:r>
              <a:rPr lang="zh-CN" altLang="en-US" sz="2400" dirty="0">
                <a:solidFill>
                  <a:schemeClr val="accent1"/>
                </a:solidFill>
              </a:rPr>
              <a:t>带来巨大的利益</a:t>
            </a:r>
            <a:r>
              <a:rPr lang="zh-CN" altLang="en-US" sz="2400" dirty="0">
                <a:latin typeface="+mn-ea"/>
                <a:cs typeface="+mn-ea"/>
              </a:rPr>
              <a:t>，也带来巨大的挑战。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 err="1">
                <a:latin typeface="+mn-ea"/>
                <a:cs typeface="+mn-ea"/>
              </a:rPr>
              <a:t>Globalisation</a:t>
            </a:r>
            <a:r>
              <a:rPr lang="en-US" altLang="zh-CN" sz="2400" dirty="0">
                <a:latin typeface="+mn-ea"/>
                <a:cs typeface="+mn-ea"/>
              </a:rPr>
              <a:t> has had a huge impact on people all around the world,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bringing about</a:t>
            </a:r>
            <a:r>
              <a:rPr lang="en-US" altLang="zh-CN" sz="2400" dirty="0">
                <a:latin typeface="+mn-ea"/>
                <a:cs typeface="+mn-ea"/>
              </a:rPr>
              <a:t> both significant benefits and great challenges.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73" y="1179872"/>
            <a:ext cx="2088227" cy="3128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0" y="-7620"/>
            <a:ext cx="12179935" cy="686625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3360738" y="3716655"/>
            <a:ext cx="8982075" cy="14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6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B3</a:t>
            </a:r>
            <a:r>
              <a:rPr lang="zh-CN" altLang="en-US" sz="6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</a:t>
            </a:r>
            <a:r>
              <a:rPr lang="en-US" altLang="zh-CN" sz="6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6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单词拓展</a:t>
            </a:r>
            <a:endParaRPr lang="en-US" altLang="zh-CN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745711" y="566629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</a:rPr>
              <a:t>浙江省江山中学：周宁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earn	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ɜːn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               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vt&amp;vi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挣得；赚得；赢得；博得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256713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爷爷说去年夏天靠卖鱼</a:t>
            </a:r>
            <a:r>
              <a:rPr lang="zh-CN" altLang="en-US" sz="2400" dirty="0">
                <a:solidFill>
                  <a:schemeClr val="accent1"/>
                </a:solidFill>
              </a:rPr>
              <a:t>挣</a:t>
            </a:r>
            <a:r>
              <a:rPr lang="zh-CN" altLang="en-US" sz="2400" dirty="0">
                <a:latin typeface="+mn-ea"/>
                <a:cs typeface="+mn-ea"/>
              </a:rPr>
              <a:t>了不少</a:t>
            </a:r>
            <a:r>
              <a:rPr lang="zh-CN" altLang="en-US" sz="2400" dirty="0">
                <a:solidFill>
                  <a:schemeClr val="accent1"/>
                </a:solidFill>
              </a:rPr>
              <a:t>钱</a:t>
            </a:r>
            <a:r>
              <a:rPr lang="zh-CN" altLang="en-US" sz="2400" dirty="0">
                <a:latin typeface="+mn-ea"/>
                <a:cs typeface="+mn-ea"/>
              </a:rPr>
              <a:t>。 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My grandpa said last summer they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earned</a:t>
            </a:r>
            <a:r>
              <a:rPr lang="en-US" altLang="zh-CN" sz="2400" dirty="0">
                <a:latin typeface="+mn-ea"/>
                <a:cs typeface="+mn-ea"/>
              </a:rPr>
              <a:t> quite a lot by selling the fish.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凭借强劲而凌厉的球风，她</a:t>
            </a:r>
            <a:r>
              <a:rPr lang="zh-CN" altLang="en-US" sz="2400" dirty="0">
                <a:solidFill>
                  <a:schemeClr val="accent1"/>
                </a:solidFill>
              </a:rPr>
              <a:t>赢得了“铁榔头”的称号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Her strong and powerful playing style 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b="1" u="sng" dirty="0">
                <a:solidFill>
                  <a:schemeClr val="accent1"/>
                </a:solidFill>
              </a:rPr>
              <a:t>earned her the name </a:t>
            </a:r>
            <a:r>
              <a:rPr lang="en-US" altLang="zh-CN" sz="2400" dirty="0">
                <a:latin typeface="+mn-ea"/>
                <a:cs typeface="+mn-ea"/>
              </a:rPr>
              <a:t>“Iron Hammer”.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为了实现</a:t>
            </a:r>
            <a:r>
              <a:rPr lang="zh-CN" altLang="en-US" sz="2400" dirty="0">
                <a:solidFill>
                  <a:schemeClr val="accent1"/>
                </a:solidFill>
              </a:rPr>
              <a:t>获得</a:t>
            </a:r>
            <a:r>
              <a:rPr lang="zh-CN" altLang="en-US" sz="2400" dirty="0">
                <a:latin typeface="+mn-ea"/>
                <a:cs typeface="+mn-ea"/>
              </a:rPr>
              <a:t>护理</a:t>
            </a:r>
            <a:r>
              <a:rPr lang="zh-CN" altLang="en-US" sz="2400" dirty="0">
                <a:solidFill>
                  <a:schemeClr val="accent1"/>
                </a:solidFill>
              </a:rPr>
              <a:t>学位</a:t>
            </a:r>
            <a:r>
              <a:rPr lang="zh-CN" altLang="en-US" sz="2400" dirty="0">
                <a:latin typeface="+mn-ea"/>
                <a:cs typeface="+mn-ea"/>
              </a:rPr>
              <a:t>的目标，</a:t>
            </a:r>
            <a:r>
              <a:rPr lang="en-US" altLang="zh-CN" sz="2400" dirty="0">
                <a:latin typeface="+mn-ea"/>
                <a:cs typeface="+mn-ea"/>
              </a:rPr>
              <a:t>Jennifer </a:t>
            </a:r>
            <a:r>
              <a:rPr lang="en-US" altLang="zh-CN" sz="2400" dirty="0" err="1">
                <a:latin typeface="+mn-ea"/>
                <a:cs typeface="+mn-ea"/>
              </a:rPr>
              <a:t>Maue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r</a:t>
            </a:r>
            <a:r>
              <a:rPr lang="zh-CN" altLang="en-US" sz="2400" dirty="0">
                <a:latin typeface="+mn-ea"/>
                <a:cs typeface="+mn-ea"/>
              </a:rPr>
              <a:t>比普通大学生需要更多的意志力。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2020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山东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Jennifer Mauer has needed more willpower than the typical college student to pursue her goal of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earning a nursing degree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20" y="1849120"/>
            <a:ext cx="3159760" cy="315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series	/ˈ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sɪəriːz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              n.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一系列；连续；接连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8035993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这一事件引发了</a:t>
            </a:r>
            <a:r>
              <a:rPr lang="zh-CN" altLang="en-US" sz="2400" dirty="0">
                <a:solidFill>
                  <a:schemeClr val="accent1"/>
                </a:solidFill>
              </a:rPr>
              <a:t>一系列</a:t>
            </a:r>
            <a:r>
              <a:rPr lang="zh-CN" altLang="en-US" sz="2400" dirty="0">
                <a:latin typeface="+mn-ea"/>
                <a:cs typeface="+mn-ea"/>
              </a:rPr>
              <a:t>谁也没有预见到的事件。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incident sparked off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a series of </a:t>
            </a:r>
            <a:r>
              <a:rPr lang="en-US" altLang="zh-CN" sz="2400" dirty="0">
                <a:latin typeface="+mn-ea"/>
                <a:cs typeface="+mn-ea"/>
              </a:rPr>
              <a:t>events that nobody had foreseen. 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首先，他建造了</a:t>
            </a:r>
            <a:r>
              <a:rPr lang="zh-CN" altLang="en-US" sz="2400" dirty="0">
                <a:solidFill>
                  <a:schemeClr val="accent1"/>
                </a:solidFill>
              </a:rPr>
              <a:t>一系列</a:t>
            </a:r>
            <a:r>
              <a:rPr lang="zh-CN" altLang="en-US" sz="2400" dirty="0">
                <a:latin typeface="+mn-ea"/>
                <a:cs typeface="+mn-ea"/>
              </a:rPr>
              <a:t>相互连接的透明玻璃纤维罐。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2023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新高考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Ⅰ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First, he constructed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a series of </a:t>
            </a:r>
            <a:r>
              <a:rPr lang="en-US" altLang="zh-CN" sz="2400" dirty="0">
                <a:latin typeface="+mn-ea"/>
                <a:cs typeface="+mn-ea"/>
              </a:rPr>
              <a:t>clear fiberglass tanks connected to each other.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电视台计划明年推出</a:t>
            </a:r>
            <a:r>
              <a:rPr lang="zh-CN" altLang="en-US" sz="2400" dirty="0">
                <a:solidFill>
                  <a:schemeClr val="accent1"/>
                </a:solidFill>
              </a:rPr>
              <a:t>一系列</a:t>
            </a:r>
            <a:r>
              <a:rPr lang="zh-CN" altLang="en-US" sz="2400" dirty="0">
                <a:latin typeface="+mn-ea"/>
                <a:cs typeface="+mn-ea"/>
              </a:rPr>
              <a:t>新的犯罪剧。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television network is planning to release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a new series of </a:t>
            </a:r>
            <a:r>
              <a:rPr lang="en-US" altLang="zh-CN" sz="2400" dirty="0">
                <a:latin typeface="+mn-ea"/>
                <a:cs typeface="+mn-ea"/>
              </a:rPr>
              <a:t>crime dramas next year.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13" y="1747520"/>
            <a:ext cx="3362960" cy="336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financial  /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faɪˈnænʃ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(ə)l/	         adj.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财政的；财务的；金融的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1075748"/>
            <a:ext cx="11642793" cy="534840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目前，在英国东北部的</a:t>
            </a:r>
            <a:r>
              <a:rPr lang="en-US" altLang="zh-CN" sz="2400" dirty="0">
                <a:latin typeface="+mn-ea"/>
                <a:cs typeface="+mn-ea"/>
              </a:rPr>
              <a:t>20</a:t>
            </a:r>
            <a:r>
              <a:rPr lang="zh-CN" altLang="en-US" sz="2400" dirty="0">
                <a:latin typeface="+mn-ea"/>
                <a:cs typeface="+mn-ea"/>
              </a:rPr>
              <a:t>家养老院中，有</a:t>
            </a:r>
            <a:r>
              <a:rPr lang="en-US" altLang="zh-CN" sz="2400" dirty="0">
                <a:latin typeface="+mn-ea"/>
                <a:cs typeface="+mn-ea"/>
              </a:rPr>
              <a:t>700</a:t>
            </a:r>
            <a:r>
              <a:rPr lang="zh-CN" altLang="en-US" sz="2400" dirty="0">
                <a:latin typeface="+mn-ea"/>
                <a:cs typeface="+mn-ea"/>
              </a:rPr>
              <a:t>名老人在照顾母鸡，该慈善机构得到了</a:t>
            </a:r>
            <a:r>
              <a:rPr lang="zh-CN" altLang="en-US" sz="2400" dirty="0">
                <a:solidFill>
                  <a:schemeClr val="accent1"/>
                </a:solidFill>
              </a:rPr>
              <a:t>财政支持</a:t>
            </a:r>
            <a:r>
              <a:rPr lang="zh-CN" altLang="en-US" sz="2400" dirty="0">
                <a:latin typeface="+mn-ea"/>
                <a:cs typeface="+mn-ea"/>
              </a:rPr>
              <a:t>，将其推广到全国。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2022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新高考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卷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There are now 700 elderly people looking after hens in 20 care homes in the North East, and the charity has been given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financial support </a:t>
            </a:r>
            <a:r>
              <a:rPr lang="en-US" altLang="zh-CN" sz="2400" dirty="0">
                <a:latin typeface="+mn-ea"/>
                <a:cs typeface="+mn-ea"/>
              </a:rPr>
              <a:t>to roll it out countrywide.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为当地居民提供</a:t>
            </a:r>
            <a:r>
              <a:rPr lang="zh-CN" altLang="en-US" sz="2400" dirty="0">
                <a:solidFill>
                  <a:schemeClr val="accent1"/>
                </a:solidFill>
              </a:rPr>
              <a:t>经济援助</a:t>
            </a:r>
            <a:r>
              <a:rPr lang="zh-CN" altLang="en-US" sz="2400" dirty="0">
                <a:latin typeface="+mn-ea"/>
                <a:cs typeface="+mn-ea"/>
              </a:rPr>
              <a:t>和其他福利。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2021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全国乙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Provide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financial aid </a:t>
            </a:r>
            <a:r>
              <a:rPr lang="en-US" altLang="zh-CN" sz="2400" dirty="0">
                <a:latin typeface="+mn-ea"/>
                <a:cs typeface="+mn-ea"/>
              </a:rPr>
              <a:t>and other benefits for local people.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27" y="4249767"/>
            <a:ext cx="4608393" cy="21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apart from	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əˈpɑːt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frɒm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     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除了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外（还）；此外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1240" y="948079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chemeClr val="accent1"/>
                </a:solidFill>
              </a:rPr>
              <a:t>除了</a:t>
            </a:r>
            <a:r>
              <a:rPr lang="zh-CN" altLang="en-US" sz="2400" dirty="0">
                <a:latin typeface="+mn-ea"/>
                <a:cs typeface="+mn-ea"/>
              </a:rPr>
              <a:t>有趣和有教育意义之外，这个活动为不同文化背景的人提供了一个交流的平台。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b="1" u="sng" dirty="0">
                <a:solidFill>
                  <a:schemeClr val="accent1"/>
                </a:solidFill>
              </a:rPr>
              <a:t>Apart from </a:t>
            </a:r>
            <a:r>
              <a:rPr lang="en-US" altLang="zh-CN" sz="2400" dirty="0">
                <a:latin typeface="+mn-ea"/>
                <a:cs typeface="+mn-ea"/>
              </a:rPr>
              <a:t>being fun and educational, this activity serves as a platform for people of different cultural backgrounds to communicate with each other.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云南</a:t>
            </a:r>
            <a:r>
              <a:rPr lang="zh-CN" altLang="en-US" sz="2400" dirty="0">
                <a:solidFill>
                  <a:schemeClr val="accent1"/>
                </a:solidFill>
              </a:rPr>
              <a:t>除了</a:t>
            </a:r>
            <a:r>
              <a:rPr lang="zh-CN" altLang="en-US" sz="2400" dirty="0">
                <a:latin typeface="+mn-ea"/>
                <a:cs typeface="+mn-ea"/>
              </a:rPr>
              <a:t>是花卉王国，</a:t>
            </a:r>
            <a:r>
              <a:rPr lang="zh-CN" altLang="en-US" sz="2400" dirty="0">
                <a:solidFill>
                  <a:schemeClr val="accent1"/>
                </a:solidFill>
              </a:rPr>
              <a:t>还</a:t>
            </a:r>
            <a:r>
              <a:rPr lang="zh-CN" altLang="en-US" sz="2400" dirty="0">
                <a:latin typeface="+mn-ea"/>
                <a:cs typeface="+mn-ea"/>
              </a:rPr>
              <a:t>是许多少数民族的故乡。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b="1" u="sng" dirty="0">
                <a:solidFill>
                  <a:schemeClr val="accent1"/>
                </a:solidFill>
              </a:rPr>
              <a:t>Apart from </a:t>
            </a:r>
            <a:r>
              <a:rPr lang="en-US" altLang="zh-CN" sz="2400" dirty="0">
                <a:latin typeface="+mn-ea"/>
                <a:cs typeface="+mn-ea"/>
              </a:rPr>
              <a:t>being the kingdom of flowers, Yunnan province is home to many ethic minority groups.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collection	/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kəˈlekʃ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(ə)n /	            n.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作品集；收集物；收藏品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每一章都总结了</a:t>
            </a:r>
            <a:r>
              <a:rPr lang="zh-CN" altLang="en-US" sz="2400" dirty="0">
                <a:solidFill>
                  <a:schemeClr val="accent1"/>
                </a:solidFill>
              </a:rPr>
              <a:t>一些</a:t>
            </a:r>
            <a:r>
              <a:rPr lang="zh-CN" altLang="en-US" sz="2400" dirty="0">
                <a:latin typeface="+mn-ea"/>
                <a:cs typeface="+mn-ea"/>
              </a:rPr>
              <a:t>实践，这些实践旨在帮助您按照本章的主要思想行事。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2023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新高考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Ⅰ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Each chapter concludes with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a collection of </a:t>
            </a:r>
            <a:r>
              <a:rPr lang="en-US" altLang="zh-CN" sz="2400" dirty="0">
                <a:latin typeface="+mn-ea"/>
                <a:cs typeface="+mn-ea"/>
              </a:rPr>
              <a:t>practices, which are designed to help you act on the big ideas of the chapter.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李白是中国最伟大的诗人之一，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zh-CN" altLang="en-US" sz="2400" dirty="0">
                <a:latin typeface="+mn-ea"/>
                <a:cs typeface="+mn-ea"/>
              </a:rPr>
              <a:t>他的所有诗歌都被收录在</a:t>
            </a:r>
            <a:r>
              <a:rPr lang="en-US" altLang="zh-CN" sz="2400" dirty="0">
                <a:latin typeface="+mn-ea"/>
                <a:cs typeface="+mn-ea"/>
              </a:rPr>
              <a:t>《</a:t>
            </a:r>
            <a:r>
              <a:rPr lang="zh-CN" altLang="en-US" sz="2400" dirty="0">
                <a:latin typeface="+mn-ea"/>
                <a:cs typeface="+mn-ea"/>
              </a:rPr>
              <a:t>中国诗歌集</a:t>
            </a:r>
            <a:r>
              <a:rPr lang="en-US" altLang="zh-CN" sz="2400" dirty="0">
                <a:latin typeface="+mn-ea"/>
                <a:cs typeface="+mn-ea"/>
              </a:rPr>
              <a:t>》</a:t>
            </a:r>
            <a:r>
              <a:rPr lang="zh-CN" altLang="en-US" sz="2400" dirty="0">
                <a:latin typeface="+mn-ea"/>
                <a:cs typeface="+mn-ea"/>
              </a:rPr>
              <a:t>中。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 err="1">
                <a:latin typeface="+mn-ea"/>
                <a:cs typeface="+mn-ea"/>
              </a:rPr>
              <a:t>Libai</a:t>
            </a:r>
            <a:r>
              <a:rPr lang="en-US" altLang="zh-CN" sz="2400" dirty="0">
                <a:latin typeface="+mn-ea"/>
                <a:cs typeface="+mn-ea"/>
              </a:rPr>
              <a:t> is one of the greatest poets in China, 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and all his poems have been collected in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the collection of Chinese poetry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博物馆的</a:t>
            </a:r>
            <a:r>
              <a:rPr lang="zh-CN" altLang="en-US" sz="2400" dirty="0">
                <a:solidFill>
                  <a:schemeClr val="accent1"/>
                </a:solidFill>
              </a:rPr>
              <a:t>艺术收藏</a:t>
            </a:r>
            <a:r>
              <a:rPr lang="zh-CN" altLang="en-US" sz="2400" dirty="0">
                <a:latin typeface="+mn-ea"/>
                <a:cs typeface="+mn-ea"/>
              </a:rPr>
              <a:t>以梵高和莫奈等著名画家的作品为特色。（应）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art collection </a:t>
            </a:r>
            <a:r>
              <a:rPr lang="en-US" altLang="zh-CN" sz="2400" dirty="0">
                <a:latin typeface="+mn-ea"/>
                <a:cs typeface="+mn-ea"/>
              </a:rPr>
              <a:t>at the museum features works by famous painters such as Van Gogh and Monet.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870" y="2090683"/>
            <a:ext cx="2753360" cy="154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definitely	/ˈ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defɪnətli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                            adv.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肯定；确实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如果你的孩子喜欢呆在厨房里，那么烹饪夏令营</a:t>
            </a:r>
            <a:r>
              <a:rPr lang="zh-CN" altLang="en-US" sz="2400" dirty="0">
                <a:solidFill>
                  <a:schemeClr val="accent1"/>
                </a:solidFill>
              </a:rPr>
              <a:t>绝对</a:t>
            </a:r>
            <a:r>
              <a:rPr lang="zh-CN" altLang="en-US" sz="2400" dirty="0">
                <a:latin typeface="+mn-ea"/>
                <a:cs typeface="+mn-ea"/>
              </a:rPr>
              <a:t>是合适的选择。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2020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海南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If your child enjoys being in the kitchen, then the culinary camp is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definitely</a:t>
            </a:r>
            <a:r>
              <a:rPr lang="en-US" altLang="zh-CN" sz="2400" dirty="0">
                <a:latin typeface="+mn-ea"/>
                <a:cs typeface="+mn-ea"/>
              </a:rPr>
              <a:t> the right fit.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谢谢你对我提高英语口语的建议，我</a:t>
            </a:r>
            <a:r>
              <a:rPr lang="zh-CN" altLang="en-US" sz="2400" dirty="0">
                <a:solidFill>
                  <a:schemeClr val="accent1"/>
                </a:solidFill>
              </a:rPr>
              <a:t>一定</a:t>
            </a:r>
            <a:r>
              <a:rPr lang="zh-CN" altLang="en-US" sz="2400" dirty="0">
                <a:latin typeface="+mn-ea"/>
                <a:cs typeface="+mn-ea"/>
              </a:rPr>
              <a:t>会考虑的。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I appreciate your suggestions for improving my oral English, and I will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definitely</a:t>
            </a:r>
            <a:r>
              <a:rPr lang="en-US" altLang="zh-CN" sz="2400" dirty="0">
                <a:latin typeface="+mn-ea"/>
                <a:cs typeface="+mn-ea"/>
              </a:rPr>
              <a:t> take them into consideration.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3638812"/>
            <a:ext cx="2265680" cy="3353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0" y="4108057"/>
            <a:ext cx="48768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mild  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maɪld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                         adj.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温和的；和善的；轻微的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医生说这只是</a:t>
            </a:r>
            <a:r>
              <a:rPr lang="zh-CN" altLang="en-US" sz="2400" dirty="0">
                <a:solidFill>
                  <a:schemeClr val="accent1"/>
                </a:solidFill>
              </a:rPr>
              <a:t>轻微的</a:t>
            </a:r>
            <a:r>
              <a:rPr lang="zh-CN" altLang="en-US" sz="2400" dirty="0">
                <a:latin typeface="+mn-ea"/>
                <a:cs typeface="+mn-ea"/>
              </a:rPr>
              <a:t>流感，所以我很快就会好起来的。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doctor said it was just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a mild case </a:t>
            </a:r>
            <a:r>
              <a:rPr lang="en-US" altLang="zh-CN" sz="2400" dirty="0">
                <a:latin typeface="+mn-ea"/>
                <a:cs typeface="+mn-ea"/>
              </a:rPr>
              <a:t>of the flu, so I should be feeling better soon.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她</a:t>
            </a:r>
            <a:r>
              <a:rPr lang="zh-CN" altLang="en-US" sz="2400" dirty="0">
                <a:solidFill>
                  <a:schemeClr val="accent1"/>
                </a:solidFill>
              </a:rPr>
              <a:t>温和地笑了笑</a:t>
            </a:r>
            <a:r>
              <a:rPr lang="zh-CN" altLang="en-US" sz="2400" dirty="0">
                <a:latin typeface="+mn-ea"/>
                <a:cs typeface="+mn-ea"/>
              </a:rPr>
              <a:t>，表示对赞美的感激。（续）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She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gave a mild smile </a:t>
            </a:r>
            <a:r>
              <a:rPr lang="en-US" altLang="zh-CN" sz="2400" dirty="0">
                <a:latin typeface="+mn-ea"/>
                <a:cs typeface="+mn-ea"/>
              </a:rPr>
              <a:t>to show her appreciation for the compliment.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</a:t>
            </a:r>
            <a:r>
              <a:rPr lang="zh-CN" altLang="en-US" sz="2400" dirty="0">
                <a:latin typeface="+mn-ea"/>
                <a:cs typeface="+mn-ea"/>
              </a:rPr>
              <a:t>。天气预报说今天下午只有</a:t>
            </a:r>
            <a:r>
              <a:rPr lang="zh-CN" altLang="en-US" sz="2400" dirty="0">
                <a:solidFill>
                  <a:schemeClr val="accent1"/>
                </a:solidFill>
              </a:rPr>
              <a:t>小雨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weather forecast predicted only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mild showers </a:t>
            </a:r>
            <a:r>
              <a:rPr lang="en-US" altLang="zh-CN" sz="2400" dirty="0">
                <a:latin typeface="+mn-ea"/>
                <a:cs typeface="+mn-ea"/>
              </a:rPr>
              <a:t>for the afternoon.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4. </a:t>
            </a:r>
            <a:r>
              <a:rPr lang="zh-CN" altLang="en-US" sz="2400" dirty="0">
                <a:latin typeface="+mn-ea"/>
                <a:cs typeface="+mn-ea"/>
              </a:rPr>
              <a:t>一般来说，</a:t>
            </a:r>
            <a:r>
              <a:rPr lang="zh-CN" altLang="en-US" sz="2400" dirty="0">
                <a:solidFill>
                  <a:schemeClr val="accent1"/>
                </a:solidFill>
              </a:rPr>
              <a:t>温和地区</a:t>
            </a:r>
            <a:r>
              <a:rPr lang="zh-CN" altLang="en-US" sz="2400" dirty="0">
                <a:latin typeface="+mn-ea"/>
                <a:cs typeface="+mn-ea"/>
              </a:rPr>
              <a:t>的语言相对较少，通常有很多人说，而炎热潮湿地区的语言很多，通常只有少数人说。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卷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general rule is that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mild zones </a:t>
            </a:r>
            <a:r>
              <a:rPr lang="en-US" altLang="zh-CN" sz="2400" dirty="0">
                <a:latin typeface="+mn-ea"/>
                <a:cs typeface="+mn-ea"/>
              </a:rPr>
              <a:t>have relatively few languages, often spoken by many people, while hot, wet zones have lots, often spoken by small numbers.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precious	/ˈ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preʃəs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            adj.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珍惜的；宝贵的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广泛的收藏包括雕刻大师作品，彩色玻璃，以及大约</a:t>
            </a:r>
            <a:r>
              <a:rPr lang="en-US" altLang="zh-CN" sz="2400" dirty="0">
                <a:latin typeface="+mn-ea"/>
                <a:cs typeface="+mn-ea"/>
              </a:rPr>
              <a:t>9</a:t>
            </a:r>
            <a:r>
              <a:rPr lang="zh-CN" altLang="en-US" sz="2400" dirty="0">
                <a:latin typeface="+mn-ea"/>
                <a:cs typeface="+mn-ea"/>
              </a:rPr>
              <a:t>世纪到</a:t>
            </a:r>
            <a:r>
              <a:rPr lang="en-US" altLang="zh-CN" sz="2400" dirty="0">
                <a:latin typeface="+mn-ea"/>
                <a:cs typeface="+mn-ea"/>
              </a:rPr>
              <a:t>15</a:t>
            </a:r>
            <a:r>
              <a:rPr lang="zh-CN" altLang="en-US" sz="2400" dirty="0">
                <a:latin typeface="+mn-ea"/>
                <a:cs typeface="+mn-ea"/>
              </a:rPr>
              <a:t>世纪的欧洲</a:t>
            </a:r>
            <a:r>
              <a:rPr lang="zh-CN" altLang="en-US" sz="2400" dirty="0">
                <a:solidFill>
                  <a:schemeClr val="accent1"/>
                </a:solidFill>
              </a:rPr>
              <a:t>珍贵物品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江苏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extensive collection consists of masterworks in sculpture, colored glass, and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precious objects </a:t>
            </a:r>
            <a:r>
              <a:rPr lang="en-US" altLang="zh-CN" sz="2400" dirty="0">
                <a:latin typeface="+mn-ea"/>
                <a:cs typeface="+mn-ea"/>
              </a:rPr>
              <a:t>from Europe dating from about the 9th to the 15th century.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印第安人明智地照顾这些</a:t>
            </a:r>
            <a:r>
              <a:rPr lang="zh-CN" altLang="en-US" sz="2400" dirty="0">
                <a:solidFill>
                  <a:schemeClr val="accent1"/>
                </a:solidFill>
              </a:rPr>
              <a:t>宝贵的自然资源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2021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新高考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Native Americans had taken care of these 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b="1" u="sng" dirty="0">
                <a:solidFill>
                  <a:schemeClr val="accent1"/>
                </a:solidFill>
              </a:rPr>
              <a:t>precious natural resources </a:t>
            </a:r>
            <a:r>
              <a:rPr lang="en-US" altLang="zh-CN" sz="2400" dirty="0">
                <a:latin typeface="+mn-ea"/>
                <a:cs typeface="+mn-ea"/>
              </a:rPr>
              <a:t>wisely.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与所爱的人共度的时光是</a:t>
            </a:r>
            <a:r>
              <a:rPr lang="zh-CN" altLang="en-US" sz="2400" dirty="0">
                <a:solidFill>
                  <a:schemeClr val="accent1"/>
                </a:solidFill>
              </a:rPr>
              <a:t>宝贵的</a:t>
            </a:r>
            <a:r>
              <a:rPr lang="zh-CN" altLang="en-US" sz="2400" dirty="0">
                <a:latin typeface="+mn-ea"/>
                <a:cs typeface="+mn-ea"/>
              </a:rPr>
              <a:t>，应该珍惜。（续）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Time spent with loved ones is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precious</a:t>
            </a:r>
            <a:r>
              <a:rPr lang="en-US" altLang="zh-CN" sz="2400" dirty="0">
                <a:latin typeface="+mn-ea"/>
                <a:cs typeface="+mn-ea"/>
              </a:rPr>
              <a:t> and should be cherished.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60" y="2827815"/>
            <a:ext cx="2606040" cy="359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diverse  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daɪˈvɜːs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                   adj.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不同的；多种多样的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这次展览以展示中国传统文化的各个方面为特色，展示了</a:t>
            </a:r>
            <a:r>
              <a:rPr lang="zh-CN" altLang="en-US" sz="2400" dirty="0">
                <a:solidFill>
                  <a:schemeClr val="accent1"/>
                </a:solidFill>
              </a:rPr>
              <a:t>各种各样的</a:t>
            </a:r>
            <a:r>
              <a:rPr lang="zh-CN" altLang="en-US" sz="2400" dirty="0">
                <a:latin typeface="+mn-ea"/>
                <a:cs typeface="+mn-ea"/>
              </a:rPr>
              <a:t>展品和活动。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exhibition featured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a diverse range of </a:t>
            </a:r>
            <a:r>
              <a:rPr lang="en-US" altLang="zh-CN" sz="2400" dirty="0">
                <a:latin typeface="+mn-ea"/>
                <a:cs typeface="+mn-ea"/>
              </a:rPr>
              <a:t>displays and activities that showcased various aspects of Chinese traditional culture.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人类语音对</a:t>
            </a:r>
            <a:r>
              <a:rPr lang="zh-CN" altLang="en-US" sz="2400" dirty="0">
                <a:solidFill>
                  <a:schemeClr val="accent1"/>
                </a:solidFill>
              </a:rPr>
              <a:t>文化多样性</a:t>
            </a:r>
            <a:r>
              <a:rPr lang="zh-CN" altLang="en-US" sz="2400" dirty="0">
                <a:latin typeface="+mn-ea"/>
                <a:cs typeface="+mn-ea"/>
              </a:rPr>
              <a:t>有很大贡献。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2022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卷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set of human speech sounds contributes much to 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b="1" u="sng" dirty="0">
                <a:solidFill>
                  <a:schemeClr val="accent1"/>
                </a:solidFill>
              </a:rPr>
              <a:t>cultural diversity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这些动物消耗了大量的植被，减少了公园里的</a:t>
            </a:r>
            <a:r>
              <a:rPr lang="zh-CN" altLang="en-US" sz="2400" dirty="0">
                <a:solidFill>
                  <a:schemeClr val="accent1"/>
                </a:solidFill>
              </a:rPr>
              <a:t>植物多样性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2017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III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These animals consumed large amounts of vegetation, which reduced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plant diversity </a:t>
            </a:r>
            <a:r>
              <a:rPr lang="en-US" altLang="zh-CN" sz="2400" dirty="0">
                <a:latin typeface="+mn-ea"/>
                <a:cs typeface="+mn-ea"/>
              </a:rPr>
              <a:t>in the park.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4" name="图片 3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89265" y="2147252"/>
            <a:ext cx="3547745" cy="2563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fortune /ˈ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fɔːtʃuːn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                      n.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机会；运气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橘子树不仅仅是装饰</a:t>
            </a:r>
            <a:r>
              <a:rPr lang="en-US" altLang="zh-CN" sz="2400" dirty="0">
                <a:latin typeface="+mn-ea"/>
                <a:cs typeface="+mn-ea"/>
              </a:rPr>
              <a:t>;</a:t>
            </a:r>
            <a:r>
              <a:rPr lang="zh-CN" altLang="en-US" sz="2400" dirty="0">
                <a:solidFill>
                  <a:schemeClr val="accent1"/>
                </a:solidFill>
              </a:rPr>
              <a:t>它们是好运和财富的象征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2020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Ⅱ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卷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Orange trees are more than decoration; they are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a symbol of good fortune and wealth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孩子们会得到红包，希望在新的一年里</a:t>
            </a:r>
            <a:r>
              <a:rPr lang="zh-CN" altLang="en-US" sz="2400" dirty="0">
                <a:solidFill>
                  <a:schemeClr val="accent1"/>
                </a:solidFill>
              </a:rPr>
              <a:t>带来好运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Children are given money in a red envelope to 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b="1" u="sng" dirty="0">
                <a:solidFill>
                  <a:schemeClr val="accent1"/>
                </a:solidFill>
              </a:rPr>
              <a:t>bring good fortune </a:t>
            </a:r>
            <a:r>
              <a:rPr lang="en-US" altLang="zh-CN" sz="2400" dirty="0">
                <a:latin typeface="+mn-ea"/>
                <a:cs typeface="+mn-ea"/>
              </a:rPr>
              <a:t>in the New Year. 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他决定到一个新的国家去发迹，希望能</a:t>
            </a:r>
            <a:r>
              <a:rPr lang="zh-CN" altLang="en-US" sz="2400" dirty="0">
                <a:solidFill>
                  <a:schemeClr val="accent1"/>
                </a:solidFill>
              </a:rPr>
              <a:t>找到更好的成功机会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He decided to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seek his fortune </a:t>
            </a:r>
            <a:r>
              <a:rPr lang="en-US" altLang="zh-CN" sz="2400" dirty="0">
                <a:latin typeface="+mn-ea"/>
                <a:cs typeface="+mn-ea"/>
              </a:rPr>
              <a:t>in a new country, hoping to find better opportunities for success.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2" name="http://photo-static-api.fotomore.com/creative/vcg/400/version23/VCG41534336830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13438" y="2182413"/>
            <a:ext cx="3069521" cy="205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admit	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ədˈmɪt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              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vi&amp;vt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承认 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vt.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准许进入（或加入）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1. </a:t>
            </a:r>
            <a:r>
              <a:rPr lang="zh-CN" altLang="en-US" sz="2400" dirty="0">
                <a:latin typeface="+mn-ea"/>
                <a:cs typeface="+mn-ea"/>
              </a:rPr>
              <a:t>这个淘气的男孩低下头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用颤抖的声音</a:t>
            </a:r>
            <a:r>
              <a:rPr lang="zh-CN" altLang="en-US" sz="2400" dirty="0">
                <a:solidFill>
                  <a:schemeClr val="accent1"/>
                </a:solidFill>
              </a:rPr>
              <a:t>承认窗玻璃是他打破的</a:t>
            </a:r>
            <a:r>
              <a:rPr lang="zh-CN" altLang="en-US" sz="2400" dirty="0">
                <a:latin typeface="+mn-ea"/>
                <a:cs typeface="+mn-ea"/>
              </a:rPr>
              <a:t>。 </a:t>
            </a:r>
            <a:endParaRPr lang="zh-CN" altLang="en-US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+mn-ea"/>
                <a:cs typeface="+mn-ea"/>
              </a:rPr>
              <a:t> Lowering his head, the naughty boy </a:t>
            </a:r>
            <a:r>
              <a:rPr lang="en-US" sz="2400" b="1" u="sng" dirty="0">
                <a:solidFill>
                  <a:schemeClr val="accent1"/>
                </a:solidFill>
              </a:rPr>
              <a:t>admitted(to) breaking the window </a:t>
            </a:r>
            <a:r>
              <a:rPr lang="en-US" sz="2400" dirty="0">
                <a:latin typeface="+mn-ea"/>
                <a:cs typeface="+mn-ea"/>
              </a:rPr>
              <a:t>in a trembling voice.</a:t>
            </a:r>
            <a:endParaRPr lang="en-US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眼里流着泪，他</a:t>
            </a:r>
            <a:r>
              <a:rPr lang="zh-CN" altLang="en-US" sz="2400" dirty="0">
                <a:solidFill>
                  <a:schemeClr val="accent1"/>
                </a:solidFill>
              </a:rPr>
              <a:t>承认</a:t>
            </a:r>
            <a:r>
              <a:rPr lang="zh-CN" altLang="en-US" sz="2400" dirty="0">
                <a:latin typeface="+mn-ea"/>
                <a:cs typeface="+mn-ea"/>
              </a:rPr>
              <a:t>自己在期末考试中</a:t>
            </a:r>
            <a:r>
              <a:rPr lang="zh-CN" altLang="en-US" sz="2400" dirty="0">
                <a:solidFill>
                  <a:schemeClr val="accent1"/>
                </a:solidFill>
              </a:rPr>
              <a:t>作弊了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zh-CN" altLang="en-US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+mn-ea"/>
                <a:cs typeface="+mn-ea"/>
              </a:rPr>
              <a:t>With his eyes full of tears, he </a:t>
            </a:r>
            <a:r>
              <a:rPr lang="en-US" sz="2400" b="1" u="sng" dirty="0">
                <a:solidFill>
                  <a:schemeClr val="accent1"/>
                </a:solidFill>
              </a:rPr>
              <a:t>admitted having cheated </a:t>
            </a:r>
            <a:endParaRPr lang="en-US" sz="2400" b="1" u="sng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+mn-ea"/>
                <a:cs typeface="+mn-ea"/>
              </a:rPr>
              <a:t>in the final examination. </a:t>
            </a:r>
            <a:endParaRPr lang="en-US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凡穿校服者都将</a:t>
            </a:r>
            <a:r>
              <a:rPr lang="zh-CN" altLang="en-US" sz="2400" dirty="0">
                <a:solidFill>
                  <a:schemeClr val="accent1"/>
                </a:solidFill>
              </a:rPr>
              <a:t>免费入场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zh-CN" altLang="en-US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+mn-ea"/>
                <a:cs typeface="+mn-ea"/>
              </a:rPr>
              <a:t> </a:t>
            </a:r>
            <a:r>
              <a:rPr lang="en-US" sz="2400" b="1" u="sng" dirty="0">
                <a:solidFill>
                  <a:schemeClr val="accent1"/>
                </a:solidFill>
              </a:rPr>
              <a:t>Admission will be free </a:t>
            </a:r>
            <a:r>
              <a:rPr lang="en-US" sz="2400" dirty="0">
                <a:latin typeface="+mn-ea"/>
                <a:cs typeface="+mn-ea"/>
              </a:rPr>
              <a:t>for whoever wears the school uniform. </a:t>
            </a:r>
            <a:endParaRPr lang="en-US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4. </a:t>
            </a:r>
            <a:r>
              <a:rPr lang="zh-CN" altLang="en-US" sz="2400" dirty="0">
                <a:latin typeface="+mn-ea"/>
                <a:cs typeface="+mn-ea"/>
              </a:rPr>
              <a:t>据说历史是由胜利者书写的，这些胜利者制定了</a:t>
            </a:r>
            <a:r>
              <a:rPr lang="zh-CN" altLang="en-US" sz="2400" dirty="0">
                <a:solidFill>
                  <a:schemeClr val="accent1"/>
                </a:solidFill>
              </a:rPr>
              <a:t>进入</a:t>
            </a:r>
            <a:r>
              <a:rPr lang="zh-CN" altLang="en-US" sz="2400" dirty="0">
                <a:latin typeface="+mn-ea"/>
                <a:cs typeface="+mn-ea"/>
              </a:rPr>
              <a:t>天才俱乐部的标准。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2021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全国甲</a:t>
            </a:r>
            <a:endParaRPr lang="zh-CN" altLang="en-US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+mn-ea"/>
                <a:cs typeface="+mn-ea"/>
              </a:rPr>
              <a:t>It’s said that history is written by the victors, and those victors set the standards for </a:t>
            </a:r>
            <a:r>
              <a:rPr lang="en-US" sz="2400" b="1" u="sng" dirty="0">
                <a:solidFill>
                  <a:schemeClr val="accent1"/>
                </a:solidFill>
              </a:rPr>
              <a:t>admission to </a:t>
            </a:r>
            <a:r>
              <a:rPr lang="en-US" sz="2400" dirty="0">
                <a:latin typeface="+mn-ea"/>
                <a:cs typeface="+mn-ea"/>
              </a:rPr>
              <a:t>the genius club.</a:t>
            </a:r>
            <a:endParaRPr lang="en-US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825" y="2067188"/>
            <a:ext cx="3193415" cy="237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occur	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əˈkɜ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ː(r)/	           vi.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发生；出现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多么伟大的一座城市啊</a:t>
            </a:r>
            <a:r>
              <a:rPr lang="en-US" altLang="zh-CN" sz="2400" dirty="0">
                <a:latin typeface="+mn-ea"/>
                <a:cs typeface="+mn-ea"/>
              </a:rPr>
              <a:t>——</a:t>
            </a:r>
            <a:r>
              <a:rPr lang="zh-CN" altLang="en-US" sz="2400" dirty="0">
                <a:latin typeface="+mn-ea"/>
                <a:cs typeface="+mn-ea"/>
              </a:rPr>
              <a:t>一座在</a:t>
            </a:r>
            <a:r>
              <a:rPr lang="en-US" altLang="zh-CN" sz="2400" dirty="0">
                <a:latin typeface="+mn-ea"/>
                <a:cs typeface="+mn-ea"/>
              </a:rPr>
              <a:t>1906</a:t>
            </a:r>
            <a:r>
              <a:rPr lang="zh-CN" altLang="en-US" sz="2400" dirty="0">
                <a:latin typeface="+mn-ea"/>
                <a:cs typeface="+mn-ea"/>
              </a:rPr>
              <a:t>年</a:t>
            </a:r>
            <a:r>
              <a:rPr lang="zh-CN" altLang="en-US" sz="2400" dirty="0">
                <a:solidFill>
                  <a:schemeClr val="accent1"/>
                </a:solidFill>
              </a:rPr>
              <a:t>发生</a:t>
            </a:r>
            <a:r>
              <a:rPr lang="zh-CN" altLang="en-US" sz="2400" dirty="0">
                <a:latin typeface="+mn-ea"/>
                <a:cs typeface="+mn-ea"/>
              </a:rPr>
              <a:t>地震后能够重建自己的城市。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 And what a city—a city that was able to rebuild itself after the earthquake that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occurred</a:t>
            </a:r>
            <a:r>
              <a:rPr lang="en-US" altLang="zh-CN" sz="2400" dirty="0">
                <a:latin typeface="+mn-ea"/>
                <a:cs typeface="+mn-ea"/>
              </a:rPr>
              <a:t> in 1906.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我们是进化的产物，而不仅仅是几十亿年前的进化。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2020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课标全国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Ⅲ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 We are the products of evolution, and not just evolution that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occurred</a:t>
            </a:r>
            <a:r>
              <a:rPr lang="en-US" altLang="zh-CN" sz="2400" dirty="0">
                <a:latin typeface="+mn-ea"/>
                <a:cs typeface="+mn-ea"/>
              </a:rPr>
              <a:t> billions of years ago.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他</a:t>
            </a:r>
            <a:r>
              <a:rPr lang="zh-CN" altLang="en-US" sz="2400" dirty="0">
                <a:solidFill>
                  <a:schemeClr val="accent1"/>
                </a:solidFill>
              </a:rPr>
              <a:t>想到了一个好主意</a:t>
            </a:r>
            <a:r>
              <a:rPr lang="zh-CN" altLang="en-US" sz="2400" dirty="0">
                <a:latin typeface="+mn-ea"/>
                <a:cs typeface="+mn-ea"/>
              </a:rPr>
              <a:t>，松了口气。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u="sng" dirty="0">
                <a:solidFill>
                  <a:schemeClr val="accent1"/>
                </a:solidFill>
              </a:rPr>
              <a:t>A good idea occurred to him </a:t>
            </a:r>
            <a:r>
              <a:rPr lang="en-US" altLang="zh-CN" sz="2400" dirty="0">
                <a:latin typeface="+mn-ea"/>
                <a:cs typeface="+mn-ea"/>
              </a:rPr>
              <a:t>and he sighed with relief.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4. </a:t>
            </a:r>
            <a:r>
              <a:rPr lang="zh-CN" altLang="en-US" sz="2400" dirty="0">
                <a:latin typeface="+mn-ea"/>
                <a:cs typeface="+mn-ea"/>
              </a:rPr>
              <a:t>伯纳</a:t>
            </a:r>
            <a:r>
              <a:rPr lang="zh-CN" altLang="en-US" sz="2400" dirty="0">
                <a:solidFill>
                  <a:schemeClr val="accent1"/>
                </a:solidFill>
              </a:rPr>
              <a:t>突然想到</a:t>
            </a:r>
            <a:r>
              <a:rPr lang="zh-CN" altLang="en-US" sz="2400" dirty="0">
                <a:latin typeface="+mn-ea"/>
                <a:cs typeface="+mn-ea"/>
              </a:rPr>
              <a:t>可以靠卖爆米花赚钱。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2020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新高考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Ⅰ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b="1" u="sng" dirty="0">
                <a:solidFill>
                  <a:schemeClr val="accent1"/>
                </a:solidFill>
              </a:rPr>
              <a:t>It occurred to Bernard </a:t>
            </a:r>
            <a:r>
              <a:rPr lang="en-US" altLang="zh-CN" sz="2400" dirty="0">
                <a:latin typeface="+mn-ea"/>
                <a:cs typeface="+mn-ea"/>
              </a:rPr>
              <a:t>could make some 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money by selling popcorn.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27" y="3795659"/>
            <a:ext cx="3676333" cy="2296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head to	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hed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tu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ː/	              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（朝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）前进；（向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）去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你跑进杂货店买了一瓶水。你得到了你需要的，</a:t>
            </a:r>
            <a:r>
              <a:rPr lang="zh-CN" altLang="en-US" sz="2400" dirty="0">
                <a:solidFill>
                  <a:schemeClr val="accent1"/>
                </a:solidFill>
              </a:rPr>
              <a:t>走向前面</a:t>
            </a:r>
            <a:r>
              <a:rPr lang="zh-CN" altLang="en-US" sz="2400" dirty="0">
                <a:latin typeface="+mn-ea"/>
                <a:cs typeface="+mn-ea"/>
              </a:rPr>
              <a:t>，选择看起来最快的队伍。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2021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浙江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You run into the grocery store to pick up one bottle of water. You get what you need,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head towards/to the front</a:t>
            </a:r>
            <a:r>
              <a:rPr lang="en-US" altLang="zh-CN" sz="2400" dirty="0">
                <a:latin typeface="+mn-ea"/>
                <a:cs typeface="+mn-ea"/>
              </a:rPr>
              <a:t>, and choose the line that looks fastest.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endParaRPr lang="zh-CN" altLang="en-US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当我看到拖拉机</a:t>
            </a:r>
            <a:r>
              <a:rPr lang="zh-CN" altLang="en-US" sz="2400" dirty="0">
                <a:solidFill>
                  <a:schemeClr val="accent1"/>
                </a:solidFill>
              </a:rPr>
              <a:t>开向</a:t>
            </a:r>
            <a:r>
              <a:rPr lang="zh-CN" altLang="en-US" sz="2400" dirty="0">
                <a:latin typeface="+mn-ea"/>
                <a:cs typeface="+mn-ea"/>
              </a:rPr>
              <a:t>高速公路时，我的心都僵在胸口了。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2020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浙江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My heart froze in my chest as I saw the tractor 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u="sng" dirty="0">
                <a:solidFill>
                  <a:schemeClr val="accent1"/>
                </a:solidFill>
              </a:rPr>
              <a:t>heading towards </a:t>
            </a:r>
            <a:r>
              <a:rPr lang="en-US" altLang="zh-CN" sz="2400" dirty="0">
                <a:latin typeface="+mn-ea"/>
                <a:cs typeface="+mn-ea"/>
              </a:rPr>
              <a:t>the motorway. 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endParaRPr lang="zh-CN" altLang="en-US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准备好母亲节早餐后，这对双胞胎昂着头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向</a:t>
            </a:r>
            <a:r>
              <a:rPr lang="zh-CN" altLang="en-US" sz="2400" dirty="0">
                <a:latin typeface="+mn-ea"/>
                <a:cs typeface="+mn-ea"/>
              </a:rPr>
              <a:t>妈妈的卧室</a:t>
            </a:r>
            <a:r>
              <a:rPr lang="zh-CN" altLang="en-US" sz="2400" dirty="0">
                <a:solidFill>
                  <a:schemeClr val="accent1"/>
                </a:solidFill>
              </a:rPr>
              <a:t>走去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After preparing the Mother’s Day breakfast, the twins </a:t>
            </a:r>
            <a:endParaRPr lang="en-US" altLang="zh-CN" sz="2400" dirty="0">
              <a:latin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ea"/>
                <a:cs typeface="+mn-ea"/>
              </a:rPr>
              <a:t>held their heads high and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headed for </a:t>
            </a:r>
            <a:r>
              <a:rPr lang="en-US" altLang="zh-CN" sz="2400" dirty="0">
                <a:latin typeface="+mn-ea"/>
                <a:cs typeface="+mn-ea"/>
              </a:rPr>
              <a:t>their mother’s bedroom.</a:t>
            </a:r>
            <a:endParaRPr lang="en-US" altLang="zh-CN" sz="2400" dirty="0">
              <a:latin typeface="+mn-ea"/>
              <a:cs typeface="+mn-ea"/>
            </a:endParaRPr>
          </a:p>
          <a:p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88" y="3500273"/>
            <a:ext cx="3791559" cy="24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10918732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seek /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siːk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/ sought, sought /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sɔːt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/ 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寻找；寻求；争取；（向人）请求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600426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我看来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遇到困难时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我们应该向我们最信任的人</a:t>
            </a:r>
            <a:r>
              <a:rPr lang="zh-CN" altLang="en-US" sz="2400" dirty="0">
                <a:solidFill>
                  <a:schemeClr val="accent1"/>
                </a:solidFill>
              </a:rPr>
              <a:t>寻求帮助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2021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全国甲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In my opinion, when in trouble, we should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seek help from </a:t>
            </a:r>
            <a:r>
              <a:rPr lang="en-US" altLang="zh-CN" sz="2400" dirty="0">
                <a:latin typeface="+mn-ea"/>
                <a:cs typeface="+mn-ea"/>
              </a:rPr>
              <a:t>those we trust most.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解决这个问题的最好的办法就是我们</a:t>
            </a:r>
            <a:r>
              <a:rPr lang="zh-CN" altLang="en-US" sz="2400" dirty="0">
                <a:solidFill>
                  <a:schemeClr val="accent1"/>
                </a:solidFill>
              </a:rPr>
              <a:t>设法</a:t>
            </a:r>
            <a:r>
              <a:rPr lang="zh-CN" altLang="en-US" sz="2400" dirty="0">
                <a:latin typeface="+mn-ea"/>
                <a:cs typeface="+mn-ea"/>
              </a:rPr>
              <a:t>与动物和谐共处。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The best solution to the problem was that we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sought to live in harmony with animals</a:t>
            </a:r>
            <a:r>
              <a:rPr lang="en-US" altLang="zh-CN" sz="2400" dirty="0">
                <a:latin typeface="+mn-ea"/>
                <a:cs typeface="+mn-ea"/>
              </a:rPr>
              <a:t>.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Susanne Shultz</a:t>
            </a:r>
            <a:r>
              <a:rPr lang="zh-CN" altLang="en-US" sz="2400" dirty="0">
                <a:latin typeface="+mn-ea"/>
                <a:cs typeface="+mn-ea"/>
              </a:rPr>
              <a:t>博士说，这项研究值得称赞，因为它丰富了我们对人类语言进化的认识。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2021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浙江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Dr Susanne Shultz said the study was praiseworthy in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seeking to enrich our knowledge </a:t>
            </a:r>
            <a:r>
              <a:rPr lang="en-US" altLang="zh-CN" sz="2400" dirty="0">
                <a:latin typeface="+mn-ea"/>
                <a:cs typeface="+mn-ea"/>
              </a:rPr>
              <a:t>of the evolution of human language.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4. </a:t>
            </a:r>
            <a:r>
              <a:rPr lang="zh-CN" altLang="en-US" sz="2400" dirty="0">
                <a:latin typeface="+mn-ea"/>
                <a:cs typeface="+mn-ea"/>
              </a:rPr>
              <a:t>去年，仰光的写字楼租金上涨了约</a:t>
            </a:r>
            <a:r>
              <a:rPr lang="en-US" altLang="zh-CN" sz="2400" dirty="0">
                <a:latin typeface="+mn-ea"/>
                <a:cs typeface="+mn-ea"/>
              </a:rPr>
              <a:t>150%</a:t>
            </a:r>
            <a:r>
              <a:rPr lang="zh-CN" altLang="en-US" sz="2400" dirty="0">
                <a:latin typeface="+mn-ea"/>
                <a:cs typeface="+mn-ea"/>
              </a:rPr>
              <a:t>，随着越来越多的外国公司来到这个亚洲最后的经济前沿之一</a:t>
            </a:r>
            <a:r>
              <a:rPr lang="zh-CN" altLang="en-US" sz="2400" dirty="0">
                <a:solidFill>
                  <a:schemeClr val="accent1"/>
                </a:solidFill>
              </a:rPr>
              <a:t>寻求财富</a:t>
            </a:r>
            <a:r>
              <a:rPr lang="zh-CN" altLang="en-US" sz="2400" dirty="0">
                <a:latin typeface="+mn-ea"/>
                <a:cs typeface="+mn-ea"/>
              </a:rPr>
              <a:t>，租金还将进一步上涨。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Rangoon office rents rose by about 150% in the past year, and are set to rise further as more foreign companies come to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seek their fortune </a:t>
            </a:r>
            <a:r>
              <a:rPr lang="en-US" altLang="zh-CN" sz="2400" dirty="0">
                <a:latin typeface="+mn-ea"/>
                <a:cs typeface="+mn-ea"/>
              </a:rPr>
              <a:t>in one of Asia's last economic frontiers.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5. </a:t>
            </a:r>
            <a:r>
              <a:rPr lang="zh-CN" altLang="en-US" sz="2400" dirty="0">
                <a:latin typeface="+mn-ea"/>
                <a:cs typeface="+mn-ea"/>
              </a:rPr>
              <a:t>亨利</a:t>
            </a:r>
            <a:r>
              <a:rPr lang="en-US" altLang="zh-CN" sz="2400" dirty="0">
                <a:latin typeface="+mn-ea"/>
                <a:cs typeface="+mn-ea"/>
              </a:rPr>
              <a:t>·</a:t>
            </a:r>
            <a:r>
              <a:rPr lang="zh-CN" altLang="en-US" sz="2400" dirty="0">
                <a:latin typeface="+mn-ea"/>
                <a:cs typeface="+mn-ea"/>
              </a:rPr>
              <a:t>大卫</a:t>
            </a:r>
            <a:r>
              <a:rPr lang="en-US" altLang="zh-CN" sz="2400" dirty="0">
                <a:latin typeface="+mn-ea"/>
                <a:cs typeface="+mn-ea"/>
              </a:rPr>
              <a:t>·</a:t>
            </a:r>
            <a:r>
              <a:rPr lang="zh-CN" altLang="en-US" sz="2400" dirty="0">
                <a:latin typeface="+mn-ea"/>
                <a:cs typeface="+mn-ea"/>
              </a:rPr>
              <a:t>梭罗乐于退出社会生活，在静谧的生活中</a:t>
            </a:r>
            <a:r>
              <a:rPr lang="zh-CN" altLang="en-US" sz="2400" dirty="0">
                <a:solidFill>
                  <a:schemeClr val="accent1"/>
                </a:solidFill>
              </a:rPr>
              <a:t>寻求与自然的和谐关系</a:t>
            </a:r>
            <a:r>
              <a:rPr lang="zh-CN" altLang="en-US" sz="2400" dirty="0">
                <a:latin typeface="+mn-ea"/>
                <a:cs typeface="+mn-ea"/>
              </a:rPr>
              <a:t>。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2021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天津</a:t>
            </a:r>
            <a:endParaRPr lang="zh-CN" altLang="en-US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Henry David Thoreau was happy to withdraw from social life,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seeking a harmonious relationship with nature </a:t>
            </a:r>
            <a:r>
              <a:rPr lang="en-US" altLang="zh-CN" sz="2400" dirty="0">
                <a:latin typeface="+mn-ea"/>
                <a:cs typeface="+mn-ea"/>
              </a:rPr>
              <a:t>in the quietness of his life.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768573" y="765446"/>
            <a:ext cx="10510323" cy="0"/>
          </a:xfrm>
          <a:prstGeom prst="line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1128736" y="243400"/>
            <a:ext cx="972214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select /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sɪˈlekt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                                    </a:t>
            </a:r>
            <a:r>
              <a:rPr lang="en-US" altLang="zh-CN" sz="2400" b="1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vt.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选择；挑选；选拔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12917" t="20944" r="51396" b="26333"/>
          <a:stretch>
            <a:fillRect/>
          </a:stretch>
        </p:blipFill>
        <p:spPr>
          <a:xfrm>
            <a:off x="1" y="258"/>
            <a:ext cx="1196663" cy="764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727" y="853476"/>
            <a:ext cx="11749520" cy="55706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>
                <a:latin typeface="+mn-ea"/>
                <a:cs typeface="+mn-ea"/>
              </a:rPr>
              <a:t>我们不会回应每一位候选人。</a:t>
            </a:r>
            <a:r>
              <a:rPr lang="zh-CN" altLang="en-US" sz="2400" dirty="0">
                <a:solidFill>
                  <a:schemeClr val="accent1"/>
                </a:solidFill>
              </a:rPr>
              <a:t>如果你被选中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将有经理与你联系。</a:t>
            </a:r>
            <a:r>
              <a:rPr lang="en-US" altLang="zh-CN" sz="2400" dirty="0">
                <a:latin typeface="+mn-ea"/>
                <a:cs typeface="+mn-ea"/>
              </a:rPr>
              <a:t>2021</a:t>
            </a:r>
            <a:r>
              <a:rPr lang="zh-CN" altLang="en-US" sz="2400" dirty="0">
                <a:latin typeface="+mn-ea"/>
                <a:cs typeface="+mn-ea"/>
              </a:rPr>
              <a:t>北京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 We do not respond to every candidate.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If selected</a:t>
            </a:r>
            <a:r>
              <a:rPr lang="en-US" altLang="zh-CN" sz="2400" dirty="0">
                <a:latin typeface="+mn-ea"/>
                <a:cs typeface="+mn-ea"/>
              </a:rPr>
              <a:t>, you will be contacted by a manager.</a:t>
            </a:r>
            <a:endParaRPr lang="en-US" altLang="zh-CN" sz="2400" dirty="0">
              <a:latin typeface="+mn-ea"/>
              <a:cs typeface="+mn-ea"/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2. </a:t>
            </a:r>
            <a:r>
              <a:rPr lang="zh-CN" altLang="en-US" sz="2400" dirty="0">
                <a:latin typeface="+mn-ea"/>
                <a:cs typeface="+mn-ea"/>
              </a:rPr>
              <a:t>在实验中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戈芬氏凤头鹦鹉能够为这项工作</a:t>
            </a:r>
            <a:r>
              <a:rPr lang="zh-CN" altLang="en-US" sz="2400" dirty="0">
                <a:solidFill>
                  <a:schemeClr val="accent1"/>
                </a:solidFill>
              </a:rPr>
              <a:t>选择</a:t>
            </a:r>
            <a:r>
              <a:rPr lang="zh-CN" altLang="en-US" sz="2400" dirty="0">
                <a:latin typeface="+mn-ea"/>
                <a:cs typeface="+mn-ea"/>
              </a:rPr>
              <a:t>正确的工具</a:t>
            </a:r>
            <a:r>
              <a:rPr lang="en-US" altLang="zh-CN" sz="2400" dirty="0">
                <a:latin typeface="+mn-ea"/>
                <a:cs typeface="+mn-ea"/>
              </a:rPr>
              <a:t>…… 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(2022</a:t>
            </a:r>
            <a:r>
              <a:rPr lang="zh-CN" altLang="en-US" sz="2400" baseline="-25000" dirty="0">
                <a:solidFill>
                  <a:schemeClr val="accent5">
                    <a:lumMod val="50000"/>
                  </a:schemeClr>
                </a:solidFill>
              </a:rPr>
              <a:t>全国甲</a:t>
            </a:r>
            <a:r>
              <a:rPr lang="en-US" altLang="zh-CN" sz="2400" baseline="-250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CN" sz="24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In the experiment, Goffin's cockatoos were able to </a:t>
            </a:r>
            <a:r>
              <a:rPr lang="en-US" altLang="zh-CN" sz="2400" b="1" u="sng" dirty="0">
                <a:solidFill>
                  <a:schemeClr val="accent1"/>
                </a:solidFill>
              </a:rPr>
              <a:t>select</a:t>
            </a:r>
            <a:r>
              <a:rPr lang="en-US" altLang="zh-CN" sz="2400" dirty="0">
                <a:latin typeface="+mn-ea"/>
                <a:cs typeface="+mn-ea"/>
              </a:rPr>
              <a:t> the right tool for the job...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3. </a:t>
            </a:r>
            <a:r>
              <a:rPr lang="zh-CN" altLang="en-US" sz="2400" dirty="0">
                <a:latin typeface="+mn-ea"/>
                <a:cs typeface="+mn-ea"/>
              </a:rPr>
              <a:t>我们学校图书馆为我们学生提供各种不同学科的新书</a:t>
            </a:r>
            <a:r>
              <a:rPr lang="zh-CN" altLang="en-US" sz="2400" dirty="0">
                <a:solidFill>
                  <a:schemeClr val="accent1"/>
                </a:solidFill>
              </a:rPr>
              <a:t>可供选择。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dirty="0">
                <a:latin typeface="+mn-ea"/>
                <a:cs typeface="+mn-ea"/>
              </a:rPr>
              <a:t>Our school library provides us students </a:t>
            </a:r>
            <a:endParaRPr lang="en-US" altLang="zh-CN" sz="2400" dirty="0">
              <a:latin typeface="+mn-ea"/>
              <a:cs typeface="+mn-ea"/>
            </a:endParaRPr>
          </a:p>
          <a:p>
            <a:r>
              <a:rPr lang="en-US" altLang="zh-CN" sz="2400" b="1" u="sng" dirty="0">
                <a:solidFill>
                  <a:schemeClr val="accent1"/>
                </a:solidFill>
              </a:rPr>
              <a:t>with a wide selection of </a:t>
            </a:r>
            <a:r>
              <a:rPr lang="en-US" altLang="zh-CN" sz="2400" dirty="0">
                <a:latin typeface="+mn-ea"/>
                <a:cs typeface="+mn-ea"/>
              </a:rPr>
              <a:t>new books on different subjects.</a:t>
            </a:r>
            <a:endParaRPr lang="en-US" altLang="zh-CN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zh-CN" altLang="en-US" sz="2400" dirty="0">
              <a:latin typeface="+mn-ea"/>
              <a:cs typeface="+mn-ea"/>
            </a:endParaRPr>
          </a:p>
          <a:p>
            <a:pPr marL="457200" indent="-457200">
              <a:buAutoNum type="arabicPeriod"/>
            </a:pPr>
            <a:endParaRPr lang="zh-CN" altLang="en-US" sz="2400" dirty="0">
              <a:latin typeface="+mn-ea"/>
              <a:cs typeface="+mn-ea"/>
            </a:endParaRPr>
          </a:p>
          <a:p>
            <a:endParaRPr lang="en-US" sz="2400" dirty="0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70696" y="3941522"/>
            <a:ext cx="2636520" cy="193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AS_UNIQUEID" val="2526"/>
  <p:tag name="KSO_WM_FULL_TEXT_BEAUTIFY_COPY_ID" val="106"/>
</p:tagLst>
</file>

<file path=ppt/tags/tag11.xml><?xml version="1.0" encoding="utf-8"?>
<p:tagLst xmlns:p="http://schemas.openxmlformats.org/presentationml/2006/main">
  <p:tag name="AS_UNIQUEID" val="809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AS_UNIQUEID" val="2529"/>
  <p:tag name="KSO_WM_FULL_TEXT_BEAUTIFY_COPY_ID" val="19"/>
</p:tagLst>
</file>

<file path=ppt/tags/tag14.xml><?xml version="1.0" encoding="utf-8"?>
<p:tagLst xmlns:p="http://schemas.openxmlformats.org/presentationml/2006/main">
  <p:tag name="AS_UNIQUEID" val="809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AS_UNIQUEID" val="809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AS_UNIQUEID" val="809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AS_UNIQUEID" val="809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AS_UNIQUEID" val="809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AS_UNIQUEID" val="2543"/>
  <p:tag name="KSO_WM_FULL_TEXT_BEAUTIFY_COPY_ID" val="3"/>
</p:tagLst>
</file>

<file path=ppt/tags/tag25.xml><?xml version="1.0" encoding="utf-8"?>
<p:tagLst xmlns:p="http://schemas.openxmlformats.org/presentationml/2006/main">
  <p:tag name="AS_UNIQUEID" val="809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AS_UNIQUEID" val="809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AS_UNIQUEID" val="809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AS_UNIQUEID" val="809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AS_UNIQUEID" val="809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AS_UNIQUEID" val="809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AS_UNIQUEID" val="809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AS_UNIQUEID" val="809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AS_UNIQUEID" val="809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AS_UNIQUEID" val="809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AS_UNIQUEID" val="809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AS_UNIQUEID" val="809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AS_UNIQUEID" val="809"/>
</p:tagLst>
</file>

<file path=ppt/tags/tag5.xml><?xml version="1.0" encoding="utf-8"?>
<p:tagLst xmlns:p="http://schemas.openxmlformats.org/presentationml/2006/main">
  <p:tag name="AS_UNIQUEID" val="37"/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AS_UNIQUEID" val="809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AS_UNIQUEID" val="809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AS_UNIQUEID" val="809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AS_UNIQUEID" val="809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AS_UNIQUEID" val="809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AS_UNIQUEID" val="809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11367</Words>
  <Application>WPS 演示</Application>
  <PresentationFormat>宽屏</PresentationFormat>
  <Paragraphs>419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Arial</vt:lpstr>
      <vt:lpstr>等线 Light</vt:lpstr>
      <vt:lpstr>等线</vt:lpstr>
      <vt:lpstr>Arial Unicode MS</vt:lpstr>
      <vt:lpstr>Calibri</vt:lpstr>
      <vt:lpstr>HelveticaNeue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19</cp:revision>
  <dcterms:created xsi:type="dcterms:W3CDTF">2023-12-04T06:28:00Z</dcterms:created>
  <dcterms:modified xsi:type="dcterms:W3CDTF">2024-01-19T07:19:14Z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