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57" r:id="rId3"/>
    <p:sldId id="256" r:id="rId4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317" r:id="rId32"/>
    <p:sldId id="318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319" r:id="rId47"/>
    <p:sldId id="296" r:id="rId48"/>
    <p:sldId id="297" r:id="rId49"/>
    <p:sldId id="298" r:id="rId50"/>
    <p:sldId id="320" r:id="rId51"/>
    <p:sldId id="299" r:id="rId52"/>
    <p:sldId id="300" r:id="rId53"/>
    <p:sldId id="301" r:id="rId54"/>
    <p:sldId id="321" r:id="rId55"/>
    <p:sldId id="322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41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4" Type="http://schemas.openxmlformats.org/officeDocument/2006/relationships/tableStyles" Target="tableStyles.xml"/><Relationship Id="rId73" Type="http://schemas.openxmlformats.org/officeDocument/2006/relationships/viewProps" Target="viewProps.xml"/><Relationship Id="rId72" Type="http://schemas.openxmlformats.org/officeDocument/2006/relationships/presProps" Target="presProps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5328D10A-0AA5-4FD4-BF74-4B233D6E3D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0909784-677B-4622-A0D2-B464D499061D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8D10A-0AA5-4FD4-BF74-4B233D6E3D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9784-677B-4622-A0D2-B464D49906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8D10A-0AA5-4FD4-BF74-4B233D6E3D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9784-677B-4622-A0D2-B464D49906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8D10A-0AA5-4FD4-BF74-4B233D6E3D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9784-677B-4622-A0D2-B464D49906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345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328D10A-0AA5-4FD4-BF74-4B233D6E3D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30909784-677B-4622-A0D2-B464D499061D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8D10A-0AA5-4FD4-BF74-4B233D6E3D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9784-677B-4622-A0D2-B464D49906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8D10A-0AA5-4FD4-BF74-4B233D6E3D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9784-677B-4622-A0D2-B464D49906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8D10A-0AA5-4FD4-BF74-4B233D6E3D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9784-677B-4622-A0D2-B464D49906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8D10A-0AA5-4FD4-BF74-4B233D6E3D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9784-677B-4622-A0D2-B464D49906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8D10A-0AA5-4FD4-BF74-4B233D6E3D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zh-CN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30909784-677B-4622-A0D2-B464D499061D}" type="slidenum">
              <a:rPr lang="zh-CN" altLang="en-US" smtClean="0"/>
            </a:fld>
            <a:endParaRPr lang="zh-CN" alt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328D10A-0AA5-4FD4-BF74-4B233D6E3D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30909784-677B-4622-A0D2-B464D499061D}" type="slidenum">
              <a:rPr lang="zh-CN" altLang="en-US" smtClean="0"/>
            </a:fld>
            <a:endParaRPr lang="zh-CN" alt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328D10A-0AA5-4FD4-BF74-4B233D6E3D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0909784-677B-4622-A0D2-B464D499061D}" type="slidenum">
              <a:rPr lang="zh-CN" altLang="en-US" smtClean="0"/>
            </a:fld>
            <a:endParaRPr lang="zh-CN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125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57.wdp"/><Relationship Id="rId1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tags" Target="../tags/tag1.xml"/><Relationship Id="rId1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GIF"/><Relationship Id="rId1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tags" Target="../tags/tag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0750" y="2273300"/>
            <a:ext cx="3359150" cy="335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3"/>
          <p:cNvSpPr/>
          <p:nvPr/>
        </p:nvSpPr>
        <p:spPr>
          <a:xfrm>
            <a:off x="7312025" y="16160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ban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11910" y="1448435"/>
            <a:ext cx="1014666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 明令禁止；取缔= prohibit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was banned from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driving for six months.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他被禁止驾驶六个月。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禁令 to impose/lift a ban 颁布╱解除禁令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There is to be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a total ban on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smoking in the office. 办公室将彻底禁止吸烟。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1345" y="610870"/>
            <a:ext cx="2743200" cy="2743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2421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boundary 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4655" y="1028700"/>
            <a:ext cx="1127315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1.边界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national boundaries 国界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boundary changes/disputes 边界变化╱争端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2.界限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 The boundaries between history and storytelling are always being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blurred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and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muddled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 历史与故事的界限一直模糊不清。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Scientists continue to 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push back the boundaries of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human knowledge. 科学家不断扩大人类知识的范围。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1"/>
          <a:stretch>
            <a:fillRect/>
          </a:stretch>
        </p:blipFill>
        <p:spPr>
          <a:xfrm>
            <a:off x="7671435" y="544195"/>
            <a:ext cx="3303905" cy="2199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/>
        </p:nvPicPr>
        <p:blipFill>
          <a:blip r:embed="rId2"/>
          <a:stretch>
            <a:fillRect/>
          </a:stretch>
        </p:blipFill>
        <p:spPr>
          <a:xfrm>
            <a:off x="3957320" y="4274185"/>
            <a:ext cx="3149600" cy="18326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cottage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3425" y="1165860"/>
            <a:ext cx="709612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n. 小屋；（尤指）村舍，小别墅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cottage sounds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idyllic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小屋看来恬静宜人。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cottage had a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delightful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sea view.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这小屋可以看到宜人的海景。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We're not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on the telephone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at the cottage.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我们的乡间别墅没有安装电话。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11" name="图片 110"/>
          <p:cNvPicPr/>
          <p:nvPr/>
        </p:nvPicPr>
        <p:blipFill>
          <a:blip r:embed="rId1">
            <a:clrChange>
              <a:clrFrom>
                <a:srgbClr val="F1F5F4">
                  <a:alpha val="100000"/>
                </a:srgbClr>
              </a:clrFrom>
              <a:clrTo>
                <a:srgbClr val="F1F5F4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1300" y="327660"/>
            <a:ext cx="2872105" cy="2531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1"/>
          <p:cNvPicPr/>
          <p:nvPr/>
        </p:nvPicPr>
        <p:blipFill>
          <a:blip r:embed="rId2"/>
          <a:srcRect l="6733" t="5285" r="11093" b="14615"/>
          <a:stretch>
            <a:fillRect/>
          </a:stretch>
        </p:blipFill>
        <p:spPr>
          <a:xfrm>
            <a:off x="6619875" y="3429000"/>
            <a:ext cx="3913505" cy="2540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visible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7560" y="876300"/>
            <a:ext cx="10596245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反：invisible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adj. 1. 看得见的；可见的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house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is clearly visible from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the beach. 从海滩可以清楚地看到那所房子。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Most stars are not visible to the naked eye . 大多数星星肉眼看不见。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 明显的；能注意到的=obvious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visible benefits 显而易见的实惠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showed no visible sign of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emotion. 他丝毫不露声色。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made a visible effort to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control her anger. 看得出她竭力控制自己不发火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 was visible/ obvious/ apparent/ clear that...很明显……</a:t>
            </a:r>
            <a:endParaRPr lang="zh-CN" altLang="en-US" sz="2400" b="1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adv.  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Russians were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visibly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wavering.俄国人显然犹豫不决。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655" y="327660"/>
            <a:ext cx="4423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on the move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3585" y="1155700"/>
            <a:ext cx="1080389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car was already on the move.  汽车已经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开动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了。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wide plain, with thousands of animals on the move, was an awesome spectacle.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成千上万的动物在辽阔的平原上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活动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构成了令人赞叹的奇观。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firm is on the move to larger offices.  公司正在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迁往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更大的办公区。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Jack never wanted to stay in one place for very long, so they were always on the move.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杰克从不想在一个地方久留，所以他们总在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辗转奔波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13" name="图片 112"/>
          <p:cNvPicPr/>
          <p:nvPr/>
        </p:nvPicPr>
        <p:blipFill>
          <a:blip r:embed="rId1"/>
          <a:stretch>
            <a:fillRect/>
          </a:stretch>
        </p:blipFill>
        <p:spPr>
          <a:xfrm>
            <a:off x="8447405" y="4293235"/>
            <a:ext cx="3291840" cy="20821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292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accompany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3425" y="1226820"/>
            <a:ext cx="1057846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v. 1.</a:t>
            </a:r>
            <a:r>
              <a:rPr lang="zh-CN" altLang="en-US" sz="2400" dirty="0"/>
              <a:t>陪同；陪伴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keep sb. company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 wife accompan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ied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him on the trip. </a:t>
            </a:r>
            <a:r>
              <a:rPr lang="zh-CN" altLang="en-US" sz="2400" dirty="0"/>
              <a:t>那次旅行他由妻子陪同。</a:t>
            </a:r>
            <a:endParaRPr lang="zh-CN" altLang="en-US" sz="2400" dirty="0"/>
          </a:p>
          <a:p>
            <a:r>
              <a:rPr lang="zh-CN" altLang="en-US" sz="2400" dirty="0"/>
              <a:t> </a:t>
            </a:r>
            <a:endParaRPr lang="zh-CN" altLang="en-US" sz="2400" dirty="0"/>
          </a:p>
          <a:p>
            <a:r>
              <a:rPr lang="zh-CN" altLang="en-US" sz="2400" dirty="0"/>
              <a:t>2.伴随；与…同时发生</a:t>
            </a:r>
            <a:endParaRPr lang="zh-CN" altLang="en-US" sz="2400" dirty="0"/>
          </a:p>
          <a:p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 winds accompanied by heavy rain </a:t>
            </a:r>
            <a:r>
              <a:rPr lang="zh-CN" altLang="en-US" sz="2400" dirty="0"/>
              <a:t>狂风夹着暴雨</a:t>
            </a:r>
            <a:endParaRPr lang="zh-CN" altLang="en-US" sz="2400" dirty="0"/>
          </a:p>
          <a:p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pack contains a book and accompanying CD.</a:t>
            </a:r>
            <a:r>
              <a:rPr lang="zh-CN" altLang="en-US" sz="2400" dirty="0"/>
              <a:t> 每包内装书一本，并附光盘一张。</a:t>
            </a:r>
            <a:endParaRPr lang="zh-CN" altLang="en-US" sz="2400" dirty="0"/>
          </a:p>
          <a:p>
            <a:r>
              <a:rPr lang="zh-CN" altLang="en-US" sz="2400" dirty="0"/>
              <a:t> </a:t>
            </a:r>
            <a:endParaRPr lang="zh-CN" altLang="en-US" sz="2400" dirty="0"/>
          </a:p>
          <a:p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3.~ sb (at/on sth)（</a:t>
            </a:r>
            <a:r>
              <a:rPr lang="zh-CN" altLang="en-US" sz="2400" dirty="0"/>
              <a:t>尤指用钢琴）为…伴奏</a:t>
            </a:r>
            <a:endParaRPr lang="zh-CN" altLang="en-US" sz="2400" dirty="0"/>
          </a:p>
          <a:p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singer was accompanied on the piano by her sister.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CN" altLang="en-US" sz="2400" dirty="0"/>
              <a:t>女歌手由她姐姐钢琴伴奏。</a:t>
            </a:r>
            <a:endParaRPr lang="zh-CN" altLang="en-US" sz="2400" dirty="0"/>
          </a:p>
        </p:txBody>
      </p:sp>
      <p:pic>
        <p:nvPicPr>
          <p:cNvPr id="114" name="图片 113"/>
          <p:cNvPicPr/>
          <p:nvPr/>
        </p:nvPicPr>
        <p:blipFill>
          <a:blip r:embed="rId1"/>
          <a:srcRect l="8228" t="3147"/>
          <a:stretch>
            <a:fillRect/>
          </a:stretch>
        </p:blipFill>
        <p:spPr>
          <a:xfrm>
            <a:off x="7905115" y="3742055"/>
            <a:ext cx="3515995" cy="21958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adopt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6735" y="915035"/>
            <a:ext cx="11087735" cy="5507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adoption </a:t>
            </a:r>
            <a:endParaRPr lang="zh-CN" alt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 1. 收养；领养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  </a:t>
            </a: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to adopt a child 领养孩子</a:t>
            </a:r>
            <a:endParaRPr lang="zh-CN" alt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was forced to have her baby adopted. 她被迫把婴儿给人收养。 </a:t>
            </a:r>
            <a:endParaRPr lang="zh-CN" alt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2.采用（某方法）；采取（某态度）</a:t>
            </a:r>
            <a:endParaRPr lang="zh-CN" alt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All three teams </a:t>
            </a:r>
            <a:r>
              <a:rPr lang="zh-CN" altLang="en-US" sz="22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adopted different approaches</a:t>
            </a: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to the problem. 三个队处理这个问题的方法各不相同。</a:t>
            </a:r>
            <a:endParaRPr lang="zh-CN" alt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3.正式通过，表决采纳（建议、政策等）</a:t>
            </a:r>
            <a:endParaRPr lang="zh-CN" alt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council is expected to adopt the new policy at its next meeting. 委员会有望在下次会议上正式通过这项新政策。 </a:t>
            </a:r>
            <a:endParaRPr lang="zh-CN" alt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4.（名字等）；移居（某国）；承袭（风俗）</a:t>
            </a:r>
            <a:endParaRPr lang="zh-CN" alt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to adopt a name/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title/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language</a:t>
            </a:r>
            <a:r>
              <a:rPr lang="en-US" altLang="zh-CN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 </a:t>
            </a: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many of the practices 取名；袭用头衔；采用某语言；承袭（风俗）5.采用（某种举止、说话方式等）</a:t>
            </a:r>
            <a:endParaRPr lang="zh-CN" alt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</a:t>
            </a:r>
            <a:r>
              <a:rPr lang="zh-CN" altLang="en-US" sz="22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adopted an air of indifference</a:t>
            </a: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他摆出一副满不在乎的样子。 </a:t>
            </a:r>
            <a:endParaRPr lang="zh-CN" alt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6.选定，选举（某人为候选人或代表）= elect</a:t>
            </a:r>
            <a:endParaRPr lang="zh-CN" alt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was adopted as parliamentary candidate for Wood Green. </a:t>
            </a:r>
            <a:endParaRPr lang="zh-CN" alt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她被推举为伍德格林选区的议员候选人。</a:t>
            </a:r>
            <a:endParaRPr lang="zh-CN" alt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15" name="图片 114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0690" y="4655820"/>
            <a:ext cx="1661160" cy="14312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sour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877" y="736893"/>
            <a:ext cx="10666730" cy="63709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adj.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酸的；有酸味的 a sour flavour 酸味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 阴郁的；闷闷不乐的；没好气的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sour face 阴郁的脸色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meeting 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ended on a sour note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with several people walking out.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几个人退席，会议不欢而散。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go sour变坏；恶化；出毛病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Their relationship soon 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went sour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他们的关系很快有了嫌隙。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sour grapes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酸葡萄（表示某人表面贬低某事物，实则是嫉妒）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said he didn't want the job anyway, but that's just sour grapes. 他说反正他并不想干这份工作，这不过是吃不着葡萄就说葡萄酸而已。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（使）变坏，恶化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atmosphere at the house soured.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屋子里的气氛不对了。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16" name="图片 115"/>
          <p:cNvPicPr/>
          <p:nvPr/>
        </p:nvPicPr>
        <p:blipFill>
          <a:blip r:embed="rId1"/>
          <a:stretch>
            <a:fillRect/>
          </a:stretch>
        </p:blipFill>
        <p:spPr>
          <a:xfrm>
            <a:off x="8376920" y="509905"/>
            <a:ext cx="3226435" cy="20243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set out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945" y="1313815"/>
            <a:ext cx="1113726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1．开始旅行或出发：开始进行一次旅行或行程。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We set out early in the morning to avoid traffic.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为了避免交通拥堵，我们一大早就出发了。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2．开始做某事：开始进行某项活动或任务。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set out to learn a new language.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他开始学习一门新语言。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3．安排或展示某物：以特定方式安排或展示某物。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set out the dishes on the table for dinner.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她在餐桌上摆放好了餐具。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17" name="图片 116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1194" b="17491"/>
          <a:stretch>
            <a:fillRect/>
          </a:stretch>
        </p:blipFill>
        <p:spPr>
          <a:xfrm>
            <a:off x="7901305" y="792480"/>
            <a:ext cx="3169285" cy="48907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bless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7530" y="869950"/>
            <a:ext cx="1122489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求上帝降福于；祝福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  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God bless you! 愿上帝保佑你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 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be blessed with sth/sb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赋有（能力等）；享有（幸福等）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She's blessed with excellent health. 她身体很好，是一种福气。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I’m blessed to have all of you accompanying me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很幸运有你们的一路相伴。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blessing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 n. 幸事；祈福祷告；许可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It's a blessing that nobody was in the house at the time. 幸好当时屋子里没人。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went with his parents' blessing . 他是得到父母的同意去的。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blessing in disguise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因祸得福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Losing my job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turned out to be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blessing in disguise because it gave me the opportunity to start my own business.失去工作最终成为了因祸得福，因为这给了我创业的机会。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10937" y="2934269"/>
            <a:ext cx="689894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选择性必修一</a:t>
            </a:r>
            <a:r>
              <a:rPr lang="en-US" altLang="zh-CN" sz="3600" b="1" dirty="0"/>
              <a:t>unit3</a:t>
            </a:r>
            <a:r>
              <a:rPr lang="en-US" altLang="zh-CN" sz="3600" b="1" dirty="0"/>
              <a:t> </a:t>
            </a:r>
            <a:r>
              <a:rPr lang="zh-CN" altLang="en-US" sz="3600" b="1" dirty="0"/>
              <a:t>教材词汇</a:t>
            </a:r>
            <a:endParaRPr lang="zh-CN" altLang="en-US" sz="36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live off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11400" y="60579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/>
              <a:t>依靠某物或某人作为生存的主要来源，如金钱或食物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31850" y="97409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seems to live off junk food.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他好像靠吃垃圾食品为生。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19" name="图片 118"/>
          <p:cNvPicPr/>
          <p:nvPr/>
        </p:nvPicPr>
        <p:blipFill>
          <a:blip r:embed="rId1"/>
          <a:srcRect b="6529"/>
          <a:stretch>
            <a:fillRect/>
          </a:stretch>
        </p:blipFill>
        <p:spPr>
          <a:xfrm>
            <a:off x="3048000" y="2425065"/>
            <a:ext cx="6096000" cy="34455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655" y="327660"/>
            <a:ext cx="62160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prohibit   v. </a:t>
            </a:r>
            <a:endParaRPr lang="en-US" altLang="zh-CN" sz="3600" b="1" dirty="0">
              <a:solidFill>
                <a:srgbClr val="C00000"/>
              </a:solidFill>
            </a:endParaRPr>
          </a:p>
          <a:p>
            <a:r>
              <a:rPr lang="en-US" altLang="zh-CN" sz="3600" b="1" dirty="0">
                <a:solidFill>
                  <a:srgbClr val="C00000"/>
                </a:solidFill>
              </a:rPr>
              <a:t>prohibition   n. 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9165" y="1526540"/>
            <a:ext cx="1004887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（尤指以法令）禁止= forbid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law prohibiting the sale of alcohol 禁止售酒的法令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prohibition of smoking in public areas 禁止在公共场所吸烟的规定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 阻止；使不可能= prevent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high cost of equipment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prohibits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many people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from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taking up this sport. 昂贵的装备令许多人对这项运动望而却步。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20" name="图片 119"/>
          <p:cNvPicPr/>
          <p:nvPr/>
        </p:nvPicPr>
        <p:blipFill>
          <a:blip r:embed="rId1">
            <a:clrChange>
              <a:clrFrom>
                <a:srgbClr val="FEE300">
                  <a:alpha val="100000"/>
                </a:srgbClr>
              </a:clrFrom>
              <a:clrTo>
                <a:srgbClr val="FEE3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38490" y="327660"/>
            <a:ext cx="2368550" cy="2260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2421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journalist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35910" y="46672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/>
              <a:t>新闻记者；新闻工作者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782320" y="974090"/>
            <a:ext cx="107353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A journalist is a person whose job is to collect news and write about it for newspapers, magazines, television, or radio.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1" name="图片 120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0937" y="834927"/>
            <a:ext cx="5409126" cy="540912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655" y="327660"/>
            <a:ext cx="4593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sneeze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1190" y="1165860"/>
            <a:ext cx="1138618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v./ n.打喷嚏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I've been sneezing all morning. 我一上午直打喷嚏。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Put a handkerchief over your mouth when you sneeze.  打喷嚏时用手帕捂住嘴。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gave a violent sneeze. 她打了个大喷嚏。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b="1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not to be sneezed at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值得认真对待；不可轻视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In those days, $20 was not a sum to be sneezed at.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那时候，20元可不能不当回事。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23" name="图片 122"/>
          <p:cNvPicPr/>
          <p:nvPr/>
        </p:nvPicPr>
        <p:blipFill>
          <a:blip r:embed="rId1">
            <a:clrChange>
              <a:clrFrom>
                <a:srgbClr val="D5E4F7">
                  <a:alpha val="100000"/>
                </a:srgbClr>
              </a:clrFrom>
              <a:clrTo>
                <a:srgbClr val="D5E4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6095" y="3299460"/>
            <a:ext cx="2122170" cy="3171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teapot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6190" y="1259840"/>
            <a:ext cx="979297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茶壶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For some, it may seem silly, a tempest in a teapot.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对有些人来说，这似乎很荒唐，是小题大做。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(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tempest大风暴；暴风雨；暴风雪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)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24" name="图片 123"/>
          <p:cNvPicPr/>
          <p:nvPr/>
        </p:nvPicPr>
        <p:blipFill>
          <a:blip r:embed="rId1"/>
          <a:stretch>
            <a:fillRect/>
          </a:stretch>
        </p:blipFill>
        <p:spPr>
          <a:xfrm>
            <a:off x="5862320" y="3037205"/>
            <a:ext cx="5304790" cy="27889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label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5315" y="1064895"/>
            <a:ext cx="9145270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n./v.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1. 标签；签条；标记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price/address labels 价格标签；地址签条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peered at the label on the bottle.他注视着瓶子上的标签。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produce was labelled "Made in China."该产品上贴有“中国制造”的标签。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 不恰当的）称谓，绰号，叫法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 hated the label ‘housewife’. 我不喜欢“家庭主妇”这个称谓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 can't bear people who make judgements and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label me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我受不了那些对我评头论足、乱贴标签的人。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25" name="图片 124"/>
          <p:cNvPicPr/>
          <p:nvPr/>
        </p:nvPicPr>
        <p:blipFill>
          <a:blip r:embed="rId1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rcRect b="7596"/>
          <a:stretch>
            <a:fillRect/>
          </a:stretch>
        </p:blipFill>
        <p:spPr>
          <a:xfrm>
            <a:off x="8253095" y="3674110"/>
            <a:ext cx="3485515" cy="27190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cream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2000" y="974090"/>
            <a:ext cx="10478135" cy="6369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奶油; 护肤霜，药膏; 奶油色; </a:t>
            </a:r>
            <a:r>
              <a:rPr lang="zh-CN" alt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精英，精华</a:t>
            </a:r>
            <a:endParaRPr lang="zh-CN" alt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cream of the crop of this season's movies  本季节电影的最佳影片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cream of New York society  纽约社会的精英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把…搅成糊状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Cream the butter and sugar together.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best students were creamed off by the grammar schools.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最好的学生都已被文法学校录取。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We got creamed in the first round.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我们在第一轮就被彻底打败了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adj.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奶油色的; 淡黄色的; 米色的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26" name="图片 125"/>
          <p:cNvPicPr/>
          <p:nvPr/>
        </p:nvPicPr>
        <p:blipFill>
          <a:blip r:embed="rId1"/>
          <a:srcRect t="10038" b="4598"/>
          <a:stretch>
            <a:fillRect/>
          </a:stretch>
        </p:blipFill>
        <p:spPr>
          <a:xfrm>
            <a:off x="8738235" y="2738755"/>
            <a:ext cx="2995295" cy="3736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655" y="327660"/>
            <a:ext cx="2896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leopard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43835" y="60452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/>
              <a:t>n. </a:t>
            </a:r>
            <a:r>
              <a:rPr lang="zh-CN" altLang="en-US" dirty="0"/>
              <a:t>豹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99795" y="1086485"/>
            <a:ext cx="94113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leopard cannot change his spots.</a:t>
            </a:r>
            <a:r>
              <a:rPr lang="en-US" altLang="zh-C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zh-CN" alt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江山易改本性难移。</a:t>
            </a:r>
            <a:endParaRPr lang="zh-CN" alt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27" name="图片 126"/>
          <p:cNvPicPr/>
          <p:nvPr/>
        </p:nvPicPr>
        <p:blipFill>
          <a:blip r:embed="rId1"/>
          <a:stretch>
            <a:fillRect/>
          </a:stretch>
        </p:blipFill>
        <p:spPr>
          <a:xfrm>
            <a:off x="899795" y="2094230"/>
            <a:ext cx="5080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8" name="图片 127"/>
          <p:cNvPicPr/>
          <p:nvPr/>
        </p:nvPicPr>
        <p:blipFill>
          <a:blip r:embed="rId2"/>
          <a:stretch>
            <a:fillRect/>
          </a:stretch>
        </p:blipFill>
        <p:spPr>
          <a:xfrm>
            <a:off x="6175375" y="2094230"/>
            <a:ext cx="4972685" cy="28581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stretch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7525" y="897890"/>
            <a:ext cx="11431270" cy="5700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 1. 伸展；舒展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stretched and yawned lazily. 他伸了伸懒腰，打了个哈欠。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exercises are designed to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stretch </a:t>
            </a: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and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tone </a:t>
            </a: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your muscles. 这些活动目的在于伸展和增强你的肌肉。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 伸出，伸长（胳膊、腿）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stretched across the table for the butter. 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她伸手到桌子那头去拿黄油。 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stretched out </a:t>
            </a: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hand and picked up the book. 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我伸出一只手，把书捡起来。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3. 延伸；绵延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Fields and hills stretched out as far as we could see. 放眼望去，田野山丘绵延不绝。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4. 延续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town's history stretches back to before 1500. 该城的历史可以上溯到公元1500年以前。 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talks look set to stretch into a second week. 看来谈判十有八九要延续到下个星期了。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5. 足够买（或支付）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 need a new car, but my savings won't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stretch to </a:t>
            </a: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it. 我需要一辆新车，但我的积蓄不够。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29" name="图片 128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0211" b="13246"/>
          <a:stretch>
            <a:fillRect/>
          </a:stretch>
        </p:blipFill>
        <p:spPr>
          <a:xfrm>
            <a:off x="8874760" y="107315"/>
            <a:ext cx="1100455" cy="188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0" name="图片 129"/>
          <p:cNvPicPr/>
          <p:nvPr/>
        </p:nvPicPr>
        <p:blipFill>
          <a:blip r:embed="rId2"/>
          <a:stretch>
            <a:fillRect/>
          </a:stretch>
        </p:blipFill>
        <p:spPr>
          <a:xfrm>
            <a:off x="7917180" y="2404110"/>
            <a:ext cx="3255010" cy="18624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9420" y="664210"/>
            <a:ext cx="11156315" cy="5307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6. 大量地）使用，消耗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influx of refugees has stretched the country's resources to the limit . 难民的大量涌入把这个国家的资源消耗殆尽。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We can't take on any more work—we're fully stretched as it is. 我们不能再接受其他工作了—现在已经竭尽所能了。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7. </a:t>
            </a:r>
            <a:r>
              <a:rPr lang="zh-CN" altLang="en-US" sz="225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使竭尽所能；使全力以赴；使发挥出全部本领</a:t>
            </a:r>
            <a:endParaRPr lang="zh-CN" altLang="en-US" sz="225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 need a job that will stretch me. 我需要一份让我能充分发挥才智的工作。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 I'm trying to move on and stretch myself with something different.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 我正试图换个工作，使自己在不同的事情上得到充分发挥。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8.滥用；随意歪曲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admitted that he had maybe stretched the truth a little. 他承认可能有点言过其实了。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play's plot stretches credulity to the limit . 这出戏的剧情简直就是胡编滥造。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9. 俭省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They're used to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stretching their budgets</a:t>
            </a: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 他们习惯于精打细算。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442188"/>
            <a:ext cx="2205815" cy="14007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shop furniture design modern style coffee store design for sa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607" y="1898657"/>
            <a:ext cx="2100460" cy="1400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buffet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pic>
        <p:nvPicPr>
          <p:cNvPr id="1032" name="Picture 8" descr="Pacific Dining Car Auctioning Off Its Furniture, Equipment as 99-Year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135" y="1962180"/>
            <a:ext cx="2100460" cy="2100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本框 4"/>
          <p:cNvSpPr txBox="1"/>
          <p:nvPr/>
        </p:nvSpPr>
        <p:spPr>
          <a:xfrm>
            <a:off x="994901" y="753745"/>
            <a:ext cx="958072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n. </a:t>
            </a:r>
            <a:endParaRPr lang="en-US" altLang="zh-C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cold buffet had been laid out in the dining-room.</a:t>
            </a:r>
            <a:endParaRPr lang="en-US" altLang="zh-CN" sz="2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CN" alt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自助餐</a:t>
            </a:r>
            <a:endParaRPr lang="en-US" altLang="zh-CN" sz="2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sat in the station buffet </a:t>
            </a:r>
            <a:r>
              <a:rPr lang="en-US" altLang="zh-CN" sz="2800" i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sipping tea</a:t>
            </a:r>
            <a:r>
              <a:rPr lang="en-US" altLang="zh-CN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zh-CN" sz="2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CN" alt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小餐吧</a:t>
            </a:r>
            <a:endParaRPr lang="en-US" altLang="zh-C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=dining car </a:t>
            </a:r>
            <a:r>
              <a:rPr lang="zh-CN" alt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餐车</a:t>
            </a:r>
            <a:endParaRPr lang="en-US" altLang="zh-C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v. </a:t>
            </a:r>
            <a:endParaRPr lang="en-US" altLang="zh-C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strong wind is buffeting the tiny tree.</a:t>
            </a:r>
            <a:endParaRPr lang="en-US" altLang="zh-CN" sz="2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Their plane had been severely buffeted by storms.</a:t>
            </a:r>
            <a:endParaRPr lang="en-US" altLang="zh-CN" sz="2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800" i="1" dirty="0">
                <a:latin typeface="Calibri" panose="020F0502020204030204" pitchFamily="34" charset="0"/>
                <a:cs typeface="Calibri" panose="020F0502020204030204" pitchFamily="34" charset="0"/>
              </a:rPr>
              <a:t>The nation had been buffeted by a wave of strikes (</a:t>
            </a:r>
            <a:r>
              <a:rPr lang="zh-CN" alt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罢工</a:t>
            </a:r>
            <a:r>
              <a:rPr lang="en-US" altLang="zh-CN" sz="2800" i="1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endParaRPr lang="zh-CN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4" name="Picture 10" descr="Who Has Seen the Wind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r="28530" b="16974"/>
          <a:stretch>
            <a:fillRect/>
          </a:stretch>
        </p:blipFill>
        <p:spPr bwMode="auto">
          <a:xfrm>
            <a:off x="9278723" y="4301699"/>
            <a:ext cx="2614613" cy="20019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373701" y="4213475"/>
            <a:ext cx="8113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 be repeatedly struck or blown around by winds </a:t>
            </a:r>
            <a:r>
              <a:rPr lang="zh-CN" alt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连续猛击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4901" y="5480300"/>
            <a:ext cx="8752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 experience difficult or unpleasant situations </a:t>
            </a:r>
            <a:r>
              <a:rPr lang="zh-CN" alt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遭遇不幸或困难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9260" y="587375"/>
            <a:ext cx="11017885" cy="4961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一片; 一段时间; 舒展; 弹性; 直道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stretch of road 一段路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That's a pretty stretch of coast.  那是一段美丽的海岸线。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landscape seemed to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stretch into infinity</a:t>
            </a: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 风景似乎延伸到了无穷远处。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used to read </a:t>
            </a:r>
            <a:r>
              <a:rPr lang="zh-CN" altLang="en-US" sz="225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for hours at a stretch </a:t>
            </a: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(= without stopping) . 她以前看书常常连看几小时。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campaign has </a:t>
            </a:r>
            <a:r>
              <a:rPr lang="zh-CN" altLang="en-US" sz="225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entered its final stretch</a:t>
            </a: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竞选已进入最后冲刺阶段。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Stay in this position and feel the stretch in your legs. 保持这个姿势，体会腿部绷紧的感觉。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We got out of the car and had a good stretch.  我们下车好好舒展了一下身体。</a:t>
            </a: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31" name="图片 130"/>
          <p:cNvPicPr/>
          <p:nvPr/>
        </p:nvPicPr>
        <p:blipFill>
          <a:blip r:embed="rId1"/>
          <a:stretch>
            <a:fillRect/>
          </a:stretch>
        </p:blipFill>
        <p:spPr>
          <a:xfrm>
            <a:off x="5919470" y="4493260"/>
            <a:ext cx="5357495" cy="18846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655" y="327660"/>
            <a:ext cx="3384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rewarding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6800" y="1116330"/>
            <a:ext cx="931291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adj. 令人满意的; 令人有所收获的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rewarding experience/job 有益的经历/工作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stimulating and rewarding 激发人的、令人有所收获的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32" name="图片 131"/>
          <p:cNvPicPr/>
          <p:nvPr/>
        </p:nvPicPr>
        <p:blipFill>
          <a:blip r:embed="rId1"/>
          <a:srcRect b="10911"/>
          <a:stretch>
            <a:fillRect/>
          </a:stretch>
        </p:blipFill>
        <p:spPr>
          <a:xfrm>
            <a:off x="3961130" y="3497580"/>
            <a:ext cx="3810000" cy="22656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bush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4690" y="1181735"/>
            <a:ext cx="1092898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snapped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twig off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bush.  他啪地从灌木上折下一小枝。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They used a machete to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cut through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bush.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他们用大砍刀在灌木林中劈出了一条路。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en-US" altLang="zh-CN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beat around the bush  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拐弯抹角</a:t>
            </a:r>
            <a:endParaRPr lang="zh-CN" altLang="en-US" sz="2400" b="1" i="1" dirty="0">
              <a:solidFill>
                <a:srgbClr val="0070C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33" name="图片 132"/>
          <p:cNvPicPr/>
          <p:nvPr/>
        </p:nvPicPr>
        <p:blipFill>
          <a:blip r:embed="rId1"/>
          <a:stretch>
            <a:fillRect/>
          </a:stretch>
        </p:blipFill>
        <p:spPr>
          <a:xfrm>
            <a:off x="7527925" y="2190750"/>
            <a:ext cx="4095750" cy="4095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lung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8285" y="127381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at the top of one’s lung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尽可能大声地喊叫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34" name="图片 133"/>
          <p:cNvPicPr/>
          <p:nvPr/>
        </p:nvPicPr>
        <p:blipFill>
          <a:blip r:embed="rId1"/>
          <a:stretch>
            <a:fillRect/>
          </a:stretch>
        </p:blipFill>
        <p:spPr>
          <a:xfrm>
            <a:off x="3965575" y="1965325"/>
            <a:ext cx="3350260" cy="3937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cycle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6750" y="1239520"/>
            <a:ext cx="11047095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 骑自行车；骑自行车旅行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new metro runs under the square,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carrying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hundreds of thousands who used to cycle to work.  一条新地铁在广场下面运行，载着数以千计过去骑自行车上班的人们。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There are a multitude of small, quiet roads to cycle along.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有多条可以骑自行车的僻静小路。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自行车；摩托车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We went for a cycle ride on Sunday.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我们星期天骑自行车去兜风了。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 循环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We need to break the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vicious cycle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of violence and counterviolence.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我们需要结束暴力和反暴力的恶性循环。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35" name="图片 134"/>
          <p:cNvPicPr/>
          <p:nvPr/>
        </p:nvPicPr>
        <p:blipFill>
          <a:blip r:embed="rId1">
            <a:clrChange>
              <a:clrFrom>
                <a:srgbClr val="FDF1E1">
                  <a:alpha val="100000"/>
                </a:srgbClr>
              </a:clrFrom>
              <a:clrTo>
                <a:srgbClr val="FDF1E1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0590" y="2303145"/>
            <a:ext cx="5391150" cy="304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655" y="327660"/>
            <a:ext cx="2082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corridor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5475" y="1122045"/>
            <a:ext cx="996950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Their laughter filled the corridor.  他们的笑声充满了走廊。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pounded along the corridor after him.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她跟着他在走廊里咚咚地走过。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 could hear the pit-a-pat of feet in the corridor.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我能听见走廊上啪哒啪哒的脚步声。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corridor opened into a low smoky room.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这条走廊通向一个既低矮又烟雾弥漫的房间。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36" name="图片 135"/>
          <p:cNvPicPr/>
          <p:nvPr/>
        </p:nvPicPr>
        <p:blipFill>
          <a:blip r:embed="rId1"/>
          <a:srcRect b="12861"/>
          <a:stretch>
            <a:fillRect/>
          </a:stretch>
        </p:blipFill>
        <p:spPr>
          <a:xfrm>
            <a:off x="8324215" y="1022985"/>
            <a:ext cx="2929890" cy="48120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pedal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5960" y="1203960"/>
            <a:ext cx="1046797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（自行车等的）脚蹬子，踏板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pressed her foot down sharply on the brake pedal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她猛踩刹车踏板。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 骑自行车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 saw her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pedalling along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towpath. 我看见她在纤道上骑自行车。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jumped on his bike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and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pedalled off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他跳上自行车就骑走了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37" name="图片 136"/>
          <p:cNvPicPr/>
          <p:nvPr/>
        </p:nvPicPr>
        <p:blipFill>
          <a:blip r:embed="rId1"/>
          <a:stretch>
            <a:fillRect/>
          </a:stretch>
        </p:blipFill>
        <p:spPr>
          <a:xfrm>
            <a:off x="4214495" y="4003040"/>
            <a:ext cx="3430905" cy="21901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655" y="327660"/>
            <a:ext cx="3289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fountain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3900" y="1136015"/>
            <a:ext cx="10744835" cy="46139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喷泉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main square has a fountain that spouts water 40 feet into the air.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主广场有个喷泉，喷水高达40英尺。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 丰富来源；源泉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= source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You are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fountain of ideas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 你就是思想的源泉。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 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喷射；喷流</a:t>
            </a:r>
            <a:endParaRPr lang="zh-CN" altLang="en-US" sz="2400" b="1" i="1" dirty="0">
              <a:solidFill>
                <a:srgbClr val="0070C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watched the blood fountaining from her wrists.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她看着血从手腕喷涌而出。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route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5785" y="849630"/>
            <a:ext cx="11245850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路线；路途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Which is the best route to take? 哪一条是最佳路线？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They took the scenic route back to the hotel.  他们选了一条景色优美的路线回旅馆。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began cracking open big blue tins of butter cookies and feeding the dogs on his route.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 他开始打开装着奶油曲奇的蓝色大罐子，巡访途中喂起那些狗来。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 (公共汽车的) 行车路线; (飞机、轮船的) 航线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...the main shipping routes to Japan.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 …去往日本的主要轮船航线。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3. 途径；渠道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route to success 成功之路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38" name="图片 137"/>
          <p:cNvPicPr/>
          <p:nvPr/>
        </p:nvPicPr>
        <p:blipFill>
          <a:blip r:embed="rId1"/>
          <a:stretch>
            <a:fillRect/>
          </a:stretch>
        </p:blipFill>
        <p:spPr>
          <a:xfrm>
            <a:off x="8879205" y="3173095"/>
            <a:ext cx="2672715" cy="31407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ahead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7685" y="1103630"/>
            <a:ext cx="991997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adv.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（时间、空间）向前面，在前面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Brett looked straight ahead.  布瑞特向前直视。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We've got a lot of hard work ahead. 我们往后还有很多艰苦工作要做。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 提前；预先；提早= in advance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party was planned weeks ahead. 聚会提前几个星期就已筹划好了。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3. 占优势；领先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Our team was ahead by six points. 我们队领先六分。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You need to work hard to 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keep ahead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你要努力才能保持领先优势。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lid 100% Cotton Loop Back Terry Knit Cloth Fabric For Casual Garment ...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160" y="402610"/>
            <a:ext cx="1353284" cy="135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cloth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9739" y="1269818"/>
            <a:ext cx="668952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a cloth bag 布袋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piece of cloth </a:t>
            </a:r>
            <a:r>
              <a:rPr lang="zh-CN" altLang="en-US" dirty="0"/>
              <a:t>一块布料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r>
              <a:rPr lang="zh-CN" altLang="en-US" b="1" dirty="0">
                <a:solidFill>
                  <a:srgbClr val="0070C0"/>
                </a:solidFill>
              </a:rPr>
              <a:t>区别</a:t>
            </a:r>
            <a:r>
              <a:rPr lang="en-US" altLang="zh-CN" b="1" dirty="0">
                <a:solidFill>
                  <a:srgbClr val="0070C0"/>
                </a:solidFill>
              </a:rPr>
              <a:t> clothing    clothes   cloth (s)</a:t>
            </a:r>
            <a:endParaRPr lang="en-US" altLang="zh-CN" b="1" dirty="0">
              <a:solidFill>
                <a:srgbClr val="0070C0"/>
              </a:solidFill>
            </a:endParaRPr>
          </a:p>
          <a:p>
            <a:endParaRPr lang="en-US" altLang="zh-CN" dirty="0"/>
          </a:p>
          <a:p>
            <a:r>
              <a:rPr lang="en-US" altLang="zh-CN" dirty="0"/>
              <a:t>Put your dirty ______ in the hamper (</a:t>
            </a:r>
            <a:r>
              <a:rPr lang="zh-CN" altLang="en-US" dirty="0"/>
              <a:t>脏衣篓</a:t>
            </a:r>
            <a:r>
              <a:rPr lang="en-US" altLang="zh-CN" dirty="0"/>
              <a:t>), and then wipe your face with a damp _____.</a:t>
            </a:r>
            <a:endParaRPr lang="en-US" altLang="zh-CN" dirty="0"/>
          </a:p>
          <a:p>
            <a:endParaRPr lang="en-US" altLang="zh-CN" b="1" dirty="0">
              <a:solidFill>
                <a:srgbClr val="0070C0"/>
              </a:solidFill>
            </a:endParaRPr>
          </a:p>
          <a:p>
            <a:r>
              <a:rPr lang="en-US" altLang="zh-CN" dirty="0"/>
              <a:t>It is urgent that food and _______ be sent to the famine victims.</a:t>
            </a:r>
            <a:endParaRPr lang="en-US" altLang="zh-CN" dirty="0"/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026" name="Picture 2" descr="20 Useful CLOTHING Phrasal Verbs in English • 7ES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1"/>
          <a:stretch>
            <a:fillRect/>
          </a:stretch>
        </p:blipFill>
        <p:spPr bwMode="auto">
          <a:xfrm>
            <a:off x="6978990" y="737385"/>
            <a:ext cx="5010443" cy="472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2707788" y="3828144"/>
            <a:ext cx="1319431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clothes</a:t>
            </a:r>
            <a:endParaRPr lang="en-US" altLang="zh-CN" sz="2400" b="1" dirty="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3359" y="4697997"/>
            <a:ext cx="1319431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cloth</a:t>
            </a:r>
            <a:endParaRPr lang="en-US" altLang="zh-CN" sz="2400" b="1" dirty="0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29626" y="5549093"/>
            <a:ext cx="1550669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clothing</a:t>
            </a:r>
            <a:endParaRPr lang="en-US" altLang="zh-CN" sz="2400" b="1" dirty="0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15498" y="5134304"/>
            <a:ext cx="2486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衣物（总称）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37073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theme</a:t>
            </a:r>
            <a:endParaRPr lang="en-US" altLang="zh-CN" sz="3600" b="1" dirty="0">
              <a:solidFill>
                <a:srgbClr val="C00000"/>
              </a:solidFill>
            </a:endParaRPr>
          </a:p>
          <a:p>
            <a:endParaRPr lang="en-US" altLang="zh-CN" sz="3600" b="1" dirty="0">
              <a:solidFill>
                <a:srgbClr val="C00000"/>
              </a:solidFill>
            </a:endParaRPr>
          </a:p>
          <a:p>
            <a:endParaRPr lang="en-US" altLang="zh-CN" sz="3600" b="1" dirty="0">
              <a:solidFill>
                <a:srgbClr val="C00000"/>
              </a:solidFill>
            </a:endParaRPr>
          </a:p>
          <a:p>
            <a:endParaRPr lang="en-US" altLang="zh-CN" sz="3600" b="1" dirty="0">
              <a:solidFill>
                <a:srgbClr val="C00000"/>
              </a:solidFill>
            </a:endParaRPr>
          </a:p>
          <a:p>
            <a:r>
              <a:rPr lang="en-US" altLang="zh-CN" sz="3600" b="1" dirty="0">
                <a:solidFill>
                  <a:srgbClr val="C00000"/>
                </a:solidFill>
              </a:rPr>
              <a:t>theme park</a:t>
            </a:r>
            <a:endParaRPr lang="en-US" altLang="zh-CN" sz="3600" b="1" dirty="0">
              <a:solidFill>
                <a:srgbClr val="C00000"/>
              </a:solidFill>
            </a:endParaRPr>
          </a:p>
          <a:p>
            <a:r>
              <a:rPr lang="en-US" altLang="zh-CN" sz="3600" b="1" dirty="0">
                <a:solidFill>
                  <a:srgbClr val="C00000"/>
                </a:solidFill>
              </a:rPr>
              <a:t>Dollywood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1535" y="965835"/>
            <a:ext cx="107251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主题；主旋律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We seem to be straying from the main theme of the debate.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我们似乎是偏离了辩论的主题。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on the theme of ...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……</a:t>
            </a:r>
            <a:r>
              <a:rPr lang="zh-CN" altLang="en-US" sz="24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的主题</a:t>
            </a:r>
            <a:endParaRPr lang="zh-CN" altLang="en-US" sz="24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81375" y="268541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 主题乐园（娱乐项目大多围绕一个主题的大型公园）</a:t>
            </a:r>
            <a:endParaRPr lang="zh-CN" altLang="en-US"/>
          </a:p>
        </p:txBody>
      </p:sp>
      <p:pic>
        <p:nvPicPr>
          <p:cNvPr id="139" name="图片 138"/>
          <p:cNvPicPr/>
          <p:nvPr/>
        </p:nvPicPr>
        <p:blipFill>
          <a:blip r:embed="rId1"/>
          <a:stretch>
            <a:fillRect/>
          </a:stretch>
        </p:blipFill>
        <p:spPr>
          <a:xfrm>
            <a:off x="8933180" y="455930"/>
            <a:ext cx="2780665" cy="381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0" name="图片 139"/>
          <p:cNvPicPr/>
          <p:nvPr/>
        </p:nvPicPr>
        <p:blipFill>
          <a:blip r:embed="rId2"/>
          <a:stretch>
            <a:fillRect/>
          </a:stretch>
        </p:blipFill>
        <p:spPr>
          <a:xfrm>
            <a:off x="1006475" y="3836035"/>
            <a:ext cx="3488055" cy="2334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1" name="图片 140"/>
          <p:cNvPicPr/>
          <p:nvPr/>
        </p:nvPicPr>
        <p:blipFill>
          <a:blip r:embed="rId3"/>
          <a:stretch>
            <a:fillRect/>
          </a:stretch>
        </p:blipFill>
        <p:spPr>
          <a:xfrm>
            <a:off x="4838700" y="3836035"/>
            <a:ext cx="3849370" cy="23348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655" y="327660"/>
            <a:ext cx="53155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roller coaster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4370" y="1633855"/>
            <a:ext cx="1069594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1.（游乐场的）过山车，环滑车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roller-coaster ride 乘坐过山车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 不断变化的局势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last few weeks have been a real roller coaster.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过去的几个星期，形势真是变幻莫测。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I've been 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on an emotional roller coaster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since I've been here.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自从我到这里以来，情绪像坐上了过山车。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42" name="图片 141"/>
          <p:cNvPicPr/>
          <p:nvPr/>
        </p:nvPicPr>
        <p:blipFill>
          <a:blip r:embed="rId1"/>
          <a:stretch>
            <a:fillRect/>
          </a:stretch>
        </p:blipFill>
        <p:spPr>
          <a:xfrm>
            <a:off x="5833745" y="580137"/>
            <a:ext cx="5852160" cy="39044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240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incredible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3849" y="1040220"/>
            <a:ext cx="10182936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adj. 不能相信的；难以置信的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wildflowers will be incredible after this rain. 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这场雨过后，野花将开得非常好。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 work an incredible amount of hours. 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我工作的时间极长。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incredibly   adv.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It was incredibly hard work. 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那是个非常艰辛的工作。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43" name="图片 142"/>
          <p:cNvPicPr/>
          <p:nvPr/>
        </p:nvPicPr>
        <p:blipFill>
          <a:blip r:embed="rId1"/>
          <a:stretch>
            <a:fillRect/>
          </a:stretch>
        </p:blipFill>
        <p:spPr>
          <a:xfrm>
            <a:off x="5735320" y="2653030"/>
            <a:ext cx="5656580" cy="3514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87278" y="502844"/>
            <a:ext cx="11418053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600" b="1" dirty="0">
                <a:solidFill>
                  <a:srgbClr val="C00000"/>
                </a:solidFill>
                <a:sym typeface="+mn-ea"/>
              </a:rPr>
              <a:t>appeal</a:t>
            </a:r>
            <a:endParaRPr lang="en-US" altLang="zh-CN" sz="3600" b="1" dirty="0">
              <a:solidFill>
                <a:srgbClr val="C00000"/>
              </a:solidFill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吸引力；感染力；魅力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Beatles have never really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lost their appeal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披头士乐队的感染力经久不衰。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prospect of living in a city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holds little appeal for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me. 将要住在城市里对我没有什么吸引力。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2.启发；打动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 relied on an appeal to his finer feelings. 我寄望能打动他的爱心。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3. 呼吁，吁请，恳求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They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made an emotional appeal for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help.  他们情绪激动地恳求救助。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 上诉；申诉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plans to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appeal against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his conviction.  他不服判决，准备上诉。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03261" y="348794"/>
            <a:ext cx="1122699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en-US" altLang="zh-CN" sz="3600" b="1" dirty="0">
                <a:solidFill>
                  <a:srgbClr val="C00000"/>
                </a:solidFill>
                <a:sym typeface="+mn-ea"/>
              </a:rPr>
              <a:t>appeal to</a:t>
            </a:r>
            <a:endParaRPr lang="en-US" altLang="zh-CN" sz="3600" b="1" dirty="0">
              <a:solidFill>
                <a:srgbClr val="C00000"/>
              </a:solidFill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有吸引力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design has to appeal to all ages and social groups. 设计得要雅俗共赏，老幼皆宜。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We need to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appeal to a wider customer base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 我们需要吸引更广泛的客户。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2.启发；劝说；打动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They needed to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appeal to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his sense of justice. 他们需要激发他的正义感。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44" name="图片 143"/>
          <p:cNvPicPr/>
          <p:nvPr/>
        </p:nvPicPr>
        <p:blipFill>
          <a:blip r:embed="rId1"/>
          <a:stretch>
            <a:fillRect/>
          </a:stretch>
        </p:blipFill>
        <p:spPr>
          <a:xfrm>
            <a:off x="7419340" y="3428683"/>
            <a:ext cx="2857500" cy="2657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pirate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1032" y="1150673"/>
            <a:ext cx="6097136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海盗；盗版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pirate ship 海盗船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v.盗印；窃用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026" name="Picture 2" descr="Pirate Free Stock Photo - Public Domain Pictures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047" y="898620"/>
            <a:ext cx="45148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655" y="327660"/>
            <a:ext cx="40741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adorable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44705" y="973877"/>
            <a:ext cx="10442243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adj. 可爱的；讨人喜爱的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There are so many adorable animals out there, but they all need a home.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外面有那么多可爱的动物，但它们都需要一个家。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45" name="图片 144"/>
          <p:cNvPicPr/>
          <p:nvPr/>
        </p:nvPicPr>
        <p:blipFill>
          <a:blip r:embed="rId1"/>
          <a:stretch>
            <a:fillRect/>
          </a:stretch>
        </p:blipFill>
        <p:spPr>
          <a:xfrm>
            <a:off x="3582670" y="2715895"/>
            <a:ext cx="4762500" cy="3333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655" y="327660"/>
            <a:ext cx="4084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wander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5005" y="1049655"/>
            <a:ext cx="10592435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漫游；游荡；闲逛；徘徊；流浪；漂泊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wandered aimlessly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around the streets. 她在大街上漫无目的地到处游荡。 We wandered back towards the car. 我们溜达着回到汽车那里。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 偏离（正道）；走失；离散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child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wandered off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and got lost. 那孩子走散后迷路了。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They had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wandered from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path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into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woods. 他们离开小路消失在树林里。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3.走神；神志恍惚；（思想）开小差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It’s easy to be distracted and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let your attention wander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很容易走神分散了注意力。Try not to let your mind wander . 尽量别让你的思想开小差。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Her thoughts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wandered back to her youth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她浮想联翩，思绪回到了青春岁月。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41045" y="481330"/>
            <a:ext cx="1111123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4. 目光慢慢地移开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His eyes wandered towards the photographs on the wall. 他的目光慢慢地移向墙上的照片。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let her gaze wander . 她东瞅瞅西望望。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5.蜿蜒；迂回曲折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road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wanders along through the hills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这条路蜿蜒曲折地穿过山丘。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n.游荡；溜达；闲逛；徘徊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 went to the park and had a wander around.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我去公园转了一圈。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46" name="图片 145"/>
          <p:cNvPicPr/>
          <p:nvPr/>
        </p:nvPicPr>
        <p:blipFill>
          <a:blip r:embed="rId1"/>
          <a:stretch>
            <a:fillRect/>
          </a:stretch>
        </p:blipFill>
        <p:spPr>
          <a:xfrm>
            <a:off x="7129780" y="3301365"/>
            <a:ext cx="2759075" cy="18262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655" y="257810"/>
            <a:ext cx="441833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amusement</a:t>
            </a:r>
            <a:endParaRPr lang="en-US" altLang="zh-CN" sz="3600" b="1" dirty="0">
              <a:solidFill>
                <a:srgbClr val="C00000"/>
              </a:solidFill>
            </a:endParaRPr>
          </a:p>
          <a:p>
            <a:r>
              <a:rPr lang="en-US" altLang="zh-CN" sz="3600" b="1" dirty="0">
                <a:solidFill>
                  <a:srgbClr val="C00000"/>
                </a:solidFill>
              </a:rPr>
              <a:t> </a:t>
            </a:r>
            <a:endParaRPr lang="en-US" altLang="zh-CN" sz="3600" b="1" dirty="0">
              <a:solidFill>
                <a:srgbClr val="C00000"/>
              </a:solidFill>
            </a:endParaRPr>
          </a:p>
          <a:p>
            <a:endParaRPr lang="en-US" altLang="zh-CN" sz="3600" b="1" dirty="0">
              <a:solidFill>
                <a:srgbClr val="C00000"/>
              </a:solidFill>
            </a:endParaRPr>
          </a:p>
          <a:p>
            <a:endParaRPr lang="en-US" altLang="zh-CN" sz="3600" b="1" dirty="0">
              <a:solidFill>
                <a:srgbClr val="C00000"/>
              </a:solidFill>
            </a:endParaRPr>
          </a:p>
          <a:p>
            <a:endParaRPr lang="en-US" altLang="zh-CN" sz="3600" b="1" dirty="0">
              <a:solidFill>
                <a:srgbClr val="C00000"/>
              </a:solidFill>
            </a:endParaRPr>
          </a:p>
          <a:p>
            <a:endParaRPr lang="en-US" altLang="zh-CN" sz="3600" b="1" dirty="0">
              <a:solidFill>
                <a:srgbClr val="C00000"/>
              </a:solidFill>
            </a:endParaRPr>
          </a:p>
          <a:p>
            <a:endParaRPr lang="en-US" altLang="zh-CN" sz="3600" b="1" dirty="0">
              <a:solidFill>
                <a:srgbClr val="C00000"/>
              </a:solidFill>
            </a:endParaRPr>
          </a:p>
          <a:p>
            <a:r>
              <a:rPr lang="en-US" altLang="zh-CN" sz="3600" b="1" dirty="0">
                <a:solidFill>
                  <a:srgbClr val="C00000"/>
                </a:solidFill>
              </a:rPr>
              <a:t>amuse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4556" y="726053"/>
            <a:ext cx="11576104" cy="57156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</a:t>
            </a:r>
            <a:endParaRPr lang="zh-CN" altLang="en-US" sz="2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可笑；愉悦；娱乐</a:t>
            </a:r>
            <a:endParaRPr lang="zh-CN" altLang="en-US" sz="2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could not hide her amusement at the way he was dancing. 她见他跳舞的姿势，忍俊不禁。 </a:t>
            </a:r>
            <a:endParaRPr lang="zh-CN" altLang="en-US" sz="2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15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To my amusement </a:t>
            </a:r>
            <a:r>
              <a:rPr lang="zh-CN" altLang="en-US" sz="2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couldn’t get the door open. 使我感到好笑的是，他竟然打不开门。</a:t>
            </a:r>
            <a:endParaRPr lang="zh-CN" altLang="en-US" sz="2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Her eyes </a:t>
            </a:r>
            <a:r>
              <a:rPr lang="zh-CN" altLang="en-US" sz="215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twinkled with amusement </a:t>
            </a:r>
            <a:r>
              <a:rPr lang="zh-CN" altLang="en-US" sz="2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她的眼睛闪耀着愉悦的光芒。</a:t>
            </a:r>
            <a:endParaRPr lang="zh-CN" altLang="en-US" sz="2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 I stumbled sideways before landing flat on my back, </a:t>
            </a:r>
            <a:r>
              <a:rPr lang="zh-CN" altLang="en-US" sz="215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much to the amusement of </a:t>
            </a:r>
            <a:r>
              <a:rPr lang="zh-CN" altLang="en-US" sz="2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rest of the guys. 我向侧面绊了一下，然后仰面摔倒了，这让其余人乐不可支。</a:t>
            </a:r>
            <a:endParaRPr lang="zh-CN" altLang="en-US" sz="2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2.消遣方式</a:t>
            </a:r>
            <a:endParaRPr lang="zh-CN" altLang="en-US" sz="2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People had very few amusements to choose from. There was no radio, or television. 那时人们可选择的消遣方式很少。没有收音机，也没有电视。</a:t>
            </a:r>
            <a:endParaRPr lang="zh-CN" altLang="en-US" sz="2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 使发笑</a:t>
            </a:r>
            <a:endParaRPr lang="zh-CN" altLang="en-US" sz="2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thought seemed to amuse </a:t>
            </a:r>
            <a:r>
              <a:rPr lang="zh-CN" altLang="en-US" sz="215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him</a:t>
            </a:r>
            <a:r>
              <a:rPr lang="zh-CN" altLang="en-US" sz="2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 这个想法好像让他觉得好笑。</a:t>
            </a:r>
            <a:endParaRPr lang="zh-CN" altLang="en-US" sz="2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15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It amused him to</a:t>
            </a:r>
            <a:r>
              <a:rPr lang="zh-CN" altLang="en-US" sz="2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zh-CN" altLang="en-US" sz="215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think that </a:t>
            </a:r>
            <a:r>
              <a:rPr lang="zh-CN" altLang="en-US" sz="2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they were probably talking about him at that very moment. 想到就在这会儿他们大概正在谈论他，他不禁笑了起来。</a:t>
            </a:r>
            <a:endParaRPr lang="zh-CN" altLang="en-US" sz="2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1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47" name="图片 146"/>
          <p:cNvPicPr/>
          <p:nvPr/>
        </p:nvPicPr>
        <p:blipFill>
          <a:blip r:embed="rId1"/>
          <a:stretch>
            <a:fillRect/>
          </a:stretch>
        </p:blipFill>
        <p:spPr>
          <a:xfrm>
            <a:off x="8210550" y="3778250"/>
            <a:ext cx="2412365" cy="15474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edge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Edge - Math Definitions - Letter 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10" y="457200"/>
            <a:ext cx="2662555" cy="253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dge_1 noun - Definition, pictures, pronunciation and usage notes | Oxford Advanced Learner's ...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8" b="32025"/>
          <a:stretch>
            <a:fillRect/>
          </a:stretch>
        </p:blipFill>
        <p:spPr bwMode="auto">
          <a:xfrm>
            <a:off x="5899785" y="457347"/>
            <a:ext cx="5708698" cy="251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518160" y="3075305"/>
            <a:ext cx="1131252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n.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边缘</a:t>
            </a:r>
            <a:r>
              <a:rPr lang="zh-CN" alt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；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边际</a:t>
            </a:r>
            <a:r>
              <a:rPr lang="zh-CN" alt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；刀刃</a:t>
            </a:r>
            <a:endParaRPr lang="en-US" altLang="zh-CN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were on a hill, right</a:t>
            </a:r>
            <a:r>
              <a:rPr lang="en-US" altLang="zh-CN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the edge of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town.</a:t>
            </a:r>
            <a:r>
              <a:rPr lang="zh-CN" altLang="en-US" sz="2400" dirty="0"/>
              <a:t>我们在一座小山上，正好位于城镇边缘。</a:t>
            </a:r>
            <a:endParaRPr lang="zh-CN" altLang="en-US" sz="2400" dirty="0"/>
          </a:p>
          <a:p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heavy rain </a:t>
            </a:r>
            <a:r>
              <a:rPr lang="en-US" altLang="zh-CN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drove 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him </a:t>
            </a:r>
            <a:r>
              <a:rPr lang="en-US" altLang="zh-CN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the edge of desperation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zh-CN" altLang="en-US" sz="2400" dirty="0"/>
              <a:t>这场暴雨把他推向了绝望的边缘。</a:t>
            </a:r>
            <a:endParaRPr lang="zh-CN" altLang="en-US" sz="2400" dirty="0"/>
          </a:p>
          <a:p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nerves </a:t>
            </a:r>
            <a:r>
              <a:rPr lang="en-US" altLang="zh-CN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constantly </a:t>
            </a:r>
            <a:r>
              <a:rPr lang="en-US" altLang="zh-CN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edge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zh-CN" altLang="en-US" sz="2400" dirty="0"/>
              <a:t>我的神经处于不断紧张中。</a:t>
            </a:r>
            <a:endParaRPr lang="zh-CN" altLang="en-US" sz="2400" dirty="0"/>
          </a:p>
          <a:p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en-US" altLang="zh-CN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have the edge on/ over 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us.</a:t>
            </a:r>
            <a:r>
              <a:rPr lang="zh-CN" altLang="en-US" sz="2400" dirty="0"/>
              <a:t> 他们略胜我们一筹。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v.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慢慢移动</a:t>
            </a:r>
            <a:endParaRPr lang="en-US" altLang="zh-CN" sz="2400" b="1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altLang="zh-CN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edged closer to 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telephone, ready to grab it.</a:t>
            </a:r>
            <a:r>
              <a:rPr lang="zh-CN" altLang="en-US" sz="2400" dirty="0"/>
              <a:t>他慢慢地移近电话，准备抓起它。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262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enormous 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8102" y="1203994"/>
            <a:ext cx="10490011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adj. 巨大的；庞大的；极大的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His death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left an enormous gap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in my life.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他去世给我的生活留下巨大的空白。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problems facing the President are enormous.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总统面临的问题是巨大的。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gets enormous pleasure out of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working freelance.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她从事自由职业感受到极大的乐趣。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recoiled in horror at the sight of an enormous spider.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看到一只巨大的蜘蛛，她吓得直退。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48" name="图片 147"/>
          <p:cNvPicPr/>
          <p:nvPr/>
        </p:nvPicPr>
        <p:blipFill>
          <a:blip r:embed="rId1"/>
          <a:stretch>
            <a:fillRect/>
          </a:stretch>
        </p:blipFill>
        <p:spPr>
          <a:xfrm>
            <a:off x="7960995" y="1536700"/>
            <a:ext cx="3596640" cy="2263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swing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9266" y="910567"/>
            <a:ext cx="11158177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  swung, swung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（使）摆动，摇摆，摇荡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His arms swung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as he walked. 他边走边摆着双臂。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As he pushed her, she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swung higher and higher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随着他推她，她在秋千上越荡越高。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纵身跃向；荡向；悬吊到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swung himself out of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car. 他纵身跳下车。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gunshot sent monkeys swinging away through the trees.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枪声一响，猴子纷纷在树丛中飞跃荡走。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3.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（使）弧线运动，转弯，转动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swung his legs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over the side of the bed.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他把两腿移过来放下床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door swung open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门开了。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49" name="图片 148"/>
          <p:cNvPicPr/>
          <p:nvPr/>
        </p:nvPicPr>
        <p:blipFill>
          <a:blip r:embed="rId1"/>
          <a:stretch>
            <a:fillRect/>
          </a:stretch>
        </p:blipFill>
        <p:spPr>
          <a:xfrm>
            <a:off x="7363460" y="3660140"/>
            <a:ext cx="4077335" cy="22580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18925" y="613659"/>
            <a:ext cx="10776613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4. （使）突然转向，突然转身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bus swung sharply to the left. 公共汽车猛地拐向左边。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5. （挥动某物）朝…打去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swung at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me with the iron bar. 她挥着铁棍朝我打来。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swung another punch in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my direction. 他朝着我这边又挥了一拳。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6. （使）改变（意见、情绪等）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His emotions swung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between fear and curiosity. 他时而害怕，时而好奇。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 managed to swing them round to my point of view.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我设法使他们转而接受了我的观点。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swing into action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立即行动起来；马上大干起来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I’ll 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swing by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your house on the way home from work. (=drop by) 下班回家路过时我要到你家来一下。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50" name="图片 149"/>
          <p:cNvPicPr/>
          <p:nvPr/>
        </p:nvPicPr>
        <p:blipFill>
          <a:blip r:embed="rId1"/>
          <a:srcRect l="5569" r="5833" b="10426"/>
          <a:stretch>
            <a:fillRect/>
          </a:stretch>
        </p:blipFill>
        <p:spPr>
          <a:xfrm>
            <a:off x="9681210" y="473710"/>
            <a:ext cx="1903095" cy="27978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46562" y="649238"/>
            <a:ext cx="10790261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摆动；挥动；转动；强劲节奏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took a wild swing at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the ball. 他对准球猛地挥拍一击。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 改变；改变的程度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is liable to abrupt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mood swings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他的情绪易于大起大落。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3. 秋千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kids were playing on the swings. 孩子们在荡秋千。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in full swing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在热烈进行中；处于兴盛阶段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When we arrived the party was already in full swing. 我们赶到时，聚会已进入高潮。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iron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83615" y="1100455"/>
            <a:ext cx="1049655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铁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had 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will of iron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(= it was very strong) . 她有钢铁般的意志。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v.（用熨斗）熨，烫平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I'll need to iron that dress before I can wear it. 我得先把那件连衣裙烫平再穿。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Damp clothes iron easily.  湿衣服容易熨平。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51" name="图片 150"/>
          <p:cNvPicPr/>
          <p:nvPr/>
        </p:nvPicPr>
        <p:blipFill>
          <a:blip r:embed="rId1"/>
          <a:srcRect t="27639" b="25056"/>
          <a:stretch>
            <a:fillRect/>
          </a:stretch>
        </p:blipFill>
        <p:spPr>
          <a:xfrm>
            <a:off x="4860925" y="4009390"/>
            <a:ext cx="2854960" cy="22148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fashion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8510" y="1101725"/>
            <a:ext cx="1072070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（衣服、发式等的）流行款式，时兴式样；时装业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Long skirts have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come into fashion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again. 长裙又时兴起来了。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Jeans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are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still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in fashion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牛仔裤仍然流行。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Some styles never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go out of fashion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有些款式永远不会过时。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His death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rocked the fashion business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 他的死震惊了时装界。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I've never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had much of an eye for fashion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 我对时装从来没多少鉴赏力。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 （尤指用手工）制作，使成形，塑造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fashioned a pot from the clay. 她用黏土制成一个罐。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adj. fashionable 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zh-CN" altLang="en-US" sz="24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时髦的</a:t>
            </a:r>
            <a:endParaRPr lang="zh-CN" altLang="en-US" sz="24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52" name="图片 151"/>
          <p:cNvPicPr/>
          <p:nvPr/>
        </p:nvPicPr>
        <p:blipFill>
          <a:blip r:embed="rId1"/>
          <a:stretch>
            <a:fillRect/>
          </a:stretch>
        </p:blipFill>
        <p:spPr>
          <a:xfrm>
            <a:off x="9006841" y="3428683"/>
            <a:ext cx="2095499" cy="2981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rare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0995" y="1171438"/>
            <a:ext cx="1049001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adj. 稀少的；稀罕的   rarer, rarest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On the rare occasions when they met he hardly even dared speak to her.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彼此难得相见，他还几乎不敢跟她说话。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It was a rare honour to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be made a fellow of the college.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成为这所学院的研究员是极大的荣誉。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Such a move is rare, but not unprecedented.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这样的举动少见，但并非从来没有过。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53" name="图片 152"/>
          <p:cNvPicPr/>
          <p:nvPr/>
        </p:nvPicPr>
        <p:blipFill>
          <a:blip r:embed="rId1"/>
          <a:srcRect b="8183"/>
          <a:stretch>
            <a:fillRect/>
          </a:stretch>
        </p:blipFill>
        <p:spPr>
          <a:xfrm>
            <a:off x="6844030" y="3201670"/>
            <a:ext cx="4773295" cy="26790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steam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7576" y="973877"/>
            <a:ext cx="10508776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 水蒸气；蒸汽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Steam rose from the boiling kettle.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壶里的水开了，冒着蒸汽。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wiped the steam from her glasses.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她擦去眼镜上的水汽。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 快速行走；疾行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spotted her 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steaming down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corridor towards him. 他看见她沿着走廊向他疾步走来。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b="1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full speed/steam ahead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全速前进；全力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  <a:buNone/>
            </a:pP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get up/pick up steam</a:t>
            </a:r>
            <a:endParaRPr lang="zh-CN" altLang="en-US" sz="2400" b="1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1.声势逐渐强大；渐成气候；慢慢活跃起来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His election campaign is beginning to get up steam. 他的竞选活动逐渐形成声势。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2.逐渐提速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54" name="图片 153"/>
          <p:cNvPicPr/>
          <p:nvPr/>
        </p:nvPicPr>
        <p:blipFill>
          <a:blip r:embed="rId1"/>
          <a:stretch>
            <a:fillRect/>
          </a:stretch>
        </p:blipFill>
        <p:spPr>
          <a:xfrm>
            <a:off x="6165215" y="647065"/>
            <a:ext cx="2787650" cy="2289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6" name="图片 155"/>
          <p:cNvPicPr/>
          <p:nvPr/>
        </p:nvPicPr>
        <p:blipFill>
          <a:blip r:embed="rId2"/>
          <a:stretch>
            <a:fillRect/>
          </a:stretch>
        </p:blipFill>
        <p:spPr>
          <a:xfrm>
            <a:off x="8176895" y="3710305"/>
            <a:ext cx="2654300" cy="19189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superb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1750" y="1101635"/>
            <a:ext cx="842237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adj. 极佳的；卓越的；质量极高的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His performance was absolutely superb. 他的表演精彩绝伦。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car's in superb condition. 这辆车车况极好。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57" name="图片 156"/>
          <p:cNvPicPr/>
          <p:nvPr/>
        </p:nvPicPr>
        <p:blipFill>
          <a:blip r:embed="rId1"/>
          <a:stretch>
            <a:fillRect/>
          </a:stretch>
        </p:blipFill>
        <p:spPr>
          <a:xfrm>
            <a:off x="9145905" y="1690370"/>
            <a:ext cx="2463165" cy="3997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2471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aquarium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2889" y="1135499"/>
            <a:ext cx="6097136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养鱼缸；水族馆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58" name="图片 157"/>
          <p:cNvPicPr/>
          <p:nvPr/>
        </p:nvPicPr>
        <p:blipFill>
          <a:blip r:embed="rId1"/>
          <a:stretch>
            <a:fillRect/>
          </a:stretch>
        </p:blipFill>
        <p:spPr>
          <a:xfrm>
            <a:off x="1442720" y="1962785"/>
            <a:ext cx="5080000" cy="349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9" name="图片 158"/>
          <p:cNvPicPr/>
          <p:nvPr/>
        </p:nvPicPr>
        <p:blipFill>
          <a:blip r:embed="rId2"/>
          <a:stretch>
            <a:fillRect/>
          </a:stretch>
        </p:blipFill>
        <p:spPr>
          <a:xfrm>
            <a:off x="7001510" y="1962785"/>
            <a:ext cx="3966845" cy="3492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valley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8850" y="1141095"/>
            <a:ext cx="1085278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山谷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•  ...a wooded valley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set against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the backdrop of Monte Rosa.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 …罗莎峰前一个林木繁茂的山谷。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27065" y="2324735"/>
            <a:ext cx="5810250" cy="3867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up to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1917" y="1181501"/>
            <a:ext cx="10713492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直到；达到；最多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worked up to the last minute to finish the project.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他工作到最后一刻才完成了这个项目。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取决于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It’s up to you.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polar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0752" y="1223844"/>
            <a:ext cx="1024264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adj.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极地的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...the rigours of life in the polar regions. 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…极地的艰苦生活。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There was a period of excessive warmth which melted some of the polar ice. 有段时期温度过高，融化了极地的部分冰层。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 正好相反的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nomads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’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lifestyle was the polar opposite of collectivization.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游牧民的生活方式同集体化的生活方式刚好相反。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60" name="图片 159"/>
          <p:cNvPicPr/>
          <p:nvPr/>
        </p:nvPicPr>
        <p:blipFill>
          <a:blip r:embed="rId1"/>
          <a:stretch>
            <a:fillRect/>
          </a:stretch>
        </p:blipFill>
        <p:spPr>
          <a:xfrm>
            <a:off x="8029575" y="447675"/>
            <a:ext cx="3548380" cy="2168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3435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upside down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6814" y="1599779"/>
            <a:ext cx="10237526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adv. 倒置地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painting was hung upside down. 这幅画挂颠倒了。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61" name="图片 160"/>
          <p:cNvPicPr/>
          <p:nvPr/>
        </p:nvPicPr>
        <p:blipFill>
          <a:blip r:embed="rId1"/>
          <a:srcRect l="17354" t="10046" r="17396" b="24870"/>
          <a:stretch>
            <a:fillRect/>
          </a:stretch>
        </p:blipFill>
        <p:spPr>
          <a:xfrm>
            <a:off x="4687570" y="2832100"/>
            <a:ext cx="2128520" cy="3336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2" name="图片 161"/>
          <p:cNvPicPr/>
          <p:nvPr/>
        </p:nvPicPr>
        <p:blipFill>
          <a:blip r:embed="rId2"/>
          <a:stretch>
            <a:fillRect/>
          </a:stretch>
        </p:blipFill>
        <p:spPr>
          <a:xfrm rot="10800000">
            <a:off x="8331835" y="1191260"/>
            <a:ext cx="2522855" cy="40932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655" y="327660"/>
            <a:ext cx="30930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splendid 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3989" y="1072318"/>
            <a:ext cx="10783432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adj.  极好的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book includes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a wealth of splendid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photographs. 这本书有大量非常好的照片。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63" name="图片 162"/>
          <p:cNvPicPr/>
          <p:nvPr/>
        </p:nvPicPr>
        <p:blipFill>
          <a:blip r:embed="rId1"/>
          <a:stretch>
            <a:fillRect/>
          </a:stretch>
        </p:blipFill>
        <p:spPr>
          <a:xfrm>
            <a:off x="3865245" y="2255520"/>
            <a:ext cx="3810000" cy="381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display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5146" y="898143"/>
            <a:ext cx="10851677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陈列；展出；展示= exhibit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exhibition gives local artists an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opportunity to display their work.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这次展览为当地艺术家提供了展示自己作品的机会。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displayed her bruises for all to see.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她将自己身上青一块紫一块的伤痕露出来给大家看。 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 显示，显露，表现（特性或情感等）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 have rarely seen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her display any sign of emotion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我难得见到她将喜怒形于色。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1. 陈列；展览 a display cabinet 陈列柜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   2. 展示；表演a firework display 烟火表演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on display 陈列；展出= on show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Designs for the new sports hall are on display in the library. 新体育馆的设计图展示在图书馆里。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64" name="图片 163"/>
          <p:cNvPicPr/>
          <p:nvPr/>
        </p:nvPicPr>
        <p:blipFill>
          <a:blip r:embed="rId1"/>
          <a:srcRect t="7466" b="29276"/>
          <a:stretch>
            <a:fillRect/>
          </a:stretch>
        </p:blipFill>
        <p:spPr>
          <a:xfrm>
            <a:off x="6234430" y="535940"/>
            <a:ext cx="5471795" cy="17068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655" y="327660"/>
            <a:ext cx="3171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appetite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5490" y="972820"/>
            <a:ext cx="1107376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食欲；胃口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suffered from headaches and loss of appetite . 他患有头痛和食欲不振。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walk gave me a good appetite. 散步使我胃口大开。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Don't 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spoil your appetite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by eating between meals. 不要在两餐之间吃东西，以免影响胃口。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sandwich 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took the edge off my appetite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  这份三明治使我食欲大减。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Lili had clearly 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regained her appetite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but Doran was disinterested in food.  莉莉已经明显恢复了食欲，但多兰对食物还是不感兴趣。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 强烈欲望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public</a:t>
            </a: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have an insatiable appetite fo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r scandal. 公众对丑事总是喜闻乐道。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He spent a lot of money in satisfying the appetite for excitement and amusement.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他花了很多钱来满足他对刺激和娱乐的欲望。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3857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entertainment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6895" y="1122045"/>
            <a:ext cx="1096835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娱乐片；文娱节目；表演会；娱乐活动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 newscast covers topical events and entertainment.  该新闻广播涉及时事和娱乐。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His death has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left a void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in the entertainment world that can never be filled.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他的去世在娱乐界留下了一个永远无法填补的空白。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column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2221" y="913347"/>
            <a:ext cx="10592369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1. (报刊的) 专栏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His name features frequently in the social columns of the tabloid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newspapers. 他的名字常常显著出现在通俗小报的社会专栏中。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2.纪念柱; 圆形支柱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Seven massive columns rise up from a marble floor. 七根巨大的圆柱从大理石地面拔地而起。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dense column of smoke rose several miles into the air. 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一柱浓烟升上几英里高的天空。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65" name="图片 164"/>
          <p:cNvPicPr/>
          <p:nvPr/>
        </p:nvPicPr>
        <p:blipFill>
          <a:blip r:embed="rId1"/>
          <a:stretch>
            <a:fillRect/>
          </a:stretch>
        </p:blipFill>
        <p:spPr>
          <a:xfrm>
            <a:off x="9542145" y="327660"/>
            <a:ext cx="1942465" cy="24961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6" name="图片 165"/>
          <p:cNvPicPr/>
          <p:nvPr/>
        </p:nvPicPr>
        <p:blipFill>
          <a:blip r:embed="rId2"/>
          <a:srcRect l="11259" t="2778" b="25056"/>
          <a:stretch>
            <a:fillRect/>
          </a:stretch>
        </p:blipFill>
        <p:spPr>
          <a:xfrm>
            <a:off x="9360535" y="3520440"/>
            <a:ext cx="2183130" cy="28213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0508238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C00000"/>
                </a:solidFill>
              </a:rPr>
              <a:t>Sarek</a:t>
            </a:r>
            <a:r>
              <a:rPr lang="en-US" altLang="zh-CN" sz="3600" b="1" dirty="0">
                <a:solidFill>
                  <a:srgbClr val="C00000"/>
                </a:solidFill>
              </a:rPr>
              <a:t> National Park </a:t>
            </a:r>
            <a:endParaRPr lang="en-US" altLang="zh-CN" sz="3600" b="1" dirty="0">
              <a:solidFill>
                <a:srgbClr val="C00000"/>
              </a:solidFill>
            </a:endParaRPr>
          </a:p>
          <a:p>
            <a:endParaRPr lang="en-US" altLang="zh-CN" sz="3600" b="1" dirty="0">
              <a:solidFill>
                <a:srgbClr val="C00000"/>
              </a:solidFill>
            </a:endParaRPr>
          </a:p>
          <a:p>
            <a:r>
              <a:rPr lang="en-US" altLang="zh-CN" sz="3600" b="1" dirty="0">
                <a:solidFill>
                  <a:srgbClr val="C00000"/>
                </a:solidFill>
              </a:rPr>
              <a:t>Sweden</a:t>
            </a:r>
            <a:endParaRPr lang="en-US" altLang="zh-CN" sz="3600" b="1" dirty="0">
              <a:solidFill>
                <a:srgbClr val="C00000"/>
              </a:solidFill>
            </a:endParaRPr>
          </a:p>
          <a:p>
            <a:endParaRPr lang="en-US" altLang="zh-CN" sz="3600" b="1" dirty="0">
              <a:solidFill>
                <a:srgbClr val="C00000"/>
              </a:solidFill>
            </a:endParaRPr>
          </a:p>
          <a:p>
            <a:endParaRPr lang="en-US" altLang="zh-CN" sz="3600" b="1" dirty="0">
              <a:solidFill>
                <a:srgbClr val="C00000"/>
              </a:solidFill>
            </a:endParaRPr>
          </a:p>
          <a:p>
            <a:r>
              <a:rPr lang="en-US" altLang="zh-CN" sz="3600" b="1" dirty="0">
                <a:solidFill>
                  <a:srgbClr val="C00000"/>
                </a:solidFill>
              </a:rPr>
              <a:t>the Arctic Circle</a:t>
            </a:r>
            <a:endParaRPr lang="en-US" altLang="zh-CN" sz="3600" b="1" dirty="0">
              <a:solidFill>
                <a:srgbClr val="C00000"/>
              </a:solidFill>
            </a:endParaRPr>
          </a:p>
          <a:p>
            <a:endParaRPr lang="en-US" altLang="zh-CN" sz="3600" b="1" dirty="0">
              <a:solidFill>
                <a:srgbClr val="C00000"/>
              </a:solidFill>
            </a:endParaRPr>
          </a:p>
          <a:p>
            <a:endParaRPr lang="en-US" altLang="zh-CN" sz="3600" b="1" dirty="0">
              <a:solidFill>
                <a:srgbClr val="C00000"/>
              </a:solidFill>
            </a:endParaRPr>
          </a:p>
          <a:p>
            <a:r>
              <a:rPr lang="en-US" altLang="zh-CN" sz="3600" b="1" dirty="0">
                <a:solidFill>
                  <a:srgbClr val="C00000"/>
                </a:solidFill>
              </a:rPr>
              <a:t>Siberian 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pic>
        <p:nvPicPr>
          <p:cNvPr id="167" name="图片 166"/>
          <p:cNvPicPr/>
          <p:nvPr/>
        </p:nvPicPr>
        <p:blipFill>
          <a:blip r:embed="rId1"/>
          <a:stretch>
            <a:fillRect/>
          </a:stretch>
        </p:blipFill>
        <p:spPr>
          <a:xfrm>
            <a:off x="9501505" y="546735"/>
            <a:ext cx="2048510" cy="2145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470525" y="546735"/>
            <a:ext cx="22713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萨勒克国家公园</a:t>
            </a:r>
            <a:endParaRPr lang="zh-CN" altLang="en-US"/>
          </a:p>
        </p:txBody>
      </p:sp>
      <p:pic>
        <p:nvPicPr>
          <p:cNvPr id="168" name="图片 167"/>
          <p:cNvPicPr/>
          <p:nvPr/>
        </p:nvPicPr>
        <p:blipFill>
          <a:blip r:embed="rId2"/>
          <a:stretch>
            <a:fillRect/>
          </a:stretch>
        </p:blipFill>
        <p:spPr>
          <a:xfrm>
            <a:off x="4666615" y="915035"/>
            <a:ext cx="4625975" cy="2171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420620" y="1577340"/>
            <a:ext cx="8394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瑞典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450715" y="324485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北极圈</a:t>
            </a:r>
            <a:endParaRPr lang="zh-CN" altLang="en-US"/>
          </a:p>
        </p:txBody>
      </p:sp>
      <p:pic>
        <p:nvPicPr>
          <p:cNvPr id="169" name="图片 168"/>
          <p:cNvPicPr/>
          <p:nvPr/>
        </p:nvPicPr>
        <p:blipFill>
          <a:blip r:embed="rId3"/>
          <a:stretch>
            <a:fillRect/>
          </a:stretch>
        </p:blipFill>
        <p:spPr>
          <a:xfrm>
            <a:off x="5545455" y="3024505"/>
            <a:ext cx="2868930" cy="1722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2620645" y="474662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n.西伯利亚人；西伯利亚语</a:t>
            </a:r>
            <a:endParaRPr lang="zh-CN" altLang="en-US"/>
          </a:p>
          <a:p>
            <a:r>
              <a:rPr lang="zh-CN" altLang="en-US"/>
              <a:t>adj.西伯利亚的；西伯利亚人的；西伯利亚人语的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556" y="327546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glacier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821940" y="43878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n. 冰川</a:t>
            </a:r>
            <a:endParaRPr lang="en-US" altLang="zh-CN" sz="2400" b="1" dirty="0">
              <a:solidFill>
                <a:srgbClr val="0070C0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rcRect t="26454" r="25875" b="11000"/>
          <a:stretch>
            <a:fillRect/>
          </a:stretch>
        </p:blipFill>
        <p:spPr>
          <a:xfrm>
            <a:off x="519430" y="1476375"/>
            <a:ext cx="5110480" cy="3239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5843905" y="2545080"/>
            <a:ext cx="5752465" cy="34366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655" y="327660"/>
            <a:ext cx="2788920" cy="1170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reindeer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1940" y="43878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n. 驯鹿</a:t>
            </a:r>
            <a:endParaRPr lang="en-US" altLang="zh-CN" sz="2400" b="1" dirty="0">
              <a:solidFill>
                <a:srgbClr val="0070C0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1008380" y="1664970"/>
            <a:ext cx="2438400" cy="365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6428696" y="824812"/>
            <a:ext cx="5035639" cy="4945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942715" y="2736850"/>
            <a:ext cx="25596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>
                <a:latin typeface="Calibri" panose="020F0502020204030204" pitchFamily="34" charset="0"/>
                <a:cs typeface="Calibri" panose="020F0502020204030204" pitchFamily="34" charset="0"/>
              </a:rPr>
              <a:t>Reindeer is a symbol of Christmas. </a:t>
            </a:r>
            <a:endParaRPr lang="en-US" altLang="zh-CN" sz="28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4655" y="327660"/>
            <a:ext cx="2916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territory 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821940" y="43878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n.  领土；版图；领地</a:t>
            </a:r>
            <a:endParaRPr lang="en-US" altLang="zh-CN" sz="2400" b="1" dirty="0">
              <a:solidFill>
                <a:srgbClr val="0070C0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9955" y="1306195"/>
            <a:ext cx="1054925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They have refused to allow UN troops to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be stationed in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their territory.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他们拒不允许联合国部队驻扎在他们的国土上。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defend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their territory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against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intruders不允许外来者侵入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This type of work is </a:t>
            </a:r>
            <a:r>
              <a:rPr lang="zh-CN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uncharted 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territory for us. 我们从未涉足过这类工作。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Legal problems are Andy's territory (= he deals with them) . 法律问题由安迪负责处理。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come/ go with the territory</a:t>
            </a: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成为必然的部分（或结果）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She has to work late most days, but in her kind of job that goes with the territory. 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>
              <a:buClrTx/>
              <a:buSzTx/>
              <a:buFontTx/>
            </a:pPr>
            <a:r>
              <a:rPr lang="zh-CN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她在大部分日子里都得工作到很晚，但根据她的工作性质，这是不可避免的。</a:t>
            </a:r>
            <a:endParaRPr lang="zh-CN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8495030" y="327660"/>
            <a:ext cx="3294380" cy="2600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72345" y="3731895"/>
            <a:ext cx="1327150" cy="12782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3965.5370078740157,&quot;width&quot;:8990.075590551181}"/>
</p:tagLst>
</file>

<file path=ppt/tags/tag2.xml><?xml version="1.0" encoding="utf-8"?>
<p:tagLst xmlns:p="http://schemas.openxmlformats.org/presentationml/2006/main">
  <p:tag name="KSO_WM_UNIT_PLACING_PICTURE_USER_VIEWPORT" val="{&quot;height&quot;:6090,&quot;width&quot;:9150}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肥皂">
  <a:themeElements>
    <a:clrScheme name="肥皂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肥皂">
      <a:maj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肥皂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TM03457510[[fn=肥皂]]</Template>
  <TotalTime>0</TotalTime>
  <Words>17370</Words>
  <Application>WPS 演示</Application>
  <PresentationFormat>宽屏</PresentationFormat>
  <Paragraphs>838</Paragraphs>
  <Slides>68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68</vt:i4>
      </vt:variant>
    </vt:vector>
  </HeadingPairs>
  <TitlesOfParts>
    <vt:vector size="80" baseType="lpstr">
      <vt:lpstr>Arial</vt:lpstr>
      <vt:lpstr>宋体</vt:lpstr>
      <vt:lpstr>Wingdings</vt:lpstr>
      <vt:lpstr>Garamond</vt:lpstr>
      <vt:lpstr>Calibri</vt:lpstr>
      <vt:lpstr>Times New Roman</vt:lpstr>
      <vt:lpstr>Segoe Print</vt:lpstr>
      <vt:lpstr>微软雅黑</vt:lpstr>
      <vt:lpstr>Arial Unicode MS</vt:lpstr>
      <vt:lpstr>HelveticaNeue</vt:lpstr>
      <vt:lpstr>华文新魏</vt:lpstr>
      <vt:lpstr>肥皂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minzhi chen</dc:creator>
  <cp:lastModifiedBy>Administrator</cp:lastModifiedBy>
  <cp:revision>57</cp:revision>
  <dcterms:created xsi:type="dcterms:W3CDTF">2023-10-08T05:45:00Z</dcterms:created>
  <dcterms:modified xsi:type="dcterms:W3CDTF">2024-01-30T06:41:52Z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30DA76ABDA7B4A37A5015C9418A22FD1_13</vt:lpwstr>
  </property>
  <property fmtid="{D5CDD505-2E9C-101B-9397-08002B2CF9AE}" pid="3" name="KSOProductBuildVer">
    <vt:lpwstr>2052-11.8.2.7978</vt:lpwstr>
  </property>
</Properties>
</file>