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18" r:id="rId3"/>
    <p:sldId id="25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328" r:id="rId19"/>
    <p:sldId id="275" r:id="rId20"/>
    <p:sldId id="329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8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</p:sldIdLst>
  <p:sldSz cx="12192000" cy="6858000"/>
  <p:notesSz cx="6858000" cy="9144000"/>
  <p:embeddedFontLst>
    <p:embeddedFont>
      <p:font typeface="Franklin Gothic Book" panose="020B0503020102020204" pitchFamily="34" charset="0"/>
      <p:regular r:id="rId78"/>
      <p:italic r:id="rId79"/>
    </p:embeddedFont>
    <p:embeddedFont>
      <p:font typeface="Arial Black" panose="020B0A04020102020204" pitchFamily="34" charset="0"/>
      <p:bold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7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8" y="4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0" Type="http://schemas.openxmlformats.org/officeDocument/2006/relationships/font" Target="fonts/font3.fntdata"/><Relationship Id="rId8" Type="http://schemas.openxmlformats.org/officeDocument/2006/relationships/slide" Target="slides/slide6.xml"/><Relationship Id="rId79" Type="http://schemas.openxmlformats.org/officeDocument/2006/relationships/font" Target="fonts/font2.fntdata"/><Relationship Id="rId78" Type="http://schemas.openxmlformats.org/officeDocument/2006/relationships/font" Target="fonts/font1.fntdata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DCC184B-B19A-4A8D-8EB4-0BE3CC67F0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F0D2CF5A-506D-4850-AAAB-C5249BD58710}" type="slidenum">
              <a:rPr lang="zh-CN" altLang="en-US" smtClean="0"/>
            </a:fld>
            <a:endParaRPr lang="zh-CN" altLang="en-US"/>
          </a:p>
        </p:txBody>
      </p:sp>
      <p:sp>
        <p:nvSpPr>
          <p:cNvPr id="9" name="Rectangle 8" title="Side bar"/>
          <p:cNvSpPr/>
          <p:nvPr userDrawn="1"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25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175" indent="-384175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tags" Target="../tags/tag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725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witness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5900" y="1124893"/>
            <a:ext cx="11396100" cy="4831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目击者；见证人；证人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He has been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witness to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 terrible murder.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他目击了一起残忍的凶杀事件。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His good health is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 witness to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 the success of the treatment.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他身体健康证明这种疗法是成功的。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 v. 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India has witnessed many political changes in recent years. 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印度近些年见证了许多政治变革。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 following hours witnessed her painting a bunch of flowers on the canvas.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接下来几个小时，她一直在画布上画一束花。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619644848f8374804"/>
          <p:cNvPicPr>
            <a:picLocks noChangeAspect="1"/>
          </p:cNvPicPr>
          <p:nvPr/>
        </p:nvPicPr>
        <p:blipFill>
          <a:blip r:embed="rId1">
            <a:clrChange>
              <a:clrFrom>
                <a:srgbClr val="F9F7F8">
                  <a:alpha val="100000"/>
                </a:srgbClr>
              </a:clrFrom>
              <a:clrTo>
                <a:srgbClr val="F9F7F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663940" y="0"/>
            <a:ext cx="3528060" cy="20408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70"/>
            <a:ext cx="27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employ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5900" y="587376"/>
            <a:ext cx="11252579" cy="612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雇佣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We'll have to check him out before we employ him. 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我们得先调查一下再雇用他。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be employed in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 doing 从事于，忙于（做某事）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She was employed in making a list of all the jobs to be done.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她忙着把要做的所有工作列一个清单。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2. 应用；运用；使用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 police had to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employ force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to enter the building.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警察不得不强行进入大楼。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n. employment     unemployment      employer-employee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19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identical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2970" y="685800"/>
            <a:ext cx="1088898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adj.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完全同样的；相同的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Her dress is almost identical to mine. 她的连衣裙和我的几乎一模一样。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My opinion is identical with his.  我的意见与他的观点相同。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同一的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This is the identical room we stayed in last year. 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这就是我们去年住的那个房间。 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6193c35e2777d8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2090" y="3874135"/>
            <a:ext cx="3959860" cy="26403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70"/>
            <a:ext cx="282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interpret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6485" y="685800"/>
            <a:ext cx="10274300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诠释；说明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students were asked to interpret the poem. 学生们被要求诠释那首诗的意义。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2. 把…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理解为；领会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I didn't know whether to</a:t>
            </a:r>
            <a:r>
              <a:rPr lang="en-US" altLang="zh-CN" sz="24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interpret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her silence </a:t>
            </a:r>
            <a:r>
              <a:rPr lang="en-US" altLang="zh-CN" sz="24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as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acceptance or refusal.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我不知该把她的沉默看作是接受还是拒绝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3. 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口译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She couldn't speak much English so her children had to </a:t>
            </a:r>
            <a:r>
              <a:rPr lang="en-US" altLang="zh-CN" sz="24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interpret for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her.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她讲不了几句英语，所以她的孩子们得给她翻译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4.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演绎（按自己的感觉演奏音乐或表现角色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He interpreted the role with a lot of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humour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他把这个角色演得十分幽默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interpretation     interpreter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differ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5380" y="835025"/>
            <a:ext cx="10528300" cy="5727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相异；有区别；不同于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French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differs from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 English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in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this respect. 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French and English differ in this respect. 在这方面法语和英语不同。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意见相左；持不同看法；不同意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I have to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differ with you on/ over/ about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that.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在这一点上我不能同意你的看法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That is </a:t>
            </a:r>
            <a:r>
              <a:rPr lang="en-US" altLang="zh-CN" sz="2800" u="sng" dirty="0">
                <a:latin typeface="Times New Roman" panose="02020603050405020304" charset="0"/>
                <a:cs typeface="Times New Roman" panose="02020603050405020304" charset="0"/>
              </a:rPr>
              <a:t>where we differ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那就是我们的分歧所在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adj. different      n. difference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041213789493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53170" y="39370"/>
            <a:ext cx="3224530" cy="21501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cheek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8225" y="1090930"/>
            <a:ext cx="1097026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面颊；脸颊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chubby/rosy/pink cheeks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 丰满的╱红润的╱粉红的脸颊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kissed her on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both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cheeks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. 他亲吻了她的双颊。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A tear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traced/ trickled a path down her cheek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一滴眼泪沿着她的面颊流了下来。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pinched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the baby's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cheek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playfully.  他捏着宝宝的脸颊逗着玩。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厚脸皮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m amazed they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had the cheek to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 ask in the first place.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 我很吃惊，他们最初竟有脸问。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favour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9955" y="897255"/>
            <a:ext cx="1066673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帮助；好事；恩惠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Could you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do me a favour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 and pick up Sam from school today? 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今天你能帮我个忙去学校接萨姆吗？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喜爱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;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支持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It remains to be seen if the show will 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find favour with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an audience.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这场演出是否将获得观众喜爱还要拭目以待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6154325daf95968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6320" y="4556125"/>
            <a:ext cx="3211195" cy="21412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19200" y="525740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Vt. </a:t>
            </a:r>
            <a:r>
              <a:rPr lang="zh-CN" altLang="en-US" sz="2800" dirty="0"/>
              <a:t>较喜欢；选择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71220" y="291465"/>
            <a:ext cx="1111821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i="1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do sb no favours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无助于某人；给某人留下坏印象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You’re not doing yourself any favours, working for nothing.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你干活不取报酬，对自己没有任何好处。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 b="1" i="1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in favour (of sb./sth.)</a:t>
            </a:r>
            <a:endParaRPr lang="en-US" altLang="zh-CN" sz="2400" b="1" i="1">
              <a:solidFill>
                <a:srgbClr val="2C71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赞同；支持 He argued in favour of a strike. 他据理力争主张罢工。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为获得（更好或更需要的事物）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abandoned teaching in favour of a career as a musician. 他弃教从事音乐。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 b="1" i="1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in sb’s favour</a:t>
            </a:r>
            <a:endParaRPr lang="en-US" altLang="zh-CN" sz="2400" b="1" i="1">
              <a:solidFill>
                <a:srgbClr val="2C71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有利于某人；有助于某人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was willing to bend the rules in Mary's favour. 她愿意放宽规定以有利于玛丽。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bow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0745" y="685800"/>
            <a:ext cx="1050925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鞠躬；点头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bowed low to the assembled crowd. 他向集结的人群深深地鞠了一躬。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低（头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）；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垂（首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She </a:t>
            </a:r>
            <a:r>
              <a:rPr lang="en-US" altLang="zh-CN" sz="24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bowed her head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in shame.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她羞愧地低下了头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They stood in silence </a:t>
            </a:r>
            <a:r>
              <a:rPr lang="en-US" altLang="zh-CN" sz="24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with their heads bowed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他们默默地垂头而立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3. （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使）弯曲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The pines </a:t>
            </a:r>
            <a:r>
              <a:rPr lang="en-US" altLang="zh-CN" sz="24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bowed in the wind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松树被风吹弯了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Their backs were bowed under the weight of their packs.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沉重的背包压弯了他们的脊背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4. </a:t>
            </a:r>
            <a:r>
              <a:rPr lang="en-US" altLang="zh-CN" sz="24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bow to </a:t>
            </a:r>
            <a:r>
              <a:rPr lang="en-US" altLang="zh-CN" sz="2400" b="1" i="1" dirty="0" err="1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sth</a:t>
            </a:r>
            <a:r>
              <a:rPr lang="en-US" altLang="zh-CN" sz="24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屈从于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They finally bowed to pressure from the public.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他们终于在公众的压力下让步了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8655" y="1898650"/>
            <a:ext cx="2483485" cy="2660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bow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0745" y="1054100"/>
            <a:ext cx="1050925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鞠躬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zh-CN" sz="24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gave a theatrical bow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and waved.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我夸张地鞠了一躬，然后挥了挥手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船头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The waves were about five feet high now, and the bow of the boat was </a:t>
            </a:r>
            <a:r>
              <a:rPr lang="en-US" sz="2400" b="1" i="1" dirty="0">
                <a:latin typeface="Times New Roman" panose="02020603050405020304" charset="0"/>
                <a:cs typeface="Times New Roman" panose="02020603050405020304" charset="0"/>
              </a:rPr>
              <a:t>leaping up and down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浪头现在约有五英尺高，船头上下颠簸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3. 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蝴蝶结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Add a length of ribbon tied in a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bow.加一段打成蝴蝶结的缎带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4.  弓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Some of the raiders </a:t>
            </a:r>
            <a:r>
              <a:rPr lang="en-US" sz="2400" b="1" i="1" dirty="0">
                <a:latin typeface="Times New Roman" panose="02020603050405020304" charset="0"/>
                <a:cs typeface="Times New Roman" panose="02020603050405020304" charset="0"/>
              </a:rPr>
              <a:t>were armed with bows and </a:t>
            </a:r>
            <a:r>
              <a:rPr lang="en-US" sz="2400" b="1" i="1" dirty="0" err="1">
                <a:latin typeface="Times New Roman" panose="02020603050405020304" charset="0"/>
                <a:cs typeface="Times New Roman" panose="02020603050405020304" charset="0"/>
              </a:rPr>
              <a:t>arrows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.有些偷袭者配备了弓箭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6152c92402ca392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5095" y="120015"/>
            <a:ext cx="3046095" cy="31711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10937" y="2934269"/>
            <a:ext cx="689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M4U4 </a:t>
            </a:r>
            <a:r>
              <a:rPr lang="zh-CN" altLang="en-US" sz="3600" b="1" dirty="0"/>
              <a:t>教材词汇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waist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7020" y="1078230"/>
            <a:ext cx="996886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腰；腰部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put his arm around her waist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 他搂住了她的腰。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tied the rope around his waist.  他把那条缆绳系在他的腰上。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2. (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衣服的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腰部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She tucked her thumbs into the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waist of her trousers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她把拇指插进裤腰里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fd5fd86372161607859590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0" y="2292985"/>
            <a:ext cx="4184015" cy="41840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4656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make inferences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30270" y="2466975"/>
            <a:ext cx="10656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推断：根据已知的信息和推理能力得出结论或判断。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Good readers make inferences based on the text they are reading.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fbb82ec889ac16061242683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970" y="1681480"/>
            <a:ext cx="2400300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817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break down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7905" y="758825"/>
            <a:ext cx="1077468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(机器、车辆等) 出故障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Their car broke down. 他们的车抛锚了。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2. (讨论、关系) 失败; (系统) 瘫痪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Talks with business leaders broke down last night. 与商界领导人的谈判于昨晚失败了。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3.(对观点、陈述等) 分门别类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report breaks down the results region by region. 该报告将结果按地区一一分类。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4. 分解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Over time, the protein in the eggshell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breaks down into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its constituent amino acids.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 随着时间的推移,蛋壳中的蛋白质分解成其构成成分氨基酸。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5.失控痛哭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Because he was being so kind and concerned, I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broke down and cried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 因为他那时对我那般友善关心,我失控哭了起来。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6.砸倒 (门、障碍物)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An unruly mob </a:t>
            </a:r>
            <a:r>
              <a:rPr lang="zh-CN" altLang="en-US" sz="20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broke down police barricades and stormed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courtroom.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 一群无法无天的暴徒捣毁了警障冲进了法庭。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7.破除 (障碍、偏见等)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Women's sports are breaking down the barriers in previously male-dominated domains.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 女子体育运动正在打破障碍进入一些先前由男子占主导地位的领域。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barrier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0905" y="772160"/>
            <a:ext cx="1092009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屏障；障碍物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crowd had to stand behind barriers. 人群只好站在障碍物后面。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2. 障碍；阻力；关卡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Lack of confidence is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a psychological barrier to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success. 缺乏信心是阻碍成功的心理因素。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3.分界线；屏障；隔阂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Yangtze river is a natural barrier to the north-east. 长江是东北方向的一道天然屏障。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There was no real barrier between reality and fantasy in his mind.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在他的头脑中，现实与幻想之间没有真正的界线。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language barrier 语言隔阂（因语言不通而无法交流）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606baf4d88a8616176699654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0330" y="4217035"/>
            <a:ext cx="3251200" cy="3251200"/>
          </a:xfrm>
          <a:prstGeom prst="rect">
            <a:avLst/>
          </a:prstGeom>
        </p:spPr>
      </p:pic>
      <p:pic>
        <p:nvPicPr>
          <p:cNvPr id="5" name="图片 4" descr="60a3e9e0be20616213549762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530" y="3853180"/>
            <a:ext cx="3615055" cy="36150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fake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0960" y="746760"/>
            <a:ext cx="1015682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adj.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假的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tried to </a:t>
            </a:r>
            <a:r>
              <a:rPr lang="en-US" altLang="zh-CN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fake sincerity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as he smiled at them.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当他朝他们笑的时候，他设法假装真诚。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假货；赝品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All the paintings proved to be </a:t>
            </a:r>
            <a:r>
              <a:rPr lang="en-US" altLang="zh-CN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fakes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所有这些画结果证实都是赝品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假装，佯装，装出（某种感情、有病等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She’s not really sick—she</a:t>
            </a:r>
            <a:r>
              <a:rPr lang="en-US" altLang="zh-CN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’s just faking it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她并不是真的病了，不过是假装的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en-US" altLang="zh-CN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faked a yawn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他装着打了一个呵欠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762570906c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9385" y="4592320"/>
            <a:ext cx="2438400" cy="19234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anger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88440" y="1122045"/>
            <a:ext cx="940117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怒；怒火；怒气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was filled with anger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at the way he had been treated. 他因遭受如此待遇而怒火满腔。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Jan 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slammed her fist on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desk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in anger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 简气愤地捶打桌子。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使发怒；激怒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The question clearly angered him.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这个问题显然激怒了他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angry   adj.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生气的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76217e9af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8240" y="3654425"/>
            <a:ext cx="2732405" cy="27285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61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reliable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9640" y="920115"/>
            <a:ext cx="1113663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adj. </a:t>
            </a:r>
            <a:endParaRPr lang="en-US" altLang="zh-CN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可信赖的；可依靠的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My car</a:t>
            </a:r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s not as reliable as it used to be. 我的车不像过去那样靠得住了。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真实可信的；可靠的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Our information comes from a reliable source. 我们的消息来源可靠。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reliability n.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The incident cast doubt on her motives and reliability.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这件事使人怀疑她有何动机，以及她是否可靠。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957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incident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44905" y="1006475"/>
            <a:ext cx="1066546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发生的事情（尤指不寻常的或讨厌的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One particular incident 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sticks in my mind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 有一件事我总忘不了。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严重事件，暴力事件（如犯罪、事故、袭击等）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There was a shooting incident near here last night. 昨夜这附近发生了枪击事件。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demonstration 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passed off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without incident . 这次示威平静地结束了。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trial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6325" y="685800"/>
            <a:ext cx="9862185" cy="6231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n. 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1.（法院的）审讯，审理，审判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 murder trial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谋杀案的审理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He's </a:t>
            </a:r>
            <a:r>
              <a:rPr lang="en-US" altLang="zh-CN" sz="21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on trial</a:t>
            </a:r>
            <a:r>
              <a:rPr lang="en-US" altLang="zh-CN" sz="2100" b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murder.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他因涉嫌谋杀罪而受审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men </a:t>
            </a:r>
            <a:r>
              <a:rPr lang="en-US" altLang="zh-CN" sz="21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were 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arrested but not </a:t>
            </a:r>
            <a:r>
              <a:rPr lang="en-US" altLang="zh-CN" sz="21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brought to trial 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这些人已被逮捕但并未送交法院审判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对能力、质量、性能等的）试验，试用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new drug is </a:t>
            </a:r>
            <a:r>
              <a:rPr lang="en-US" altLang="zh-CN" sz="21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undergoing clinical trials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这种新药正在进行临床试验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system was introduced </a:t>
            </a:r>
            <a:r>
              <a:rPr lang="en-US" altLang="zh-CN" sz="21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on a trial basis 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one month.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这个制度已引进试行一个月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trial of strength 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(= a contest to see who is stronger)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实力的较量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令人伤脑筋的事；惹麻烦的人；考验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trials and tribulations of married life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婚姻生活的考验与磨炼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was </a:t>
            </a:r>
            <a:r>
              <a:rPr lang="en-US" altLang="zh-CN" sz="21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sore trial to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her family at times.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她有时让家人伤透了脑筋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trial and error </a:t>
            </a: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反复试验；不断摸索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Children learn to use computer programs by trial and error . 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1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儿童通过反复摸索才学会运用计算机程序</a:t>
            </a:r>
            <a:r>
              <a:rPr lang="en-US" altLang="zh-CN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1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descr="60330d33483761613958451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3180" y="3801745"/>
            <a:ext cx="3258820" cy="32588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83868" y="129361"/>
            <a:ext cx="2513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slight</a:t>
            </a:r>
            <a:endParaRPr lang="en-US" altLang="zh-CN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slightly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1590" y="1329690"/>
            <a:ext cx="1026414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adj.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轻微的；略微的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woke up with a </a:t>
            </a:r>
            <a:r>
              <a:rPr lang="en-US" altLang="zh-CN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slight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headache.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我醒来时有点头痛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takes offence </a:t>
            </a:r>
            <a:r>
              <a:rPr lang="en-US" altLang="zh-CN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at the slightest thing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(= is very easily offended) 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她动辄生气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There was not </a:t>
            </a:r>
            <a:r>
              <a:rPr lang="en-US" altLang="zh-CN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slightest hint of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trouble.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当时看不出丝毫会出现麻烦的迹象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2.细小的；纤细的；瘦小的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 slight woman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瘦小的女子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无须重视的；不足道的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This is a very slight novel.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这是一部颇不足道的小说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not in the slightest=not at all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一点也不；毫不；根本没有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didn’t seem to mind in the slightest.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他好像一点都不在乎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39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interaction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8870" y="815340"/>
            <a:ext cx="10841990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n. 互动，交流；相互影响，相互作用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 two sides agreed to discuss ways of expanding cultural interaction, including exploring a China-US cultural year event and other activities. 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双方同意讨论扩大文化交流的途径，包括探讨举办中美文化年及其他活动。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65955" y="3429000"/>
            <a:ext cx="4603750" cy="2974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twin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23010" y="823595"/>
            <a:ext cx="98913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孪生儿之一；双胞胎之一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She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 expecting twins. 她怀着双胞胎。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使（两人或两事物）紧密结合；使耦合；使相连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The opera twins the themes of love and death.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这出歌剧把爱与死的主题紧密结合在一起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755d1a10e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3575" y="3130550"/>
            <a:ext cx="3641725" cy="35623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63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nonverbal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06550" y="1085215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adj.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不使用语言的，非言语的；不能说话的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62da0a1d5178f1658456605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7410" y="2414905"/>
            <a:ext cx="3366770" cy="33667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70"/>
            <a:ext cx="3810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assessment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4810" y="826770"/>
            <a:ext cx="88030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评估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There is little assessment of the damage to the natural environment.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几乎没有有关自然环境破坏的评估。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7565e6ed81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8615" y="3742690"/>
            <a:ext cx="2807335" cy="28073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957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internal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4810" y="946150"/>
            <a:ext cx="981329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adj.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国内的; 组织内部的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country 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stepped up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internal security.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该国加强了国内安全防卫。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does not want to 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interfere in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the internal affairs of another country. 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他不想干涉他国的内部事务。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体内的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;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内部的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The doctor said the internal bleeding had been massive.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医生说内出血的量很大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960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straighten up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6385" y="919480"/>
            <a:ext cx="965644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This is my job, to straighten up, to file things. 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这就是我的工作，</a:t>
            </a:r>
            <a:r>
              <a:rPr lang="zh-CN" altLang="en-US" sz="2400" b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整理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东西，把东西归档。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2.I was able to straighten up with the huge pumpkin resting on my shoulders. 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我</a:t>
            </a:r>
            <a:r>
              <a:rPr lang="zh-CN" altLang="en-US" sz="2400" b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站直身子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，巨大的南瓜在我的肩膀上。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4215" y="3526155"/>
            <a:ext cx="4286250" cy="285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slump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8600" y="804545"/>
            <a:ext cx="964628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（价格、价值、数量等）骤降，猛跌，锐减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drop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Sales have slumped this year. 今年销售量锐减。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Profits slumped by over 50%. 利润突降50%以上。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重重地坐下（或倒下）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old man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slumped down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in his chair. 老先生一屁股跌坐到椅子上。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She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slumped to her knees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 她扑通一声跪倒在地。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销售量、价格、价值等的）骤降，猛跌，锐减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decline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a slump in profits 利润锐减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2.萧条期；衰退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toy industry is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in a slump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7679785bda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6560" y="3933190"/>
            <a:ext cx="2512060" cy="2630805"/>
          </a:xfrm>
          <a:prstGeom prst="rect">
            <a:avLst/>
          </a:prstGeom>
        </p:spPr>
      </p:pic>
      <p:pic>
        <p:nvPicPr>
          <p:cNvPr id="5" name="图片 4" descr="60000c7a1f7fd16106159301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560" y="-207010"/>
            <a:ext cx="2680335" cy="26803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pose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9960" y="911225"/>
            <a:ext cx="1066673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造成（威胁、问题等）；引起；产生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to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pose a threat/challenge/danger/risk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构成威胁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挑战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危险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风险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task poses no special problems. 这项任务不会造成特别的问题。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2. （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为画像、摄影）摆好姿势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The delegates posed for a group photograph.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代表们摆好姿势准备拍集体照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3.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佯装；冒充；假扮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The gang entered the building posing as workmen.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这伙匪徒冒充工人混进了大楼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n.（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为画像、拍照等摆的）姿势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He adopted a relaxed pose for the camera.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他摆了个悠闲的姿势拍照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。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d1ec230aeb3215622968808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1050" y="-314325"/>
            <a:ext cx="2327275" cy="23272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bend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6800" y="749300"/>
            <a:ext cx="11038205" cy="6554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v.1.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使）倾斜，偏向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bent and kissed her.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他低下头吻了她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bent forward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to pick up the newspaper.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她弯腰去捡报纸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was bent over her desk writing a letter.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她正伏案写信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2.（使四肢等）弯曲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Bend your knees, keeping your back straight.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膝盖弯曲，背部挺直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把…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弄弯（或折起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）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bent the wire into the shape of a square.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他把铁丝折成正方形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4.（使）拐弯，弯曲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road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bent sharply to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right.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路向右急转弯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descr="6306d54dd5cc016613922059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6945" y="1159510"/>
            <a:ext cx="2172970" cy="217297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66800" y="528320"/>
            <a:ext cx="10901680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2400" b="1" i="1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bend sb’s ear (about sth)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向某人唠叨诉说（尤指自己的难处）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2400" b="1" i="1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bend your mind/efforts to sth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致力于某事；专心致志于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2400" b="1" i="1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bend the truth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扭曲事理；歪曲事实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 </a:t>
            </a:r>
            <a:r>
              <a:rPr lang="en-US" altLang="zh-CN" sz="2400" b="1" i="1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on bended knee(s)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下跪（请求…）；央求；苦苦哀求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 </a:t>
            </a:r>
            <a:r>
              <a:rPr lang="en-US" altLang="zh-CN" sz="2400" b="1" i="1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bend sb to sth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迫使；说服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manipulates people and tries to bend them to his will (= make them do what he wants) . 他能左右民众，让大家跟随他的意志。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6. </a:t>
            </a:r>
            <a:r>
              <a:rPr lang="en-US" altLang="zh-CN" sz="2400" b="1" i="1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round the bend/ twist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疯狂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She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s gone completely round the bend. 她完全疯了。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The children have been driving me round the bend today (= annoying me very much) . 孩子们今天快把我气疯了。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reveal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4575" y="798195"/>
            <a:ext cx="1114742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v. 1.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揭示；显示；透露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=disclose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reveal a secret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泄露一条秘密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report reveals (that) the company made a loss of ￡20 million last year.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报告显示，公司去年亏损2 000万英镑。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was revealed that important evidence had been suppressed.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据透露，重要的证据被隐瞒了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Officers could not reveal how he died.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警察们不能透露他的死因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显出；露出；展示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= display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laughed, </a:t>
            </a: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revealing a line of white teeth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他笑了起来，露出一排洁白的牙齿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door opened to reveal a </a:t>
            </a:r>
            <a:r>
              <a:rPr lang="en-US" altLang="zh-CN" sz="2400" b="1" i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cosy</a:t>
            </a: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little room. 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房门打开，一间温暖舒适的小屋展现在眼前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crouched in the dark, too frightened to</a:t>
            </a: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reveal herself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她蜷缩在黑暗中，吓得不敢露面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descr="5c75dee15429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4830" y="4559935"/>
            <a:ext cx="2298065" cy="22980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vary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0853" y="685800"/>
            <a:ext cx="10774907" cy="6554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v.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（大小、形状等）相异，不同，有别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Tastes and preferences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vary from</a:t>
            </a:r>
            <a:r>
              <a:rPr lang="en-US" altLang="zh-CN" sz="28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individual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to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individual. 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人的爱好和选择各不相同。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Topics you choose can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vary from</a:t>
            </a:r>
            <a:r>
              <a:rPr lang="en-US" altLang="zh-CN" sz="28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literature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to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health.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你可以选择文学或健康等不同的话题。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various    adj.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各种不同的；各种各样的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= diverse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There are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various</a:t>
            </a:r>
            <a:r>
              <a:rPr lang="en-US" altLang="zh-CN" sz="28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options open to you. 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你有多种选择。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 bath oil comes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in various fragrances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. 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这种沐浴油有不同的香味。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variety     n.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 多样化；种类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 great variety/ diversity of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各种各样的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There is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 wide variety of</a:t>
            </a:r>
            <a:r>
              <a:rPr lang="en-US" altLang="zh-CN" sz="28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patterns to choose from. 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有种类繁多的图案可供选择。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t="6854" b="7688"/>
          <a:stretch>
            <a:fillRect/>
          </a:stretch>
        </p:blipFill>
        <p:spPr>
          <a:xfrm>
            <a:off x="9313545" y="241935"/>
            <a:ext cx="2712085" cy="31870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clarify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0810" y="798195"/>
            <a:ext cx="1031303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使更清晰易懂；阐明；澄清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clarify a situation/problem/issue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澄清情况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问题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hope this clarifies my position.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我希望这能阐明我的立场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asked him to clarify what he meant.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她要他说清楚他是什么意思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2.（尤指通过加热使黄油）纯净，净化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clarified butter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已净化的黄油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clarification   n.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澄清，阐明；净化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am seeking clarification of the regulations.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我正在努力弄清楚这些规则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85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in other words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4495" y="1162685"/>
            <a:ext cx="96170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He didn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 want to go to the party, in other words, he wasn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 interested.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他不想去参加派对，换句话说，他对此不感兴趣。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33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educator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12290" y="94932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n.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教育工作者；教师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ecde98c184c15590273526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5120" y="162560"/>
            <a:ext cx="76073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tick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1395" y="597535"/>
            <a:ext cx="11078845" cy="6523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v. 1. 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发出滴答声；滴答地走时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In the silence we could </a:t>
            </a:r>
            <a:r>
              <a:rPr lang="zh-CN" altLang="en-US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hear the clock ticking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寂静中，我们能听到钟表滴答作响。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While we waited the taxi's meter </a:t>
            </a:r>
            <a:r>
              <a:rPr lang="zh-CN" altLang="en-US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kept ticking away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我们等候时，出租汽车的计程器一直在滴答滴答地走着。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标记号；打上钩；打对号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Please tick the appropriate box. 请在适合的方框内打钩。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tick all the/</a:t>
            </a:r>
            <a:r>
              <a:rPr lang="en-US" altLang="zh-CN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sb</a:t>
            </a:r>
            <a:r>
              <a:rPr lang="en-US" altLang="zh-CN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s boxes</a:t>
            </a:r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投其所好；迎合众人╱某人的喜好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This is a movie that ticks all the boxes. 这是一部适合众人口味的影片。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what makes sb tick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使某人这样做的原因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ve never really understood what makes her tick. 我从未真正弄懂她为什么这么做。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tick away/ by/ past</a:t>
            </a:r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(时间)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I had to get to the airport by two, and the minutes were ticking away. 我必须在两点前赶到机场，但是时间一分一秒地过去了。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tick sth away</a:t>
            </a:r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(钟表等) 标示时间流逝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The clock ticked away the minutes. 钟表显示时间一分一秒地过去。 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7572791bec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6695" y="-200660"/>
            <a:ext cx="4472305" cy="297053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1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tendency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1910" y="1340485"/>
            <a:ext cx="1039177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倾向；偏好；性情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have a tendency to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talk too much when I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m nervous. 我紧张时总爱唠叨。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There is a tendency for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this disease to run in families. 这种疾病易在家族里遗传。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She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has a strong natural tendency towards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caution. 她天生非常小心谨慎。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2.趋势；趋向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trend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There is a growing tendency among employers to hire casual staff. 雇主雇用临时职员有增加的趋势。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7598ec068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3410" y="4457700"/>
            <a:ext cx="4105275" cy="21920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lower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9955" y="685800"/>
            <a:ext cx="11282045" cy="593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adj.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反义词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upper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（尤指位于同类物品或成对物品中另一个的）下面的，下方的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His lower lip trembled. 他的下唇在颤抖。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2.在底部的；近底部的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mountain's lower slopes 山麓斜坡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v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1.把…放低；使…降下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raise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He had to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lower his head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to get through the door. 他得低头才能过这道门。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She lowered her newspaper and looked around. 她放低报纸往四下看了看。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They lowered him down the cliff on a rope. 他们用绳索把他放下悬崖。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2.减少；缩小；降低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lowered his voice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to a whisper. 他压低了声音悄悄地说。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Her voice lowered as she spoke. 她一边说一边压低了嗓音。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This drug is used to lower blood pressure. 这种药用于降血压。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lower yourself (by doing sth)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( 通常用于否定句 )  降低自己的身份；自贬人格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I wouldn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 lower myself by working for him. 我不会贬低自己的身份去为他工作。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imply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6800" y="835025"/>
            <a:ext cx="10873105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含有…的意思；暗示；暗指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Are you implying (that) I am wrong? 你的意思是不是说我错了？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I disliked the implied criticism in his voice. 我讨厌他暗中批评的口吻。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2.说明；表明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suggest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survey implies (that) more people are moving house than was thought.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调查显示，准备搬家的人口比想象的要多。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fact that she was here implies a degree of interest.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她到场就说明了她有一定程度的兴趣。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3.( 思想、行为等 ) 必然包含；使有必要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mean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project implies an enormous investment in training.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这个项目需要在培训方面做巨大的投资。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implication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barely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94435" y="607695"/>
            <a:ext cx="10685780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adv.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仅仅；刚刚；勉强可能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music was barely audible. 音乐声勉强能听见。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She was barely able to stand. 她勉强能站立。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We barely had time to catch the train. 我们差点没赶上火车。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2.几乎不；几乎没有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She barely acknowledged his presence. 她只略微向他打了个招呼。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There was barely any smell. 几乎没有什么气味。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3. 刚好；不超过（某个数量、年龄、时间等）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They arrived barely a minute later. 过了不到一分钟他们就到了。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4. 刚才；刚刚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I had barely started speaking when he interrupted me.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我刚刚开始讲话，他便打断了我。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chin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4419" y="1122045"/>
            <a:ext cx="959675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颏；下巴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n.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1. (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keep your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chin up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振作起来；不气馁；不灰心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Chin up! Only two exams left. 别泄气！只剩下两门考试了。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take </a:t>
            </a:r>
            <a:r>
              <a:rPr lang="en-US" altLang="zh-CN" sz="2400" dirty="0" err="1">
                <a:latin typeface="Times New Roman" panose="02020603050405020304" charset="0"/>
                <a:cs typeface="Times New Roman" panose="02020603050405020304" charset="0"/>
              </a:rPr>
              <a:t>sth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. on the chin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（无怨无悔地）承受某事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7545765b2c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7010" y="2589530"/>
            <a:ext cx="4036695" cy="467550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70"/>
            <a:ext cx="249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occupy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19225" y="539750"/>
            <a:ext cx="10626725" cy="13508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使用，占用（空间、面积、时间等）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take up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bed seemed to occupy most of the room. 床似乎占去了大半个屋子。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Administrative work occupies half of my time. 行政事务占用了我一半的时间。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2.使用（房屋、建筑）；居住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He occupies an office on the 12th floor. 他在12楼有一间办公室。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3.侵占；占领；占据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capital has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been occupied by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the rebel army. 叛军已占领了首都。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4.使忙于（做某事）；忙着（做某事）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She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occupied herself with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routine office tasks. 她忙于办公室的日常工作。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Problems at work continued to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occupy his mind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for some time.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工作上的问题继续在他的脑海中萦绕了一段时间。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5.任职；执政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hold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president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occupies the position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for four years. 总统任期四年。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n. occupation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769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appropriate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16607" y="780913"/>
            <a:ext cx="9271947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adj.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适当的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 book was written in a style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appropriate to/ for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 the age of the children.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这本书的文体适合儿童阅读。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adv.  appropriately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8250" y="4619308"/>
            <a:ext cx="3333750" cy="2238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stare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8375" y="1167130"/>
            <a:ext cx="1065530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盯着看；凝视；注视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stared blankly at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the paper in front of me. 我茫然地看着面前这张纸。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sat staring into space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(= looking at nothing) . 他坐在那儿凝视着前方。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She looked at them with dark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staring eyes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 她那双深色的眼睛专注地看着他们。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（尤指不友好或吃惊的）盯，凝视，注视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She gave him a blank stare. 她面无表情地直视着他。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75aeec3d9c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3385" y="3348990"/>
            <a:ext cx="2555240" cy="350901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ceiling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39545" y="1042670"/>
            <a:ext cx="927354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天花板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rooms were spacious, with tall windows and high ceilings.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房间很宽敞，且窗户和屋顶都很高。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hit his head on the low ceiling.  他的头碰了低矮的天花板。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A lamp 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was suspended from the ceiling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  一盏吊灯悬在天花板上。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(价格、工资等的) 上限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...an informal agreement to put a ceiling on salaries.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…一项规定工资上限的非正式协议。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33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distract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55700" y="1185545"/>
            <a:ext cx="1011682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分散 (注意力); 使分心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Tom admits that playing video games sometimes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distracts him from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his homework.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汤姆承认玩电子游戏有时让他做家庭作业时分心。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There was nothing at all in this miserable place to distract him. 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在这个令人忧伤的地方，根本没什么东西可以转移他的注意力。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71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perceive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4940" y="962660"/>
            <a:ext cx="1040066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感知到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Students must perceive for themselves the relationship between success and effort.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学生们必须自己去认识到成功与努力之间的关系。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Voters perceive him as a decisive and resolute international leader. 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选民认识到他是一位果断、坚定的国际领袖。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2.认为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Stress is widely perceived as contributing to coronary heart disease.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压力普遍被认为能造成冠心病。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89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distinguish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1910" y="1056005"/>
            <a:ext cx="1028446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辨别; 区分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 Could he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distinguish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right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from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wrong?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 他能辨别是非吗？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2.有别于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There is something about music that distinguishes it from all other art forms.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 音乐中一些因素使之有别于其他艺术形式。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3.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辨别出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 There were cries, calls. He could distinguish voices.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 有各种各样的哭声和叫喊声。他能从中分辨出声音。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4.使著名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Over the next few years he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distinguished himself as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a leading constitutional scholar.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 在随后的几年中，他作为宪法学的权威学者而享有盛誉。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59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anxiety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37970" y="803275"/>
            <a:ext cx="80867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焦虑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Her voice was full of anxiety.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她的声音饱含焦虑。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At that moment she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felt the first twitch of anxiety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 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那一刻她第一次感到一阵焦虑。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640e925d0db5816786765732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2905" y="2352675"/>
            <a:ext cx="4685030" cy="468503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chest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4790" y="890270"/>
            <a:ext cx="920242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胸部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crossed his arms over his chest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.他在胸前交叉双臂。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was shot in the chest.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他胸部中弹。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pain 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stabbed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at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his chest. 他胸部疼得像刀扎似的。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water came up to my chest. 水漫到了我的胸部。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2.储物箱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At the very bottom of the chest were his carving tools.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在储物箱的最底部有他的雕刻工具。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980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embarrassed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7020" y="1191260"/>
            <a:ext cx="1030287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adj.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尴尬的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looked a bit embarrassed. 他看上去有点尴尬。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She felt embarrassed 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under his steady gaze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她在他凝视的目光下感到很尴尬。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983f63ae9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7020" y="3634740"/>
            <a:ext cx="2018030" cy="285623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902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ashamed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2065" y="935355"/>
            <a:ext cx="977392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adj.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尴尬的; 惭愧的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I felt incredibly ashamed of myself for getting so angry.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我为自己发了这么大的脾气而感到极为惭愧。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felt so embarrassed and ashamed that he turned quickly, </a:t>
            </a:r>
            <a:r>
              <a:rPr lang="zh-CN" altLang="en-US" sz="2400" b="1" i="1" dirty="0">
                <a:latin typeface="Times New Roman" panose="02020603050405020304" charset="0"/>
                <a:cs typeface="Times New Roman" panose="02020603050405020304" charset="0"/>
              </a:rPr>
              <a:t>plunged into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the sea, and disappeared. 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他感到又尴尬又羞愧，赶紧转身跳进海里，消失了。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6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merely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2540" y="685800"/>
            <a:ext cx="10429875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adv. </a:t>
            </a:r>
            <a:endParaRPr lang="en-US" altLang="zh-CN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2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只不过 (用来强调某事物不是很重要或很有价值)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Michael is now merely a good friend. 迈克尔现在只不过是一个好朋友而已。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Francis Watson was far from being merely a furniture expert.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 弗兰西斯·沃森不仅仅是位家具专家。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2. 仅仅 (用来强调数量之少)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The brain accounts for merely three percent of body weight. 大脑仅占体重的3％。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not merely </a:t>
            </a:r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不仅仅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The team needs players who want to play for Canada, not merely any country that will have them.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200" dirty="0">
                <a:latin typeface="Times New Roman" panose="02020603050405020304" charset="0"/>
                <a:cs typeface="Times New Roman" panose="02020603050405020304" charset="0"/>
              </a:rPr>
              <a:t> 这个队需要愿意为加拿大比赛的运动员，而不仅仅是愿意为任何一个雇用他们的国家去比赛的运动员。</a:t>
            </a:r>
            <a:endParaRPr lang="zh-CN" altLang="en-US" sz="2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53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by contrast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0742" y="1035755"/>
            <a:ext cx="10954822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相比之下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new restaurant is bright and modern, by contrast, the old one looks outdated.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新餐厅明亮现代，相比之下，旧餐厅看起来过时了。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9108440" y="3193415"/>
            <a:ext cx="2997200" cy="354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50620" y="3987800"/>
            <a:ext cx="740029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相比之下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By comparison, expenditure on education increased last year. 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相比之下，去年教育经费增加了。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95900" y="3138904"/>
            <a:ext cx="3933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by comparison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call on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91285" y="1348740"/>
            <a:ext cx="99783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呼吁; 公开请求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One of Kenya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 leading churchmen has called on the government to resign.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肯尼亚宗教界的一位重要人物已呼吁政府下台。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2.短暂访问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Sofia was intending to call on Miss Kitts.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索菲娅打算去拜访基茨小姐。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bother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7905" y="912495"/>
            <a:ext cx="10862310" cy="532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1.( 常用于否定句和疑问句 ) 花费时间精力（做某事）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‘Shall I wait?’ ‘No, don't bother’. “要我等一下吗？”“不，别费事了。”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It's not worth bothering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with (= using) an umbrella—the car's just outside.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不必打伞—汽车就停在外面。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I don't know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why I bother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! Nobody ever listens! 我不知道我干吗要浪费时间！根本没人听！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He didn't even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bother to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let me know he was coming. 他甚至连通知都没通知我他要来。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Why bother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ask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ing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if you're not really interested? 如果你不是真的感兴趣，干吗费口舌打听呢？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2.使（某人）烦恼（或担忧、不安）；给（某人）造成麻烦（或痛苦）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thing that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bothers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me is... 让我感到不安的是…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That sprained ankle is still bothering her (= hurting) . 她那扭伤的脚踝还在隐隐作痛。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3.打扰；搭话烦扰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Sorry to bother you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, but there's a call for you on line two. 很抱歉打扰你一下，二号线有你的电话。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r>
              <a:rPr lang="en-US" altLang="zh-CN" sz="2000" dirty="0" err="1">
                <a:latin typeface="Times New Roman" panose="02020603050405020304" charset="0"/>
                <a:cs typeface="Times New Roman" panose="02020603050405020304" charset="0"/>
              </a:rPr>
              <a:t>令人烦恼的情况（或事物、人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）=nuisance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I hope I haven't been a bother. </a:t>
            </a:r>
            <a:r>
              <a:rPr lang="en-US" altLang="zh-CN" sz="2000" dirty="0" err="1">
                <a:latin typeface="Times New Roman" panose="02020603050405020304" charset="0"/>
                <a:cs typeface="Times New Roman" panose="02020603050405020304" charset="0"/>
              </a:rPr>
              <a:t>希望我没烦扰你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weep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7435" y="962660"/>
            <a:ext cx="1078357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（通常因悲伤）哭泣，流泪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She started to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weep uncontrollably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 她不由自主地哭了起来。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wept for joy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 他高兴得流泪了。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I do not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weep over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his death. 他死了我也不哭。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I could have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wept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think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ing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about what I'd missed. 想到所失去的东西，我真想痛哭一场。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She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wept bitter tears of disappointment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. 她失望得痛哭流涕。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wept to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see him looking so sick. 看到他病成那个样子我怆然泪下。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 ( 伤口 )流出，渗出（液体）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His legs were covered with weeping sores (= sores which had not healed) . 他的双腿有多处红肿流脓的伤口。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957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at work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97025" y="967740"/>
            <a:ext cx="89985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She is always focused and productive at work.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她在工作中总是专注且高效。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60dd6c30e985216251238888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6745" y="1936750"/>
            <a:ext cx="5073650" cy="477964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50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conflict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8545" y="685800"/>
            <a:ext cx="10939780" cy="593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冲突；争执；争论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violence was the result of political and ethnic conflicts. 那次暴力是政治与种族冲突的结果。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She found herself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in conflict with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her parents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over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her future career.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她发现自己在将来择业的问题上与父母存在着分歧。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John often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comes into conflict with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his boss. 约翰经常和他的老板发生争执。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government has done nothing to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resolve the conflict over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nurses' pay.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政府未采取任何措施来解决护士工资问题引发的冲突。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2.（军事）冲突；战斗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armed/military conflict 武装╱军事冲突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3.抵触；矛盾；不一致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Her diary was a record of her inner conflict. 她的日记记录了她内心的矛盾。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Many of these ideas appear to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be in conflict with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each other. 这些观念中有许多看上去似乎相互矛盾。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冲突，抵触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conflicting emotions/interests/loyalties 相互矛盾的感情╱利益╱忠诚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These results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conflict with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earlier findings. 这些结果与早期的发现相矛盾。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5c7565cbd2ec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75140" y="1795780"/>
            <a:ext cx="2816860" cy="281686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2377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inquire/ enquire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65225" y="1583055"/>
            <a:ext cx="971486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查询; 打听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"What are you doing there?" she inquired.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“你在那里做什么？”她问道。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He called them several times to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inquire about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job possibilities.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他给他们打了几次电话打听就业的可能性。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调查; 查究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Inspectors were appointed to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inquire into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affairs of the company.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检查员被派去调查该公司的事务。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045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ultimately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61820" y="1277620"/>
            <a:ext cx="903859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adv.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最终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Whatever the scientists ultimately conclude, all of their data will immediately be disputed.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无论科学家们最终得出什么结论，他们的所有数据将随即受到质疑。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最重要地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Ultimately, Judge Lewin has the final say.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最重要地，卢因法官有最终发言权。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adjust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27175" y="789305"/>
            <a:ext cx="969581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调整以适应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We have been preparing our fighters to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adjust themselves to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civil society.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我们一直在让我们的战士们准备好自我调整以适应普通社会。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调整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To attract investors, Panama has adjusted its tax and labour laws.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为了吸引投资者，巴拿马已经调整了其税务及劳动法规。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3.调节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Liz adjusted her mirror and then edged the car out of its parking space.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莉兹调节了她的后视镜，然后把车慢慢地开出了停车位。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4.适应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He stopped to try to </a:t>
            </a:r>
            <a:r>
              <a:rPr lang="zh-CN" altLang="en-US" sz="24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adjust his vision to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the faint starlight.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他停下来，试着使眼睛适应昏暗的星光。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27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intervene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69390" y="868680"/>
            <a:ext cx="941006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干预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situation calmed down when police intervened.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警察干预后，局势平静了下来。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插话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Hernandez intervened and told me to stop it.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贺尔南德兹插话，不让我再说下去。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3.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干扰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The mailboat arrived on Friday mornings unless bad weather intervened.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除非受到恶劣天气的干扰，邮船于星期五上午到达。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react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4745" y="685800"/>
            <a:ext cx="10392410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v.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作出反应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They reacted violently to the news.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他们对这条新闻反应强烈。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2.反抗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My father never saved money and perhaps I reacted against that.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我父亲从不攒钱，也许我反对这种做法。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3.(对药物或其他所碰触的东西等) 起不良反应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Someone allergic to milk is likely to react to cheese.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对牛奶过敏的人可能会对奶酪也有不良反应。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4.起化学反应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Calcium reacts with water but less violently than sodium and potassium do.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钙能与水产生化学反应但不如钠以及钾那么剧烈。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60a4bd71cbbf91621409137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3345" y="-121920"/>
            <a:ext cx="3376930" cy="33769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70"/>
            <a:ext cx="263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approve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3457" y="548902"/>
            <a:ext cx="10877265" cy="6554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v.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1. vi.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赞成；同意 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approve of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sth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.      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反：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disapprove of</a:t>
            </a:r>
            <a:r>
              <a:rPr lang="zh-CN" altLang="en-US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She doesn’t approve of me leaving school this year.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她不同意我今年离校。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zh-CN" sz="2800" dirty="0" err="1">
                <a:latin typeface="Times New Roman" panose="02020603050405020304" charset="0"/>
                <a:cs typeface="Times New Roman" panose="02020603050405020304" charset="0"/>
              </a:rPr>
              <a:t>vt.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批准，通过（计划、要求等）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 committee unanimously approved the plan.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委员会一致通过了计划。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n. approval   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反：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disapproval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 roar of approval resounded through the legislature. 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一片赞成声在议会中回响。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with/ without one’s approval</a:t>
            </a:r>
            <a:r>
              <a:rPr lang="en-US" altLang="zh-CN" sz="28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有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没有某人的同意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meet with one’s approval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得到某人的赞同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5a41fb18e6d9b"/>
          <p:cNvPicPr>
            <a:picLocks noChangeAspect="1"/>
          </p:cNvPicPr>
          <p:nvPr/>
        </p:nvPicPr>
        <p:blipFill>
          <a:blip r:embed="rId1"/>
          <a:srcRect t="14222" r="14282" b="20407"/>
          <a:stretch>
            <a:fillRect/>
          </a:stretch>
        </p:blipFill>
        <p:spPr>
          <a:xfrm>
            <a:off x="8589010" y="5005705"/>
            <a:ext cx="3279140" cy="166687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714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component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02385" y="1097915"/>
            <a:ext cx="10332085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组成部分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Enriched uranium is a key component of a nuclear weapon.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浓缩铀是核武器的一个关键组成部分。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adj.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2.组成的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Gorbachev failed to keep the component parts of the Soviet Union together.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 戈尔巴乔夫没能使苏联各组成部分保持在一起。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tone 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8220" y="597535"/>
            <a:ext cx="11057890" cy="593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n. 1.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语气；口气；腔调；口吻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speaking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in hushed/low/clipped/measured</a:t>
            </a:r>
            <a:r>
              <a:rPr lang="en-US" altLang="zh-CN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tones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以压低、低沉、短促、缓慢谨慎的语调讲话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I still didn't like his tone of voice; he sounded angry and accusing.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我仍然不喜欢他说话的语气；他的声音听起来好像是怒气冲冲地在指责人。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风格；特色；气氛；情调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The overall tone of the book is gently nostalgic. 这本书整体格调是温情的怀旧。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She </a:t>
            </a:r>
            <a:r>
              <a:rPr lang="zh-CN" altLang="en-US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set the tone for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the meeting with a firm statement of company policy.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她坚定地说明了公司的方针，为会议定下了调子。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3.色调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Each brick also varies slightly in tone, texture and </a:t>
            </a:r>
            <a:r>
              <a:rPr lang="en-US" altLang="zh-CN" sz="2000" dirty="0" err="1">
                <a:latin typeface="Times New Roman" panose="02020603050405020304" charset="0"/>
                <a:cs typeface="Times New Roman" panose="02020603050405020304" charset="0"/>
              </a:rPr>
              <a:t>size.每块砖在色调、质地和尺寸上也略有不同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v.1.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使强健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This movement lengthens your spine and tones the spinal nerves.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该运动能伸展你的脊柱，强健脊髓神经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2.与…</a:t>
            </a:r>
            <a:r>
              <a:rPr lang="en-US" altLang="zh-CN" sz="2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协调；与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…</a:t>
            </a:r>
            <a:r>
              <a:rPr lang="en-US" altLang="zh-CN" sz="2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相配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The beige of his jacket </a:t>
            </a:r>
            <a:r>
              <a:rPr lang="en-US" altLang="zh-CN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toned (in) with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the cream shirt. </a:t>
            </a:r>
            <a:r>
              <a:rPr lang="en-US" altLang="zh-CN" sz="2000" dirty="0" err="1">
                <a:latin typeface="Times New Roman" panose="02020603050405020304" charset="0"/>
                <a:cs typeface="Times New Roman" panose="02020603050405020304" charset="0"/>
              </a:rPr>
              <a:t>他那夹克的米黄色与乳白色的衬衫非常协调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tone down </a:t>
            </a:r>
            <a:r>
              <a:rPr lang="en-US" altLang="zh-CN" sz="2000" dirty="0" err="1">
                <a:latin typeface="Times New Roman" panose="02020603050405020304" charset="0"/>
                <a:cs typeface="Times New Roman" panose="02020603050405020304" charset="0"/>
              </a:rPr>
              <a:t>使（讲话、意见等）缓和；使温和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The language of the article will have to </a:t>
            </a:r>
            <a:r>
              <a:rPr lang="en-US" altLang="zh-CN" sz="2000" b="1" i="1" dirty="0">
                <a:solidFill>
                  <a:srgbClr val="2C71FA"/>
                </a:solidFill>
                <a:latin typeface="Times New Roman" panose="02020603050405020304" charset="0"/>
                <a:cs typeface="Times New Roman" panose="02020603050405020304" charset="0"/>
              </a:rPr>
              <a:t>be toned down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for the mass-market.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 err="1">
                <a:latin typeface="Times New Roman" panose="02020603050405020304" charset="0"/>
                <a:cs typeface="Times New Roman" panose="02020603050405020304" charset="0"/>
              </a:rPr>
              <a:t>这篇文章的措辞必须缓和一下以适合大众市场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。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655" y="39370"/>
            <a:ext cx="559181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Brazil </a:t>
            </a:r>
            <a:r>
              <a:rPr lang="zh-CN" altLang="en-US" sz="2400" b="1" dirty="0">
                <a:latin typeface="Arial Black" panose="020B0A04020102020204" pitchFamily="34" charset="0"/>
              </a:rPr>
              <a:t>巴西</a:t>
            </a:r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en-US" altLang="zh-CN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en-US" altLang="zh-CN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en-US" altLang="zh-CN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en-US" altLang="zh-CN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en-US" altLang="zh-CN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Bulgaria </a:t>
            </a:r>
            <a:r>
              <a:rPr lang="zh-CN" altLang="en-US" sz="2400" b="1" dirty="0">
                <a:latin typeface="Arial Black" panose="020B0A04020102020204" pitchFamily="34" charset="0"/>
              </a:rPr>
              <a:t>保加利亚</a:t>
            </a:r>
            <a:endParaRPr lang="zh-CN" altLang="en-US" sz="2400" b="1" dirty="0">
              <a:latin typeface="Arial Black" panose="020B0A04020102020204" pitchFamily="34" charset="0"/>
            </a:endParaRPr>
          </a:p>
          <a:p>
            <a:endParaRPr lang="en-US" altLang="zh-CN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en-US" altLang="zh-CN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en-US" altLang="zh-CN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Albania </a:t>
            </a:r>
            <a:r>
              <a:rPr lang="zh-CN" altLang="en-US" sz="2400" b="1" dirty="0">
                <a:latin typeface="Arial Black" panose="020B0A04020102020204" pitchFamily="34" charset="0"/>
              </a:rPr>
              <a:t>阿尔巴尼亚</a:t>
            </a:r>
            <a:endParaRPr lang="zh-CN" altLang="en-US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图片 1" descr="5c763950941a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7755" y="-113665"/>
            <a:ext cx="3465195" cy="3465195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6694805" y="1929765"/>
            <a:ext cx="3491230" cy="2440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8065" y="3402965"/>
            <a:ext cx="2141220" cy="34550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70"/>
            <a:ext cx="389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demonstrate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5900" y="467015"/>
            <a:ext cx="10982117" cy="61239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v.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证明；证实；论证；说明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Let me demonstrate to you some of the difficulties we are facing. 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我来向你说明一下我们面临的一些困难。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It has been demonstrated that</a:t>
            </a:r>
            <a:r>
              <a:rPr lang="en-US" altLang="zh-CN" b="1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this drug is effective. 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这药已证实是有效的。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示范；演示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Her job involves demonstrating new educational software. 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她的工作包括演示新的教学软件。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3.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展现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才能、品质、感情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Have they, for example, demonstrated a commitment to democracy? 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例如，他们展现了对民主的奉献吗？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6195b867cb6e728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5770" y="2340610"/>
            <a:ext cx="2442210" cy="16744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900" y="39469"/>
            <a:ext cx="325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gesture</a:t>
            </a:r>
            <a:endParaRPr lang="zh-CN" altLang="en-US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5892" y="599448"/>
            <a:ext cx="11559653" cy="563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n.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手势；姿势；示意动作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He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made a rude gesture</a:t>
            </a:r>
            <a:r>
              <a:rPr lang="zh-CN" altLang="en-US" sz="2800" b="1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at the driver of the other car.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他向另外那辆汽车的司机做了个粗野的手势。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（表明感情或意图的）姿态，表示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They sent some flowers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as a gesture of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sympathy to the parents of the child.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他们送了一些花表示对孩子父母的同情。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We do not accept responsibility but we will refund the money as a gesture of goodwill 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我们不承担责任，不过我们愿意退款以表示我们的善意。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v.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做手势；用手势表示；用动作示意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She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gestured for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them to come in.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她示意让他们进来。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They </a:t>
            </a:r>
            <a:r>
              <a:rPr lang="en-US" altLang="zh-CN" sz="2800" b="1" i="1" dirty="0">
                <a:solidFill>
                  <a:srgbClr val="2C71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gestured that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I should follow.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他们示意让我跟在后面。 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79560" y="132080"/>
            <a:ext cx="2572385" cy="26117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6177.546456692913}"/>
</p:tagLst>
</file>

<file path=ppt/tags/tag2.xml><?xml version="1.0" encoding="utf-8"?>
<p:tagLst xmlns:p="http://schemas.openxmlformats.org/presentationml/2006/main">
  <p:tag name="KSO_WM_UNIT_PLACING_PICTURE_USER_VIEWPORT" val="{&quot;height&quot;:8025,&quot;width&quot;:6000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10800,&quot;width&quot;:16200}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10800}"/>
</p:tagLst>
</file>

<file path=ppt/theme/theme1.xml><?xml version="1.0" encoding="utf-8"?>
<a:theme xmlns:a="http://schemas.openxmlformats.org/drawingml/2006/main" name="剪切">
  <a:themeElements>
    <a:clrScheme name="剪切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剪切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剪切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TM10001105[[fn=剪切]]</Template>
  <TotalTime>0</TotalTime>
  <Words>21573</Words>
  <Application>WPS 演示</Application>
  <PresentationFormat>宽屏</PresentationFormat>
  <Paragraphs>1004</Paragraphs>
  <Slides>72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86" baseType="lpstr">
      <vt:lpstr>Arial</vt:lpstr>
      <vt:lpstr>宋体</vt:lpstr>
      <vt:lpstr>Wingdings</vt:lpstr>
      <vt:lpstr>Franklin Gothic Book</vt:lpstr>
      <vt:lpstr>Arial Black</vt:lpstr>
      <vt:lpstr>Times New Roman</vt:lpstr>
      <vt:lpstr>华文楷体</vt:lpstr>
      <vt:lpstr>微软雅黑</vt:lpstr>
      <vt:lpstr>Arial Unicode MS</vt:lpstr>
      <vt:lpstr>Calibri</vt:lpstr>
      <vt:lpstr>HelveticaNeue</vt:lpstr>
      <vt:lpstr>华文新魏</vt:lpstr>
      <vt:lpstr>Segoe Print</vt:lpstr>
      <vt:lpstr>剪切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minzhi chen</dc:creator>
  <cp:lastModifiedBy>Administrator</cp:lastModifiedBy>
  <cp:revision>49</cp:revision>
  <dcterms:created xsi:type="dcterms:W3CDTF">2023-10-08T06:35:00Z</dcterms:created>
  <dcterms:modified xsi:type="dcterms:W3CDTF">2024-01-30T07:25:18Z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77DB9EAC8BF1428B8B5D69A534A55193_12</vt:lpwstr>
  </property>
  <property fmtid="{D5CDD505-2E9C-101B-9397-08002B2CF9AE}" pid="3" name="KSOProductBuildVer">
    <vt:lpwstr>2052-11.8.2.7978</vt:lpwstr>
  </property>
</Properties>
</file>